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5" r:id="rId3"/>
    <p:sldId id="296" r:id="rId4"/>
    <p:sldId id="276" r:id="rId5"/>
    <p:sldId id="289" r:id="rId6"/>
    <p:sldId id="290" r:id="rId7"/>
    <p:sldId id="291" r:id="rId8"/>
    <p:sldId id="292" r:id="rId9"/>
    <p:sldId id="293" r:id="rId10"/>
    <p:sldId id="286" r:id="rId11"/>
    <p:sldId id="288" r:id="rId12"/>
    <p:sldId id="294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76867" autoAdjust="0"/>
  </p:normalViewPr>
  <p:slideViewPr>
    <p:cSldViewPr>
      <p:cViewPr varScale="1">
        <p:scale>
          <a:sx n="79" d="100"/>
          <a:sy n="79" d="100"/>
        </p:scale>
        <p:origin x="960" y="7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4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4C9D91C-A7AE-43EB-B248-AF46F2AED4D3}" type="SERIESNAME">
                      <a:rPr lang="en-US" smtClean="0"/>
                      <a:pPr/>
                      <a:t>[SERIES NAME]</a:t>
                    </a:fld>
                    <a:r>
                      <a:rPr lang="en-US"/>
                      <a:t>*</a:t>
                    </a:r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F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0-479E-BF1A-EA59472E2D6D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97522377320136E-2"/>
                  <c:y val="-6.0818845877626017E-2"/>
                </c:manualLayout>
              </c:layout>
              <c:tx>
                <c:rich>
                  <a:bodyPr/>
                  <a:lstStyle/>
                  <a:p>
                    <a:fld id="{90CCD8B5-1B2F-4620-AA9D-165B7643FA34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‡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090-479E-BF1A-EA59472E2D6D}"/>
            </c:ext>
          </c:extLst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and 1 1-week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90-479E-BF1A-EA59472E2D6D}"/>
                </c:ext>
              </c:extLst>
            </c:dLbl>
            <c:dLbl>
              <c:idx val="1"/>
              <c:layout>
                <c:manualLayout>
                  <c:x val="-0.39961293936693981"/>
                  <c:y val="-5.2602134675647054E-2"/>
                </c:manualLayout>
              </c:layout>
              <c:tx>
                <c:rich>
                  <a:bodyPr/>
                  <a:lstStyle/>
                  <a:p>
                    <a:fld id="{55CA6244-06BB-467A-BBD0-1230BABDEC5A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†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42461</c:v>
                </c:pt>
                <c:pt idx="1">
                  <c:v>42481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090-479E-BF1A-EA59472E2D6D}"/>
            </c:ext>
          </c:extLst>
        </c:ser>
        <c:ser>
          <c:idx val="7"/>
          <c:order val="3"/>
          <c:tx>
            <c:strRef>
              <c:f>Sheet1!$A$14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fld id="{2B90158A-C81A-4E6D-9E99-F96447E96911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†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090-479E-BF1A-EA59472E2D6D}"/>
            </c:ext>
          </c:extLst>
        </c:ser>
        <c:ser>
          <c:idx val="8"/>
          <c:order val="4"/>
          <c:tx>
            <c:strRef>
              <c:f>Sheet1!$A$15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90-479E-BF1A-EA59472E2D6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0D7815C-5310-4710-B0DE-B3197E4F9A47}" type="SERIESNAME">
                      <a:rPr lang="en-US" smtClean="0"/>
                      <a:pPr/>
                      <a:t>[SERIES NAME]</a:t>
                    </a:fld>
                    <a:r>
                      <a:rPr lang="en-US"/>
                      <a:t>*</a:t>
                    </a:r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0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8090-479E-BF1A-EA59472E2D6D}"/>
            </c:ext>
          </c:extLst>
        </c:ser>
        <c:ser>
          <c:idx val="9"/>
          <c:order val="5"/>
          <c:tx>
            <c:strRef>
              <c:f>Sheet1!$A$16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206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(Sheet1!$C$16,Sheet1!$E$16)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(Sheet1!$D$16,Sheet1!$F$16)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8090-479E-BF1A-EA59472E2D6D}"/>
            </c:ext>
          </c:extLst>
        </c:ser>
        <c:ser>
          <c:idx val="10"/>
          <c:order val="6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42462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8090-479E-BF1A-EA59472E2D6D}"/>
            </c:ext>
          </c:extLst>
        </c:ser>
        <c:ser>
          <c:idx val="2"/>
          <c:order val="7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090-479E-BF1A-EA59472E2D6D}"/>
                </c:ext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8090-479E-BF1A-EA59472E2D6D}"/>
            </c:ext>
          </c:extLst>
        </c:ser>
        <c:ser>
          <c:idx val="11"/>
          <c:order val="8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42481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8090-479E-BF1A-EA59472E2D6D}"/>
            </c:ext>
          </c:extLst>
        </c:ser>
        <c:ser>
          <c:idx val="5"/>
          <c:order val="9"/>
          <c:tx>
            <c:strRef>
              <c:f>Sheet1!$A$12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fld id="{61FA6130-CCBD-4C1C-9A96-97848B3DA8B7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‡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090-479E-BF1A-EA59472E2D6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42461</c:v>
                </c:pt>
                <c:pt idx="1">
                  <c:v>42478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8090-479E-BF1A-EA59472E2D6D}"/>
            </c:ext>
          </c:extLst>
        </c:ser>
        <c:ser>
          <c:idx val="12"/>
          <c:order val="10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8090-479E-BF1A-EA59472E2D6D}"/>
            </c:ext>
          </c:extLst>
        </c:ser>
        <c:ser>
          <c:idx val="6"/>
          <c:order val="11"/>
          <c:tx>
            <c:strRef>
              <c:f>Sheet1!$A$13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090-479E-BF1A-EA59472E2D6D}"/>
                </c:ext>
              </c:extLst>
            </c:dLbl>
            <c:dLbl>
              <c:idx val="1"/>
              <c:layout>
                <c:manualLayout>
                  <c:x val="-0.12108635339625785"/>
                  <c:y val="5.6847546891478334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42471</c:v>
                </c:pt>
                <c:pt idx="1">
                  <c:v>42471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8090-479E-BF1A-EA59472E2D6D}"/>
            </c:ext>
          </c:extLst>
        </c:ser>
        <c:ser>
          <c:idx val="4"/>
          <c:order val="12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090-479E-BF1A-EA59472E2D6D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8090-479E-BF1A-EA59472E2D6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79849408"/>
        <c:axId val="879847104"/>
      </c:scatterChart>
      <c:valAx>
        <c:axId val="87984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/>
            </a:pPr>
            <a:endParaRPr lang="en-US"/>
          </a:p>
        </c:txPr>
        <c:crossAx val="879847104"/>
        <c:crosses val="autoZero"/>
        <c:crossBetween val="midCat"/>
      </c:valAx>
      <c:valAx>
        <c:axId val="87984710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87984940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describes RADV, the Risk Adjustment Data Validation tool developed by team </a:t>
            </a:r>
            <a:r>
              <a:rPr lang="en-US" dirty="0" err="1"/>
              <a:t>FHIRed</a:t>
            </a:r>
            <a:r>
              <a:rPr lang="en-US" dirty="0"/>
              <a:t>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sz="900" dirty="0"/>
              <a:t>The Affordable Care Act requires health insurance</a:t>
            </a:r>
            <a:r>
              <a:rPr lang="en-US" sz="900" baseline="0" dirty="0"/>
              <a:t> companies to offer insurance to people with pre-existing conditions.  By only offering policies with high co-pays and high-deductibles, insurance companies can discourage ill patients from purchasing their products.  Risk adjustment prevents this by transferring premiums from insurers with healthy members to those organizations that are insuring for a more ill population.</a:t>
            </a:r>
          </a:p>
          <a:p>
            <a:pPr defTabSz="931774">
              <a:defRPr/>
            </a:pPr>
            <a:endParaRPr lang="en-US" sz="900" dirty="0"/>
          </a:p>
          <a:p>
            <a:pPr defTabSz="931774">
              <a:defRPr/>
            </a:pPr>
            <a:r>
              <a:rPr lang="en-US" sz="900" dirty="0"/>
              <a:t>Risk</a:t>
            </a:r>
            <a:r>
              <a:rPr lang="en-US" sz="900" baseline="0" dirty="0"/>
              <a:t> scores are use to determine the average level of illness in an insurers population. A risk score is calculated using the list of diagnoses recorded for a patient during the previous calendar year.  This gives providers and insurers a strong financial interest in making medical records accurate and complete.</a:t>
            </a:r>
          </a:p>
          <a:p>
            <a:pPr defTabSz="931774">
              <a:defRPr/>
            </a:pPr>
            <a:endParaRPr lang="en-US" sz="900" baseline="0" dirty="0"/>
          </a:p>
          <a:p>
            <a:pPr defTabSz="931774">
              <a:defRPr/>
            </a:pPr>
            <a:r>
              <a:rPr lang="en-US" sz="900" baseline="0" dirty="0"/>
              <a:t>The RADV tool was designed to help providers validate medical records, by identifying health care conditions that may be missing from a patients recent medical record.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final slide shows</a:t>
            </a:r>
            <a:r>
              <a:rPr lang="en-US" baseline="0" dirty="0"/>
              <a:t> the web address of the RADV tool.  You can use this username and password to view the final version of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4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richgels3@gatech.edu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mailto:anjag1993@gmail.com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mailto:spiroganas@gmail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mailto:aburgos3@gatech.edu" TargetMode="External"/><Relationship Id="rId10" Type="http://schemas.openxmlformats.org/officeDocument/2006/relationships/hyperlink" Target="mailto:tmsuidan@gatech.edu" TargetMode="External"/><Relationship Id="rId4" Type="http://schemas.openxmlformats.org/officeDocument/2006/relationships/notesSlide" Target="../notesSlides/notesSlide1.xml"/><Relationship Id="rId9" Type="http://schemas.openxmlformats.org/officeDocument/2006/relationships/hyperlink" Target="mailto:dstoneburner3@gatec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cus-appliance-122323.appspot.com/log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FHIRed</a:t>
            </a:r>
            <a:r>
              <a:rPr lang="en-US" b="1" dirty="0"/>
              <a:t> UP</a:t>
            </a:r>
          </a:p>
          <a:p>
            <a:r>
              <a:rPr lang="en-US" dirty="0"/>
              <a:t>Augusto Burgos </a:t>
            </a:r>
            <a:r>
              <a:rPr lang="en-US" dirty="0">
                <a:hlinkClick r:id="rId5"/>
              </a:rPr>
              <a:t>aburgos3@gatech.edu</a:t>
            </a:r>
            <a:br>
              <a:rPr lang="en-US" dirty="0"/>
            </a:br>
            <a:r>
              <a:rPr lang="en-US" dirty="0"/>
              <a:t>Spiro Ganas </a:t>
            </a:r>
            <a:r>
              <a:rPr lang="en-US" dirty="0">
                <a:hlinkClick r:id="rId6"/>
              </a:rPr>
              <a:t>spiroganas@gmail.com</a:t>
            </a:r>
            <a:br>
              <a:rPr lang="en-US" dirty="0"/>
            </a:br>
            <a:r>
              <a:rPr lang="en-US" dirty="0"/>
              <a:t>Anja Guillory </a:t>
            </a:r>
            <a:r>
              <a:rPr lang="en-US" dirty="0">
                <a:hlinkClick r:id="rId7"/>
              </a:rPr>
              <a:t>anjag1993@gmail.com</a:t>
            </a:r>
            <a:br>
              <a:rPr lang="en-US" dirty="0"/>
            </a:br>
            <a:r>
              <a:rPr lang="en-US" dirty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jrichgels3@gatech.edu</a:t>
            </a:r>
            <a:br>
              <a:rPr lang="en-US" dirty="0"/>
            </a:br>
            <a:r>
              <a:rPr lang="en-US" dirty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dstoneburner3@gatech.edu</a:t>
            </a:r>
            <a:br>
              <a:rPr lang="en-US" dirty="0"/>
            </a:br>
            <a:r>
              <a:rPr lang="en-US" dirty="0"/>
              <a:t>Tala </a:t>
            </a:r>
            <a:r>
              <a:rPr lang="en-US" dirty="0" err="1"/>
              <a:t>Suidan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RADV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448800" y="4914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27"/>
    </mc:Choice>
    <mc:Fallback xmlns="">
      <p:transition advTm="7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19504" y="168797"/>
            <a:ext cx="2609796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QA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60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10"/>
    </mc:Choice>
    <mc:Fallback xmlns="">
      <p:transition spd="slow" advTm="21610"/>
    </mc:Fallback>
  </mc:AlternateContent>
  <p:extLst mod="1">
    <p:ext uri="{E180D4A7-C9FB-4DFB-919C-405C955672EB}">
      <p14:showEvtLst xmlns:p14="http://schemas.microsoft.com/office/powerpoint/2010/main">
        <p14:playEvt time="20" objId="2"/>
        <p14:stopEvt time="13615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>
            <a:normAutofit/>
          </a:bodyPr>
          <a:lstStyle/>
          <a:p>
            <a:r>
              <a:rPr lang="en-US" sz="3600" dirty="0"/>
              <a:t>Final Version of the RADV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https://focus-appliance-122323.appspot.com/login</a:t>
            </a:r>
            <a:endParaRPr lang="en-US" dirty="0"/>
          </a:p>
          <a:p>
            <a:pPr lvl="1"/>
            <a:r>
              <a:rPr lang="en-US" dirty="0"/>
              <a:t>Login:  </a:t>
            </a:r>
            <a:r>
              <a:rPr lang="en-US" dirty="0" err="1"/>
              <a:t>FHIRedUp</a:t>
            </a:r>
            <a:endParaRPr lang="en-US" dirty="0"/>
          </a:p>
          <a:p>
            <a:pPr lvl="1"/>
            <a:r>
              <a:rPr lang="en-US" dirty="0"/>
              <a:t>Password:  PjV7kGTD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350"/>
    </mc:Choice>
    <mc:Fallback xmlns="">
      <p:transition advTm="10350"/>
    </mc:Fallback>
  </mc:AlternateContent>
  <p:extLst mod="1">
    <p:ext uri="{E180D4A7-C9FB-4DFB-919C-405C955672EB}">
      <p14:showEvtLst xmlns:p14="http://schemas.microsoft.com/office/powerpoint/2010/main">
        <p14:playEvt time="0" objId="4"/>
        <p14:stopEvt time="8107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Post-Mortem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1" y="-195790"/>
            <a:ext cx="7772400" cy="9525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1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48800" y="4993326"/>
            <a:ext cx="609600" cy="6096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t="24234" r="3893" b="1345"/>
          <a:stretch/>
        </p:blipFill>
        <p:spPr bwMode="auto">
          <a:xfrm>
            <a:off x="152400" y="1310708"/>
            <a:ext cx="438912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1341" r="1864" b="2571"/>
          <a:stretch/>
        </p:blipFill>
        <p:spPr bwMode="auto">
          <a:xfrm>
            <a:off x="4541520" y="1310708"/>
            <a:ext cx="452628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5242628"/>
            <a:ext cx="856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https://www.bcbsal.org/providers/pdfs/riskAdjustment.pdf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079" y="756710"/>
            <a:ext cx="850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ACA Risk Adjustment, missing or inaccurate data leads to lower provider reimbursement.</a:t>
            </a:r>
          </a:p>
        </p:txBody>
      </p:sp>
    </p:spTree>
    <p:extLst>
      <p:ext uri="{BB962C8B-B14F-4D97-AF65-F5344CB8AC3E}">
        <p14:creationId xmlns:p14="http://schemas.microsoft.com/office/powerpoint/2010/main" val="2649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76"/>
    </mc:Choice>
    <mc:Fallback xmlns="">
      <p:transition spd="slow" advTm="56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571234"/>
          </a:xfrm>
        </p:spPr>
        <p:txBody>
          <a:bodyPr>
            <a:noAutofit/>
          </a:bodyPr>
          <a:lstStyle/>
          <a:p>
            <a:r>
              <a:rPr lang="en-US" sz="3600" dirty="0"/>
              <a:t>Team Member Key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Augusto Burgos – Co-Lead Developer</a:t>
            </a:r>
          </a:p>
          <a:p>
            <a:r>
              <a:rPr lang="en-US" sz="2400" dirty="0"/>
              <a:t>Spiro Ganas – Project Sponsor / Developer</a:t>
            </a:r>
          </a:p>
          <a:p>
            <a:r>
              <a:rPr lang="en-US" sz="2400" dirty="0" err="1"/>
              <a:t>Anja</a:t>
            </a:r>
            <a:r>
              <a:rPr lang="en-US" sz="2400" dirty="0"/>
              <a:t> Guillory – Co-Lead Developer</a:t>
            </a:r>
          </a:p>
          <a:p>
            <a:r>
              <a:rPr lang="en-US" sz="2400" dirty="0"/>
              <a:t>Jamie </a:t>
            </a:r>
            <a:r>
              <a:rPr lang="en-US" sz="2400" dirty="0" err="1"/>
              <a:t>Richgels</a:t>
            </a:r>
            <a:r>
              <a:rPr lang="en-US" sz="2400" dirty="0"/>
              <a:t> – UI testing and Business Analyst</a:t>
            </a:r>
          </a:p>
          <a:p>
            <a:r>
              <a:rPr lang="en-US" sz="2400" dirty="0"/>
              <a:t>Daniel </a:t>
            </a:r>
            <a:r>
              <a:rPr lang="en-US" sz="2400" dirty="0" err="1"/>
              <a:t>Stoneburner</a:t>
            </a:r>
            <a:r>
              <a:rPr lang="en-US" sz="2400" dirty="0"/>
              <a:t> – Code testing</a:t>
            </a:r>
          </a:p>
          <a:p>
            <a:r>
              <a:rPr lang="en-US" sz="2400" dirty="0"/>
              <a:t>Tala </a:t>
            </a:r>
            <a:r>
              <a:rPr lang="en-US" sz="2400" dirty="0" err="1"/>
              <a:t>Suidan</a:t>
            </a:r>
            <a:r>
              <a:rPr lang="en-US" sz="2400" dirty="0"/>
              <a:t> – Project Manager / 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236641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Updated Gantt Chart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442446"/>
              </p:ext>
            </p:extLst>
          </p:nvPr>
        </p:nvGraphicFramePr>
        <p:xfrm>
          <a:off x="447634" y="342900"/>
          <a:ext cx="8282940" cy="463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49478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pPr algn="ctr"/>
            <a:r>
              <a:rPr lang="en-US" sz="1600" dirty="0">
                <a:latin typeface="+mj-lt"/>
              </a:rPr>
              <a:t>All items are complete. </a:t>
            </a:r>
          </a:p>
        </p:txBody>
      </p:sp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94"/>
    </mc:Choice>
    <mc:Fallback xmlns="">
      <p:transition advTm="18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266700"/>
            <a:ext cx="8153400" cy="4572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Updated RADV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275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2958"/>
    </mc:Choice>
    <mc:Fallback xmlns="">
      <p:transition advTm="329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23900"/>
            <a:ext cx="5334000" cy="259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RADV Application </a:t>
            </a:r>
            <a:br>
              <a:rPr lang="en-US" sz="5400" dirty="0"/>
            </a:br>
            <a:r>
              <a:rPr lang="en-US" sz="5400" dirty="0"/>
              <a:t>Walk-Through</a:t>
            </a:r>
          </a:p>
        </p:txBody>
      </p:sp>
    </p:spTree>
    <p:extLst>
      <p:ext uri="{BB962C8B-B14F-4D97-AF65-F5344CB8AC3E}">
        <p14:creationId xmlns:p14="http://schemas.microsoft.com/office/powerpoint/2010/main" val="34166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2089</TotalTime>
  <Words>310</Words>
  <Application>Microsoft Office PowerPoint</Application>
  <PresentationFormat>On-screen Show (16:10)</PresentationFormat>
  <Paragraphs>47</Paragraphs>
  <Slides>12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Perpetua</vt:lpstr>
      <vt:lpstr>Wingdings 2</vt:lpstr>
      <vt:lpstr>Equity</vt:lpstr>
      <vt:lpstr>RADV Risk Adjustment Data Validation Tool</vt:lpstr>
      <vt:lpstr>Executive Summary</vt:lpstr>
      <vt:lpstr>Team Member Key Responsibilities</vt:lpstr>
      <vt:lpstr>PowerPoint Presentation</vt:lpstr>
      <vt:lpstr>PowerPoint Presentation</vt:lpstr>
      <vt:lpstr>RADV Application  Walk-Through</vt:lpstr>
      <vt:lpstr>PowerPoint Presentation</vt:lpstr>
      <vt:lpstr>PowerPoint Presentation</vt:lpstr>
      <vt:lpstr>PowerPoint Presentation</vt:lpstr>
      <vt:lpstr>PowerPoint Presentation</vt:lpstr>
      <vt:lpstr>Final Version of the RADV Tool</vt:lpstr>
      <vt:lpstr>Project 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Tala Suidan</cp:lastModifiedBy>
  <cp:revision>103</cp:revision>
  <cp:lastPrinted>2016-04-18T15:52:12Z</cp:lastPrinted>
  <dcterms:created xsi:type="dcterms:W3CDTF">2016-03-03T13:39:38Z</dcterms:created>
  <dcterms:modified xsi:type="dcterms:W3CDTF">2016-04-18T21:36:13Z</dcterms:modified>
</cp:coreProperties>
</file>