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78" r:id="rId3"/>
    <p:sldId id="280" r:id="rId4"/>
    <p:sldId id="281" r:id="rId5"/>
    <p:sldId id="283" r:id="rId6"/>
    <p:sldId id="284" r:id="rId7"/>
    <p:sldId id="285" r:id="rId8"/>
    <p:sldId id="282" r:id="rId9"/>
    <p:sldId id="276" r:id="rId10"/>
    <p:sldId id="277" r:id="rId11"/>
    <p:sldId id="262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7" autoAdjust="0"/>
    <p:restoredTop sz="65255" autoAdjust="0"/>
  </p:normalViewPr>
  <p:slideViewPr>
    <p:cSldViewPr>
      <p:cViewPr varScale="1">
        <p:scale>
          <a:sx n="86" d="100"/>
          <a:sy n="86" d="100"/>
        </p:scale>
        <p:origin x="1236" y="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10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s\GT2\6440\Git\FHIRed_Up\Team%20Deliverable%201\Gantt%20chart%20for%20p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865992026985587E-2"/>
          <c:y val="3.0128731854286498E-2"/>
          <c:w val="0.96626801594602885"/>
          <c:h val="0.797174326093379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   Scope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   </a:t>
                    </a:r>
                    <a:r>
                      <a:rPr lang="en-US" smtClean="0"/>
                      <a:t>Scope </a:t>
                    </a:r>
                    <a:r>
                      <a:rPr lang="en-US" sz="1200" b="0" i="0" u="none" strike="noStrike" baseline="0" smtClean="0">
                        <a:effectLst/>
                      </a:rPr>
                      <a:t>*</a:t>
                    </a:r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BD6-47AD-B68C-CF16D1E4DC0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(Sheet1!$C$4,Sheet1!$E$4)</c:f>
              <c:numCache>
                <c:formatCode>m/d/yyyy</c:formatCode>
                <c:ptCount val="2"/>
                <c:pt idx="0">
                  <c:v>42415</c:v>
                </c:pt>
                <c:pt idx="1">
                  <c:v>42417</c:v>
                </c:pt>
              </c:numCache>
            </c:numRef>
          </c:xVal>
          <c:yVal>
            <c:numRef>
              <c:f>(Sheet1!$D$4,Sheet1!$F$4)</c:f>
              <c:numCache>
                <c:formatCode>0.00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BD6-47AD-B68C-CF16D1E4DC04}"/>
            </c:ext>
          </c:extLst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2.688984829058284E-2"/>
                  <c:y val="-7.062271627811229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Analysis/Software </a:t>
                    </a:r>
                    <a:r>
                      <a:rPr lang="en-US" dirty="0" smtClean="0"/>
                      <a:t>Requirements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‡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BD6-47AD-B68C-CF16D1E4DC0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(Sheet1!$C$5,Sheet1!$E$5)</c:f>
              <c:numCache>
                <c:formatCode>m/d/yyyy</c:formatCode>
                <c:ptCount val="2"/>
                <c:pt idx="0">
                  <c:v>42432</c:v>
                </c:pt>
                <c:pt idx="1">
                  <c:v>42462</c:v>
                </c:pt>
              </c:numCache>
            </c:numRef>
          </c:xVal>
          <c:yVal>
            <c:numRef>
              <c:f>(Sheet1!$D$5,Sheet1!$F$5)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BD6-47AD-B68C-CF16D1E4DC04}"/>
            </c:ext>
          </c:extLst>
        </c:ser>
        <c:ser>
          <c:idx val="3"/>
          <c:order val="2"/>
          <c:tx>
            <c:strRef>
              <c:f>Sheet1!$A$8</c:f>
              <c:strCache>
                <c:ptCount val="1"/>
                <c:pt idx="0">
                  <c:v>   Design, Development, &amp; Testing in four 2-week sprints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BD6-47AD-B68C-CF16D1E4DC04}"/>
                </c:ext>
              </c:extLst>
            </c:dLbl>
            <c:dLbl>
              <c:idx val="1"/>
              <c:layout>
                <c:manualLayout>
                  <c:x val="-0.12975706693517036"/>
                  <c:y val="-8.201404971437396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Design, Development, &amp; Testing in four 2-week </a:t>
                    </a:r>
                    <a:r>
                      <a:rPr lang="en-US" dirty="0" smtClean="0"/>
                      <a:t>sprints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† 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(Sheet1!$C$8,Sheet1!$E$8)</c:f>
              <c:numCache>
                <c:formatCode>m/d/yyyy</c:formatCode>
                <c:ptCount val="2"/>
                <c:pt idx="0">
                  <c:v>42440</c:v>
                </c:pt>
                <c:pt idx="1">
                  <c:v>42474</c:v>
                </c:pt>
              </c:numCache>
            </c:numRef>
          </c:xVal>
          <c:yVal>
            <c:numRef>
              <c:f>(Sheet1!$D$8,Sheet1!$F$8)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CBD6-47AD-B68C-CF16D1E4DC04}"/>
            </c:ext>
          </c:extLst>
        </c:ser>
        <c:ser>
          <c:idx val="5"/>
          <c:order val="3"/>
          <c:tx>
            <c:strRef>
              <c:f>Sheet1!$A$11</c:f>
              <c:strCache>
                <c:ptCount val="1"/>
                <c:pt idx="0">
                  <c:v>   Documentation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6659736760135951E-2"/>
                  <c:y val="-4.136543326496677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</a:t>
                    </a:r>
                    <a:r>
                      <a:rPr lang="en-US" dirty="0" smtClean="0"/>
                      <a:t>Documentation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‡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BD6-47AD-B68C-CF16D1E4DC0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(Sheet1!$C$11,Sheet1!$E$11)</c:f>
              <c:numCache>
                <c:formatCode>m/d/yyyy</c:formatCode>
                <c:ptCount val="2"/>
                <c:pt idx="0">
                  <c:v>42452</c:v>
                </c:pt>
                <c:pt idx="1">
                  <c:v>42478</c:v>
                </c:pt>
              </c:numCache>
            </c:numRef>
          </c:xVal>
          <c:yVal>
            <c:numRef>
              <c:f>(Sheet1!$D$11,Sheet1!$F$11)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BD6-47AD-B68C-CF16D1E4DC04}"/>
            </c:ext>
          </c:extLst>
        </c:ser>
        <c:ser>
          <c:idx val="7"/>
          <c:order val="4"/>
          <c:tx>
            <c:strRef>
              <c:f>Sheet1!$A$13</c:f>
              <c:strCache>
                <c:ptCount val="1"/>
                <c:pt idx="0">
                  <c:v>   Deployment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4.2797484950995716E-2"/>
                  <c:y val="-3.862645764184981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</a:t>
                    </a:r>
                    <a:r>
                      <a:rPr lang="en-US" dirty="0" smtClean="0"/>
                      <a:t>Deployment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CBD6-47AD-B68C-CF16D1E4DC0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(Sheet1!$C$13,Sheet1!$E$13)</c:f>
              <c:numCache>
                <c:formatCode>m/d/yyyy</c:formatCode>
                <c:ptCount val="2"/>
                <c:pt idx="0">
                  <c:v>42479</c:v>
                </c:pt>
                <c:pt idx="1">
                  <c:v>42483</c:v>
                </c:pt>
              </c:numCache>
            </c:numRef>
          </c:xVal>
          <c:yVal>
            <c:numRef>
              <c:f>(Sheet1!$D$13,Sheet1!$F$13)</c:f>
              <c:numCache>
                <c:formatCode>0.00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CBD6-47AD-B68C-CF16D1E4DC04}"/>
            </c:ext>
          </c:extLst>
        </c:ser>
        <c:ser>
          <c:idx val="8"/>
          <c:order val="5"/>
          <c:tx>
            <c:strRef>
              <c:f>Sheet1!$A$14</c:f>
              <c:strCache>
                <c:ptCount val="1"/>
                <c:pt idx="0">
                  <c:v>   Post Implementation Review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BD6-47AD-B68C-CF16D1E4DC04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   Post Implementation </a:t>
                    </a:r>
                    <a:r>
                      <a:rPr lang="en-US" smtClean="0"/>
                      <a:t>Review </a:t>
                    </a:r>
                    <a:r>
                      <a:rPr lang="en-US" sz="1200" b="0" i="0" u="none" strike="noStrike" baseline="0" smtClean="0">
                        <a:effectLst/>
                      </a:rPr>
                      <a:t>*</a:t>
                    </a:r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(Sheet1!$C$14,Sheet1!$E$14)</c:f>
              <c:numCache>
                <c:formatCode>m/d/yyyy</c:formatCode>
                <c:ptCount val="2"/>
                <c:pt idx="0">
                  <c:v>42483</c:v>
                </c:pt>
                <c:pt idx="1">
                  <c:v>42486</c:v>
                </c:pt>
              </c:numCache>
            </c:numRef>
          </c:xVal>
          <c:yVal>
            <c:numRef>
              <c:f>(Sheet1!$D$14,Sheet1!$F$14)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CBD6-47AD-B68C-CF16D1E4DC04}"/>
            </c:ext>
          </c:extLst>
        </c:ser>
        <c:ser>
          <c:idx val="9"/>
          <c:order val="6"/>
          <c:tx>
            <c:strRef>
              <c:f>Sheet1!$A$15</c:f>
              <c:strCache>
                <c:ptCount val="1"/>
                <c:pt idx="0">
                  <c:v>   Project Due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9"/>
            <c:spPr>
              <a:solidFill>
                <a:srgbClr val="00B050"/>
              </a:solidFill>
            </c:spPr>
          </c:marker>
          <c:dLbls>
            <c:dLbl>
              <c:idx val="0"/>
              <c:layout>
                <c:manualLayout>
                  <c:x val="-6.3857036269730424E-2"/>
                  <c:y val="4.354281105165880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CBD6-47AD-B68C-CF16D1E4DC0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(Sheet1!$C$15,Sheet1!$E$15)</c:f>
              <c:numCache>
                <c:formatCode>m/d/yyyy</c:formatCode>
                <c:ptCount val="2"/>
                <c:pt idx="0">
                  <c:v>42490</c:v>
                </c:pt>
                <c:pt idx="1">
                  <c:v>42490</c:v>
                </c:pt>
              </c:numCache>
            </c:numRef>
          </c:xVal>
          <c:yVal>
            <c:numRef>
              <c:f>(Sheet1!$D$15,Sheet1!$F$15)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CBD6-47AD-B68C-CF16D1E4DC04}"/>
            </c:ext>
          </c:extLst>
        </c:ser>
        <c:ser>
          <c:idx val="10"/>
          <c:order val="7"/>
          <c:tx>
            <c:strRef>
              <c:f>Sheet1!$A$6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(Sheet1!$C$6,Sheet1!$E$6)</c:f>
              <c:numCache>
                <c:formatCode>m/d/yyyy</c:formatCode>
                <c:ptCount val="2"/>
                <c:pt idx="0">
                  <c:v>42418</c:v>
                </c:pt>
                <c:pt idx="1">
                  <c:v>42432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CBD6-47AD-B68C-CF16D1E4DC04}"/>
            </c:ext>
          </c:extLst>
        </c:ser>
        <c:ser>
          <c:idx val="2"/>
          <c:order val="8"/>
          <c:tx>
            <c:strRef>
              <c:f>Sheet1!$A$7</c:f>
              <c:strCache>
                <c:ptCount val="1"/>
                <c:pt idx="0">
                  <c:v>   Project Topic Presentation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BD6-47AD-B68C-CF16D1E4DC04}"/>
                </c:ext>
              </c:extLst>
            </c:dLbl>
            <c:dLbl>
              <c:idx val="1"/>
              <c:layout>
                <c:manualLayout>
                  <c:x val="-8.7960072148295168E-2"/>
                  <c:y val="4.902076229789271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Topic Presentation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(Sheet1!$C$7,Sheet1!$E$7)</c:f>
              <c:numCache>
                <c:formatCode>m/d/yyyy</c:formatCode>
                <c:ptCount val="2"/>
                <c:pt idx="0">
                  <c:v>42421</c:v>
                </c:pt>
                <c:pt idx="1">
                  <c:v>42421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CBD6-47AD-B68C-CF16D1E4DC04}"/>
            </c:ext>
          </c:extLst>
        </c:ser>
        <c:ser>
          <c:idx val="11"/>
          <c:order val="9"/>
          <c:tx>
            <c:strRef>
              <c:f>Sheet1!$A$9</c:f>
              <c:strCache>
                <c:ptCount val="1"/>
                <c:pt idx="0">
                  <c:v>   Design, Development, &amp; Testing in four 2-week sprints - complete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(Sheet1!$C$9,Sheet1!$E$9)</c:f>
              <c:numCache>
                <c:formatCode>m/d/yyyy</c:formatCode>
                <c:ptCount val="2"/>
                <c:pt idx="0">
                  <c:v>42425</c:v>
                </c:pt>
                <c:pt idx="1">
                  <c:v>42440</c:v>
                </c:pt>
              </c:numCache>
            </c:numRef>
          </c:xVal>
          <c:yVal>
            <c:numRef>
              <c:f>(Sheet1!$D$9,Sheet1!$F$9)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CBD6-47AD-B68C-CF16D1E4DC04}"/>
            </c:ext>
          </c:extLst>
        </c:ser>
        <c:ser>
          <c:idx val="4"/>
          <c:order val="10"/>
          <c:tx>
            <c:strRef>
              <c:f>Sheet1!$A$10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BD6-47AD-B68C-CF16D1E4DC04}"/>
                </c:ext>
              </c:extLst>
            </c:dLbl>
            <c:dLbl>
              <c:idx val="1"/>
              <c:layout>
                <c:manualLayout>
                  <c:x val="-8.3176384230719977E-2"/>
                  <c:y val="8.708455560701970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Progress Report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B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(Sheet1!$C$10,Sheet1!$E$10)</c:f>
              <c:numCache>
                <c:formatCode>m/d/yyyy</c:formatCode>
                <c:ptCount val="2"/>
                <c:pt idx="0">
                  <c:v>42435</c:v>
                </c:pt>
                <c:pt idx="1">
                  <c:v>42435</c:v>
                </c:pt>
              </c:numCache>
            </c:numRef>
          </c:xVal>
          <c:yVal>
            <c:numRef>
              <c:f>(Sheet1!$D$10,Sheet1!$F$10)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CBD6-47AD-B68C-CF16D1E4DC04}"/>
            </c:ext>
          </c:extLst>
        </c:ser>
        <c:ser>
          <c:idx val="6"/>
          <c:order val="11"/>
          <c:tx>
            <c:strRef>
              <c:f>Sheet1!$A$12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9"/>
            <c:spPr>
              <a:solidFill>
                <a:srgbClr val="00B05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CBD6-47AD-B68C-CF16D1E4DC04}"/>
                </c:ext>
              </c:extLst>
            </c:dLbl>
            <c:dLbl>
              <c:idx val="1"/>
              <c:layout>
                <c:manualLayout>
                  <c:x val="-8.6243048965705407E-2"/>
                  <c:y val="7.127322320004117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Progress Report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E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(Sheet1!$C$12,Sheet1!$E$12)</c:f>
              <c:numCache>
                <c:formatCode>m/d/yyyy</c:formatCode>
                <c:ptCount val="2"/>
                <c:pt idx="0">
                  <c:v>42463</c:v>
                </c:pt>
                <c:pt idx="1">
                  <c:v>42463</c:v>
                </c:pt>
              </c:numCache>
            </c:numRef>
          </c:xVal>
          <c:yVal>
            <c:numRef>
              <c:f>(Sheet1!$D$12,Sheet1!$F$12)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F-CBD6-47AD-B68C-CF16D1E4DC0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6713472"/>
        <c:axId val="86714048"/>
      </c:scatterChart>
      <c:valAx>
        <c:axId val="86713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</c:spPr>
        <c:txPr>
          <a:bodyPr rot="5400000" vert="horz"/>
          <a:lstStyle/>
          <a:p>
            <a:pPr>
              <a:defRPr sz="900"/>
            </a:pPr>
            <a:endParaRPr lang="en-US"/>
          </a:p>
        </c:txPr>
        <c:crossAx val="86714048"/>
        <c:crosses val="autoZero"/>
        <c:crossBetween val="midCat"/>
      </c:valAx>
      <c:valAx>
        <c:axId val="8671404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crossAx val="86713472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latin typeface="+mj-lt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F1EC4-0AE9-4ABA-827F-84879B72757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BF1C4-A8A4-46A4-960B-68980B6D5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r>
              <a:rPr lang="en-US" baseline="0" dirty="0" smtClean="0"/>
              <a:t> Update the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34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5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3335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207753"/>
            <a:ext cx="9021537" cy="127279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2933" y="1163934"/>
            <a:ext cx="9021537" cy="10048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2933" y="2480542"/>
            <a:ext cx="9021537" cy="9211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254943"/>
            <a:ext cx="8229600" cy="122502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1168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867"/>
            <a:ext cx="55626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777240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3751"/>
            <a:ext cx="7772400" cy="1135062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23282"/>
            <a:ext cx="7772400" cy="1115219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5143500"/>
            <a:ext cx="40005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1980692"/>
            <a:ext cx="9013515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69148" y="1951231"/>
            <a:ext cx="9013781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68308" y="2057400"/>
            <a:ext cx="9014621" cy="381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333500"/>
            <a:ext cx="1905000" cy="37465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333500"/>
            <a:ext cx="5715000" cy="3746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83792"/>
            <a:ext cx="7315200" cy="435240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538188"/>
            <a:ext cx="7315200" cy="5715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143500"/>
            <a:ext cx="38862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902962"/>
            <a:ext cx="9006840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8510" y="3875396"/>
            <a:ext cx="9006639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68512" y="3977688"/>
            <a:ext cx="9006637" cy="4067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55563"/>
            <a:ext cx="9001873" cy="381793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9525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5159374"/>
            <a:ext cx="2476500" cy="396876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tmsuidan@gatech.edu" TargetMode="External"/><Relationship Id="rId3" Type="http://schemas.openxmlformats.org/officeDocument/2006/relationships/hyperlink" Target="mailto:aburgos3@gatech.edu" TargetMode="External"/><Relationship Id="rId7" Type="http://schemas.openxmlformats.org/officeDocument/2006/relationships/hyperlink" Target="mailto:dstoneburner3@ga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richgels3@gatech.edu" TargetMode="External"/><Relationship Id="rId5" Type="http://schemas.openxmlformats.org/officeDocument/2006/relationships/hyperlink" Target="mailto:anjag1993@gmail.com" TargetMode="External"/><Relationship Id="rId4" Type="http://schemas.openxmlformats.org/officeDocument/2006/relationships/hyperlink" Target="mailto:spiroganas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8605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FHIRed</a:t>
            </a:r>
            <a:r>
              <a:rPr lang="en-US" b="1" dirty="0" smtClean="0"/>
              <a:t> UP</a:t>
            </a:r>
          </a:p>
          <a:p>
            <a:r>
              <a:rPr lang="en-US" dirty="0" smtClean="0"/>
              <a:t>Augusto </a:t>
            </a:r>
            <a:r>
              <a:rPr lang="en-US" dirty="0"/>
              <a:t>Burgos </a:t>
            </a:r>
            <a:r>
              <a:rPr lang="en-US" dirty="0" smtClean="0">
                <a:hlinkClick r:id="rId3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Spiro </a:t>
            </a:r>
            <a:r>
              <a:rPr lang="en-US" dirty="0"/>
              <a:t>Ganas </a:t>
            </a:r>
            <a:r>
              <a:rPr lang="en-US" dirty="0" smtClean="0">
                <a:hlinkClick r:id="rId4"/>
              </a:rPr>
              <a:t>spiroganas@gmail.com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Anja </a:t>
            </a:r>
            <a:r>
              <a:rPr lang="en-US" dirty="0"/>
              <a:t>Guillory </a:t>
            </a:r>
            <a:r>
              <a:rPr lang="en-US" dirty="0" smtClean="0">
                <a:hlinkClick r:id="rId5"/>
              </a:rPr>
              <a:t>anjag1993@gmail.com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 smtClean="0">
                <a:hlinkClick r:id="rId6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 smtClean="0">
                <a:hlinkClick r:id="rId7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</a:t>
            </a:r>
            <a:r>
              <a:rPr lang="en-US" dirty="0" smtClean="0">
                <a:hlinkClick r:id="rId8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RADV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9134"/>
    </mc:Choice>
    <mc:Fallback xmlns="">
      <p:transition advTm="913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Concerns</a:t>
            </a:r>
            <a:r>
              <a:rPr lang="en-US" sz="3200" dirty="0" smtClean="0"/>
              <a:t> &amp; Other Issues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468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4671"/>
    </mc:Choice>
    <mc:Fallback xmlns="">
      <p:transition advTm="1467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723634"/>
          </a:xfrm>
        </p:spPr>
        <p:txBody>
          <a:bodyPr/>
          <a:lstStyle/>
          <a:p>
            <a:r>
              <a:rPr lang="en-US" sz="3600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23900"/>
            <a:ext cx="3433653" cy="419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06244"/>
            <a:ext cx="434075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9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4300"/>
            <a:ext cx="6858000" cy="533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0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299"/>
            <a:ext cx="5943600" cy="548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0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1"/>
            <a:ext cx="6895692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4300"/>
            <a:ext cx="6780348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0500"/>
            <a:ext cx="656266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7236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QA Testing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900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655413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*  All team members involved 	† - Developers and testers involved      ‡ - Business Analysts involved</a:t>
            </a:r>
          </a:p>
          <a:p>
            <a:r>
              <a:rPr lang="en-US" sz="1600" dirty="0">
                <a:latin typeface="+mj-lt"/>
              </a:rPr>
              <a:t>Milestones and tasks in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purple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dark blue</a:t>
            </a:r>
            <a:r>
              <a:rPr lang="en-US" sz="1600" dirty="0">
                <a:latin typeface="+mj-lt"/>
              </a:rPr>
              <a:t> are complete. Remainder are in progress or in the future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30530" y="647700"/>
          <a:ext cx="828294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Updated</a:t>
            </a:r>
            <a:r>
              <a:rPr lang="en-US" sz="3200" dirty="0" smtClean="0"/>
              <a:t> Gantt Chart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30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6883"/>
    </mc:Choice>
    <mc:Fallback xmlns="">
      <p:transition advTm="36883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672</TotalTime>
  <Words>81</Words>
  <Application>Microsoft Office PowerPoint</Application>
  <PresentationFormat>On-screen Show (16:10)</PresentationFormat>
  <Paragraphs>24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Franklin Gothic Book</vt:lpstr>
      <vt:lpstr>Perpetua</vt:lpstr>
      <vt:lpstr>Wingdings 2</vt:lpstr>
      <vt:lpstr>Equity</vt:lpstr>
      <vt:lpstr>RADV Risk Adjustment Data Validation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QA Testing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Spyridon Ganas</cp:lastModifiedBy>
  <cp:revision>77</cp:revision>
  <cp:lastPrinted>2016-03-13T23:01:35Z</cp:lastPrinted>
  <dcterms:created xsi:type="dcterms:W3CDTF">2016-03-03T13:39:38Z</dcterms:created>
  <dcterms:modified xsi:type="dcterms:W3CDTF">2016-03-29T01:39:38Z</dcterms:modified>
</cp:coreProperties>
</file>