
<file path=[Content_Types].xml><?xml version="1.0" encoding="utf-8"?>
<Types xmlns="http://schemas.openxmlformats.org/package/2006/content-types">
  <Default Extension="png" ContentType="image/png"/>
  <Default Extension="m4a"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7"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48" autoAdjust="0"/>
  </p:normalViewPr>
  <p:slideViewPr>
    <p:cSldViewPr>
      <p:cViewPr varScale="1">
        <p:scale>
          <a:sx n="64" d="100"/>
          <a:sy n="64" d="100"/>
        </p:scale>
        <p:origin x="-19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79E05-0FD6-4556-BB9C-C73EB99D11FA}" type="datetimeFigureOut">
              <a:rPr lang="en-US" smtClean="0"/>
              <a:t>2/15/2016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4EC77-1E53-42B7-AFE1-8E594C8CCE79}" type="slidenum">
              <a:rPr lang="en-US" smtClean="0"/>
              <a:t>‹#›</a:t>
            </a:fld>
            <a:endParaRPr lang="en-US"/>
          </a:p>
        </p:txBody>
      </p:sp>
    </p:spTree>
    <p:extLst>
      <p:ext uri="{BB962C8B-B14F-4D97-AF65-F5344CB8AC3E}">
        <p14:creationId xmlns:p14="http://schemas.microsoft.com/office/powerpoint/2010/main" val="177566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FHIRed</a:t>
            </a:r>
            <a:r>
              <a:rPr lang="en-US" sz="1200" kern="1200" dirty="0" smtClean="0">
                <a:solidFill>
                  <a:schemeClr val="tx1"/>
                </a:solidFill>
                <a:effectLst/>
                <a:latin typeface="+mn-lt"/>
                <a:ea typeface="+mn-ea"/>
                <a:cs typeface="+mn-cs"/>
              </a:rPr>
              <a:t> Up Team is developing an electronic health record data validation tool.  This tool will help providers verify a patient’s current list of diagnoses.  Accurate diagnosis data will insure that providers and health insurance companies are fairly compensated under the accountable care act’s risk adjustment program.</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1</a:t>
            </a:fld>
            <a:endParaRPr lang="en-US"/>
          </a:p>
        </p:txBody>
      </p:sp>
    </p:spTree>
    <p:extLst>
      <p:ext uri="{BB962C8B-B14F-4D97-AF65-F5344CB8AC3E}">
        <p14:creationId xmlns:p14="http://schemas.microsoft.com/office/powerpoint/2010/main" val="344994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Accountable Care Act requires health insurance</a:t>
            </a:r>
            <a:r>
              <a:rPr lang="en-US" baseline="0" dirty="0" smtClean="0"/>
              <a:t> companies to offer insurance to people with pre-existing conditions.  By only offering policies with high co-pays and high-deductibles, insurance companies can discourage ill patients from purchasing their products.  Risk adjustment reduces to incentive to risk select by transferring premiums from insurers with healthy members to those insurers who are carting for a more ill population.</a:t>
            </a:r>
          </a:p>
        </p:txBody>
      </p:sp>
      <p:sp>
        <p:nvSpPr>
          <p:cNvPr id="4" name="Slide Number Placeholder 3"/>
          <p:cNvSpPr>
            <a:spLocks noGrp="1"/>
          </p:cNvSpPr>
          <p:nvPr>
            <p:ph type="sldNum" sz="quarter" idx="10"/>
          </p:nvPr>
        </p:nvSpPr>
        <p:spPr/>
        <p:txBody>
          <a:bodyPr/>
          <a:lstStyle/>
          <a:p>
            <a:fld id="{A324EC77-1E53-42B7-AFE1-8E594C8CCE79}" type="slidenum">
              <a:rPr lang="en-US" smtClean="0"/>
              <a:t>2</a:t>
            </a:fld>
            <a:endParaRPr lang="en-US"/>
          </a:p>
        </p:txBody>
      </p:sp>
    </p:spTree>
    <p:extLst>
      <p:ext uri="{BB962C8B-B14F-4D97-AF65-F5344CB8AC3E}">
        <p14:creationId xmlns:p14="http://schemas.microsoft.com/office/powerpoint/2010/main" val="240265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a:t>
            </a:r>
            <a:r>
              <a:rPr lang="en-US" baseline="0" dirty="0" smtClean="0"/>
              <a:t> scores are use to determine the average level of illness in an insurers population.  A diabetic with heart failure will have a risk score substantially higher than someone without any chronic conditions.  While several factors are used in the risk score calculation,  a patient’s recent diagnosis history is the most heavily-weighed factor.</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3</a:t>
            </a:fld>
            <a:endParaRPr lang="en-US"/>
          </a:p>
        </p:txBody>
      </p:sp>
    </p:spTree>
    <p:extLst>
      <p:ext uri="{BB962C8B-B14F-4D97-AF65-F5344CB8AC3E}">
        <p14:creationId xmlns:p14="http://schemas.microsoft.com/office/powerpoint/2010/main" val="21451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2015, 61</a:t>
            </a:r>
            <a:r>
              <a:rPr lang="en-US" baseline="0" dirty="0" smtClean="0"/>
              <a:t> million dollars of premium was transferred between Massachusetts insurance companies.  Blue Cross, the states largest health insurance organization, received a 51 million dollars payment.  Many smaller insurance companies argued that better data quality, rather than a sicker population, contributed to this large transfer of fund to blue cross.  Fallon Health, a small insurance company that paid 11 million dollars, is an example of a company that has a strong interest in better data quality.</a:t>
            </a:r>
          </a:p>
          <a:p>
            <a:endParaRPr lang="en-US" baseline="0" dirty="0" smtClean="0"/>
          </a:p>
          <a:p>
            <a:endParaRPr lang="en-US" baseline="0" dirty="0" smtClean="0"/>
          </a:p>
          <a:p>
            <a:r>
              <a:rPr lang="en-US" baseline="0" dirty="0" smtClean="0"/>
              <a:t>Source:  http://www.masslive.com/news/index.ssf/2015/07/health_new_englands_26_million_risk_adjustment_fee_less_than_expected.html</a:t>
            </a:r>
          </a:p>
          <a:p>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4</a:t>
            </a:fld>
            <a:endParaRPr lang="en-US"/>
          </a:p>
        </p:txBody>
      </p:sp>
    </p:spTree>
    <p:extLst>
      <p:ext uri="{BB962C8B-B14F-4D97-AF65-F5344CB8AC3E}">
        <p14:creationId xmlns:p14="http://schemas.microsoft.com/office/powerpoint/2010/main" val="268960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tool will help verify that all of a patient’s chronic illnesses have been</a:t>
            </a:r>
            <a:r>
              <a:rPr lang="en-US" baseline="0" dirty="0" smtClean="0"/>
              <a:t> accurately recorded in the current calendar year.  We will use the FHIR interface to pull a member’s complete diagnosis history.  We will then group the ICD codes into categories.  Finally, we will identify chronic conditions that have not been reported in the current calendar year.</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5</a:t>
            </a:fld>
            <a:endParaRPr lang="en-US"/>
          </a:p>
        </p:txBody>
      </p:sp>
    </p:spTree>
    <p:extLst>
      <p:ext uri="{BB962C8B-B14F-4D97-AF65-F5344CB8AC3E}">
        <p14:creationId xmlns:p14="http://schemas.microsoft.com/office/powerpoint/2010/main" val="393673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tool will identify patients with chronic conditions who have not visited their doctor during the current calendar year.  Insurance</a:t>
            </a:r>
            <a:r>
              <a:rPr lang="en-US" baseline="0" dirty="0" smtClean="0"/>
              <a:t> companies can use that data to send reminders to those patients.  It will also identify medical records that need to be reviewed by medical coding specialists.  We believe these two activities can substantially improve an insurance company’s overall risk score.   These activities will also improve the quality of the data stored in the electronic health records.</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6</a:t>
            </a:fld>
            <a:endParaRPr lang="en-US"/>
          </a:p>
        </p:txBody>
      </p:sp>
    </p:spTree>
    <p:extLst>
      <p:ext uri="{BB962C8B-B14F-4D97-AF65-F5344CB8AC3E}">
        <p14:creationId xmlns:p14="http://schemas.microsoft.com/office/powerpoint/2010/main" val="19173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56342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9948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183109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201288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D4193-2F3E-4C7E-B9B9-89CD1B2B7A80}"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276642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D4193-2F3E-4C7E-B9B9-89CD1B2B7A80}"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75811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D4193-2F3E-4C7E-B9B9-89CD1B2B7A80}" type="datetimeFigureOut">
              <a:rPr lang="en-US" smtClean="0"/>
              <a:t>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86233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D4193-2F3E-4C7E-B9B9-89CD1B2B7A80}" type="datetimeFigureOut">
              <a:rPr lang="en-US" smtClean="0"/>
              <a:t>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120981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D4193-2F3E-4C7E-B9B9-89CD1B2B7A80}" type="datetimeFigureOut">
              <a:rPr lang="en-US" smtClean="0"/>
              <a:t>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21832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D4193-2F3E-4C7E-B9B9-89CD1B2B7A80}"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106628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D4193-2F3E-4C7E-B9B9-89CD1B2B7A80}"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45567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D4193-2F3E-4C7E-B9B9-89CD1B2B7A80}" type="datetimeFigureOut">
              <a:rPr lang="en-US" smtClean="0"/>
              <a:t>2/15/2016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9F8C0-E486-44F1-9853-13F07EB7493D}" type="slidenum">
              <a:rPr lang="en-US" smtClean="0"/>
              <a:t>‹#›</a:t>
            </a:fld>
            <a:endParaRPr lang="en-US"/>
          </a:p>
        </p:txBody>
      </p:sp>
    </p:spTree>
    <p:extLst>
      <p:ext uri="{BB962C8B-B14F-4D97-AF65-F5344CB8AC3E}">
        <p14:creationId xmlns:p14="http://schemas.microsoft.com/office/powerpoint/2010/main" val="410590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924800" cy="1851025"/>
          </a:xfrm>
        </p:spPr>
        <p:txBody>
          <a:bodyPr>
            <a:noAutofit/>
          </a:bodyPr>
          <a:lstStyle/>
          <a:p>
            <a:r>
              <a:rPr lang="en-US" sz="5400" dirty="0" smtClean="0"/>
              <a:t>ACA Risk Adjustment </a:t>
            </a:r>
            <a:br>
              <a:rPr lang="en-US" sz="5400" dirty="0" smtClean="0"/>
            </a:br>
            <a:r>
              <a:rPr lang="en-US" sz="5400" dirty="0" smtClean="0"/>
              <a:t>EHR Data Validation Tool</a:t>
            </a:r>
            <a:endParaRPr lang="en-US" sz="5400" dirty="0"/>
          </a:p>
        </p:txBody>
      </p:sp>
      <p:sp>
        <p:nvSpPr>
          <p:cNvPr id="3" name="Subtitle 2"/>
          <p:cNvSpPr>
            <a:spLocks noGrp="1"/>
          </p:cNvSpPr>
          <p:nvPr>
            <p:ph type="subTitle" idx="1"/>
          </p:nvPr>
        </p:nvSpPr>
        <p:spPr>
          <a:xfrm>
            <a:off x="1524000" y="2362200"/>
            <a:ext cx="6400800" cy="3505200"/>
          </a:xfrm>
        </p:spPr>
        <p:txBody>
          <a:bodyPr>
            <a:normAutofit fontScale="92500" lnSpcReduction="20000"/>
          </a:bodyPr>
          <a:lstStyle/>
          <a:p>
            <a:r>
              <a:rPr lang="en-US" sz="5200" u="sng" dirty="0" err="1" smtClean="0"/>
              <a:t>FHIRed</a:t>
            </a:r>
            <a:r>
              <a:rPr lang="en-US" sz="5200" u="sng" dirty="0" smtClean="0"/>
              <a:t> Up</a:t>
            </a:r>
          </a:p>
          <a:p>
            <a:r>
              <a:rPr lang="en-US" dirty="0"/>
              <a:t>Augusto Burgos</a:t>
            </a:r>
          </a:p>
          <a:p>
            <a:r>
              <a:rPr lang="en-US" dirty="0"/>
              <a:t>Spiro Ganas</a:t>
            </a:r>
          </a:p>
          <a:p>
            <a:r>
              <a:rPr lang="en-US" dirty="0"/>
              <a:t>Anja Guillory</a:t>
            </a:r>
          </a:p>
          <a:p>
            <a:r>
              <a:rPr lang="en-US" dirty="0"/>
              <a:t>Jamie </a:t>
            </a:r>
            <a:r>
              <a:rPr lang="en-US" dirty="0" err="1"/>
              <a:t>Richgels</a:t>
            </a:r>
            <a:endParaRPr lang="en-US" dirty="0"/>
          </a:p>
          <a:p>
            <a:r>
              <a:rPr lang="en-US" dirty="0"/>
              <a:t>Daniel </a:t>
            </a:r>
            <a:r>
              <a:rPr lang="en-US" dirty="0" err="1"/>
              <a:t>Stoneburner</a:t>
            </a:r>
            <a:endParaRPr lang="en-US" dirty="0"/>
          </a:p>
          <a:p>
            <a:r>
              <a:rPr lang="en-US" dirty="0"/>
              <a:t>Tala </a:t>
            </a:r>
            <a:r>
              <a:rPr lang="en-US" dirty="0" err="1"/>
              <a:t>Suidan</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296400" y="5257800"/>
            <a:ext cx="609600" cy="609600"/>
          </a:xfrm>
          <a:prstGeom prst="rect">
            <a:avLst/>
          </a:prstGeom>
        </p:spPr>
      </p:pic>
    </p:spTree>
    <p:extLst>
      <p:ext uri="{BB962C8B-B14F-4D97-AF65-F5344CB8AC3E}">
        <p14:creationId xmlns:p14="http://schemas.microsoft.com/office/powerpoint/2010/main" val="3151241024"/>
      </p:ext>
    </p:extLst>
  </p:cSld>
  <p:clrMapOvr>
    <a:masterClrMapping/>
  </p:clrMapOvr>
  <mc:AlternateContent xmlns:mc="http://schemas.openxmlformats.org/markup-compatibility/2006" xmlns:p14="http://schemas.microsoft.com/office/powerpoint/2010/main">
    <mc:Choice Requires="p14">
      <p:transition spd="slow" p14:dur="2000" advTm="20271"/>
    </mc:Choice>
    <mc:Fallback xmlns="">
      <p:transition spd="slow" advTm="202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lstStyle/>
          <a:p>
            <a:r>
              <a:rPr lang="en-US" b="1" i="1" dirty="0" smtClean="0"/>
              <a:t>Risk Selection </a:t>
            </a:r>
            <a:r>
              <a:rPr lang="en-US" dirty="0" smtClean="0"/>
              <a:t>occurs when </a:t>
            </a:r>
            <a:r>
              <a:rPr lang="en-US" dirty="0" smtClean="0"/>
              <a:t>insurers </a:t>
            </a:r>
            <a:r>
              <a:rPr lang="en-US" dirty="0" smtClean="0"/>
              <a:t>try to avoid enrolling unhealthy people by making their products unattractive to people requiring costly medical care.</a:t>
            </a:r>
          </a:p>
          <a:p>
            <a:r>
              <a:rPr lang="en-US" b="1" i="1" dirty="0" smtClean="0"/>
              <a:t>Risk Adjustment </a:t>
            </a:r>
            <a:r>
              <a:rPr lang="en-US" dirty="0" smtClean="0"/>
              <a:t>discourages risk selection by transferring premiums from insurers with healthy members to those with members who are more ill.</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48800" y="5029200"/>
            <a:ext cx="609600" cy="609600"/>
          </a:xfrm>
          <a:prstGeom prst="rect">
            <a:avLst/>
          </a:prstGeom>
        </p:spPr>
      </p:pic>
    </p:spTree>
    <p:extLst>
      <p:ext uri="{BB962C8B-B14F-4D97-AF65-F5344CB8AC3E}">
        <p14:creationId xmlns:p14="http://schemas.microsoft.com/office/powerpoint/2010/main" val="815140109"/>
      </p:ext>
    </p:extLst>
  </p:cSld>
  <p:clrMapOvr>
    <a:masterClrMapping/>
  </p:clrMapOvr>
  <mc:AlternateContent xmlns:mc="http://schemas.openxmlformats.org/markup-compatibility/2006" xmlns:p14="http://schemas.microsoft.com/office/powerpoint/2010/main">
    <mc:Choice Requires="p14">
      <p:transition spd="slow" p14:dur="2000" advTm="26452"/>
    </mc:Choice>
    <mc:Fallback xmlns="">
      <p:transition spd="slow" advTm="264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Scores</a:t>
            </a:r>
            <a:endParaRPr lang="en-US" dirty="0"/>
          </a:p>
        </p:txBody>
      </p:sp>
      <p:sp>
        <p:nvSpPr>
          <p:cNvPr id="3" name="Content Placeholder 2"/>
          <p:cNvSpPr>
            <a:spLocks noGrp="1"/>
          </p:cNvSpPr>
          <p:nvPr>
            <p:ph idx="1"/>
          </p:nvPr>
        </p:nvSpPr>
        <p:spPr/>
        <p:txBody>
          <a:bodyPr/>
          <a:lstStyle/>
          <a:p>
            <a:r>
              <a:rPr lang="en-US" b="1" i="1" dirty="0" smtClean="0"/>
              <a:t>Risk Scores </a:t>
            </a:r>
            <a:r>
              <a:rPr lang="en-US" dirty="0" smtClean="0"/>
              <a:t>are an estimate of a individuals future medical costs.</a:t>
            </a:r>
          </a:p>
          <a:p>
            <a:r>
              <a:rPr lang="en-US" b="1" dirty="0" smtClean="0"/>
              <a:t>Recent diagnostic history </a:t>
            </a:r>
            <a:r>
              <a:rPr lang="en-US" dirty="0" smtClean="0"/>
              <a:t>is the most important data individual’s risk score.</a:t>
            </a:r>
          </a:p>
          <a:p>
            <a:r>
              <a:rPr lang="en-US" b="1" dirty="0" smtClean="0"/>
              <a:t>Other predictors </a:t>
            </a:r>
            <a:r>
              <a:rPr lang="en-US" dirty="0" smtClean="0"/>
              <a:t>include the individual’s geographic area, age/gender and the type of insurance policy (high-deductible, low co-pays, etc.) </a:t>
            </a:r>
          </a:p>
          <a:p>
            <a:endParaRPr lang="en-US" dirty="0"/>
          </a:p>
        </p:txBody>
      </p:sp>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058400" y="6019800"/>
            <a:ext cx="838200" cy="838200"/>
          </a:xfrm>
          <a:prstGeom prst="rect">
            <a:avLst/>
          </a:prstGeom>
        </p:spPr>
      </p:pic>
    </p:spTree>
    <p:extLst>
      <p:ext uri="{BB962C8B-B14F-4D97-AF65-F5344CB8AC3E}">
        <p14:creationId xmlns:p14="http://schemas.microsoft.com/office/powerpoint/2010/main" val="1665300240"/>
      </p:ext>
    </p:extLst>
  </p:cSld>
  <p:clrMapOvr>
    <a:masterClrMapping/>
  </p:clrMapOvr>
  <mc:AlternateContent xmlns:mc="http://schemas.openxmlformats.org/markup-compatibility/2006" xmlns:p14="http://schemas.microsoft.com/office/powerpoint/2010/main">
    <mc:Choice Requires="p14">
      <p:transition spd="slow" p14:dur="2000" advTm="23236"/>
    </mc:Choice>
    <mc:Fallback xmlns="">
      <p:transition spd="slow" advTm="232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US" dirty="0" smtClean="0"/>
              <a:t>The Business Case</a:t>
            </a:r>
            <a:endParaRPr lang="en-US" dirty="0"/>
          </a:p>
        </p:txBody>
      </p:sp>
      <p:sp>
        <p:nvSpPr>
          <p:cNvPr id="3" name="Content Placeholder 2"/>
          <p:cNvSpPr>
            <a:spLocks noGrp="1"/>
          </p:cNvSpPr>
          <p:nvPr>
            <p:ph idx="1"/>
          </p:nvPr>
        </p:nvSpPr>
        <p:spPr>
          <a:xfrm>
            <a:off x="457200" y="838200"/>
            <a:ext cx="8229600" cy="5410200"/>
          </a:xfrm>
        </p:spPr>
        <p:txBody>
          <a:bodyPr>
            <a:normAutofit fontScale="92500"/>
          </a:bodyPr>
          <a:lstStyle/>
          <a:p>
            <a:r>
              <a:rPr lang="en-US" dirty="0" smtClean="0"/>
              <a:t>Recent diagnostic history is defined as the set of diagnosis codes that have been submitted to the insurer during the past calendar year.</a:t>
            </a:r>
          </a:p>
          <a:p>
            <a:r>
              <a:rPr lang="en-US" dirty="0" smtClean="0"/>
              <a:t>If a member has an illness, but the diagnosis code is not reported to the insurance carrier during the calendar year, their risk score will be artificially low.</a:t>
            </a:r>
          </a:p>
          <a:p>
            <a:r>
              <a:rPr lang="en-US" dirty="0" smtClean="0"/>
              <a:t>This data quality issue can substantially reduce an insurer's premiums.  When provider payments are on a percent-of-premium basis, it also reduces payments to hospitals and doctors. </a:t>
            </a:r>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372600" y="5791200"/>
            <a:ext cx="609600" cy="609600"/>
          </a:xfrm>
          <a:prstGeom prst="rect">
            <a:avLst/>
          </a:prstGeom>
        </p:spPr>
      </p:pic>
    </p:spTree>
    <p:extLst>
      <p:ext uri="{BB962C8B-B14F-4D97-AF65-F5344CB8AC3E}">
        <p14:creationId xmlns:p14="http://schemas.microsoft.com/office/powerpoint/2010/main" val="1665300240"/>
      </p:ext>
    </p:extLst>
  </p:cSld>
  <p:clrMapOvr>
    <a:masterClrMapping/>
  </p:clrMapOvr>
  <mc:AlternateContent xmlns:mc="http://schemas.openxmlformats.org/markup-compatibility/2006" xmlns:p14="http://schemas.microsoft.com/office/powerpoint/2010/main">
    <mc:Choice Requires="p14">
      <p:transition spd="slow" p14:dur="2000" advTm="33072"/>
    </mc:Choice>
    <mc:Fallback xmlns="">
      <p:transition spd="slow" advTm="330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The Proposed Solution</a:t>
            </a:r>
            <a:endParaRPr lang="en-US" dirty="0"/>
          </a:p>
        </p:txBody>
      </p:sp>
      <p:sp>
        <p:nvSpPr>
          <p:cNvPr id="3" name="Content Placeholder 2"/>
          <p:cNvSpPr>
            <a:spLocks noGrp="1"/>
          </p:cNvSpPr>
          <p:nvPr>
            <p:ph idx="1"/>
          </p:nvPr>
        </p:nvSpPr>
        <p:spPr>
          <a:xfrm>
            <a:off x="457200" y="838200"/>
            <a:ext cx="8229600" cy="5638800"/>
          </a:xfrm>
        </p:spPr>
        <p:txBody>
          <a:bodyPr/>
          <a:lstStyle/>
          <a:p>
            <a:r>
              <a:rPr lang="en-US" dirty="0" smtClean="0"/>
              <a:t>FHIR will be used to extract member IDs and diagnosis codes.</a:t>
            </a:r>
          </a:p>
          <a:p>
            <a:r>
              <a:rPr lang="en-US" dirty="0" smtClean="0"/>
              <a:t>Diagnosis codes will be groups into on of the 79 Hierarchical Condition Categories (HCC), by calendar year.</a:t>
            </a:r>
          </a:p>
          <a:p>
            <a:r>
              <a:rPr lang="en-US" dirty="0" smtClean="0"/>
              <a:t>This data will then be analyzed to identify HCCs that represent chronic conditions.</a:t>
            </a:r>
          </a:p>
          <a:p>
            <a:r>
              <a:rPr lang="en-US" dirty="0" smtClean="0"/>
              <a:t>Members with a chronic condition who have not had that condition reported in the current calendar year will be flagged.</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48800" y="5257800"/>
            <a:ext cx="609600" cy="609600"/>
          </a:xfrm>
          <a:prstGeom prst="rect">
            <a:avLst/>
          </a:prstGeom>
        </p:spPr>
      </p:pic>
    </p:spTree>
    <p:extLst>
      <p:ext uri="{BB962C8B-B14F-4D97-AF65-F5344CB8AC3E}">
        <p14:creationId xmlns:p14="http://schemas.microsoft.com/office/powerpoint/2010/main" val="1665300240"/>
      </p:ext>
    </p:extLst>
  </p:cSld>
  <p:clrMapOvr>
    <a:masterClrMapping/>
  </p:clrMapOvr>
  <mc:AlternateContent xmlns:mc="http://schemas.openxmlformats.org/markup-compatibility/2006" xmlns:p14="http://schemas.microsoft.com/office/powerpoint/2010/main">
    <mc:Choice Requires="p14">
      <p:transition spd="slow" p14:dur="2000" advTm="22430"/>
    </mc:Choice>
    <mc:Fallback xmlns="">
      <p:transition spd="slow" advTm="224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Results</a:t>
            </a:r>
            <a:endParaRPr lang="en-US" dirty="0"/>
          </a:p>
        </p:txBody>
      </p:sp>
      <p:sp>
        <p:nvSpPr>
          <p:cNvPr id="3" name="Content Placeholder 2"/>
          <p:cNvSpPr>
            <a:spLocks noGrp="1"/>
          </p:cNvSpPr>
          <p:nvPr>
            <p:ph idx="1"/>
          </p:nvPr>
        </p:nvSpPr>
        <p:spPr>
          <a:xfrm>
            <a:off x="457200" y="1295400"/>
            <a:ext cx="8229600" cy="5410200"/>
          </a:xfrm>
        </p:spPr>
        <p:txBody>
          <a:bodyPr/>
          <a:lstStyle/>
          <a:p>
            <a:r>
              <a:rPr lang="en-US" dirty="0" smtClean="0"/>
              <a:t>This tool will output a list of member IDs that have “missing diagnoses”</a:t>
            </a:r>
          </a:p>
          <a:p>
            <a:r>
              <a:rPr lang="en-US" dirty="0" smtClean="0"/>
              <a:t>Missing diagnosis will be converted to a “missing risk score”, which will be an estimate of the financial impact of improving that member’s data quality.</a:t>
            </a:r>
          </a:p>
          <a:p>
            <a:r>
              <a:rPr lang="en-US" dirty="0" smtClean="0"/>
              <a:t>Health insurers will use this data to identify patients requiring an annual physical, or medical records requiring a review by medical coding specialist.</a:t>
            </a:r>
          </a:p>
          <a:p>
            <a:pPr lvl="1"/>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48800" y="6096000"/>
            <a:ext cx="609600" cy="609600"/>
          </a:xfrm>
          <a:prstGeom prst="rect">
            <a:avLst/>
          </a:prstGeom>
        </p:spPr>
      </p:pic>
    </p:spTree>
    <p:extLst>
      <p:ext uri="{BB962C8B-B14F-4D97-AF65-F5344CB8AC3E}">
        <p14:creationId xmlns:p14="http://schemas.microsoft.com/office/powerpoint/2010/main" val="1198713755"/>
      </p:ext>
    </p:extLst>
  </p:cSld>
  <p:clrMapOvr>
    <a:masterClrMapping/>
  </p:clrMapOvr>
  <mc:AlternateContent xmlns:mc="http://schemas.openxmlformats.org/markup-compatibility/2006" xmlns:p14="http://schemas.microsoft.com/office/powerpoint/2010/main">
    <mc:Choice Requires="p14">
      <p:transition spd="slow" p14:dur="2000" advTm="30829"/>
    </mc:Choice>
    <mc:Fallback xmlns="">
      <p:transition spd="slow" advTm="308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dirty="0" smtClean="0"/>
              <a:t>The End</a:t>
            </a:r>
            <a:endParaRPr lang="en-US" dirty="0"/>
          </a:p>
        </p:txBody>
      </p:sp>
    </p:spTree>
    <p:extLst>
      <p:ext uri="{BB962C8B-B14F-4D97-AF65-F5344CB8AC3E}">
        <p14:creationId xmlns:p14="http://schemas.microsoft.com/office/powerpoint/2010/main" val="708926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759</Words>
  <Application>Microsoft Office PowerPoint</Application>
  <PresentationFormat>On-screen Show (4:3)</PresentationFormat>
  <Paragraphs>44</Paragraphs>
  <Slides>7</Slides>
  <Notes>6</Notes>
  <HiddenSlides>0</HiddenSlides>
  <MMClips>6</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ACA Risk Adjustment  EHR Data Validation Tool</vt:lpstr>
      <vt:lpstr>Background Information</vt:lpstr>
      <vt:lpstr>Risk Scores</vt:lpstr>
      <vt:lpstr>The Business Case</vt:lpstr>
      <vt:lpstr>The Proposed Solution</vt:lpstr>
      <vt:lpstr>The Results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Tala M. Suidan</cp:lastModifiedBy>
  <cp:revision>21</cp:revision>
  <dcterms:created xsi:type="dcterms:W3CDTF">2016-02-11T13:35:37Z</dcterms:created>
  <dcterms:modified xsi:type="dcterms:W3CDTF">2016-02-16T02:09:51Z</dcterms:modified>
</cp:coreProperties>
</file>