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78" r:id="rId3"/>
    <p:sldId id="279" r:id="rId4"/>
    <p:sldId id="280" r:id="rId5"/>
    <p:sldId id="281" r:id="rId6"/>
    <p:sldId id="283" r:id="rId7"/>
    <p:sldId id="284" r:id="rId8"/>
    <p:sldId id="285" r:id="rId9"/>
    <p:sldId id="282" r:id="rId10"/>
    <p:sldId id="276" r:id="rId11"/>
    <p:sldId id="277" r:id="rId12"/>
    <p:sldId id="262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la M. Suidan" initials="TM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77" autoAdjust="0"/>
    <p:restoredTop sz="65255" autoAdjust="0"/>
  </p:normalViewPr>
  <p:slideViewPr>
    <p:cSldViewPr>
      <p:cViewPr varScale="1">
        <p:scale>
          <a:sx n="82" d="100"/>
          <a:sy n="82" d="100"/>
        </p:scale>
        <p:origin x="-1050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210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s\GT2\6440\Git\FHIRed_Up\Team%20Deliverable%201\Gantt%20chart%20for%20p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6865992026985587E-2"/>
          <c:y val="3.0128731854286498E-2"/>
          <c:w val="0.96626801594602885"/>
          <c:h val="0.797174326093379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   Scope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/>
                      <a:t>   </a:t>
                    </a:r>
                    <a:r>
                      <a:rPr lang="en-US" smtClean="0"/>
                      <a:t>Scope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(Sheet1!$C$4,Sheet1!$E$4)</c:f>
              <c:numCache>
                <c:formatCode>m/d/yyyy</c:formatCode>
                <c:ptCount val="2"/>
                <c:pt idx="0">
                  <c:v>42415</c:v>
                </c:pt>
                <c:pt idx="1">
                  <c:v>42417</c:v>
                </c:pt>
              </c:numCache>
            </c:numRef>
          </c:xVal>
          <c:yVal>
            <c:numRef>
              <c:f>(Sheet1!$D$4,Sheet1!$F$4)</c:f>
              <c:numCache>
                <c:formatCode>0.00</c:formatCode>
                <c:ptCount val="2"/>
                <c:pt idx="0">
                  <c:v>6</c:v>
                </c:pt>
                <c:pt idx="1">
                  <c:v>6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CBD6-47AD-B68C-CF16D1E4DC04}"/>
            </c:ext>
          </c:extLst>
        </c:ser>
        <c:ser>
          <c:idx val="1"/>
          <c:order val="1"/>
          <c:tx>
            <c:strRef>
              <c:f>Sheet1!$A$5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2.688984829058284E-2"/>
                  <c:y val="-7.062271627811229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Analysis/Software </a:t>
                    </a:r>
                    <a:r>
                      <a:rPr lang="en-US" dirty="0" smtClean="0"/>
                      <a:t>Requirements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(Sheet1!$C$5,Sheet1!$E$5)</c:f>
              <c:numCache>
                <c:formatCode>m/d/yyyy</c:formatCode>
                <c:ptCount val="2"/>
                <c:pt idx="0">
                  <c:v>42432</c:v>
                </c:pt>
                <c:pt idx="1">
                  <c:v>42462</c:v>
                </c:pt>
              </c:numCache>
            </c:numRef>
          </c:xVal>
          <c:yVal>
            <c:numRef>
              <c:f>(Sheet1!$D$5,Sheet1!$F$5)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CBD6-47AD-B68C-CF16D1E4DC04}"/>
            </c:ext>
          </c:extLst>
        </c:ser>
        <c:ser>
          <c:idx val="3"/>
          <c:order val="2"/>
          <c:tx>
            <c:strRef>
              <c:f>Sheet1!$A$8</c:f>
              <c:strCache>
                <c:ptCount val="1"/>
                <c:pt idx="0">
                  <c:v>   Design, Development, &amp; Testing in four 2-week sprints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6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2975706693517036"/>
                  <c:y val="-8.201404971437396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Design, Development, &amp; Testing in four 2-week </a:t>
                    </a:r>
                    <a:r>
                      <a:rPr lang="en-US" dirty="0" smtClean="0"/>
                      <a:t>sprints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† 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(Sheet1!$C$8,Sheet1!$E$8)</c:f>
              <c:numCache>
                <c:formatCode>m/d/yyyy</c:formatCode>
                <c:ptCount val="2"/>
                <c:pt idx="0">
                  <c:v>42440</c:v>
                </c:pt>
                <c:pt idx="1">
                  <c:v>42474</c:v>
                </c:pt>
              </c:numCache>
            </c:numRef>
          </c:xVal>
          <c:yVal>
            <c:numRef>
              <c:f>(Sheet1!$D$8,Sheet1!$F$8)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8-CBD6-47AD-B68C-CF16D1E4DC04}"/>
            </c:ext>
          </c:extLst>
        </c:ser>
        <c:ser>
          <c:idx val="5"/>
          <c:order val="3"/>
          <c:tx>
            <c:strRef>
              <c:f>Sheet1!$A$11</c:f>
              <c:strCache>
                <c:ptCount val="1"/>
                <c:pt idx="0">
                  <c:v>   Documentation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2.6659736760135951E-2"/>
                  <c:y val="-4.1365433264966778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Documentation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‡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(Sheet1!$C$11,Sheet1!$E$11)</c:f>
              <c:numCache>
                <c:formatCode>m/d/yyyy</c:formatCode>
                <c:ptCount val="2"/>
                <c:pt idx="0">
                  <c:v>42452</c:v>
                </c:pt>
                <c:pt idx="1">
                  <c:v>42478</c:v>
                </c:pt>
              </c:numCache>
            </c:numRef>
          </c:xVal>
          <c:yVal>
            <c:numRef>
              <c:f>(Sheet1!$D$11,Sheet1!$F$11)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B-CBD6-47AD-B68C-CF16D1E4DC04}"/>
            </c:ext>
          </c:extLst>
        </c:ser>
        <c:ser>
          <c:idx val="7"/>
          <c:order val="4"/>
          <c:tx>
            <c:strRef>
              <c:f>Sheet1!$A$13</c:f>
              <c:strCache>
                <c:ptCount val="1"/>
                <c:pt idx="0">
                  <c:v>   Deployment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layout>
                <c:manualLayout>
                  <c:x val="-4.2797484950995716E-2"/>
                  <c:y val="-3.8626457641849819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</a:t>
                    </a:r>
                    <a:r>
                      <a:rPr lang="en-US" dirty="0" smtClean="0"/>
                      <a:t>Deployment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D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(Sheet1!$C$13,Sheet1!$E$13)</c:f>
              <c:numCache>
                <c:formatCode>m/d/yyyy</c:formatCode>
                <c:ptCount val="2"/>
                <c:pt idx="0">
                  <c:v>42479</c:v>
                </c:pt>
                <c:pt idx="1">
                  <c:v>42483</c:v>
                </c:pt>
              </c:numCache>
            </c:numRef>
          </c:xVal>
          <c:yVal>
            <c:numRef>
              <c:f>(Sheet1!$D$13,Sheet1!$F$13)</c:f>
              <c:numCache>
                <c:formatCode>0.00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E-CBD6-47AD-B68C-CF16D1E4DC04}"/>
            </c:ext>
          </c:extLst>
        </c:ser>
        <c:ser>
          <c:idx val="8"/>
          <c:order val="5"/>
          <c:tx>
            <c:strRef>
              <c:f>Sheet1!$A$14</c:f>
              <c:strCache>
                <c:ptCount val="1"/>
                <c:pt idx="0">
                  <c:v>   Post Implementation Review</c:v>
                </c:pt>
              </c:strCache>
            </c:strRef>
          </c:tx>
          <c:spPr>
            <a:ln w="50800">
              <a:solidFill>
                <a:srgbClr val="00B0F0"/>
              </a:solidFill>
            </a:ln>
          </c:spPr>
          <c:marker>
            <c:symbol val="none"/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F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/>
                      <a:t>   Post Implementation </a:t>
                    </a:r>
                    <a:r>
                      <a:rPr lang="en-US" smtClean="0"/>
                      <a:t>Review </a:t>
                    </a:r>
                    <a:r>
                      <a:rPr lang="en-US" sz="1200" b="0" i="0" u="none" strike="noStrike" baseline="0" smtClean="0">
                        <a:effectLst/>
                      </a:rPr>
                      <a:t>*</a:t>
                    </a:r>
                    <a:endParaRPr lang="en-US"/>
                  </a:p>
                </c:rich>
              </c:tx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0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(Sheet1!$C$14,Sheet1!$E$14)</c:f>
              <c:numCache>
                <c:formatCode>m/d/yyyy</c:formatCode>
                <c:ptCount val="2"/>
                <c:pt idx="0">
                  <c:v>42483</c:v>
                </c:pt>
                <c:pt idx="1">
                  <c:v>42486</c:v>
                </c:pt>
              </c:numCache>
            </c:numRef>
          </c:xVal>
          <c:yVal>
            <c:numRef>
              <c:f>(Sheet1!$D$14,Sheet1!$F$14)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1-CBD6-47AD-B68C-CF16D1E4DC04}"/>
            </c:ext>
          </c:extLst>
        </c:ser>
        <c:ser>
          <c:idx val="9"/>
          <c:order val="6"/>
          <c:tx>
            <c:strRef>
              <c:f>Sheet1!$A$15</c:f>
              <c:strCache>
                <c:ptCount val="1"/>
                <c:pt idx="0">
                  <c:v>   Project Due</c:v>
                </c:pt>
              </c:strCache>
            </c:strRef>
          </c:tx>
          <c:spPr>
            <a:ln>
              <a:noFill/>
            </a:ln>
          </c:spPr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layout>
                <c:manualLayout>
                  <c:x val="-6.3857036269730424E-2"/>
                  <c:y val="4.354281105165880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2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3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(Sheet1!$C$15,Sheet1!$E$15)</c:f>
              <c:numCache>
                <c:formatCode>m/d/yyyy</c:formatCode>
                <c:ptCount val="2"/>
                <c:pt idx="0">
                  <c:v>42490</c:v>
                </c:pt>
                <c:pt idx="1">
                  <c:v>42490</c:v>
                </c:pt>
              </c:numCache>
            </c:numRef>
          </c:xVal>
          <c:yVal>
            <c:numRef>
              <c:f>(Sheet1!$D$15,Sheet1!$F$15)</c:f>
              <c:numCache>
                <c:formatCode>0.00</c:formatCode>
                <c:ptCount val="2"/>
                <c:pt idx="0">
                  <c:v>1</c:v>
                </c:pt>
                <c:pt idx="1">
                  <c:v>1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4-CBD6-47AD-B68C-CF16D1E4DC04}"/>
            </c:ext>
          </c:extLst>
        </c:ser>
        <c:ser>
          <c:idx val="10"/>
          <c:order val="7"/>
          <c:tx>
            <c:strRef>
              <c:f>Sheet1!$A$6</c:f>
              <c:strCache>
                <c:ptCount val="1"/>
                <c:pt idx="0">
                  <c:v>   Analysis/Software Requirements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(Sheet1!$C$6,Sheet1!$E$6)</c:f>
              <c:numCache>
                <c:formatCode>m/d/yyyy</c:formatCode>
                <c:ptCount val="2"/>
                <c:pt idx="0">
                  <c:v>42418</c:v>
                </c:pt>
                <c:pt idx="1">
                  <c:v>42432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5-CBD6-47AD-B68C-CF16D1E4DC04}"/>
            </c:ext>
          </c:extLst>
        </c:ser>
        <c:ser>
          <c:idx val="2"/>
          <c:order val="8"/>
          <c:tx>
            <c:strRef>
              <c:f>Sheet1!$A$7</c:f>
              <c:strCache>
                <c:ptCount val="1"/>
                <c:pt idx="0">
                  <c:v>   Project Topic Presentation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6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7960072148295168E-2"/>
                  <c:y val="4.9020762297892713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Topic Presentation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7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(Sheet1!$C$7,Sheet1!$E$7)</c:f>
              <c:numCache>
                <c:formatCode>m/d/yyyy</c:formatCode>
                <c:ptCount val="2"/>
                <c:pt idx="0">
                  <c:v>42421</c:v>
                </c:pt>
                <c:pt idx="1">
                  <c:v>42421</c:v>
                </c:pt>
              </c:numCache>
            </c:numRef>
          </c:xVal>
          <c:yVal>
            <c:numRef>
              <c:f>(Sheet1!$D$7,Sheet1!$F$7)</c:f>
              <c:numCache>
                <c:formatCode>0.00</c:formatCode>
                <c:ptCount val="2"/>
                <c:pt idx="0">
                  <c:v>5</c:v>
                </c:pt>
                <c:pt idx="1">
                  <c:v>5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8-CBD6-47AD-B68C-CF16D1E4DC04}"/>
            </c:ext>
          </c:extLst>
        </c:ser>
        <c:ser>
          <c:idx val="11"/>
          <c:order val="9"/>
          <c:tx>
            <c:strRef>
              <c:f>Sheet1!$A$9</c:f>
              <c:strCache>
                <c:ptCount val="1"/>
                <c:pt idx="0">
                  <c:v>   Design, Development, &amp; Testing in four 2-week sprints - complete</c:v>
                </c:pt>
              </c:strCache>
            </c:strRef>
          </c:tx>
          <c:spPr>
            <a:ln w="50800">
              <a:solidFill>
                <a:srgbClr val="7030A0"/>
              </a:solidFill>
            </a:ln>
          </c:spPr>
          <c:marker>
            <c:symbol val="none"/>
          </c:marker>
          <c:dLbls>
            <c:delete val="1"/>
          </c:dLbls>
          <c:xVal>
            <c:numRef>
              <c:f>(Sheet1!$C$9,Sheet1!$E$9)</c:f>
              <c:numCache>
                <c:formatCode>m/d/yyyy</c:formatCode>
                <c:ptCount val="2"/>
                <c:pt idx="0">
                  <c:v>42425</c:v>
                </c:pt>
                <c:pt idx="1">
                  <c:v>42440</c:v>
                </c:pt>
              </c:numCache>
            </c:numRef>
          </c:xVal>
          <c:yVal>
            <c:numRef>
              <c:f>(Sheet1!$D$9,Sheet1!$F$9)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9-CBD6-47AD-B68C-CF16D1E4DC04}"/>
            </c:ext>
          </c:extLst>
        </c:ser>
        <c:ser>
          <c:idx val="4"/>
          <c:order val="10"/>
          <c:tx>
            <c:strRef>
              <c:f>Sheet1!$A$10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11"/>
            <c:spPr>
              <a:solidFill>
                <a:srgbClr val="00206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A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3176384230719977E-2"/>
                  <c:y val="8.7084555607019706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B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(Sheet1!$C$10,Sheet1!$E$10)</c:f>
              <c:numCache>
                <c:formatCode>m/d/yyyy</c:formatCode>
                <c:ptCount val="2"/>
                <c:pt idx="0">
                  <c:v>42435</c:v>
                </c:pt>
                <c:pt idx="1">
                  <c:v>42435</c:v>
                </c:pt>
              </c:numCache>
            </c:numRef>
          </c:xVal>
          <c:yVal>
            <c:numRef>
              <c:f>(Sheet1!$D$10,Sheet1!$F$10)</c:f>
              <c:numCache>
                <c:formatCode>0.00</c:formatCode>
                <c:ptCount val="2"/>
                <c:pt idx="0">
                  <c:v>4</c:v>
                </c:pt>
                <c:pt idx="1">
                  <c:v>4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C-CBD6-47AD-B68C-CF16D1E4DC04}"/>
            </c:ext>
          </c:extLst>
        </c:ser>
        <c:ser>
          <c:idx val="6"/>
          <c:order val="11"/>
          <c:tx>
            <c:strRef>
              <c:f>Sheet1!$A$12</c:f>
              <c:strCache>
                <c:ptCount val="1"/>
                <c:pt idx="0">
                  <c:v>   Project Progress Report Due</c:v>
                </c:pt>
              </c:strCache>
            </c:strRef>
          </c:tx>
          <c:marker>
            <c:symbol val="diamond"/>
            <c:size val="9"/>
            <c:spPr>
              <a:solidFill>
                <a:srgbClr val="00B050"/>
              </a:solidFill>
            </c:spPr>
          </c:marker>
          <c:dLbls>
            <c:dLbl>
              <c:idx val="0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D-CBD6-47AD-B68C-CF16D1E4DC04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8.6243048965705407E-2"/>
                  <c:y val="7.1273223200041175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   Project Progress Report </a:t>
                    </a:r>
                    <a:r>
                      <a:rPr lang="en-US" dirty="0" smtClean="0"/>
                      <a:t>Due </a:t>
                    </a:r>
                    <a:r>
                      <a:rPr lang="en-US" sz="1200" b="0" i="0" u="none" strike="noStrike" baseline="0" dirty="0" smtClean="0">
                        <a:effectLst/>
                      </a:rPr>
                      <a:t>*</a:t>
                    </a:r>
                    <a:endParaRPr lang="en-US" dirty="0"/>
                  </a:p>
                </c:rich>
              </c:tx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1E-CBD6-47AD-B68C-CF16D1E4DC04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dLblPos val="t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(Sheet1!$C$12,Sheet1!$E$12)</c:f>
              <c:numCache>
                <c:formatCode>m/d/yyyy</c:formatCode>
                <c:ptCount val="2"/>
                <c:pt idx="0">
                  <c:v>42463</c:v>
                </c:pt>
                <c:pt idx="1">
                  <c:v>42463</c:v>
                </c:pt>
              </c:numCache>
            </c:numRef>
          </c:xVal>
          <c:yVal>
            <c:numRef>
              <c:f>(Sheet1!$D$12,Sheet1!$F$12)</c:f>
              <c:numCache>
                <c:formatCode>0.00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y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1F-CBD6-47AD-B68C-CF16D1E4DC04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86713472"/>
        <c:axId val="86714048"/>
      </c:scatterChart>
      <c:valAx>
        <c:axId val="8671347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</c:spPr>
        <c:txPr>
          <a:bodyPr rot="5400000" vert="horz"/>
          <a:lstStyle/>
          <a:p>
            <a:pPr>
              <a:defRPr sz="900"/>
            </a:pPr>
            <a:endParaRPr lang="en-US"/>
          </a:p>
        </c:txPr>
        <c:crossAx val="86714048"/>
        <c:crosses val="autoZero"/>
        <c:crossBetween val="midCat"/>
      </c:valAx>
      <c:valAx>
        <c:axId val="86714048"/>
        <c:scaling>
          <c:orientation val="minMax"/>
        </c:scaling>
        <c:delete val="1"/>
        <c:axPos val="l"/>
        <c:majorGridlines>
          <c:spPr>
            <a:ln>
              <a:noFill/>
            </a:ln>
          </c:spPr>
        </c:majorGridlines>
        <c:numFmt formatCode="0.00" sourceLinked="1"/>
        <c:majorTickMark val="out"/>
        <c:minorTickMark val="none"/>
        <c:tickLblPos val="nextTo"/>
        <c:crossAx val="86713472"/>
        <c:crosses val="autoZero"/>
        <c:crossBetween val="midCat"/>
      </c:valAx>
      <c:spPr>
        <a:noFill/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200">
          <a:latin typeface="+mj-lt"/>
        </a:defRPr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F1EC4-0AE9-4ABA-827F-84879B72757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BF1C4-A8A4-46A4-960B-68980B6D5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Must</a:t>
            </a:r>
            <a:r>
              <a:rPr lang="en-US" baseline="0" dirty="0" smtClean="0"/>
              <a:t> Update the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4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DBF1C4-A8A4-46A4-960B-68980B6D50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667000"/>
            <a:ext cx="6400800" cy="13335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207753"/>
            <a:ext cx="9021537" cy="127279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62933" y="1163934"/>
            <a:ext cx="9021537" cy="10048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62933" y="2480542"/>
            <a:ext cx="9021537" cy="9211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254943"/>
            <a:ext cx="8229600" cy="1225021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8"/>
            <a:ext cx="2011680" cy="487627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28867"/>
            <a:ext cx="5562600" cy="48762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777240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8131"/>
            <a:ext cx="9013372" cy="5576834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93751"/>
            <a:ext cx="7772400" cy="1135062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23282"/>
            <a:ext cx="7772400" cy="1115219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5143500"/>
            <a:ext cx="40005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4" y="1980692"/>
            <a:ext cx="9013515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69148" y="1951231"/>
            <a:ext cx="9013781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68308" y="2057400"/>
            <a:ext cx="9014621" cy="3810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206500"/>
            <a:ext cx="3749040" cy="3810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206500"/>
            <a:ext cx="3733800" cy="635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873250"/>
            <a:ext cx="3733800" cy="3238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7542"/>
            <a:ext cx="7772400" cy="9525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333500"/>
            <a:ext cx="1905000" cy="37465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333500"/>
            <a:ext cx="5715000" cy="37465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083792"/>
            <a:ext cx="7315200" cy="435240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538188"/>
            <a:ext cx="7315200" cy="5715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143500"/>
            <a:ext cx="38862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5173980"/>
            <a:ext cx="457200" cy="381000"/>
          </a:xfrm>
        </p:spPr>
        <p:txBody>
          <a:bodyPr/>
          <a:lstStyle/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3902962"/>
            <a:ext cx="9006840" cy="76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8510" y="3875396"/>
            <a:ext cx="9006639" cy="3809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68512" y="3977688"/>
            <a:ext cx="9006637" cy="4067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10" y="55563"/>
            <a:ext cx="9001873" cy="3817938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8129"/>
            <a:ext cx="9013372" cy="557784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9525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5159374"/>
            <a:ext cx="2476500" cy="396876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EAEFB75-4DE4-4DFC-B956-52D01254B927}" type="datetimeFigureOut">
              <a:rPr lang="en-US" smtClean="0"/>
              <a:t>3/17/2016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5143500"/>
            <a:ext cx="3962400" cy="3810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5175250"/>
            <a:ext cx="457200" cy="3810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AF141AA-43C2-494C-A2D0-12408B6C83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tmsuidan@gatech.edu" TargetMode="External"/><Relationship Id="rId3" Type="http://schemas.openxmlformats.org/officeDocument/2006/relationships/hyperlink" Target="mailto:aburgos3@gatech.edu" TargetMode="External"/><Relationship Id="rId7" Type="http://schemas.openxmlformats.org/officeDocument/2006/relationships/hyperlink" Target="mailto:dstoneburner3@gatec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jrichgels3@gatech.edu" TargetMode="External"/><Relationship Id="rId5" Type="http://schemas.openxmlformats.org/officeDocument/2006/relationships/hyperlink" Target="mailto:anjag1993@gmail.com" TargetMode="External"/><Relationship Id="rId4" Type="http://schemas.openxmlformats.org/officeDocument/2006/relationships/hyperlink" Target="mailto:spiroganas@gmail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686050"/>
            <a:ext cx="6705600" cy="18478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FHIRed</a:t>
            </a:r>
            <a:r>
              <a:rPr lang="en-US" b="1" dirty="0" smtClean="0"/>
              <a:t> UP</a:t>
            </a:r>
          </a:p>
          <a:p>
            <a:r>
              <a:rPr lang="en-US" dirty="0" smtClean="0"/>
              <a:t>Augusto </a:t>
            </a:r>
            <a:r>
              <a:rPr lang="en-US" dirty="0"/>
              <a:t>Burgos </a:t>
            </a:r>
            <a:r>
              <a:rPr lang="en-US" dirty="0" smtClean="0">
                <a:hlinkClick r:id="rId3"/>
              </a:rPr>
              <a:t>aburgos3@gatech.edu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Spiro </a:t>
            </a:r>
            <a:r>
              <a:rPr lang="en-US" dirty="0"/>
              <a:t>Ganas </a:t>
            </a:r>
            <a:r>
              <a:rPr lang="en-US" dirty="0" smtClean="0">
                <a:hlinkClick r:id="rId4"/>
              </a:rPr>
              <a:t>spiroganas@gmail.com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Anja </a:t>
            </a:r>
            <a:r>
              <a:rPr lang="en-US" dirty="0"/>
              <a:t>Guillory </a:t>
            </a:r>
            <a:r>
              <a:rPr lang="en-US" dirty="0" smtClean="0">
                <a:hlinkClick r:id="rId5"/>
              </a:rPr>
              <a:t>anjag1993@gmail.com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Jamie </a:t>
            </a:r>
            <a:r>
              <a:rPr lang="en-US" dirty="0" err="1"/>
              <a:t>Richgels</a:t>
            </a:r>
            <a:r>
              <a:rPr lang="en-US" dirty="0"/>
              <a:t> </a:t>
            </a:r>
            <a:r>
              <a:rPr lang="en-US" dirty="0" smtClean="0">
                <a:hlinkClick r:id="rId6"/>
              </a:rPr>
              <a:t>jrichgels3@gatech.edu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Daniel </a:t>
            </a:r>
            <a:r>
              <a:rPr lang="en-US" dirty="0" err="1"/>
              <a:t>Stoneburner</a:t>
            </a:r>
            <a:r>
              <a:rPr lang="en-US" dirty="0"/>
              <a:t> </a:t>
            </a:r>
            <a:r>
              <a:rPr lang="en-US" dirty="0" smtClean="0">
                <a:hlinkClick r:id="rId7"/>
              </a:rPr>
              <a:t>dstoneburner3@gatech.edu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Tala </a:t>
            </a:r>
            <a:r>
              <a:rPr lang="en-US" dirty="0" err="1" smtClean="0"/>
              <a:t>Suidan</a:t>
            </a:r>
            <a:r>
              <a:rPr lang="en-US" dirty="0" smtClean="0"/>
              <a:t> </a:t>
            </a:r>
            <a:r>
              <a:rPr lang="en-US" dirty="0" smtClean="0">
                <a:hlinkClick r:id="rId8"/>
              </a:rPr>
              <a:t>tmsuidan@gatech.edu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RADV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Risk Adjustment Data Validation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8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134"/>
    </mc:Choice>
    <mc:Fallback xmlns="">
      <p:transition advTm="913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" y="4655413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*  All team members involved 	† - Developers and testers involved      ‡ - Business Analysts involved</a:t>
            </a:r>
          </a:p>
          <a:p>
            <a:r>
              <a:rPr lang="en-US" sz="1600" dirty="0">
                <a:latin typeface="+mj-lt"/>
              </a:rPr>
              <a:t>Milestones and tasks in </a:t>
            </a:r>
            <a:r>
              <a:rPr lang="en-US" sz="1600" dirty="0">
                <a:solidFill>
                  <a:srgbClr val="7030A0"/>
                </a:solidFill>
                <a:latin typeface="+mj-lt"/>
              </a:rPr>
              <a:t>purple</a:t>
            </a:r>
            <a:r>
              <a:rPr lang="en-US" sz="1600" dirty="0">
                <a:latin typeface="+mj-lt"/>
              </a:rPr>
              <a:t> and 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dark blue</a:t>
            </a:r>
            <a:r>
              <a:rPr lang="en-US" sz="1600" dirty="0">
                <a:latin typeface="+mj-lt"/>
              </a:rPr>
              <a:t> are complete. Remainder are in progress or in the future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/>
          </p:nvPr>
        </p:nvGraphicFramePr>
        <p:xfrm>
          <a:off x="430530" y="647700"/>
          <a:ext cx="828294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Updated</a:t>
            </a:r>
            <a:r>
              <a:rPr lang="en-US" sz="3200" dirty="0" smtClean="0"/>
              <a:t> Gantt Chart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5301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883"/>
    </mc:Choice>
    <mc:Fallback xmlns="">
      <p:transition advTm="36883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2000" y="190500"/>
            <a:ext cx="8153400" cy="609600"/>
          </a:xfrm>
          <a:prstGeom prst="rect">
            <a:avLst/>
          </a:prstGeom>
          <a:solidFill>
            <a:schemeClr val="bg1"/>
          </a:solidFill>
        </p:spPr>
        <p:txBody>
          <a:bodyPr bIns="9144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Concerns</a:t>
            </a:r>
            <a:r>
              <a:rPr lang="en-US" sz="3200" dirty="0" smtClean="0"/>
              <a:t> &amp; Other Issues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468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4671"/>
    </mc:Choice>
    <mc:Fallback xmlns="">
      <p:transition advTm="1467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866"/>
            <a:ext cx="7772400" cy="723634"/>
          </a:xfrm>
        </p:spPr>
        <p:txBody>
          <a:bodyPr/>
          <a:lstStyle/>
          <a:p>
            <a:r>
              <a:rPr lang="en-US" sz="3600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85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635</TotalTime>
  <Words>79</Words>
  <Application>Microsoft Office PowerPoint</Application>
  <PresentationFormat>On-screen Show (16:10)</PresentationFormat>
  <Paragraphs>23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Equity</vt:lpstr>
      <vt:lpstr>RADV Risk Adjustment Data Validation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 Risk Adjustment  EHR Data Validation Tool</dc:title>
  <dc:creator>Ganas, Spiro</dc:creator>
  <cp:lastModifiedBy>Ganas, Spiro</cp:lastModifiedBy>
  <cp:revision>73</cp:revision>
  <cp:lastPrinted>2016-03-13T23:01:35Z</cp:lastPrinted>
  <dcterms:created xsi:type="dcterms:W3CDTF">2016-03-03T13:39:38Z</dcterms:created>
  <dcterms:modified xsi:type="dcterms:W3CDTF">2016-03-17T14:44:03Z</dcterms:modified>
</cp:coreProperties>
</file>