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2-14T14:23:42.617" idx="1">
    <p:pos x="10" y="10"/>
    <p:text>DO we want ICD9 or ICD 10 as it's the new system being implemented
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4193-2F3E-4C7E-B9B9-89CD1B2B7A80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1851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ACA Risk Adjustment </a:t>
            </a:r>
            <a:br>
              <a:rPr lang="en-US" sz="5400" dirty="0" smtClean="0"/>
            </a:br>
            <a:r>
              <a:rPr lang="en-US" sz="5400" dirty="0" smtClean="0"/>
              <a:t>EHR Data Validation Tool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2200"/>
            <a:ext cx="64008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sz="5200" u="sng" dirty="0" err="1" smtClean="0"/>
              <a:t>FHIRed</a:t>
            </a:r>
            <a:r>
              <a:rPr lang="en-US" sz="5200" u="sng" dirty="0" smtClean="0"/>
              <a:t> Up</a:t>
            </a:r>
          </a:p>
          <a:p>
            <a:r>
              <a:rPr lang="en-US" dirty="0"/>
              <a:t>Augusto Burgos</a:t>
            </a:r>
          </a:p>
          <a:p>
            <a:r>
              <a:rPr lang="en-US" dirty="0"/>
              <a:t>Spiro Ganas</a:t>
            </a:r>
          </a:p>
          <a:p>
            <a:r>
              <a:rPr lang="en-US" dirty="0"/>
              <a:t>Anja Guillory</a:t>
            </a:r>
          </a:p>
          <a:p>
            <a:r>
              <a:rPr lang="en-US" dirty="0"/>
              <a:t>Jamie </a:t>
            </a:r>
            <a:r>
              <a:rPr lang="en-US" dirty="0" err="1"/>
              <a:t>Richgels</a:t>
            </a:r>
            <a:endParaRPr lang="en-US" dirty="0"/>
          </a:p>
          <a:p>
            <a:r>
              <a:rPr lang="en-US" dirty="0"/>
              <a:t>Daniel </a:t>
            </a:r>
            <a:r>
              <a:rPr lang="en-US" dirty="0" err="1"/>
              <a:t>Stoneburner</a:t>
            </a:r>
            <a:endParaRPr lang="en-US" dirty="0"/>
          </a:p>
          <a:p>
            <a:r>
              <a:rPr lang="en-US" dirty="0"/>
              <a:t>Tala </a:t>
            </a:r>
            <a:r>
              <a:rPr lang="en-US" dirty="0" err="1"/>
              <a:t>Suidan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" y="2390775"/>
            <a:ext cx="349316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03" y="2133600"/>
            <a:ext cx="5456997" cy="281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Risk Selection </a:t>
            </a:r>
            <a:r>
              <a:rPr lang="en-US" dirty="0" smtClean="0"/>
              <a:t>occurs when insures try to avoid enrolling unhealthy people by making their products unattractive to people requiring costly medical care.</a:t>
            </a:r>
          </a:p>
          <a:p>
            <a:r>
              <a:rPr lang="en-US" b="1" i="1" dirty="0" smtClean="0"/>
              <a:t>Risk Adjustment </a:t>
            </a:r>
            <a:r>
              <a:rPr lang="en-US" dirty="0" smtClean="0"/>
              <a:t>discourages risk selection by transferring premiums from insurers with healthy members to those with members who are more 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Risk Scores </a:t>
            </a:r>
            <a:r>
              <a:rPr lang="en-US" dirty="0" smtClean="0"/>
              <a:t>are an estimate of a individuals future medical costs.</a:t>
            </a:r>
          </a:p>
          <a:p>
            <a:r>
              <a:rPr lang="en-US" b="1" dirty="0" smtClean="0"/>
              <a:t>Recent diagnostic history </a:t>
            </a:r>
            <a:r>
              <a:rPr lang="en-US" dirty="0" smtClean="0"/>
              <a:t>is the most important data individual’s risk score.</a:t>
            </a:r>
          </a:p>
          <a:p>
            <a:r>
              <a:rPr lang="en-US" b="1" dirty="0" smtClean="0"/>
              <a:t>Other predictors </a:t>
            </a:r>
            <a:r>
              <a:rPr lang="en-US" dirty="0" smtClean="0"/>
              <a:t>include the individual’s geographic area, age/gender and the type of insurance policy (high-deductible, low co-pays,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Recent diagnostic history is defined as the set of diagnosis codes that have been submitted to the insurer during the past calendar year.</a:t>
            </a:r>
          </a:p>
          <a:p>
            <a:r>
              <a:rPr lang="en-US" dirty="0" smtClean="0"/>
              <a:t>If a member has an illness, but the diagnosis code is not reported to the insurance carrier during the calendar year, their risk score will be artificially low.</a:t>
            </a:r>
          </a:p>
          <a:p>
            <a:r>
              <a:rPr lang="en-US" dirty="0" smtClean="0"/>
              <a:t>This data quality issue can substantially reduce an insurer's premiums.  When provider payments are on a percent-of-premium basis, it also reduces payments to hospitals and doctors.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dirty="0" smtClean="0"/>
              <a:t>FHIR will be used to extract member IDs and diagnosis codes.</a:t>
            </a:r>
          </a:p>
          <a:p>
            <a:r>
              <a:rPr lang="en-US" dirty="0" smtClean="0"/>
              <a:t>Diagnosis codes will be groups into on of the 79 Hierarchical Condition Categories (HCC), by calendar year.</a:t>
            </a:r>
          </a:p>
          <a:p>
            <a:r>
              <a:rPr lang="en-US" dirty="0" smtClean="0"/>
              <a:t>This data will then be analyzed to identify HCCs that represent chronic conditions.</a:t>
            </a:r>
          </a:p>
          <a:p>
            <a:r>
              <a:rPr lang="en-US" dirty="0" smtClean="0"/>
              <a:t>Members with a chronic condition who have not had that condition reported in the current calendar year will be flagged.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Solution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In Massachusetts, risk scores are currently calculated using data available in the state’s All-Payer Claims Database (APCD)</a:t>
            </a:r>
          </a:p>
          <a:p>
            <a:pPr lvl="1"/>
            <a:r>
              <a:rPr lang="en-US" dirty="0" smtClean="0"/>
              <a:t>The APCD contains data provided from health insurer claims systems. </a:t>
            </a:r>
          </a:p>
          <a:p>
            <a:pPr lvl="1"/>
            <a:r>
              <a:rPr lang="en-US" dirty="0" smtClean="0"/>
              <a:t>APCD data does not always match the data in EHRs.</a:t>
            </a:r>
          </a:p>
          <a:p>
            <a:pPr lvl="1"/>
            <a:r>
              <a:rPr lang="en-US" dirty="0" smtClean="0"/>
              <a:t>Most insurer do not have the ability to compare APCD data to EHR data.</a:t>
            </a:r>
          </a:p>
          <a:p>
            <a:pPr lvl="1"/>
            <a:r>
              <a:rPr lang="en-US" dirty="0" smtClean="0"/>
              <a:t>We will design a process to compare HCCs from the FHIR data to HCCs derived from APCD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1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Key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dirty="0" smtClean="0"/>
              <a:t>Augusto Burgos</a:t>
            </a:r>
          </a:p>
          <a:p>
            <a:r>
              <a:rPr lang="en-US" dirty="0" smtClean="0"/>
              <a:t>Spiro Ganas – Business Analyst</a:t>
            </a:r>
          </a:p>
          <a:p>
            <a:r>
              <a:rPr lang="en-US" dirty="0" smtClean="0"/>
              <a:t>Anja Guillory</a:t>
            </a:r>
          </a:p>
          <a:p>
            <a:r>
              <a:rPr lang="en-US" dirty="0" smtClean="0"/>
              <a:t>Jamie </a:t>
            </a:r>
            <a:r>
              <a:rPr lang="en-US" dirty="0" err="1" smtClean="0"/>
              <a:t>Richgels</a:t>
            </a:r>
            <a:endParaRPr lang="en-US" dirty="0" smtClean="0"/>
          </a:p>
          <a:p>
            <a:r>
              <a:rPr lang="en-US" dirty="0" smtClean="0"/>
              <a:t>Daniel </a:t>
            </a:r>
            <a:r>
              <a:rPr lang="en-US" dirty="0" err="1" smtClean="0"/>
              <a:t>Stoneburner</a:t>
            </a:r>
            <a:endParaRPr lang="en-US" dirty="0" smtClean="0"/>
          </a:p>
          <a:p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– Project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GaTech</a:t>
            </a:r>
            <a:r>
              <a:rPr lang="en-US" dirty="0" smtClean="0"/>
              <a:t> GitHub</a:t>
            </a:r>
          </a:p>
          <a:p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r>
              <a:rPr lang="en-US" dirty="0" smtClean="0"/>
              <a:t>Massachusetts's APCD data dictionary</a:t>
            </a:r>
          </a:p>
          <a:p>
            <a:r>
              <a:rPr lang="en-US" dirty="0" smtClean="0"/>
              <a:t>A table mapping ICD9 codes to HCCs.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398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ACA Risk Adjustment  EHR Data Validation Tool</vt:lpstr>
      <vt:lpstr>Background Information</vt:lpstr>
      <vt:lpstr>Risk Scores</vt:lpstr>
      <vt:lpstr>The problem</vt:lpstr>
      <vt:lpstr>The Solution</vt:lpstr>
      <vt:lpstr>The Solution – Part 2</vt:lpstr>
      <vt:lpstr>Team Member Key Responsibilities</vt:lpstr>
      <vt:lpstr>Tools Required</vt:lpstr>
      <vt:lpstr>External Resources Required</vt:lpstr>
      <vt:lpstr>Milestones</vt:lpstr>
      <vt:lpstr>Gantt Chart</vt:lpstr>
      <vt:lpstr>Expected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M. Suidan</cp:lastModifiedBy>
  <cp:revision>8</cp:revision>
  <dcterms:created xsi:type="dcterms:W3CDTF">2016-02-11T13:35:37Z</dcterms:created>
  <dcterms:modified xsi:type="dcterms:W3CDTF">2016-02-14T19:37:14Z</dcterms:modified>
</cp:coreProperties>
</file>