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4" r:id="rId4"/>
    <p:sldId id="258" r:id="rId5"/>
    <p:sldId id="259" r:id="rId6"/>
    <p:sldId id="260" r:id="rId7"/>
    <p:sldId id="278" r:id="rId8"/>
    <p:sldId id="279" r:id="rId9"/>
    <p:sldId id="280" r:id="rId10"/>
    <p:sldId id="261" r:id="rId11"/>
    <p:sldId id="269" r:id="rId12"/>
    <p:sldId id="270" r:id="rId13"/>
    <p:sldId id="271" r:id="rId14"/>
    <p:sldId id="272" r:id="rId15"/>
    <p:sldId id="273" r:id="rId16"/>
    <p:sldId id="264" r:id="rId17"/>
    <p:sldId id="265" r:id="rId18"/>
    <p:sldId id="266" r:id="rId19"/>
    <p:sldId id="267" r:id="rId20"/>
    <p:sldId id="268" r:id="rId21"/>
    <p:sldId id="263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605" autoAdjust="0"/>
  </p:normalViewPr>
  <p:slideViewPr>
    <p:cSldViewPr snapToGrid="0">
      <p:cViewPr varScale="1">
        <p:scale>
          <a:sx n="65" d="100"/>
          <a:sy n="65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6FDA3-FB6C-4A4D-8786-3D3DD3E9CA3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3C810-650B-416D-8BA2-9FCC433B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19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3C810-650B-416D-8BA2-9FCC433B5B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00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False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3C810-650B-416D-8BA2-9FCC433B5B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91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3C810-650B-416D-8BA2-9FCC433B5B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8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False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3C810-650B-416D-8BA2-9FCC433B5B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44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3C810-650B-416D-8BA2-9FCC433B5B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70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91B3-6C99-4F8C-A96D-95C99FCD7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19CA7-CE68-4690-BA2F-52EE7D453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982D8-C4AA-4047-9F08-4146263C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11EB-6E05-49FA-8D92-F3D7F3282DA2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305CE-4866-48A3-8BB5-BAD7BEB9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8445B-C4FA-4134-A806-913CDB91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6F95-B186-41FB-A4B3-0B02ABAE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2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D9E5-3F3D-4A96-B3B9-C02BF7D7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A03FE-3025-44F9-8E7B-7CA4AA0A2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CF186-372E-4501-91BF-F5A41F82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11EB-6E05-49FA-8D92-F3D7F3282DA2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8CA88-C6DE-4C55-B9D5-A7D5982D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1E111-C536-42C8-B3C3-130A5E9C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6F95-B186-41FB-A4B3-0B02ABAE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5E6926-B65E-419E-B52A-4D2A3E919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21F63-36A1-4854-9307-3FA6A706A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885CB-EAD6-48DC-9904-5C322BD6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11EB-6E05-49FA-8D92-F3D7F3282DA2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3AA38-FF77-4951-9B8B-718C26779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B7D20-6D97-4501-A76B-30B6BBA56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6F95-B186-41FB-A4B3-0B02ABAE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8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FAE35-EFF3-4C76-9B9B-9A7D3FA0D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78C08-BE44-43DE-A30D-BECF41CF9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B649-9CCD-43FD-B860-D95B616AA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11EB-6E05-49FA-8D92-F3D7F3282DA2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29981-A706-4788-A33A-16607FF9D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934FA-622C-48F1-99DB-2F394181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6F95-B186-41FB-A4B3-0B02ABAE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7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7650B-E253-49C5-8604-4FF81F96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FFC3A-D6C0-4EC5-8728-ACA7D9196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D92C6-6E66-4DE6-B1BA-904131A0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11EB-6E05-49FA-8D92-F3D7F3282DA2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E3FD8-2C55-41B6-A82B-9FBA2011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ABB7F-2AB9-4562-B593-148D3E27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6F95-B186-41FB-A4B3-0B02ABAE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3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A031-0E0D-4D22-94F2-0736AB7D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C0C72-DEB5-44C0-9744-EA7F5C167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BE1D6-3D4B-473B-9569-566017353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EA86F-5D0B-4C82-A01F-C904F0360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11EB-6E05-49FA-8D92-F3D7F3282DA2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0BA0B-5261-4903-B8A5-311BAFBA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57ACE-1D21-431E-BBC4-F2DE162F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6F95-B186-41FB-A4B3-0B02ABAE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3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1AC6-EE94-4837-AE1E-070713D26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FEE0B-9B76-4C17-A123-1BF5160B6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221A4-1E62-41AA-9DBD-300743076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BB97F-57DB-47CF-A9E2-38DB3CD11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F547C-08BE-4B18-B50C-64D3624FF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7B49AA-7CB6-419F-9D81-69279E6D6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11EB-6E05-49FA-8D92-F3D7F3282DA2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FECB7A-7757-45AE-905E-5B9124DD8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3E971-C965-4CB5-8076-731E0507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6F95-B186-41FB-A4B3-0B02ABAE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2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C1FF-8662-4C7D-AE6B-5FA4C765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BFAE3D-AF83-42D7-8590-DAB54CDA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11EB-6E05-49FA-8D92-F3D7F3282DA2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2C08F-3F3D-4A35-BE83-93B37E8F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2B5C9-B136-4212-9821-19C55B9C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6F95-B186-41FB-A4B3-0B02ABAE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4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6C3279-133C-45BF-94EF-8528088D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11EB-6E05-49FA-8D92-F3D7F3282DA2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AD05E2-2B73-4AEC-ABBD-891A9E70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1F80F-5C7A-411F-8450-36015DD1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6F95-B186-41FB-A4B3-0B02ABAE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4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308D-7701-4FA9-851B-52385259A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EDE9B-74CB-4D04-85DD-550FDBF50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F804E-7865-4BC9-9C2B-C6B92113E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AC0CA-B737-4EEF-B5B7-08EA52B7E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11EB-6E05-49FA-8D92-F3D7F3282DA2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071B4-F7DD-4B49-8412-1EADA787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5951B-9D8E-49E2-972D-230D724F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6F95-B186-41FB-A4B3-0B02ABAE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1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CBDE-854F-4CAC-AF64-23A2C5186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F837D2-BAB6-48DE-97FD-29AC37322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CF1EE-3375-4812-977D-D79C36188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F16FB-55F1-4094-83E1-08D735EF9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11EB-6E05-49FA-8D92-F3D7F3282DA2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9D4FB-F729-4582-9E04-B943784C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050C3-FF12-4912-97DD-1FC0795E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6F95-B186-41FB-A4B3-0B02ABAE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1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575959-C99E-4FF8-A915-8932E4F1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BD585-DFB6-4E6B-99E9-58C29D79B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7E65C-BF1D-4AA8-BDB9-134C25043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511EB-6E05-49FA-8D92-F3D7F3282DA2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5E399-9896-44F8-9591-AC3A56825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0DCFA-189D-486E-A57A-5A9B5EFFC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06F95-B186-41FB-A4B3-0B02ABAE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0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58C3-BE01-4800-AAFD-141ED4CBFE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- For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505AE-9823-4CA4-93E4-EE42F483F7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 algn="r">
              <a:buFontTx/>
              <a:buChar char="-"/>
            </a:pPr>
            <a:r>
              <a:rPr lang="en-US" sz="3200" dirty="0"/>
              <a:t>By Anjana Ravi</a:t>
            </a:r>
          </a:p>
        </p:txBody>
      </p:sp>
    </p:spTree>
    <p:extLst>
      <p:ext uri="{BB962C8B-B14F-4D97-AF65-F5344CB8AC3E}">
        <p14:creationId xmlns:p14="http://schemas.microsoft.com/office/powerpoint/2010/main" val="2751165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86E3-4507-43AC-884C-8AD55006E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Loop: Different ways of writing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9709A-5732-4839-9686-CEFAE3101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Iterating by index of sequences:</a:t>
            </a:r>
          </a:p>
          <a:p>
            <a:pPr lvl="1"/>
            <a:r>
              <a:rPr lang="en-US" dirty="0"/>
              <a:t>Index of elements is used in the sequence to iterate. </a:t>
            </a:r>
          </a:p>
          <a:p>
            <a:pPr lvl="1"/>
            <a:r>
              <a:rPr lang="en-US" dirty="0"/>
              <a:t>The key idea is to first calculate the length of the list using in-built function “</a:t>
            </a:r>
            <a:r>
              <a:rPr lang="en-US" dirty="0" err="1"/>
              <a:t>len</a:t>
            </a:r>
            <a:r>
              <a:rPr lang="en-US" dirty="0"/>
              <a:t>” and iterate over the sequence within the range of this length using “range” method.</a:t>
            </a:r>
          </a:p>
          <a:p>
            <a:pPr marL="914400" lvl="2" indent="0">
              <a:buNone/>
            </a:pPr>
            <a:endParaRPr lang="en-US" i="1" dirty="0"/>
          </a:p>
          <a:p>
            <a:pPr marL="914400" lvl="2" indent="0">
              <a:buNone/>
            </a:pPr>
            <a:r>
              <a:rPr lang="en-US" i="1" dirty="0"/>
              <a:t>list = [“apples", “kiwi", “grapes"] </a:t>
            </a:r>
          </a:p>
          <a:p>
            <a:pPr marL="914400" lvl="2" indent="0">
              <a:buNone/>
            </a:pPr>
            <a:r>
              <a:rPr lang="en-US" i="1" dirty="0"/>
              <a:t>for index in range(</a:t>
            </a:r>
            <a:r>
              <a:rPr lang="en-US" i="1" dirty="0" err="1"/>
              <a:t>len</a:t>
            </a:r>
            <a:r>
              <a:rPr lang="en-US" i="1" dirty="0"/>
              <a:t>(list)): </a:t>
            </a:r>
          </a:p>
          <a:p>
            <a:pPr marL="914400" lvl="2" indent="0">
              <a:buNone/>
            </a:pPr>
            <a:r>
              <a:rPr lang="en-US" i="1" dirty="0"/>
              <a:t>	print list[index] </a:t>
            </a:r>
          </a:p>
          <a:p>
            <a:pPr lvl="1"/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7450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86E3-4507-43AC-884C-8AD55006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49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For Loop: Different ways of writing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9709A-5732-4839-9686-CEFAE3101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Using else statement with for loops</a:t>
            </a:r>
          </a:p>
          <a:p>
            <a:pPr lvl="1"/>
            <a:r>
              <a:rPr lang="en-US" dirty="0"/>
              <a:t>The else block just after “for” loop is executed only when the loop is NOT terminated by a break statement.</a:t>
            </a:r>
          </a:p>
          <a:p>
            <a:pPr lvl="1"/>
            <a:endParaRPr lang="en-US" i="1" dirty="0"/>
          </a:p>
          <a:p>
            <a:pPr marL="914400" lvl="2" indent="0">
              <a:buNone/>
            </a:pPr>
            <a:r>
              <a:rPr lang="en-US" sz="2800" i="1" dirty="0"/>
              <a:t>list = [“apples", “kiwi", “grapes"] </a:t>
            </a:r>
          </a:p>
          <a:p>
            <a:pPr marL="914400" lvl="2" indent="0">
              <a:buNone/>
            </a:pPr>
            <a:r>
              <a:rPr lang="en-US" sz="2800" i="1" dirty="0"/>
              <a:t>for index in range(</a:t>
            </a:r>
            <a:r>
              <a:rPr lang="en-US" sz="2800" i="1" dirty="0" err="1"/>
              <a:t>len</a:t>
            </a:r>
            <a:r>
              <a:rPr lang="en-US" sz="2800" i="1" dirty="0"/>
              <a:t>(list)): </a:t>
            </a:r>
          </a:p>
          <a:p>
            <a:pPr marL="914400" lvl="2" indent="0">
              <a:buNone/>
            </a:pPr>
            <a:r>
              <a:rPr lang="en-US" sz="2800" i="1" dirty="0"/>
              <a:t>	print list[index] </a:t>
            </a:r>
          </a:p>
          <a:p>
            <a:pPr marL="914400" lvl="2" indent="0">
              <a:buNone/>
            </a:pPr>
            <a:r>
              <a:rPr lang="en-US" sz="2800" i="1" dirty="0"/>
              <a:t>else: </a:t>
            </a:r>
          </a:p>
          <a:p>
            <a:pPr marL="914400" lvl="2" indent="0">
              <a:buNone/>
            </a:pPr>
            <a:r>
              <a:rPr lang="en-US" sz="2800" i="1" dirty="0"/>
              <a:t>	print "Inside Else Block"</a:t>
            </a:r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686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86E3-4507-43AC-884C-8AD55006E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Loop: Different ways of writing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9709A-5732-4839-9686-CEFAE3101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642113" cy="4667250"/>
          </a:xfrm>
        </p:spPr>
        <p:txBody>
          <a:bodyPr numCol="1">
            <a:normAutofit fontScale="85000" lnSpcReduction="20000"/>
          </a:bodyPr>
          <a:lstStyle/>
          <a:p>
            <a:r>
              <a:rPr lang="en-US" b="1" dirty="0"/>
              <a:t>Nested Loops:</a:t>
            </a:r>
          </a:p>
          <a:p>
            <a:r>
              <a:rPr lang="en-US" dirty="0"/>
              <a:t>One loop inside another loop.</a:t>
            </a:r>
          </a:p>
          <a:p>
            <a:r>
              <a:rPr lang="en-US" dirty="0"/>
              <a:t>We can put any type of loop inside of any other type of loop. </a:t>
            </a:r>
          </a:p>
          <a:p>
            <a:r>
              <a:rPr lang="en-US" dirty="0"/>
              <a:t>For example a for loop can be inside a while loop or vice versa.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Syntax:</a:t>
            </a:r>
          </a:p>
          <a:p>
            <a:pPr marL="457200" lvl="1" indent="0">
              <a:buNone/>
            </a:pPr>
            <a:r>
              <a:rPr lang="en-US" i="1" dirty="0"/>
              <a:t>for iterator_var1 in sequence: </a:t>
            </a:r>
          </a:p>
          <a:p>
            <a:pPr marL="457200" lvl="1" indent="0">
              <a:buNone/>
            </a:pPr>
            <a:r>
              <a:rPr lang="en-US" i="1" dirty="0"/>
              <a:t>	for iterator_var2 in sequence: </a:t>
            </a:r>
          </a:p>
          <a:p>
            <a:pPr marL="457200" lvl="1" indent="0">
              <a:buNone/>
            </a:pPr>
            <a:r>
              <a:rPr lang="en-US" i="1" dirty="0"/>
              <a:t>		statements(s) </a:t>
            </a:r>
          </a:p>
          <a:p>
            <a:pPr marL="457200" lvl="1" indent="0">
              <a:buNone/>
            </a:pPr>
            <a:r>
              <a:rPr lang="en-US" i="1" dirty="0"/>
              <a:t>		statements(s)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lvl="2"/>
            <a:endParaRPr lang="en-US" i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1F43DE-9BB6-45E0-9A07-F2D7370EB095}"/>
              </a:ext>
            </a:extLst>
          </p:cNvPr>
          <p:cNvSpPr txBox="1"/>
          <p:nvPr/>
        </p:nvSpPr>
        <p:spPr>
          <a:xfrm>
            <a:off x="6362700" y="1825625"/>
            <a:ext cx="538162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6875" lvl="1" indent="-28575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</a:rPr>
              <a:t>Example</a:t>
            </a:r>
          </a:p>
          <a:p>
            <a:pPr marL="576263" lvl="2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 range(1, 4):</a:t>
            </a:r>
          </a:p>
          <a:p>
            <a:pPr marL="517525" lvl="2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print('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‘)</a:t>
            </a:r>
          </a:p>
          <a:p>
            <a:pPr marL="517525" lvl="2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print(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517525" lvl="2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517525" lvl="2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for j in range(2):</a:t>
            </a:r>
          </a:p>
          <a:p>
            <a:pPr marL="1311275" lvl="2" indent="-457200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print('j is ‘)</a:t>
            </a:r>
          </a:p>
          <a:p>
            <a:pPr marL="1311275" lvl="2" indent="-457200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print(j)</a:t>
            </a:r>
          </a:p>
          <a:p>
            <a:pPr marL="1311275" lvl="2" indent="-457200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print('-------’)</a:t>
            </a:r>
          </a:p>
          <a:p>
            <a:pPr marL="1311275" lvl="2" indent="-457200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print('exit inner for’)</a:t>
            </a:r>
          </a:p>
          <a:p>
            <a:pPr marL="517525" lvl="2"/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print('** exit outer for loop **')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37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86E3-4507-43AC-884C-8AD55006E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Loop: Different ways of writing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9709A-5732-4839-9686-CEFAE3101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Loop Control Statements: Continue, Break and Pass</a:t>
            </a:r>
          </a:p>
          <a:p>
            <a:r>
              <a:rPr lang="en-US" b="1" dirty="0"/>
              <a:t>Continue</a:t>
            </a:r>
          </a:p>
          <a:p>
            <a:pPr lvl="1"/>
            <a:r>
              <a:rPr lang="en-US" dirty="0"/>
              <a:t>It returns the control to the beginning of the loop.</a:t>
            </a:r>
          </a:p>
          <a:p>
            <a:pPr marL="457200" lvl="1" indent="0">
              <a:buNone/>
            </a:pPr>
            <a:endParaRPr lang="en-US" b="1" dirty="0"/>
          </a:p>
          <a:p>
            <a:pPr marL="914400" lvl="2" indent="0">
              <a:buNone/>
            </a:pPr>
            <a:r>
              <a:rPr lang="en-US" sz="2400" i="1" dirty="0"/>
              <a:t># Prints all letters except 'e' and 's' </a:t>
            </a:r>
          </a:p>
          <a:p>
            <a:pPr marL="914400" lvl="2" indent="0">
              <a:buNone/>
            </a:pPr>
            <a:r>
              <a:rPr lang="en-US" sz="2400" i="1" dirty="0"/>
              <a:t>for letter in ‘apples': </a:t>
            </a:r>
          </a:p>
          <a:p>
            <a:pPr marL="914400" lvl="2" indent="0">
              <a:buNone/>
            </a:pPr>
            <a:r>
              <a:rPr lang="en-US" sz="2400" i="1" dirty="0"/>
              <a:t>	if letter == 'e' or letter == 's': </a:t>
            </a:r>
          </a:p>
          <a:p>
            <a:pPr marL="914400" lvl="2" indent="0">
              <a:buNone/>
            </a:pPr>
            <a:r>
              <a:rPr lang="en-US" sz="2400" i="1" dirty="0"/>
              <a:t>	   continue</a:t>
            </a:r>
          </a:p>
          <a:p>
            <a:pPr marL="914400" lvl="2" indent="0">
              <a:buNone/>
            </a:pPr>
            <a:r>
              <a:rPr lang="en-US" sz="2400" i="1" dirty="0"/>
              <a:t>	print 'Current Letter :', letter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6452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86E3-4507-43AC-884C-8AD55006E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Loop: Different ways of writing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9709A-5732-4839-9686-CEFAE3101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Loop Control Statements: Continue, Break and Pass</a:t>
            </a:r>
          </a:p>
          <a:p>
            <a:r>
              <a:rPr lang="en-US" b="1" dirty="0"/>
              <a:t>Break</a:t>
            </a:r>
          </a:p>
          <a:p>
            <a:pPr lvl="1"/>
            <a:r>
              <a:rPr lang="en-US" dirty="0"/>
              <a:t>It brings control out of the loop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sz="2400" i="1" dirty="0"/>
              <a:t># break the loop as soon it encounters 'e' or 's' </a:t>
            </a:r>
            <a:endParaRPr lang="en-US" sz="2400" b="1" dirty="0"/>
          </a:p>
          <a:p>
            <a:pPr marL="914400" lvl="2" indent="0">
              <a:lnSpc>
                <a:spcPct val="110000"/>
              </a:lnSpc>
              <a:buNone/>
            </a:pPr>
            <a:r>
              <a:rPr lang="en-US" sz="2400" i="1" dirty="0"/>
              <a:t>for letter in ‘apples': 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sz="2400" i="1" dirty="0"/>
              <a:t>	if letter == 'e' or letter == 's': 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sz="2400" i="1" dirty="0"/>
              <a:t>		break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sz="2400" i="1" dirty="0"/>
              <a:t>print 'Current Letter :', letter 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2860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86E3-4507-43AC-884C-8AD55006E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Loop: Different ways of writing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9709A-5732-4839-9686-CEFAE3101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Loop Control Statements: Continue, Break and Pass</a:t>
            </a:r>
          </a:p>
          <a:p>
            <a:r>
              <a:rPr lang="en-US" b="1" dirty="0"/>
              <a:t>Pass:</a:t>
            </a:r>
          </a:p>
          <a:p>
            <a:pPr lvl="1"/>
            <a:r>
              <a:rPr lang="en-US" dirty="0"/>
              <a:t>Pass statement is used to write empty loops. </a:t>
            </a:r>
          </a:p>
          <a:p>
            <a:pPr lvl="1"/>
            <a:r>
              <a:rPr lang="en-US" dirty="0"/>
              <a:t>Pass is also used for empty control statement, function and classes.</a:t>
            </a:r>
            <a:endParaRPr lang="en-US" b="1" dirty="0"/>
          </a:p>
          <a:p>
            <a:pPr lvl="1"/>
            <a:endParaRPr lang="en-US" i="1" dirty="0"/>
          </a:p>
          <a:p>
            <a:pPr marL="914400" lvl="2" indent="0">
              <a:buNone/>
            </a:pPr>
            <a:r>
              <a:rPr lang="en-US" sz="2400" i="1" dirty="0"/>
              <a:t>for x in [0, 1, 2]:</a:t>
            </a:r>
          </a:p>
          <a:p>
            <a:pPr marL="914400" lvl="2" indent="0">
              <a:buNone/>
            </a:pPr>
            <a:r>
              <a:rPr lang="en-US" sz="2400" i="1" dirty="0"/>
              <a:t>	#print(x)</a:t>
            </a:r>
          </a:p>
          <a:p>
            <a:pPr marL="914400" lvl="2" indent="0">
              <a:buNone/>
            </a:pPr>
            <a:r>
              <a:rPr lang="en-US" sz="2400" i="1" dirty="0"/>
              <a:t>	pass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8380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86E3-4507-43AC-884C-8AD55006E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Loop: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9709A-5732-4839-9686-CEFAE3101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1. A for loop can be empty or without any content using pass statement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dirty="0"/>
              <a:t>True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465632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86E3-4507-43AC-884C-8AD55006E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Loop: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9709A-5732-4839-9686-CEFAE3101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2. A “for loop” can not contain a “while loop” inside it.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dirty="0"/>
              <a:t>True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024132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86E3-4507-43AC-884C-8AD55006E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Loop: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9709A-5732-4839-9686-CEFAE3101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3. A </a:t>
            </a:r>
            <a:r>
              <a:rPr lang="en-US" i="1" dirty="0"/>
              <a:t>“for in”</a:t>
            </a:r>
            <a:r>
              <a:rPr lang="en-US" dirty="0"/>
              <a:t> loop in Python works like a </a:t>
            </a:r>
            <a:r>
              <a:rPr lang="en-US" i="1" dirty="0"/>
              <a:t>“for each”</a:t>
            </a:r>
            <a:r>
              <a:rPr lang="en-US" dirty="0"/>
              <a:t> loop in some other languages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dirty="0"/>
              <a:t>True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670723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86E3-4507-43AC-884C-8AD55006E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Loop: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9709A-5732-4839-9686-CEFAE3101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4. For loop can not work with list of indices 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dirty="0"/>
              <a:t>True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dirty="0"/>
              <a:t>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9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86E3-4507-43AC-884C-8AD55006E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9709A-5732-4839-9686-CEFAE3101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Learning objective</a:t>
            </a:r>
          </a:p>
          <a:p>
            <a:r>
              <a:rPr lang="en-US" sz="3200" dirty="0"/>
              <a:t>What is For-each/For-in loop</a:t>
            </a:r>
          </a:p>
          <a:p>
            <a:r>
              <a:rPr lang="en-US" sz="3200" dirty="0"/>
              <a:t>Syntax</a:t>
            </a:r>
          </a:p>
          <a:p>
            <a:r>
              <a:rPr lang="en-US" sz="3200" dirty="0"/>
              <a:t>Working with different collections</a:t>
            </a:r>
          </a:p>
          <a:p>
            <a:r>
              <a:rPr lang="en-US" sz="3200" dirty="0"/>
              <a:t>Different ways of writing “for” loops</a:t>
            </a:r>
          </a:p>
          <a:p>
            <a:r>
              <a:rPr lang="en-US" sz="3200" dirty="0"/>
              <a:t>Quiz</a:t>
            </a:r>
          </a:p>
          <a:p>
            <a:r>
              <a:rPr lang="en-US" sz="3200" dirty="0"/>
              <a:t>Coding Activity - Lab</a:t>
            </a:r>
          </a:p>
        </p:txBody>
      </p:sp>
    </p:spTree>
    <p:extLst>
      <p:ext uri="{BB962C8B-B14F-4D97-AF65-F5344CB8AC3E}">
        <p14:creationId xmlns:p14="http://schemas.microsoft.com/office/powerpoint/2010/main" val="963828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86E3-4507-43AC-884C-8AD55006E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Loop: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9709A-5732-4839-9686-CEFAE3101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5. When for loop has a break statement, Else block with for loop is always executed when the loop exits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dirty="0"/>
              <a:t>True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dirty="0"/>
              <a:t>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469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86E3-4507-43AC-884C-8AD55006E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For-in Loop: Coding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9709A-5732-4839-9686-CEFAE3101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  <a:p>
            <a:pPr marL="514350" indent="-514350">
              <a:buAutoNum type="arabicPeriod"/>
            </a:pPr>
            <a:r>
              <a:rPr lang="en-US" dirty="0"/>
              <a:t>Create a function named “</a:t>
            </a:r>
            <a:r>
              <a:rPr lang="en-US" dirty="0" err="1"/>
              <a:t>reverse_string</a:t>
            </a:r>
            <a:r>
              <a:rPr lang="en-US" dirty="0"/>
              <a:t>(str)”</a:t>
            </a:r>
          </a:p>
          <a:p>
            <a:pPr marL="514350" indent="-514350">
              <a:buAutoNum type="arabicPeriod"/>
            </a:pPr>
            <a:r>
              <a:rPr lang="en-US" dirty="0"/>
              <a:t>Provide a few examples that confirm that “</a:t>
            </a:r>
            <a:r>
              <a:rPr lang="en-US" dirty="0" err="1"/>
              <a:t>reverse_string</a:t>
            </a:r>
            <a:r>
              <a:rPr lang="en-US" dirty="0"/>
              <a:t>(str)” works for</a:t>
            </a:r>
          </a:p>
          <a:p>
            <a:pPr lvl="1">
              <a:buFontTx/>
              <a:buChar char="-"/>
            </a:pPr>
            <a:r>
              <a:rPr lang="en-US" dirty="0"/>
              <a:t>Empty string</a:t>
            </a:r>
          </a:p>
          <a:p>
            <a:pPr lvl="1">
              <a:buFontTx/>
              <a:buChar char="-"/>
            </a:pPr>
            <a:r>
              <a:rPr lang="en-US" dirty="0"/>
              <a:t>Even string</a:t>
            </a:r>
          </a:p>
          <a:p>
            <a:pPr lvl="1">
              <a:buFontTx/>
              <a:buChar char="-"/>
            </a:pPr>
            <a:r>
              <a:rPr lang="en-US" dirty="0"/>
              <a:t>Odd string</a:t>
            </a:r>
          </a:p>
          <a:p>
            <a:pPr lvl="1">
              <a:buFontTx/>
              <a:buChar char="-"/>
            </a:pPr>
            <a:r>
              <a:rPr lang="en-US" dirty="0"/>
              <a:t>String of length 1</a:t>
            </a:r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932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DC026-7D15-4F95-92D0-87C967222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For-in Loop: Coding Activity: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A3603-5099-44C3-AEE0-5DEF24BEF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Str=“banana”</a:t>
            </a:r>
          </a:p>
          <a:p>
            <a:r>
              <a:rPr lang="en-US" dirty="0" err="1"/>
              <a:t>Reverse_string</a:t>
            </a:r>
            <a:r>
              <a:rPr lang="en-US" dirty="0"/>
              <a:t>(str)</a:t>
            </a:r>
          </a:p>
          <a:p>
            <a:r>
              <a:rPr lang="en-US" dirty="0"/>
              <a:t>Output:&gt; reverse_string_lab.py</a:t>
            </a:r>
          </a:p>
          <a:p>
            <a:pPr marL="0" indent="0">
              <a:buNone/>
            </a:pPr>
            <a:r>
              <a:rPr lang="en-US" dirty="0"/>
              <a:t>	        </a:t>
            </a:r>
            <a:r>
              <a:rPr lang="en-US" dirty="0" err="1"/>
              <a:t>ananab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66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B692-91A0-4D66-BD6C-11E14CA25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For-in Loop: Coding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4729A-13BA-4CD2-ADF4-D0BD34BD2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Bonus:</a:t>
            </a:r>
          </a:p>
          <a:p>
            <a:pPr lvl="1"/>
            <a:r>
              <a:rPr lang="en-US" sz="2800" dirty="0"/>
              <a:t>Create a function “</a:t>
            </a:r>
            <a:r>
              <a:rPr lang="en-US" sz="2800" dirty="0" err="1"/>
              <a:t>reverse_string_list</a:t>
            </a:r>
            <a:r>
              <a:rPr lang="en-US" sz="2800" dirty="0"/>
              <a:t>.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This function will input a list of strings that needs to be reversed.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The function will reverse the strings in the list by calling the “</a:t>
            </a:r>
            <a:r>
              <a:rPr lang="en-US" sz="2800" dirty="0" err="1"/>
              <a:t>reverse_string</a:t>
            </a:r>
            <a:r>
              <a:rPr lang="en-US" sz="2800" dirty="0"/>
              <a:t>” function in a loop. </a:t>
            </a:r>
          </a:p>
        </p:txBody>
      </p:sp>
    </p:spTree>
    <p:extLst>
      <p:ext uri="{BB962C8B-B14F-4D97-AF65-F5344CB8AC3E}">
        <p14:creationId xmlns:p14="http://schemas.microsoft.com/office/powerpoint/2010/main" val="22780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D08A-A85D-4392-8714-37295088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9DFB7C-F77F-4062-AE0F-0A67A9089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Students will be able to...</a:t>
            </a:r>
            <a:endParaRPr lang="en-US" dirty="0"/>
          </a:p>
          <a:p>
            <a:pPr lvl="1"/>
            <a:r>
              <a:rPr lang="en-US" dirty="0"/>
              <a:t>Declare and define: for in loop, for-in-else, nested for-in, control statements within for-in</a:t>
            </a:r>
          </a:p>
          <a:p>
            <a:pPr lvl="1"/>
            <a:r>
              <a:rPr lang="en-US" dirty="0"/>
              <a:t>Understand the use of “</a:t>
            </a:r>
            <a:r>
              <a:rPr lang="en-US" i="1" dirty="0"/>
              <a:t>range” </a:t>
            </a:r>
            <a:r>
              <a:rPr lang="en-US" dirty="0"/>
              <a:t>with for-in loop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95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86E3-4507-43AC-884C-8AD55006E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For-each/For-in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9709A-5732-4839-9686-CEFAE3101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loops are used for sequential traversal.</a:t>
            </a:r>
          </a:p>
          <a:p>
            <a:r>
              <a:rPr lang="en-US" dirty="0"/>
              <a:t>In Python, there is </a:t>
            </a:r>
            <a:r>
              <a:rPr lang="en-US" b="1" i="1" dirty="0"/>
              <a:t>“for in</a:t>
            </a:r>
            <a:r>
              <a:rPr lang="en-US" b="1" dirty="0"/>
              <a:t>”</a:t>
            </a:r>
            <a:r>
              <a:rPr lang="en-US" dirty="0"/>
              <a:t> loop which is similar to </a:t>
            </a:r>
            <a:r>
              <a:rPr lang="en-US" i="1" dirty="0"/>
              <a:t>”for each”</a:t>
            </a:r>
            <a:r>
              <a:rPr lang="en-US" dirty="0"/>
              <a:t> loop used in other languages like Java, C++, C#. </a:t>
            </a:r>
          </a:p>
          <a:p>
            <a:endParaRPr lang="en-US" dirty="0"/>
          </a:p>
          <a:p>
            <a:r>
              <a:rPr lang="en-US" dirty="0"/>
              <a:t>For loop in Java: for (int var : array)</a:t>
            </a:r>
          </a:p>
          <a:p>
            <a:pPr marL="2743200" lvl="6" indent="0">
              <a:buNone/>
            </a:pPr>
            <a:r>
              <a:rPr lang="en-US" dirty="0"/>
              <a:t>{</a:t>
            </a:r>
          </a:p>
          <a:p>
            <a:pPr marL="2743200" lvl="6" indent="0">
              <a:buNone/>
            </a:pPr>
            <a:r>
              <a:rPr lang="en-US" dirty="0"/>
              <a:t>        Statements using var;</a:t>
            </a:r>
          </a:p>
          <a:p>
            <a:pPr marL="2743200" lvl="6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60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86E3-4507-43AC-884C-8AD55006E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For-in Loop: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9709A-5732-4839-9686-CEFAE3101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b="1" i="1" dirty="0"/>
              <a:t>for var in list:</a:t>
            </a:r>
          </a:p>
          <a:p>
            <a:pPr marL="914400" lvl="2" indent="0">
              <a:buNone/>
            </a:pPr>
            <a:r>
              <a:rPr lang="en-US" b="1" i="1" dirty="0"/>
              <a:t>Statements using var </a:t>
            </a:r>
          </a:p>
          <a:p>
            <a:pPr marL="914400" lvl="2" indent="0">
              <a:buNone/>
            </a:pPr>
            <a:endParaRPr lang="en-US" b="1" i="1" dirty="0"/>
          </a:p>
          <a:p>
            <a:pPr marL="117475" lvl="2" indent="0">
              <a:buNone/>
            </a:pPr>
            <a:endParaRPr lang="en-US" b="1" i="1" dirty="0"/>
          </a:p>
          <a:p>
            <a:pPr marL="117475" lvl="2" indent="0">
              <a:buNone/>
            </a:pPr>
            <a:endParaRPr lang="en-US" b="1" i="1" dirty="0"/>
          </a:p>
          <a:p>
            <a:pPr marL="117475" lvl="2" indent="0">
              <a:buNone/>
            </a:pPr>
            <a:endParaRPr lang="en-US" b="1" i="1" dirty="0"/>
          </a:p>
          <a:p>
            <a:pPr marL="117475" lvl="2" indent="0">
              <a:buNone/>
            </a:pPr>
            <a:r>
              <a:rPr lang="en-US" i="1" dirty="0"/>
              <a:t>*</a:t>
            </a:r>
            <a:r>
              <a:rPr lang="en-US" b="1" i="1" dirty="0"/>
              <a:t>Note</a:t>
            </a:r>
            <a:r>
              <a:rPr lang="en-US" i="1" dirty="0"/>
              <a:t>: indentation is important while writing a “for” loop block</a:t>
            </a:r>
          </a:p>
        </p:txBody>
      </p:sp>
    </p:spTree>
    <p:extLst>
      <p:ext uri="{BB962C8B-B14F-4D97-AF65-F5344CB8AC3E}">
        <p14:creationId xmlns:p14="http://schemas.microsoft.com/office/powerpoint/2010/main" val="2221546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86E3-4507-43AC-884C-8AD55006E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For-Each Loop: Working with Collections: </a:t>
            </a:r>
            <a:br>
              <a:rPr lang="en-US" dirty="0"/>
            </a:br>
            <a:r>
              <a:rPr lang="en-US" dirty="0"/>
              <a:t>List, Tuple, String,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9709A-5732-4839-9686-CEFAE3101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94358" cy="4777194"/>
          </a:xfrm>
        </p:spPr>
        <p:txBody>
          <a:bodyPr numCol="1">
            <a:normAutofit/>
          </a:bodyPr>
          <a:lstStyle/>
          <a:p>
            <a:r>
              <a:rPr lang="en-US" b="1" dirty="0"/>
              <a:t>List: </a:t>
            </a:r>
            <a:r>
              <a:rPr lang="en-US" dirty="0"/>
              <a:t>is ordered and changeable collection of data items. Allows duplicate members</a:t>
            </a:r>
          </a:p>
          <a:p>
            <a:endParaRPr lang="en-US" b="1" dirty="0"/>
          </a:p>
          <a:p>
            <a:pPr marL="914400" lvl="2" indent="0">
              <a:buNone/>
            </a:pPr>
            <a:r>
              <a:rPr lang="en-US" sz="2400" i="1" dirty="0"/>
              <a:t>print("List Iteration") </a:t>
            </a:r>
          </a:p>
          <a:p>
            <a:pPr marL="914400" lvl="2" indent="0">
              <a:buNone/>
            </a:pPr>
            <a:r>
              <a:rPr lang="en-US" sz="2400" i="1" dirty="0" err="1"/>
              <a:t>S_list</a:t>
            </a:r>
            <a:r>
              <a:rPr lang="en-US" sz="2400" i="1" dirty="0"/>
              <a:t> = [“Science", “Technology", “Engineering"] </a:t>
            </a:r>
          </a:p>
          <a:p>
            <a:pPr marL="914400" lvl="2" indent="0">
              <a:buNone/>
            </a:pPr>
            <a:r>
              <a:rPr lang="en-US" sz="2400" i="1" dirty="0"/>
              <a:t>for var in </a:t>
            </a:r>
            <a:r>
              <a:rPr lang="en-US" sz="2400" i="1" dirty="0" err="1"/>
              <a:t>S_list</a:t>
            </a:r>
            <a:r>
              <a:rPr lang="en-US" sz="2400" i="1" dirty="0"/>
              <a:t>: </a:t>
            </a:r>
          </a:p>
          <a:p>
            <a:pPr marL="914400" lvl="2" indent="0">
              <a:buNone/>
            </a:pPr>
            <a:r>
              <a:rPr lang="en-US" sz="2400" i="1" dirty="0"/>
              <a:t>	print(var)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55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86E3-4507-43AC-884C-8AD55006E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For-Each Loop: Working with Collections: </a:t>
            </a:r>
            <a:br>
              <a:rPr lang="en-US" dirty="0"/>
            </a:br>
            <a:r>
              <a:rPr lang="en-US" dirty="0"/>
              <a:t>List, Tuple, String,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9709A-5732-4839-9686-CEFAE3101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262191" cy="4777194"/>
          </a:xfrm>
        </p:spPr>
        <p:txBody>
          <a:bodyPr numCol="1">
            <a:normAutofit/>
          </a:bodyPr>
          <a:lstStyle/>
          <a:p>
            <a:r>
              <a:rPr lang="en-US" b="1" dirty="0"/>
              <a:t>Tuple: </a:t>
            </a:r>
            <a:r>
              <a:rPr lang="en-US" dirty="0"/>
              <a:t>Is a collection which is ordered and unchangeable. In Python tuples are written with round brackets.</a:t>
            </a:r>
          </a:p>
          <a:p>
            <a:endParaRPr lang="en-US" dirty="0"/>
          </a:p>
          <a:p>
            <a:pPr marL="914400" lvl="2" indent="0">
              <a:buNone/>
            </a:pPr>
            <a:r>
              <a:rPr lang="en-US" sz="2800" i="1" dirty="0"/>
              <a:t>print("\n Tuple Iteration") </a:t>
            </a:r>
          </a:p>
          <a:p>
            <a:pPr marL="914400" lvl="2" indent="0">
              <a:buNone/>
            </a:pPr>
            <a:r>
              <a:rPr lang="en-US" sz="2800" i="1" dirty="0" err="1"/>
              <a:t>S_tuple</a:t>
            </a:r>
            <a:r>
              <a:rPr lang="en-US" sz="2800" i="1" dirty="0"/>
              <a:t> = </a:t>
            </a:r>
            <a:r>
              <a:rPr lang="en-US" sz="2800" i="1"/>
              <a:t>(“Motorola", “Apple", “Google") </a:t>
            </a:r>
            <a:endParaRPr lang="en-US" sz="2800" i="1" dirty="0"/>
          </a:p>
          <a:p>
            <a:pPr marL="914400" lvl="2" indent="0">
              <a:buNone/>
            </a:pPr>
            <a:r>
              <a:rPr lang="en-US" sz="2800" i="1" dirty="0"/>
              <a:t>for var in </a:t>
            </a:r>
            <a:r>
              <a:rPr lang="en-US" sz="2800" i="1" dirty="0" err="1"/>
              <a:t>S_tuple</a:t>
            </a:r>
            <a:r>
              <a:rPr lang="en-US" sz="2800" i="1" dirty="0"/>
              <a:t>: </a:t>
            </a:r>
          </a:p>
          <a:p>
            <a:pPr marL="914400" lvl="2" indent="0">
              <a:buNone/>
            </a:pPr>
            <a:r>
              <a:rPr lang="en-US" sz="2800" i="1" dirty="0"/>
              <a:t>	print(var)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83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86E3-4507-43AC-884C-8AD55006E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For-Each Loop: Working with Collections: </a:t>
            </a:r>
            <a:br>
              <a:rPr lang="en-US" dirty="0"/>
            </a:br>
            <a:r>
              <a:rPr lang="en-US" dirty="0"/>
              <a:t>List, Tuple, String, Dictionary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2CEAC4-4DEC-4093-B020-DEF898D401F5}"/>
              </a:ext>
            </a:extLst>
          </p:cNvPr>
          <p:cNvSpPr txBox="1">
            <a:spLocks/>
          </p:cNvSpPr>
          <p:nvPr/>
        </p:nvSpPr>
        <p:spPr>
          <a:xfrm>
            <a:off x="946298" y="1825625"/>
            <a:ext cx="10699897" cy="46672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String Iteration:</a:t>
            </a:r>
          </a:p>
          <a:p>
            <a:endParaRPr lang="en-US" dirty="0"/>
          </a:p>
          <a:p>
            <a:pPr marL="914400" lvl="2" indent="0">
              <a:buNone/>
            </a:pPr>
            <a:r>
              <a:rPr lang="en-US" sz="2800" i="1" dirty="0"/>
              <a:t>print("\n String Iteration")	 </a:t>
            </a:r>
          </a:p>
          <a:p>
            <a:pPr marL="914400" lvl="2" indent="0">
              <a:buNone/>
            </a:pPr>
            <a:r>
              <a:rPr lang="en-US" sz="2800" i="1" dirty="0"/>
              <a:t>str = “Apples"</a:t>
            </a:r>
          </a:p>
          <a:p>
            <a:pPr marL="914400" lvl="2" indent="0">
              <a:buNone/>
            </a:pPr>
            <a:r>
              <a:rPr lang="en-US" sz="2800" i="1" dirty="0"/>
              <a:t>for </a:t>
            </a:r>
            <a:r>
              <a:rPr lang="en-US" sz="2800" i="1" dirty="0" err="1"/>
              <a:t>chr</a:t>
            </a:r>
            <a:r>
              <a:rPr lang="en-US" sz="2800" i="1" dirty="0"/>
              <a:t> in str : </a:t>
            </a:r>
          </a:p>
          <a:p>
            <a:pPr marL="914400" lvl="2" indent="0">
              <a:buNone/>
            </a:pPr>
            <a:r>
              <a:rPr lang="en-US" sz="2800" i="1" dirty="0"/>
              <a:t>	print(</a:t>
            </a:r>
            <a:r>
              <a:rPr lang="en-US" sz="2800" i="1" dirty="0" err="1"/>
              <a:t>chr</a:t>
            </a:r>
            <a:r>
              <a:rPr lang="en-US" sz="2800" i="1" dirty="0"/>
              <a:t>)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99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86E3-4507-43AC-884C-8AD55006E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For-Each Loop: Working with Collections: </a:t>
            </a:r>
            <a:br>
              <a:rPr lang="en-US" dirty="0"/>
            </a:br>
            <a:r>
              <a:rPr lang="en-US" dirty="0"/>
              <a:t>List, Tuple, String, Dictionary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2CEAC4-4DEC-4093-B020-DEF898D401F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807995" cy="46672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Dictionary: </a:t>
            </a:r>
            <a:r>
              <a:rPr lang="en-US" dirty="0"/>
              <a:t>It is an unordered collection of data items</a:t>
            </a:r>
          </a:p>
          <a:p>
            <a:pPr lvl="2"/>
            <a:endParaRPr lang="en-US" sz="2800" i="1" dirty="0"/>
          </a:p>
          <a:p>
            <a:pPr marL="914400" lvl="2" indent="0">
              <a:buNone/>
            </a:pPr>
            <a:r>
              <a:rPr lang="en-US" sz="2800" i="1" dirty="0"/>
              <a:t>print("\n Dictionary Iteration") </a:t>
            </a:r>
          </a:p>
          <a:p>
            <a:pPr marL="914400" lvl="2" indent="0">
              <a:buNone/>
            </a:pPr>
            <a:r>
              <a:rPr lang="en-US" sz="2800" i="1" dirty="0"/>
              <a:t>d = </a:t>
            </a:r>
            <a:r>
              <a:rPr lang="en-US" sz="2800" i="1" dirty="0" err="1"/>
              <a:t>dict</a:t>
            </a:r>
            <a:r>
              <a:rPr lang="en-US" sz="2800" i="1" dirty="0"/>
              <a:t>() </a:t>
            </a:r>
          </a:p>
          <a:p>
            <a:pPr marL="914400" lvl="2" indent="0">
              <a:buNone/>
            </a:pPr>
            <a:r>
              <a:rPr lang="en-US" sz="2800" i="1" dirty="0"/>
              <a:t>d['</a:t>
            </a:r>
            <a:r>
              <a:rPr lang="en-US" sz="2800" i="1" dirty="0" err="1"/>
              <a:t>xyz</a:t>
            </a:r>
            <a:r>
              <a:rPr lang="en-US" sz="2800" i="1" dirty="0"/>
              <a:t>'] = 123</a:t>
            </a:r>
          </a:p>
          <a:p>
            <a:pPr marL="914400" lvl="2" indent="0">
              <a:buNone/>
            </a:pPr>
            <a:r>
              <a:rPr lang="en-US" sz="2800" i="1" dirty="0"/>
              <a:t>d['</a:t>
            </a:r>
            <a:r>
              <a:rPr lang="en-US" sz="2800" i="1" dirty="0" err="1"/>
              <a:t>abc</a:t>
            </a:r>
            <a:r>
              <a:rPr lang="en-US" sz="2800" i="1" dirty="0"/>
              <a:t>'] = 345</a:t>
            </a:r>
          </a:p>
          <a:p>
            <a:pPr marL="914400" lvl="2" indent="0">
              <a:buNone/>
            </a:pPr>
            <a:r>
              <a:rPr lang="en-US" sz="2800" i="1" dirty="0"/>
              <a:t>for var in d : </a:t>
            </a:r>
          </a:p>
          <a:p>
            <a:pPr marL="914400" lvl="2" indent="0">
              <a:buNone/>
            </a:pPr>
            <a:r>
              <a:rPr lang="en-US" sz="2800" i="1" dirty="0"/>
              <a:t>	print("%s %d" %(var, d[var]))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179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1131</Words>
  <Application>Microsoft Office PowerPoint</Application>
  <PresentationFormat>Widescreen</PresentationFormat>
  <Paragraphs>181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Python - For Loops</vt:lpstr>
      <vt:lpstr>Index</vt:lpstr>
      <vt:lpstr>Learning Objective</vt:lpstr>
      <vt:lpstr>What is For-each/For-in loop</vt:lpstr>
      <vt:lpstr>For-in Loop: Syntax</vt:lpstr>
      <vt:lpstr>For-Each Loop: Working with Collections:  List, Tuple, String, Dictionary</vt:lpstr>
      <vt:lpstr>For-Each Loop: Working with Collections:  List, Tuple, String, Dictionary</vt:lpstr>
      <vt:lpstr>For-Each Loop: Working with Collections:  List, Tuple, String, Dictionary</vt:lpstr>
      <vt:lpstr>For-Each Loop: Working with Collections:  List, Tuple, String, Dictionary</vt:lpstr>
      <vt:lpstr>For Loop: Different ways of writing for loop</vt:lpstr>
      <vt:lpstr>For Loop: Different ways of writing for loop</vt:lpstr>
      <vt:lpstr>For Loop: Different ways of writing for loop</vt:lpstr>
      <vt:lpstr>For Loop: Different ways of writing for loop</vt:lpstr>
      <vt:lpstr>For Loop: Different ways of writing for loop</vt:lpstr>
      <vt:lpstr>For Loop: Different ways of writing for loop</vt:lpstr>
      <vt:lpstr>For Loop: Quiz</vt:lpstr>
      <vt:lpstr>For Loop: Quiz</vt:lpstr>
      <vt:lpstr>For Loop: Quiz</vt:lpstr>
      <vt:lpstr>For Loop: Quiz</vt:lpstr>
      <vt:lpstr>For Loop: Quiz</vt:lpstr>
      <vt:lpstr>For-in Loop: Coding Activity</vt:lpstr>
      <vt:lpstr>For-in Loop: Coding Activity: Example </vt:lpstr>
      <vt:lpstr>For-in Loop: Coding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For-Each Loops</dc:title>
  <dc:creator>karan advani</dc:creator>
  <cp:lastModifiedBy>Anjana Ravi</cp:lastModifiedBy>
  <cp:revision>38</cp:revision>
  <dcterms:created xsi:type="dcterms:W3CDTF">2020-02-14T23:11:34Z</dcterms:created>
  <dcterms:modified xsi:type="dcterms:W3CDTF">2020-02-17T22:44:37Z</dcterms:modified>
</cp:coreProperties>
</file>