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308" r:id="rId5"/>
    <p:sldId id="309" r:id="rId6"/>
    <p:sldId id="310"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87FA"/>
    <a:srgbClr val="1ABEED"/>
    <a:srgbClr val="0E92B6"/>
    <a:srgbClr val="0845EE"/>
    <a:srgbClr val="0845EF"/>
    <a:srgbClr val="1048E4"/>
    <a:srgbClr val="0E3F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7" autoAdjust="0"/>
  </p:normalViewPr>
  <p:slideViewPr>
    <p:cSldViewPr snapToGrid="0" showGuides="1">
      <p:cViewPr varScale="1">
        <p:scale>
          <a:sx n="103" d="100"/>
          <a:sy n="103" d="100"/>
        </p:scale>
        <p:origin x="144" y="258"/>
      </p:cViewPr>
      <p:guideLst>
        <p:guide orient="horz" pos="3415"/>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1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407C2-0B4A-44DD-A875-CF59CE82D1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93088-DE80-480F-81DE-01B6DFA8C7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A93088-DE80-480F-81DE-01B6DFA8C71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EED3DD-DEB3-4291-8F5F-C15A418EA3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40E038-6530-403B-A2A4-9690F3986CF5}" type="slidenum">
              <a:rPr lang="zh-CN" altLang="en-US" smtClean="0"/>
            </a:fld>
            <a:endParaRPr lang="zh-CN" altLang="en-US"/>
          </a:p>
        </p:txBody>
      </p:sp>
    </p:spTree>
  </p:cSld>
  <p:clrMapOvr>
    <a:masterClrMapping/>
  </p:clrMapOvr>
  <p:transition spd="slow" advClick="0" advTm="3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EED3DD-DEB3-4291-8F5F-C15A418EA3E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40E038-6530-403B-A2A4-9690F3986CF5}" type="slidenum">
              <a:rPr lang="zh-CN" altLang="en-US" smtClean="0"/>
            </a:fld>
            <a:endParaRPr lang="zh-CN" altLang="en-US"/>
          </a:p>
        </p:txBody>
      </p:sp>
    </p:spTree>
  </p:cSld>
  <p:clrMapOvr>
    <a:masterClrMapping/>
  </p:clrMapOvr>
  <p:transition spd="slow" advClick="0" advTm="300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2"/>
          <p:cNvPicPr>
            <a:picLocks noChangeAspect="1"/>
          </p:cNvPicPr>
          <p:nvPr userDrawn="1">
            <p:custDataLst>
              <p:tags r:id="rId3"/>
            </p:custDataLst>
          </p:nvPr>
        </p:nvPicPr>
        <p:blipFill rotWithShape="1">
          <a:blip r:embed="rId4">
            <a:extLst>
              <a:ext uri="{28A0092B-C50C-407E-A947-70E740481C1C}">
                <a14:useLocalDpi xmlns:a14="http://schemas.microsoft.com/office/drawing/2010/main" val="0"/>
              </a:ext>
            </a:extLst>
          </a:blip>
          <a:srcRect l="35185"/>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ED3DD-DEB3-4291-8F5F-C15A418EA3E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0E038-6530-403B-A2A4-9690F3986CF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Click="0" advTm="3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3.jpe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tags" Target="../tags/tag10.xml"/><Relationship Id="rId2" Type="http://schemas.openxmlformats.org/officeDocument/2006/relationships/image" Target="../media/image4.jpe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5185"/>
          <a:stretch>
            <a:fillRect/>
          </a:stretch>
        </p:blipFill>
        <p:spPr>
          <a:xfrm>
            <a:off x="0" y="0"/>
            <a:ext cx="12192000" cy="6858000"/>
          </a:xfrm>
          <a:prstGeom prst="rect">
            <a:avLst/>
          </a:prstGeom>
        </p:spPr>
      </p:pic>
      <p:pic>
        <p:nvPicPr>
          <p:cNvPr id="14" name="图片 13"/>
          <p:cNvPicPr>
            <a:picLocks noChangeAspect="1"/>
          </p:cNvPicPr>
          <p:nvPr/>
        </p:nvPicPr>
        <p:blipFill>
          <a:blip r:embed="rId2">
            <a:alphaModFix amt="40000"/>
          </a:blip>
          <a:stretch>
            <a:fillRect/>
          </a:stretch>
        </p:blipFill>
        <p:spPr>
          <a:xfrm>
            <a:off x="1104265" y="898525"/>
            <a:ext cx="9982835" cy="5060315"/>
          </a:xfrm>
          <a:prstGeom prst="rect">
            <a:avLst/>
          </a:prstGeom>
        </p:spPr>
      </p:pic>
      <p:sp>
        <p:nvSpPr>
          <p:cNvPr id="2" name="Rectangles 1"/>
          <p:cNvSpPr/>
          <p:nvPr/>
        </p:nvSpPr>
        <p:spPr>
          <a:xfrm>
            <a:off x="661353" y="2829560"/>
            <a:ext cx="10868660" cy="1014730"/>
          </a:xfrm>
          <a:prstGeom prst="rect">
            <a:avLst/>
          </a:prstGeom>
          <a:noFill/>
          <a:ln>
            <a:noFill/>
          </a:ln>
        </p:spPr>
        <p:txBody>
          <a:bodyPr wrap="none" rtlCol="0" anchor="t">
            <a:spAutoFit/>
            <a:scene3d>
              <a:camera prst="orthographicFront"/>
              <a:lightRig rig="threePt" dir="t"/>
            </a:scene3d>
          </a:bodyPr>
          <a:p>
            <a:pPr algn="ctr"/>
            <a:r>
              <a:rPr lang="en-US" altLang="zh-CN" sz="6000" b="1">
                <a:solidFill>
                  <a:schemeClr val="accent1"/>
                </a:solidFill>
                <a:effectLst>
                  <a:outerShdw blurRad="38100" dist="25400" dir="5400000" algn="ctr" rotWithShape="0">
                    <a:srgbClr val="6E747A">
                      <a:alpha val="43000"/>
                      <a:alpha val="43000"/>
                    </a:srgbClr>
                  </a:outerShdw>
                </a:effectLst>
              </a:rPr>
              <a:t>洛阳孟津岑氏夫人墓彩绘乐舞俑</a:t>
            </a:r>
            <a:endParaRPr lang="en-US" altLang="zh-CN" sz="6000" b="1">
              <a:solidFill>
                <a:schemeClr val="accent1"/>
              </a:solidFill>
              <a:effectLst>
                <a:outerShdw blurRad="38100" dist="25400" dir="5400000" algn="ctr" rotWithShape="0">
                  <a:srgbClr val="6E747A">
                    <a:alpha val="43000"/>
                    <a:alpha val="43000"/>
                  </a:srgbClr>
                </a:outerShdw>
              </a:effectLs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20161027195345"/>
          <p:cNvPicPr>
            <a:picLocks noChangeAspect="1"/>
          </p:cNvPicPr>
          <p:nvPr>
            <p:custDataLst>
              <p:tags r:id="rId1"/>
            </p:custDataLst>
          </p:nvPr>
        </p:nvPicPr>
        <p:blipFill>
          <a:blip r:embed="rId2"/>
          <a:stretch>
            <a:fillRect/>
          </a:stretch>
        </p:blipFill>
        <p:spPr>
          <a:xfrm>
            <a:off x="2603500" y="812800"/>
            <a:ext cx="6985000" cy="5232400"/>
          </a:xfrm>
          <a:prstGeom prst="rect">
            <a:avLst/>
          </a:prstGeom>
        </p:spPr>
      </p:pic>
      <p:grpSp>
        <p:nvGrpSpPr>
          <p:cNvPr id="13" name="Group 12"/>
          <p:cNvGrpSpPr/>
          <p:nvPr/>
        </p:nvGrpSpPr>
        <p:grpSpPr>
          <a:xfrm>
            <a:off x="379095" y="1478280"/>
            <a:ext cx="11586845" cy="3901440"/>
            <a:chOff x="557" y="2143"/>
            <a:chExt cx="18247" cy="6144"/>
          </a:xfrm>
        </p:grpSpPr>
        <p:sp>
          <p:nvSpPr>
            <p:cNvPr id="4" name="Rounded Rectangle 3"/>
            <p:cNvSpPr/>
            <p:nvPr>
              <p:custDataLst>
                <p:tags r:id="rId3"/>
              </p:custDataLst>
            </p:nvPr>
          </p:nvSpPr>
          <p:spPr>
            <a:xfrm>
              <a:off x="3898" y="4651"/>
              <a:ext cx="6488" cy="3012"/>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ounded Rectangle 4"/>
            <p:cNvSpPr/>
            <p:nvPr>
              <p:custDataLst>
                <p:tags r:id="rId4"/>
              </p:custDataLst>
            </p:nvPr>
          </p:nvSpPr>
          <p:spPr>
            <a:xfrm>
              <a:off x="10120" y="2143"/>
              <a:ext cx="5396" cy="614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7" name="Straight Arrow Connector 6"/>
            <p:cNvCxnSpPr>
              <a:stCxn id="4" idx="1"/>
            </p:cNvCxnSpPr>
            <p:nvPr>
              <p:custDataLst>
                <p:tags r:id="rId5"/>
              </p:custDataLst>
            </p:nvPr>
          </p:nvCxnSpPr>
          <p:spPr>
            <a:xfrm flipH="1" flipV="1">
              <a:off x="2767" y="4873"/>
              <a:ext cx="1131" cy="1284"/>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8" name="Straight Arrow Connector 7"/>
            <p:cNvCxnSpPr>
              <a:stCxn id="5" idx="3"/>
            </p:cNvCxnSpPr>
            <p:nvPr>
              <p:custDataLst>
                <p:tags r:id="rId6"/>
              </p:custDataLst>
            </p:nvPr>
          </p:nvCxnSpPr>
          <p:spPr>
            <a:xfrm flipV="1">
              <a:off x="15516" y="3843"/>
              <a:ext cx="1237" cy="1373"/>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10" name="Rectangles 9"/>
            <p:cNvSpPr/>
            <p:nvPr>
              <p:custDataLst>
                <p:tags r:id="rId7"/>
              </p:custDataLst>
            </p:nvPr>
          </p:nvSpPr>
          <p:spPr>
            <a:xfrm>
              <a:off x="557" y="3566"/>
              <a:ext cx="2210" cy="1307"/>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lumMod val="65000"/>
                  </a:schemeClr>
                </a:contourClr>
              </a:sp3d>
            </a:bodyPr>
            <a:p>
              <a:pPr algn="ctr"/>
              <a:r>
                <a:rPr lang="zh-CN" altLang="en-US" sz="4800" b="1">
                  <a:solidFill>
                    <a:schemeClr val="accent3"/>
                  </a:solidFill>
                  <a:effectLst/>
                </a:rPr>
                <a:t>乐伎</a:t>
              </a:r>
              <a:endParaRPr lang="zh-CN" altLang="en-US" sz="4800" b="1">
                <a:solidFill>
                  <a:schemeClr val="accent3"/>
                </a:solidFill>
                <a:effectLst/>
              </a:endParaRPr>
            </a:p>
          </p:txBody>
        </p:sp>
        <p:sp>
          <p:nvSpPr>
            <p:cNvPr id="11" name="Rectangles 10"/>
            <p:cNvSpPr/>
            <p:nvPr>
              <p:custDataLst>
                <p:tags r:id="rId8"/>
              </p:custDataLst>
            </p:nvPr>
          </p:nvSpPr>
          <p:spPr>
            <a:xfrm>
              <a:off x="16594" y="2536"/>
              <a:ext cx="2210" cy="1307"/>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lumMod val="65000"/>
                  </a:schemeClr>
                </a:contourClr>
              </a:sp3d>
            </a:bodyPr>
            <a:p>
              <a:pPr algn="ctr"/>
              <a:r>
                <a:rPr lang="zh-CN" altLang="en-US" sz="4800" b="1">
                  <a:solidFill>
                    <a:schemeClr val="accent3"/>
                  </a:solidFill>
                  <a:effectLst/>
                </a:rPr>
                <a:t>舞伎</a:t>
              </a:r>
              <a:endParaRPr lang="zh-CN" altLang="en-US" sz="4800" b="1">
                <a:solidFill>
                  <a:schemeClr val="accent3"/>
                </a:solidFill>
                <a:effectLst/>
              </a:endParaRPr>
            </a:p>
          </p:txBody>
        </p:sp>
      </p:grpSp>
      <p:sp>
        <p:nvSpPr>
          <p:cNvPr id="2" name="文本框 1"/>
          <p:cNvSpPr txBox="1"/>
          <p:nvPr/>
        </p:nvSpPr>
        <p:spPr>
          <a:xfrm>
            <a:off x="378460" y="4291965"/>
            <a:ext cx="1935480" cy="2306955"/>
          </a:xfrm>
          <a:prstGeom prst="rect">
            <a:avLst/>
          </a:prstGeom>
          <a:noFill/>
          <a:ln>
            <a:solidFill>
              <a:srgbClr val="FF0000"/>
            </a:solidFill>
          </a:ln>
        </p:spPr>
        <p:txBody>
          <a:bodyPr wrap="square" rtlCol="0">
            <a:spAutoFit/>
          </a:bodyPr>
          <a:p>
            <a:r>
              <a:rPr lang="zh-CN" altLang="en-US" b="1">
                <a:solidFill>
                  <a:srgbClr val="FF0000"/>
                </a:solidFill>
                <a:effectLst>
                  <a:outerShdw blurRad="50800" dist="38100" dir="8100000" algn="tr" rotWithShape="0">
                    <a:prstClr val="black">
                      <a:alpha val="40000"/>
                    </a:prstClr>
                  </a:outerShdw>
                </a:effectLst>
              </a:rPr>
              <a:t>唐代的陶舞俑整体给人的感觉华贵高雅，动态异常生动，陶俑在细节上看起来更为丰富，特别是在雕塑的线条处理上。</a:t>
            </a:r>
            <a:endParaRPr lang="zh-CN" altLang="en-US" b="1">
              <a:solidFill>
                <a:srgbClr val="FF0000"/>
              </a:solidFill>
              <a:effectLst>
                <a:outerShdw blurRad="50800" dist="38100" dir="8100000" algn="tr" rotWithShape="0">
                  <a:prstClr val="black">
                    <a:alpha val="40000"/>
                  </a:prstClr>
                </a:outerShdw>
              </a:effectLst>
            </a:endParaRPr>
          </a:p>
        </p:txBody>
      </p:sp>
      <p:cxnSp>
        <p:nvCxnSpPr>
          <p:cNvPr id="12" name="直接箭头连接符 11"/>
          <p:cNvCxnSpPr/>
          <p:nvPr/>
        </p:nvCxnSpPr>
        <p:spPr>
          <a:xfrm flipH="1" flipV="1">
            <a:off x="5712460" y="2070100"/>
            <a:ext cx="1328420" cy="61150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nvCxnSpPr>
        <p:spPr>
          <a:xfrm flipH="1" flipV="1">
            <a:off x="5944870" y="1769745"/>
            <a:ext cx="1755775" cy="70802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2689225" y="1064895"/>
            <a:ext cx="3030855" cy="1257935"/>
          </a:xfrm>
          <a:prstGeom prst="rect">
            <a:avLst/>
          </a:prstGeom>
          <a:noFill/>
          <a:ln>
            <a:solidFill>
              <a:srgbClr val="FF0000"/>
            </a:solidFill>
          </a:ln>
        </p:spPr>
        <p:txBody>
          <a:bodyPr wrap="square" rtlCol="0">
            <a:noAutofit/>
          </a:bodyPr>
          <a:p>
            <a:r>
              <a:rPr lang="zh-CN" altLang="en-US" b="1">
                <a:solidFill>
                  <a:srgbClr val="FF0000"/>
                </a:solidFill>
                <a:effectLst>
                  <a:outerShdw blurRad="50800" dist="38100" dir="5400000" algn="t" rotWithShape="0">
                    <a:prstClr val="black">
                      <a:alpha val="40000"/>
                    </a:prstClr>
                  </a:outerShdw>
                </a:effectLst>
              </a:rPr>
              <a:t>舞俑在着装和发式上均有所不同，这也可以看出唐朝时期文化开放包容的姿态，人们当时的审美也趋于多元化。</a:t>
            </a:r>
            <a:endParaRPr lang="zh-CN" altLang="en-US" b="1">
              <a:solidFill>
                <a:srgbClr val="FF0000"/>
              </a:solidFill>
              <a:effectLst>
                <a:outerShdw blurRad="50800" dist="38100" dir="5400000" algn="t" rotWithShape="0">
                  <a:prstClr val="black">
                    <a:alpha val="40000"/>
                  </a:prstClr>
                </a:outerShdw>
              </a:effectLs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f0a561ffc9484f56b221c120cbaa48c4"/>
          <p:cNvPicPr>
            <a:picLocks noChangeAspect="1"/>
          </p:cNvPicPr>
          <p:nvPr/>
        </p:nvPicPr>
        <p:blipFill>
          <a:blip r:embed="rId1"/>
          <a:stretch>
            <a:fillRect/>
          </a:stretch>
        </p:blipFill>
        <p:spPr>
          <a:xfrm>
            <a:off x="452755" y="674370"/>
            <a:ext cx="3674110" cy="5508625"/>
          </a:xfrm>
          <a:prstGeom prst="rect">
            <a:avLst/>
          </a:prstGeom>
        </p:spPr>
      </p:pic>
      <p:pic>
        <p:nvPicPr>
          <p:cNvPr id="4" name="Picture 3" descr="a8634cb8666845e38afbef4efca63d15"/>
          <p:cNvPicPr>
            <a:picLocks noChangeAspect="1"/>
          </p:cNvPicPr>
          <p:nvPr/>
        </p:nvPicPr>
        <p:blipFill>
          <a:blip r:embed="rId2"/>
          <a:stretch>
            <a:fillRect/>
          </a:stretch>
        </p:blipFill>
        <p:spPr>
          <a:xfrm>
            <a:off x="6400800" y="674370"/>
            <a:ext cx="3674110" cy="5508625"/>
          </a:xfrm>
          <a:prstGeom prst="rect">
            <a:avLst/>
          </a:prstGeom>
        </p:spPr>
      </p:pic>
      <p:sp>
        <p:nvSpPr>
          <p:cNvPr id="5" name="Text Box 4"/>
          <p:cNvSpPr txBox="1"/>
          <p:nvPr/>
        </p:nvSpPr>
        <p:spPr>
          <a:xfrm>
            <a:off x="4430395" y="745490"/>
            <a:ext cx="675005" cy="5504180"/>
          </a:xfrm>
          <a:prstGeom prst="rect">
            <a:avLst/>
          </a:prstGeom>
          <a:noFill/>
        </p:spPr>
        <p:txBody>
          <a:bodyPr vert="eaVert" wrap="square" rtlCol="0">
            <a:spAutoFit/>
          </a:bodyPr>
          <a:p>
            <a:r>
              <a:rPr lang="zh-CN" altLang="en-US" sz="3200"/>
              <a:t>乐伎，如手持乐器，跪姿演奏</a:t>
            </a:r>
            <a:endParaRPr lang="zh-CN" altLang="en-US" sz="3200"/>
          </a:p>
        </p:txBody>
      </p:sp>
      <p:sp>
        <p:nvSpPr>
          <p:cNvPr id="6" name="Text Box 5"/>
          <p:cNvSpPr txBox="1"/>
          <p:nvPr/>
        </p:nvSpPr>
        <p:spPr>
          <a:xfrm>
            <a:off x="10468610" y="682625"/>
            <a:ext cx="1167765" cy="5504180"/>
          </a:xfrm>
          <a:prstGeom prst="rect">
            <a:avLst/>
          </a:prstGeom>
          <a:noFill/>
        </p:spPr>
        <p:txBody>
          <a:bodyPr vert="eaVert" wrap="square" rtlCol="0">
            <a:spAutoFit/>
          </a:bodyPr>
          <a:p>
            <a:r>
              <a:rPr lang="zh-CN" altLang="en-US" sz="3200"/>
              <a:t>舞伎，宽袖中有水袖，体态婀娜轻盈</a:t>
            </a:r>
            <a:endParaRPr lang="zh-CN" altLang="en-US" sz="3200"/>
          </a:p>
        </p:txBody>
      </p:sp>
      <p:sp>
        <p:nvSpPr>
          <p:cNvPr id="2" name="文本框 1"/>
          <p:cNvSpPr txBox="1"/>
          <p:nvPr/>
        </p:nvSpPr>
        <p:spPr>
          <a:xfrm>
            <a:off x="144145" y="5567680"/>
            <a:ext cx="2282190" cy="1198880"/>
          </a:xfrm>
          <a:prstGeom prst="rect">
            <a:avLst/>
          </a:prstGeom>
          <a:solidFill>
            <a:schemeClr val="bg2">
              <a:lumMod val="90000"/>
            </a:schemeClr>
          </a:solidFill>
        </p:spPr>
        <p:txBody>
          <a:bodyPr wrap="square" rtlCol="0">
            <a:spAutoFit/>
          </a:bodyPr>
          <a:p>
            <a:r>
              <a:rPr lang="zh-CN" altLang="en-US"/>
              <a:t>彩绘女舞俑整体动态曲线呈现的较为灵动，特别是在手部与腿部，其动态也更为多变。</a:t>
            </a:r>
            <a:endParaRPr lang="zh-CN" altLang="en-US"/>
          </a:p>
        </p:txBody>
      </p:sp>
      <p:sp>
        <p:nvSpPr>
          <p:cNvPr id="7" name="圆角矩形 6"/>
          <p:cNvSpPr/>
          <p:nvPr/>
        </p:nvSpPr>
        <p:spPr>
          <a:xfrm>
            <a:off x="106680" y="5522595"/>
            <a:ext cx="2367280" cy="1263015"/>
          </a:xfrm>
          <a:prstGeom prst="roundRect">
            <a:avLst/>
          </a:prstGeom>
          <a:noFill/>
          <a:extLst>
            <a:ext uri="{909E8E84-426E-40DD-AFC4-6F175D3DCCD1}">
              <a14:hiddenFill xmlns:a14="http://schemas.microsoft.com/office/drawing/2010/main">
                <a:solidFill>
                  <a:schemeClr val="bg2">
                    <a:lumMod val="90000"/>
                  </a:schemeClr>
                </a:solidFill>
              </a14:hiddenFill>
            </a:ext>
          </a:extLst>
        </p:spPr>
        <p:style>
          <a:lnRef idx="2">
            <a:schemeClr val="accent1"/>
          </a:lnRef>
          <a:fillRef idx="0">
            <a:srgbClr val="FFFFFF"/>
          </a:fillRef>
          <a:effectRef idx="0">
            <a:srgbClr val="FFFFFF"/>
          </a:effectRef>
          <a:fontRef idx="minor">
            <a:schemeClr val="tx1"/>
          </a:fontRef>
        </p:style>
        <p:txBody>
          <a:bodyPr rtlCol="0" anchor="ctr"/>
          <a:p>
            <a:pPr algn="ctr"/>
            <a:endParaRPr lang="zh-CN" altLang="en-US">
              <a:solidFill>
                <a:schemeClr val="bg2">
                  <a:lumMod val="90000"/>
                </a:schemeClr>
              </a:solidFill>
            </a:endParaRPr>
          </a:p>
        </p:txBody>
      </p:sp>
      <p:sp>
        <p:nvSpPr>
          <p:cNvPr id="8" name="文本框 7"/>
          <p:cNvSpPr txBox="1"/>
          <p:nvPr/>
        </p:nvSpPr>
        <p:spPr>
          <a:xfrm>
            <a:off x="5105400" y="1022985"/>
            <a:ext cx="3122930" cy="1198880"/>
          </a:xfrm>
          <a:prstGeom prst="rect">
            <a:avLst/>
          </a:prstGeom>
          <a:noFill/>
        </p:spPr>
        <p:txBody>
          <a:bodyPr wrap="square" rtlCol="0">
            <a:spAutoFit/>
          </a:bodyPr>
          <a:p>
            <a:r>
              <a:rPr lang="zh-CN" altLang="en-US"/>
              <a:t>在曲线的运用方面，特别是在袖口的曲线塑造上以及裙摆的曲线塑造上，看起来更为流畅。</a:t>
            </a:r>
            <a:endParaRPr lang="zh-CN" altLang="en-US"/>
          </a:p>
        </p:txBody>
      </p:sp>
      <p:sp>
        <p:nvSpPr>
          <p:cNvPr id="9" name="圆角矩形 8"/>
          <p:cNvSpPr/>
          <p:nvPr/>
        </p:nvSpPr>
        <p:spPr>
          <a:xfrm>
            <a:off x="5159375" y="993775"/>
            <a:ext cx="2909570" cy="12319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10" name="直接箭头连接符 9"/>
          <p:cNvCxnSpPr/>
          <p:nvPr/>
        </p:nvCxnSpPr>
        <p:spPr>
          <a:xfrm flipH="1" flipV="1">
            <a:off x="6275070" y="2244725"/>
            <a:ext cx="455930" cy="168783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sp>
        <p:nvSpPr>
          <p:cNvPr id="11" name="文本框 10"/>
          <p:cNvSpPr txBox="1"/>
          <p:nvPr/>
        </p:nvSpPr>
        <p:spPr>
          <a:xfrm>
            <a:off x="4262120" y="6186805"/>
            <a:ext cx="4064000" cy="645160"/>
          </a:xfrm>
          <a:prstGeom prst="rect">
            <a:avLst/>
          </a:prstGeom>
          <a:noFill/>
        </p:spPr>
        <p:txBody>
          <a:bodyPr wrap="square" rtlCol="0">
            <a:spAutoFit/>
          </a:bodyPr>
          <a:p>
            <a:r>
              <a:rPr lang="zh-CN" altLang="en-US"/>
              <a:t>整体的动态幅度更大，在上肢的动作塑造方面十分精准且优雅。</a:t>
            </a:r>
            <a:endParaRPr lang="zh-CN" altLang="en-US"/>
          </a:p>
        </p:txBody>
      </p:sp>
      <p:sp>
        <p:nvSpPr>
          <p:cNvPr id="12" name="圆角矩形 11"/>
          <p:cNvSpPr/>
          <p:nvPr/>
        </p:nvSpPr>
        <p:spPr>
          <a:xfrm>
            <a:off x="4262120" y="6186805"/>
            <a:ext cx="3869690" cy="64516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13" name="直接箭头连接符 12"/>
          <p:cNvCxnSpPr/>
          <p:nvPr/>
        </p:nvCxnSpPr>
        <p:spPr>
          <a:xfrm flipH="1">
            <a:off x="5780405" y="5125720"/>
            <a:ext cx="1804035" cy="10375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f0a561ffc9484f56b221c120cbaa48c4"/>
          <p:cNvPicPr>
            <a:picLocks noChangeAspect="1"/>
          </p:cNvPicPr>
          <p:nvPr>
            <p:custDataLst>
              <p:tags r:id="rId1"/>
            </p:custDataLst>
          </p:nvPr>
        </p:nvPicPr>
        <p:blipFill>
          <a:blip r:embed="rId2"/>
          <a:srcRect l="28517" t="4807" r="27117" b="47908"/>
          <a:stretch>
            <a:fillRect/>
          </a:stretch>
        </p:blipFill>
        <p:spPr>
          <a:xfrm>
            <a:off x="5649595" y="413385"/>
            <a:ext cx="2665730" cy="4260215"/>
          </a:xfrm>
          <a:prstGeom prst="rect">
            <a:avLst/>
          </a:prstGeom>
        </p:spPr>
      </p:pic>
      <p:pic>
        <p:nvPicPr>
          <p:cNvPr id="4" name="Picture 3" descr="a8634cb8666845e38afbef4efca63d15"/>
          <p:cNvPicPr>
            <a:picLocks noChangeAspect="1"/>
          </p:cNvPicPr>
          <p:nvPr>
            <p:custDataLst>
              <p:tags r:id="rId3"/>
            </p:custDataLst>
          </p:nvPr>
        </p:nvPicPr>
        <p:blipFill>
          <a:blip r:embed="rId4"/>
          <a:srcRect l="35344" t="4807" r="12271" b="39988"/>
          <a:stretch>
            <a:fillRect/>
          </a:stretch>
        </p:blipFill>
        <p:spPr>
          <a:xfrm>
            <a:off x="8495030" y="2145030"/>
            <a:ext cx="2784475" cy="4399280"/>
          </a:xfrm>
          <a:prstGeom prst="rect">
            <a:avLst/>
          </a:prstGeom>
        </p:spPr>
      </p:pic>
      <p:sp>
        <p:nvSpPr>
          <p:cNvPr id="5" name="Rectangles 4"/>
          <p:cNvSpPr/>
          <p:nvPr/>
        </p:nvSpPr>
        <p:spPr>
          <a:xfrm>
            <a:off x="387033" y="217805"/>
            <a:ext cx="3999230" cy="1014730"/>
          </a:xfrm>
          <a:prstGeom prst="rect">
            <a:avLst/>
          </a:prstGeom>
          <a:noFill/>
          <a:ln>
            <a:noFill/>
          </a:ln>
        </p:spPr>
        <p:txBody>
          <a:bodyPr wrap="none" rtlCol="0" anchor="t">
            <a:spAutoFit/>
            <a:scene3d>
              <a:camera prst="orthographicFront"/>
              <a:lightRig rig="threePt" dir="t"/>
            </a:scene3d>
          </a:bodyPr>
          <a:p>
            <a:pPr algn="ctr"/>
            <a:r>
              <a:rPr lang="zh-CN" altLang="en-US" sz="6000" b="1">
                <a:solidFill>
                  <a:schemeClr val="accent1"/>
                </a:solidFill>
                <a:effectLst>
                  <a:outerShdw blurRad="38100" dist="25400" dir="5400000" algn="ctr" rotWithShape="0">
                    <a:srgbClr val="6E747A">
                      <a:alpha val="43000"/>
                      <a:alpha val="43000"/>
                    </a:srgbClr>
                  </a:outerShdw>
                </a:effectLst>
              </a:rPr>
              <a:t>头面部特征</a:t>
            </a:r>
            <a:endParaRPr lang="zh-CN" altLang="en-US" sz="6000" b="1">
              <a:solidFill>
                <a:schemeClr val="accent1"/>
              </a:solidFill>
              <a:effectLst>
                <a:outerShdw blurRad="38100" dist="25400" dir="5400000" algn="ctr" rotWithShape="0">
                  <a:srgbClr val="6E747A">
                    <a:alpha val="43000"/>
                    <a:alpha val="43000"/>
                  </a:srgbClr>
                </a:outerShdw>
              </a:effectLst>
            </a:endParaRPr>
          </a:p>
        </p:txBody>
      </p:sp>
      <p:cxnSp>
        <p:nvCxnSpPr>
          <p:cNvPr id="6" name="Straight Arrow Connector 5"/>
          <p:cNvCxnSpPr/>
          <p:nvPr/>
        </p:nvCxnSpPr>
        <p:spPr>
          <a:xfrm flipH="1">
            <a:off x="4093210" y="1349375"/>
            <a:ext cx="2091690" cy="385445"/>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7" name="Text Box 6"/>
          <p:cNvSpPr txBox="1"/>
          <p:nvPr/>
        </p:nvSpPr>
        <p:spPr>
          <a:xfrm>
            <a:off x="1577975" y="1503680"/>
            <a:ext cx="2592705" cy="521970"/>
          </a:xfrm>
          <a:prstGeom prst="rect">
            <a:avLst/>
          </a:prstGeom>
          <a:noFill/>
        </p:spPr>
        <p:txBody>
          <a:bodyPr wrap="square" rtlCol="0">
            <a:spAutoFit/>
          </a:bodyPr>
          <a:p>
            <a:r>
              <a:rPr lang="zh-CN" altLang="en-US" sz="2800"/>
              <a:t>警（惊）鹄髻</a:t>
            </a:r>
            <a:endParaRPr lang="zh-CN" altLang="en-US" sz="2800"/>
          </a:p>
        </p:txBody>
      </p:sp>
      <p:cxnSp>
        <p:nvCxnSpPr>
          <p:cNvPr id="8" name="Straight Arrow Connector 7"/>
          <p:cNvCxnSpPr/>
          <p:nvPr/>
        </p:nvCxnSpPr>
        <p:spPr>
          <a:xfrm flipH="1">
            <a:off x="3836670" y="3284855"/>
            <a:ext cx="6121400" cy="2620645"/>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9" name="Text Box 8"/>
          <p:cNvSpPr txBox="1"/>
          <p:nvPr/>
        </p:nvSpPr>
        <p:spPr>
          <a:xfrm>
            <a:off x="1737995" y="5572125"/>
            <a:ext cx="2272030" cy="521970"/>
          </a:xfrm>
          <a:prstGeom prst="rect">
            <a:avLst/>
          </a:prstGeom>
          <a:noFill/>
        </p:spPr>
        <p:txBody>
          <a:bodyPr wrap="square" rtlCol="0">
            <a:spAutoFit/>
          </a:bodyPr>
          <a:p>
            <a:r>
              <a:rPr lang="zh-CN" altLang="en-US" sz="2800"/>
              <a:t>双刀半翻髻</a:t>
            </a:r>
            <a:r>
              <a:rPr lang="en-US" altLang="zh-CN" sz="2800"/>
              <a:t>*</a:t>
            </a:r>
            <a:endParaRPr lang="en-US" altLang="zh-CN" sz="2800"/>
          </a:p>
        </p:txBody>
      </p:sp>
      <p:sp>
        <p:nvSpPr>
          <p:cNvPr id="10" name="Oval 9"/>
          <p:cNvSpPr/>
          <p:nvPr/>
        </p:nvSpPr>
        <p:spPr>
          <a:xfrm>
            <a:off x="6955155" y="2282825"/>
            <a:ext cx="521335" cy="52133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Oval 10"/>
          <p:cNvSpPr/>
          <p:nvPr/>
        </p:nvSpPr>
        <p:spPr>
          <a:xfrm>
            <a:off x="9032875" y="4334510"/>
            <a:ext cx="521335" cy="52133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2" name="Straight Arrow Connector 11"/>
          <p:cNvCxnSpPr>
            <a:stCxn id="10" idx="2"/>
          </p:cNvCxnSpPr>
          <p:nvPr/>
        </p:nvCxnSpPr>
        <p:spPr>
          <a:xfrm flipH="1">
            <a:off x="4157345" y="2543810"/>
            <a:ext cx="2797810" cy="0"/>
          </a:xfrm>
          <a:prstGeom prst="straightConnector1">
            <a:avLst/>
          </a:prstGeom>
          <a:ln w="31750">
            <a:solidFill>
              <a:srgbClr val="FF0000"/>
            </a:solidFill>
            <a:tailEnd type="arrow" w="med" len="med"/>
          </a:ln>
        </p:spPr>
        <p:style>
          <a:lnRef idx="0">
            <a:srgbClr val="FFFFFF"/>
          </a:lnRef>
          <a:fillRef idx="0">
            <a:srgbClr val="FFFFFF"/>
          </a:fillRef>
          <a:effectRef idx="0">
            <a:srgbClr val="FFFFFF"/>
          </a:effectRef>
          <a:fontRef idx="minor">
            <a:schemeClr val="tx1"/>
          </a:fontRef>
        </p:style>
      </p:cxnSp>
      <p:cxnSp>
        <p:nvCxnSpPr>
          <p:cNvPr id="13" name="Straight Arrow Connector 12"/>
          <p:cNvCxnSpPr/>
          <p:nvPr/>
        </p:nvCxnSpPr>
        <p:spPr>
          <a:xfrm flipH="1" flipV="1">
            <a:off x="4157345" y="2543175"/>
            <a:ext cx="4875530" cy="2051685"/>
          </a:xfrm>
          <a:prstGeom prst="straightConnector1">
            <a:avLst/>
          </a:prstGeom>
          <a:ln w="31750">
            <a:solidFill>
              <a:srgbClr val="FF0000"/>
            </a:solidFill>
            <a:tailEnd type="arrow" w="med" len="med"/>
          </a:ln>
        </p:spPr>
        <p:style>
          <a:lnRef idx="0">
            <a:srgbClr val="FFFFFF"/>
          </a:lnRef>
          <a:fillRef idx="0">
            <a:srgbClr val="FFFFFF"/>
          </a:fillRef>
          <a:effectRef idx="0">
            <a:srgbClr val="FFFFFF"/>
          </a:effectRef>
          <a:fontRef idx="minor">
            <a:schemeClr val="tx1"/>
          </a:fontRef>
        </p:style>
      </p:cxnSp>
      <p:sp>
        <p:nvSpPr>
          <p:cNvPr id="14" name="Text Box 13"/>
          <p:cNvSpPr txBox="1"/>
          <p:nvPr/>
        </p:nvSpPr>
        <p:spPr>
          <a:xfrm>
            <a:off x="3103880" y="2235200"/>
            <a:ext cx="989330" cy="521970"/>
          </a:xfrm>
          <a:prstGeom prst="rect">
            <a:avLst/>
          </a:prstGeom>
          <a:noFill/>
        </p:spPr>
        <p:txBody>
          <a:bodyPr wrap="square" rtlCol="0">
            <a:spAutoFit/>
          </a:bodyPr>
          <a:p>
            <a:r>
              <a:rPr lang="zh-CN" altLang="en-US" sz="2800"/>
              <a:t>花钿</a:t>
            </a:r>
            <a:endParaRPr lang="zh-CN" altLang="en-US" sz="2800"/>
          </a:p>
        </p:txBody>
      </p:sp>
      <p:cxnSp>
        <p:nvCxnSpPr>
          <p:cNvPr id="15" name="Straight Arrow Connector 14"/>
          <p:cNvCxnSpPr/>
          <p:nvPr/>
        </p:nvCxnSpPr>
        <p:spPr>
          <a:xfrm flipH="1" flipV="1">
            <a:off x="3900805" y="5058410"/>
            <a:ext cx="5659120" cy="449580"/>
          </a:xfrm>
          <a:prstGeom prst="straightConnector1">
            <a:avLst/>
          </a:prstGeom>
          <a:ln w="31750">
            <a:solidFill>
              <a:schemeClr val="accent2">
                <a:lumMod val="25000"/>
                <a:lumOff val="7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16" name="Text Box 15"/>
          <p:cNvSpPr txBox="1"/>
          <p:nvPr/>
        </p:nvSpPr>
        <p:spPr>
          <a:xfrm>
            <a:off x="2539365" y="4814570"/>
            <a:ext cx="1470660" cy="521970"/>
          </a:xfrm>
          <a:prstGeom prst="rect">
            <a:avLst/>
          </a:prstGeom>
          <a:noFill/>
        </p:spPr>
        <p:txBody>
          <a:bodyPr wrap="square" rtlCol="0">
            <a:spAutoFit/>
          </a:bodyPr>
          <a:p>
            <a:r>
              <a:rPr lang="zh-CN" altLang="en-US" sz="2800"/>
              <a:t>酒晕妆</a:t>
            </a:r>
            <a:endParaRPr lang="zh-CN" altLang="en-US" sz="2800"/>
          </a:p>
        </p:txBody>
      </p:sp>
      <p:cxnSp>
        <p:nvCxnSpPr>
          <p:cNvPr id="17" name="Straight Arrow Connector 16"/>
          <p:cNvCxnSpPr/>
          <p:nvPr/>
        </p:nvCxnSpPr>
        <p:spPr>
          <a:xfrm flipH="1">
            <a:off x="4067175" y="3369945"/>
            <a:ext cx="2680970" cy="443865"/>
          </a:xfrm>
          <a:prstGeom prst="straightConnector1">
            <a:avLst/>
          </a:prstGeom>
          <a:ln w="31750">
            <a:solidFill>
              <a:schemeClr val="accent2">
                <a:lumMod val="25000"/>
                <a:lumOff val="7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18" name="Text Box 17"/>
          <p:cNvSpPr txBox="1"/>
          <p:nvPr/>
        </p:nvSpPr>
        <p:spPr>
          <a:xfrm>
            <a:off x="2630170" y="3505835"/>
            <a:ext cx="1372870" cy="521970"/>
          </a:xfrm>
          <a:prstGeom prst="rect">
            <a:avLst/>
          </a:prstGeom>
          <a:noFill/>
        </p:spPr>
        <p:txBody>
          <a:bodyPr wrap="square" rtlCol="0">
            <a:spAutoFit/>
          </a:bodyPr>
          <a:p>
            <a:r>
              <a:rPr lang="zh-CN" altLang="en-US" sz="2800"/>
              <a:t>桃花妆</a:t>
            </a:r>
            <a:endParaRPr lang="zh-CN" altLang="en-US" sz="2800"/>
          </a:p>
        </p:txBody>
      </p:sp>
      <p:sp>
        <p:nvSpPr>
          <p:cNvPr id="2" name="文本框 1"/>
          <p:cNvSpPr txBox="1"/>
          <p:nvPr/>
        </p:nvSpPr>
        <p:spPr>
          <a:xfrm>
            <a:off x="296545" y="2757170"/>
            <a:ext cx="2023745" cy="2663825"/>
          </a:xfrm>
          <a:prstGeom prst="rect">
            <a:avLst/>
          </a:prstGeom>
          <a:ln>
            <a:noFill/>
          </a:ln>
          <a:effectLst/>
        </p:spPr>
        <p:style>
          <a:lnRef idx="3">
            <a:schemeClr val="accent1"/>
          </a:lnRef>
          <a:fillRef idx="0">
            <a:srgbClr val="FFFFFF"/>
          </a:fillRef>
          <a:effectRef idx="0">
            <a:srgbClr val="FFFFFF"/>
          </a:effectRef>
          <a:fontRef idx="minor">
            <a:schemeClr val="tx1"/>
          </a:fontRef>
        </p:style>
        <p:txBody>
          <a:bodyPr wrap="square" rtlCol="0">
            <a:noAutofit/>
          </a:bodyPr>
          <a:p>
            <a:r>
              <a:rPr lang="zh-CN" altLang="en-US"/>
              <a:t>通过人物造型的塑造，可以推断出汉代匠人对汉代陶舞俑的女性舞者的人物塑造及审美倾向于内敛沉稳，温婉优雅，在对人物的审美特征方面趋于统一。</a:t>
            </a:r>
            <a:endParaRPr lang="zh-CN" altLang="en-US"/>
          </a:p>
        </p:txBody>
      </p:sp>
      <p:sp>
        <p:nvSpPr>
          <p:cNvPr id="19" name="文本框 18"/>
          <p:cNvSpPr txBox="1"/>
          <p:nvPr/>
        </p:nvSpPr>
        <p:spPr>
          <a:xfrm>
            <a:off x="503555" y="2757805"/>
            <a:ext cx="4083685" cy="204470"/>
          </a:xfrm>
          <a:prstGeom prst="rect">
            <a:avLst/>
          </a:prstGeom>
          <a:noFill/>
        </p:spPr>
        <p:txBody>
          <a:bodyPr wrap="square" rtlCol="0">
            <a:noAutofit/>
          </a:bodyPr>
          <a:p>
            <a:endParaRPr lang="zh-CN" altLang="en-US"/>
          </a:p>
        </p:txBody>
      </p:sp>
      <p:sp>
        <p:nvSpPr>
          <p:cNvPr id="21" name="圆角矩形 20"/>
          <p:cNvSpPr/>
          <p:nvPr/>
        </p:nvSpPr>
        <p:spPr>
          <a:xfrm>
            <a:off x="251460" y="2536190"/>
            <a:ext cx="2182495" cy="292925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10" grpId="0" animBg="1"/>
      <p:bldP spid="11" grpId="0" animBg="1"/>
      <p:bldP spid="10" grpId="1" animBg="1"/>
      <p:bldP spid="11" grpId="1" animBg="1"/>
      <p:bldP spid="14" grpId="0"/>
      <p:bldP spid="14" grpId="1"/>
      <p:bldP spid="18" grpId="0"/>
      <p:bldP spid="18" grpId="1"/>
      <p:bldP spid="16" grpId="0"/>
      <p:bldP spid="16"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ISPRING_PRESENTATION_TITLE" val="黑白极简大理石底纹通用PPT背景"/>
  <p:tag name="commondata" val="eyJoZGlkIjoiMzEwNTM5NzYwMDRjMzkwZTVkZjY2ODkwMGIxNGU0OT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000000"/>
      </a:accent1>
      <a:accent2>
        <a:srgbClr val="070303"/>
      </a:accent2>
      <a:accent3>
        <a:srgbClr val="000000"/>
      </a:accent3>
      <a:accent4>
        <a:srgbClr val="000000"/>
      </a:accent4>
      <a:accent5>
        <a:srgbClr val="000000"/>
      </a:accent5>
      <a:accent6>
        <a:srgbClr val="000000"/>
      </a:accent6>
      <a:hlink>
        <a:srgbClr val="0563C1"/>
      </a:hlink>
      <a:folHlink>
        <a:srgbClr val="954D72"/>
      </a:folHlink>
    </a:clrScheme>
    <a:fontScheme name="xfzjoikk">
      <a:majorFont>
        <a:latin typeface="字魂35号-经典雅黑"/>
        <a:ea typeface="字魂35号-经典雅黑"/>
        <a:cs typeface=""/>
      </a:majorFont>
      <a:minorFont>
        <a:latin typeface="字魂35号-经典雅黑"/>
        <a:ea typeface="字魂35号-经典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Words>
  <Application>WPS 演示</Application>
  <PresentationFormat>宽屏</PresentationFormat>
  <Paragraphs>34</Paragraphs>
  <Slides>4</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宋体</vt:lpstr>
      <vt:lpstr>Wingdings</vt:lpstr>
      <vt:lpstr>字魂35号-经典雅黑</vt:lpstr>
      <vt:lpstr>黑体</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黑白极简大理石底纹通用PPT背景</dc:title>
  <dc:creator>Administrator</dc:creator>
  <cp:lastModifiedBy>spore</cp:lastModifiedBy>
  <cp:revision>28</cp:revision>
  <dcterms:created xsi:type="dcterms:W3CDTF">2024-05-18T15:35:00Z</dcterms:created>
  <dcterms:modified xsi:type="dcterms:W3CDTF">2024-05-20T08:11:58Z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AE07FC05DF6447D4A01882B03F43BA0A_12</vt:lpwstr>
  </property>
  <property fmtid="{D5CDD505-2E9C-101B-9397-08002B2CF9AE}" pid="3" name="KSOProductBuildVer">
    <vt:lpwstr>2052-12.1.0.16729</vt:lpwstr>
  </property>
</Properties>
</file>