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4.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4" r:id="rId2"/>
    <p:sldId id="265" r:id="rId3"/>
    <p:sldId id="266" r:id="rId4"/>
    <p:sldId id="283" r:id="rId5"/>
    <p:sldId id="306" r:id="rId6"/>
    <p:sldId id="289" r:id="rId7"/>
    <p:sldId id="307" r:id="rId8"/>
  </p:sldIdLst>
  <p:sldSz cx="12192000" cy="6858000"/>
  <p:notesSz cx="6858000" cy="9144000"/>
  <p:custDataLst>
    <p:tags r:id="rId1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8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187FA"/>
    <a:srgbClr val="1ABEED"/>
    <a:srgbClr val="0E92B6"/>
    <a:srgbClr val="0845EE"/>
    <a:srgbClr val="0845EF"/>
    <a:srgbClr val="1048E4"/>
    <a:srgbClr val="0E3F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17" autoAdjust="0"/>
  </p:normalViewPr>
  <p:slideViewPr>
    <p:cSldViewPr snapToGrid="0" showGuides="1">
      <p:cViewPr varScale="1">
        <p:scale>
          <a:sx n="78" d="100"/>
          <a:sy n="78" d="100"/>
        </p:scale>
        <p:origin x="878" y="62"/>
      </p:cViewPr>
      <p:guideLst>
        <p:guide orient="horz" pos="3385"/>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B407C2-0B4A-44DD-A875-CF59CE82D19A}" type="datetimeFigureOut">
              <a:rPr lang="zh-CN" altLang="en-US" smtClean="0"/>
              <a:t>2024/5/19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A93088-DE80-480F-81DE-01B6DFA8C71E}" type="slidenum">
              <a:rPr lang="zh-CN" altLang="en-US" smtClean="0"/>
              <a:t>‹#›</a:t>
            </a:fld>
            <a:endParaRPr lang="zh-CN" altLang="en-US"/>
          </a:p>
        </p:txBody>
      </p:sp>
    </p:spTree>
    <p:extLst>
      <p:ext uri="{BB962C8B-B14F-4D97-AF65-F5344CB8AC3E}">
        <p14:creationId xmlns:p14="http://schemas.microsoft.com/office/powerpoint/2010/main" val="3731441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7A93088-DE80-480F-81DE-01B6DFA8C71E}" type="slidenum">
              <a:rPr lang="zh-CN" altLang="en-US" smtClean="0"/>
              <a:t>1</a:t>
            </a:fld>
            <a:endParaRPr lang="zh-CN" altLang="en-US"/>
          </a:p>
        </p:txBody>
      </p:sp>
    </p:spTree>
    <p:extLst>
      <p:ext uri="{BB962C8B-B14F-4D97-AF65-F5344CB8AC3E}">
        <p14:creationId xmlns:p14="http://schemas.microsoft.com/office/powerpoint/2010/main" val="3393134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7A93088-DE80-480F-81DE-01B6DFA8C71E}" type="slidenum">
              <a:rPr lang="zh-CN" altLang="en-US" smtClean="0"/>
              <a:t>2</a:t>
            </a:fld>
            <a:endParaRPr lang="zh-CN" altLang="en-US"/>
          </a:p>
        </p:txBody>
      </p:sp>
    </p:spTree>
    <p:extLst>
      <p:ext uri="{BB962C8B-B14F-4D97-AF65-F5344CB8AC3E}">
        <p14:creationId xmlns:p14="http://schemas.microsoft.com/office/powerpoint/2010/main" val="4067537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7A93088-DE80-480F-81DE-01B6DFA8C71E}" type="slidenum">
              <a:rPr lang="zh-CN" altLang="en-US" smtClean="0"/>
              <a:t>3</a:t>
            </a:fld>
            <a:endParaRPr lang="zh-CN" altLang="en-US"/>
          </a:p>
        </p:txBody>
      </p:sp>
    </p:spTree>
    <p:extLst>
      <p:ext uri="{BB962C8B-B14F-4D97-AF65-F5344CB8AC3E}">
        <p14:creationId xmlns:p14="http://schemas.microsoft.com/office/powerpoint/2010/main" val="3757315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7A93088-DE80-480F-81DE-01B6DFA8C71E}" type="slidenum">
              <a:rPr lang="zh-CN" altLang="en-US" smtClean="0"/>
              <a:t>4</a:t>
            </a:fld>
            <a:endParaRPr lang="zh-CN" altLang="en-US"/>
          </a:p>
        </p:txBody>
      </p:sp>
    </p:spTree>
    <p:extLst>
      <p:ext uri="{BB962C8B-B14F-4D97-AF65-F5344CB8AC3E}">
        <p14:creationId xmlns:p14="http://schemas.microsoft.com/office/powerpoint/2010/main" val="1917704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7A93088-DE80-480F-81DE-01B6DFA8C71E}" type="slidenum">
              <a:rPr lang="zh-CN" altLang="en-US" smtClean="0"/>
              <a:t>5</a:t>
            </a:fld>
            <a:endParaRPr lang="zh-CN" altLang="en-US"/>
          </a:p>
        </p:txBody>
      </p:sp>
    </p:spTree>
    <p:extLst>
      <p:ext uri="{BB962C8B-B14F-4D97-AF65-F5344CB8AC3E}">
        <p14:creationId xmlns:p14="http://schemas.microsoft.com/office/powerpoint/2010/main" val="3061602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7A93088-DE80-480F-81DE-01B6DFA8C71E}" type="slidenum">
              <a:rPr lang="zh-CN" altLang="en-US" smtClean="0"/>
              <a:t>6</a:t>
            </a:fld>
            <a:endParaRPr lang="zh-CN" altLang="en-US"/>
          </a:p>
        </p:txBody>
      </p:sp>
    </p:spTree>
    <p:extLst>
      <p:ext uri="{BB962C8B-B14F-4D97-AF65-F5344CB8AC3E}">
        <p14:creationId xmlns:p14="http://schemas.microsoft.com/office/powerpoint/2010/main" val="603376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7A93088-DE80-480F-81DE-01B6DFA8C71E}" type="slidenum">
              <a:rPr lang="zh-CN" altLang="en-US" smtClean="0"/>
              <a:t>7</a:t>
            </a:fld>
            <a:endParaRPr lang="zh-CN" altLang="en-US"/>
          </a:p>
        </p:txBody>
      </p:sp>
    </p:spTree>
    <p:extLst>
      <p:ext uri="{BB962C8B-B14F-4D97-AF65-F5344CB8AC3E}">
        <p14:creationId xmlns:p14="http://schemas.microsoft.com/office/powerpoint/2010/main" val="4199924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8AA3E5E-B3AC-4370-83FF-DAD2A85CDCB1}"/>
              </a:ext>
            </a:extLst>
          </p:cNvPr>
          <p:cNvSpPr>
            <a:spLocks noGrp="1"/>
          </p:cNvSpPr>
          <p:nvPr>
            <p:ph type="dt" sz="half" idx="10"/>
          </p:nvPr>
        </p:nvSpPr>
        <p:spPr/>
        <p:txBody>
          <a:bodyPr/>
          <a:lstStyle/>
          <a:p>
            <a:fld id="{DAEED3DD-DEB3-4291-8F5F-C15A418EA3E1}" type="datetimeFigureOut">
              <a:rPr lang="zh-CN" altLang="en-US" smtClean="0"/>
              <a:t>2024/5/19</a:t>
            </a:fld>
            <a:endParaRPr lang="zh-CN" altLang="en-US"/>
          </a:p>
        </p:txBody>
      </p:sp>
      <p:sp>
        <p:nvSpPr>
          <p:cNvPr id="3" name="页脚占位符 2">
            <a:extLst>
              <a:ext uri="{FF2B5EF4-FFF2-40B4-BE49-F238E27FC236}">
                <a16:creationId xmlns:a16="http://schemas.microsoft.com/office/drawing/2014/main" id="{C6A7FDFD-98A7-48F8-A606-2781A5DAC15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C00AB78-73EA-42A4-AD55-4E1D9EA2632E}"/>
              </a:ext>
            </a:extLst>
          </p:cNvPr>
          <p:cNvSpPr>
            <a:spLocks noGrp="1"/>
          </p:cNvSpPr>
          <p:nvPr>
            <p:ph type="sldNum" sz="quarter" idx="12"/>
          </p:nvPr>
        </p:nvSpPr>
        <p:spPr/>
        <p:txBody>
          <a:bodyPr/>
          <a:lstStyle/>
          <a:p>
            <a:fld id="{FD40E038-6530-403B-A2A4-9690F3986CF5}" type="slidenum">
              <a:rPr lang="zh-CN" altLang="en-US" smtClean="0"/>
              <a:t>‹#›</a:t>
            </a:fld>
            <a:endParaRPr lang="zh-CN" altLang="en-US"/>
          </a:p>
        </p:txBody>
      </p:sp>
    </p:spTree>
    <p:extLst>
      <p:ext uri="{BB962C8B-B14F-4D97-AF65-F5344CB8AC3E}">
        <p14:creationId xmlns:p14="http://schemas.microsoft.com/office/powerpoint/2010/main" val="3952300800"/>
      </p:ext>
    </p:extLst>
  </p:cSld>
  <p:clrMapOvr>
    <a:masterClrMapping/>
  </p:clrMapOvr>
  <p:transition spd="slow" advClick="0" advTm="3000">
    <p:wip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42D68F2-5CF1-4DB5-ADAE-67159D1A8A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CEC8B73-AF8E-4149-8A55-80FFB66F11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58242A-4891-4947-AC39-3A47AA5014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EED3DD-DEB3-4291-8F5F-C15A418EA3E1}" type="datetimeFigureOut">
              <a:rPr lang="zh-CN" altLang="en-US" smtClean="0"/>
              <a:t>2024/5/19</a:t>
            </a:fld>
            <a:endParaRPr lang="zh-CN" altLang="en-US"/>
          </a:p>
        </p:txBody>
      </p:sp>
      <p:sp>
        <p:nvSpPr>
          <p:cNvPr id="5" name="页脚占位符 4">
            <a:extLst>
              <a:ext uri="{FF2B5EF4-FFF2-40B4-BE49-F238E27FC236}">
                <a16:creationId xmlns:a16="http://schemas.microsoft.com/office/drawing/2014/main" id="{CE17E964-6229-4F36-A187-B76B836AF6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8EBFADF-4DBD-4390-A6E0-7BF06D8AA0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40E038-6530-403B-A2A4-9690F3986CF5}" type="slidenum">
              <a:rPr lang="zh-CN" altLang="en-US" smtClean="0"/>
              <a:t>‹#›</a:t>
            </a:fld>
            <a:endParaRPr lang="zh-CN" altLang="en-US"/>
          </a:p>
        </p:txBody>
      </p:sp>
    </p:spTree>
    <p:extLst>
      <p:ext uri="{BB962C8B-B14F-4D97-AF65-F5344CB8AC3E}">
        <p14:creationId xmlns:p14="http://schemas.microsoft.com/office/powerpoint/2010/main" val="1700209580"/>
      </p:ext>
    </p:extLst>
  </p:cSld>
  <p:clrMap bg1="lt1" tx1="dk1" bg2="lt2" tx2="dk2" accent1="accent1" accent2="accent2" accent3="accent3" accent4="accent4" accent5="accent5" accent6="accent6" hlink="hlink" folHlink="folHlink"/>
  <p:sldLayoutIdLst>
    <p:sldLayoutId id="2147483655" r:id="rId1"/>
  </p:sldLayoutIdLst>
  <p:transition spd="slow" advClick="0" advTm="3000">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2.png"/><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3.xml"/><Relationship Id="rId5" Type="http://schemas.openxmlformats.org/officeDocument/2006/relationships/image" Target="../media/image4.pn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B976135-1F42-456F-9F49-2FC9201EAADA}"/>
              </a:ext>
            </a:extLst>
          </p:cNvPr>
          <p:cNvPicPr>
            <a:picLocks noChangeAspect="1"/>
          </p:cNvPicPr>
          <p:nvPr/>
        </p:nvPicPr>
        <p:blipFill rotWithShape="1">
          <a:blip r:embed="rId4">
            <a:extLst>
              <a:ext uri="{28A0092B-C50C-407E-A947-70E740481C1C}">
                <a14:useLocalDpi xmlns:a14="http://schemas.microsoft.com/office/drawing/2010/main" val="0"/>
              </a:ext>
            </a:extLst>
          </a:blip>
          <a:srcRect l="35185"/>
          <a:stretch/>
        </p:blipFill>
        <p:spPr>
          <a:xfrm>
            <a:off x="0" y="0"/>
            <a:ext cx="12192000" cy="6858000"/>
          </a:xfrm>
          <a:prstGeom prst="rect">
            <a:avLst/>
          </a:prstGeom>
        </p:spPr>
      </p:pic>
      <p:pic>
        <p:nvPicPr>
          <p:cNvPr id="14" name="图片 13">
            <a:extLst>
              <a:ext uri="{FF2B5EF4-FFF2-40B4-BE49-F238E27FC236}">
                <a16:creationId xmlns:a16="http://schemas.microsoft.com/office/drawing/2014/main" id="{EB5A2A3F-D578-4413-9CF8-4F781D0796A6}"/>
              </a:ext>
            </a:extLst>
          </p:cNvPr>
          <p:cNvPicPr>
            <a:picLocks noChangeAspect="1"/>
          </p:cNvPicPr>
          <p:nvPr/>
        </p:nvPicPr>
        <p:blipFill>
          <a:blip r:embed="rId5"/>
          <a:stretch>
            <a:fillRect/>
          </a:stretch>
        </p:blipFill>
        <p:spPr>
          <a:xfrm>
            <a:off x="2227489" y="1337665"/>
            <a:ext cx="7577985" cy="3840813"/>
          </a:xfrm>
          <a:prstGeom prst="rect">
            <a:avLst/>
          </a:prstGeom>
        </p:spPr>
      </p:pic>
      <p:sp>
        <p:nvSpPr>
          <p:cNvPr id="6" name="文本框 5">
            <a:extLst>
              <a:ext uri="{FF2B5EF4-FFF2-40B4-BE49-F238E27FC236}">
                <a16:creationId xmlns:a16="http://schemas.microsoft.com/office/drawing/2014/main" id="{0AA15266-59F0-49DB-8CF8-80113BACCB24}"/>
              </a:ext>
            </a:extLst>
          </p:cNvPr>
          <p:cNvSpPr txBox="1"/>
          <p:nvPr/>
        </p:nvSpPr>
        <p:spPr>
          <a:xfrm>
            <a:off x="3988480" y="5148907"/>
            <a:ext cx="6852399" cy="461665"/>
          </a:xfrm>
          <a:prstGeom prst="rect">
            <a:avLst/>
          </a:prstGeom>
          <a:noFill/>
        </p:spPr>
        <p:txBody>
          <a:bodyPr wrap="square" rtlCol="0">
            <a:spAutoFit/>
          </a:bodyPr>
          <a:lstStyle/>
          <a:p>
            <a:r>
              <a:rPr lang="zh-CN" altLang="en-US" sz="2400" spc="600" dirty="0">
                <a:solidFill>
                  <a:schemeClr val="tx1">
                    <a:lumMod val="85000"/>
                    <a:lumOff val="15000"/>
                  </a:schemeClr>
                </a:solidFill>
                <a:cs typeface="+mn-ea"/>
                <a:sym typeface="+mn-lt"/>
              </a:rPr>
              <a:t>简约大理石商务汇报模板</a:t>
            </a:r>
          </a:p>
        </p:txBody>
      </p:sp>
      <p:sp>
        <p:nvSpPr>
          <p:cNvPr id="9" name="文本框 8">
            <a:extLst>
              <a:ext uri="{FF2B5EF4-FFF2-40B4-BE49-F238E27FC236}">
                <a16:creationId xmlns:a16="http://schemas.microsoft.com/office/drawing/2014/main" id="{D82E9B5A-888F-411C-A7BB-A5C3B496173B}"/>
              </a:ext>
            </a:extLst>
          </p:cNvPr>
          <p:cNvSpPr txBox="1"/>
          <p:nvPr/>
        </p:nvSpPr>
        <p:spPr>
          <a:xfrm>
            <a:off x="3032149" y="2366123"/>
            <a:ext cx="6127699" cy="1754326"/>
          </a:xfrm>
          <a:prstGeom prst="rect">
            <a:avLst/>
          </a:prstGeom>
          <a:noFill/>
        </p:spPr>
        <p:txBody>
          <a:bodyPr wrap="square" rtlCol="0">
            <a:spAutoFit/>
          </a:bodyPr>
          <a:lstStyle/>
          <a:p>
            <a:pPr algn="ctr"/>
            <a:r>
              <a:rPr lang="zh-CN" altLang="en-US" sz="5400" spc="600" dirty="0">
                <a:cs typeface="+mn-ea"/>
                <a:sym typeface="+mn-lt"/>
              </a:rPr>
              <a:t>洛阳孟津岑氏夫人墓彩绘乐舞俑</a:t>
            </a:r>
          </a:p>
        </p:txBody>
      </p:sp>
      <p:grpSp>
        <p:nvGrpSpPr>
          <p:cNvPr id="15" name="组合 14">
            <a:extLst>
              <a:ext uri="{FF2B5EF4-FFF2-40B4-BE49-F238E27FC236}">
                <a16:creationId xmlns:a16="http://schemas.microsoft.com/office/drawing/2014/main" id="{5DD5AB7F-ECB8-4D7E-A672-BDA6B2C8761E}"/>
              </a:ext>
            </a:extLst>
          </p:cNvPr>
          <p:cNvGrpSpPr/>
          <p:nvPr/>
        </p:nvGrpSpPr>
        <p:grpSpPr>
          <a:xfrm>
            <a:off x="3430495" y="569889"/>
            <a:ext cx="5331009" cy="902789"/>
            <a:chOff x="3393671" y="-1401128"/>
            <a:chExt cx="5331009" cy="902789"/>
          </a:xfrm>
        </p:grpSpPr>
        <p:sp>
          <p:nvSpPr>
            <p:cNvPr id="16" name="矩形: 圆角 15">
              <a:extLst>
                <a:ext uri="{FF2B5EF4-FFF2-40B4-BE49-F238E27FC236}">
                  <a16:creationId xmlns:a16="http://schemas.microsoft.com/office/drawing/2014/main" id="{CBF558B6-EEBA-482B-95B4-3EFC9F5AC08B}"/>
                </a:ext>
              </a:extLst>
            </p:cNvPr>
            <p:cNvSpPr/>
            <p:nvPr/>
          </p:nvSpPr>
          <p:spPr>
            <a:xfrm>
              <a:off x="3393671" y="-1401128"/>
              <a:ext cx="5331009" cy="605248"/>
            </a:xfrm>
            <a:prstGeom prst="roundRect">
              <a:avLst>
                <a:gd name="adj" fmla="val 50000"/>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a:extLst>
                <a:ext uri="{FF2B5EF4-FFF2-40B4-BE49-F238E27FC236}">
                  <a16:creationId xmlns:a16="http://schemas.microsoft.com/office/drawing/2014/main" id="{A5395A07-D8EE-4136-8AAE-DA7457D04C5D}"/>
                </a:ext>
              </a:extLst>
            </p:cNvPr>
            <p:cNvSpPr txBox="1"/>
            <p:nvPr/>
          </p:nvSpPr>
          <p:spPr>
            <a:xfrm>
              <a:off x="3674146" y="-1329336"/>
              <a:ext cx="4919905" cy="830997"/>
            </a:xfrm>
            <a:prstGeom prst="rect">
              <a:avLst/>
            </a:prstGeom>
            <a:noFill/>
          </p:spPr>
          <p:txBody>
            <a:bodyPr wrap="square" rtlCol="0">
              <a:spAutoFit/>
            </a:bodyPr>
            <a:lstStyle/>
            <a:p>
              <a:r>
                <a:rPr lang="en-US" altLang="zh-CN" sz="2400" spc="600" dirty="0">
                  <a:cs typeface="+mn-ea"/>
                  <a:sym typeface="+mn-lt"/>
                </a:rPr>
                <a:t>BUSINESS POERPOINT</a:t>
              </a:r>
              <a:endParaRPr lang="zh-CN" altLang="en-US" sz="2400" spc="600" dirty="0">
                <a:cs typeface="+mn-ea"/>
                <a:sym typeface="+mn-lt"/>
              </a:endParaRPr>
            </a:p>
          </p:txBody>
        </p:sp>
      </p:grpSp>
    </p:spTree>
    <p:extLst>
      <p:ext uri="{BB962C8B-B14F-4D97-AF65-F5344CB8AC3E}">
        <p14:creationId xmlns:p14="http://schemas.microsoft.com/office/powerpoint/2010/main" val="3892189921"/>
      </p:ext>
    </p:extLst>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iterate type="lt">
                                    <p:tmPct val="10000"/>
                                  </p:iterate>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6F62D1B-09E0-436D-9D93-D1A4F1D3F986}"/>
              </a:ext>
            </a:extLst>
          </p:cNvPr>
          <p:cNvPicPr>
            <a:picLocks noChangeAspect="1"/>
          </p:cNvPicPr>
          <p:nvPr/>
        </p:nvPicPr>
        <p:blipFill>
          <a:blip r:embed="rId4"/>
          <a:stretch>
            <a:fillRect/>
          </a:stretch>
        </p:blipFill>
        <p:spPr>
          <a:xfrm>
            <a:off x="-288547" y="-334079"/>
            <a:ext cx="4018718" cy="7424308"/>
          </a:xfrm>
          <a:prstGeom prst="rect">
            <a:avLst/>
          </a:prstGeom>
        </p:spPr>
      </p:pic>
      <p:sp>
        <p:nvSpPr>
          <p:cNvPr id="7" name="TextBox 38">
            <a:extLst>
              <a:ext uri="{FF2B5EF4-FFF2-40B4-BE49-F238E27FC236}">
                <a16:creationId xmlns:a16="http://schemas.microsoft.com/office/drawing/2014/main" id="{4F441801-733C-4DE6-9F25-A7D0B20FF93D}"/>
              </a:ext>
            </a:extLst>
          </p:cNvPr>
          <p:cNvSpPr txBox="1"/>
          <p:nvPr/>
        </p:nvSpPr>
        <p:spPr>
          <a:xfrm>
            <a:off x="6347532" y="1408061"/>
            <a:ext cx="5416868" cy="523220"/>
          </a:xfrm>
          <a:prstGeom prst="rect">
            <a:avLst/>
          </a:prstGeom>
          <a:noFill/>
        </p:spPr>
        <p:txBody>
          <a:bodyPr wrap="none" rtlCol="0" anchor="t" anchorCtr="1">
            <a:spAutoFit/>
          </a:bodyPr>
          <a:lstStyle/>
          <a:p>
            <a:pPr algn="ctr"/>
            <a:r>
              <a:rPr lang="zh-CN" altLang="en-US" sz="2800" spc="600" dirty="0">
                <a:solidFill>
                  <a:schemeClr val="tx1">
                    <a:lumMod val="85000"/>
                    <a:lumOff val="15000"/>
                  </a:schemeClr>
                </a:solidFill>
                <a:cs typeface="+mn-ea"/>
                <a:sym typeface="+mn-lt"/>
              </a:rPr>
              <a:t>介绍物品样子、形态、特点</a:t>
            </a:r>
            <a:endParaRPr lang="zh-CN" altLang="en-US" sz="800" cap="all" spc="600" dirty="0">
              <a:solidFill>
                <a:schemeClr val="tx1">
                  <a:lumMod val="85000"/>
                  <a:lumOff val="15000"/>
                </a:schemeClr>
              </a:solidFill>
              <a:cs typeface="+mn-ea"/>
              <a:sym typeface="+mn-lt"/>
            </a:endParaRPr>
          </a:p>
        </p:txBody>
      </p:sp>
      <p:grpSp>
        <p:nvGrpSpPr>
          <p:cNvPr id="25" name="组合 24">
            <a:extLst>
              <a:ext uri="{FF2B5EF4-FFF2-40B4-BE49-F238E27FC236}">
                <a16:creationId xmlns:a16="http://schemas.microsoft.com/office/drawing/2014/main" id="{5424B336-81F3-4343-9DD2-BB3295310DE7}"/>
              </a:ext>
            </a:extLst>
          </p:cNvPr>
          <p:cNvGrpSpPr/>
          <p:nvPr/>
        </p:nvGrpSpPr>
        <p:grpSpPr>
          <a:xfrm>
            <a:off x="5527102" y="1409377"/>
            <a:ext cx="600417" cy="572136"/>
            <a:chOff x="5527102" y="1409377"/>
            <a:chExt cx="600417" cy="572136"/>
          </a:xfrm>
          <a:effectLst>
            <a:outerShdw blurRad="63500" sx="102000" sy="102000" algn="ctr" rotWithShape="0">
              <a:prstClr val="black">
                <a:alpha val="40000"/>
              </a:prstClr>
            </a:outerShdw>
          </a:effectLst>
        </p:grpSpPr>
        <p:sp>
          <p:nvSpPr>
            <p:cNvPr id="8" name="矩形 7">
              <a:extLst>
                <a:ext uri="{FF2B5EF4-FFF2-40B4-BE49-F238E27FC236}">
                  <a16:creationId xmlns:a16="http://schemas.microsoft.com/office/drawing/2014/main" id="{21882714-0BCF-4DD4-A39F-79C1ACE0AF5A}"/>
                </a:ext>
              </a:extLst>
            </p:cNvPr>
            <p:cNvSpPr/>
            <p:nvPr/>
          </p:nvSpPr>
          <p:spPr>
            <a:xfrm>
              <a:off x="5527102" y="1409377"/>
              <a:ext cx="448664" cy="44866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cs typeface="+mn-ea"/>
                <a:sym typeface="+mn-lt"/>
              </a:endParaRPr>
            </a:p>
          </p:txBody>
        </p:sp>
        <p:sp>
          <p:nvSpPr>
            <p:cNvPr id="9" name="矩形 8">
              <a:extLst>
                <a:ext uri="{FF2B5EF4-FFF2-40B4-BE49-F238E27FC236}">
                  <a16:creationId xmlns:a16="http://schemas.microsoft.com/office/drawing/2014/main" id="{A0327EA3-60BF-49C2-95B1-65D4892F581D}"/>
                </a:ext>
              </a:extLst>
            </p:cNvPr>
            <p:cNvSpPr/>
            <p:nvPr/>
          </p:nvSpPr>
          <p:spPr>
            <a:xfrm>
              <a:off x="5747115" y="1601109"/>
              <a:ext cx="380404" cy="3804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cs typeface="+mn-ea"/>
                <a:sym typeface="+mn-lt"/>
              </a:endParaRPr>
            </a:p>
          </p:txBody>
        </p:sp>
      </p:grpSp>
      <p:sp>
        <p:nvSpPr>
          <p:cNvPr id="11" name="TextBox 38">
            <a:extLst>
              <a:ext uri="{FF2B5EF4-FFF2-40B4-BE49-F238E27FC236}">
                <a16:creationId xmlns:a16="http://schemas.microsoft.com/office/drawing/2014/main" id="{7C7790E9-FAED-413D-8A62-0EBC2CEB2139}"/>
              </a:ext>
            </a:extLst>
          </p:cNvPr>
          <p:cNvSpPr txBox="1"/>
          <p:nvPr/>
        </p:nvSpPr>
        <p:spPr>
          <a:xfrm>
            <a:off x="6347532" y="3948193"/>
            <a:ext cx="4108817" cy="523220"/>
          </a:xfrm>
          <a:prstGeom prst="rect">
            <a:avLst/>
          </a:prstGeom>
          <a:noFill/>
        </p:spPr>
        <p:txBody>
          <a:bodyPr wrap="none" rtlCol="0" anchor="t" anchorCtr="1">
            <a:spAutoFit/>
          </a:bodyPr>
          <a:lstStyle/>
          <a:p>
            <a:pPr algn="ctr"/>
            <a:r>
              <a:rPr lang="zh-CN" altLang="en-US" sz="2800" spc="600" dirty="0">
                <a:solidFill>
                  <a:schemeClr val="tx1">
                    <a:lumMod val="85000"/>
                    <a:lumOff val="15000"/>
                  </a:schemeClr>
                </a:solidFill>
                <a:cs typeface="+mn-ea"/>
                <a:sym typeface="+mn-lt"/>
              </a:rPr>
              <a:t>反映的中外文化交流</a:t>
            </a:r>
            <a:endParaRPr lang="zh-CN" altLang="en-US" sz="800" cap="all" spc="600" dirty="0">
              <a:solidFill>
                <a:schemeClr val="tx1">
                  <a:lumMod val="85000"/>
                  <a:lumOff val="15000"/>
                </a:schemeClr>
              </a:solidFill>
              <a:cs typeface="+mn-ea"/>
              <a:sym typeface="+mn-lt"/>
            </a:endParaRPr>
          </a:p>
        </p:txBody>
      </p:sp>
      <p:grpSp>
        <p:nvGrpSpPr>
          <p:cNvPr id="23" name="组合 22">
            <a:extLst>
              <a:ext uri="{FF2B5EF4-FFF2-40B4-BE49-F238E27FC236}">
                <a16:creationId xmlns:a16="http://schemas.microsoft.com/office/drawing/2014/main" id="{2A32C8F1-7046-406A-BBE5-8EAE390D1B81}"/>
              </a:ext>
            </a:extLst>
          </p:cNvPr>
          <p:cNvGrpSpPr/>
          <p:nvPr/>
        </p:nvGrpSpPr>
        <p:grpSpPr>
          <a:xfrm>
            <a:off x="5527102" y="3985472"/>
            <a:ext cx="600417" cy="572136"/>
            <a:chOff x="5527102" y="3985472"/>
            <a:chExt cx="600417" cy="572136"/>
          </a:xfrm>
          <a:effectLst>
            <a:outerShdw blurRad="63500" sx="102000" sy="102000" algn="ctr" rotWithShape="0">
              <a:prstClr val="black">
                <a:alpha val="40000"/>
              </a:prstClr>
            </a:outerShdw>
          </a:effectLst>
        </p:grpSpPr>
        <p:sp>
          <p:nvSpPr>
            <p:cNvPr id="12" name="矩形 11">
              <a:extLst>
                <a:ext uri="{FF2B5EF4-FFF2-40B4-BE49-F238E27FC236}">
                  <a16:creationId xmlns:a16="http://schemas.microsoft.com/office/drawing/2014/main" id="{EBEEC1EF-95BC-40B0-864C-4E213ADD4FC7}"/>
                </a:ext>
              </a:extLst>
            </p:cNvPr>
            <p:cNvSpPr/>
            <p:nvPr/>
          </p:nvSpPr>
          <p:spPr>
            <a:xfrm>
              <a:off x="5527102" y="3985472"/>
              <a:ext cx="448664" cy="44866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cs typeface="+mn-ea"/>
                <a:sym typeface="+mn-lt"/>
              </a:endParaRPr>
            </a:p>
          </p:txBody>
        </p:sp>
        <p:sp>
          <p:nvSpPr>
            <p:cNvPr id="13" name="矩形 12">
              <a:extLst>
                <a:ext uri="{FF2B5EF4-FFF2-40B4-BE49-F238E27FC236}">
                  <a16:creationId xmlns:a16="http://schemas.microsoft.com/office/drawing/2014/main" id="{494895F1-CAC8-421B-B640-B0A6F5493148}"/>
                </a:ext>
              </a:extLst>
            </p:cNvPr>
            <p:cNvSpPr/>
            <p:nvPr/>
          </p:nvSpPr>
          <p:spPr>
            <a:xfrm>
              <a:off x="5747115" y="4177204"/>
              <a:ext cx="380404" cy="3804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cs typeface="+mn-ea"/>
                <a:sym typeface="+mn-lt"/>
              </a:endParaRPr>
            </a:p>
          </p:txBody>
        </p:sp>
      </p:grpSp>
      <p:sp>
        <p:nvSpPr>
          <p:cNvPr id="15" name="TextBox 38">
            <a:extLst>
              <a:ext uri="{FF2B5EF4-FFF2-40B4-BE49-F238E27FC236}">
                <a16:creationId xmlns:a16="http://schemas.microsoft.com/office/drawing/2014/main" id="{3BDC3969-4DB2-4659-87A5-48EA95B17522}"/>
              </a:ext>
            </a:extLst>
          </p:cNvPr>
          <p:cNvSpPr txBox="1"/>
          <p:nvPr/>
        </p:nvSpPr>
        <p:spPr>
          <a:xfrm>
            <a:off x="6347532" y="2604446"/>
            <a:ext cx="2800767" cy="523220"/>
          </a:xfrm>
          <a:prstGeom prst="rect">
            <a:avLst/>
          </a:prstGeom>
          <a:noFill/>
        </p:spPr>
        <p:txBody>
          <a:bodyPr wrap="none" rtlCol="0" anchor="t" anchorCtr="1">
            <a:spAutoFit/>
          </a:bodyPr>
          <a:lstStyle/>
          <a:p>
            <a:pPr algn="ctr"/>
            <a:r>
              <a:rPr lang="zh-CN" altLang="en-US" sz="2800" spc="600" dirty="0">
                <a:solidFill>
                  <a:schemeClr val="tx1">
                    <a:lumMod val="85000"/>
                    <a:lumOff val="15000"/>
                  </a:schemeClr>
                </a:solidFill>
                <a:cs typeface="+mn-ea"/>
                <a:sym typeface="+mn-lt"/>
              </a:rPr>
              <a:t>时代背景特色</a:t>
            </a:r>
            <a:endParaRPr lang="zh-CN" altLang="en-US" sz="800" cap="all" spc="600" dirty="0">
              <a:solidFill>
                <a:schemeClr val="tx1">
                  <a:lumMod val="85000"/>
                  <a:lumOff val="15000"/>
                </a:schemeClr>
              </a:solidFill>
              <a:cs typeface="+mn-ea"/>
              <a:sym typeface="+mn-lt"/>
            </a:endParaRPr>
          </a:p>
        </p:txBody>
      </p:sp>
      <p:grpSp>
        <p:nvGrpSpPr>
          <p:cNvPr id="24" name="组合 23">
            <a:extLst>
              <a:ext uri="{FF2B5EF4-FFF2-40B4-BE49-F238E27FC236}">
                <a16:creationId xmlns:a16="http://schemas.microsoft.com/office/drawing/2014/main" id="{3A65F42C-8EC3-4943-9917-0CEFE97EAEAF}"/>
              </a:ext>
            </a:extLst>
          </p:cNvPr>
          <p:cNvGrpSpPr/>
          <p:nvPr/>
        </p:nvGrpSpPr>
        <p:grpSpPr>
          <a:xfrm>
            <a:off x="5527102" y="2660327"/>
            <a:ext cx="600417" cy="572136"/>
            <a:chOff x="5527102" y="2660327"/>
            <a:chExt cx="600417" cy="572136"/>
          </a:xfrm>
          <a:effectLst>
            <a:outerShdw blurRad="63500" sx="102000" sy="102000" algn="ctr" rotWithShape="0">
              <a:prstClr val="black">
                <a:alpha val="40000"/>
              </a:prstClr>
            </a:outerShdw>
          </a:effectLst>
        </p:grpSpPr>
        <p:sp>
          <p:nvSpPr>
            <p:cNvPr id="16" name="矩形 15">
              <a:extLst>
                <a:ext uri="{FF2B5EF4-FFF2-40B4-BE49-F238E27FC236}">
                  <a16:creationId xmlns:a16="http://schemas.microsoft.com/office/drawing/2014/main" id="{8DDC4411-207C-4D82-A887-1AC8C49338C8}"/>
                </a:ext>
              </a:extLst>
            </p:cNvPr>
            <p:cNvSpPr/>
            <p:nvPr/>
          </p:nvSpPr>
          <p:spPr>
            <a:xfrm>
              <a:off x="5527102" y="2660327"/>
              <a:ext cx="448664" cy="44866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cs typeface="+mn-ea"/>
                <a:sym typeface="+mn-lt"/>
              </a:endParaRPr>
            </a:p>
          </p:txBody>
        </p:sp>
        <p:sp>
          <p:nvSpPr>
            <p:cNvPr id="17" name="矩形 16">
              <a:extLst>
                <a:ext uri="{FF2B5EF4-FFF2-40B4-BE49-F238E27FC236}">
                  <a16:creationId xmlns:a16="http://schemas.microsoft.com/office/drawing/2014/main" id="{6CA05338-33D0-424C-ACB1-57E60CED9277}"/>
                </a:ext>
              </a:extLst>
            </p:cNvPr>
            <p:cNvSpPr/>
            <p:nvPr/>
          </p:nvSpPr>
          <p:spPr>
            <a:xfrm>
              <a:off x="5747115" y="2852059"/>
              <a:ext cx="380404" cy="3804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cs typeface="+mn-ea"/>
                <a:sym typeface="+mn-lt"/>
              </a:endParaRPr>
            </a:p>
          </p:txBody>
        </p:sp>
      </p:grpSp>
      <p:sp>
        <p:nvSpPr>
          <p:cNvPr id="19" name="TextBox 38">
            <a:extLst>
              <a:ext uri="{FF2B5EF4-FFF2-40B4-BE49-F238E27FC236}">
                <a16:creationId xmlns:a16="http://schemas.microsoft.com/office/drawing/2014/main" id="{B318E8F4-FB38-47F8-8C0C-079904EA3DBC}"/>
              </a:ext>
            </a:extLst>
          </p:cNvPr>
          <p:cNvSpPr txBox="1"/>
          <p:nvPr/>
        </p:nvSpPr>
        <p:spPr>
          <a:xfrm>
            <a:off x="5810845" y="5186190"/>
            <a:ext cx="3482043" cy="646331"/>
          </a:xfrm>
          <a:prstGeom prst="rect">
            <a:avLst/>
          </a:prstGeom>
          <a:noFill/>
        </p:spPr>
        <p:txBody>
          <a:bodyPr wrap="none" rtlCol="0" anchor="t" anchorCtr="1">
            <a:spAutoFit/>
          </a:bodyPr>
          <a:lstStyle/>
          <a:p>
            <a:pPr algn="ctr"/>
            <a:r>
              <a:rPr lang="zh-CN" altLang="en-US" sz="2800" spc="600" dirty="0">
                <a:solidFill>
                  <a:schemeClr val="tx1">
                    <a:lumMod val="85000"/>
                    <a:lumOff val="15000"/>
                  </a:schemeClr>
                </a:solidFill>
                <a:cs typeface="+mn-ea"/>
                <a:sym typeface="+mn-lt"/>
              </a:rPr>
              <a:t>未来工作计划</a:t>
            </a:r>
            <a:endParaRPr lang="en-US" altLang="zh-CN" sz="2800" spc="600" dirty="0">
              <a:solidFill>
                <a:schemeClr val="tx1">
                  <a:lumMod val="85000"/>
                  <a:lumOff val="15000"/>
                </a:schemeClr>
              </a:solidFill>
              <a:cs typeface="+mn-ea"/>
              <a:sym typeface="+mn-lt"/>
            </a:endParaRPr>
          </a:p>
          <a:p>
            <a:pPr algn="ctr"/>
            <a:r>
              <a:rPr lang="en-US" altLang="zh-CN" sz="800" cap="all" spc="600" dirty="0">
                <a:solidFill>
                  <a:schemeClr val="tx1">
                    <a:lumMod val="85000"/>
                    <a:lumOff val="15000"/>
                  </a:schemeClr>
                </a:solidFill>
                <a:cs typeface="+mn-ea"/>
                <a:sym typeface="+mn-lt"/>
              </a:rPr>
              <a:t>PLASE ADD YOUR TITLE</a:t>
            </a:r>
            <a:endParaRPr lang="zh-CN" altLang="en-US" sz="800" cap="all" spc="600" dirty="0">
              <a:solidFill>
                <a:schemeClr val="tx1">
                  <a:lumMod val="85000"/>
                  <a:lumOff val="15000"/>
                </a:schemeClr>
              </a:solidFill>
              <a:cs typeface="+mn-ea"/>
              <a:sym typeface="+mn-lt"/>
            </a:endParaRPr>
          </a:p>
        </p:txBody>
      </p:sp>
      <p:grpSp>
        <p:nvGrpSpPr>
          <p:cNvPr id="22" name="组合 21">
            <a:extLst>
              <a:ext uri="{FF2B5EF4-FFF2-40B4-BE49-F238E27FC236}">
                <a16:creationId xmlns:a16="http://schemas.microsoft.com/office/drawing/2014/main" id="{47A9B544-025E-42F0-877C-507854A9B48D}"/>
              </a:ext>
            </a:extLst>
          </p:cNvPr>
          <p:cNvGrpSpPr/>
          <p:nvPr/>
        </p:nvGrpSpPr>
        <p:grpSpPr>
          <a:xfrm>
            <a:off x="5527102" y="5236422"/>
            <a:ext cx="600417" cy="572136"/>
            <a:chOff x="5527102" y="5236422"/>
            <a:chExt cx="600417" cy="572136"/>
          </a:xfrm>
          <a:effectLst>
            <a:outerShdw blurRad="63500" sx="102000" sy="102000" algn="ctr" rotWithShape="0">
              <a:prstClr val="black">
                <a:alpha val="40000"/>
              </a:prstClr>
            </a:outerShdw>
          </a:effectLst>
        </p:grpSpPr>
        <p:sp>
          <p:nvSpPr>
            <p:cNvPr id="20" name="矩形 19">
              <a:extLst>
                <a:ext uri="{FF2B5EF4-FFF2-40B4-BE49-F238E27FC236}">
                  <a16:creationId xmlns:a16="http://schemas.microsoft.com/office/drawing/2014/main" id="{991CD0BA-433D-4A97-8D96-B325D1316406}"/>
                </a:ext>
              </a:extLst>
            </p:cNvPr>
            <p:cNvSpPr/>
            <p:nvPr/>
          </p:nvSpPr>
          <p:spPr>
            <a:xfrm>
              <a:off x="5527102" y="5236422"/>
              <a:ext cx="448664" cy="44866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cs typeface="+mn-ea"/>
                <a:sym typeface="+mn-lt"/>
              </a:endParaRPr>
            </a:p>
          </p:txBody>
        </p:sp>
        <p:sp>
          <p:nvSpPr>
            <p:cNvPr id="21" name="矩形 20">
              <a:extLst>
                <a:ext uri="{FF2B5EF4-FFF2-40B4-BE49-F238E27FC236}">
                  <a16:creationId xmlns:a16="http://schemas.microsoft.com/office/drawing/2014/main" id="{1B8C7010-0ADC-4512-8E30-1AF7E733B771}"/>
                </a:ext>
              </a:extLst>
            </p:cNvPr>
            <p:cNvSpPr/>
            <p:nvPr/>
          </p:nvSpPr>
          <p:spPr>
            <a:xfrm>
              <a:off x="5747115" y="5428154"/>
              <a:ext cx="380404" cy="3804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cs typeface="+mn-ea"/>
                <a:sym typeface="+mn-lt"/>
              </a:endParaRPr>
            </a:p>
          </p:txBody>
        </p:sp>
      </p:grpSp>
      <p:sp>
        <p:nvSpPr>
          <p:cNvPr id="26" name="文本框 25">
            <a:extLst>
              <a:ext uri="{FF2B5EF4-FFF2-40B4-BE49-F238E27FC236}">
                <a16:creationId xmlns:a16="http://schemas.microsoft.com/office/drawing/2014/main" id="{8D52676A-3F02-450D-86CD-9D6221A2B16F}"/>
              </a:ext>
            </a:extLst>
          </p:cNvPr>
          <p:cNvSpPr txBox="1"/>
          <p:nvPr/>
        </p:nvSpPr>
        <p:spPr>
          <a:xfrm>
            <a:off x="1020597" y="1804003"/>
            <a:ext cx="1292662" cy="3249993"/>
          </a:xfrm>
          <a:prstGeom prst="rect">
            <a:avLst/>
          </a:prstGeom>
          <a:noFill/>
        </p:spPr>
        <p:txBody>
          <a:bodyPr vert="eaVert" wrap="square" rtlCol="0">
            <a:spAutoFit/>
          </a:bodyPr>
          <a:lstStyle/>
          <a:p>
            <a:r>
              <a:rPr lang="zh-CN" altLang="en-US" sz="7200" spc="600" dirty="0">
                <a:cs typeface="+mn-ea"/>
                <a:sym typeface="+mn-lt"/>
              </a:rPr>
              <a:t>目</a:t>
            </a:r>
            <a:r>
              <a:rPr lang="en-US" altLang="zh-CN" sz="7200" spc="600" dirty="0">
                <a:cs typeface="+mn-ea"/>
                <a:sym typeface="+mn-lt"/>
              </a:rPr>
              <a:t>  </a:t>
            </a:r>
            <a:r>
              <a:rPr lang="zh-CN" altLang="en-US" sz="7200" spc="600" dirty="0">
                <a:cs typeface="+mn-ea"/>
                <a:sym typeface="+mn-lt"/>
              </a:rPr>
              <a:t>录</a:t>
            </a:r>
          </a:p>
        </p:txBody>
      </p:sp>
      <p:sp>
        <p:nvSpPr>
          <p:cNvPr id="27" name="十字形 26">
            <a:extLst>
              <a:ext uri="{FF2B5EF4-FFF2-40B4-BE49-F238E27FC236}">
                <a16:creationId xmlns:a16="http://schemas.microsoft.com/office/drawing/2014/main" id="{28D2DC69-352A-40DF-A29A-3ECEBA90483C}"/>
              </a:ext>
            </a:extLst>
          </p:cNvPr>
          <p:cNvSpPr/>
          <p:nvPr/>
        </p:nvSpPr>
        <p:spPr>
          <a:xfrm rot="2733160">
            <a:off x="1483347" y="2985808"/>
            <a:ext cx="367162" cy="367162"/>
          </a:xfrm>
          <a:prstGeom prst="plus">
            <a:avLst>
              <a:gd name="adj" fmla="val 4846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CN" altLang="en-US" sz="1000" dirty="0">
              <a:cs typeface="+mn-ea"/>
              <a:sym typeface="+mn-lt"/>
            </a:endParaRPr>
          </a:p>
        </p:txBody>
      </p:sp>
      <p:sp>
        <p:nvSpPr>
          <p:cNvPr id="29" name="图文框 28">
            <a:extLst>
              <a:ext uri="{FF2B5EF4-FFF2-40B4-BE49-F238E27FC236}">
                <a16:creationId xmlns:a16="http://schemas.microsoft.com/office/drawing/2014/main" id="{51CD54BD-E663-4870-A77A-FE11556B5541}"/>
              </a:ext>
            </a:extLst>
          </p:cNvPr>
          <p:cNvSpPr/>
          <p:nvPr/>
        </p:nvSpPr>
        <p:spPr>
          <a:xfrm>
            <a:off x="152401" y="139700"/>
            <a:ext cx="3098800" cy="6527799"/>
          </a:xfrm>
          <a:prstGeom prst="frame">
            <a:avLst>
              <a:gd name="adj1" fmla="val 2920"/>
            </a:avLst>
          </a:prstGeom>
          <a:solidFill>
            <a:schemeClr val="tx1">
              <a:lumMod val="85000"/>
              <a:lumOff val="15000"/>
            </a:schemeClr>
          </a:solidFill>
          <a:ln>
            <a:noFill/>
          </a:ln>
          <a:effectLst>
            <a:outerShdw blurRad="152400" sx="102000" sy="102000" algn="ct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Tree>
    <p:extLst>
      <p:ext uri="{BB962C8B-B14F-4D97-AF65-F5344CB8AC3E}">
        <p14:creationId xmlns:p14="http://schemas.microsoft.com/office/powerpoint/2010/main" val="1694570877"/>
      </p:ext>
    </p:extLst>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1+#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3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30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1+#ppt_w/2"/>
                                          </p:val>
                                        </p:tav>
                                        <p:tav tm="100000">
                                          <p:val>
                                            <p:strVal val="#ppt_x"/>
                                          </p:val>
                                        </p:tav>
                                      </p:tavLst>
                                    </p:anim>
                                    <p:anim calcmode="lin" valueType="num">
                                      <p:cBhvr additive="base">
                                        <p:cTn id="20" dur="500" fill="hold"/>
                                        <p:tgtEl>
                                          <p:spTgt spid="23"/>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80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1+#ppt_w/2"/>
                                          </p:val>
                                        </p:tav>
                                        <p:tav tm="100000">
                                          <p:val>
                                            <p:strVal val="#ppt_x"/>
                                          </p:val>
                                        </p:tav>
                                      </p:tavLst>
                                    </p:anim>
                                    <p:anim calcmode="lin" valueType="num">
                                      <p:cBhvr additive="base">
                                        <p:cTn id="24" dur="500" fill="hold"/>
                                        <p:tgtEl>
                                          <p:spTgt spid="15"/>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8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1+#ppt_w/2"/>
                                          </p:val>
                                        </p:tav>
                                        <p:tav tm="100000">
                                          <p:val>
                                            <p:strVal val="#ppt_x"/>
                                          </p:val>
                                        </p:tav>
                                      </p:tavLst>
                                    </p:anim>
                                    <p:anim calcmode="lin" valueType="num">
                                      <p:cBhvr additive="base">
                                        <p:cTn id="28" dur="500" fill="hold"/>
                                        <p:tgtEl>
                                          <p:spTgt spid="24"/>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130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1+#ppt_w/2"/>
                                          </p:val>
                                        </p:tav>
                                        <p:tav tm="100000">
                                          <p:val>
                                            <p:strVal val="#ppt_x"/>
                                          </p:val>
                                        </p:tav>
                                      </p:tavLst>
                                    </p:anim>
                                    <p:anim calcmode="lin" valueType="num">
                                      <p:cBhvr additive="base">
                                        <p:cTn id="32" dur="500" fill="hold"/>
                                        <p:tgtEl>
                                          <p:spTgt spid="19"/>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130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1+#ppt_w/2"/>
                                          </p:val>
                                        </p:tav>
                                        <p:tav tm="100000">
                                          <p:val>
                                            <p:strVal val="#ppt_x"/>
                                          </p:val>
                                        </p:tav>
                                      </p:tavLst>
                                    </p:anim>
                                    <p:anim calcmode="lin" valueType="num">
                                      <p:cBhvr additive="base">
                                        <p:cTn id="36"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5"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EE53787-2DC7-433B-9499-5D457B979A49}"/>
              </a:ext>
            </a:extLst>
          </p:cNvPr>
          <p:cNvPicPr>
            <a:picLocks noChangeAspect="1"/>
          </p:cNvPicPr>
          <p:nvPr/>
        </p:nvPicPr>
        <p:blipFill rotWithShape="1">
          <a:blip r:embed="rId4">
            <a:extLst>
              <a:ext uri="{28A0092B-C50C-407E-A947-70E740481C1C}">
                <a14:useLocalDpi xmlns:a14="http://schemas.microsoft.com/office/drawing/2010/main" val="0"/>
              </a:ext>
            </a:extLst>
          </a:blip>
          <a:srcRect l="35185"/>
          <a:stretch/>
        </p:blipFill>
        <p:spPr>
          <a:xfrm>
            <a:off x="0" y="0"/>
            <a:ext cx="12192000" cy="6858000"/>
          </a:xfrm>
          <a:prstGeom prst="rect">
            <a:avLst/>
          </a:prstGeom>
        </p:spPr>
      </p:pic>
      <p:pic>
        <p:nvPicPr>
          <p:cNvPr id="11" name="图片 10">
            <a:extLst>
              <a:ext uri="{FF2B5EF4-FFF2-40B4-BE49-F238E27FC236}">
                <a16:creationId xmlns:a16="http://schemas.microsoft.com/office/drawing/2014/main" id="{66AF94B7-DDCD-4CFC-8B1F-9F3210CCF170}"/>
              </a:ext>
            </a:extLst>
          </p:cNvPr>
          <p:cNvPicPr>
            <a:picLocks noChangeAspect="1"/>
          </p:cNvPicPr>
          <p:nvPr/>
        </p:nvPicPr>
        <p:blipFill>
          <a:blip r:embed="rId5"/>
          <a:stretch>
            <a:fillRect/>
          </a:stretch>
        </p:blipFill>
        <p:spPr>
          <a:xfrm>
            <a:off x="2419299" y="1709674"/>
            <a:ext cx="7023201" cy="3664014"/>
          </a:xfrm>
          <a:prstGeom prst="rect">
            <a:avLst/>
          </a:prstGeom>
        </p:spPr>
      </p:pic>
      <p:grpSp>
        <p:nvGrpSpPr>
          <p:cNvPr id="4" name="组合 3">
            <a:extLst>
              <a:ext uri="{FF2B5EF4-FFF2-40B4-BE49-F238E27FC236}">
                <a16:creationId xmlns:a16="http://schemas.microsoft.com/office/drawing/2014/main" id="{DA949AE8-DBD2-4718-BC6D-9A803B85BCD1}"/>
              </a:ext>
            </a:extLst>
          </p:cNvPr>
          <p:cNvGrpSpPr/>
          <p:nvPr/>
        </p:nvGrpSpPr>
        <p:grpSpPr>
          <a:xfrm>
            <a:off x="3086829" y="2622349"/>
            <a:ext cx="5684903" cy="1273275"/>
            <a:chOff x="5135370" y="1197254"/>
            <a:chExt cx="5684903" cy="1273275"/>
          </a:xfrm>
        </p:grpSpPr>
        <p:sp>
          <p:nvSpPr>
            <p:cNvPr id="5" name="文本框 4">
              <a:extLst>
                <a:ext uri="{FF2B5EF4-FFF2-40B4-BE49-F238E27FC236}">
                  <a16:creationId xmlns:a16="http://schemas.microsoft.com/office/drawing/2014/main" id="{5F755C99-BD7E-46CC-9453-A8E1718B060C}"/>
                </a:ext>
              </a:extLst>
            </p:cNvPr>
            <p:cNvSpPr txBox="1"/>
            <p:nvPr/>
          </p:nvSpPr>
          <p:spPr>
            <a:xfrm>
              <a:off x="5468809" y="1197254"/>
              <a:ext cx="5351464" cy="584775"/>
            </a:xfrm>
            <a:prstGeom prst="rect">
              <a:avLst/>
            </a:prstGeom>
            <a:noFill/>
            <a:effectLst/>
          </p:spPr>
          <p:txBody>
            <a:bodyPr wrap="square" rtlCol="0">
              <a:spAutoFit/>
            </a:bodyPr>
            <a:lstStyle/>
            <a:p>
              <a:endParaRPr lang="zh-CN" altLang="en-US" sz="3200" dirty="0">
                <a:solidFill>
                  <a:schemeClr val="bg1"/>
                </a:solidFill>
                <a:cs typeface="+mn-ea"/>
                <a:sym typeface="+mn-lt"/>
              </a:endParaRPr>
            </a:p>
          </p:txBody>
        </p:sp>
        <p:sp>
          <p:nvSpPr>
            <p:cNvPr id="6" name="文本框 5">
              <a:extLst>
                <a:ext uri="{FF2B5EF4-FFF2-40B4-BE49-F238E27FC236}">
                  <a16:creationId xmlns:a16="http://schemas.microsoft.com/office/drawing/2014/main" id="{BEDAFC0C-3E69-40A2-885E-E0759B1AE1AC}"/>
                </a:ext>
              </a:extLst>
            </p:cNvPr>
            <p:cNvSpPr txBox="1"/>
            <p:nvPr/>
          </p:nvSpPr>
          <p:spPr>
            <a:xfrm>
              <a:off x="5135370" y="1762643"/>
              <a:ext cx="5684903" cy="707886"/>
            </a:xfrm>
            <a:prstGeom prst="rect">
              <a:avLst/>
            </a:prstGeom>
            <a:noFill/>
          </p:spPr>
          <p:txBody>
            <a:bodyPr wrap="square" rtlCol="0">
              <a:spAutoFit/>
            </a:bodyPr>
            <a:lstStyle/>
            <a:p>
              <a:pPr algn="ctr"/>
              <a:r>
                <a:rPr lang="zh-CN" altLang="en-US" sz="4000" spc="600" dirty="0">
                  <a:solidFill>
                    <a:schemeClr val="bg1"/>
                  </a:solidFill>
                  <a:cs typeface="+mn-ea"/>
                  <a:sym typeface="+mn-lt"/>
                </a:rPr>
                <a:t>反映的中外文化交流</a:t>
              </a:r>
              <a:endParaRPr lang="zh-CN" altLang="en-US" sz="1050" cap="all" spc="600" dirty="0">
                <a:solidFill>
                  <a:schemeClr val="bg1"/>
                </a:solidFill>
                <a:cs typeface="+mn-ea"/>
                <a:sym typeface="+mn-lt"/>
              </a:endParaRPr>
            </a:p>
          </p:txBody>
        </p:sp>
      </p:grpSp>
    </p:spTree>
    <p:extLst>
      <p:ext uri="{BB962C8B-B14F-4D97-AF65-F5344CB8AC3E}">
        <p14:creationId xmlns:p14="http://schemas.microsoft.com/office/powerpoint/2010/main" val="2576424723"/>
      </p:ext>
    </p:extLst>
  </p:cSld>
  <p:clrMapOvr>
    <a:masterClrMapping/>
  </p:clrMapOvr>
  <p:transition spd="slow" advClick="0" advTm="3000">
    <p:wip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mph" presetSubtype="0" fill="hold" nodeType="clickEffect">
                                      <p:stCondLst>
                                        <p:cond delay="0"/>
                                      </p:stCondLst>
                                      <p:childTnLst>
                                        <p:animEffect transition="out" filter="fade">
                                          <p:cBhvr>
                                            <p:cTn id="13" dur="500" tmFilter="0, 0; .2, .5; .8, .5; 1, 0"/>
                                            <p:tgtEl>
                                              <p:spTgt spid="11"/>
                                            </p:tgtEl>
                                          </p:cBhvr>
                                        </p:animEffect>
                                        <p:animScale>
                                          <p:cBhvr>
                                            <p:cTn id="14" dur="250" autoRev="1" fill="hold"/>
                                            <p:tgtEl>
                                              <p:spTgt spid="11"/>
                                            </p:tgtEl>
                                          </p:cBhvr>
                                          <p:by x="105000" y="105000"/>
                                        </p:animScale>
                                      </p:childTnLst>
                                    </p:cTn>
                                  </p:par>
                                </p:childTnLst>
                              </p:cTn>
                            </p:par>
                            <p:par>
                              <p:cTn id="15" fill="hold">
                                <p:stCondLst>
                                  <p:cond delay="500"/>
                                </p:stCondLst>
                                <p:childTnLst>
                                  <p:par>
                                    <p:cTn id="16" presetID="2" presetClass="entr" presetSubtype="1" fill="hold" nodeType="afterEffect" p14:presetBounceEnd="54000">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14:bounceEnd="54000">
                                          <p:cBhvr additive="base">
                                            <p:cTn id="18" dur="750" fill="hold"/>
                                            <p:tgtEl>
                                              <p:spTgt spid="4"/>
                                            </p:tgtEl>
                                            <p:attrNameLst>
                                              <p:attrName>ppt_x</p:attrName>
                                            </p:attrNameLst>
                                          </p:cBhvr>
                                          <p:tavLst>
                                            <p:tav tm="0">
                                              <p:val>
                                                <p:strVal val="#ppt_x"/>
                                              </p:val>
                                            </p:tav>
                                            <p:tav tm="100000">
                                              <p:val>
                                                <p:strVal val="#ppt_x"/>
                                              </p:val>
                                            </p:tav>
                                          </p:tavLst>
                                        </p:anim>
                                        <p:anim calcmode="lin" valueType="num" p14:bounceEnd="54000">
                                          <p:cBhvr additive="base">
                                            <p:cTn id="19" dur="75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mph" presetSubtype="0" fill="hold" nodeType="clickEffect">
                                      <p:stCondLst>
                                        <p:cond delay="0"/>
                                      </p:stCondLst>
                                      <p:childTnLst>
                                        <p:animEffect transition="out" filter="fade">
                                          <p:cBhvr>
                                            <p:cTn id="13" dur="500" tmFilter="0, 0; .2, .5; .8, .5; 1, 0"/>
                                            <p:tgtEl>
                                              <p:spTgt spid="11"/>
                                            </p:tgtEl>
                                          </p:cBhvr>
                                        </p:animEffect>
                                        <p:animScale>
                                          <p:cBhvr>
                                            <p:cTn id="14" dur="250" autoRev="1" fill="hold"/>
                                            <p:tgtEl>
                                              <p:spTgt spid="11"/>
                                            </p:tgtEl>
                                          </p:cBhvr>
                                          <p:by x="105000" y="105000"/>
                                        </p:animScale>
                                      </p:childTnLst>
                                    </p:cTn>
                                  </p:par>
                                </p:childTnLst>
                              </p:cTn>
                            </p:par>
                            <p:par>
                              <p:cTn id="15" fill="hold">
                                <p:stCondLst>
                                  <p:cond delay="500"/>
                                </p:stCondLst>
                                <p:childTnLst>
                                  <p:par>
                                    <p:cTn id="16" presetID="2" presetClass="entr" presetSubtype="1"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750" fill="hold"/>
                                            <p:tgtEl>
                                              <p:spTgt spid="4"/>
                                            </p:tgtEl>
                                            <p:attrNameLst>
                                              <p:attrName>ppt_x</p:attrName>
                                            </p:attrNameLst>
                                          </p:cBhvr>
                                          <p:tavLst>
                                            <p:tav tm="0">
                                              <p:val>
                                                <p:strVal val="#ppt_x"/>
                                              </p:val>
                                            </p:tav>
                                            <p:tav tm="100000">
                                              <p:val>
                                                <p:strVal val="#ppt_x"/>
                                              </p:val>
                                            </p:tav>
                                          </p:tavLst>
                                        </p:anim>
                                        <p:anim calcmode="lin" valueType="num">
                                          <p:cBhvr additive="base">
                                            <p:cTn id="19" dur="75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D31C14D3-CD73-4305-88EC-3F341271DE6B}"/>
              </a:ext>
            </a:extLst>
          </p:cNvPr>
          <p:cNvGrpSpPr/>
          <p:nvPr/>
        </p:nvGrpSpPr>
        <p:grpSpPr>
          <a:xfrm>
            <a:off x="5751790" y="423704"/>
            <a:ext cx="5607808" cy="5996396"/>
            <a:chOff x="5781287" y="620713"/>
            <a:chExt cx="5607808" cy="5616575"/>
          </a:xfrm>
        </p:grpSpPr>
        <p:cxnSp>
          <p:nvCxnSpPr>
            <p:cNvPr id="4" name="直接箭头连接符 3">
              <a:extLst>
                <a:ext uri="{FF2B5EF4-FFF2-40B4-BE49-F238E27FC236}">
                  <a16:creationId xmlns:a16="http://schemas.microsoft.com/office/drawing/2014/main" id="{F51F4A75-4072-4001-8EF1-0E307ED7B488}"/>
                </a:ext>
              </a:extLst>
            </p:cNvPr>
            <p:cNvCxnSpPr>
              <a:cxnSpLocks/>
            </p:cNvCxnSpPr>
            <p:nvPr/>
          </p:nvCxnSpPr>
          <p:spPr>
            <a:xfrm>
              <a:off x="5840025" y="620713"/>
              <a:ext cx="0" cy="5616575"/>
            </a:xfrm>
            <a:prstGeom prst="straightConnector1">
              <a:avLst/>
            </a:prstGeom>
            <a:ln>
              <a:prstDash val="dash"/>
              <a:tailEnd type="stealth"/>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64B674AB-E7A0-423F-9E8F-1C83E66F5F90}"/>
                </a:ext>
              </a:extLst>
            </p:cNvPr>
            <p:cNvSpPr/>
            <p:nvPr/>
          </p:nvSpPr>
          <p:spPr>
            <a:xfrm>
              <a:off x="6051174" y="1465674"/>
              <a:ext cx="5337921" cy="368049"/>
            </a:xfrm>
            <a:prstGeom prst="rect">
              <a:avLst/>
            </a:prstGeom>
          </p:spPr>
          <p:txBody>
            <a:bodyPr wrap="square">
              <a:spAutoFit/>
            </a:bodyPr>
            <a:lstStyle/>
            <a:p>
              <a:pPr lvl="0">
                <a:lnSpc>
                  <a:spcPct val="120000"/>
                </a:lnSpc>
                <a:defRPr/>
              </a:pPr>
              <a:endParaRPr lang="zh-CN" altLang="en-US" sz="1600" dirty="0">
                <a:solidFill>
                  <a:prstClr val="black">
                    <a:lumMod val="75000"/>
                    <a:lumOff val="25000"/>
                  </a:prstClr>
                </a:solidFill>
                <a:cs typeface="+mn-ea"/>
                <a:sym typeface="+mn-lt"/>
              </a:endParaRPr>
            </a:p>
          </p:txBody>
        </p:sp>
        <p:sp>
          <p:nvSpPr>
            <p:cNvPr id="6" name="任意多边形: 形状 5">
              <a:extLst>
                <a:ext uri="{FF2B5EF4-FFF2-40B4-BE49-F238E27FC236}">
                  <a16:creationId xmlns:a16="http://schemas.microsoft.com/office/drawing/2014/main" id="{2454D476-B89E-4C22-BF91-92DCD4F5B5D1}"/>
                </a:ext>
              </a:extLst>
            </p:cNvPr>
            <p:cNvSpPr/>
            <p:nvPr/>
          </p:nvSpPr>
          <p:spPr>
            <a:xfrm>
              <a:off x="5941942" y="781577"/>
              <a:ext cx="994026" cy="353606"/>
            </a:xfrm>
            <a:custGeom>
              <a:avLst/>
              <a:gdLst>
                <a:gd name="connsiteX0" fmla="*/ 0 w 1145103"/>
                <a:gd name="connsiteY0" fmla="*/ 0 h 540898"/>
                <a:gd name="connsiteX1" fmla="*/ 234115 w 1145103"/>
                <a:gd name="connsiteY1" fmla="*/ 0 h 540898"/>
                <a:gd name="connsiteX2" fmla="*/ 295925 w 1145103"/>
                <a:gd name="connsiteY2" fmla="*/ 0 h 540898"/>
                <a:gd name="connsiteX3" fmla="*/ 800219 w 1145103"/>
                <a:gd name="connsiteY3" fmla="*/ 0 h 540898"/>
                <a:gd name="connsiteX4" fmla="*/ 1004772 w 1145103"/>
                <a:gd name="connsiteY4" fmla="*/ 0 h 540898"/>
                <a:gd name="connsiteX5" fmla="*/ 1145103 w 1145103"/>
                <a:gd name="connsiteY5" fmla="*/ 140331 h 540898"/>
                <a:gd name="connsiteX6" fmla="*/ 1145103 w 1145103"/>
                <a:gd name="connsiteY6" fmla="*/ 400567 h 540898"/>
                <a:gd name="connsiteX7" fmla="*/ 1004772 w 1145103"/>
                <a:gd name="connsiteY7" fmla="*/ 540898 h 540898"/>
                <a:gd name="connsiteX8" fmla="*/ 295925 w 1145103"/>
                <a:gd name="connsiteY8" fmla="*/ 540898 h 540898"/>
                <a:gd name="connsiteX9" fmla="*/ 155594 w 1145103"/>
                <a:gd name="connsiteY9" fmla="*/ 400567 h 540898"/>
                <a:gd name="connsiteX10" fmla="*/ 155594 w 1145103"/>
                <a:gd name="connsiteY10" fmla="*/ 140331 h 540898"/>
                <a:gd name="connsiteX11" fmla="*/ 157175 w 1145103"/>
                <a:gd name="connsiteY11" fmla="*/ 132502 h 540898"/>
                <a:gd name="connsiteX12" fmla="*/ 105459 w 1145103"/>
                <a:gd name="connsiteY12" fmla="*/ 67716 h 540898"/>
                <a:gd name="connsiteX13" fmla="*/ 0 w 1145103"/>
                <a:gd name="connsiteY13" fmla="*/ 0 h 540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45103" h="540898">
                  <a:moveTo>
                    <a:pt x="0" y="0"/>
                  </a:moveTo>
                  <a:lnTo>
                    <a:pt x="234115" y="0"/>
                  </a:lnTo>
                  <a:lnTo>
                    <a:pt x="295925" y="0"/>
                  </a:lnTo>
                  <a:lnTo>
                    <a:pt x="800219" y="0"/>
                  </a:lnTo>
                  <a:lnTo>
                    <a:pt x="1004772" y="0"/>
                  </a:lnTo>
                  <a:cubicBezTo>
                    <a:pt x="1082275" y="0"/>
                    <a:pt x="1145103" y="62828"/>
                    <a:pt x="1145103" y="140331"/>
                  </a:cubicBezTo>
                  <a:lnTo>
                    <a:pt x="1145103" y="400567"/>
                  </a:lnTo>
                  <a:cubicBezTo>
                    <a:pt x="1145103" y="478070"/>
                    <a:pt x="1082275" y="540898"/>
                    <a:pt x="1004772" y="540898"/>
                  </a:cubicBezTo>
                  <a:lnTo>
                    <a:pt x="295925" y="540898"/>
                  </a:lnTo>
                  <a:cubicBezTo>
                    <a:pt x="218422" y="540898"/>
                    <a:pt x="155594" y="478070"/>
                    <a:pt x="155594" y="400567"/>
                  </a:cubicBezTo>
                  <a:lnTo>
                    <a:pt x="155594" y="140331"/>
                  </a:lnTo>
                  <a:lnTo>
                    <a:pt x="157175" y="132502"/>
                  </a:lnTo>
                  <a:lnTo>
                    <a:pt x="105459" y="67716"/>
                  </a:lnTo>
                  <a:cubicBezTo>
                    <a:pt x="78300" y="43820"/>
                    <a:pt x="44073" y="21804"/>
                    <a:pt x="0" y="0"/>
                  </a:cubicBezTo>
                  <a:close/>
                </a:path>
              </a:pathLst>
            </a:custGeom>
            <a:solidFill>
              <a:schemeClr val="accent1"/>
            </a:solidFill>
            <a:ln w="6350">
              <a:noFill/>
            </a:ln>
            <a:effectLst>
              <a:outerShdw blurRad="2159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i="0" u="none" strike="noStrike" kern="1200" cap="none" spc="0" normalizeH="0" baseline="0" noProof="0" dirty="0">
                  <a:ln>
                    <a:noFill/>
                  </a:ln>
                  <a:solidFill>
                    <a:prstClr val="white"/>
                  </a:solidFill>
                  <a:effectLst/>
                  <a:uLnTx/>
                  <a:uFillTx/>
                  <a:cs typeface="+mn-ea"/>
                  <a:sym typeface="+mn-lt"/>
                </a:rPr>
                <a:t>1</a:t>
              </a:r>
              <a:endParaRPr kumimoji="0" lang="zh-CN" altLang="en-US" sz="1800" i="0" u="none" strike="noStrike" kern="1200" cap="none" spc="0" normalizeH="0" baseline="0" noProof="0" dirty="0">
                <a:ln>
                  <a:noFill/>
                </a:ln>
                <a:solidFill>
                  <a:prstClr val="white"/>
                </a:solidFill>
                <a:effectLst/>
                <a:uLnTx/>
                <a:uFillTx/>
                <a:cs typeface="+mn-ea"/>
                <a:sym typeface="+mn-lt"/>
              </a:endParaRPr>
            </a:p>
          </p:txBody>
        </p:sp>
        <p:sp>
          <p:nvSpPr>
            <p:cNvPr id="7" name="矩形 6">
              <a:extLst>
                <a:ext uri="{FF2B5EF4-FFF2-40B4-BE49-F238E27FC236}">
                  <a16:creationId xmlns:a16="http://schemas.microsoft.com/office/drawing/2014/main" id="{827F4859-8E01-4762-9304-711E45534EAB}"/>
                </a:ext>
              </a:extLst>
            </p:cNvPr>
            <p:cNvSpPr/>
            <p:nvPr/>
          </p:nvSpPr>
          <p:spPr>
            <a:xfrm>
              <a:off x="6494206" y="1016345"/>
              <a:ext cx="184730" cy="4001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i="0" u="none" strike="noStrike" kern="1200" cap="none" spc="0" normalizeH="0" baseline="0" noProof="0" dirty="0">
                <a:ln>
                  <a:noFill/>
                </a:ln>
                <a:solidFill>
                  <a:prstClr val="white"/>
                </a:solidFill>
                <a:effectLst/>
                <a:uLnTx/>
                <a:uFillTx/>
                <a:cs typeface="+mn-ea"/>
                <a:sym typeface="+mn-lt"/>
              </a:endParaRPr>
            </a:p>
          </p:txBody>
        </p:sp>
        <p:sp>
          <p:nvSpPr>
            <p:cNvPr id="8" name="椭圆 7">
              <a:extLst>
                <a:ext uri="{FF2B5EF4-FFF2-40B4-BE49-F238E27FC236}">
                  <a16:creationId xmlns:a16="http://schemas.microsoft.com/office/drawing/2014/main" id="{6C50BE37-B195-4C7F-9437-7D23413A31DB}"/>
                </a:ext>
              </a:extLst>
            </p:cNvPr>
            <p:cNvSpPr/>
            <p:nvPr/>
          </p:nvSpPr>
          <p:spPr>
            <a:xfrm>
              <a:off x="5781287" y="898869"/>
              <a:ext cx="117476" cy="117476"/>
            </a:xfrm>
            <a:prstGeom prst="ellipse">
              <a:avLst/>
            </a:prstGeom>
            <a:solidFill>
              <a:schemeClr val="bg1"/>
            </a:solid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i="0" u="none" strike="noStrike" kern="1200" cap="none" spc="0" normalizeH="0" baseline="0" noProof="0">
                <a:ln>
                  <a:noFill/>
                </a:ln>
                <a:solidFill>
                  <a:prstClr val="white"/>
                </a:solidFill>
                <a:effectLst/>
                <a:uLnTx/>
                <a:uFillTx/>
                <a:cs typeface="+mn-ea"/>
                <a:sym typeface="+mn-lt"/>
              </a:endParaRPr>
            </a:p>
          </p:txBody>
        </p:sp>
        <p:sp>
          <p:nvSpPr>
            <p:cNvPr id="9" name="任意多边形: 形状 8">
              <a:extLst>
                <a:ext uri="{FF2B5EF4-FFF2-40B4-BE49-F238E27FC236}">
                  <a16:creationId xmlns:a16="http://schemas.microsoft.com/office/drawing/2014/main" id="{B499CFE3-4171-4A74-B4ED-AAB41E4DD5A0}"/>
                </a:ext>
              </a:extLst>
            </p:cNvPr>
            <p:cNvSpPr/>
            <p:nvPr/>
          </p:nvSpPr>
          <p:spPr>
            <a:xfrm>
              <a:off x="5997193" y="2518833"/>
              <a:ext cx="994026" cy="353606"/>
            </a:xfrm>
            <a:custGeom>
              <a:avLst/>
              <a:gdLst>
                <a:gd name="connsiteX0" fmla="*/ 0 w 1145103"/>
                <a:gd name="connsiteY0" fmla="*/ 0 h 540898"/>
                <a:gd name="connsiteX1" fmla="*/ 234115 w 1145103"/>
                <a:gd name="connsiteY1" fmla="*/ 0 h 540898"/>
                <a:gd name="connsiteX2" fmla="*/ 295925 w 1145103"/>
                <a:gd name="connsiteY2" fmla="*/ 0 h 540898"/>
                <a:gd name="connsiteX3" fmla="*/ 800219 w 1145103"/>
                <a:gd name="connsiteY3" fmla="*/ 0 h 540898"/>
                <a:gd name="connsiteX4" fmla="*/ 1004772 w 1145103"/>
                <a:gd name="connsiteY4" fmla="*/ 0 h 540898"/>
                <a:gd name="connsiteX5" fmla="*/ 1145103 w 1145103"/>
                <a:gd name="connsiteY5" fmla="*/ 140331 h 540898"/>
                <a:gd name="connsiteX6" fmla="*/ 1145103 w 1145103"/>
                <a:gd name="connsiteY6" fmla="*/ 400567 h 540898"/>
                <a:gd name="connsiteX7" fmla="*/ 1004772 w 1145103"/>
                <a:gd name="connsiteY7" fmla="*/ 540898 h 540898"/>
                <a:gd name="connsiteX8" fmla="*/ 295925 w 1145103"/>
                <a:gd name="connsiteY8" fmla="*/ 540898 h 540898"/>
                <a:gd name="connsiteX9" fmla="*/ 155594 w 1145103"/>
                <a:gd name="connsiteY9" fmla="*/ 400567 h 540898"/>
                <a:gd name="connsiteX10" fmla="*/ 155594 w 1145103"/>
                <a:gd name="connsiteY10" fmla="*/ 140331 h 540898"/>
                <a:gd name="connsiteX11" fmla="*/ 157175 w 1145103"/>
                <a:gd name="connsiteY11" fmla="*/ 132502 h 540898"/>
                <a:gd name="connsiteX12" fmla="*/ 105459 w 1145103"/>
                <a:gd name="connsiteY12" fmla="*/ 67716 h 540898"/>
                <a:gd name="connsiteX13" fmla="*/ 0 w 1145103"/>
                <a:gd name="connsiteY13" fmla="*/ 0 h 540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45103" h="540898">
                  <a:moveTo>
                    <a:pt x="0" y="0"/>
                  </a:moveTo>
                  <a:lnTo>
                    <a:pt x="234115" y="0"/>
                  </a:lnTo>
                  <a:lnTo>
                    <a:pt x="295925" y="0"/>
                  </a:lnTo>
                  <a:lnTo>
                    <a:pt x="800219" y="0"/>
                  </a:lnTo>
                  <a:lnTo>
                    <a:pt x="1004772" y="0"/>
                  </a:lnTo>
                  <a:cubicBezTo>
                    <a:pt x="1082275" y="0"/>
                    <a:pt x="1145103" y="62828"/>
                    <a:pt x="1145103" y="140331"/>
                  </a:cubicBezTo>
                  <a:lnTo>
                    <a:pt x="1145103" y="400567"/>
                  </a:lnTo>
                  <a:cubicBezTo>
                    <a:pt x="1145103" y="478070"/>
                    <a:pt x="1082275" y="540898"/>
                    <a:pt x="1004772" y="540898"/>
                  </a:cubicBezTo>
                  <a:lnTo>
                    <a:pt x="295925" y="540898"/>
                  </a:lnTo>
                  <a:cubicBezTo>
                    <a:pt x="218422" y="540898"/>
                    <a:pt x="155594" y="478070"/>
                    <a:pt x="155594" y="400567"/>
                  </a:cubicBezTo>
                  <a:lnTo>
                    <a:pt x="155594" y="140331"/>
                  </a:lnTo>
                  <a:lnTo>
                    <a:pt x="157175" y="132502"/>
                  </a:lnTo>
                  <a:lnTo>
                    <a:pt x="105459" y="67716"/>
                  </a:lnTo>
                  <a:cubicBezTo>
                    <a:pt x="78300" y="43820"/>
                    <a:pt x="44073" y="21804"/>
                    <a:pt x="0" y="0"/>
                  </a:cubicBezTo>
                  <a:close/>
                </a:path>
              </a:pathLst>
            </a:custGeom>
            <a:solidFill>
              <a:schemeClr val="accent1"/>
            </a:solidFill>
            <a:ln w="6350">
              <a:noFill/>
            </a:ln>
            <a:effectLst>
              <a:outerShdw blurRad="2159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i="0" u="none" strike="noStrike" kern="1200" cap="none" spc="0" normalizeH="0" baseline="0" noProof="0" dirty="0">
                  <a:ln>
                    <a:noFill/>
                  </a:ln>
                  <a:solidFill>
                    <a:prstClr val="white"/>
                  </a:solidFill>
                  <a:effectLst/>
                  <a:uLnTx/>
                  <a:uFillTx/>
                  <a:cs typeface="+mn-ea"/>
                  <a:sym typeface="+mn-lt"/>
                </a:rPr>
                <a:t>2</a:t>
              </a:r>
              <a:endParaRPr kumimoji="0" lang="zh-CN" altLang="en-US" sz="1800" i="0" u="none" strike="noStrike" kern="1200" cap="none" spc="0" normalizeH="0" baseline="0" noProof="0" dirty="0">
                <a:ln>
                  <a:noFill/>
                </a:ln>
                <a:solidFill>
                  <a:prstClr val="white"/>
                </a:solidFill>
                <a:effectLst/>
                <a:uLnTx/>
                <a:uFillTx/>
                <a:cs typeface="+mn-ea"/>
                <a:sym typeface="+mn-lt"/>
              </a:endParaRPr>
            </a:p>
          </p:txBody>
        </p:sp>
        <p:sp>
          <p:nvSpPr>
            <p:cNvPr id="12" name="椭圆 11">
              <a:extLst>
                <a:ext uri="{FF2B5EF4-FFF2-40B4-BE49-F238E27FC236}">
                  <a16:creationId xmlns:a16="http://schemas.microsoft.com/office/drawing/2014/main" id="{831B067D-49FC-486A-A2BB-9B805399B85E}"/>
                </a:ext>
              </a:extLst>
            </p:cNvPr>
            <p:cNvSpPr/>
            <p:nvPr/>
          </p:nvSpPr>
          <p:spPr>
            <a:xfrm>
              <a:off x="5781287" y="2518833"/>
              <a:ext cx="117476" cy="117476"/>
            </a:xfrm>
            <a:prstGeom prst="ellipse">
              <a:avLst/>
            </a:prstGeom>
            <a:solidFill>
              <a:schemeClr val="bg1"/>
            </a:solid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i="0" u="none" strike="noStrike" kern="1200" cap="none" spc="0" normalizeH="0" baseline="0" noProof="0">
                <a:ln>
                  <a:noFill/>
                </a:ln>
                <a:solidFill>
                  <a:prstClr val="white"/>
                </a:solidFill>
                <a:effectLst/>
                <a:uLnTx/>
                <a:uFillTx/>
                <a:cs typeface="+mn-ea"/>
                <a:sym typeface="+mn-lt"/>
              </a:endParaRPr>
            </a:p>
          </p:txBody>
        </p:sp>
        <p:sp>
          <p:nvSpPr>
            <p:cNvPr id="13" name="任意多边形: 形状 12">
              <a:extLst>
                <a:ext uri="{FF2B5EF4-FFF2-40B4-BE49-F238E27FC236}">
                  <a16:creationId xmlns:a16="http://schemas.microsoft.com/office/drawing/2014/main" id="{2995344B-A921-4393-B119-7A66C9DBCBB0}"/>
                </a:ext>
              </a:extLst>
            </p:cNvPr>
            <p:cNvSpPr/>
            <p:nvPr/>
          </p:nvSpPr>
          <p:spPr>
            <a:xfrm>
              <a:off x="5997193" y="4084381"/>
              <a:ext cx="954613" cy="353606"/>
            </a:xfrm>
            <a:custGeom>
              <a:avLst/>
              <a:gdLst>
                <a:gd name="connsiteX0" fmla="*/ 0 w 1145103"/>
                <a:gd name="connsiteY0" fmla="*/ 0 h 540898"/>
                <a:gd name="connsiteX1" fmla="*/ 234115 w 1145103"/>
                <a:gd name="connsiteY1" fmla="*/ 0 h 540898"/>
                <a:gd name="connsiteX2" fmla="*/ 295925 w 1145103"/>
                <a:gd name="connsiteY2" fmla="*/ 0 h 540898"/>
                <a:gd name="connsiteX3" fmla="*/ 800219 w 1145103"/>
                <a:gd name="connsiteY3" fmla="*/ 0 h 540898"/>
                <a:gd name="connsiteX4" fmla="*/ 1004772 w 1145103"/>
                <a:gd name="connsiteY4" fmla="*/ 0 h 540898"/>
                <a:gd name="connsiteX5" fmla="*/ 1145103 w 1145103"/>
                <a:gd name="connsiteY5" fmla="*/ 140331 h 540898"/>
                <a:gd name="connsiteX6" fmla="*/ 1145103 w 1145103"/>
                <a:gd name="connsiteY6" fmla="*/ 400567 h 540898"/>
                <a:gd name="connsiteX7" fmla="*/ 1004772 w 1145103"/>
                <a:gd name="connsiteY7" fmla="*/ 540898 h 540898"/>
                <a:gd name="connsiteX8" fmla="*/ 295925 w 1145103"/>
                <a:gd name="connsiteY8" fmla="*/ 540898 h 540898"/>
                <a:gd name="connsiteX9" fmla="*/ 155594 w 1145103"/>
                <a:gd name="connsiteY9" fmla="*/ 400567 h 540898"/>
                <a:gd name="connsiteX10" fmla="*/ 155594 w 1145103"/>
                <a:gd name="connsiteY10" fmla="*/ 140331 h 540898"/>
                <a:gd name="connsiteX11" fmla="*/ 157175 w 1145103"/>
                <a:gd name="connsiteY11" fmla="*/ 132502 h 540898"/>
                <a:gd name="connsiteX12" fmla="*/ 105459 w 1145103"/>
                <a:gd name="connsiteY12" fmla="*/ 67716 h 540898"/>
                <a:gd name="connsiteX13" fmla="*/ 0 w 1145103"/>
                <a:gd name="connsiteY13" fmla="*/ 0 h 540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45103" h="540898">
                  <a:moveTo>
                    <a:pt x="0" y="0"/>
                  </a:moveTo>
                  <a:lnTo>
                    <a:pt x="234115" y="0"/>
                  </a:lnTo>
                  <a:lnTo>
                    <a:pt x="295925" y="0"/>
                  </a:lnTo>
                  <a:lnTo>
                    <a:pt x="800219" y="0"/>
                  </a:lnTo>
                  <a:lnTo>
                    <a:pt x="1004772" y="0"/>
                  </a:lnTo>
                  <a:cubicBezTo>
                    <a:pt x="1082275" y="0"/>
                    <a:pt x="1145103" y="62828"/>
                    <a:pt x="1145103" y="140331"/>
                  </a:cubicBezTo>
                  <a:lnTo>
                    <a:pt x="1145103" y="400567"/>
                  </a:lnTo>
                  <a:cubicBezTo>
                    <a:pt x="1145103" y="478070"/>
                    <a:pt x="1082275" y="540898"/>
                    <a:pt x="1004772" y="540898"/>
                  </a:cubicBezTo>
                  <a:lnTo>
                    <a:pt x="295925" y="540898"/>
                  </a:lnTo>
                  <a:cubicBezTo>
                    <a:pt x="218422" y="540898"/>
                    <a:pt x="155594" y="478070"/>
                    <a:pt x="155594" y="400567"/>
                  </a:cubicBezTo>
                  <a:lnTo>
                    <a:pt x="155594" y="140331"/>
                  </a:lnTo>
                  <a:lnTo>
                    <a:pt x="157175" y="132502"/>
                  </a:lnTo>
                  <a:lnTo>
                    <a:pt x="105459" y="67716"/>
                  </a:lnTo>
                  <a:cubicBezTo>
                    <a:pt x="78300" y="43820"/>
                    <a:pt x="44073" y="21804"/>
                    <a:pt x="0" y="0"/>
                  </a:cubicBezTo>
                  <a:close/>
                </a:path>
              </a:pathLst>
            </a:custGeom>
            <a:solidFill>
              <a:schemeClr val="accent1"/>
            </a:solidFill>
            <a:ln w="6350">
              <a:noFill/>
            </a:ln>
            <a:effectLst>
              <a:outerShdw blurRad="2159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i="0" u="none" strike="noStrike" kern="1200" cap="none" spc="0" normalizeH="0" baseline="0" noProof="0" dirty="0">
                  <a:ln>
                    <a:noFill/>
                  </a:ln>
                  <a:solidFill>
                    <a:prstClr val="white"/>
                  </a:solidFill>
                  <a:effectLst/>
                  <a:uLnTx/>
                  <a:uFillTx/>
                  <a:cs typeface="+mn-ea"/>
                  <a:sym typeface="+mn-lt"/>
                </a:rPr>
                <a:t>3</a:t>
              </a:r>
              <a:endParaRPr kumimoji="0" lang="zh-CN" altLang="en-US" sz="1800" i="0" u="none" strike="noStrike" kern="1200" cap="none" spc="0" normalizeH="0" baseline="0" noProof="0" dirty="0">
                <a:ln>
                  <a:noFill/>
                </a:ln>
                <a:solidFill>
                  <a:prstClr val="white"/>
                </a:solidFill>
                <a:effectLst/>
                <a:uLnTx/>
                <a:uFillTx/>
                <a:cs typeface="+mn-ea"/>
                <a:sym typeface="+mn-lt"/>
              </a:endParaRPr>
            </a:p>
          </p:txBody>
        </p:sp>
        <p:sp>
          <p:nvSpPr>
            <p:cNvPr id="14" name="矩形 13">
              <a:extLst>
                <a:ext uri="{FF2B5EF4-FFF2-40B4-BE49-F238E27FC236}">
                  <a16:creationId xmlns:a16="http://schemas.microsoft.com/office/drawing/2014/main" id="{1D37E4F0-3F8B-4844-86F9-B2D04E54EC5F}"/>
                </a:ext>
              </a:extLst>
            </p:cNvPr>
            <p:cNvSpPr/>
            <p:nvPr/>
          </p:nvSpPr>
          <p:spPr>
            <a:xfrm>
              <a:off x="6494205" y="4531220"/>
              <a:ext cx="184730" cy="374766"/>
            </a:xfrm>
            <a:prstGeom prst="rect">
              <a:avLst/>
            </a:prstGeom>
            <a:effectLst>
              <a:outerShdw blurRad="215900" sx="102000" sy="102000" algn="ctr" rotWithShape="0">
                <a:prstClr val="black">
                  <a:alpha val="40000"/>
                </a:prstClr>
              </a:outerShdw>
            </a:effectLst>
          </p:spPr>
          <p:txBody>
            <a:bodyPr wrap="none">
              <a:spAutoFit/>
            </a:bodyPr>
            <a:lstStyle/>
            <a:p>
              <a:pPr lvl="0" algn="ctr">
                <a:defRPr/>
              </a:pPr>
              <a:endParaRPr lang="zh-CN" altLang="en-US" sz="2000" dirty="0">
                <a:solidFill>
                  <a:prstClr val="white"/>
                </a:solidFill>
                <a:cs typeface="+mn-ea"/>
                <a:sym typeface="+mn-lt"/>
              </a:endParaRPr>
            </a:p>
          </p:txBody>
        </p:sp>
        <p:sp>
          <p:nvSpPr>
            <p:cNvPr id="16" name="椭圆 15">
              <a:extLst>
                <a:ext uri="{FF2B5EF4-FFF2-40B4-BE49-F238E27FC236}">
                  <a16:creationId xmlns:a16="http://schemas.microsoft.com/office/drawing/2014/main" id="{CD1D403C-6957-49FC-9FFA-340C56C28437}"/>
                </a:ext>
              </a:extLst>
            </p:cNvPr>
            <p:cNvSpPr/>
            <p:nvPr/>
          </p:nvSpPr>
          <p:spPr>
            <a:xfrm>
              <a:off x="5781287" y="4437769"/>
              <a:ext cx="117476" cy="117476"/>
            </a:xfrm>
            <a:prstGeom prst="ellipse">
              <a:avLst/>
            </a:prstGeom>
            <a:solidFill>
              <a:schemeClr val="bg1"/>
            </a:solid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i="0" u="none" strike="noStrike" kern="1200" cap="none" spc="0" normalizeH="0" baseline="0" noProof="0">
                <a:ln>
                  <a:noFill/>
                </a:ln>
                <a:solidFill>
                  <a:prstClr val="white"/>
                </a:solidFill>
                <a:effectLst/>
                <a:uLnTx/>
                <a:uFillTx/>
                <a:cs typeface="+mn-ea"/>
                <a:sym typeface="+mn-lt"/>
              </a:endParaRPr>
            </a:p>
          </p:txBody>
        </p:sp>
      </p:grpSp>
      <p:sp>
        <p:nvSpPr>
          <p:cNvPr id="25" name="文字方塊 24">
            <a:extLst>
              <a:ext uri="{FF2B5EF4-FFF2-40B4-BE49-F238E27FC236}">
                <a16:creationId xmlns:a16="http://schemas.microsoft.com/office/drawing/2014/main" id="{EE0AEDB1-AE60-FCDA-239B-867B57792BF1}"/>
              </a:ext>
            </a:extLst>
          </p:cNvPr>
          <p:cNvSpPr txBox="1"/>
          <p:nvPr/>
        </p:nvSpPr>
        <p:spPr>
          <a:xfrm>
            <a:off x="5997233" y="980063"/>
            <a:ext cx="5950256" cy="1477328"/>
          </a:xfrm>
          <a:prstGeom prst="rect">
            <a:avLst/>
          </a:prstGeom>
          <a:noFill/>
        </p:spPr>
        <p:txBody>
          <a:bodyPr wrap="square">
            <a:spAutoFit/>
          </a:bodyPr>
          <a:lstStyle/>
          <a:p>
            <a:r>
              <a:rPr lang="zh-HK" altLang="en-US" dirty="0">
                <a:latin typeface="KaiTi" panose="02010609060101010101" pitchFamily="49" charset="-122"/>
                <a:ea typeface="KaiTi" panose="02010609060101010101" pitchFamily="49" charset="-122"/>
              </a:rPr>
              <a:t>该墓出土的六件乐俑皆隐坐，手中所持的乐器模型虽已无存，但因各俑塑造精细，手的姿势清楚有别，结合以前考古发现。我们也就不难做出判定:</a:t>
            </a:r>
            <a:r>
              <a:rPr lang="zh-CN" altLang="en-US" dirty="0">
                <a:latin typeface="KaiTi" panose="02010609060101010101" pitchFamily="49" charset="-122"/>
                <a:ea typeface="KaiTi" panose="02010609060101010101" pitchFamily="49" charset="-122"/>
              </a:rPr>
              <a:t>右二</a:t>
            </a:r>
            <a:r>
              <a:rPr lang="zh-HK" altLang="en-US" dirty="0">
                <a:latin typeface="KaiTi" panose="02010609060101010101" pitchFamily="49" charset="-122"/>
                <a:ea typeface="KaiTi" panose="02010609060101010101" pitchFamily="49" charset="-122"/>
              </a:rPr>
              <a:t>在吹奏排箫，</a:t>
            </a:r>
            <a:r>
              <a:rPr lang="zh-CN" altLang="en-US" dirty="0">
                <a:latin typeface="KaiTi" panose="02010609060101010101" pitchFamily="49" charset="-122"/>
                <a:ea typeface="KaiTi" panose="02010609060101010101" pitchFamily="49" charset="-122"/>
              </a:rPr>
              <a:t>右四</a:t>
            </a:r>
            <a:r>
              <a:rPr lang="zh-HK" altLang="en-US" dirty="0">
                <a:latin typeface="KaiTi" panose="02010609060101010101" pitchFamily="49" charset="-122"/>
                <a:ea typeface="KaiTi" panose="02010609060101010101" pitchFamily="49" charset="-122"/>
              </a:rPr>
              <a:t>弹奏琵，</a:t>
            </a:r>
            <a:r>
              <a:rPr lang="zh-CN" altLang="en-US" dirty="0">
                <a:latin typeface="KaiTi" panose="02010609060101010101" pitchFamily="49" charset="-122"/>
                <a:ea typeface="KaiTi" panose="02010609060101010101" pitchFamily="49" charset="-122"/>
              </a:rPr>
              <a:t>右三</a:t>
            </a:r>
            <a:r>
              <a:rPr lang="zh-HK" altLang="en-US" dirty="0">
                <a:latin typeface="KaiTi" panose="02010609060101010101" pitchFamily="49" charset="-122"/>
                <a:ea typeface="KaiTi" panose="02010609060101010101" pitchFamily="49" charset="-122"/>
              </a:rPr>
              <a:t>弹奏古筝,</a:t>
            </a:r>
            <a:r>
              <a:rPr lang="zh-CN" altLang="en-US" dirty="0">
                <a:latin typeface="KaiTi" panose="02010609060101010101" pitchFamily="49" charset="-122"/>
                <a:ea typeface="KaiTi" panose="02010609060101010101" pitchFamily="49" charset="-122"/>
              </a:rPr>
              <a:t>右一</a:t>
            </a:r>
            <a:r>
              <a:rPr lang="zh-HK" altLang="en-US" dirty="0">
                <a:latin typeface="KaiTi" panose="02010609060101010101" pitchFamily="49" charset="-122"/>
                <a:ea typeface="KaiTi" panose="02010609060101010101" pitchFamily="49" charset="-122"/>
              </a:rPr>
              <a:t>演奏笙，</a:t>
            </a:r>
            <a:r>
              <a:rPr lang="zh-CN" altLang="en-US" dirty="0">
                <a:latin typeface="KaiTi" panose="02010609060101010101" pitchFamily="49" charset="-122"/>
                <a:ea typeface="KaiTi" panose="02010609060101010101" pitchFamily="49" charset="-122"/>
              </a:rPr>
              <a:t>右五</a:t>
            </a:r>
            <a:r>
              <a:rPr lang="zh-HK" altLang="en-US" dirty="0">
                <a:latin typeface="KaiTi" panose="02010609060101010101" pitchFamily="49" charset="-122"/>
                <a:ea typeface="KaiTi" panose="02010609060101010101" pitchFamily="49" charset="-122"/>
              </a:rPr>
              <a:t>和</a:t>
            </a:r>
            <a:r>
              <a:rPr lang="zh-CN" altLang="en-US" dirty="0">
                <a:latin typeface="KaiTi" panose="02010609060101010101" pitchFamily="49" charset="-122"/>
                <a:ea typeface="KaiTi" panose="02010609060101010101" pitchFamily="49" charset="-122"/>
              </a:rPr>
              <a:t>右六</a:t>
            </a:r>
            <a:r>
              <a:rPr lang="zh-HK" altLang="en-US" dirty="0">
                <a:latin typeface="KaiTi" panose="02010609060101010101" pitchFamily="49" charset="-122"/>
                <a:ea typeface="KaiTi" panose="02010609060101010101" pitchFamily="49" charset="-122"/>
              </a:rPr>
              <a:t>似吹奏大、小筚或竖笛</a:t>
            </a:r>
            <a:endParaRPr lang="en-US" altLang="zh-HK" dirty="0">
              <a:latin typeface="KaiTi" panose="02010609060101010101" pitchFamily="49" charset="-122"/>
              <a:ea typeface="KaiTi" panose="02010609060101010101" pitchFamily="49" charset="-122"/>
            </a:endParaRPr>
          </a:p>
        </p:txBody>
      </p:sp>
      <p:pic>
        <p:nvPicPr>
          <p:cNvPr id="27" name="圖片 26">
            <a:extLst>
              <a:ext uri="{FF2B5EF4-FFF2-40B4-BE49-F238E27FC236}">
                <a16:creationId xmlns:a16="http://schemas.microsoft.com/office/drawing/2014/main" id="{08E6DB0D-C3D6-3744-1D26-2CB356EEF6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4" y="0"/>
            <a:ext cx="5565273" cy="6858000"/>
          </a:xfrm>
          <a:prstGeom prst="rect">
            <a:avLst/>
          </a:prstGeom>
        </p:spPr>
      </p:pic>
      <p:sp>
        <p:nvSpPr>
          <p:cNvPr id="29" name="文字方塊 28">
            <a:extLst>
              <a:ext uri="{FF2B5EF4-FFF2-40B4-BE49-F238E27FC236}">
                <a16:creationId xmlns:a16="http://schemas.microsoft.com/office/drawing/2014/main" id="{B6173C85-7CA2-B421-92B2-8EDDCEA14441}"/>
              </a:ext>
            </a:extLst>
          </p:cNvPr>
          <p:cNvSpPr txBox="1"/>
          <p:nvPr/>
        </p:nvSpPr>
        <p:spPr>
          <a:xfrm>
            <a:off x="5938686" y="2851235"/>
            <a:ext cx="6096000" cy="1200329"/>
          </a:xfrm>
          <a:prstGeom prst="rect">
            <a:avLst/>
          </a:prstGeom>
          <a:noFill/>
        </p:spPr>
        <p:txBody>
          <a:bodyPr wrap="square">
            <a:spAutoFit/>
          </a:bodyPr>
          <a:lstStyle/>
          <a:p>
            <a:r>
              <a:rPr lang="zh-HK" altLang="en-US" dirty="0">
                <a:latin typeface="KaiTi" panose="02010609060101010101" pitchFamily="49" charset="-122"/>
                <a:ea typeface="KaiTi" panose="02010609060101010101" pitchFamily="49" charset="-122"/>
              </a:rPr>
              <a:t>这类乐队自然应归属坐部伎之列。而从诸俑所演奏的乐器(至少前四种是确定无疑的)分析，既有中原地区汉族所固有的乐器，亦有从西域传入的乐器，</a:t>
            </a:r>
            <a:r>
              <a:rPr lang="zh-HK" altLang="en-US" dirty="0">
                <a:solidFill>
                  <a:srgbClr val="00B050"/>
                </a:solidFill>
                <a:latin typeface="KaiTi" panose="02010609060101010101" pitchFamily="49" charset="-122"/>
                <a:ea typeface="KaiTi" panose="02010609060101010101" pitchFamily="49" charset="-122"/>
              </a:rPr>
              <a:t>这充分反映了隋和初唐时期在音乐方面中原与西域等地区交流的历史。</a:t>
            </a:r>
            <a:endParaRPr lang="en-US" altLang="zh-HK" dirty="0">
              <a:solidFill>
                <a:srgbClr val="00B050"/>
              </a:solidFill>
              <a:latin typeface="KaiTi" panose="02010609060101010101" pitchFamily="49" charset="-122"/>
              <a:ea typeface="KaiTi" panose="02010609060101010101" pitchFamily="49" charset="-122"/>
            </a:endParaRPr>
          </a:p>
        </p:txBody>
      </p:sp>
      <p:sp>
        <p:nvSpPr>
          <p:cNvPr id="31" name="文字方塊 30">
            <a:extLst>
              <a:ext uri="{FF2B5EF4-FFF2-40B4-BE49-F238E27FC236}">
                <a16:creationId xmlns:a16="http://schemas.microsoft.com/office/drawing/2014/main" id="{D3F3233D-0535-82AE-80DB-821816C98227}"/>
              </a:ext>
            </a:extLst>
          </p:cNvPr>
          <p:cNvSpPr txBox="1"/>
          <p:nvPr/>
        </p:nvSpPr>
        <p:spPr>
          <a:xfrm>
            <a:off x="5938686" y="4306164"/>
            <a:ext cx="6096000" cy="2308324"/>
          </a:xfrm>
          <a:prstGeom prst="rect">
            <a:avLst/>
          </a:prstGeom>
          <a:noFill/>
        </p:spPr>
        <p:txBody>
          <a:bodyPr wrap="square">
            <a:spAutoFit/>
          </a:bodyPr>
          <a:lstStyle/>
          <a:p>
            <a:endParaRPr lang="en-US" altLang="zh-HK" dirty="0"/>
          </a:p>
          <a:p>
            <a:r>
              <a:rPr lang="zh-HK" altLang="en-US" dirty="0">
                <a:latin typeface="KaiTi" panose="02010609060101010101" pitchFamily="49" charset="-122"/>
                <a:ea typeface="KaiTi" panose="02010609060101010101" pitchFamily="49" charset="-122"/>
              </a:rPr>
              <a:t>经过南北朝长期分裂，中国形成了南北两种音乐体系。《文献通考》记载:“唐太宗贞观初合考隋氏所传南北之乐，梁陈尽吴楚之声，周齐皆胡虏之音。乃命太常卿祖孝孙正宫调，起居郎吕才习音韵</a:t>
            </a:r>
            <a:r>
              <a:rPr lang="en-US" altLang="zh-HK" dirty="0">
                <a:latin typeface="KaiTi" panose="02010609060101010101" pitchFamily="49" charset="-122"/>
                <a:ea typeface="KaiTi" panose="02010609060101010101" pitchFamily="49" charset="-122"/>
              </a:rPr>
              <a:t>……</a:t>
            </a:r>
            <a:r>
              <a:rPr lang="zh-HK" altLang="en-US" dirty="0">
                <a:latin typeface="KaiTi" panose="02010609060101010101" pitchFamily="49" charset="-122"/>
                <a:ea typeface="KaiTi" panose="02010609060101010101" pitchFamily="49" charset="-122"/>
              </a:rPr>
              <a:t>”可以看出:当时内地音乐已融进了不少边疆地区音乐的因素。而这类达官贵族的私第乐队在当时应当能满足不同的演出要求，随后，这类新式乐队成了民间音乐的一部分，促进了中国民族音乐的发展。</a:t>
            </a:r>
          </a:p>
        </p:txBody>
      </p:sp>
    </p:spTree>
    <p:extLst>
      <p:ext uri="{BB962C8B-B14F-4D97-AF65-F5344CB8AC3E}">
        <p14:creationId xmlns:p14="http://schemas.microsoft.com/office/powerpoint/2010/main" val="1136762209"/>
      </p:ext>
    </p:extLst>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207EDFA2-537F-4EC4-87E3-963EA3D6464B}"/>
              </a:ext>
            </a:extLst>
          </p:cNvPr>
          <p:cNvPicPr>
            <a:picLocks noChangeAspect="1"/>
          </p:cNvPicPr>
          <p:nvPr/>
        </p:nvPicPr>
        <p:blipFill>
          <a:blip r:embed="rId3"/>
          <a:stretch>
            <a:fillRect/>
          </a:stretch>
        </p:blipFill>
        <p:spPr>
          <a:xfrm>
            <a:off x="-319313" y="-270387"/>
            <a:ext cx="6701460" cy="7502456"/>
          </a:xfrm>
          <a:prstGeom prst="rect">
            <a:avLst/>
          </a:prstGeom>
        </p:spPr>
      </p:pic>
      <p:cxnSp>
        <p:nvCxnSpPr>
          <p:cNvPr id="18" name="直接连接符 17">
            <a:extLst>
              <a:ext uri="{FF2B5EF4-FFF2-40B4-BE49-F238E27FC236}">
                <a16:creationId xmlns:a16="http://schemas.microsoft.com/office/drawing/2014/main" id="{E9C53842-4358-4820-9509-5D948A0A499A}"/>
              </a:ext>
            </a:extLst>
          </p:cNvPr>
          <p:cNvCxnSpPr>
            <a:cxnSpLocks/>
          </p:cNvCxnSpPr>
          <p:nvPr/>
        </p:nvCxnSpPr>
        <p:spPr>
          <a:xfrm>
            <a:off x="6929120" y="6024880"/>
            <a:ext cx="4840093"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2" name="组合 21">
            <a:extLst>
              <a:ext uri="{FF2B5EF4-FFF2-40B4-BE49-F238E27FC236}">
                <a16:creationId xmlns:a16="http://schemas.microsoft.com/office/drawing/2014/main" id="{7F79DCB7-81DF-4044-94B6-42F3FC4C7555}"/>
              </a:ext>
            </a:extLst>
          </p:cNvPr>
          <p:cNvGrpSpPr/>
          <p:nvPr/>
        </p:nvGrpSpPr>
        <p:grpSpPr>
          <a:xfrm>
            <a:off x="329309" y="256455"/>
            <a:ext cx="4134536" cy="461665"/>
            <a:chOff x="5031410" y="176557"/>
            <a:chExt cx="4134536" cy="461665"/>
          </a:xfrm>
        </p:grpSpPr>
        <p:sp>
          <p:nvSpPr>
            <p:cNvPr id="23" name="十字形 22">
              <a:extLst>
                <a:ext uri="{FF2B5EF4-FFF2-40B4-BE49-F238E27FC236}">
                  <a16:creationId xmlns:a16="http://schemas.microsoft.com/office/drawing/2014/main" id="{D2BCC864-DFA8-48AB-9097-A818D49CB7CD}"/>
                </a:ext>
              </a:extLst>
            </p:cNvPr>
            <p:cNvSpPr/>
            <p:nvPr/>
          </p:nvSpPr>
          <p:spPr>
            <a:xfrm rot="2733160">
              <a:off x="5031410" y="205328"/>
              <a:ext cx="367162" cy="367162"/>
            </a:xfrm>
            <a:prstGeom prst="plus">
              <a:avLst>
                <a:gd name="adj" fmla="val 4846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cs typeface="+mn-ea"/>
                <a:sym typeface="+mn-lt"/>
              </a:endParaRPr>
            </a:p>
          </p:txBody>
        </p:sp>
        <p:sp>
          <p:nvSpPr>
            <p:cNvPr id="24" name="文本框 23">
              <a:extLst>
                <a:ext uri="{FF2B5EF4-FFF2-40B4-BE49-F238E27FC236}">
                  <a16:creationId xmlns:a16="http://schemas.microsoft.com/office/drawing/2014/main" id="{C516EB6A-1542-4020-8EB7-13FA721B0F7E}"/>
                </a:ext>
              </a:extLst>
            </p:cNvPr>
            <p:cNvSpPr txBox="1"/>
            <p:nvPr/>
          </p:nvSpPr>
          <p:spPr>
            <a:xfrm>
              <a:off x="5468838" y="176557"/>
              <a:ext cx="3697108" cy="461665"/>
            </a:xfrm>
            <a:prstGeom prst="rect">
              <a:avLst/>
            </a:prstGeom>
            <a:noFill/>
          </p:spPr>
          <p:txBody>
            <a:bodyPr wrap="square" rtlCol="0">
              <a:spAutoFit/>
            </a:bodyPr>
            <a:lstStyle/>
            <a:p>
              <a:pPr algn="ctr"/>
              <a:r>
                <a:rPr lang="zh-CN" altLang="en-US" sz="2400" spc="600" dirty="0">
                  <a:cs typeface="+mn-ea"/>
                  <a:sym typeface="+mn-lt"/>
                </a:rPr>
                <a:t>反映的中外文化交流</a:t>
              </a:r>
              <a:endParaRPr lang="zh-CN" altLang="en-US" sz="800" cap="all" spc="600" dirty="0">
                <a:cs typeface="+mn-ea"/>
                <a:sym typeface="+mn-lt"/>
              </a:endParaRPr>
            </a:p>
          </p:txBody>
        </p:sp>
      </p:grpSp>
      <p:sp>
        <p:nvSpPr>
          <p:cNvPr id="6" name="文字方塊 5">
            <a:extLst>
              <a:ext uri="{FF2B5EF4-FFF2-40B4-BE49-F238E27FC236}">
                <a16:creationId xmlns:a16="http://schemas.microsoft.com/office/drawing/2014/main" id="{781021E2-1AE2-77F8-8E69-2225D1B61D3C}"/>
              </a:ext>
            </a:extLst>
          </p:cNvPr>
          <p:cNvSpPr txBox="1"/>
          <p:nvPr/>
        </p:nvSpPr>
        <p:spPr>
          <a:xfrm>
            <a:off x="6481815" y="728418"/>
            <a:ext cx="5022457" cy="5013360"/>
          </a:xfrm>
          <a:prstGeom prst="rect">
            <a:avLst/>
          </a:prstGeom>
          <a:noFill/>
        </p:spPr>
        <p:txBody>
          <a:bodyPr wrap="square">
            <a:spAutoFit/>
          </a:bodyPr>
          <a:lstStyle/>
          <a:p>
            <a:pPr marL="285750" indent="-285750">
              <a:lnSpc>
                <a:spcPct val="150000"/>
              </a:lnSpc>
              <a:buFont typeface="Wingdings" panose="05000000000000000000" pitchFamily="2" charset="2"/>
              <a:buChar char="u"/>
            </a:pPr>
            <a:r>
              <a:rPr lang="zh-HK" altLang="en-US" dirty="0">
                <a:latin typeface="KaiTi" panose="02010609060101010101" pitchFamily="49" charset="-122"/>
                <a:ea typeface="KaiTi" panose="02010609060101010101" pitchFamily="49" charset="-122"/>
              </a:rPr>
              <a:t>墓中出土的二件女舞俑,皆广袖曳裙,锦履。舞蹈动作造型为扬袖摆腰，舞姿柔缓顺畅。这种以轻缓为节奏特征的舞蹈，与西域乐中的舞蹈“胡旋”是大相径庭的。该俑在服饰上显然突出了长袖，似应属清乐乐舞。</a:t>
            </a:r>
            <a:endParaRPr lang="en-US" altLang="zh-HK" dirty="0">
              <a:latin typeface="KaiTi" panose="02010609060101010101" pitchFamily="49" charset="-122"/>
              <a:ea typeface="KaiTi" panose="02010609060101010101" pitchFamily="49" charset="-122"/>
            </a:endParaRPr>
          </a:p>
          <a:p>
            <a:pPr marL="285750" indent="-285750">
              <a:lnSpc>
                <a:spcPct val="150000"/>
              </a:lnSpc>
              <a:buFont typeface="Wingdings" panose="05000000000000000000" pitchFamily="2" charset="2"/>
              <a:buChar char="u"/>
            </a:pPr>
            <a:r>
              <a:rPr lang="zh-HK" altLang="en-US" dirty="0">
                <a:latin typeface="KaiTi" panose="02010609060101010101" pitchFamily="49" charset="-122"/>
                <a:ea typeface="KaiTi" panose="02010609060101010101" pitchFamily="49" charset="-122"/>
              </a:rPr>
              <a:t>《通典》云</a:t>
            </a:r>
            <a:r>
              <a:rPr lang="zh-CN" altLang="en-US" dirty="0">
                <a:latin typeface="KaiTi" panose="02010609060101010101" pitchFamily="49" charset="-122"/>
                <a:ea typeface="KaiTi" panose="02010609060101010101" pitchFamily="49" charset="-122"/>
              </a:rPr>
              <a:t>“</a:t>
            </a:r>
            <a:r>
              <a:rPr lang="zh-HK" altLang="en-US" dirty="0">
                <a:latin typeface="KaiTi" panose="02010609060101010101" pitchFamily="49" charset="-122"/>
                <a:ea typeface="KaiTi" panose="02010609060101010101" pitchFamily="49" charset="-122"/>
              </a:rPr>
              <a:t>当江南之时，'巾舞’、'白纻’、'巴渝”等衣服各异。梁以前舞人并十二人。梁武省之减用八人而已。今二人平巾帻绯褶舞</a:t>
            </a:r>
            <a:r>
              <a:rPr lang="en-US" altLang="zh-HK" dirty="0">
                <a:latin typeface="KaiTi" panose="02010609060101010101" pitchFamily="49" charset="-122"/>
                <a:ea typeface="KaiTi" panose="02010609060101010101" pitchFamily="49" charset="-122"/>
              </a:rPr>
              <a:t>……”</a:t>
            </a:r>
          </a:p>
          <a:p>
            <a:pPr marL="285750" indent="-285750">
              <a:lnSpc>
                <a:spcPct val="150000"/>
              </a:lnSpc>
              <a:buFont typeface="Wingdings" panose="05000000000000000000" pitchFamily="2" charset="2"/>
              <a:buChar char="u"/>
            </a:pPr>
            <a:r>
              <a:rPr lang="zh-HK" altLang="en-US" dirty="0">
                <a:latin typeface="KaiTi" panose="02010609060101010101" pitchFamily="49" charset="-122"/>
                <a:ea typeface="KaiTi" panose="02010609060101010101" pitchFamily="49" charset="-122"/>
              </a:rPr>
              <a:t>当时的一些诗歌也曾描述了这类乐舞的舞蹈特征。无论当时的西域乐舞如何广为流行，它也不能动摇清乐乐舞的地位。</a:t>
            </a:r>
          </a:p>
        </p:txBody>
      </p:sp>
      <p:pic>
        <p:nvPicPr>
          <p:cNvPr id="25" name="圖片 24">
            <a:extLst>
              <a:ext uri="{FF2B5EF4-FFF2-40B4-BE49-F238E27FC236}">
                <a16:creationId xmlns:a16="http://schemas.microsoft.com/office/drawing/2014/main" id="{B28E249E-1C2B-A5D3-904E-5C8A378648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830" y="1255260"/>
            <a:ext cx="5326842" cy="4686706"/>
          </a:xfrm>
          <a:prstGeom prst="rect">
            <a:avLst/>
          </a:prstGeom>
        </p:spPr>
      </p:pic>
    </p:spTree>
    <p:extLst>
      <p:ext uri="{BB962C8B-B14F-4D97-AF65-F5344CB8AC3E}">
        <p14:creationId xmlns:p14="http://schemas.microsoft.com/office/powerpoint/2010/main" val="2228617492"/>
      </p:ext>
    </p:extLst>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8F4DB041-8038-4855-A452-CDBC5C58625B}"/>
              </a:ext>
            </a:extLst>
          </p:cNvPr>
          <p:cNvGrpSpPr/>
          <p:nvPr/>
        </p:nvGrpSpPr>
        <p:grpSpPr>
          <a:xfrm>
            <a:off x="329309" y="256455"/>
            <a:ext cx="2394140" cy="461665"/>
            <a:chOff x="5031410" y="176557"/>
            <a:chExt cx="2394140" cy="461665"/>
          </a:xfrm>
        </p:grpSpPr>
        <p:sp>
          <p:nvSpPr>
            <p:cNvPr id="18" name="十字形 17">
              <a:extLst>
                <a:ext uri="{FF2B5EF4-FFF2-40B4-BE49-F238E27FC236}">
                  <a16:creationId xmlns:a16="http://schemas.microsoft.com/office/drawing/2014/main" id="{3132B213-0F57-454E-BF3E-567D9D44C06A}"/>
                </a:ext>
              </a:extLst>
            </p:cNvPr>
            <p:cNvSpPr/>
            <p:nvPr/>
          </p:nvSpPr>
          <p:spPr>
            <a:xfrm rot="2733160">
              <a:off x="5031410" y="205328"/>
              <a:ext cx="367162" cy="367162"/>
            </a:xfrm>
            <a:prstGeom prst="plus">
              <a:avLst>
                <a:gd name="adj" fmla="val 4846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cs typeface="+mn-ea"/>
                <a:sym typeface="+mn-lt"/>
              </a:endParaRPr>
            </a:p>
          </p:txBody>
        </p:sp>
        <p:sp>
          <p:nvSpPr>
            <p:cNvPr id="19" name="文本框 18">
              <a:extLst>
                <a:ext uri="{FF2B5EF4-FFF2-40B4-BE49-F238E27FC236}">
                  <a16:creationId xmlns:a16="http://schemas.microsoft.com/office/drawing/2014/main" id="{02688FCC-BBC6-4F47-9ADD-4E070F9FD950}"/>
                </a:ext>
              </a:extLst>
            </p:cNvPr>
            <p:cNvSpPr txBox="1"/>
            <p:nvPr/>
          </p:nvSpPr>
          <p:spPr>
            <a:xfrm>
              <a:off x="5468838" y="176557"/>
              <a:ext cx="1956712" cy="461665"/>
            </a:xfrm>
            <a:prstGeom prst="rect">
              <a:avLst/>
            </a:prstGeom>
            <a:noFill/>
          </p:spPr>
          <p:txBody>
            <a:bodyPr wrap="square" rtlCol="0">
              <a:spAutoFit/>
            </a:bodyPr>
            <a:lstStyle/>
            <a:p>
              <a:r>
                <a:rPr lang="zh-CN" altLang="en-US" sz="2400" dirty="0">
                  <a:cs typeface="+mn-ea"/>
                  <a:sym typeface="+mn-lt"/>
                </a:rPr>
                <a:t>章节标题</a:t>
              </a:r>
            </a:p>
          </p:txBody>
        </p:sp>
      </p:grpSp>
    </p:spTree>
    <p:extLst>
      <p:ext uri="{BB962C8B-B14F-4D97-AF65-F5344CB8AC3E}">
        <p14:creationId xmlns:p14="http://schemas.microsoft.com/office/powerpoint/2010/main" val="4272853039"/>
      </p:ext>
    </p:extLst>
  </p:cSld>
  <p:clrMapOvr>
    <a:masterClrMapping/>
  </p:clrMapOvr>
  <p:transition spd="slow" advClick="0" advTm="3000">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B976135-1F42-456F-9F49-2FC9201EAADA}"/>
              </a:ext>
            </a:extLst>
          </p:cNvPr>
          <p:cNvPicPr>
            <a:picLocks noChangeAspect="1"/>
          </p:cNvPicPr>
          <p:nvPr/>
        </p:nvPicPr>
        <p:blipFill rotWithShape="1">
          <a:blip r:embed="rId3">
            <a:extLst>
              <a:ext uri="{28A0092B-C50C-407E-A947-70E740481C1C}">
                <a14:useLocalDpi xmlns:a14="http://schemas.microsoft.com/office/drawing/2010/main" val="0"/>
              </a:ext>
            </a:extLst>
          </a:blip>
          <a:srcRect l="35185"/>
          <a:stretch/>
        </p:blipFill>
        <p:spPr>
          <a:xfrm>
            <a:off x="0" y="0"/>
            <a:ext cx="12192000" cy="6858000"/>
          </a:xfrm>
          <a:prstGeom prst="rect">
            <a:avLst/>
          </a:prstGeom>
        </p:spPr>
      </p:pic>
      <p:pic>
        <p:nvPicPr>
          <p:cNvPr id="14" name="图片 13">
            <a:extLst>
              <a:ext uri="{FF2B5EF4-FFF2-40B4-BE49-F238E27FC236}">
                <a16:creationId xmlns:a16="http://schemas.microsoft.com/office/drawing/2014/main" id="{EB5A2A3F-D578-4413-9CF8-4F781D0796A6}"/>
              </a:ext>
            </a:extLst>
          </p:cNvPr>
          <p:cNvPicPr>
            <a:picLocks noChangeAspect="1"/>
          </p:cNvPicPr>
          <p:nvPr/>
        </p:nvPicPr>
        <p:blipFill>
          <a:blip r:embed="rId4"/>
          <a:stretch>
            <a:fillRect/>
          </a:stretch>
        </p:blipFill>
        <p:spPr>
          <a:xfrm>
            <a:off x="2227489" y="1337665"/>
            <a:ext cx="7577985" cy="3840813"/>
          </a:xfrm>
          <a:prstGeom prst="rect">
            <a:avLst/>
          </a:prstGeom>
        </p:spPr>
      </p:pic>
      <p:sp>
        <p:nvSpPr>
          <p:cNvPr id="6" name="文本框 5">
            <a:extLst>
              <a:ext uri="{FF2B5EF4-FFF2-40B4-BE49-F238E27FC236}">
                <a16:creationId xmlns:a16="http://schemas.microsoft.com/office/drawing/2014/main" id="{0AA15266-59F0-49DB-8CF8-80113BACCB24}"/>
              </a:ext>
            </a:extLst>
          </p:cNvPr>
          <p:cNvSpPr txBox="1"/>
          <p:nvPr/>
        </p:nvSpPr>
        <p:spPr>
          <a:xfrm>
            <a:off x="4716801" y="5142855"/>
            <a:ext cx="6852399" cy="461665"/>
          </a:xfrm>
          <a:prstGeom prst="rect">
            <a:avLst/>
          </a:prstGeom>
          <a:noFill/>
        </p:spPr>
        <p:txBody>
          <a:bodyPr wrap="square" rtlCol="0">
            <a:spAutoFit/>
          </a:bodyPr>
          <a:lstStyle/>
          <a:p>
            <a:r>
              <a:rPr lang="zh-CN" altLang="en-US" sz="2400" spc="600" dirty="0">
                <a:solidFill>
                  <a:schemeClr val="tx1">
                    <a:lumMod val="85000"/>
                    <a:lumOff val="15000"/>
                  </a:schemeClr>
                </a:solidFill>
                <a:cs typeface="+mn-ea"/>
                <a:sym typeface="+mn-lt"/>
              </a:rPr>
              <a:t>感谢您的观看</a:t>
            </a:r>
          </a:p>
        </p:txBody>
      </p:sp>
      <p:sp>
        <p:nvSpPr>
          <p:cNvPr id="9" name="文本框 8">
            <a:extLst>
              <a:ext uri="{FF2B5EF4-FFF2-40B4-BE49-F238E27FC236}">
                <a16:creationId xmlns:a16="http://schemas.microsoft.com/office/drawing/2014/main" id="{D82E9B5A-888F-411C-A7BB-A5C3B496173B}"/>
              </a:ext>
            </a:extLst>
          </p:cNvPr>
          <p:cNvSpPr txBox="1"/>
          <p:nvPr/>
        </p:nvSpPr>
        <p:spPr>
          <a:xfrm>
            <a:off x="4716801" y="2335678"/>
            <a:ext cx="2908241" cy="1200329"/>
          </a:xfrm>
          <a:prstGeom prst="rect">
            <a:avLst/>
          </a:prstGeom>
          <a:noFill/>
        </p:spPr>
        <p:txBody>
          <a:bodyPr wrap="square" rtlCol="0">
            <a:spAutoFit/>
          </a:bodyPr>
          <a:lstStyle/>
          <a:p>
            <a:r>
              <a:rPr lang="zh-CN" altLang="en-US" sz="7200" spc="600" dirty="0">
                <a:cs typeface="+mn-ea"/>
                <a:sym typeface="+mn-lt"/>
              </a:rPr>
              <a:t>极  简</a:t>
            </a:r>
          </a:p>
        </p:txBody>
      </p:sp>
      <p:sp>
        <p:nvSpPr>
          <p:cNvPr id="12" name="文本框 11">
            <a:extLst>
              <a:ext uri="{FF2B5EF4-FFF2-40B4-BE49-F238E27FC236}">
                <a16:creationId xmlns:a16="http://schemas.microsoft.com/office/drawing/2014/main" id="{C462B9D4-3EAB-4E3B-BA60-F40E23E69569}"/>
              </a:ext>
            </a:extLst>
          </p:cNvPr>
          <p:cNvSpPr txBox="1"/>
          <p:nvPr/>
        </p:nvSpPr>
        <p:spPr>
          <a:xfrm>
            <a:off x="3988480" y="3619034"/>
            <a:ext cx="5177064" cy="646331"/>
          </a:xfrm>
          <a:prstGeom prst="rect">
            <a:avLst/>
          </a:prstGeom>
          <a:noFill/>
        </p:spPr>
        <p:txBody>
          <a:bodyPr wrap="square" rtlCol="0">
            <a:spAutoFit/>
          </a:bodyPr>
          <a:lstStyle/>
          <a:p>
            <a:r>
              <a:rPr lang="en-US" altLang="zh-CN" spc="600" dirty="0">
                <a:solidFill>
                  <a:schemeClr val="tx1">
                    <a:lumMod val="65000"/>
                    <a:lumOff val="35000"/>
                  </a:schemeClr>
                </a:solidFill>
                <a:cs typeface="+mn-ea"/>
                <a:sym typeface="+mn-lt"/>
              </a:rPr>
              <a:t>BUSINESS POWERPOINT</a:t>
            </a:r>
            <a:endParaRPr lang="zh-CN" altLang="en-US" spc="600" dirty="0">
              <a:solidFill>
                <a:schemeClr val="tx1">
                  <a:lumMod val="65000"/>
                  <a:lumOff val="35000"/>
                </a:schemeClr>
              </a:solidFill>
              <a:cs typeface="+mn-ea"/>
              <a:sym typeface="+mn-lt"/>
            </a:endParaRPr>
          </a:p>
        </p:txBody>
      </p:sp>
      <p:grpSp>
        <p:nvGrpSpPr>
          <p:cNvPr id="15" name="组合 14">
            <a:extLst>
              <a:ext uri="{FF2B5EF4-FFF2-40B4-BE49-F238E27FC236}">
                <a16:creationId xmlns:a16="http://schemas.microsoft.com/office/drawing/2014/main" id="{5DD5AB7F-ECB8-4D7E-A672-BDA6B2C8761E}"/>
              </a:ext>
            </a:extLst>
          </p:cNvPr>
          <p:cNvGrpSpPr/>
          <p:nvPr/>
        </p:nvGrpSpPr>
        <p:grpSpPr>
          <a:xfrm>
            <a:off x="3430495" y="569889"/>
            <a:ext cx="5331009" cy="902789"/>
            <a:chOff x="3393671" y="-1401128"/>
            <a:chExt cx="5331009" cy="902789"/>
          </a:xfrm>
        </p:grpSpPr>
        <p:sp>
          <p:nvSpPr>
            <p:cNvPr id="16" name="矩形: 圆角 15">
              <a:extLst>
                <a:ext uri="{FF2B5EF4-FFF2-40B4-BE49-F238E27FC236}">
                  <a16:creationId xmlns:a16="http://schemas.microsoft.com/office/drawing/2014/main" id="{CBF558B6-EEBA-482B-95B4-3EFC9F5AC08B}"/>
                </a:ext>
              </a:extLst>
            </p:cNvPr>
            <p:cNvSpPr/>
            <p:nvPr/>
          </p:nvSpPr>
          <p:spPr>
            <a:xfrm>
              <a:off x="3393671" y="-1401128"/>
              <a:ext cx="5331009" cy="605248"/>
            </a:xfrm>
            <a:prstGeom prst="roundRect">
              <a:avLst>
                <a:gd name="adj" fmla="val 50000"/>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a:extLst>
                <a:ext uri="{FF2B5EF4-FFF2-40B4-BE49-F238E27FC236}">
                  <a16:creationId xmlns:a16="http://schemas.microsoft.com/office/drawing/2014/main" id="{A5395A07-D8EE-4136-8AAE-DA7457D04C5D}"/>
                </a:ext>
              </a:extLst>
            </p:cNvPr>
            <p:cNvSpPr txBox="1"/>
            <p:nvPr/>
          </p:nvSpPr>
          <p:spPr>
            <a:xfrm>
              <a:off x="3674146" y="-1329336"/>
              <a:ext cx="4919905" cy="830997"/>
            </a:xfrm>
            <a:prstGeom prst="rect">
              <a:avLst/>
            </a:prstGeom>
            <a:noFill/>
          </p:spPr>
          <p:txBody>
            <a:bodyPr wrap="square" rtlCol="0">
              <a:spAutoFit/>
            </a:bodyPr>
            <a:lstStyle/>
            <a:p>
              <a:r>
                <a:rPr lang="en-US" altLang="zh-CN" sz="2400" spc="600" dirty="0">
                  <a:cs typeface="+mn-ea"/>
                  <a:sym typeface="+mn-lt"/>
                </a:rPr>
                <a:t>BUSINESS POERPOINT</a:t>
              </a:r>
              <a:endParaRPr lang="zh-CN" altLang="en-US" sz="2400" spc="600" dirty="0">
                <a:cs typeface="+mn-ea"/>
                <a:sym typeface="+mn-lt"/>
              </a:endParaRPr>
            </a:p>
          </p:txBody>
        </p:sp>
      </p:grpSp>
      <p:sp>
        <p:nvSpPr>
          <p:cNvPr id="22" name="十字形 21">
            <a:extLst>
              <a:ext uri="{FF2B5EF4-FFF2-40B4-BE49-F238E27FC236}">
                <a16:creationId xmlns:a16="http://schemas.microsoft.com/office/drawing/2014/main" id="{F426DDB3-3250-48E9-A5B9-29C7458FD525}"/>
              </a:ext>
            </a:extLst>
          </p:cNvPr>
          <p:cNvSpPr/>
          <p:nvPr/>
        </p:nvSpPr>
        <p:spPr>
          <a:xfrm rot="2733160">
            <a:off x="5864847" y="2732124"/>
            <a:ext cx="367162" cy="367162"/>
          </a:xfrm>
          <a:prstGeom prst="plus">
            <a:avLst>
              <a:gd name="adj" fmla="val 4846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cs typeface="+mn-ea"/>
              <a:sym typeface="+mn-lt"/>
            </a:endParaRPr>
          </a:p>
        </p:txBody>
      </p:sp>
    </p:spTree>
    <p:extLst>
      <p:ext uri="{BB962C8B-B14F-4D97-AF65-F5344CB8AC3E}">
        <p14:creationId xmlns:p14="http://schemas.microsoft.com/office/powerpoint/2010/main" val="1656085415"/>
      </p:ext>
    </p:extLst>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500" fill="hold"/>
                                        <p:tgtEl>
                                          <p:spTgt spid="22"/>
                                        </p:tgtEl>
                                        <p:attrNameLst>
                                          <p:attrName>ppt_w</p:attrName>
                                        </p:attrNameLst>
                                      </p:cBhvr>
                                      <p:tavLst>
                                        <p:tav tm="0">
                                          <p:val>
                                            <p:fltVal val="0"/>
                                          </p:val>
                                        </p:tav>
                                        <p:tav tm="100000">
                                          <p:val>
                                            <p:strVal val="#ppt_w"/>
                                          </p:val>
                                        </p:tav>
                                      </p:tavLst>
                                    </p:anim>
                                    <p:anim calcmode="lin" valueType="num">
                                      <p:cBhvr>
                                        <p:cTn id="20" dur="500" fill="hold"/>
                                        <p:tgtEl>
                                          <p:spTgt spid="22"/>
                                        </p:tgtEl>
                                        <p:attrNameLst>
                                          <p:attrName>ppt_h</p:attrName>
                                        </p:attrNameLst>
                                      </p:cBhvr>
                                      <p:tavLst>
                                        <p:tav tm="0">
                                          <p:val>
                                            <p:fltVal val="0"/>
                                          </p:val>
                                        </p:tav>
                                        <p:tav tm="100000">
                                          <p:val>
                                            <p:strVal val="#ppt_h"/>
                                          </p:val>
                                        </p:tav>
                                      </p:tavLst>
                                    </p:anim>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randombar(horizontal)">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decel="100000" fill="hold" grpId="0" nodeType="clickEffect">
                                  <p:stCondLst>
                                    <p:cond delay="0"/>
                                  </p:stCondLst>
                                  <p:iterate type="lt">
                                    <p:tmPct val="10000"/>
                                  </p:iterate>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P spid="2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黑白极简大理石底纹通用PPT背景"/>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6E4E4"/>
      </a:lt2>
      <a:accent1>
        <a:srgbClr val="000000"/>
      </a:accent1>
      <a:accent2>
        <a:srgbClr val="070303"/>
      </a:accent2>
      <a:accent3>
        <a:srgbClr val="000000"/>
      </a:accent3>
      <a:accent4>
        <a:srgbClr val="000000"/>
      </a:accent4>
      <a:accent5>
        <a:srgbClr val="000000"/>
      </a:accent5>
      <a:accent6>
        <a:srgbClr val="000000"/>
      </a:accent6>
      <a:hlink>
        <a:srgbClr val="0563C1"/>
      </a:hlink>
      <a:folHlink>
        <a:srgbClr val="954D72"/>
      </a:folHlink>
    </a:clrScheme>
    <a:fontScheme name="xfzjoikk">
      <a:majorFont>
        <a:latin typeface="字魂35号-经典雅黑" panose="020F0302020204030204"/>
        <a:ea typeface="字魂35号-经典雅黑"/>
        <a:cs typeface=""/>
      </a:majorFont>
      <a:minorFont>
        <a:latin typeface="字魂35号-经典雅黑" panose="020F0502020204030204"/>
        <a:ea typeface="字魂35号-经典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6E4E4"/>
    </a:lt2>
    <a:accent1>
      <a:srgbClr val="000000"/>
    </a:accent1>
    <a:accent2>
      <a:srgbClr val="070303"/>
    </a:accent2>
    <a:accent3>
      <a:srgbClr val="000000"/>
    </a:accent3>
    <a:accent4>
      <a:srgbClr val="000000"/>
    </a:accent4>
    <a:accent5>
      <a:srgbClr val="000000"/>
    </a:accent5>
    <a:accent6>
      <a:srgbClr val="000000"/>
    </a:accent6>
    <a:hlink>
      <a:srgbClr val="0563C1"/>
    </a:hlink>
    <a:folHlink>
      <a:srgbClr val="954D72"/>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E6E4E4"/>
    </a:lt2>
    <a:accent1>
      <a:srgbClr val="000000"/>
    </a:accent1>
    <a:accent2>
      <a:srgbClr val="070303"/>
    </a:accent2>
    <a:accent3>
      <a:srgbClr val="000000"/>
    </a:accent3>
    <a:accent4>
      <a:srgbClr val="000000"/>
    </a:accent4>
    <a:accent5>
      <a:srgbClr val="000000"/>
    </a:accent5>
    <a:accent6>
      <a:srgbClr val="000000"/>
    </a:accent6>
    <a:hlink>
      <a:srgbClr val="0563C1"/>
    </a:hlink>
    <a:folHlink>
      <a:srgbClr val="954D72"/>
    </a:folHlink>
  </a:clrScheme>
</a:themeOverride>
</file>

<file path=ppt/theme/themeOverride3.xml><?xml version="1.0" encoding="utf-8"?>
<a:themeOverride xmlns:a="http://schemas.openxmlformats.org/drawingml/2006/main">
  <a:clrScheme name="Office">
    <a:dk1>
      <a:srgbClr val="000000"/>
    </a:dk1>
    <a:lt1>
      <a:srgbClr val="FFFFFF"/>
    </a:lt1>
    <a:dk2>
      <a:srgbClr val="44546A"/>
    </a:dk2>
    <a:lt2>
      <a:srgbClr val="E6E4E4"/>
    </a:lt2>
    <a:accent1>
      <a:srgbClr val="000000"/>
    </a:accent1>
    <a:accent2>
      <a:srgbClr val="070303"/>
    </a:accent2>
    <a:accent3>
      <a:srgbClr val="000000"/>
    </a:accent3>
    <a:accent4>
      <a:srgbClr val="000000"/>
    </a:accent4>
    <a:accent5>
      <a:srgbClr val="000000"/>
    </a:accent5>
    <a:accent6>
      <a:srgbClr val="000000"/>
    </a:accent6>
    <a:hlink>
      <a:srgbClr val="0563C1"/>
    </a:hlink>
    <a:folHlink>
      <a:srgbClr val="954D72"/>
    </a:folHlink>
  </a:clrScheme>
</a:themeOverride>
</file>

<file path=ppt/theme/themeOverride4.xml><?xml version="1.0" encoding="utf-8"?>
<a:themeOverride xmlns:a="http://schemas.openxmlformats.org/drawingml/2006/main">
  <a:clrScheme name="Office">
    <a:dk1>
      <a:srgbClr val="000000"/>
    </a:dk1>
    <a:lt1>
      <a:srgbClr val="FFFFFF"/>
    </a:lt1>
    <a:dk2>
      <a:srgbClr val="44546A"/>
    </a:dk2>
    <a:lt2>
      <a:srgbClr val="E6E4E4"/>
    </a:lt2>
    <a:accent1>
      <a:srgbClr val="000000"/>
    </a:accent1>
    <a:accent2>
      <a:srgbClr val="070303"/>
    </a:accent2>
    <a:accent3>
      <a:srgbClr val="000000"/>
    </a:accent3>
    <a:accent4>
      <a:srgbClr val="000000"/>
    </a:accent4>
    <a:accent5>
      <a:srgbClr val="000000"/>
    </a:accent5>
    <a:accent6>
      <a:srgbClr val="000000"/>
    </a:accent6>
    <a:hlink>
      <a:srgbClr val="0563C1"/>
    </a:hlink>
    <a:folHlink>
      <a:srgbClr val="954D72"/>
    </a:folHlink>
  </a:clrScheme>
</a:themeOverride>
</file>

<file path=docProps/app.xml><?xml version="1.0" encoding="utf-8"?>
<Properties xmlns="http://schemas.openxmlformats.org/officeDocument/2006/extended-properties" xmlns:vt="http://schemas.openxmlformats.org/officeDocument/2006/docPropsVTypes">
  <TotalTime>293</TotalTime>
  <Words>608</Words>
  <Application>Microsoft Office PowerPoint</Application>
  <PresentationFormat>寬螢幕</PresentationFormat>
  <Paragraphs>33</Paragraphs>
  <Slides>7</Slides>
  <Notes>7</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7</vt:i4>
      </vt:variant>
    </vt:vector>
  </HeadingPairs>
  <TitlesOfParts>
    <vt:vector size="13" baseType="lpstr">
      <vt:lpstr>等线</vt:lpstr>
      <vt:lpstr>KaiTi</vt:lpstr>
      <vt:lpstr>字魂35号-经典雅黑</vt:lpstr>
      <vt:lpstr>Arial</vt:lpstr>
      <vt:lpstr>Wingdings</vt:lpstr>
      <vt:lpstr>Office 主题​​</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黑白极简大理石底纹通用PPT背景</dc:title>
  <dc:creator>Administrator</dc:creator>
  <cp:lastModifiedBy>user</cp:lastModifiedBy>
  <cp:revision>24</cp:revision>
  <dcterms:created xsi:type="dcterms:W3CDTF">2019-04-01T06:32:15Z</dcterms:created>
  <dcterms:modified xsi:type="dcterms:W3CDTF">2024-05-19T14:39:41Z</dcterms:modified>
</cp:coreProperties>
</file>