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0"/>
  </p:notesMasterIdLst>
  <p:handoutMasterIdLst>
    <p:handoutMasterId r:id="rId211"/>
  </p:handoutMasterIdLst>
  <p:sldIdLst>
    <p:sldId id="560" r:id="rId2"/>
    <p:sldId id="287" r:id="rId3"/>
    <p:sldId id="264" r:id="rId4"/>
    <p:sldId id="293" r:id="rId5"/>
    <p:sldId id="527" r:id="rId6"/>
    <p:sldId id="528" r:id="rId7"/>
    <p:sldId id="529" r:id="rId8"/>
    <p:sldId id="530" r:id="rId9"/>
    <p:sldId id="531" r:id="rId10"/>
    <p:sldId id="526" r:id="rId11"/>
    <p:sldId id="299" r:id="rId12"/>
    <p:sldId id="318" r:id="rId13"/>
    <p:sldId id="319" r:id="rId14"/>
    <p:sldId id="320" r:id="rId15"/>
    <p:sldId id="321" r:id="rId16"/>
    <p:sldId id="544" r:id="rId17"/>
    <p:sldId id="322" r:id="rId18"/>
    <p:sldId id="323" r:id="rId19"/>
    <p:sldId id="324" r:id="rId20"/>
    <p:sldId id="325"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42" r:id="rId34"/>
    <p:sldId id="343" r:id="rId35"/>
    <p:sldId id="344" r:id="rId36"/>
    <p:sldId id="345" r:id="rId37"/>
    <p:sldId id="346" r:id="rId38"/>
    <p:sldId id="347" r:id="rId39"/>
    <p:sldId id="349" r:id="rId40"/>
    <p:sldId id="348" r:id="rId41"/>
    <p:sldId id="350" r:id="rId42"/>
    <p:sldId id="351" r:id="rId43"/>
    <p:sldId id="352" r:id="rId44"/>
    <p:sldId id="353" r:id="rId45"/>
    <p:sldId id="354" r:id="rId46"/>
    <p:sldId id="355" r:id="rId47"/>
    <p:sldId id="356" r:id="rId48"/>
    <p:sldId id="357" r:id="rId49"/>
    <p:sldId id="259" r:id="rId50"/>
    <p:sldId id="358" r:id="rId51"/>
    <p:sldId id="359" r:id="rId52"/>
    <p:sldId id="362" r:id="rId53"/>
    <p:sldId id="363" r:id="rId54"/>
    <p:sldId id="364" r:id="rId55"/>
    <p:sldId id="545" r:id="rId56"/>
    <p:sldId id="546" r:id="rId57"/>
    <p:sldId id="547" r:id="rId58"/>
    <p:sldId id="360" r:id="rId59"/>
    <p:sldId id="365" r:id="rId60"/>
    <p:sldId id="366" r:id="rId61"/>
    <p:sldId id="367" r:id="rId62"/>
    <p:sldId id="548" r:id="rId63"/>
    <p:sldId id="549" r:id="rId64"/>
    <p:sldId id="550" r:id="rId65"/>
    <p:sldId id="361" r:id="rId66"/>
    <p:sldId id="368" r:id="rId67"/>
    <p:sldId id="369" r:id="rId68"/>
    <p:sldId id="370" r:id="rId69"/>
    <p:sldId id="371" r:id="rId70"/>
    <p:sldId id="372" r:id="rId71"/>
    <p:sldId id="373" r:id="rId72"/>
    <p:sldId id="374" r:id="rId73"/>
    <p:sldId id="375" r:id="rId74"/>
    <p:sldId id="376" r:id="rId75"/>
    <p:sldId id="377" r:id="rId76"/>
    <p:sldId id="378" r:id="rId77"/>
    <p:sldId id="379" r:id="rId78"/>
    <p:sldId id="380" r:id="rId79"/>
    <p:sldId id="381" r:id="rId80"/>
    <p:sldId id="382" r:id="rId81"/>
    <p:sldId id="383" r:id="rId82"/>
    <p:sldId id="384" r:id="rId83"/>
    <p:sldId id="385" r:id="rId84"/>
    <p:sldId id="532" r:id="rId85"/>
    <p:sldId id="533" r:id="rId86"/>
    <p:sldId id="534" r:id="rId87"/>
    <p:sldId id="535" r:id="rId88"/>
    <p:sldId id="536" r:id="rId89"/>
    <p:sldId id="537" r:id="rId90"/>
    <p:sldId id="538" r:id="rId91"/>
    <p:sldId id="539" r:id="rId92"/>
    <p:sldId id="540" r:id="rId93"/>
    <p:sldId id="541" r:id="rId94"/>
    <p:sldId id="386" r:id="rId95"/>
    <p:sldId id="387" r:id="rId96"/>
    <p:sldId id="389" r:id="rId97"/>
    <p:sldId id="388" r:id="rId98"/>
    <p:sldId id="390" r:id="rId99"/>
    <p:sldId id="391" r:id="rId100"/>
    <p:sldId id="392" r:id="rId101"/>
    <p:sldId id="393" r:id="rId102"/>
    <p:sldId id="394" r:id="rId103"/>
    <p:sldId id="542" r:id="rId104"/>
    <p:sldId id="543" r:id="rId105"/>
    <p:sldId id="395" r:id="rId106"/>
    <p:sldId id="396" r:id="rId107"/>
    <p:sldId id="397" r:id="rId108"/>
    <p:sldId id="398" r:id="rId109"/>
    <p:sldId id="399" r:id="rId110"/>
    <p:sldId id="400" r:id="rId111"/>
    <p:sldId id="401" r:id="rId112"/>
    <p:sldId id="402" r:id="rId113"/>
    <p:sldId id="403" r:id="rId114"/>
    <p:sldId id="404" r:id="rId115"/>
    <p:sldId id="405" r:id="rId116"/>
    <p:sldId id="406" r:id="rId117"/>
    <p:sldId id="407" r:id="rId118"/>
    <p:sldId id="408" r:id="rId119"/>
    <p:sldId id="409" r:id="rId120"/>
    <p:sldId id="410" r:id="rId121"/>
    <p:sldId id="411" r:id="rId122"/>
    <p:sldId id="559" r:id="rId123"/>
    <p:sldId id="555" r:id="rId124"/>
    <p:sldId id="412" r:id="rId125"/>
    <p:sldId id="413" r:id="rId126"/>
    <p:sldId id="414" r:id="rId127"/>
    <p:sldId id="415" r:id="rId128"/>
    <p:sldId id="416" r:id="rId129"/>
    <p:sldId id="417" r:id="rId130"/>
    <p:sldId id="419" r:id="rId131"/>
    <p:sldId id="556" r:id="rId132"/>
    <p:sldId id="557" r:id="rId133"/>
    <p:sldId id="558" r:id="rId134"/>
    <p:sldId id="420" r:id="rId135"/>
    <p:sldId id="421" r:id="rId136"/>
    <p:sldId id="422" r:id="rId137"/>
    <p:sldId id="423" r:id="rId138"/>
    <p:sldId id="424" r:id="rId139"/>
    <p:sldId id="425" r:id="rId140"/>
    <p:sldId id="426" r:id="rId141"/>
    <p:sldId id="427" r:id="rId142"/>
    <p:sldId id="428" r:id="rId143"/>
    <p:sldId id="429" r:id="rId144"/>
    <p:sldId id="430" r:id="rId145"/>
    <p:sldId id="431" r:id="rId146"/>
    <p:sldId id="432" r:id="rId147"/>
    <p:sldId id="433" r:id="rId148"/>
    <p:sldId id="434" r:id="rId149"/>
    <p:sldId id="435" r:id="rId150"/>
    <p:sldId id="436" r:id="rId151"/>
    <p:sldId id="467" r:id="rId152"/>
    <p:sldId id="468" r:id="rId153"/>
    <p:sldId id="469" r:id="rId154"/>
    <p:sldId id="470" r:id="rId155"/>
    <p:sldId id="471" r:id="rId156"/>
    <p:sldId id="472" r:id="rId157"/>
    <p:sldId id="475" r:id="rId158"/>
    <p:sldId id="474" r:id="rId159"/>
    <p:sldId id="476" r:id="rId160"/>
    <p:sldId id="477" r:id="rId161"/>
    <p:sldId id="478" r:id="rId162"/>
    <p:sldId id="479" r:id="rId163"/>
    <p:sldId id="480" r:id="rId164"/>
    <p:sldId id="481" r:id="rId165"/>
    <p:sldId id="482" r:id="rId166"/>
    <p:sldId id="483" r:id="rId167"/>
    <p:sldId id="484" r:id="rId168"/>
    <p:sldId id="485" r:id="rId169"/>
    <p:sldId id="551" r:id="rId170"/>
    <p:sldId id="552" r:id="rId171"/>
    <p:sldId id="553" r:id="rId172"/>
    <p:sldId id="554" r:id="rId173"/>
    <p:sldId id="486" r:id="rId174"/>
    <p:sldId id="487" r:id="rId175"/>
    <p:sldId id="488" r:id="rId176"/>
    <p:sldId id="489" r:id="rId177"/>
    <p:sldId id="490" r:id="rId178"/>
    <p:sldId id="491" r:id="rId179"/>
    <p:sldId id="492" r:id="rId180"/>
    <p:sldId id="493" r:id="rId181"/>
    <p:sldId id="494" r:id="rId182"/>
    <p:sldId id="495" r:id="rId183"/>
    <p:sldId id="496" r:id="rId184"/>
    <p:sldId id="497" r:id="rId185"/>
    <p:sldId id="498" r:id="rId186"/>
    <p:sldId id="499" r:id="rId187"/>
    <p:sldId id="500" r:id="rId188"/>
    <p:sldId id="501" r:id="rId189"/>
    <p:sldId id="502" r:id="rId190"/>
    <p:sldId id="503" r:id="rId191"/>
    <p:sldId id="505" r:id="rId192"/>
    <p:sldId id="504" r:id="rId193"/>
    <p:sldId id="507" r:id="rId194"/>
    <p:sldId id="508" r:id="rId195"/>
    <p:sldId id="509" r:id="rId196"/>
    <p:sldId id="513" r:id="rId197"/>
    <p:sldId id="512" r:id="rId198"/>
    <p:sldId id="514" r:id="rId199"/>
    <p:sldId id="515" r:id="rId200"/>
    <p:sldId id="524" r:id="rId201"/>
    <p:sldId id="523" r:id="rId202"/>
    <p:sldId id="522" r:id="rId203"/>
    <p:sldId id="521" r:id="rId204"/>
    <p:sldId id="520" r:id="rId205"/>
    <p:sldId id="519" r:id="rId206"/>
    <p:sldId id="525" r:id="rId207"/>
    <p:sldId id="518" r:id="rId208"/>
    <p:sldId id="517" r:id="rId20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92DB"/>
    <a:srgbClr val="F79600"/>
    <a:srgbClr val="005DA2"/>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p:cViewPr varScale="1">
        <p:scale>
          <a:sx n="128" d="100"/>
          <a:sy n="128" d="100"/>
        </p:scale>
        <p:origin x="75" y="32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notesMaster" Target="notesMasters/notesMaster1.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2023/2/28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327852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2023/2/28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2226266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a:ln/>
        </p:spPr>
      </p:sp>
      <p:sp>
        <p:nvSpPr>
          <p:cNvPr id="947203" name="备注占位符 2"/>
          <p:cNvSpPr>
            <a:spLocks noGrp="1"/>
          </p:cNvSpPr>
          <p:nvPr>
            <p:ph type="body" idx="1"/>
          </p:nvPr>
        </p:nvSpPr>
        <p:spPr/>
        <p:txBody>
          <a:bodyPr/>
          <a:lstStyle/>
          <a:p>
            <a:pPr defTabSz="1217613">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815CD8F7-F5A7-4D10-9D0D-642CC0C89D7C}" type="slidenum">
              <a:rPr lang="zh-CN" altLang="en-US" sz="1200">
                <a:latin typeface="Calibri" pitchFamily="34" charset="0"/>
                <a:ea typeface="微软雅黑" pitchFamily="34" charset="-122"/>
              </a:rPr>
              <a:pPr algn="r" eaLnBrk="1" hangingPunct="1"/>
              <a:t>1</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3291783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05721723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103</a:t>
            </a:fld>
            <a:endParaRPr lang="zh-CN" altLang="en-US"/>
          </a:p>
        </p:txBody>
      </p:sp>
    </p:spTree>
    <p:extLst>
      <p:ext uri="{BB962C8B-B14F-4D97-AF65-F5344CB8AC3E}">
        <p14:creationId xmlns:p14="http://schemas.microsoft.com/office/powerpoint/2010/main" val="105625216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104</a:t>
            </a:fld>
            <a:endParaRPr lang="zh-CN" altLang="en-US"/>
          </a:p>
        </p:txBody>
      </p:sp>
    </p:spTree>
    <p:extLst>
      <p:ext uri="{BB962C8B-B14F-4D97-AF65-F5344CB8AC3E}">
        <p14:creationId xmlns:p14="http://schemas.microsoft.com/office/powerpoint/2010/main" val="284414784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106</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108</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110</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111</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112</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113</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114</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115</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116</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117</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118</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120</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121</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122</a:t>
            </a:fld>
            <a:endParaRPr lang="zh-CN" altLang="en-US"/>
          </a:p>
        </p:txBody>
      </p:sp>
    </p:spTree>
    <p:extLst>
      <p:ext uri="{BB962C8B-B14F-4D97-AF65-F5344CB8AC3E}">
        <p14:creationId xmlns:p14="http://schemas.microsoft.com/office/powerpoint/2010/main" val="303627918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123</a:t>
            </a:fld>
            <a:endParaRPr lang="zh-CN" altLang="en-US"/>
          </a:p>
        </p:txBody>
      </p:sp>
    </p:spTree>
    <p:extLst>
      <p:ext uri="{BB962C8B-B14F-4D97-AF65-F5344CB8AC3E}">
        <p14:creationId xmlns:p14="http://schemas.microsoft.com/office/powerpoint/2010/main" val="158643225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124</a:t>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125</a:t>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126</a:t>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127</a:t>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128</a:t>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130</a:t>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131</a:t>
            </a:fld>
            <a:endParaRPr lang="zh-CN" altLang="en-US"/>
          </a:p>
        </p:txBody>
      </p:sp>
    </p:spTree>
    <p:extLst>
      <p:ext uri="{BB962C8B-B14F-4D97-AF65-F5344CB8AC3E}">
        <p14:creationId xmlns:p14="http://schemas.microsoft.com/office/powerpoint/2010/main" val="341209948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132</a:t>
            </a:fld>
            <a:endParaRPr lang="zh-CN" altLang="en-US"/>
          </a:p>
        </p:txBody>
      </p:sp>
    </p:spTree>
    <p:extLst>
      <p:ext uri="{BB962C8B-B14F-4D97-AF65-F5344CB8AC3E}">
        <p14:creationId xmlns:p14="http://schemas.microsoft.com/office/powerpoint/2010/main" val="280305140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133</a:t>
            </a:fld>
            <a:endParaRPr lang="zh-CN" altLang="en-US"/>
          </a:p>
        </p:txBody>
      </p:sp>
    </p:spTree>
    <p:extLst>
      <p:ext uri="{BB962C8B-B14F-4D97-AF65-F5344CB8AC3E}">
        <p14:creationId xmlns:p14="http://schemas.microsoft.com/office/powerpoint/2010/main" val="52279494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134</a:t>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135</a:t>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136</a:t>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137</a:t>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138</a:t>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140</a:t>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141</a:t>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142</a:t>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143</a:t>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144</a:t>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145</a:t>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146</a:t>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147</a:t>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148</a:t>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150</a:t>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151</a:t>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152</a:t>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153</a:t>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154</a:t>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155</a:t>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156</a:t>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157</a:t>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158</a:t>
            </a:fld>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2941707930"/>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160</a:t>
            </a:fld>
            <a:endParaRPr lang="zh-CN"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161</a:t>
            </a:fld>
            <a:endParaRPr lang="zh-CN" alt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162</a:t>
            </a:fld>
            <a:endParaRPr lang="zh-CN" alt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163</a:t>
            </a:fld>
            <a:endParaRPr lang="zh-CN" alt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164</a:t>
            </a:fld>
            <a:endParaRPr lang="zh-CN"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165</a:t>
            </a:fld>
            <a:endParaRPr lang="zh-CN" alt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166</a:t>
            </a:fld>
            <a:endParaRPr lang="zh-CN" alt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167</a:t>
            </a:fld>
            <a:endParaRPr lang="zh-CN" alt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168</a:t>
            </a:fld>
            <a:endParaRPr lang="zh-CN" alt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169</a:t>
            </a:fld>
            <a:endParaRPr lang="zh-CN" altLang="en-US"/>
          </a:p>
        </p:txBody>
      </p:sp>
    </p:spTree>
    <p:extLst>
      <p:ext uri="{BB962C8B-B14F-4D97-AF65-F5344CB8AC3E}">
        <p14:creationId xmlns:p14="http://schemas.microsoft.com/office/powerpoint/2010/main" val="3053538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170</a:t>
            </a:fld>
            <a:endParaRPr lang="zh-CN" altLang="en-US"/>
          </a:p>
        </p:txBody>
      </p:sp>
    </p:spTree>
    <p:extLst>
      <p:ext uri="{BB962C8B-B14F-4D97-AF65-F5344CB8AC3E}">
        <p14:creationId xmlns:p14="http://schemas.microsoft.com/office/powerpoint/2010/main" val="28406783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171</a:t>
            </a:fld>
            <a:endParaRPr lang="zh-CN" altLang="en-US"/>
          </a:p>
        </p:txBody>
      </p:sp>
    </p:spTree>
    <p:extLst>
      <p:ext uri="{BB962C8B-B14F-4D97-AF65-F5344CB8AC3E}">
        <p14:creationId xmlns:p14="http://schemas.microsoft.com/office/powerpoint/2010/main" val="1392411822"/>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172</a:t>
            </a:fld>
            <a:endParaRPr lang="zh-CN" altLang="en-US"/>
          </a:p>
        </p:txBody>
      </p:sp>
    </p:spTree>
    <p:extLst>
      <p:ext uri="{BB962C8B-B14F-4D97-AF65-F5344CB8AC3E}">
        <p14:creationId xmlns:p14="http://schemas.microsoft.com/office/powerpoint/2010/main" val="634072803"/>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173</a:t>
            </a:fld>
            <a:endParaRPr lang="zh-CN" alt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174</a:t>
            </a:fld>
            <a:endParaRPr lang="zh-CN" alt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175</a:t>
            </a:fld>
            <a:endParaRPr lang="zh-CN" alt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176</a:t>
            </a:fld>
            <a:endParaRPr lang="zh-CN" altLang="en-U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177</a:t>
            </a:fld>
            <a:endParaRPr lang="zh-CN" altLang="en-US"/>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178</a:t>
            </a:fld>
            <a:endParaRPr lang="zh-CN" altLang="en-US"/>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180</a:t>
            </a:fld>
            <a:endParaRPr lang="zh-CN" altLang="en-US"/>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181</a:t>
            </a:fld>
            <a:endParaRPr lang="zh-CN" altLang="en-US"/>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182</a:t>
            </a:fld>
            <a:endParaRPr lang="zh-CN" altLang="en-US"/>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183</a:t>
            </a:fld>
            <a:endParaRPr lang="zh-CN" altLang="en-US"/>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184</a:t>
            </a:fld>
            <a:endParaRPr lang="zh-CN" altLang="en-US"/>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185</a:t>
            </a:fld>
            <a:endParaRPr lang="zh-CN" altLang="en-US"/>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186</a:t>
            </a:fld>
            <a:endParaRPr lang="zh-CN" altLang="en-US"/>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187</a:t>
            </a:fld>
            <a:endParaRPr lang="zh-CN" altLang="en-US"/>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188</a:t>
            </a:fld>
            <a:endParaRPr lang="zh-CN" altLang="en-US"/>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190</a:t>
            </a:fld>
            <a:endParaRPr lang="zh-CN" altLang="en-US"/>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191</a:t>
            </a:fld>
            <a:endParaRPr lang="zh-CN" altLang="en-US"/>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192</a:t>
            </a:fld>
            <a:endParaRPr lang="zh-CN" altLang="en-US"/>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193</a:t>
            </a:fld>
            <a:endParaRPr lang="zh-CN" altLang="en-US"/>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194</a:t>
            </a:fld>
            <a:endParaRPr lang="zh-CN" altLang="en-US"/>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195</a:t>
            </a:fld>
            <a:endParaRPr lang="zh-CN" altLang="en-US"/>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196</a:t>
            </a:fld>
            <a:endParaRPr lang="zh-CN" altLang="en-US"/>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197</a:t>
            </a:fld>
            <a:endParaRPr lang="zh-CN" altLang="en-US"/>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198</a:t>
            </a:fld>
            <a:endParaRPr lang="zh-CN" altLang="en-US"/>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200</a:t>
            </a:fld>
            <a:endParaRPr lang="zh-CN" altLang="en-US"/>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201</a:t>
            </a:fld>
            <a:endParaRPr lang="zh-CN" altLang="en-US"/>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202</a:t>
            </a:fld>
            <a:endParaRPr lang="zh-CN" altLang="en-US"/>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203</a:t>
            </a:fld>
            <a:endParaRPr lang="zh-CN" altLang="en-US"/>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204</a:t>
            </a:fld>
            <a:endParaRPr lang="zh-CN" altLang="en-US"/>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205</a:t>
            </a:fld>
            <a:endParaRPr lang="zh-CN" altLang="en-US"/>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206</a:t>
            </a:fld>
            <a:endParaRPr lang="zh-CN" altLang="en-US"/>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207</a:t>
            </a:fld>
            <a:endParaRPr lang="zh-CN" altLang="en-US"/>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208</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20264338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extLst>
      <p:ext uri="{BB962C8B-B14F-4D97-AF65-F5344CB8AC3E}">
        <p14:creationId xmlns:p14="http://schemas.microsoft.com/office/powerpoint/2010/main" val="29461078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extLst>
      <p:ext uri="{BB962C8B-B14F-4D97-AF65-F5344CB8AC3E}">
        <p14:creationId xmlns:p14="http://schemas.microsoft.com/office/powerpoint/2010/main" val="1412387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extLst>
      <p:ext uri="{BB962C8B-B14F-4D97-AF65-F5344CB8AC3E}">
        <p14:creationId xmlns:p14="http://schemas.microsoft.com/office/powerpoint/2010/main" val="12457518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53848642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extLst>
      <p:ext uri="{BB962C8B-B14F-4D97-AF65-F5344CB8AC3E}">
        <p14:creationId xmlns:p14="http://schemas.microsoft.com/office/powerpoint/2010/main" val="39346103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extLst>
      <p:ext uri="{BB962C8B-B14F-4D97-AF65-F5344CB8AC3E}">
        <p14:creationId xmlns:p14="http://schemas.microsoft.com/office/powerpoint/2010/main" val="3298324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extLst>
      <p:ext uri="{BB962C8B-B14F-4D97-AF65-F5344CB8AC3E}">
        <p14:creationId xmlns:p14="http://schemas.microsoft.com/office/powerpoint/2010/main" val="32125249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19562509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373793939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extLst>
      <p:ext uri="{BB962C8B-B14F-4D97-AF65-F5344CB8AC3E}">
        <p14:creationId xmlns:p14="http://schemas.microsoft.com/office/powerpoint/2010/main" val="290683458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extLst>
      <p:ext uri="{BB962C8B-B14F-4D97-AF65-F5344CB8AC3E}">
        <p14:creationId xmlns:p14="http://schemas.microsoft.com/office/powerpoint/2010/main" val="67833288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extLst>
      <p:ext uri="{BB962C8B-B14F-4D97-AF65-F5344CB8AC3E}">
        <p14:creationId xmlns:p14="http://schemas.microsoft.com/office/powerpoint/2010/main" val="141825096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extLst>
      <p:ext uri="{BB962C8B-B14F-4D97-AF65-F5344CB8AC3E}">
        <p14:creationId xmlns:p14="http://schemas.microsoft.com/office/powerpoint/2010/main" val="265811760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extLst>
      <p:ext uri="{BB962C8B-B14F-4D97-AF65-F5344CB8AC3E}">
        <p14:creationId xmlns:p14="http://schemas.microsoft.com/office/powerpoint/2010/main" val="201329227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extLst>
      <p:ext uri="{BB962C8B-B14F-4D97-AF65-F5344CB8AC3E}">
        <p14:creationId xmlns:p14="http://schemas.microsoft.com/office/powerpoint/2010/main" val="3281950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401781816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extLst>
      <p:ext uri="{BB962C8B-B14F-4D97-AF65-F5344CB8AC3E}">
        <p14:creationId xmlns:p14="http://schemas.microsoft.com/office/powerpoint/2010/main" val="4576546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extLst>
      <p:ext uri="{BB962C8B-B14F-4D97-AF65-F5344CB8AC3E}">
        <p14:creationId xmlns:p14="http://schemas.microsoft.com/office/powerpoint/2010/main" val="139303218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extLst>
      <p:ext uri="{BB962C8B-B14F-4D97-AF65-F5344CB8AC3E}">
        <p14:creationId xmlns:p14="http://schemas.microsoft.com/office/powerpoint/2010/main" val="122840473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extLst>
      <p:ext uri="{BB962C8B-B14F-4D97-AF65-F5344CB8AC3E}">
        <p14:creationId xmlns:p14="http://schemas.microsoft.com/office/powerpoint/2010/main" val="193240925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2023/2/28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图片 127">
            <a:extLst>
              <a:ext uri="{FF2B5EF4-FFF2-40B4-BE49-F238E27FC236}">
                <a16:creationId xmlns:a16="http://schemas.microsoft.com/office/drawing/2014/main" id="{36E7B933-2CBB-4285-9C01-8265D4BDB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46"/>
            <a:ext cx="9133238" cy="5142013"/>
          </a:xfrm>
          <a:prstGeom prst="rect">
            <a:avLst/>
          </a:prstGeom>
        </p:spPr>
      </p:pic>
      <p:sp>
        <p:nvSpPr>
          <p:cNvPr id="129" name="TextBox 26">
            <a:extLst>
              <a:ext uri="{FF2B5EF4-FFF2-40B4-BE49-F238E27FC236}">
                <a16:creationId xmlns:a16="http://schemas.microsoft.com/office/drawing/2014/main" id="{676899CD-5C83-4B53-BFA7-53ABDA795D87}"/>
              </a:ext>
            </a:extLst>
          </p:cNvPr>
          <p:cNvSpPr txBox="1"/>
          <p:nvPr/>
        </p:nvSpPr>
        <p:spPr>
          <a:xfrm>
            <a:off x="301430" y="1048085"/>
            <a:ext cx="4965966" cy="1661545"/>
          </a:xfrm>
          <a:prstGeom prst="rect">
            <a:avLst/>
          </a:prstGeom>
          <a:noFill/>
        </p:spPr>
        <p:txBody>
          <a:bodyPr wrap="square" rtlCol="0">
            <a:spAutoFit/>
          </a:bodyPr>
          <a:lstStyle/>
          <a:p>
            <a:r>
              <a:rPr lang="zh-CN" altLang="en-US" sz="4498" b="1" dirty="0">
                <a:solidFill>
                  <a:schemeClr val="bg1"/>
                </a:solidFill>
                <a:latin typeface="华文楷体" panose="02010600040101010101" pitchFamily="2" charset="-122"/>
                <a:ea typeface="华文楷体" panose="02010600040101010101" pitchFamily="2" charset="-122"/>
              </a:rPr>
              <a:t>面向对象程序设计</a:t>
            </a:r>
            <a:endParaRPr lang="en-US" altLang="zh-CN" sz="4498" b="1" dirty="0">
              <a:solidFill>
                <a:schemeClr val="bg1"/>
              </a:solidFill>
              <a:latin typeface="华文楷体" panose="02010600040101010101" pitchFamily="2" charset="-122"/>
              <a:ea typeface="华文楷体" panose="02010600040101010101" pitchFamily="2" charset="-122"/>
            </a:endParaRPr>
          </a:p>
          <a:p>
            <a:endParaRPr lang="en-US" altLang="zh-CN" sz="2699" b="1" dirty="0">
              <a:solidFill>
                <a:schemeClr val="bg1"/>
              </a:solidFill>
              <a:latin typeface="华文楷体" panose="02010600040101010101" pitchFamily="2" charset="-122"/>
              <a:ea typeface="华文楷体" panose="02010600040101010101" pitchFamily="2" charset="-122"/>
            </a:endParaRPr>
          </a:p>
          <a:p>
            <a:r>
              <a:rPr lang="zh-CN" altLang="en-US" sz="2699" b="1" dirty="0" smtClean="0">
                <a:solidFill>
                  <a:schemeClr val="bg1"/>
                </a:solidFill>
                <a:latin typeface="华文楷体" panose="02010600040101010101" pitchFamily="2" charset="-122"/>
                <a:ea typeface="华文楷体" panose="02010600040101010101" pitchFamily="2" charset="-122"/>
              </a:rPr>
              <a:t>第三讲：</a:t>
            </a:r>
            <a:r>
              <a:rPr lang="zh-CN" altLang="en-US" sz="2699" b="1" dirty="0">
                <a:solidFill>
                  <a:schemeClr val="bg1"/>
                </a:solidFill>
                <a:latin typeface="华文楷体" panose="02010600040101010101" pitchFamily="2" charset="-122"/>
                <a:ea typeface="华文楷体" panose="02010600040101010101" pitchFamily="2" charset="-122"/>
              </a:rPr>
              <a:t>类与对象</a:t>
            </a:r>
            <a:endParaRPr lang="en-US" altLang="zh-CN" sz="2699" b="1" dirty="0">
              <a:solidFill>
                <a:schemeClr val="bg1"/>
              </a:solidFill>
              <a:latin typeface="华文楷体" panose="02010600040101010101" pitchFamily="2" charset="-122"/>
              <a:ea typeface="华文楷体" panose="02010600040101010101" pitchFamily="2" charset="-122"/>
            </a:endParaRPr>
          </a:p>
        </p:txBody>
      </p:sp>
      <p:sp>
        <p:nvSpPr>
          <p:cNvPr id="130" name="TextBox 12">
            <a:extLst>
              <a:ext uri="{FF2B5EF4-FFF2-40B4-BE49-F238E27FC236}">
                <a16:creationId xmlns:a16="http://schemas.microsoft.com/office/drawing/2014/main" id="{479E23A7-7B83-4AF3-8795-3B16207A7272}"/>
              </a:ext>
            </a:extLst>
          </p:cNvPr>
          <p:cNvSpPr txBox="1"/>
          <p:nvPr/>
        </p:nvSpPr>
        <p:spPr>
          <a:xfrm>
            <a:off x="436653" y="142746"/>
            <a:ext cx="1976205" cy="922881"/>
          </a:xfrm>
          <a:prstGeom prst="rect">
            <a:avLst/>
          </a:prstGeom>
          <a:noFill/>
        </p:spPr>
        <p:txBody>
          <a:bodyPr wrap="square" rtlCol="0">
            <a:spAutoFit/>
          </a:bodyPr>
          <a:lstStyle/>
          <a:p>
            <a:r>
              <a:rPr lang="en-US" altLang="zh-CN" sz="5397" spc="-225" smtClean="0">
                <a:solidFill>
                  <a:schemeClr val="bg1"/>
                </a:solidFill>
                <a:latin typeface="Agency FB" pitchFamily="34" charset="0"/>
              </a:rPr>
              <a:t>2023</a:t>
            </a:r>
            <a:endParaRPr lang="zh-CN" altLang="en-US" sz="5397" spc="-225" dirty="0">
              <a:solidFill>
                <a:schemeClr val="bg1"/>
              </a:solidFill>
              <a:latin typeface="Agency FB" pitchFamily="34" charset="0"/>
            </a:endParaRPr>
          </a:p>
        </p:txBody>
      </p:sp>
      <p:sp>
        <p:nvSpPr>
          <p:cNvPr id="131" name="TextBox 33">
            <a:extLst>
              <a:ext uri="{FF2B5EF4-FFF2-40B4-BE49-F238E27FC236}">
                <a16:creationId xmlns:a16="http://schemas.microsoft.com/office/drawing/2014/main" id="{FFD3213A-B971-4F8D-8915-020533E32684}"/>
              </a:ext>
            </a:extLst>
          </p:cNvPr>
          <p:cNvSpPr txBox="1"/>
          <p:nvPr/>
        </p:nvSpPr>
        <p:spPr>
          <a:xfrm>
            <a:off x="577637" y="3448733"/>
            <a:ext cx="4413554" cy="369204"/>
          </a:xfrm>
          <a:prstGeom prst="rect">
            <a:avLst/>
          </a:prstGeom>
          <a:noFill/>
        </p:spPr>
        <p:txBody>
          <a:bodyPr wrap="square" rtlCol="0">
            <a:spAutoFit/>
          </a:bodyPr>
          <a:lstStyle/>
          <a:p>
            <a:r>
              <a:rPr lang="zh-CN" altLang="en-US" sz="1799" dirty="0">
                <a:solidFill>
                  <a:schemeClr val="bg1"/>
                </a:solidFill>
                <a:latin typeface="楷体" panose="02010609060101010101" pitchFamily="49" charset="-122"/>
                <a:ea typeface="楷体" panose="02010609060101010101" pitchFamily="49" charset="-122"/>
              </a:rPr>
              <a:t>李际军  </a:t>
            </a:r>
            <a:r>
              <a:rPr lang="en-US" altLang="zh-CN" sz="1799" dirty="0">
                <a:solidFill>
                  <a:schemeClr val="bg1"/>
                </a:solidFill>
                <a:latin typeface="楷体" panose="02010609060101010101" pitchFamily="49" charset="-122"/>
                <a:ea typeface="楷体" panose="02010609060101010101" pitchFamily="49" charset="-122"/>
              </a:rPr>
              <a:t>lijijun@cs.zju.edu.cn</a:t>
            </a:r>
            <a:endParaRPr lang="zh-CN" altLang="en-US" sz="1799"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3659019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p:cTn id="7" dur="1000" fill="hold"/>
                                        <p:tgtEl>
                                          <p:spTgt spid="128"/>
                                        </p:tgtEl>
                                        <p:attrNameLst>
                                          <p:attrName>ppt_w</p:attrName>
                                        </p:attrNameLst>
                                      </p:cBhvr>
                                      <p:tavLst>
                                        <p:tav tm="0">
                                          <p:val>
                                            <p:strVal val="#ppt_w+.3"/>
                                          </p:val>
                                        </p:tav>
                                        <p:tav tm="100000">
                                          <p:val>
                                            <p:strVal val="#ppt_w"/>
                                          </p:val>
                                        </p:tav>
                                      </p:tavLst>
                                    </p:anim>
                                    <p:anim calcmode="lin" valueType="num">
                                      <p:cBhvr>
                                        <p:cTn id="8" dur="1000" fill="hold"/>
                                        <p:tgtEl>
                                          <p:spTgt spid="128"/>
                                        </p:tgtEl>
                                        <p:attrNameLst>
                                          <p:attrName>ppt_h</p:attrName>
                                        </p:attrNameLst>
                                      </p:cBhvr>
                                      <p:tavLst>
                                        <p:tav tm="0">
                                          <p:val>
                                            <p:strVal val="#ppt_h"/>
                                          </p:val>
                                        </p:tav>
                                        <p:tav tm="100000">
                                          <p:val>
                                            <p:strVal val="#ppt_h"/>
                                          </p:val>
                                        </p:tav>
                                      </p:tavLst>
                                    </p:anim>
                                    <p:animEffect transition="in" filter="fade">
                                      <p:cBhvr>
                                        <p:cTn id="9" dur="1000"/>
                                        <p:tgtEl>
                                          <p:spTgt spid="128"/>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30"/>
                                        </p:tgtEl>
                                        <p:attrNameLst>
                                          <p:attrName>style.visibility</p:attrName>
                                        </p:attrNameLst>
                                      </p:cBhvr>
                                      <p:to>
                                        <p:strVal val="visible"/>
                                      </p:to>
                                    </p:set>
                                    <p:animEffect transition="in" filter="fade">
                                      <p:cBhvr>
                                        <p:cTn id="13" dur="1000"/>
                                        <p:tgtEl>
                                          <p:spTgt spid="130"/>
                                        </p:tgtEl>
                                      </p:cBhvr>
                                    </p:animEffect>
                                    <p:anim calcmode="lin" valueType="num">
                                      <p:cBhvr>
                                        <p:cTn id="14" dur="1000" fill="hold"/>
                                        <p:tgtEl>
                                          <p:spTgt spid="130"/>
                                        </p:tgtEl>
                                        <p:attrNameLst>
                                          <p:attrName>ppt_w</p:attrName>
                                        </p:attrNameLst>
                                      </p:cBhvr>
                                      <p:tavLst>
                                        <p:tav tm="0" fmla="#ppt_w*sin(2.5*pi*$)">
                                          <p:val>
                                            <p:fltVal val="0"/>
                                          </p:val>
                                        </p:tav>
                                        <p:tav tm="100000">
                                          <p:val>
                                            <p:fltVal val="1"/>
                                          </p:val>
                                        </p:tav>
                                      </p:tavLst>
                                    </p:anim>
                                    <p:anim calcmode="lin" valueType="num">
                                      <p:cBhvr>
                                        <p:cTn id="15" dur="1000" fill="hold"/>
                                        <p:tgtEl>
                                          <p:spTgt spid="130"/>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29"/>
                                        </p:tgtEl>
                                        <p:attrNameLst>
                                          <p:attrName>style.visibility</p:attrName>
                                        </p:attrNameLst>
                                      </p:cBhvr>
                                      <p:to>
                                        <p:strVal val="visible"/>
                                      </p:to>
                                    </p:set>
                                    <p:anim by="(-#ppt_w*2)" calcmode="lin" valueType="num">
                                      <p:cBhvr rctx="PPT">
                                        <p:cTn id="19" dur="500" autoRev="1" fill="hold">
                                          <p:stCondLst>
                                            <p:cond delay="0"/>
                                          </p:stCondLst>
                                        </p:cTn>
                                        <p:tgtEl>
                                          <p:spTgt spid="129"/>
                                        </p:tgtEl>
                                        <p:attrNameLst>
                                          <p:attrName>ppt_w</p:attrName>
                                        </p:attrNameLst>
                                      </p:cBhvr>
                                    </p:anim>
                                    <p:anim by="(#ppt_w*0.50)" calcmode="lin" valueType="num">
                                      <p:cBhvr>
                                        <p:cTn id="20" dur="500" decel="50000" autoRev="1" fill="hold">
                                          <p:stCondLst>
                                            <p:cond delay="0"/>
                                          </p:stCondLst>
                                        </p:cTn>
                                        <p:tgtEl>
                                          <p:spTgt spid="129"/>
                                        </p:tgtEl>
                                        <p:attrNameLst>
                                          <p:attrName>ppt_x</p:attrName>
                                        </p:attrNameLst>
                                      </p:cBhvr>
                                    </p:anim>
                                    <p:anim from="(-#ppt_h/2)" to="(#ppt_y)" calcmode="lin" valueType="num">
                                      <p:cBhvr>
                                        <p:cTn id="21" dur="1000" fill="hold">
                                          <p:stCondLst>
                                            <p:cond delay="0"/>
                                          </p:stCondLst>
                                        </p:cTn>
                                        <p:tgtEl>
                                          <p:spTgt spid="129"/>
                                        </p:tgtEl>
                                        <p:attrNameLst>
                                          <p:attrName>ppt_y</p:attrName>
                                        </p:attrNameLst>
                                      </p:cBhvr>
                                    </p:anim>
                                    <p:animRot by="21600000">
                                      <p:cBhvr>
                                        <p:cTn id="22" dur="1000" fill="hold">
                                          <p:stCondLst>
                                            <p:cond delay="0"/>
                                          </p:stCondLst>
                                        </p:cTn>
                                        <p:tgtEl>
                                          <p:spTgt spid="129"/>
                                        </p:tgtEl>
                                        <p:attrNameLst>
                                          <p:attrName>r</p:attrName>
                                        </p:attrNameLst>
                                      </p:cBhvr>
                                    </p:animRot>
                                  </p:childTnLst>
                                </p:cTn>
                              </p:par>
                            </p:childTnLst>
                          </p:cTn>
                        </p:par>
                        <p:par>
                          <p:cTn id="23" fill="hold">
                            <p:stCondLst>
                              <p:cond delay="4800"/>
                            </p:stCondLst>
                            <p:childTnLst>
                              <p:par>
                                <p:cTn id="24" presetID="42" presetClass="entr" presetSubtype="0" fill="hold" grpId="0" nodeType="afterEffect">
                                  <p:stCondLst>
                                    <p:cond delay="0"/>
                                  </p:stCondLst>
                                  <p:childTnLst>
                                    <p:set>
                                      <p:cBhvr>
                                        <p:cTn id="25" dur="1" fill="hold">
                                          <p:stCondLst>
                                            <p:cond delay="0"/>
                                          </p:stCondLst>
                                        </p:cTn>
                                        <p:tgtEl>
                                          <p:spTgt spid="131"/>
                                        </p:tgtEl>
                                        <p:attrNameLst>
                                          <p:attrName>style.visibility</p:attrName>
                                        </p:attrNameLst>
                                      </p:cBhvr>
                                      <p:to>
                                        <p:strVal val="visible"/>
                                      </p:to>
                                    </p:set>
                                    <p:animEffect transition="in" filter="fade">
                                      <p:cBhvr>
                                        <p:cTn id="26" dur="1000"/>
                                        <p:tgtEl>
                                          <p:spTgt spid="131"/>
                                        </p:tgtEl>
                                      </p:cBhvr>
                                    </p:animEffect>
                                    <p:anim calcmode="lin" valueType="num">
                                      <p:cBhvr>
                                        <p:cTn id="27" dur="1000" fill="hold"/>
                                        <p:tgtEl>
                                          <p:spTgt spid="131"/>
                                        </p:tgtEl>
                                        <p:attrNameLst>
                                          <p:attrName>ppt_x</p:attrName>
                                        </p:attrNameLst>
                                      </p:cBhvr>
                                      <p:tavLst>
                                        <p:tav tm="0">
                                          <p:val>
                                            <p:strVal val="#ppt_x"/>
                                          </p:val>
                                        </p:tav>
                                        <p:tav tm="100000">
                                          <p:val>
                                            <p:strVal val="#ppt_x"/>
                                          </p:val>
                                        </p:tav>
                                      </p:tavLst>
                                    </p:anim>
                                    <p:anim calcmode="lin" valueType="num">
                                      <p:cBhvr>
                                        <p:cTn id="28"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0" grpId="0"/>
      <p:bldP spid="13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6702" y="5147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3.1</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3019038" y="636734"/>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类和对象的概念</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75384" y="2000355"/>
            <a:ext cx="8817096" cy="2377576"/>
          </a:xfrm>
          <a:prstGeom prst="rect">
            <a:avLst/>
          </a:prstGeom>
          <a:noFill/>
        </p:spPr>
        <p:txBody>
          <a:bodyPr wrap="square" lIns="68584" tIns="34291" rIns="68584" bIns="34291" rtlCol="0">
            <a:spAutoFit/>
          </a:bodyPr>
          <a:lstStyle/>
          <a:p>
            <a:pPr marL="171450" indent="-171450" algn="just">
              <a:lnSpc>
                <a:spcPct val="150000"/>
              </a:lnSpc>
              <a:buFont typeface="Arial" panose="020B0604020202020204" pitchFamily="34" charset="0"/>
              <a:buChar char="•"/>
            </a:pP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类是对一组具有共同属性特征和行为特征的实体（对象）的抽象，它将相关数据及对这些数据的操作组合在一起。</a:t>
            </a:r>
            <a:endParaRPr lang="en-US" altLang="zh-CN" sz="2000" b="1" dirty="0">
              <a:solidFill>
                <a:schemeClr val="tx1">
                  <a:lumMod val="75000"/>
                  <a:lumOff val="25000"/>
                </a:schemeClr>
              </a:solidFill>
              <a:latin typeface="仿宋" panose="02010609060101010101" pitchFamily="49" charset="-122"/>
              <a:ea typeface="仿宋" panose="02010609060101010101" pitchFamily="49" charset="-122"/>
            </a:endParaRPr>
          </a:p>
          <a:p>
            <a:pPr marL="171450" indent="-171450" algn="just">
              <a:lnSpc>
                <a:spcPct val="150000"/>
              </a:lnSpc>
              <a:buFont typeface="Arial" panose="020B0604020202020204" pitchFamily="34" charset="0"/>
              <a:buChar char="•"/>
            </a:pP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在面向对象程序设计中，程序模块是由类构成的。类是对逻辑上相关的函数与数据的封装，它是对问题的抽象的描述。</a:t>
            </a:r>
          </a:p>
          <a:p>
            <a:pPr marL="171450" indent="-171450" algn="just">
              <a:lnSpc>
                <a:spcPct val="150000"/>
              </a:lnSpc>
              <a:buFont typeface="Arial" panose="020B0604020202020204" pitchFamily="34" charset="0"/>
              <a:buChar char="•"/>
            </a:pP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因此集成程度更高，适合大型程序的</a:t>
            </a:r>
            <a:r>
              <a:rPr lang="zh-CN" altLang="en-US" sz="2000" b="1" dirty="0" smtClean="0">
                <a:solidFill>
                  <a:schemeClr val="tx1">
                    <a:lumMod val="75000"/>
                    <a:lumOff val="25000"/>
                  </a:schemeClr>
                </a:solidFill>
                <a:latin typeface="仿宋" panose="02010609060101010101" pitchFamily="49" charset="-122"/>
                <a:ea typeface="仿宋" panose="02010609060101010101" pitchFamily="49" charset="-122"/>
              </a:rPr>
              <a:t>开发。</a:t>
            </a:r>
            <a:endParaRPr lang="en-US" altLang="zh-CN" sz="2000" b="1" dirty="0">
              <a:solidFill>
                <a:schemeClr val="tx1">
                  <a:lumMod val="75000"/>
                  <a:lumOff val="25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1306894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2" presetClass="entr" presetSubtype="8" fill="hold" grpId="0" nodeType="afterEffect">
                                  <p:stCondLst>
                                    <p:cond delay="0"/>
                                  </p:stCondLst>
                                  <p:iterate type="lt">
                                    <p:tmPct val="30000"/>
                                  </p:iterate>
                                  <p:childTnLst>
                                    <p:set>
                                      <p:cBhvr>
                                        <p:cTn id="11" dur="1" fill="hold">
                                          <p:stCondLst>
                                            <p:cond delay="0"/>
                                          </p:stCondLst>
                                        </p:cTn>
                                        <p:tgtEl>
                                          <p:spTgt spid="49"/>
                                        </p:tgtEl>
                                        <p:attrNameLst>
                                          <p:attrName>style.visibility</p:attrName>
                                        </p:attrNameLst>
                                      </p:cBhvr>
                                      <p:to>
                                        <p:strVal val="visible"/>
                                      </p:to>
                                    </p:set>
                                    <p:animEffect transition="in" filter="wipe(left)">
                                      <p:cBhvr>
                                        <p:cTn id="12" dur="200"/>
                                        <p:tgtEl>
                                          <p:spTgt spid="49"/>
                                        </p:tgtEl>
                                      </p:cBhvr>
                                    </p:animEffect>
                                  </p:childTnLst>
                                </p:cTn>
                              </p:par>
                              <p:par>
                                <p:cTn id="13" presetID="36" presetClass="emph" presetSubtype="0" fill="hold" grpId="1" nodeType="withEffect">
                                  <p:stCondLst>
                                    <p:cond delay="0"/>
                                  </p:stCondLst>
                                  <p:iterate type="lt">
                                    <p:tmPct val="30000"/>
                                  </p:iterate>
                                  <p:childTnLst>
                                    <p:animScale>
                                      <p:cBhvr>
                                        <p:cTn id="14" dur="50" autoRev="1" fill="hold">
                                          <p:stCondLst>
                                            <p:cond delay="0"/>
                                          </p:stCondLst>
                                        </p:cTn>
                                        <p:tgtEl>
                                          <p:spTgt spid="49"/>
                                        </p:tgtEl>
                                      </p:cBhvr>
                                      <p:to x="80000" y="100000"/>
                                    </p:animScale>
                                    <p:anim by="(#ppt_w*0.10)" calcmode="lin" valueType="num">
                                      <p:cBhvr>
                                        <p:cTn id="15" dur="50" autoRev="1" fill="hold">
                                          <p:stCondLst>
                                            <p:cond delay="0"/>
                                          </p:stCondLst>
                                        </p:cTn>
                                        <p:tgtEl>
                                          <p:spTgt spid="49"/>
                                        </p:tgtEl>
                                        <p:attrNameLst>
                                          <p:attrName>ppt_x</p:attrName>
                                        </p:attrNameLst>
                                      </p:cBhvr>
                                    </p:anim>
                                    <p:anim by="(-#ppt_w*0.10)" calcmode="lin" valueType="num">
                                      <p:cBhvr>
                                        <p:cTn id="16" dur="50" autoRev="1" fill="hold">
                                          <p:stCondLst>
                                            <p:cond delay="0"/>
                                          </p:stCondLst>
                                        </p:cTn>
                                        <p:tgtEl>
                                          <p:spTgt spid="49"/>
                                        </p:tgtEl>
                                        <p:attrNameLst>
                                          <p:attrName>ppt_y</p:attrName>
                                        </p:attrNameLst>
                                      </p:cBhvr>
                                    </p:anim>
                                    <p:animRot by="-480000">
                                      <p:cBhvr>
                                        <p:cTn id="17" dur="50" autoRev="1" fill="hold">
                                          <p:stCondLst>
                                            <p:cond delay="0"/>
                                          </p:stCondLst>
                                        </p:cTn>
                                        <p:tgtEl>
                                          <p:spTgt spid="49"/>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50"/>
                                        </p:tgtEl>
                                        <p:attrNameLst>
                                          <p:attrName>style.visibility</p:attrName>
                                        </p:attrNameLst>
                                      </p:cBhvr>
                                      <p:to>
                                        <p:strVal val="visible"/>
                                      </p:to>
                                    </p:set>
                                    <p:animEffect transition="in" filter="wipe(left)">
                                      <p:cBhvr>
                                        <p:cTn id="22" dur="2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36" presetClass="emph" presetSubtype="0" fill="hold" grpId="1" nodeType="clickEffect">
                                  <p:stCondLst>
                                    <p:cond delay="0"/>
                                  </p:stCondLst>
                                  <p:iterate type="lt">
                                    <p:tmPct val="30000"/>
                                  </p:iterate>
                                  <p:childTnLst>
                                    <p:animScale>
                                      <p:cBhvr>
                                        <p:cTn id="26" dur="50" autoRev="1" fill="hold">
                                          <p:stCondLst>
                                            <p:cond delay="0"/>
                                          </p:stCondLst>
                                        </p:cTn>
                                        <p:tgtEl>
                                          <p:spTgt spid="50"/>
                                        </p:tgtEl>
                                      </p:cBhvr>
                                      <p:to x="80000" y="100000"/>
                                    </p:animScale>
                                    <p:anim by="(#ppt_w*0.10)" calcmode="lin" valueType="num">
                                      <p:cBhvr>
                                        <p:cTn id="27" dur="50" autoRev="1" fill="hold">
                                          <p:stCondLst>
                                            <p:cond delay="0"/>
                                          </p:stCondLst>
                                        </p:cTn>
                                        <p:tgtEl>
                                          <p:spTgt spid="50"/>
                                        </p:tgtEl>
                                        <p:attrNameLst>
                                          <p:attrName>ppt_x</p:attrName>
                                        </p:attrNameLst>
                                      </p:cBhvr>
                                    </p:anim>
                                    <p:anim by="(-#ppt_w*0.10)" calcmode="lin" valueType="num">
                                      <p:cBhvr>
                                        <p:cTn id="28" dur="50" autoRev="1" fill="hold">
                                          <p:stCondLst>
                                            <p:cond delay="0"/>
                                          </p:stCondLst>
                                        </p:cTn>
                                        <p:tgtEl>
                                          <p:spTgt spid="50"/>
                                        </p:tgtEl>
                                        <p:attrNameLst>
                                          <p:attrName>ppt_y</p:attrName>
                                        </p:attrNameLst>
                                      </p:cBhvr>
                                    </p:anim>
                                    <p:animRot by="-480000">
                                      <p:cBhvr>
                                        <p:cTn id="29" dur="50" autoRev="1" fill="hold">
                                          <p:stCondLst>
                                            <p:cond delay="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0"/>
      <p:bldP spid="50" grpId="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析构函数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69" y="1629568"/>
            <a:ext cx="8855075"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ircle(in)">
                                      <p:cBhvr>
                                        <p:cTn id="1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020173"/>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06741"/>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3.6</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2555776" y="1614066"/>
            <a:ext cx="6588224"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1021615" y="2931790"/>
            <a:ext cx="7717185" cy="2137510"/>
          </a:xfrm>
          <a:prstGeom prst="rect">
            <a:avLst/>
          </a:prstGeom>
          <a:noFill/>
        </p:spPr>
        <p:txBody>
          <a:bodyPr wrap="square" lIns="68584" tIns="34291" rIns="68584" bIns="34291" rtlCol="0">
            <a:spAutoFit/>
          </a:bodyPr>
          <a:lstStyle/>
          <a:p>
            <a:pPr marL="171450" indent="-171450" algn="just">
              <a:lnSpc>
                <a:spcPct val="120000"/>
              </a:lnSpc>
              <a:buFont typeface="Arial" panose="020B0604020202020204" pitchFamily="34" charset="0"/>
              <a:buChar char="•"/>
            </a:pPr>
            <a:r>
              <a:rPr lang="zh-CN" altLang="en-US" sz="1600" b="1" dirty="0">
                <a:solidFill>
                  <a:schemeClr val="tx1">
                    <a:lumMod val="75000"/>
                    <a:lumOff val="25000"/>
                  </a:schemeClr>
                </a:solidFill>
                <a:latin typeface="仿宋" panose="02010609060101010101" pitchFamily="49" charset="-122"/>
                <a:ea typeface="仿宋" panose="02010609060101010101" pitchFamily="49" charset="-122"/>
              </a:rPr>
              <a:t> 当创建一个对象，其生命周期开始时调用构造函数，当删除一个对象，其生命周期结束时调用析构函数。即二者何时调用与对象的生命周期有关。</a:t>
            </a:r>
          </a:p>
          <a:p>
            <a:pPr marL="171450" indent="-171450" algn="just">
              <a:lnSpc>
                <a:spcPct val="120000"/>
              </a:lnSpc>
              <a:buFont typeface="Arial" panose="020B0604020202020204" pitchFamily="34" charset="0"/>
              <a:buChar char="•"/>
            </a:pPr>
            <a:r>
              <a:rPr lang="zh-CN" altLang="en-US" sz="1600" b="1" dirty="0">
                <a:solidFill>
                  <a:srgbClr val="FF0000"/>
                </a:solidFill>
                <a:latin typeface="仿宋" panose="02010609060101010101" pitchFamily="49" charset="-122"/>
                <a:ea typeface="仿宋" panose="02010609060101010101" pitchFamily="49" charset="-122"/>
              </a:rPr>
              <a:t> 如果程序中定义多个对象，那么创建和删除这些对象时，调用构造函数和析构函数有一定的顺序。</a:t>
            </a:r>
          </a:p>
          <a:p>
            <a:pPr marL="171450" indent="-171450" algn="just">
              <a:lnSpc>
                <a:spcPct val="120000"/>
              </a:lnSpc>
              <a:buFont typeface="Arial" panose="020B0604020202020204" pitchFamily="34" charset="0"/>
              <a:buChar char="•"/>
            </a:pPr>
            <a:r>
              <a:rPr lang="zh-CN" altLang="en-US" sz="1600" b="1" dirty="0">
                <a:solidFill>
                  <a:schemeClr val="tx1">
                    <a:lumMod val="75000"/>
                    <a:lumOff val="25000"/>
                  </a:schemeClr>
                </a:solidFill>
                <a:latin typeface="仿宋" panose="02010609060101010101" pitchFamily="49" charset="-122"/>
                <a:ea typeface="仿宋" panose="02010609060101010101" pitchFamily="49" charset="-122"/>
              </a:rPr>
              <a:t> 一般情况下，</a:t>
            </a:r>
            <a:r>
              <a:rPr lang="zh-CN" altLang="en-US" sz="1600" b="1" dirty="0">
                <a:solidFill>
                  <a:srgbClr val="00B050"/>
                </a:solidFill>
                <a:latin typeface="仿宋" panose="02010609060101010101" pitchFamily="49" charset="-122"/>
                <a:ea typeface="仿宋" panose="02010609060101010101" pitchFamily="49" charset="-122"/>
              </a:rPr>
              <a:t>调用析构函数的次序正好与调用构造函数的次序相反</a:t>
            </a:r>
            <a:r>
              <a:rPr lang="zh-CN" altLang="en-US" sz="1600" b="1" dirty="0">
                <a:solidFill>
                  <a:schemeClr val="tx1">
                    <a:lumMod val="75000"/>
                    <a:lumOff val="25000"/>
                  </a:schemeClr>
                </a:solidFill>
                <a:latin typeface="仿宋" panose="02010609060101010101" pitchFamily="49" charset="-122"/>
                <a:ea typeface="仿宋" panose="02010609060101010101" pitchFamily="49" charset="-122"/>
              </a:rPr>
              <a:t>，也就是</a:t>
            </a:r>
            <a:r>
              <a:rPr lang="zh-CN" altLang="en-US" sz="1600" b="1" dirty="0">
                <a:solidFill>
                  <a:srgbClr val="00B050"/>
                </a:solidFill>
                <a:latin typeface="仿宋" panose="02010609060101010101" pitchFamily="49" charset="-122"/>
                <a:ea typeface="仿宋" panose="02010609060101010101" pitchFamily="49" charset="-122"/>
              </a:rPr>
              <a:t>最先被调用的构造函数，其对应的析构函数最后被调用，而最后被调用的构造函数，其对应的析构函数最先被调用。</a:t>
            </a:r>
          </a:p>
        </p:txBody>
      </p:sp>
      <p:grpSp>
        <p:nvGrpSpPr>
          <p:cNvPr id="7" name="组合 6"/>
          <p:cNvGrpSpPr/>
          <p:nvPr/>
        </p:nvGrpSpPr>
        <p:grpSpPr>
          <a:xfrm>
            <a:off x="5940152" y="643163"/>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643556"/>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643163"/>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643163"/>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643163"/>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par>
                          <p:cTn id="44" fill="hold">
                            <p:stCondLst>
                              <p:cond delay="3079"/>
                            </p:stCondLst>
                            <p:childTnLst>
                              <p:par>
                                <p:cTn id="45" presetID="22" presetClass="entr" presetSubtype="8" fill="hold" grpId="0" nodeType="afterEffect">
                                  <p:stCondLst>
                                    <p:cond delay="0"/>
                                  </p:stCondLst>
                                  <p:iterate type="lt">
                                    <p:tmPct val="30000"/>
                                  </p:iterate>
                                  <p:childTnLst>
                                    <p:set>
                                      <p:cBhvr>
                                        <p:cTn id="46" dur="1" fill="hold">
                                          <p:stCondLst>
                                            <p:cond delay="0"/>
                                          </p:stCondLst>
                                        </p:cTn>
                                        <p:tgtEl>
                                          <p:spTgt spid="50"/>
                                        </p:tgtEl>
                                        <p:attrNameLst>
                                          <p:attrName>style.visibility</p:attrName>
                                        </p:attrNameLst>
                                      </p:cBhvr>
                                      <p:to>
                                        <p:strVal val="visible"/>
                                      </p:to>
                                    </p:set>
                                    <p:animEffect transition="in" filter="wipe(left)">
                                      <p:cBhvr>
                                        <p:cTn id="47" dur="200"/>
                                        <p:tgtEl>
                                          <p:spTgt spid="50"/>
                                        </p:tgtEl>
                                      </p:cBhvr>
                                    </p:animEffect>
                                  </p:childTnLst>
                                </p:cTn>
                              </p:par>
                              <p:par>
                                <p:cTn id="48" presetID="36" presetClass="emph" presetSubtype="0" fill="hold" grpId="1" nodeType="withEffect">
                                  <p:stCondLst>
                                    <p:cond delay="0"/>
                                  </p:stCondLst>
                                  <p:iterate type="lt">
                                    <p:tmPct val="30000"/>
                                  </p:iterate>
                                  <p:childTnLst>
                                    <p:animScale>
                                      <p:cBhvr>
                                        <p:cTn id="49" dur="50" autoRev="1" fill="hold">
                                          <p:stCondLst>
                                            <p:cond delay="0"/>
                                          </p:stCondLst>
                                        </p:cTn>
                                        <p:tgtEl>
                                          <p:spTgt spid="50"/>
                                        </p:tgtEl>
                                      </p:cBhvr>
                                      <p:to x="80000" y="100000"/>
                                    </p:animScale>
                                    <p:anim by="(#ppt_w*0.10)" calcmode="lin" valueType="num">
                                      <p:cBhvr>
                                        <p:cTn id="50" dur="50" autoRev="1" fill="hold">
                                          <p:stCondLst>
                                            <p:cond delay="0"/>
                                          </p:stCondLst>
                                        </p:cTn>
                                        <p:tgtEl>
                                          <p:spTgt spid="50"/>
                                        </p:tgtEl>
                                        <p:attrNameLst>
                                          <p:attrName>ppt_x</p:attrName>
                                        </p:attrNameLst>
                                      </p:cBhvr>
                                    </p:anim>
                                    <p:anim by="(-#ppt_w*0.10)" calcmode="lin" valueType="num">
                                      <p:cBhvr>
                                        <p:cTn id="51" dur="50" autoRev="1" fill="hold">
                                          <p:stCondLst>
                                            <p:cond delay="0"/>
                                          </p:stCondLst>
                                        </p:cTn>
                                        <p:tgtEl>
                                          <p:spTgt spid="50"/>
                                        </p:tgtEl>
                                        <p:attrNameLst>
                                          <p:attrName>ppt_y</p:attrName>
                                        </p:attrNameLst>
                                      </p:cBhvr>
                                    </p:anim>
                                    <p:animRot by="-480000">
                                      <p:cBhvr>
                                        <p:cTn id="52" dur="50" autoRev="1" fill="hold">
                                          <p:stCondLst>
                                            <p:cond delay="0"/>
                                          </p:stCondLst>
                                        </p:cTn>
                                        <p:tgtEl>
                                          <p:spTgt spid="50"/>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50">
                                            <p:txEl>
                                              <p:pRg st="0" end="0"/>
                                            </p:txEl>
                                          </p:spTgt>
                                        </p:tgtEl>
                                        <p:attrNameLst>
                                          <p:attrName>style.visibility</p:attrName>
                                        </p:attrNameLst>
                                      </p:cBhvr>
                                      <p:to>
                                        <p:strVal val="visible"/>
                                      </p:to>
                                    </p:set>
                                    <p:animEffect transition="in" filter="fade">
                                      <p:cBhvr>
                                        <p:cTn id="57" dur="1000"/>
                                        <p:tgtEl>
                                          <p:spTgt spid="50">
                                            <p:txEl>
                                              <p:pRg st="0" end="0"/>
                                            </p:txEl>
                                          </p:spTgt>
                                        </p:tgtEl>
                                      </p:cBhvr>
                                    </p:animEffect>
                                    <p:anim calcmode="lin" valueType="num">
                                      <p:cBhvr>
                                        <p:cTn id="58" dur="1000" fill="hold"/>
                                        <p:tgtEl>
                                          <p:spTgt spid="50">
                                            <p:txEl>
                                              <p:pRg st="0" end="0"/>
                                            </p:txEl>
                                          </p:spTgt>
                                        </p:tgtEl>
                                        <p:attrNameLst>
                                          <p:attrName>ppt_x</p:attrName>
                                        </p:attrNameLst>
                                      </p:cBhvr>
                                      <p:tavLst>
                                        <p:tav tm="0">
                                          <p:val>
                                            <p:strVal val="#ppt_x"/>
                                          </p:val>
                                        </p:tav>
                                        <p:tav tm="100000">
                                          <p:val>
                                            <p:strVal val="#ppt_x"/>
                                          </p:val>
                                        </p:tav>
                                      </p:tavLst>
                                    </p:anim>
                                    <p:anim calcmode="lin" valueType="num">
                                      <p:cBhvr>
                                        <p:cTn id="59" dur="1000" fill="hold"/>
                                        <p:tgtEl>
                                          <p:spTgt spid="5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50">
                                            <p:txEl>
                                              <p:pRg st="1" end="1"/>
                                            </p:txEl>
                                          </p:spTgt>
                                        </p:tgtEl>
                                        <p:attrNameLst>
                                          <p:attrName>style.visibility</p:attrName>
                                        </p:attrNameLst>
                                      </p:cBhvr>
                                      <p:to>
                                        <p:strVal val="visible"/>
                                      </p:to>
                                    </p:set>
                                    <p:animEffect transition="in" filter="fade">
                                      <p:cBhvr>
                                        <p:cTn id="64" dur="1000"/>
                                        <p:tgtEl>
                                          <p:spTgt spid="50">
                                            <p:txEl>
                                              <p:pRg st="1" end="1"/>
                                            </p:txEl>
                                          </p:spTgt>
                                        </p:tgtEl>
                                      </p:cBhvr>
                                    </p:animEffect>
                                    <p:anim calcmode="lin" valueType="num">
                                      <p:cBhvr>
                                        <p:cTn id="65" dur="1000" fill="hold"/>
                                        <p:tgtEl>
                                          <p:spTgt spid="50">
                                            <p:txEl>
                                              <p:pRg st="1" end="1"/>
                                            </p:txEl>
                                          </p:spTgt>
                                        </p:tgtEl>
                                        <p:attrNameLst>
                                          <p:attrName>ppt_x</p:attrName>
                                        </p:attrNameLst>
                                      </p:cBhvr>
                                      <p:tavLst>
                                        <p:tav tm="0">
                                          <p:val>
                                            <p:strVal val="#ppt_x"/>
                                          </p:val>
                                        </p:tav>
                                        <p:tav tm="100000">
                                          <p:val>
                                            <p:strVal val="#ppt_x"/>
                                          </p:val>
                                        </p:tav>
                                      </p:tavLst>
                                    </p:anim>
                                    <p:anim calcmode="lin" valueType="num">
                                      <p:cBhvr>
                                        <p:cTn id="66" dur="1000" fill="hold"/>
                                        <p:tgtEl>
                                          <p:spTgt spid="5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50">
                                            <p:txEl>
                                              <p:pRg st="2" end="2"/>
                                            </p:txEl>
                                          </p:spTgt>
                                        </p:tgtEl>
                                        <p:attrNameLst>
                                          <p:attrName>style.visibility</p:attrName>
                                        </p:attrNameLst>
                                      </p:cBhvr>
                                      <p:to>
                                        <p:strVal val="visible"/>
                                      </p:to>
                                    </p:set>
                                    <p:animEffect transition="in" filter="fade">
                                      <p:cBhvr>
                                        <p:cTn id="71" dur="1000"/>
                                        <p:tgtEl>
                                          <p:spTgt spid="50">
                                            <p:txEl>
                                              <p:pRg st="2" end="2"/>
                                            </p:txEl>
                                          </p:spTgt>
                                        </p:tgtEl>
                                      </p:cBhvr>
                                    </p:animEffect>
                                    <p:anim calcmode="lin" valueType="num">
                                      <p:cBhvr>
                                        <p:cTn id="72" dur="1000" fill="hold"/>
                                        <p:tgtEl>
                                          <p:spTgt spid="50">
                                            <p:txEl>
                                              <p:pRg st="2" end="2"/>
                                            </p:txEl>
                                          </p:spTgt>
                                        </p:tgtEl>
                                        <p:attrNameLst>
                                          <p:attrName>ppt_x</p:attrName>
                                        </p:attrNameLst>
                                      </p:cBhvr>
                                      <p:tavLst>
                                        <p:tav tm="0">
                                          <p:val>
                                            <p:strVal val="#ppt_x"/>
                                          </p:val>
                                        </p:tav>
                                        <p:tav tm="100000">
                                          <p:val>
                                            <p:strVal val="#ppt_x"/>
                                          </p:val>
                                        </p:tav>
                                      </p:tavLst>
                                    </p:anim>
                                    <p:anim calcmode="lin" valueType="num">
                                      <p:cBhvr>
                                        <p:cTn id="73" dur="1000" fill="hold"/>
                                        <p:tgtEl>
                                          <p:spTgt spid="5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0"/>
      <p:bldP spid="50"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p>
        </p:txBody>
      </p:sp>
      <p:pic>
        <p:nvPicPr>
          <p:cNvPr id="5" name="Picture 1027" descr="F:\C++程序设计\tu\tu\图9.1.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0663" y="838200"/>
            <a:ext cx="3563937" cy="41818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p>
        </p:txBody>
      </p:sp>
      <p:sp>
        <p:nvSpPr>
          <p:cNvPr id="46" name="TextBox 45"/>
          <p:cNvSpPr txBox="1"/>
          <p:nvPr/>
        </p:nvSpPr>
        <p:spPr>
          <a:xfrm>
            <a:off x="683568" y="771550"/>
            <a:ext cx="7344816" cy="338554"/>
          </a:xfrm>
          <a:prstGeom prst="rect">
            <a:avLst/>
          </a:prstGeom>
          <a:noFill/>
        </p:spPr>
        <p:txBody>
          <a:bodyPr wrap="square" rtlCol="0">
            <a:spAutoFit/>
          </a:bodyPr>
          <a:lstStyle/>
          <a:p>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根据对象的生存期，不同对象调用构造函数和析构函数的时间：</a:t>
            </a:r>
          </a:p>
        </p:txBody>
      </p:sp>
      <p:sp>
        <p:nvSpPr>
          <p:cNvPr id="2" name="TextBox 1"/>
          <p:cNvSpPr txBox="1"/>
          <p:nvPr/>
        </p:nvSpPr>
        <p:spPr>
          <a:xfrm>
            <a:off x="857880" y="1117315"/>
            <a:ext cx="8106608" cy="3785652"/>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zh-CN" sz="2000" b="1" dirty="0">
                <a:latin typeface="仿宋" panose="02010609060101010101" pitchFamily="49" charset="-122"/>
                <a:ea typeface="仿宋" panose="02010609060101010101" pitchFamily="49" charset="-122"/>
              </a:rPr>
              <a:t>）</a:t>
            </a:r>
            <a:r>
              <a:rPr lang="zh-CN" altLang="zh-CN" sz="2000" b="1" dirty="0">
                <a:solidFill>
                  <a:srgbClr val="FF0000"/>
                </a:solidFill>
                <a:latin typeface="仿宋" panose="02010609060101010101" pitchFamily="49" charset="-122"/>
                <a:ea typeface="仿宋" panose="02010609060101010101" pitchFamily="49" charset="-122"/>
              </a:rPr>
              <a:t>全局对象</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在函数之外定义</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的构造函数在文件中的所有函数</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包括</a:t>
            </a:r>
            <a:r>
              <a:rPr lang="en-US" altLang="zh-CN" sz="2000" b="1" dirty="0">
                <a:latin typeface="仿宋" panose="02010609060101010101" pitchFamily="49" charset="-122"/>
                <a:ea typeface="仿宋" panose="02010609060101010101" pitchFamily="49" charset="-122"/>
              </a:rPr>
              <a:t>main</a:t>
            </a:r>
            <a:r>
              <a:rPr lang="zh-CN" altLang="zh-CN" sz="2000" b="1" dirty="0">
                <a:latin typeface="仿宋" panose="02010609060101010101" pitchFamily="49" charset="-122"/>
                <a:ea typeface="仿宋" panose="02010609060101010101" pitchFamily="49" charset="-122"/>
              </a:rPr>
              <a:t>函数</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执行之前调用。但如果一个程序中有多个文件，而不同的文件中都定义了全局对象，则这些对象的构造函数的执行顺序是不确定的。当</a:t>
            </a:r>
            <a:r>
              <a:rPr lang="en-US" altLang="zh-CN" sz="2000" b="1" dirty="0">
                <a:latin typeface="仿宋" panose="02010609060101010101" pitchFamily="49" charset="-122"/>
                <a:ea typeface="仿宋" panose="02010609060101010101" pitchFamily="49" charset="-122"/>
              </a:rPr>
              <a:t>main</a:t>
            </a:r>
            <a:r>
              <a:rPr lang="zh-CN" altLang="zh-CN" sz="2000" b="1" dirty="0">
                <a:latin typeface="仿宋" panose="02010609060101010101" pitchFamily="49" charset="-122"/>
                <a:ea typeface="仿宋" panose="02010609060101010101" pitchFamily="49" charset="-122"/>
              </a:rPr>
              <a:t>函数执行完毕或调用</a:t>
            </a:r>
            <a:r>
              <a:rPr lang="en-US" altLang="zh-CN" sz="2000" b="1" dirty="0">
                <a:latin typeface="仿宋" panose="02010609060101010101" pitchFamily="49" charset="-122"/>
                <a:ea typeface="仿宋" panose="02010609060101010101" pitchFamily="49" charset="-122"/>
              </a:rPr>
              <a:t>exit</a:t>
            </a:r>
            <a:r>
              <a:rPr lang="zh-CN" altLang="zh-CN" sz="2000" b="1" dirty="0">
                <a:latin typeface="仿宋" panose="02010609060101010101" pitchFamily="49" charset="-122"/>
                <a:ea typeface="仿宋" panose="02010609060101010101" pitchFamily="49" charset="-122"/>
              </a:rPr>
              <a:t>函数时</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此时程序终止</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，调用其的析构函数。</a:t>
            </a:r>
          </a:p>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zh-CN" sz="2000" b="1" dirty="0">
                <a:latin typeface="仿宋" panose="02010609060101010101" pitchFamily="49" charset="-122"/>
                <a:ea typeface="仿宋" panose="02010609060101010101" pitchFamily="49" charset="-122"/>
              </a:rPr>
              <a:t>）</a:t>
            </a:r>
            <a:r>
              <a:rPr lang="zh-CN" altLang="zh-CN" sz="2000" b="1" dirty="0">
                <a:solidFill>
                  <a:srgbClr val="FF0000"/>
                </a:solidFill>
                <a:latin typeface="仿宋" panose="02010609060101010101" pitchFamily="49" charset="-122"/>
                <a:ea typeface="仿宋" panose="02010609060101010101" pitchFamily="49" charset="-122"/>
              </a:rPr>
              <a:t>局部对象</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在函数中定义的对象</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在建立对象时调用其构造函数。如果函数被多次调用，则在每次建立对象时都要调用构造函数。在函数调用结束、对象释放前先调用析构函数。</a:t>
            </a:r>
          </a:p>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zh-CN" sz="2000" b="1" dirty="0">
                <a:latin typeface="仿宋" panose="02010609060101010101" pitchFamily="49" charset="-122"/>
                <a:ea typeface="仿宋" panose="02010609060101010101" pitchFamily="49" charset="-122"/>
              </a:rPr>
              <a:t>）如果在函数中定义了</a:t>
            </a:r>
            <a:r>
              <a:rPr lang="zh-CN" altLang="zh-CN" sz="2000" b="1" dirty="0">
                <a:solidFill>
                  <a:srgbClr val="FF0000"/>
                </a:solidFill>
                <a:latin typeface="仿宋" panose="02010609060101010101" pitchFamily="49" charset="-122"/>
                <a:ea typeface="仿宋" panose="02010609060101010101" pitchFamily="49" charset="-122"/>
              </a:rPr>
              <a:t>静态 </a:t>
            </a:r>
            <a:r>
              <a:rPr lang="en-US" altLang="zh-CN" sz="2000" b="1" dirty="0">
                <a:solidFill>
                  <a:srgbClr val="FF0000"/>
                </a:solidFill>
                <a:latin typeface="仿宋" panose="02010609060101010101" pitchFamily="49" charset="-122"/>
                <a:ea typeface="仿宋" panose="02010609060101010101" pitchFamily="49" charset="-122"/>
              </a:rPr>
              <a:t>(static )</a:t>
            </a:r>
            <a:r>
              <a:rPr lang="zh-CN" altLang="zh-CN" sz="2000" b="1" dirty="0">
                <a:solidFill>
                  <a:srgbClr val="FF0000"/>
                </a:solidFill>
                <a:latin typeface="仿宋" panose="02010609060101010101" pitchFamily="49" charset="-122"/>
                <a:ea typeface="仿宋" panose="02010609060101010101" pitchFamily="49" charset="-122"/>
              </a:rPr>
              <a:t>局部</a:t>
            </a:r>
            <a:r>
              <a:rPr lang="zh-CN" altLang="zh-CN" sz="2000" b="1" dirty="0">
                <a:latin typeface="仿宋" panose="02010609060101010101" pitchFamily="49" charset="-122"/>
                <a:ea typeface="仿宋" panose="02010609060101010101" pitchFamily="49" charset="-122"/>
              </a:rPr>
              <a:t>对象，则只在程序第一次调用此函数建立对象时调用构造函数一次，在调用结束时对象并不被释放，因此也不调用析构函数，只在</a:t>
            </a:r>
            <a:r>
              <a:rPr lang="en-US" altLang="zh-CN" sz="2000" b="1" dirty="0">
                <a:latin typeface="仿宋" panose="02010609060101010101" pitchFamily="49" charset="-122"/>
                <a:ea typeface="仿宋" panose="02010609060101010101" pitchFamily="49" charset="-122"/>
              </a:rPr>
              <a:t>main</a:t>
            </a:r>
            <a:r>
              <a:rPr lang="zh-CN" altLang="zh-CN" sz="2000" b="1" dirty="0">
                <a:latin typeface="仿宋" panose="02010609060101010101" pitchFamily="49" charset="-122"/>
                <a:ea typeface="仿宋" panose="02010609060101010101" pitchFamily="49" charset="-122"/>
              </a:rPr>
              <a:t>函数结束或调用</a:t>
            </a:r>
            <a:r>
              <a:rPr lang="en-US" altLang="zh-CN" sz="2000" b="1" dirty="0">
                <a:latin typeface="仿宋" panose="02010609060101010101" pitchFamily="49" charset="-122"/>
                <a:ea typeface="仿宋" panose="02010609060101010101" pitchFamily="49" charset="-122"/>
              </a:rPr>
              <a:t>exit</a:t>
            </a:r>
            <a:r>
              <a:rPr lang="zh-CN" altLang="zh-CN" sz="2000" b="1" dirty="0">
                <a:latin typeface="仿宋" panose="02010609060101010101" pitchFamily="49" charset="-122"/>
                <a:ea typeface="仿宋" panose="02010609060101010101" pitchFamily="49" charset="-122"/>
              </a:rPr>
              <a:t>函数结束程序时，才调用析构函数。</a:t>
            </a:r>
            <a:endParaRPr lang="zh-CN" altLang="zh-CN" sz="2000" b="1" dirty="0">
              <a:solidFill>
                <a:srgbClr val="00B05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70221188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fade">
                                      <p:cBhvr>
                                        <p:cTn id="35" dur="1000"/>
                                        <p:tgtEl>
                                          <p:spTgt spid="2">
                                            <p:txEl>
                                              <p:pRg st="2" end="2"/>
                                            </p:txEl>
                                          </p:spTgt>
                                        </p:tgtEl>
                                      </p:cBhvr>
                                    </p:animEffect>
                                    <p:anim calcmode="lin" valueType="num">
                                      <p:cBhvr>
                                        <p:cTn id="36"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p>
        </p:txBody>
      </p:sp>
      <p:sp>
        <p:nvSpPr>
          <p:cNvPr id="5" name="Rectangle 2"/>
          <p:cNvSpPr txBox="1">
            <a:spLocks noChangeArrowheads="1"/>
          </p:cNvSpPr>
          <p:nvPr/>
        </p:nvSpPr>
        <p:spPr>
          <a:xfrm>
            <a:off x="304800" y="533401"/>
            <a:ext cx="8382000" cy="4342606"/>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b="1" dirty="0">
                <a:latin typeface="仿宋" panose="02010609060101010101" pitchFamily="49" charset="-122"/>
                <a:ea typeface="仿宋" panose="02010609060101010101" pitchFamily="49" charset="-122"/>
              </a:rPr>
              <a:t>下面归纳一下什么时候调用构造函数和析构函数： </a:t>
            </a:r>
          </a:p>
          <a:p>
            <a:pPr marL="793750" indent="-457200">
              <a:buFontTx/>
              <a:buAutoNum type="arabicParenBoth"/>
            </a:pPr>
            <a:r>
              <a:rPr lang="zh-CN" altLang="en-US" sz="2000" b="1" dirty="0">
                <a:latin typeface="仿宋" panose="02010609060101010101" pitchFamily="49" charset="-122"/>
                <a:ea typeface="仿宋" panose="02010609060101010101" pitchFamily="49" charset="-122"/>
              </a:rPr>
              <a:t>在全局范围中定义的对象(即在所有函数之外定义的对象)，它的构造函数在文件中的所有函数(包括</a:t>
            </a:r>
            <a:r>
              <a:rPr lang="en-US" altLang="zh-CN" sz="2000" b="1" dirty="0">
                <a:latin typeface="仿宋" panose="02010609060101010101" pitchFamily="49" charset="-122"/>
                <a:ea typeface="仿宋" panose="02010609060101010101" pitchFamily="49" charset="-122"/>
              </a:rPr>
              <a:t>main</a:t>
            </a:r>
            <a:r>
              <a:rPr lang="zh-CN" altLang="en-US" sz="2000" b="1" dirty="0">
                <a:latin typeface="仿宋" panose="02010609060101010101" pitchFamily="49" charset="-122"/>
                <a:ea typeface="仿宋" panose="02010609060101010101" pitchFamily="49" charset="-122"/>
              </a:rPr>
              <a:t>函数)执行之前调用。但如果一个程序中有多个文件，而不同的文件中都定义了全局对象，则这些对象的构造函数的执行顺序是不确定的。当</a:t>
            </a:r>
            <a:r>
              <a:rPr lang="en-US" altLang="zh-CN" sz="2000" b="1" dirty="0">
                <a:latin typeface="仿宋" panose="02010609060101010101" pitchFamily="49" charset="-122"/>
                <a:ea typeface="仿宋" panose="02010609060101010101" pitchFamily="49" charset="-122"/>
              </a:rPr>
              <a:t>main</a:t>
            </a:r>
            <a:r>
              <a:rPr lang="zh-CN" altLang="en-US" sz="2000" b="1" dirty="0">
                <a:latin typeface="仿宋" panose="02010609060101010101" pitchFamily="49" charset="-122"/>
                <a:ea typeface="仿宋" panose="02010609060101010101" pitchFamily="49" charset="-122"/>
              </a:rPr>
              <a:t>函数执行完毕或调用</a:t>
            </a:r>
            <a:r>
              <a:rPr lang="en-US" altLang="zh-CN" sz="2000" b="1" dirty="0">
                <a:latin typeface="仿宋" panose="02010609060101010101" pitchFamily="49" charset="-122"/>
                <a:ea typeface="仿宋" panose="02010609060101010101" pitchFamily="49" charset="-122"/>
              </a:rPr>
              <a:t>exit</a:t>
            </a:r>
            <a:r>
              <a:rPr lang="zh-CN" altLang="en-US" sz="2000" b="1" dirty="0">
                <a:latin typeface="仿宋" panose="02010609060101010101" pitchFamily="49" charset="-122"/>
                <a:ea typeface="仿宋" panose="02010609060101010101" pitchFamily="49" charset="-122"/>
              </a:rPr>
              <a:t>函数时(此时程序终止)，调用析构函数。</a:t>
            </a:r>
            <a:endParaRPr lang="en-US" altLang="zh-CN" sz="2000" b="1" dirty="0">
              <a:latin typeface="仿宋" panose="02010609060101010101" pitchFamily="49" charset="-122"/>
              <a:ea typeface="仿宋" panose="02010609060101010101" pitchFamily="49" charset="-122"/>
            </a:endParaRPr>
          </a:p>
          <a:p>
            <a:pPr indent="-6350">
              <a:buFontTx/>
              <a:buNone/>
            </a:pPr>
            <a:r>
              <a:rPr lang="zh-CN" altLang="en-US" sz="2000" b="1" dirty="0">
                <a:latin typeface="仿宋" panose="02010609060101010101" pitchFamily="49" charset="-122"/>
                <a:ea typeface="仿宋" panose="02010609060101010101" pitchFamily="49" charset="-122"/>
              </a:rPr>
              <a:t>(2) 如果定义的是局部自动对象(例如在函数中定义对象)，则在建立对象时调用其构造函数。如果函数被多次调用，则在每次建立对象时都要调用构造函数。在函数调用结束、对象释放时先调用析构函数。</a:t>
            </a:r>
          </a:p>
          <a:p>
            <a:pPr indent="-6350">
              <a:buFontTx/>
              <a:buNone/>
            </a:pPr>
            <a:r>
              <a:rPr lang="zh-CN" altLang="en-US" sz="2000" b="1" dirty="0">
                <a:latin typeface="仿宋" panose="02010609060101010101" pitchFamily="49" charset="-122"/>
                <a:ea typeface="仿宋" panose="02010609060101010101" pitchFamily="49" charset="-122"/>
              </a:rPr>
              <a:t>(3) 如果在函数中定义静态(</a:t>
            </a:r>
            <a:r>
              <a:rPr lang="en-US" altLang="zh-CN" sz="2000" b="1" dirty="0">
                <a:latin typeface="仿宋" panose="02010609060101010101" pitchFamily="49" charset="-122"/>
                <a:ea typeface="仿宋" panose="02010609060101010101" pitchFamily="49" charset="-122"/>
              </a:rPr>
              <a:t>static)</a:t>
            </a:r>
            <a:r>
              <a:rPr lang="zh-CN" altLang="en-US" sz="2000" b="1" dirty="0">
                <a:latin typeface="仿宋" panose="02010609060101010101" pitchFamily="49" charset="-122"/>
                <a:ea typeface="仿宋" panose="02010609060101010101" pitchFamily="49" charset="-122"/>
              </a:rPr>
              <a:t>局部对象，则只在程序第一次调用此函数建立对象时调用构造函数一次，在调用结束时对象并不释放，因此也不调用析构函数，只在</a:t>
            </a:r>
            <a:r>
              <a:rPr lang="en-US" altLang="zh-CN" sz="2000" b="1" dirty="0">
                <a:latin typeface="仿宋" panose="02010609060101010101" pitchFamily="49" charset="-122"/>
                <a:ea typeface="仿宋" panose="02010609060101010101" pitchFamily="49" charset="-122"/>
              </a:rPr>
              <a:t>main</a:t>
            </a:r>
            <a:r>
              <a:rPr lang="zh-CN" altLang="en-US" sz="2000" b="1" dirty="0">
                <a:latin typeface="仿宋" panose="02010609060101010101" pitchFamily="49" charset="-122"/>
                <a:ea typeface="仿宋" panose="02010609060101010101" pitchFamily="49" charset="-122"/>
              </a:rPr>
              <a:t>函数结束或调用</a:t>
            </a:r>
            <a:r>
              <a:rPr lang="en-US" altLang="zh-CN" sz="2000" b="1" dirty="0">
                <a:latin typeface="仿宋" panose="02010609060101010101" pitchFamily="49" charset="-122"/>
                <a:ea typeface="仿宋" panose="02010609060101010101" pitchFamily="49" charset="-122"/>
              </a:rPr>
              <a:t>exit</a:t>
            </a:r>
            <a:r>
              <a:rPr lang="zh-CN" altLang="en-US" sz="2000" b="1" dirty="0">
                <a:latin typeface="仿宋" panose="02010609060101010101" pitchFamily="49" charset="-122"/>
                <a:ea typeface="仿宋" panose="02010609060101010101" pitchFamily="49" charset="-122"/>
              </a:rPr>
              <a:t>函数结束程序时，才调用析构函数。</a:t>
            </a:r>
          </a:p>
        </p:txBody>
      </p:sp>
    </p:spTree>
    <p:extLst>
      <p:ext uri="{BB962C8B-B14F-4D97-AF65-F5344CB8AC3E}">
        <p14:creationId xmlns:p14="http://schemas.microsoft.com/office/powerpoint/2010/main" val="29597023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p>
        </p:txBody>
      </p:sp>
      <p:sp>
        <p:nvSpPr>
          <p:cNvPr id="2" name="TextBox 1"/>
          <p:cNvSpPr txBox="1"/>
          <p:nvPr/>
        </p:nvSpPr>
        <p:spPr>
          <a:xfrm>
            <a:off x="539552" y="758469"/>
            <a:ext cx="8496944" cy="4647426"/>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a:t>
            </a:r>
            <a:r>
              <a:rPr lang="zh-CN" altLang="en-US" sz="2000" b="1" dirty="0" smtClean="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3-19]</a:t>
            </a:r>
            <a:r>
              <a:rPr lang="zh-CN" altLang="en-US" sz="2000" b="1" dirty="0">
                <a:latin typeface="仿宋" panose="02010609060101010101" pitchFamily="49" charset="-122"/>
                <a:ea typeface="仿宋" panose="02010609060101010101" pitchFamily="49" charset="-122"/>
              </a:rPr>
              <a:t>构造函数与析构函数的执行顺序</a:t>
            </a:r>
            <a:r>
              <a:rPr lang="en-US" altLang="zh-CN" sz="2000" b="1" dirty="0">
                <a:latin typeface="仿宋" panose="02010609060101010101" pitchFamily="49" charset="-122"/>
                <a:ea typeface="仿宋" panose="02010609060101010101" pitchFamily="49" charset="-122"/>
              </a:rPr>
              <a:t>——Point</a:t>
            </a:r>
            <a:r>
              <a:rPr lang="zh-CN" altLang="en-US" sz="2000" b="1" dirty="0">
                <a:latin typeface="仿宋" panose="02010609060101010101" pitchFamily="49" charset="-122"/>
                <a:ea typeface="仿宋" panose="02010609060101010101" pitchFamily="49" charset="-122"/>
              </a:rPr>
              <a:t>类的多个对象的创建</a:t>
            </a:r>
            <a:endParaRPr lang="en-US" altLang="zh-CN" sz="20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class Point{                		//</a:t>
            </a:r>
            <a:r>
              <a:rPr lang="en-US" altLang="zh-CN" sz="1600" b="1" dirty="0" err="1">
                <a:latin typeface="仿宋" panose="02010609060101010101" pitchFamily="49" charset="-122"/>
                <a:ea typeface="仿宋" panose="02010609060101010101" pitchFamily="49" charset="-122"/>
              </a:rPr>
              <a:t>point.h</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private:</a:t>
            </a:r>
          </a:p>
          <a:p>
            <a:r>
              <a:rPr lang="en-US" altLang="zh-CN" sz="1600" b="1" dirty="0">
                <a:latin typeface="仿宋" panose="02010609060101010101" pitchFamily="49" charset="-122"/>
                <a:ea typeface="仿宋" panose="02010609060101010101" pitchFamily="49" charset="-122"/>
              </a:rPr>
              <a:t> </a:t>
            </a:r>
            <a:r>
              <a:rPr lang="en-US" altLang="zh-CN" sz="1600" b="1" dirty="0" smtClean="0">
                <a:latin typeface="仿宋" panose="02010609060101010101" pitchFamily="49" charset="-122"/>
                <a:ea typeface="仿宋" panose="02010609060101010101" pitchFamily="49" charset="-122"/>
              </a:rPr>
              <a:t>   </a:t>
            </a:r>
            <a:r>
              <a:rPr lang="en-US" altLang="zh-CN" sz="1600" b="1" dirty="0" err="1" smtClean="0">
                <a:latin typeface="仿宋" panose="02010609060101010101" pitchFamily="49" charset="-122"/>
                <a:ea typeface="仿宋" panose="02010609060101010101" pitchFamily="49" charset="-122"/>
              </a:rPr>
              <a:t>int</a:t>
            </a:r>
            <a:r>
              <a:rPr lang="en-US" altLang="zh-CN" sz="1600" b="1" dirty="0" smtClean="0">
                <a:latin typeface="仿宋" panose="02010609060101010101" pitchFamily="49" charset="-122"/>
                <a:ea typeface="仿宋" panose="02010609060101010101" pitchFamily="49" charset="-122"/>
              </a:rPr>
              <a:t> </a:t>
            </a:r>
            <a:r>
              <a:rPr lang="en-US" altLang="zh-CN" sz="1600" b="1" dirty="0" err="1">
                <a:latin typeface="仿宋" panose="02010609060101010101" pitchFamily="49" charset="-122"/>
                <a:ea typeface="仿宋" panose="02010609060101010101" pitchFamily="49" charset="-122"/>
              </a:rPr>
              <a:t>x,y</a:t>
            </a:r>
            <a:r>
              <a:rPr lang="en-US" altLang="zh-CN" sz="1600" b="1" dirty="0">
                <a:latin typeface="仿宋" panose="02010609060101010101" pitchFamily="49" charset="-122"/>
                <a:ea typeface="仿宋" panose="02010609060101010101" pitchFamily="49" charset="-122"/>
              </a:rPr>
              <a:t>;</a:t>
            </a:r>
          </a:p>
          <a:p>
            <a:r>
              <a:rPr lang="en-US" altLang="zh-CN" sz="1600" b="1" dirty="0">
                <a:latin typeface="仿宋" panose="02010609060101010101" pitchFamily="49" charset="-122"/>
                <a:ea typeface="仿宋" panose="02010609060101010101" pitchFamily="49" charset="-122"/>
              </a:rPr>
              <a:t>public:</a:t>
            </a:r>
          </a:p>
          <a:p>
            <a:r>
              <a:rPr lang="en-US" altLang="zh-CN" sz="1600" b="1" dirty="0">
                <a:latin typeface="仿宋" panose="02010609060101010101" pitchFamily="49" charset="-122"/>
                <a:ea typeface="仿宋" panose="02010609060101010101" pitchFamily="49" charset="-122"/>
              </a:rPr>
              <a:t> </a:t>
            </a:r>
            <a:r>
              <a:rPr lang="en-US" altLang="zh-CN" sz="1600" b="1" dirty="0" smtClean="0">
                <a:latin typeface="仿宋" panose="02010609060101010101" pitchFamily="49" charset="-122"/>
                <a:ea typeface="仿宋" panose="02010609060101010101" pitchFamily="49" charset="-122"/>
              </a:rPr>
              <a:t>   Point(</a:t>
            </a:r>
            <a:r>
              <a:rPr lang="en-US" altLang="zh-CN" sz="1600" b="1" dirty="0" err="1" smtClean="0">
                <a:latin typeface="仿宋" panose="02010609060101010101" pitchFamily="49" charset="-122"/>
                <a:ea typeface="仿宋" panose="02010609060101010101" pitchFamily="49" charset="-122"/>
              </a:rPr>
              <a:t>int</a:t>
            </a:r>
            <a:r>
              <a:rPr lang="en-US" altLang="zh-CN" sz="1600" b="1" dirty="0" smtClean="0">
                <a:latin typeface="仿宋" panose="02010609060101010101" pitchFamily="49" charset="-122"/>
                <a:ea typeface="仿宋" panose="02010609060101010101" pitchFamily="49" charset="-122"/>
              </a:rPr>
              <a:t> </a:t>
            </a:r>
            <a:r>
              <a:rPr lang="en-US" altLang="zh-CN" sz="1600" b="1" dirty="0" err="1">
                <a:latin typeface="仿宋" panose="02010609060101010101" pitchFamily="49" charset="-122"/>
                <a:ea typeface="仿宋" panose="02010609060101010101" pitchFamily="49" charset="-122"/>
              </a:rPr>
              <a:t>a,int</a:t>
            </a:r>
            <a:r>
              <a:rPr lang="en-US" altLang="zh-CN" sz="1600" b="1" dirty="0">
                <a:latin typeface="仿宋" panose="02010609060101010101" pitchFamily="49" charset="-122"/>
                <a:ea typeface="仿宋" panose="02010609060101010101" pitchFamily="49" charset="-122"/>
              </a:rPr>
              <a:t> b);</a:t>
            </a:r>
          </a:p>
          <a:p>
            <a:r>
              <a:rPr lang="en-US" altLang="zh-CN" sz="1600" b="1" dirty="0">
                <a:latin typeface="仿宋" panose="02010609060101010101" pitchFamily="49" charset="-122"/>
                <a:ea typeface="仿宋" panose="02010609060101010101" pitchFamily="49" charset="-122"/>
              </a:rPr>
              <a:t> </a:t>
            </a:r>
            <a:r>
              <a:rPr lang="en-US" altLang="zh-CN" sz="1600" b="1" dirty="0" smtClean="0">
                <a:latin typeface="仿宋" panose="02010609060101010101" pitchFamily="49" charset="-122"/>
                <a:ea typeface="仿宋" panose="02010609060101010101" pitchFamily="49" charset="-122"/>
              </a:rPr>
              <a:t>   ~</a:t>
            </a:r>
            <a:r>
              <a:rPr lang="en-US" altLang="zh-CN" sz="1600" b="1" dirty="0">
                <a:latin typeface="仿宋" panose="02010609060101010101" pitchFamily="49" charset="-122"/>
                <a:ea typeface="仿宋" panose="02010609060101010101" pitchFamily="49" charset="-122"/>
              </a:rPr>
              <a:t>Point();</a:t>
            </a:r>
          </a:p>
          <a:p>
            <a:r>
              <a:rPr lang="en-US" altLang="zh-CN" sz="1600" b="1" dirty="0">
                <a:latin typeface="仿宋" panose="02010609060101010101" pitchFamily="49" charset="-122"/>
                <a:ea typeface="仿宋" panose="02010609060101010101" pitchFamily="49" charset="-122"/>
              </a:rPr>
              <a:t>};</a:t>
            </a:r>
          </a:p>
          <a:p>
            <a:r>
              <a:rPr lang="en-US" altLang="zh-CN" sz="1600" b="1" dirty="0">
                <a:latin typeface="仿宋" panose="02010609060101010101" pitchFamily="49" charset="-122"/>
                <a:ea typeface="仿宋" panose="02010609060101010101" pitchFamily="49" charset="-122"/>
              </a:rPr>
              <a:t>#include </a:t>
            </a:r>
            <a:r>
              <a:rPr lang="en-US" altLang="zh-CN" sz="1600" b="1" dirty="0" smtClean="0">
                <a:latin typeface="仿宋" panose="02010609060101010101" pitchFamily="49" charset="-122"/>
                <a:ea typeface="仿宋" panose="02010609060101010101" pitchFamily="49" charset="-122"/>
              </a:rPr>
              <a:t>&lt;</a:t>
            </a:r>
            <a:r>
              <a:rPr lang="en-US" altLang="zh-CN" sz="1600" b="1" dirty="0" err="1" smtClean="0">
                <a:latin typeface="仿宋" panose="02010609060101010101" pitchFamily="49" charset="-122"/>
                <a:ea typeface="仿宋" panose="02010609060101010101" pitchFamily="49" charset="-122"/>
              </a:rPr>
              <a:t>stdafx.h</a:t>
            </a:r>
            <a:r>
              <a:rPr lang="en-US" altLang="zh-CN" sz="1600" b="1" dirty="0" smtClean="0">
                <a:latin typeface="仿宋" panose="02010609060101010101" pitchFamily="49" charset="-122"/>
                <a:ea typeface="仿宋" panose="02010609060101010101" pitchFamily="49" charset="-122"/>
              </a:rPr>
              <a:t>&gt;</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#include </a:t>
            </a:r>
            <a:r>
              <a:rPr lang="en-US" altLang="zh-CN" sz="1600" b="1" dirty="0" smtClean="0">
                <a:latin typeface="仿宋" panose="02010609060101010101" pitchFamily="49" charset="-122"/>
                <a:ea typeface="仿宋" panose="02010609060101010101" pitchFamily="49" charset="-122"/>
              </a:rPr>
              <a:t>&lt;</a:t>
            </a:r>
            <a:r>
              <a:rPr lang="en-US" altLang="zh-CN" sz="1600" b="1" dirty="0" err="1" smtClean="0">
                <a:latin typeface="仿宋" panose="02010609060101010101" pitchFamily="49" charset="-122"/>
                <a:ea typeface="仿宋" panose="02010609060101010101" pitchFamily="49" charset="-122"/>
              </a:rPr>
              <a:t>iostream</a:t>
            </a:r>
            <a:r>
              <a:rPr lang="en-US" altLang="zh-CN" sz="1600" b="1" dirty="0" smtClean="0">
                <a:latin typeface="仿宋" panose="02010609060101010101" pitchFamily="49" charset="-122"/>
                <a:ea typeface="仿宋" panose="02010609060101010101" pitchFamily="49" charset="-122"/>
              </a:rPr>
              <a:t>&gt;        </a:t>
            </a:r>
            <a:r>
              <a:rPr lang="en-US" altLang="zh-CN" sz="1600" b="1" dirty="0">
                <a:latin typeface="仿宋" panose="02010609060101010101" pitchFamily="49" charset="-122"/>
                <a:ea typeface="仿宋" panose="02010609060101010101" pitchFamily="49" charset="-122"/>
              </a:rPr>
              <a:t>		//point.cpp</a:t>
            </a:r>
          </a:p>
          <a:p>
            <a:r>
              <a:rPr lang="en-US" altLang="zh-CN" sz="1600" b="1" dirty="0">
                <a:latin typeface="仿宋" panose="02010609060101010101" pitchFamily="49" charset="-122"/>
                <a:ea typeface="仿宋" panose="02010609060101010101" pitchFamily="49" charset="-122"/>
              </a:rPr>
              <a:t>using namespace </a:t>
            </a:r>
            <a:r>
              <a:rPr lang="en-US" altLang="zh-CN" sz="1600" b="1" dirty="0" err="1">
                <a:latin typeface="仿宋" panose="02010609060101010101" pitchFamily="49" charset="-122"/>
                <a:ea typeface="仿宋" panose="02010609060101010101" pitchFamily="49" charset="-122"/>
              </a:rPr>
              <a:t>std</a:t>
            </a:r>
            <a:r>
              <a:rPr lang="en-US" altLang="zh-CN" sz="1600" b="1" dirty="0">
                <a:latin typeface="仿宋" panose="02010609060101010101" pitchFamily="49" charset="-122"/>
                <a:ea typeface="仿宋" panose="02010609060101010101" pitchFamily="49" charset="-122"/>
              </a:rPr>
              <a:t>;</a:t>
            </a:r>
          </a:p>
          <a:p>
            <a:r>
              <a:rPr lang="en-US" altLang="zh-CN" sz="1600" b="1" dirty="0">
                <a:latin typeface="仿宋" panose="02010609060101010101" pitchFamily="49" charset="-122"/>
                <a:ea typeface="仿宋" panose="02010609060101010101" pitchFamily="49" charset="-122"/>
              </a:rPr>
              <a:t>#include "</a:t>
            </a:r>
            <a:r>
              <a:rPr lang="en-US" altLang="zh-CN" sz="1600" b="1" dirty="0" err="1">
                <a:latin typeface="仿宋" panose="02010609060101010101" pitchFamily="49" charset="-122"/>
                <a:ea typeface="仿宋" panose="02010609060101010101" pitchFamily="49" charset="-122"/>
              </a:rPr>
              <a:t>point.h</a:t>
            </a:r>
            <a:r>
              <a:rPr lang="en-US" altLang="zh-CN" sz="1600" b="1" dirty="0">
                <a:latin typeface="仿宋" panose="02010609060101010101" pitchFamily="49" charset="-122"/>
                <a:ea typeface="仿宋" panose="02010609060101010101" pitchFamily="49" charset="-122"/>
              </a:rPr>
              <a:t> "</a:t>
            </a:r>
          </a:p>
          <a:p>
            <a:r>
              <a:rPr lang="en-US" altLang="zh-CN" sz="1600" b="1" dirty="0" err="1">
                <a:latin typeface="仿宋" panose="02010609060101010101" pitchFamily="49" charset="-122"/>
                <a:ea typeface="仿宋" panose="02010609060101010101" pitchFamily="49" charset="-122"/>
              </a:rPr>
              <a:t>int</a:t>
            </a:r>
            <a:r>
              <a:rPr lang="en-US" altLang="zh-CN" sz="1600" b="1" dirty="0">
                <a:latin typeface="仿宋" panose="02010609060101010101" pitchFamily="49" charset="-122"/>
                <a:ea typeface="仿宋" panose="02010609060101010101" pitchFamily="49" charset="-122"/>
              </a:rPr>
              <a:t> main()</a:t>
            </a:r>
          </a:p>
          <a:p>
            <a:r>
              <a:rPr lang="en-US" altLang="zh-CN" sz="1600" b="1" dirty="0">
                <a:latin typeface="仿宋" panose="02010609060101010101" pitchFamily="49" charset="-122"/>
                <a:ea typeface="仿宋" panose="02010609060101010101" pitchFamily="49" charset="-122"/>
              </a:rPr>
              <a:t>{</a:t>
            </a:r>
          </a:p>
          <a:p>
            <a:r>
              <a:rPr lang="en-US" altLang="zh-CN" sz="1600" b="1" dirty="0">
                <a:latin typeface="仿宋" panose="02010609060101010101" pitchFamily="49" charset="-122"/>
                <a:ea typeface="仿宋" panose="02010609060101010101" pitchFamily="49" charset="-122"/>
              </a:rPr>
              <a:t> 	Point p1(1,2),p2(3,5);</a:t>
            </a:r>
          </a:p>
          <a:p>
            <a:r>
              <a:rPr lang="en-US" altLang="zh-CN" sz="1600" b="1" dirty="0">
                <a:latin typeface="仿宋" panose="02010609060101010101" pitchFamily="49" charset="-122"/>
                <a:ea typeface="仿宋" panose="02010609060101010101" pitchFamily="49" charset="-122"/>
              </a:rPr>
              <a:t> 	return 0;</a:t>
            </a:r>
          </a:p>
          <a:p>
            <a:r>
              <a:rPr lang="en-US" altLang="zh-CN" sz="1600" b="1" dirty="0">
                <a:latin typeface="仿宋" panose="02010609060101010101" pitchFamily="49" charset="-122"/>
                <a:ea typeface="仿宋" panose="02010609060101010101" pitchFamily="49" charset="-122"/>
              </a:rPr>
              <a:t>}</a:t>
            </a:r>
          </a:p>
          <a:p>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p>
        </p:txBody>
      </p:sp>
      <p:sp>
        <p:nvSpPr>
          <p:cNvPr id="2" name="TextBox 1"/>
          <p:cNvSpPr txBox="1"/>
          <p:nvPr/>
        </p:nvSpPr>
        <p:spPr>
          <a:xfrm>
            <a:off x="569803" y="1275606"/>
            <a:ext cx="7776864" cy="3170099"/>
          </a:xfrm>
          <a:prstGeom prst="rect">
            <a:avLst/>
          </a:prstGeom>
          <a:noFill/>
        </p:spPr>
        <p:txBody>
          <a:bodyPr wrap="square" rtlCol="0">
            <a:spAutoFit/>
          </a:bodyPr>
          <a:lstStyle/>
          <a:p>
            <a:pPr>
              <a:defRPr/>
            </a:pPr>
            <a:r>
              <a:rPr lang="en-US" altLang="zh-CN" sz="2000" b="1" dirty="0">
                <a:latin typeface="+mn-ea"/>
              </a:rPr>
              <a:t>#include </a:t>
            </a:r>
            <a:r>
              <a:rPr lang="en-US" altLang="zh-CN" sz="2000" b="1" dirty="0" smtClean="0">
                <a:latin typeface="+mn-ea"/>
              </a:rPr>
              <a:t>&lt;</a:t>
            </a:r>
            <a:r>
              <a:rPr lang="en-US" altLang="zh-CN" sz="2000" b="1" dirty="0" err="1" smtClean="0">
                <a:latin typeface="+mn-ea"/>
              </a:rPr>
              <a:t>stdafx.h</a:t>
            </a:r>
            <a:r>
              <a:rPr lang="en-US" altLang="zh-CN" sz="2000" b="1" dirty="0" smtClean="0">
                <a:latin typeface="+mn-ea"/>
              </a:rPr>
              <a:t>&gt;</a:t>
            </a:r>
            <a:endParaRPr lang="en-US" altLang="zh-CN" sz="2000" b="1" dirty="0">
              <a:latin typeface="+mn-ea"/>
            </a:endParaRPr>
          </a:p>
          <a:p>
            <a:pPr>
              <a:defRPr/>
            </a:pPr>
            <a:r>
              <a:rPr lang="en-US" altLang="zh-CN" sz="2000" b="1" dirty="0">
                <a:latin typeface="+mn-ea"/>
              </a:rPr>
              <a:t>#include </a:t>
            </a:r>
            <a:r>
              <a:rPr lang="en-US" altLang="zh-CN" sz="2000" b="1" dirty="0" smtClean="0">
                <a:latin typeface="+mn-ea"/>
              </a:rPr>
              <a:t>&lt;</a:t>
            </a:r>
            <a:r>
              <a:rPr lang="en-US" altLang="zh-CN" sz="2000" b="1" dirty="0" err="1" smtClean="0">
                <a:latin typeface="+mn-ea"/>
              </a:rPr>
              <a:t>iostream</a:t>
            </a:r>
            <a:r>
              <a:rPr lang="en-US" altLang="zh-CN" sz="2000" b="1" dirty="0" smtClean="0">
                <a:latin typeface="+mn-ea"/>
              </a:rPr>
              <a:t>&gt;        </a:t>
            </a:r>
            <a:r>
              <a:rPr lang="en-US" altLang="zh-CN" sz="2000" b="1" dirty="0">
                <a:latin typeface="+mn-ea"/>
              </a:rPr>
              <a:t>		//point.cpp</a:t>
            </a:r>
          </a:p>
          <a:p>
            <a:pPr>
              <a:defRPr/>
            </a:pPr>
            <a:r>
              <a:rPr lang="en-US" altLang="zh-CN" sz="2000" b="1" dirty="0">
                <a:latin typeface="+mn-ea"/>
              </a:rPr>
              <a:t>using namespace </a:t>
            </a:r>
            <a:r>
              <a:rPr lang="en-US" altLang="zh-CN" sz="2000" b="1" dirty="0" err="1">
                <a:latin typeface="+mn-ea"/>
              </a:rPr>
              <a:t>std</a:t>
            </a:r>
            <a:r>
              <a:rPr lang="en-US" altLang="zh-CN" sz="2000" b="1" dirty="0">
                <a:latin typeface="+mn-ea"/>
              </a:rPr>
              <a:t>;</a:t>
            </a:r>
          </a:p>
          <a:p>
            <a:pPr>
              <a:defRPr/>
            </a:pPr>
            <a:r>
              <a:rPr lang="en-US" altLang="zh-CN" sz="2000" b="1" dirty="0">
                <a:latin typeface="+mn-ea"/>
              </a:rPr>
              <a:t>#include "</a:t>
            </a:r>
            <a:r>
              <a:rPr lang="en-US" altLang="zh-CN" sz="2000" b="1" dirty="0" err="1">
                <a:latin typeface="+mn-ea"/>
              </a:rPr>
              <a:t>point.h</a:t>
            </a:r>
            <a:r>
              <a:rPr lang="en-US" altLang="zh-CN" sz="2000" b="1" dirty="0">
                <a:latin typeface="+mn-ea"/>
              </a:rPr>
              <a:t> "</a:t>
            </a:r>
          </a:p>
          <a:p>
            <a:pPr>
              <a:defRPr/>
            </a:pPr>
            <a:r>
              <a:rPr lang="en-US" altLang="zh-CN" sz="2000" b="1" dirty="0" err="1">
                <a:latin typeface="+mn-ea"/>
              </a:rPr>
              <a:t>int</a:t>
            </a:r>
            <a:r>
              <a:rPr lang="en-US" altLang="zh-CN" sz="2000" b="1" dirty="0">
                <a:latin typeface="+mn-ea"/>
              </a:rPr>
              <a:t> main()</a:t>
            </a:r>
          </a:p>
          <a:p>
            <a:pPr>
              <a:defRPr/>
            </a:pPr>
            <a:r>
              <a:rPr lang="en-US" altLang="zh-CN" sz="2000" b="1" dirty="0">
                <a:latin typeface="+mn-ea"/>
              </a:rPr>
              <a:t>{</a:t>
            </a:r>
          </a:p>
          <a:p>
            <a:pPr>
              <a:defRPr/>
            </a:pPr>
            <a:r>
              <a:rPr lang="en-US" altLang="zh-CN" sz="2000" b="1" dirty="0">
                <a:latin typeface="+mn-ea"/>
              </a:rPr>
              <a:t> 	Point p1(1,2),p2(3,5);</a:t>
            </a:r>
          </a:p>
          <a:p>
            <a:pPr>
              <a:defRPr/>
            </a:pPr>
            <a:r>
              <a:rPr lang="en-US" altLang="zh-CN" sz="2000" b="1" dirty="0">
                <a:latin typeface="+mn-ea"/>
              </a:rPr>
              <a:t> 	return 0;</a:t>
            </a:r>
          </a:p>
          <a:p>
            <a:pPr>
              <a:defRPr/>
            </a:pPr>
            <a:r>
              <a:rPr lang="en-US" altLang="zh-CN" sz="2000" b="1" dirty="0">
                <a:latin typeface="+mn-ea"/>
              </a:rPr>
              <a:t>}</a:t>
            </a:r>
            <a:endParaRPr lang="zh-CN" altLang="en-US" sz="2000" b="1" dirty="0">
              <a:latin typeface="+mn-ea"/>
            </a:endParaRPr>
          </a:p>
          <a:p>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p>
        </p:txBody>
      </p:sp>
      <p:sp>
        <p:nvSpPr>
          <p:cNvPr id="2" name="TextBox 1"/>
          <p:cNvSpPr txBox="1"/>
          <p:nvPr/>
        </p:nvSpPr>
        <p:spPr>
          <a:xfrm>
            <a:off x="539552" y="758469"/>
            <a:ext cx="7776864" cy="4093428"/>
          </a:xfrm>
          <a:prstGeom prst="rect">
            <a:avLst/>
          </a:prstGeom>
          <a:noFill/>
        </p:spPr>
        <p:txBody>
          <a:bodyPr wrap="square" rtlCol="0">
            <a:spAutoFit/>
          </a:bodyPr>
          <a:lstStyle/>
          <a:p>
            <a:pPr>
              <a:defRPr/>
            </a:pPr>
            <a:r>
              <a:rPr lang="en-US" altLang="zh-CN" sz="2000" b="1" dirty="0">
                <a:latin typeface="+mn-ea"/>
              </a:rPr>
              <a:t>Point::Point(</a:t>
            </a:r>
            <a:r>
              <a:rPr lang="en-US" altLang="zh-CN" sz="2000" b="1" dirty="0" err="1">
                <a:latin typeface="+mn-ea"/>
              </a:rPr>
              <a:t>int</a:t>
            </a:r>
            <a:r>
              <a:rPr lang="en-US" altLang="zh-CN" sz="2000" b="1" dirty="0">
                <a:latin typeface="+mn-ea"/>
              </a:rPr>
              <a:t> </a:t>
            </a:r>
            <a:r>
              <a:rPr lang="en-US" altLang="zh-CN" sz="2000" b="1" dirty="0" err="1">
                <a:latin typeface="+mn-ea"/>
              </a:rPr>
              <a:t>a,int</a:t>
            </a:r>
            <a:r>
              <a:rPr lang="en-US" altLang="zh-CN" sz="2000" b="1" dirty="0">
                <a:latin typeface="+mn-ea"/>
              </a:rPr>
              <a:t> b)   //</a:t>
            </a:r>
            <a:r>
              <a:rPr lang="zh-CN" altLang="en-US" sz="2000" b="1" dirty="0">
                <a:latin typeface="+mn-ea"/>
              </a:rPr>
              <a:t>定义构造函数</a:t>
            </a:r>
          </a:p>
          <a:p>
            <a:pPr>
              <a:defRPr/>
            </a:pPr>
            <a:r>
              <a:rPr lang="en-US" altLang="zh-CN" sz="2000" b="1" dirty="0">
                <a:latin typeface="+mn-ea"/>
              </a:rPr>
              <a:t>{</a:t>
            </a:r>
          </a:p>
          <a:p>
            <a:pPr>
              <a:defRPr/>
            </a:pPr>
            <a:r>
              <a:rPr lang="en-US" altLang="zh-CN" sz="2000" b="1" dirty="0">
                <a:latin typeface="+mn-ea"/>
              </a:rPr>
              <a:t> 	</a:t>
            </a:r>
            <a:r>
              <a:rPr lang="en-US" altLang="zh-CN" sz="2000" b="1" dirty="0" err="1">
                <a:latin typeface="+mn-ea"/>
              </a:rPr>
              <a:t>cout</a:t>
            </a:r>
            <a:r>
              <a:rPr lang="en-US" altLang="zh-CN" sz="2000" b="1" dirty="0">
                <a:latin typeface="+mn-ea"/>
              </a:rPr>
              <a:t>&lt;&lt;"constructor......."&lt;&lt;</a:t>
            </a:r>
            <a:r>
              <a:rPr lang="en-US" altLang="zh-CN" sz="2000" b="1" dirty="0" err="1">
                <a:latin typeface="+mn-ea"/>
              </a:rPr>
              <a:t>endl</a:t>
            </a:r>
            <a:r>
              <a:rPr lang="en-US" altLang="zh-CN" sz="2000" b="1" dirty="0">
                <a:latin typeface="+mn-ea"/>
              </a:rPr>
              <a:t>;</a:t>
            </a:r>
          </a:p>
          <a:p>
            <a:pPr>
              <a:defRPr/>
            </a:pPr>
            <a:r>
              <a:rPr lang="en-US" altLang="zh-CN" sz="2000" b="1" dirty="0">
                <a:latin typeface="+mn-ea"/>
              </a:rPr>
              <a:t> 	x=a;</a:t>
            </a:r>
          </a:p>
          <a:p>
            <a:pPr>
              <a:defRPr/>
            </a:pPr>
            <a:r>
              <a:rPr lang="en-US" altLang="zh-CN" sz="2000" b="1" dirty="0">
                <a:latin typeface="+mn-ea"/>
              </a:rPr>
              <a:t> 	y=b;</a:t>
            </a:r>
          </a:p>
          <a:p>
            <a:pPr>
              <a:defRPr/>
            </a:pPr>
            <a:r>
              <a:rPr lang="en-US" altLang="zh-CN" sz="2000" b="1" dirty="0">
                <a:latin typeface="+mn-ea"/>
              </a:rPr>
              <a:t> 	</a:t>
            </a:r>
            <a:r>
              <a:rPr lang="en-US" altLang="zh-CN" sz="2000" b="1" dirty="0" err="1">
                <a:latin typeface="+mn-ea"/>
              </a:rPr>
              <a:t>cout</a:t>
            </a:r>
            <a:r>
              <a:rPr lang="en-US" altLang="zh-CN" sz="2000" b="1" dirty="0">
                <a:latin typeface="+mn-ea"/>
              </a:rPr>
              <a:t>&lt;&lt;</a:t>
            </a:r>
            <a:r>
              <a:rPr lang="zh-CN" altLang="en-US" sz="2000" b="1" dirty="0">
                <a:latin typeface="+mn-ea"/>
              </a:rPr>
              <a:t>“</a:t>
            </a:r>
            <a:r>
              <a:rPr lang="en-US" altLang="zh-CN" sz="2000" b="1" dirty="0">
                <a:latin typeface="+mn-ea"/>
              </a:rPr>
              <a:t>(</a:t>
            </a:r>
            <a:r>
              <a:rPr lang="zh-CN" altLang="en-US" sz="2000" b="1" dirty="0">
                <a:latin typeface="+mn-ea"/>
              </a:rPr>
              <a:t>”</a:t>
            </a:r>
            <a:r>
              <a:rPr lang="en-US" altLang="zh-CN" sz="2000" b="1" dirty="0">
                <a:latin typeface="+mn-ea"/>
              </a:rPr>
              <a:t>&lt;&lt;x&lt;&lt;</a:t>
            </a:r>
            <a:r>
              <a:rPr lang="zh-CN" altLang="en-US" sz="2000" b="1" dirty="0">
                <a:latin typeface="+mn-ea"/>
              </a:rPr>
              <a:t>“</a:t>
            </a:r>
            <a:r>
              <a:rPr lang="en-US" altLang="zh-CN" sz="2000" b="1" dirty="0">
                <a:latin typeface="+mn-ea"/>
              </a:rPr>
              <a:t>,</a:t>
            </a:r>
            <a:r>
              <a:rPr lang="zh-CN" altLang="en-US" sz="2000" b="1" dirty="0">
                <a:latin typeface="+mn-ea"/>
              </a:rPr>
              <a:t>”</a:t>
            </a:r>
            <a:r>
              <a:rPr lang="en-US" altLang="zh-CN" sz="2000" b="1" dirty="0">
                <a:latin typeface="+mn-ea"/>
              </a:rPr>
              <a:t>&lt;&lt;y&lt;&lt;</a:t>
            </a:r>
            <a:r>
              <a:rPr lang="zh-CN" altLang="en-US" sz="2000" b="1" dirty="0">
                <a:latin typeface="+mn-ea"/>
              </a:rPr>
              <a:t>“</a:t>
            </a:r>
            <a:r>
              <a:rPr lang="en-US" altLang="zh-CN" sz="2000" b="1" dirty="0">
                <a:latin typeface="+mn-ea"/>
              </a:rPr>
              <a:t>)</a:t>
            </a:r>
            <a:r>
              <a:rPr lang="zh-CN" altLang="en-US" sz="2000" b="1" dirty="0">
                <a:latin typeface="+mn-ea"/>
              </a:rPr>
              <a:t>”</a:t>
            </a:r>
            <a:r>
              <a:rPr lang="en-US" altLang="zh-CN" sz="2000" b="1" dirty="0">
                <a:latin typeface="+mn-ea"/>
              </a:rPr>
              <a:t>&lt;&lt;</a:t>
            </a:r>
            <a:r>
              <a:rPr lang="en-US" altLang="zh-CN" sz="2000" b="1" dirty="0" err="1">
                <a:latin typeface="+mn-ea"/>
              </a:rPr>
              <a:t>endl</a:t>
            </a:r>
            <a:r>
              <a:rPr lang="en-US" altLang="zh-CN" sz="2000" b="1" dirty="0">
                <a:latin typeface="+mn-ea"/>
              </a:rPr>
              <a:t>;</a:t>
            </a:r>
          </a:p>
          <a:p>
            <a:pPr>
              <a:defRPr/>
            </a:pPr>
            <a:r>
              <a:rPr lang="en-US" altLang="zh-CN" sz="2000" b="1" dirty="0">
                <a:latin typeface="+mn-ea"/>
              </a:rPr>
              <a:t>}</a:t>
            </a:r>
          </a:p>
          <a:p>
            <a:pPr>
              <a:defRPr/>
            </a:pPr>
            <a:r>
              <a:rPr lang="en-US" altLang="zh-CN" sz="2000" b="1" dirty="0">
                <a:latin typeface="+mn-ea"/>
              </a:rPr>
              <a:t>Point::~Point()    		//</a:t>
            </a:r>
            <a:r>
              <a:rPr lang="zh-CN" altLang="en-US" sz="2000" b="1" dirty="0">
                <a:latin typeface="+mn-ea"/>
              </a:rPr>
              <a:t>定义析构函数</a:t>
            </a:r>
          </a:p>
          <a:p>
            <a:pPr>
              <a:defRPr/>
            </a:pPr>
            <a:r>
              <a:rPr lang="en-US" altLang="zh-CN" sz="2000" b="1" dirty="0">
                <a:latin typeface="+mn-ea"/>
              </a:rPr>
              <a:t>{</a:t>
            </a:r>
          </a:p>
          <a:p>
            <a:pPr>
              <a:defRPr/>
            </a:pPr>
            <a:r>
              <a:rPr lang="en-US" altLang="zh-CN" sz="2000" b="1" dirty="0">
                <a:latin typeface="+mn-ea"/>
              </a:rPr>
              <a:t> 	</a:t>
            </a:r>
            <a:r>
              <a:rPr lang="en-US" altLang="zh-CN" sz="2000" b="1" dirty="0" err="1">
                <a:latin typeface="+mn-ea"/>
              </a:rPr>
              <a:t>cout</a:t>
            </a:r>
            <a:r>
              <a:rPr lang="en-US" altLang="zh-CN" sz="2000" b="1" dirty="0">
                <a:latin typeface="+mn-ea"/>
              </a:rPr>
              <a:t>&lt;&lt;"destructor........"&lt;&lt;</a:t>
            </a:r>
            <a:r>
              <a:rPr lang="en-US" altLang="zh-CN" sz="2000" b="1" dirty="0" err="1">
                <a:latin typeface="+mn-ea"/>
              </a:rPr>
              <a:t>endl</a:t>
            </a:r>
            <a:r>
              <a:rPr lang="en-US" altLang="zh-CN" sz="2000" b="1" dirty="0">
                <a:latin typeface="+mn-ea"/>
              </a:rPr>
              <a:t>;</a:t>
            </a:r>
          </a:p>
          <a:p>
            <a:pPr>
              <a:defRPr/>
            </a:pPr>
            <a:r>
              <a:rPr lang="en-US" altLang="zh-CN" sz="2000" b="1" dirty="0">
                <a:latin typeface="+mn-ea"/>
              </a:rPr>
              <a:t> 	</a:t>
            </a:r>
            <a:r>
              <a:rPr lang="en-US" altLang="zh-CN" sz="2000" b="1" dirty="0" err="1">
                <a:latin typeface="+mn-ea"/>
              </a:rPr>
              <a:t>cout</a:t>
            </a:r>
            <a:r>
              <a:rPr lang="en-US" altLang="zh-CN" sz="2000" b="1" dirty="0">
                <a:latin typeface="+mn-ea"/>
              </a:rPr>
              <a:t> (</a:t>
            </a:r>
            <a:r>
              <a:rPr lang="zh-CN" altLang="en-US" sz="2000" b="1" dirty="0">
                <a:latin typeface="+mn-ea"/>
              </a:rPr>
              <a:t>”</a:t>
            </a:r>
            <a:r>
              <a:rPr lang="en-US" altLang="zh-CN" sz="2000" b="1" dirty="0">
                <a:latin typeface="+mn-ea"/>
              </a:rPr>
              <a:t>&lt;&lt;x&lt;&lt;</a:t>
            </a:r>
            <a:r>
              <a:rPr lang="zh-CN" altLang="en-US" sz="2000" b="1" dirty="0">
                <a:latin typeface="+mn-ea"/>
              </a:rPr>
              <a:t>“</a:t>
            </a:r>
            <a:r>
              <a:rPr lang="en-US" altLang="zh-CN" sz="2000" b="1" dirty="0">
                <a:latin typeface="+mn-ea"/>
              </a:rPr>
              <a:t>,</a:t>
            </a:r>
            <a:r>
              <a:rPr lang="zh-CN" altLang="en-US" sz="2000" b="1" dirty="0">
                <a:latin typeface="+mn-ea"/>
              </a:rPr>
              <a:t>”</a:t>
            </a:r>
            <a:r>
              <a:rPr lang="en-US" altLang="zh-CN" sz="2000" b="1" dirty="0">
                <a:latin typeface="+mn-ea"/>
              </a:rPr>
              <a:t>&lt;&lt;y&lt;&lt;</a:t>
            </a:r>
            <a:r>
              <a:rPr lang="zh-CN" altLang="en-US" sz="2000" b="1" dirty="0">
                <a:latin typeface="+mn-ea"/>
              </a:rPr>
              <a:t>“</a:t>
            </a:r>
            <a:r>
              <a:rPr lang="en-US" altLang="zh-CN" sz="2000" b="1" dirty="0">
                <a:latin typeface="+mn-ea"/>
              </a:rPr>
              <a:t>)</a:t>
            </a:r>
            <a:r>
              <a:rPr lang="zh-CN" altLang="en-US" sz="2000" b="1" dirty="0">
                <a:latin typeface="+mn-ea"/>
              </a:rPr>
              <a:t>” </a:t>
            </a:r>
            <a:r>
              <a:rPr lang="en-US" altLang="zh-CN" sz="2000" b="1" dirty="0">
                <a:latin typeface="+mn-ea"/>
              </a:rPr>
              <a:t>&lt;&lt;</a:t>
            </a:r>
            <a:r>
              <a:rPr lang="en-US" altLang="zh-CN" sz="2000" b="1" dirty="0" err="1">
                <a:latin typeface="+mn-ea"/>
              </a:rPr>
              <a:t>endl</a:t>
            </a:r>
            <a:r>
              <a:rPr lang="en-US" altLang="zh-CN" sz="2000" b="1" dirty="0">
                <a:latin typeface="+mn-ea"/>
              </a:rPr>
              <a:t>;</a:t>
            </a:r>
          </a:p>
          <a:p>
            <a:pPr>
              <a:defRPr/>
            </a:pPr>
            <a:r>
              <a:rPr lang="en-US" altLang="zh-CN" sz="2000" b="1" dirty="0">
                <a:latin typeface="+mn-ea"/>
              </a:rPr>
              <a:t>}</a:t>
            </a:r>
          </a:p>
          <a:p>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p>
        </p:txBody>
      </p:sp>
      <p:sp>
        <p:nvSpPr>
          <p:cNvPr id="2" name="TextBox 1"/>
          <p:cNvSpPr txBox="1"/>
          <p:nvPr/>
        </p:nvSpPr>
        <p:spPr>
          <a:xfrm>
            <a:off x="539552" y="758469"/>
            <a:ext cx="7776864" cy="3477875"/>
          </a:xfrm>
          <a:prstGeom prst="rect">
            <a:avLst/>
          </a:prstGeom>
          <a:noFill/>
        </p:spPr>
        <p:txBody>
          <a:bodyPr wrap="square" rtlCol="0">
            <a:spAutoFit/>
          </a:bodyPr>
          <a:lstStyle/>
          <a:p>
            <a:pPr>
              <a:defRPr/>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3-20</a:t>
            </a:r>
            <a:r>
              <a:rPr lang="zh-CN" altLang="zh-CN" sz="2000" b="1" dirty="0" smtClean="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构造函数与析构函数执行顺序</a:t>
            </a:r>
          </a:p>
          <a:p>
            <a:pPr>
              <a:defRPr/>
            </a:pPr>
            <a:r>
              <a:rPr lang="en-US" altLang="zh-CN" sz="2000" b="1" dirty="0">
                <a:latin typeface="+mn-ea"/>
              </a:rPr>
              <a:t>class Time</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latin typeface="+mn-ea"/>
              </a:rPr>
              <a:t>private:</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int</a:t>
            </a:r>
            <a:r>
              <a:rPr lang="en-US" altLang="zh-CN" sz="2000" b="1" dirty="0">
                <a:latin typeface="+mn-ea"/>
              </a:rPr>
              <a:t> hour;</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int</a:t>
            </a:r>
            <a:r>
              <a:rPr lang="en-US" altLang="zh-CN" sz="2000" b="1" dirty="0">
                <a:latin typeface="+mn-ea"/>
              </a:rPr>
              <a:t> minute;</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int</a:t>
            </a:r>
            <a:r>
              <a:rPr lang="en-US" altLang="zh-CN" sz="2000" b="1" dirty="0">
                <a:latin typeface="+mn-ea"/>
              </a:rPr>
              <a:t> second;</a:t>
            </a:r>
            <a:endParaRPr lang="zh-CN" altLang="zh-CN" sz="2000" b="1" dirty="0">
              <a:latin typeface="+mn-ea"/>
            </a:endParaRPr>
          </a:p>
          <a:p>
            <a:pPr>
              <a:defRPr/>
            </a:pPr>
            <a:r>
              <a:rPr lang="en-US" altLang="zh-CN" sz="2000" b="1" dirty="0">
                <a:latin typeface="+mn-ea"/>
              </a:rPr>
              <a:t>public:</a:t>
            </a:r>
            <a:endParaRPr lang="zh-CN" altLang="zh-CN" sz="2000" b="1" dirty="0">
              <a:latin typeface="+mn-ea"/>
            </a:endParaRPr>
          </a:p>
          <a:p>
            <a:pPr>
              <a:defRPr/>
            </a:pPr>
            <a:r>
              <a:rPr lang="en-US" altLang="zh-CN" sz="2000" b="1" dirty="0" smtClean="0">
                <a:latin typeface="+mn-ea"/>
              </a:rPr>
              <a:t>    </a:t>
            </a:r>
            <a:r>
              <a:rPr lang="en-US" altLang="zh-CN" sz="2000" b="1" dirty="0">
                <a:latin typeface="+mn-ea"/>
              </a:rPr>
              <a:t>Time(</a:t>
            </a:r>
            <a:r>
              <a:rPr lang="en-US" altLang="zh-CN" sz="2000" b="1" dirty="0" err="1">
                <a:latin typeface="+mn-ea"/>
              </a:rPr>
              <a:t>int</a:t>
            </a:r>
            <a:r>
              <a:rPr lang="en-US" altLang="zh-CN" sz="2000" b="1" dirty="0">
                <a:latin typeface="+mn-ea"/>
              </a:rPr>
              <a:t> </a:t>
            </a:r>
            <a:r>
              <a:rPr lang="en-US" altLang="zh-CN" sz="2000" b="1" dirty="0" err="1">
                <a:latin typeface="+mn-ea"/>
              </a:rPr>
              <a:t>h,int</a:t>
            </a:r>
            <a:r>
              <a:rPr lang="en-US" altLang="zh-CN" sz="2000" b="1" dirty="0">
                <a:latin typeface="+mn-ea"/>
              </a:rPr>
              <a:t> </a:t>
            </a:r>
            <a:r>
              <a:rPr lang="en-US" altLang="zh-CN" sz="2000" b="1" dirty="0" err="1">
                <a:latin typeface="+mn-ea"/>
              </a:rPr>
              <a:t>m,int</a:t>
            </a:r>
            <a:r>
              <a:rPr lang="en-US" altLang="zh-CN" sz="2000" b="1" dirty="0">
                <a:latin typeface="+mn-ea"/>
              </a:rPr>
              <a:t> s);</a:t>
            </a:r>
            <a:endParaRPr lang="zh-CN" altLang="zh-CN" sz="2000" b="1" dirty="0">
              <a:latin typeface="+mn-ea"/>
            </a:endParaRPr>
          </a:p>
          <a:p>
            <a:pPr>
              <a:defRPr/>
            </a:pPr>
            <a:r>
              <a:rPr lang="en-US" altLang="zh-CN" sz="2000" b="1" dirty="0" smtClean="0">
                <a:latin typeface="+mn-ea"/>
              </a:rPr>
              <a:t>    </a:t>
            </a:r>
            <a:r>
              <a:rPr lang="en-US" altLang="zh-CN" sz="2000" b="1" dirty="0">
                <a:latin typeface="+mn-ea"/>
              </a:rPr>
              <a:t>~Time();</a:t>
            </a:r>
            <a:endParaRPr lang="zh-CN" altLang="zh-CN" sz="2000" b="1" dirty="0">
              <a:latin typeface="+mn-ea"/>
            </a:endParaRPr>
          </a:p>
          <a:p>
            <a:pPr>
              <a:defRPr/>
            </a:pPr>
            <a:r>
              <a:rPr lang="en-US" altLang="zh-CN" sz="2000" b="1" dirty="0">
                <a:latin typeface="+mn-ea"/>
              </a:rPr>
              <a:t>};</a:t>
            </a:r>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p>
        </p:txBody>
      </p:sp>
      <p:sp>
        <p:nvSpPr>
          <p:cNvPr id="2" name="TextBox 1"/>
          <p:cNvSpPr txBox="1"/>
          <p:nvPr/>
        </p:nvSpPr>
        <p:spPr>
          <a:xfrm>
            <a:off x="107504" y="758469"/>
            <a:ext cx="8928992" cy="3785652"/>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Time::Time(</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h,int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m,int</a:t>
            </a:r>
            <a:r>
              <a:rPr lang="en-US" altLang="zh-CN" sz="2000" b="1" dirty="0">
                <a:latin typeface="仿宋" panose="02010609060101010101" pitchFamily="49" charset="-122"/>
                <a:ea typeface="仿宋" panose="02010609060101010101" pitchFamily="49" charset="-122"/>
              </a:rPr>
              <a:t> s)</a:t>
            </a:r>
          </a:p>
          <a:p>
            <a:r>
              <a:rPr lang="en-US" altLang="zh-CN" sz="2000" b="1" dirty="0">
                <a:latin typeface="仿宋" panose="02010609060101010101" pitchFamily="49" charset="-122"/>
                <a:ea typeface="仿宋" panose="02010609060101010101" pitchFamily="49" charset="-122"/>
              </a:rPr>
              <a:t>{</a:t>
            </a: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hour=h;</a:t>
            </a: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minute=m;</a:t>
            </a: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second=s;</a:t>
            </a:r>
          </a:p>
          <a:p>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&lt;&lt;"Time </a:t>
            </a:r>
            <a:r>
              <a:rPr lang="en-US" altLang="zh-CN" sz="2000" b="1" dirty="0" smtClean="0">
                <a:latin typeface="仿宋" panose="02010609060101010101" pitchFamily="49" charset="-122"/>
                <a:ea typeface="仿宋" panose="02010609060101010101" pitchFamily="49" charset="-122"/>
              </a:rPr>
              <a:t>Constructor "&lt;&lt;</a:t>
            </a:r>
            <a:r>
              <a:rPr lang="en-US" altLang="zh-CN" sz="2000" b="1" dirty="0">
                <a:latin typeface="仿宋" panose="02010609060101010101" pitchFamily="49" charset="-122"/>
                <a:ea typeface="仿宋" panose="02010609060101010101" pitchFamily="49" charset="-122"/>
              </a:rPr>
              <a:t>hour&lt;&lt;":"&lt;&lt;minute&lt;&lt;":"&lt;&lt;second&lt;&lt;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Time::~Time ()</a:t>
            </a:r>
          </a:p>
          <a:p>
            <a:r>
              <a:rPr lang="en-US" altLang="zh-CN" sz="2000" b="1" dirty="0">
                <a:latin typeface="仿宋" panose="02010609060101010101" pitchFamily="49" charset="-122"/>
                <a:ea typeface="仿宋" panose="02010609060101010101" pitchFamily="49" charset="-122"/>
              </a:rPr>
              <a:t>{</a:t>
            </a:r>
          </a:p>
          <a:p>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&lt;&lt;"Time Destructor"&lt;&lt;</a:t>
            </a:r>
            <a:r>
              <a:rPr lang="en-US" altLang="zh-CN" sz="2000" b="1" dirty="0" smtClean="0">
                <a:latin typeface="仿宋" panose="02010609060101010101" pitchFamily="49" charset="-122"/>
                <a:ea typeface="仿宋" panose="02010609060101010101" pitchFamily="49" charset="-122"/>
              </a:rPr>
              <a:t>hour&lt;&lt;":"&lt;&lt;</a:t>
            </a:r>
            <a:r>
              <a:rPr lang="en-US" altLang="zh-CN" sz="2000" b="1" dirty="0">
                <a:latin typeface="仿宋" panose="02010609060101010101" pitchFamily="49" charset="-122"/>
                <a:ea typeface="仿宋" panose="02010609060101010101" pitchFamily="49" charset="-122"/>
              </a:rPr>
              <a:t>minute&lt;&lt;":"&lt;&lt;second&lt;&lt;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a:t>
            </a:r>
          </a:p>
          <a:p>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3.1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类和对象的概念</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107504" y="1184616"/>
            <a:ext cx="9036496" cy="13955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79511" y="1371697"/>
            <a:ext cx="8784975" cy="1021433"/>
          </a:xfrm>
          <a:prstGeom prst="rect">
            <a:avLst/>
          </a:prstGeom>
          <a:noFill/>
        </p:spPr>
        <p:txBody>
          <a:bodyPr wrap="square" lIns="0" tIns="0" rIns="0" bIns="0" rtlCol="0">
            <a:spAutoFit/>
          </a:bodyPr>
          <a:lstStyle/>
          <a:p>
            <a:pPr indent="-274320">
              <a:lnSpc>
                <a:spcPct val="150000"/>
              </a:lnSpc>
              <a:buClr>
                <a:schemeClr val="accent3"/>
              </a:buClr>
              <a:defRPr/>
            </a:pPr>
            <a:r>
              <a:rPr lang="zh-CN" altLang="zh-CN" sz="2400" b="1" dirty="0">
                <a:latin typeface="仿宋" panose="02010609060101010101" pitchFamily="49" charset="-122"/>
                <a:ea typeface="仿宋" panose="02010609060101010101" pitchFamily="49" charset="-122"/>
              </a:rPr>
              <a:t>类（</a:t>
            </a:r>
            <a:r>
              <a:rPr lang="en-US" altLang="zh-CN" sz="2400" b="1" dirty="0">
                <a:latin typeface="仿宋" panose="02010609060101010101" pitchFamily="49" charset="-122"/>
                <a:ea typeface="仿宋" panose="02010609060101010101" pitchFamily="49" charset="-122"/>
              </a:rPr>
              <a:t>class</a:t>
            </a:r>
            <a:r>
              <a:rPr lang="zh-CN" altLang="zh-CN" sz="2400" b="1" dirty="0">
                <a:latin typeface="仿宋" panose="02010609060101010101" pitchFamily="49" charset="-122"/>
                <a:ea typeface="仿宋" panose="02010609060101010101" pitchFamily="49" charset="-122"/>
              </a:rPr>
              <a:t>）是面向对象系统中</a:t>
            </a:r>
            <a:r>
              <a:rPr lang="zh-CN" altLang="zh-CN" sz="2400" b="1" dirty="0">
                <a:solidFill>
                  <a:srgbClr val="FF0000"/>
                </a:solidFill>
                <a:latin typeface="仿宋" panose="02010609060101010101" pitchFamily="49" charset="-122"/>
                <a:ea typeface="仿宋" panose="02010609060101010101" pitchFamily="49" charset="-122"/>
              </a:rPr>
              <a:t>最基本的组成元素，</a:t>
            </a:r>
            <a:r>
              <a:rPr lang="zh-CN" altLang="zh-CN" sz="2400" b="1" dirty="0">
                <a:latin typeface="仿宋" panose="02010609060101010101" pitchFamily="49" charset="-122"/>
                <a:ea typeface="仿宋" panose="02010609060101010101" pitchFamily="49" charset="-122"/>
              </a:rPr>
              <a:t>是</a:t>
            </a:r>
            <a:r>
              <a:rPr lang="zh-CN" altLang="zh-CN" sz="2400" b="1" dirty="0">
                <a:solidFill>
                  <a:srgbClr val="0070C0"/>
                </a:solidFill>
                <a:latin typeface="仿宋" panose="02010609060101010101" pitchFamily="49" charset="-122"/>
                <a:ea typeface="仿宋" panose="02010609060101010101" pitchFamily="49" charset="-122"/>
              </a:rPr>
              <a:t>一种自定义数据类型</a:t>
            </a:r>
            <a:r>
              <a:rPr lang="zh-CN" altLang="zh-CN" sz="2400" b="1" dirty="0">
                <a:latin typeface="仿宋" panose="02010609060101010101" pitchFamily="49" charset="-122"/>
                <a:ea typeface="仿宋" panose="02010609060101010101" pitchFamily="49" charset="-122"/>
              </a:rPr>
              <a:t>。在</a:t>
            </a:r>
            <a:r>
              <a:rPr lang="en-US" altLang="zh-CN" sz="2400" b="1" dirty="0">
                <a:latin typeface="仿宋" panose="02010609060101010101" pitchFamily="49" charset="-122"/>
                <a:ea typeface="仿宋" panose="02010609060101010101" pitchFamily="49" charset="-122"/>
              </a:rPr>
              <a:t>C++</a:t>
            </a:r>
            <a:r>
              <a:rPr lang="zh-CN" altLang="zh-CN" sz="2400" b="1" dirty="0">
                <a:latin typeface="仿宋" panose="02010609060101010101" pitchFamily="49" charset="-122"/>
                <a:ea typeface="仿宋" panose="02010609060101010101" pitchFamily="49" charset="-122"/>
              </a:rPr>
              <a:t>中，类是一些具有相同属性和行为的对象的抽象。</a:t>
            </a:r>
            <a:endParaRPr lang="zh-CN" altLang="en-US" sz="2400" b="1" dirty="0">
              <a:latin typeface="仿宋" panose="02010609060101010101" pitchFamily="49" charset="-122"/>
              <a:ea typeface="仿宋" panose="02010609060101010101" pitchFamily="49" charset="-122"/>
            </a:endParaRPr>
          </a:p>
        </p:txBody>
      </p:sp>
      <p:sp>
        <p:nvSpPr>
          <p:cNvPr id="2" name="TextBox 1"/>
          <p:cNvSpPr txBox="1"/>
          <p:nvPr/>
        </p:nvSpPr>
        <p:spPr>
          <a:xfrm>
            <a:off x="611560" y="771550"/>
            <a:ext cx="3312368"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3.1.1   </a:t>
            </a:r>
            <a:r>
              <a:rPr lang="zh-CN" altLang="en-US" sz="2400" b="1" dirty="0">
                <a:latin typeface="微软雅黑" panose="020B0503020204020204" pitchFamily="34" charset="-122"/>
                <a:ea typeface="微软雅黑" panose="020B0503020204020204" pitchFamily="34" charset="-122"/>
              </a:rPr>
              <a:t>类的概念</a:t>
            </a:r>
          </a:p>
        </p:txBody>
      </p:sp>
      <p:sp>
        <p:nvSpPr>
          <p:cNvPr id="16" name="TextBox 15"/>
          <p:cNvSpPr txBox="1"/>
          <p:nvPr/>
        </p:nvSpPr>
        <p:spPr>
          <a:xfrm>
            <a:off x="630497" y="2813131"/>
            <a:ext cx="3312368"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3.1.2  </a:t>
            </a:r>
            <a:r>
              <a:rPr lang="zh-CN" altLang="en-US" sz="2400" b="1" dirty="0">
                <a:latin typeface="微软雅黑" panose="020B0503020204020204" pitchFamily="34" charset="-122"/>
                <a:ea typeface="微软雅黑" panose="020B0503020204020204" pitchFamily="34" charset="-122"/>
              </a:rPr>
              <a:t>对象的概念</a:t>
            </a:r>
          </a:p>
        </p:txBody>
      </p:sp>
      <p:sp>
        <p:nvSpPr>
          <p:cNvPr id="17" name="圆角矩形 16"/>
          <p:cNvSpPr/>
          <p:nvPr/>
        </p:nvSpPr>
        <p:spPr>
          <a:xfrm>
            <a:off x="107504" y="3247908"/>
            <a:ext cx="8856981" cy="13955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179511" y="3384604"/>
            <a:ext cx="8784974" cy="1021433"/>
          </a:xfrm>
          <a:prstGeom prst="rect">
            <a:avLst/>
          </a:prstGeom>
          <a:noFill/>
        </p:spPr>
        <p:txBody>
          <a:bodyPr wrap="square" lIns="0" tIns="0" rIns="0" bIns="0" rtlCol="0">
            <a:spAutoFit/>
          </a:bodyPr>
          <a:lstStyle/>
          <a:p>
            <a:pPr indent="-274320">
              <a:lnSpc>
                <a:spcPct val="150000"/>
              </a:lnSpc>
              <a:buClr>
                <a:schemeClr val="accent3"/>
              </a:buClr>
              <a:defRPr/>
            </a:pPr>
            <a:r>
              <a:rPr lang="zh-CN" altLang="zh-CN" sz="2400" b="1" dirty="0">
                <a:latin typeface="仿宋" panose="02010609060101010101" pitchFamily="49" charset="-122"/>
                <a:ea typeface="仿宋" panose="02010609060101010101" pitchFamily="49" charset="-122"/>
              </a:rPr>
              <a:t>对象是某个特定类所描述的实例。现实世界中的任何一种事物都可以看成一个对象</a:t>
            </a:r>
            <a:r>
              <a:rPr lang="en-US" altLang="zh-CN" sz="2400" b="1" dirty="0">
                <a:latin typeface="仿宋" panose="02010609060101010101" pitchFamily="49" charset="-122"/>
                <a:ea typeface="仿宋" panose="02010609060101010101" pitchFamily="49" charset="-122"/>
              </a:rPr>
              <a:t>(Object)</a:t>
            </a:r>
            <a:r>
              <a:rPr lang="zh-CN" altLang="zh-CN" sz="2400" b="1" dirty="0">
                <a:latin typeface="仿宋" panose="02010609060101010101" pitchFamily="49" charset="-122"/>
                <a:ea typeface="仿宋" panose="02010609060101010101" pitchFamily="49" charset="-122"/>
              </a:rPr>
              <a:t>，即万物皆对象。</a:t>
            </a:r>
            <a:endParaRPr lang="zh-CN" altLang="en-US" sz="24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par>
                                <p:cTn id="18" presetID="22" presetClass="entr" presetSubtype="4"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down)">
                                      <p:cBhvr>
                                        <p:cTn id="20" dur="500"/>
                                        <p:tgtEl>
                                          <p:spTgt spid="27"/>
                                        </p:tgtEl>
                                      </p:cBhvr>
                                    </p:animEffect>
                                  </p:childTnLst>
                                </p:cTn>
                              </p:par>
                            </p:childTnLst>
                          </p:cTn>
                        </p:par>
                        <p:par>
                          <p:cTn id="21" fill="hold">
                            <p:stCondLst>
                              <p:cond delay="500"/>
                            </p:stCondLst>
                            <p:childTnLst>
                              <p:par>
                                <p:cTn id="22" presetID="16" presetClass="entr" presetSubtype="21" fill="hold" grpId="0"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barn(inVertical)">
                                      <p:cBhvr>
                                        <p:cTn id="24" dur="25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childTnLst>
                          </p:cTn>
                        </p:par>
                        <p:par>
                          <p:cTn id="34" fill="hold">
                            <p:stCondLst>
                              <p:cond delay="500"/>
                            </p:stCondLst>
                            <p:childTnLst>
                              <p:par>
                                <p:cTn id="35" presetID="16" presetClass="entr" presetSubtype="21"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arn(inVertical)">
                                      <p:cBhvr>
                                        <p:cTn id="37"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2" grpId="0"/>
      <p:bldP spid="16" grpId="0"/>
      <p:bldP spid="17" grpId="0" animBg="1"/>
      <p:bldP spid="18"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p>
        </p:txBody>
      </p:sp>
      <p:sp>
        <p:nvSpPr>
          <p:cNvPr id="2" name="TextBox 1"/>
          <p:cNvSpPr txBox="1"/>
          <p:nvPr/>
        </p:nvSpPr>
        <p:spPr>
          <a:xfrm>
            <a:off x="539552" y="758469"/>
            <a:ext cx="7776864" cy="3170099"/>
          </a:xfrm>
          <a:prstGeom prst="rect">
            <a:avLst/>
          </a:prstGeom>
          <a:noFill/>
        </p:spPr>
        <p:txBody>
          <a:bodyPr wrap="square" rtlCol="0">
            <a:spAutoFit/>
          </a:bodyPr>
          <a:lstStyle/>
          <a:p>
            <a:pPr>
              <a:defRPr/>
            </a:pPr>
            <a:r>
              <a:rPr lang="en-US" altLang="zh-CN" sz="2000" b="1" dirty="0">
                <a:latin typeface="+mn-ea"/>
              </a:rPr>
              <a:t>class </a:t>
            </a:r>
            <a:r>
              <a:rPr lang="en-US" altLang="zh-CN" sz="2000" b="1" dirty="0" smtClean="0">
                <a:latin typeface="+mn-ea"/>
              </a:rPr>
              <a:t>Date{</a:t>
            </a:r>
            <a:endParaRPr lang="zh-CN" altLang="zh-CN" sz="2000" b="1" dirty="0">
              <a:latin typeface="+mn-ea"/>
            </a:endParaRPr>
          </a:p>
          <a:p>
            <a:pPr>
              <a:defRPr/>
            </a:pPr>
            <a:r>
              <a:rPr lang="en-US" altLang="zh-CN" sz="2000" b="1" dirty="0" smtClean="0">
                <a:latin typeface="+mn-ea"/>
              </a:rPr>
              <a:t>private</a:t>
            </a: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int</a:t>
            </a:r>
            <a:r>
              <a:rPr lang="en-US" altLang="zh-CN" sz="2000" b="1" dirty="0">
                <a:latin typeface="+mn-ea"/>
              </a:rPr>
              <a:t> year;</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int</a:t>
            </a:r>
            <a:r>
              <a:rPr lang="en-US" altLang="zh-CN" sz="2000" b="1" dirty="0">
                <a:latin typeface="+mn-ea"/>
              </a:rPr>
              <a:t> month;</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int</a:t>
            </a:r>
            <a:r>
              <a:rPr lang="en-US" altLang="zh-CN" sz="2000" b="1" dirty="0">
                <a:latin typeface="+mn-ea"/>
              </a:rPr>
              <a:t> day;</a:t>
            </a:r>
            <a:endParaRPr lang="zh-CN" altLang="zh-CN" sz="2000" b="1" dirty="0">
              <a:latin typeface="+mn-ea"/>
            </a:endParaRPr>
          </a:p>
          <a:p>
            <a:pPr>
              <a:defRPr/>
            </a:pPr>
            <a:r>
              <a:rPr lang="en-US" altLang="zh-CN" sz="2000" b="1" dirty="0" smtClean="0">
                <a:latin typeface="+mn-ea"/>
              </a:rPr>
              <a:t>public</a:t>
            </a: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a:latin typeface="+mn-ea"/>
              </a:rPr>
              <a:t>Date(</a:t>
            </a:r>
            <a:r>
              <a:rPr lang="en-US" altLang="zh-CN" sz="2000" b="1" dirty="0" err="1">
                <a:latin typeface="+mn-ea"/>
              </a:rPr>
              <a:t>int</a:t>
            </a:r>
            <a:r>
              <a:rPr lang="en-US" altLang="zh-CN" sz="2000" b="1" dirty="0">
                <a:latin typeface="+mn-ea"/>
              </a:rPr>
              <a:t> </a:t>
            </a:r>
            <a:r>
              <a:rPr lang="en-US" altLang="zh-CN" sz="2000" b="1" dirty="0" err="1">
                <a:latin typeface="+mn-ea"/>
              </a:rPr>
              <a:t>y,int</a:t>
            </a:r>
            <a:r>
              <a:rPr lang="en-US" altLang="zh-CN" sz="2000" b="1" dirty="0">
                <a:latin typeface="+mn-ea"/>
              </a:rPr>
              <a:t> </a:t>
            </a:r>
            <a:r>
              <a:rPr lang="en-US" altLang="zh-CN" sz="2000" b="1" dirty="0" err="1">
                <a:latin typeface="+mn-ea"/>
              </a:rPr>
              <a:t>m,int</a:t>
            </a:r>
            <a:r>
              <a:rPr lang="en-US" altLang="zh-CN" sz="2000" b="1" dirty="0">
                <a:latin typeface="+mn-ea"/>
              </a:rPr>
              <a:t> d);   </a:t>
            </a:r>
            <a:r>
              <a:rPr lang="en-US" altLang="zh-CN" sz="2000" b="1" i="1" dirty="0">
                <a:latin typeface="+mn-ea"/>
              </a:rPr>
              <a:t>//</a:t>
            </a:r>
            <a:r>
              <a:rPr lang="zh-CN" altLang="zh-CN" sz="2000" b="1" i="1" dirty="0">
                <a:latin typeface="+mn-ea"/>
              </a:rPr>
              <a:t>声明构造函数</a:t>
            </a:r>
            <a:endParaRPr lang="zh-CN" altLang="zh-CN" sz="2000" b="1" dirty="0">
              <a:latin typeface="+mn-ea"/>
            </a:endParaRPr>
          </a:p>
          <a:p>
            <a:pPr>
              <a:defRPr/>
            </a:pPr>
            <a:r>
              <a:rPr lang="en-US" altLang="zh-CN" sz="2000" b="1" dirty="0" smtClean="0">
                <a:latin typeface="+mn-ea"/>
              </a:rPr>
              <a:t>    </a:t>
            </a:r>
            <a:r>
              <a:rPr lang="en-US" altLang="zh-CN" sz="2000" b="1" dirty="0">
                <a:latin typeface="+mn-ea"/>
              </a:rPr>
              <a:t>~Date();                   </a:t>
            </a:r>
            <a:r>
              <a:rPr lang="en-US" altLang="zh-CN" sz="2000" b="1" i="1" dirty="0">
                <a:latin typeface="+mn-ea"/>
              </a:rPr>
              <a:t>//</a:t>
            </a:r>
            <a:r>
              <a:rPr lang="zh-CN" altLang="zh-CN" sz="2000" b="1" i="1" dirty="0">
                <a:latin typeface="+mn-ea"/>
              </a:rPr>
              <a:t>声明析构函数</a:t>
            </a:r>
            <a:endParaRPr lang="zh-CN" altLang="zh-CN" sz="2000" b="1" dirty="0">
              <a:latin typeface="+mn-ea"/>
            </a:endParaRPr>
          </a:p>
          <a:p>
            <a:pPr>
              <a:defRPr/>
            </a:pPr>
            <a:r>
              <a:rPr lang="en-US" altLang="zh-CN" sz="2000" b="1" dirty="0">
                <a:latin typeface="+mn-ea"/>
              </a:rPr>
              <a:t>}</a:t>
            </a:r>
            <a:r>
              <a:rPr lang="en-US" altLang="zh-CN" sz="2000" b="1" dirty="0" err="1">
                <a:latin typeface="+mn-ea"/>
              </a:rPr>
              <a:t>yesteday</a:t>
            </a:r>
            <a:r>
              <a:rPr lang="en-US" altLang="zh-CN" sz="2000" b="1" dirty="0">
                <a:latin typeface="+mn-ea"/>
              </a:rPr>
              <a:t>(2012,10,10);            </a:t>
            </a:r>
            <a:r>
              <a:rPr lang="en-US" altLang="zh-CN" sz="2000" b="1" i="1" dirty="0">
                <a:latin typeface="+mn-ea"/>
              </a:rPr>
              <a:t> //</a:t>
            </a:r>
            <a:r>
              <a:rPr lang="zh-CN" altLang="zh-CN" sz="2000" b="1" i="1" dirty="0">
                <a:latin typeface="+mn-ea"/>
              </a:rPr>
              <a:t>定义全局对象</a:t>
            </a:r>
            <a:endParaRPr lang="zh-CN" altLang="zh-CN" sz="2000" b="1" dirty="0">
              <a:latin typeface="+mn-ea"/>
            </a:endParaRPr>
          </a:p>
          <a:p>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p>
        </p:txBody>
      </p:sp>
      <p:sp>
        <p:nvSpPr>
          <p:cNvPr id="2" name="TextBox 1"/>
          <p:cNvSpPr txBox="1"/>
          <p:nvPr/>
        </p:nvSpPr>
        <p:spPr>
          <a:xfrm>
            <a:off x="539552" y="758469"/>
            <a:ext cx="7776864" cy="4093428"/>
          </a:xfrm>
          <a:prstGeom prst="rect">
            <a:avLst/>
          </a:prstGeom>
          <a:noFill/>
        </p:spPr>
        <p:txBody>
          <a:bodyPr wrap="square" rtlCol="0">
            <a:spAutoFit/>
          </a:bodyPr>
          <a:lstStyle/>
          <a:p>
            <a:pPr>
              <a:defRPr/>
            </a:pPr>
            <a:r>
              <a:rPr lang="en-US" altLang="zh-CN" sz="2000" b="1" dirty="0">
                <a:latin typeface="+mn-ea"/>
              </a:rPr>
              <a:t>Date::Date(</a:t>
            </a:r>
            <a:r>
              <a:rPr lang="en-US" altLang="zh-CN" sz="2000" b="1" dirty="0" err="1">
                <a:latin typeface="+mn-ea"/>
              </a:rPr>
              <a:t>int</a:t>
            </a:r>
            <a:r>
              <a:rPr lang="en-US" altLang="zh-CN" sz="2000" b="1" dirty="0">
                <a:latin typeface="+mn-ea"/>
              </a:rPr>
              <a:t> </a:t>
            </a:r>
            <a:r>
              <a:rPr lang="en-US" altLang="zh-CN" sz="2000" b="1" dirty="0" err="1">
                <a:latin typeface="+mn-ea"/>
              </a:rPr>
              <a:t>y,int</a:t>
            </a:r>
            <a:r>
              <a:rPr lang="en-US" altLang="zh-CN" sz="2000" b="1" dirty="0">
                <a:latin typeface="+mn-ea"/>
              </a:rPr>
              <a:t> </a:t>
            </a:r>
            <a:r>
              <a:rPr lang="en-US" altLang="zh-CN" sz="2000" b="1" dirty="0" err="1">
                <a:latin typeface="+mn-ea"/>
              </a:rPr>
              <a:t>m,int</a:t>
            </a:r>
            <a:r>
              <a:rPr lang="en-US" altLang="zh-CN" sz="2000" b="1" dirty="0">
                <a:latin typeface="+mn-ea"/>
              </a:rPr>
              <a:t> d)     </a:t>
            </a:r>
            <a:r>
              <a:rPr lang="en-US" altLang="zh-CN" sz="2000" b="1" i="1" dirty="0">
                <a:latin typeface="+mn-ea"/>
              </a:rPr>
              <a:t>//</a:t>
            </a:r>
            <a:r>
              <a:rPr lang="zh-CN" altLang="zh-CN" sz="2000" b="1" i="1" dirty="0">
                <a:latin typeface="+mn-ea"/>
              </a:rPr>
              <a:t>定义构造函数</a:t>
            </a:r>
            <a:endParaRPr lang="zh-CN" altLang="zh-CN" sz="2000" b="1" dirty="0">
              <a:latin typeface="+mn-ea"/>
            </a:endParaRPr>
          </a:p>
          <a:p>
            <a:pPr>
              <a:defRPr/>
            </a:pPr>
            <a:r>
              <a:rPr lang="en-US" altLang="zh-CN" sz="2000" b="1" dirty="0">
                <a:latin typeface="+mn-ea"/>
              </a:rPr>
              <a:t>{     </a:t>
            </a:r>
            <a:endParaRPr lang="zh-CN" altLang="zh-CN" sz="2000" b="1" dirty="0">
              <a:latin typeface="+mn-ea"/>
            </a:endParaRPr>
          </a:p>
          <a:p>
            <a:pPr>
              <a:defRPr/>
            </a:pPr>
            <a:r>
              <a:rPr lang="en-US" altLang="zh-CN" sz="2000" b="1" dirty="0" smtClean="0">
                <a:latin typeface="+mn-ea"/>
              </a:rPr>
              <a:t>    </a:t>
            </a:r>
            <a:r>
              <a:rPr lang="en-US" altLang="zh-CN" sz="2000" b="1" dirty="0">
                <a:latin typeface="+mn-ea"/>
              </a:rPr>
              <a:t>year=y;</a:t>
            </a:r>
            <a:endParaRPr lang="zh-CN" altLang="zh-CN" sz="2000" b="1" dirty="0">
              <a:latin typeface="+mn-ea"/>
            </a:endParaRPr>
          </a:p>
          <a:p>
            <a:pPr>
              <a:defRPr/>
            </a:pPr>
            <a:r>
              <a:rPr lang="en-US" altLang="zh-CN" sz="2000" b="1" dirty="0" smtClean="0">
                <a:latin typeface="+mn-ea"/>
              </a:rPr>
              <a:t>     </a:t>
            </a:r>
            <a:r>
              <a:rPr lang="en-US" altLang="zh-CN" sz="2000" b="1" dirty="0">
                <a:latin typeface="+mn-ea"/>
              </a:rPr>
              <a:t>month=m;</a:t>
            </a:r>
            <a:endParaRPr lang="zh-CN" altLang="zh-CN" sz="2000" b="1" dirty="0">
              <a:latin typeface="+mn-ea"/>
            </a:endParaRPr>
          </a:p>
          <a:p>
            <a:pPr>
              <a:defRPr/>
            </a:pPr>
            <a:r>
              <a:rPr lang="en-US" altLang="zh-CN" sz="2000" b="1" dirty="0" smtClean="0">
                <a:latin typeface="+mn-ea"/>
              </a:rPr>
              <a:t>     </a:t>
            </a:r>
            <a:r>
              <a:rPr lang="en-US" altLang="zh-CN" sz="2000" b="1" dirty="0">
                <a:latin typeface="+mn-ea"/>
              </a:rPr>
              <a:t>day=d;</a:t>
            </a:r>
            <a:endParaRPr lang="zh-CN" altLang="zh-CN" sz="2000" b="1" dirty="0">
              <a:latin typeface="+mn-ea"/>
            </a:endParaRPr>
          </a:p>
          <a:p>
            <a:pPr>
              <a:defRPr/>
            </a:pPr>
            <a:r>
              <a:rPr lang="zh-CN" altLang="en-US" sz="2000" b="1" dirty="0" smtClean="0">
                <a:solidFill>
                  <a:srgbClr val="FF0000"/>
                </a:solidFill>
                <a:latin typeface="+mn-ea"/>
              </a:rPr>
              <a:t>（</a:t>
            </a:r>
            <a:r>
              <a:rPr lang="en-US" altLang="zh-CN" sz="2000" b="1" dirty="0">
                <a:solidFill>
                  <a:srgbClr val="FF0000"/>
                </a:solidFill>
                <a:latin typeface="+mn-ea"/>
              </a:rPr>
              <a:t>1</a:t>
            </a:r>
            <a:r>
              <a:rPr lang="zh-CN" altLang="en-US" sz="2000" b="1" dirty="0">
                <a:solidFill>
                  <a:srgbClr val="FF0000"/>
                </a:solidFill>
                <a:latin typeface="+mn-ea"/>
              </a:rPr>
              <a:t>）</a:t>
            </a:r>
            <a:r>
              <a:rPr lang="en-US" altLang="zh-CN" sz="2000" b="1" dirty="0">
                <a:latin typeface="+mn-ea"/>
              </a:rPr>
              <a:t>Time time(11,11,11); </a:t>
            </a:r>
            <a:endParaRPr lang="zh-CN" altLang="zh-CN" sz="2000" b="1" dirty="0">
              <a:latin typeface="+mn-ea"/>
            </a:endParaRPr>
          </a:p>
          <a:p>
            <a:pPr>
              <a:defRPr/>
            </a:pPr>
            <a:r>
              <a:rPr lang="en-US" altLang="zh-CN" sz="2000" b="1" i="1" dirty="0">
                <a:latin typeface="+mn-ea"/>
              </a:rPr>
              <a:t>//</a:t>
            </a:r>
            <a:r>
              <a:rPr lang="zh-CN" altLang="zh-CN" sz="2000" b="1" i="1" dirty="0">
                <a:latin typeface="+mn-ea"/>
              </a:rPr>
              <a:t>在类</a:t>
            </a:r>
            <a:r>
              <a:rPr lang="en-US" altLang="zh-CN" sz="2000" b="1" i="1" dirty="0">
                <a:latin typeface="+mn-ea"/>
              </a:rPr>
              <a:t>Date</a:t>
            </a:r>
            <a:r>
              <a:rPr lang="zh-CN" altLang="zh-CN" sz="2000" b="1" i="1" dirty="0">
                <a:latin typeface="+mn-ea"/>
              </a:rPr>
              <a:t>定义的构造函数中定义类</a:t>
            </a:r>
            <a:r>
              <a:rPr lang="en-US" altLang="zh-CN" sz="2000" b="1" i="1" dirty="0">
                <a:latin typeface="+mn-ea"/>
              </a:rPr>
              <a:t>Time</a:t>
            </a:r>
            <a:r>
              <a:rPr lang="zh-CN" altLang="zh-CN" sz="2000" b="1" i="1" dirty="0">
                <a:latin typeface="+mn-ea"/>
              </a:rPr>
              <a:t>的对象（局部）</a:t>
            </a:r>
            <a:endParaRPr lang="zh-CN" altLang="zh-CN" sz="2000" b="1" dirty="0">
              <a:latin typeface="+mn-ea"/>
            </a:endParaRPr>
          </a:p>
          <a:p>
            <a:pPr>
              <a:defRPr/>
            </a:pPr>
            <a:r>
              <a:rPr lang="zh-CN" altLang="en-US" sz="2000" b="1" dirty="0" smtClean="0">
                <a:solidFill>
                  <a:srgbClr val="FF0000"/>
                </a:solidFill>
                <a:latin typeface="+mn-ea"/>
              </a:rPr>
              <a:t>（</a:t>
            </a:r>
            <a:r>
              <a:rPr lang="en-US" altLang="zh-CN" sz="2000" b="1" dirty="0">
                <a:solidFill>
                  <a:srgbClr val="FF0000"/>
                </a:solidFill>
                <a:latin typeface="+mn-ea"/>
              </a:rPr>
              <a:t>2</a:t>
            </a:r>
            <a:r>
              <a:rPr lang="zh-CN" altLang="en-US" sz="2000" b="1" dirty="0">
                <a:solidFill>
                  <a:srgbClr val="FF0000"/>
                </a:solidFill>
                <a:latin typeface="+mn-ea"/>
              </a:rPr>
              <a:t>）</a:t>
            </a:r>
            <a:r>
              <a:rPr lang="en-US" altLang="zh-CN" sz="2000" b="1" dirty="0">
                <a:latin typeface="+mn-ea"/>
              </a:rPr>
              <a:t> static Time time1(12,12,12);  </a:t>
            </a:r>
            <a:endParaRPr lang="zh-CN" altLang="zh-CN" sz="2000" b="1" dirty="0">
              <a:latin typeface="+mn-ea"/>
            </a:endParaRPr>
          </a:p>
          <a:p>
            <a:pPr>
              <a:defRPr/>
            </a:pPr>
            <a:r>
              <a:rPr lang="en-US" altLang="zh-CN" sz="2000" b="1" i="1" dirty="0">
                <a:latin typeface="+mn-ea"/>
              </a:rPr>
              <a:t>//</a:t>
            </a:r>
            <a:r>
              <a:rPr lang="zh-CN" altLang="zh-CN" sz="2000" b="1" i="1" dirty="0">
                <a:latin typeface="+mn-ea"/>
              </a:rPr>
              <a:t>在类</a:t>
            </a:r>
            <a:r>
              <a:rPr lang="en-US" altLang="zh-CN" sz="2000" b="1" i="1" dirty="0">
                <a:latin typeface="+mn-ea"/>
              </a:rPr>
              <a:t>Date</a:t>
            </a:r>
            <a:r>
              <a:rPr lang="zh-CN" altLang="zh-CN" sz="2000" b="1" i="1" dirty="0">
                <a:latin typeface="+mn-ea"/>
              </a:rPr>
              <a:t>定义的构造函数中定义类</a:t>
            </a:r>
            <a:r>
              <a:rPr lang="en-US" altLang="zh-CN" sz="2000" b="1" i="1" dirty="0">
                <a:latin typeface="+mn-ea"/>
              </a:rPr>
              <a:t>Time</a:t>
            </a:r>
            <a:r>
              <a:rPr lang="zh-CN" altLang="zh-CN" sz="2000" b="1" i="1" dirty="0">
                <a:latin typeface="+mn-ea"/>
              </a:rPr>
              <a:t>的静态对象（局部</a:t>
            </a:r>
            <a:r>
              <a:rPr lang="zh-CN" altLang="zh-CN" sz="2000" b="1" dirty="0">
                <a:latin typeface="+mn-ea"/>
              </a:rPr>
              <a:t>）</a:t>
            </a:r>
            <a:endParaRPr lang="en-US" altLang="zh-CN" sz="2000" b="1" dirty="0">
              <a:latin typeface="+mn-ea"/>
            </a:endParaRPr>
          </a:p>
          <a:p>
            <a:pPr>
              <a:defRPr/>
            </a:pPr>
            <a:r>
              <a:rPr lang="zh-CN" altLang="en-US" sz="2000" b="1" dirty="0" smtClean="0">
                <a:solidFill>
                  <a:srgbClr val="FF0000"/>
                </a:solidFill>
                <a:latin typeface="+mn-ea"/>
              </a:rPr>
              <a:t>（</a:t>
            </a:r>
            <a:r>
              <a:rPr lang="en-US" altLang="zh-CN" sz="2000" b="1" dirty="0">
                <a:solidFill>
                  <a:srgbClr val="FF0000"/>
                </a:solidFill>
                <a:latin typeface="+mn-ea"/>
              </a:rPr>
              <a:t>3</a:t>
            </a:r>
            <a:r>
              <a:rPr lang="zh-CN" altLang="en-US" sz="2000" b="1" dirty="0">
                <a:solidFill>
                  <a:srgbClr val="FF0000"/>
                </a:solidFill>
                <a:latin typeface="+mn-ea"/>
              </a:rPr>
              <a:t>） </a:t>
            </a:r>
            <a:r>
              <a:rPr lang="en-US" altLang="zh-CN" sz="2000" b="1" dirty="0" err="1">
                <a:latin typeface="+mn-ea"/>
              </a:rPr>
              <a:t>cout</a:t>
            </a:r>
            <a:r>
              <a:rPr lang="en-US" altLang="zh-CN" sz="2000" b="1" dirty="0">
                <a:latin typeface="+mn-ea"/>
              </a:rPr>
              <a:t>&lt;&lt;"Date Constructor                          "&lt;&lt;year&lt;&lt;":"&lt;&lt;month&lt;&lt;":"&lt;&lt;day&lt;&lt;</a:t>
            </a:r>
            <a:r>
              <a:rPr lang="en-US" altLang="zh-CN" sz="2000" b="1" dirty="0" err="1">
                <a:latin typeface="+mn-ea"/>
              </a:rPr>
              <a:t>endl</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p>
        </p:txBody>
      </p:sp>
      <p:sp>
        <p:nvSpPr>
          <p:cNvPr id="2" name="TextBox 1"/>
          <p:cNvSpPr txBox="1"/>
          <p:nvPr/>
        </p:nvSpPr>
        <p:spPr>
          <a:xfrm>
            <a:off x="539552" y="758469"/>
            <a:ext cx="7776864" cy="3785652"/>
          </a:xfrm>
          <a:prstGeom prst="rect">
            <a:avLst/>
          </a:prstGeom>
          <a:noFill/>
        </p:spPr>
        <p:txBody>
          <a:bodyPr wrap="square" rtlCol="0">
            <a:spAutoFit/>
          </a:bodyPr>
          <a:lstStyle/>
          <a:p>
            <a:pPr>
              <a:defRPr/>
            </a:pPr>
            <a:r>
              <a:rPr lang="en-US" altLang="zh-CN" sz="2000" b="1" dirty="0">
                <a:latin typeface="+mn-ea"/>
              </a:rPr>
              <a:t>Date::~Date ()</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cout</a:t>
            </a:r>
            <a:r>
              <a:rPr lang="en-US" altLang="zh-CN" sz="2000" b="1" dirty="0">
                <a:latin typeface="+mn-ea"/>
              </a:rPr>
              <a:t>&lt;&lt;"Date Destructor  </a:t>
            </a:r>
          </a:p>
          <a:p>
            <a:pPr>
              <a:defRPr/>
            </a:pPr>
            <a:r>
              <a:rPr lang="en-US" altLang="zh-CN" sz="2000" b="1" dirty="0">
                <a:latin typeface="+mn-ea"/>
              </a:rPr>
              <a:t>                    "&lt;&lt;year&lt;&lt;":"&lt;&lt;month&lt;&lt;":"&lt;&lt;day&lt;&lt;</a:t>
            </a:r>
            <a:r>
              <a:rPr lang="en-US" altLang="zh-CN" sz="2000" b="1" dirty="0" err="1">
                <a:latin typeface="+mn-ea"/>
              </a:rPr>
              <a:t>endl</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latin typeface="+mn-ea"/>
              </a:rPr>
              <a:t>void main()</a:t>
            </a:r>
          </a:p>
          <a:p>
            <a:pPr>
              <a:defRPr/>
            </a:pPr>
            <a:r>
              <a:rPr lang="en-US" altLang="zh-CN" sz="2000" b="1" dirty="0">
                <a:latin typeface="+mn-ea"/>
              </a:rPr>
              <a:t>{</a:t>
            </a:r>
          </a:p>
          <a:p>
            <a:pPr>
              <a:defRPr/>
            </a:pPr>
            <a:r>
              <a:rPr lang="en-US" altLang="zh-CN" sz="2000" b="1" dirty="0">
                <a:latin typeface="+mn-ea"/>
              </a:rPr>
              <a:t> </a:t>
            </a:r>
            <a:r>
              <a:rPr lang="zh-CN" altLang="en-US" sz="2000" b="1" dirty="0">
                <a:solidFill>
                  <a:srgbClr val="FF0000"/>
                </a:solidFill>
                <a:latin typeface="+mn-ea"/>
              </a:rPr>
              <a:t>（</a:t>
            </a:r>
            <a:r>
              <a:rPr lang="en-US" altLang="zh-CN" sz="2000" b="1" dirty="0">
                <a:solidFill>
                  <a:srgbClr val="FF0000"/>
                </a:solidFill>
                <a:latin typeface="+mn-ea"/>
              </a:rPr>
              <a:t>4</a:t>
            </a:r>
            <a:r>
              <a:rPr lang="zh-CN" altLang="en-US" sz="2000" b="1" dirty="0">
                <a:solidFill>
                  <a:srgbClr val="FF0000"/>
                </a:solidFill>
                <a:latin typeface="+mn-ea"/>
              </a:rPr>
              <a:t>） </a:t>
            </a:r>
            <a:r>
              <a:rPr lang="en-US" altLang="zh-CN" sz="2000" b="1" dirty="0" err="1">
                <a:latin typeface="+mn-ea"/>
              </a:rPr>
              <a:t>cout</a:t>
            </a:r>
            <a:r>
              <a:rPr lang="en-US" altLang="zh-CN" sz="2000" b="1" dirty="0">
                <a:latin typeface="+mn-ea"/>
              </a:rPr>
              <a:t>&lt;&lt;" enter main"&lt;&lt;</a:t>
            </a:r>
            <a:r>
              <a:rPr lang="en-US" altLang="zh-CN" sz="2000" b="1" dirty="0" err="1">
                <a:latin typeface="+mn-ea"/>
              </a:rPr>
              <a:t>endl</a:t>
            </a:r>
            <a:r>
              <a:rPr lang="en-US" altLang="zh-CN" sz="2000" b="1" dirty="0">
                <a:latin typeface="+mn-ea"/>
              </a:rPr>
              <a:t>;</a:t>
            </a:r>
          </a:p>
          <a:p>
            <a:pPr>
              <a:defRPr/>
            </a:pPr>
            <a:r>
              <a:rPr lang="en-US" altLang="zh-CN" sz="2000" b="1" dirty="0">
                <a:latin typeface="+mn-ea"/>
              </a:rPr>
              <a:t> </a:t>
            </a:r>
            <a:r>
              <a:rPr lang="zh-CN" altLang="en-US" sz="2000" b="1" dirty="0">
                <a:solidFill>
                  <a:srgbClr val="FF0000"/>
                </a:solidFill>
                <a:latin typeface="+mn-ea"/>
              </a:rPr>
              <a:t>（</a:t>
            </a:r>
            <a:r>
              <a:rPr lang="en-US" altLang="zh-CN" sz="2000" b="1" dirty="0">
                <a:solidFill>
                  <a:srgbClr val="FF0000"/>
                </a:solidFill>
                <a:latin typeface="+mn-ea"/>
              </a:rPr>
              <a:t>5</a:t>
            </a:r>
            <a:r>
              <a:rPr lang="zh-CN" altLang="en-US" sz="2000" b="1" dirty="0">
                <a:solidFill>
                  <a:srgbClr val="FF0000"/>
                </a:solidFill>
                <a:latin typeface="+mn-ea"/>
              </a:rPr>
              <a:t>） </a:t>
            </a:r>
            <a:r>
              <a:rPr lang="en-US" altLang="zh-CN" sz="2000" b="1" dirty="0">
                <a:latin typeface="+mn-ea"/>
              </a:rPr>
              <a:t>Date  today(2012,10,11);</a:t>
            </a:r>
          </a:p>
          <a:p>
            <a:pPr>
              <a:defRPr/>
            </a:pPr>
            <a:r>
              <a:rPr lang="en-US" altLang="zh-CN" sz="2000" b="1" dirty="0">
                <a:latin typeface="+mn-ea"/>
              </a:rPr>
              <a:t> </a:t>
            </a:r>
            <a:r>
              <a:rPr lang="zh-CN" altLang="en-US" sz="2000" b="1" dirty="0">
                <a:solidFill>
                  <a:srgbClr val="FF0000"/>
                </a:solidFill>
                <a:latin typeface="+mn-ea"/>
              </a:rPr>
              <a:t>（</a:t>
            </a:r>
            <a:r>
              <a:rPr lang="en-US" altLang="zh-CN" sz="2000" b="1" dirty="0">
                <a:solidFill>
                  <a:srgbClr val="FF0000"/>
                </a:solidFill>
                <a:latin typeface="+mn-ea"/>
              </a:rPr>
              <a:t>6</a:t>
            </a:r>
            <a:r>
              <a:rPr lang="zh-CN" altLang="en-US" sz="2000" b="1" dirty="0">
                <a:solidFill>
                  <a:srgbClr val="FF0000"/>
                </a:solidFill>
                <a:latin typeface="+mn-ea"/>
              </a:rPr>
              <a:t>） </a:t>
            </a:r>
            <a:r>
              <a:rPr lang="en-US" altLang="zh-CN" sz="2000" b="1" dirty="0" err="1">
                <a:latin typeface="+mn-ea"/>
              </a:rPr>
              <a:t>cout</a:t>
            </a:r>
            <a:r>
              <a:rPr lang="en-US" altLang="zh-CN" sz="2000" b="1" dirty="0">
                <a:latin typeface="+mn-ea"/>
              </a:rPr>
              <a:t>&lt;&lt;"exit main"&lt;&lt;</a:t>
            </a:r>
            <a:r>
              <a:rPr lang="en-US" altLang="zh-CN" sz="2000" b="1" dirty="0" err="1">
                <a:latin typeface="+mn-ea"/>
              </a:rPr>
              <a:t>endl</a:t>
            </a:r>
            <a:r>
              <a:rPr lang="en-US" altLang="zh-CN" sz="2000" b="1" dirty="0">
                <a:latin typeface="+mn-ea"/>
              </a:rPr>
              <a:t>;</a:t>
            </a:r>
          </a:p>
          <a:p>
            <a:pPr>
              <a:defRPr/>
            </a:pPr>
            <a:r>
              <a:rPr lang="en-US" altLang="zh-CN" sz="2000" b="1" dirty="0">
                <a:latin typeface="+mn-ea"/>
              </a:rPr>
              <a:t>}</a:t>
            </a:r>
            <a:r>
              <a:rPr lang="zh-CN" altLang="en-US" sz="2000" b="1" dirty="0">
                <a:solidFill>
                  <a:srgbClr val="FF0000"/>
                </a:solidFill>
                <a:latin typeface="+mn-ea"/>
              </a:rPr>
              <a:t>（</a:t>
            </a:r>
            <a:r>
              <a:rPr lang="en-US" altLang="zh-CN" sz="2000" b="1" dirty="0">
                <a:solidFill>
                  <a:srgbClr val="FF0000"/>
                </a:solidFill>
                <a:latin typeface="+mn-ea"/>
              </a:rPr>
              <a:t>7</a:t>
            </a:r>
            <a:r>
              <a:rPr lang="zh-CN" altLang="en-US" sz="2000" b="1" dirty="0">
                <a:solidFill>
                  <a:srgbClr val="FF0000"/>
                </a:solidFill>
                <a:latin typeface="+mn-ea"/>
              </a:rPr>
              <a:t>）</a:t>
            </a:r>
            <a:endParaRPr lang="en-US" altLang="zh-CN" sz="2000" b="1" dirty="0">
              <a:latin typeface="+mn-ea"/>
            </a:endParaRPr>
          </a:p>
          <a:p>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4342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构造函数和析构函数的调用顺序</a:t>
            </a:r>
          </a:p>
        </p:txBody>
      </p:sp>
      <p:sp>
        <p:nvSpPr>
          <p:cNvPr id="2" name="TextBox 1"/>
          <p:cNvSpPr txBox="1"/>
          <p:nvPr/>
        </p:nvSpPr>
        <p:spPr>
          <a:xfrm>
            <a:off x="539552" y="758469"/>
            <a:ext cx="7776864" cy="400110"/>
          </a:xfrm>
          <a:prstGeom prst="rect">
            <a:avLst/>
          </a:prstGeom>
          <a:noFill/>
        </p:spPr>
        <p:txBody>
          <a:bodyPr wrap="square" rtlCol="0">
            <a:spAutoFit/>
          </a:bodyPr>
          <a:lstStyle/>
          <a:p>
            <a:endParaRPr lang="zh-CN" altLang="zh-CN" sz="2000" b="1" dirty="0">
              <a:solidFill>
                <a:srgbClr val="00B050"/>
              </a:solidFill>
              <a:latin typeface="仿宋" panose="02010609060101010101" pitchFamily="49" charset="-122"/>
              <a:ea typeface="仿宋" panose="02010609060101010101" pitchFamily="49" charset="-122"/>
            </a:endParaRP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958524"/>
            <a:ext cx="849630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ircle(in)">
                                      <p:cBhvr>
                                        <p:cTn id="1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848415"/>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06741"/>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3.7</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2555776" y="2442308"/>
            <a:ext cx="6588224"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471405"/>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471798"/>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471405"/>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471405"/>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471405"/>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对象数组</a:t>
            </a:r>
          </a:p>
        </p:txBody>
      </p:sp>
      <p:sp>
        <p:nvSpPr>
          <p:cNvPr id="2" name="TextBox 1"/>
          <p:cNvSpPr txBox="1"/>
          <p:nvPr/>
        </p:nvSpPr>
        <p:spPr>
          <a:xfrm>
            <a:off x="251520" y="1117315"/>
            <a:ext cx="8712968" cy="2400657"/>
          </a:xfrm>
          <a:prstGeom prst="rect">
            <a:avLst/>
          </a:prstGeom>
          <a:noFill/>
        </p:spPr>
        <p:txBody>
          <a:bodyPr wrap="square" rtlCol="0">
            <a:spAutoFit/>
          </a:bodyPr>
          <a:lstStyle/>
          <a:p>
            <a:pPr>
              <a:lnSpc>
                <a:spcPct val="150000"/>
              </a:lnSpc>
            </a:pPr>
            <a:r>
              <a:rPr lang="zh-CN" altLang="en-US" sz="2000" b="1" dirty="0">
                <a:solidFill>
                  <a:schemeClr val="accent1"/>
                </a:solidFill>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   对象数组的元素是</a:t>
            </a:r>
            <a:r>
              <a:rPr lang="zh-CN" altLang="en-US" sz="2000" b="1" dirty="0">
                <a:solidFill>
                  <a:srgbClr val="FF0000"/>
                </a:solidFill>
                <a:latin typeface="仿宋" panose="02010609060101010101" pitchFamily="49" charset="-122"/>
                <a:ea typeface="仿宋" panose="02010609060101010101" pitchFamily="49" charset="-122"/>
              </a:rPr>
              <a:t>对象</a:t>
            </a:r>
            <a:r>
              <a:rPr lang="zh-CN" altLang="en-US" sz="2000" b="1" dirty="0">
                <a:latin typeface="仿宋" panose="02010609060101010101" pitchFamily="49" charset="-122"/>
                <a:ea typeface="仿宋" panose="02010609060101010101" pitchFamily="49" charset="-122"/>
              </a:rPr>
              <a:t>，它不仅具有数据成员，而且也具有成员函数。</a:t>
            </a:r>
          </a:p>
          <a:p>
            <a:pPr>
              <a:lnSpc>
                <a:spcPct val="150000"/>
              </a:lnSpc>
            </a:pPr>
            <a:r>
              <a:rPr lang="zh-CN" altLang="en-US" sz="2000" b="1" dirty="0">
                <a:latin typeface="仿宋" panose="02010609060101010101" pitchFamily="49" charset="-122"/>
                <a:ea typeface="仿宋" panose="02010609060101010101" pitchFamily="49" charset="-122"/>
              </a:rPr>
              <a:t>    定义对象数组、使用对象数组的方法与基本数据类型相似。</a:t>
            </a:r>
          </a:p>
          <a:p>
            <a:pPr>
              <a:lnSpc>
                <a:spcPct val="150000"/>
              </a:lnSpc>
            </a:pPr>
            <a:r>
              <a:rPr lang="zh-CN" altLang="en-US" sz="2000" b="1" dirty="0">
                <a:latin typeface="仿宋" panose="02010609060101010101" pitchFamily="49" charset="-122"/>
                <a:ea typeface="仿宋" panose="02010609060101010101" pitchFamily="49" charset="-122"/>
              </a:rPr>
              <a:t>    在执行对象数组说明语句时，系统不仅为对象数组分配</a:t>
            </a:r>
            <a:r>
              <a:rPr lang="zh-CN" altLang="en-US" sz="2000" b="1" dirty="0">
                <a:solidFill>
                  <a:srgbClr val="FF0000"/>
                </a:solidFill>
                <a:latin typeface="仿宋" panose="02010609060101010101" pitchFamily="49" charset="-122"/>
                <a:ea typeface="仿宋" panose="02010609060101010101" pitchFamily="49" charset="-122"/>
              </a:rPr>
              <a:t>内存空间</a:t>
            </a:r>
            <a:r>
              <a:rPr lang="zh-CN" altLang="en-US" sz="2000" b="1" dirty="0">
                <a:latin typeface="仿宋" panose="02010609060101010101" pitchFamily="49" charset="-122"/>
                <a:ea typeface="仿宋" panose="02010609060101010101" pitchFamily="49" charset="-122"/>
              </a:rPr>
              <a:t>，以存放数组中的每个对象，而且还会</a:t>
            </a:r>
            <a:r>
              <a:rPr lang="zh-CN" altLang="en-US" sz="2000" b="1" dirty="0">
                <a:solidFill>
                  <a:srgbClr val="FF0000"/>
                </a:solidFill>
                <a:latin typeface="仿宋" panose="02010609060101010101" pitchFamily="49" charset="-122"/>
                <a:ea typeface="仿宋" panose="02010609060101010101" pitchFamily="49" charset="-122"/>
              </a:rPr>
              <a:t>自动</a:t>
            </a:r>
            <a:r>
              <a:rPr lang="zh-CN" altLang="en-US" sz="2000" b="1" dirty="0">
                <a:latin typeface="仿宋" panose="02010609060101010101" pitchFamily="49" charset="-122"/>
                <a:ea typeface="仿宋" panose="02010609060101010101" pitchFamily="49" charset="-122"/>
              </a:rPr>
              <a:t>调用匹配的构造函数完成数组内</a:t>
            </a:r>
            <a:r>
              <a:rPr lang="zh-CN" altLang="en-US" sz="2000" b="1" dirty="0">
                <a:solidFill>
                  <a:srgbClr val="FF0000"/>
                </a:solidFill>
                <a:latin typeface="仿宋" panose="02010609060101010101" pitchFamily="49" charset="-122"/>
                <a:ea typeface="仿宋" panose="02010609060101010101" pitchFamily="49" charset="-122"/>
              </a:rPr>
              <a:t>每个</a:t>
            </a:r>
            <a:r>
              <a:rPr lang="zh-CN" altLang="en-US" sz="2000" b="1" dirty="0">
                <a:latin typeface="仿宋" panose="02010609060101010101" pitchFamily="49" charset="-122"/>
                <a:ea typeface="仿宋" panose="02010609060101010101" pitchFamily="49" charset="-122"/>
              </a:rPr>
              <a:t>对象的初始化工作。</a:t>
            </a:r>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fade">
                                      <p:cBhvr>
                                        <p:cTn id="35" dur="1000"/>
                                        <p:tgtEl>
                                          <p:spTgt spid="2">
                                            <p:txEl>
                                              <p:pRg st="2" end="2"/>
                                            </p:txEl>
                                          </p:spTgt>
                                        </p:tgtEl>
                                      </p:cBhvr>
                                    </p:animEffect>
                                    <p:anim calcmode="lin" valueType="num">
                                      <p:cBhvr>
                                        <p:cTn id="36"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3018190" y="212721"/>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对象数组</a:t>
            </a:r>
          </a:p>
        </p:txBody>
      </p:sp>
      <p:sp>
        <p:nvSpPr>
          <p:cNvPr id="2" name="TextBox 1"/>
          <p:cNvSpPr txBox="1"/>
          <p:nvPr/>
        </p:nvSpPr>
        <p:spPr>
          <a:xfrm>
            <a:off x="179512" y="771550"/>
            <a:ext cx="8784976" cy="4108817"/>
          </a:xfrm>
          <a:prstGeom prst="rect">
            <a:avLst/>
          </a:prstGeom>
          <a:noFill/>
        </p:spPr>
        <p:txBody>
          <a:bodyPr wrap="square" rtlCol="0">
            <a:spAutoFit/>
          </a:bodyPr>
          <a:lstStyle/>
          <a:p>
            <a:pPr>
              <a:lnSpc>
                <a:spcPct val="150000"/>
              </a:lnSpc>
            </a:pPr>
            <a:r>
              <a:rPr lang="zh-CN" altLang="en-US" b="1" dirty="0">
                <a:solidFill>
                  <a:schemeClr val="accent1"/>
                </a:solidFill>
                <a:latin typeface="仿宋" panose="02010609060101010101" pitchFamily="49" charset="-122"/>
                <a:ea typeface="仿宋" panose="02010609060101010101" pitchFamily="49" charset="-122"/>
              </a:rPr>
              <a:t>   </a:t>
            </a:r>
            <a:r>
              <a:rPr lang="zh-CN" altLang="en-US" b="1" dirty="0">
                <a:solidFill>
                  <a:srgbClr val="FF0000"/>
                </a:solidFill>
                <a:latin typeface="仿宋" panose="02010609060101010101" pitchFamily="49" charset="-122"/>
                <a:ea typeface="仿宋" panose="02010609060101010101" pitchFamily="49" charset="-122"/>
              </a:rPr>
              <a:t>声明</a:t>
            </a:r>
            <a:r>
              <a:rPr lang="zh-CN" altLang="en-US" b="1" dirty="0">
                <a:latin typeface="仿宋" panose="02010609060101010101" pitchFamily="49" charset="-122"/>
                <a:ea typeface="仿宋" panose="02010609060101010101" pitchFamily="49" charset="-122"/>
              </a:rPr>
              <a:t>对象数组的格式为：</a:t>
            </a:r>
          </a:p>
          <a:p>
            <a:pPr>
              <a:lnSpc>
                <a:spcPct val="150000"/>
              </a:lnSpc>
            </a:pPr>
            <a:r>
              <a:rPr lang="zh-CN" altLang="en-US" b="1" dirty="0">
                <a:latin typeface="仿宋" panose="02010609060101010101" pitchFamily="49" charset="-122"/>
                <a:ea typeface="仿宋" panose="02010609060101010101" pitchFamily="49" charset="-122"/>
              </a:rPr>
              <a:t>                </a:t>
            </a:r>
            <a:r>
              <a:rPr lang="zh-CN" altLang="en-US" b="1" dirty="0">
                <a:solidFill>
                  <a:srgbClr val="00B050"/>
                </a:solidFill>
                <a:latin typeface="仿宋" panose="02010609060101010101" pitchFamily="49" charset="-122"/>
                <a:ea typeface="仿宋" panose="02010609060101010101" pitchFamily="49" charset="-122"/>
              </a:rPr>
              <a:t> 类名  数组名</a:t>
            </a:r>
            <a:r>
              <a:rPr lang="en-US" altLang="zh-CN" b="1" dirty="0">
                <a:solidFill>
                  <a:srgbClr val="00B050"/>
                </a:solidFill>
                <a:latin typeface="仿宋" panose="02010609060101010101" pitchFamily="49" charset="-122"/>
                <a:ea typeface="仿宋" panose="02010609060101010101" pitchFamily="49" charset="-122"/>
              </a:rPr>
              <a:t>[</a:t>
            </a:r>
            <a:r>
              <a:rPr lang="zh-CN" altLang="en-US" b="1" dirty="0">
                <a:solidFill>
                  <a:srgbClr val="00B050"/>
                </a:solidFill>
                <a:latin typeface="仿宋" panose="02010609060101010101" pitchFamily="49" charset="-122"/>
                <a:ea typeface="仿宋" panose="02010609060101010101" pitchFamily="49" charset="-122"/>
              </a:rPr>
              <a:t>下标表达式</a:t>
            </a:r>
            <a:r>
              <a:rPr lang="en-US" altLang="zh-CN" b="1" dirty="0">
                <a:solidFill>
                  <a:srgbClr val="00B050"/>
                </a:solidFill>
                <a:latin typeface="仿宋" panose="02010609060101010101" pitchFamily="49" charset="-122"/>
                <a:ea typeface="仿宋" panose="02010609060101010101" pitchFamily="49" charset="-122"/>
              </a:rPr>
              <a:t>];</a:t>
            </a:r>
          </a:p>
          <a:p>
            <a:r>
              <a:rPr lang="en-US" altLang="zh-CN" b="1" dirty="0">
                <a:latin typeface="仿宋" panose="02010609060101010101" pitchFamily="49" charset="-122"/>
                <a:ea typeface="仿宋" panose="02010609060101010101" pitchFamily="49" charset="-122"/>
              </a:rPr>
              <a:t> </a:t>
            </a:r>
          </a:p>
          <a:p>
            <a:pPr>
              <a:lnSpc>
                <a:spcPct val="150000"/>
              </a:lnSpc>
            </a:pP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在使用对象数组时，也只能引用单个数组元素，并且通过对象数组元素只能访问其的公有成员。访问对象数组元素的</a:t>
            </a:r>
            <a:r>
              <a:rPr lang="zh-CN" altLang="en-US" b="1" dirty="0">
                <a:solidFill>
                  <a:srgbClr val="FF0000"/>
                </a:solidFill>
                <a:latin typeface="仿宋" panose="02010609060101010101" pitchFamily="49" charset="-122"/>
                <a:ea typeface="仿宋" panose="02010609060101010101" pitchFamily="49" charset="-122"/>
              </a:rPr>
              <a:t>数据成员</a:t>
            </a:r>
            <a:r>
              <a:rPr lang="zh-CN" altLang="en-US" b="1" dirty="0">
                <a:latin typeface="仿宋" panose="02010609060101010101" pitchFamily="49" charset="-122"/>
                <a:ea typeface="仿宋" panose="02010609060101010101" pitchFamily="49" charset="-122"/>
              </a:rPr>
              <a:t>的格式为：</a:t>
            </a:r>
          </a:p>
          <a:p>
            <a:pPr>
              <a:lnSpc>
                <a:spcPct val="150000"/>
              </a:lnSpc>
            </a:pPr>
            <a:r>
              <a:rPr lang="zh-CN" altLang="en-US" b="1" dirty="0">
                <a:solidFill>
                  <a:srgbClr val="00B050"/>
                </a:solidFill>
                <a:latin typeface="仿宋" panose="02010609060101010101" pitchFamily="49" charset="-122"/>
                <a:ea typeface="仿宋" panose="02010609060101010101" pitchFamily="49" charset="-122"/>
              </a:rPr>
              <a:t>                  数组名</a:t>
            </a:r>
            <a:r>
              <a:rPr lang="en-US" altLang="zh-CN" b="1" dirty="0">
                <a:solidFill>
                  <a:srgbClr val="00B050"/>
                </a:solidFill>
                <a:latin typeface="仿宋" panose="02010609060101010101" pitchFamily="49" charset="-122"/>
                <a:ea typeface="仿宋" panose="02010609060101010101" pitchFamily="49" charset="-122"/>
              </a:rPr>
              <a:t>[</a:t>
            </a:r>
            <a:r>
              <a:rPr lang="zh-CN" altLang="en-US" b="1" dirty="0">
                <a:solidFill>
                  <a:srgbClr val="00B050"/>
                </a:solidFill>
                <a:latin typeface="仿宋" panose="02010609060101010101" pitchFamily="49" charset="-122"/>
                <a:ea typeface="仿宋" panose="02010609060101010101" pitchFamily="49" charset="-122"/>
              </a:rPr>
              <a:t>下标</a:t>
            </a:r>
            <a:r>
              <a:rPr lang="en-US" altLang="zh-CN" b="1" dirty="0">
                <a:solidFill>
                  <a:srgbClr val="00B050"/>
                </a:solidFill>
                <a:latin typeface="仿宋" panose="02010609060101010101" pitchFamily="49" charset="-122"/>
                <a:ea typeface="仿宋" panose="02010609060101010101" pitchFamily="49" charset="-122"/>
              </a:rPr>
              <a:t>].</a:t>
            </a:r>
            <a:r>
              <a:rPr lang="zh-CN" altLang="en-US" b="1" dirty="0">
                <a:solidFill>
                  <a:srgbClr val="00B050"/>
                </a:solidFill>
                <a:latin typeface="仿宋" panose="02010609060101010101" pitchFamily="49" charset="-122"/>
                <a:ea typeface="仿宋" panose="02010609060101010101" pitchFamily="49" charset="-122"/>
              </a:rPr>
              <a:t>数据成员</a:t>
            </a:r>
            <a:r>
              <a:rPr lang="en-US" altLang="zh-CN" b="1" dirty="0">
                <a:solidFill>
                  <a:srgbClr val="00B050"/>
                </a:solidFill>
                <a:latin typeface="仿宋" panose="02010609060101010101" pitchFamily="49" charset="-122"/>
                <a:ea typeface="仿宋" panose="02010609060101010101" pitchFamily="49" charset="-122"/>
              </a:rPr>
              <a:t>;</a:t>
            </a:r>
          </a:p>
          <a:p>
            <a:pPr>
              <a:lnSpc>
                <a:spcPct val="150000"/>
              </a:lnSpc>
            </a:pP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访问对象数组元素的</a:t>
            </a:r>
            <a:r>
              <a:rPr lang="zh-CN" altLang="en-US" b="1" dirty="0">
                <a:solidFill>
                  <a:srgbClr val="FF0000"/>
                </a:solidFill>
                <a:latin typeface="仿宋" panose="02010609060101010101" pitchFamily="49" charset="-122"/>
                <a:ea typeface="仿宋" panose="02010609060101010101" pitchFamily="49" charset="-122"/>
              </a:rPr>
              <a:t>成员函数</a:t>
            </a:r>
            <a:r>
              <a:rPr lang="zh-CN" altLang="en-US" b="1" dirty="0">
                <a:latin typeface="仿宋" panose="02010609060101010101" pitchFamily="49" charset="-122"/>
                <a:ea typeface="仿宋" panose="02010609060101010101" pitchFamily="49" charset="-122"/>
              </a:rPr>
              <a:t>的格式为：</a:t>
            </a:r>
          </a:p>
          <a:p>
            <a:pPr>
              <a:lnSpc>
                <a:spcPct val="150000"/>
              </a:lnSpc>
            </a:pPr>
            <a:r>
              <a:rPr lang="zh-CN" altLang="en-US" b="1" dirty="0">
                <a:latin typeface="仿宋" panose="02010609060101010101" pitchFamily="49" charset="-122"/>
                <a:ea typeface="仿宋" panose="02010609060101010101" pitchFamily="49" charset="-122"/>
              </a:rPr>
              <a:t>               </a:t>
            </a:r>
            <a:r>
              <a:rPr lang="zh-CN" altLang="en-US" b="1" dirty="0">
                <a:solidFill>
                  <a:srgbClr val="00B050"/>
                </a:solidFill>
                <a:latin typeface="仿宋" panose="02010609060101010101" pitchFamily="49" charset="-122"/>
                <a:ea typeface="仿宋" panose="02010609060101010101" pitchFamily="49" charset="-122"/>
              </a:rPr>
              <a:t>数组名</a:t>
            </a:r>
            <a:r>
              <a:rPr lang="en-US" altLang="zh-CN" b="1" dirty="0">
                <a:solidFill>
                  <a:srgbClr val="00B050"/>
                </a:solidFill>
                <a:latin typeface="仿宋" panose="02010609060101010101" pitchFamily="49" charset="-122"/>
                <a:ea typeface="仿宋" panose="02010609060101010101" pitchFamily="49" charset="-122"/>
              </a:rPr>
              <a:t>[</a:t>
            </a:r>
            <a:r>
              <a:rPr lang="zh-CN" altLang="en-US" b="1" dirty="0">
                <a:solidFill>
                  <a:srgbClr val="00B050"/>
                </a:solidFill>
                <a:latin typeface="仿宋" panose="02010609060101010101" pitchFamily="49" charset="-122"/>
                <a:ea typeface="仿宋" panose="02010609060101010101" pitchFamily="49" charset="-122"/>
              </a:rPr>
              <a:t>下标</a:t>
            </a:r>
            <a:r>
              <a:rPr lang="en-US" altLang="zh-CN" b="1" dirty="0">
                <a:solidFill>
                  <a:srgbClr val="00B050"/>
                </a:solidFill>
                <a:latin typeface="仿宋" panose="02010609060101010101" pitchFamily="49" charset="-122"/>
                <a:ea typeface="仿宋" panose="02010609060101010101" pitchFamily="49" charset="-122"/>
              </a:rPr>
              <a:t>].</a:t>
            </a:r>
            <a:r>
              <a:rPr lang="zh-CN" altLang="en-US" b="1" dirty="0">
                <a:solidFill>
                  <a:srgbClr val="00B050"/>
                </a:solidFill>
                <a:latin typeface="仿宋" panose="02010609060101010101" pitchFamily="49" charset="-122"/>
                <a:ea typeface="仿宋" panose="02010609060101010101" pitchFamily="49" charset="-122"/>
              </a:rPr>
              <a:t>成员函数</a:t>
            </a:r>
            <a:r>
              <a:rPr lang="en-US" altLang="zh-CN" b="1" dirty="0">
                <a:solidFill>
                  <a:srgbClr val="00B050"/>
                </a:solidFill>
                <a:latin typeface="仿宋" panose="02010609060101010101" pitchFamily="49" charset="-122"/>
                <a:ea typeface="仿宋" panose="02010609060101010101" pitchFamily="49" charset="-122"/>
              </a:rPr>
              <a:t>(</a:t>
            </a:r>
            <a:r>
              <a:rPr lang="zh-CN" altLang="en-US" b="1" dirty="0">
                <a:solidFill>
                  <a:srgbClr val="00B050"/>
                </a:solidFill>
                <a:latin typeface="仿宋" panose="02010609060101010101" pitchFamily="49" charset="-122"/>
                <a:ea typeface="仿宋" panose="02010609060101010101" pitchFamily="49" charset="-122"/>
              </a:rPr>
              <a:t>实参列表</a:t>
            </a:r>
            <a:r>
              <a:rPr lang="en-US" altLang="zh-CN" b="1" dirty="0" smtClean="0">
                <a:solidFill>
                  <a:srgbClr val="00B050"/>
                </a:solidFill>
                <a:latin typeface="仿宋" panose="02010609060101010101" pitchFamily="49" charset="-122"/>
                <a:ea typeface="仿宋" panose="02010609060101010101" pitchFamily="49" charset="-122"/>
              </a:rPr>
              <a:t>);</a:t>
            </a:r>
          </a:p>
          <a:p>
            <a:pPr>
              <a:lnSpc>
                <a:spcPct val="150000"/>
              </a:lnSpc>
            </a:pPr>
            <a:r>
              <a:rPr lang="zh-CN" altLang="en-US" dirty="0">
                <a:solidFill>
                  <a:srgbClr val="FF0000"/>
                </a:solidFill>
              </a:rPr>
              <a:t>注意：</a:t>
            </a:r>
            <a:r>
              <a:rPr lang="zh-CN" altLang="zh-CN" dirty="0"/>
              <a:t>当定义一个对象数组时，系统会为数组的每一个数组元素调用一次构造函数，来初始化每一个数组元素</a:t>
            </a:r>
            <a:r>
              <a:rPr lang="zh-CN" altLang="zh-CN" dirty="0" smtClean="0"/>
              <a:t>。</a:t>
            </a:r>
            <a:endParaRPr lang="zh-CN" altLang="zh-CN"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1000"/>
                                        <p:tgtEl>
                                          <p:spTgt spid="2">
                                            <p:txEl>
                                              <p:pRg st="2" end="2"/>
                                            </p:txEl>
                                          </p:spTgt>
                                        </p:tgtEl>
                                      </p:cBhvr>
                                    </p:animEffect>
                                    <p:anim calcmode="lin" valueType="num">
                                      <p:cBhvr>
                                        <p:cTn id="3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fade">
                                      <p:cBhvr>
                                        <p:cTn id="40" dur="1000"/>
                                        <p:tgtEl>
                                          <p:spTgt spid="2">
                                            <p:txEl>
                                              <p:pRg st="3" end="3"/>
                                            </p:txEl>
                                          </p:spTgt>
                                        </p:tgtEl>
                                      </p:cBhvr>
                                    </p:animEffect>
                                    <p:anim calcmode="lin" valueType="num">
                                      <p:cBhvr>
                                        <p:cTn id="4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animEffect transition="in" filter="fade">
                                      <p:cBhvr>
                                        <p:cTn id="47" dur="1000"/>
                                        <p:tgtEl>
                                          <p:spTgt spid="2">
                                            <p:txEl>
                                              <p:pRg st="4" end="4"/>
                                            </p:txEl>
                                          </p:spTgt>
                                        </p:tgtEl>
                                      </p:cBhvr>
                                    </p:animEffect>
                                    <p:anim calcmode="lin" valueType="num">
                                      <p:cBhvr>
                                        <p:cTn id="4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
                                            <p:txEl>
                                              <p:pRg st="5" end="5"/>
                                            </p:txEl>
                                          </p:spTgt>
                                        </p:tgtEl>
                                        <p:attrNameLst>
                                          <p:attrName>style.visibility</p:attrName>
                                        </p:attrNameLst>
                                      </p:cBhvr>
                                      <p:to>
                                        <p:strVal val="visible"/>
                                      </p:to>
                                    </p:set>
                                    <p:animEffect transition="in" filter="fade">
                                      <p:cBhvr>
                                        <p:cTn id="54" dur="1000"/>
                                        <p:tgtEl>
                                          <p:spTgt spid="2">
                                            <p:txEl>
                                              <p:pRg st="5" end="5"/>
                                            </p:txEl>
                                          </p:spTgt>
                                        </p:tgtEl>
                                      </p:cBhvr>
                                    </p:animEffect>
                                    <p:anim calcmode="lin" valueType="num">
                                      <p:cBhvr>
                                        <p:cTn id="5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fade">
                                      <p:cBhvr>
                                        <p:cTn id="61" dur="1000"/>
                                        <p:tgtEl>
                                          <p:spTgt spid="2">
                                            <p:txEl>
                                              <p:pRg st="6" end="6"/>
                                            </p:txEl>
                                          </p:spTgt>
                                        </p:tgtEl>
                                      </p:cBhvr>
                                    </p:animEffect>
                                    <p:anim calcmode="lin" valueType="num">
                                      <p:cBhvr>
                                        <p:cTn id="62"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2">
                                            <p:txEl>
                                              <p:pRg st="7" end="7"/>
                                            </p:txEl>
                                          </p:spTgt>
                                        </p:tgtEl>
                                        <p:attrNameLst>
                                          <p:attrName>style.visibility</p:attrName>
                                        </p:attrNameLst>
                                      </p:cBhvr>
                                      <p:to>
                                        <p:strVal val="visible"/>
                                      </p:to>
                                    </p:set>
                                    <p:animEffect transition="in" filter="fade">
                                      <p:cBhvr>
                                        <p:cTn id="68" dur="1000"/>
                                        <p:tgtEl>
                                          <p:spTgt spid="2">
                                            <p:txEl>
                                              <p:pRg st="7" end="7"/>
                                            </p:txEl>
                                          </p:spTgt>
                                        </p:tgtEl>
                                      </p:cBhvr>
                                    </p:animEffect>
                                    <p:anim calcmode="lin" valueType="num">
                                      <p:cBhvr>
                                        <p:cTn id="69"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70"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3018190" y="212721"/>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对象数组</a:t>
            </a:r>
          </a:p>
        </p:txBody>
      </p:sp>
      <p:sp>
        <p:nvSpPr>
          <p:cNvPr id="2" name="TextBox 1"/>
          <p:cNvSpPr txBox="1"/>
          <p:nvPr/>
        </p:nvSpPr>
        <p:spPr>
          <a:xfrm>
            <a:off x="755576" y="771550"/>
            <a:ext cx="8064896" cy="3618939"/>
          </a:xfrm>
          <a:prstGeom prst="rect">
            <a:avLst/>
          </a:prstGeom>
          <a:noFill/>
        </p:spPr>
        <p:txBody>
          <a:bodyPr wrap="square" rtlCol="0">
            <a:spAutoFit/>
          </a:bodyPr>
          <a:lstStyle/>
          <a:p>
            <a:pPr>
              <a:lnSpc>
                <a:spcPts val="2500"/>
              </a:lnSpc>
            </a:pP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例</a:t>
            </a:r>
            <a:r>
              <a:rPr lang="en-US" altLang="zh-CN" b="1" dirty="0" smtClean="0">
                <a:latin typeface="仿宋" panose="02010609060101010101" pitchFamily="49" charset="-122"/>
                <a:ea typeface="仿宋" panose="02010609060101010101" pitchFamily="49" charset="-122"/>
              </a:rPr>
              <a:t>3-21】</a:t>
            </a:r>
            <a:r>
              <a:rPr lang="zh-CN" altLang="en-US" b="1" dirty="0">
                <a:latin typeface="仿宋" panose="02010609060101010101" pitchFamily="49" charset="-122"/>
                <a:ea typeface="仿宋" panose="02010609060101010101" pitchFamily="49" charset="-122"/>
              </a:rPr>
              <a:t>对象数组使用举例。</a:t>
            </a:r>
          </a:p>
          <a:p>
            <a:pPr>
              <a:lnSpc>
                <a:spcPts val="2500"/>
              </a:lnSpc>
            </a:pPr>
            <a:r>
              <a:rPr lang="en-US" altLang="zh-CN" b="1" dirty="0">
                <a:latin typeface="仿宋" panose="02010609060101010101" pitchFamily="49" charset="-122"/>
                <a:ea typeface="仿宋" panose="02010609060101010101" pitchFamily="49" charset="-122"/>
              </a:rPr>
              <a:t>class Box</a:t>
            </a:r>
          </a:p>
          <a:p>
            <a:pPr>
              <a:lnSpc>
                <a:spcPts val="2500"/>
              </a:lnSpc>
            </a:pP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smtClean="0">
                <a:latin typeface="仿宋" panose="02010609060101010101" pitchFamily="49" charset="-122"/>
                <a:ea typeface="仿宋" panose="02010609060101010101" pitchFamily="49" charset="-122"/>
              </a:rPr>
              <a:t>public </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     Box(</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h=10,int w=12,int </a:t>
            </a:r>
            <a:r>
              <a:rPr lang="en-US" altLang="zh-CN" b="1" dirty="0" err="1">
                <a:latin typeface="仿宋" panose="02010609060101010101" pitchFamily="49" charset="-122"/>
                <a:ea typeface="仿宋" panose="02010609060101010101" pitchFamily="49" charset="-122"/>
              </a:rPr>
              <a:t>len</a:t>
            </a:r>
            <a:r>
              <a:rPr lang="en-US" altLang="zh-CN" b="1" dirty="0">
                <a:latin typeface="仿宋" panose="02010609060101010101" pitchFamily="49" charset="-122"/>
                <a:ea typeface="仿宋" panose="02010609060101010101" pitchFamily="49" charset="-122"/>
              </a:rPr>
              <a:t>=15); //</a:t>
            </a:r>
            <a:r>
              <a:rPr lang="zh-CN" altLang="en-US" b="1" dirty="0">
                <a:latin typeface="仿宋" panose="02010609060101010101" pitchFamily="49" charset="-122"/>
                <a:ea typeface="仿宋" panose="02010609060101010101" pitchFamily="49" charset="-122"/>
              </a:rPr>
              <a:t>声明有默认参数的构造函数</a:t>
            </a:r>
          </a:p>
          <a:p>
            <a:pPr>
              <a:lnSpc>
                <a:spcPts val="2500"/>
              </a:lnSpc>
            </a:pPr>
            <a:r>
              <a:rPr lang="zh-CN" altLang="en-US"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volume( );</a:t>
            </a:r>
          </a:p>
          <a:p>
            <a:pPr>
              <a:lnSpc>
                <a:spcPts val="2500"/>
              </a:lnSpc>
            </a:pPr>
            <a:r>
              <a:rPr lang="en-US" altLang="zh-CN" b="1" dirty="0" smtClean="0">
                <a:latin typeface="仿宋" panose="02010609060101010101" pitchFamily="49" charset="-122"/>
                <a:ea typeface="仿宋" panose="02010609060101010101" pitchFamily="49" charset="-122"/>
              </a:rPr>
              <a:t>private </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height;</a:t>
            </a:r>
          </a:p>
          <a:p>
            <a:pPr>
              <a:lnSpc>
                <a:spcPts val="2500"/>
              </a:lnSpc>
            </a:pP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width;</a:t>
            </a:r>
          </a:p>
          <a:p>
            <a:pPr>
              <a:lnSpc>
                <a:spcPts val="2500"/>
              </a:lnSpc>
            </a:pP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length;</a:t>
            </a:r>
          </a:p>
          <a:p>
            <a:pPr>
              <a:lnSpc>
                <a:spcPts val="2500"/>
              </a:lnSpc>
            </a:pPr>
            <a:r>
              <a:rPr lang="en-US" altLang="zh-CN" b="1" dirty="0">
                <a:latin typeface="仿宋" panose="02010609060101010101" pitchFamily="49" charset="-122"/>
                <a:ea typeface="仿宋" panose="02010609060101010101" pitchFamily="49" charset="-122"/>
              </a:rPr>
              <a:t>};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3018190" y="212721"/>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对象数组</a:t>
            </a:r>
          </a:p>
        </p:txBody>
      </p:sp>
      <p:sp>
        <p:nvSpPr>
          <p:cNvPr id="2" name="TextBox 1"/>
          <p:cNvSpPr txBox="1"/>
          <p:nvPr/>
        </p:nvSpPr>
        <p:spPr>
          <a:xfrm>
            <a:off x="755576" y="1059582"/>
            <a:ext cx="7416824" cy="2936510"/>
          </a:xfrm>
          <a:prstGeom prst="rect">
            <a:avLst/>
          </a:prstGeom>
          <a:noFill/>
        </p:spPr>
        <p:txBody>
          <a:bodyPr wrap="square" rtlCol="0">
            <a:spAutoFit/>
          </a:bodyPr>
          <a:lstStyle/>
          <a:p>
            <a:pPr>
              <a:lnSpc>
                <a:spcPts val="2500"/>
              </a:lnSpc>
            </a:pPr>
            <a:r>
              <a:rPr lang="en-US" altLang="zh-CN" b="1" dirty="0">
                <a:latin typeface="仿宋" panose="02010609060101010101" pitchFamily="49" charset="-122"/>
                <a:ea typeface="仿宋" panose="02010609060101010101" pitchFamily="49" charset="-122"/>
              </a:rPr>
              <a:t>Box::Box(</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h,int</a:t>
            </a: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w,int</a:t>
            </a: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len</a:t>
            </a:r>
            <a:r>
              <a:rPr lang="en-US" altLang="zh-CN" b="1" dirty="0">
                <a:latin typeface="仿宋" panose="02010609060101010101" pitchFamily="49" charset="-122"/>
                <a:ea typeface="仿宋" panose="02010609060101010101" pitchFamily="49" charset="-122"/>
              </a:rPr>
              <a:t>):  </a:t>
            </a:r>
          </a:p>
          <a:p>
            <a:pPr>
              <a:lnSpc>
                <a:spcPts val="2500"/>
              </a:lnSpc>
            </a:pPr>
            <a:r>
              <a:rPr lang="en-US" altLang="zh-CN" b="1" dirty="0">
                <a:latin typeface="仿宋" panose="02010609060101010101" pitchFamily="49" charset="-122"/>
                <a:ea typeface="仿宋" panose="02010609060101010101" pitchFamily="49" charset="-122"/>
              </a:rPr>
              <a:t>                                  height(h),width(w),length(</a:t>
            </a:r>
            <a:r>
              <a:rPr lang="en-US" altLang="zh-CN" b="1" dirty="0" err="1">
                <a:latin typeface="仿宋" panose="02010609060101010101" pitchFamily="49" charset="-122"/>
                <a:ea typeface="仿宋" panose="02010609060101010101" pitchFamily="49" charset="-122"/>
              </a:rPr>
              <a:t>len</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 } </a:t>
            </a:r>
          </a:p>
          <a:p>
            <a:pPr>
              <a:lnSpc>
                <a:spcPts val="2500"/>
              </a:lnSpc>
            </a:pPr>
            <a:r>
              <a:rPr lang="en-US" altLang="zh-CN" b="1" dirty="0">
                <a:latin typeface="仿宋" panose="02010609060101010101" pitchFamily="49" charset="-122"/>
                <a:ea typeface="仿宋" panose="02010609060101010101" pitchFamily="49" charset="-122"/>
              </a:rPr>
              <a:t> </a:t>
            </a:r>
          </a:p>
          <a:p>
            <a:pPr>
              <a:lnSpc>
                <a:spcPts val="2500"/>
              </a:lnSpc>
            </a:pP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Box::volume( )</a:t>
            </a:r>
          </a:p>
          <a:p>
            <a:pPr>
              <a:lnSpc>
                <a:spcPts val="2500"/>
              </a:lnSpc>
            </a:pP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	return (height * width * length); </a:t>
            </a:r>
          </a:p>
          <a:p>
            <a:pPr>
              <a:lnSpc>
                <a:spcPts val="2500"/>
              </a:lnSpc>
            </a:pPr>
            <a:r>
              <a:rPr lang="en-US" altLang="zh-CN"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3018190" y="212721"/>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对象数组</a:t>
            </a:r>
          </a:p>
        </p:txBody>
      </p:sp>
      <p:sp>
        <p:nvSpPr>
          <p:cNvPr id="2" name="TextBox 1"/>
          <p:cNvSpPr txBox="1"/>
          <p:nvPr/>
        </p:nvSpPr>
        <p:spPr>
          <a:xfrm>
            <a:off x="179512" y="699542"/>
            <a:ext cx="8784976" cy="3618939"/>
          </a:xfrm>
          <a:prstGeom prst="rect">
            <a:avLst/>
          </a:prstGeom>
          <a:noFill/>
        </p:spPr>
        <p:txBody>
          <a:bodyPr wrap="square" rtlCol="0">
            <a:spAutoFit/>
          </a:bodyPr>
          <a:lstStyle/>
          <a:p>
            <a:pPr>
              <a:lnSpc>
                <a:spcPts val="2500"/>
              </a:lnSpc>
            </a:pP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main( )</a:t>
            </a:r>
          </a:p>
          <a:p>
            <a:pPr>
              <a:lnSpc>
                <a:spcPts val="2500"/>
              </a:lnSpc>
            </a:pP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 Box </a:t>
            </a:r>
            <a:r>
              <a:rPr lang="en-US" altLang="zh-CN" b="1" dirty="0">
                <a:latin typeface="仿宋" panose="02010609060101010101" pitchFamily="49" charset="-122"/>
                <a:ea typeface="仿宋" panose="02010609060101010101" pitchFamily="49" charset="-122"/>
              </a:rPr>
              <a:t>a[3</a:t>
            </a: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定义对象数组</a:t>
            </a:r>
          </a:p>
          <a:p>
            <a:pPr>
              <a:lnSpc>
                <a:spcPts val="2500"/>
              </a:lnSpc>
            </a:pPr>
            <a:r>
              <a:rPr lang="zh-CN" altLang="en-US" b="1" dirty="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Box(),    </a:t>
            </a: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调用构造函数</a:t>
            </a:r>
            <a:r>
              <a:rPr lang="en-US" altLang="zh-CN" b="1" dirty="0">
                <a:latin typeface="仿宋" panose="02010609060101010101" pitchFamily="49" charset="-122"/>
                <a:ea typeface="仿宋" panose="02010609060101010101" pitchFamily="49" charset="-122"/>
              </a:rPr>
              <a:t>Box</a:t>
            </a:r>
            <a:r>
              <a:rPr lang="zh-CN" altLang="en-US" b="1" dirty="0">
                <a:latin typeface="仿宋" panose="02010609060101010101" pitchFamily="49" charset="-122"/>
                <a:ea typeface="仿宋" panose="02010609060101010101" pitchFamily="49" charset="-122"/>
              </a:rPr>
              <a:t>，用默认参数初始化第</a:t>
            </a:r>
            <a:r>
              <a:rPr lang="en-US" altLang="zh-CN" b="1" dirty="0">
                <a:latin typeface="仿宋" panose="02010609060101010101" pitchFamily="49" charset="-122"/>
                <a:ea typeface="仿宋" panose="02010609060101010101" pitchFamily="49" charset="-122"/>
              </a:rPr>
              <a:t>1</a:t>
            </a:r>
            <a:r>
              <a:rPr lang="zh-CN" altLang="en-US" b="1" dirty="0">
                <a:latin typeface="仿宋" panose="02010609060101010101" pitchFamily="49" charset="-122"/>
                <a:ea typeface="仿宋" panose="02010609060101010101" pitchFamily="49" charset="-122"/>
              </a:rPr>
              <a:t>个元素的数据成员</a:t>
            </a:r>
          </a:p>
          <a:p>
            <a:pPr>
              <a:lnSpc>
                <a:spcPts val="2500"/>
              </a:lnSpc>
            </a:pPr>
            <a:r>
              <a:rPr lang="zh-CN" altLang="en-US" b="1" dirty="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Box(15,18,20),   //</a:t>
            </a:r>
            <a:r>
              <a:rPr lang="zh-CN" altLang="en-US" b="1" dirty="0">
                <a:latin typeface="仿宋" panose="02010609060101010101" pitchFamily="49" charset="-122"/>
                <a:ea typeface="仿宋" panose="02010609060101010101" pitchFamily="49" charset="-122"/>
              </a:rPr>
              <a:t>调用构造函数</a:t>
            </a:r>
            <a:r>
              <a:rPr lang="en-US" altLang="zh-CN" b="1" dirty="0">
                <a:latin typeface="仿宋" panose="02010609060101010101" pitchFamily="49" charset="-122"/>
                <a:ea typeface="仿宋" panose="02010609060101010101" pitchFamily="49" charset="-122"/>
              </a:rPr>
              <a:t>Box</a:t>
            </a:r>
            <a:r>
              <a:rPr lang="zh-CN" altLang="en-US" b="1" dirty="0">
                <a:latin typeface="仿宋" panose="02010609060101010101" pitchFamily="49" charset="-122"/>
                <a:ea typeface="仿宋" panose="02010609060101010101" pitchFamily="49" charset="-122"/>
              </a:rPr>
              <a:t>，提供第</a:t>
            </a:r>
            <a:r>
              <a:rPr lang="en-US" altLang="zh-CN" b="1" dirty="0">
                <a:latin typeface="仿宋" panose="02010609060101010101" pitchFamily="49" charset="-122"/>
                <a:ea typeface="仿宋" panose="02010609060101010101" pitchFamily="49" charset="-122"/>
              </a:rPr>
              <a:t>2</a:t>
            </a:r>
            <a:r>
              <a:rPr lang="zh-CN" altLang="en-US" b="1" dirty="0">
                <a:latin typeface="仿宋" panose="02010609060101010101" pitchFamily="49" charset="-122"/>
                <a:ea typeface="仿宋" panose="02010609060101010101" pitchFamily="49" charset="-122"/>
              </a:rPr>
              <a:t>个元素的实参</a:t>
            </a:r>
          </a:p>
          <a:p>
            <a:pPr>
              <a:lnSpc>
                <a:spcPts val="2500"/>
              </a:lnSpc>
            </a:pPr>
            <a:r>
              <a:rPr lang="zh-CN" altLang="en-US" b="1" dirty="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Box(16,20,26)    //</a:t>
            </a:r>
            <a:r>
              <a:rPr lang="zh-CN" altLang="en-US" b="1" dirty="0">
                <a:latin typeface="仿宋" panose="02010609060101010101" pitchFamily="49" charset="-122"/>
                <a:ea typeface="仿宋" panose="02010609060101010101" pitchFamily="49" charset="-122"/>
              </a:rPr>
              <a:t>调用构造函数</a:t>
            </a:r>
            <a:r>
              <a:rPr lang="en-US" altLang="zh-CN" b="1" dirty="0">
                <a:latin typeface="仿宋" panose="02010609060101010101" pitchFamily="49" charset="-122"/>
                <a:ea typeface="仿宋" panose="02010609060101010101" pitchFamily="49" charset="-122"/>
              </a:rPr>
              <a:t>Box</a:t>
            </a:r>
            <a:r>
              <a:rPr lang="zh-CN" altLang="en-US" b="1" dirty="0">
                <a:latin typeface="仿宋" panose="02010609060101010101" pitchFamily="49" charset="-122"/>
                <a:ea typeface="仿宋" panose="02010609060101010101" pitchFamily="49" charset="-122"/>
              </a:rPr>
              <a:t>，提供第</a:t>
            </a:r>
            <a:r>
              <a:rPr lang="en-US" altLang="zh-CN" b="1" dirty="0">
                <a:latin typeface="仿宋" panose="02010609060101010101" pitchFamily="49" charset="-122"/>
                <a:ea typeface="仿宋" panose="02010609060101010101" pitchFamily="49" charset="-122"/>
              </a:rPr>
              <a:t>3</a:t>
            </a:r>
            <a:r>
              <a:rPr lang="zh-CN" altLang="en-US" b="1" dirty="0">
                <a:latin typeface="仿宋" panose="02010609060101010101" pitchFamily="49" charset="-122"/>
                <a:ea typeface="仿宋" panose="02010609060101010101" pitchFamily="49" charset="-122"/>
              </a:rPr>
              <a:t>个元素的实参</a:t>
            </a:r>
          </a:p>
          <a:p>
            <a:pPr>
              <a:lnSpc>
                <a:spcPts val="2500"/>
              </a:lnSpc>
            </a:pPr>
            <a:r>
              <a:rPr lang="zh-CN" altLang="en-US" b="1" dirty="0">
                <a:latin typeface="仿宋" panose="02010609060101010101" pitchFamily="49" charset="-122"/>
                <a:ea typeface="仿宋" panose="02010609060101010101" pitchFamily="49" charset="-122"/>
              </a:rPr>
              <a:t>   </a:t>
            </a:r>
            <a:r>
              <a:rPr lang="zh-CN" altLang="en-US" b="1" dirty="0" smtClean="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err="1" smtClean="0">
                <a:latin typeface="仿宋" panose="02010609060101010101" pitchFamily="49" charset="-122"/>
                <a:ea typeface="仿宋" panose="02010609060101010101" pitchFamily="49" charset="-122"/>
              </a:rPr>
              <a:t>cout</a:t>
            </a:r>
            <a:r>
              <a:rPr lang="en-US" altLang="zh-CN" b="1" dirty="0">
                <a:latin typeface="仿宋" panose="02010609060101010101" pitchFamily="49" charset="-122"/>
                <a:ea typeface="仿宋" panose="02010609060101010101" pitchFamily="49" charset="-122"/>
              </a:rPr>
              <a:t>&lt;&lt;"volume of a[0] is "&lt;&lt;a[0].volume( )&lt;&lt;</a:t>
            </a:r>
            <a:r>
              <a:rPr lang="en-US" altLang="zh-CN" b="1" dirty="0" err="1">
                <a:latin typeface="仿宋" panose="02010609060101010101" pitchFamily="49" charset="-122"/>
                <a:ea typeface="仿宋" panose="02010609060101010101" pitchFamily="49" charset="-122"/>
              </a:rPr>
              <a:t>endl</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err="1" smtClean="0">
                <a:latin typeface="仿宋" panose="02010609060101010101" pitchFamily="49" charset="-122"/>
                <a:ea typeface="仿宋" panose="02010609060101010101" pitchFamily="49" charset="-122"/>
              </a:rPr>
              <a:t>cout</a:t>
            </a:r>
            <a:r>
              <a:rPr lang="en-US" altLang="zh-CN" b="1" dirty="0">
                <a:latin typeface="仿宋" panose="02010609060101010101" pitchFamily="49" charset="-122"/>
                <a:ea typeface="仿宋" panose="02010609060101010101" pitchFamily="49" charset="-122"/>
              </a:rPr>
              <a:t>&lt;&lt;"volume of a[1] is "&lt;&lt;a[1].volume( )&lt;&lt;</a:t>
            </a:r>
            <a:r>
              <a:rPr lang="en-US" altLang="zh-CN" b="1" dirty="0" err="1">
                <a:latin typeface="仿宋" panose="02010609060101010101" pitchFamily="49" charset="-122"/>
                <a:ea typeface="仿宋" panose="02010609060101010101" pitchFamily="49" charset="-122"/>
              </a:rPr>
              <a:t>endl</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err="1" smtClean="0">
                <a:latin typeface="仿宋" panose="02010609060101010101" pitchFamily="49" charset="-122"/>
                <a:ea typeface="仿宋" panose="02010609060101010101" pitchFamily="49" charset="-122"/>
              </a:rPr>
              <a:t>cout</a:t>
            </a:r>
            <a:r>
              <a:rPr lang="en-US" altLang="zh-CN" b="1" dirty="0">
                <a:latin typeface="仿宋" panose="02010609060101010101" pitchFamily="49" charset="-122"/>
                <a:ea typeface="仿宋" panose="02010609060101010101" pitchFamily="49" charset="-122"/>
              </a:rPr>
              <a:t>&lt;&lt;"volume of a[2] is "&lt;&lt;a[2].volume( )&lt;&lt;</a:t>
            </a:r>
            <a:r>
              <a:rPr lang="en-US" altLang="zh-CN" b="1" dirty="0" err="1">
                <a:latin typeface="仿宋" panose="02010609060101010101" pitchFamily="49" charset="-122"/>
                <a:ea typeface="仿宋" panose="02010609060101010101" pitchFamily="49" charset="-122"/>
              </a:rPr>
              <a:t>endl</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51471"/>
            <a:ext cx="9144000" cy="1512168"/>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06741"/>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3.2</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3532948" y="542330"/>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Rectangle 3"/>
          <p:cNvSpPr txBox="1">
            <a:spLocks noChangeArrowheads="1"/>
          </p:cNvSpPr>
          <p:nvPr/>
        </p:nvSpPr>
        <p:spPr>
          <a:xfrm>
            <a:off x="-4326" y="1566653"/>
            <a:ext cx="9075318" cy="308627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0070C0"/>
              </a:buClr>
              <a:buFont typeface="Wingdings" panose="05000000000000000000" pitchFamily="2" charset="2"/>
              <a:buChar char="n"/>
            </a:pPr>
            <a:r>
              <a:rPr lang="zh-CN" altLang="zh-CN" sz="2000" b="1" dirty="0">
                <a:solidFill>
                  <a:schemeClr val="tx1">
                    <a:lumMod val="75000"/>
                    <a:lumOff val="25000"/>
                  </a:schemeClr>
                </a:solidFill>
                <a:latin typeface="仿宋" panose="02010609060101010101" pitchFamily="49" charset="-122"/>
                <a:ea typeface="仿宋" panose="02010609060101010101" pitchFamily="49" charset="-122"/>
              </a:rPr>
              <a:t>类是实现数据抽象的工具，是对某一类具有相同属性和行为特征对象的抽象，它不仅定义了数据的类型，同时也定义了对数据的操作，是实现面向对象程序设计的基础。</a:t>
            </a:r>
            <a:endParaRPr lang="en-US" altLang="zh-CN" sz="2000" b="1" dirty="0">
              <a:solidFill>
                <a:schemeClr val="tx1">
                  <a:lumMod val="75000"/>
                  <a:lumOff val="25000"/>
                </a:schemeClr>
              </a:solidFill>
              <a:latin typeface="仿宋" panose="02010609060101010101" pitchFamily="49" charset="-122"/>
              <a:ea typeface="仿宋" panose="02010609060101010101" pitchFamily="49" charset="-122"/>
            </a:endParaRPr>
          </a:p>
          <a:p>
            <a:pPr>
              <a:buClr>
                <a:srgbClr val="0070C0"/>
              </a:buClr>
              <a:buFont typeface="Wingdings" panose="05000000000000000000" pitchFamily="2" charset="2"/>
              <a:buChar char="n"/>
            </a:pPr>
            <a:r>
              <a:rPr lang="zh-CN" altLang="zh-CN" sz="2000" b="1" dirty="0">
                <a:solidFill>
                  <a:schemeClr val="tx1">
                    <a:lumMod val="75000"/>
                    <a:lumOff val="25000"/>
                  </a:schemeClr>
                </a:solidFill>
                <a:latin typeface="仿宋" panose="02010609060101010101" pitchFamily="49" charset="-122"/>
                <a:ea typeface="仿宋" panose="02010609060101010101" pitchFamily="49" charset="-122"/>
              </a:rPr>
              <a:t>面向对象的程序主要由类和对象组成。</a:t>
            </a:r>
            <a:endParaRPr lang="en-US" altLang="zh-CN" sz="2000" b="1" dirty="0">
              <a:solidFill>
                <a:schemeClr val="tx1">
                  <a:lumMod val="75000"/>
                  <a:lumOff val="25000"/>
                </a:schemeClr>
              </a:solidFill>
              <a:latin typeface="仿宋" panose="02010609060101010101" pitchFamily="49" charset="-122"/>
              <a:ea typeface="仿宋" panose="02010609060101010101" pitchFamily="49" charset="-122"/>
            </a:endParaRPr>
          </a:p>
          <a:p>
            <a:pPr>
              <a:buClr>
                <a:srgbClr val="0070C0"/>
              </a:buClr>
              <a:buFont typeface="Wingdings" panose="05000000000000000000" pitchFamily="2" charset="2"/>
              <a:buChar char="n"/>
            </a:pPr>
            <a:r>
              <a:rPr lang="zh-CN" altLang="zh-CN" sz="2000" b="1" dirty="0">
                <a:solidFill>
                  <a:schemeClr val="tx1">
                    <a:lumMod val="75000"/>
                    <a:lumOff val="25000"/>
                  </a:schemeClr>
                </a:solidFill>
                <a:latin typeface="仿宋" panose="02010609060101010101" pitchFamily="49" charset="-122"/>
                <a:ea typeface="仿宋" panose="02010609060101010101" pitchFamily="49" charset="-122"/>
              </a:rPr>
              <a:t>类的定义一般分为说明和实现部分</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a:t>
            </a:r>
            <a:endParaRPr lang="en-US" altLang="zh-CN" sz="2000" b="1" dirty="0">
              <a:solidFill>
                <a:schemeClr val="tx1">
                  <a:lumMod val="75000"/>
                  <a:lumOff val="25000"/>
                </a:schemeClr>
              </a:solidFill>
              <a:latin typeface="仿宋" panose="02010609060101010101" pitchFamily="49" charset="-122"/>
              <a:ea typeface="仿宋" panose="02010609060101010101" pitchFamily="49" charset="-122"/>
            </a:endParaRPr>
          </a:p>
          <a:p>
            <a:pPr>
              <a:buClr>
                <a:srgbClr val="0070C0"/>
              </a:buClr>
              <a:buFont typeface="Wingdings" panose="05000000000000000000" pitchFamily="2" charset="2"/>
              <a:buChar char="ü"/>
            </a:pPr>
            <a:r>
              <a:rPr lang="zh-CN" altLang="zh-CN" sz="2000" b="1" dirty="0">
                <a:solidFill>
                  <a:schemeClr val="tx1">
                    <a:lumMod val="75000"/>
                    <a:lumOff val="25000"/>
                  </a:schemeClr>
                </a:solidFill>
                <a:latin typeface="仿宋" panose="02010609060101010101" pitchFamily="49" charset="-122"/>
                <a:ea typeface="仿宋" panose="02010609060101010101" pitchFamily="49" charset="-122"/>
              </a:rPr>
              <a:t>说明部分包括数据成员的说明和成员函数的说明。数据成员定义该类对象的属性，是不同类型的多个数据。成员函数定义了类对象的行为特征，由多个函数原型声明构成</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rPr>
              <a:t>,</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一般放在</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rPr>
              <a:t>.h</a:t>
            </a:r>
            <a:r>
              <a:rPr lang="zh-CN" altLang="zh-CN" sz="2000" b="1" dirty="0">
                <a:solidFill>
                  <a:schemeClr val="tx1">
                    <a:lumMod val="75000"/>
                    <a:lumOff val="25000"/>
                  </a:schemeClr>
                </a:solidFill>
                <a:latin typeface="仿宋" panose="02010609060101010101" pitchFamily="49" charset="-122"/>
                <a:ea typeface="仿宋" panose="02010609060101010101" pitchFamily="49" charset="-122"/>
              </a:rPr>
              <a:t>。</a:t>
            </a:r>
            <a:endParaRPr lang="en-US" altLang="zh-CN" sz="2000" b="1" dirty="0">
              <a:solidFill>
                <a:schemeClr val="tx1">
                  <a:lumMod val="75000"/>
                  <a:lumOff val="25000"/>
                </a:schemeClr>
              </a:solidFill>
              <a:latin typeface="仿宋" panose="02010609060101010101" pitchFamily="49" charset="-122"/>
              <a:ea typeface="仿宋" panose="02010609060101010101" pitchFamily="49" charset="-122"/>
            </a:endParaRPr>
          </a:p>
          <a:p>
            <a:pPr>
              <a:buClr>
                <a:srgbClr val="0070C0"/>
              </a:buClr>
              <a:buFont typeface="Wingdings" panose="05000000000000000000" pitchFamily="2" charset="2"/>
              <a:buChar char="ü"/>
            </a:pPr>
            <a:r>
              <a:rPr lang="zh-CN" altLang="zh-CN" sz="2000" b="1" dirty="0">
                <a:solidFill>
                  <a:schemeClr val="tx1">
                    <a:lumMod val="75000"/>
                    <a:lumOff val="25000"/>
                  </a:schemeClr>
                </a:solidFill>
                <a:latin typeface="仿宋" panose="02010609060101010101" pitchFamily="49" charset="-122"/>
                <a:ea typeface="仿宋" panose="02010609060101010101" pitchFamily="49" charset="-122"/>
              </a:rPr>
              <a:t>实现部分根据所要完成的具体功能，给出所有成员函数的定义</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，一般为</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rPr>
              <a:t>.</a:t>
            </a:r>
            <a:r>
              <a:rPr lang="en-US" altLang="zh-CN" sz="2000" b="1" dirty="0" err="1">
                <a:solidFill>
                  <a:schemeClr val="tx1">
                    <a:lumMod val="75000"/>
                    <a:lumOff val="25000"/>
                  </a:schemeClr>
                </a:solidFill>
                <a:latin typeface="仿宋" panose="02010609060101010101" pitchFamily="49" charset="-122"/>
                <a:ea typeface="仿宋" panose="02010609060101010101" pitchFamily="49" charset="-122"/>
              </a:rPr>
              <a:t>cpp</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rPr>
              <a:t>.</a:t>
            </a:r>
            <a:endParaRPr lang="zh-CN" altLang="zh-CN" sz="2000" b="1" dirty="0">
              <a:solidFill>
                <a:schemeClr val="tx1">
                  <a:lumMod val="75000"/>
                  <a:lumOff val="25000"/>
                </a:schemeClr>
              </a:solidFill>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2" presetClass="entr" presetSubtype="8" fill="hold" grpId="0" nodeType="afterEffect">
                                  <p:stCondLst>
                                    <p:cond delay="0"/>
                                  </p:stCondLst>
                                  <p:iterate type="lt">
                                    <p:tmPct val="30000"/>
                                  </p:iterate>
                                  <p:childTnLst>
                                    <p:set>
                                      <p:cBhvr>
                                        <p:cTn id="11" dur="1" fill="hold">
                                          <p:stCondLst>
                                            <p:cond delay="0"/>
                                          </p:stCondLst>
                                        </p:cTn>
                                        <p:tgtEl>
                                          <p:spTgt spid="49"/>
                                        </p:tgtEl>
                                        <p:attrNameLst>
                                          <p:attrName>style.visibility</p:attrName>
                                        </p:attrNameLst>
                                      </p:cBhvr>
                                      <p:to>
                                        <p:strVal val="visible"/>
                                      </p:to>
                                    </p:set>
                                    <p:animEffect transition="in" filter="wipe(left)">
                                      <p:cBhvr>
                                        <p:cTn id="12" dur="200"/>
                                        <p:tgtEl>
                                          <p:spTgt spid="49"/>
                                        </p:tgtEl>
                                      </p:cBhvr>
                                    </p:animEffect>
                                  </p:childTnLst>
                                </p:cTn>
                              </p:par>
                              <p:par>
                                <p:cTn id="13" presetID="36" presetClass="emph" presetSubtype="0" fill="hold" grpId="1" nodeType="withEffect">
                                  <p:stCondLst>
                                    <p:cond delay="0"/>
                                  </p:stCondLst>
                                  <p:iterate type="lt">
                                    <p:tmPct val="30000"/>
                                  </p:iterate>
                                  <p:childTnLst>
                                    <p:animScale>
                                      <p:cBhvr>
                                        <p:cTn id="14" dur="50" autoRev="1" fill="hold">
                                          <p:stCondLst>
                                            <p:cond delay="0"/>
                                          </p:stCondLst>
                                        </p:cTn>
                                        <p:tgtEl>
                                          <p:spTgt spid="49"/>
                                        </p:tgtEl>
                                      </p:cBhvr>
                                      <p:to x="80000" y="100000"/>
                                    </p:animScale>
                                    <p:anim by="(#ppt_w*0.10)" calcmode="lin" valueType="num">
                                      <p:cBhvr>
                                        <p:cTn id="15" dur="50" autoRev="1" fill="hold">
                                          <p:stCondLst>
                                            <p:cond delay="0"/>
                                          </p:stCondLst>
                                        </p:cTn>
                                        <p:tgtEl>
                                          <p:spTgt spid="49"/>
                                        </p:tgtEl>
                                        <p:attrNameLst>
                                          <p:attrName>ppt_x</p:attrName>
                                        </p:attrNameLst>
                                      </p:cBhvr>
                                    </p:anim>
                                    <p:anim by="(-#ppt_w*0.10)" calcmode="lin" valueType="num">
                                      <p:cBhvr>
                                        <p:cTn id="16" dur="50" autoRev="1" fill="hold">
                                          <p:stCondLst>
                                            <p:cond delay="0"/>
                                          </p:stCondLst>
                                        </p:cTn>
                                        <p:tgtEl>
                                          <p:spTgt spid="49"/>
                                        </p:tgtEl>
                                        <p:attrNameLst>
                                          <p:attrName>ppt_y</p:attrName>
                                        </p:attrNameLst>
                                      </p:cBhvr>
                                    </p:anim>
                                    <p:animRot by="-480000">
                                      <p:cBhvr>
                                        <p:cTn id="17"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3018190" y="212721"/>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对象数组</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15898" y="1635646"/>
            <a:ext cx="8677275" cy="2232248"/>
          </a:xfrm>
          <a:prstGeom prst="rect">
            <a:avLst/>
          </a:prstGeom>
          <a:noFill/>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5" name="Rectangle 2"/>
          <p:cNvSpPr txBox="1">
            <a:spLocks noChangeArrowheads="1"/>
          </p:cNvSpPr>
          <p:nvPr/>
        </p:nvSpPr>
        <p:spPr>
          <a:xfrm>
            <a:off x="251520" y="771550"/>
            <a:ext cx="8229600" cy="424847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buClr>
                <a:srgbClr val="0070C0"/>
              </a:buClr>
              <a:buFont typeface="Wingdings" panose="05000000000000000000" pitchFamily="2" charset="2"/>
              <a:buChar char="n"/>
            </a:pPr>
            <a:r>
              <a:rPr lang="zh-CN" altLang="zh-CN" sz="2400" dirty="0" smtClean="0"/>
              <a:t>对象数组也可以像普通数组一样在定义的同时进行初始化</a:t>
            </a:r>
            <a:r>
              <a:rPr lang="zh-CN" altLang="en-US" sz="2400" dirty="0" smtClean="0"/>
              <a:t>。</a:t>
            </a:r>
            <a:endParaRPr lang="en-US" altLang="zh-CN" sz="2400" dirty="0" smtClean="0"/>
          </a:p>
          <a:p>
            <a:pPr>
              <a:lnSpc>
                <a:spcPct val="110000"/>
              </a:lnSpc>
              <a:buClr>
                <a:srgbClr val="0070C0"/>
              </a:buClr>
              <a:buFont typeface="Wingdings" panose="05000000000000000000" pitchFamily="2" charset="2"/>
              <a:buChar char="n"/>
            </a:pPr>
            <a:r>
              <a:rPr lang="zh-CN" altLang="en-US" sz="2400" dirty="0" smtClean="0"/>
              <a:t>例如：</a:t>
            </a:r>
            <a:r>
              <a:rPr lang="en-US" altLang="zh-CN" sz="2400" dirty="0" smtClean="0"/>
              <a:t> </a:t>
            </a:r>
            <a:endParaRPr lang="zh-CN" altLang="zh-CN" sz="2400" dirty="0" smtClean="0"/>
          </a:p>
          <a:p>
            <a:pPr lvl="1"/>
            <a:r>
              <a:rPr lang="en-US" altLang="zh-CN" sz="2400" dirty="0" err="1" smtClean="0"/>
              <a:t>int</a:t>
            </a:r>
            <a:r>
              <a:rPr lang="en-US" altLang="zh-CN" sz="2400" dirty="0" smtClean="0"/>
              <a:t> main(){</a:t>
            </a:r>
            <a:endParaRPr lang="zh-CN" altLang="zh-CN" sz="2400" dirty="0" smtClean="0"/>
          </a:p>
          <a:p>
            <a:pPr lvl="1"/>
            <a:r>
              <a:rPr lang="en-US" altLang="zh-CN" sz="2400" dirty="0" smtClean="0"/>
              <a:t>	A a[3]={</a:t>
            </a:r>
            <a:r>
              <a:rPr lang="en-US" altLang="zh-CN" sz="2400" dirty="0" smtClean="0">
                <a:solidFill>
                  <a:srgbClr val="FF0000"/>
                </a:solidFill>
              </a:rPr>
              <a:t>A(100),A(200),A(300)</a:t>
            </a:r>
            <a:r>
              <a:rPr lang="en-US" altLang="zh-CN" sz="2400" dirty="0" smtClean="0"/>
              <a:t>};</a:t>
            </a:r>
            <a:endParaRPr lang="zh-CN" altLang="zh-CN" sz="2400" dirty="0" smtClean="0"/>
          </a:p>
          <a:p>
            <a:pPr lvl="1"/>
            <a:r>
              <a:rPr lang="en-US" altLang="zh-CN" sz="2400" dirty="0" smtClean="0"/>
              <a:t>	for(</a:t>
            </a:r>
            <a:r>
              <a:rPr lang="en-US" altLang="zh-CN" sz="2400" dirty="0" err="1" smtClean="0"/>
              <a:t>int</a:t>
            </a:r>
            <a:r>
              <a:rPr lang="en-US" altLang="zh-CN" sz="2400" dirty="0" smtClean="0"/>
              <a:t> </a:t>
            </a:r>
            <a:r>
              <a:rPr lang="en-US" altLang="zh-CN" sz="2400" dirty="0" err="1" smtClean="0"/>
              <a:t>i</a:t>
            </a:r>
            <a:r>
              <a:rPr lang="en-US" altLang="zh-CN" sz="2400" dirty="0" smtClean="0"/>
              <a:t>=0;i&lt;3;i++)</a:t>
            </a:r>
            <a:endParaRPr lang="zh-CN" altLang="zh-CN" sz="2400" dirty="0" smtClean="0"/>
          </a:p>
          <a:p>
            <a:pPr lvl="1"/>
            <a:r>
              <a:rPr lang="en-US" altLang="zh-CN" sz="2400" dirty="0" smtClean="0"/>
              <a:t>	    a[</a:t>
            </a:r>
            <a:r>
              <a:rPr lang="en-US" altLang="zh-CN" sz="2400" dirty="0" err="1" smtClean="0"/>
              <a:t>i</a:t>
            </a:r>
            <a:r>
              <a:rPr lang="en-US" altLang="zh-CN" sz="2400" dirty="0" smtClean="0"/>
              <a:t>].Display();</a:t>
            </a:r>
            <a:endParaRPr lang="zh-CN" altLang="zh-CN" sz="2400" dirty="0" smtClean="0"/>
          </a:p>
          <a:p>
            <a:pPr lvl="1"/>
            <a:r>
              <a:rPr lang="en-US" altLang="zh-CN" sz="2400" dirty="0" smtClean="0"/>
              <a:t>	return 0;</a:t>
            </a:r>
            <a:endParaRPr lang="zh-CN" altLang="zh-CN" sz="2400" dirty="0" smtClean="0"/>
          </a:p>
          <a:p>
            <a:pPr lvl="1"/>
            <a:r>
              <a:rPr lang="en-US" altLang="zh-CN" sz="2400" dirty="0" smtClean="0"/>
              <a:t>}</a:t>
            </a:r>
            <a:endParaRPr lang="zh-CN" altLang="zh-CN" sz="2400" dirty="0" smtClean="0"/>
          </a:p>
          <a:p>
            <a:pPr>
              <a:lnSpc>
                <a:spcPct val="110000"/>
              </a:lnSpc>
              <a:buClr>
                <a:srgbClr val="0070C0"/>
              </a:buClr>
              <a:buFont typeface="Wingdings" panose="05000000000000000000" pitchFamily="2" charset="2"/>
              <a:buChar char="n"/>
            </a:pPr>
            <a:r>
              <a:rPr lang="en-US" altLang="zh-CN" sz="2400" dirty="0" smtClean="0"/>
              <a:t> </a:t>
            </a:r>
            <a:r>
              <a:rPr lang="zh-CN" altLang="en-US" sz="2400" dirty="0" smtClean="0">
                <a:solidFill>
                  <a:srgbClr val="FF0000"/>
                </a:solidFill>
              </a:rPr>
              <a:t>注意：</a:t>
            </a:r>
            <a:r>
              <a:rPr lang="zh-CN" altLang="en-US" sz="2400" dirty="0" smtClean="0"/>
              <a:t>将每个元素的初始值</a:t>
            </a:r>
            <a:r>
              <a:rPr lang="zh-CN" altLang="zh-CN" sz="2400" dirty="0" smtClean="0"/>
              <a:t>用类名加括号括起来。</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对象指针</a:t>
            </a:r>
          </a:p>
        </p:txBody>
      </p:sp>
      <p:sp>
        <p:nvSpPr>
          <p:cNvPr id="2" name="TextBox 1"/>
          <p:cNvSpPr txBox="1"/>
          <p:nvPr/>
        </p:nvSpPr>
        <p:spPr>
          <a:xfrm>
            <a:off x="179512" y="1117315"/>
            <a:ext cx="8640960" cy="3618939"/>
          </a:xfrm>
          <a:prstGeom prst="rect">
            <a:avLst/>
          </a:prstGeom>
          <a:noFill/>
        </p:spPr>
        <p:txBody>
          <a:bodyPr wrap="square" rtlCol="0">
            <a:spAutoFit/>
          </a:bodyPr>
          <a:lstStyle/>
          <a:p>
            <a:pPr>
              <a:lnSpc>
                <a:spcPts val="2500"/>
              </a:lnSpc>
            </a:pPr>
            <a:r>
              <a:rPr lang="zh-CN" altLang="en-US" b="1" dirty="0">
                <a:latin typeface="仿宋" panose="02010609060101010101" pitchFamily="49" charset="-122"/>
                <a:ea typeface="仿宋" panose="02010609060101010101" pitchFamily="49" charset="-122"/>
              </a:rPr>
              <a:t>     声明对象指针的格式为： </a:t>
            </a:r>
          </a:p>
          <a:p>
            <a:pPr>
              <a:lnSpc>
                <a:spcPts val="2500"/>
              </a:lnSpc>
            </a:pPr>
            <a:r>
              <a:rPr lang="zh-CN" altLang="en-US" b="1" dirty="0">
                <a:latin typeface="仿宋" panose="02010609060101010101" pitchFamily="49" charset="-122"/>
                <a:ea typeface="仿宋" panose="02010609060101010101" pitchFamily="49" charset="-122"/>
              </a:rPr>
              <a:t>                          </a:t>
            </a:r>
            <a:r>
              <a:rPr lang="zh-CN" altLang="en-US" b="1" dirty="0">
                <a:solidFill>
                  <a:srgbClr val="00B050"/>
                </a:solidFill>
                <a:latin typeface="仿宋" panose="02010609060101010101" pitchFamily="49" charset="-122"/>
                <a:ea typeface="仿宋" panose="02010609060101010101" pitchFamily="49" charset="-122"/>
              </a:rPr>
              <a:t>类名 *对象指针名</a:t>
            </a:r>
            <a:r>
              <a:rPr lang="en-US" altLang="zh-CN" b="1" dirty="0">
                <a:solidFill>
                  <a:srgbClr val="00B050"/>
                </a:solidFill>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  </a:t>
            </a:r>
          </a:p>
          <a:p>
            <a:pPr>
              <a:lnSpc>
                <a:spcPts val="2500"/>
              </a:lnSpc>
            </a:pP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用对象指针访问对象数据成员的格式为： </a:t>
            </a:r>
          </a:p>
          <a:p>
            <a:pPr>
              <a:lnSpc>
                <a:spcPts val="2500"/>
              </a:lnSpc>
            </a:pPr>
            <a:r>
              <a:rPr lang="zh-CN" altLang="en-US" b="1" dirty="0">
                <a:latin typeface="仿宋" panose="02010609060101010101" pitchFamily="49" charset="-122"/>
                <a:ea typeface="仿宋" panose="02010609060101010101" pitchFamily="49" charset="-122"/>
              </a:rPr>
              <a:t>                         </a:t>
            </a:r>
            <a:r>
              <a:rPr lang="zh-CN" altLang="en-US" b="1" dirty="0">
                <a:solidFill>
                  <a:srgbClr val="00B050"/>
                </a:solidFill>
                <a:latin typeface="仿宋" panose="02010609060101010101" pitchFamily="49" charset="-122"/>
                <a:ea typeface="仿宋" panose="02010609060101010101" pitchFamily="49" charset="-122"/>
              </a:rPr>
              <a:t>对象指针名</a:t>
            </a:r>
            <a:r>
              <a:rPr lang="en-US" altLang="zh-CN" b="1" dirty="0">
                <a:solidFill>
                  <a:srgbClr val="00B050"/>
                </a:solidFill>
                <a:latin typeface="仿宋" panose="02010609060101010101" pitchFamily="49" charset="-122"/>
                <a:ea typeface="仿宋" panose="02010609060101010101" pitchFamily="49" charset="-122"/>
              </a:rPr>
              <a:t>-&gt;</a:t>
            </a:r>
            <a:r>
              <a:rPr lang="zh-CN" altLang="en-US" b="1" dirty="0">
                <a:solidFill>
                  <a:srgbClr val="00B050"/>
                </a:solidFill>
                <a:latin typeface="仿宋" panose="02010609060101010101" pitchFamily="49" charset="-122"/>
                <a:ea typeface="仿宋" panose="02010609060101010101" pitchFamily="49" charset="-122"/>
              </a:rPr>
              <a:t>数据成员</a:t>
            </a:r>
            <a:r>
              <a:rPr lang="en-US" altLang="zh-CN" b="1" dirty="0">
                <a:solidFill>
                  <a:srgbClr val="00B050"/>
                </a:solidFill>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 </a:t>
            </a:r>
          </a:p>
          <a:p>
            <a:pPr>
              <a:lnSpc>
                <a:spcPts val="2500"/>
              </a:lnSpc>
            </a:pP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用对象指针访问对象成员函数的格式为： </a:t>
            </a:r>
          </a:p>
          <a:p>
            <a:pPr>
              <a:lnSpc>
                <a:spcPts val="2500"/>
              </a:lnSpc>
            </a:pPr>
            <a:r>
              <a:rPr lang="zh-CN" altLang="en-US" b="1" dirty="0">
                <a:latin typeface="仿宋" panose="02010609060101010101" pitchFamily="49" charset="-122"/>
                <a:ea typeface="仿宋" panose="02010609060101010101" pitchFamily="49" charset="-122"/>
              </a:rPr>
              <a:t>                         </a:t>
            </a:r>
            <a:r>
              <a:rPr lang="zh-CN" altLang="en-US" b="1" dirty="0">
                <a:solidFill>
                  <a:srgbClr val="00B050"/>
                </a:solidFill>
                <a:latin typeface="仿宋" panose="02010609060101010101" pitchFamily="49" charset="-122"/>
                <a:ea typeface="仿宋" panose="02010609060101010101" pitchFamily="49" charset="-122"/>
              </a:rPr>
              <a:t>对象指针名</a:t>
            </a:r>
            <a:r>
              <a:rPr lang="en-US" altLang="zh-CN" b="1" dirty="0">
                <a:solidFill>
                  <a:srgbClr val="00B050"/>
                </a:solidFill>
                <a:latin typeface="仿宋" panose="02010609060101010101" pitchFamily="49" charset="-122"/>
                <a:ea typeface="仿宋" panose="02010609060101010101" pitchFamily="49" charset="-122"/>
              </a:rPr>
              <a:t>-&gt;</a:t>
            </a:r>
            <a:r>
              <a:rPr lang="zh-CN" altLang="en-US" b="1" dirty="0">
                <a:solidFill>
                  <a:srgbClr val="00B050"/>
                </a:solidFill>
                <a:latin typeface="仿宋" panose="02010609060101010101" pitchFamily="49" charset="-122"/>
                <a:ea typeface="仿宋" panose="02010609060101010101" pitchFamily="49" charset="-122"/>
              </a:rPr>
              <a:t>成员函数</a:t>
            </a:r>
            <a:r>
              <a:rPr lang="en-US" altLang="zh-CN" b="1" dirty="0">
                <a:solidFill>
                  <a:srgbClr val="00B050"/>
                </a:solidFill>
                <a:latin typeface="仿宋" panose="02010609060101010101" pitchFamily="49" charset="-122"/>
                <a:ea typeface="仿宋" panose="02010609060101010101" pitchFamily="49" charset="-122"/>
              </a:rPr>
              <a:t>(</a:t>
            </a:r>
            <a:r>
              <a:rPr lang="zh-CN" altLang="en-US" b="1" dirty="0">
                <a:solidFill>
                  <a:srgbClr val="00B050"/>
                </a:solidFill>
                <a:latin typeface="仿宋" panose="02010609060101010101" pitchFamily="49" charset="-122"/>
                <a:ea typeface="仿宋" panose="02010609060101010101" pitchFamily="49" charset="-122"/>
              </a:rPr>
              <a:t>实参列表</a:t>
            </a:r>
            <a:r>
              <a:rPr lang="en-US" altLang="zh-CN" b="1" dirty="0">
                <a:solidFill>
                  <a:srgbClr val="00B050"/>
                </a:solidFill>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 </a:t>
            </a:r>
          </a:p>
          <a:p>
            <a:pPr>
              <a:lnSpc>
                <a:spcPts val="2500"/>
              </a:lnSpc>
            </a:pP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同一般变量的指针一样，对象指针在使用之前</a:t>
            </a:r>
            <a:r>
              <a:rPr lang="zh-CN" altLang="en-US" b="1" dirty="0">
                <a:solidFill>
                  <a:srgbClr val="FF0000"/>
                </a:solidFill>
                <a:latin typeface="仿宋" panose="02010609060101010101" pitchFamily="49" charset="-122"/>
                <a:ea typeface="仿宋" panose="02010609060101010101" pitchFamily="49" charset="-122"/>
              </a:rPr>
              <a:t>必须</a:t>
            </a:r>
            <a:r>
              <a:rPr lang="zh-CN" altLang="en-US" b="1" dirty="0">
                <a:latin typeface="仿宋" panose="02010609060101010101" pitchFamily="49" charset="-122"/>
                <a:ea typeface="仿宋" panose="02010609060101010101" pitchFamily="49" charset="-122"/>
              </a:rPr>
              <a:t>先进行</a:t>
            </a:r>
            <a:r>
              <a:rPr lang="zh-CN" altLang="en-US" b="1" dirty="0">
                <a:solidFill>
                  <a:srgbClr val="FF0000"/>
                </a:solidFill>
                <a:latin typeface="仿宋" panose="02010609060101010101" pitchFamily="49" charset="-122"/>
                <a:ea typeface="仿宋" panose="02010609060101010101" pitchFamily="49" charset="-122"/>
              </a:rPr>
              <a:t>初始化</a:t>
            </a:r>
            <a:r>
              <a:rPr lang="zh-CN" altLang="en-US" b="1" dirty="0">
                <a:latin typeface="仿宋" panose="02010609060101010101" pitchFamily="49" charset="-122"/>
                <a:ea typeface="仿宋" panose="02010609060101010101" pitchFamily="49" charset="-122"/>
              </a:rPr>
              <a:t>。可以让它指向一个已定义的对象，也可以用</a:t>
            </a:r>
            <a:r>
              <a:rPr lang="en-US" altLang="zh-CN" b="1" dirty="0">
                <a:solidFill>
                  <a:srgbClr val="FF0000"/>
                </a:solidFill>
                <a:latin typeface="仿宋" panose="02010609060101010101" pitchFamily="49" charset="-122"/>
                <a:ea typeface="仿宋" panose="02010609060101010101" pitchFamily="49" charset="-122"/>
              </a:rPr>
              <a:t>new</a:t>
            </a:r>
            <a:r>
              <a:rPr lang="zh-CN" altLang="en-US" b="1" dirty="0">
                <a:solidFill>
                  <a:srgbClr val="FF0000"/>
                </a:solidFill>
                <a:latin typeface="仿宋" panose="02010609060101010101" pitchFamily="49" charset="-122"/>
                <a:ea typeface="仿宋" panose="02010609060101010101" pitchFamily="49" charset="-122"/>
              </a:rPr>
              <a:t>运算符</a:t>
            </a:r>
            <a:r>
              <a:rPr lang="zh-CN" altLang="en-US" b="1" dirty="0">
                <a:latin typeface="仿宋" panose="02010609060101010101" pitchFamily="49" charset="-122"/>
                <a:ea typeface="仿宋" panose="02010609060101010101" pitchFamily="49" charset="-122"/>
              </a:rPr>
              <a:t>动态建立堆对象。</a:t>
            </a:r>
            <a:endParaRPr lang="zh-CN" altLang="zh-CN"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086377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9" end="9"/>
                                            </p:txEl>
                                          </p:spTgt>
                                        </p:tgtEl>
                                        <p:attrNameLst>
                                          <p:attrName>style.visibility</p:attrName>
                                        </p:attrNameLst>
                                      </p:cBhvr>
                                      <p:to>
                                        <p:strVal val="visible"/>
                                      </p:to>
                                    </p:set>
                                    <p:animEffect transition="in" filter="fade">
                                      <p:cBhvr>
                                        <p:cTn id="63" dur="1000"/>
                                        <p:tgtEl>
                                          <p:spTgt spid="2">
                                            <p:txEl>
                                              <p:pRg st="9" end="9"/>
                                            </p:txEl>
                                          </p:spTgt>
                                        </p:tgtEl>
                                      </p:cBhvr>
                                    </p:animEffect>
                                    <p:anim calcmode="lin" valueType="num">
                                      <p:cBhvr>
                                        <p:cTn id="64"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对象指针</a:t>
            </a:r>
          </a:p>
        </p:txBody>
      </p:sp>
      <p:sp>
        <p:nvSpPr>
          <p:cNvPr id="2" name="TextBox 1"/>
          <p:cNvSpPr txBox="1"/>
          <p:nvPr/>
        </p:nvSpPr>
        <p:spPr>
          <a:xfrm>
            <a:off x="179512" y="1117315"/>
            <a:ext cx="8640960" cy="2799100"/>
          </a:xfrm>
          <a:prstGeom prst="rect">
            <a:avLst/>
          </a:prstGeom>
          <a:noFill/>
        </p:spPr>
        <p:txBody>
          <a:bodyPr wrap="square" rtlCol="0">
            <a:spAutoFit/>
          </a:bodyPr>
          <a:lstStyle/>
          <a:p>
            <a:pPr>
              <a:lnSpc>
                <a:spcPct val="150000"/>
              </a:lnSpc>
              <a:buClr>
                <a:srgbClr val="0070C0"/>
              </a:buClr>
              <a:buFont typeface="Wingdings" pitchFamily="2" charset="2"/>
              <a:buChar char="n"/>
              <a:defRPr/>
            </a:pPr>
            <a:r>
              <a:rPr lang="zh-CN" altLang="en-US" sz="2400" dirty="0"/>
              <a:t>通过对象指针间接访问对象成员的格式：</a:t>
            </a:r>
          </a:p>
          <a:p>
            <a:pPr>
              <a:lnSpc>
                <a:spcPct val="150000"/>
              </a:lnSpc>
              <a:defRPr/>
            </a:pPr>
            <a:r>
              <a:rPr lang="zh-CN" altLang="en-US" sz="2400" dirty="0">
                <a:solidFill>
                  <a:srgbClr val="002060"/>
                </a:solidFill>
              </a:rPr>
              <a:t>（*对象指针名）．数据成员名；                    </a:t>
            </a:r>
            <a:r>
              <a:rPr lang="en-US" altLang="zh-CN" sz="2400" dirty="0">
                <a:solidFill>
                  <a:srgbClr val="002060"/>
                </a:solidFill>
              </a:rPr>
              <a:t>//</a:t>
            </a:r>
            <a:r>
              <a:rPr lang="zh-CN" altLang="en-US" sz="2400" dirty="0">
                <a:solidFill>
                  <a:srgbClr val="002060"/>
                </a:solidFill>
              </a:rPr>
              <a:t>访问数据成员</a:t>
            </a:r>
            <a:endParaRPr lang="en-US" altLang="zh-CN" sz="2400" dirty="0">
              <a:solidFill>
                <a:srgbClr val="002060"/>
              </a:solidFill>
            </a:endParaRPr>
          </a:p>
          <a:p>
            <a:pPr>
              <a:lnSpc>
                <a:spcPct val="150000"/>
              </a:lnSpc>
              <a:defRPr/>
            </a:pPr>
            <a:r>
              <a:rPr lang="zh-CN" altLang="en-US" sz="2400" dirty="0">
                <a:solidFill>
                  <a:srgbClr val="002060"/>
                </a:solidFill>
              </a:rPr>
              <a:t>（*对象指针名）．成员函数名（参数表）；  </a:t>
            </a:r>
            <a:r>
              <a:rPr lang="en-US" altLang="zh-CN" sz="2400" dirty="0">
                <a:solidFill>
                  <a:srgbClr val="002060"/>
                </a:solidFill>
              </a:rPr>
              <a:t>//</a:t>
            </a:r>
            <a:r>
              <a:rPr lang="zh-CN" altLang="en-US" sz="2400" dirty="0">
                <a:solidFill>
                  <a:srgbClr val="002060"/>
                </a:solidFill>
              </a:rPr>
              <a:t>访问成员函数</a:t>
            </a:r>
          </a:p>
          <a:p>
            <a:pPr>
              <a:lnSpc>
                <a:spcPct val="150000"/>
              </a:lnSpc>
              <a:defRPr/>
            </a:pPr>
            <a:r>
              <a:rPr lang="zh-CN" altLang="en-US" sz="2400" dirty="0">
                <a:solidFill>
                  <a:srgbClr val="002060"/>
                </a:solidFill>
              </a:rPr>
              <a:t>  对象的指针名</a:t>
            </a:r>
            <a:r>
              <a:rPr lang="en-US" altLang="zh-CN" sz="2400" dirty="0">
                <a:solidFill>
                  <a:srgbClr val="002060"/>
                </a:solidFill>
              </a:rPr>
              <a:t>-&gt;</a:t>
            </a:r>
            <a:r>
              <a:rPr lang="zh-CN" altLang="en-US" sz="2400" dirty="0">
                <a:solidFill>
                  <a:srgbClr val="002060"/>
                </a:solidFill>
              </a:rPr>
              <a:t>数据成员名；                        </a:t>
            </a:r>
            <a:r>
              <a:rPr lang="en-US" altLang="zh-CN" sz="2400" dirty="0">
                <a:solidFill>
                  <a:srgbClr val="002060"/>
                </a:solidFill>
              </a:rPr>
              <a:t>//</a:t>
            </a:r>
            <a:r>
              <a:rPr lang="zh-CN" altLang="en-US" sz="2400" dirty="0">
                <a:solidFill>
                  <a:srgbClr val="002060"/>
                </a:solidFill>
              </a:rPr>
              <a:t>访问数据成员</a:t>
            </a:r>
          </a:p>
          <a:p>
            <a:pPr>
              <a:lnSpc>
                <a:spcPct val="150000"/>
              </a:lnSpc>
              <a:defRPr/>
            </a:pPr>
            <a:r>
              <a:rPr lang="zh-CN" altLang="en-US" sz="2400" dirty="0">
                <a:solidFill>
                  <a:srgbClr val="002060"/>
                </a:solidFill>
              </a:rPr>
              <a:t>  对象的指针名</a:t>
            </a:r>
            <a:r>
              <a:rPr lang="en-US" altLang="zh-CN" sz="2400" dirty="0">
                <a:solidFill>
                  <a:srgbClr val="002060"/>
                </a:solidFill>
              </a:rPr>
              <a:t>-&gt;</a:t>
            </a:r>
            <a:r>
              <a:rPr lang="zh-CN" altLang="en-US" sz="2400" dirty="0">
                <a:solidFill>
                  <a:srgbClr val="002060"/>
                </a:solidFill>
              </a:rPr>
              <a:t>成员函数名（参数表）；      </a:t>
            </a:r>
            <a:r>
              <a:rPr lang="en-US" altLang="zh-CN" sz="2400" dirty="0">
                <a:solidFill>
                  <a:srgbClr val="002060"/>
                </a:solidFill>
              </a:rPr>
              <a:t>//</a:t>
            </a:r>
            <a:r>
              <a:rPr lang="zh-CN" altLang="en-US" sz="2400" dirty="0">
                <a:solidFill>
                  <a:srgbClr val="002060"/>
                </a:solidFill>
              </a:rPr>
              <a:t>访问成员函数</a:t>
            </a:r>
            <a:endParaRPr lang="en-US" altLang="zh-CN" sz="2400" dirty="0">
              <a:solidFill>
                <a:srgbClr val="002060"/>
              </a:solidFill>
            </a:endParaRPr>
          </a:p>
        </p:txBody>
      </p:sp>
    </p:spTree>
    <p:extLst>
      <p:ext uri="{BB962C8B-B14F-4D97-AF65-F5344CB8AC3E}">
        <p14:creationId xmlns:p14="http://schemas.microsoft.com/office/powerpoint/2010/main" val="192937866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fade">
                                      <p:cBhvr>
                                        <p:cTn id="35" dur="1000"/>
                                        <p:tgtEl>
                                          <p:spTgt spid="2">
                                            <p:txEl>
                                              <p:pRg st="2" end="2"/>
                                            </p:txEl>
                                          </p:spTgt>
                                        </p:tgtEl>
                                      </p:cBhvr>
                                    </p:animEffect>
                                    <p:anim calcmode="lin" valueType="num">
                                      <p:cBhvr>
                                        <p:cTn id="36"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fade">
                                      <p:cBhvr>
                                        <p:cTn id="42" dur="1000"/>
                                        <p:tgtEl>
                                          <p:spTgt spid="2">
                                            <p:txEl>
                                              <p:pRg st="3" end="3"/>
                                            </p:txEl>
                                          </p:spTgt>
                                        </p:tgtEl>
                                      </p:cBhvr>
                                    </p:animEffect>
                                    <p:anim calcmode="lin" valueType="num">
                                      <p:cBhvr>
                                        <p:cTn id="4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4" end="4"/>
                                            </p:txEl>
                                          </p:spTgt>
                                        </p:tgtEl>
                                        <p:attrNameLst>
                                          <p:attrName>style.visibility</p:attrName>
                                        </p:attrNameLst>
                                      </p:cBhvr>
                                      <p:to>
                                        <p:strVal val="visible"/>
                                      </p:to>
                                    </p:set>
                                    <p:animEffect transition="in" filter="fade">
                                      <p:cBhvr>
                                        <p:cTn id="49" dur="1000"/>
                                        <p:tgtEl>
                                          <p:spTgt spid="2">
                                            <p:txEl>
                                              <p:pRg st="4" end="4"/>
                                            </p:txEl>
                                          </p:spTgt>
                                        </p:tgtEl>
                                      </p:cBhvr>
                                    </p:animEffect>
                                    <p:anim calcmode="lin" valueType="num">
                                      <p:cBhvr>
                                        <p:cTn id="5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295699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对象指针</a:t>
            </a:r>
          </a:p>
        </p:txBody>
      </p:sp>
      <p:sp>
        <p:nvSpPr>
          <p:cNvPr id="2" name="TextBox 1"/>
          <p:cNvSpPr txBox="1"/>
          <p:nvPr/>
        </p:nvSpPr>
        <p:spPr>
          <a:xfrm>
            <a:off x="832686" y="593418"/>
            <a:ext cx="7344816" cy="4580741"/>
          </a:xfrm>
          <a:prstGeom prst="rect">
            <a:avLst/>
          </a:prstGeom>
          <a:noFill/>
        </p:spPr>
        <p:txBody>
          <a:bodyPr wrap="square" rtlCol="0">
            <a:spAutoFit/>
          </a:bodyPr>
          <a:lstStyle/>
          <a:p>
            <a:pPr>
              <a:lnSpc>
                <a:spcPts val="2500"/>
              </a:lnSpc>
            </a:pP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例</a:t>
            </a:r>
            <a:r>
              <a:rPr lang="en-US" altLang="zh-CN" b="1" dirty="0" smtClean="0">
                <a:latin typeface="仿宋" panose="02010609060101010101" pitchFamily="49" charset="-122"/>
                <a:ea typeface="仿宋" panose="02010609060101010101" pitchFamily="49" charset="-122"/>
              </a:rPr>
              <a:t>3-22】</a:t>
            </a:r>
            <a:r>
              <a:rPr lang="zh-CN" altLang="en-US" b="1" dirty="0">
                <a:latin typeface="仿宋" panose="02010609060101010101" pitchFamily="49" charset="-122"/>
                <a:ea typeface="仿宋" panose="02010609060101010101" pitchFamily="49" charset="-122"/>
              </a:rPr>
              <a:t>对象指针应用举例。</a:t>
            </a:r>
          </a:p>
          <a:p>
            <a:pPr>
              <a:lnSpc>
                <a:spcPts val="2500"/>
              </a:lnSpc>
            </a:pPr>
            <a:r>
              <a:rPr lang="en-US" altLang="zh-CN" b="1" dirty="0">
                <a:latin typeface="仿宋" panose="02010609060101010101" pitchFamily="49" charset="-122"/>
                <a:ea typeface="仿宋" panose="02010609060101010101" pitchFamily="49" charset="-122"/>
              </a:rPr>
              <a:t>#include </a:t>
            </a:r>
            <a:r>
              <a:rPr lang="en-US" altLang="zh-CN" b="1" dirty="0" smtClean="0">
                <a:latin typeface="仿宋" panose="02010609060101010101" pitchFamily="49" charset="-122"/>
                <a:ea typeface="仿宋" panose="02010609060101010101" pitchFamily="49" charset="-122"/>
              </a:rPr>
              <a:t>&lt;</a:t>
            </a:r>
            <a:r>
              <a:rPr lang="en-US" altLang="zh-CN" b="1" dirty="0" err="1" smtClean="0">
                <a:latin typeface="仿宋" panose="02010609060101010101" pitchFamily="49" charset="-122"/>
                <a:ea typeface="仿宋" panose="02010609060101010101" pitchFamily="49" charset="-122"/>
              </a:rPr>
              <a:t>stdafx.h</a:t>
            </a:r>
            <a:r>
              <a:rPr lang="en-US" altLang="zh-CN" b="1" dirty="0" smtClean="0">
                <a:latin typeface="仿宋" panose="02010609060101010101" pitchFamily="49" charset="-122"/>
                <a:ea typeface="仿宋" panose="02010609060101010101" pitchFamily="49" charset="-122"/>
              </a:rPr>
              <a:t>&gt;</a:t>
            </a:r>
            <a:endParaRPr lang="en-US" altLang="zh-CN" b="1" dirty="0">
              <a:latin typeface="仿宋" panose="02010609060101010101" pitchFamily="49" charset="-122"/>
              <a:ea typeface="仿宋" panose="02010609060101010101" pitchFamily="49" charset="-122"/>
            </a:endParaRPr>
          </a:p>
          <a:p>
            <a:pPr>
              <a:lnSpc>
                <a:spcPts val="2500"/>
              </a:lnSpc>
            </a:pPr>
            <a:r>
              <a:rPr lang="en-US" altLang="zh-CN" b="1" dirty="0">
                <a:latin typeface="仿宋" panose="02010609060101010101" pitchFamily="49" charset="-122"/>
                <a:ea typeface="仿宋" panose="02010609060101010101" pitchFamily="49" charset="-122"/>
              </a:rPr>
              <a:t>#include &lt;</a:t>
            </a:r>
            <a:r>
              <a:rPr lang="en-US" altLang="zh-CN" b="1" dirty="0" err="1">
                <a:latin typeface="仿宋" panose="02010609060101010101" pitchFamily="49" charset="-122"/>
                <a:ea typeface="仿宋" panose="02010609060101010101" pitchFamily="49" charset="-122"/>
              </a:rPr>
              <a:t>iostream</a:t>
            </a:r>
            <a:r>
              <a:rPr lang="en-US" altLang="zh-CN" b="1" dirty="0">
                <a:latin typeface="仿宋" panose="02010609060101010101" pitchFamily="49" charset="-122"/>
                <a:ea typeface="仿宋" panose="02010609060101010101" pitchFamily="49" charset="-122"/>
              </a:rPr>
              <a:t>&gt;</a:t>
            </a:r>
          </a:p>
          <a:p>
            <a:pPr>
              <a:lnSpc>
                <a:spcPts val="2500"/>
              </a:lnSpc>
            </a:pPr>
            <a:r>
              <a:rPr lang="en-US" altLang="zh-CN" b="1" dirty="0">
                <a:latin typeface="仿宋" panose="02010609060101010101" pitchFamily="49" charset="-122"/>
                <a:ea typeface="仿宋" panose="02010609060101010101" pitchFamily="49" charset="-122"/>
              </a:rPr>
              <a:t>using namespace </a:t>
            </a:r>
            <a:r>
              <a:rPr lang="en-US" altLang="zh-CN" b="1" dirty="0" err="1">
                <a:latin typeface="仿宋" panose="02010609060101010101" pitchFamily="49" charset="-122"/>
                <a:ea typeface="仿宋" panose="02010609060101010101" pitchFamily="49" charset="-122"/>
              </a:rPr>
              <a:t>std</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class </a:t>
            </a:r>
            <a:r>
              <a:rPr lang="en-US" altLang="zh-CN" b="1" dirty="0" smtClean="0">
                <a:latin typeface="仿宋" panose="02010609060101010101" pitchFamily="49" charset="-122"/>
                <a:ea typeface="仿宋" panose="02010609060101010101" pitchFamily="49" charset="-122"/>
              </a:rPr>
              <a:t>Square{  </a:t>
            </a:r>
          </a:p>
          <a:p>
            <a:pPr>
              <a:lnSpc>
                <a:spcPts val="2500"/>
              </a:lnSpc>
            </a:pPr>
            <a:r>
              <a:rPr lang="en-US" altLang="zh-CN" b="1" dirty="0" smtClean="0">
                <a:latin typeface="仿宋" panose="02010609060101010101" pitchFamily="49" charset="-122"/>
                <a:ea typeface="仿宋" panose="02010609060101010101" pitchFamily="49" charset="-122"/>
              </a:rPr>
              <a:t>private</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double length;</a:t>
            </a:r>
          </a:p>
          <a:p>
            <a:pPr>
              <a:lnSpc>
                <a:spcPts val="2500"/>
              </a:lnSpc>
            </a:pPr>
            <a:r>
              <a:rPr lang="en-US" altLang="zh-CN" b="1" dirty="0" smtClean="0">
                <a:latin typeface="仿宋" panose="02010609060101010101" pitchFamily="49" charset="-122"/>
                <a:ea typeface="仿宋" panose="02010609060101010101" pitchFamily="49" charset="-122"/>
              </a:rPr>
              <a:t>public</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Square(double </a:t>
            </a:r>
            <a:r>
              <a:rPr lang="en-US" altLang="zh-CN" b="1" dirty="0" err="1">
                <a:latin typeface="仿宋" panose="02010609060101010101" pitchFamily="49" charset="-122"/>
                <a:ea typeface="仿宋" panose="02010609060101010101" pitchFamily="49" charset="-122"/>
              </a:rPr>
              <a:t>len</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void </a:t>
            </a:r>
            <a:r>
              <a:rPr lang="en-US" altLang="zh-CN" b="1" dirty="0" err="1">
                <a:latin typeface="仿宋" panose="02010609060101010101" pitchFamily="49" charset="-122"/>
                <a:ea typeface="仿宋" panose="02010609060101010101" pitchFamily="49" charset="-122"/>
              </a:rPr>
              <a:t>Outpout</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Square::Square (double </a:t>
            </a:r>
            <a:r>
              <a:rPr lang="en-US" altLang="zh-CN" b="1" dirty="0" err="1">
                <a:latin typeface="仿宋" panose="02010609060101010101" pitchFamily="49" charset="-122"/>
                <a:ea typeface="仿宋" panose="02010609060101010101" pitchFamily="49" charset="-122"/>
              </a:rPr>
              <a:t>len</a:t>
            </a:r>
            <a:r>
              <a:rPr lang="en-US" altLang="zh-CN" b="1" dirty="0">
                <a:latin typeface="仿宋" panose="02010609060101010101" pitchFamily="49" charset="-122"/>
                <a:ea typeface="仿宋" panose="02010609060101010101" pitchFamily="49" charset="-122"/>
              </a:rPr>
              <a:t>):length(</a:t>
            </a:r>
            <a:r>
              <a:rPr lang="en-US" altLang="zh-CN" b="1" dirty="0" err="1">
                <a:latin typeface="仿宋" panose="02010609060101010101" pitchFamily="49" charset="-122"/>
                <a:ea typeface="仿宋" panose="02010609060101010101" pitchFamily="49" charset="-122"/>
              </a:rPr>
              <a:t>len</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295699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对象指针</a:t>
            </a:r>
          </a:p>
        </p:txBody>
      </p:sp>
      <p:sp>
        <p:nvSpPr>
          <p:cNvPr id="2" name="TextBox 1"/>
          <p:cNvSpPr txBox="1"/>
          <p:nvPr/>
        </p:nvSpPr>
        <p:spPr>
          <a:xfrm>
            <a:off x="832686" y="593418"/>
            <a:ext cx="7344816" cy="4539512"/>
          </a:xfrm>
          <a:prstGeom prst="rect">
            <a:avLst/>
          </a:prstGeom>
          <a:noFill/>
        </p:spPr>
        <p:txBody>
          <a:bodyPr wrap="square" rtlCol="0">
            <a:spAutoFit/>
          </a:bodyPr>
          <a:lstStyle/>
          <a:p>
            <a:pPr>
              <a:lnSpc>
                <a:spcPts val="2500"/>
              </a:lnSpc>
            </a:pPr>
            <a:r>
              <a:rPr lang="en-US" altLang="zh-CN" b="1" dirty="0">
                <a:latin typeface="仿宋" panose="02010609060101010101" pitchFamily="49" charset="-122"/>
                <a:ea typeface="仿宋" panose="02010609060101010101" pitchFamily="49" charset="-122"/>
              </a:rPr>
              <a:t>void Square::</a:t>
            </a:r>
            <a:r>
              <a:rPr lang="en-US" altLang="zh-CN" b="1" dirty="0" err="1">
                <a:latin typeface="仿宋" panose="02010609060101010101" pitchFamily="49" charset="-122"/>
                <a:ea typeface="仿宋" panose="02010609060101010101" pitchFamily="49" charset="-122"/>
              </a:rPr>
              <a:t>Outpout</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cout</a:t>
            </a:r>
            <a:r>
              <a:rPr lang="en-US" altLang="zh-CN" b="1" dirty="0">
                <a:latin typeface="仿宋" panose="02010609060101010101" pitchFamily="49" charset="-122"/>
                <a:ea typeface="仿宋" panose="02010609060101010101" pitchFamily="49" charset="-122"/>
              </a:rPr>
              <a:t>&lt;&lt;"Square Area:"&lt;&lt;length * length&lt;&lt;</a:t>
            </a:r>
            <a:r>
              <a:rPr lang="en-US" altLang="zh-CN" b="1" dirty="0" err="1">
                <a:latin typeface="仿宋" panose="02010609060101010101" pitchFamily="49" charset="-122"/>
                <a:ea typeface="仿宋" panose="02010609060101010101" pitchFamily="49" charset="-122"/>
              </a:rPr>
              <a:t>endl</a:t>
            </a: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main()</a:t>
            </a:r>
          </a:p>
          <a:p>
            <a:pPr>
              <a:lnSpc>
                <a:spcPts val="2500"/>
              </a:lnSpc>
            </a:pPr>
            <a:r>
              <a:rPr lang="en-US" altLang="zh-CN" b="1" dirty="0">
                <a:latin typeface="仿宋" panose="02010609060101010101" pitchFamily="49" charset="-122"/>
                <a:ea typeface="仿宋" panose="02010609060101010101" pitchFamily="49" charset="-122"/>
              </a:rPr>
              <a:t>{</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Square s(2.5),*s1;</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s1=&amp;s;</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s1-&gt;</a:t>
            </a:r>
            <a:r>
              <a:rPr lang="en-US" altLang="zh-CN" b="1" dirty="0" err="1">
                <a:latin typeface="仿宋" panose="02010609060101010101" pitchFamily="49" charset="-122"/>
                <a:ea typeface="仿宋" panose="02010609060101010101" pitchFamily="49" charset="-122"/>
              </a:rPr>
              <a:t>Outpout</a:t>
            </a:r>
            <a:r>
              <a:rPr lang="en-US" altLang="zh-CN" b="1" dirty="0">
                <a:latin typeface="仿宋" panose="02010609060101010101" pitchFamily="49" charset="-122"/>
                <a:ea typeface="仿宋" panose="02010609060101010101" pitchFamily="49" charset="-122"/>
              </a:rPr>
              <a:t> ();</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Square *s2=new Square(3.5);</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s2-&gt;</a:t>
            </a:r>
            <a:r>
              <a:rPr lang="en-US" altLang="zh-CN" b="1" dirty="0" err="1">
                <a:latin typeface="仿宋" panose="02010609060101010101" pitchFamily="49" charset="-122"/>
                <a:ea typeface="仿宋" panose="02010609060101010101" pitchFamily="49" charset="-122"/>
              </a:rPr>
              <a:t>Outpout</a:t>
            </a:r>
            <a:r>
              <a:rPr lang="en-US" altLang="zh-CN" b="1" dirty="0">
                <a:latin typeface="仿宋" panose="02010609060101010101" pitchFamily="49" charset="-122"/>
                <a:ea typeface="仿宋" panose="02010609060101010101" pitchFamily="49" charset="-122"/>
              </a:rPr>
              <a:t> ();</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delete s2;</a:t>
            </a:r>
          </a:p>
          <a:p>
            <a:pPr>
              <a:lnSpc>
                <a:spcPts val="25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return 0;</a:t>
            </a:r>
          </a:p>
          <a:p>
            <a:pPr>
              <a:lnSpc>
                <a:spcPts val="2500"/>
              </a:lnSpc>
            </a:pPr>
            <a:r>
              <a:rPr lang="en-US" altLang="zh-CN"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295699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对象指针</a:t>
            </a:r>
          </a:p>
        </p:txBody>
      </p:sp>
      <p:sp>
        <p:nvSpPr>
          <p:cNvPr id="2" name="TextBox 1"/>
          <p:cNvSpPr txBox="1"/>
          <p:nvPr/>
        </p:nvSpPr>
        <p:spPr>
          <a:xfrm>
            <a:off x="323528" y="593418"/>
            <a:ext cx="8640960" cy="4260141"/>
          </a:xfrm>
          <a:prstGeom prst="rect">
            <a:avLst/>
          </a:prstGeom>
          <a:noFill/>
        </p:spPr>
        <p:txBody>
          <a:bodyPr wrap="square" rtlCol="0">
            <a:spAutoFit/>
          </a:bodyPr>
          <a:lstStyle/>
          <a:p>
            <a:pPr>
              <a:lnSpc>
                <a:spcPts val="2500"/>
              </a:lnSpc>
            </a:pPr>
            <a:r>
              <a:rPr lang="zh-CN" altLang="en-US" b="1" dirty="0">
                <a:latin typeface="仿宋" panose="02010609060101010101" pitchFamily="49" charset="-122"/>
                <a:ea typeface="仿宋" panose="02010609060101010101" pitchFamily="49" charset="-122"/>
              </a:rPr>
              <a:t> </a:t>
            </a:r>
            <a:r>
              <a:rPr lang="zh-CN" altLang="en-US" b="1" dirty="0">
                <a:solidFill>
                  <a:srgbClr val="FF0000"/>
                </a:solidFill>
                <a:latin typeface="仿宋" panose="02010609060101010101" pitchFamily="49" charset="-122"/>
                <a:ea typeface="仿宋" panose="02010609060101010101" pitchFamily="49" charset="-122"/>
              </a:rPr>
              <a:t>也可以通过对象指针来访问对象数组，这时对象指针指向对象数组的首地址。</a:t>
            </a:r>
          </a:p>
          <a:p>
            <a:pPr>
              <a:lnSpc>
                <a:spcPts val="2500"/>
              </a:lnSpc>
            </a:pP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例</a:t>
            </a:r>
            <a:r>
              <a:rPr lang="en-US" altLang="zh-CN" b="1" dirty="0" smtClean="0">
                <a:latin typeface="仿宋" panose="02010609060101010101" pitchFamily="49" charset="-122"/>
                <a:ea typeface="仿宋" panose="02010609060101010101" pitchFamily="49" charset="-122"/>
              </a:rPr>
              <a:t>3-23】</a:t>
            </a:r>
            <a:r>
              <a:rPr lang="zh-CN" altLang="en-US" b="1" dirty="0">
                <a:latin typeface="仿宋" panose="02010609060101010101" pitchFamily="49" charset="-122"/>
                <a:ea typeface="仿宋" panose="02010609060101010101" pitchFamily="49" charset="-122"/>
              </a:rPr>
              <a:t>改写</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例</a:t>
            </a:r>
            <a:r>
              <a:rPr lang="en-US" altLang="zh-CN" b="1" dirty="0" smtClean="0">
                <a:latin typeface="仿宋" panose="02010609060101010101" pitchFamily="49" charset="-122"/>
                <a:ea typeface="仿宋" panose="02010609060101010101" pitchFamily="49" charset="-122"/>
              </a:rPr>
              <a:t>3-21】</a:t>
            </a:r>
            <a:r>
              <a:rPr lang="zh-CN" altLang="en-US" b="1" dirty="0">
                <a:latin typeface="仿宋" panose="02010609060101010101" pitchFamily="49" charset="-122"/>
                <a:ea typeface="仿宋" panose="02010609060101010101" pitchFamily="49" charset="-122"/>
              </a:rPr>
              <a:t>的主函数，通过对象指针引用</a:t>
            </a:r>
            <a:r>
              <a:rPr lang="en-US" altLang="zh-CN" b="1" dirty="0">
                <a:latin typeface="仿宋" panose="02010609060101010101" pitchFamily="49" charset="-122"/>
                <a:ea typeface="仿宋" panose="02010609060101010101" pitchFamily="49" charset="-122"/>
              </a:rPr>
              <a:t>Box</a:t>
            </a:r>
            <a:r>
              <a:rPr lang="zh-CN" altLang="en-US" b="1" dirty="0">
                <a:latin typeface="仿宋" panose="02010609060101010101" pitchFamily="49" charset="-122"/>
                <a:ea typeface="仿宋" panose="02010609060101010101" pitchFamily="49" charset="-122"/>
              </a:rPr>
              <a:t>类的对象数组。</a:t>
            </a:r>
          </a:p>
          <a:p>
            <a:pPr>
              <a:lnSpc>
                <a:spcPts val="2500"/>
              </a:lnSpc>
            </a:pPr>
            <a:r>
              <a:rPr lang="en-US" altLang="zh-CN" sz="1600" b="1" dirty="0" err="1">
                <a:latin typeface="仿宋" panose="02010609060101010101" pitchFamily="49" charset="-122"/>
                <a:ea typeface="仿宋" panose="02010609060101010101" pitchFamily="49" charset="-122"/>
              </a:rPr>
              <a:t>int</a:t>
            </a:r>
            <a:r>
              <a:rPr lang="en-US" altLang="zh-CN" sz="1600" b="1" dirty="0">
                <a:latin typeface="仿宋" panose="02010609060101010101" pitchFamily="49" charset="-122"/>
                <a:ea typeface="仿宋" panose="02010609060101010101" pitchFamily="49" charset="-122"/>
              </a:rPr>
              <a:t> main( )</a:t>
            </a:r>
          </a:p>
          <a:p>
            <a:pPr>
              <a:lnSpc>
                <a:spcPts val="2500"/>
              </a:lnSpc>
            </a:pPr>
            <a:r>
              <a:rPr lang="en-US" altLang="zh-CN" sz="1600" b="1" dirty="0">
                <a:latin typeface="仿宋" panose="02010609060101010101" pitchFamily="49" charset="-122"/>
                <a:ea typeface="仿宋" panose="02010609060101010101" pitchFamily="49" charset="-122"/>
              </a:rPr>
              <a:t>{    Box a[3</a:t>
            </a:r>
            <a:r>
              <a:rPr lang="en-US" altLang="zh-CN" sz="1600" b="1" dirty="0" smtClean="0">
                <a:latin typeface="仿宋" panose="02010609060101010101" pitchFamily="49" charset="-122"/>
                <a:ea typeface="仿宋" panose="02010609060101010101" pitchFamily="49" charset="-122"/>
              </a:rPr>
              <a:t>]={         </a:t>
            </a: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定义对象数组</a:t>
            </a:r>
            <a:r>
              <a:rPr lang="en-US" altLang="zh-CN" sz="1600" b="1" dirty="0">
                <a:latin typeface="仿宋" panose="02010609060101010101" pitchFamily="49" charset="-122"/>
                <a:ea typeface="仿宋" panose="02010609060101010101" pitchFamily="49" charset="-122"/>
              </a:rPr>
              <a:t>¦</a:t>
            </a:r>
          </a:p>
          <a:p>
            <a:pPr>
              <a:lnSpc>
                <a:spcPts val="2500"/>
              </a:lnSpc>
            </a:pPr>
            <a:r>
              <a:rPr lang="en-US" altLang="zh-CN" sz="1600" b="1" dirty="0">
                <a:latin typeface="仿宋" panose="02010609060101010101" pitchFamily="49" charset="-122"/>
                <a:ea typeface="仿宋" panose="02010609060101010101" pitchFamily="49" charset="-122"/>
              </a:rPr>
              <a:t>     Box(),             //</a:t>
            </a:r>
            <a:r>
              <a:rPr lang="zh-CN" altLang="en-US" sz="1600" b="1" dirty="0">
                <a:latin typeface="仿宋" panose="02010609060101010101" pitchFamily="49" charset="-122"/>
                <a:ea typeface="仿宋" panose="02010609060101010101" pitchFamily="49" charset="-122"/>
              </a:rPr>
              <a:t>调用构造函数</a:t>
            </a:r>
            <a:r>
              <a:rPr lang="en-US" altLang="zh-CN" sz="1600" b="1" dirty="0">
                <a:latin typeface="仿宋" panose="02010609060101010101" pitchFamily="49" charset="-122"/>
                <a:ea typeface="仿宋" panose="02010609060101010101" pitchFamily="49" charset="-122"/>
              </a:rPr>
              <a:t>Box</a:t>
            </a:r>
            <a:r>
              <a:rPr lang="zh-CN" altLang="en-US" sz="1600" b="1" dirty="0">
                <a:latin typeface="仿宋" panose="02010609060101010101" pitchFamily="49" charset="-122"/>
                <a:ea typeface="仿宋" panose="02010609060101010101" pitchFamily="49" charset="-122"/>
              </a:rPr>
              <a:t>，用默认参数初始化第</a:t>
            </a:r>
            <a:r>
              <a:rPr lang="en-US" altLang="zh-CN" sz="1600" b="1" dirty="0">
                <a:latin typeface="仿宋" panose="02010609060101010101" pitchFamily="49" charset="-122"/>
                <a:ea typeface="仿宋" panose="02010609060101010101" pitchFamily="49" charset="-122"/>
              </a:rPr>
              <a:t>1</a:t>
            </a:r>
            <a:r>
              <a:rPr lang="zh-CN" altLang="en-US" sz="1600" b="1" dirty="0">
                <a:latin typeface="仿宋" panose="02010609060101010101" pitchFamily="49" charset="-122"/>
                <a:ea typeface="仿宋" panose="02010609060101010101" pitchFamily="49" charset="-122"/>
              </a:rPr>
              <a:t>个元素的数据成员</a:t>
            </a:r>
          </a:p>
          <a:p>
            <a:pPr>
              <a:lnSpc>
                <a:spcPts val="2500"/>
              </a:lnSpc>
            </a:pPr>
            <a:r>
              <a:rPr lang="zh-CN" altLang="en-US" sz="1600" b="1" dirty="0">
                <a:latin typeface="仿宋" panose="02010609060101010101" pitchFamily="49" charset="-122"/>
                <a:ea typeface="仿宋" panose="02010609060101010101" pitchFamily="49" charset="-122"/>
              </a:rPr>
              <a:t>     </a:t>
            </a:r>
            <a:r>
              <a:rPr lang="en-US" altLang="zh-CN" sz="1600" b="1" dirty="0">
                <a:latin typeface="仿宋" panose="02010609060101010101" pitchFamily="49" charset="-122"/>
                <a:ea typeface="仿宋" panose="02010609060101010101" pitchFamily="49" charset="-122"/>
              </a:rPr>
              <a:t>Box(15,18,20),    </a:t>
            </a:r>
            <a:r>
              <a:rPr lang="en-US" altLang="zh-CN" sz="1600" b="1" dirty="0" smtClean="0">
                <a:latin typeface="仿宋" panose="02010609060101010101" pitchFamily="49" charset="-122"/>
                <a:ea typeface="仿宋" panose="02010609060101010101" pitchFamily="49" charset="-122"/>
              </a:rPr>
              <a:t> //</a:t>
            </a:r>
            <a:r>
              <a:rPr lang="zh-CN" altLang="en-US" sz="1600" b="1" dirty="0">
                <a:latin typeface="仿宋" panose="02010609060101010101" pitchFamily="49" charset="-122"/>
                <a:ea typeface="仿宋" panose="02010609060101010101" pitchFamily="49" charset="-122"/>
              </a:rPr>
              <a:t>调用构造函数</a:t>
            </a:r>
            <a:r>
              <a:rPr lang="en-US" altLang="zh-CN" sz="1600" b="1" dirty="0">
                <a:latin typeface="仿宋" panose="02010609060101010101" pitchFamily="49" charset="-122"/>
                <a:ea typeface="仿宋" panose="02010609060101010101" pitchFamily="49" charset="-122"/>
              </a:rPr>
              <a:t>Box</a:t>
            </a:r>
            <a:r>
              <a:rPr lang="zh-CN" altLang="en-US" sz="1600" b="1" dirty="0">
                <a:latin typeface="仿宋" panose="02010609060101010101" pitchFamily="49" charset="-122"/>
                <a:ea typeface="仿宋" panose="02010609060101010101" pitchFamily="49" charset="-122"/>
              </a:rPr>
              <a:t>，提供第</a:t>
            </a:r>
            <a:r>
              <a:rPr lang="en-US" altLang="zh-CN" sz="1600" b="1" dirty="0">
                <a:latin typeface="仿宋" panose="02010609060101010101" pitchFamily="49" charset="-122"/>
                <a:ea typeface="仿宋" panose="02010609060101010101" pitchFamily="49" charset="-122"/>
              </a:rPr>
              <a:t>2</a:t>
            </a:r>
            <a:r>
              <a:rPr lang="zh-CN" altLang="en-US" sz="1600" b="1" dirty="0">
                <a:latin typeface="仿宋" panose="02010609060101010101" pitchFamily="49" charset="-122"/>
                <a:ea typeface="仿宋" panose="02010609060101010101" pitchFamily="49" charset="-122"/>
              </a:rPr>
              <a:t>个元素的实参</a:t>
            </a:r>
          </a:p>
          <a:p>
            <a:pPr>
              <a:lnSpc>
                <a:spcPts val="2500"/>
              </a:lnSpc>
            </a:pPr>
            <a:r>
              <a:rPr lang="zh-CN" altLang="en-US" sz="1600" b="1" dirty="0">
                <a:latin typeface="仿宋" panose="02010609060101010101" pitchFamily="49" charset="-122"/>
                <a:ea typeface="仿宋" panose="02010609060101010101" pitchFamily="49" charset="-122"/>
              </a:rPr>
              <a:t>     </a:t>
            </a:r>
            <a:r>
              <a:rPr lang="en-US" altLang="zh-CN" sz="1600" b="1" dirty="0">
                <a:latin typeface="仿宋" panose="02010609060101010101" pitchFamily="49" charset="-122"/>
                <a:ea typeface="仿宋" panose="02010609060101010101" pitchFamily="49" charset="-122"/>
              </a:rPr>
              <a:t>Box(16,20,26)     </a:t>
            </a:r>
            <a:r>
              <a:rPr lang="en-US" altLang="zh-CN" sz="1600" b="1" dirty="0" smtClean="0">
                <a:latin typeface="仿宋" panose="02010609060101010101" pitchFamily="49" charset="-122"/>
                <a:ea typeface="仿宋" panose="02010609060101010101" pitchFamily="49" charset="-122"/>
              </a:rPr>
              <a:t> //</a:t>
            </a:r>
            <a:r>
              <a:rPr lang="zh-CN" altLang="en-US" sz="1600" b="1" dirty="0">
                <a:latin typeface="仿宋" panose="02010609060101010101" pitchFamily="49" charset="-122"/>
                <a:ea typeface="仿宋" panose="02010609060101010101" pitchFamily="49" charset="-122"/>
              </a:rPr>
              <a:t>调用构造函数</a:t>
            </a:r>
            <a:r>
              <a:rPr lang="en-US" altLang="zh-CN" sz="1600" b="1" dirty="0">
                <a:latin typeface="仿宋" panose="02010609060101010101" pitchFamily="49" charset="-122"/>
                <a:ea typeface="仿宋" panose="02010609060101010101" pitchFamily="49" charset="-122"/>
              </a:rPr>
              <a:t>Box</a:t>
            </a:r>
            <a:r>
              <a:rPr lang="zh-CN" altLang="en-US" sz="1600" b="1" dirty="0">
                <a:latin typeface="仿宋" panose="02010609060101010101" pitchFamily="49" charset="-122"/>
                <a:ea typeface="仿宋" panose="02010609060101010101" pitchFamily="49" charset="-122"/>
              </a:rPr>
              <a:t>，提供第</a:t>
            </a:r>
            <a:r>
              <a:rPr lang="en-US" altLang="zh-CN" sz="1600" b="1" dirty="0">
                <a:latin typeface="仿宋" panose="02010609060101010101" pitchFamily="49" charset="-122"/>
                <a:ea typeface="仿宋" panose="02010609060101010101" pitchFamily="49" charset="-122"/>
              </a:rPr>
              <a:t>3</a:t>
            </a:r>
            <a:r>
              <a:rPr lang="zh-CN" altLang="en-US" sz="1600" b="1" dirty="0">
                <a:latin typeface="仿宋" panose="02010609060101010101" pitchFamily="49" charset="-122"/>
                <a:ea typeface="仿宋" panose="02010609060101010101" pitchFamily="49" charset="-122"/>
              </a:rPr>
              <a:t>个元素的实参</a:t>
            </a:r>
          </a:p>
          <a:p>
            <a:pPr>
              <a:lnSpc>
                <a:spcPts val="2500"/>
              </a:lnSpc>
            </a:pPr>
            <a:r>
              <a:rPr lang="zh-CN" altLang="en-US" sz="1600" b="1" dirty="0">
                <a:latin typeface="仿宋" panose="02010609060101010101" pitchFamily="49" charset="-122"/>
                <a:ea typeface="仿宋" panose="02010609060101010101" pitchFamily="49" charset="-122"/>
              </a:rPr>
              <a:t>   </a:t>
            </a:r>
            <a:r>
              <a:rPr lang="en-US" altLang="zh-CN" sz="1600" b="1" dirty="0">
                <a:latin typeface="仿宋" panose="02010609060101010101" pitchFamily="49" charset="-122"/>
                <a:ea typeface="仿宋" panose="02010609060101010101" pitchFamily="49" charset="-122"/>
              </a:rPr>
              <a:t>};</a:t>
            </a:r>
          </a:p>
          <a:p>
            <a:pPr>
              <a:lnSpc>
                <a:spcPts val="2500"/>
              </a:lnSpc>
            </a:pPr>
            <a:r>
              <a:rPr lang="en-US" altLang="zh-CN" sz="1600" b="1" dirty="0">
                <a:latin typeface="仿宋" panose="02010609060101010101" pitchFamily="49" charset="-122"/>
                <a:ea typeface="仿宋" panose="02010609060101010101" pitchFamily="49" charset="-122"/>
              </a:rPr>
              <a:t>   Box *p=a;</a:t>
            </a:r>
          </a:p>
          <a:p>
            <a:pPr>
              <a:lnSpc>
                <a:spcPts val="2500"/>
              </a:lnSpc>
            </a:pPr>
            <a:r>
              <a:rPr lang="en-US" altLang="zh-CN" sz="1600" b="1" dirty="0">
                <a:latin typeface="仿宋" panose="02010609060101010101" pitchFamily="49" charset="-122"/>
                <a:ea typeface="仿宋" panose="02010609060101010101" pitchFamily="49" charset="-122"/>
              </a:rPr>
              <a:t>   for(</a:t>
            </a:r>
            <a:r>
              <a:rPr lang="en-US" altLang="zh-CN" sz="1600" b="1" dirty="0" err="1">
                <a:latin typeface="仿宋" panose="02010609060101010101" pitchFamily="49" charset="-122"/>
                <a:ea typeface="仿宋" panose="02010609060101010101" pitchFamily="49" charset="-122"/>
              </a:rPr>
              <a:t>int</a:t>
            </a:r>
            <a:r>
              <a:rPr lang="en-US" altLang="zh-CN" sz="1600" b="1" dirty="0">
                <a:latin typeface="仿宋" panose="02010609060101010101" pitchFamily="49" charset="-122"/>
                <a:ea typeface="仿宋" panose="02010609060101010101" pitchFamily="49" charset="-122"/>
              </a:rPr>
              <a:t> i=0;i&lt;3;i++,p++)</a:t>
            </a:r>
          </a:p>
          <a:p>
            <a:pPr>
              <a:lnSpc>
                <a:spcPts val="2500"/>
              </a:lnSpc>
            </a:pPr>
            <a:r>
              <a:rPr lang="en-US" altLang="zh-CN" sz="1600" b="1" dirty="0">
                <a:latin typeface="仿宋" panose="02010609060101010101" pitchFamily="49" charset="-122"/>
                <a:ea typeface="仿宋" panose="02010609060101010101" pitchFamily="49" charset="-122"/>
              </a:rPr>
              <a:t>   {  </a:t>
            </a:r>
            <a:r>
              <a:rPr lang="en-US" altLang="zh-CN" sz="1600" b="1" dirty="0" smtClean="0">
                <a:latin typeface="仿宋" panose="02010609060101010101" pitchFamily="49" charset="-122"/>
                <a:ea typeface="仿宋" panose="02010609060101010101" pitchFamily="49" charset="-122"/>
              </a:rPr>
              <a:t>  </a:t>
            </a:r>
            <a:r>
              <a:rPr lang="en-US" altLang="zh-CN" sz="1600" b="1" dirty="0" err="1" smtClean="0">
                <a:latin typeface="仿宋" panose="02010609060101010101" pitchFamily="49" charset="-122"/>
                <a:ea typeface="仿宋" panose="02010609060101010101" pitchFamily="49" charset="-122"/>
              </a:rPr>
              <a:t>cout</a:t>
            </a:r>
            <a:r>
              <a:rPr lang="en-US" altLang="zh-CN" sz="1600" b="1" dirty="0">
                <a:latin typeface="仿宋" panose="02010609060101010101" pitchFamily="49" charset="-122"/>
                <a:ea typeface="仿宋" panose="02010609060101010101" pitchFamily="49" charset="-122"/>
              </a:rPr>
              <a:t>&lt;&lt;"volume of a["&lt;&lt;i&lt;&lt;"] is "&lt;&lt;p-&gt;volume()&lt;&lt;</a:t>
            </a:r>
            <a:r>
              <a:rPr lang="en-US" altLang="zh-CN" sz="1600" b="1" dirty="0" err="1">
                <a:latin typeface="仿宋" panose="02010609060101010101" pitchFamily="49" charset="-122"/>
                <a:ea typeface="仿宋" panose="02010609060101010101" pitchFamily="49" charset="-122"/>
              </a:rPr>
              <a:t>endl</a:t>
            </a:r>
            <a:r>
              <a:rPr lang="en-US" altLang="zh-CN" sz="1600" b="1" dirty="0">
                <a:latin typeface="仿宋" panose="02010609060101010101" pitchFamily="49" charset="-122"/>
                <a:ea typeface="仿宋" panose="02010609060101010101" pitchFamily="49" charset="-122"/>
              </a:rPr>
              <a:t>;</a:t>
            </a:r>
          </a:p>
          <a:p>
            <a:pPr>
              <a:lnSpc>
                <a:spcPts val="2500"/>
              </a:lnSpc>
            </a:pPr>
            <a:r>
              <a:rPr lang="en-US" altLang="zh-CN" sz="1600" b="1" dirty="0">
                <a:latin typeface="仿宋" panose="02010609060101010101" pitchFamily="49" charset="-122"/>
                <a:ea typeface="仿宋" panose="02010609060101010101" pitchFamily="49" charset="-122"/>
              </a:rPr>
              <a:t>   }  </a:t>
            </a:r>
          </a:p>
          <a:p>
            <a:pPr>
              <a:lnSpc>
                <a:spcPts val="2500"/>
              </a:lnSpc>
            </a:pPr>
            <a:r>
              <a:rPr lang="en-US" altLang="zh-CN" sz="1600"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1000"/>
                                        <p:tgtEl>
                                          <p:spTgt spid="2">
                                            <p:txEl>
                                              <p:pRg st="2" end="2"/>
                                            </p:txEl>
                                          </p:spTgt>
                                        </p:tgtEl>
                                      </p:cBhvr>
                                    </p:animEffect>
                                    <p:anim calcmode="lin" valueType="num">
                                      <p:cBhvr>
                                        <p:cTn id="3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
                                            <p:txEl>
                                              <p:pRg st="3" end="3"/>
                                            </p:txEl>
                                          </p:spTgt>
                                        </p:tgtEl>
                                        <p:attrNameLst>
                                          <p:attrName>style.visibility</p:attrName>
                                        </p:attrNameLst>
                                      </p:cBhvr>
                                      <p:to>
                                        <p:strVal val="visible"/>
                                      </p:to>
                                    </p:set>
                                    <p:animEffect transition="in" filter="fade">
                                      <p:cBhvr>
                                        <p:cTn id="38" dur="1000"/>
                                        <p:tgtEl>
                                          <p:spTgt spid="2">
                                            <p:txEl>
                                              <p:pRg st="3" end="3"/>
                                            </p:txEl>
                                          </p:spTgt>
                                        </p:tgtEl>
                                      </p:cBhvr>
                                    </p:animEffect>
                                    <p:anim calcmode="lin" valueType="num">
                                      <p:cBhvr>
                                        <p:cTn id="3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3" end="3"/>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animEffect transition="in" filter="fade">
                                      <p:cBhvr>
                                        <p:cTn id="43" dur="1000"/>
                                        <p:tgtEl>
                                          <p:spTgt spid="2">
                                            <p:txEl>
                                              <p:pRg st="4" end="4"/>
                                            </p:txEl>
                                          </p:spTgt>
                                        </p:tgtEl>
                                      </p:cBhvr>
                                    </p:animEffect>
                                    <p:anim calcmode="lin" valueType="num">
                                      <p:cBhvr>
                                        <p:cTn id="4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
                                            <p:txEl>
                                              <p:pRg st="5" end="5"/>
                                            </p:txEl>
                                          </p:spTgt>
                                        </p:tgtEl>
                                        <p:attrNameLst>
                                          <p:attrName>style.visibility</p:attrName>
                                        </p:attrNameLst>
                                      </p:cBhvr>
                                      <p:to>
                                        <p:strVal val="visible"/>
                                      </p:to>
                                    </p:set>
                                    <p:animEffect transition="in" filter="fade">
                                      <p:cBhvr>
                                        <p:cTn id="48" dur="1000"/>
                                        <p:tgtEl>
                                          <p:spTgt spid="2">
                                            <p:txEl>
                                              <p:pRg st="5" end="5"/>
                                            </p:txEl>
                                          </p:spTgt>
                                        </p:tgtEl>
                                      </p:cBhvr>
                                    </p:animEffect>
                                    <p:anim calcmode="lin" valueType="num">
                                      <p:cBhvr>
                                        <p:cTn id="4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2">
                                            <p:txEl>
                                              <p:pRg st="5" end="5"/>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2">
                                            <p:txEl>
                                              <p:pRg st="6" end="6"/>
                                            </p:txEl>
                                          </p:spTgt>
                                        </p:tgtEl>
                                        <p:attrNameLst>
                                          <p:attrName>style.visibility</p:attrName>
                                        </p:attrNameLst>
                                      </p:cBhvr>
                                      <p:to>
                                        <p:strVal val="visible"/>
                                      </p:to>
                                    </p:set>
                                    <p:animEffect transition="in" filter="fade">
                                      <p:cBhvr>
                                        <p:cTn id="53" dur="1000"/>
                                        <p:tgtEl>
                                          <p:spTgt spid="2">
                                            <p:txEl>
                                              <p:pRg st="6" end="6"/>
                                            </p:txEl>
                                          </p:spTgt>
                                        </p:tgtEl>
                                      </p:cBhvr>
                                    </p:animEffect>
                                    <p:anim calcmode="lin" valueType="num">
                                      <p:cBhvr>
                                        <p:cTn id="54"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2">
                                            <p:txEl>
                                              <p:pRg st="6" end="6"/>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
                                            <p:txEl>
                                              <p:pRg st="7" end="7"/>
                                            </p:txEl>
                                          </p:spTgt>
                                        </p:tgtEl>
                                        <p:attrNameLst>
                                          <p:attrName>style.visibility</p:attrName>
                                        </p:attrNameLst>
                                      </p:cBhvr>
                                      <p:to>
                                        <p:strVal val="visible"/>
                                      </p:to>
                                    </p:set>
                                    <p:animEffect transition="in" filter="fade">
                                      <p:cBhvr>
                                        <p:cTn id="58" dur="1000"/>
                                        <p:tgtEl>
                                          <p:spTgt spid="2">
                                            <p:txEl>
                                              <p:pRg st="7" end="7"/>
                                            </p:txEl>
                                          </p:spTgt>
                                        </p:tgtEl>
                                      </p:cBhvr>
                                    </p:animEffect>
                                    <p:anim calcmode="lin" valueType="num">
                                      <p:cBhvr>
                                        <p:cTn id="59"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2">
                                            <p:txEl>
                                              <p:pRg st="7" end="7"/>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animEffect transition="in" filter="fade">
                                      <p:cBhvr>
                                        <p:cTn id="63" dur="1000"/>
                                        <p:tgtEl>
                                          <p:spTgt spid="2">
                                            <p:txEl>
                                              <p:pRg st="8" end="8"/>
                                            </p:txEl>
                                          </p:spTgt>
                                        </p:tgtEl>
                                      </p:cBhvr>
                                    </p:animEffect>
                                    <p:anim calcmode="lin" valueType="num">
                                      <p:cBhvr>
                                        <p:cTn id="6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8" end="8"/>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
                                            <p:txEl>
                                              <p:pRg st="9" end="9"/>
                                            </p:txEl>
                                          </p:spTgt>
                                        </p:tgtEl>
                                        <p:attrNameLst>
                                          <p:attrName>style.visibility</p:attrName>
                                        </p:attrNameLst>
                                      </p:cBhvr>
                                      <p:to>
                                        <p:strVal val="visible"/>
                                      </p:to>
                                    </p:set>
                                    <p:animEffect transition="in" filter="fade">
                                      <p:cBhvr>
                                        <p:cTn id="68" dur="1000"/>
                                        <p:tgtEl>
                                          <p:spTgt spid="2">
                                            <p:txEl>
                                              <p:pRg st="9" end="9"/>
                                            </p:txEl>
                                          </p:spTgt>
                                        </p:tgtEl>
                                      </p:cBhvr>
                                    </p:animEffect>
                                    <p:anim calcmode="lin" valueType="num">
                                      <p:cBhvr>
                                        <p:cTn id="69"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0" dur="1000" fill="hold"/>
                                        <p:tgtEl>
                                          <p:spTgt spid="2">
                                            <p:txEl>
                                              <p:pRg st="9" end="9"/>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2">
                                            <p:txEl>
                                              <p:pRg st="10" end="10"/>
                                            </p:txEl>
                                          </p:spTgt>
                                        </p:tgtEl>
                                        <p:attrNameLst>
                                          <p:attrName>style.visibility</p:attrName>
                                        </p:attrNameLst>
                                      </p:cBhvr>
                                      <p:to>
                                        <p:strVal val="visible"/>
                                      </p:to>
                                    </p:set>
                                    <p:animEffect transition="in" filter="fade">
                                      <p:cBhvr>
                                        <p:cTn id="73" dur="1000"/>
                                        <p:tgtEl>
                                          <p:spTgt spid="2">
                                            <p:txEl>
                                              <p:pRg st="10" end="10"/>
                                            </p:txEl>
                                          </p:spTgt>
                                        </p:tgtEl>
                                      </p:cBhvr>
                                    </p:animEffect>
                                    <p:anim calcmode="lin" valueType="num">
                                      <p:cBhvr>
                                        <p:cTn id="74"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75"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
                                            <p:txEl>
                                              <p:pRg st="11" end="11"/>
                                            </p:txEl>
                                          </p:spTgt>
                                        </p:tgtEl>
                                        <p:attrNameLst>
                                          <p:attrName>style.visibility</p:attrName>
                                        </p:attrNameLst>
                                      </p:cBhvr>
                                      <p:to>
                                        <p:strVal val="visible"/>
                                      </p:to>
                                    </p:set>
                                    <p:animEffect transition="in" filter="fade">
                                      <p:cBhvr>
                                        <p:cTn id="78" dur="1000"/>
                                        <p:tgtEl>
                                          <p:spTgt spid="2">
                                            <p:txEl>
                                              <p:pRg st="11" end="11"/>
                                            </p:txEl>
                                          </p:spTgt>
                                        </p:tgtEl>
                                      </p:cBhvr>
                                    </p:animEffect>
                                    <p:anim calcmode="lin" valueType="num">
                                      <p:cBhvr>
                                        <p:cTn id="79"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80" dur="1000" fill="hold"/>
                                        <p:tgtEl>
                                          <p:spTgt spid="2">
                                            <p:txEl>
                                              <p:pRg st="11" end="11"/>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
                                            <p:txEl>
                                              <p:pRg st="12" end="12"/>
                                            </p:txEl>
                                          </p:spTgt>
                                        </p:tgtEl>
                                        <p:attrNameLst>
                                          <p:attrName>style.visibility</p:attrName>
                                        </p:attrNameLst>
                                      </p:cBhvr>
                                      <p:to>
                                        <p:strVal val="visible"/>
                                      </p:to>
                                    </p:set>
                                    <p:animEffect transition="in" filter="fade">
                                      <p:cBhvr>
                                        <p:cTn id="83" dur="1000"/>
                                        <p:tgtEl>
                                          <p:spTgt spid="2">
                                            <p:txEl>
                                              <p:pRg st="12" end="12"/>
                                            </p:txEl>
                                          </p:spTgt>
                                        </p:tgtEl>
                                      </p:cBhvr>
                                    </p:animEffect>
                                    <p:anim calcmode="lin" valueType="num">
                                      <p:cBhvr>
                                        <p:cTn id="84"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85"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3.7.3  this</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指针</a:t>
            </a:r>
          </a:p>
        </p:txBody>
      </p:sp>
      <p:sp>
        <p:nvSpPr>
          <p:cNvPr id="2" name="TextBox 1"/>
          <p:cNvSpPr txBox="1"/>
          <p:nvPr/>
        </p:nvSpPr>
        <p:spPr>
          <a:xfrm>
            <a:off x="179512" y="1117315"/>
            <a:ext cx="8712968" cy="3416320"/>
          </a:xfrm>
          <a:prstGeom prst="rect">
            <a:avLst/>
          </a:prstGeom>
          <a:noFill/>
        </p:spPr>
        <p:txBody>
          <a:bodyPr wrap="square" rtlCol="0">
            <a:spAutoFit/>
          </a:bodyPr>
          <a:lstStyle/>
          <a:p>
            <a:pPr>
              <a:lnSpc>
                <a:spcPct val="150000"/>
              </a:lnSpc>
            </a:pPr>
            <a:r>
              <a:rPr lang="zh-CN" altLang="en-US" sz="2000" b="1" dirty="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this</a:t>
            </a:r>
            <a:r>
              <a:rPr lang="zh-CN" altLang="en-US" sz="2000" b="1" dirty="0">
                <a:latin typeface="仿宋" panose="02010609060101010101" pitchFamily="49" charset="-122"/>
                <a:ea typeface="仿宋" panose="02010609060101010101" pitchFamily="49" charset="-122"/>
              </a:rPr>
              <a:t>指针是一个隐含于每一个</a:t>
            </a:r>
            <a:r>
              <a:rPr lang="zh-CN" altLang="en-US" sz="2000" b="1" dirty="0">
                <a:solidFill>
                  <a:srgbClr val="FF0000"/>
                </a:solidFill>
                <a:latin typeface="仿宋" panose="02010609060101010101" pitchFamily="49" charset="-122"/>
                <a:ea typeface="仿宋" panose="02010609060101010101" pitchFamily="49" charset="-122"/>
              </a:rPr>
              <a:t>成员函数</a:t>
            </a:r>
            <a:r>
              <a:rPr lang="zh-CN" altLang="en-US" sz="2000" b="1" dirty="0">
                <a:latin typeface="仿宋" panose="02010609060101010101" pitchFamily="49" charset="-122"/>
                <a:ea typeface="仿宋" panose="02010609060101010101" pitchFamily="49" charset="-122"/>
              </a:rPr>
              <a:t>中的特殊指针。它是一个指向正操作该成员函数的</a:t>
            </a:r>
            <a:r>
              <a:rPr lang="zh-CN" altLang="en-US" sz="2000" b="1" dirty="0">
                <a:solidFill>
                  <a:srgbClr val="FF0000"/>
                </a:solidFill>
                <a:latin typeface="仿宋" panose="02010609060101010101" pitchFamily="49" charset="-122"/>
                <a:ea typeface="仿宋" panose="02010609060101010101" pitchFamily="49" charset="-122"/>
              </a:rPr>
              <a:t>对象</a:t>
            </a:r>
            <a:r>
              <a:rPr lang="zh-CN" altLang="en-US" sz="2000" b="1" dirty="0">
                <a:latin typeface="仿宋" panose="02010609060101010101" pitchFamily="49" charset="-122"/>
                <a:ea typeface="仿宋" panose="02010609060101010101" pitchFamily="49" charset="-122"/>
              </a:rPr>
              <a:t>。当对一个对象调用成员函数时，编译程序先将对象的地址赋给</a:t>
            </a:r>
            <a:r>
              <a:rPr lang="en-US" altLang="zh-CN" sz="2000" b="1" dirty="0">
                <a:latin typeface="仿宋" panose="02010609060101010101" pitchFamily="49" charset="-122"/>
                <a:ea typeface="仿宋" panose="02010609060101010101" pitchFamily="49" charset="-122"/>
              </a:rPr>
              <a:t>this</a:t>
            </a:r>
            <a:r>
              <a:rPr lang="zh-CN" altLang="en-US" sz="2000" b="1" dirty="0">
                <a:latin typeface="仿宋" panose="02010609060101010101" pitchFamily="49" charset="-122"/>
                <a:ea typeface="仿宋" panose="02010609060101010101" pitchFamily="49" charset="-122"/>
              </a:rPr>
              <a:t>指针，然后调用成员函数。每次成员函数存取数据成员时，</a:t>
            </a:r>
            <a:r>
              <a:rPr lang="en-US" altLang="zh-CN" sz="2000" b="1" dirty="0">
                <a:latin typeface="仿宋" panose="02010609060101010101" pitchFamily="49" charset="-122"/>
                <a:ea typeface="仿宋" panose="02010609060101010101" pitchFamily="49" charset="-122"/>
              </a:rPr>
              <a:t>C++</a:t>
            </a:r>
            <a:r>
              <a:rPr lang="zh-CN" altLang="en-US" sz="2000" b="1" dirty="0">
                <a:latin typeface="仿宋" panose="02010609060101010101" pitchFamily="49" charset="-122"/>
                <a:ea typeface="仿宋" panose="02010609060101010101" pitchFamily="49" charset="-122"/>
              </a:rPr>
              <a:t>编译器将根据</a:t>
            </a:r>
            <a:r>
              <a:rPr lang="en-US" altLang="zh-CN" sz="2000" b="1" dirty="0">
                <a:latin typeface="仿宋" panose="02010609060101010101" pitchFamily="49" charset="-122"/>
                <a:ea typeface="仿宋" panose="02010609060101010101" pitchFamily="49" charset="-122"/>
              </a:rPr>
              <a:t>this</a:t>
            </a:r>
            <a:r>
              <a:rPr lang="zh-CN" altLang="en-US" sz="2000" b="1" dirty="0">
                <a:latin typeface="仿宋" panose="02010609060101010101" pitchFamily="49" charset="-122"/>
                <a:ea typeface="仿宋" panose="02010609060101010101" pitchFamily="49" charset="-122"/>
              </a:rPr>
              <a:t>指针所指向的对象来确定应该引用哪一个对象的数据成员。</a:t>
            </a:r>
          </a:p>
          <a:p>
            <a:pPr>
              <a:lnSpc>
                <a:spcPct val="150000"/>
              </a:lnSpc>
            </a:pPr>
            <a:r>
              <a:rPr lang="zh-CN" altLang="en-US" sz="2000" b="1" dirty="0">
                <a:latin typeface="仿宋" panose="02010609060101010101" pitchFamily="49" charset="-122"/>
                <a:ea typeface="仿宋" panose="02010609060101010101" pitchFamily="49" charset="-122"/>
              </a:rPr>
              <a:t>    通常</a:t>
            </a:r>
            <a:r>
              <a:rPr lang="en-US" altLang="zh-CN" sz="2000" b="1" dirty="0">
                <a:latin typeface="仿宋" panose="02010609060101010101" pitchFamily="49" charset="-122"/>
                <a:ea typeface="仿宋" panose="02010609060101010101" pitchFamily="49" charset="-122"/>
              </a:rPr>
              <a:t>this</a:t>
            </a:r>
            <a:r>
              <a:rPr lang="zh-CN" altLang="en-US" sz="2000" b="1" dirty="0">
                <a:latin typeface="仿宋" panose="02010609060101010101" pitchFamily="49" charset="-122"/>
                <a:ea typeface="仿宋" panose="02010609060101010101" pitchFamily="49" charset="-122"/>
              </a:rPr>
              <a:t>指针在系统中是</a:t>
            </a:r>
            <a:r>
              <a:rPr lang="zh-CN" altLang="en-US" sz="2000" b="1" dirty="0">
                <a:solidFill>
                  <a:srgbClr val="FF0000"/>
                </a:solidFill>
                <a:latin typeface="仿宋" panose="02010609060101010101" pitchFamily="49" charset="-122"/>
                <a:ea typeface="仿宋" panose="02010609060101010101" pitchFamily="49" charset="-122"/>
              </a:rPr>
              <a:t>隐含存在</a:t>
            </a:r>
            <a:r>
              <a:rPr lang="zh-CN" altLang="en-US" sz="2000" b="1" dirty="0">
                <a:latin typeface="仿宋" panose="02010609060101010101" pitchFamily="49" charset="-122"/>
                <a:ea typeface="仿宋" panose="02010609060101010101" pitchFamily="49" charset="-122"/>
              </a:rPr>
              <a:t>的，也可以把它显式表示出来</a:t>
            </a:r>
            <a:r>
              <a:rPr lang="zh-CN" altLang="en-US" sz="2000" b="1" dirty="0" smtClean="0">
                <a:latin typeface="仿宋" panose="02010609060101010101" pitchFamily="49" charset="-122"/>
                <a:ea typeface="仿宋" panose="02010609060101010101" pitchFamily="49" charset="-122"/>
              </a:rPr>
              <a:t>。</a:t>
            </a:r>
            <a:endParaRPr lang="en-US" altLang="zh-CN" sz="2000" b="1" dirty="0" smtClean="0">
              <a:latin typeface="仿宋" panose="02010609060101010101" pitchFamily="49" charset="-122"/>
              <a:ea typeface="仿宋" panose="02010609060101010101" pitchFamily="49" charset="-122"/>
            </a:endParaRPr>
          </a:p>
          <a:p>
            <a:pPr>
              <a:lnSpc>
                <a:spcPct val="150000"/>
              </a:lnSpc>
            </a:pPr>
            <a:r>
              <a:rPr lang="zh-CN" altLang="en-US" sz="2000" dirty="0">
                <a:solidFill>
                  <a:srgbClr val="FF0000"/>
                </a:solidFill>
              </a:rPr>
              <a:t>注意：</a:t>
            </a:r>
            <a:r>
              <a:rPr lang="zh-CN" altLang="en-US" sz="2000" dirty="0"/>
              <a:t>静态成员函数没有</a:t>
            </a:r>
            <a:r>
              <a:rPr lang="en-US" altLang="zh-CN" sz="2000" dirty="0"/>
              <a:t>this</a:t>
            </a:r>
            <a:r>
              <a:rPr lang="zh-CN" altLang="en-US" sz="2000" dirty="0"/>
              <a:t>指针。</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6">
                                            <p:txEl>
                                              <p:pRg st="0" end="0"/>
                                            </p:txEl>
                                          </p:spTgt>
                                        </p:tgtEl>
                                        <p:attrNameLst>
                                          <p:attrName>style.visibility</p:attrName>
                                        </p:attrNameLst>
                                      </p:cBhvr>
                                      <p:to>
                                        <p:strVal val="visible"/>
                                      </p:to>
                                    </p:set>
                                    <p:animEffect transition="in" filter="wipe(down)">
                                      <p:cBhvr>
                                        <p:cTn id="16" dur="500"/>
                                        <p:tgtEl>
                                          <p:spTgt spid="4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fade">
                                      <p:cBhvr>
                                        <p:cTn id="35" dur="1000"/>
                                        <p:tgtEl>
                                          <p:spTgt spid="2">
                                            <p:txEl>
                                              <p:pRg st="2" end="2"/>
                                            </p:txEl>
                                          </p:spTgt>
                                        </p:tgtEl>
                                      </p:cBhvr>
                                    </p:animEffect>
                                    <p:anim calcmode="lin" valueType="num">
                                      <p:cBhvr>
                                        <p:cTn id="36"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3018190"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3.7.3  this</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指针</a:t>
            </a:r>
          </a:p>
        </p:txBody>
      </p:sp>
      <p:sp>
        <p:nvSpPr>
          <p:cNvPr id="2" name="TextBox 1"/>
          <p:cNvSpPr txBox="1"/>
          <p:nvPr/>
        </p:nvSpPr>
        <p:spPr>
          <a:xfrm>
            <a:off x="683568" y="699542"/>
            <a:ext cx="7416824" cy="424731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例</a:t>
            </a:r>
            <a:r>
              <a:rPr lang="en-US" altLang="zh-CN" b="1" dirty="0" smtClean="0">
                <a:latin typeface="仿宋" panose="02010609060101010101" pitchFamily="49" charset="-122"/>
                <a:ea typeface="仿宋" panose="02010609060101010101" pitchFamily="49" charset="-122"/>
              </a:rPr>
              <a:t>3-24】this</a:t>
            </a:r>
            <a:r>
              <a:rPr lang="zh-CN" altLang="en-US" b="1" dirty="0">
                <a:latin typeface="仿宋" panose="02010609060101010101" pitchFamily="49" charset="-122"/>
                <a:ea typeface="仿宋" panose="02010609060101010101" pitchFamily="49" charset="-122"/>
              </a:rPr>
              <a:t>指针应用举例。</a:t>
            </a:r>
          </a:p>
          <a:p>
            <a:r>
              <a:rPr lang="en-US" altLang="zh-CN" b="1" dirty="0">
                <a:latin typeface="仿宋" panose="02010609060101010101" pitchFamily="49" charset="-122"/>
                <a:ea typeface="仿宋" panose="02010609060101010101" pitchFamily="49" charset="-122"/>
              </a:rPr>
              <a:t>#include &lt;</a:t>
            </a:r>
            <a:r>
              <a:rPr lang="en-US" altLang="zh-CN" b="1" dirty="0" err="1">
                <a:latin typeface="仿宋" panose="02010609060101010101" pitchFamily="49" charset="-122"/>
                <a:ea typeface="仿宋" panose="02010609060101010101" pitchFamily="49" charset="-122"/>
              </a:rPr>
              <a:t>iostream</a:t>
            </a:r>
            <a:r>
              <a:rPr lang="en-US" altLang="zh-CN" b="1" dirty="0">
                <a:latin typeface="仿宋" panose="02010609060101010101" pitchFamily="49" charset="-122"/>
                <a:ea typeface="仿宋" panose="02010609060101010101" pitchFamily="49" charset="-122"/>
              </a:rPr>
              <a:t>&gt;</a:t>
            </a:r>
          </a:p>
          <a:p>
            <a:r>
              <a:rPr lang="en-US" altLang="zh-CN" b="1" dirty="0">
                <a:latin typeface="仿宋" panose="02010609060101010101" pitchFamily="49" charset="-122"/>
                <a:ea typeface="仿宋" panose="02010609060101010101" pitchFamily="49" charset="-122"/>
              </a:rPr>
              <a:t>using namespace </a:t>
            </a:r>
            <a:r>
              <a:rPr lang="en-US" altLang="zh-CN" b="1" dirty="0" err="1">
                <a:latin typeface="仿宋" panose="02010609060101010101" pitchFamily="49" charset="-122"/>
                <a:ea typeface="仿宋" panose="02010609060101010101" pitchFamily="49" charset="-122"/>
              </a:rPr>
              <a:t>std</a:t>
            </a:r>
            <a:r>
              <a:rPr lang="en-US" altLang="zh-CN" b="1" dirty="0">
                <a:latin typeface="仿宋" panose="02010609060101010101" pitchFamily="49" charset="-122"/>
                <a:ea typeface="仿宋" panose="02010609060101010101" pitchFamily="49" charset="-122"/>
              </a:rPr>
              <a:t>;</a:t>
            </a:r>
          </a:p>
          <a:p>
            <a:r>
              <a:rPr lang="en-US" altLang="zh-CN" b="1" dirty="0" smtClean="0">
                <a:latin typeface="仿宋" panose="02010609060101010101" pitchFamily="49" charset="-122"/>
                <a:ea typeface="仿宋" panose="02010609060101010101" pitchFamily="49" charset="-122"/>
              </a:rPr>
              <a:t>class </a:t>
            </a:r>
            <a:r>
              <a:rPr lang="en-US" altLang="zh-CN" b="1" dirty="0">
                <a:latin typeface="仿宋" panose="02010609060101010101" pitchFamily="49" charset="-122"/>
                <a:ea typeface="仿宋" panose="02010609060101010101" pitchFamily="49" charset="-122"/>
              </a:rPr>
              <a:t>A</a:t>
            </a:r>
          </a:p>
          <a:p>
            <a:r>
              <a:rPr lang="en-US" altLang="zh-CN" b="1" dirty="0">
                <a:latin typeface="仿宋" panose="02010609060101010101" pitchFamily="49" charset="-122"/>
                <a:ea typeface="仿宋" panose="02010609060101010101" pitchFamily="49" charset="-122"/>
              </a:rPr>
              <a:t>{</a:t>
            </a:r>
          </a:p>
          <a:p>
            <a:r>
              <a:rPr lang="en-US" altLang="zh-CN" b="1" dirty="0">
                <a:latin typeface="仿宋" panose="02010609060101010101" pitchFamily="49" charset="-122"/>
                <a:ea typeface="仿宋" panose="02010609060101010101" pitchFamily="49" charset="-122"/>
              </a:rPr>
              <a:t>public:</a:t>
            </a:r>
          </a:p>
          <a:p>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get(){return i;}</a:t>
            </a:r>
          </a:p>
          <a:p>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 void </a:t>
            </a:r>
            <a:r>
              <a:rPr lang="en-US" altLang="zh-CN" b="1" dirty="0">
                <a:latin typeface="仿宋" panose="02010609060101010101" pitchFamily="49" charset="-122"/>
                <a:ea typeface="仿宋" panose="02010609060101010101" pitchFamily="49" charset="-122"/>
              </a:rPr>
              <a:t>set(</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x)</a:t>
            </a:r>
          </a:p>
          <a:p>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   {</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      this-</a:t>
            </a:r>
            <a:r>
              <a:rPr lang="en-US" altLang="zh-CN" b="1" dirty="0">
                <a:latin typeface="仿宋" panose="02010609060101010101" pitchFamily="49" charset="-122"/>
                <a:ea typeface="仿宋" panose="02010609060101010101" pitchFamily="49" charset="-122"/>
              </a:rPr>
              <a:t>&gt;i=x;</a:t>
            </a:r>
          </a:p>
          <a:p>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      </a:t>
            </a:r>
            <a:r>
              <a:rPr lang="en-US" altLang="zh-CN" b="1" dirty="0" err="1" smtClean="0">
                <a:latin typeface="仿宋" panose="02010609060101010101" pitchFamily="49" charset="-122"/>
                <a:ea typeface="仿宋" panose="02010609060101010101" pitchFamily="49" charset="-122"/>
              </a:rPr>
              <a:t>cout</a:t>
            </a:r>
            <a:r>
              <a:rPr lang="en-US" altLang="zh-CN" b="1" dirty="0">
                <a:latin typeface="仿宋" panose="02010609060101010101" pitchFamily="49" charset="-122"/>
                <a:ea typeface="仿宋" panose="02010609060101010101" pitchFamily="49" charset="-122"/>
              </a:rPr>
              <a:t>&lt;&lt;"this</a:t>
            </a:r>
            <a:r>
              <a:rPr lang="zh-CN" altLang="en-US" b="1" dirty="0">
                <a:latin typeface="仿宋" panose="02010609060101010101" pitchFamily="49" charset="-122"/>
                <a:ea typeface="仿宋" panose="02010609060101010101" pitchFamily="49" charset="-122"/>
              </a:rPr>
              <a:t>指针保存的内存地址为</a:t>
            </a:r>
            <a:r>
              <a:rPr lang="en-US" altLang="zh-CN" b="1" dirty="0">
                <a:latin typeface="仿宋" panose="02010609060101010101" pitchFamily="49" charset="-122"/>
                <a:ea typeface="仿宋" panose="02010609060101010101" pitchFamily="49" charset="-122"/>
              </a:rPr>
              <a:t>:"&lt;&lt;this&lt;&lt;</a:t>
            </a:r>
            <a:r>
              <a:rPr lang="en-US" altLang="zh-CN" b="1" dirty="0" err="1">
                <a:latin typeface="仿宋" panose="02010609060101010101" pitchFamily="49" charset="-122"/>
                <a:ea typeface="仿宋" panose="02010609060101010101" pitchFamily="49" charset="-122"/>
              </a:rPr>
              <a:t>endl</a:t>
            </a:r>
            <a:r>
              <a:rPr lang="en-US" altLang="zh-CN" b="1" dirty="0">
                <a:latin typeface="仿宋" panose="02010609060101010101" pitchFamily="49" charset="-122"/>
                <a:ea typeface="仿宋" panose="02010609060101010101" pitchFamily="49" charset="-122"/>
              </a:rPr>
              <a:t>;</a:t>
            </a:r>
          </a:p>
          <a:p>
            <a:r>
              <a:rPr lang="en-US" altLang="zh-CN" b="1" dirty="0" smtClean="0">
                <a:latin typeface="仿宋" panose="02010609060101010101" pitchFamily="49" charset="-122"/>
                <a:ea typeface="仿宋" panose="02010609060101010101" pitchFamily="49" charset="-122"/>
              </a:rPr>
              <a:t>     }</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private:</a:t>
            </a:r>
          </a:p>
          <a:p>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 </a:t>
            </a:r>
            <a:r>
              <a:rPr lang="en-US" altLang="zh-CN" b="1" dirty="0" err="1" smtClean="0">
                <a:latin typeface="仿宋" panose="02010609060101010101" pitchFamily="49" charset="-122"/>
                <a:ea typeface="仿宋" panose="02010609060101010101" pitchFamily="49" charset="-122"/>
              </a:rPr>
              <a:t>int</a:t>
            </a: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i;</a:t>
            </a:r>
          </a:p>
          <a:p>
            <a:r>
              <a:rPr lang="en-US" altLang="zh-CN"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3018190"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3.7.3  this</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指针</a:t>
            </a:r>
          </a:p>
        </p:txBody>
      </p:sp>
      <p:sp>
        <p:nvSpPr>
          <p:cNvPr id="2" name="TextBox 1"/>
          <p:cNvSpPr txBox="1"/>
          <p:nvPr/>
        </p:nvSpPr>
        <p:spPr>
          <a:xfrm>
            <a:off x="683568" y="843558"/>
            <a:ext cx="7416824" cy="3693319"/>
          </a:xfrm>
          <a:prstGeom prst="rect">
            <a:avLst/>
          </a:prstGeom>
          <a:noFill/>
        </p:spPr>
        <p:txBody>
          <a:bodyPr wrap="square" rtlCol="0">
            <a:spAutoFit/>
          </a:bodyPr>
          <a:lstStyle/>
          <a:p>
            <a:pPr>
              <a:defRPr/>
            </a:pPr>
            <a:r>
              <a:rPr lang="en-US" altLang="zh-CN" b="1" dirty="0" err="1">
                <a:latin typeface="+mn-ea"/>
              </a:rPr>
              <a:t>int</a:t>
            </a:r>
            <a:r>
              <a:rPr lang="en-US" altLang="zh-CN" b="1" dirty="0">
                <a:latin typeface="+mn-ea"/>
              </a:rPr>
              <a:t> main()</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a:latin typeface="+mn-ea"/>
              </a:rPr>
              <a:t>    A </a:t>
            </a:r>
            <a:r>
              <a:rPr lang="en-US" altLang="zh-CN" b="1" dirty="0" err="1">
                <a:latin typeface="+mn-ea"/>
              </a:rPr>
              <a:t>a</a:t>
            </a:r>
            <a:r>
              <a:rPr lang="en-US" altLang="zh-CN" b="1" dirty="0">
                <a:latin typeface="+mn-ea"/>
              </a:rPr>
              <a:t>;</a:t>
            </a:r>
            <a:endParaRPr lang="zh-CN" altLang="zh-CN" b="1" dirty="0">
              <a:latin typeface="+mn-ea"/>
            </a:endParaRPr>
          </a:p>
          <a:p>
            <a:pPr>
              <a:defRPr/>
            </a:pPr>
            <a:r>
              <a:rPr lang="en-US" altLang="zh-CN" b="1" dirty="0">
                <a:latin typeface="+mn-ea"/>
              </a:rPr>
              <a:t>    </a:t>
            </a:r>
            <a:r>
              <a:rPr lang="en-US" altLang="zh-CN" b="1" dirty="0" err="1">
                <a:latin typeface="+mn-ea"/>
              </a:rPr>
              <a:t>a.set</a:t>
            </a:r>
            <a:r>
              <a:rPr lang="en-US" altLang="zh-CN" b="1" dirty="0">
                <a:latin typeface="+mn-ea"/>
              </a:rPr>
              <a:t>(9);</a:t>
            </a:r>
            <a:endParaRPr lang="zh-CN" altLang="zh-CN" b="1" dirty="0">
              <a:latin typeface="+mn-ea"/>
            </a:endParaRPr>
          </a:p>
          <a:p>
            <a:pPr>
              <a:defRPr/>
            </a:pPr>
            <a:r>
              <a:rPr lang="en-US" altLang="zh-CN" b="1" dirty="0">
                <a:latin typeface="+mn-ea"/>
              </a:rPr>
              <a:t>    </a:t>
            </a:r>
            <a:r>
              <a:rPr lang="en-US" altLang="zh-CN" b="1" dirty="0" err="1">
                <a:latin typeface="+mn-ea"/>
              </a:rPr>
              <a:t>cout</a:t>
            </a:r>
            <a:r>
              <a:rPr lang="en-US" altLang="zh-CN" b="1" dirty="0">
                <a:latin typeface="+mn-ea"/>
              </a:rPr>
              <a:t>&lt;&lt;"</a:t>
            </a:r>
            <a:r>
              <a:rPr lang="zh-CN" altLang="zh-CN" b="1" dirty="0">
                <a:latin typeface="+mn-ea"/>
              </a:rPr>
              <a:t>对象</a:t>
            </a:r>
            <a:r>
              <a:rPr lang="en-US" altLang="zh-CN" b="1" dirty="0">
                <a:latin typeface="+mn-ea"/>
              </a:rPr>
              <a:t>a</a:t>
            </a:r>
            <a:r>
              <a:rPr lang="zh-CN" altLang="zh-CN" b="1" dirty="0">
                <a:latin typeface="+mn-ea"/>
              </a:rPr>
              <a:t>所在的内存地址为</a:t>
            </a:r>
            <a:r>
              <a:rPr lang="en-US" altLang="zh-CN" b="1" dirty="0">
                <a:latin typeface="+mn-ea"/>
              </a:rPr>
              <a:t>:"&lt;&lt;&amp;a&lt;&lt;</a:t>
            </a:r>
            <a:r>
              <a:rPr lang="en-US" altLang="zh-CN" b="1" dirty="0" err="1">
                <a:latin typeface="+mn-ea"/>
              </a:rPr>
              <a:t>endl</a:t>
            </a:r>
            <a:r>
              <a:rPr lang="en-US" altLang="zh-CN" b="1" dirty="0">
                <a:latin typeface="+mn-ea"/>
              </a:rPr>
              <a:t>;</a:t>
            </a:r>
            <a:endParaRPr lang="zh-CN" altLang="zh-CN" b="1" dirty="0">
              <a:latin typeface="+mn-ea"/>
            </a:endParaRPr>
          </a:p>
          <a:p>
            <a:pPr>
              <a:defRPr/>
            </a:pPr>
            <a:r>
              <a:rPr lang="en-US" altLang="zh-CN" b="1" dirty="0">
                <a:latin typeface="+mn-ea"/>
              </a:rPr>
              <a:t>    </a:t>
            </a:r>
            <a:r>
              <a:rPr lang="en-US" altLang="zh-CN" b="1" dirty="0" err="1">
                <a:latin typeface="+mn-ea"/>
              </a:rPr>
              <a:t>cout</a:t>
            </a:r>
            <a:r>
              <a:rPr lang="en-US" altLang="zh-CN" b="1" dirty="0">
                <a:latin typeface="+mn-ea"/>
              </a:rPr>
              <a:t>&lt;&lt;"</a:t>
            </a:r>
            <a:r>
              <a:rPr lang="zh-CN" altLang="zh-CN" b="1" dirty="0">
                <a:latin typeface="+mn-ea"/>
              </a:rPr>
              <a:t>对象</a:t>
            </a:r>
            <a:r>
              <a:rPr lang="en-US" altLang="zh-CN" b="1" dirty="0">
                <a:latin typeface="+mn-ea"/>
              </a:rPr>
              <a:t>a</a:t>
            </a:r>
            <a:r>
              <a:rPr lang="zh-CN" altLang="zh-CN" b="1" dirty="0">
                <a:latin typeface="+mn-ea"/>
              </a:rPr>
              <a:t>所保存的值为</a:t>
            </a:r>
            <a:r>
              <a:rPr lang="en-US" altLang="zh-CN" b="1" dirty="0">
                <a:latin typeface="+mn-ea"/>
              </a:rPr>
              <a:t>:"&lt;&lt;</a:t>
            </a:r>
            <a:r>
              <a:rPr lang="en-US" altLang="zh-CN" b="1" dirty="0" err="1">
                <a:latin typeface="+mn-ea"/>
              </a:rPr>
              <a:t>a.get</a:t>
            </a:r>
            <a:r>
              <a:rPr lang="en-US" altLang="zh-CN" b="1" dirty="0">
                <a:latin typeface="+mn-ea"/>
              </a:rPr>
              <a:t>()&lt;&lt;</a:t>
            </a:r>
            <a:r>
              <a:rPr lang="en-US" altLang="zh-CN" b="1" dirty="0" err="1">
                <a:latin typeface="+mn-ea"/>
              </a:rPr>
              <a:t>endl</a:t>
            </a:r>
            <a:r>
              <a:rPr lang="en-US" altLang="zh-CN" b="1" dirty="0">
                <a:latin typeface="+mn-ea"/>
              </a:rPr>
              <a:t>;</a:t>
            </a:r>
            <a:endParaRPr lang="zh-CN" altLang="zh-CN" b="1" dirty="0">
              <a:latin typeface="+mn-ea"/>
            </a:endParaRPr>
          </a:p>
          <a:p>
            <a:pPr>
              <a:defRPr/>
            </a:pPr>
            <a:r>
              <a:rPr lang="en-US" altLang="zh-CN" b="1" dirty="0">
                <a:latin typeface="+mn-ea"/>
              </a:rPr>
              <a:t>    </a:t>
            </a:r>
            <a:r>
              <a:rPr lang="en-US" altLang="zh-CN" b="1" dirty="0" err="1">
                <a:latin typeface="+mn-ea"/>
              </a:rPr>
              <a:t>cout</a:t>
            </a:r>
            <a:r>
              <a:rPr lang="en-US" altLang="zh-CN" b="1" dirty="0">
                <a:latin typeface="+mn-ea"/>
              </a:rPr>
              <a:t>&lt;&lt;</a:t>
            </a:r>
            <a:r>
              <a:rPr lang="en-US" altLang="zh-CN" b="1" dirty="0" err="1">
                <a:latin typeface="+mn-ea"/>
              </a:rPr>
              <a:t>endl</a:t>
            </a:r>
            <a:r>
              <a:rPr lang="en-US" altLang="zh-CN" b="1" dirty="0">
                <a:latin typeface="+mn-ea"/>
              </a:rPr>
              <a:t>;</a:t>
            </a:r>
            <a:endParaRPr lang="zh-CN" altLang="zh-CN" b="1" dirty="0">
              <a:latin typeface="+mn-ea"/>
            </a:endParaRPr>
          </a:p>
          <a:p>
            <a:pPr>
              <a:defRPr/>
            </a:pPr>
            <a:r>
              <a:rPr lang="en-US" altLang="zh-CN" b="1" dirty="0">
                <a:latin typeface="+mn-ea"/>
              </a:rPr>
              <a:t>    A b;</a:t>
            </a:r>
            <a:endParaRPr lang="zh-CN" altLang="zh-CN" b="1" dirty="0">
              <a:latin typeface="+mn-ea"/>
            </a:endParaRPr>
          </a:p>
          <a:p>
            <a:pPr>
              <a:defRPr/>
            </a:pPr>
            <a:r>
              <a:rPr lang="en-US" altLang="zh-CN" b="1" dirty="0">
                <a:latin typeface="+mn-ea"/>
              </a:rPr>
              <a:t>    </a:t>
            </a:r>
            <a:r>
              <a:rPr lang="en-US" altLang="zh-CN" b="1" dirty="0" err="1">
                <a:latin typeface="+mn-ea"/>
              </a:rPr>
              <a:t>b.set</a:t>
            </a:r>
            <a:r>
              <a:rPr lang="en-US" altLang="zh-CN" b="1" dirty="0">
                <a:latin typeface="+mn-ea"/>
              </a:rPr>
              <a:t>(999);</a:t>
            </a:r>
            <a:endParaRPr lang="zh-CN" altLang="zh-CN" b="1" dirty="0">
              <a:latin typeface="+mn-ea"/>
            </a:endParaRPr>
          </a:p>
          <a:p>
            <a:pPr>
              <a:defRPr/>
            </a:pPr>
            <a:r>
              <a:rPr lang="en-US" altLang="zh-CN" b="1" dirty="0">
                <a:latin typeface="+mn-ea"/>
              </a:rPr>
              <a:t>    </a:t>
            </a:r>
            <a:r>
              <a:rPr lang="en-US" altLang="zh-CN" b="1" dirty="0" err="1">
                <a:latin typeface="+mn-ea"/>
              </a:rPr>
              <a:t>cout</a:t>
            </a:r>
            <a:r>
              <a:rPr lang="en-US" altLang="zh-CN" b="1" dirty="0">
                <a:latin typeface="+mn-ea"/>
              </a:rPr>
              <a:t>&lt;&lt;"</a:t>
            </a:r>
            <a:r>
              <a:rPr lang="zh-CN" altLang="zh-CN" b="1" dirty="0">
                <a:latin typeface="+mn-ea"/>
              </a:rPr>
              <a:t>对象</a:t>
            </a:r>
            <a:r>
              <a:rPr lang="en-US" altLang="zh-CN" b="1" dirty="0">
                <a:latin typeface="+mn-ea"/>
              </a:rPr>
              <a:t>b</a:t>
            </a:r>
            <a:r>
              <a:rPr lang="zh-CN" altLang="zh-CN" b="1" dirty="0">
                <a:latin typeface="+mn-ea"/>
              </a:rPr>
              <a:t>所在的内存地址为</a:t>
            </a:r>
            <a:r>
              <a:rPr lang="en-US" altLang="zh-CN" b="1" dirty="0">
                <a:latin typeface="+mn-ea"/>
              </a:rPr>
              <a:t>:"&lt;&lt;&amp;b&lt;&lt;</a:t>
            </a:r>
            <a:r>
              <a:rPr lang="en-US" altLang="zh-CN" b="1" dirty="0" err="1">
                <a:latin typeface="+mn-ea"/>
              </a:rPr>
              <a:t>endl</a:t>
            </a:r>
            <a:r>
              <a:rPr lang="en-US" altLang="zh-CN" b="1" dirty="0">
                <a:latin typeface="+mn-ea"/>
              </a:rPr>
              <a:t>;</a:t>
            </a:r>
            <a:endParaRPr lang="zh-CN" altLang="zh-CN" b="1" dirty="0">
              <a:latin typeface="+mn-ea"/>
            </a:endParaRPr>
          </a:p>
          <a:p>
            <a:pPr>
              <a:defRPr/>
            </a:pPr>
            <a:r>
              <a:rPr lang="en-US" altLang="zh-CN" b="1" dirty="0">
                <a:latin typeface="+mn-ea"/>
              </a:rPr>
              <a:t>    </a:t>
            </a:r>
            <a:r>
              <a:rPr lang="en-US" altLang="zh-CN" b="1" dirty="0" err="1">
                <a:latin typeface="+mn-ea"/>
              </a:rPr>
              <a:t>cout</a:t>
            </a:r>
            <a:r>
              <a:rPr lang="en-US" altLang="zh-CN" b="1" dirty="0">
                <a:latin typeface="+mn-ea"/>
              </a:rPr>
              <a:t>&lt;&lt;"</a:t>
            </a:r>
            <a:r>
              <a:rPr lang="zh-CN" altLang="zh-CN" b="1" dirty="0">
                <a:latin typeface="+mn-ea"/>
              </a:rPr>
              <a:t>对象</a:t>
            </a:r>
            <a:r>
              <a:rPr lang="en-US" altLang="zh-CN" b="1" dirty="0">
                <a:latin typeface="+mn-ea"/>
              </a:rPr>
              <a:t>b</a:t>
            </a:r>
            <a:r>
              <a:rPr lang="zh-CN" altLang="zh-CN" b="1" dirty="0">
                <a:latin typeface="+mn-ea"/>
              </a:rPr>
              <a:t>所保存的值为</a:t>
            </a:r>
            <a:r>
              <a:rPr lang="en-US" altLang="zh-CN" b="1" dirty="0">
                <a:latin typeface="+mn-ea"/>
              </a:rPr>
              <a:t>:"&lt;&lt;</a:t>
            </a:r>
            <a:r>
              <a:rPr lang="en-US" altLang="zh-CN" b="1" dirty="0" err="1">
                <a:latin typeface="+mn-ea"/>
              </a:rPr>
              <a:t>b.get</a:t>
            </a:r>
            <a:r>
              <a:rPr lang="en-US" altLang="zh-CN" b="1" dirty="0">
                <a:latin typeface="+mn-ea"/>
              </a:rPr>
              <a:t>()&lt;&lt;</a:t>
            </a:r>
            <a:r>
              <a:rPr lang="en-US" altLang="zh-CN" b="1" dirty="0" err="1">
                <a:latin typeface="+mn-ea"/>
              </a:rPr>
              <a:t>endl</a:t>
            </a:r>
            <a:r>
              <a:rPr lang="en-US" altLang="zh-CN" b="1" dirty="0">
                <a:latin typeface="+mn-ea"/>
              </a:rPr>
              <a:t>;</a:t>
            </a:r>
            <a:endParaRPr lang="zh-CN" altLang="zh-CN" b="1" dirty="0">
              <a:latin typeface="+mn-ea"/>
            </a:endParaRPr>
          </a:p>
          <a:p>
            <a:pPr>
              <a:defRPr/>
            </a:pPr>
            <a:r>
              <a:rPr lang="en-US" altLang="zh-CN" b="1" dirty="0">
                <a:latin typeface="+mn-ea"/>
              </a:rPr>
              <a:t>    return 0;</a:t>
            </a:r>
            <a:endParaRPr lang="zh-CN" altLang="zh-CN" b="1" dirty="0">
              <a:latin typeface="+mn-ea"/>
            </a:endParaRPr>
          </a:p>
          <a:p>
            <a:pPr>
              <a:defRPr/>
            </a:pPr>
            <a:r>
              <a:rPr lang="en-US" altLang="zh-CN" b="1" dirty="0">
                <a:latin typeface="+mn-ea"/>
              </a:rPr>
              <a:t>}</a:t>
            </a:r>
            <a:endParaRPr lang="zh-CN" altLang="zh-CN"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95429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类的定义格式</a:t>
            </a:r>
          </a:p>
        </p:txBody>
      </p:sp>
      <p:sp>
        <p:nvSpPr>
          <p:cNvPr id="34" name="TextBox 33"/>
          <p:cNvSpPr txBox="1"/>
          <p:nvPr/>
        </p:nvSpPr>
        <p:spPr>
          <a:xfrm>
            <a:off x="1042492" y="1320083"/>
            <a:ext cx="2160240" cy="2862322"/>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class   </a:t>
            </a:r>
            <a:r>
              <a:rPr lang="zh-CN" altLang="en-US" sz="2000" b="1" dirty="0">
                <a:latin typeface="仿宋" panose="02010609060101010101" pitchFamily="49" charset="-122"/>
                <a:ea typeface="仿宋" panose="02010609060101010101" pitchFamily="49" charset="-122"/>
              </a:rPr>
              <a:t>类名 </a:t>
            </a:r>
            <a:r>
              <a:rPr lang="en-US" altLang="zh-CN" sz="2000" b="1" dirty="0">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数据成员</a:t>
            </a:r>
          </a:p>
          <a:p>
            <a:r>
              <a:rPr lang="zh-CN" altLang="en-US" sz="2000" b="1" dirty="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数据成员</a:t>
            </a:r>
          </a:p>
          <a:p>
            <a:r>
              <a:rPr lang="zh-CN" altLang="en-US" sz="2000" b="1" dirty="0">
                <a:latin typeface="仿宋" panose="02010609060101010101" pitchFamily="49" charset="-122"/>
                <a:ea typeface="仿宋" panose="02010609060101010101" pitchFamily="49" charset="-122"/>
              </a:rPr>
              <a:t>     成员函数 </a:t>
            </a:r>
          </a:p>
          <a:p>
            <a:r>
              <a:rPr lang="zh-CN" altLang="en-US" sz="2000" b="1" dirty="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成员函数</a:t>
            </a:r>
          </a:p>
          <a:p>
            <a:r>
              <a:rPr lang="en-US" altLang="zh-CN" sz="2000" b="1" dirty="0">
                <a:latin typeface="仿宋" panose="02010609060101010101" pitchFamily="49" charset="-122"/>
                <a:ea typeface="仿宋" panose="02010609060101010101" pitchFamily="49" charset="-122"/>
              </a:rPr>
              <a:t>};</a:t>
            </a:r>
          </a:p>
          <a:p>
            <a:endParaRPr lang="en-US" altLang="zh-CN" sz="2000" dirty="0">
              <a:solidFill>
                <a:schemeClr val="tx1">
                  <a:lumMod val="75000"/>
                  <a:lumOff val="25000"/>
                </a:schemeClr>
              </a:solidFill>
              <a:latin typeface="仿宋" panose="02010609060101010101" pitchFamily="49" charset="-122"/>
              <a:ea typeface="仿宋" panose="02010609060101010101" pitchFamily="49" charset="-122"/>
            </a:endParaRPr>
          </a:p>
        </p:txBody>
      </p:sp>
      <p:sp>
        <p:nvSpPr>
          <p:cNvPr id="43" name="右箭头 42"/>
          <p:cNvSpPr/>
          <p:nvPr/>
        </p:nvSpPr>
        <p:spPr>
          <a:xfrm>
            <a:off x="2987824" y="2211710"/>
            <a:ext cx="2016125" cy="360362"/>
          </a:xfrm>
          <a:prstGeom prst="rightArrow">
            <a:avLst/>
          </a:prstGeom>
          <a:solidFill>
            <a:srgbClr val="3992DB"/>
          </a:solidFill>
          <a:ln>
            <a:solidFill>
              <a:srgbClr val="3992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 name="矩形 43"/>
          <p:cNvSpPr/>
          <p:nvPr/>
        </p:nvSpPr>
        <p:spPr>
          <a:xfrm>
            <a:off x="5292080" y="1815628"/>
            <a:ext cx="2808288" cy="1152525"/>
          </a:xfrm>
          <a:prstGeom prst="rect">
            <a:avLst/>
          </a:prstGeom>
          <a:solidFill>
            <a:srgbClr val="3992DB"/>
          </a:solidFill>
          <a:ln>
            <a:solidFill>
              <a:srgbClr val="3992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FF0000"/>
                </a:solidFill>
              </a:rPr>
              <a:t>封装了数据和行为</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down)">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250" fill="hold"/>
                                        <p:tgtEl>
                                          <p:spTgt spid="43"/>
                                        </p:tgtEl>
                                        <p:attrNameLst>
                                          <p:attrName>ppt_w</p:attrName>
                                        </p:attrNameLst>
                                      </p:cBhvr>
                                      <p:tavLst>
                                        <p:tav tm="0">
                                          <p:val>
                                            <p:fltVal val="0"/>
                                          </p:val>
                                        </p:tav>
                                        <p:tav tm="100000">
                                          <p:val>
                                            <p:strVal val="#ppt_w"/>
                                          </p:val>
                                        </p:tav>
                                      </p:tavLst>
                                    </p:anim>
                                    <p:anim calcmode="lin" valueType="num">
                                      <p:cBhvr>
                                        <p:cTn id="27" dur="250" fill="hold"/>
                                        <p:tgtEl>
                                          <p:spTgt spid="43"/>
                                        </p:tgtEl>
                                        <p:attrNameLst>
                                          <p:attrName>ppt_h</p:attrName>
                                        </p:attrNameLst>
                                      </p:cBhvr>
                                      <p:tavLst>
                                        <p:tav tm="0">
                                          <p:val>
                                            <p:fltVal val="0"/>
                                          </p:val>
                                        </p:tav>
                                        <p:tav tm="100000">
                                          <p:val>
                                            <p:strVal val="#ppt_h"/>
                                          </p:val>
                                        </p:tav>
                                      </p:tavLst>
                                    </p:anim>
                                    <p:animEffect transition="in" filter="fade">
                                      <p:cBhvr>
                                        <p:cTn id="28" dur="25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down)">
                                      <p:cBhvr>
                                        <p:cTn id="3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P spid="34" grpId="0"/>
      <p:bldP spid="43" grpId="0" animBg="1"/>
      <p:bldP spid="44"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3018190"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3.7.3  this</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指针</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373" y="1635646"/>
            <a:ext cx="8351837"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3018190"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3.7.3  this</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指针</a:t>
            </a:r>
          </a:p>
        </p:txBody>
      </p:sp>
      <p:sp>
        <p:nvSpPr>
          <p:cNvPr id="6" name="Rectangle 2"/>
          <p:cNvSpPr txBox="1">
            <a:spLocks noChangeArrowheads="1"/>
          </p:cNvSpPr>
          <p:nvPr/>
        </p:nvSpPr>
        <p:spPr>
          <a:xfrm>
            <a:off x="451492" y="915566"/>
            <a:ext cx="8229600" cy="34563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buClr>
                <a:srgbClr val="0070C0"/>
              </a:buClr>
              <a:buFont typeface="Wingdings" panose="05000000000000000000" pitchFamily="2" charset="2"/>
              <a:buChar char="n"/>
            </a:pPr>
            <a:r>
              <a:rPr lang="zh-CN" altLang="en-US" sz="2400" smtClean="0"/>
              <a:t>在</a:t>
            </a:r>
            <a:r>
              <a:rPr lang="en-US" altLang="zh-CN" sz="2400" smtClean="0"/>
              <a:t>C++</a:t>
            </a:r>
            <a:r>
              <a:rPr lang="zh-CN" altLang="en-US" sz="2400" smtClean="0"/>
              <a:t>中，多个</a:t>
            </a:r>
            <a:r>
              <a:rPr lang="zh-CN" altLang="zh-CN" sz="2400" smtClean="0"/>
              <a:t>对象</a:t>
            </a:r>
            <a:r>
              <a:rPr lang="zh-CN" altLang="en-US" sz="2400" smtClean="0"/>
              <a:t>的数据成员存储各自存储，但成员函数只存储一个副本，如何区分当前调用成员函数的对象呢？解决的方法就是</a:t>
            </a:r>
            <a:r>
              <a:rPr lang="en-US" altLang="zh-CN" sz="2400" smtClean="0"/>
              <a:t>this</a:t>
            </a:r>
            <a:r>
              <a:rPr lang="zh-CN" altLang="en-US" sz="2400" smtClean="0"/>
              <a:t>指针。</a:t>
            </a:r>
            <a:endParaRPr lang="en-US" altLang="zh-CN" sz="2400" smtClean="0"/>
          </a:p>
          <a:p>
            <a:pPr>
              <a:lnSpc>
                <a:spcPct val="110000"/>
              </a:lnSpc>
              <a:buClr>
                <a:srgbClr val="0070C0"/>
              </a:buClr>
              <a:buFont typeface="Wingdings" panose="05000000000000000000" pitchFamily="2" charset="2"/>
              <a:buChar char="n"/>
            </a:pPr>
            <a:r>
              <a:rPr lang="en-US" altLang="zh-CN" sz="2400" smtClean="0"/>
              <a:t>this</a:t>
            </a:r>
            <a:r>
              <a:rPr lang="zh-CN" altLang="zh-CN" sz="2400" smtClean="0"/>
              <a:t>指针</a:t>
            </a:r>
            <a:r>
              <a:rPr lang="zh-CN" altLang="en-US" sz="2400" smtClean="0"/>
              <a:t>：</a:t>
            </a:r>
            <a:r>
              <a:rPr lang="zh-CN" altLang="zh-CN" sz="2400" smtClean="0"/>
              <a:t>一个指向对象的指针，它隐含在类的成员函数中，用来指向成员函数所属类当前正在被操作的对象。</a:t>
            </a:r>
            <a:endParaRPr lang="en-US" altLang="zh-CN" sz="2400" smtClean="0"/>
          </a:p>
          <a:p>
            <a:pPr>
              <a:lnSpc>
                <a:spcPct val="110000"/>
              </a:lnSpc>
              <a:buClr>
                <a:srgbClr val="0070C0"/>
              </a:buClr>
              <a:buFont typeface="Wingdings" panose="05000000000000000000" pitchFamily="2" charset="2"/>
              <a:buChar char="n"/>
            </a:pPr>
            <a:r>
              <a:rPr lang="zh-CN" altLang="en-US" sz="2400" smtClean="0">
                <a:solidFill>
                  <a:srgbClr val="FF0000"/>
                </a:solidFill>
              </a:rPr>
              <a:t>问题：类中数据成员的名字与成员函数形参的名字相同时，如何区分？</a:t>
            </a:r>
            <a:endParaRPr lang="en-US" altLang="zh-CN" sz="2400" dirty="0" smtClean="0">
              <a:solidFill>
                <a:srgbClr val="FF0000"/>
              </a:solidFill>
            </a:endParaRPr>
          </a:p>
        </p:txBody>
      </p:sp>
    </p:spTree>
    <p:extLst>
      <p:ext uri="{BB962C8B-B14F-4D97-AF65-F5344CB8AC3E}">
        <p14:creationId xmlns:p14="http://schemas.microsoft.com/office/powerpoint/2010/main" val="9765208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3018190"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3.7.3  this</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指针</a:t>
            </a:r>
          </a:p>
        </p:txBody>
      </p:sp>
      <p:sp>
        <p:nvSpPr>
          <p:cNvPr id="6" name="Rectangle 2"/>
          <p:cNvSpPr txBox="1">
            <a:spLocks noChangeArrowheads="1"/>
          </p:cNvSpPr>
          <p:nvPr/>
        </p:nvSpPr>
        <p:spPr>
          <a:xfrm>
            <a:off x="323528" y="579676"/>
            <a:ext cx="8229600" cy="444034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1400" dirty="0"/>
              <a:t>【</a:t>
            </a:r>
            <a:r>
              <a:rPr lang="zh-CN" altLang="zh-CN" sz="1400" dirty="0" smtClean="0"/>
              <a:t>例</a:t>
            </a:r>
            <a:r>
              <a:rPr lang="en-US" altLang="zh-CN" sz="1400" dirty="0" smtClean="0"/>
              <a:t>3-25</a:t>
            </a:r>
            <a:r>
              <a:rPr lang="zh-CN" altLang="zh-CN" sz="1400" dirty="0"/>
              <a:t>】阅读程序，分析执行结果。</a:t>
            </a:r>
          </a:p>
          <a:p>
            <a:r>
              <a:rPr lang="en-US" altLang="zh-CN" sz="1400" dirty="0"/>
              <a:t>#include&lt;</a:t>
            </a:r>
            <a:r>
              <a:rPr lang="en-US" altLang="zh-CN" sz="1400" dirty="0" err="1"/>
              <a:t>iostream</a:t>
            </a:r>
            <a:r>
              <a:rPr lang="en-US" altLang="zh-CN" sz="1400" dirty="0"/>
              <a:t>&gt;</a:t>
            </a:r>
            <a:endParaRPr lang="zh-CN" altLang="zh-CN" sz="1400" dirty="0"/>
          </a:p>
          <a:p>
            <a:r>
              <a:rPr lang="en-US" altLang="zh-CN" sz="1400" dirty="0"/>
              <a:t>using namespace </a:t>
            </a:r>
            <a:r>
              <a:rPr lang="en-US" altLang="zh-CN" sz="1400" dirty="0" err="1"/>
              <a:t>std</a:t>
            </a:r>
            <a:r>
              <a:rPr lang="en-US" altLang="zh-CN" sz="1400" dirty="0"/>
              <a:t>;</a:t>
            </a:r>
            <a:endParaRPr lang="zh-CN" altLang="zh-CN" sz="1400" dirty="0"/>
          </a:p>
          <a:p>
            <a:r>
              <a:rPr lang="en-US" altLang="zh-CN" sz="1400" dirty="0"/>
              <a:t>class A                    </a:t>
            </a:r>
            <a:endParaRPr lang="zh-CN" altLang="zh-CN" sz="1400" dirty="0"/>
          </a:p>
          <a:p>
            <a:r>
              <a:rPr lang="en-US" altLang="zh-CN" sz="1400" dirty="0"/>
              <a:t>{</a:t>
            </a:r>
            <a:endParaRPr lang="zh-CN" altLang="zh-CN" sz="1400" dirty="0"/>
          </a:p>
          <a:p>
            <a:r>
              <a:rPr lang="en-US" altLang="zh-CN" sz="1400" dirty="0"/>
              <a:t>public: </a:t>
            </a:r>
            <a:endParaRPr lang="zh-CN" altLang="zh-CN" sz="1400" dirty="0"/>
          </a:p>
          <a:p>
            <a:r>
              <a:rPr lang="en-US" altLang="zh-CN" sz="1400" dirty="0"/>
              <a:t>	A(</a:t>
            </a:r>
            <a:r>
              <a:rPr lang="en-US" altLang="zh-CN" sz="1400" dirty="0" err="1"/>
              <a:t>int</a:t>
            </a:r>
            <a:r>
              <a:rPr lang="en-US" altLang="zh-CN" sz="1400" dirty="0"/>
              <a:t> =0,int =0);</a:t>
            </a:r>
            <a:endParaRPr lang="zh-CN" altLang="zh-CN" sz="1400" dirty="0"/>
          </a:p>
          <a:p>
            <a:r>
              <a:rPr lang="en-US" altLang="zh-CN" sz="1400" dirty="0"/>
              <a:t>	void Show();</a:t>
            </a:r>
            <a:endParaRPr lang="zh-CN" altLang="zh-CN" sz="1400" dirty="0"/>
          </a:p>
          <a:p>
            <a:r>
              <a:rPr lang="en-US" altLang="zh-CN" sz="1400" dirty="0"/>
              <a:t>	void Set(</a:t>
            </a:r>
            <a:r>
              <a:rPr lang="en-US" altLang="zh-CN" sz="1400" dirty="0" err="1"/>
              <a:t>int,int</a:t>
            </a:r>
            <a:r>
              <a:rPr lang="en-US" altLang="zh-CN" sz="1400" dirty="0"/>
              <a:t>);</a:t>
            </a:r>
            <a:endParaRPr lang="zh-CN" altLang="zh-CN" sz="1400" dirty="0"/>
          </a:p>
          <a:p>
            <a:r>
              <a:rPr lang="en-US" altLang="zh-CN" sz="1400" dirty="0"/>
              <a:t>	~A();</a:t>
            </a:r>
            <a:endParaRPr lang="zh-CN" altLang="zh-CN" sz="1400" dirty="0"/>
          </a:p>
          <a:p>
            <a:r>
              <a:rPr lang="en-US" altLang="zh-CN" sz="1400" dirty="0"/>
              <a:t>private: </a:t>
            </a:r>
            <a:endParaRPr lang="zh-CN" altLang="zh-CN" sz="1400" dirty="0"/>
          </a:p>
          <a:p>
            <a:r>
              <a:rPr lang="en-US" altLang="zh-CN" sz="1400" dirty="0"/>
              <a:t>	</a:t>
            </a:r>
            <a:r>
              <a:rPr lang="en-US" altLang="zh-CN" sz="1400" dirty="0" err="1">
                <a:solidFill>
                  <a:srgbClr val="FF0000"/>
                </a:solidFill>
              </a:rPr>
              <a:t>int</a:t>
            </a:r>
            <a:r>
              <a:rPr lang="en-US" altLang="zh-CN" sz="1400" dirty="0">
                <a:solidFill>
                  <a:srgbClr val="FF0000"/>
                </a:solidFill>
              </a:rPr>
              <a:t>  </a:t>
            </a:r>
            <a:r>
              <a:rPr lang="en-US" altLang="zh-CN" sz="1400" dirty="0" err="1">
                <a:solidFill>
                  <a:srgbClr val="FF0000"/>
                </a:solidFill>
              </a:rPr>
              <a:t>x,y</a:t>
            </a:r>
            <a:r>
              <a:rPr lang="en-US" altLang="zh-CN" sz="1400" dirty="0">
                <a:solidFill>
                  <a:srgbClr val="FF0000"/>
                </a:solidFill>
              </a:rPr>
              <a:t>;                  </a:t>
            </a:r>
            <a:endParaRPr lang="zh-CN" altLang="zh-CN" sz="1400" dirty="0">
              <a:solidFill>
                <a:srgbClr val="FF0000"/>
              </a:solidFill>
            </a:endParaRPr>
          </a:p>
          <a:p>
            <a:r>
              <a:rPr lang="en-US" altLang="zh-CN" sz="1400" dirty="0"/>
              <a:t>};</a:t>
            </a:r>
            <a:endParaRPr lang="zh-CN" altLang="zh-CN" sz="1400" dirty="0"/>
          </a:p>
          <a:p>
            <a:r>
              <a:rPr lang="en-US" altLang="zh-CN" sz="1400" dirty="0"/>
              <a:t>A::A(int x1,int y1):x(x1),y(y1)</a:t>
            </a:r>
            <a:endParaRPr lang="zh-CN" altLang="zh-CN" sz="1400" dirty="0"/>
          </a:p>
          <a:p>
            <a:r>
              <a:rPr lang="en-US" altLang="zh-CN" sz="1400" dirty="0"/>
              <a:t>{</a:t>
            </a:r>
            <a:endParaRPr lang="zh-CN" altLang="zh-CN" sz="1400" dirty="0"/>
          </a:p>
          <a:p>
            <a:r>
              <a:rPr lang="en-US" altLang="zh-CN" sz="1400" dirty="0"/>
              <a:t>	</a:t>
            </a:r>
            <a:r>
              <a:rPr lang="en-US" altLang="zh-CN" sz="1400" dirty="0" err="1"/>
              <a:t>cout</a:t>
            </a:r>
            <a:r>
              <a:rPr lang="en-US" altLang="zh-CN" sz="1400" dirty="0"/>
              <a:t>&lt;&lt;"</a:t>
            </a:r>
            <a:r>
              <a:rPr lang="zh-CN" altLang="zh-CN" sz="1400" dirty="0"/>
              <a:t>调用构造函数！</a:t>
            </a:r>
            <a:r>
              <a:rPr lang="en-US" altLang="zh-CN" sz="1400" dirty="0"/>
              <a:t>"&lt;&lt;</a:t>
            </a:r>
            <a:r>
              <a:rPr lang="en-US" altLang="zh-CN" sz="1400" dirty="0" err="1"/>
              <a:t>endl</a:t>
            </a:r>
            <a:r>
              <a:rPr lang="en-US" altLang="zh-CN" sz="1400" dirty="0"/>
              <a:t>;</a:t>
            </a:r>
            <a:endParaRPr lang="zh-CN" altLang="zh-CN" sz="1400" dirty="0"/>
          </a:p>
          <a:p>
            <a:r>
              <a:rPr lang="en-US" altLang="zh-CN" sz="1400" dirty="0"/>
              <a:t>}</a:t>
            </a:r>
            <a:endParaRPr lang="zh-CN" altLang="zh-CN" sz="1400" dirty="0"/>
          </a:p>
          <a:p>
            <a:pPr marL="0" indent="0">
              <a:lnSpc>
                <a:spcPct val="110000"/>
              </a:lnSpc>
              <a:buClr>
                <a:srgbClr val="0070C0"/>
              </a:buClr>
              <a:buNone/>
            </a:pPr>
            <a:endParaRPr lang="en-US" altLang="zh-CN" sz="2400" dirty="0" smtClean="0">
              <a:solidFill>
                <a:srgbClr val="FF0000"/>
              </a:solidFill>
            </a:endParaRPr>
          </a:p>
        </p:txBody>
      </p:sp>
    </p:spTree>
    <p:extLst>
      <p:ext uri="{BB962C8B-B14F-4D97-AF65-F5344CB8AC3E}">
        <p14:creationId xmlns:p14="http://schemas.microsoft.com/office/powerpoint/2010/main" val="23844359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p>
        </p:txBody>
      </p:sp>
      <p:sp>
        <p:nvSpPr>
          <p:cNvPr id="46" name="TextBox 45"/>
          <p:cNvSpPr txBox="1"/>
          <p:nvPr/>
        </p:nvSpPr>
        <p:spPr>
          <a:xfrm>
            <a:off x="3018190"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3.7.3  this</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指针</a:t>
            </a:r>
          </a:p>
        </p:txBody>
      </p:sp>
      <p:sp>
        <p:nvSpPr>
          <p:cNvPr id="6" name="Rectangle 2"/>
          <p:cNvSpPr txBox="1">
            <a:spLocks noChangeArrowheads="1"/>
          </p:cNvSpPr>
          <p:nvPr/>
        </p:nvSpPr>
        <p:spPr>
          <a:xfrm>
            <a:off x="451492" y="699542"/>
            <a:ext cx="4912596" cy="432048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200" dirty="0"/>
              <a:t>A::~A()</a:t>
            </a:r>
            <a:endParaRPr lang="zh-CN" altLang="zh-CN" sz="1200" dirty="0"/>
          </a:p>
          <a:p>
            <a:pPr marL="0" indent="0">
              <a:buNone/>
            </a:pPr>
            <a:r>
              <a:rPr lang="en-US" altLang="zh-CN" sz="1200" dirty="0"/>
              <a:t>{      </a:t>
            </a:r>
            <a:r>
              <a:rPr lang="en-US" altLang="zh-CN" sz="1200" dirty="0" err="1"/>
              <a:t>cout</a:t>
            </a:r>
            <a:r>
              <a:rPr lang="en-US" altLang="zh-CN" sz="1200" dirty="0"/>
              <a:t>&lt;&lt;"</a:t>
            </a:r>
            <a:r>
              <a:rPr lang="zh-CN" altLang="zh-CN" sz="1200" dirty="0"/>
              <a:t>调用析构函数！</a:t>
            </a:r>
            <a:r>
              <a:rPr lang="en-US" altLang="zh-CN" sz="1200" dirty="0"/>
              <a:t>"&lt;&lt;</a:t>
            </a:r>
            <a:r>
              <a:rPr lang="en-US" altLang="zh-CN" sz="1200" dirty="0" err="1"/>
              <a:t>endl</a:t>
            </a:r>
            <a:r>
              <a:rPr lang="en-US" altLang="zh-CN" sz="1200" dirty="0"/>
              <a:t>;     }</a:t>
            </a:r>
            <a:endParaRPr lang="zh-CN" altLang="zh-CN" sz="1200" dirty="0"/>
          </a:p>
          <a:p>
            <a:pPr marL="0" indent="0">
              <a:buNone/>
            </a:pPr>
            <a:r>
              <a:rPr lang="en-US" altLang="zh-CN" sz="1200" dirty="0"/>
              <a:t>void A::Set(</a:t>
            </a:r>
            <a:r>
              <a:rPr lang="en-US" altLang="zh-CN" sz="1200" dirty="0">
                <a:solidFill>
                  <a:srgbClr val="FF0000"/>
                </a:solidFill>
              </a:rPr>
              <a:t>int</a:t>
            </a:r>
            <a:r>
              <a:rPr lang="en-US" altLang="zh-CN" sz="1200" dirty="0"/>
              <a:t> </a:t>
            </a:r>
            <a:r>
              <a:rPr lang="en-US" altLang="zh-CN" sz="1200" dirty="0" err="1">
                <a:solidFill>
                  <a:srgbClr val="FF0000"/>
                </a:solidFill>
              </a:rPr>
              <a:t>x,int</a:t>
            </a:r>
            <a:r>
              <a:rPr lang="en-US" altLang="zh-CN" sz="1200" dirty="0">
                <a:solidFill>
                  <a:srgbClr val="FF0000"/>
                </a:solidFill>
              </a:rPr>
              <a:t> y</a:t>
            </a:r>
            <a:r>
              <a:rPr lang="en-US" altLang="zh-CN" sz="1200" dirty="0"/>
              <a:t>)</a:t>
            </a:r>
            <a:endParaRPr lang="zh-CN" altLang="zh-CN" sz="1200" dirty="0"/>
          </a:p>
          <a:p>
            <a:pPr marL="0" indent="0">
              <a:buNone/>
            </a:pPr>
            <a:r>
              <a:rPr lang="en-US" altLang="zh-CN" sz="1200" dirty="0"/>
              <a:t>{</a:t>
            </a:r>
            <a:endParaRPr lang="zh-CN" altLang="zh-CN" sz="1200" dirty="0"/>
          </a:p>
          <a:p>
            <a:pPr marL="0" indent="0">
              <a:buNone/>
            </a:pPr>
            <a:r>
              <a:rPr lang="en-US" altLang="zh-CN" sz="1200" dirty="0">
                <a:solidFill>
                  <a:srgbClr val="FF0000"/>
                </a:solidFill>
                <a:sym typeface="Wingdings" panose="05000000000000000000" pitchFamily="2" charset="2"/>
              </a:rPr>
              <a:t> </a:t>
            </a:r>
            <a:r>
              <a:rPr lang="en-US" altLang="zh-CN" sz="1200" dirty="0" smtClean="0">
                <a:solidFill>
                  <a:srgbClr val="FF0000"/>
                </a:solidFill>
                <a:sym typeface="Wingdings" panose="05000000000000000000" pitchFamily="2" charset="2"/>
              </a:rPr>
              <a:t>           </a:t>
            </a:r>
            <a:r>
              <a:rPr lang="en-US" altLang="zh-CN" sz="1200" dirty="0" smtClean="0">
                <a:solidFill>
                  <a:srgbClr val="FF0000"/>
                </a:solidFill>
              </a:rPr>
              <a:t>  </a:t>
            </a:r>
            <a:r>
              <a:rPr lang="en-US" altLang="zh-CN" sz="1200" dirty="0">
                <a:solidFill>
                  <a:srgbClr val="FF0000"/>
                </a:solidFill>
              </a:rPr>
              <a:t>this-&gt;x=x;  this-&gt;y=y;  </a:t>
            </a:r>
            <a:r>
              <a:rPr lang="zh-CN" altLang="en-US" sz="1200" dirty="0">
                <a:solidFill>
                  <a:srgbClr val="FF0000"/>
                </a:solidFill>
              </a:rPr>
              <a:t>   </a:t>
            </a:r>
            <a:r>
              <a:rPr lang="en-US" altLang="zh-CN" sz="1200" dirty="0">
                <a:solidFill>
                  <a:srgbClr val="FF0000"/>
                </a:solidFill>
              </a:rPr>
              <a:t> </a:t>
            </a:r>
            <a:r>
              <a:rPr lang="en-US" altLang="zh-CN" sz="1200" dirty="0"/>
              <a:t>//</a:t>
            </a:r>
            <a:r>
              <a:rPr lang="zh-CN" altLang="en-US" sz="1200" dirty="0"/>
              <a:t>数据成员加</a:t>
            </a:r>
            <a:r>
              <a:rPr lang="en-US" altLang="zh-CN" sz="1200" dirty="0"/>
              <a:t>this</a:t>
            </a:r>
            <a:r>
              <a:rPr lang="zh-CN" altLang="en-US" sz="1200" dirty="0"/>
              <a:t>指针</a:t>
            </a:r>
            <a:endParaRPr lang="zh-CN" altLang="zh-CN" sz="1200" dirty="0"/>
          </a:p>
          <a:p>
            <a:pPr marL="0" indent="0">
              <a:buNone/>
            </a:pPr>
            <a:r>
              <a:rPr lang="en-US" altLang="zh-CN" sz="1200" dirty="0"/>
              <a:t>}</a:t>
            </a:r>
            <a:endParaRPr lang="zh-CN" altLang="zh-CN" sz="1200" dirty="0"/>
          </a:p>
          <a:p>
            <a:pPr marL="0" indent="0">
              <a:buNone/>
            </a:pPr>
            <a:r>
              <a:rPr lang="en-US" altLang="zh-CN" sz="1200" dirty="0"/>
              <a:t>void A::Show()</a:t>
            </a:r>
            <a:endParaRPr lang="zh-CN" altLang="zh-CN" sz="1200" dirty="0"/>
          </a:p>
          <a:p>
            <a:pPr marL="0" indent="0">
              <a:buNone/>
            </a:pPr>
            <a:r>
              <a:rPr lang="en-US" altLang="zh-CN" sz="1200" dirty="0"/>
              <a:t>{</a:t>
            </a:r>
            <a:endParaRPr lang="zh-CN" altLang="zh-CN" sz="1200" dirty="0"/>
          </a:p>
          <a:p>
            <a:pPr marL="0" indent="0">
              <a:buNone/>
            </a:pPr>
            <a:r>
              <a:rPr lang="en-US" altLang="zh-CN" sz="1200" dirty="0" smtClean="0"/>
              <a:t>              </a:t>
            </a:r>
            <a:r>
              <a:rPr lang="en-US" altLang="zh-CN" sz="1200" dirty="0" err="1" smtClean="0"/>
              <a:t>cout</a:t>
            </a:r>
            <a:r>
              <a:rPr lang="en-US" altLang="zh-CN" sz="1200" dirty="0"/>
              <a:t>&lt;&lt;"x="&lt;&lt;x&lt;&lt;"  "&lt;&lt;"y="&lt;&lt;y&lt;&lt;</a:t>
            </a:r>
            <a:r>
              <a:rPr lang="en-US" altLang="zh-CN" sz="1200" dirty="0" err="1"/>
              <a:t>endl</a:t>
            </a:r>
            <a:r>
              <a:rPr lang="en-US" altLang="zh-CN" sz="1200" dirty="0"/>
              <a:t>;</a:t>
            </a:r>
            <a:endParaRPr lang="zh-CN" altLang="zh-CN" sz="1200" dirty="0"/>
          </a:p>
          <a:p>
            <a:pPr marL="0" indent="0">
              <a:buNone/>
            </a:pPr>
            <a:r>
              <a:rPr lang="en-US" altLang="zh-CN" sz="1200" dirty="0"/>
              <a:t>}</a:t>
            </a:r>
            <a:endParaRPr lang="zh-CN" altLang="zh-CN" sz="1200" dirty="0"/>
          </a:p>
          <a:p>
            <a:pPr marL="0" indent="0">
              <a:buNone/>
            </a:pPr>
            <a:r>
              <a:rPr lang="en-US" altLang="zh-CN" sz="1200" dirty="0" err="1"/>
              <a:t>int</a:t>
            </a:r>
            <a:r>
              <a:rPr lang="en-US" altLang="zh-CN" sz="1200" dirty="0"/>
              <a:t> main()</a:t>
            </a:r>
            <a:endParaRPr lang="zh-CN" altLang="zh-CN" sz="1200" dirty="0"/>
          </a:p>
          <a:p>
            <a:pPr marL="0" indent="0">
              <a:buNone/>
            </a:pPr>
            <a:r>
              <a:rPr lang="en-US" altLang="zh-CN" sz="1200" dirty="0"/>
              <a:t>{</a:t>
            </a:r>
            <a:endParaRPr lang="zh-CN" altLang="zh-CN" sz="1200" dirty="0"/>
          </a:p>
          <a:p>
            <a:pPr marL="0" indent="0">
              <a:buNone/>
            </a:pPr>
            <a:r>
              <a:rPr lang="en-US" altLang="zh-CN" sz="1200" dirty="0" smtClean="0"/>
              <a:t>	A </a:t>
            </a:r>
            <a:r>
              <a:rPr lang="en-US" altLang="zh-CN" sz="1200" dirty="0"/>
              <a:t>a(10,20);</a:t>
            </a:r>
            <a:endParaRPr lang="zh-CN" altLang="zh-CN" sz="1200" dirty="0"/>
          </a:p>
          <a:p>
            <a:pPr marL="0" indent="0">
              <a:buNone/>
            </a:pPr>
            <a:r>
              <a:rPr lang="en-US" altLang="zh-CN" sz="1200" dirty="0"/>
              <a:t>	</a:t>
            </a:r>
            <a:r>
              <a:rPr lang="en-US" altLang="zh-CN" sz="1200" dirty="0" err="1"/>
              <a:t>a.Show</a:t>
            </a:r>
            <a:r>
              <a:rPr lang="en-US" altLang="zh-CN" sz="1200" dirty="0"/>
              <a:t>();</a:t>
            </a:r>
            <a:endParaRPr lang="zh-CN" altLang="zh-CN" sz="1200" dirty="0"/>
          </a:p>
          <a:p>
            <a:pPr marL="0" indent="0">
              <a:buNone/>
            </a:pPr>
            <a:r>
              <a:rPr lang="en-US" altLang="zh-CN" sz="1200" dirty="0"/>
              <a:t>	</a:t>
            </a:r>
            <a:r>
              <a:rPr lang="en-US" altLang="zh-CN" sz="1200" dirty="0" err="1"/>
              <a:t>a.Set</a:t>
            </a:r>
            <a:r>
              <a:rPr lang="en-US" altLang="zh-CN" sz="1200" dirty="0"/>
              <a:t>(100,200);</a:t>
            </a:r>
            <a:endParaRPr lang="zh-CN" altLang="zh-CN" sz="1200" dirty="0"/>
          </a:p>
          <a:p>
            <a:pPr marL="0" indent="0">
              <a:buNone/>
            </a:pPr>
            <a:r>
              <a:rPr lang="en-US" altLang="zh-CN" sz="1200" dirty="0"/>
              <a:t>	</a:t>
            </a:r>
            <a:r>
              <a:rPr lang="en-US" altLang="zh-CN" sz="1200" dirty="0" err="1"/>
              <a:t>a.Show</a:t>
            </a:r>
            <a:r>
              <a:rPr lang="en-US" altLang="zh-CN" sz="1200" dirty="0"/>
              <a:t>();</a:t>
            </a:r>
            <a:endParaRPr lang="zh-CN" altLang="zh-CN" sz="1200" dirty="0"/>
          </a:p>
          <a:p>
            <a:pPr marL="0" indent="0">
              <a:buNone/>
            </a:pPr>
            <a:r>
              <a:rPr lang="en-US" altLang="zh-CN" sz="1200" dirty="0"/>
              <a:t>	return 0;</a:t>
            </a:r>
            <a:endParaRPr lang="zh-CN" altLang="zh-CN" sz="1200" dirty="0"/>
          </a:p>
          <a:p>
            <a:pPr marL="0" indent="0">
              <a:buNone/>
            </a:pPr>
            <a:r>
              <a:rPr lang="en-US" altLang="zh-CN" sz="1200" dirty="0"/>
              <a:t>}</a:t>
            </a:r>
            <a:endParaRPr lang="zh-CN" altLang="zh-CN" sz="1200" dirty="0"/>
          </a:p>
          <a:p>
            <a:pPr marL="0" indent="0">
              <a:lnSpc>
                <a:spcPct val="110000"/>
              </a:lnSpc>
              <a:buClr>
                <a:srgbClr val="0070C0"/>
              </a:buClr>
              <a:buNone/>
            </a:pPr>
            <a:endParaRPr lang="en-US" altLang="zh-CN" sz="2400" dirty="0" smtClean="0">
              <a:solidFill>
                <a:srgbClr val="FF0000"/>
              </a:solidFill>
            </a:endParaRPr>
          </a:p>
        </p:txBody>
      </p:sp>
      <p:sp>
        <p:nvSpPr>
          <p:cNvPr id="5" name="TextBox 2"/>
          <p:cNvSpPr txBox="1"/>
          <p:nvPr/>
        </p:nvSpPr>
        <p:spPr>
          <a:xfrm>
            <a:off x="5364088" y="2427734"/>
            <a:ext cx="3048000" cy="1477963"/>
          </a:xfrm>
          <a:prstGeom prst="rect">
            <a:avLst/>
          </a:prstGeom>
          <a:solidFill>
            <a:schemeClr val="accent5"/>
          </a:solidFill>
          <a:ln>
            <a:solidFill>
              <a:schemeClr val="tx1"/>
            </a:solidFill>
          </a:ln>
        </p:spPr>
        <p:txBody>
          <a:bodyPr>
            <a:spAutoFit/>
          </a:bodyPr>
          <a:lstStyle/>
          <a:p>
            <a:pPr>
              <a:defRPr/>
            </a:pPr>
            <a:r>
              <a:rPr lang="zh-CN" altLang="en-US" dirty="0">
                <a:latin typeface="Arial" charset="0"/>
              </a:rPr>
              <a:t>运行结果：</a:t>
            </a:r>
            <a:endParaRPr lang="en-US" altLang="zh-CN" dirty="0">
              <a:latin typeface="Arial" charset="0"/>
            </a:endParaRPr>
          </a:p>
          <a:p>
            <a:pPr>
              <a:defRPr/>
            </a:pPr>
            <a:r>
              <a:rPr lang="zh-CN" altLang="zh-CN" dirty="0">
                <a:latin typeface="Arial" charset="0"/>
              </a:rPr>
              <a:t>调用构造函数！</a:t>
            </a:r>
          </a:p>
          <a:p>
            <a:pPr>
              <a:defRPr/>
            </a:pPr>
            <a:r>
              <a:rPr lang="en-US" altLang="zh-CN" dirty="0">
                <a:latin typeface="Arial" charset="0"/>
              </a:rPr>
              <a:t>x=10  y=20</a:t>
            </a:r>
            <a:endParaRPr lang="zh-CN" altLang="zh-CN" dirty="0">
              <a:latin typeface="Arial" charset="0"/>
            </a:endParaRPr>
          </a:p>
          <a:p>
            <a:pPr>
              <a:defRPr/>
            </a:pPr>
            <a:r>
              <a:rPr lang="en-US" altLang="zh-CN" dirty="0">
                <a:latin typeface="Arial" charset="0"/>
              </a:rPr>
              <a:t>x=100  y=200</a:t>
            </a:r>
            <a:endParaRPr lang="zh-CN" altLang="zh-CN" dirty="0">
              <a:latin typeface="Arial" charset="0"/>
            </a:endParaRPr>
          </a:p>
          <a:p>
            <a:pPr>
              <a:defRPr/>
            </a:pPr>
            <a:r>
              <a:rPr lang="zh-CN" altLang="zh-CN" dirty="0">
                <a:latin typeface="Arial" charset="0"/>
              </a:rPr>
              <a:t>调用析构函数！</a:t>
            </a:r>
          </a:p>
        </p:txBody>
      </p:sp>
    </p:spTree>
    <p:extLst>
      <p:ext uri="{BB962C8B-B14F-4D97-AF65-F5344CB8AC3E}">
        <p14:creationId xmlns:p14="http://schemas.microsoft.com/office/powerpoint/2010/main" val="21479855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2623" y="1049792"/>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06741"/>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3.8</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2543153" y="1643685"/>
            <a:ext cx="6588224"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向函数传递对象</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27529" y="672782"/>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31385" y="673175"/>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79457" y="672782"/>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35241" y="672782"/>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83313" y="672782"/>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
        <p:nvSpPr>
          <p:cNvPr id="2" name="TextBox 1"/>
          <p:cNvSpPr txBox="1"/>
          <p:nvPr/>
        </p:nvSpPr>
        <p:spPr>
          <a:xfrm>
            <a:off x="454921" y="3116429"/>
            <a:ext cx="8365551" cy="1599733"/>
          </a:xfrm>
          <a:prstGeom prst="rect">
            <a:avLst/>
          </a:prstGeom>
          <a:noFill/>
        </p:spPr>
        <p:txBody>
          <a:bodyPr wrap="square" rtlCol="0">
            <a:spAutoFit/>
          </a:bodyPr>
          <a:lstStyle/>
          <a:p>
            <a:pPr marL="171450" indent="-171450" algn="just">
              <a:lnSpc>
                <a:spcPct val="120000"/>
              </a:lnSpc>
              <a:buFont typeface="Arial" panose="020B0604020202020204" pitchFamily="34" charset="0"/>
              <a:buChar cha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语言中，函数的参数和返回值的传递方式有三种：值传递、 </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指针</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传递和引用传递。其方法与传递其它类型的数据一样。</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1000"/>
                                        <p:tgtEl>
                                          <p:spTgt spid="2"/>
                                        </p:tgtEl>
                                      </p:cBhvr>
                                    </p:animEffect>
                                    <p:anim calcmode="lin" valueType="num">
                                      <p:cBhvr>
                                        <p:cTn id="49" dur="1000" fill="hold"/>
                                        <p:tgtEl>
                                          <p:spTgt spid="2"/>
                                        </p:tgtEl>
                                        <p:attrNameLst>
                                          <p:attrName>ppt_x</p:attrName>
                                        </p:attrNameLst>
                                      </p:cBhvr>
                                      <p:tavLst>
                                        <p:tav tm="0">
                                          <p:val>
                                            <p:strVal val="#ppt_x"/>
                                          </p:val>
                                        </p:tav>
                                        <p:tav tm="100000">
                                          <p:val>
                                            <p:strVal val="#ppt_x"/>
                                          </p:val>
                                        </p:tav>
                                      </p:tavLst>
                                    </p:anim>
                                    <p:anim calcmode="lin" valueType="num">
                                      <p:cBhvr>
                                        <p:cTn id="5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2"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97250" y="33862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701049" y="115429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使用对象作为函数参数</a:t>
            </a:r>
          </a:p>
        </p:txBody>
      </p:sp>
      <p:sp>
        <p:nvSpPr>
          <p:cNvPr id="2" name="TextBox 1"/>
          <p:cNvSpPr txBox="1"/>
          <p:nvPr/>
        </p:nvSpPr>
        <p:spPr>
          <a:xfrm>
            <a:off x="179512" y="1635646"/>
            <a:ext cx="8712968" cy="1015663"/>
          </a:xfrm>
          <a:prstGeom prst="rect">
            <a:avLst/>
          </a:prstGeom>
          <a:noFill/>
        </p:spPr>
        <p:txBody>
          <a:bodyPr wrap="square" rtlCol="0">
            <a:spAutoFit/>
          </a:bodyPr>
          <a:lstStyle/>
          <a:p>
            <a:pPr algn="just">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把作为实参的对象的值复制给形参创建的局部对象，这种传递是</a:t>
            </a:r>
            <a:r>
              <a:rPr lang="zh-CN" altLang="zh-CN" sz="2000" b="1" dirty="0">
                <a:solidFill>
                  <a:srgbClr val="FF0000"/>
                </a:solidFill>
                <a:latin typeface="仿宋" panose="02010609060101010101" pitchFamily="49" charset="-122"/>
                <a:ea typeface="仿宋" panose="02010609060101010101" pitchFamily="49" charset="-122"/>
              </a:rPr>
              <a:t>单向</a:t>
            </a:r>
            <a:r>
              <a:rPr lang="zh-CN" altLang="zh-CN" sz="2000" b="1" dirty="0">
                <a:latin typeface="仿宋" panose="02010609060101010101" pitchFamily="49" charset="-122"/>
                <a:ea typeface="仿宋" panose="02010609060101010101" pitchFamily="49" charset="-122"/>
              </a:rPr>
              <a:t>的，只从实参到形参。因此，函数对形参值做的改变</a:t>
            </a:r>
            <a:r>
              <a:rPr lang="zh-CN" altLang="zh-CN" sz="2000" b="1" dirty="0">
                <a:solidFill>
                  <a:srgbClr val="FF0000"/>
                </a:solidFill>
                <a:latin typeface="仿宋" panose="02010609060101010101" pitchFamily="49" charset="-122"/>
                <a:ea typeface="仿宋" panose="02010609060101010101" pitchFamily="49" charset="-122"/>
              </a:rPr>
              <a:t>不会</a:t>
            </a:r>
            <a:r>
              <a:rPr lang="zh-CN" altLang="zh-CN" sz="2000" b="1" dirty="0">
                <a:latin typeface="仿宋" panose="02010609060101010101" pitchFamily="49" charset="-122"/>
                <a:ea typeface="仿宋" panose="02010609060101010101" pitchFamily="49" charset="-122"/>
              </a:rPr>
              <a:t>影响到实参。</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97827"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使用对象作为函数参数</a:t>
            </a:r>
          </a:p>
        </p:txBody>
      </p:sp>
      <p:sp>
        <p:nvSpPr>
          <p:cNvPr id="2" name="TextBox 1"/>
          <p:cNvSpPr txBox="1"/>
          <p:nvPr/>
        </p:nvSpPr>
        <p:spPr>
          <a:xfrm>
            <a:off x="971600" y="771550"/>
            <a:ext cx="6048672" cy="4093428"/>
          </a:xfrm>
          <a:prstGeom prst="rect">
            <a:avLst/>
          </a:prstGeom>
          <a:noFill/>
        </p:spPr>
        <p:txBody>
          <a:bodyPr wrap="square" rtlCol="0">
            <a:spAutoFit/>
          </a:bodyPr>
          <a:lstStyle/>
          <a:p>
            <a:pPr>
              <a:defRPr/>
            </a:pPr>
            <a:r>
              <a:rPr lang="zh-CN" altLang="zh-CN" sz="2000" b="1" dirty="0">
                <a:latin typeface="+mn-ea"/>
              </a:rPr>
              <a:t>【例</a:t>
            </a:r>
            <a:r>
              <a:rPr lang="en-US" altLang="zh-CN" sz="2000" b="1" dirty="0" smtClean="0">
                <a:latin typeface="+mn-ea"/>
              </a:rPr>
              <a:t>3-26</a:t>
            </a:r>
            <a:r>
              <a:rPr lang="zh-CN" altLang="zh-CN" sz="2000" b="1" dirty="0" smtClean="0">
                <a:latin typeface="+mn-ea"/>
              </a:rPr>
              <a:t>】</a:t>
            </a:r>
            <a:r>
              <a:rPr lang="zh-CN" altLang="zh-CN" sz="2000" b="1" dirty="0">
                <a:latin typeface="+mn-ea"/>
              </a:rPr>
              <a:t>对象作为函数参数应用举例。</a:t>
            </a:r>
          </a:p>
          <a:p>
            <a:pPr>
              <a:defRPr/>
            </a:pPr>
            <a:r>
              <a:rPr lang="en-US" altLang="zh-CN" sz="2000" b="1" dirty="0">
                <a:latin typeface="+mn-ea"/>
              </a:rPr>
              <a:t>#include </a:t>
            </a:r>
            <a:r>
              <a:rPr lang="en-US" altLang="zh-CN" sz="2000" b="1" dirty="0" smtClean="0">
                <a:latin typeface="+mn-ea"/>
              </a:rPr>
              <a:t>&lt;</a:t>
            </a:r>
            <a:r>
              <a:rPr lang="en-US" altLang="zh-CN" sz="2000" b="1" dirty="0" err="1" smtClean="0">
                <a:latin typeface="+mn-ea"/>
              </a:rPr>
              <a:t>stdafx.h</a:t>
            </a:r>
            <a:r>
              <a:rPr lang="en-US" altLang="zh-CN" sz="2000" b="1" dirty="0" smtClean="0">
                <a:latin typeface="+mn-ea"/>
              </a:rPr>
              <a:t>&gt;</a:t>
            </a:r>
            <a:endParaRPr lang="zh-CN" altLang="zh-CN" sz="2000" b="1" dirty="0">
              <a:latin typeface="+mn-ea"/>
            </a:endParaRPr>
          </a:p>
          <a:p>
            <a:pPr>
              <a:defRPr/>
            </a:pPr>
            <a:r>
              <a:rPr lang="en-US" altLang="zh-CN" sz="2000" b="1" dirty="0">
                <a:latin typeface="+mn-ea"/>
              </a:rPr>
              <a:t>#include &lt;</a:t>
            </a:r>
            <a:r>
              <a:rPr lang="en-US" altLang="zh-CN" sz="2000" b="1" dirty="0" err="1">
                <a:latin typeface="+mn-ea"/>
              </a:rPr>
              <a:t>iostream</a:t>
            </a:r>
            <a:r>
              <a:rPr lang="en-US" altLang="zh-CN" sz="2000" b="1" dirty="0">
                <a:latin typeface="+mn-ea"/>
              </a:rPr>
              <a:t>&gt;</a:t>
            </a:r>
            <a:endParaRPr lang="zh-CN" altLang="zh-CN" sz="2000" b="1" dirty="0">
              <a:latin typeface="+mn-ea"/>
            </a:endParaRPr>
          </a:p>
          <a:p>
            <a:pPr>
              <a:defRPr/>
            </a:pPr>
            <a:r>
              <a:rPr lang="en-US" altLang="zh-CN" sz="2000" b="1" dirty="0">
                <a:latin typeface="+mn-ea"/>
              </a:rPr>
              <a:t>using namespace </a:t>
            </a:r>
            <a:r>
              <a:rPr lang="en-US" altLang="zh-CN" sz="2000" b="1" dirty="0" err="1">
                <a:latin typeface="+mn-ea"/>
              </a:rPr>
              <a:t>std</a:t>
            </a:r>
            <a:r>
              <a:rPr lang="en-US" altLang="zh-CN" sz="2000" b="1" dirty="0">
                <a:latin typeface="+mn-ea"/>
              </a:rPr>
              <a:t>;</a:t>
            </a:r>
            <a:endParaRPr lang="zh-CN" altLang="zh-CN" sz="2000" b="1" dirty="0">
              <a:latin typeface="+mn-ea"/>
            </a:endParaRPr>
          </a:p>
          <a:p>
            <a:pPr>
              <a:defRPr/>
            </a:pPr>
            <a:r>
              <a:rPr lang="en-US" altLang="zh-CN" sz="2000" b="1" dirty="0">
                <a:latin typeface="+mn-ea"/>
              </a:rPr>
              <a:t>class Square</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latin typeface="+mn-ea"/>
              </a:rPr>
              <a:t>private:</a:t>
            </a:r>
            <a:endParaRPr lang="zh-CN" altLang="zh-CN" sz="2000" b="1" dirty="0">
              <a:latin typeface="+mn-ea"/>
            </a:endParaRPr>
          </a:p>
          <a:p>
            <a:pPr>
              <a:defRPr/>
            </a:pPr>
            <a:r>
              <a:rPr lang="en-US" altLang="zh-CN" sz="2000" b="1" dirty="0" smtClean="0">
                <a:latin typeface="+mn-ea"/>
              </a:rPr>
              <a:t>     </a:t>
            </a:r>
            <a:r>
              <a:rPr lang="en-US" altLang="zh-CN" sz="2000" b="1" dirty="0">
                <a:latin typeface="+mn-ea"/>
              </a:rPr>
              <a:t>double length;</a:t>
            </a:r>
            <a:endParaRPr lang="zh-CN" altLang="zh-CN" sz="2000" b="1" dirty="0">
              <a:latin typeface="+mn-ea"/>
            </a:endParaRPr>
          </a:p>
          <a:p>
            <a:pPr>
              <a:defRPr/>
            </a:pPr>
            <a:r>
              <a:rPr lang="en-US" altLang="zh-CN" sz="2000" b="1" dirty="0">
                <a:latin typeface="+mn-ea"/>
              </a:rPr>
              <a:t>public:</a:t>
            </a:r>
            <a:endParaRPr lang="zh-CN" altLang="zh-CN" sz="2000" b="1" dirty="0">
              <a:latin typeface="+mn-ea"/>
            </a:endParaRPr>
          </a:p>
          <a:p>
            <a:pPr>
              <a:defRPr/>
            </a:pPr>
            <a:r>
              <a:rPr lang="en-US" altLang="zh-CN" sz="2000" b="1" dirty="0" smtClean="0">
                <a:latin typeface="+mn-ea"/>
              </a:rPr>
              <a:t>     </a:t>
            </a:r>
            <a:r>
              <a:rPr lang="en-US" altLang="zh-CN" sz="2000" b="1" dirty="0">
                <a:latin typeface="+mn-ea"/>
              </a:rPr>
              <a:t>Square(double </a:t>
            </a:r>
            <a:r>
              <a:rPr lang="en-US" altLang="zh-CN" sz="2000" b="1" dirty="0" err="1">
                <a:latin typeface="+mn-ea"/>
              </a:rPr>
              <a:t>len</a:t>
            </a:r>
            <a:r>
              <a:rPr lang="en-US" altLang="zh-CN" sz="2000" b="1" dirty="0">
                <a:latin typeface="+mn-ea"/>
              </a:rPr>
              <a:t>);</a:t>
            </a:r>
            <a:endParaRPr lang="zh-CN" altLang="zh-CN" sz="2000" b="1" dirty="0">
              <a:latin typeface="+mn-ea"/>
            </a:endParaRPr>
          </a:p>
          <a:p>
            <a:pPr>
              <a:defRPr/>
            </a:pPr>
            <a:r>
              <a:rPr lang="en-US" altLang="zh-CN" sz="2000" b="1" dirty="0" smtClean="0">
                <a:solidFill>
                  <a:srgbClr val="FF0000"/>
                </a:solidFill>
                <a:latin typeface="+mn-ea"/>
              </a:rPr>
              <a:t>     </a:t>
            </a:r>
            <a:r>
              <a:rPr lang="en-US" altLang="zh-CN" sz="2000" b="1" dirty="0">
                <a:solidFill>
                  <a:srgbClr val="FF0000"/>
                </a:solidFill>
                <a:latin typeface="+mn-ea"/>
              </a:rPr>
              <a:t>void Add(Square s);</a:t>
            </a:r>
            <a:endParaRPr lang="zh-CN" altLang="zh-CN" sz="2000" b="1" dirty="0">
              <a:solidFill>
                <a:srgbClr val="FF0000"/>
              </a:solidFill>
              <a:latin typeface="+mn-ea"/>
            </a:endParaRPr>
          </a:p>
          <a:p>
            <a:pPr>
              <a:defRPr/>
            </a:pPr>
            <a:r>
              <a:rPr lang="en-US" altLang="zh-CN" sz="2000" b="1" dirty="0" smtClean="0">
                <a:latin typeface="+mn-ea"/>
              </a:rPr>
              <a:t>     </a:t>
            </a:r>
            <a:r>
              <a:rPr lang="en-US" altLang="zh-CN" sz="2000" b="1" dirty="0">
                <a:latin typeface="+mn-ea"/>
              </a:rPr>
              <a:t>void </a:t>
            </a:r>
            <a:r>
              <a:rPr lang="en-US" altLang="zh-CN" sz="2000" b="1" dirty="0" err="1">
                <a:latin typeface="+mn-ea"/>
              </a:rPr>
              <a:t>Outpout</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97827"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使用对象作为函数参数</a:t>
            </a:r>
          </a:p>
        </p:txBody>
      </p:sp>
      <p:sp>
        <p:nvSpPr>
          <p:cNvPr id="2" name="TextBox 1"/>
          <p:cNvSpPr txBox="1"/>
          <p:nvPr/>
        </p:nvSpPr>
        <p:spPr>
          <a:xfrm>
            <a:off x="971600" y="771550"/>
            <a:ext cx="7488832" cy="3477875"/>
          </a:xfrm>
          <a:prstGeom prst="rect">
            <a:avLst/>
          </a:prstGeom>
          <a:noFill/>
        </p:spPr>
        <p:txBody>
          <a:bodyPr wrap="square" rtlCol="0">
            <a:spAutoFit/>
          </a:bodyPr>
          <a:lstStyle/>
          <a:p>
            <a:pPr>
              <a:defRPr/>
            </a:pPr>
            <a:r>
              <a:rPr lang="en-US" altLang="zh-CN" sz="2000" b="1" dirty="0">
                <a:latin typeface="+mn-ea"/>
              </a:rPr>
              <a:t>Square::Square (double </a:t>
            </a:r>
            <a:r>
              <a:rPr lang="en-US" altLang="zh-CN" sz="2000" b="1" dirty="0" err="1">
                <a:latin typeface="+mn-ea"/>
              </a:rPr>
              <a:t>len</a:t>
            </a:r>
            <a:r>
              <a:rPr lang="en-US" altLang="zh-CN" sz="2000" b="1" dirty="0">
                <a:latin typeface="+mn-ea"/>
              </a:rPr>
              <a:t>):length(</a:t>
            </a:r>
            <a:r>
              <a:rPr lang="en-US" altLang="zh-CN" sz="2000" b="1" dirty="0" err="1">
                <a:latin typeface="+mn-ea"/>
              </a:rPr>
              <a:t>len</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solidFill>
                  <a:srgbClr val="FF0000"/>
                </a:solidFill>
                <a:latin typeface="+mn-ea"/>
              </a:rPr>
              <a:t>void Square::Add (Square s)</a:t>
            </a:r>
            <a:endParaRPr lang="zh-CN" altLang="zh-CN" sz="2000" b="1" dirty="0">
              <a:solidFill>
                <a:srgbClr val="FF0000"/>
              </a:solidFill>
              <a:latin typeface="+mn-ea"/>
            </a:endParaRPr>
          </a:p>
          <a:p>
            <a:pPr>
              <a:defRPr/>
            </a:pPr>
            <a:r>
              <a:rPr lang="en-US" altLang="zh-CN" sz="2000" b="1" dirty="0">
                <a:solidFill>
                  <a:srgbClr val="FF0000"/>
                </a:solidFill>
                <a:latin typeface="+mn-ea"/>
              </a:rPr>
              <a:t>{</a:t>
            </a:r>
            <a:endParaRPr lang="zh-CN" altLang="zh-CN" sz="2000" b="1" dirty="0">
              <a:solidFill>
                <a:srgbClr val="FF0000"/>
              </a:solidFill>
              <a:latin typeface="+mn-ea"/>
            </a:endParaRPr>
          </a:p>
          <a:p>
            <a:pPr>
              <a:defRPr/>
            </a:pPr>
            <a:r>
              <a:rPr lang="en-US" altLang="zh-CN" sz="2000" b="1" dirty="0">
                <a:solidFill>
                  <a:srgbClr val="FF0000"/>
                </a:solidFill>
                <a:latin typeface="+mn-ea"/>
              </a:rPr>
              <a:t>   </a:t>
            </a:r>
            <a:r>
              <a:rPr lang="en-US" altLang="zh-CN" sz="2000" b="1" dirty="0" smtClean="0">
                <a:solidFill>
                  <a:srgbClr val="FF0000"/>
                </a:solidFill>
                <a:latin typeface="+mn-ea"/>
              </a:rPr>
              <a:t> </a:t>
            </a:r>
            <a:r>
              <a:rPr lang="en-US" altLang="zh-CN" sz="2000" b="1" dirty="0" err="1" smtClean="0">
                <a:solidFill>
                  <a:srgbClr val="FF0000"/>
                </a:solidFill>
                <a:latin typeface="+mn-ea"/>
              </a:rPr>
              <a:t>s.length</a:t>
            </a:r>
            <a:r>
              <a:rPr lang="en-US" altLang="zh-CN" sz="2000" b="1" dirty="0" smtClean="0">
                <a:solidFill>
                  <a:srgbClr val="FF0000"/>
                </a:solidFill>
                <a:latin typeface="+mn-ea"/>
              </a:rPr>
              <a:t> </a:t>
            </a:r>
            <a:r>
              <a:rPr lang="en-US" altLang="zh-CN" sz="2000" b="1" dirty="0">
                <a:solidFill>
                  <a:srgbClr val="FF0000"/>
                </a:solidFill>
                <a:latin typeface="+mn-ea"/>
              </a:rPr>
              <a:t>=</a:t>
            </a:r>
            <a:r>
              <a:rPr lang="en-US" altLang="zh-CN" sz="2000" b="1" dirty="0" err="1">
                <a:solidFill>
                  <a:srgbClr val="FF0000"/>
                </a:solidFill>
                <a:latin typeface="+mn-ea"/>
              </a:rPr>
              <a:t>s.length</a:t>
            </a:r>
            <a:r>
              <a:rPr lang="en-US" altLang="zh-CN" sz="2000" b="1" dirty="0">
                <a:solidFill>
                  <a:srgbClr val="FF0000"/>
                </a:solidFill>
                <a:latin typeface="+mn-ea"/>
              </a:rPr>
              <a:t> +1.0;      </a:t>
            </a:r>
            <a:endParaRPr lang="zh-CN" altLang="zh-CN" sz="2000" b="1" dirty="0">
              <a:solidFill>
                <a:srgbClr val="FF0000"/>
              </a:solidFill>
              <a:latin typeface="+mn-ea"/>
            </a:endParaRPr>
          </a:p>
          <a:p>
            <a:pPr>
              <a:defRPr/>
            </a:pPr>
            <a:r>
              <a:rPr lang="en-US" altLang="zh-CN" sz="2000" b="1" dirty="0">
                <a:solidFill>
                  <a:srgbClr val="FF0000"/>
                </a:solidFill>
                <a:latin typeface="+mn-ea"/>
              </a:rPr>
              <a:t>}</a:t>
            </a:r>
            <a:endParaRPr lang="zh-CN" altLang="zh-CN" sz="2000" b="1" dirty="0">
              <a:solidFill>
                <a:srgbClr val="FF0000"/>
              </a:solidFill>
              <a:latin typeface="+mn-ea"/>
            </a:endParaRPr>
          </a:p>
          <a:p>
            <a:pPr>
              <a:defRPr/>
            </a:pPr>
            <a:r>
              <a:rPr lang="en-US" altLang="zh-CN" sz="2000" b="1" dirty="0">
                <a:latin typeface="+mn-ea"/>
              </a:rPr>
              <a:t>void Square::</a:t>
            </a:r>
            <a:r>
              <a:rPr lang="en-US" altLang="zh-CN" sz="2000" b="1" dirty="0" err="1">
                <a:latin typeface="+mn-ea"/>
              </a:rPr>
              <a:t>Outpout</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latin typeface="+mn-ea"/>
              </a:rPr>
              <a:t>  </a:t>
            </a:r>
            <a:r>
              <a:rPr lang="en-US" altLang="zh-CN" sz="2000" b="1" dirty="0" smtClean="0">
                <a:latin typeface="+mn-ea"/>
              </a:rPr>
              <a:t>  </a:t>
            </a:r>
            <a:r>
              <a:rPr lang="en-US" altLang="zh-CN" sz="2000" b="1" dirty="0" err="1" smtClean="0">
                <a:latin typeface="+mn-ea"/>
              </a:rPr>
              <a:t>cout</a:t>
            </a:r>
            <a:r>
              <a:rPr lang="en-US" altLang="zh-CN" sz="2000" b="1" dirty="0">
                <a:latin typeface="+mn-ea"/>
              </a:rPr>
              <a:t>&lt;&lt;"Square Area:"&lt;&lt;length * length&lt;&lt;</a:t>
            </a:r>
            <a:r>
              <a:rPr lang="en-US" altLang="zh-CN" sz="2000" b="1" dirty="0" err="1">
                <a:latin typeface="+mn-ea"/>
              </a:rPr>
              <a:t>endl</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97827"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使用对象作为函数参数</a:t>
            </a:r>
          </a:p>
        </p:txBody>
      </p:sp>
      <p:sp>
        <p:nvSpPr>
          <p:cNvPr id="2" name="TextBox 1"/>
          <p:cNvSpPr txBox="1"/>
          <p:nvPr/>
        </p:nvSpPr>
        <p:spPr>
          <a:xfrm>
            <a:off x="971019" y="1059582"/>
            <a:ext cx="6048672" cy="3170099"/>
          </a:xfrm>
          <a:prstGeom prst="rect">
            <a:avLst/>
          </a:prstGeom>
          <a:noFill/>
        </p:spPr>
        <p:txBody>
          <a:bodyPr wrap="square" rtlCol="0">
            <a:spAutoFit/>
          </a:bodyPr>
          <a:lstStyle/>
          <a:p>
            <a:pPr>
              <a:defRPr/>
            </a:pPr>
            <a:r>
              <a:rPr lang="en-US" altLang="zh-CN" sz="2000" b="1" dirty="0" err="1">
                <a:latin typeface="+mn-ea"/>
              </a:rPr>
              <a:t>int</a:t>
            </a:r>
            <a:r>
              <a:rPr lang="en-US" altLang="zh-CN" sz="2000" b="1" dirty="0">
                <a:latin typeface="+mn-ea"/>
              </a:rPr>
              <a:t> main()</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a:latin typeface="+mn-ea"/>
              </a:rPr>
              <a:t>Square s (2.5);</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cout</a:t>
            </a:r>
            <a:r>
              <a:rPr lang="en-US" altLang="zh-CN" sz="2000" b="1" dirty="0">
                <a:latin typeface="+mn-ea"/>
              </a:rPr>
              <a:t>&lt;&lt;"add before"&lt;&lt;</a:t>
            </a:r>
            <a:r>
              <a:rPr lang="en-US" altLang="zh-CN" sz="2000" b="1" dirty="0" err="1">
                <a:latin typeface="+mn-ea"/>
              </a:rPr>
              <a:t>endl</a:t>
            </a: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s.Outpout</a:t>
            </a:r>
            <a:r>
              <a:rPr lang="en-US" altLang="zh-CN" sz="2000" b="1" dirty="0">
                <a:latin typeface="+mn-ea"/>
              </a:rPr>
              <a:t> ();</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s.Add</a:t>
            </a:r>
            <a:r>
              <a:rPr lang="en-US" altLang="zh-CN" sz="2000" b="1" dirty="0">
                <a:latin typeface="+mn-ea"/>
              </a:rPr>
              <a:t> (s);</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cout</a:t>
            </a:r>
            <a:r>
              <a:rPr lang="en-US" altLang="zh-CN" sz="2000" b="1" dirty="0">
                <a:latin typeface="+mn-ea"/>
              </a:rPr>
              <a:t>&lt;&lt;"add after"&lt;&lt;</a:t>
            </a:r>
            <a:r>
              <a:rPr lang="en-US" altLang="zh-CN" sz="2000" b="1" dirty="0" err="1">
                <a:latin typeface="+mn-ea"/>
              </a:rPr>
              <a:t>endl</a:t>
            </a: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err="1">
                <a:latin typeface="+mn-ea"/>
              </a:rPr>
              <a:t>s.Outpout</a:t>
            </a:r>
            <a:r>
              <a:rPr lang="en-US" altLang="zh-CN" sz="2000" b="1" dirty="0">
                <a:latin typeface="+mn-ea"/>
              </a:rPr>
              <a:t> ();</a:t>
            </a:r>
            <a:endParaRPr lang="zh-CN" altLang="zh-CN" sz="2000" b="1" dirty="0">
              <a:latin typeface="+mn-ea"/>
            </a:endParaRPr>
          </a:p>
          <a:p>
            <a:pPr>
              <a:defRPr/>
            </a:pPr>
            <a:r>
              <a:rPr lang="en-US" altLang="zh-CN" sz="2000" b="1" dirty="0" smtClean="0">
                <a:latin typeface="+mn-ea"/>
              </a:rPr>
              <a:t>     </a:t>
            </a:r>
            <a:r>
              <a:rPr lang="en-US" altLang="zh-CN" sz="2000" b="1" dirty="0">
                <a:latin typeface="+mn-ea"/>
              </a:rPr>
              <a:t>return 0;</a:t>
            </a:r>
            <a:endParaRPr lang="zh-CN" altLang="zh-CN" sz="2000" b="1" dirty="0">
              <a:latin typeface="+mn-ea"/>
            </a:endParaRPr>
          </a:p>
          <a:p>
            <a:pPr>
              <a:defRPr/>
            </a:pPr>
            <a:r>
              <a:rPr lang="en-US" altLang="zh-CN" sz="2000" b="1" dirty="0">
                <a:latin typeface="+mn-ea"/>
              </a:rPr>
              <a:t>}</a:t>
            </a:r>
            <a:endParaRPr lang="zh-CN" altLang="zh-CN" sz="2000"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97827"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使用对象作为函数参数</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19611" y="1923678"/>
            <a:ext cx="8858250" cy="1727200"/>
          </a:xfrm>
          <a:prstGeom prst="rect">
            <a:avLst/>
          </a:prstGeom>
          <a:noFill/>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类的定义格式</a:t>
            </a:r>
          </a:p>
        </p:txBody>
      </p:sp>
      <p:sp>
        <p:nvSpPr>
          <p:cNvPr id="34" name="TextBox 33"/>
          <p:cNvSpPr txBox="1"/>
          <p:nvPr/>
        </p:nvSpPr>
        <p:spPr>
          <a:xfrm>
            <a:off x="539552" y="1157016"/>
            <a:ext cx="3241476" cy="2862322"/>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class   </a:t>
            </a:r>
            <a:r>
              <a:rPr lang="zh-CN" altLang="zh-CN" sz="2000" b="1" dirty="0">
                <a:latin typeface="仿宋" panose="02010609060101010101" pitchFamily="49" charset="-122"/>
                <a:ea typeface="仿宋" panose="02010609060101010101" pitchFamily="49" charset="-122"/>
              </a:rPr>
              <a:t>类名</a:t>
            </a:r>
            <a:r>
              <a:rPr lang="en-US" altLang="zh-CN" sz="2000" b="1" dirty="0">
                <a:latin typeface="仿宋" panose="02010609060101010101" pitchFamily="49" charset="-122"/>
                <a:ea typeface="仿宋" panose="02010609060101010101" pitchFamily="49" charset="-122"/>
              </a:rPr>
              <a:t> {</a:t>
            </a:r>
            <a:endParaRPr lang="zh-CN" altLang="zh-CN" sz="2000"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private:</a:t>
            </a:r>
            <a:endParaRPr lang="zh-CN" altLang="zh-CN" sz="2000"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数据成员或成员函数</a:t>
            </a:r>
            <a:r>
              <a:rPr lang="en-US" altLang="zh-CN" sz="2000" b="1" dirty="0">
                <a:latin typeface="仿宋" panose="02010609060101010101" pitchFamily="49" charset="-122"/>
                <a:ea typeface="仿宋" panose="02010609060101010101" pitchFamily="49" charset="-122"/>
              </a:rPr>
              <a:t> </a:t>
            </a:r>
            <a:endParaRPr lang="zh-CN" altLang="zh-CN" sz="2000"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protected:</a:t>
            </a:r>
            <a:endParaRPr lang="zh-CN" altLang="zh-CN" sz="2000"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数据成员或成员函数</a:t>
            </a:r>
            <a:r>
              <a:rPr lang="en-US" altLang="zh-CN" sz="2000" b="1" dirty="0">
                <a:latin typeface="仿宋" panose="02010609060101010101" pitchFamily="49" charset="-122"/>
                <a:ea typeface="仿宋" panose="02010609060101010101" pitchFamily="49" charset="-122"/>
              </a:rPr>
              <a:t> </a:t>
            </a:r>
            <a:endParaRPr lang="zh-CN" altLang="zh-CN" sz="2000"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public:</a:t>
            </a:r>
            <a:endParaRPr lang="zh-CN" altLang="zh-CN" sz="2000"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数据成员或成员函数</a:t>
            </a:r>
            <a:endParaRPr lang="zh-CN" altLang="zh-CN" sz="2000"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dirty="0">
              <a:latin typeface="仿宋" panose="02010609060101010101" pitchFamily="49" charset="-122"/>
              <a:ea typeface="仿宋" panose="02010609060101010101" pitchFamily="49" charset="-122"/>
            </a:endParaRPr>
          </a:p>
          <a:p>
            <a:endParaRPr lang="en-US" altLang="zh-CN" sz="2000" dirty="0">
              <a:solidFill>
                <a:schemeClr val="tx1">
                  <a:lumMod val="75000"/>
                  <a:lumOff val="25000"/>
                </a:schemeClr>
              </a:solidFill>
              <a:latin typeface="仿宋" panose="02010609060101010101" pitchFamily="49" charset="-122"/>
              <a:ea typeface="仿宋" panose="02010609060101010101" pitchFamily="49" charset="-122"/>
            </a:endParaRPr>
          </a:p>
        </p:txBody>
      </p:sp>
      <p:sp>
        <p:nvSpPr>
          <p:cNvPr id="43" name="右箭头 42"/>
          <p:cNvSpPr/>
          <p:nvPr/>
        </p:nvSpPr>
        <p:spPr>
          <a:xfrm>
            <a:off x="2520888" y="1529389"/>
            <a:ext cx="2987216" cy="288231"/>
          </a:xfrm>
          <a:prstGeom prst="rightArrow">
            <a:avLst/>
          </a:prstGeom>
          <a:solidFill>
            <a:srgbClr val="3992DB"/>
          </a:solidFill>
          <a:ln>
            <a:solidFill>
              <a:srgbClr val="3992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右箭头 6"/>
          <p:cNvSpPr/>
          <p:nvPr/>
        </p:nvSpPr>
        <p:spPr>
          <a:xfrm>
            <a:off x="2520888" y="2139702"/>
            <a:ext cx="2987216" cy="288231"/>
          </a:xfrm>
          <a:prstGeom prst="rightArrow">
            <a:avLst/>
          </a:prstGeom>
          <a:solidFill>
            <a:srgbClr val="3992DB"/>
          </a:solidFill>
          <a:ln>
            <a:solidFill>
              <a:srgbClr val="3992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右箭头 7"/>
          <p:cNvSpPr/>
          <p:nvPr/>
        </p:nvSpPr>
        <p:spPr>
          <a:xfrm>
            <a:off x="2520888" y="2778442"/>
            <a:ext cx="2987216" cy="288231"/>
          </a:xfrm>
          <a:prstGeom prst="rightArrow">
            <a:avLst/>
          </a:prstGeom>
          <a:solidFill>
            <a:srgbClr val="3992DB"/>
          </a:solidFill>
          <a:ln>
            <a:solidFill>
              <a:srgbClr val="3992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TextBox 2"/>
          <p:cNvSpPr txBox="1"/>
          <p:nvPr/>
        </p:nvSpPr>
        <p:spPr>
          <a:xfrm>
            <a:off x="5580112" y="1540621"/>
            <a:ext cx="2952328" cy="338554"/>
          </a:xfrm>
          <a:prstGeom prst="rect">
            <a:avLst/>
          </a:prstGeom>
          <a:noFill/>
        </p:spPr>
        <p:txBody>
          <a:bodyPr wrap="square" rtlCol="0">
            <a:spAutoFit/>
          </a:bodyPr>
          <a:lstStyle/>
          <a:p>
            <a:r>
              <a:rPr lang="zh-CN" altLang="en-US" sz="1600" b="1" dirty="0">
                <a:solidFill>
                  <a:srgbClr val="FF0000"/>
                </a:solidFill>
              </a:rPr>
              <a:t>私有访问权限</a:t>
            </a:r>
          </a:p>
        </p:txBody>
      </p:sp>
      <p:sp>
        <p:nvSpPr>
          <p:cNvPr id="10" name="TextBox 9"/>
          <p:cNvSpPr txBox="1"/>
          <p:nvPr/>
        </p:nvSpPr>
        <p:spPr>
          <a:xfrm>
            <a:off x="5580112" y="2150934"/>
            <a:ext cx="2952328" cy="338554"/>
          </a:xfrm>
          <a:prstGeom prst="rect">
            <a:avLst/>
          </a:prstGeom>
          <a:noFill/>
        </p:spPr>
        <p:txBody>
          <a:bodyPr wrap="square" rtlCol="0">
            <a:spAutoFit/>
          </a:bodyPr>
          <a:lstStyle/>
          <a:p>
            <a:r>
              <a:rPr lang="zh-CN" altLang="en-US" sz="1600" b="1" dirty="0">
                <a:solidFill>
                  <a:srgbClr val="FF0000"/>
                </a:solidFill>
              </a:rPr>
              <a:t>保护访问权限</a:t>
            </a:r>
          </a:p>
        </p:txBody>
      </p:sp>
      <p:sp>
        <p:nvSpPr>
          <p:cNvPr id="11" name="TextBox 10"/>
          <p:cNvSpPr txBox="1"/>
          <p:nvPr/>
        </p:nvSpPr>
        <p:spPr>
          <a:xfrm>
            <a:off x="5580112" y="2784057"/>
            <a:ext cx="2952328" cy="338554"/>
          </a:xfrm>
          <a:prstGeom prst="rect">
            <a:avLst/>
          </a:prstGeom>
          <a:noFill/>
        </p:spPr>
        <p:txBody>
          <a:bodyPr wrap="square" rtlCol="0">
            <a:spAutoFit/>
          </a:bodyPr>
          <a:lstStyle/>
          <a:p>
            <a:r>
              <a:rPr lang="zh-CN" altLang="en-US" sz="1600" b="1" dirty="0">
                <a:solidFill>
                  <a:srgbClr val="FF0000"/>
                </a:solidFill>
              </a:rPr>
              <a:t>公有访问权限</a:t>
            </a:r>
          </a:p>
        </p:txBody>
      </p:sp>
      <p:sp>
        <p:nvSpPr>
          <p:cNvPr id="4" name="TextBox 3"/>
          <p:cNvSpPr txBox="1"/>
          <p:nvPr/>
        </p:nvSpPr>
        <p:spPr>
          <a:xfrm>
            <a:off x="1098172" y="4019338"/>
            <a:ext cx="5832648" cy="523220"/>
          </a:xfrm>
          <a:prstGeom prst="rect">
            <a:avLst/>
          </a:prstGeom>
          <a:noFill/>
        </p:spPr>
        <p:txBody>
          <a:bodyPr wrap="square" rtlCol="0">
            <a:spAutoFit/>
          </a:bodyPr>
          <a:lstStyle/>
          <a:p>
            <a:r>
              <a:rPr lang="zh-CN" altLang="en-US" sz="2800" b="1" dirty="0">
                <a:solidFill>
                  <a:srgbClr val="FF0000"/>
                </a:solidFill>
              </a:rPr>
              <a:t>公有成员定义类的外部接口</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circle(in)">
                                      <p:cBhvr>
                                        <p:cTn id="21" dur="20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randombar(horizontal)">
                                      <p:cBhvr>
                                        <p:cTn id="26" dur="500"/>
                                        <p:tgtEl>
                                          <p:spTgt spid="43"/>
                                        </p:tgtEl>
                                      </p:cBhvr>
                                    </p:animEffect>
                                  </p:childTnLst>
                                </p:cTn>
                              </p:par>
                            </p:childTnLst>
                          </p:cTn>
                        </p:par>
                        <p:par>
                          <p:cTn id="27" fill="hold">
                            <p:stCondLst>
                              <p:cond delay="500"/>
                            </p:stCondLst>
                            <p:childTnLst>
                              <p:par>
                                <p:cTn id="28" presetID="14" presetClass="entr" presetSubtype="10"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randombar(horizontal)">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randombar(horizontal)">
                                      <p:cBhvr>
                                        <p:cTn id="35" dur="500"/>
                                        <p:tgtEl>
                                          <p:spTgt spid="7"/>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randombar(horizontal)">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randombar(horizontal)">
                                      <p:cBhvr>
                                        <p:cTn id="43" dur="500"/>
                                        <p:tgtEl>
                                          <p:spTgt spid="8"/>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randombar(horizontal)">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p:cTn id="51" dur="500" fill="hold"/>
                                        <p:tgtEl>
                                          <p:spTgt spid="4"/>
                                        </p:tgtEl>
                                        <p:attrNameLst>
                                          <p:attrName>ppt_w</p:attrName>
                                        </p:attrNameLst>
                                      </p:cBhvr>
                                      <p:tavLst>
                                        <p:tav tm="0">
                                          <p:val>
                                            <p:fltVal val="0"/>
                                          </p:val>
                                        </p:tav>
                                        <p:tav tm="100000">
                                          <p:val>
                                            <p:strVal val="#ppt_w"/>
                                          </p:val>
                                        </p:tav>
                                      </p:tavLst>
                                    </p:anim>
                                    <p:anim calcmode="lin" valueType="num">
                                      <p:cBhvr>
                                        <p:cTn id="52" dur="500" fill="hold"/>
                                        <p:tgtEl>
                                          <p:spTgt spid="4"/>
                                        </p:tgtEl>
                                        <p:attrNameLst>
                                          <p:attrName>ppt_h</p:attrName>
                                        </p:attrNameLst>
                                      </p:cBhvr>
                                      <p:tavLst>
                                        <p:tav tm="0">
                                          <p:val>
                                            <p:fltVal val="0"/>
                                          </p:val>
                                        </p:tav>
                                        <p:tav tm="100000">
                                          <p:val>
                                            <p:strVal val="#ppt_h"/>
                                          </p:val>
                                        </p:tav>
                                      </p:tavLst>
                                    </p:anim>
                                    <p:animEffect transition="in" filter="fade">
                                      <p:cBhvr>
                                        <p:cTn id="5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P spid="34" grpId="0"/>
      <p:bldP spid="43" grpId="0" animBg="1"/>
      <p:bldP spid="7" grpId="0" animBg="1"/>
      <p:bldP spid="8" grpId="0" animBg="1"/>
      <p:bldP spid="3" grpId="0"/>
      <p:bldP spid="10" grpId="0"/>
      <p:bldP spid="11" grpId="0"/>
      <p:bldP spid="4"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539552" y="985013"/>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使用对象指针作为函数参数</a:t>
            </a:r>
          </a:p>
        </p:txBody>
      </p:sp>
      <p:sp>
        <p:nvSpPr>
          <p:cNvPr id="2" name="TextBox 1"/>
          <p:cNvSpPr txBox="1"/>
          <p:nvPr/>
        </p:nvSpPr>
        <p:spPr>
          <a:xfrm>
            <a:off x="323528" y="1491630"/>
            <a:ext cx="8640960" cy="1938992"/>
          </a:xfrm>
          <a:prstGeom prst="rect">
            <a:avLst/>
          </a:prstGeom>
          <a:noFill/>
        </p:spPr>
        <p:txBody>
          <a:bodyPr wrap="square" rtlCol="0">
            <a:spAutoFit/>
          </a:bodyPr>
          <a:lstStyle/>
          <a:p>
            <a:pPr>
              <a:lnSpc>
                <a:spcPct val="150000"/>
              </a:lnSpc>
            </a:pPr>
            <a:r>
              <a:rPr lang="zh-CN" altLang="en-US" sz="2000" b="1" dirty="0">
                <a:latin typeface="仿宋" panose="02010609060101010101" pitchFamily="49" charset="-122"/>
                <a:ea typeface="仿宋" panose="02010609060101010101" pitchFamily="49" charset="-122"/>
              </a:rPr>
              <a:t>    对象指针作为参数传递的是</a:t>
            </a:r>
            <a:r>
              <a:rPr lang="zh-CN" altLang="en-US" sz="2000" b="1" dirty="0">
                <a:solidFill>
                  <a:srgbClr val="FF0000"/>
                </a:solidFill>
                <a:latin typeface="仿宋" panose="02010609060101010101" pitchFamily="49" charset="-122"/>
                <a:ea typeface="仿宋" panose="02010609060101010101" pitchFamily="49" charset="-122"/>
              </a:rPr>
              <a:t>地址</a:t>
            </a:r>
            <a:r>
              <a:rPr lang="zh-CN" altLang="en-US" sz="2000" b="1" dirty="0">
                <a:latin typeface="仿宋" panose="02010609060101010101" pitchFamily="49" charset="-122"/>
                <a:ea typeface="仿宋" panose="02010609060101010101" pitchFamily="49" charset="-122"/>
              </a:rPr>
              <a:t>。也就是说实参向形参传递的是实参所指向对象的地址。也就是实参对象指针变量和形参对象指针变量指向同一内存地址，因而作为形参的对象，其值的改变，也就是改变了</a:t>
            </a:r>
            <a:r>
              <a:rPr lang="zh-CN" altLang="en-US" sz="2000" b="1" dirty="0">
                <a:solidFill>
                  <a:srgbClr val="FF0000"/>
                </a:solidFill>
                <a:latin typeface="仿宋" panose="02010609060101010101" pitchFamily="49" charset="-122"/>
                <a:ea typeface="仿宋" panose="02010609060101010101" pitchFamily="49" charset="-122"/>
              </a:rPr>
              <a:t>实参对象的值</a:t>
            </a:r>
            <a:r>
              <a:rPr lang="zh-CN" altLang="en-US" sz="2000" b="1" dirty="0">
                <a:latin typeface="仿宋" panose="02010609060101010101" pitchFamily="49" charset="-122"/>
                <a:ea typeface="仿宋" panose="02010609060101010101" pitchFamily="49" charset="-122"/>
              </a:rPr>
              <a:t>，所以指针传递是一种</a:t>
            </a:r>
            <a:r>
              <a:rPr lang="zh-CN" altLang="en-US" sz="2000" b="1" dirty="0">
                <a:solidFill>
                  <a:srgbClr val="FF0000"/>
                </a:solidFill>
                <a:latin typeface="仿宋" panose="02010609060101010101" pitchFamily="49" charset="-122"/>
                <a:ea typeface="仿宋" panose="02010609060101010101" pitchFamily="49" charset="-122"/>
              </a:rPr>
              <a:t>双向传递</a:t>
            </a:r>
            <a:r>
              <a:rPr lang="zh-CN" altLang="en-US"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31379" y="220660"/>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使用对象指针作为函数参数</a:t>
            </a:r>
          </a:p>
        </p:txBody>
      </p:sp>
      <p:sp>
        <p:nvSpPr>
          <p:cNvPr id="2" name="TextBox 1"/>
          <p:cNvSpPr txBox="1"/>
          <p:nvPr/>
        </p:nvSpPr>
        <p:spPr>
          <a:xfrm>
            <a:off x="854578" y="1059582"/>
            <a:ext cx="7821877" cy="3298339"/>
          </a:xfrm>
          <a:prstGeom prst="rect">
            <a:avLst/>
          </a:prstGeom>
          <a:noFill/>
        </p:spPr>
        <p:txBody>
          <a:bodyPr wrap="square" rtlCol="0">
            <a:spAutoFit/>
          </a:bodyPr>
          <a:lstStyle/>
          <a:p>
            <a:pPr>
              <a:lnSpc>
                <a:spcPts val="2500"/>
              </a:lnSpc>
            </a:pPr>
            <a:r>
              <a:rPr lang="zh-CN" altLang="en-US" sz="2000" b="1" dirty="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3-27】</a:t>
            </a:r>
            <a:r>
              <a:rPr lang="zh-CN" altLang="en-US" sz="2000" b="1" dirty="0" smtClean="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验证对象指针作为函数参数是属于双向传递。</a:t>
            </a:r>
          </a:p>
          <a:p>
            <a:pPr>
              <a:lnSpc>
                <a:spcPts val="2500"/>
              </a:lnSpc>
            </a:pPr>
            <a:r>
              <a:rPr lang="en-US" altLang="zh-CN" sz="2000" b="1" dirty="0">
                <a:latin typeface="仿宋" panose="02010609060101010101" pitchFamily="49" charset="-122"/>
                <a:ea typeface="仿宋" panose="02010609060101010101" pitchFamily="49" charset="-122"/>
              </a:rPr>
              <a:t>class Square</a:t>
            </a:r>
          </a:p>
          <a:p>
            <a:pPr>
              <a:lnSpc>
                <a:spcPts val="2500"/>
              </a:lnSpc>
            </a:pP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smtClean="0">
                <a:latin typeface="仿宋" panose="02010609060101010101" pitchFamily="49" charset="-122"/>
                <a:ea typeface="仿宋" panose="02010609060101010101" pitchFamily="49" charset="-122"/>
              </a:rPr>
              <a:t>private</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double length;</a:t>
            </a:r>
          </a:p>
          <a:p>
            <a:pPr>
              <a:lnSpc>
                <a:spcPts val="2500"/>
              </a:lnSpc>
            </a:pPr>
            <a:r>
              <a:rPr lang="en-US" altLang="zh-CN" sz="2000" b="1" dirty="0" smtClean="0">
                <a:latin typeface="仿宋" panose="02010609060101010101" pitchFamily="49" charset="-122"/>
                <a:ea typeface="仿宋" panose="02010609060101010101" pitchFamily="49" charset="-122"/>
              </a:rPr>
              <a:t>public</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Square(double </a:t>
            </a:r>
            <a:r>
              <a:rPr lang="en-US" altLang="zh-CN" sz="2000" b="1" dirty="0" err="1">
                <a:latin typeface="仿宋" panose="02010609060101010101" pitchFamily="49" charset="-122"/>
                <a:ea typeface="仿宋" panose="02010609060101010101" pitchFamily="49" charset="-122"/>
              </a:rPr>
              <a:t>len</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void Add(Square *s);</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void </a:t>
            </a:r>
            <a:r>
              <a:rPr lang="en-US" altLang="zh-CN" sz="2000" b="1" dirty="0" err="1">
                <a:latin typeface="仿宋" panose="02010609060101010101" pitchFamily="49" charset="-122"/>
                <a:ea typeface="仿宋" panose="02010609060101010101" pitchFamily="49" charset="-122"/>
              </a:rPr>
              <a:t>Outpout</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31379" y="220660"/>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使用对象指针作为函数参数</a:t>
            </a:r>
          </a:p>
        </p:txBody>
      </p:sp>
      <p:sp>
        <p:nvSpPr>
          <p:cNvPr id="2" name="TextBox 1"/>
          <p:cNvSpPr txBox="1"/>
          <p:nvPr/>
        </p:nvSpPr>
        <p:spPr>
          <a:xfrm>
            <a:off x="854579" y="1059582"/>
            <a:ext cx="7128792" cy="3618939"/>
          </a:xfrm>
          <a:prstGeom prst="rect">
            <a:avLst/>
          </a:prstGeom>
          <a:noFill/>
        </p:spPr>
        <p:txBody>
          <a:bodyPr wrap="square" rtlCol="0">
            <a:spAutoFit/>
          </a:bodyPr>
          <a:lstStyle/>
          <a:p>
            <a:pPr>
              <a:lnSpc>
                <a:spcPts val="2500"/>
              </a:lnSpc>
            </a:pPr>
            <a:r>
              <a:rPr lang="en-US" altLang="zh-CN" sz="2000" b="1" dirty="0">
                <a:latin typeface="仿宋" panose="02010609060101010101" pitchFamily="49" charset="-122"/>
                <a:ea typeface="仿宋" panose="02010609060101010101" pitchFamily="49" charset="-122"/>
              </a:rPr>
              <a:t>Square::Square (double </a:t>
            </a:r>
            <a:r>
              <a:rPr lang="en-US" altLang="zh-CN" sz="2000" b="1" dirty="0" err="1">
                <a:latin typeface="仿宋" panose="02010609060101010101" pitchFamily="49" charset="-122"/>
                <a:ea typeface="仿宋" panose="02010609060101010101" pitchFamily="49" charset="-122"/>
              </a:rPr>
              <a:t>len</a:t>
            </a:r>
            <a:r>
              <a:rPr lang="en-US" altLang="zh-CN" sz="2000" b="1" dirty="0">
                <a:latin typeface="仿宋" panose="02010609060101010101" pitchFamily="49" charset="-122"/>
                <a:ea typeface="仿宋" panose="02010609060101010101" pitchFamily="49" charset="-122"/>
              </a:rPr>
              <a:t>):length(</a:t>
            </a:r>
            <a:r>
              <a:rPr lang="en-US" altLang="zh-CN" sz="2000" b="1" dirty="0" err="1">
                <a:latin typeface="仿宋" panose="02010609060101010101" pitchFamily="49" charset="-122"/>
                <a:ea typeface="仿宋" panose="02010609060101010101" pitchFamily="49" charset="-122"/>
              </a:rPr>
              <a:t>len</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void Square::Add (Square *s)</a:t>
            </a:r>
          </a:p>
          <a:p>
            <a:pPr>
              <a:lnSpc>
                <a:spcPts val="2500"/>
              </a:lnSpc>
            </a:pP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smtClean="0">
                <a:latin typeface="仿宋" panose="02010609060101010101" pitchFamily="49" charset="-122"/>
                <a:ea typeface="仿宋" panose="02010609060101010101" pitchFamily="49" charset="-122"/>
              </a:rPr>
              <a:t>    s-</a:t>
            </a:r>
            <a:r>
              <a:rPr lang="en-US" altLang="zh-CN" sz="2000" b="1" dirty="0">
                <a:latin typeface="仿宋" panose="02010609060101010101" pitchFamily="49" charset="-122"/>
                <a:ea typeface="仿宋" panose="02010609060101010101" pitchFamily="49" charset="-122"/>
              </a:rPr>
              <a:t>&gt;length =s-&gt;length +1.0;        </a:t>
            </a:r>
          </a:p>
          <a:p>
            <a:pPr>
              <a:lnSpc>
                <a:spcPts val="2500"/>
              </a:lnSpc>
            </a:pP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void Square::</a:t>
            </a:r>
            <a:r>
              <a:rPr lang="en-US" altLang="zh-CN" sz="2000" b="1" dirty="0" err="1">
                <a:latin typeface="仿宋" panose="02010609060101010101" pitchFamily="49" charset="-122"/>
                <a:ea typeface="仿宋" panose="02010609060101010101" pitchFamily="49" charset="-122"/>
              </a:rPr>
              <a:t>Outpout</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&lt;&lt;"Square Area:"&lt;&lt;length * length&lt;&lt;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31379" y="220660"/>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使用对象指针作为函数参数</a:t>
            </a:r>
          </a:p>
        </p:txBody>
      </p:sp>
      <p:sp>
        <p:nvSpPr>
          <p:cNvPr id="2" name="TextBox 1"/>
          <p:cNvSpPr txBox="1"/>
          <p:nvPr/>
        </p:nvSpPr>
        <p:spPr>
          <a:xfrm>
            <a:off x="854579" y="1059582"/>
            <a:ext cx="7128792" cy="3298339"/>
          </a:xfrm>
          <a:prstGeom prst="rect">
            <a:avLst/>
          </a:prstGeom>
          <a:noFill/>
        </p:spPr>
        <p:txBody>
          <a:bodyPr wrap="square" rtlCol="0">
            <a:spAutoFit/>
          </a:bodyPr>
          <a:lstStyle/>
          <a:p>
            <a:pPr>
              <a:lnSpc>
                <a:spcPts val="2500"/>
              </a:lnSpc>
            </a:pP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main()</a:t>
            </a:r>
          </a:p>
          <a:p>
            <a:pPr>
              <a:lnSpc>
                <a:spcPts val="2500"/>
              </a:lnSpc>
            </a:pP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Square s(2.5);</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&lt;&lt;"add before"&lt;&lt;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s.Outpout</a:t>
            </a:r>
            <a:r>
              <a:rPr lang="en-US" altLang="zh-CN" sz="2000" b="1" dirty="0">
                <a:latin typeface="仿宋" panose="02010609060101010101" pitchFamily="49" charset="-122"/>
                <a:ea typeface="仿宋" panose="02010609060101010101" pitchFamily="49" charset="-122"/>
              </a:rPr>
              <a:t> ();</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s.Add</a:t>
            </a:r>
            <a:r>
              <a:rPr lang="en-US" altLang="zh-CN" sz="2000" b="1" dirty="0">
                <a:latin typeface="仿宋" panose="02010609060101010101" pitchFamily="49" charset="-122"/>
                <a:ea typeface="仿宋" panose="02010609060101010101" pitchFamily="49" charset="-122"/>
              </a:rPr>
              <a:t> (&amp;s);</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&lt;&lt;"add after"&lt;&lt;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s.Outpout</a:t>
            </a:r>
            <a:r>
              <a:rPr lang="en-US" altLang="zh-CN" sz="2000" b="1" dirty="0">
                <a:latin typeface="仿宋" panose="02010609060101010101" pitchFamily="49" charset="-122"/>
                <a:ea typeface="仿宋" panose="02010609060101010101" pitchFamily="49" charset="-122"/>
              </a:rPr>
              <a:t> ();</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return 0;</a:t>
            </a:r>
          </a:p>
          <a:p>
            <a:pPr>
              <a:lnSpc>
                <a:spcPts val="2500"/>
              </a:lnSpc>
            </a:pPr>
            <a:r>
              <a:rPr lang="en-US" altLang="zh-CN" sz="2000"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31379" y="220660"/>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使用对象指针作为函数参数</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91630"/>
            <a:ext cx="7772400" cy="190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539552" y="985013"/>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使用对象引用作为函数参数</a:t>
            </a:r>
          </a:p>
        </p:txBody>
      </p:sp>
      <p:sp>
        <p:nvSpPr>
          <p:cNvPr id="2" name="TextBox 1"/>
          <p:cNvSpPr txBox="1"/>
          <p:nvPr/>
        </p:nvSpPr>
        <p:spPr>
          <a:xfrm>
            <a:off x="1115616" y="1491630"/>
            <a:ext cx="7128792" cy="1866858"/>
          </a:xfrm>
          <a:prstGeom prst="rect">
            <a:avLst/>
          </a:prstGeom>
          <a:noFill/>
        </p:spPr>
        <p:txBody>
          <a:bodyPr wrap="square" rtlCol="0">
            <a:spAutoFit/>
          </a:bodyPr>
          <a:lstStyle/>
          <a:p>
            <a:pPr algn="just">
              <a:lnSpc>
                <a:spcPct val="150000"/>
              </a:lnSpc>
            </a:pPr>
            <a:r>
              <a:rPr lang="zh-CN" altLang="en-US" sz="2000" b="1" dirty="0">
                <a:latin typeface="仿宋" panose="02010609060101010101" pitchFamily="49" charset="-122"/>
                <a:ea typeface="仿宋" panose="02010609060101010101" pitchFamily="49" charset="-122"/>
              </a:rPr>
              <a:t>   采用了</a:t>
            </a:r>
            <a:r>
              <a:rPr lang="zh-CN" altLang="en-US" sz="2000" b="1" dirty="0">
                <a:solidFill>
                  <a:srgbClr val="FF0000"/>
                </a:solidFill>
                <a:latin typeface="仿宋" panose="02010609060101010101" pitchFamily="49" charset="-122"/>
                <a:ea typeface="仿宋" panose="02010609060101010101" pitchFamily="49" charset="-122"/>
              </a:rPr>
              <a:t>引用</a:t>
            </a:r>
            <a:r>
              <a:rPr lang="zh-CN" altLang="en-US" sz="2000" b="1" dirty="0">
                <a:latin typeface="仿宋" panose="02010609060101010101" pitchFamily="49" charset="-122"/>
                <a:ea typeface="仿宋" panose="02010609060101010101" pitchFamily="49" charset="-122"/>
              </a:rPr>
              <a:t>方式进行参数传递，形参对象就相当于是实参对象的“</a:t>
            </a:r>
            <a:r>
              <a:rPr lang="zh-CN" altLang="en-US" sz="2000" b="1" dirty="0">
                <a:solidFill>
                  <a:srgbClr val="FF0000"/>
                </a:solidFill>
                <a:latin typeface="仿宋" panose="02010609060101010101" pitchFamily="49" charset="-122"/>
                <a:ea typeface="仿宋" panose="02010609060101010101" pitchFamily="49" charset="-122"/>
              </a:rPr>
              <a:t>别名</a:t>
            </a:r>
            <a:r>
              <a:rPr lang="zh-CN" altLang="en-US" sz="2000" b="1" dirty="0">
                <a:latin typeface="仿宋" panose="02010609060101010101" pitchFamily="49" charset="-122"/>
                <a:ea typeface="仿宋" panose="02010609060101010101" pitchFamily="49" charset="-122"/>
              </a:rPr>
              <a:t>”，对形参的操作其实就是对实参的操作。</a:t>
            </a:r>
          </a:p>
          <a:p>
            <a:pPr algn="just">
              <a:lnSpc>
                <a:spcPct val="150000"/>
              </a:lnSpc>
            </a:pPr>
            <a:r>
              <a:rPr lang="zh-CN" altLang="en-US" sz="2000" b="1" dirty="0">
                <a:latin typeface="仿宋" panose="02010609060101010101" pitchFamily="49" charset="-122"/>
                <a:ea typeface="仿宋" panose="02010609060101010101" pitchFamily="49" charset="-122"/>
              </a:rPr>
              <a:t>   使用对象引用作为函数参数不但有指针作为参数的优点，而且比指针作为参数更</a:t>
            </a:r>
            <a:r>
              <a:rPr lang="zh-CN" altLang="en-US" sz="2000" b="1" dirty="0">
                <a:solidFill>
                  <a:srgbClr val="FF0000"/>
                </a:solidFill>
                <a:latin typeface="仿宋" panose="02010609060101010101" pitchFamily="49" charset="-122"/>
                <a:ea typeface="仿宋" panose="02010609060101010101" pitchFamily="49" charset="-122"/>
              </a:rPr>
              <a:t>简单</a:t>
            </a:r>
            <a:r>
              <a:rPr lang="zh-CN" altLang="en-US" sz="2000" b="1" dirty="0">
                <a:latin typeface="仿宋" panose="02010609060101010101" pitchFamily="49" charset="-122"/>
                <a:ea typeface="仿宋" panose="02010609060101010101" pitchFamily="49" charset="-122"/>
              </a:rPr>
              <a:t>、更</a:t>
            </a:r>
            <a:r>
              <a:rPr lang="zh-CN" altLang="en-US" sz="2000" b="1" dirty="0">
                <a:solidFill>
                  <a:srgbClr val="FF0000"/>
                </a:solidFill>
                <a:latin typeface="仿宋" panose="02010609060101010101" pitchFamily="49" charset="-122"/>
                <a:ea typeface="仿宋" panose="02010609060101010101" pitchFamily="49" charset="-122"/>
              </a:rPr>
              <a:t>直接</a:t>
            </a:r>
            <a:r>
              <a:rPr lang="zh-CN" altLang="en-US"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使用对象引用作为函数参数</a:t>
            </a:r>
          </a:p>
        </p:txBody>
      </p:sp>
      <p:sp>
        <p:nvSpPr>
          <p:cNvPr id="2" name="TextBox 1"/>
          <p:cNvSpPr txBox="1"/>
          <p:nvPr/>
        </p:nvSpPr>
        <p:spPr>
          <a:xfrm>
            <a:off x="851859" y="771550"/>
            <a:ext cx="7128792" cy="3785652"/>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3-28】</a:t>
            </a:r>
            <a:r>
              <a:rPr lang="zh-CN" altLang="en-US" sz="2000" b="1" dirty="0" smtClean="0">
                <a:latin typeface="仿宋" panose="02010609060101010101" pitchFamily="49" charset="-122"/>
                <a:ea typeface="仿宋" panose="02010609060101010101" pitchFamily="49" charset="-122"/>
              </a:rPr>
              <a:t>用</a:t>
            </a:r>
            <a:r>
              <a:rPr lang="zh-CN" altLang="en-US" sz="2000" b="1" dirty="0">
                <a:latin typeface="仿宋" panose="02010609060101010101" pitchFamily="49" charset="-122"/>
                <a:ea typeface="仿宋" panose="02010609060101010101" pitchFamily="49" charset="-122"/>
              </a:rPr>
              <a:t>对象引用进行参数传递。</a:t>
            </a:r>
          </a:p>
          <a:p>
            <a:r>
              <a:rPr lang="en-US" altLang="zh-CN" sz="2000" b="1" dirty="0">
                <a:latin typeface="仿宋" panose="02010609060101010101" pitchFamily="49" charset="-122"/>
                <a:ea typeface="仿宋" panose="02010609060101010101" pitchFamily="49" charset="-122"/>
              </a:rPr>
              <a:t>#include </a:t>
            </a:r>
            <a:r>
              <a:rPr lang="en-US" altLang="zh-CN" sz="2000" b="1" dirty="0" smtClean="0">
                <a:latin typeface="仿宋" panose="02010609060101010101" pitchFamily="49" charset="-122"/>
                <a:ea typeface="仿宋" panose="02010609060101010101" pitchFamily="49" charset="-122"/>
              </a:rPr>
              <a:t>&lt;</a:t>
            </a:r>
            <a:r>
              <a:rPr lang="en-US" altLang="zh-CN" sz="2000" b="1" dirty="0" err="1" smtClean="0">
                <a:latin typeface="仿宋" panose="02010609060101010101" pitchFamily="49" charset="-122"/>
                <a:ea typeface="仿宋" panose="02010609060101010101" pitchFamily="49" charset="-122"/>
              </a:rPr>
              <a:t>stdafx.h</a:t>
            </a:r>
            <a:r>
              <a:rPr lang="en-US" altLang="zh-CN" sz="2000" b="1" dirty="0" smtClean="0">
                <a:latin typeface="仿宋" panose="02010609060101010101" pitchFamily="49" charset="-122"/>
                <a:ea typeface="仿宋" panose="02010609060101010101" pitchFamily="49" charset="-122"/>
              </a:rPr>
              <a:t>&gt;</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#include &lt;</a:t>
            </a:r>
            <a:r>
              <a:rPr lang="en-US" altLang="zh-CN" sz="2000" b="1" dirty="0" err="1">
                <a:latin typeface="仿宋" panose="02010609060101010101" pitchFamily="49" charset="-122"/>
                <a:ea typeface="仿宋" panose="02010609060101010101" pitchFamily="49" charset="-122"/>
              </a:rPr>
              <a:t>iostream</a:t>
            </a:r>
            <a:r>
              <a:rPr lang="en-US" altLang="zh-CN" sz="2000" b="1" dirty="0">
                <a:latin typeface="仿宋" panose="02010609060101010101" pitchFamily="49" charset="-122"/>
                <a:ea typeface="仿宋" panose="02010609060101010101" pitchFamily="49" charset="-122"/>
              </a:rPr>
              <a:t>&gt;</a:t>
            </a:r>
          </a:p>
          <a:p>
            <a:r>
              <a:rPr lang="en-US" altLang="zh-CN" sz="2000" b="1" dirty="0">
                <a:latin typeface="仿宋" panose="02010609060101010101" pitchFamily="49" charset="-122"/>
                <a:ea typeface="仿宋" panose="02010609060101010101" pitchFamily="49" charset="-122"/>
              </a:rPr>
              <a:t>using namespace </a:t>
            </a:r>
            <a:r>
              <a:rPr lang="en-US" altLang="zh-CN" sz="2000" b="1" dirty="0" err="1">
                <a:latin typeface="仿宋" panose="02010609060101010101" pitchFamily="49" charset="-122"/>
                <a:ea typeface="仿宋" panose="02010609060101010101" pitchFamily="49" charset="-122"/>
              </a:rPr>
              <a:t>std</a:t>
            </a:r>
            <a:r>
              <a:rPr lang="en-US" altLang="zh-CN" sz="2000" b="1" dirty="0">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class </a:t>
            </a:r>
            <a:r>
              <a:rPr lang="en-US" altLang="zh-CN" sz="2000" b="1" dirty="0" smtClean="0">
                <a:latin typeface="仿宋" panose="02010609060101010101" pitchFamily="49" charset="-122"/>
                <a:ea typeface="仿宋" panose="02010609060101010101" pitchFamily="49" charset="-122"/>
              </a:rPr>
              <a:t>Square{</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private:</a:t>
            </a: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double length;</a:t>
            </a:r>
          </a:p>
          <a:p>
            <a:r>
              <a:rPr lang="en-US" altLang="zh-CN" sz="2000" b="1" dirty="0">
                <a:latin typeface="仿宋" panose="02010609060101010101" pitchFamily="49" charset="-122"/>
                <a:ea typeface="仿宋" panose="02010609060101010101" pitchFamily="49" charset="-122"/>
              </a:rPr>
              <a:t>public:</a:t>
            </a: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Square(double </a:t>
            </a:r>
            <a:r>
              <a:rPr lang="en-US" altLang="zh-CN" sz="2000" b="1" dirty="0" err="1">
                <a:latin typeface="仿宋" panose="02010609060101010101" pitchFamily="49" charset="-122"/>
                <a:ea typeface="仿宋" panose="02010609060101010101" pitchFamily="49" charset="-122"/>
              </a:rPr>
              <a:t>len</a:t>
            </a:r>
            <a:r>
              <a:rPr lang="en-US" altLang="zh-CN" sz="2000" b="1" dirty="0">
                <a:latin typeface="仿宋" panose="02010609060101010101" pitchFamily="49" charset="-122"/>
                <a:ea typeface="仿宋" panose="02010609060101010101" pitchFamily="49" charset="-122"/>
              </a:rPr>
              <a:t>);</a:t>
            </a: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void Add(Square &amp;s);</a:t>
            </a: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void </a:t>
            </a:r>
            <a:r>
              <a:rPr lang="en-US" altLang="zh-CN" sz="2000" b="1" dirty="0" err="1">
                <a:latin typeface="仿宋" panose="02010609060101010101" pitchFamily="49" charset="-122"/>
                <a:ea typeface="仿宋" panose="02010609060101010101" pitchFamily="49" charset="-122"/>
              </a:rPr>
              <a:t>Outpout</a:t>
            </a:r>
            <a:r>
              <a:rPr lang="en-US" altLang="zh-CN" sz="2000" b="1" dirty="0">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使用对象引用作为函数参数</a:t>
            </a:r>
          </a:p>
        </p:txBody>
      </p:sp>
      <p:sp>
        <p:nvSpPr>
          <p:cNvPr id="2" name="TextBox 1"/>
          <p:cNvSpPr txBox="1"/>
          <p:nvPr/>
        </p:nvSpPr>
        <p:spPr>
          <a:xfrm>
            <a:off x="857880" y="843558"/>
            <a:ext cx="7128792" cy="4042132"/>
          </a:xfrm>
          <a:prstGeom prst="rect">
            <a:avLst/>
          </a:prstGeom>
          <a:noFill/>
        </p:spPr>
        <p:txBody>
          <a:bodyPr wrap="square" rtlCol="0">
            <a:spAutoFit/>
          </a:bodyPr>
          <a:lstStyle/>
          <a:p>
            <a:pPr>
              <a:lnSpc>
                <a:spcPts val="2800"/>
              </a:lnSpc>
            </a:pPr>
            <a:r>
              <a:rPr lang="en-US" altLang="zh-CN" sz="2000" b="1" dirty="0">
                <a:latin typeface="仿宋" panose="02010609060101010101" pitchFamily="49" charset="-122"/>
                <a:ea typeface="仿宋" panose="02010609060101010101" pitchFamily="49" charset="-122"/>
              </a:rPr>
              <a:t>Square::Square (double </a:t>
            </a:r>
            <a:r>
              <a:rPr lang="en-US" altLang="zh-CN" sz="2000" b="1" dirty="0" err="1">
                <a:latin typeface="仿宋" panose="02010609060101010101" pitchFamily="49" charset="-122"/>
                <a:ea typeface="仿宋" panose="02010609060101010101" pitchFamily="49" charset="-122"/>
              </a:rPr>
              <a:t>len</a:t>
            </a:r>
            <a:r>
              <a:rPr lang="en-US" altLang="zh-CN" sz="2000" b="1" dirty="0">
                <a:latin typeface="仿宋" panose="02010609060101010101" pitchFamily="49" charset="-122"/>
                <a:ea typeface="仿宋" panose="02010609060101010101" pitchFamily="49" charset="-122"/>
              </a:rPr>
              <a:t>):length(</a:t>
            </a:r>
            <a:r>
              <a:rPr lang="en-US" altLang="zh-CN" sz="2000" b="1" dirty="0" err="1">
                <a:latin typeface="仿宋" panose="02010609060101010101" pitchFamily="49" charset="-122"/>
                <a:ea typeface="仿宋" panose="02010609060101010101" pitchFamily="49" charset="-122"/>
              </a:rPr>
              <a:t>len</a:t>
            </a:r>
            <a:r>
              <a:rPr lang="en-US" altLang="zh-CN" sz="2000" b="1" dirty="0">
                <a:latin typeface="仿宋" panose="02010609060101010101" pitchFamily="49" charset="-122"/>
                <a:ea typeface="仿宋" panose="02010609060101010101" pitchFamily="49" charset="-122"/>
              </a:rPr>
              <a:t>)</a:t>
            </a:r>
          </a:p>
          <a:p>
            <a:pPr>
              <a:lnSpc>
                <a:spcPts val="2800"/>
              </a:lnSpc>
            </a:pPr>
            <a:r>
              <a:rPr lang="en-US" altLang="zh-CN" sz="2000" b="1" dirty="0">
                <a:latin typeface="仿宋" panose="02010609060101010101" pitchFamily="49" charset="-122"/>
                <a:ea typeface="仿宋" panose="02010609060101010101" pitchFamily="49" charset="-122"/>
              </a:rPr>
              <a:t>{</a:t>
            </a:r>
          </a:p>
          <a:p>
            <a:pPr>
              <a:lnSpc>
                <a:spcPts val="2800"/>
              </a:lnSpc>
            </a:pPr>
            <a:r>
              <a:rPr lang="en-US" altLang="zh-CN" sz="2000" b="1" dirty="0">
                <a:latin typeface="仿宋" panose="02010609060101010101" pitchFamily="49" charset="-122"/>
                <a:ea typeface="仿宋" panose="02010609060101010101" pitchFamily="49" charset="-122"/>
              </a:rPr>
              <a:t>}</a:t>
            </a:r>
          </a:p>
          <a:p>
            <a:pPr>
              <a:lnSpc>
                <a:spcPts val="2800"/>
              </a:lnSpc>
            </a:pPr>
            <a:r>
              <a:rPr lang="en-US" altLang="zh-CN" sz="2000" b="1" dirty="0">
                <a:latin typeface="仿宋" panose="02010609060101010101" pitchFamily="49" charset="-122"/>
                <a:ea typeface="仿宋" panose="02010609060101010101" pitchFamily="49" charset="-122"/>
              </a:rPr>
              <a:t>void Square::Add (Square &amp;s)</a:t>
            </a:r>
          </a:p>
          <a:p>
            <a:pPr>
              <a:lnSpc>
                <a:spcPts val="2800"/>
              </a:lnSpc>
            </a:pPr>
            <a:r>
              <a:rPr lang="en-US" altLang="zh-CN" sz="2000" b="1" dirty="0">
                <a:latin typeface="仿宋" panose="02010609060101010101" pitchFamily="49" charset="-122"/>
                <a:ea typeface="仿宋" panose="02010609060101010101" pitchFamily="49" charset="-122"/>
              </a:rPr>
              <a:t>{</a:t>
            </a:r>
          </a:p>
          <a:p>
            <a:pPr>
              <a:lnSpc>
                <a:spcPts val="28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s.length</a:t>
            </a: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=s.length+1.0;           </a:t>
            </a:r>
          </a:p>
          <a:p>
            <a:pPr>
              <a:lnSpc>
                <a:spcPts val="2800"/>
              </a:lnSpc>
            </a:pPr>
            <a:r>
              <a:rPr lang="en-US" altLang="zh-CN" sz="2000" b="1" dirty="0">
                <a:latin typeface="仿宋" panose="02010609060101010101" pitchFamily="49" charset="-122"/>
                <a:ea typeface="仿宋" panose="02010609060101010101" pitchFamily="49" charset="-122"/>
              </a:rPr>
              <a:t>}</a:t>
            </a:r>
          </a:p>
          <a:p>
            <a:pPr>
              <a:lnSpc>
                <a:spcPts val="2800"/>
              </a:lnSpc>
            </a:pPr>
            <a:r>
              <a:rPr lang="en-US" altLang="zh-CN" sz="2000" b="1" dirty="0">
                <a:latin typeface="仿宋" panose="02010609060101010101" pitchFamily="49" charset="-122"/>
                <a:ea typeface="仿宋" panose="02010609060101010101" pitchFamily="49" charset="-122"/>
              </a:rPr>
              <a:t>void Square::</a:t>
            </a:r>
            <a:r>
              <a:rPr lang="en-US" altLang="zh-CN" sz="2000" b="1" dirty="0" err="1">
                <a:latin typeface="仿宋" panose="02010609060101010101" pitchFamily="49" charset="-122"/>
                <a:ea typeface="仿宋" panose="02010609060101010101" pitchFamily="49" charset="-122"/>
              </a:rPr>
              <a:t>Outpout</a:t>
            </a:r>
            <a:r>
              <a:rPr lang="en-US" altLang="zh-CN" sz="2000" b="1" dirty="0">
                <a:latin typeface="仿宋" panose="02010609060101010101" pitchFamily="49" charset="-122"/>
                <a:ea typeface="仿宋" panose="02010609060101010101" pitchFamily="49" charset="-122"/>
              </a:rPr>
              <a:t>()</a:t>
            </a:r>
          </a:p>
          <a:p>
            <a:pPr>
              <a:lnSpc>
                <a:spcPts val="2800"/>
              </a:lnSpc>
            </a:pPr>
            <a:r>
              <a:rPr lang="en-US" altLang="zh-CN" sz="2000" b="1" dirty="0">
                <a:latin typeface="仿宋" panose="02010609060101010101" pitchFamily="49" charset="-122"/>
                <a:ea typeface="仿宋" panose="02010609060101010101" pitchFamily="49" charset="-122"/>
              </a:rPr>
              <a:t>{</a:t>
            </a:r>
          </a:p>
          <a:p>
            <a:pPr>
              <a:lnSpc>
                <a:spcPts val="28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&lt;&lt;"Square Area:"&lt;&lt;length * length&lt;&lt;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p>
          <a:p>
            <a:pPr>
              <a:lnSpc>
                <a:spcPts val="2800"/>
              </a:lnSpc>
            </a:pPr>
            <a:r>
              <a:rPr lang="en-US" altLang="zh-CN" sz="2000"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53544" y="220660"/>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使用对象引用作为函数参数</a:t>
            </a:r>
          </a:p>
        </p:txBody>
      </p:sp>
      <p:sp>
        <p:nvSpPr>
          <p:cNvPr id="2" name="TextBox 1"/>
          <p:cNvSpPr txBox="1"/>
          <p:nvPr/>
        </p:nvSpPr>
        <p:spPr>
          <a:xfrm>
            <a:off x="849821" y="627535"/>
            <a:ext cx="6962539" cy="4247317"/>
          </a:xfrm>
          <a:prstGeom prst="rect">
            <a:avLst/>
          </a:prstGeom>
          <a:noFill/>
        </p:spPr>
        <p:txBody>
          <a:bodyPr wrap="square" rtlCol="0">
            <a:spAutoFit/>
          </a:bodyPr>
          <a:lstStyle/>
          <a:p>
            <a:pPr>
              <a:lnSpc>
                <a:spcPct val="150000"/>
              </a:lnSpc>
            </a:pP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main()</a:t>
            </a:r>
          </a:p>
          <a:p>
            <a:pPr>
              <a:lnSpc>
                <a:spcPct val="150000"/>
              </a:lnSpc>
            </a:pPr>
            <a:r>
              <a:rPr lang="en-US" altLang="zh-CN" b="1" dirty="0">
                <a:latin typeface="仿宋" panose="02010609060101010101" pitchFamily="49" charset="-122"/>
                <a:ea typeface="仿宋" panose="02010609060101010101" pitchFamily="49" charset="-122"/>
              </a:rPr>
              <a:t>{</a:t>
            </a:r>
          </a:p>
          <a:p>
            <a:pPr>
              <a:lnSpc>
                <a:spcPct val="1500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Square s(2.5);</a:t>
            </a:r>
          </a:p>
          <a:p>
            <a:pPr>
              <a:lnSpc>
                <a:spcPct val="150000"/>
              </a:lnSpc>
            </a:pPr>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cout</a:t>
            </a:r>
            <a:r>
              <a:rPr lang="en-US" altLang="zh-CN" b="1" dirty="0">
                <a:latin typeface="仿宋" panose="02010609060101010101" pitchFamily="49" charset="-122"/>
                <a:ea typeface="仿宋" panose="02010609060101010101" pitchFamily="49" charset="-122"/>
              </a:rPr>
              <a:t>&lt;&lt;"add before"&lt;&lt;</a:t>
            </a:r>
            <a:r>
              <a:rPr lang="en-US" altLang="zh-CN" b="1" dirty="0" err="1">
                <a:latin typeface="仿宋" panose="02010609060101010101" pitchFamily="49" charset="-122"/>
                <a:ea typeface="仿宋" panose="02010609060101010101" pitchFamily="49" charset="-122"/>
              </a:rPr>
              <a:t>endl</a:t>
            </a:r>
            <a:r>
              <a:rPr lang="en-US" altLang="zh-CN" b="1" dirty="0">
                <a:latin typeface="仿宋" panose="02010609060101010101" pitchFamily="49" charset="-122"/>
                <a:ea typeface="仿宋" panose="02010609060101010101" pitchFamily="49" charset="-122"/>
              </a:rPr>
              <a:t>;</a:t>
            </a:r>
          </a:p>
          <a:p>
            <a:pPr>
              <a:lnSpc>
                <a:spcPct val="150000"/>
              </a:lnSpc>
            </a:pPr>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s.Outpout</a:t>
            </a:r>
            <a:r>
              <a:rPr lang="en-US" altLang="zh-CN" b="1" dirty="0">
                <a:latin typeface="仿宋" panose="02010609060101010101" pitchFamily="49" charset="-122"/>
                <a:ea typeface="仿宋" panose="02010609060101010101" pitchFamily="49" charset="-122"/>
              </a:rPr>
              <a:t> ();</a:t>
            </a:r>
          </a:p>
          <a:p>
            <a:pPr>
              <a:lnSpc>
                <a:spcPct val="150000"/>
              </a:lnSpc>
            </a:pPr>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s.Add</a:t>
            </a:r>
            <a:r>
              <a:rPr lang="en-US" altLang="zh-CN" b="1" dirty="0">
                <a:latin typeface="仿宋" panose="02010609060101010101" pitchFamily="49" charset="-122"/>
                <a:ea typeface="仿宋" panose="02010609060101010101" pitchFamily="49" charset="-122"/>
              </a:rPr>
              <a:t> (s);</a:t>
            </a:r>
          </a:p>
          <a:p>
            <a:pPr>
              <a:lnSpc>
                <a:spcPct val="150000"/>
              </a:lnSpc>
            </a:pPr>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cout</a:t>
            </a:r>
            <a:r>
              <a:rPr lang="en-US" altLang="zh-CN" b="1" dirty="0">
                <a:latin typeface="仿宋" panose="02010609060101010101" pitchFamily="49" charset="-122"/>
                <a:ea typeface="仿宋" panose="02010609060101010101" pitchFamily="49" charset="-122"/>
              </a:rPr>
              <a:t>&lt;&lt;"add after"&lt;&lt;</a:t>
            </a:r>
            <a:r>
              <a:rPr lang="en-US" altLang="zh-CN" b="1" dirty="0" err="1">
                <a:latin typeface="仿宋" panose="02010609060101010101" pitchFamily="49" charset="-122"/>
                <a:ea typeface="仿宋" panose="02010609060101010101" pitchFamily="49" charset="-122"/>
              </a:rPr>
              <a:t>endl</a:t>
            </a:r>
            <a:r>
              <a:rPr lang="en-US" altLang="zh-CN" b="1" dirty="0">
                <a:latin typeface="仿宋" panose="02010609060101010101" pitchFamily="49" charset="-122"/>
                <a:ea typeface="仿宋" panose="02010609060101010101" pitchFamily="49" charset="-122"/>
              </a:rPr>
              <a:t>;</a:t>
            </a:r>
          </a:p>
          <a:p>
            <a:pPr>
              <a:lnSpc>
                <a:spcPct val="150000"/>
              </a:lnSpc>
            </a:pPr>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s.Outpout</a:t>
            </a:r>
            <a:r>
              <a:rPr lang="en-US" altLang="zh-CN" b="1" dirty="0">
                <a:latin typeface="仿宋" panose="02010609060101010101" pitchFamily="49" charset="-122"/>
                <a:ea typeface="仿宋" panose="02010609060101010101" pitchFamily="49" charset="-122"/>
              </a:rPr>
              <a:t> ();</a:t>
            </a:r>
          </a:p>
          <a:p>
            <a:pPr>
              <a:lnSpc>
                <a:spcPct val="150000"/>
              </a:lnSpc>
            </a:pPr>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return 0;</a:t>
            </a:r>
          </a:p>
          <a:p>
            <a:pPr>
              <a:lnSpc>
                <a:spcPct val="150000"/>
              </a:lnSpc>
            </a:pPr>
            <a:r>
              <a:rPr lang="en-US" altLang="zh-CN"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3066" y="220660"/>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使用对象引用作为函数参数</a:t>
            </a:r>
          </a:p>
        </p:txBody>
      </p:sp>
      <p:sp>
        <p:nvSpPr>
          <p:cNvPr id="2" name="TextBox 1"/>
          <p:cNvSpPr txBox="1"/>
          <p:nvPr/>
        </p:nvSpPr>
        <p:spPr>
          <a:xfrm>
            <a:off x="107504" y="987574"/>
            <a:ext cx="8856984" cy="3323987"/>
          </a:xfrm>
          <a:prstGeom prst="rect">
            <a:avLst/>
          </a:prstGeom>
          <a:noFill/>
        </p:spPr>
        <p:txBody>
          <a:bodyPr wrap="square" rtlCol="0">
            <a:spAutoFit/>
          </a:bodyPr>
          <a:lstStyle/>
          <a:p>
            <a:pPr algn="just">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使用引用时，应该注意遵循如下</a:t>
            </a:r>
            <a:r>
              <a:rPr lang="zh-CN" altLang="zh-CN" sz="2000" b="1" dirty="0">
                <a:solidFill>
                  <a:srgbClr val="00B050"/>
                </a:solidFill>
                <a:latin typeface="仿宋" panose="02010609060101010101" pitchFamily="49" charset="-122"/>
                <a:ea typeface="仿宋" panose="02010609060101010101" pitchFamily="49" charset="-122"/>
              </a:rPr>
              <a:t>规则</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algn="just">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zh-CN" sz="2000" b="1" dirty="0">
                <a:latin typeface="仿宋" panose="02010609060101010101" pitchFamily="49" charset="-122"/>
                <a:ea typeface="仿宋" panose="02010609060101010101" pitchFamily="49" charset="-122"/>
              </a:rPr>
              <a:t>）引用被创建的同时</a:t>
            </a:r>
            <a:r>
              <a:rPr lang="zh-CN" altLang="zh-CN" sz="2000" b="1" dirty="0">
                <a:solidFill>
                  <a:srgbClr val="FF0000"/>
                </a:solidFill>
                <a:latin typeface="仿宋" panose="02010609060101010101" pitchFamily="49" charset="-122"/>
                <a:ea typeface="仿宋" panose="02010609060101010101" pitchFamily="49" charset="-122"/>
              </a:rPr>
              <a:t>必须被初始化</a:t>
            </a:r>
            <a:r>
              <a:rPr lang="zh-CN" altLang="zh-CN" sz="2000" b="1" dirty="0">
                <a:latin typeface="仿宋" panose="02010609060101010101" pitchFamily="49" charset="-122"/>
                <a:ea typeface="仿宋" panose="02010609060101010101" pitchFamily="49" charset="-122"/>
              </a:rPr>
              <a:t>（指针则可以在任何时候被初始化）。</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algn="just">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zh-CN" sz="2000" b="1" dirty="0">
                <a:latin typeface="仿宋" panose="02010609060101010101" pitchFamily="49" charset="-122"/>
                <a:ea typeface="仿宋" panose="02010609060101010101" pitchFamily="49" charset="-122"/>
              </a:rPr>
              <a:t>）</a:t>
            </a:r>
            <a:r>
              <a:rPr lang="zh-CN" altLang="zh-CN" sz="2000" b="1" dirty="0">
                <a:solidFill>
                  <a:srgbClr val="FF0000"/>
                </a:solidFill>
                <a:latin typeface="仿宋" panose="02010609060101010101" pitchFamily="49" charset="-122"/>
                <a:ea typeface="仿宋" panose="02010609060101010101" pitchFamily="49" charset="-122"/>
              </a:rPr>
              <a:t>不能有</a:t>
            </a:r>
            <a:r>
              <a:rPr lang="en-US" altLang="zh-CN" sz="2000" b="1" dirty="0">
                <a:solidFill>
                  <a:srgbClr val="FF0000"/>
                </a:solidFill>
                <a:latin typeface="仿宋" panose="02010609060101010101" pitchFamily="49" charset="-122"/>
                <a:ea typeface="仿宋" panose="02010609060101010101" pitchFamily="49" charset="-122"/>
              </a:rPr>
              <a:t>NULL</a:t>
            </a:r>
            <a:r>
              <a:rPr lang="zh-CN" altLang="zh-CN" sz="2000" b="1" dirty="0">
                <a:solidFill>
                  <a:srgbClr val="FF0000"/>
                </a:solidFill>
                <a:latin typeface="仿宋" panose="02010609060101010101" pitchFamily="49" charset="-122"/>
                <a:ea typeface="仿宋" panose="02010609060101010101" pitchFamily="49" charset="-122"/>
              </a:rPr>
              <a:t>引用</a:t>
            </a:r>
            <a:r>
              <a:rPr lang="zh-CN" altLang="zh-CN" sz="2000" b="1" dirty="0">
                <a:latin typeface="仿宋" panose="02010609060101010101" pitchFamily="49" charset="-122"/>
                <a:ea typeface="仿宋" panose="02010609060101010101" pitchFamily="49" charset="-122"/>
              </a:rPr>
              <a:t>，引用必须与合法的存储单元关联（指针则可以是</a:t>
            </a:r>
            <a:r>
              <a:rPr lang="en-US" altLang="zh-CN" sz="2000" b="1" dirty="0">
                <a:latin typeface="仿宋" panose="02010609060101010101" pitchFamily="49" charset="-122"/>
                <a:ea typeface="仿宋" panose="02010609060101010101" pitchFamily="49" charset="-122"/>
              </a:rPr>
              <a:t>NULL</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algn="just">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zh-CN" sz="2000" b="1" dirty="0">
                <a:latin typeface="仿宋" panose="02010609060101010101" pitchFamily="49" charset="-122"/>
                <a:ea typeface="仿宋" panose="02010609060101010101" pitchFamily="49" charset="-122"/>
              </a:rPr>
              <a:t>）一旦引用被初始化，就</a:t>
            </a:r>
            <a:r>
              <a:rPr lang="zh-CN" altLang="zh-CN" sz="2000" b="1" dirty="0">
                <a:solidFill>
                  <a:srgbClr val="FF0000"/>
                </a:solidFill>
                <a:latin typeface="仿宋" panose="02010609060101010101" pitchFamily="49" charset="-122"/>
                <a:ea typeface="仿宋" panose="02010609060101010101" pitchFamily="49" charset="-122"/>
              </a:rPr>
              <a:t>不能改变引用的关系</a:t>
            </a:r>
            <a:r>
              <a:rPr lang="zh-CN" altLang="zh-CN" sz="2000" b="1" dirty="0">
                <a:latin typeface="仿宋" panose="02010609060101010101" pitchFamily="49" charset="-122"/>
                <a:ea typeface="仿宋" panose="02010609060101010101" pitchFamily="49" charset="-122"/>
              </a:rPr>
              <a:t>（指针则可以随时改变所指的对象）。</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fade">
                                      <p:cBhvr>
                                        <p:cTn id="35" dur="1000"/>
                                        <p:tgtEl>
                                          <p:spTgt spid="2">
                                            <p:txEl>
                                              <p:pRg st="2" end="2"/>
                                            </p:txEl>
                                          </p:spTgt>
                                        </p:tgtEl>
                                      </p:cBhvr>
                                    </p:animEffect>
                                    <p:anim calcmode="lin" valueType="num">
                                      <p:cBhvr>
                                        <p:cTn id="36"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fade">
                                      <p:cBhvr>
                                        <p:cTn id="42" dur="1000"/>
                                        <p:tgtEl>
                                          <p:spTgt spid="2">
                                            <p:txEl>
                                              <p:pRg st="3" end="3"/>
                                            </p:txEl>
                                          </p:spTgt>
                                        </p:tgtEl>
                                      </p:cBhvr>
                                    </p:animEffect>
                                    <p:anim calcmode="lin" valueType="num">
                                      <p:cBhvr>
                                        <p:cTn id="4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0" y="696453"/>
            <a:ext cx="683568" cy="338554"/>
          </a:xfrm>
          <a:prstGeom prst="rect">
            <a:avLst/>
          </a:prstGeom>
          <a:noFill/>
        </p:spPr>
        <p:txBody>
          <a:bodyPr wrap="square" rtlCol="0">
            <a:spAutoFit/>
          </a:bodyPr>
          <a:lstStyle/>
          <a:p>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说明：</a:t>
            </a:r>
          </a:p>
        </p:txBody>
      </p:sp>
      <p:sp>
        <p:nvSpPr>
          <p:cNvPr id="34" name="TextBox 33"/>
          <p:cNvSpPr txBox="1"/>
          <p:nvPr/>
        </p:nvSpPr>
        <p:spPr>
          <a:xfrm>
            <a:off x="251520" y="1035007"/>
            <a:ext cx="8496944" cy="4078039"/>
          </a:xfrm>
          <a:prstGeom prst="rect">
            <a:avLst/>
          </a:prstGeom>
          <a:noFill/>
        </p:spPr>
        <p:txBody>
          <a:bodyPr wrap="square" rtlCol="0">
            <a:spAutoFit/>
          </a:bodyPr>
          <a:lstStyle/>
          <a:p>
            <a:pPr algn="just">
              <a:lnSpc>
                <a:spcPct val="150000"/>
              </a:lnSpc>
            </a:pP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1</a:t>
            </a: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class</a:t>
            </a:r>
            <a:r>
              <a:rPr lang="zh-CN" altLang="en-US" b="1" dirty="0">
                <a:latin typeface="仿宋" panose="02010609060101010101" pitchFamily="49" charset="-122"/>
                <a:ea typeface="仿宋" panose="02010609060101010101" pitchFamily="49" charset="-122"/>
              </a:rPr>
              <a:t>是声明类的</a:t>
            </a:r>
            <a:r>
              <a:rPr lang="zh-CN" altLang="en-US" b="1" dirty="0">
                <a:solidFill>
                  <a:srgbClr val="FF0000"/>
                </a:solidFill>
                <a:latin typeface="仿宋" panose="02010609060101010101" pitchFamily="49" charset="-122"/>
                <a:ea typeface="仿宋" panose="02010609060101010101" pitchFamily="49" charset="-122"/>
              </a:rPr>
              <a:t>关键字</a:t>
            </a: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class</a:t>
            </a:r>
            <a:r>
              <a:rPr lang="zh-CN" altLang="en-US" b="1" dirty="0">
                <a:latin typeface="仿宋" panose="02010609060101010101" pitchFamily="49" charset="-122"/>
                <a:ea typeface="仿宋" panose="02010609060101010101" pitchFamily="49" charset="-122"/>
              </a:rPr>
              <a:t>后跟</a:t>
            </a:r>
            <a:r>
              <a:rPr lang="zh-CN" altLang="en-US" b="1" dirty="0">
                <a:solidFill>
                  <a:srgbClr val="FF0000"/>
                </a:solidFill>
                <a:latin typeface="仿宋" panose="02010609060101010101" pitchFamily="49" charset="-122"/>
                <a:ea typeface="仿宋" panose="02010609060101010101" pitchFamily="49" charset="-122"/>
              </a:rPr>
              <a:t>类名</a:t>
            </a:r>
            <a:r>
              <a:rPr lang="zh-CN" altLang="en-US" b="1" dirty="0">
                <a:latin typeface="仿宋" panose="02010609060101010101" pitchFamily="49" charset="-122"/>
                <a:ea typeface="仿宋" panose="02010609060101010101" pitchFamily="49" charset="-122"/>
              </a:rPr>
              <a:t>。类名的</a:t>
            </a:r>
            <a:r>
              <a:rPr lang="zh-CN" altLang="en-US" b="1" dirty="0">
                <a:solidFill>
                  <a:srgbClr val="FF0000"/>
                </a:solidFill>
                <a:latin typeface="仿宋" panose="02010609060101010101" pitchFamily="49" charset="-122"/>
                <a:ea typeface="仿宋" panose="02010609060101010101" pitchFamily="49" charset="-122"/>
              </a:rPr>
              <a:t>首字符</a:t>
            </a:r>
            <a:r>
              <a:rPr lang="zh-CN" altLang="en-US" b="1" dirty="0">
                <a:latin typeface="仿宋" panose="02010609060101010101" pitchFamily="49" charset="-122"/>
                <a:ea typeface="仿宋" panose="02010609060101010101" pitchFamily="49" charset="-122"/>
              </a:rPr>
              <a:t>通常采用</a:t>
            </a:r>
            <a:r>
              <a:rPr lang="zh-CN" altLang="en-US" b="1" dirty="0">
                <a:solidFill>
                  <a:srgbClr val="FF0000"/>
                </a:solidFill>
                <a:latin typeface="仿宋" panose="02010609060101010101" pitchFamily="49" charset="-122"/>
                <a:ea typeface="仿宋" panose="02010609060101010101" pitchFamily="49" charset="-122"/>
              </a:rPr>
              <a:t>大写</a:t>
            </a:r>
            <a:r>
              <a:rPr lang="zh-CN" altLang="en-US" b="1" dirty="0">
                <a:latin typeface="仿宋" panose="02010609060101010101" pitchFamily="49" charset="-122"/>
                <a:ea typeface="仿宋" panose="02010609060101010101" pitchFamily="49" charset="-122"/>
              </a:rPr>
              <a:t>字母。</a:t>
            </a:r>
          </a:p>
          <a:p>
            <a:pPr algn="just">
              <a:lnSpc>
                <a:spcPct val="150000"/>
              </a:lnSpc>
            </a:pP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2</a:t>
            </a:r>
            <a:r>
              <a:rPr lang="zh-CN" altLang="en-US" b="1" dirty="0">
                <a:latin typeface="仿宋" panose="02010609060101010101" pitchFamily="49" charset="-122"/>
                <a:ea typeface="仿宋" panose="02010609060101010101" pitchFamily="49" charset="-122"/>
              </a:rPr>
              <a:t>）类的成员包括</a:t>
            </a:r>
            <a:r>
              <a:rPr lang="zh-CN" altLang="en-US" b="1" dirty="0">
                <a:solidFill>
                  <a:srgbClr val="FF0000"/>
                </a:solidFill>
                <a:latin typeface="仿宋" panose="02010609060101010101" pitchFamily="49" charset="-122"/>
                <a:ea typeface="仿宋" panose="02010609060101010101" pitchFamily="49" charset="-122"/>
              </a:rPr>
              <a:t>数据成员</a:t>
            </a:r>
            <a:r>
              <a:rPr lang="zh-CN" altLang="en-US" b="1" dirty="0">
                <a:latin typeface="仿宋" panose="02010609060101010101" pitchFamily="49" charset="-122"/>
                <a:ea typeface="仿宋" panose="02010609060101010101" pitchFamily="49" charset="-122"/>
              </a:rPr>
              <a:t>和</a:t>
            </a:r>
            <a:r>
              <a:rPr lang="zh-CN" altLang="en-US" b="1" dirty="0">
                <a:solidFill>
                  <a:srgbClr val="FF0000"/>
                </a:solidFill>
                <a:latin typeface="仿宋" panose="02010609060101010101" pitchFamily="49" charset="-122"/>
                <a:ea typeface="仿宋" panose="02010609060101010101" pitchFamily="49" charset="-122"/>
              </a:rPr>
              <a:t>成员函数</a:t>
            </a:r>
            <a:r>
              <a:rPr lang="zh-CN" altLang="en-US" b="1" dirty="0">
                <a:latin typeface="仿宋" panose="02010609060101010101" pitchFamily="49" charset="-122"/>
                <a:ea typeface="仿宋" panose="02010609060101010101" pitchFamily="49" charset="-122"/>
              </a:rPr>
              <a:t>两类。</a:t>
            </a:r>
          </a:p>
          <a:p>
            <a:pPr algn="just">
              <a:lnSpc>
                <a:spcPct val="150000"/>
              </a:lnSpc>
            </a:pP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3</a:t>
            </a:r>
            <a:r>
              <a:rPr lang="zh-CN" altLang="en-US" b="1" dirty="0">
                <a:latin typeface="仿宋" panose="02010609060101010101" pitchFamily="49" charset="-122"/>
                <a:ea typeface="仿宋" panose="02010609060101010101" pitchFamily="49" charset="-122"/>
              </a:rPr>
              <a:t>）类声明中的</a:t>
            </a:r>
            <a:r>
              <a:rPr lang="en-US" altLang="zh-CN" b="1" dirty="0">
                <a:latin typeface="仿宋" panose="02010609060101010101" pitchFamily="49" charset="-122"/>
                <a:ea typeface="仿宋" panose="02010609060101010101" pitchFamily="49" charset="-122"/>
              </a:rPr>
              <a:t>private</a:t>
            </a: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protected</a:t>
            </a:r>
            <a:r>
              <a:rPr lang="zh-CN" altLang="en-US" b="1" dirty="0">
                <a:latin typeface="仿宋" panose="02010609060101010101" pitchFamily="49" charset="-122"/>
                <a:ea typeface="仿宋" panose="02010609060101010101" pitchFamily="49" charset="-122"/>
              </a:rPr>
              <a:t>和</a:t>
            </a:r>
            <a:r>
              <a:rPr lang="en-US" altLang="zh-CN" b="1" dirty="0">
                <a:latin typeface="仿宋" panose="02010609060101010101" pitchFamily="49" charset="-122"/>
                <a:ea typeface="仿宋" panose="02010609060101010101" pitchFamily="49" charset="-122"/>
              </a:rPr>
              <a:t>public</a:t>
            </a:r>
            <a:r>
              <a:rPr lang="zh-CN" altLang="en-US" b="1" dirty="0">
                <a:latin typeface="仿宋" panose="02010609060101010101" pitchFamily="49" charset="-122"/>
                <a:ea typeface="仿宋" panose="02010609060101010101" pitchFamily="49" charset="-122"/>
              </a:rPr>
              <a:t>关键字称为</a:t>
            </a:r>
            <a:r>
              <a:rPr lang="zh-CN" altLang="en-US" b="1" dirty="0">
                <a:solidFill>
                  <a:srgbClr val="FF0000"/>
                </a:solidFill>
                <a:latin typeface="仿宋" panose="02010609060101010101" pitchFamily="49" charset="-122"/>
                <a:ea typeface="仿宋" panose="02010609060101010101" pitchFamily="49" charset="-122"/>
              </a:rPr>
              <a:t>访问权限符</a:t>
            </a:r>
            <a:r>
              <a:rPr lang="zh-CN" altLang="en-US" b="1" dirty="0">
                <a:latin typeface="仿宋" panose="02010609060101010101" pitchFamily="49" charset="-122"/>
                <a:ea typeface="仿宋" panose="02010609060101010101" pitchFamily="49" charset="-122"/>
              </a:rPr>
              <a:t>，它规定了类中成  员的访问属性。</a:t>
            </a:r>
          </a:p>
          <a:p>
            <a:pPr algn="just">
              <a:lnSpc>
                <a:spcPct val="150000"/>
              </a:lnSpc>
            </a:pP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4</a:t>
            </a:r>
            <a:r>
              <a:rPr lang="zh-CN" altLang="en-US" b="1" dirty="0">
                <a:latin typeface="仿宋" panose="02010609060101010101" pitchFamily="49" charset="-122"/>
                <a:ea typeface="仿宋" panose="02010609060101010101" pitchFamily="49" charset="-122"/>
              </a:rPr>
              <a:t>）在</a:t>
            </a:r>
            <a:r>
              <a:rPr lang="en-US" altLang="zh-CN" b="1" dirty="0">
                <a:latin typeface="仿宋" panose="02010609060101010101" pitchFamily="49" charset="-122"/>
                <a:ea typeface="仿宋" panose="02010609060101010101" pitchFamily="49" charset="-122"/>
              </a:rPr>
              <a:t>C++</a:t>
            </a:r>
            <a:r>
              <a:rPr lang="zh-CN" altLang="en-US" b="1" dirty="0">
                <a:latin typeface="仿宋" panose="02010609060101010101" pitchFamily="49" charset="-122"/>
                <a:ea typeface="仿宋" panose="02010609060101010101" pitchFamily="49" charset="-122"/>
              </a:rPr>
              <a:t>中，由于类是一种</a:t>
            </a:r>
            <a:r>
              <a:rPr lang="zh-CN" altLang="en-US" b="1" dirty="0">
                <a:solidFill>
                  <a:srgbClr val="FF0000"/>
                </a:solidFill>
                <a:latin typeface="仿宋" panose="02010609060101010101" pitchFamily="49" charset="-122"/>
                <a:ea typeface="仿宋" panose="02010609060101010101" pitchFamily="49" charset="-122"/>
              </a:rPr>
              <a:t>数据类型</a:t>
            </a:r>
            <a:r>
              <a:rPr lang="zh-CN" altLang="en-US" b="1" dirty="0">
                <a:latin typeface="仿宋" panose="02010609060101010101" pitchFamily="49" charset="-122"/>
                <a:ea typeface="仿宋" panose="02010609060101010101" pitchFamily="49" charset="-122"/>
              </a:rPr>
              <a:t>，系统</a:t>
            </a:r>
            <a:r>
              <a:rPr lang="zh-CN" altLang="en-US" b="1" dirty="0">
                <a:solidFill>
                  <a:srgbClr val="FF0000"/>
                </a:solidFill>
                <a:latin typeface="仿宋" panose="02010609060101010101" pitchFamily="49" charset="-122"/>
                <a:ea typeface="仿宋" panose="02010609060101010101" pitchFamily="49" charset="-122"/>
              </a:rPr>
              <a:t>不会</a:t>
            </a:r>
            <a:r>
              <a:rPr lang="zh-CN" altLang="en-US" b="1" dirty="0">
                <a:latin typeface="仿宋" panose="02010609060101010101" pitchFamily="49" charset="-122"/>
                <a:ea typeface="仿宋" panose="02010609060101010101" pitchFamily="49" charset="-122"/>
              </a:rPr>
              <a:t>为其分配存储空间，所以</a:t>
            </a:r>
            <a:r>
              <a:rPr lang="zh-CN" altLang="en-US" b="1" dirty="0">
                <a:solidFill>
                  <a:srgbClr val="FF0000"/>
                </a:solidFill>
                <a:latin typeface="仿宋" panose="02010609060101010101" pitchFamily="49" charset="-122"/>
                <a:ea typeface="仿宋" panose="02010609060101010101" pitchFamily="49" charset="-122"/>
              </a:rPr>
              <a:t>不能</a:t>
            </a:r>
            <a:r>
              <a:rPr lang="zh-CN" altLang="en-US" b="1" dirty="0">
                <a:latin typeface="仿宋" panose="02010609060101010101" pitchFamily="49" charset="-122"/>
                <a:ea typeface="仿宋" panose="02010609060101010101" pitchFamily="49" charset="-122"/>
              </a:rPr>
              <a:t>在类声明中给数据成员赋初值。</a:t>
            </a:r>
          </a:p>
          <a:p>
            <a:pPr algn="just">
              <a:lnSpc>
                <a:spcPct val="150000"/>
              </a:lnSpc>
            </a:pP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5</a:t>
            </a:r>
            <a:r>
              <a:rPr lang="zh-CN" altLang="en-US" b="1" dirty="0">
                <a:latin typeface="仿宋" panose="02010609060101010101" pitchFamily="49" charset="-122"/>
                <a:ea typeface="仿宋" panose="02010609060101010101" pitchFamily="49" charset="-122"/>
              </a:rPr>
              <a:t>）类声明完成后一定要以“</a:t>
            </a:r>
            <a:r>
              <a:rPr lang="en-US" altLang="zh-CN" b="1" dirty="0">
                <a:solidFill>
                  <a:srgbClr val="FF0000"/>
                </a:solidFill>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结束。</a:t>
            </a:r>
            <a:endParaRPr lang="en-US" altLang="zh-CN" b="1" dirty="0">
              <a:latin typeface="仿宋" panose="02010609060101010101" pitchFamily="49" charset="-122"/>
              <a:ea typeface="仿宋" panose="02010609060101010101" pitchFamily="49" charset="-122"/>
            </a:endParaRPr>
          </a:p>
          <a:p>
            <a:pPr algn="just">
              <a:lnSpc>
                <a:spcPct val="150000"/>
              </a:lnSpc>
              <a:defRPr/>
            </a:pP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6</a:t>
            </a:r>
            <a:r>
              <a:rPr lang="zh-CN" altLang="en-US" b="1" dirty="0">
                <a:latin typeface="仿宋" panose="02010609060101010101" pitchFamily="49" charset="-122"/>
                <a:ea typeface="仿宋" panose="02010609060101010101" pitchFamily="49" charset="-122"/>
              </a:rPr>
              <a:t>）类是抽象的名词，而不是具体的某个个体，因此</a:t>
            </a:r>
            <a:r>
              <a:rPr lang="zh-CN" altLang="en-US" b="1" dirty="0">
                <a:solidFill>
                  <a:srgbClr val="FF0000"/>
                </a:solidFill>
                <a:latin typeface="仿宋" panose="02010609060101010101" pitchFamily="49" charset="-122"/>
                <a:ea typeface="仿宋" panose="02010609060101010101" pitchFamily="49" charset="-122"/>
              </a:rPr>
              <a:t>无法</a:t>
            </a:r>
            <a:r>
              <a:rPr lang="zh-CN" altLang="en-US" b="1" dirty="0">
                <a:latin typeface="仿宋" panose="02010609060101010101" pitchFamily="49" charset="-122"/>
                <a:ea typeface="仿宋" panose="02010609060101010101" pitchFamily="49" charset="-122"/>
              </a:rPr>
              <a:t>对他进行</a:t>
            </a:r>
            <a:r>
              <a:rPr lang="zh-CN" altLang="en-US" b="1" dirty="0">
                <a:solidFill>
                  <a:srgbClr val="FF0000"/>
                </a:solidFill>
                <a:latin typeface="仿宋" panose="02010609060101010101" pitchFamily="49" charset="-122"/>
                <a:ea typeface="仿宋" panose="02010609060101010101" pitchFamily="49" charset="-122"/>
              </a:rPr>
              <a:t>赋值</a:t>
            </a:r>
            <a:r>
              <a:rPr lang="zh-CN" altLang="en-US" b="1" dirty="0">
                <a:latin typeface="仿宋" panose="02010609060101010101" pitchFamily="49" charset="-122"/>
                <a:ea typeface="仿宋" panose="02010609060101010101" pitchFamily="49" charset="-122"/>
              </a:rPr>
              <a:t>操作，正如我们无法对</a:t>
            </a:r>
            <a:r>
              <a:rPr lang="en-US" altLang="zh-CN" b="1" dirty="0" err="1">
                <a:latin typeface="仿宋" panose="02010609060101010101" pitchFamily="49" charset="-122"/>
                <a:ea typeface="仿宋" panose="02010609060101010101" pitchFamily="49" charset="-122"/>
              </a:rPr>
              <a:t>int</a:t>
            </a:r>
            <a:r>
              <a:rPr lang="zh-CN" altLang="en-US" b="1" dirty="0">
                <a:latin typeface="仿宋" panose="02010609060101010101" pitchFamily="49" charset="-122"/>
                <a:ea typeface="仿宋" panose="02010609060101010101" pitchFamily="49" charset="-122"/>
              </a:rPr>
              <a:t>这个数据类型进行赋值一样。如</a:t>
            </a:r>
            <a:r>
              <a:rPr lang="en-US" altLang="zh-CN" b="1" dirty="0">
                <a:latin typeface="仿宋" panose="02010609060101010101" pitchFamily="49" charset="-122"/>
                <a:ea typeface="仿宋" panose="02010609060101010101" pitchFamily="49" charset="-122"/>
              </a:rPr>
              <a:t>:</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=5</a:t>
            </a:r>
            <a:endParaRPr lang="zh-CN" altLang="en-US" b="1" dirty="0">
              <a:latin typeface="仿宋" panose="02010609060101010101" pitchFamily="49" charset="-122"/>
              <a:ea typeface="仿宋" panose="02010609060101010101" pitchFamily="49" charset="-122"/>
            </a:endParaRPr>
          </a:p>
          <a:p>
            <a:endParaRPr lang="en-US" altLang="zh-CN" sz="1600" dirty="0">
              <a:solidFill>
                <a:schemeClr val="tx1">
                  <a:lumMod val="75000"/>
                  <a:lumOff val="25000"/>
                </a:schemeClr>
              </a:solidFill>
              <a:latin typeface="仿宋" panose="02010609060101010101" pitchFamily="49" charset="-122"/>
              <a:ea typeface="仿宋" panose="02010609060101010101" pitchFamily="49" charset="-122"/>
            </a:endParaRPr>
          </a:p>
        </p:txBody>
      </p:sp>
      <p:sp>
        <p:nvSpPr>
          <p:cNvPr id="7" name="TextBox 6"/>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类的定义格式</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4">
                                            <p:txEl>
                                              <p:pRg st="0" end="0"/>
                                            </p:txEl>
                                          </p:spTgt>
                                        </p:tgtEl>
                                        <p:attrNameLst>
                                          <p:attrName>style.visibility</p:attrName>
                                        </p:attrNameLst>
                                      </p:cBhvr>
                                      <p:to>
                                        <p:strVal val="visible"/>
                                      </p:to>
                                    </p:set>
                                    <p:animEffect transition="in" filter="fade">
                                      <p:cBhvr>
                                        <p:cTn id="26" dur="500"/>
                                        <p:tgtEl>
                                          <p:spTgt spid="34">
                                            <p:txEl>
                                              <p:pRg st="0" end="0"/>
                                            </p:txEl>
                                          </p:spTgt>
                                        </p:tgtEl>
                                      </p:cBhvr>
                                    </p:animEffect>
                                    <p:anim calcmode="lin" valueType="num">
                                      <p:cBhvr>
                                        <p:cTn id="2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8"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4">
                                            <p:txEl>
                                              <p:pRg st="1" end="1"/>
                                            </p:txEl>
                                          </p:spTgt>
                                        </p:tgtEl>
                                        <p:attrNameLst>
                                          <p:attrName>style.visibility</p:attrName>
                                        </p:attrNameLst>
                                      </p:cBhvr>
                                      <p:to>
                                        <p:strVal val="visible"/>
                                      </p:to>
                                    </p:set>
                                    <p:animEffect transition="in" filter="fade">
                                      <p:cBhvr>
                                        <p:cTn id="33" dur="500"/>
                                        <p:tgtEl>
                                          <p:spTgt spid="34">
                                            <p:txEl>
                                              <p:pRg st="1" end="1"/>
                                            </p:txEl>
                                          </p:spTgt>
                                        </p:tgtEl>
                                      </p:cBhvr>
                                    </p:animEffect>
                                    <p:anim calcmode="lin" valueType="num">
                                      <p:cBhvr>
                                        <p:cTn id="34"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35" dur="5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4">
                                            <p:txEl>
                                              <p:pRg st="2" end="2"/>
                                            </p:txEl>
                                          </p:spTgt>
                                        </p:tgtEl>
                                        <p:attrNameLst>
                                          <p:attrName>style.visibility</p:attrName>
                                        </p:attrNameLst>
                                      </p:cBhvr>
                                      <p:to>
                                        <p:strVal val="visible"/>
                                      </p:to>
                                    </p:set>
                                    <p:animEffect transition="in" filter="fade">
                                      <p:cBhvr>
                                        <p:cTn id="40" dur="500"/>
                                        <p:tgtEl>
                                          <p:spTgt spid="34">
                                            <p:txEl>
                                              <p:pRg st="2" end="2"/>
                                            </p:txEl>
                                          </p:spTgt>
                                        </p:tgtEl>
                                      </p:cBhvr>
                                    </p:animEffect>
                                    <p:anim calcmode="lin" valueType="num">
                                      <p:cBhvr>
                                        <p:cTn id="41"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42" dur="5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4">
                                            <p:txEl>
                                              <p:pRg st="3" end="3"/>
                                            </p:txEl>
                                          </p:spTgt>
                                        </p:tgtEl>
                                        <p:attrNameLst>
                                          <p:attrName>style.visibility</p:attrName>
                                        </p:attrNameLst>
                                      </p:cBhvr>
                                      <p:to>
                                        <p:strVal val="visible"/>
                                      </p:to>
                                    </p:set>
                                    <p:animEffect transition="in" filter="fade">
                                      <p:cBhvr>
                                        <p:cTn id="47" dur="500"/>
                                        <p:tgtEl>
                                          <p:spTgt spid="34">
                                            <p:txEl>
                                              <p:pRg st="3" end="3"/>
                                            </p:txEl>
                                          </p:spTgt>
                                        </p:tgtEl>
                                      </p:cBhvr>
                                    </p:animEffect>
                                    <p:anim calcmode="lin" valueType="num">
                                      <p:cBhvr>
                                        <p:cTn id="48" dur="5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49" dur="5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4">
                                            <p:txEl>
                                              <p:pRg st="4" end="4"/>
                                            </p:txEl>
                                          </p:spTgt>
                                        </p:tgtEl>
                                        <p:attrNameLst>
                                          <p:attrName>style.visibility</p:attrName>
                                        </p:attrNameLst>
                                      </p:cBhvr>
                                      <p:to>
                                        <p:strVal val="visible"/>
                                      </p:to>
                                    </p:set>
                                    <p:animEffect transition="in" filter="fade">
                                      <p:cBhvr>
                                        <p:cTn id="54" dur="500"/>
                                        <p:tgtEl>
                                          <p:spTgt spid="34">
                                            <p:txEl>
                                              <p:pRg st="4" end="4"/>
                                            </p:txEl>
                                          </p:spTgt>
                                        </p:tgtEl>
                                      </p:cBhvr>
                                    </p:animEffect>
                                    <p:anim calcmode="lin" valueType="num">
                                      <p:cBhvr>
                                        <p:cTn id="55" dur="5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56" dur="5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4">
                                            <p:txEl>
                                              <p:pRg st="5" end="5"/>
                                            </p:txEl>
                                          </p:spTgt>
                                        </p:tgtEl>
                                        <p:attrNameLst>
                                          <p:attrName>style.visibility</p:attrName>
                                        </p:attrNameLst>
                                      </p:cBhvr>
                                      <p:to>
                                        <p:strVal val="visible"/>
                                      </p:to>
                                    </p:set>
                                    <p:animEffect transition="in" filter="fade">
                                      <p:cBhvr>
                                        <p:cTn id="61" dur="500"/>
                                        <p:tgtEl>
                                          <p:spTgt spid="34">
                                            <p:txEl>
                                              <p:pRg st="5" end="5"/>
                                            </p:txEl>
                                          </p:spTgt>
                                        </p:tgtEl>
                                      </p:cBhvr>
                                    </p:animEffect>
                                    <p:anim calcmode="lin" valueType="num">
                                      <p:cBhvr>
                                        <p:cTn id="62" dur="5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63" dur="500" fill="hold"/>
                                        <p:tgtEl>
                                          <p:spTgt spid="3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P spid="7"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539552" y="985013"/>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三种传递方式比较</a:t>
            </a:r>
          </a:p>
        </p:txBody>
      </p:sp>
      <p:sp>
        <p:nvSpPr>
          <p:cNvPr id="2" name="TextBox 1"/>
          <p:cNvSpPr txBox="1"/>
          <p:nvPr/>
        </p:nvSpPr>
        <p:spPr>
          <a:xfrm>
            <a:off x="179512" y="1323355"/>
            <a:ext cx="8640960" cy="3046095"/>
          </a:xfrm>
          <a:prstGeom prst="rect">
            <a:avLst/>
          </a:prstGeom>
          <a:noFill/>
        </p:spPr>
        <p:txBody>
          <a:bodyPr wrap="square" rtlCol="0">
            <a:spAutoFit/>
          </a:bodyPr>
          <a:lstStyle/>
          <a:p>
            <a:pPr algn="just">
              <a:lnSpc>
                <a:spcPct val="16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1</a:t>
            </a:r>
            <a:r>
              <a:rPr lang="zh-CN" altLang="zh-CN" sz="2000" b="1" dirty="0">
                <a:latin typeface="仿宋" panose="02010609060101010101" pitchFamily="49" charset="-122"/>
                <a:ea typeface="仿宋" panose="02010609060101010101" pitchFamily="49" charset="-122"/>
                <a:sym typeface="+mn-ea"/>
              </a:rPr>
              <a:t>）值传递是单向的，形参的改变并不引起实参的改变。指针和引用传递是双向的，可以将改变由形参</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传给</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实参。</a:t>
            </a:r>
            <a:endParaRPr lang="zh-CN" altLang="zh-CN" sz="2000" b="1" dirty="0">
              <a:latin typeface="仿宋" panose="02010609060101010101" pitchFamily="49" charset="-122"/>
              <a:ea typeface="仿宋" panose="02010609060101010101" pitchFamily="49" charset="-122"/>
            </a:endParaRPr>
          </a:p>
          <a:p>
            <a:pPr algn="just">
              <a:lnSpc>
                <a:spcPct val="160000"/>
              </a:lnSpc>
            </a:pPr>
            <a:r>
              <a:rPr lang="zh-CN" altLang="zh-CN" sz="2000" b="1" dirty="0">
                <a:latin typeface="仿宋" panose="02010609060101010101" pitchFamily="49" charset="-122"/>
                <a:ea typeface="仿宋" panose="02010609060101010101" pitchFamily="49" charset="-122"/>
                <a:sym typeface="+mn-ea"/>
              </a:rPr>
              <a:t>   （</a:t>
            </a:r>
            <a:r>
              <a:rPr lang="en-US" altLang="zh-CN" sz="2000" b="1" dirty="0">
                <a:latin typeface="仿宋" panose="02010609060101010101" pitchFamily="49" charset="-122"/>
                <a:ea typeface="仿宋" panose="02010609060101010101" pitchFamily="49" charset="-122"/>
                <a:sym typeface="+mn-ea"/>
              </a:rPr>
              <a:t>2</a:t>
            </a:r>
            <a:r>
              <a:rPr lang="zh-CN" altLang="zh-CN" sz="2000" b="1" dirty="0">
                <a:latin typeface="仿宋" panose="02010609060101010101" pitchFamily="49" charset="-122"/>
                <a:ea typeface="仿宋" panose="02010609060101010101" pitchFamily="49" charset="-122"/>
                <a:sym typeface="+mn-ea"/>
              </a:rPr>
              <a:t>）引用是</a:t>
            </a:r>
            <a:r>
              <a:rPr lang="en-US" altLang="zh-CN" sz="2000" b="1" dirty="0">
                <a:latin typeface="仿宋" panose="02010609060101010101" pitchFamily="49" charset="-122"/>
                <a:ea typeface="仿宋" panose="02010609060101010101" pitchFamily="49" charset="-122"/>
                <a:sym typeface="+mn-ea"/>
              </a:rPr>
              <a:t> C++</a:t>
            </a:r>
            <a:r>
              <a:rPr lang="zh-CN" altLang="zh-CN" sz="2000" b="1" dirty="0">
                <a:latin typeface="仿宋" panose="02010609060101010101" pitchFamily="49" charset="-122"/>
                <a:ea typeface="仿宋" panose="02010609060101010101" pitchFamily="49" charset="-122"/>
                <a:sym typeface="+mn-ea"/>
              </a:rPr>
              <a:t>中的概念。</a:t>
            </a:r>
            <a:r>
              <a:rPr lang="en-US" altLang="zh-CN" sz="2000" b="1" dirty="0">
                <a:latin typeface="仿宋" panose="02010609060101010101" pitchFamily="49" charset="-122"/>
                <a:ea typeface="仿宋" panose="02010609060101010101" pitchFamily="49" charset="-122"/>
                <a:sym typeface="+mn-ea"/>
              </a:rPr>
              <a:t>int m; int &amp;n = m; n</a:t>
            </a:r>
            <a:r>
              <a:rPr lang="zh-CN" altLang="zh-CN" sz="2000" b="1" dirty="0">
                <a:latin typeface="仿宋" panose="02010609060101010101" pitchFamily="49" charset="-122"/>
                <a:ea typeface="仿宋" panose="02010609060101010101" pitchFamily="49" charset="-122"/>
                <a:sym typeface="+mn-ea"/>
              </a:rPr>
              <a:t>相当</a:t>
            </a:r>
            <a:r>
              <a:rPr lang="en-US" altLang="zh-CN" sz="2000" b="1" dirty="0">
                <a:latin typeface="仿宋" panose="02010609060101010101" pitchFamily="49" charset="-122"/>
                <a:ea typeface="仿宋" panose="02010609060101010101" pitchFamily="49" charset="-122"/>
                <a:sym typeface="+mn-ea"/>
              </a:rPr>
              <a:t>m</a:t>
            </a:r>
            <a:r>
              <a:rPr lang="zh-CN" altLang="zh-CN" sz="2000" b="1" dirty="0">
                <a:latin typeface="仿宋" panose="02010609060101010101" pitchFamily="49" charset="-122"/>
                <a:ea typeface="仿宋" panose="02010609060101010101" pitchFamily="49" charset="-122"/>
                <a:sym typeface="+mn-ea"/>
              </a:rPr>
              <a:t>的别名或者绰号，对</a:t>
            </a:r>
            <a:r>
              <a:rPr lang="en-US" altLang="zh-CN" sz="2000" b="1" dirty="0">
                <a:latin typeface="仿宋" panose="02010609060101010101" pitchFamily="49" charset="-122"/>
                <a:ea typeface="仿宋" panose="02010609060101010101" pitchFamily="49" charset="-122"/>
                <a:sym typeface="+mn-ea"/>
              </a:rPr>
              <a:t>n</a:t>
            </a:r>
            <a:r>
              <a:rPr lang="zh-CN" altLang="zh-CN" sz="2000" b="1" dirty="0">
                <a:latin typeface="仿宋" panose="02010609060101010101" pitchFamily="49" charset="-122"/>
                <a:ea typeface="仿宋" panose="02010609060101010101" pitchFamily="49" charset="-122"/>
                <a:sym typeface="+mn-ea"/>
              </a:rPr>
              <a:t>的任何操作就是对</a:t>
            </a:r>
            <a:r>
              <a:rPr lang="en-US" altLang="zh-CN" sz="2000" b="1" dirty="0">
                <a:latin typeface="仿宋" panose="02010609060101010101" pitchFamily="49" charset="-122"/>
                <a:ea typeface="仿宋" panose="02010609060101010101" pitchFamily="49" charset="-122"/>
                <a:sym typeface="+mn-ea"/>
              </a:rPr>
              <a:t>m</a:t>
            </a:r>
            <a:r>
              <a:rPr lang="zh-CN" altLang="zh-CN" sz="2000" b="1" dirty="0">
                <a:latin typeface="仿宋" panose="02010609060101010101" pitchFamily="49" charset="-122"/>
                <a:ea typeface="仿宋" panose="02010609060101010101" pitchFamily="49" charset="-122"/>
                <a:sym typeface="+mn-ea"/>
              </a:rPr>
              <a:t>的操作。所以</a:t>
            </a:r>
            <a:r>
              <a:rPr lang="en-US" altLang="zh-CN" sz="2000" b="1" dirty="0">
                <a:latin typeface="仿宋" panose="02010609060101010101" pitchFamily="49" charset="-122"/>
                <a:ea typeface="仿宋" panose="02010609060101010101" pitchFamily="49" charset="-122"/>
                <a:sym typeface="+mn-ea"/>
              </a:rPr>
              <a:t>n</a:t>
            </a:r>
            <a:r>
              <a:rPr lang="zh-CN" altLang="zh-CN" sz="2000" b="1" dirty="0">
                <a:latin typeface="仿宋" panose="02010609060101010101" pitchFamily="49" charset="-122"/>
                <a:ea typeface="仿宋" panose="02010609060101010101" pitchFamily="49" charset="-122"/>
                <a:sym typeface="+mn-ea"/>
              </a:rPr>
              <a:t>既不是</a:t>
            </a:r>
            <a:r>
              <a:rPr lang="en-US" altLang="zh-CN" sz="2000" b="1" dirty="0">
                <a:latin typeface="仿宋" panose="02010609060101010101" pitchFamily="49" charset="-122"/>
                <a:ea typeface="仿宋" panose="02010609060101010101" pitchFamily="49" charset="-122"/>
                <a:sym typeface="+mn-ea"/>
              </a:rPr>
              <a:t>m </a:t>
            </a:r>
            <a:r>
              <a:rPr lang="zh-CN" altLang="zh-CN" sz="2000" b="1" dirty="0">
                <a:latin typeface="仿宋" panose="02010609060101010101" pitchFamily="49" charset="-122"/>
                <a:ea typeface="仿宋" panose="02010609060101010101" pitchFamily="49" charset="-122"/>
                <a:sym typeface="+mn-ea"/>
              </a:rPr>
              <a:t>的拷贝，也不是指向</a:t>
            </a:r>
            <a:r>
              <a:rPr lang="en-US" altLang="zh-CN" sz="2000" b="1" dirty="0">
                <a:latin typeface="仿宋" panose="02010609060101010101" pitchFamily="49" charset="-122"/>
                <a:ea typeface="仿宋" panose="02010609060101010101" pitchFamily="49" charset="-122"/>
                <a:sym typeface="+mn-ea"/>
              </a:rPr>
              <a:t>m</a:t>
            </a:r>
            <a:r>
              <a:rPr lang="zh-CN" altLang="zh-CN" sz="2000" b="1" dirty="0">
                <a:latin typeface="仿宋" panose="02010609060101010101" pitchFamily="49" charset="-122"/>
                <a:ea typeface="仿宋" panose="02010609060101010101" pitchFamily="49" charset="-122"/>
                <a:sym typeface="+mn-ea"/>
              </a:rPr>
              <a:t>的指针，其实</a:t>
            </a:r>
            <a:r>
              <a:rPr lang="en-US" altLang="zh-CN" sz="2000" b="1" dirty="0">
                <a:latin typeface="仿宋" panose="02010609060101010101" pitchFamily="49" charset="-122"/>
                <a:ea typeface="仿宋" panose="02010609060101010101" pitchFamily="49" charset="-122"/>
                <a:sym typeface="+mn-ea"/>
              </a:rPr>
              <a:t>n</a:t>
            </a:r>
            <a:r>
              <a:rPr lang="zh-CN" altLang="zh-CN" sz="2000" b="1" dirty="0">
                <a:latin typeface="仿宋" panose="02010609060101010101" pitchFamily="49" charset="-122"/>
                <a:ea typeface="仿宋" panose="02010609060101010101" pitchFamily="49" charset="-122"/>
                <a:sym typeface="+mn-ea"/>
              </a:rPr>
              <a:t>就是</a:t>
            </a:r>
            <a:r>
              <a:rPr lang="en-US" altLang="zh-CN" sz="2000" b="1" dirty="0">
                <a:latin typeface="仿宋" panose="02010609060101010101" pitchFamily="49" charset="-122"/>
                <a:ea typeface="仿宋" panose="02010609060101010101" pitchFamily="49" charset="-122"/>
                <a:sym typeface="+mn-ea"/>
              </a:rPr>
              <a:t>m</a:t>
            </a:r>
            <a:r>
              <a:rPr lang="zh-CN" altLang="zh-CN" sz="2000" b="1" dirty="0">
                <a:latin typeface="仿宋" panose="02010609060101010101" pitchFamily="49" charset="-122"/>
                <a:ea typeface="仿宋" panose="02010609060101010101" pitchFamily="49" charset="-122"/>
                <a:sym typeface="+mn-ea"/>
              </a:rPr>
              <a:t>它自己。实际上“引用”可以做的任何事情“指针”也都能够做。</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539552" y="985013"/>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三种传递方式比较</a:t>
            </a:r>
          </a:p>
        </p:txBody>
      </p:sp>
      <p:sp>
        <p:nvSpPr>
          <p:cNvPr id="2" name="TextBox 1"/>
          <p:cNvSpPr txBox="1"/>
          <p:nvPr/>
        </p:nvSpPr>
        <p:spPr>
          <a:xfrm>
            <a:off x="857806" y="1323355"/>
            <a:ext cx="7128792" cy="3322955"/>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3</a:t>
            </a:r>
            <a:r>
              <a:rPr lang="zh-CN" altLang="zh-CN" sz="2000" b="1" dirty="0">
                <a:latin typeface="仿宋" panose="02010609060101010101" pitchFamily="49" charset="-122"/>
                <a:ea typeface="仿宋" panose="02010609060101010101" pitchFamily="49" charset="-122"/>
                <a:sym typeface="+mn-ea"/>
              </a:rPr>
              <a:t>）指针能够毫无约束地操作内存中的任何东西。指针虽然功能强大，但是用起来十分危险，所以如果的确只需要借用一下某个对象的“别名”，那么就用“引用”，而不要用“指针”，以免发生意外。</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4</a:t>
            </a:r>
            <a:r>
              <a:rPr lang="zh-CN" altLang="zh-CN" sz="2000" b="1" dirty="0">
                <a:latin typeface="仿宋" panose="02010609060101010101" pitchFamily="49" charset="-122"/>
                <a:ea typeface="仿宋" panose="02010609060101010101" pitchFamily="49" charset="-122"/>
                <a:sym typeface="+mn-ea"/>
              </a:rPr>
              <a:t>）使用引用作为函数参数与使用指针作为函数参数相比较，前者更容易使用、更清晰，而且</a:t>
            </a:r>
            <a:r>
              <a:rPr lang="zh-CN" altLang="zh-CN" sz="2000" b="1" dirty="0">
                <a:solidFill>
                  <a:srgbClr val="FF0000"/>
                </a:solidFill>
                <a:latin typeface="仿宋" panose="02010609060101010101" pitchFamily="49" charset="-122"/>
                <a:ea typeface="仿宋" panose="02010609060101010101" pitchFamily="49" charset="-122"/>
                <a:sym typeface="+mn-ea"/>
              </a:rPr>
              <a:t>当参数传递的数据较大时，引用传递参数的效率高和所占存储空间更小。</a:t>
            </a:r>
            <a:endParaRPr lang="zh-CN" altLang="zh-CN" sz="2000" b="1" dirty="0">
              <a:solidFill>
                <a:srgbClr val="FF000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477" y="241428"/>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三种传递方式比较</a:t>
            </a:r>
          </a:p>
        </p:txBody>
      </p:sp>
      <p:sp>
        <p:nvSpPr>
          <p:cNvPr id="2" name="TextBox 1"/>
          <p:cNvSpPr txBox="1"/>
          <p:nvPr/>
        </p:nvSpPr>
        <p:spPr>
          <a:xfrm>
            <a:off x="768906" y="839485"/>
            <a:ext cx="7128792" cy="4092575"/>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zh-CN" altLang="zh-CN" sz="2000" b="1" noProof="0" dirty="0">
                <a:ln>
                  <a:noFill/>
                </a:ln>
                <a:effectLst/>
                <a:uLnTx/>
                <a:uFillTx/>
                <a:latin typeface="+mn-ea"/>
                <a:sym typeface="+mn-ea"/>
              </a:rPr>
              <a:t>例</a:t>
            </a:r>
            <a:r>
              <a:rPr lang="en-US" altLang="zh-CN" sz="2000" b="1" noProof="0" dirty="0" smtClean="0">
                <a:ln>
                  <a:noFill/>
                </a:ln>
                <a:effectLst/>
                <a:uLnTx/>
                <a:uFillTx/>
                <a:latin typeface="+mn-ea"/>
                <a:sym typeface="+mn-ea"/>
              </a:rPr>
              <a:t>3-29</a:t>
            </a:r>
            <a:r>
              <a:rPr lang="zh-CN" altLang="zh-CN" sz="2000" b="1" noProof="0" dirty="0" smtClean="0">
                <a:ln>
                  <a:noFill/>
                </a:ln>
                <a:effectLst/>
                <a:uLnTx/>
                <a:uFillTx/>
                <a:latin typeface="+mn-ea"/>
                <a:sym typeface="+mn-ea"/>
              </a:rPr>
              <a:t>】</a:t>
            </a:r>
            <a:r>
              <a:rPr lang="zh-CN" altLang="zh-CN" sz="2000" b="1" noProof="0" dirty="0">
                <a:ln>
                  <a:noFill/>
                </a:ln>
                <a:effectLst/>
                <a:uLnTx/>
                <a:uFillTx/>
                <a:latin typeface="+mn-ea"/>
                <a:sym typeface="+mn-ea"/>
              </a:rPr>
              <a:t>三种传递方式比较举例。</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#include </a:t>
            </a:r>
            <a:r>
              <a:rPr lang="en-US" altLang="zh-CN" sz="2000" b="1" noProof="0" dirty="0" smtClean="0">
                <a:ln>
                  <a:noFill/>
                </a:ln>
                <a:effectLst/>
                <a:uLnTx/>
                <a:uFillTx/>
                <a:latin typeface="+mn-ea"/>
                <a:sym typeface="+mn-ea"/>
              </a:rPr>
              <a:t>&lt;</a:t>
            </a:r>
            <a:r>
              <a:rPr lang="en-US" altLang="zh-CN" sz="2000" b="1" noProof="0" dirty="0" err="1" smtClean="0">
                <a:ln>
                  <a:noFill/>
                </a:ln>
                <a:effectLst/>
                <a:uLnTx/>
                <a:uFillTx/>
                <a:latin typeface="+mn-ea"/>
                <a:sym typeface="+mn-ea"/>
              </a:rPr>
              <a:t>stdafx.h</a:t>
            </a:r>
            <a:r>
              <a:rPr lang="en-US" altLang="zh-CN" sz="2000" b="1" noProof="0" dirty="0" smtClean="0">
                <a:ln>
                  <a:noFill/>
                </a:ln>
                <a:effectLst/>
                <a:uLnTx/>
                <a:uFillTx/>
                <a:latin typeface="+mn-ea"/>
                <a:sym typeface="+mn-ea"/>
              </a:rPr>
              <a:t>&gt;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#include &lt;</a:t>
            </a:r>
            <a:r>
              <a:rPr lang="en-US" altLang="zh-CN" sz="2000" b="1" noProof="0" dirty="0" err="1">
                <a:ln>
                  <a:noFill/>
                </a:ln>
                <a:effectLst/>
                <a:uLnTx/>
                <a:uFillTx/>
                <a:latin typeface="+mn-ea"/>
                <a:sym typeface="+mn-ea"/>
              </a:rPr>
              <a:t>iostream</a:t>
            </a:r>
            <a:r>
              <a:rPr lang="en-US" altLang="zh-CN" sz="2000" b="1" noProof="0" dirty="0">
                <a:ln>
                  <a:noFill/>
                </a:ln>
                <a:effectLst/>
                <a:uLnTx/>
                <a:uFillTx/>
                <a:latin typeface="+mn-ea"/>
                <a:sym typeface="+mn-ea"/>
              </a:rPr>
              <a:t>&gt;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i="1" noProof="0" dirty="0">
                <a:ln>
                  <a:noFill/>
                </a:ln>
                <a:effectLst/>
                <a:uLnTx/>
                <a:uFillTx/>
                <a:latin typeface="+mn-ea"/>
                <a:sym typeface="+mn-ea"/>
              </a:rPr>
              <a:t> //</a:t>
            </a:r>
            <a:r>
              <a:rPr lang="zh-CN" altLang="zh-CN" sz="2000" b="1" i="1" noProof="0" dirty="0">
                <a:ln>
                  <a:noFill/>
                </a:ln>
                <a:effectLst/>
                <a:uLnTx/>
                <a:uFillTx/>
                <a:latin typeface="+mn-ea"/>
                <a:sym typeface="+mn-ea"/>
              </a:rPr>
              <a:t>值传递</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void </a:t>
            </a:r>
            <a:r>
              <a:rPr lang="en-US" altLang="zh-CN" sz="2000" b="1" noProof="0" dirty="0">
                <a:ln>
                  <a:noFill/>
                </a:ln>
                <a:effectLst/>
                <a:uLnTx/>
                <a:uFillTx/>
                <a:latin typeface="+mn-ea"/>
                <a:sym typeface="+mn-ea"/>
              </a:rPr>
              <a:t>change1(</a:t>
            </a: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 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cout</a:t>
            </a:r>
            <a:r>
              <a:rPr lang="en-US" altLang="zh-CN" sz="2000" b="1" noProof="0" dirty="0">
                <a:ln>
                  <a:noFill/>
                </a:ln>
                <a:effectLst/>
                <a:uLnTx/>
                <a:uFillTx/>
                <a:latin typeface="+mn-ea"/>
                <a:sym typeface="+mn-ea"/>
              </a:rPr>
              <a:t>&lt;&lt;"\n"&lt;&lt;"</a:t>
            </a:r>
            <a:r>
              <a:rPr lang="zh-CN" altLang="zh-CN" sz="2000" b="1" noProof="0" dirty="0">
                <a:ln>
                  <a:noFill/>
                </a:ln>
                <a:effectLst/>
                <a:uLnTx/>
                <a:uFillTx/>
                <a:latin typeface="+mn-ea"/>
                <a:sym typeface="+mn-ea"/>
              </a:rPr>
              <a:t>值传递</a:t>
            </a:r>
            <a:r>
              <a:rPr lang="en-US" altLang="zh-CN" sz="2000" b="1" noProof="0" dirty="0">
                <a:ln>
                  <a:noFill/>
                </a:ln>
                <a:effectLst/>
                <a:uLnTx/>
                <a:uFillTx/>
                <a:latin typeface="+mn-ea"/>
                <a:sym typeface="+mn-ea"/>
              </a:rPr>
              <a:t>--</a:t>
            </a:r>
            <a:r>
              <a:rPr lang="zh-CN" altLang="zh-CN" sz="2000" b="1" noProof="0" dirty="0">
                <a:ln>
                  <a:noFill/>
                </a:ln>
                <a:effectLst/>
                <a:uLnTx/>
                <a:uFillTx/>
                <a:latin typeface="+mn-ea"/>
                <a:sym typeface="+mn-ea"/>
              </a:rPr>
              <a:t>函数操作地址</a:t>
            </a:r>
            <a:r>
              <a:rPr lang="en-US" altLang="zh-CN" sz="2000" b="1" noProof="0" dirty="0">
                <a:ln>
                  <a:noFill/>
                </a:ln>
                <a:effectLst/>
                <a:uLnTx/>
                <a:uFillTx/>
                <a:latin typeface="+mn-ea"/>
                <a:sym typeface="+mn-ea"/>
              </a:rPr>
              <a:t>"&lt;&lt;&amp;n;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i="1" noProof="0" dirty="0">
                <a:ln>
                  <a:noFill/>
                </a:ln>
                <a:effectLst/>
                <a:uLnTx/>
                <a:uFillTx/>
                <a:latin typeface="+mn-ea"/>
                <a:sym typeface="+mn-ea"/>
              </a:rPr>
              <a:t> //</a:t>
            </a:r>
            <a:r>
              <a:rPr lang="zh-CN" altLang="zh-CN" sz="2000" b="1" i="1" noProof="0" dirty="0">
                <a:ln>
                  <a:noFill/>
                </a:ln>
                <a:effectLst/>
                <a:uLnTx/>
                <a:uFillTx/>
                <a:latin typeface="+mn-ea"/>
                <a:sym typeface="+mn-ea"/>
              </a:rPr>
              <a:t>显示的是拷贝的地址而不是源地址</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477" y="241428"/>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三种传递方式比较</a:t>
            </a:r>
          </a:p>
        </p:txBody>
      </p:sp>
      <p:sp>
        <p:nvSpPr>
          <p:cNvPr id="2" name="TextBox 1"/>
          <p:cNvSpPr txBox="1"/>
          <p:nvPr/>
        </p:nvSpPr>
        <p:spPr>
          <a:xfrm>
            <a:off x="788591" y="780430"/>
            <a:ext cx="7128792" cy="402209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sym typeface="+mn-ea"/>
              </a:rPr>
              <a:t>//</a:t>
            </a:r>
            <a:r>
              <a:rPr lang="zh-CN" altLang="zh-CN" b="1" noProof="0" dirty="0">
                <a:ln>
                  <a:noFill/>
                </a:ln>
                <a:effectLst/>
                <a:uLnTx/>
                <a:uFillTx/>
                <a:sym typeface="+mn-ea"/>
              </a:rPr>
              <a:t>引用传递</a:t>
            </a:r>
            <a:endParaRPr kumimoji="0" lang="zh-CN" altLang="zh-CN" sz="1600" b="1" i="0" u="none" strike="noStrike" kern="1200" cap="none" spc="0" normalizeH="0" baseline="0" noProof="0" dirty="0">
              <a:ln>
                <a:noFill/>
              </a:ln>
              <a:solidFill>
                <a:schemeClr val="tx1"/>
              </a:solidFill>
              <a:effectLst/>
              <a:uLnTx/>
              <a:uFillTx/>
              <a:latin typeface="+mn-lt"/>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void change2(</a:t>
            </a:r>
            <a:r>
              <a:rPr lang="en-US" altLang="zh-CN" b="1" noProof="0" dirty="0" err="1">
                <a:ln>
                  <a:noFill/>
                </a:ln>
                <a:effectLst/>
                <a:uLnTx/>
                <a:uFillTx/>
                <a:latin typeface="+mn-ea"/>
                <a:sym typeface="+mn-ea"/>
              </a:rPr>
              <a:t>int</a:t>
            </a:r>
            <a:r>
              <a:rPr lang="en-US" altLang="zh-CN" b="1" noProof="0" dirty="0">
                <a:ln>
                  <a:noFill/>
                </a:ln>
                <a:effectLst/>
                <a:uLnTx/>
                <a:uFillTx/>
                <a:latin typeface="+mn-ea"/>
                <a:sym typeface="+mn-ea"/>
              </a:rPr>
              <a:t> &amp;n)</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smtClean="0">
                <a:ln>
                  <a:noFill/>
                </a:ln>
                <a:effectLst/>
                <a:uLnTx/>
                <a:uFillTx/>
                <a:latin typeface="+mn-ea"/>
                <a:sym typeface="+mn-ea"/>
              </a:rPr>
              <a:t>    </a:t>
            </a:r>
            <a:r>
              <a:rPr lang="en-US" altLang="zh-CN" b="1" noProof="0" dirty="0" err="1" smtClean="0">
                <a:ln>
                  <a:noFill/>
                </a:ln>
                <a:effectLst/>
                <a:uLnTx/>
                <a:uFillTx/>
                <a:latin typeface="+mn-ea"/>
                <a:sym typeface="+mn-ea"/>
              </a:rPr>
              <a:t>cout</a:t>
            </a:r>
            <a:r>
              <a:rPr lang="en-US" altLang="zh-CN" b="1" noProof="0" dirty="0">
                <a:ln>
                  <a:noFill/>
                </a:ln>
                <a:effectLst/>
                <a:uLnTx/>
                <a:uFillTx/>
                <a:latin typeface="+mn-ea"/>
                <a:sym typeface="+mn-ea"/>
              </a:rPr>
              <a:t>&lt;&lt;"\n"&lt;&lt;"</a:t>
            </a:r>
            <a:r>
              <a:rPr lang="zh-CN" altLang="zh-CN" b="1" noProof="0" dirty="0">
                <a:ln>
                  <a:noFill/>
                </a:ln>
                <a:effectLst/>
                <a:uLnTx/>
                <a:uFillTx/>
                <a:latin typeface="+mn-ea"/>
                <a:sym typeface="+mn-ea"/>
              </a:rPr>
              <a:t>引用传递</a:t>
            </a:r>
            <a:r>
              <a:rPr lang="en-US" altLang="zh-CN" b="1" noProof="0" dirty="0">
                <a:ln>
                  <a:noFill/>
                </a:ln>
                <a:effectLst/>
                <a:uLnTx/>
                <a:uFillTx/>
                <a:latin typeface="+mn-ea"/>
                <a:sym typeface="+mn-ea"/>
              </a:rPr>
              <a:t>--</a:t>
            </a:r>
            <a:r>
              <a:rPr lang="zh-CN" altLang="zh-CN" b="1" noProof="0" dirty="0">
                <a:ln>
                  <a:noFill/>
                </a:ln>
                <a:effectLst/>
                <a:uLnTx/>
                <a:uFillTx/>
                <a:latin typeface="+mn-ea"/>
                <a:sym typeface="+mn-ea"/>
              </a:rPr>
              <a:t>函数操作地址</a:t>
            </a:r>
            <a:r>
              <a:rPr lang="en-US" altLang="zh-CN" b="1" noProof="0" dirty="0">
                <a:ln>
                  <a:noFill/>
                </a:ln>
                <a:effectLst/>
                <a:uLnTx/>
                <a:uFillTx/>
                <a:latin typeface="+mn-ea"/>
                <a:sym typeface="+mn-ea"/>
              </a:rPr>
              <a:t>"&lt;&lt;&amp;n;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n++;</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i="1" noProof="0" dirty="0">
                <a:ln>
                  <a:noFill/>
                </a:ln>
                <a:effectLst/>
                <a:uLnTx/>
                <a:uFillTx/>
                <a:latin typeface="+mn-ea"/>
                <a:sym typeface="+mn-ea"/>
              </a:rPr>
              <a:t>//</a:t>
            </a:r>
            <a:r>
              <a:rPr lang="zh-CN" altLang="zh-CN" b="1" i="1" noProof="0" dirty="0">
                <a:ln>
                  <a:noFill/>
                </a:ln>
                <a:effectLst/>
                <a:uLnTx/>
                <a:uFillTx/>
                <a:latin typeface="+mn-ea"/>
                <a:sym typeface="+mn-ea"/>
              </a:rPr>
              <a:t>指针传递</a:t>
            </a:r>
            <a:endParaRPr kumimoji="0" lang="zh-CN" altLang="zh-CN" sz="1600" b="1" i="1"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void change3(</a:t>
            </a:r>
            <a:r>
              <a:rPr lang="en-US" altLang="zh-CN" b="1" noProof="0" dirty="0" err="1">
                <a:ln>
                  <a:noFill/>
                </a:ln>
                <a:effectLst/>
                <a:uLnTx/>
                <a:uFillTx/>
                <a:latin typeface="+mn-ea"/>
                <a:sym typeface="+mn-ea"/>
              </a:rPr>
              <a:t>int</a:t>
            </a:r>
            <a:r>
              <a:rPr lang="en-US" altLang="zh-CN" b="1" noProof="0" dirty="0">
                <a:ln>
                  <a:noFill/>
                </a:ln>
                <a:effectLst/>
                <a:uLnTx/>
                <a:uFillTx/>
                <a:latin typeface="+mn-ea"/>
                <a:sym typeface="+mn-ea"/>
              </a:rPr>
              <a:t> *n)</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smtClean="0">
                <a:ln>
                  <a:noFill/>
                </a:ln>
                <a:effectLst/>
                <a:uLnTx/>
                <a:uFillTx/>
                <a:latin typeface="+mn-ea"/>
                <a:sym typeface="+mn-ea"/>
              </a:rPr>
              <a:t>    </a:t>
            </a:r>
            <a:r>
              <a:rPr lang="en-US" altLang="zh-CN" b="1" noProof="0" dirty="0" err="1" smtClean="0">
                <a:ln>
                  <a:noFill/>
                </a:ln>
                <a:effectLst/>
                <a:uLnTx/>
                <a:uFillTx/>
                <a:latin typeface="+mn-ea"/>
                <a:sym typeface="+mn-ea"/>
              </a:rPr>
              <a:t>cout</a:t>
            </a:r>
            <a:r>
              <a:rPr lang="en-US" altLang="zh-CN" b="1" noProof="0" dirty="0">
                <a:ln>
                  <a:noFill/>
                </a:ln>
                <a:effectLst/>
                <a:uLnTx/>
                <a:uFillTx/>
                <a:latin typeface="+mn-ea"/>
                <a:sym typeface="+mn-ea"/>
              </a:rPr>
              <a:t>&lt;&lt;"\n"&lt;&lt;"</a:t>
            </a:r>
            <a:r>
              <a:rPr lang="zh-CN" altLang="zh-CN" b="1" noProof="0" dirty="0">
                <a:ln>
                  <a:noFill/>
                </a:ln>
                <a:effectLst/>
                <a:uLnTx/>
                <a:uFillTx/>
                <a:latin typeface="+mn-ea"/>
                <a:sym typeface="+mn-ea"/>
              </a:rPr>
              <a:t>指针传递</a:t>
            </a:r>
            <a:r>
              <a:rPr lang="en-US" altLang="zh-CN" b="1" noProof="0" dirty="0">
                <a:ln>
                  <a:noFill/>
                </a:ln>
                <a:effectLst/>
                <a:uLnTx/>
                <a:uFillTx/>
                <a:latin typeface="+mn-ea"/>
                <a:sym typeface="+mn-ea"/>
              </a:rPr>
              <a:t>--</a:t>
            </a:r>
            <a:r>
              <a:rPr lang="zh-CN" altLang="zh-CN" b="1" noProof="0" dirty="0">
                <a:ln>
                  <a:noFill/>
                </a:ln>
                <a:effectLst/>
                <a:uLnTx/>
                <a:uFillTx/>
                <a:latin typeface="+mn-ea"/>
                <a:sym typeface="+mn-ea"/>
              </a:rPr>
              <a:t>函数操作地址</a:t>
            </a:r>
            <a:r>
              <a:rPr lang="en-US" altLang="zh-CN" b="1" noProof="0" dirty="0">
                <a:ln>
                  <a:noFill/>
                </a:ln>
                <a:effectLst/>
                <a:uLnTx/>
                <a:uFillTx/>
                <a:latin typeface="+mn-ea"/>
                <a:sym typeface="+mn-ea"/>
              </a:rPr>
              <a:t>"&lt;&lt;&amp;*n  ;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*n=*n+1;</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 </a:t>
            </a:r>
            <a:endParaRPr lang="en-US" altLang="zh-CN"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477" y="241428"/>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三种传递方式比较</a:t>
            </a:r>
          </a:p>
        </p:txBody>
      </p:sp>
      <p:sp>
        <p:nvSpPr>
          <p:cNvPr id="2" name="TextBox 1"/>
          <p:cNvSpPr txBox="1"/>
          <p:nvPr/>
        </p:nvSpPr>
        <p:spPr>
          <a:xfrm>
            <a:off x="788591" y="829960"/>
            <a:ext cx="7128792" cy="4025717"/>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err="1">
                <a:ln>
                  <a:noFill/>
                </a:ln>
                <a:effectLst/>
                <a:uLnTx/>
                <a:uFillTx/>
                <a:latin typeface="+mn-ea"/>
                <a:sym typeface="+mn-ea"/>
              </a:rPr>
              <a:t>int</a:t>
            </a:r>
            <a:r>
              <a:rPr lang="en-US" altLang="zh-CN" b="1" noProof="0" dirty="0">
                <a:ln>
                  <a:noFill/>
                </a:ln>
                <a:effectLst/>
                <a:uLnTx/>
                <a:uFillTx/>
                <a:latin typeface="+mn-ea"/>
                <a:sym typeface="+mn-ea"/>
              </a:rPr>
              <a:t>  main()</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int</a:t>
            </a:r>
            <a:r>
              <a:rPr lang="en-US" altLang="zh-CN" b="1" noProof="0" dirty="0">
                <a:ln>
                  <a:noFill/>
                </a:ln>
                <a:effectLst/>
                <a:uLnTx/>
                <a:uFillTx/>
                <a:latin typeface="+mn-ea"/>
                <a:sym typeface="+mn-ea"/>
              </a:rPr>
              <a:t> n=10;</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cout</a:t>
            </a:r>
            <a:r>
              <a:rPr lang="en-US" altLang="zh-CN" b="1" noProof="0" dirty="0">
                <a:ln>
                  <a:noFill/>
                </a:ln>
                <a:effectLst/>
                <a:uLnTx/>
                <a:uFillTx/>
                <a:latin typeface="+mn-ea"/>
                <a:sym typeface="+mn-ea"/>
              </a:rPr>
              <a:t>&lt;&lt;"</a:t>
            </a:r>
            <a:r>
              <a:rPr lang="zh-CN" altLang="zh-CN" b="1" noProof="0" dirty="0">
                <a:ln>
                  <a:noFill/>
                </a:ln>
                <a:effectLst/>
                <a:uLnTx/>
                <a:uFillTx/>
                <a:latin typeface="+mn-ea"/>
                <a:sym typeface="+mn-ea"/>
              </a:rPr>
              <a:t>实参的地址</a:t>
            </a:r>
            <a:r>
              <a:rPr lang="en-US" altLang="zh-CN" b="1" noProof="0" dirty="0">
                <a:ln>
                  <a:noFill/>
                </a:ln>
                <a:effectLst/>
                <a:uLnTx/>
                <a:uFillTx/>
                <a:latin typeface="+mn-ea"/>
                <a:sym typeface="+mn-ea"/>
              </a:rPr>
              <a:t>"&lt;&lt;&amp;</a:t>
            </a:r>
            <a:r>
              <a:rPr lang="en-US" altLang="zh-CN" b="1" noProof="0" dirty="0" smtClean="0">
                <a:ln>
                  <a:noFill/>
                </a:ln>
                <a:effectLst/>
                <a:uLnTx/>
                <a:uFillTx/>
                <a:latin typeface="+mn-ea"/>
                <a:sym typeface="+mn-ea"/>
              </a:rPr>
              <a:t>n;</a:t>
            </a:r>
            <a:endParaRPr lang="en-US" altLang="zh-CN" sz="1600" b="1" dirty="0">
              <a:latin typeface="+mn-ea"/>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dirty="0">
                <a:solidFill>
                  <a:srgbClr val="FF0000"/>
                </a:solidFill>
                <a:latin typeface="+mn-ea"/>
                <a:sym typeface="+mn-ea"/>
              </a:rPr>
              <a:t> </a:t>
            </a:r>
            <a:r>
              <a:rPr lang="en-US" altLang="zh-CN" sz="1600" b="1" dirty="0" smtClean="0">
                <a:solidFill>
                  <a:srgbClr val="FF0000"/>
                </a:solidFill>
                <a:latin typeface="+mn-ea"/>
                <a:sym typeface="+mn-ea"/>
              </a:rPr>
              <a:t>     </a:t>
            </a:r>
            <a:r>
              <a:rPr lang="en-US" altLang="zh-CN" b="1" noProof="0" dirty="0" smtClean="0">
                <a:ln>
                  <a:noFill/>
                </a:ln>
                <a:solidFill>
                  <a:srgbClr val="FF0000"/>
                </a:solidFill>
                <a:effectLst/>
                <a:uLnTx/>
                <a:uFillTx/>
                <a:latin typeface="+mn-ea"/>
                <a:sym typeface="+mn-ea"/>
              </a:rPr>
              <a:t>change1(n</a:t>
            </a:r>
            <a:r>
              <a:rPr lang="en-US" altLang="zh-CN" b="1" noProof="0" dirty="0">
                <a:ln>
                  <a:noFill/>
                </a:ln>
                <a:solidFill>
                  <a:srgbClr val="FF0000"/>
                </a:solidFill>
                <a:effectLst/>
                <a:uLnTx/>
                <a:uFillTx/>
                <a:latin typeface="+mn-ea"/>
                <a:sym typeface="+mn-ea"/>
              </a:rPr>
              <a:t>);</a:t>
            </a:r>
            <a:endParaRPr kumimoji="0" lang="en-US" altLang="zh-CN" sz="1600" b="1" i="0" u="none" strike="noStrike" kern="1200" cap="none" spc="0" normalizeH="0" baseline="0" noProof="0" dirty="0">
              <a:ln>
                <a:noFill/>
              </a:ln>
              <a:solidFill>
                <a:srgbClr val="FF0000"/>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cout</a:t>
            </a:r>
            <a:r>
              <a:rPr lang="en-US" altLang="zh-CN" b="1" noProof="0" dirty="0">
                <a:ln>
                  <a:noFill/>
                </a:ln>
                <a:effectLst/>
                <a:uLnTx/>
                <a:uFillTx/>
                <a:latin typeface="+mn-ea"/>
                <a:sym typeface="+mn-ea"/>
              </a:rPr>
              <a:t>&lt;&lt;"\n"&lt;&lt;"after change1() n="&lt;&lt;n;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smtClean="0">
                <a:ln>
                  <a:noFill/>
                </a:ln>
                <a:solidFill>
                  <a:srgbClr val="FF0000"/>
                </a:solidFill>
                <a:effectLst/>
                <a:uLnTx/>
                <a:uFillTx/>
                <a:latin typeface="+mn-ea"/>
                <a:sym typeface="+mn-ea"/>
              </a:rPr>
              <a:t>     change2(n</a:t>
            </a:r>
            <a:r>
              <a:rPr lang="en-US" altLang="zh-CN" b="1" noProof="0" dirty="0">
                <a:ln>
                  <a:noFill/>
                </a:ln>
                <a:solidFill>
                  <a:srgbClr val="FF0000"/>
                </a:solidFill>
                <a:effectLst/>
                <a:uLnTx/>
                <a:uFillTx/>
                <a:latin typeface="+mn-ea"/>
                <a:sym typeface="+mn-ea"/>
              </a:rPr>
              <a:t>);</a:t>
            </a:r>
            <a:endParaRPr kumimoji="0" lang="en-US" altLang="zh-CN" sz="1600" b="1" i="0" u="none" strike="noStrike" kern="1200" cap="none" spc="0" normalizeH="0" baseline="0" noProof="0" dirty="0">
              <a:ln>
                <a:noFill/>
              </a:ln>
              <a:solidFill>
                <a:srgbClr val="FF0000"/>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cout</a:t>
            </a:r>
            <a:r>
              <a:rPr lang="en-US" altLang="zh-CN" b="1" noProof="0" dirty="0">
                <a:ln>
                  <a:noFill/>
                </a:ln>
                <a:effectLst/>
                <a:uLnTx/>
                <a:uFillTx/>
                <a:latin typeface="+mn-ea"/>
                <a:sym typeface="+mn-ea"/>
              </a:rPr>
              <a:t>&lt;&lt;"\n"&lt;&lt;"after change2() n="&lt;&lt;n;</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dirty="0">
                <a:latin typeface="+mn-ea"/>
                <a:sym typeface="+mn-ea"/>
              </a:rPr>
              <a:t> </a:t>
            </a:r>
            <a:r>
              <a:rPr lang="en-US" altLang="zh-CN" b="1" dirty="0" smtClean="0">
                <a:latin typeface="+mn-ea"/>
                <a:sym typeface="+mn-ea"/>
              </a:rPr>
              <a:t>   </a:t>
            </a:r>
            <a:r>
              <a:rPr lang="en-US" altLang="zh-CN" b="1" noProof="0" dirty="0" smtClean="0">
                <a:ln>
                  <a:noFill/>
                </a:ln>
                <a:effectLst/>
                <a:uLnTx/>
                <a:uFillTx/>
                <a:latin typeface="+mn-ea"/>
                <a:sym typeface="+mn-ea"/>
              </a:rPr>
              <a:t> </a:t>
            </a:r>
            <a:r>
              <a:rPr lang="en-US" altLang="zh-CN" b="1" noProof="0" dirty="0">
                <a:ln>
                  <a:noFill/>
                </a:ln>
                <a:solidFill>
                  <a:srgbClr val="FF0000"/>
                </a:solidFill>
                <a:effectLst/>
                <a:uLnTx/>
                <a:uFillTx/>
                <a:latin typeface="+mn-ea"/>
                <a:sym typeface="+mn-ea"/>
              </a:rPr>
              <a:t>change3(&amp;n);</a:t>
            </a:r>
            <a:endParaRPr kumimoji="0" lang="en-US" altLang="zh-CN" sz="1600" b="1" i="0" u="none" strike="noStrike" kern="1200" cap="none" spc="0" normalizeH="0" baseline="0" noProof="0" dirty="0">
              <a:ln>
                <a:noFill/>
              </a:ln>
              <a:solidFill>
                <a:srgbClr val="FF0000"/>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dirty="0">
                <a:latin typeface="+mn-ea"/>
                <a:sym typeface="+mn-ea"/>
              </a:rPr>
              <a:t> </a:t>
            </a:r>
            <a:r>
              <a:rPr lang="en-US" altLang="zh-CN" b="1" dirty="0" smtClean="0">
                <a:latin typeface="+mn-ea"/>
                <a:sym typeface="+mn-ea"/>
              </a:rPr>
              <a:t>   </a:t>
            </a:r>
            <a:r>
              <a:rPr lang="en-US" altLang="zh-CN" b="1" noProof="0" dirty="0" smtClean="0">
                <a:ln>
                  <a:noFill/>
                </a:ln>
                <a:effectLst/>
                <a:uLnTx/>
                <a:uFillTx/>
                <a:latin typeface="+mn-ea"/>
                <a:sym typeface="+mn-ea"/>
              </a:rPr>
              <a:t> </a:t>
            </a:r>
            <a:r>
              <a:rPr lang="en-US" altLang="zh-CN" b="1" noProof="0" dirty="0" err="1">
                <a:ln>
                  <a:noFill/>
                </a:ln>
                <a:effectLst/>
                <a:uLnTx/>
                <a:uFillTx/>
                <a:latin typeface="+mn-ea"/>
                <a:sym typeface="+mn-ea"/>
              </a:rPr>
              <a:t>cout</a:t>
            </a:r>
            <a:r>
              <a:rPr lang="en-US" altLang="zh-CN" b="1" noProof="0" dirty="0">
                <a:ln>
                  <a:noFill/>
                </a:ln>
                <a:effectLst/>
                <a:uLnTx/>
                <a:uFillTx/>
                <a:latin typeface="+mn-ea"/>
                <a:sym typeface="+mn-ea"/>
              </a:rPr>
              <a:t>&lt;&lt;"\n"&lt;&lt;"after change3() n="&lt;&lt;n&lt;&lt;"\n";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dirty="0">
                <a:latin typeface="+mn-ea"/>
                <a:sym typeface="+mn-ea"/>
              </a:rPr>
              <a:t> </a:t>
            </a:r>
            <a:r>
              <a:rPr lang="en-US" altLang="zh-CN" b="1" dirty="0" smtClean="0">
                <a:latin typeface="+mn-ea"/>
                <a:sym typeface="+mn-ea"/>
              </a:rPr>
              <a:t>   </a:t>
            </a:r>
            <a:r>
              <a:rPr lang="en-US" altLang="zh-CN" b="1" noProof="0" dirty="0" smtClean="0">
                <a:ln>
                  <a:noFill/>
                </a:ln>
                <a:effectLst/>
                <a:uLnTx/>
                <a:uFillTx/>
                <a:latin typeface="+mn-ea"/>
                <a:sym typeface="+mn-ea"/>
              </a:rPr>
              <a:t> </a:t>
            </a:r>
            <a:r>
              <a:rPr lang="en-US" altLang="zh-CN" b="1" noProof="0" dirty="0">
                <a:ln>
                  <a:noFill/>
                </a:ln>
                <a:effectLst/>
                <a:uLnTx/>
                <a:uFillTx/>
                <a:latin typeface="+mn-ea"/>
                <a:sym typeface="+mn-ea"/>
              </a:rPr>
              <a:t>return 0;</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lang="en-US" altLang="zh-CN"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35432" y="220473"/>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三种传递方式比较</a:t>
            </a:r>
          </a:p>
        </p:txBody>
      </p:sp>
      <p:pic>
        <p:nvPicPr>
          <p:cNvPr id="3" name="Picture 2"/>
          <p:cNvPicPr>
            <a:picLocks noChangeAspect="1"/>
          </p:cNvPicPr>
          <p:nvPr/>
        </p:nvPicPr>
        <p:blipFill>
          <a:blip r:embed="rId3"/>
          <a:stretch>
            <a:fillRect/>
          </a:stretch>
        </p:blipFill>
        <p:spPr>
          <a:xfrm>
            <a:off x="577850" y="1835785"/>
            <a:ext cx="7988300" cy="224218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circle(in)">
                                      <p:cBhvr>
                                        <p:cTn id="2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向函数传递对象</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35432" y="220473"/>
            <a:ext cx="4447015"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3.8.4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三种传递方式比较</a:t>
            </a:r>
          </a:p>
        </p:txBody>
      </p:sp>
      <p:sp>
        <p:nvSpPr>
          <p:cNvPr id="135170" name="内容占位符 2"/>
          <p:cNvSpPr>
            <a:spLocks noGrp="1"/>
          </p:cNvSpPr>
          <p:nvPr>
            <p:ph idx="1"/>
          </p:nvPr>
        </p:nvSpPr>
        <p:spPr>
          <a:xfrm>
            <a:off x="457200" y="1232218"/>
            <a:ext cx="8229600" cy="4873625"/>
          </a:xfrm>
        </p:spPr>
        <p:txBody>
          <a:bodyPr vert="horz" wrap="square" lIns="91440" tIns="45720" rIns="91440" bIns="45720" anchor="t"/>
          <a:lstStyle/>
          <a:p>
            <a:pPr marL="0" indent="0">
              <a:lnSpc>
                <a:spcPct val="150000"/>
              </a:lnSpc>
              <a:buNone/>
            </a:pPr>
            <a:r>
              <a:rPr lang="en-US" altLang="zh-CN" sz="28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代码效率上看。以对象传递方式的效率相对低一些。它需要创建新的对象来接受实参传来的值。用对象指针传递的方式效率会略高一些。而当为对象引用形式时效率就更高，因为它就是实参本身。</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135170" grpId="0" build="p"/>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2623" y="1049792"/>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06214"/>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3.9</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2543153" y="1643685"/>
            <a:ext cx="6588224" cy="623250"/>
          </a:xfrm>
          <a:prstGeom prst="rect">
            <a:avLst/>
          </a:prstGeom>
          <a:noFill/>
        </p:spPr>
        <p:txBody>
          <a:bodyPr wrap="square" lIns="68584" tIns="34291" rIns="68584" bIns="34291"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zh-CN" sz="3600" b="1" noProof="0" dirty="0">
                <a:solidFill>
                  <a:schemeClr val="tx1">
                    <a:lumMod val="75000"/>
                    <a:lumOff val="25000"/>
                  </a:schemeClr>
                </a:solidFill>
                <a:effectLst>
                  <a:outerShdw blurRad="38100" dist="19050" dir="2700000" algn="tl" rotWithShape="0">
                    <a:schemeClr val="dk1">
                      <a:alpha val="40000"/>
                    </a:schemeClr>
                  </a:outerShdw>
                </a:effectLst>
                <a:uLnTx/>
                <a:uFillTx/>
                <a:latin typeface="微软雅黑" pitchFamily="34" charset="-122"/>
                <a:ea typeface="微软雅黑" pitchFamily="34" charset="-122"/>
                <a:cs typeface="+mj-cs"/>
                <a:sym typeface="+mn-ea"/>
              </a:rPr>
              <a:t>对象的赋值和复制</a:t>
            </a:r>
          </a:p>
        </p:txBody>
      </p:sp>
      <p:grpSp>
        <p:nvGrpSpPr>
          <p:cNvPr id="7" name="组合 6"/>
          <p:cNvGrpSpPr/>
          <p:nvPr/>
        </p:nvGrpSpPr>
        <p:grpSpPr>
          <a:xfrm>
            <a:off x="5927529" y="672782"/>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31385" y="673175"/>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79457" y="672782"/>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35241" y="672782"/>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83313" y="672782"/>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
        <p:nvSpPr>
          <p:cNvPr id="2" name="TextBox 1"/>
          <p:cNvSpPr txBox="1"/>
          <p:nvPr/>
        </p:nvSpPr>
        <p:spPr>
          <a:xfrm>
            <a:off x="251520" y="2912252"/>
            <a:ext cx="8566715" cy="1938992"/>
          </a:xfrm>
          <a:prstGeom prst="rect">
            <a:avLst/>
          </a:prstGeom>
          <a:noFill/>
        </p:spPr>
        <p:txBody>
          <a:bodyPr wrap="square" rtlCol="0">
            <a:spAutoFit/>
          </a:bodyPr>
          <a:lstStyle/>
          <a:p>
            <a:pPr marL="274320" marR="0" lvl="0" indent="-274320" algn="just"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sym typeface="+mn-ea"/>
              </a:rPr>
              <a:t>同类的对象之间可以互相赋值。这里所指的对象的值是指对象中所有数据成员的值。对象之间的赋值也是通过赋值运算符“=”进行的。这是通过对赋值运算符的重载实现的。实际上这个过程是通过成员复制来完成的，即将一个对象的成员值一一复制给另一对象的对应成员。</a:t>
            </a:r>
            <a:endParaRPr lang="zh-CN" altLang="en-US" sz="2000" b="1" dirty="0">
              <a:solidFill>
                <a:schemeClr val="tx1">
                  <a:lumMod val="75000"/>
                  <a:lumOff val="25000"/>
                </a:schemeClr>
              </a:solidFill>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
                                            <p:txEl>
                                              <p:pRg st="0" end="0"/>
                                            </p:txEl>
                                          </p:spTgt>
                                        </p:tgtEl>
                                        <p:attrNameLst>
                                          <p:attrName>style.visibility</p:attrName>
                                        </p:attrNameLst>
                                      </p:cBhvr>
                                      <p:to>
                                        <p:strVal val="visible"/>
                                      </p:to>
                                    </p:set>
                                    <p:animEffect transition="in" filter="fade">
                                      <p:cBhvr>
                                        <p:cTn id="48" dur="1000"/>
                                        <p:tgtEl>
                                          <p:spTgt spid="2">
                                            <p:txEl>
                                              <p:pRg st="0" end="0"/>
                                            </p:txEl>
                                          </p:spTgt>
                                        </p:tgtEl>
                                      </p:cBhvr>
                                    </p:animEffect>
                                    <p:anim calcmode="lin" valueType="num">
                                      <p:cBhvr>
                                        <p:cTn id="49"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50"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对象赋值语句</a:t>
            </a:r>
          </a:p>
        </p:txBody>
      </p:sp>
      <p:sp>
        <p:nvSpPr>
          <p:cNvPr id="135170" name="内容占位符 2"/>
          <p:cNvSpPr>
            <a:spLocks noGrp="1"/>
          </p:cNvSpPr>
          <p:nvPr>
            <p:ph idx="1"/>
          </p:nvPr>
        </p:nvSpPr>
        <p:spPr>
          <a:xfrm>
            <a:off x="683568" y="1131590"/>
            <a:ext cx="8229600" cy="3606101"/>
          </a:xfrm>
        </p:spPr>
        <p:txBody>
          <a:bodyPr vert="horz" wrap="square" lIns="91440" tIns="45720" rIns="91440" bIns="45720" anchor="t"/>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仿宋" panose="02010609060101010101" pitchFamily="49" charset="-122"/>
                <a:ea typeface="仿宋" panose="02010609060101010101" pitchFamily="49" charset="-122"/>
                <a:sym typeface="+mn-ea"/>
              </a:rPr>
              <a:t>对象赋值的一般形式为：</a:t>
            </a:r>
            <a:endParaRPr kumimoji="0" lang="zh-CN" altLang="zh-CN" sz="28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400" b="1" noProof="0" dirty="0">
                <a:ln>
                  <a:noFill/>
                </a:ln>
                <a:effectLst/>
                <a:uLnTx/>
                <a:uFillTx/>
                <a:latin typeface="仿宋" panose="02010609060101010101" pitchFamily="49" charset="-122"/>
                <a:ea typeface="仿宋" panose="02010609060101010101" pitchFamily="49" charset="-122"/>
                <a:sym typeface="+mn-ea"/>
              </a:rPr>
              <a:t> </a:t>
            </a:r>
            <a:endParaRPr kumimoji="0" lang="en-US" altLang="zh-CN" sz="28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     </a:t>
            </a:r>
            <a:r>
              <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对象名</a:t>
            </a:r>
            <a:r>
              <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1=</a:t>
            </a:r>
            <a:r>
              <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对象名</a:t>
            </a:r>
            <a:r>
              <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2;</a:t>
            </a:r>
            <a:endParaRPr kumimoji="0" lang="en-US" altLang="zh-CN" sz="2800"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400" b="1" noProof="0" dirty="0">
                <a:ln>
                  <a:noFill/>
                </a:ln>
                <a:effectLst/>
                <a:uLnTx/>
                <a:uFillTx/>
                <a:latin typeface="仿宋" panose="02010609060101010101" pitchFamily="49" charset="-122"/>
                <a:ea typeface="仿宋" panose="02010609060101010101" pitchFamily="49" charset="-122"/>
                <a:sym typeface="+mn-ea"/>
              </a:rPr>
              <a:t> </a:t>
            </a:r>
            <a:endParaRPr kumimoji="0" lang="en-US" altLang="zh-CN" sz="28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仿宋" panose="02010609060101010101" pitchFamily="49" charset="-122"/>
                <a:ea typeface="仿宋" panose="02010609060101010101" pitchFamily="49" charset="-122"/>
                <a:sym typeface="+mn-ea"/>
              </a:rPr>
              <a:t>注意：对象名</a:t>
            </a:r>
            <a:r>
              <a:rPr lang="en-US" altLang="zh-CN" sz="2400" b="1" noProof="0" dirty="0">
                <a:ln>
                  <a:noFill/>
                </a:ln>
                <a:effectLst/>
                <a:uLnTx/>
                <a:uFillTx/>
                <a:latin typeface="仿宋" panose="02010609060101010101" pitchFamily="49" charset="-122"/>
                <a:ea typeface="仿宋" panose="02010609060101010101" pitchFamily="49" charset="-122"/>
                <a:sym typeface="+mn-ea"/>
              </a:rPr>
              <a:t>l</a:t>
            </a:r>
            <a:r>
              <a:rPr lang="zh-CN" altLang="zh-CN" sz="2400" b="1" noProof="0" dirty="0">
                <a:ln>
                  <a:noFill/>
                </a:ln>
                <a:effectLst/>
                <a:uLnTx/>
                <a:uFillTx/>
                <a:latin typeface="仿宋" panose="02010609060101010101" pitchFamily="49" charset="-122"/>
                <a:ea typeface="仿宋" panose="02010609060101010101" pitchFamily="49" charset="-122"/>
                <a:sym typeface="+mn-ea"/>
              </a:rPr>
              <a:t>和对象名</a:t>
            </a:r>
            <a:r>
              <a:rPr lang="en-US" altLang="zh-CN" sz="2400" b="1" noProof="0" dirty="0">
                <a:ln>
                  <a:noFill/>
                </a:ln>
                <a:effectLst/>
                <a:uLnTx/>
                <a:uFillTx/>
                <a:latin typeface="仿宋" panose="02010609060101010101" pitchFamily="49" charset="-122"/>
                <a:ea typeface="仿宋" panose="02010609060101010101" pitchFamily="49" charset="-122"/>
                <a:sym typeface="+mn-ea"/>
              </a:rPr>
              <a:t>2</a:t>
            </a:r>
            <a:r>
              <a:rPr lang="zh-CN" altLang="zh-CN" sz="2400" b="1" noProof="0" dirty="0">
                <a:ln>
                  <a:noFill/>
                </a:ln>
                <a:effectLst/>
                <a:uLnTx/>
                <a:uFillTx/>
                <a:latin typeface="仿宋" panose="02010609060101010101" pitchFamily="49" charset="-122"/>
                <a:ea typeface="仿宋" panose="02010609060101010101" pitchFamily="49" charset="-122"/>
                <a:sym typeface="+mn-ea"/>
              </a:rPr>
              <a:t>必须属于</a:t>
            </a:r>
            <a:r>
              <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同一个类的两个对象</a:t>
            </a:r>
            <a:r>
              <a:rPr lang="zh-CN" altLang="zh-CN" sz="2400" b="1" noProof="0" dirty="0">
                <a:ln>
                  <a:noFill/>
                </a:ln>
                <a:effectLst/>
                <a:uLnTx/>
                <a:uFillTx/>
                <a:latin typeface="仿宋" panose="02010609060101010101" pitchFamily="49" charset="-122"/>
                <a:ea typeface="仿宋" panose="02010609060101010101" pitchFamily="49" charset="-122"/>
                <a:sym typeface="+mn-ea"/>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2" end="2"/>
                                            </p:txEl>
                                          </p:spTgt>
                                        </p:tgtEl>
                                        <p:attrNameLst>
                                          <p:attrName>style.visibility</p:attrName>
                                        </p:attrNameLst>
                                      </p:cBhvr>
                                      <p:to>
                                        <p:strVal val="visible"/>
                                      </p:to>
                                    </p:set>
                                    <p:animEffect transition="in" filter="fade">
                                      <p:cBhvr>
                                        <p:cTn id="28" dur="1000"/>
                                        <p:tgtEl>
                                          <p:spTgt spid="135170">
                                            <p:txEl>
                                              <p:pRg st="2" end="2"/>
                                            </p:txEl>
                                          </p:spTgt>
                                        </p:tgtEl>
                                      </p:cBhvr>
                                    </p:animEffect>
                                    <p:anim calcmode="lin" valueType="num">
                                      <p:cBhvr>
                                        <p:cTn id="29"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35170">
                                            <p:txEl>
                                              <p:pRg st="4" end="4"/>
                                            </p:txEl>
                                          </p:spTgt>
                                        </p:tgtEl>
                                        <p:attrNameLst>
                                          <p:attrName>style.visibility</p:attrName>
                                        </p:attrNameLst>
                                      </p:cBhvr>
                                      <p:to>
                                        <p:strVal val="visible"/>
                                      </p:to>
                                    </p:set>
                                    <p:anim calcmode="lin" valueType="num">
                                      <p:cBhvr>
                                        <p:cTn id="35" dur="500" fill="hold"/>
                                        <p:tgtEl>
                                          <p:spTgt spid="135170">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35170">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351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对象赋值语句</a:t>
            </a:r>
          </a:p>
        </p:txBody>
      </p:sp>
      <p:sp>
        <p:nvSpPr>
          <p:cNvPr id="135170" name="内容占位符 2"/>
          <p:cNvSpPr>
            <a:spLocks noGrp="1"/>
          </p:cNvSpPr>
          <p:nvPr>
            <p:ph idx="1"/>
          </p:nvPr>
        </p:nvSpPr>
        <p:spPr>
          <a:xfrm>
            <a:off x="457200" y="777558"/>
            <a:ext cx="8229600" cy="4170455"/>
          </a:xfrm>
        </p:spPr>
        <p:txBody>
          <a:bodyPr vert="horz" wrap="square" lIns="91440" tIns="45720" rIns="91440" bIns="45720" anchor="t"/>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mn-ea"/>
                <a:sym typeface="+mn-ea"/>
              </a:rPr>
              <a:t>【例</a:t>
            </a:r>
            <a:r>
              <a:rPr lang="en-US" altLang="zh-CN" sz="2000" b="1" noProof="0" dirty="0" smtClean="0">
                <a:ln>
                  <a:noFill/>
                </a:ln>
                <a:effectLst/>
                <a:uLnTx/>
                <a:uFillTx/>
                <a:latin typeface="+mn-ea"/>
                <a:sym typeface="+mn-ea"/>
              </a:rPr>
              <a:t>3-30</a:t>
            </a:r>
            <a:r>
              <a:rPr lang="zh-CN" altLang="zh-CN" sz="2000" b="1" noProof="0" dirty="0" smtClean="0">
                <a:ln>
                  <a:noFill/>
                </a:ln>
                <a:effectLst/>
                <a:uLnTx/>
                <a:uFillTx/>
                <a:latin typeface="+mn-ea"/>
                <a:sym typeface="+mn-ea"/>
              </a:rPr>
              <a:t>】</a:t>
            </a:r>
            <a:r>
              <a:rPr lang="zh-CN" altLang="zh-CN" sz="2000" b="1" noProof="0" dirty="0">
                <a:ln>
                  <a:noFill/>
                </a:ln>
                <a:effectLst/>
                <a:uLnTx/>
                <a:uFillTx/>
                <a:latin typeface="+mn-ea"/>
                <a:sym typeface="+mn-ea"/>
              </a:rPr>
              <a:t>对象赋值举例。</a:t>
            </a:r>
            <a:endParaRPr kumimoji="0" lang="zh-CN"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class Cube</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public</a:t>
            </a:r>
            <a:r>
              <a:rPr lang="en-US" altLang="zh-CN" sz="2000" b="1" noProof="0" dirty="0">
                <a:ln>
                  <a:noFill/>
                </a:ln>
                <a:effectLst/>
                <a:uLnTx/>
                <a:uFillTx/>
                <a:latin typeface="+mn-ea"/>
                <a:sym typeface="+mn-ea"/>
              </a:rPr>
              <a:t>:</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Cube(</a:t>
            </a: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=10,int=10,int=10</a:t>
            </a:r>
            <a:r>
              <a:rPr lang="zh-CN" altLang="en-US" sz="2000" b="1" noProof="0" dirty="0">
                <a:ln>
                  <a:noFill/>
                </a:ln>
                <a:effectLst/>
                <a:uLnTx/>
                <a:uFillTx/>
                <a:latin typeface="+mn-ea"/>
                <a:sym typeface="+mn-ea"/>
              </a:rPr>
              <a:t>）</a:t>
            </a:r>
            <a:endParaRPr kumimoji="0" lang="zh-CN" altLang="en-US"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 volume();</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private</a:t>
            </a:r>
            <a:r>
              <a:rPr lang="en-US" altLang="zh-CN" sz="2000" b="1" noProof="0" dirty="0">
                <a:ln>
                  <a:noFill/>
                </a:ln>
                <a:effectLst/>
                <a:uLnTx/>
                <a:uFillTx/>
                <a:latin typeface="+mn-ea"/>
                <a:sym typeface="+mn-ea"/>
              </a:rPr>
              <a:t>:</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 height;</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 width;</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 length; </a:t>
            </a:r>
            <a:endParaRPr kumimoji="0" lang="en-US" altLang="zh-CN" sz="1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3" end="3"/>
                                            </p:txEl>
                                          </p:spTgt>
                                        </p:tgtEl>
                                        <p:attrNameLst>
                                          <p:attrName>style.visibility</p:attrName>
                                        </p:attrNameLst>
                                      </p:cBhvr>
                                      <p:to>
                                        <p:strVal val="visible"/>
                                      </p:to>
                                    </p:set>
                                    <p:animEffect transition="in" filter="fade">
                                      <p:cBhvr>
                                        <p:cTn id="36" dur="1000"/>
                                        <p:tgtEl>
                                          <p:spTgt spid="135170">
                                            <p:txEl>
                                              <p:pRg st="3" end="3"/>
                                            </p:txEl>
                                          </p:spTgt>
                                        </p:tgtEl>
                                      </p:cBhvr>
                                    </p:animEffect>
                                    <p:anim calcmode="lin" valueType="num">
                                      <p:cBhvr>
                                        <p:cTn id="37"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4" end="4"/>
                                            </p:txEl>
                                          </p:spTgt>
                                        </p:tgtEl>
                                        <p:attrNameLst>
                                          <p:attrName>style.visibility</p:attrName>
                                        </p:attrNameLst>
                                      </p:cBhvr>
                                      <p:to>
                                        <p:strVal val="visible"/>
                                      </p:to>
                                    </p:set>
                                    <p:animEffect transition="in" filter="fade">
                                      <p:cBhvr>
                                        <p:cTn id="41" dur="1000"/>
                                        <p:tgtEl>
                                          <p:spTgt spid="135170">
                                            <p:txEl>
                                              <p:pRg st="4" end="4"/>
                                            </p:txEl>
                                          </p:spTgt>
                                        </p:tgtEl>
                                      </p:cBhvr>
                                    </p:animEffect>
                                    <p:anim calcmode="lin" valueType="num">
                                      <p:cBhvr>
                                        <p:cTn id="42"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5" end="5"/>
                                            </p:txEl>
                                          </p:spTgt>
                                        </p:tgtEl>
                                        <p:attrNameLst>
                                          <p:attrName>style.visibility</p:attrName>
                                        </p:attrNameLst>
                                      </p:cBhvr>
                                      <p:to>
                                        <p:strVal val="visible"/>
                                      </p:to>
                                    </p:set>
                                    <p:animEffect transition="in" filter="fade">
                                      <p:cBhvr>
                                        <p:cTn id="46" dur="1000"/>
                                        <p:tgtEl>
                                          <p:spTgt spid="135170">
                                            <p:txEl>
                                              <p:pRg st="5" end="5"/>
                                            </p:txEl>
                                          </p:spTgt>
                                        </p:tgtEl>
                                      </p:cBhvr>
                                    </p:animEffect>
                                    <p:anim calcmode="lin" valueType="num">
                                      <p:cBhvr>
                                        <p:cTn id="4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6" end="6"/>
                                            </p:txEl>
                                          </p:spTgt>
                                        </p:tgtEl>
                                        <p:attrNameLst>
                                          <p:attrName>style.visibility</p:attrName>
                                        </p:attrNameLst>
                                      </p:cBhvr>
                                      <p:to>
                                        <p:strVal val="visible"/>
                                      </p:to>
                                    </p:set>
                                    <p:animEffect transition="in" filter="fade">
                                      <p:cBhvr>
                                        <p:cTn id="51" dur="1000"/>
                                        <p:tgtEl>
                                          <p:spTgt spid="135170">
                                            <p:txEl>
                                              <p:pRg st="6" end="6"/>
                                            </p:txEl>
                                          </p:spTgt>
                                        </p:tgtEl>
                                      </p:cBhvr>
                                    </p:animEffect>
                                    <p:anim calcmode="lin" valueType="num">
                                      <p:cBhvr>
                                        <p:cTn id="52"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7" end="7"/>
                                            </p:txEl>
                                          </p:spTgt>
                                        </p:tgtEl>
                                        <p:attrNameLst>
                                          <p:attrName>style.visibility</p:attrName>
                                        </p:attrNameLst>
                                      </p:cBhvr>
                                      <p:to>
                                        <p:strVal val="visible"/>
                                      </p:to>
                                    </p:set>
                                    <p:animEffect transition="in" filter="fade">
                                      <p:cBhvr>
                                        <p:cTn id="56" dur="1000"/>
                                        <p:tgtEl>
                                          <p:spTgt spid="135170">
                                            <p:txEl>
                                              <p:pRg st="7" end="7"/>
                                            </p:txEl>
                                          </p:spTgt>
                                        </p:tgtEl>
                                      </p:cBhvr>
                                    </p:animEffect>
                                    <p:anim calcmode="lin" valueType="num">
                                      <p:cBhvr>
                                        <p:cTn id="57"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8" end="8"/>
                                            </p:txEl>
                                          </p:spTgt>
                                        </p:tgtEl>
                                        <p:attrNameLst>
                                          <p:attrName>style.visibility</p:attrName>
                                        </p:attrNameLst>
                                      </p:cBhvr>
                                      <p:to>
                                        <p:strVal val="visible"/>
                                      </p:to>
                                    </p:set>
                                    <p:animEffect transition="in" filter="fade">
                                      <p:cBhvr>
                                        <p:cTn id="61" dur="1000"/>
                                        <p:tgtEl>
                                          <p:spTgt spid="135170">
                                            <p:txEl>
                                              <p:pRg st="8" end="8"/>
                                            </p:txEl>
                                          </p:spTgt>
                                        </p:tgtEl>
                                      </p:cBhvr>
                                    </p:animEffect>
                                    <p:anim calcmode="lin" valueType="num">
                                      <p:cBhvr>
                                        <p:cTn id="62"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9" end="9"/>
                                            </p:txEl>
                                          </p:spTgt>
                                        </p:tgtEl>
                                        <p:attrNameLst>
                                          <p:attrName>style.visibility</p:attrName>
                                        </p:attrNameLst>
                                      </p:cBhvr>
                                      <p:to>
                                        <p:strVal val="visible"/>
                                      </p:to>
                                    </p:set>
                                    <p:animEffect transition="in" filter="fade">
                                      <p:cBhvr>
                                        <p:cTn id="66" dur="1000"/>
                                        <p:tgtEl>
                                          <p:spTgt spid="135170">
                                            <p:txEl>
                                              <p:pRg st="9" end="9"/>
                                            </p:txEl>
                                          </p:spTgt>
                                        </p:tgtEl>
                                      </p:cBhvr>
                                    </p:animEffect>
                                    <p:anim calcmode="lin" valueType="num">
                                      <p:cBhvr>
                                        <p:cTn id="67"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0" end="10"/>
                                            </p:txEl>
                                          </p:spTgt>
                                        </p:tgtEl>
                                        <p:attrNameLst>
                                          <p:attrName>style.visibility</p:attrName>
                                        </p:attrNameLst>
                                      </p:cBhvr>
                                      <p:to>
                                        <p:strVal val="visible"/>
                                      </p:to>
                                    </p:set>
                                    <p:animEffect transition="in" filter="fade">
                                      <p:cBhvr>
                                        <p:cTn id="71" dur="1000"/>
                                        <p:tgtEl>
                                          <p:spTgt spid="135170">
                                            <p:txEl>
                                              <p:pRg st="10" end="10"/>
                                            </p:txEl>
                                          </p:spTgt>
                                        </p:tgtEl>
                                      </p:cBhvr>
                                    </p:animEffect>
                                    <p:anim calcmode="lin" valueType="num">
                                      <p:cBhvr>
                                        <p:cTn id="72"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类的定义格式</a:t>
            </a:r>
          </a:p>
        </p:txBody>
      </p:sp>
      <p:sp>
        <p:nvSpPr>
          <p:cNvPr id="6" name="Rectangle 3"/>
          <p:cNvSpPr txBox="1">
            <a:spLocks noChangeArrowheads="1"/>
          </p:cNvSpPr>
          <p:nvPr/>
        </p:nvSpPr>
        <p:spPr>
          <a:xfrm>
            <a:off x="251520" y="610697"/>
            <a:ext cx="8568952" cy="383326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0070C0"/>
              </a:buClr>
              <a:buFont typeface="Wingdings" panose="05000000000000000000" pitchFamily="2" charset="2"/>
              <a:buChar char="n"/>
              <a:defRPr/>
            </a:pPr>
            <a:r>
              <a:rPr lang="zh-CN" altLang="en-US" sz="2400" dirty="0" smtClean="0">
                <a:solidFill>
                  <a:srgbClr val="FF0000"/>
                </a:solidFill>
              </a:rPr>
              <a:t>注意事项</a:t>
            </a:r>
            <a:r>
              <a:rPr lang="zh-CN" altLang="zh-CN" sz="2400" dirty="0" smtClean="0">
                <a:solidFill>
                  <a:srgbClr val="FF0000"/>
                </a:solidFill>
              </a:rPr>
              <a:t>：</a:t>
            </a:r>
            <a:endParaRPr lang="en-US" altLang="zh-CN" sz="2400" dirty="0" smtClean="0">
              <a:solidFill>
                <a:srgbClr val="FF0000"/>
              </a:solidFill>
            </a:endParaRPr>
          </a:p>
          <a:p>
            <a:pPr marL="0" indent="0">
              <a:buClr>
                <a:srgbClr val="0070C0"/>
              </a:buClr>
              <a:defRPr/>
            </a:pPr>
            <a:r>
              <a:rPr lang="zh-CN" altLang="zh-CN" sz="2000" dirty="0" smtClean="0">
                <a:latin typeface="+mn-ea"/>
              </a:rPr>
              <a:t>（</a:t>
            </a:r>
            <a:r>
              <a:rPr lang="en-US" altLang="zh-CN" sz="2000" b="1" dirty="0">
                <a:latin typeface="仿宋" panose="02010609060101010101" pitchFamily="49" charset="-122"/>
                <a:ea typeface="仿宋" panose="02010609060101010101" pitchFamily="49" charset="-122"/>
              </a:rPr>
              <a:t>1</a:t>
            </a:r>
            <a:r>
              <a:rPr lang="zh-CN" altLang="zh-CN" sz="2000" b="1" dirty="0">
                <a:latin typeface="仿宋" panose="02010609060101010101" pitchFamily="49" charset="-122"/>
                <a:ea typeface="仿宋" panose="02010609060101010101" pitchFamily="49" charset="-122"/>
              </a:rPr>
              <a:t>）访问权限在类体内允许多次出现，出现的顺序无关紧要。</a:t>
            </a:r>
            <a:endParaRPr lang="en-US" altLang="zh-CN" sz="2000" b="1" dirty="0">
              <a:latin typeface="仿宋" panose="02010609060101010101" pitchFamily="49" charset="-122"/>
              <a:ea typeface="仿宋" panose="02010609060101010101" pitchFamily="49" charset="-122"/>
            </a:endParaRPr>
          </a:p>
          <a:p>
            <a:pPr marL="0" indent="0">
              <a:buClr>
                <a:srgbClr val="0070C0"/>
              </a:buClr>
              <a:defRPr/>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zh-CN" sz="2000" b="1" dirty="0">
                <a:latin typeface="仿宋" panose="02010609060101010101" pitchFamily="49" charset="-122"/>
                <a:ea typeface="仿宋" panose="02010609060101010101" pitchFamily="49" charset="-122"/>
              </a:rPr>
              <a:t>）当成员函数的函数体内容较简短时直接在类体内定义。若在类外定义成员函数，一定要加上作用域限定符“</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 。</a:t>
            </a:r>
            <a:endParaRPr lang="en-US" altLang="zh-CN" sz="2000" b="1" dirty="0">
              <a:latin typeface="仿宋" panose="02010609060101010101" pitchFamily="49" charset="-122"/>
              <a:ea typeface="仿宋" panose="02010609060101010101" pitchFamily="49" charset="-122"/>
            </a:endParaRPr>
          </a:p>
          <a:p>
            <a:pPr marL="0" indent="0">
              <a:buClr>
                <a:srgbClr val="0070C0"/>
              </a:buClr>
              <a:defRPr/>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zh-CN" sz="2000" b="1" dirty="0">
                <a:latin typeface="仿宋" panose="02010609060101010101" pitchFamily="49" charset="-122"/>
                <a:ea typeface="仿宋" panose="02010609060101010101" pitchFamily="49" charset="-122"/>
              </a:rPr>
              <a:t>）在类体中不允许对所定义的数据成员进行初始化。类的定义只是一种设计说明，不分配存储空间。</a:t>
            </a:r>
            <a:endParaRPr lang="en-US" altLang="zh-CN" sz="2000" b="1" dirty="0">
              <a:latin typeface="仿宋" panose="02010609060101010101" pitchFamily="49" charset="-122"/>
              <a:ea typeface="仿宋" panose="02010609060101010101" pitchFamily="49" charset="-122"/>
            </a:endParaRPr>
          </a:p>
          <a:p>
            <a:pPr marL="0" indent="0">
              <a:buClr>
                <a:srgbClr val="0070C0"/>
              </a:buClr>
              <a:defRPr/>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4</a:t>
            </a:r>
            <a:r>
              <a:rPr lang="zh-CN" altLang="zh-CN" sz="2000" b="1" dirty="0">
                <a:latin typeface="仿宋" panose="02010609060101010101" pitchFamily="49" charset="-122"/>
                <a:ea typeface="仿宋" panose="02010609060101010101" pitchFamily="49" charset="-122"/>
              </a:rPr>
              <a:t>）类中数据成员的类型可以是任意的，包括基本数据类型、数组、指针和引用等，还可以是对象。</a:t>
            </a:r>
            <a:endParaRPr lang="en-US" altLang="zh-CN" sz="2000" b="1" dirty="0">
              <a:latin typeface="仿宋" panose="02010609060101010101" pitchFamily="49" charset="-122"/>
              <a:ea typeface="仿宋" panose="02010609060101010101" pitchFamily="49" charset="-122"/>
            </a:endParaRPr>
          </a:p>
          <a:p>
            <a:pPr marL="0" indent="0">
              <a:buClr>
                <a:srgbClr val="0070C0"/>
              </a:buClr>
              <a:defRPr/>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5</a:t>
            </a:r>
            <a:r>
              <a:rPr lang="zh-CN" altLang="zh-CN" sz="2000" b="1" dirty="0">
                <a:latin typeface="仿宋" panose="02010609060101010101" pitchFamily="49" charset="-122"/>
                <a:ea typeface="仿宋" panose="02010609060101010101" pitchFamily="49" charset="-122"/>
              </a:rPr>
              <a:t>）在类体内定义的成员函数属于内联函数。</a:t>
            </a:r>
            <a:endParaRPr lang="en-US" altLang="zh-CN" sz="2000" b="1" dirty="0">
              <a:latin typeface="仿宋" panose="02010609060101010101" pitchFamily="49" charset="-122"/>
              <a:ea typeface="仿宋" panose="02010609060101010101" pitchFamily="49" charset="-122"/>
            </a:endParaRPr>
          </a:p>
          <a:p>
            <a:pPr marL="0" indent="0">
              <a:buClr>
                <a:srgbClr val="0070C0"/>
              </a:buClr>
              <a:defRPr/>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6</a:t>
            </a:r>
            <a:r>
              <a:rPr lang="zh-CN" altLang="zh-CN" sz="2000" b="1" dirty="0">
                <a:latin typeface="仿宋" panose="02010609060101010101" pitchFamily="49" charset="-122"/>
                <a:ea typeface="仿宋" panose="02010609060101010101" pitchFamily="49" charset="-122"/>
              </a:rPr>
              <a:t>）在定义类时，最后的分号不可省略。</a:t>
            </a:r>
          </a:p>
          <a:p>
            <a:pPr>
              <a:buClr>
                <a:srgbClr val="0070C0"/>
              </a:buClr>
              <a:buFont typeface="Wingdings" panose="05000000000000000000" pitchFamily="2" charset="2"/>
              <a:buChar char="n"/>
              <a:defRPr/>
            </a:pPr>
            <a:endParaRPr lang="zh-CN" altLang="zh-CN" sz="2000" dirty="0" smtClean="0"/>
          </a:p>
        </p:txBody>
      </p:sp>
    </p:spTree>
    <p:extLst>
      <p:ext uri="{BB962C8B-B14F-4D97-AF65-F5344CB8AC3E}">
        <p14:creationId xmlns:p14="http://schemas.microsoft.com/office/powerpoint/2010/main" val="2783510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7"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对象赋值语句</a:t>
            </a:r>
          </a:p>
        </p:txBody>
      </p:sp>
      <p:sp>
        <p:nvSpPr>
          <p:cNvPr id="135170" name="内容占位符 2"/>
          <p:cNvSpPr>
            <a:spLocks noGrp="1"/>
          </p:cNvSpPr>
          <p:nvPr>
            <p:ph idx="1"/>
          </p:nvPr>
        </p:nvSpPr>
        <p:spPr>
          <a:xfrm>
            <a:off x="457200" y="777558"/>
            <a:ext cx="8229600" cy="4873625"/>
          </a:xfrm>
        </p:spPr>
        <p:txBody>
          <a:bodyPr vert="horz" wrap="square" lIns="91440" tIns="45720" rIns="91440" bIns="45720" anchor="t"/>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Cube::Cube(</a:t>
            </a: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h,int</a:t>
            </a: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w,int</a:t>
            </a: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len</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height=h</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width=w</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length=</a:t>
            </a:r>
            <a:r>
              <a:rPr lang="en-US" altLang="zh-CN" sz="2000" b="1" noProof="0" dirty="0" err="1" smtClean="0">
                <a:ln>
                  <a:noFill/>
                </a:ln>
                <a:effectLst/>
                <a:uLnTx/>
                <a:uFillTx/>
                <a:latin typeface="+mn-ea"/>
                <a:sym typeface="+mn-ea"/>
              </a:rPr>
              <a:t>len</a:t>
            </a:r>
            <a:r>
              <a:rPr lang="en-US"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 Cube::volume()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return(height </a:t>
            </a:r>
            <a:r>
              <a:rPr lang="en-US" altLang="zh-CN" sz="2000" b="1" noProof="0" dirty="0">
                <a:ln>
                  <a:noFill/>
                </a:ln>
                <a:effectLst/>
                <a:uLnTx/>
                <a:uFillTx/>
                <a:latin typeface="+mn-ea"/>
                <a:sym typeface="+mn-ea"/>
              </a:rPr>
              <a:t>* width * length); </a:t>
            </a:r>
            <a:r>
              <a:rPr lang="en-US"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返回体积的值</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3" end="3"/>
                                            </p:txEl>
                                          </p:spTgt>
                                        </p:tgtEl>
                                        <p:attrNameLst>
                                          <p:attrName>style.visibility</p:attrName>
                                        </p:attrNameLst>
                                      </p:cBhvr>
                                      <p:to>
                                        <p:strVal val="visible"/>
                                      </p:to>
                                    </p:set>
                                    <p:animEffect transition="in" filter="fade">
                                      <p:cBhvr>
                                        <p:cTn id="36" dur="1000"/>
                                        <p:tgtEl>
                                          <p:spTgt spid="135170">
                                            <p:txEl>
                                              <p:pRg st="3" end="3"/>
                                            </p:txEl>
                                          </p:spTgt>
                                        </p:tgtEl>
                                      </p:cBhvr>
                                    </p:animEffect>
                                    <p:anim calcmode="lin" valueType="num">
                                      <p:cBhvr>
                                        <p:cTn id="37"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4" end="4"/>
                                            </p:txEl>
                                          </p:spTgt>
                                        </p:tgtEl>
                                        <p:attrNameLst>
                                          <p:attrName>style.visibility</p:attrName>
                                        </p:attrNameLst>
                                      </p:cBhvr>
                                      <p:to>
                                        <p:strVal val="visible"/>
                                      </p:to>
                                    </p:set>
                                    <p:animEffect transition="in" filter="fade">
                                      <p:cBhvr>
                                        <p:cTn id="41" dur="1000"/>
                                        <p:tgtEl>
                                          <p:spTgt spid="135170">
                                            <p:txEl>
                                              <p:pRg st="4" end="4"/>
                                            </p:txEl>
                                          </p:spTgt>
                                        </p:tgtEl>
                                      </p:cBhvr>
                                    </p:animEffect>
                                    <p:anim calcmode="lin" valueType="num">
                                      <p:cBhvr>
                                        <p:cTn id="42"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5" end="5"/>
                                            </p:txEl>
                                          </p:spTgt>
                                        </p:tgtEl>
                                        <p:attrNameLst>
                                          <p:attrName>style.visibility</p:attrName>
                                        </p:attrNameLst>
                                      </p:cBhvr>
                                      <p:to>
                                        <p:strVal val="visible"/>
                                      </p:to>
                                    </p:set>
                                    <p:animEffect transition="in" filter="fade">
                                      <p:cBhvr>
                                        <p:cTn id="46" dur="1000"/>
                                        <p:tgtEl>
                                          <p:spTgt spid="135170">
                                            <p:txEl>
                                              <p:pRg st="5" end="5"/>
                                            </p:txEl>
                                          </p:spTgt>
                                        </p:tgtEl>
                                      </p:cBhvr>
                                    </p:animEffect>
                                    <p:anim calcmode="lin" valueType="num">
                                      <p:cBhvr>
                                        <p:cTn id="4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6" end="6"/>
                                            </p:txEl>
                                          </p:spTgt>
                                        </p:tgtEl>
                                        <p:attrNameLst>
                                          <p:attrName>style.visibility</p:attrName>
                                        </p:attrNameLst>
                                      </p:cBhvr>
                                      <p:to>
                                        <p:strVal val="visible"/>
                                      </p:to>
                                    </p:set>
                                    <p:animEffect transition="in" filter="fade">
                                      <p:cBhvr>
                                        <p:cTn id="51" dur="1000"/>
                                        <p:tgtEl>
                                          <p:spTgt spid="135170">
                                            <p:txEl>
                                              <p:pRg st="6" end="6"/>
                                            </p:txEl>
                                          </p:spTgt>
                                        </p:tgtEl>
                                      </p:cBhvr>
                                    </p:animEffect>
                                    <p:anim calcmode="lin" valueType="num">
                                      <p:cBhvr>
                                        <p:cTn id="52"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7" end="7"/>
                                            </p:txEl>
                                          </p:spTgt>
                                        </p:tgtEl>
                                        <p:attrNameLst>
                                          <p:attrName>style.visibility</p:attrName>
                                        </p:attrNameLst>
                                      </p:cBhvr>
                                      <p:to>
                                        <p:strVal val="visible"/>
                                      </p:to>
                                    </p:set>
                                    <p:animEffect transition="in" filter="fade">
                                      <p:cBhvr>
                                        <p:cTn id="56" dur="1000"/>
                                        <p:tgtEl>
                                          <p:spTgt spid="135170">
                                            <p:txEl>
                                              <p:pRg st="7" end="7"/>
                                            </p:txEl>
                                          </p:spTgt>
                                        </p:tgtEl>
                                      </p:cBhvr>
                                    </p:animEffect>
                                    <p:anim calcmode="lin" valueType="num">
                                      <p:cBhvr>
                                        <p:cTn id="57"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8" end="8"/>
                                            </p:txEl>
                                          </p:spTgt>
                                        </p:tgtEl>
                                        <p:attrNameLst>
                                          <p:attrName>style.visibility</p:attrName>
                                        </p:attrNameLst>
                                      </p:cBhvr>
                                      <p:to>
                                        <p:strVal val="visible"/>
                                      </p:to>
                                    </p:set>
                                    <p:animEffect transition="in" filter="fade">
                                      <p:cBhvr>
                                        <p:cTn id="61" dur="1000"/>
                                        <p:tgtEl>
                                          <p:spTgt spid="135170">
                                            <p:txEl>
                                              <p:pRg st="8" end="8"/>
                                            </p:txEl>
                                          </p:spTgt>
                                        </p:tgtEl>
                                      </p:cBhvr>
                                    </p:animEffect>
                                    <p:anim calcmode="lin" valueType="num">
                                      <p:cBhvr>
                                        <p:cTn id="62"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9" end="9"/>
                                            </p:txEl>
                                          </p:spTgt>
                                        </p:tgtEl>
                                        <p:attrNameLst>
                                          <p:attrName>style.visibility</p:attrName>
                                        </p:attrNameLst>
                                      </p:cBhvr>
                                      <p:to>
                                        <p:strVal val="visible"/>
                                      </p:to>
                                    </p:set>
                                    <p:animEffect transition="in" filter="fade">
                                      <p:cBhvr>
                                        <p:cTn id="66" dur="1000"/>
                                        <p:tgtEl>
                                          <p:spTgt spid="135170">
                                            <p:txEl>
                                              <p:pRg st="9" end="9"/>
                                            </p:txEl>
                                          </p:spTgt>
                                        </p:tgtEl>
                                      </p:cBhvr>
                                    </p:animEffect>
                                    <p:anim calcmode="lin" valueType="num">
                                      <p:cBhvr>
                                        <p:cTn id="67"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对象赋值语句</a:t>
            </a:r>
          </a:p>
        </p:txBody>
      </p:sp>
      <p:sp>
        <p:nvSpPr>
          <p:cNvPr id="135170" name="内容占位符 2"/>
          <p:cNvSpPr>
            <a:spLocks noGrp="1"/>
          </p:cNvSpPr>
          <p:nvPr>
            <p:ph idx="1"/>
          </p:nvPr>
        </p:nvSpPr>
        <p:spPr>
          <a:xfrm>
            <a:off x="179512" y="777558"/>
            <a:ext cx="8507288" cy="4873625"/>
          </a:xfrm>
        </p:spPr>
        <p:txBody>
          <a:bodyPr vert="horz" wrap="square" lIns="91440" tIns="45720" rIns="91440" bIns="45720" anchor="t">
            <a:norm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err="1">
                <a:ln>
                  <a:noFill/>
                </a:ln>
                <a:effectLst/>
                <a:uLnTx/>
                <a:uFillTx/>
                <a:latin typeface="+mn-ea"/>
                <a:sym typeface="+mn-ea"/>
              </a:rPr>
              <a:t>int</a:t>
            </a:r>
            <a:r>
              <a:rPr lang="en-US" altLang="zh-CN" sz="2000" b="1" noProof="0" dirty="0">
                <a:ln>
                  <a:noFill/>
                </a:ln>
                <a:effectLst/>
                <a:uLnTx/>
                <a:uFillTx/>
                <a:latin typeface="+mn-ea"/>
                <a:sym typeface="+mn-ea"/>
              </a:rPr>
              <a: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Cube </a:t>
            </a:r>
            <a:r>
              <a:rPr lang="en-US" altLang="zh-CN" sz="2000" b="1" noProof="0" dirty="0">
                <a:ln>
                  <a:noFill/>
                </a:ln>
                <a:effectLst/>
                <a:uLnTx/>
                <a:uFillTx/>
                <a:latin typeface="+mn-ea"/>
                <a:sym typeface="+mn-ea"/>
              </a:rPr>
              <a:t>Cube1(20,20,20),Cube2;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a:t>
            </a:r>
            <a:r>
              <a:rPr lang="en-US" altLang="zh-CN" sz="2000" b="1" noProof="0" dirty="0" err="1" smtClean="0">
                <a:ln>
                  <a:noFill/>
                </a:ln>
                <a:effectLst/>
                <a:uLnTx/>
                <a:uFillTx/>
                <a:latin typeface="+mn-ea"/>
                <a:sym typeface="+mn-ea"/>
              </a:rPr>
              <a:t>cout</a:t>
            </a:r>
            <a:r>
              <a:rPr lang="en-US" altLang="zh-CN" sz="2000" b="1" noProof="0" dirty="0">
                <a:ln>
                  <a:noFill/>
                </a:ln>
                <a:effectLst/>
                <a:uLnTx/>
                <a:uFillTx/>
                <a:latin typeface="+mn-ea"/>
                <a:sym typeface="+mn-ea"/>
              </a:rPr>
              <a:t>&lt;&lt;"The  volume  of  Cube1  is "&lt;&lt;Cube1.volume()&lt;&lt;</a:t>
            </a:r>
            <a:r>
              <a:rPr lang="en-US" altLang="zh-CN" sz="2000" b="1" noProof="0" dirty="0" err="1">
                <a:ln>
                  <a:noFill/>
                </a:ln>
                <a:effectLst/>
                <a:uLnTx/>
                <a:uFillTx/>
                <a:latin typeface="+mn-ea"/>
                <a:sym typeface="+mn-ea"/>
              </a:rPr>
              <a:t>endl</a:t>
            </a:r>
            <a:r>
              <a:rPr lang="en-US"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a:t>
            </a:r>
            <a:r>
              <a:rPr lang="en-US" altLang="zh-CN" sz="2000" b="1" noProof="0" dirty="0" err="1" smtClean="0">
                <a:ln>
                  <a:noFill/>
                </a:ln>
                <a:effectLst/>
                <a:uLnTx/>
                <a:uFillTx/>
                <a:latin typeface="+mn-ea"/>
                <a:sym typeface="+mn-ea"/>
              </a:rPr>
              <a:t>cout</a:t>
            </a:r>
            <a:r>
              <a:rPr lang="en-US" altLang="zh-CN" sz="2000" b="1" noProof="0" dirty="0">
                <a:ln>
                  <a:noFill/>
                </a:ln>
                <a:effectLst/>
                <a:uLnTx/>
                <a:uFillTx/>
                <a:latin typeface="+mn-ea"/>
                <a:sym typeface="+mn-ea"/>
              </a:rPr>
              <a:t>&lt;&lt;"The  volume of Cube2 is "&lt;&lt;Cube2.volume()&lt;&lt;</a:t>
            </a:r>
            <a:r>
              <a:rPr lang="en-US" altLang="zh-CN" sz="2000" b="1" noProof="0" dirty="0" err="1">
                <a:ln>
                  <a:noFill/>
                </a:ln>
                <a:effectLst/>
                <a:uLnTx/>
                <a:uFillTx/>
                <a:latin typeface="+mn-ea"/>
                <a:sym typeface="+mn-ea"/>
              </a:rPr>
              <a:t>endl</a:t>
            </a:r>
            <a:r>
              <a:rPr lang="en-US"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a:t>
            </a:r>
            <a:r>
              <a:rPr lang="en-US" altLang="zh-CN" sz="2000" b="1" noProof="0" dirty="0" smtClean="0">
                <a:ln>
                  <a:noFill/>
                </a:ln>
                <a:solidFill>
                  <a:srgbClr val="FF0000"/>
                </a:solidFill>
                <a:effectLst/>
                <a:uLnTx/>
                <a:uFillTx/>
                <a:latin typeface="+mn-ea"/>
                <a:sym typeface="+mn-ea"/>
              </a:rPr>
              <a:t>Cube2=Cube1</a:t>
            </a:r>
            <a:r>
              <a:rPr lang="en-US" altLang="zh-CN" sz="2000" b="1" noProof="0" dirty="0">
                <a:ln>
                  <a:noFill/>
                </a:ln>
                <a:solidFill>
                  <a:srgbClr val="FF0000"/>
                </a:solidFill>
                <a:effectLst/>
                <a:uLnTx/>
                <a:uFillTx/>
                <a:latin typeface="+mn-ea"/>
                <a:sym typeface="+mn-ea"/>
              </a:rPr>
              <a:t>;        </a:t>
            </a:r>
            <a:r>
              <a:rPr lang="en-US"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将</a:t>
            </a:r>
            <a:r>
              <a:rPr lang="en-US" altLang="zh-CN" sz="2000" b="1" i="1" noProof="0" dirty="0">
                <a:ln>
                  <a:noFill/>
                </a:ln>
                <a:effectLst/>
                <a:uLnTx/>
                <a:uFillTx/>
                <a:latin typeface="+mn-ea"/>
                <a:sym typeface="+mn-ea"/>
              </a:rPr>
              <a:t>Cube1</a:t>
            </a:r>
            <a:r>
              <a:rPr lang="zh-CN" altLang="zh-CN" sz="2000" b="1" i="1" noProof="0" dirty="0">
                <a:ln>
                  <a:noFill/>
                </a:ln>
                <a:effectLst/>
                <a:uLnTx/>
                <a:uFillTx/>
                <a:latin typeface="+mn-ea"/>
                <a:sym typeface="+mn-ea"/>
              </a:rPr>
              <a:t>的值赋给</a:t>
            </a:r>
            <a:r>
              <a:rPr lang="en-US" altLang="zh-CN" sz="2000" b="1" i="1" noProof="0" dirty="0">
                <a:ln>
                  <a:noFill/>
                </a:ln>
                <a:effectLst/>
                <a:uLnTx/>
                <a:uFillTx/>
                <a:latin typeface="+mn-ea"/>
                <a:sym typeface="+mn-ea"/>
              </a:rPr>
              <a:t>Cube2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a:t>
            </a:r>
            <a:r>
              <a:rPr lang="en-US" altLang="zh-CN" sz="2000" b="1" noProof="0" dirty="0" err="1" smtClean="0">
                <a:ln>
                  <a:noFill/>
                </a:ln>
                <a:effectLst/>
                <a:uLnTx/>
                <a:uFillTx/>
                <a:latin typeface="+mn-ea"/>
                <a:sym typeface="+mn-ea"/>
              </a:rPr>
              <a:t>cout</a:t>
            </a:r>
            <a:r>
              <a:rPr lang="en-US" altLang="zh-CN" sz="2000" b="1" noProof="0" dirty="0">
                <a:ln>
                  <a:noFill/>
                </a:ln>
                <a:effectLst/>
                <a:uLnTx/>
                <a:uFillTx/>
                <a:latin typeface="+mn-ea"/>
                <a:sym typeface="+mn-ea"/>
              </a:rPr>
              <a:t>&lt;&lt;"Cube2=Cube1 "&lt;&lt;</a:t>
            </a:r>
            <a:r>
              <a:rPr lang="en-US" altLang="zh-CN" sz="2000" b="1" noProof="0" dirty="0" err="1">
                <a:ln>
                  <a:noFill/>
                </a:ln>
                <a:effectLst/>
                <a:uLnTx/>
                <a:uFillTx/>
                <a:latin typeface="+mn-ea"/>
                <a:sym typeface="+mn-ea"/>
              </a:rPr>
              <a:t>endl</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smtClean="0">
                <a:ln>
                  <a:noFill/>
                </a:ln>
                <a:effectLst/>
                <a:uLnTx/>
                <a:uFillTx/>
                <a:latin typeface="+mn-ea"/>
                <a:sym typeface="+mn-ea"/>
              </a:rPr>
              <a:t>  </a:t>
            </a:r>
            <a:r>
              <a:rPr lang="en-US" altLang="zh-CN" sz="2000" b="1" noProof="0" dirty="0" err="1" smtClean="0">
                <a:ln>
                  <a:noFill/>
                </a:ln>
                <a:effectLst/>
                <a:uLnTx/>
                <a:uFillTx/>
                <a:latin typeface="+mn-ea"/>
                <a:sym typeface="+mn-ea"/>
              </a:rPr>
              <a:t>cout</a:t>
            </a:r>
            <a:r>
              <a:rPr lang="en-US" altLang="zh-CN" sz="2000" b="1" noProof="0" dirty="0">
                <a:ln>
                  <a:noFill/>
                </a:ln>
                <a:effectLst/>
                <a:uLnTx/>
                <a:uFillTx/>
                <a:latin typeface="+mn-ea"/>
                <a:sym typeface="+mn-ea"/>
              </a:rPr>
              <a:t>&lt;&lt;"The  volume of Cube2 is "&lt;&lt;Cube2.volume()&lt;&lt;</a:t>
            </a:r>
            <a:r>
              <a:rPr lang="en-US" altLang="zh-CN" sz="2000" b="1" noProof="0" dirty="0" err="1">
                <a:ln>
                  <a:noFill/>
                </a:ln>
                <a:effectLst/>
                <a:uLnTx/>
                <a:uFillTx/>
                <a:latin typeface="+mn-ea"/>
                <a:sym typeface="+mn-ea"/>
              </a:rPr>
              <a:t>endl</a:t>
            </a:r>
            <a:r>
              <a:rPr lang="en-US"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return </a:t>
            </a:r>
            <a:r>
              <a:rPr lang="en-US" altLang="zh-CN" sz="2000" b="1" noProof="0" dirty="0">
                <a:ln>
                  <a:noFill/>
                </a:ln>
                <a:effectLst/>
                <a:uLnTx/>
                <a:uFillTx/>
                <a:latin typeface="+mn-ea"/>
                <a:sym typeface="+mn-ea"/>
              </a:rPr>
              <a:t>0;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3" end="3"/>
                                            </p:txEl>
                                          </p:spTgt>
                                        </p:tgtEl>
                                        <p:attrNameLst>
                                          <p:attrName>style.visibility</p:attrName>
                                        </p:attrNameLst>
                                      </p:cBhvr>
                                      <p:to>
                                        <p:strVal val="visible"/>
                                      </p:to>
                                    </p:set>
                                    <p:animEffect transition="in" filter="fade">
                                      <p:cBhvr>
                                        <p:cTn id="36" dur="1000"/>
                                        <p:tgtEl>
                                          <p:spTgt spid="135170">
                                            <p:txEl>
                                              <p:pRg st="3" end="3"/>
                                            </p:txEl>
                                          </p:spTgt>
                                        </p:tgtEl>
                                      </p:cBhvr>
                                    </p:animEffect>
                                    <p:anim calcmode="lin" valueType="num">
                                      <p:cBhvr>
                                        <p:cTn id="37"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4" end="4"/>
                                            </p:txEl>
                                          </p:spTgt>
                                        </p:tgtEl>
                                        <p:attrNameLst>
                                          <p:attrName>style.visibility</p:attrName>
                                        </p:attrNameLst>
                                      </p:cBhvr>
                                      <p:to>
                                        <p:strVal val="visible"/>
                                      </p:to>
                                    </p:set>
                                    <p:animEffect transition="in" filter="fade">
                                      <p:cBhvr>
                                        <p:cTn id="41" dur="1000"/>
                                        <p:tgtEl>
                                          <p:spTgt spid="135170">
                                            <p:txEl>
                                              <p:pRg st="4" end="4"/>
                                            </p:txEl>
                                          </p:spTgt>
                                        </p:tgtEl>
                                      </p:cBhvr>
                                    </p:animEffect>
                                    <p:anim calcmode="lin" valueType="num">
                                      <p:cBhvr>
                                        <p:cTn id="42"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5" end="5"/>
                                            </p:txEl>
                                          </p:spTgt>
                                        </p:tgtEl>
                                        <p:attrNameLst>
                                          <p:attrName>style.visibility</p:attrName>
                                        </p:attrNameLst>
                                      </p:cBhvr>
                                      <p:to>
                                        <p:strVal val="visible"/>
                                      </p:to>
                                    </p:set>
                                    <p:animEffect transition="in" filter="fade">
                                      <p:cBhvr>
                                        <p:cTn id="46" dur="1000"/>
                                        <p:tgtEl>
                                          <p:spTgt spid="135170">
                                            <p:txEl>
                                              <p:pRg st="5" end="5"/>
                                            </p:txEl>
                                          </p:spTgt>
                                        </p:tgtEl>
                                      </p:cBhvr>
                                    </p:animEffect>
                                    <p:anim calcmode="lin" valueType="num">
                                      <p:cBhvr>
                                        <p:cTn id="4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6" end="6"/>
                                            </p:txEl>
                                          </p:spTgt>
                                        </p:tgtEl>
                                        <p:attrNameLst>
                                          <p:attrName>style.visibility</p:attrName>
                                        </p:attrNameLst>
                                      </p:cBhvr>
                                      <p:to>
                                        <p:strVal val="visible"/>
                                      </p:to>
                                    </p:set>
                                    <p:animEffect transition="in" filter="fade">
                                      <p:cBhvr>
                                        <p:cTn id="51" dur="1000"/>
                                        <p:tgtEl>
                                          <p:spTgt spid="135170">
                                            <p:txEl>
                                              <p:pRg st="6" end="6"/>
                                            </p:txEl>
                                          </p:spTgt>
                                        </p:tgtEl>
                                      </p:cBhvr>
                                    </p:animEffect>
                                    <p:anim calcmode="lin" valueType="num">
                                      <p:cBhvr>
                                        <p:cTn id="52"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7" end="7"/>
                                            </p:txEl>
                                          </p:spTgt>
                                        </p:tgtEl>
                                        <p:attrNameLst>
                                          <p:attrName>style.visibility</p:attrName>
                                        </p:attrNameLst>
                                      </p:cBhvr>
                                      <p:to>
                                        <p:strVal val="visible"/>
                                      </p:to>
                                    </p:set>
                                    <p:animEffect transition="in" filter="fade">
                                      <p:cBhvr>
                                        <p:cTn id="56" dur="1000"/>
                                        <p:tgtEl>
                                          <p:spTgt spid="135170">
                                            <p:txEl>
                                              <p:pRg st="7" end="7"/>
                                            </p:txEl>
                                          </p:spTgt>
                                        </p:tgtEl>
                                      </p:cBhvr>
                                    </p:animEffect>
                                    <p:anim calcmode="lin" valueType="num">
                                      <p:cBhvr>
                                        <p:cTn id="57"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8" end="8"/>
                                            </p:txEl>
                                          </p:spTgt>
                                        </p:tgtEl>
                                        <p:attrNameLst>
                                          <p:attrName>style.visibility</p:attrName>
                                        </p:attrNameLst>
                                      </p:cBhvr>
                                      <p:to>
                                        <p:strVal val="visible"/>
                                      </p:to>
                                    </p:set>
                                    <p:animEffect transition="in" filter="fade">
                                      <p:cBhvr>
                                        <p:cTn id="61" dur="1000"/>
                                        <p:tgtEl>
                                          <p:spTgt spid="135170">
                                            <p:txEl>
                                              <p:pRg st="8" end="8"/>
                                            </p:txEl>
                                          </p:spTgt>
                                        </p:tgtEl>
                                      </p:cBhvr>
                                    </p:animEffect>
                                    <p:anim calcmode="lin" valueType="num">
                                      <p:cBhvr>
                                        <p:cTn id="62"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9" end="9"/>
                                            </p:txEl>
                                          </p:spTgt>
                                        </p:tgtEl>
                                        <p:attrNameLst>
                                          <p:attrName>style.visibility</p:attrName>
                                        </p:attrNameLst>
                                      </p:cBhvr>
                                      <p:to>
                                        <p:strVal val="visible"/>
                                      </p:to>
                                    </p:set>
                                    <p:animEffect transition="in" filter="fade">
                                      <p:cBhvr>
                                        <p:cTn id="66" dur="1000"/>
                                        <p:tgtEl>
                                          <p:spTgt spid="135170">
                                            <p:txEl>
                                              <p:pRg st="9" end="9"/>
                                            </p:txEl>
                                          </p:spTgt>
                                        </p:tgtEl>
                                      </p:cBhvr>
                                    </p:animEffect>
                                    <p:anim calcmode="lin" valueType="num">
                                      <p:cBhvr>
                                        <p:cTn id="67"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对象赋值语句</a:t>
            </a:r>
          </a:p>
        </p:txBody>
      </p:sp>
      <p:pic>
        <p:nvPicPr>
          <p:cNvPr id="141317" name="Picture 2"/>
          <p:cNvPicPr>
            <a:picLocks noChangeAspect="1"/>
          </p:cNvPicPr>
          <p:nvPr/>
        </p:nvPicPr>
        <p:blipFill>
          <a:blip r:embed="rId3"/>
          <a:stretch>
            <a:fillRect/>
          </a:stretch>
        </p:blipFill>
        <p:spPr>
          <a:xfrm>
            <a:off x="554990" y="1584960"/>
            <a:ext cx="8034020" cy="180022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141317"/>
                                        </p:tgtEl>
                                        <p:attrNameLst>
                                          <p:attrName>style.visibility</p:attrName>
                                        </p:attrNameLst>
                                      </p:cBhvr>
                                      <p:to>
                                        <p:strVal val="visible"/>
                                      </p:to>
                                    </p:set>
                                    <p:animEffect transition="in" filter="circle(in)">
                                      <p:cBhvr>
                                        <p:cTn id="21" dur="20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对象赋值语句</a:t>
            </a:r>
          </a:p>
        </p:txBody>
      </p:sp>
      <p:sp>
        <p:nvSpPr>
          <p:cNvPr id="135170" name="内容占位符 2"/>
          <p:cNvSpPr>
            <a:spLocks noGrp="1"/>
          </p:cNvSpPr>
          <p:nvPr>
            <p:ph idx="1"/>
          </p:nvPr>
        </p:nvSpPr>
        <p:spPr>
          <a:xfrm>
            <a:off x="457200" y="777558"/>
            <a:ext cx="8229600" cy="4873625"/>
          </a:xfrm>
        </p:spPr>
        <p:txBody>
          <a:bodyPr vert="horz" wrap="square" lIns="91440" tIns="45720" rIns="91440" bIns="45720" anchor="t">
            <a:normAutofit/>
          </a:bodyPr>
          <a:lstStyle/>
          <a:p>
            <a:pPr marL="0" indent="0">
              <a:lnSpc>
                <a:spcPct val="150000"/>
              </a:lnSpc>
              <a:buNone/>
            </a:pPr>
            <a:r>
              <a:rPr lang="zh-CN" altLang="zh-CN" sz="2000" b="1" dirty="0">
                <a:latin typeface="仿宋" panose="02010609060101010101" pitchFamily="49" charset="-122"/>
                <a:ea typeface="仿宋" panose="02010609060101010101" pitchFamily="49" charset="-122"/>
                <a:sym typeface="+mn-ea"/>
              </a:rPr>
              <a:t>说明：</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1</a:t>
            </a:r>
            <a:r>
              <a:rPr lang="zh-CN" altLang="zh-CN" sz="2000" b="1" dirty="0">
                <a:latin typeface="仿宋" panose="02010609060101010101" pitchFamily="49" charset="-122"/>
                <a:ea typeface="仿宋" panose="02010609060101010101" pitchFamily="49" charset="-122"/>
                <a:sym typeface="+mn-ea"/>
              </a:rPr>
              <a:t>）对象的赋值</a:t>
            </a:r>
            <a:r>
              <a:rPr lang="zh-CN" altLang="zh-CN" sz="2000" b="1" dirty="0">
                <a:solidFill>
                  <a:srgbClr val="FF0000"/>
                </a:solidFill>
                <a:latin typeface="仿宋" panose="02010609060101010101" pitchFamily="49" charset="-122"/>
                <a:ea typeface="仿宋" panose="02010609060101010101" pitchFamily="49" charset="-122"/>
                <a:sym typeface="+mn-ea"/>
              </a:rPr>
              <a:t>只对</a:t>
            </a:r>
            <a:r>
              <a:rPr lang="zh-CN" altLang="zh-CN" sz="2000" b="1" dirty="0">
                <a:latin typeface="仿宋" panose="02010609060101010101" pitchFamily="49" charset="-122"/>
                <a:ea typeface="仿宋" panose="02010609060101010101" pitchFamily="49" charset="-122"/>
                <a:sym typeface="+mn-ea"/>
              </a:rPr>
              <a:t>其中的</a:t>
            </a:r>
            <a:r>
              <a:rPr lang="zh-CN" altLang="zh-CN" sz="2000" b="1" dirty="0">
                <a:solidFill>
                  <a:srgbClr val="FF0000"/>
                </a:solidFill>
                <a:latin typeface="仿宋" panose="02010609060101010101" pitchFamily="49" charset="-122"/>
                <a:ea typeface="仿宋" panose="02010609060101010101" pitchFamily="49" charset="-122"/>
                <a:sym typeface="+mn-ea"/>
              </a:rPr>
              <a:t>数据成员</a:t>
            </a:r>
            <a:r>
              <a:rPr lang="zh-CN" altLang="zh-CN" sz="2000" b="1" dirty="0">
                <a:latin typeface="仿宋" panose="02010609060101010101" pitchFamily="49" charset="-122"/>
                <a:ea typeface="仿宋" panose="02010609060101010101" pitchFamily="49" charset="-122"/>
                <a:sym typeface="+mn-ea"/>
              </a:rPr>
              <a:t>赋值，不对成员函数赋值。数据成员是</a:t>
            </a:r>
            <a:r>
              <a:rPr lang="zh-CN" altLang="zh-CN" sz="2000" b="1" dirty="0">
                <a:solidFill>
                  <a:srgbClr val="FF0000"/>
                </a:solidFill>
                <a:latin typeface="仿宋" panose="02010609060101010101" pitchFamily="49" charset="-122"/>
                <a:ea typeface="仿宋" panose="02010609060101010101" pitchFamily="49" charset="-122"/>
                <a:sym typeface="+mn-ea"/>
              </a:rPr>
              <a:t>占存储空间</a:t>
            </a:r>
            <a:r>
              <a:rPr lang="zh-CN" altLang="zh-CN" sz="2000" b="1" dirty="0">
                <a:latin typeface="仿宋" panose="02010609060101010101" pitchFamily="49" charset="-122"/>
                <a:ea typeface="仿宋" panose="02010609060101010101" pitchFamily="49" charset="-122"/>
                <a:sym typeface="+mn-ea"/>
              </a:rPr>
              <a:t>的，不同对象的数据成员占有不同的存储空间，赋值的过程是将一个对象的数据成员在存储空间的状态复制给另一对象的数据成员的存储空间。而不同对象的成员函数是同一个函数代码段，</a:t>
            </a:r>
            <a:r>
              <a:rPr lang="zh-CN" altLang="zh-CN" sz="2000" b="1" dirty="0">
                <a:solidFill>
                  <a:srgbClr val="FF0000"/>
                </a:solidFill>
                <a:latin typeface="仿宋" panose="02010609060101010101" pitchFamily="49" charset="-122"/>
                <a:ea typeface="仿宋" panose="02010609060101010101" pitchFamily="49" charset="-122"/>
                <a:sym typeface="+mn-ea"/>
              </a:rPr>
              <a:t>不需要、也无法对它们赋值。</a:t>
            </a:r>
            <a:endParaRPr lang="zh-CN" altLang="zh-CN" sz="2000" b="1" dirty="0">
              <a:solidFill>
                <a:srgbClr val="FF0000"/>
              </a:solidFill>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2</a:t>
            </a:r>
            <a:r>
              <a:rPr lang="zh-CN" altLang="zh-CN" sz="2000" b="1" dirty="0">
                <a:latin typeface="仿宋" panose="02010609060101010101" pitchFamily="49" charset="-122"/>
                <a:ea typeface="仿宋" panose="02010609060101010101" pitchFamily="49" charset="-122"/>
                <a:sym typeface="+mn-ea"/>
              </a:rPr>
              <a:t>）类的数据成员中</a:t>
            </a:r>
            <a:r>
              <a:rPr lang="zh-CN" altLang="zh-CN" sz="2000" b="1" dirty="0">
                <a:solidFill>
                  <a:srgbClr val="FF0000"/>
                </a:solidFill>
                <a:latin typeface="仿宋" panose="02010609060101010101" pitchFamily="49" charset="-122"/>
                <a:ea typeface="仿宋" panose="02010609060101010101" pitchFamily="49" charset="-122"/>
                <a:sym typeface="+mn-ea"/>
              </a:rPr>
              <a:t>不能</a:t>
            </a:r>
            <a:r>
              <a:rPr lang="zh-CN" altLang="zh-CN" sz="2000" b="1" dirty="0">
                <a:latin typeface="仿宋" panose="02010609060101010101" pitchFamily="49" charset="-122"/>
                <a:ea typeface="仿宋" panose="02010609060101010101" pitchFamily="49" charset="-122"/>
                <a:sym typeface="+mn-ea"/>
              </a:rPr>
              <a:t>包括动态分配的数据，否则在赋值时可能出现意想不到的严重后果。</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500"/>
                                        <p:tgtEl>
                                          <p:spTgt spid="135170">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35170">
                                            <p:txEl>
                                              <p:pRg st="2" end="2"/>
                                            </p:txEl>
                                          </p:spTgt>
                                        </p:tgtEl>
                                        <p:attrNameLst>
                                          <p:attrName>style.visibility</p:attrName>
                                        </p:attrNameLst>
                                      </p:cBhvr>
                                      <p:to>
                                        <p:strVal val="visible"/>
                                      </p:to>
                                    </p:set>
                                    <p:animEffect transition="in" filter="fade">
                                      <p:cBhvr>
                                        <p:cTn id="33" dur="1000"/>
                                        <p:tgtEl>
                                          <p:spTgt spid="135170">
                                            <p:txEl>
                                              <p:pRg st="2" end="2"/>
                                            </p:txEl>
                                          </p:spTgt>
                                        </p:tgtEl>
                                      </p:cBhvr>
                                    </p:animEffect>
                                    <p:anim calcmode="lin" valueType="num">
                                      <p:cBhvr>
                                        <p:cTn id="34"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457200" y="777558"/>
            <a:ext cx="8229600" cy="4873625"/>
          </a:xfrm>
        </p:spPr>
        <p:txBody>
          <a:bodyPr vert="horz" wrap="square" lIns="91440" tIns="45720" rIns="91440" bIns="45720" anchor="t">
            <a:normAutofit/>
          </a:bodyPr>
          <a:lstStyle/>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对象初始化</a:t>
            </a:r>
            <a:r>
              <a:rPr lang="zh-CN" altLang="en-US" sz="2000" b="1" dirty="0">
                <a:latin typeface="仿宋" panose="02010609060101010101" pitchFamily="49" charset="-122"/>
                <a:ea typeface="仿宋" panose="02010609060101010101" pitchFamily="49" charset="-122"/>
                <a:sym typeface="+mn-ea"/>
              </a:rPr>
              <a:t>有两种方法：</a:t>
            </a:r>
            <a:endParaRPr lang="en-US" altLang="zh-CN" sz="2000" b="1" dirty="0">
              <a:latin typeface="仿宋" panose="02010609060101010101" pitchFamily="49" charset="-122"/>
              <a:ea typeface="仿宋" panose="02010609060101010101" pitchFamily="49" charset="-122"/>
            </a:endParaRPr>
          </a:p>
          <a:p>
            <a:pPr marL="0" indent="0">
              <a:lnSpc>
                <a:spcPct val="150000"/>
              </a:lnSpc>
              <a:buNone/>
            </a:pPr>
            <a:r>
              <a:rPr lang="zh-CN" altLang="en-US"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1</a:t>
            </a:r>
            <a:r>
              <a:rPr lang="zh-CN" altLang="en-US" sz="2000" b="1" dirty="0">
                <a:latin typeface="仿宋" panose="02010609060101010101" pitchFamily="49" charset="-122"/>
                <a:ea typeface="仿宋" panose="02010609060101010101" pitchFamily="49" charset="-122"/>
                <a:sym typeface="+mn-ea"/>
              </a:rPr>
              <a:t>）</a:t>
            </a:r>
            <a:r>
              <a:rPr lang="zh-CN" altLang="zh-CN" sz="2000" b="1" dirty="0">
                <a:solidFill>
                  <a:srgbClr val="FF0000"/>
                </a:solidFill>
                <a:latin typeface="仿宋" panose="02010609060101010101" pitchFamily="49" charset="-122"/>
                <a:ea typeface="仿宋" panose="02010609060101010101" pitchFamily="49" charset="-122"/>
                <a:sym typeface="+mn-ea"/>
              </a:rPr>
              <a:t>创建</a:t>
            </a:r>
            <a:r>
              <a:rPr lang="zh-CN" altLang="en-US" sz="2000" b="1" dirty="0">
                <a:solidFill>
                  <a:srgbClr val="FF0000"/>
                </a:solidFill>
                <a:latin typeface="仿宋" panose="02010609060101010101" pitchFamily="49" charset="-122"/>
                <a:ea typeface="仿宋" panose="02010609060101010101" pitchFamily="49" charset="-122"/>
                <a:sym typeface="+mn-ea"/>
              </a:rPr>
              <a:t>对象</a:t>
            </a:r>
            <a:r>
              <a:rPr lang="zh-CN" altLang="zh-CN" sz="2000" b="1" dirty="0">
                <a:solidFill>
                  <a:srgbClr val="FF0000"/>
                </a:solidFill>
                <a:latin typeface="仿宋" panose="02010609060101010101" pitchFamily="49" charset="-122"/>
                <a:ea typeface="仿宋" panose="02010609060101010101" pitchFamily="49" charset="-122"/>
                <a:sym typeface="+mn-ea"/>
              </a:rPr>
              <a:t>时由构造函数初始化</a:t>
            </a:r>
            <a:r>
              <a:rPr lang="zh-CN" altLang="en-US" sz="2000" b="1" dirty="0">
                <a:solidFill>
                  <a:srgbClr val="FF0000"/>
                </a:solidFill>
                <a:latin typeface="仿宋" panose="02010609060101010101" pitchFamily="49" charset="-122"/>
                <a:ea typeface="仿宋" panose="02010609060101010101" pitchFamily="49" charset="-122"/>
                <a:sym typeface="+mn-ea"/>
              </a:rPr>
              <a:t>；</a:t>
            </a:r>
            <a:endParaRPr lang="en-US" altLang="zh-CN" sz="2000" b="1" dirty="0">
              <a:solidFill>
                <a:srgbClr val="FF0000"/>
              </a:solidFill>
              <a:latin typeface="仿宋" panose="02010609060101010101" pitchFamily="49" charset="-122"/>
              <a:ea typeface="仿宋" panose="02010609060101010101" pitchFamily="49" charset="-122"/>
            </a:endParaRPr>
          </a:p>
          <a:p>
            <a:pPr marL="0" indent="0">
              <a:lnSpc>
                <a:spcPct val="150000"/>
              </a:lnSpc>
              <a:buNone/>
            </a:pPr>
            <a:r>
              <a:rPr lang="zh-CN" altLang="en-US"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2</a:t>
            </a:r>
            <a:r>
              <a:rPr lang="zh-CN" altLang="en-US" sz="2000" b="1" dirty="0">
                <a:latin typeface="仿宋" panose="02010609060101010101" pitchFamily="49" charset="-122"/>
                <a:ea typeface="仿宋" panose="02010609060101010101" pitchFamily="49" charset="-122"/>
                <a:sym typeface="+mn-ea"/>
              </a:rPr>
              <a:t>）</a:t>
            </a:r>
            <a:r>
              <a:rPr lang="zh-CN" altLang="en-US" sz="2000" b="1" dirty="0">
                <a:solidFill>
                  <a:srgbClr val="FF0000"/>
                </a:solidFill>
                <a:latin typeface="仿宋" panose="02010609060101010101" pitchFamily="49" charset="-122"/>
                <a:ea typeface="仿宋" panose="02010609060101010101" pitchFamily="49" charset="-122"/>
                <a:sym typeface="+mn-ea"/>
              </a:rPr>
              <a:t>用</a:t>
            </a:r>
            <a:r>
              <a:rPr lang="zh-CN" altLang="zh-CN" sz="2000" b="1" dirty="0">
                <a:solidFill>
                  <a:srgbClr val="FF0000"/>
                </a:solidFill>
                <a:latin typeface="仿宋" panose="02010609060101010101" pitchFamily="49" charset="-122"/>
                <a:ea typeface="仿宋" panose="02010609060101010101" pitchFamily="49" charset="-122"/>
                <a:sym typeface="+mn-ea"/>
              </a:rPr>
              <a:t>已有的同类的对象通过赋值方式</a:t>
            </a:r>
            <a:r>
              <a:rPr lang="zh-CN" altLang="en-US" sz="2000" b="1" dirty="0">
                <a:solidFill>
                  <a:srgbClr val="FF0000"/>
                </a:solidFill>
                <a:latin typeface="仿宋" panose="02010609060101010101" pitchFamily="49" charset="-122"/>
                <a:ea typeface="仿宋" panose="02010609060101010101" pitchFamily="49" charset="-122"/>
                <a:sym typeface="+mn-ea"/>
              </a:rPr>
              <a:t>进行</a:t>
            </a:r>
            <a:r>
              <a:rPr lang="zh-CN" altLang="zh-CN" sz="2000" b="1" dirty="0">
                <a:solidFill>
                  <a:srgbClr val="FF0000"/>
                </a:solidFill>
                <a:latin typeface="仿宋" panose="02010609060101010101" pitchFamily="49" charset="-122"/>
                <a:ea typeface="仿宋" panose="02010609060101010101" pitchFamily="49" charset="-122"/>
                <a:sym typeface="+mn-ea"/>
              </a:rPr>
              <a:t>初始化。</a:t>
            </a:r>
            <a:endParaRPr lang="en-US" altLang="zh-CN" sz="2000" b="1" dirty="0">
              <a:solidFill>
                <a:srgbClr val="FF0000"/>
              </a:solidFill>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通过赋值方式进行初始化的过程，实际上是通过类的拷贝构造函数来完成的。</a:t>
            </a:r>
            <a:endParaRPr lang="en-US"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拷贝构造函数是一种特殊的构造函数，它具有一般构造函数的所有特性，但其形参是本类对象的引用。</a:t>
            </a:r>
            <a:endParaRPr lang="en-US" altLang="zh-CN" sz="2000" b="1" dirty="0">
              <a:latin typeface="仿宋" panose="02010609060101010101" pitchFamily="49" charset="-122"/>
              <a:ea typeface="仿宋" panose="02010609060101010101" pitchFamily="49" charset="-122"/>
            </a:endParaRPr>
          </a:p>
          <a:p>
            <a:pPr marL="0" indent="0">
              <a:lnSpc>
                <a:spcPct val="150000"/>
              </a:lnSpc>
              <a:buNone/>
            </a:pPr>
            <a:r>
              <a:rPr lang="zh-CN" altLang="en-US" sz="2000" b="1" dirty="0">
                <a:solidFill>
                  <a:srgbClr val="0070C0"/>
                </a:solidFill>
                <a:latin typeface="仿宋" panose="02010609060101010101" pitchFamily="49" charset="-122"/>
                <a:ea typeface="仿宋" panose="02010609060101010101" pitchFamily="49" charset="-122"/>
                <a:sym typeface="+mn-ea"/>
              </a:rPr>
              <a:t>    作用：使用一个已经存在的对象去初始化同类的另一个对象。</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1" end="1"/>
                                            </p:txEl>
                                          </p:spTgt>
                                        </p:tgtEl>
                                        <p:attrNameLst>
                                          <p:attrName>style.visibility</p:attrName>
                                        </p:attrNameLst>
                                      </p:cBhvr>
                                      <p:to>
                                        <p:strVal val="visible"/>
                                      </p:to>
                                    </p:set>
                                    <p:animEffect transition="in" filter="fade">
                                      <p:cBhvr>
                                        <p:cTn id="28" dur="1000"/>
                                        <p:tgtEl>
                                          <p:spTgt spid="135170">
                                            <p:txEl>
                                              <p:pRg st="1" end="1"/>
                                            </p:txEl>
                                          </p:spTgt>
                                        </p:tgtEl>
                                      </p:cBhvr>
                                    </p:animEffect>
                                    <p:anim calcmode="lin" valueType="num">
                                      <p:cBhvr>
                                        <p:cTn id="29"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2" end="2"/>
                                            </p:txEl>
                                          </p:spTgt>
                                        </p:tgtEl>
                                        <p:attrNameLst>
                                          <p:attrName>style.visibility</p:attrName>
                                        </p:attrNameLst>
                                      </p:cBhvr>
                                      <p:to>
                                        <p:strVal val="visible"/>
                                      </p:to>
                                    </p:set>
                                    <p:animEffect transition="in" filter="fade">
                                      <p:cBhvr>
                                        <p:cTn id="35" dur="1000"/>
                                        <p:tgtEl>
                                          <p:spTgt spid="135170">
                                            <p:txEl>
                                              <p:pRg st="2" end="2"/>
                                            </p:txEl>
                                          </p:spTgt>
                                        </p:tgtEl>
                                      </p:cBhvr>
                                    </p:animEffect>
                                    <p:anim calcmode="lin" valueType="num">
                                      <p:cBhvr>
                                        <p:cTn id="36"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5170">
                                            <p:txEl>
                                              <p:pRg st="3" end="3"/>
                                            </p:txEl>
                                          </p:spTgt>
                                        </p:tgtEl>
                                        <p:attrNameLst>
                                          <p:attrName>style.visibility</p:attrName>
                                        </p:attrNameLst>
                                      </p:cBhvr>
                                      <p:to>
                                        <p:strVal val="visible"/>
                                      </p:to>
                                    </p:set>
                                    <p:animEffect transition="in" filter="fade">
                                      <p:cBhvr>
                                        <p:cTn id="42" dur="1000"/>
                                        <p:tgtEl>
                                          <p:spTgt spid="135170">
                                            <p:txEl>
                                              <p:pRg st="3" end="3"/>
                                            </p:txEl>
                                          </p:spTgt>
                                        </p:tgtEl>
                                      </p:cBhvr>
                                    </p:animEffect>
                                    <p:anim calcmode="lin" valueType="num">
                                      <p:cBhvr>
                                        <p:cTn id="43"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5170">
                                            <p:txEl>
                                              <p:pRg st="4" end="4"/>
                                            </p:txEl>
                                          </p:spTgt>
                                        </p:tgtEl>
                                        <p:attrNameLst>
                                          <p:attrName>style.visibility</p:attrName>
                                        </p:attrNameLst>
                                      </p:cBhvr>
                                      <p:to>
                                        <p:strVal val="visible"/>
                                      </p:to>
                                    </p:set>
                                    <p:animEffect transition="in" filter="fade">
                                      <p:cBhvr>
                                        <p:cTn id="49" dur="1000"/>
                                        <p:tgtEl>
                                          <p:spTgt spid="135170">
                                            <p:txEl>
                                              <p:pRg st="4" end="4"/>
                                            </p:txEl>
                                          </p:spTgt>
                                        </p:tgtEl>
                                      </p:cBhvr>
                                    </p:animEffect>
                                    <p:anim calcmode="lin" valueType="num">
                                      <p:cBhvr>
                                        <p:cTn id="50"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5170">
                                            <p:txEl>
                                              <p:pRg st="5" end="5"/>
                                            </p:txEl>
                                          </p:spTgt>
                                        </p:tgtEl>
                                        <p:attrNameLst>
                                          <p:attrName>style.visibility</p:attrName>
                                        </p:attrNameLst>
                                      </p:cBhvr>
                                      <p:to>
                                        <p:strVal val="visible"/>
                                      </p:to>
                                    </p:set>
                                    <p:animEffect transition="in" filter="fade">
                                      <p:cBhvr>
                                        <p:cTn id="56" dur="1000"/>
                                        <p:tgtEl>
                                          <p:spTgt spid="135170">
                                            <p:txEl>
                                              <p:pRg st="5" end="5"/>
                                            </p:txEl>
                                          </p:spTgt>
                                        </p:tgtEl>
                                      </p:cBhvr>
                                    </p:animEffect>
                                    <p:anim calcmode="lin" valueType="num">
                                      <p:cBhvr>
                                        <p:cTn id="5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457200" y="777559"/>
            <a:ext cx="8229600" cy="4098448"/>
          </a:xfrm>
        </p:spPr>
        <p:txBody>
          <a:bodyPr vert="horz" wrap="square" lIns="91440" tIns="45720" rIns="91440" bIns="45720" anchor="t">
            <a:normAutofit/>
          </a:bodyPr>
          <a:lstStyle/>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拷贝构造函数定义格式如下：</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dirty="0" smtClean="0">
                <a:sym typeface="+mn-ea"/>
              </a:rPr>
              <a:t>          </a:t>
            </a:r>
            <a:r>
              <a:rPr lang="zh-CN" altLang="zh-CN" sz="2000" b="1" dirty="0">
                <a:solidFill>
                  <a:srgbClr val="00B050"/>
                </a:solidFill>
                <a:sym typeface="+mn-ea"/>
              </a:rPr>
              <a:t>构造函数名</a:t>
            </a:r>
            <a:r>
              <a:rPr lang="en-US" altLang="zh-CN" sz="2000" b="1" dirty="0">
                <a:solidFill>
                  <a:srgbClr val="00B050"/>
                </a:solidFill>
                <a:sym typeface="+mn-ea"/>
              </a:rPr>
              <a:t>(</a:t>
            </a:r>
            <a:r>
              <a:rPr lang="zh-CN" altLang="zh-CN" sz="2000" b="1" dirty="0">
                <a:solidFill>
                  <a:srgbClr val="00B050"/>
                </a:solidFill>
                <a:sym typeface="+mn-ea"/>
              </a:rPr>
              <a:t>类名</a:t>
            </a:r>
            <a:r>
              <a:rPr lang="en-US" altLang="zh-CN" sz="2000" b="1" dirty="0">
                <a:solidFill>
                  <a:srgbClr val="00B050"/>
                </a:solidFill>
                <a:sym typeface="+mn-ea"/>
              </a:rPr>
              <a:t>  &amp;</a:t>
            </a:r>
            <a:r>
              <a:rPr lang="zh-CN" altLang="zh-CN" sz="2000" b="1" dirty="0">
                <a:solidFill>
                  <a:srgbClr val="00B050"/>
                </a:solidFill>
                <a:sym typeface="+mn-ea"/>
              </a:rPr>
              <a:t>）</a:t>
            </a:r>
            <a:r>
              <a:rPr lang="en-US" altLang="zh-CN" sz="2000" b="1" dirty="0">
                <a:solidFill>
                  <a:srgbClr val="00B050"/>
                </a:solidFill>
                <a:sym typeface="+mn-ea"/>
              </a:rPr>
              <a:t>;</a:t>
            </a:r>
            <a:endParaRPr lang="en-US" altLang="zh-CN" sz="2000" b="1" dirty="0">
              <a:solidFill>
                <a:srgbClr val="00B050"/>
              </a:solidFill>
            </a:endParaRPr>
          </a:p>
          <a:p>
            <a:pPr>
              <a:lnSpc>
                <a:spcPct val="150000"/>
              </a:lnSpc>
            </a:pPr>
            <a:endParaRPr lang="en-US" altLang="zh-CN" sz="2000" b="1" dirty="0"/>
          </a:p>
          <a:p>
            <a:pPr marL="0" indent="0">
              <a:lnSpc>
                <a:spcPct val="150000"/>
              </a:lnSpc>
              <a:buNone/>
            </a:pPr>
            <a:r>
              <a:rPr lang="en-US" altLang="zh-CN" sz="2000" dirty="0">
                <a:sym typeface="+mn-ea"/>
              </a:rPr>
              <a:t>        </a:t>
            </a:r>
            <a:r>
              <a:rPr lang="zh-CN" altLang="zh-CN" sz="2000" b="1" dirty="0">
                <a:latin typeface="仿宋" panose="02010609060101010101" pitchFamily="49" charset="-122"/>
                <a:ea typeface="仿宋" panose="02010609060101010101" pitchFamily="49" charset="-122"/>
                <a:sym typeface="+mn-ea"/>
              </a:rPr>
              <a:t>拷贝构造函数的参数采用引用方式</a:t>
            </a:r>
            <a:r>
              <a:rPr lang="zh-CN" altLang="zh-CN" sz="2000" b="1" dirty="0" smtClean="0">
                <a:latin typeface="仿宋" panose="02010609060101010101" pitchFamily="49" charset="-122"/>
                <a:ea typeface="仿宋" panose="02010609060101010101" pitchFamily="49" charset="-122"/>
                <a:sym typeface="+mn-ea"/>
              </a:rPr>
              <a:t>。</a:t>
            </a:r>
            <a:endParaRPr lang="en-US" altLang="zh-CN" sz="2000" b="1" dirty="0" smtClean="0">
              <a:latin typeface="仿宋" panose="02010609060101010101" pitchFamily="49" charset="-122"/>
              <a:ea typeface="仿宋" panose="02010609060101010101" pitchFamily="49" charset="-122"/>
              <a:sym typeface="+mn-ea"/>
            </a:endParaRPr>
          </a:p>
          <a:p>
            <a:pPr>
              <a:lnSpc>
                <a:spcPct val="110000"/>
              </a:lnSpc>
              <a:buClr>
                <a:srgbClr val="0070C0"/>
              </a:buClr>
              <a:buFont typeface="Wingdings" panose="05000000000000000000" pitchFamily="2" charset="2"/>
              <a:buChar char="n"/>
              <a:defRPr/>
            </a:pPr>
            <a:r>
              <a:rPr lang="zh-CN" altLang="zh-CN" sz="2000" b="1" dirty="0">
                <a:latin typeface="仿宋" panose="02010609060101010101" pitchFamily="49" charset="-122"/>
                <a:ea typeface="仿宋" panose="02010609060101010101" pitchFamily="49" charset="-122"/>
                <a:sym typeface="+mn-ea"/>
              </a:rPr>
              <a:t>拷贝</a:t>
            </a:r>
            <a:r>
              <a:rPr lang="zh-CN" altLang="zh-CN" sz="2000" dirty="0" smtClean="0"/>
              <a:t>构造</a:t>
            </a:r>
            <a:r>
              <a:rPr lang="zh-CN" altLang="zh-CN" sz="2000" dirty="0"/>
              <a:t>函数特点：</a:t>
            </a:r>
          </a:p>
          <a:p>
            <a:pPr marL="0" indent="0">
              <a:lnSpc>
                <a:spcPct val="110000"/>
              </a:lnSpc>
              <a:buClr>
                <a:srgbClr val="0070C0"/>
              </a:buClr>
              <a:defRPr/>
            </a:pPr>
            <a:r>
              <a:rPr lang="zh-CN" altLang="zh-CN" sz="2000" dirty="0"/>
              <a:t>（</a:t>
            </a:r>
            <a:r>
              <a:rPr lang="en-US" altLang="zh-CN" sz="2000" dirty="0"/>
              <a:t>1</a:t>
            </a:r>
            <a:r>
              <a:rPr lang="zh-CN" altLang="zh-CN" sz="2000" dirty="0"/>
              <a:t>）函数名与类名相同，并且该函数没有返回值。</a:t>
            </a:r>
          </a:p>
          <a:p>
            <a:pPr marL="0" indent="0">
              <a:lnSpc>
                <a:spcPct val="110000"/>
              </a:lnSpc>
              <a:buClr>
                <a:srgbClr val="0070C0"/>
              </a:buClr>
              <a:defRPr/>
            </a:pPr>
            <a:r>
              <a:rPr lang="zh-CN" altLang="zh-CN" sz="2000" dirty="0"/>
              <a:t>（</a:t>
            </a:r>
            <a:r>
              <a:rPr lang="en-US" altLang="zh-CN" sz="2000" dirty="0"/>
              <a:t>2</a:t>
            </a:r>
            <a:r>
              <a:rPr lang="zh-CN" altLang="zh-CN" sz="2000" dirty="0"/>
              <a:t>）该函数只有一个参数，并且是同类对象的引用。</a:t>
            </a:r>
          </a:p>
          <a:p>
            <a:pPr marL="0" indent="0">
              <a:lnSpc>
                <a:spcPct val="110000"/>
              </a:lnSpc>
              <a:buClr>
                <a:srgbClr val="0070C0"/>
              </a:buClr>
              <a:defRPr/>
            </a:pPr>
            <a:r>
              <a:rPr lang="zh-CN" altLang="zh-CN" sz="2000" dirty="0"/>
              <a:t>（</a:t>
            </a:r>
            <a:r>
              <a:rPr lang="en-US" altLang="zh-CN" sz="2000" dirty="0"/>
              <a:t>3</a:t>
            </a:r>
            <a:r>
              <a:rPr lang="zh-CN" altLang="zh-CN" sz="2000" dirty="0"/>
              <a:t>）每个类都必须有一</a:t>
            </a:r>
            <a:r>
              <a:rPr lang="zh-CN" altLang="zh-CN" sz="2000" dirty="0" smtClean="0"/>
              <a:t>个</a:t>
            </a:r>
            <a:r>
              <a:rPr lang="zh-CN" altLang="zh-CN" sz="2000" b="1" dirty="0">
                <a:latin typeface="仿宋" panose="02010609060101010101" pitchFamily="49" charset="-122"/>
                <a:ea typeface="仿宋" panose="02010609060101010101" pitchFamily="49" charset="-122"/>
                <a:sym typeface="+mn-ea"/>
              </a:rPr>
              <a:t>拷贝</a:t>
            </a:r>
            <a:r>
              <a:rPr lang="zh-CN" altLang="zh-CN" sz="2000" dirty="0" smtClean="0"/>
              <a:t>构造</a:t>
            </a:r>
            <a:r>
              <a:rPr lang="zh-CN" altLang="zh-CN" sz="2000" dirty="0"/>
              <a:t>函数。如果类中没有定义，则系统会自动生成一个</a:t>
            </a:r>
            <a:r>
              <a:rPr lang="zh-CN" altLang="zh-CN" sz="2000" dirty="0" smtClean="0"/>
              <a:t>默认</a:t>
            </a:r>
            <a:r>
              <a:rPr lang="zh-CN" altLang="zh-CN" sz="2000" b="1" dirty="0">
                <a:latin typeface="仿宋" panose="02010609060101010101" pitchFamily="49" charset="-122"/>
                <a:ea typeface="仿宋" panose="02010609060101010101" pitchFamily="49" charset="-122"/>
                <a:sym typeface="+mn-ea"/>
              </a:rPr>
              <a:t>拷贝</a:t>
            </a:r>
            <a:r>
              <a:rPr lang="zh-CN" altLang="zh-CN" sz="2000" dirty="0" smtClean="0"/>
              <a:t>构造函数</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1" end="1"/>
                                            </p:txEl>
                                          </p:spTgt>
                                        </p:tgtEl>
                                        <p:attrNameLst>
                                          <p:attrName>style.visibility</p:attrName>
                                        </p:attrNameLst>
                                      </p:cBhvr>
                                      <p:to>
                                        <p:strVal val="visible"/>
                                      </p:to>
                                    </p:set>
                                    <p:animEffect transition="in" filter="fade">
                                      <p:cBhvr>
                                        <p:cTn id="28" dur="1000"/>
                                        <p:tgtEl>
                                          <p:spTgt spid="135170">
                                            <p:txEl>
                                              <p:pRg st="1" end="1"/>
                                            </p:txEl>
                                          </p:spTgt>
                                        </p:tgtEl>
                                      </p:cBhvr>
                                    </p:animEffect>
                                    <p:anim calcmode="lin" valueType="num">
                                      <p:cBhvr>
                                        <p:cTn id="29"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3" end="3"/>
                                            </p:txEl>
                                          </p:spTgt>
                                        </p:tgtEl>
                                        <p:attrNameLst>
                                          <p:attrName>style.visibility</p:attrName>
                                        </p:attrNameLst>
                                      </p:cBhvr>
                                      <p:to>
                                        <p:strVal val="visible"/>
                                      </p:to>
                                    </p:set>
                                    <p:animEffect transition="in" filter="fade">
                                      <p:cBhvr>
                                        <p:cTn id="35" dur="1000"/>
                                        <p:tgtEl>
                                          <p:spTgt spid="135170">
                                            <p:txEl>
                                              <p:pRg st="3" end="3"/>
                                            </p:txEl>
                                          </p:spTgt>
                                        </p:tgtEl>
                                      </p:cBhvr>
                                    </p:animEffect>
                                    <p:anim calcmode="lin" valueType="num">
                                      <p:cBhvr>
                                        <p:cTn id="36"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5170">
                                            <p:txEl>
                                              <p:pRg st="7" end="7"/>
                                            </p:txEl>
                                          </p:spTgt>
                                        </p:tgtEl>
                                        <p:attrNameLst>
                                          <p:attrName>style.visibility</p:attrName>
                                        </p:attrNameLst>
                                      </p:cBhvr>
                                      <p:to>
                                        <p:strVal val="visible"/>
                                      </p:to>
                                    </p:set>
                                    <p:animEffect transition="in" filter="fade">
                                      <p:cBhvr>
                                        <p:cTn id="42" dur="1000"/>
                                        <p:tgtEl>
                                          <p:spTgt spid="135170">
                                            <p:txEl>
                                              <p:pRg st="7" end="7"/>
                                            </p:txEl>
                                          </p:spTgt>
                                        </p:tgtEl>
                                      </p:cBhvr>
                                    </p:animEffect>
                                    <p:anim calcmode="lin" valueType="num">
                                      <p:cBhvr>
                                        <p:cTn id="43"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13517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5170">
                                            <p:txEl>
                                              <p:pRg st="4" end="4"/>
                                            </p:txEl>
                                          </p:spTgt>
                                        </p:tgtEl>
                                        <p:attrNameLst>
                                          <p:attrName>style.visibility</p:attrName>
                                        </p:attrNameLst>
                                      </p:cBhvr>
                                      <p:to>
                                        <p:strVal val="visible"/>
                                      </p:to>
                                    </p:set>
                                    <p:animEffect transition="in" filter="fade">
                                      <p:cBhvr>
                                        <p:cTn id="49" dur="1000"/>
                                        <p:tgtEl>
                                          <p:spTgt spid="135170">
                                            <p:txEl>
                                              <p:pRg st="4" end="4"/>
                                            </p:txEl>
                                          </p:spTgt>
                                        </p:tgtEl>
                                      </p:cBhvr>
                                    </p:animEffect>
                                    <p:anim calcmode="lin" valueType="num">
                                      <p:cBhvr>
                                        <p:cTn id="50"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5170">
                                            <p:txEl>
                                              <p:pRg st="5" end="5"/>
                                            </p:txEl>
                                          </p:spTgt>
                                        </p:tgtEl>
                                        <p:attrNameLst>
                                          <p:attrName>style.visibility</p:attrName>
                                        </p:attrNameLst>
                                      </p:cBhvr>
                                      <p:to>
                                        <p:strVal val="visible"/>
                                      </p:to>
                                    </p:set>
                                    <p:animEffect transition="in" filter="fade">
                                      <p:cBhvr>
                                        <p:cTn id="56" dur="1000"/>
                                        <p:tgtEl>
                                          <p:spTgt spid="135170">
                                            <p:txEl>
                                              <p:pRg st="5" end="5"/>
                                            </p:txEl>
                                          </p:spTgt>
                                        </p:tgtEl>
                                      </p:cBhvr>
                                    </p:animEffect>
                                    <p:anim calcmode="lin" valueType="num">
                                      <p:cBhvr>
                                        <p:cTn id="5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35170">
                                            <p:txEl>
                                              <p:pRg st="6" end="6"/>
                                            </p:txEl>
                                          </p:spTgt>
                                        </p:tgtEl>
                                        <p:attrNameLst>
                                          <p:attrName>style.visibility</p:attrName>
                                        </p:attrNameLst>
                                      </p:cBhvr>
                                      <p:to>
                                        <p:strVal val="visible"/>
                                      </p:to>
                                    </p:set>
                                    <p:animEffect transition="in" filter="fade">
                                      <p:cBhvr>
                                        <p:cTn id="63" dur="1000"/>
                                        <p:tgtEl>
                                          <p:spTgt spid="135170">
                                            <p:txEl>
                                              <p:pRg st="6" end="6"/>
                                            </p:txEl>
                                          </p:spTgt>
                                        </p:tgtEl>
                                      </p:cBhvr>
                                    </p:animEffect>
                                    <p:anim calcmode="lin" valueType="num">
                                      <p:cBhvr>
                                        <p:cTn id="64"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3517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457200" y="777558"/>
            <a:ext cx="8229600" cy="4275613"/>
          </a:xfrm>
        </p:spPr>
        <p:txBody>
          <a:bodyPr vert="horz" wrap="square" lIns="91440" tIns="45720" rIns="91440" bIns="45720" anchor="t">
            <a:norm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class </a:t>
            </a:r>
            <a:r>
              <a:rPr lang="en-US" altLang="zh-CN" sz="1800" b="1" noProof="0" dirty="0" smtClean="0">
                <a:ln>
                  <a:noFill/>
                </a:ln>
                <a:effectLst/>
                <a:uLnTx/>
                <a:uFillTx/>
                <a:latin typeface="+mn-ea"/>
                <a:sym typeface="+mn-ea"/>
              </a:rPr>
              <a:t>B{</a:t>
            </a:r>
            <a:endParaRPr kumimoji="0" lang="en-US"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smtClean="0">
                <a:ln>
                  <a:noFill/>
                </a:ln>
                <a:effectLst/>
                <a:uLnTx/>
                <a:uFillTx/>
                <a:latin typeface="+mn-ea"/>
                <a:sym typeface="+mn-ea"/>
              </a:rPr>
              <a:t>public</a:t>
            </a:r>
            <a:r>
              <a:rPr lang="en-US" altLang="zh-CN" sz="1800" b="1" noProof="0" dirty="0">
                <a:ln>
                  <a:noFill/>
                </a:ln>
                <a:effectLst/>
                <a:uLnTx/>
                <a:uFillTx/>
                <a:latin typeface="+mn-ea"/>
                <a:sym typeface="+mn-ea"/>
              </a:rPr>
              <a:t>:</a:t>
            </a:r>
            <a:endParaRPr kumimoji="0" lang="en-US"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smtClean="0">
                <a:ln>
                  <a:noFill/>
                </a:ln>
                <a:effectLst/>
                <a:uLnTx/>
                <a:uFillTx/>
                <a:latin typeface="+mn-ea"/>
                <a:sym typeface="+mn-ea"/>
              </a:rPr>
              <a:t>    </a:t>
            </a:r>
            <a:r>
              <a:rPr lang="en-US" altLang="zh-CN" sz="1800" b="1" noProof="0" dirty="0">
                <a:ln>
                  <a:noFill/>
                </a:ln>
                <a:effectLst/>
                <a:uLnTx/>
                <a:uFillTx/>
                <a:latin typeface="+mn-ea"/>
                <a:sym typeface="+mn-ea"/>
              </a:rPr>
              <a:t>B();</a:t>
            </a:r>
            <a:endParaRPr kumimoji="0" lang="en-US"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smtClean="0">
                <a:ln>
                  <a:noFill/>
                </a:ln>
                <a:effectLst/>
                <a:uLnTx/>
                <a:uFillTx/>
                <a:latin typeface="+mn-ea"/>
                <a:sym typeface="+mn-ea"/>
              </a:rPr>
              <a:t>    </a:t>
            </a:r>
            <a:r>
              <a:rPr lang="en-US" altLang="zh-CN" sz="1800" b="1" noProof="0" dirty="0">
                <a:ln>
                  <a:noFill/>
                </a:ln>
                <a:effectLst/>
                <a:uLnTx/>
                <a:uFillTx/>
                <a:latin typeface="+mn-ea"/>
                <a:sym typeface="+mn-ea"/>
              </a:rPr>
              <a:t>B(B &amp;);</a:t>
            </a:r>
            <a:endParaRPr kumimoji="0" lang="en-US"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kumimoji="0" lang="zh-CN"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err="1">
                <a:ln>
                  <a:noFill/>
                </a:ln>
                <a:effectLst/>
                <a:uLnTx/>
                <a:uFillTx/>
                <a:latin typeface="+mn-ea"/>
                <a:sym typeface="+mn-ea"/>
              </a:rPr>
              <a:t>int</a:t>
            </a:r>
            <a:r>
              <a:rPr lang="en-US" altLang="zh-CN" sz="1800" b="1" noProof="0" dirty="0">
                <a:ln>
                  <a:noFill/>
                </a:ln>
                <a:effectLst/>
                <a:uLnTx/>
                <a:uFillTx/>
                <a:latin typeface="+mn-ea"/>
                <a:sym typeface="+mn-ea"/>
              </a:rPr>
              <a:t> main</a:t>
            </a:r>
            <a:r>
              <a:rPr lang="en-US" altLang="zh-CN" sz="1800" b="1" noProof="0" dirty="0" smtClean="0">
                <a:ln>
                  <a:noFill/>
                </a:ln>
                <a:effectLst/>
                <a:uLnTx/>
                <a:uFillTx/>
                <a:latin typeface="+mn-ea"/>
                <a:sym typeface="+mn-ea"/>
              </a:rPr>
              <a:t>(){ </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smtClean="0">
                <a:ln>
                  <a:noFill/>
                </a:ln>
                <a:effectLst/>
                <a:uLnTx/>
                <a:uFillTx/>
                <a:latin typeface="+mn-ea"/>
                <a:sym typeface="+mn-ea"/>
              </a:rPr>
              <a:t>  B </a:t>
            </a:r>
            <a:r>
              <a:rPr lang="en-US" altLang="zh-CN" sz="1800" b="1" noProof="0" dirty="0">
                <a:ln>
                  <a:noFill/>
                </a:ln>
                <a:effectLst/>
                <a:uLnTx/>
                <a:uFillTx/>
                <a:latin typeface="+mn-ea"/>
                <a:sym typeface="+mn-ea"/>
              </a:rPr>
              <a:t>b1;</a:t>
            </a:r>
            <a:endParaRPr kumimoji="0" lang="en-US"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B b2=b1;</a:t>
            </a:r>
            <a:endParaRPr kumimoji="0" lang="en-US"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kumimoji="0" lang="en-US"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800" b="1" noProof="0" dirty="0">
                <a:ln>
                  <a:noFill/>
                </a:ln>
                <a:effectLst/>
                <a:uLnTx/>
                <a:uFillTx/>
                <a:latin typeface="+mn-ea"/>
                <a:sym typeface="+mn-ea"/>
              </a:rPr>
              <a:t>与赋值语句的区别：</a:t>
            </a:r>
            <a:endParaRPr kumimoji="0" lang="en-US" altLang="zh-CN" sz="1800" b="1" i="0" u="none" strike="noStrike" kern="1200" cap="none" spc="0" normalizeH="0" baseline="0" noProof="0" dirty="0">
              <a:ln>
                <a:noFill/>
              </a:ln>
              <a:solidFill>
                <a:schemeClr val="tx1"/>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1</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  B b1;              </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2</a:t>
            </a:r>
            <a:r>
              <a:rPr lang="zh-CN" altLang="en-US" sz="1800" b="1" noProof="0" dirty="0">
                <a:ln>
                  <a:noFill/>
                </a:ln>
                <a:solidFill>
                  <a:srgbClr val="FF0000"/>
                </a:solidFill>
                <a:effectLst/>
                <a:uLnTx/>
                <a:uFillTx/>
                <a:latin typeface="+mn-ea"/>
                <a:sym typeface="+mn-ea"/>
              </a:rPr>
              <a:t>） </a:t>
            </a:r>
            <a:r>
              <a:rPr lang="en-US" altLang="zh-CN" sz="1800" b="1" noProof="0" dirty="0">
                <a:ln>
                  <a:noFill/>
                </a:ln>
                <a:solidFill>
                  <a:srgbClr val="FF0000"/>
                </a:solidFill>
                <a:effectLst/>
                <a:uLnTx/>
                <a:uFillTx/>
                <a:latin typeface="+mn-ea"/>
                <a:sym typeface="+mn-ea"/>
              </a:rPr>
              <a:t> B b1</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b2;    </a:t>
            </a:r>
            <a:endParaRPr kumimoji="0" lang="en-US" altLang="zh-CN" sz="1800" b="1" i="0" u="none" strike="noStrike" kern="1200" cap="none" spc="0" normalizeH="0" baseline="0" noProof="0" dirty="0">
              <a:ln>
                <a:noFill/>
              </a:ln>
              <a:solidFill>
                <a:srgbClr val="FF0000"/>
              </a:solidFill>
              <a:effectLst/>
              <a:uLnTx/>
              <a:uFillTx/>
              <a:latin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solidFill>
                  <a:srgbClr val="FF0000"/>
                </a:solidFill>
                <a:effectLst/>
                <a:uLnTx/>
                <a:uFillTx/>
                <a:latin typeface="+mn-ea"/>
                <a:sym typeface="+mn-ea"/>
              </a:rPr>
              <a:t>       B b2=b1;                  b2=b1; </a:t>
            </a:r>
            <a:endParaRPr lang="en-US" altLang="zh-CN" sz="1800" b="1" noProof="0" dirty="0">
              <a:ln>
                <a:noFill/>
              </a:ln>
              <a:effectLst/>
              <a:uLnTx/>
              <a:uFillTx/>
              <a:latin typeface="+mn-ea"/>
              <a:sym typeface="+mn-ea"/>
            </a:endParaRPr>
          </a:p>
        </p:txBody>
      </p:sp>
      <p:sp>
        <p:nvSpPr>
          <p:cNvPr id="2" name="左大括号 1"/>
          <p:cNvSpPr/>
          <p:nvPr/>
        </p:nvSpPr>
        <p:spPr>
          <a:xfrm>
            <a:off x="4139952" y="4227934"/>
            <a:ext cx="106680" cy="5130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rgbClr val="FF0000"/>
              </a:solidFill>
              <a:effectLst/>
              <a:uLnTx/>
              <a:uFillTx/>
              <a:latin typeface="+mn-lt"/>
              <a:ea typeface="+mn-ea"/>
              <a:cs typeface="+mn-cs"/>
            </a:endParaRPr>
          </a:p>
        </p:txBody>
      </p:sp>
      <p:sp>
        <p:nvSpPr>
          <p:cNvPr id="5" name="左大括号 4"/>
          <p:cNvSpPr/>
          <p:nvPr/>
        </p:nvSpPr>
        <p:spPr>
          <a:xfrm>
            <a:off x="1164590" y="4227934"/>
            <a:ext cx="106680" cy="5130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3" end="3"/>
                                            </p:txEl>
                                          </p:spTgt>
                                        </p:tgtEl>
                                        <p:attrNameLst>
                                          <p:attrName>style.visibility</p:attrName>
                                        </p:attrNameLst>
                                      </p:cBhvr>
                                      <p:to>
                                        <p:strVal val="visible"/>
                                      </p:to>
                                    </p:set>
                                    <p:animEffect transition="in" filter="fade">
                                      <p:cBhvr>
                                        <p:cTn id="36" dur="1000"/>
                                        <p:tgtEl>
                                          <p:spTgt spid="135170">
                                            <p:txEl>
                                              <p:pRg st="3" end="3"/>
                                            </p:txEl>
                                          </p:spTgt>
                                        </p:tgtEl>
                                      </p:cBhvr>
                                    </p:animEffect>
                                    <p:anim calcmode="lin" valueType="num">
                                      <p:cBhvr>
                                        <p:cTn id="37"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4" end="4"/>
                                            </p:txEl>
                                          </p:spTgt>
                                        </p:tgtEl>
                                        <p:attrNameLst>
                                          <p:attrName>style.visibility</p:attrName>
                                        </p:attrNameLst>
                                      </p:cBhvr>
                                      <p:to>
                                        <p:strVal val="visible"/>
                                      </p:to>
                                    </p:set>
                                    <p:animEffect transition="in" filter="fade">
                                      <p:cBhvr>
                                        <p:cTn id="41" dur="1000"/>
                                        <p:tgtEl>
                                          <p:spTgt spid="135170">
                                            <p:txEl>
                                              <p:pRg st="4" end="4"/>
                                            </p:txEl>
                                          </p:spTgt>
                                        </p:tgtEl>
                                      </p:cBhvr>
                                    </p:animEffect>
                                    <p:anim calcmode="lin" valueType="num">
                                      <p:cBhvr>
                                        <p:cTn id="42"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5" end="5"/>
                                            </p:txEl>
                                          </p:spTgt>
                                        </p:tgtEl>
                                        <p:attrNameLst>
                                          <p:attrName>style.visibility</p:attrName>
                                        </p:attrNameLst>
                                      </p:cBhvr>
                                      <p:to>
                                        <p:strVal val="visible"/>
                                      </p:to>
                                    </p:set>
                                    <p:animEffect transition="in" filter="fade">
                                      <p:cBhvr>
                                        <p:cTn id="46" dur="1000"/>
                                        <p:tgtEl>
                                          <p:spTgt spid="135170">
                                            <p:txEl>
                                              <p:pRg st="5" end="5"/>
                                            </p:txEl>
                                          </p:spTgt>
                                        </p:tgtEl>
                                      </p:cBhvr>
                                    </p:animEffect>
                                    <p:anim calcmode="lin" valueType="num">
                                      <p:cBhvr>
                                        <p:cTn id="4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6" end="6"/>
                                            </p:txEl>
                                          </p:spTgt>
                                        </p:tgtEl>
                                        <p:attrNameLst>
                                          <p:attrName>style.visibility</p:attrName>
                                        </p:attrNameLst>
                                      </p:cBhvr>
                                      <p:to>
                                        <p:strVal val="visible"/>
                                      </p:to>
                                    </p:set>
                                    <p:animEffect transition="in" filter="fade">
                                      <p:cBhvr>
                                        <p:cTn id="51" dur="1000"/>
                                        <p:tgtEl>
                                          <p:spTgt spid="135170">
                                            <p:txEl>
                                              <p:pRg st="6" end="6"/>
                                            </p:txEl>
                                          </p:spTgt>
                                        </p:tgtEl>
                                      </p:cBhvr>
                                    </p:animEffect>
                                    <p:anim calcmode="lin" valueType="num">
                                      <p:cBhvr>
                                        <p:cTn id="52"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7" end="7"/>
                                            </p:txEl>
                                          </p:spTgt>
                                        </p:tgtEl>
                                        <p:attrNameLst>
                                          <p:attrName>style.visibility</p:attrName>
                                        </p:attrNameLst>
                                      </p:cBhvr>
                                      <p:to>
                                        <p:strVal val="visible"/>
                                      </p:to>
                                    </p:set>
                                    <p:animEffect transition="in" filter="fade">
                                      <p:cBhvr>
                                        <p:cTn id="56" dur="1000"/>
                                        <p:tgtEl>
                                          <p:spTgt spid="135170">
                                            <p:txEl>
                                              <p:pRg st="7" end="7"/>
                                            </p:txEl>
                                          </p:spTgt>
                                        </p:tgtEl>
                                      </p:cBhvr>
                                    </p:animEffect>
                                    <p:anim calcmode="lin" valueType="num">
                                      <p:cBhvr>
                                        <p:cTn id="57"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8" end="8"/>
                                            </p:txEl>
                                          </p:spTgt>
                                        </p:tgtEl>
                                        <p:attrNameLst>
                                          <p:attrName>style.visibility</p:attrName>
                                        </p:attrNameLst>
                                      </p:cBhvr>
                                      <p:to>
                                        <p:strVal val="visible"/>
                                      </p:to>
                                    </p:set>
                                    <p:animEffect transition="in" filter="fade">
                                      <p:cBhvr>
                                        <p:cTn id="61" dur="1000"/>
                                        <p:tgtEl>
                                          <p:spTgt spid="135170">
                                            <p:txEl>
                                              <p:pRg st="8" end="8"/>
                                            </p:txEl>
                                          </p:spTgt>
                                        </p:tgtEl>
                                      </p:cBhvr>
                                    </p:animEffect>
                                    <p:anim calcmode="lin" valueType="num">
                                      <p:cBhvr>
                                        <p:cTn id="62"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135170">
                                            <p:txEl>
                                              <p:pRg st="9" end="9"/>
                                            </p:txEl>
                                          </p:spTgt>
                                        </p:tgtEl>
                                        <p:attrNameLst>
                                          <p:attrName>style.visibility</p:attrName>
                                        </p:attrNameLst>
                                      </p:cBhvr>
                                      <p:to>
                                        <p:strVal val="visible"/>
                                      </p:to>
                                    </p:set>
                                    <p:animEffect transition="in" filter="fade">
                                      <p:cBhvr>
                                        <p:cTn id="68" dur="1000"/>
                                        <p:tgtEl>
                                          <p:spTgt spid="135170">
                                            <p:txEl>
                                              <p:pRg st="9" end="9"/>
                                            </p:txEl>
                                          </p:spTgt>
                                        </p:tgtEl>
                                      </p:cBhvr>
                                    </p:animEffect>
                                    <p:anim calcmode="lin" valueType="num">
                                      <p:cBhvr>
                                        <p:cTn id="69"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70"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135170">
                                            <p:txEl>
                                              <p:pRg st="10" end="10"/>
                                            </p:txEl>
                                          </p:spTgt>
                                        </p:tgtEl>
                                        <p:attrNameLst>
                                          <p:attrName>style.visibility</p:attrName>
                                        </p:attrNameLst>
                                      </p:cBhvr>
                                      <p:to>
                                        <p:strVal val="visible"/>
                                      </p:to>
                                    </p:set>
                                    <p:animEffect transition="in" filter="fade">
                                      <p:cBhvr>
                                        <p:cTn id="75" dur="1000"/>
                                        <p:tgtEl>
                                          <p:spTgt spid="135170">
                                            <p:txEl>
                                              <p:pRg st="10" end="10"/>
                                            </p:txEl>
                                          </p:spTgt>
                                        </p:tgtEl>
                                      </p:cBhvr>
                                    </p:animEffect>
                                    <p:anim calcmode="lin" valueType="num">
                                      <p:cBhvr>
                                        <p:cTn id="76"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77"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35170">
                                            <p:txEl>
                                              <p:pRg st="11" end="11"/>
                                            </p:txEl>
                                          </p:spTgt>
                                        </p:tgtEl>
                                        <p:attrNameLst>
                                          <p:attrName>style.visibility</p:attrName>
                                        </p:attrNameLst>
                                      </p:cBhvr>
                                      <p:to>
                                        <p:strVal val="visible"/>
                                      </p:to>
                                    </p:set>
                                    <p:animEffect transition="in" filter="fade">
                                      <p:cBhvr>
                                        <p:cTn id="80" dur="1000"/>
                                        <p:tgtEl>
                                          <p:spTgt spid="135170">
                                            <p:txEl>
                                              <p:pRg st="11" end="11"/>
                                            </p:txEl>
                                          </p:spTgt>
                                        </p:tgtEl>
                                      </p:cBhvr>
                                    </p:animEffect>
                                    <p:anim calcmode="lin" valueType="num">
                                      <p:cBhvr>
                                        <p:cTn id="81"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82" dur="1000" fill="hold"/>
                                        <p:tgtEl>
                                          <p:spTgt spid="135170">
                                            <p:txEl>
                                              <p:pRg st="11" end="11"/>
                                            </p:tx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1000"/>
                                        <p:tgtEl>
                                          <p:spTgt spid="5"/>
                                        </p:tgtEl>
                                      </p:cBhvr>
                                    </p:animEffect>
                                    <p:anim calcmode="lin" valueType="num">
                                      <p:cBhvr>
                                        <p:cTn id="86" dur="1000" fill="hold"/>
                                        <p:tgtEl>
                                          <p:spTgt spid="5"/>
                                        </p:tgtEl>
                                        <p:attrNameLst>
                                          <p:attrName>ppt_x</p:attrName>
                                        </p:attrNameLst>
                                      </p:cBhvr>
                                      <p:tavLst>
                                        <p:tav tm="0">
                                          <p:val>
                                            <p:strVal val="#ppt_x"/>
                                          </p:val>
                                        </p:tav>
                                        <p:tav tm="100000">
                                          <p:val>
                                            <p:strVal val="#ppt_x"/>
                                          </p:val>
                                        </p:tav>
                                      </p:tavLst>
                                    </p:anim>
                                    <p:anim calcmode="lin" valueType="num">
                                      <p:cBhvr>
                                        <p:cTn id="87" dur="1000" fill="hold"/>
                                        <p:tgtEl>
                                          <p:spTgt spid="5"/>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
                                        </p:tgtEl>
                                        <p:attrNameLst>
                                          <p:attrName>style.visibility</p:attrName>
                                        </p:attrNameLst>
                                      </p:cBhvr>
                                      <p:to>
                                        <p:strVal val="visible"/>
                                      </p:to>
                                    </p:set>
                                    <p:animEffect transition="in" filter="fade">
                                      <p:cBhvr>
                                        <p:cTn id="90" dur="1000"/>
                                        <p:tgtEl>
                                          <p:spTgt spid="2"/>
                                        </p:tgtEl>
                                      </p:cBhvr>
                                    </p:animEffect>
                                    <p:anim calcmode="lin" valueType="num">
                                      <p:cBhvr>
                                        <p:cTn id="91" dur="1000" fill="hold"/>
                                        <p:tgtEl>
                                          <p:spTgt spid="2"/>
                                        </p:tgtEl>
                                        <p:attrNameLst>
                                          <p:attrName>ppt_x</p:attrName>
                                        </p:attrNameLst>
                                      </p:cBhvr>
                                      <p:tavLst>
                                        <p:tav tm="0">
                                          <p:val>
                                            <p:strVal val="#ppt_x"/>
                                          </p:val>
                                        </p:tav>
                                        <p:tav tm="100000">
                                          <p:val>
                                            <p:strVal val="#ppt_x"/>
                                          </p:val>
                                        </p:tav>
                                      </p:tavLst>
                                    </p:anim>
                                    <p:anim calcmode="lin" valueType="num">
                                      <p:cBhvr>
                                        <p:cTn id="9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animBg="1"/>
      <p:bldP spid="5"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0" y="777559"/>
            <a:ext cx="8686800" cy="3882424"/>
          </a:xfrm>
        </p:spPr>
        <p:txBody>
          <a:bodyPr vert="horz" wrap="square" lIns="91440" tIns="45720" rIns="91440" bIns="45720" anchor="t">
            <a:normAutofit/>
          </a:bodyPr>
          <a:lstStyle/>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使用拷贝构造函数时应</a:t>
            </a:r>
            <a:r>
              <a:rPr lang="zh-CN" altLang="zh-CN" sz="2000" b="1" dirty="0">
                <a:solidFill>
                  <a:srgbClr val="FF0000"/>
                </a:solidFill>
                <a:latin typeface="仿宋" panose="02010609060101010101" pitchFamily="49" charset="-122"/>
                <a:ea typeface="仿宋" panose="02010609060101010101" pitchFamily="49" charset="-122"/>
                <a:sym typeface="+mn-ea"/>
              </a:rPr>
              <a:t>注意</a:t>
            </a:r>
            <a:r>
              <a:rPr lang="zh-CN" altLang="zh-CN" sz="2000" b="1" dirty="0">
                <a:latin typeface="仿宋" panose="02010609060101010101" pitchFamily="49" charset="-122"/>
                <a:ea typeface="仿宋" panose="02010609060101010101" pitchFamily="49" charset="-122"/>
                <a:sym typeface="+mn-ea"/>
              </a:rPr>
              <a:t>以下问题：</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1</a:t>
            </a:r>
            <a:r>
              <a:rPr lang="zh-CN" altLang="zh-CN" sz="2000" b="1" dirty="0">
                <a:latin typeface="仿宋" panose="02010609060101010101" pitchFamily="49" charset="-122"/>
                <a:ea typeface="仿宋" panose="02010609060101010101" pitchFamily="49" charset="-122"/>
                <a:sym typeface="+mn-ea"/>
              </a:rPr>
              <a:t>）并不是所有的类声明都需要拷贝构造函数，仅当准备用传值的方式传递类对象时，才要拷贝构造函数。</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2</a:t>
            </a:r>
            <a:r>
              <a:rPr lang="zh-CN" altLang="zh-CN" sz="2000" b="1" dirty="0">
                <a:latin typeface="仿宋" panose="02010609060101010101" pitchFamily="49" charset="-122"/>
                <a:ea typeface="仿宋" panose="02010609060101010101" pitchFamily="49" charset="-122"/>
                <a:sym typeface="+mn-ea"/>
              </a:rPr>
              <a:t>）拷贝构造函数的名字必须与类名相同，并且没有返回值。</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3</a:t>
            </a:r>
            <a:r>
              <a:rPr lang="zh-CN" altLang="zh-CN" sz="2000" b="1" dirty="0">
                <a:latin typeface="仿宋" panose="02010609060101010101" pitchFamily="49" charset="-122"/>
                <a:ea typeface="仿宋" panose="02010609060101010101" pitchFamily="49" charset="-122"/>
                <a:sym typeface="+mn-ea"/>
              </a:rPr>
              <a:t>）拷贝构造函数只有一个参数，必须是本类对象的引用。</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4</a:t>
            </a:r>
            <a:r>
              <a:rPr lang="zh-CN" altLang="zh-CN" sz="2000" b="1" dirty="0">
                <a:latin typeface="仿宋" panose="02010609060101010101" pitchFamily="49" charset="-122"/>
                <a:ea typeface="仿宋" panose="02010609060101010101" pitchFamily="49" charset="-122"/>
                <a:sym typeface="+mn-ea"/>
              </a:rPr>
              <a:t>）每一个类必须至少有一个拷贝构造函数。如果用户在定义类时没有给出拷贝构造函数，系统会自动产生一个</a:t>
            </a:r>
            <a:r>
              <a:rPr lang="zh-CN" altLang="zh-CN" sz="2000" b="1" dirty="0">
                <a:solidFill>
                  <a:srgbClr val="FF0000"/>
                </a:solidFill>
                <a:latin typeface="仿宋" panose="02010609060101010101" pitchFamily="49" charset="-122"/>
                <a:ea typeface="仿宋" panose="02010609060101010101" pitchFamily="49" charset="-122"/>
                <a:sym typeface="+mn-ea"/>
              </a:rPr>
              <a:t>缺省的拷贝构造函数</a:t>
            </a:r>
            <a:r>
              <a:rPr lang="zh-CN" altLang="zh-CN" sz="2000" b="1" dirty="0">
                <a:latin typeface="仿宋" panose="02010609060101010101" pitchFamily="49" charset="-122"/>
                <a:ea typeface="仿宋" panose="02010609060101010101" pitchFamily="49" charset="-122"/>
                <a:sym typeface="+mn-ea"/>
              </a:rPr>
              <a:t>。</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1" end="1"/>
                                            </p:txEl>
                                          </p:spTgt>
                                        </p:tgtEl>
                                        <p:attrNameLst>
                                          <p:attrName>style.visibility</p:attrName>
                                        </p:attrNameLst>
                                      </p:cBhvr>
                                      <p:to>
                                        <p:strVal val="visible"/>
                                      </p:to>
                                    </p:set>
                                    <p:animEffect transition="in" filter="fade">
                                      <p:cBhvr>
                                        <p:cTn id="28" dur="1000"/>
                                        <p:tgtEl>
                                          <p:spTgt spid="135170">
                                            <p:txEl>
                                              <p:pRg st="1" end="1"/>
                                            </p:txEl>
                                          </p:spTgt>
                                        </p:tgtEl>
                                      </p:cBhvr>
                                    </p:animEffect>
                                    <p:anim calcmode="lin" valueType="num">
                                      <p:cBhvr>
                                        <p:cTn id="29"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2" end="2"/>
                                            </p:txEl>
                                          </p:spTgt>
                                        </p:tgtEl>
                                        <p:attrNameLst>
                                          <p:attrName>style.visibility</p:attrName>
                                        </p:attrNameLst>
                                      </p:cBhvr>
                                      <p:to>
                                        <p:strVal val="visible"/>
                                      </p:to>
                                    </p:set>
                                    <p:animEffect transition="in" filter="fade">
                                      <p:cBhvr>
                                        <p:cTn id="35" dur="1000"/>
                                        <p:tgtEl>
                                          <p:spTgt spid="135170">
                                            <p:txEl>
                                              <p:pRg st="2" end="2"/>
                                            </p:txEl>
                                          </p:spTgt>
                                        </p:tgtEl>
                                      </p:cBhvr>
                                    </p:animEffect>
                                    <p:anim calcmode="lin" valueType="num">
                                      <p:cBhvr>
                                        <p:cTn id="36"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5170">
                                            <p:txEl>
                                              <p:pRg st="3" end="3"/>
                                            </p:txEl>
                                          </p:spTgt>
                                        </p:tgtEl>
                                        <p:attrNameLst>
                                          <p:attrName>style.visibility</p:attrName>
                                        </p:attrNameLst>
                                      </p:cBhvr>
                                      <p:to>
                                        <p:strVal val="visible"/>
                                      </p:to>
                                    </p:set>
                                    <p:animEffect transition="in" filter="fade">
                                      <p:cBhvr>
                                        <p:cTn id="42" dur="1000"/>
                                        <p:tgtEl>
                                          <p:spTgt spid="135170">
                                            <p:txEl>
                                              <p:pRg st="3" end="3"/>
                                            </p:txEl>
                                          </p:spTgt>
                                        </p:tgtEl>
                                      </p:cBhvr>
                                    </p:animEffect>
                                    <p:anim calcmode="lin" valueType="num">
                                      <p:cBhvr>
                                        <p:cTn id="43"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5170">
                                            <p:txEl>
                                              <p:pRg st="4" end="4"/>
                                            </p:txEl>
                                          </p:spTgt>
                                        </p:tgtEl>
                                        <p:attrNameLst>
                                          <p:attrName>style.visibility</p:attrName>
                                        </p:attrNameLst>
                                      </p:cBhvr>
                                      <p:to>
                                        <p:strVal val="visible"/>
                                      </p:to>
                                    </p:set>
                                    <p:animEffect transition="in" filter="fade">
                                      <p:cBhvr>
                                        <p:cTn id="49" dur="1000"/>
                                        <p:tgtEl>
                                          <p:spTgt spid="135170">
                                            <p:txEl>
                                              <p:pRg st="4" end="4"/>
                                            </p:txEl>
                                          </p:spTgt>
                                        </p:tgtEl>
                                      </p:cBhvr>
                                    </p:animEffect>
                                    <p:anim calcmode="lin" valueType="num">
                                      <p:cBhvr>
                                        <p:cTn id="50"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605790" y="1803400"/>
            <a:ext cx="8229600" cy="2741295"/>
          </a:xfrm>
        </p:spPr>
        <p:txBody>
          <a:bodyPr vert="horz" wrap="square" lIns="91440" tIns="45720" rIns="91440" bIns="45720" anchor="t">
            <a:normAutofit/>
          </a:bodyPr>
          <a:lstStyle/>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调用拷贝构造函数的情况有三种：</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zh-CN" altLang="zh-CN" sz="2000" b="1" dirty="0">
                <a:latin typeface="仿宋" panose="02010609060101010101" pitchFamily="49" charset="-122"/>
                <a:ea typeface="仿宋" panose="02010609060101010101" pitchFamily="49" charset="-122"/>
                <a:sym typeface="+mn-ea"/>
              </a:rPr>
              <a:t> （</a:t>
            </a:r>
            <a:r>
              <a:rPr lang="en-US" altLang="zh-CN" sz="2000" b="1" dirty="0">
                <a:latin typeface="仿宋" panose="02010609060101010101" pitchFamily="49" charset="-122"/>
                <a:ea typeface="仿宋" panose="02010609060101010101" pitchFamily="49" charset="-122"/>
                <a:sym typeface="+mn-ea"/>
              </a:rPr>
              <a:t>1</a:t>
            </a:r>
            <a:r>
              <a:rPr lang="zh-CN" altLang="zh-CN" sz="2000" b="1" dirty="0">
                <a:latin typeface="仿宋" panose="02010609060101010101" pitchFamily="49" charset="-122"/>
                <a:ea typeface="仿宋" panose="02010609060101010101" pitchFamily="49" charset="-122"/>
                <a:sym typeface="+mn-ea"/>
              </a:rPr>
              <a:t>）明确表示由一个对象初始化另一个对象。</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zh-CN" altLang="zh-CN" sz="2000" b="1" dirty="0">
                <a:latin typeface="仿宋" panose="02010609060101010101" pitchFamily="49" charset="-122"/>
                <a:ea typeface="仿宋" panose="02010609060101010101" pitchFamily="49" charset="-122"/>
                <a:sym typeface="+mn-ea"/>
              </a:rPr>
              <a:t> （</a:t>
            </a:r>
            <a:r>
              <a:rPr lang="en-US" altLang="zh-CN" sz="2000" b="1" dirty="0">
                <a:latin typeface="仿宋" panose="02010609060101010101" pitchFamily="49" charset="-122"/>
                <a:ea typeface="仿宋" panose="02010609060101010101" pitchFamily="49" charset="-122"/>
                <a:sym typeface="+mn-ea"/>
              </a:rPr>
              <a:t>2</a:t>
            </a:r>
            <a:r>
              <a:rPr lang="zh-CN" altLang="zh-CN" sz="2000" b="1" dirty="0">
                <a:latin typeface="仿宋" panose="02010609060101010101" pitchFamily="49" charset="-122"/>
                <a:ea typeface="仿宋" panose="02010609060101010101" pitchFamily="49" charset="-122"/>
                <a:sym typeface="+mn-ea"/>
              </a:rPr>
              <a:t>）当对象作为函数实参传递给函数形参时。</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zh-CN" altLang="zh-CN" sz="2000" b="1" dirty="0">
                <a:latin typeface="仿宋" panose="02010609060101010101" pitchFamily="49" charset="-122"/>
                <a:ea typeface="仿宋" panose="02010609060101010101" pitchFamily="49" charset="-122"/>
                <a:sym typeface="+mn-ea"/>
              </a:rPr>
              <a:t> （</a:t>
            </a:r>
            <a:r>
              <a:rPr lang="en-US" altLang="zh-CN" sz="2000" b="1" dirty="0">
                <a:latin typeface="仿宋" panose="02010609060101010101" pitchFamily="49" charset="-122"/>
                <a:ea typeface="仿宋" panose="02010609060101010101" pitchFamily="49" charset="-122"/>
                <a:sym typeface="+mn-ea"/>
              </a:rPr>
              <a:t>3</a:t>
            </a:r>
            <a:r>
              <a:rPr lang="zh-CN" altLang="zh-CN" sz="2000" b="1" dirty="0">
                <a:latin typeface="仿宋" panose="02010609060101010101" pitchFamily="49" charset="-122"/>
                <a:ea typeface="仿宋" panose="02010609060101010101" pitchFamily="49" charset="-122"/>
                <a:sym typeface="+mn-ea"/>
              </a:rPr>
              <a:t>）当对象作为函数的返回值，创建一个临时对象。</a:t>
            </a:r>
            <a:endParaRPr lang="en-US" altLang="zh-CN" sz="2000" b="1" noProof="0" dirty="0">
              <a:ln>
                <a:noFill/>
              </a:ln>
              <a:effectLst/>
              <a:uLnTx/>
              <a:uFillTx/>
              <a:latin typeface="+mn-ea"/>
              <a:ea typeface="仿宋" panose="02010609060101010101" pitchFamily="49" charset="-122"/>
              <a:sym typeface="+mn-ea"/>
            </a:endParaRPr>
          </a:p>
        </p:txBody>
      </p:sp>
      <p:sp>
        <p:nvSpPr>
          <p:cNvPr id="153603" name="标题 3"/>
          <p:cNvSpPr>
            <a:spLocks noGrp="1"/>
          </p:cNvSpPr>
          <p:nvPr>
            <p:ph type="title"/>
          </p:nvPr>
        </p:nvSpPr>
        <p:spPr>
          <a:xfrm>
            <a:off x="467544" y="843558"/>
            <a:ext cx="8234045" cy="432048"/>
          </a:xfrm>
        </p:spPr>
        <p:txBody>
          <a:bodyPr vert="horz" wrap="square" lIns="0" tIns="45720" rIns="0" bIns="0" numCol="1" anchor="b" anchorCtr="0" compatLnSpc="1">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00"/>
                </a:solidFill>
                <a:effectLst/>
                <a:uLnTx/>
                <a:uFillTx/>
                <a:latin typeface="+mn-ea"/>
                <a:ea typeface="+mn-ea"/>
                <a:cs typeface="+mj-cs"/>
              </a:rPr>
              <a:t>什么时候调用拷贝构造函数？</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53603"/>
                                        </p:tgtEl>
                                        <p:attrNameLst>
                                          <p:attrName>style.visibility</p:attrName>
                                        </p:attrNameLst>
                                      </p:cBhvr>
                                      <p:to>
                                        <p:strVal val="visible"/>
                                      </p:to>
                                    </p:set>
                                    <p:anim calcmode="lin" valueType="num">
                                      <p:cBhvr>
                                        <p:cTn id="21" dur="500" fill="hold"/>
                                        <p:tgtEl>
                                          <p:spTgt spid="153603"/>
                                        </p:tgtEl>
                                        <p:attrNameLst>
                                          <p:attrName>ppt_w</p:attrName>
                                        </p:attrNameLst>
                                      </p:cBhvr>
                                      <p:tavLst>
                                        <p:tav tm="0">
                                          <p:val>
                                            <p:fltVal val="0"/>
                                          </p:val>
                                        </p:tav>
                                        <p:tav tm="100000">
                                          <p:val>
                                            <p:strVal val="#ppt_w"/>
                                          </p:val>
                                        </p:tav>
                                      </p:tavLst>
                                    </p:anim>
                                    <p:anim calcmode="lin" valueType="num">
                                      <p:cBhvr>
                                        <p:cTn id="22" dur="500" fill="hold"/>
                                        <p:tgtEl>
                                          <p:spTgt spid="153603"/>
                                        </p:tgtEl>
                                        <p:attrNameLst>
                                          <p:attrName>ppt_h</p:attrName>
                                        </p:attrNameLst>
                                      </p:cBhvr>
                                      <p:tavLst>
                                        <p:tav tm="0">
                                          <p:val>
                                            <p:fltVal val="0"/>
                                          </p:val>
                                        </p:tav>
                                        <p:tav tm="100000">
                                          <p:val>
                                            <p:strVal val="#ppt_h"/>
                                          </p:val>
                                        </p:tav>
                                      </p:tavLst>
                                    </p:anim>
                                    <p:animEffect transition="in" filter="fade">
                                      <p:cBhvr>
                                        <p:cTn id="23" dur="500"/>
                                        <p:tgtEl>
                                          <p:spTgt spid="15360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0" end="0"/>
                                            </p:txEl>
                                          </p:spTgt>
                                        </p:tgtEl>
                                        <p:attrNameLst>
                                          <p:attrName>style.visibility</p:attrName>
                                        </p:attrNameLst>
                                      </p:cBhvr>
                                      <p:to>
                                        <p:strVal val="visible"/>
                                      </p:to>
                                    </p:set>
                                    <p:animEffect transition="in" filter="fade">
                                      <p:cBhvr>
                                        <p:cTn id="28" dur="1000"/>
                                        <p:tgtEl>
                                          <p:spTgt spid="135170">
                                            <p:txEl>
                                              <p:pRg st="0" end="0"/>
                                            </p:txEl>
                                          </p:spTgt>
                                        </p:tgtEl>
                                      </p:cBhvr>
                                    </p:animEffect>
                                    <p:anim calcmode="lin" valueType="num">
                                      <p:cBhvr>
                                        <p:cTn id="29"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1" end="1"/>
                                            </p:txEl>
                                          </p:spTgt>
                                        </p:tgtEl>
                                        <p:attrNameLst>
                                          <p:attrName>style.visibility</p:attrName>
                                        </p:attrNameLst>
                                      </p:cBhvr>
                                      <p:to>
                                        <p:strVal val="visible"/>
                                      </p:to>
                                    </p:set>
                                    <p:animEffect transition="in" filter="fade">
                                      <p:cBhvr>
                                        <p:cTn id="35" dur="1000"/>
                                        <p:tgtEl>
                                          <p:spTgt spid="135170">
                                            <p:txEl>
                                              <p:pRg st="1" end="1"/>
                                            </p:txEl>
                                          </p:spTgt>
                                        </p:tgtEl>
                                      </p:cBhvr>
                                    </p:animEffect>
                                    <p:anim calcmode="lin" valueType="num">
                                      <p:cBhvr>
                                        <p:cTn id="36"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5170">
                                            <p:txEl>
                                              <p:pRg st="2" end="2"/>
                                            </p:txEl>
                                          </p:spTgt>
                                        </p:tgtEl>
                                        <p:attrNameLst>
                                          <p:attrName>style.visibility</p:attrName>
                                        </p:attrNameLst>
                                      </p:cBhvr>
                                      <p:to>
                                        <p:strVal val="visible"/>
                                      </p:to>
                                    </p:set>
                                    <p:animEffect transition="in" filter="fade">
                                      <p:cBhvr>
                                        <p:cTn id="42" dur="1000"/>
                                        <p:tgtEl>
                                          <p:spTgt spid="135170">
                                            <p:txEl>
                                              <p:pRg st="2" end="2"/>
                                            </p:txEl>
                                          </p:spTgt>
                                        </p:tgtEl>
                                      </p:cBhvr>
                                    </p:animEffect>
                                    <p:anim calcmode="lin" valueType="num">
                                      <p:cBhvr>
                                        <p:cTn id="43"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5170">
                                            <p:txEl>
                                              <p:pRg st="3" end="3"/>
                                            </p:txEl>
                                          </p:spTgt>
                                        </p:tgtEl>
                                        <p:attrNameLst>
                                          <p:attrName>style.visibility</p:attrName>
                                        </p:attrNameLst>
                                      </p:cBhvr>
                                      <p:to>
                                        <p:strVal val="visible"/>
                                      </p:to>
                                    </p:set>
                                    <p:animEffect transition="in" filter="fade">
                                      <p:cBhvr>
                                        <p:cTn id="49" dur="1000"/>
                                        <p:tgtEl>
                                          <p:spTgt spid="135170">
                                            <p:txEl>
                                              <p:pRg st="3" end="3"/>
                                            </p:txEl>
                                          </p:spTgt>
                                        </p:tgtEl>
                                      </p:cBhvr>
                                    </p:animEffect>
                                    <p:anim calcmode="lin" valueType="num">
                                      <p:cBhvr>
                                        <p:cTn id="50"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153603"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4294967295"/>
          </p:nvPr>
        </p:nvSpPr>
        <p:spPr>
          <a:xfrm>
            <a:off x="323528" y="579676"/>
            <a:ext cx="8229600" cy="4563824"/>
          </a:xfrm>
        </p:spPr>
        <p:txBody>
          <a:bodyPr vert="horz" wrap="square" lIns="91440" tIns="45720" rIns="91440" bIns="45720" anchor="t">
            <a:noAutofit/>
          </a:bodyPr>
          <a:lstStyle/>
          <a:p>
            <a:pPr marL="0" indent="0">
              <a:lnSpc>
                <a:spcPct val="150000"/>
              </a:lnSpc>
              <a:buNone/>
            </a:pPr>
            <a:r>
              <a:rPr lang="en-US" altLang="zh-CN" sz="1600" b="1" dirty="0">
                <a:latin typeface="仿宋" panose="02010609060101010101" pitchFamily="49" charset="-122"/>
                <a:ea typeface="仿宋" panose="02010609060101010101" pitchFamily="49" charset="-122"/>
                <a:sym typeface="+mn-ea"/>
              </a:rPr>
              <a:t> </a:t>
            </a:r>
            <a:r>
              <a:rPr lang="zh-CN" altLang="zh-CN" sz="1600" dirty="0"/>
              <a:t>【</a:t>
            </a:r>
            <a:r>
              <a:rPr lang="zh-CN" altLang="zh-CN" sz="1600" dirty="0" smtClean="0"/>
              <a:t>例</a:t>
            </a:r>
            <a:r>
              <a:rPr lang="en-US" altLang="zh-CN" sz="1600" dirty="0" smtClean="0"/>
              <a:t>3-31</a:t>
            </a:r>
            <a:r>
              <a:rPr lang="zh-CN" altLang="zh-CN" sz="1600" dirty="0" smtClean="0"/>
              <a:t>】</a:t>
            </a:r>
            <a:r>
              <a:rPr lang="zh-CN" altLang="zh-CN" sz="1600" dirty="0"/>
              <a:t>复制构造函数</a:t>
            </a:r>
            <a:r>
              <a:rPr lang="en-US" altLang="zh-CN" sz="1600" dirty="0"/>
              <a:t>3</a:t>
            </a:r>
            <a:r>
              <a:rPr lang="zh-CN" altLang="zh-CN" sz="1600" dirty="0"/>
              <a:t>种调用机制的</a:t>
            </a:r>
            <a:r>
              <a:rPr lang="zh-CN" altLang="zh-CN" sz="1600" dirty="0" smtClean="0"/>
              <a:t>实例</a:t>
            </a:r>
            <a:endParaRPr lang="en-US" altLang="zh-CN" sz="1600" dirty="0" smtClean="0"/>
          </a:p>
          <a:p>
            <a:pPr marL="0" indent="0">
              <a:buNone/>
            </a:pPr>
            <a:r>
              <a:rPr lang="en-US" altLang="zh-CN" sz="1600" dirty="0"/>
              <a:t>#include&lt;</a:t>
            </a:r>
            <a:r>
              <a:rPr lang="en-US" altLang="zh-CN" sz="1600" dirty="0" err="1"/>
              <a:t>iostream</a:t>
            </a:r>
            <a:r>
              <a:rPr lang="en-US" altLang="zh-CN" sz="1600" dirty="0"/>
              <a:t>&gt;</a:t>
            </a:r>
            <a:endParaRPr lang="zh-CN" altLang="zh-CN" sz="1600" dirty="0"/>
          </a:p>
          <a:p>
            <a:pPr marL="0" indent="0">
              <a:buNone/>
            </a:pPr>
            <a:r>
              <a:rPr lang="en-US" altLang="zh-CN" sz="1600" dirty="0"/>
              <a:t>using namespace </a:t>
            </a:r>
            <a:r>
              <a:rPr lang="en-US" altLang="zh-CN" sz="1600" dirty="0" err="1"/>
              <a:t>std</a:t>
            </a:r>
            <a:r>
              <a:rPr lang="en-US" altLang="zh-CN" sz="1600" dirty="0"/>
              <a:t>;</a:t>
            </a:r>
            <a:endParaRPr lang="zh-CN" altLang="zh-CN" sz="1600" dirty="0"/>
          </a:p>
          <a:p>
            <a:pPr marL="0" indent="0">
              <a:buNone/>
            </a:pPr>
            <a:r>
              <a:rPr lang="en-US" altLang="zh-CN" sz="1600" dirty="0"/>
              <a:t>class </a:t>
            </a:r>
            <a:r>
              <a:rPr lang="en-US" altLang="zh-CN" sz="1600" dirty="0" smtClean="0"/>
              <a:t>Date{</a:t>
            </a:r>
            <a:endParaRPr lang="zh-CN" altLang="zh-CN" sz="1600" dirty="0"/>
          </a:p>
          <a:p>
            <a:pPr marL="0" indent="0">
              <a:buNone/>
            </a:pPr>
            <a:r>
              <a:rPr lang="en-US" altLang="zh-CN" sz="1600" dirty="0"/>
              <a:t>public:</a:t>
            </a:r>
            <a:endParaRPr lang="zh-CN" altLang="zh-CN" sz="1600" dirty="0"/>
          </a:p>
          <a:p>
            <a:pPr marL="0" indent="0">
              <a:buNone/>
            </a:pPr>
            <a:r>
              <a:rPr lang="en-US" altLang="zh-CN" sz="1600" dirty="0"/>
              <a:t>    </a:t>
            </a:r>
            <a:r>
              <a:rPr lang="en-US" altLang="zh-CN" sz="1600" dirty="0" smtClean="0"/>
              <a:t>   Date(</a:t>
            </a:r>
            <a:r>
              <a:rPr lang="en-US" altLang="zh-CN" sz="1600" dirty="0" err="1" smtClean="0"/>
              <a:t>int</a:t>
            </a:r>
            <a:r>
              <a:rPr lang="en-US" altLang="zh-CN" sz="1600" dirty="0" smtClean="0"/>
              <a:t> </a:t>
            </a:r>
            <a:r>
              <a:rPr lang="en-US" altLang="zh-CN" sz="1600" dirty="0"/>
              <a:t>y=2000, </a:t>
            </a:r>
            <a:r>
              <a:rPr lang="en-US" altLang="zh-CN" sz="1600" dirty="0" err="1"/>
              <a:t>int</a:t>
            </a:r>
            <a:r>
              <a:rPr lang="en-US" altLang="zh-CN" sz="1600" dirty="0"/>
              <a:t> m=2, </a:t>
            </a:r>
            <a:r>
              <a:rPr lang="en-US" altLang="zh-CN" sz="1600" dirty="0" err="1"/>
              <a:t>int</a:t>
            </a:r>
            <a:r>
              <a:rPr lang="en-US" altLang="zh-CN" sz="1600" dirty="0"/>
              <a:t> d=2);     	//</a:t>
            </a:r>
            <a:r>
              <a:rPr lang="zh-CN" altLang="zh-CN" sz="1600" dirty="0"/>
              <a:t>带默认参数的构造函数</a:t>
            </a:r>
          </a:p>
          <a:p>
            <a:pPr marL="0" indent="0">
              <a:buNone/>
            </a:pPr>
            <a:r>
              <a:rPr lang="en-US" altLang="zh-CN" sz="1600" dirty="0"/>
              <a:t>    </a:t>
            </a:r>
            <a:r>
              <a:rPr lang="en-US" altLang="zh-CN" sz="1600" dirty="0" smtClean="0"/>
              <a:t>   Date(</a:t>
            </a:r>
            <a:r>
              <a:rPr lang="en-US" altLang="zh-CN" sz="1600" dirty="0" err="1" smtClean="0"/>
              <a:t>const</a:t>
            </a:r>
            <a:r>
              <a:rPr lang="en-US" altLang="zh-CN" sz="1600" dirty="0" smtClean="0"/>
              <a:t> </a:t>
            </a:r>
            <a:r>
              <a:rPr lang="en-US" altLang="zh-CN" sz="1600" dirty="0"/>
              <a:t>Date&amp; t);                 		</a:t>
            </a:r>
            <a:r>
              <a:rPr lang="en-US" altLang="zh-CN" sz="1600" dirty="0" smtClean="0"/>
              <a:t>//</a:t>
            </a:r>
            <a:r>
              <a:rPr lang="zh-CN" altLang="en-US" sz="1600" dirty="0">
                <a:latin typeface="Arial" charset="0"/>
              </a:rPr>
              <a:t>拷贝</a:t>
            </a:r>
            <a:r>
              <a:rPr lang="zh-CN" altLang="zh-CN" sz="1600" dirty="0" smtClean="0"/>
              <a:t>构造</a:t>
            </a:r>
            <a:r>
              <a:rPr lang="zh-CN" altLang="zh-CN" sz="1600" dirty="0"/>
              <a:t>函数</a:t>
            </a:r>
          </a:p>
          <a:p>
            <a:pPr marL="0" indent="0">
              <a:buNone/>
            </a:pPr>
            <a:r>
              <a:rPr lang="en-US" altLang="zh-CN" sz="1600" dirty="0"/>
              <a:t>    </a:t>
            </a:r>
            <a:r>
              <a:rPr lang="en-US" altLang="zh-CN" sz="1600" dirty="0" smtClean="0"/>
              <a:t>   void </a:t>
            </a:r>
            <a:r>
              <a:rPr lang="en-US" altLang="zh-CN" sz="1600" dirty="0"/>
              <a:t>Show();</a:t>
            </a:r>
            <a:endParaRPr lang="zh-CN" altLang="zh-CN" sz="1600" dirty="0"/>
          </a:p>
          <a:p>
            <a:pPr marL="0" indent="0">
              <a:buNone/>
            </a:pPr>
            <a:r>
              <a:rPr lang="en-US" altLang="zh-CN" sz="1600" dirty="0"/>
              <a:t>private:</a:t>
            </a:r>
            <a:endParaRPr lang="zh-CN" altLang="zh-CN" sz="1600" dirty="0"/>
          </a:p>
          <a:p>
            <a:pPr marL="0" indent="0">
              <a:buNone/>
            </a:pPr>
            <a:r>
              <a:rPr lang="en-US" altLang="zh-CN" sz="1600" dirty="0"/>
              <a:t>    </a:t>
            </a:r>
            <a:r>
              <a:rPr lang="en-US" altLang="zh-CN" sz="1600" dirty="0" smtClean="0"/>
              <a:t>   </a:t>
            </a:r>
            <a:r>
              <a:rPr lang="en-US" altLang="zh-CN" sz="1600" dirty="0" err="1" smtClean="0"/>
              <a:t>int</a:t>
            </a:r>
            <a:r>
              <a:rPr lang="en-US" altLang="zh-CN" sz="1600" dirty="0" smtClean="0"/>
              <a:t> </a:t>
            </a:r>
            <a:r>
              <a:rPr lang="en-US" altLang="zh-CN" sz="1600" dirty="0"/>
              <a:t>year, month, day;</a:t>
            </a:r>
            <a:endParaRPr lang="zh-CN" altLang="zh-CN" sz="1600" dirty="0"/>
          </a:p>
          <a:p>
            <a:pPr marL="0" indent="0">
              <a:buNone/>
            </a:pPr>
            <a:r>
              <a:rPr lang="en-US" altLang="zh-CN" sz="1600" dirty="0"/>
              <a:t>};</a:t>
            </a:r>
            <a:endParaRPr lang="zh-CN" altLang="zh-CN" sz="1600" dirty="0"/>
          </a:p>
          <a:p>
            <a:pPr marL="0" indent="0">
              <a:buNone/>
            </a:pPr>
            <a:r>
              <a:rPr lang="en-US" altLang="zh-CN" sz="1600" dirty="0"/>
              <a:t>Date:: Date(</a:t>
            </a:r>
            <a:r>
              <a:rPr lang="en-US" altLang="zh-CN" sz="1600" dirty="0" err="1"/>
              <a:t>int</a:t>
            </a:r>
            <a:r>
              <a:rPr lang="en-US" altLang="zh-CN" sz="1600" dirty="0"/>
              <a:t> y, </a:t>
            </a:r>
            <a:r>
              <a:rPr lang="en-US" altLang="zh-CN" sz="1600" dirty="0" err="1"/>
              <a:t>int</a:t>
            </a:r>
            <a:r>
              <a:rPr lang="en-US" altLang="zh-CN" sz="1600" dirty="0"/>
              <a:t> m, </a:t>
            </a:r>
            <a:r>
              <a:rPr lang="en-US" altLang="zh-CN" sz="1600" dirty="0" err="1"/>
              <a:t>int</a:t>
            </a:r>
            <a:r>
              <a:rPr lang="en-US" altLang="zh-CN" sz="1600" dirty="0"/>
              <a:t> d</a:t>
            </a:r>
            <a:r>
              <a:rPr lang="en-US" altLang="zh-CN" sz="1600" dirty="0" smtClean="0"/>
              <a:t>){      </a:t>
            </a:r>
          </a:p>
          <a:p>
            <a:pPr marL="0" indent="0">
              <a:buNone/>
            </a:pPr>
            <a:r>
              <a:rPr lang="en-US" altLang="zh-CN" sz="1600" dirty="0"/>
              <a:t> </a:t>
            </a:r>
            <a:r>
              <a:rPr lang="en-US" altLang="zh-CN" sz="1600" dirty="0" smtClean="0"/>
              <a:t>      year </a:t>
            </a:r>
            <a:r>
              <a:rPr lang="en-US" altLang="zh-CN" sz="1600" dirty="0"/>
              <a:t>= y;     month = m;   day = d;</a:t>
            </a:r>
            <a:endParaRPr lang="zh-CN" altLang="zh-CN" sz="1600" dirty="0"/>
          </a:p>
          <a:p>
            <a:pPr marL="0" indent="0">
              <a:buNone/>
            </a:pPr>
            <a:r>
              <a:rPr lang="en-US" altLang="zh-CN" sz="1600" dirty="0"/>
              <a:t>    </a:t>
            </a:r>
            <a:r>
              <a:rPr lang="en-US" altLang="zh-CN" sz="1600" dirty="0" smtClean="0"/>
              <a:t>   </a:t>
            </a:r>
            <a:r>
              <a:rPr lang="en-US" altLang="zh-CN" sz="1600" dirty="0" err="1" smtClean="0"/>
              <a:t>cout</a:t>
            </a:r>
            <a:r>
              <a:rPr lang="en-US" altLang="zh-CN" sz="1600" dirty="0"/>
              <a:t>&lt;&lt;"</a:t>
            </a:r>
            <a:r>
              <a:rPr lang="zh-CN" altLang="zh-CN" sz="1600" dirty="0"/>
              <a:t>带默认参数</a:t>
            </a:r>
            <a:r>
              <a:rPr lang="zh-CN" altLang="zh-CN" sz="1600" dirty="0" smtClean="0"/>
              <a:t>的</a:t>
            </a:r>
            <a:r>
              <a:rPr lang="zh-CN" altLang="en-US" sz="1600" dirty="0">
                <a:latin typeface="Arial" charset="0"/>
              </a:rPr>
              <a:t>拷贝</a:t>
            </a:r>
            <a:r>
              <a:rPr lang="zh-CN" altLang="zh-CN" sz="1600" dirty="0" smtClean="0"/>
              <a:t>函数</a:t>
            </a:r>
            <a:r>
              <a:rPr lang="zh-CN" altLang="zh-CN" sz="1600" dirty="0"/>
              <a:t>已被调用。</a:t>
            </a:r>
            <a:r>
              <a:rPr lang="en-US" altLang="zh-CN" sz="1600" dirty="0"/>
              <a:t>\n";</a:t>
            </a:r>
            <a:endParaRPr lang="zh-CN" altLang="zh-CN" sz="1600" dirty="0"/>
          </a:p>
          <a:p>
            <a:pPr marL="0" indent="0">
              <a:buNone/>
            </a:pPr>
            <a:r>
              <a:rPr lang="en-US" altLang="zh-CN" sz="1600" dirty="0"/>
              <a:t>}</a:t>
            </a:r>
            <a:endParaRPr lang="zh-CN" altLang="zh-CN" sz="16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7767628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14" end="14"/>
                                            </p:txEl>
                                          </p:spTgt>
                                        </p:tgtEl>
                                        <p:attrNameLst>
                                          <p:attrName>style.visibility</p:attrName>
                                        </p:attrNameLst>
                                      </p:cBhvr>
                                      <p:to>
                                        <p:strVal val="visible"/>
                                      </p:to>
                                    </p:set>
                                    <p:animEffect transition="in" filter="fade">
                                      <p:cBhvr>
                                        <p:cTn id="28" dur="1000"/>
                                        <p:tgtEl>
                                          <p:spTgt spid="135170">
                                            <p:txEl>
                                              <p:pRg st="14" end="14"/>
                                            </p:txEl>
                                          </p:spTgt>
                                        </p:tgtEl>
                                      </p:cBhvr>
                                    </p:animEffect>
                                    <p:anim calcmode="lin" valueType="num">
                                      <p:cBhvr>
                                        <p:cTn id="29" dur="1000" fill="hold"/>
                                        <p:tgtEl>
                                          <p:spTgt spid="135170">
                                            <p:txEl>
                                              <p:pRg st="14" end="14"/>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1" end="1"/>
                                            </p:txEl>
                                          </p:spTgt>
                                        </p:tgtEl>
                                        <p:attrNameLst>
                                          <p:attrName>style.visibility</p:attrName>
                                        </p:attrNameLst>
                                      </p:cBhvr>
                                      <p:to>
                                        <p:strVal val="visible"/>
                                      </p:to>
                                    </p:set>
                                    <p:animEffect transition="in" filter="fade">
                                      <p:cBhvr>
                                        <p:cTn id="35" dur="1000"/>
                                        <p:tgtEl>
                                          <p:spTgt spid="135170">
                                            <p:txEl>
                                              <p:pRg st="1" end="1"/>
                                            </p:txEl>
                                          </p:spTgt>
                                        </p:tgtEl>
                                      </p:cBhvr>
                                    </p:animEffect>
                                    <p:anim calcmode="lin" valueType="num">
                                      <p:cBhvr>
                                        <p:cTn id="36"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5170">
                                            <p:txEl>
                                              <p:pRg st="2" end="2"/>
                                            </p:txEl>
                                          </p:spTgt>
                                        </p:tgtEl>
                                        <p:attrNameLst>
                                          <p:attrName>style.visibility</p:attrName>
                                        </p:attrNameLst>
                                      </p:cBhvr>
                                      <p:to>
                                        <p:strVal val="visible"/>
                                      </p:to>
                                    </p:set>
                                    <p:animEffect transition="in" filter="fade">
                                      <p:cBhvr>
                                        <p:cTn id="42" dur="1000"/>
                                        <p:tgtEl>
                                          <p:spTgt spid="135170">
                                            <p:txEl>
                                              <p:pRg st="2" end="2"/>
                                            </p:txEl>
                                          </p:spTgt>
                                        </p:tgtEl>
                                      </p:cBhvr>
                                    </p:animEffect>
                                    <p:anim calcmode="lin" valueType="num">
                                      <p:cBhvr>
                                        <p:cTn id="43"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5170">
                                            <p:txEl>
                                              <p:pRg st="3" end="3"/>
                                            </p:txEl>
                                          </p:spTgt>
                                        </p:tgtEl>
                                        <p:attrNameLst>
                                          <p:attrName>style.visibility</p:attrName>
                                        </p:attrNameLst>
                                      </p:cBhvr>
                                      <p:to>
                                        <p:strVal val="visible"/>
                                      </p:to>
                                    </p:set>
                                    <p:animEffect transition="in" filter="fade">
                                      <p:cBhvr>
                                        <p:cTn id="49" dur="1000"/>
                                        <p:tgtEl>
                                          <p:spTgt spid="135170">
                                            <p:txEl>
                                              <p:pRg st="3" end="3"/>
                                            </p:txEl>
                                          </p:spTgt>
                                        </p:tgtEl>
                                      </p:cBhvr>
                                    </p:animEffect>
                                    <p:anim calcmode="lin" valueType="num">
                                      <p:cBhvr>
                                        <p:cTn id="50"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5170">
                                            <p:txEl>
                                              <p:pRg st="4" end="4"/>
                                            </p:txEl>
                                          </p:spTgt>
                                        </p:tgtEl>
                                        <p:attrNameLst>
                                          <p:attrName>style.visibility</p:attrName>
                                        </p:attrNameLst>
                                      </p:cBhvr>
                                      <p:to>
                                        <p:strVal val="visible"/>
                                      </p:to>
                                    </p:set>
                                    <p:animEffect transition="in" filter="fade">
                                      <p:cBhvr>
                                        <p:cTn id="56" dur="1000"/>
                                        <p:tgtEl>
                                          <p:spTgt spid="135170">
                                            <p:txEl>
                                              <p:pRg st="4" end="4"/>
                                            </p:txEl>
                                          </p:spTgt>
                                        </p:tgtEl>
                                      </p:cBhvr>
                                    </p:animEffect>
                                    <p:anim calcmode="lin" valueType="num">
                                      <p:cBhvr>
                                        <p:cTn id="5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35170">
                                            <p:txEl>
                                              <p:pRg st="5" end="5"/>
                                            </p:txEl>
                                          </p:spTgt>
                                        </p:tgtEl>
                                        <p:attrNameLst>
                                          <p:attrName>style.visibility</p:attrName>
                                        </p:attrNameLst>
                                      </p:cBhvr>
                                      <p:to>
                                        <p:strVal val="visible"/>
                                      </p:to>
                                    </p:set>
                                    <p:animEffect transition="in" filter="fade">
                                      <p:cBhvr>
                                        <p:cTn id="63" dur="1000"/>
                                        <p:tgtEl>
                                          <p:spTgt spid="135170">
                                            <p:txEl>
                                              <p:pRg st="5" end="5"/>
                                            </p:txEl>
                                          </p:spTgt>
                                        </p:tgtEl>
                                      </p:cBhvr>
                                    </p:animEffect>
                                    <p:anim calcmode="lin" valueType="num">
                                      <p:cBhvr>
                                        <p:cTn id="64"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65" dur="1000" fill="hold"/>
                                        <p:tgtEl>
                                          <p:spTgt spid="13517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35170">
                                            <p:txEl>
                                              <p:pRg st="6" end="6"/>
                                            </p:txEl>
                                          </p:spTgt>
                                        </p:tgtEl>
                                        <p:attrNameLst>
                                          <p:attrName>style.visibility</p:attrName>
                                        </p:attrNameLst>
                                      </p:cBhvr>
                                      <p:to>
                                        <p:strVal val="visible"/>
                                      </p:to>
                                    </p:set>
                                    <p:animEffect transition="in" filter="fade">
                                      <p:cBhvr>
                                        <p:cTn id="70" dur="1000"/>
                                        <p:tgtEl>
                                          <p:spTgt spid="135170">
                                            <p:txEl>
                                              <p:pRg st="6" end="6"/>
                                            </p:txEl>
                                          </p:spTgt>
                                        </p:tgtEl>
                                      </p:cBhvr>
                                    </p:animEffect>
                                    <p:anim calcmode="lin" valueType="num">
                                      <p:cBhvr>
                                        <p:cTn id="71"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72" dur="1000" fill="hold"/>
                                        <p:tgtEl>
                                          <p:spTgt spid="13517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35170">
                                            <p:txEl>
                                              <p:pRg st="7" end="7"/>
                                            </p:txEl>
                                          </p:spTgt>
                                        </p:tgtEl>
                                        <p:attrNameLst>
                                          <p:attrName>style.visibility</p:attrName>
                                        </p:attrNameLst>
                                      </p:cBhvr>
                                      <p:to>
                                        <p:strVal val="visible"/>
                                      </p:to>
                                    </p:set>
                                    <p:animEffect transition="in" filter="fade">
                                      <p:cBhvr>
                                        <p:cTn id="77" dur="1000"/>
                                        <p:tgtEl>
                                          <p:spTgt spid="135170">
                                            <p:txEl>
                                              <p:pRg st="7" end="7"/>
                                            </p:txEl>
                                          </p:spTgt>
                                        </p:tgtEl>
                                      </p:cBhvr>
                                    </p:animEffect>
                                    <p:anim calcmode="lin" valueType="num">
                                      <p:cBhvr>
                                        <p:cTn id="78"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79" dur="1000" fill="hold"/>
                                        <p:tgtEl>
                                          <p:spTgt spid="13517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35170">
                                            <p:txEl>
                                              <p:pRg st="8" end="8"/>
                                            </p:txEl>
                                          </p:spTgt>
                                        </p:tgtEl>
                                        <p:attrNameLst>
                                          <p:attrName>style.visibility</p:attrName>
                                        </p:attrNameLst>
                                      </p:cBhvr>
                                      <p:to>
                                        <p:strVal val="visible"/>
                                      </p:to>
                                    </p:set>
                                    <p:animEffect transition="in" filter="fade">
                                      <p:cBhvr>
                                        <p:cTn id="84" dur="1000"/>
                                        <p:tgtEl>
                                          <p:spTgt spid="135170">
                                            <p:txEl>
                                              <p:pRg st="8" end="8"/>
                                            </p:txEl>
                                          </p:spTgt>
                                        </p:tgtEl>
                                      </p:cBhvr>
                                    </p:animEffect>
                                    <p:anim calcmode="lin" valueType="num">
                                      <p:cBhvr>
                                        <p:cTn id="85"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86" dur="1000" fill="hold"/>
                                        <p:tgtEl>
                                          <p:spTgt spid="13517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35170">
                                            <p:txEl>
                                              <p:pRg st="9" end="9"/>
                                            </p:txEl>
                                          </p:spTgt>
                                        </p:tgtEl>
                                        <p:attrNameLst>
                                          <p:attrName>style.visibility</p:attrName>
                                        </p:attrNameLst>
                                      </p:cBhvr>
                                      <p:to>
                                        <p:strVal val="visible"/>
                                      </p:to>
                                    </p:set>
                                    <p:animEffect transition="in" filter="fade">
                                      <p:cBhvr>
                                        <p:cTn id="91" dur="1000"/>
                                        <p:tgtEl>
                                          <p:spTgt spid="135170">
                                            <p:txEl>
                                              <p:pRg st="9" end="9"/>
                                            </p:txEl>
                                          </p:spTgt>
                                        </p:tgtEl>
                                      </p:cBhvr>
                                    </p:animEffect>
                                    <p:anim calcmode="lin" valueType="num">
                                      <p:cBhvr>
                                        <p:cTn id="9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93"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35170">
                                            <p:txEl>
                                              <p:pRg st="10" end="10"/>
                                            </p:txEl>
                                          </p:spTgt>
                                        </p:tgtEl>
                                        <p:attrNameLst>
                                          <p:attrName>style.visibility</p:attrName>
                                        </p:attrNameLst>
                                      </p:cBhvr>
                                      <p:to>
                                        <p:strVal val="visible"/>
                                      </p:to>
                                    </p:set>
                                    <p:animEffect transition="in" filter="fade">
                                      <p:cBhvr>
                                        <p:cTn id="98" dur="1000"/>
                                        <p:tgtEl>
                                          <p:spTgt spid="135170">
                                            <p:txEl>
                                              <p:pRg st="10" end="10"/>
                                            </p:txEl>
                                          </p:spTgt>
                                        </p:tgtEl>
                                      </p:cBhvr>
                                    </p:animEffect>
                                    <p:anim calcmode="lin" valueType="num">
                                      <p:cBhvr>
                                        <p:cTn id="99"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100" dur="1000" fill="hold"/>
                                        <p:tgtEl>
                                          <p:spTgt spid="135170">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135170">
                                            <p:txEl>
                                              <p:pRg st="11" end="11"/>
                                            </p:txEl>
                                          </p:spTgt>
                                        </p:tgtEl>
                                        <p:attrNameLst>
                                          <p:attrName>style.visibility</p:attrName>
                                        </p:attrNameLst>
                                      </p:cBhvr>
                                      <p:to>
                                        <p:strVal val="visible"/>
                                      </p:to>
                                    </p:set>
                                    <p:animEffect transition="in" filter="fade">
                                      <p:cBhvr>
                                        <p:cTn id="105" dur="1000"/>
                                        <p:tgtEl>
                                          <p:spTgt spid="135170">
                                            <p:txEl>
                                              <p:pRg st="11" end="11"/>
                                            </p:txEl>
                                          </p:spTgt>
                                        </p:tgtEl>
                                      </p:cBhvr>
                                    </p:animEffect>
                                    <p:anim calcmode="lin" valueType="num">
                                      <p:cBhvr>
                                        <p:cTn id="106"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107" dur="1000" fill="hold"/>
                                        <p:tgtEl>
                                          <p:spTgt spid="135170">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135170">
                                            <p:txEl>
                                              <p:pRg st="12" end="12"/>
                                            </p:txEl>
                                          </p:spTgt>
                                        </p:tgtEl>
                                        <p:attrNameLst>
                                          <p:attrName>style.visibility</p:attrName>
                                        </p:attrNameLst>
                                      </p:cBhvr>
                                      <p:to>
                                        <p:strVal val="visible"/>
                                      </p:to>
                                    </p:set>
                                    <p:animEffect transition="in" filter="fade">
                                      <p:cBhvr>
                                        <p:cTn id="112" dur="1000"/>
                                        <p:tgtEl>
                                          <p:spTgt spid="135170">
                                            <p:txEl>
                                              <p:pRg st="12" end="12"/>
                                            </p:txEl>
                                          </p:spTgt>
                                        </p:tgtEl>
                                      </p:cBhvr>
                                    </p:animEffect>
                                    <p:anim calcmode="lin" valueType="num">
                                      <p:cBhvr>
                                        <p:cTn id="113"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114" dur="1000" fill="hold"/>
                                        <p:tgtEl>
                                          <p:spTgt spid="135170">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135170">
                                            <p:txEl>
                                              <p:pRg st="13" end="13"/>
                                            </p:txEl>
                                          </p:spTgt>
                                        </p:tgtEl>
                                        <p:attrNameLst>
                                          <p:attrName>style.visibility</p:attrName>
                                        </p:attrNameLst>
                                      </p:cBhvr>
                                      <p:to>
                                        <p:strVal val="visible"/>
                                      </p:to>
                                    </p:set>
                                    <p:animEffect transition="in" filter="fade">
                                      <p:cBhvr>
                                        <p:cTn id="119" dur="1000"/>
                                        <p:tgtEl>
                                          <p:spTgt spid="135170">
                                            <p:txEl>
                                              <p:pRg st="13" end="13"/>
                                            </p:txEl>
                                          </p:spTgt>
                                        </p:tgtEl>
                                      </p:cBhvr>
                                    </p:animEffect>
                                    <p:anim calcmode="lin" valueType="num">
                                      <p:cBhvr>
                                        <p:cTn id="120"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121" dur="1000" fill="hold"/>
                                        <p:tgtEl>
                                          <p:spTgt spid="135170">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539552" y="1131323"/>
            <a:ext cx="8208912" cy="1419619"/>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【例</a:t>
            </a:r>
            <a:r>
              <a:rPr lang="en-US" altLang="zh-CN" sz="2000" b="1" dirty="0">
                <a:latin typeface="仿宋" panose="02010609060101010101" pitchFamily="49" charset="-122"/>
                <a:ea typeface="仿宋" panose="02010609060101010101" pitchFamily="49" charset="-122"/>
              </a:rPr>
              <a:t>3-1</a:t>
            </a:r>
            <a:r>
              <a:rPr lang="zh-CN" altLang="zh-CN" sz="2000" b="1" dirty="0">
                <a:latin typeface="仿宋" panose="02010609060101010101" pitchFamily="49" charset="-122"/>
                <a:ea typeface="仿宋" panose="02010609060101010101" pitchFamily="49" charset="-122"/>
              </a:rPr>
              <a:t>】声明一个学生类</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分析：每个学生都有学号、姓名和性别；对于学生的基本操作有输入、输出信息等。</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类的定义格式</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4" grpId="0"/>
      <p:bldP spid="5"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4294967295"/>
          </p:nvPr>
        </p:nvSpPr>
        <p:spPr>
          <a:xfrm>
            <a:off x="323528" y="507668"/>
            <a:ext cx="8640960" cy="4728378"/>
          </a:xfrm>
        </p:spPr>
        <p:txBody>
          <a:bodyPr vert="horz" wrap="square" lIns="91440" tIns="45720" rIns="91440" bIns="45720" anchor="t">
            <a:noAutofit/>
          </a:bodyPr>
          <a:lstStyle/>
          <a:p>
            <a:pPr marL="0" indent="0">
              <a:buNone/>
            </a:pPr>
            <a:r>
              <a:rPr lang="en-US" altLang="zh-CN" sz="1600" dirty="0" smtClean="0"/>
              <a:t>Date</a:t>
            </a:r>
            <a:r>
              <a:rPr lang="en-US" altLang="zh-CN" sz="1600" dirty="0"/>
              <a:t>:: Date(</a:t>
            </a:r>
            <a:r>
              <a:rPr lang="en-US" altLang="zh-CN" sz="1600" dirty="0" err="1"/>
              <a:t>const</a:t>
            </a:r>
            <a:r>
              <a:rPr lang="en-US" altLang="zh-CN" sz="1600" dirty="0"/>
              <a:t> Date &amp;t)</a:t>
            </a:r>
            <a:endParaRPr lang="zh-CN" altLang="zh-CN" sz="1600" dirty="0"/>
          </a:p>
          <a:p>
            <a:pPr marL="0" indent="0">
              <a:buNone/>
            </a:pPr>
            <a:r>
              <a:rPr lang="en-US" altLang="zh-CN" sz="1600" dirty="0"/>
              <a:t>{   </a:t>
            </a:r>
            <a:r>
              <a:rPr lang="en-US" altLang="zh-CN" sz="1600" dirty="0" smtClean="0"/>
              <a:t>	year </a:t>
            </a:r>
            <a:r>
              <a:rPr lang="en-US" altLang="zh-CN" sz="1600" dirty="0"/>
              <a:t>= </a:t>
            </a:r>
            <a:r>
              <a:rPr lang="en-US" altLang="zh-CN" sz="1600" dirty="0" err="1"/>
              <a:t>t.year</a:t>
            </a:r>
            <a:r>
              <a:rPr lang="en-US" altLang="zh-CN" sz="1600" dirty="0"/>
              <a:t> ;   month = </a:t>
            </a:r>
            <a:r>
              <a:rPr lang="en-US" altLang="zh-CN" sz="1600" dirty="0" err="1"/>
              <a:t>t.month</a:t>
            </a:r>
            <a:r>
              <a:rPr lang="en-US" altLang="zh-CN" sz="1600" dirty="0"/>
              <a:t> ;  day = </a:t>
            </a:r>
            <a:r>
              <a:rPr lang="en-US" altLang="zh-CN" sz="1600" dirty="0" err="1"/>
              <a:t>t.day</a:t>
            </a:r>
            <a:r>
              <a:rPr lang="en-US" altLang="zh-CN" sz="1600" dirty="0"/>
              <a:t> ;</a:t>
            </a:r>
            <a:endParaRPr lang="zh-CN" altLang="zh-CN" sz="1600" dirty="0"/>
          </a:p>
          <a:p>
            <a:pPr marL="0" indent="0">
              <a:buNone/>
            </a:pPr>
            <a:r>
              <a:rPr lang="en-US" altLang="zh-CN" sz="1600" dirty="0"/>
              <a:t>    </a:t>
            </a:r>
            <a:r>
              <a:rPr lang="en-US" altLang="zh-CN" sz="1600" dirty="0" smtClean="0"/>
              <a:t>	</a:t>
            </a:r>
            <a:r>
              <a:rPr lang="en-US" altLang="zh-CN" sz="1600" dirty="0" err="1" smtClean="0"/>
              <a:t>cout</a:t>
            </a:r>
            <a:r>
              <a:rPr lang="en-US" altLang="zh-CN" sz="1600" dirty="0" smtClean="0"/>
              <a:t>&lt;&lt;"</a:t>
            </a:r>
            <a:r>
              <a:rPr lang="zh-CN" altLang="en-US" sz="1600" dirty="0">
                <a:latin typeface="Arial" charset="0"/>
              </a:rPr>
              <a:t>拷贝</a:t>
            </a:r>
            <a:r>
              <a:rPr lang="zh-CN" altLang="zh-CN" sz="1600" dirty="0" smtClean="0"/>
              <a:t>构造</a:t>
            </a:r>
            <a:r>
              <a:rPr lang="zh-CN" altLang="zh-CN" sz="1600" dirty="0"/>
              <a:t>函数已被调用。</a:t>
            </a:r>
            <a:r>
              <a:rPr lang="en-US" altLang="zh-CN" sz="1600" dirty="0"/>
              <a:t>\n";</a:t>
            </a:r>
            <a:endParaRPr lang="zh-CN" altLang="zh-CN" sz="1600" dirty="0"/>
          </a:p>
          <a:p>
            <a:pPr marL="0" indent="0">
              <a:buNone/>
            </a:pPr>
            <a:r>
              <a:rPr lang="en-US" altLang="zh-CN" sz="1600" dirty="0"/>
              <a:t>}</a:t>
            </a:r>
            <a:endParaRPr lang="zh-CN" altLang="zh-CN" sz="1600" dirty="0"/>
          </a:p>
          <a:p>
            <a:pPr marL="0" indent="0">
              <a:buNone/>
            </a:pPr>
            <a:r>
              <a:rPr lang="en-US" altLang="zh-CN" sz="1600" dirty="0"/>
              <a:t>void Date::Show()</a:t>
            </a:r>
            <a:endParaRPr lang="zh-CN" altLang="zh-CN" sz="1600" dirty="0"/>
          </a:p>
          <a:p>
            <a:pPr marL="0" indent="0">
              <a:buNone/>
            </a:pPr>
            <a:r>
              <a:rPr lang="en-US" altLang="zh-CN" sz="1600" dirty="0"/>
              <a:t>{   </a:t>
            </a:r>
            <a:r>
              <a:rPr lang="en-US" altLang="zh-CN" sz="1600" dirty="0" smtClean="0"/>
              <a:t>	</a:t>
            </a:r>
            <a:r>
              <a:rPr lang="en-US" altLang="zh-CN" sz="1600" dirty="0" err="1" smtClean="0"/>
              <a:t>cout</a:t>
            </a:r>
            <a:r>
              <a:rPr lang="en-US" altLang="zh-CN" sz="1600" dirty="0"/>
              <a:t>&lt;&lt;year&lt;&lt;"."&lt;&lt;month&lt;&lt;"."&lt;&lt;day&lt;&lt;</a:t>
            </a:r>
            <a:r>
              <a:rPr lang="en-US" altLang="zh-CN" sz="1600" dirty="0" err="1"/>
              <a:t>endl</a:t>
            </a:r>
            <a:r>
              <a:rPr lang="en-US" altLang="zh-CN" sz="1600" dirty="0"/>
              <a:t>;   }</a:t>
            </a:r>
            <a:endParaRPr lang="zh-CN" altLang="zh-CN" sz="1600" dirty="0"/>
          </a:p>
          <a:p>
            <a:pPr marL="0" indent="0">
              <a:buNone/>
            </a:pPr>
            <a:r>
              <a:rPr lang="en-US" altLang="zh-CN" sz="1600" dirty="0"/>
              <a:t>void fun1(Date t) //</a:t>
            </a:r>
            <a:r>
              <a:rPr lang="zh-CN" altLang="zh-CN" sz="1600" dirty="0"/>
              <a:t>第</a:t>
            </a:r>
            <a:r>
              <a:rPr lang="en-US" altLang="zh-CN" sz="1600" dirty="0"/>
              <a:t>2</a:t>
            </a:r>
            <a:r>
              <a:rPr lang="zh-CN" altLang="zh-CN" sz="1600" dirty="0"/>
              <a:t>种情况，函数参数为类的对象</a:t>
            </a:r>
          </a:p>
          <a:p>
            <a:pPr marL="0" indent="0">
              <a:buNone/>
            </a:pPr>
            <a:r>
              <a:rPr lang="en-US" altLang="zh-CN" sz="1600" dirty="0"/>
              <a:t>{</a:t>
            </a:r>
            <a:endParaRPr lang="zh-CN" altLang="zh-CN" sz="1600" dirty="0"/>
          </a:p>
          <a:p>
            <a:pPr marL="0" indent="0">
              <a:buNone/>
            </a:pPr>
            <a:r>
              <a:rPr lang="en-US" altLang="zh-CN" sz="1600" dirty="0"/>
              <a:t>	</a:t>
            </a:r>
            <a:r>
              <a:rPr lang="en-US" altLang="zh-CN" sz="1600" dirty="0" err="1"/>
              <a:t>cout</a:t>
            </a:r>
            <a:r>
              <a:rPr lang="en-US" altLang="zh-CN" sz="1600" dirty="0"/>
              <a:t>&lt;&lt;"</a:t>
            </a:r>
            <a:r>
              <a:rPr lang="zh-CN" altLang="zh-CN" sz="1600" dirty="0"/>
              <a:t>开始执行</a:t>
            </a:r>
            <a:r>
              <a:rPr lang="en-US" altLang="zh-CN" sz="1600" dirty="0"/>
              <a:t>fun1</a:t>
            </a:r>
            <a:r>
              <a:rPr lang="zh-CN" altLang="zh-CN" sz="1600" dirty="0"/>
              <a:t>函数：</a:t>
            </a:r>
            <a:r>
              <a:rPr lang="en-US" altLang="zh-CN" sz="1600" dirty="0"/>
              <a:t>"&lt;&lt;</a:t>
            </a:r>
            <a:r>
              <a:rPr lang="en-US" altLang="zh-CN" sz="1600" dirty="0" err="1"/>
              <a:t>endl</a:t>
            </a:r>
            <a:r>
              <a:rPr lang="en-US" altLang="zh-CN" sz="1600" dirty="0"/>
              <a:t>;</a:t>
            </a:r>
            <a:endParaRPr lang="zh-CN" altLang="zh-CN" sz="1600" dirty="0"/>
          </a:p>
          <a:p>
            <a:pPr marL="0" indent="0">
              <a:buNone/>
            </a:pPr>
            <a:r>
              <a:rPr lang="en-US" altLang="zh-CN" sz="1600" dirty="0"/>
              <a:t>	</a:t>
            </a:r>
            <a:r>
              <a:rPr lang="en-US" altLang="zh-CN" sz="1600" dirty="0" err="1"/>
              <a:t>t.Show</a:t>
            </a:r>
            <a:r>
              <a:rPr lang="en-US" altLang="zh-CN" sz="1600" dirty="0"/>
              <a:t>();</a:t>
            </a:r>
            <a:endParaRPr lang="zh-CN" altLang="zh-CN" sz="1600" dirty="0"/>
          </a:p>
          <a:p>
            <a:pPr marL="0" indent="0">
              <a:buNone/>
            </a:pPr>
            <a:r>
              <a:rPr lang="en-US" altLang="zh-CN" sz="1600" dirty="0"/>
              <a:t>}</a:t>
            </a:r>
            <a:endParaRPr lang="zh-CN" altLang="zh-CN" sz="1600" dirty="0"/>
          </a:p>
          <a:p>
            <a:pPr marL="0" indent="0">
              <a:buNone/>
            </a:pPr>
            <a:r>
              <a:rPr lang="en-US" altLang="zh-CN" sz="1600" dirty="0"/>
              <a:t>Date fun2() //</a:t>
            </a:r>
            <a:r>
              <a:rPr lang="zh-CN" altLang="zh-CN" sz="1600" dirty="0"/>
              <a:t>第</a:t>
            </a:r>
            <a:r>
              <a:rPr lang="en-US" altLang="zh-CN" sz="1600" dirty="0"/>
              <a:t>3</a:t>
            </a:r>
            <a:r>
              <a:rPr lang="zh-CN" altLang="zh-CN" sz="1600" dirty="0"/>
              <a:t>种情况，函数的返回值为类的对象</a:t>
            </a:r>
          </a:p>
          <a:p>
            <a:pPr marL="0" indent="0">
              <a:buNone/>
            </a:pPr>
            <a:r>
              <a:rPr lang="en-US" altLang="zh-CN" sz="1600" dirty="0"/>
              <a:t>{	</a:t>
            </a:r>
            <a:r>
              <a:rPr lang="en-US" altLang="zh-CN" sz="1600" dirty="0" err="1"/>
              <a:t>cout</a:t>
            </a:r>
            <a:r>
              <a:rPr lang="en-US" altLang="zh-CN" sz="1600" dirty="0"/>
              <a:t>&lt;&lt;"</a:t>
            </a:r>
            <a:r>
              <a:rPr lang="zh-CN" altLang="zh-CN" sz="1600" dirty="0"/>
              <a:t>开始执行</a:t>
            </a:r>
            <a:r>
              <a:rPr lang="en-US" altLang="zh-CN" sz="1600" dirty="0"/>
              <a:t>fun2</a:t>
            </a:r>
            <a:r>
              <a:rPr lang="zh-CN" altLang="zh-CN" sz="1600" dirty="0"/>
              <a:t>函数：</a:t>
            </a:r>
            <a:r>
              <a:rPr lang="en-US" altLang="zh-CN" sz="1600" dirty="0"/>
              <a:t>"&lt;&lt;</a:t>
            </a:r>
            <a:r>
              <a:rPr lang="en-US" altLang="zh-CN" sz="1600" dirty="0" err="1"/>
              <a:t>endl</a:t>
            </a:r>
            <a:r>
              <a:rPr lang="en-US" altLang="zh-CN" sz="1600" dirty="0"/>
              <a:t>;</a:t>
            </a:r>
            <a:endParaRPr lang="zh-CN" altLang="zh-CN" sz="1600" dirty="0"/>
          </a:p>
          <a:p>
            <a:pPr marL="0" indent="0">
              <a:buNone/>
            </a:pPr>
            <a:r>
              <a:rPr lang="en-US" altLang="zh-CN" sz="1600" dirty="0"/>
              <a:t>	Date t(2010,4,4);</a:t>
            </a:r>
            <a:endParaRPr lang="zh-CN" altLang="zh-CN" sz="1600" dirty="0"/>
          </a:p>
          <a:p>
            <a:pPr marL="0" indent="0">
              <a:buNone/>
            </a:pPr>
            <a:r>
              <a:rPr lang="en-US" altLang="zh-CN" sz="1600" dirty="0"/>
              <a:t>	return t;</a:t>
            </a:r>
            <a:endParaRPr lang="zh-CN" altLang="zh-CN" sz="1600" dirty="0"/>
          </a:p>
          <a:p>
            <a:pPr marL="0" indent="0">
              <a:buNone/>
            </a:pPr>
            <a:r>
              <a:rPr lang="en-US" altLang="zh-CN" sz="1600" dirty="0"/>
              <a:t>}</a:t>
            </a:r>
          </a:p>
        </p:txBody>
      </p:sp>
    </p:spTree>
    <p:extLst>
      <p:ext uri="{BB962C8B-B14F-4D97-AF65-F5344CB8AC3E}">
        <p14:creationId xmlns:p14="http://schemas.microsoft.com/office/powerpoint/2010/main" val="326442491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1" end="1"/>
                                            </p:txEl>
                                          </p:spTgt>
                                        </p:tgtEl>
                                        <p:attrNameLst>
                                          <p:attrName>style.visibility</p:attrName>
                                        </p:attrNameLst>
                                      </p:cBhvr>
                                      <p:to>
                                        <p:strVal val="visible"/>
                                      </p:to>
                                    </p:set>
                                    <p:animEffect transition="in" filter="fade">
                                      <p:cBhvr>
                                        <p:cTn id="28" dur="1000"/>
                                        <p:tgtEl>
                                          <p:spTgt spid="135170">
                                            <p:txEl>
                                              <p:pRg st="1" end="1"/>
                                            </p:txEl>
                                          </p:spTgt>
                                        </p:tgtEl>
                                      </p:cBhvr>
                                    </p:animEffect>
                                    <p:anim calcmode="lin" valueType="num">
                                      <p:cBhvr>
                                        <p:cTn id="29"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2" end="2"/>
                                            </p:txEl>
                                          </p:spTgt>
                                        </p:tgtEl>
                                        <p:attrNameLst>
                                          <p:attrName>style.visibility</p:attrName>
                                        </p:attrNameLst>
                                      </p:cBhvr>
                                      <p:to>
                                        <p:strVal val="visible"/>
                                      </p:to>
                                    </p:set>
                                    <p:animEffect transition="in" filter="fade">
                                      <p:cBhvr>
                                        <p:cTn id="35" dur="1000"/>
                                        <p:tgtEl>
                                          <p:spTgt spid="135170">
                                            <p:txEl>
                                              <p:pRg st="2" end="2"/>
                                            </p:txEl>
                                          </p:spTgt>
                                        </p:tgtEl>
                                      </p:cBhvr>
                                    </p:animEffect>
                                    <p:anim calcmode="lin" valueType="num">
                                      <p:cBhvr>
                                        <p:cTn id="36"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5170">
                                            <p:txEl>
                                              <p:pRg st="3" end="3"/>
                                            </p:txEl>
                                          </p:spTgt>
                                        </p:tgtEl>
                                        <p:attrNameLst>
                                          <p:attrName>style.visibility</p:attrName>
                                        </p:attrNameLst>
                                      </p:cBhvr>
                                      <p:to>
                                        <p:strVal val="visible"/>
                                      </p:to>
                                    </p:set>
                                    <p:animEffect transition="in" filter="fade">
                                      <p:cBhvr>
                                        <p:cTn id="42" dur="1000"/>
                                        <p:tgtEl>
                                          <p:spTgt spid="135170">
                                            <p:txEl>
                                              <p:pRg st="3" end="3"/>
                                            </p:txEl>
                                          </p:spTgt>
                                        </p:tgtEl>
                                      </p:cBhvr>
                                    </p:animEffect>
                                    <p:anim calcmode="lin" valueType="num">
                                      <p:cBhvr>
                                        <p:cTn id="43"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5170">
                                            <p:txEl>
                                              <p:pRg st="4" end="4"/>
                                            </p:txEl>
                                          </p:spTgt>
                                        </p:tgtEl>
                                        <p:attrNameLst>
                                          <p:attrName>style.visibility</p:attrName>
                                        </p:attrNameLst>
                                      </p:cBhvr>
                                      <p:to>
                                        <p:strVal val="visible"/>
                                      </p:to>
                                    </p:set>
                                    <p:animEffect transition="in" filter="fade">
                                      <p:cBhvr>
                                        <p:cTn id="49" dur="1000"/>
                                        <p:tgtEl>
                                          <p:spTgt spid="135170">
                                            <p:txEl>
                                              <p:pRg st="4" end="4"/>
                                            </p:txEl>
                                          </p:spTgt>
                                        </p:tgtEl>
                                      </p:cBhvr>
                                    </p:animEffect>
                                    <p:anim calcmode="lin" valueType="num">
                                      <p:cBhvr>
                                        <p:cTn id="50"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5170">
                                            <p:txEl>
                                              <p:pRg st="5" end="5"/>
                                            </p:txEl>
                                          </p:spTgt>
                                        </p:tgtEl>
                                        <p:attrNameLst>
                                          <p:attrName>style.visibility</p:attrName>
                                        </p:attrNameLst>
                                      </p:cBhvr>
                                      <p:to>
                                        <p:strVal val="visible"/>
                                      </p:to>
                                    </p:set>
                                    <p:animEffect transition="in" filter="fade">
                                      <p:cBhvr>
                                        <p:cTn id="56" dur="1000"/>
                                        <p:tgtEl>
                                          <p:spTgt spid="135170">
                                            <p:txEl>
                                              <p:pRg st="5" end="5"/>
                                            </p:txEl>
                                          </p:spTgt>
                                        </p:tgtEl>
                                      </p:cBhvr>
                                    </p:animEffect>
                                    <p:anim calcmode="lin" valueType="num">
                                      <p:cBhvr>
                                        <p:cTn id="5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35170">
                                            <p:txEl>
                                              <p:pRg st="6" end="6"/>
                                            </p:txEl>
                                          </p:spTgt>
                                        </p:tgtEl>
                                        <p:attrNameLst>
                                          <p:attrName>style.visibility</p:attrName>
                                        </p:attrNameLst>
                                      </p:cBhvr>
                                      <p:to>
                                        <p:strVal val="visible"/>
                                      </p:to>
                                    </p:set>
                                    <p:animEffect transition="in" filter="fade">
                                      <p:cBhvr>
                                        <p:cTn id="63" dur="1000"/>
                                        <p:tgtEl>
                                          <p:spTgt spid="135170">
                                            <p:txEl>
                                              <p:pRg st="6" end="6"/>
                                            </p:txEl>
                                          </p:spTgt>
                                        </p:tgtEl>
                                      </p:cBhvr>
                                    </p:animEffect>
                                    <p:anim calcmode="lin" valueType="num">
                                      <p:cBhvr>
                                        <p:cTn id="64"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3517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35170">
                                            <p:txEl>
                                              <p:pRg st="7" end="7"/>
                                            </p:txEl>
                                          </p:spTgt>
                                        </p:tgtEl>
                                        <p:attrNameLst>
                                          <p:attrName>style.visibility</p:attrName>
                                        </p:attrNameLst>
                                      </p:cBhvr>
                                      <p:to>
                                        <p:strVal val="visible"/>
                                      </p:to>
                                    </p:set>
                                    <p:animEffect transition="in" filter="fade">
                                      <p:cBhvr>
                                        <p:cTn id="70" dur="1000"/>
                                        <p:tgtEl>
                                          <p:spTgt spid="135170">
                                            <p:txEl>
                                              <p:pRg st="7" end="7"/>
                                            </p:txEl>
                                          </p:spTgt>
                                        </p:tgtEl>
                                      </p:cBhvr>
                                    </p:animEffect>
                                    <p:anim calcmode="lin" valueType="num">
                                      <p:cBhvr>
                                        <p:cTn id="71"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72" dur="1000" fill="hold"/>
                                        <p:tgtEl>
                                          <p:spTgt spid="13517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35170">
                                            <p:txEl>
                                              <p:pRg st="8" end="8"/>
                                            </p:txEl>
                                          </p:spTgt>
                                        </p:tgtEl>
                                        <p:attrNameLst>
                                          <p:attrName>style.visibility</p:attrName>
                                        </p:attrNameLst>
                                      </p:cBhvr>
                                      <p:to>
                                        <p:strVal val="visible"/>
                                      </p:to>
                                    </p:set>
                                    <p:animEffect transition="in" filter="fade">
                                      <p:cBhvr>
                                        <p:cTn id="77" dur="1000"/>
                                        <p:tgtEl>
                                          <p:spTgt spid="135170">
                                            <p:txEl>
                                              <p:pRg st="8" end="8"/>
                                            </p:txEl>
                                          </p:spTgt>
                                        </p:tgtEl>
                                      </p:cBhvr>
                                    </p:animEffect>
                                    <p:anim calcmode="lin" valueType="num">
                                      <p:cBhvr>
                                        <p:cTn id="78"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79" dur="1000" fill="hold"/>
                                        <p:tgtEl>
                                          <p:spTgt spid="13517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35170">
                                            <p:txEl>
                                              <p:pRg st="9" end="9"/>
                                            </p:txEl>
                                          </p:spTgt>
                                        </p:tgtEl>
                                        <p:attrNameLst>
                                          <p:attrName>style.visibility</p:attrName>
                                        </p:attrNameLst>
                                      </p:cBhvr>
                                      <p:to>
                                        <p:strVal val="visible"/>
                                      </p:to>
                                    </p:set>
                                    <p:animEffect transition="in" filter="fade">
                                      <p:cBhvr>
                                        <p:cTn id="84" dur="1000"/>
                                        <p:tgtEl>
                                          <p:spTgt spid="135170">
                                            <p:txEl>
                                              <p:pRg st="9" end="9"/>
                                            </p:txEl>
                                          </p:spTgt>
                                        </p:tgtEl>
                                      </p:cBhvr>
                                    </p:animEffect>
                                    <p:anim calcmode="lin" valueType="num">
                                      <p:cBhvr>
                                        <p:cTn id="85"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86"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35170">
                                            <p:txEl>
                                              <p:pRg st="10" end="10"/>
                                            </p:txEl>
                                          </p:spTgt>
                                        </p:tgtEl>
                                        <p:attrNameLst>
                                          <p:attrName>style.visibility</p:attrName>
                                        </p:attrNameLst>
                                      </p:cBhvr>
                                      <p:to>
                                        <p:strVal val="visible"/>
                                      </p:to>
                                    </p:set>
                                    <p:animEffect transition="in" filter="fade">
                                      <p:cBhvr>
                                        <p:cTn id="91" dur="1000"/>
                                        <p:tgtEl>
                                          <p:spTgt spid="135170">
                                            <p:txEl>
                                              <p:pRg st="10" end="10"/>
                                            </p:txEl>
                                          </p:spTgt>
                                        </p:tgtEl>
                                      </p:cBhvr>
                                    </p:animEffect>
                                    <p:anim calcmode="lin" valueType="num">
                                      <p:cBhvr>
                                        <p:cTn id="92"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93" dur="1000" fill="hold"/>
                                        <p:tgtEl>
                                          <p:spTgt spid="135170">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35170">
                                            <p:txEl>
                                              <p:pRg st="11" end="11"/>
                                            </p:txEl>
                                          </p:spTgt>
                                        </p:tgtEl>
                                        <p:attrNameLst>
                                          <p:attrName>style.visibility</p:attrName>
                                        </p:attrNameLst>
                                      </p:cBhvr>
                                      <p:to>
                                        <p:strVal val="visible"/>
                                      </p:to>
                                    </p:set>
                                    <p:animEffect transition="in" filter="fade">
                                      <p:cBhvr>
                                        <p:cTn id="98" dur="1000"/>
                                        <p:tgtEl>
                                          <p:spTgt spid="135170">
                                            <p:txEl>
                                              <p:pRg st="11" end="11"/>
                                            </p:txEl>
                                          </p:spTgt>
                                        </p:tgtEl>
                                      </p:cBhvr>
                                    </p:animEffect>
                                    <p:anim calcmode="lin" valueType="num">
                                      <p:cBhvr>
                                        <p:cTn id="99"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100" dur="1000" fill="hold"/>
                                        <p:tgtEl>
                                          <p:spTgt spid="135170">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135170">
                                            <p:txEl>
                                              <p:pRg st="12" end="12"/>
                                            </p:txEl>
                                          </p:spTgt>
                                        </p:tgtEl>
                                        <p:attrNameLst>
                                          <p:attrName>style.visibility</p:attrName>
                                        </p:attrNameLst>
                                      </p:cBhvr>
                                      <p:to>
                                        <p:strVal val="visible"/>
                                      </p:to>
                                    </p:set>
                                    <p:animEffect transition="in" filter="fade">
                                      <p:cBhvr>
                                        <p:cTn id="105" dur="1000"/>
                                        <p:tgtEl>
                                          <p:spTgt spid="135170">
                                            <p:txEl>
                                              <p:pRg st="12" end="12"/>
                                            </p:txEl>
                                          </p:spTgt>
                                        </p:tgtEl>
                                      </p:cBhvr>
                                    </p:animEffect>
                                    <p:anim calcmode="lin" valueType="num">
                                      <p:cBhvr>
                                        <p:cTn id="106"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107" dur="1000" fill="hold"/>
                                        <p:tgtEl>
                                          <p:spTgt spid="135170">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135170">
                                            <p:txEl>
                                              <p:pRg st="13" end="13"/>
                                            </p:txEl>
                                          </p:spTgt>
                                        </p:tgtEl>
                                        <p:attrNameLst>
                                          <p:attrName>style.visibility</p:attrName>
                                        </p:attrNameLst>
                                      </p:cBhvr>
                                      <p:to>
                                        <p:strVal val="visible"/>
                                      </p:to>
                                    </p:set>
                                    <p:animEffect transition="in" filter="fade">
                                      <p:cBhvr>
                                        <p:cTn id="112" dur="1000"/>
                                        <p:tgtEl>
                                          <p:spTgt spid="135170">
                                            <p:txEl>
                                              <p:pRg st="13" end="13"/>
                                            </p:txEl>
                                          </p:spTgt>
                                        </p:tgtEl>
                                      </p:cBhvr>
                                    </p:animEffect>
                                    <p:anim calcmode="lin" valueType="num">
                                      <p:cBhvr>
                                        <p:cTn id="113"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114" dur="1000" fill="hold"/>
                                        <p:tgtEl>
                                          <p:spTgt spid="135170">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135170">
                                            <p:txEl>
                                              <p:pRg st="14" end="14"/>
                                            </p:txEl>
                                          </p:spTgt>
                                        </p:tgtEl>
                                        <p:attrNameLst>
                                          <p:attrName>style.visibility</p:attrName>
                                        </p:attrNameLst>
                                      </p:cBhvr>
                                      <p:to>
                                        <p:strVal val="visible"/>
                                      </p:to>
                                    </p:set>
                                    <p:animEffect transition="in" filter="fade">
                                      <p:cBhvr>
                                        <p:cTn id="119" dur="1000"/>
                                        <p:tgtEl>
                                          <p:spTgt spid="135170">
                                            <p:txEl>
                                              <p:pRg st="14" end="14"/>
                                            </p:txEl>
                                          </p:spTgt>
                                        </p:tgtEl>
                                      </p:cBhvr>
                                    </p:animEffect>
                                    <p:anim calcmode="lin" valueType="num">
                                      <p:cBhvr>
                                        <p:cTn id="120" dur="1000" fill="hold"/>
                                        <p:tgtEl>
                                          <p:spTgt spid="135170">
                                            <p:txEl>
                                              <p:pRg st="14" end="14"/>
                                            </p:txEl>
                                          </p:spTgt>
                                        </p:tgtEl>
                                        <p:attrNameLst>
                                          <p:attrName>ppt_x</p:attrName>
                                        </p:attrNameLst>
                                      </p:cBhvr>
                                      <p:tavLst>
                                        <p:tav tm="0">
                                          <p:val>
                                            <p:strVal val="#ppt_x"/>
                                          </p:val>
                                        </p:tav>
                                        <p:tav tm="100000">
                                          <p:val>
                                            <p:strVal val="#ppt_x"/>
                                          </p:val>
                                        </p:tav>
                                      </p:tavLst>
                                    </p:anim>
                                    <p:anim calcmode="lin" valueType="num">
                                      <p:cBhvr>
                                        <p:cTn id="121" dur="1000" fill="hold"/>
                                        <p:tgtEl>
                                          <p:spTgt spid="135170">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nodeType="clickEffect">
                                  <p:stCondLst>
                                    <p:cond delay="0"/>
                                  </p:stCondLst>
                                  <p:childTnLst>
                                    <p:set>
                                      <p:cBhvr>
                                        <p:cTn id="125" dur="1" fill="hold">
                                          <p:stCondLst>
                                            <p:cond delay="0"/>
                                          </p:stCondLst>
                                        </p:cTn>
                                        <p:tgtEl>
                                          <p:spTgt spid="135170">
                                            <p:txEl>
                                              <p:pRg st="15" end="15"/>
                                            </p:txEl>
                                          </p:spTgt>
                                        </p:tgtEl>
                                        <p:attrNameLst>
                                          <p:attrName>style.visibility</p:attrName>
                                        </p:attrNameLst>
                                      </p:cBhvr>
                                      <p:to>
                                        <p:strVal val="visible"/>
                                      </p:to>
                                    </p:set>
                                    <p:animEffect transition="in" filter="fade">
                                      <p:cBhvr>
                                        <p:cTn id="126" dur="1000"/>
                                        <p:tgtEl>
                                          <p:spTgt spid="135170">
                                            <p:txEl>
                                              <p:pRg st="15" end="15"/>
                                            </p:txEl>
                                          </p:spTgt>
                                        </p:tgtEl>
                                      </p:cBhvr>
                                    </p:animEffect>
                                    <p:anim calcmode="lin" valueType="num">
                                      <p:cBhvr>
                                        <p:cTn id="127" dur="1000" fill="hold"/>
                                        <p:tgtEl>
                                          <p:spTgt spid="135170">
                                            <p:txEl>
                                              <p:pRg st="15" end="15"/>
                                            </p:txEl>
                                          </p:spTgt>
                                        </p:tgtEl>
                                        <p:attrNameLst>
                                          <p:attrName>ppt_x</p:attrName>
                                        </p:attrNameLst>
                                      </p:cBhvr>
                                      <p:tavLst>
                                        <p:tav tm="0">
                                          <p:val>
                                            <p:strVal val="#ppt_x"/>
                                          </p:val>
                                        </p:tav>
                                        <p:tav tm="100000">
                                          <p:val>
                                            <p:strVal val="#ppt_x"/>
                                          </p:val>
                                        </p:tav>
                                      </p:tavLst>
                                    </p:anim>
                                    <p:anim calcmode="lin" valueType="num">
                                      <p:cBhvr>
                                        <p:cTn id="128" dur="1000" fill="hold"/>
                                        <p:tgtEl>
                                          <p:spTgt spid="135170">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4294967295"/>
          </p:nvPr>
        </p:nvSpPr>
        <p:spPr>
          <a:xfrm>
            <a:off x="323528" y="579676"/>
            <a:ext cx="8229600" cy="4563824"/>
          </a:xfrm>
        </p:spPr>
        <p:txBody>
          <a:bodyPr vert="horz" wrap="square" lIns="91440" tIns="45720" rIns="91440" bIns="45720" anchor="t">
            <a:noAutofit/>
          </a:bodyPr>
          <a:lstStyle/>
          <a:p>
            <a:pPr marL="0" indent="0">
              <a:buNone/>
            </a:pPr>
            <a:r>
              <a:rPr lang="en-US" altLang="zh-CN" sz="1400" dirty="0" err="1" smtClean="0"/>
              <a:t>int</a:t>
            </a:r>
            <a:r>
              <a:rPr lang="en-US" altLang="zh-CN" sz="1400" dirty="0" smtClean="0"/>
              <a:t> </a:t>
            </a:r>
            <a:r>
              <a:rPr lang="en-US" altLang="zh-CN" sz="1400" dirty="0"/>
              <a:t>main</a:t>
            </a:r>
            <a:r>
              <a:rPr lang="en-US" altLang="zh-CN" sz="1400" dirty="0" smtClean="0"/>
              <a:t>(){    </a:t>
            </a:r>
          </a:p>
          <a:p>
            <a:pPr marL="0" indent="0">
              <a:buNone/>
            </a:pPr>
            <a:r>
              <a:rPr lang="en-US" altLang="zh-CN" sz="1400" dirty="0"/>
              <a:t>	</a:t>
            </a:r>
            <a:r>
              <a:rPr lang="en-US" altLang="zh-CN" sz="1400" dirty="0" smtClean="0"/>
              <a:t>Date </a:t>
            </a:r>
            <a:r>
              <a:rPr lang="en-US" altLang="zh-CN" sz="1400" dirty="0"/>
              <a:t>t1(2005,10);      </a:t>
            </a:r>
          </a:p>
          <a:p>
            <a:pPr marL="0" indent="0">
              <a:buNone/>
            </a:pPr>
            <a:r>
              <a:rPr lang="en-US" altLang="zh-CN" sz="1400" dirty="0"/>
              <a:t>     </a:t>
            </a:r>
            <a:r>
              <a:rPr lang="en-US" altLang="zh-CN" sz="1400" dirty="0" smtClean="0"/>
              <a:t>	t1.Show</a:t>
            </a:r>
            <a:r>
              <a:rPr lang="en-US" altLang="zh-CN" sz="1400" dirty="0"/>
              <a:t>();</a:t>
            </a:r>
            <a:endParaRPr lang="zh-CN" altLang="zh-CN" sz="1400" dirty="0"/>
          </a:p>
          <a:p>
            <a:pPr marL="0" indent="0">
              <a:buNone/>
            </a:pPr>
            <a:r>
              <a:rPr lang="en-US" altLang="zh-CN" sz="1400" dirty="0"/>
              <a:t>	</a:t>
            </a:r>
            <a:r>
              <a:rPr lang="en-US" altLang="zh-CN" sz="1400" dirty="0" err="1"/>
              <a:t>cout</a:t>
            </a:r>
            <a:r>
              <a:rPr lang="en-US" altLang="zh-CN" sz="1400" dirty="0"/>
              <a:t>&lt;&lt;"************* </a:t>
            </a:r>
            <a:r>
              <a:rPr lang="zh-CN" altLang="zh-CN" sz="1400" dirty="0"/>
              <a:t>第一种情况 </a:t>
            </a:r>
            <a:r>
              <a:rPr lang="en-US" altLang="zh-CN" sz="1400" dirty="0"/>
              <a:t>***************"&lt;&lt;</a:t>
            </a:r>
            <a:r>
              <a:rPr lang="en-US" altLang="zh-CN" sz="1400" dirty="0" err="1"/>
              <a:t>endl</a:t>
            </a:r>
            <a:r>
              <a:rPr lang="en-US" altLang="zh-CN" sz="1400" dirty="0"/>
              <a:t>;</a:t>
            </a:r>
            <a:endParaRPr lang="zh-CN" altLang="zh-CN" sz="1400" dirty="0"/>
          </a:p>
          <a:p>
            <a:pPr marL="0" indent="0">
              <a:buNone/>
            </a:pPr>
            <a:r>
              <a:rPr lang="en-US" altLang="zh-CN" sz="1400" dirty="0" smtClean="0"/>
              <a:t>	Date </a:t>
            </a:r>
            <a:r>
              <a:rPr lang="en-US" altLang="zh-CN" sz="1400" dirty="0"/>
              <a:t>t2(t1);</a:t>
            </a:r>
            <a:endParaRPr lang="zh-CN" altLang="zh-CN" sz="1400" dirty="0"/>
          </a:p>
          <a:p>
            <a:pPr marL="0" indent="0">
              <a:buNone/>
            </a:pPr>
            <a:r>
              <a:rPr lang="en-US" altLang="zh-CN" sz="1400" dirty="0" smtClean="0"/>
              <a:t>	t2.Show</a:t>
            </a:r>
            <a:r>
              <a:rPr lang="en-US" altLang="zh-CN" sz="1400" dirty="0"/>
              <a:t>();</a:t>
            </a:r>
            <a:endParaRPr lang="zh-CN" altLang="zh-CN" sz="1400" dirty="0"/>
          </a:p>
          <a:p>
            <a:pPr marL="0" indent="0">
              <a:buNone/>
            </a:pPr>
            <a:r>
              <a:rPr lang="en-US" altLang="zh-CN" sz="1400" dirty="0"/>
              <a:t>	</a:t>
            </a:r>
            <a:r>
              <a:rPr lang="en-US" altLang="zh-CN" sz="1400" dirty="0" err="1"/>
              <a:t>cout</a:t>
            </a:r>
            <a:r>
              <a:rPr lang="en-US" altLang="zh-CN" sz="1400" dirty="0"/>
              <a:t>&lt;&lt;"************* </a:t>
            </a:r>
            <a:r>
              <a:rPr lang="zh-CN" altLang="zh-CN" sz="1400" dirty="0"/>
              <a:t>第二种情况 </a:t>
            </a:r>
            <a:r>
              <a:rPr lang="en-US" altLang="zh-CN" sz="1400" dirty="0"/>
              <a:t>***************"&lt;&lt;</a:t>
            </a:r>
            <a:r>
              <a:rPr lang="en-US" altLang="zh-CN" sz="1400" dirty="0" err="1"/>
              <a:t>endl</a:t>
            </a:r>
            <a:r>
              <a:rPr lang="en-US" altLang="zh-CN" sz="1400" dirty="0"/>
              <a:t>;</a:t>
            </a:r>
            <a:endParaRPr lang="zh-CN" altLang="zh-CN" sz="1400" dirty="0"/>
          </a:p>
          <a:p>
            <a:pPr marL="0" indent="0">
              <a:buNone/>
            </a:pPr>
            <a:r>
              <a:rPr lang="en-US" altLang="zh-CN" sz="1400" dirty="0"/>
              <a:t>	</a:t>
            </a:r>
            <a:r>
              <a:rPr lang="en-US" altLang="zh-CN" sz="1400" dirty="0" err="1"/>
              <a:t>cout</a:t>
            </a:r>
            <a:r>
              <a:rPr lang="en-US" altLang="zh-CN" sz="1400" dirty="0"/>
              <a:t>&lt;&lt;"</a:t>
            </a:r>
            <a:r>
              <a:rPr lang="zh-CN" altLang="zh-CN" sz="1400" dirty="0"/>
              <a:t>调用</a:t>
            </a:r>
            <a:r>
              <a:rPr lang="en-US" altLang="zh-CN" sz="1400" dirty="0"/>
              <a:t>fun1</a:t>
            </a:r>
            <a:r>
              <a:rPr lang="zh-CN" altLang="zh-CN" sz="1400" dirty="0"/>
              <a:t>函数：</a:t>
            </a:r>
            <a:r>
              <a:rPr lang="en-US" altLang="zh-CN" sz="1400" dirty="0"/>
              <a:t>"&lt;&lt;</a:t>
            </a:r>
            <a:r>
              <a:rPr lang="en-US" altLang="zh-CN" sz="1400" dirty="0" err="1"/>
              <a:t>endl</a:t>
            </a:r>
            <a:r>
              <a:rPr lang="en-US" altLang="zh-CN" sz="1400" dirty="0"/>
              <a:t>;</a:t>
            </a:r>
            <a:endParaRPr lang="zh-CN" altLang="zh-CN" sz="1400" dirty="0"/>
          </a:p>
          <a:p>
            <a:pPr marL="0" indent="0">
              <a:buNone/>
            </a:pPr>
            <a:r>
              <a:rPr lang="en-US" altLang="zh-CN" sz="1400" dirty="0" smtClean="0">
                <a:sym typeface="Wingdings" panose="05000000000000000000" pitchFamily="2" charset="2"/>
              </a:rPr>
              <a:t>	</a:t>
            </a:r>
            <a:r>
              <a:rPr lang="en-US" altLang="zh-CN" sz="1400" dirty="0" smtClean="0"/>
              <a:t> </a:t>
            </a:r>
            <a:r>
              <a:rPr lang="en-US" altLang="zh-CN" sz="1400" dirty="0"/>
              <a:t>fun1(t1);</a:t>
            </a:r>
            <a:endParaRPr lang="zh-CN" altLang="zh-CN" sz="1400" dirty="0"/>
          </a:p>
          <a:p>
            <a:pPr marL="0" indent="0">
              <a:buNone/>
            </a:pPr>
            <a:r>
              <a:rPr lang="en-US" altLang="zh-CN" sz="1400" dirty="0"/>
              <a:t>	</a:t>
            </a:r>
            <a:r>
              <a:rPr lang="en-US" altLang="zh-CN" sz="1400" dirty="0" err="1"/>
              <a:t>cout</a:t>
            </a:r>
            <a:r>
              <a:rPr lang="en-US" altLang="zh-CN" sz="1400" dirty="0"/>
              <a:t>&lt;&lt;"*************** </a:t>
            </a:r>
            <a:r>
              <a:rPr lang="zh-CN" altLang="zh-CN" sz="1400" dirty="0"/>
              <a:t>第三种情况 </a:t>
            </a:r>
            <a:r>
              <a:rPr lang="en-US" altLang="zh-CN" sz="1400" dirty="0"/>
              <a:t>***************"&lt;&lt;</a:t>
            </a:r>
            <a:r>
              <a:rPr lang="en-US" altLang="zh-CN" sz="1400" dirty="0" err="1"/>
              <a:t>endl</a:t>
            </a:r>
            <a:r>
              <a:rPr lang="en-US" altLang="zh-CN" sz="1400" dirty="0"/>
              <a:t>;</a:t>
            </a:r>
            <a:endParaRPr lang="zh-CN" altLang="zh-CN" sz="1400" dirty="0"/>
          </a:p>
          <a:p>
            <a:pPr marL="0" indent="0">
              <a:buNone/>
            </a:pPr>
            <a:r>
              <a:rPr lang="en-US" altLang="zh-CN" sz="1400" dirty="0"/>
              <a:t>	</a:t>
            </a:r>
            <a:r>
              <a:rPr lang="en-US" altLang="zh-CN" sz="1400" dirty="0" err="1"/>
              <a:t>cout</a:t>
            </a:r>
            <a:r>
              <a:rPr lang="en-US" altLang="zh-CN" sz="1400" dirty="0"/>
              <a:t>&lt;&lt;"</a:t>
            </a:r>
            <a:r>
              <a:rPr lang="zh-CN" altLang="zh-CN" sz="1400" dirty="0"/>
              <a:t>调用</a:t>
            </a:r>
            <a:r>
              <a:rPr lang="en-US" altLang="zh-CN" sz="1400" dirty="0"/>
              <a:t>fun2</a:t>
            </a:r>
            <a:r>
              <a:rPr lang="zh-CN" altLang="zh-CN" sz="1400" dirty="0"/>
              <a:t>函数之前：</a:t>
            </a:r>
            <a:r>
              <a:rPr lang="en-US" altLang="zh-CN" sz="1400" dirty="0"/>
              <a:t>"&lt;&lt;</a:t>
            </a:r>
            <a:r>
              <a:rPr lang="en-US" altLang="zh-CN" sz="1400" dirty="0" err="1"/>
              <a:t>endl</a:t>
            </a:r>
            <a:r>
              <a:rPr lang="en-US" altLang="zh-CN" sz="1400" dirty="0"/>
              <a:t>;</a:t>
            </a:r>
            <a:endParaRPr lang="zh-CN" altLang="zh-CN" sz="1400" dirty="0"/>
          </a:p>
          <a:p>
            <a:pPr marL="0" indent="0">
              <a:buNone/>
            </a:pPr>
            <a:r>
              <a:rPr lang="en-US" altLang="zh-CN" sz="1400" dirty="0"/>
              <a:t>	t1.Show();</a:t>
            </a:r>
            <a:endParaRPr lang="zh-CN" altLang="zh-CN" sz="1400" dirty="0"/>
          </a:p>
          <a:p>
            <a:pPr marL="0" indent="0">
              <a:buNone/>
            </a:pPr>
            <a:r>
              <a:rPr lang="en-US" altLang="zh-CN" sz="1400" dirty="0"/>
              <a:t>	</a:t>
            </a:r>
            <a:r>
              <a:rPr lang="en-US" altLang="zh-CN" sz="1400" dirty="0" err="1"/>
              <a:t>cout</a:t>
            </a:r>
            <a:r>
              <a:rPr lang="en-US" altLang="zh-CN" sz="1400" dirty="0"/>
              <a:t>&lt;&lt;"</a:t>
            </a:r>
            <a:r>
              <a:rPr lang="zh-CN" altLang="zh-CN" sz="1400" dirty="0"/>
              <a:t>调用</a:t>
            </a:r>
            <a:r>
              <a:rPr lang="en-US" altLang="zh-CN" sz="1400" dirty="0"/>
              <a:t>fun2</a:t>
            </a:r>
            <a:r>
              <a:rPr lang="zh-CN" altLang="zh-CN" sz="1400" dirty="0"/>
              <a:t>函数：</a:t>
            </a:r>
            <a:r>
              <a:rPr lang="en-US" altLang="zh-CN" sz="1400" dirty="0"/>
              <a:t>"&lt;&lt;</a:t>
            </a:r>
            <a:r>
              <a:rPr lang="en-US" altLang="zh-CN" sz="1400" dirty="0" err="1"/>
              <a:t>endl</a:t>
            </a:r>
            <a:r>
              <a:rPr lang="en-US" altLang="zh-CN" sz="1400" dirty="0"/>
              <a:t>;</a:t>
            </a:r>
            <a:endParaRPr lang="zh-CN" altLang="zh-CN" sz="1400" dirty="0"/>
          </a:p>
          <a:p>
            <a:pPr marL="0" indent="0">
              <a:buNone/>
            </a:pPr>
            <a:r>
              <a:rPr lang="en-US" altLang="zh-CN" sz="1400" dirty="0" smtClean="0">
                <a:sym typeface="Wingdings" panose="05000000000000000000" pitchFamily="2" charset="2"/>
              </a:rPr>
              <a:t>	</a:t>
            </a:r>
            <a:r>
              <a:rPr lang="en-US" altLang="zh-CN" sz="1400" dirty="0" smtClean="0"/>
              <a:t> </a:t>
            </a:r>
            <a:r>
              <a:rPr lang="en-US" altLang="zh-CN" sz="1400" dirty="0"/>
              <a:t>t1=fun2();</a:t>
            </a:r>
            <a:endParaRPr lang="zh-CN" altLang="zh-CN" sz="1400" dirty="0"/>
          </a:p>
          <a:p>
            <a:pPr marL="0" indent="0">
              <a:buNone/>
            </a:pPr>
            <a:r>
              <a:rPr lang="en-US" altLang="zh-CN" sz="1400" dirty="0"/>
              <a:t>	t1.Show(); </a:t>
            </a:r>
            <a:endParaRPr lang="zh-CN" altLang="zh-CN" sz="1400" dirty="0"/>
          </a:p>
          <a:p>
            <a:pPr marL="0" indent="0">
              <a:buNone/>
            </a:pPr>
            <a:r>
              <a:rPr lang="en-US" altLang="zh-CN" sz="1400" dirty="0" smtClean="0"/>
              <a:t>	 </a:t>
            </a:r>
            <a:r>
              <a:rPr lang="en-US" altLang="zh-CN" sz="1400" dirty="0"/>
              <a:t>return 0;</a:t>
            </a:r>
            <a:endParaRPr lang="zh-CN" altLang="zh-CN" sz="1400" dirty="0"/>
          </a:p>
          <a:p>
            <a:pPr marL="0" indent="0">
              <a:buNone/>
            </a:pPr>
            <a:r>
              <a:rPr lang="en-US" altLang="zh-CN" sz="1400" dirty="0"/>
              <a:t>}</a:t>
            </a:r>
            <a:endParaRPr lang="zh-CN" altLang="zh-CN" sz="1400" dirty="0"/>
          </a:p>
        </p:txBody>
      </p:sp>
    </p:spTree>
    <p:extLst>
      <p:ext uri="{BB962C8B-B14F-4D97-AF65-F5344CB8AC3E}">
        <p14:creationId xmlns:p14="http://schemas.microsoft.com/office/powerpoint/2010/main" val="273746506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1" end="1"/>
                                            </p:txEl>
                                          </p:spTgt>
                                        </p:tgtEl>
                                        <p:attrNameLst>
                                          <p:attrName>style.visibility</p:attrName>
                                        </p:attrNameLst>
                                      </p:cBhvr>
                                      <p:to>
                                        <p:strVal val="visible"/>
                                      </p:to>
                                    </p:set>
                                    <p:animEffect transition="in" filter="fade">
                                      <p:cBhvr>
                                        <p:cTn id="28" dur="1000"/>
                                        <p:tgtEl>
                                          <p:spTgt spid="135170">
                                            <p:txEl>
                                              <p:pRg st="1" end="1"/>
                                            </p:txEl>
                                          </p:spTgt>
                                        </p:tgtEl>
                                      </p:cBhvr>
                                    </p:animEffect>
                                    <p:anim calcmode="lin" valueType="num">
                                      <p:cBhvr>
                                        <p:cTn id="29"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2" end="2"/>
                                            </p:txEl>
                                          </p:spTgt>
                                        </p:tgtEl>
                                        <p:attrNameLst>
                                          <p:attrName>style.visibility</p:attrName>
                                        </p:attrNameLst>
                                      </p:cBhvr>
                                      <p:to>
                                        <p:strVal val="visible"/>
                                      </p:to>
                                    </p:set>
                                    <p:animEffect transition="in" filter="fade">
                                      <p:cBhvr>
                                        <p:cTn id="35" dur="1000"/>
                                        <p:tgtEl>
                                          <p:spTgt spid="135170">
                                            <p:txEl>
                                              <p:pRg st="2" end="2"/>
                                            </p:txEl>
                                          </p:spTgt>
                                        </p:tgtEl>
                                      </p:cBhvr>
                                    </p:animEffect>
                                    <p:anim calcmode="lin" valueType="num">
                                      <p:cBhvr>
                                        <p:cTn id="36"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5170">
                                            <p:txEl>
                                              <p:pRg st="3" end="3"/>
                                            </p:txEl>
                                          </p:spTgt>
                                        </p:tgtEl>
                                        <p:attrNameLst>
                                          <p:attrName>style.visibility</p:attrName>
                                        </p:attrNameLst>
                                      </p:cBhvr>
                                      <p:to>
                                        <p:strVal val="visible"/>
                                      </p:to>
                                    </p:set>
                                    <p:animEffect transition="in" filter="fade">
                                      <p:cBhvr>
                                        <p:cTn id="42" dur="1000"/>
                                        <p:tgtEl>
                                          <p:spTgt spid="135170">
                                            <p:txEl>
                                              <p:pRg st="3" end="3"/>
                                            </p:txEl>
                                          </p:spTgt>
                                        </p:tgtEl>
                                      </p:cBhvr>
                                    </p:animEffect>
                                    <p:anim calcmode="lin" valueType="num">
                                      <p:cBhvr>
                                        <p:cTn id="43"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5170">
                                            <p:txEl>
                                              <p:pRg st="4" end="4"/>
                                            </p:txEl>
                                          </p:spTgt>
                                        </p:tgtEl>
                                        <p:attrNameLst>
                                          <p:attrName>style.visibility</p:attrName>
                                        </p:attrNameLst>
                                      </p:cBhvr>
                                      <p:to>
                                        <p:strVal val="visible"/>
                                      </p:to>
                                    </p:set>
                                    <p:animEffect transition="in" filter="fade">
                                      <p:cBhvr>
                                        <p:cTn id="49" dur="1000"/>
                                        <p:tgtEl>
                                          <p:spTgt spid="135170">
                                            <p:txEl>
                                              <p:pRg st="4" end="4"/>
                                            </p:txEl>
                                          </p:spTgt>
                                        </p:tgtEl>
                                      </p:cBhvr>
                                    </p:animEffect>
                                    <p:anim calcmode="lin" valueType="num">
                                      <p:cBhvr>
                                        <p:cTn id="50"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5170">
                                            <p:txEl>
                                              <p:pRg st="5" end="5"/>
                                            </p:txEl>
                                          </p:spTgt>
                                        </p:tgtEl>
                                        <p:attrNameLst>
                                          <p:attrName>style.visibility</p:attrName>
                                        </p:attrNameLst>
                                      </p:cBhvr>
                                      <p:to>
                                        <p:strVal val="visible"/>
                                      </p:to>
                                    </p:set>
                                    <p:animEffect transition="in" filter="fade">
                                      <p:cBhvr>
                                        <p:cTn id="56" dur="1000"/>
                                        <p:tgtEl>
                                          <p:spTgt spid="135170">
                                            <p:txEl>
                                              <p:pRg st="5" end="5"/>
                                            </p:txEl>
                                          </p:spTgt>
                                        </p:tgtEl>
                                      </p:cBhvr>
                                    </p:animEffect>
                                    <p:anim calcmode="lin" valueType="num">
                                      <p:cBhvr>
                                        <p:cTn id="5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35170">
                                            <p:txEl>
                                              <p:pRg st="6" end="6"/>
                                            </p:txEl>
                                          </p:spTgt>
                                        </p:tgtEl>
                                        <p:attrNameLst>
                                          <p:attrName>style.visibility</p:attrName>
                                        </p:attrNameLst>
                                      </p:cBhvr>
                                      <p:to>
                                        <p:strVal val="visible"/>
                                      </p:to>
                                    </p:set>
                                    <p:animEffect transition="in" filter="fade">
                                      <p:cBhvr>
                                        <p:cTn id="63" dur="1000"/>
                                        <p:tgtEl>
                                          <p:spTgt spid="135170">
                                            <p:txEl>
                                              <p:pRg st="6" end="6"/>
                                            </p:txEl>
                                          </p:spTgt>
                                        </p:tgtEl>
                                      </p:cBhvr>
                                    </p:animEffect>
                                    <p:anim calcmode="lin" valueType="num">
                                      <p:cBhvr>
                                        <p:cTn id="64"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3517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35170">
                                            <p:txEl>
                                              <p:pRg st="7" end="7"/>
                                            </p:txEl>
                                          </p:spTgt>
                                        </p:tgtEl>
                                        <p:attrNameLst>
                                          <p:attrName>style.visibility</p:attrName>
                                        </p:attrNameLst>
                                      </p:cBhvr>
                                      <p:to>
                                        <p:strVal val="visible"/>
                                      </p:to>
                                    </p:set>
                                    <p:animEffect transition="in" filter="fade">
                                      <p:cBhvr>
                                        <p:cTn id="70" dur="1000"/>
                                        <p:tgtEl>
                                          <p:spTgt spid="135170">
                                            <p:txEl>
                                              <p:pRg st="7" end="7"/>
                                            </p:txEl>
                                          </p:spTgt>
                                        </p:tgtEl>
                                      </p:cBhvr>
                                    </p:animEffect>
                                    <p:anim calcmode="lin" valueType="num">
                                      <p:cBhvr>
                                        <p:cTn id="71"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72" dur="1000" fill="hold"/>
                                        <p:tgtEl>
                                          <p:spTgt spid="13517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35170">
                                            <p:txEl>
                                              <p:pRg st="8" end="8"/>
                                            </p:txEl>
                                          </p:spTgt>
                                        </p:tgtEl>
                                        <p:attrNameLst>
                                          <p:attrName>style.visibility</p:attrName>
                                        </p:attrNameLst>
                                      </p:cBhvr>
                                      <p:to>
                                        <p:strVal val="visible"/>
                                      </p:to>
                                    </p:set>
                                    <p:animEffect transition="in" filter="fade">
                                      <p:cBhvr>
                                        <p:cTn id="77" dur="1000"/>
                                        <p:tgtEl>
                                          <p:spTgt spid="135170">
                                            <p:txEl>
                                              <p:pRg st="8" end="8"/>
                                            </p:txEl>
                                          </p:spTgt>
                                        </p:tgtEl>
                                      </p:cBhvr>
                                    </p:animEffect>
                                    <p:anim calcmode="lin" valueType="num">
                                      <p:cBhvr>
                                        <p:cTn id="78"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79" dur="1000" fill="hold"/>
                                        <p:tgtEl>
                                          <p:spTgt spid="13517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35170">
                                            <p:txEl>
                                              <p:pRg st="9" end="9"/>
                                            </p:txEl>
                                          </p:spTgt>
                                        </p:tgtEl>
                                        <p:attrNameLst>
                                          <p:attrName>style.visibility</p:attrName>
                                        </p:attrNameLst>
                                      </p:cBhvr>
                                      <p:to>
                                        <p:strVal val="visible"/>
                                      </p:to>
                                    </p:set>
                                    <p:animEffect transition="in" filter="fade">
                                      <p:cBhvr>
                                        <p:cTn id="84" dur="1000"/>
                                        <p:tgtEl>
                                          <p:spTgt spid="135170">
                                            <p:txEl>
                                              <p:pRg st="9" end="9"/>
                                            </p:txEl>
                                          </p:spTgt>
                                        </p:tgtEl>
                                      </p:cBhvr>
                                    </p:animEffect>
                                    <p:anim calcmode="lin" valueType="num">
                                      <p:cBhvr>
                                        <p:cTn id="85"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86"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35170">
                                            <p:txEl>
                                              <p:pRg st="10" end="10"/>
                                            </p:txEl>
                                          </p:spTgt>
                                        </p:tgtEl>
                                        <p:attrNameLst>
                                          <p:attrName>style.visibility</p:attrName>
                                        </p:attrNameLst>
                                      </p:cBhvr>
                                      <p:to>
                                        <p:strVal val="visible"/>
                                      </p:to>
                                    </p:set>
                                    <p:animEffect transition="in" filter="fade">
                                      <p:cBhvr>
                                        <p:cTn id="91" dur="1000"/>
                                        <p:tgtEl>
                                          <p:spTgt spid="135170">
                                            <p:txEl>
                                              <p:pRg st="10" end="10"/>
                                            </p:txEl>
                                          </p:spTgt>
                                        </p:tgtEl>
                                      </p:cBhvr>
                                    </p:animEffect>
                                    <p:anim calcmode="lin" valueType="num">
                                      <p:cBhvr>
                                        <p:cTn id="92"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93" dur="1000" fill="hold"/>
                                        <p:tgtEl>
                                          <p:spTgt spid="135170">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35170">
                                            <p:txEl>
                                              <p:pRg st="11" end="11"/>
                                            </p:txEl>
                                          </p:spTgt>
                                        </p:tgtEl>
                                        <p:attrNameLst>
                                          <p:attrName>style.visibility</p:attrName>
                                        </p:attrNameLst>
                                      </p:cBhvr>
                                      <p:to>
                                        <p:strVal val="visible"/>
                                      </p:to>
                                    </p:set>
                                    <p:animEffect transition="in" filter="fade">
                                      <p:cBhvr>
                                        <p:cTn id="98" dur="1000"/>
                                        <p:tgtEl>
                                          <p:spTgt spid="135170">
                                            <p:txEl>
                                              <p:pRg st="11" end="11"/>
                                            </p:txEl>
                                          </p:spTgt>
                                        </p:tgtEl>
                                      </p:cBhvr>
                                    </p:animEffect>
                                    <p:anim calcmode="lin" valueType="num">
                                      <p:cBhvr>
                                        <p:cTn id="99"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100" dur="1000" fill="hold"/>
                                        <p:tgtEl>
                                          <p:spTgt spid="135170">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135170">
                                            <p:txEl>
                                              <p:pRg st="12" end="12"/>
                                            </p:txEl>
                                          </p:spTgt>
                                        </p:tgtEl>
                                        <p:attrNameLst>
                                          <p:attrName>style.visibility</p:attrName>
                                        </p:attrNameLst>
                                      </p:cBhvr>
                                      <p:to>
                                        <p:strVal val="visible"/>
                                      </p:to>
                                    </p:set>
                                    <p:animEffect transition="in" filter="fade">
                                      <p:cBhvr>
                                        <p:cTn id="105" dur="1000"/>
                                        <p:tgtEl>
                                          <p:spTgt spid="135170">
                                            <p:txEl>
                                              <p:pRg st="12" end="12"/>
                                            </p:txEl>
                                          </p:spTgt>
                                        </p:tgtEl>
                                      </p:cBhvr>
                                    </p:animEffect>
                                    <p:anim calcmode="lin" valueType="num">
                                      <p:cBhvr>
                                        <p:cTn id="106"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107" dur="1000" fill="hold"/>
                                        <p:tgtEl>
                                          <p:spTgt spid="135170">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135170">
                                            <p:txEl>
                                              <p:pRg st="13" end="13"/>
                                            </p:txEl>
                                          </p:spTgt>
                                        </p:tgtEl>
                                        <p:attrNameLst>
                                          <p:attrName>style.visibility</p:attrName>
                                        </p:attrNameLst>
                                      </p:cBhvr>
                                      <p:to>
                                        <p:strVal val="visible"/>
                                      </p:to>
                                    </p:set>
                                    <p:animEffect transition="in" filter="fade">
                                      <p:cBhvr>
                                        <p:cTn id="112" dur="1000"/>
                                        <p:tgtEl>
                                          <p:spTgt spid="135170">
                                            <p:txEl>
                                              <p:pRg st="13" end="13"/>
                                            </p:txEl>
                                          </p:spTgt>
                                        </p:tgtEl>
                                      </p:cBhvr>
                                    </p:animEffect>
                                    <p:anim calcmode="lin" valueType="num">
                                      <p:cBhvr>
                                        <p:cTn id="113"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114" dur="1000" fill="hold"/>
                                        <p:tgtEl>
                                          <p:spTgt spid="135170">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135170">
                                            <p:txEl>
                                              <p:pRg st="14" end="14"/>
                                            </p:txEl>
                                          </p:spTgt>
                                        </p:tgtEl>
                                        <p:attrNameLst>
                                          <p:attrName>style.visibility</p:attrName>
                                        </p:attrNameLst>
                                      </p:cBhvr>
                                      <p:to>
                                        <p:strVal val="visible"/>
                                      </p:to>
                                    </p:set>
                                    <p:animEffect transition="in" filter="fade">
                                      <p:cBhvr>
                                        <p:cTn id="119" dur="1000"/>
                                        <p:tgtEl>
                                          <p:spTgt spid="135170">
                                            <p:txEl>
                                              <p:pRg st="14" end="14"/>
                                            </p:txEl>
                                          </p:spTgt>
                                        </p:tgtEl>
                                      </p:cBhvr>
                                    </p:animEffect>
                                    <p:anim calcmode="lin" valueType="num">
                                      <p:cBhvr>
                                        <p:cTn id="120" dur="1000" fill="hold"/>
                                        <p:tgtEl>
                                          <p:spTgt spid="135170">
                                            <p:txEl>
                                              <p:pRg st="14" end="14"/>
                                            </p:txEl>
                                          </p:spTgt>
                                        </p:tgtEl>
                                        <p:attrNameLst>
                                          <p:attrName>ppt_x</p:attrName>
                                        </p:attrNameLst>
                                      </p:cBhvr>
                                      <p:tavLst>
                                        <p:tav tm="0">
                                          <p:val>
                                            <p:strVal val="#ppt_x"/>
                                          </p:val>
                                        </p:tav>
                                        <p:tav tm="100000">
                                          <p:val>
                                            <p:strVal val="#ppt_x"/>
                                          </p:val>
                                        </p:tav>
                                      </p:tavLst>
                                    </p:anim>
                                    <p:anim calcmode="lin" valueType="num">
                                      <p:cBhvr>
                                        <p:cTn id="121" dur="1000" fill="hold"/>
                                        <p:tgtEl>
                                          <p:spTgt spid="135170">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nodeType="clickEffect">
                                  <p:stCondLst>
                                    <p:cond delay="0"/>
                                  </p:stCondLst>
                                  <p:childTnLst>
                                    <p:set>
                                      <p:cBhvr>
                                        <p:cTn id="125" dur="1" fill="hold">
                                          <p:stCondLst>
                                            <p:cond delay="0"/>
                                          </p:stCondLst>
                                        </p:cTn>
                                        <p:tgtEl>
                                          <p:spTgt spid="135170">
                                            <p:txEl>
                                              <p:pRg st="15" end="15"/>
                                            </p:txEl>
                                          </p:spTgt>
                                        </p:tgtEl>
                                        <p:attrNameLst>
                                          <p:attrName>style.visibility</p:attrName>
                                        </p:attrNameLst>
                                      </p:cBhvr>
                                      <p:to>
                                        <p:strVal val="visible"/>
                                      </p:to>
                                    </p:set>
                                    <p:animEffect transition="in" filter="fade">
                                      <p:cBhvr>
                                        <p:cTn id="126" dur="1000"/>
                                        <p:tgtEl>
                                          <p:spTgt spid="135170">
                                            <p:txEl>
                                              <p:pRg st="15" end="15"/>
                                            </p:txEl>
                                          </p:spTgt>
                                        </p:tgtEl>
                                      </p:cBhvr>
                                    </p:animEffect>
                                    <p:anim calcmode="lin" valueType="num">
                                      <p:cBhvr>
                                        <p:cTn id="127" dur="1000" fill="hold"/>
                                        <p:tgtEl>
                                          <p:spTgt spid="135170">
                                            <p:txEl>
                                              <p:pRg st="15" end="15"/>
                                            </p:txEl>
                                          </p:spTgt>
                                        </p:tgtEl>
                                        <p:attrNameLst>
                                          <p:attrName>ppt_x</p:attrName>
                                        </p:attrNameLst>
                                      </p:cBhvr>
                                      <p:tavLst>
                                        <p:tav tm="0">
                                          <p:val>
                                            <p:strVal val="#ppt_x"/>
                                          </p:val>
                                        </p:tav>
                                        <p:tav tm="100000">
                                          <p:val>
                                            <p:strVal val="#ppt_x"/>
                                          </p:val>
                                        </p:tav>
                                      </p:tavLst>
                                    </p:anim>
                                    <p:anim calcmode="lin" valueType="num">
                                      <p:cBhvr>
                                        <p:cTn id="128" dur="1000" fill="hold"/>
                                        <p:tgtEl>
                                          <p:spTgt spid="135170">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nodeType="clickEffect">
                                  <p:stCondLst>
                                    <p:cond delay="0"/>
                                  </p:stCondLst>
                                  <p:childTnLst>
                                    <p:set>
                                      <p:cBhvr>
                                        <p:cTn id="132" dur="1" fill="hold">
                                          <p:stCondLst>
                                            <p:cond delay="0"/>
                                          </p:stCondLst>
                                        </p:cTn>
                                        <p:tgtEl>
                                          <p:spTgt spid="135170">
                                            <p:txEl>
                                              <p:pRg st="16" end="16"/>
                                            </p:txEl>
                                          </p:spTgt>
                                        </p:tgtEl>
                                        <p:attrNameLst>
                                          <p:attrName>style.visibility</p:attrName>
                                        </p:attrNameLst>
                                      </p:cBhvr>
                                      <p:to>
                                        <p:strVal val="visible"/>
                                      </p:to>
                                    </p:set>
                                    <p:animEffect transition="in" filter="fade">
                                      <p:cBhvr>
                                        <p:cTn id="133" dur="1000"/>
                                        <p:tgtEl>
                                          <p:spTgt spid="135170">
                                            <p:txEl>
                                              <p:pRg st="16" end="16"/>
                                            </p:txEl>
                                          </p:spTgt>
                                        </p:tgtEl>
                                      </p:cBhvr>
                                    </p:animEffect>
                                    <p:anim calcmode="lin" valueType="num">
                                      <p:cBhvr>
                                        <p:cTn id="134" dur="1000" fill="hold"/>
                                        <p:tgtEl>
                                          <p:spTgt spid="135170">
                                            <p:txEl>
                                              <p:pRg st="16" end="16"/>
                                            </p:txEl>
                                          </p:spTgt>
                                        </p:tgtEl>
                                        <p:attrNameLst>
                                          <p:attrName>ppt_x</p:attrName>
                                        </p:attrNameLst>
                                      </p:cBhvr>
                                      <p:tavLst>
                                        <p:tav tm="0">
                                          <p:val>
                                            <p:strVal val="#ppt_x"/>
                                          </p:val>
                                        </p:tav>
                                        <p:tav tm="100000">
                                          <p:val>
                                            <p:strVal val="#ppt_x"/>
                                          </p:val>
                                        </p:tav>
                                      </p:tavLst>
                                    </p:anim>
                                    <p:anim calcmode="lin" valueType="num">
                                      <p:cBhvr>
                                        <p:cTn id="135" dur="1000" fill="hold"/>
                                        <p:tgtEl>
                                          <p:spTgt spid="135170">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4294967295"/>
          </p:nvPr>
        </p:nvSpPr>
        <p:spPr>
          <a:xfrm>
            <a:off x="323528" y="579676"/>
            <a:ext cx="8229600" cy="2741295"/>
          </a:xfrm>
        </p:spPr>
        <p:txBody>
          <a:bodyPr vert="horz" wrap="square" lIns="91440" tIns="45720" rIns="91440" bIns="45720" anchor="t">
            <a:noAutofit/>
          </a:bodyPr>
          <a:lstStyle/>
          <a:p>
            <a:pPr>
              <a:defRPr/>
            </a:pPr>
            <a:r>
              <a:rPr lang="zh-CN" altLang="en-US" sz="1200" dirty="0">
                <a:latin typeface="Arial" charset="0"/>
              </a:rPr>
              <a:t>运行</a:t>
            </a:r>
            <a:r>
              <a:rPr lang="zh-CN" altLang="zh-CN" sz="1200" dirty="0">
                <a:latin typeface="Arial" charset="0"/>
              </a:rPr>
              <a:t>结果：</a:t>
            </a:r>
          </a:p>
          <a:p>
            <a:pPr>
              <a:defRPr/>
            </a:pPr>
            <a:r>
              <a:rPr lang="zh-CN" altLang="zh-CN" sz="1200" dirty="0">
                <a:latin typeface="Arial" charset="0"/>
              </a:rPr>
              <a:t>带默认参数的构造函数已被调用。</a:t>
            </a:r>
          </a:p>
          <a:p>
            <a:pPr>
              <a:defRPr/>
            </a:pPr>
            <a:r>
              <a:rPr lang="en-US" altLang="zh-CN" sz="1200" dirty="0">
                <a:latin typeface="Arial" charset="0"/>
              </a:rPr>
              <a:t>2005.10.2</a:t>
            </a:r>
            <a:endParaRPr lang="zh-CN" altLang="zh-CN" sz="1200" dirty="0">
              <a:latin typeface="Arial" charset="0"/>
            </a:endParaRPr>
          </a:p>
          <a:p>
            <a:pPr>
              <a:defRPr/>
            </a:pPr>
            <a:r>
              <a:rPr lang="en-US" altLang="zh-CN" sz="1200" dirty="0">
                <a:latin typeface="Arial" charset="0"/>
              </a:rPr>
              <a:t>************* </a:t>
            </a:r>
            <a:r>
              <a:rPr lang="zh-CN" altLang="zh-CN" sz="1200" dirty="0">
                <a:latin typeface="Arial" charset="0"/>
              </a:rPr>
              <a:t>第一种情况 </a:t>
            </a:r>
            <a:r>
              <a:rPr lang="en-US" altLang="zh-CN" sz="1200" dirty="0">
                <a:latin typeface="Arial" charset="0"/>
              </a:rPr>
              <a:t>***************</a:t>
            </a:r>
            <a:endParaRPr lang="zh-CN" altLang="zh-CN" sz="1200" dirty="0">
              <a:latin typeface="Arial" charset="0"/>
            </a:endParaRPr>
          </a:p>
          <a:p>
            <a:pPr>
              <a:defRPr/>
            </a:pPr>
            <a:r>
              <a:rPr lang="zh-CN" altLang="en-US" sz="1200" dirty="0">
                <a:latin typeface="Arial" charset="0"/>
              </a:rPr>
              <a:t>拷贝</a:t>
            </a:r>
            <a:r>
              <a:rPr lang="zh-CN" altLang="zh-CN" sz="1200" dirty="0" smtClean="0">
                <a:latin typeface="Arial" charset="0"/>
              </a:rPr>
              <a:t>构造</a:t>
            </a:r>
            <a:r>
              <a:rPr lang="zh-CN" altLang="zh-CN" sz="1200" dirty="0">
                <a:latin typeface="Arial" charset="0"/>
              </a:rPr>
              <a:t>函数已被调用。</a:t>
            </a:r>
          </a:p>
          <a:p>
            <a:pPr>
              <a:defRPr/>
            </a:pPr>
            <a:r>
              <a:rPr lang="en-US" altLang="zh-CN" sz="1200" dirty="0">
                <a:latin typeface="Arial" charset="0"/>
              </a:rPr>
              <a:t>2005.10.2</a:t>
            </a:r>
            <a:endParaRPr lang="zh-CN" altLang="zh-CN" sz="1200" dirty="0">
              <a:latin typeface="Arial" charset="0"/>
            </a:endParaRPr>
          </a:p>
          <a:p>
            <a:pPr>
              <a:defRPr/>
            </a:pPr>
            <a:r>
              <a:rPr lang="en-US" altLang="zh-CN" sz="1200" dirty="0">
                <a:latin typeface="Arial" charset="0"/>
              </a:rPr>
              <a:t>************* </a:t>
            </a:r>
            <a:r>
              <a:rPr lang="zh-CN" altLang="zh-CN" sz="1200" dirty="0">
                <a:latin typeface="Arial" charset="0"/>
              </a:rPr>
              <a:t>第二种情况 </a:t>
            </a:r>
            <a:r>
              <a:rPr lang="en-US" altLang="zh-CN" sz="1200" dirty="0">
                <a:latin typeface="Arial" charset="0"/>
              </a:rPr>
              <a:t>***************</a:t>
            </a:r>
            <a:endParaRPr lang="zh-CN" altLang="zh-CN" sz="1200" dirty="0">
              <a:latin typeface="Arial" charset="0"/>
            </a:endParaRPr>
          </a:p>
          <a:p>
            <a:pPr>
              <a:defRPr/>
            </a:pPr>
            <a:r>
              <a:rPr lang="zh-CN" altLang="zh-CN" sz="1200" dirty="0">
                <a:latin typeface="Arial" charset="0"/>
              </a:rPr>
              <a:t>调用</a:t>
            </a:r>
            <a:r>
              <a:rPr lang="en-US" altLang="zh-CN" sz="1200" dirty="0">
                <a:latin typeface="Arial" charset="0"/>
              </a:rPr>
              <a:t>fun1</a:t>
            </a:r>
            <a:r>
              <a:rPr lang="zh-CN" altLang="zh-CN" sz="1200" dirty="0">
                <a:latin typeface="Arial" charset="0"/>
              </a:rPr>
              <a:t>函数：</a:t>
            </a:r>
          </a:p>
          <a:p>
            <a:pPr>
              <a:defRPr/>
            </a:pPr>
            <a:r>
              <a:rPr lang="zh-CN" altLang="en-US" sz="1200" dirty="0" smtClean="0">
                <a:latin typeface="Arial" charset="0"/>
              </a:rPr>
              <a:t>拷贝</a:t>
            </a:r>
            <a:r>
              <a:rPr lang="zh-CN" altLang="zh-CN" sz="1200" dirty="0" smtClean="0">
                <a:latin typeface="Arial" charset="0"/>
              </a:rPr>
              <a:t>构造</a:t>
            </a:r>
            <a:r>
              <a:rPr lang="zh-CN" altLang="zh-CN" sz="1200" dirty="0">
                <a:latin typeface="Arial" charset="0"/>
              </a:rPr>
              <a:t>函数已被调用。</a:t>
            </a:r>
          </a:p>
          <a:p>
            <a:pPr>
              <a:defRPr/>
            </a:pPr>
            <a:r>
              <a:rPr lang="zh-CN" altLang="zh-CN" sz="1200" dirty="0">
                <a:latin typeface="Arial" charset="0"/>
              </a:rPr>
              <a:t>开始执行</a:t>
            </a:r>
            <a:r>
              <a:rPr lang="en-US" altLang="zh-CN" sz="1200" dirty="0">
                <a:latin typeface="Arial" charset="0"/>
              </a:rPr>
              <a:t>fun1</a:t>
            </a:r>
            <a:r>
              <a:rPr lang="zh-CN" altLang="zh-CN" sz="1200" dirty="0">
                <a:latin typeface="Arial" charset="0"/>
              </a:rPr>
              <a:t>函数：</a:t>
            </a:r>
          </a:p>
          <a:p>
            <a:pPr>
              <a:defRPr/>
            </a:pPr>
            <a:r>
              <a:rPr lang="en-US" altLang="zh-CN" sz="1200" dirty="0">
                <a:latin typeface="Arial" charset="0"/>
              </a:rPr>
              <a:t>2005.10.2</a:t>
            </a:r>
            <a:endParaRPr lang="zh-CN" altLang="zh-CN" sz="1200" dirty="0">
              <a:latin typeface="Arial" charset="0"/>
            </a:endParaRPr>
          </a:p>
          <a:p>
            <a:pPr>
              <a:defRPr/>
            </a:pPr>
            <a:r>
              <a:rPr lang="en-US" altLang="zh-CN" sz="1200" dirty="0">
                <a:latin typeface="Arial" charset="0"/>
              </a:rPr>
              <a:t>************* </a:t>
            </a:r>
            <a:r>
              <a:rPr lang="zh-CN" altLang="zh-CN" sz="1200" dirty="0">
                <a:latin typeface="Arial" charset="0"/>
              </a:rPr>
              <a:t>第三种情况 </a:t>
            </a:r>
            <a:r>
              <a:rPr lang="en-US" altLang="zh-CN" sz="1200" dirty="0">
                <a:latin typeface="Arial" charset="0"/>
              </a:rPr>
              <a:t>***************</a:t>
            </a:r>
            <a:endParaRPr lang="zh-CN" altLang="zh-CN" sz="1200" dirty="0">
              <a:latin typeface="Arial" charset="0"/>
            </a:endParaRPr>
          </a:p>
          <a:p>
            <a:pPr>
              <a:defRPr/>
            </a:pPr>
            <a:r>
              <a:rPr lang="zh-CN" altLang="zh-CN" sz="1200" dirty="0">
                <a:latin typeface="Arial" charset="0"/>
              </a:rPr>
              <a:t>调用</a:t>
            </a:r>
            <a:r>
              <a:rPr lang="en-US" altLang="zh-CN" sz="1200" dirty="0">
                <a:latin typeface="Arial" charset="0"/>
              </a:rPr>
              <a:t>fun2</a:t>
            </a:r>
            <a:r>
              <a:rPr lang="zh-CN" altLang="zh-CN" sz="1200" dirty="0">
                <a:latin typeface="Arial" charset="0"/>
              </a:rPr>
              <a:t>函数之前：</a:t>
            </a:r>
          </a:p>
          <a:p>
            <a:pPr>
              <a:defRPr/>
            </a:pPr>
            <a:r>
              <a:rPr lang="en-US" altLang="zh-CN" sz="1200" dirty="0">
                <a:latin typeface="Arial" charset="0"/>
              </a:rPr>
              <a:t>2005.10.2</a:t>
            </a:r>
            <a:endParaRPr lang="zh-CN" altLang="zh-CN" sz="1200" dirty="0">
              <a:latin typeface="Arial" charset="0"/>
            </a:endParaRPr>
          </a:p>
          <a:p>
            <a:pPr>
              <a:defRPr/>
            </a:pPr>
            <a:r>
              <a:rPr lang="zh-CN" altLang="zh-CN" sz="1200" dirty="0">
                <a:latin typeface="Arial" charset="0"/>
              </a:rPr>
              <a:t>调用</a:t>
            </a:r>
            <a:r>
              <a:rPr lang="en-US" altLang="zh-CN" sz="1200" dirty="0">
                <a:latin typeface="Arial" charset="0"/>
              </a:rPr>
              <a:t>fun2</a:t>
            </a:r>
            <a:r>
              <a:rPr lang="zh-CN" altLang="zh-CN" sz="1200" dirty="0">
                <a:latin typeface="Arial" charset="0"/>
              </a:rPr>
              <a:t>函数：</a:t>
            </a:r>
          </a:p>
          <a:p>
            <a:pPr>
              <a:defRPr/>
            </a:pPr>
            <a:r>
              <a:rPr lang="zh-CN" altLang="zh-CN" sz="1200" dirty="0">
                <a:latin typeface="Arial" charset="0"/>
              </a:rPr>
              <a:t>开始执行</a:t>
            </a:r>
            <a:r>
              <a:rPr lang="en-US" altLang="zh-CN" sz="1200" dirty="0">
                <a:latin typeface="Arial" charset="0"/>
              </a:rPr>
              <a:t>fun2</a:t>
            </a:r>
            <a:r>
              <a:rPr lang="zh-CN" altLang="zh-CN" sz="1200" dirty="0">
                <a:latin typeface="Arial" charset="0"/>
              </a:rPr>
              <a:t>函数：</a:t>
            </a:r>
          </a:p>
          <a:p>
            <a:pPr>
              <a:defRPr/>
            </a:pPr>
            <a:r>
              <a:rPr lang="zh-CN" altLang="zh-CN" sz="1200" dirty="0">
                <a:latin typeface="Arial" charset="0"/>
              </a:rPr>
              <a:t>带默认参数的构造函数已被调用。</a:t>
            </a:r>
          </a:p>
          <a:p>
            <a:pPr>
              <a:defRPr/>
            </a:pPr>
            <a:r>
              <a:rPr lang="zh-CN" altLang="en-US" sz="1200" dirty="0">
                <a:latin typeface="Arial" charset="0"/>
              </a:rPr>
              <a:t>拷贝</a:t>
            </a:r>
            <a:r>
              <a:rPr lang="zh-CN" altLang="zh-CN" sz="1200" dirty="0" smtClean="0">
                <a:latin typeface="Arial" charset="0"/>
              </a:rPr>
              <a:t>构造</a:t>
            </a:r>
            <a:r>
              <a:rPr lang="zh-CN" altLang="zh-CN" sz="1200" dirty="0">
                <a:latin typeface="Arial" charset="0"/>
              </a:rPr>
              <a:t>函数已被调用。</a:t>
            </a:r>
          </a:p>
          <a:p>
            <a:pPr>
              <a:defRPr/>
            </a:pPr>
            <a:r>
              <a:rPr lang="en-US" altLang="zh-CN" sz="1200" dirty="0">
                <a:latin typeface="Arial" charset="0"/>
              </a:rPr>
              <a:t>2010.4.4</a:t>
            </a:r>
            <a:endParaRPr lang="zh-CN" altLang="zh-CN" sz="1200" dirty="0">
              <a:latin typeface="Arial" charset="0"/>
            </a:endParaRPr>
          </a:p>
        </p:txBody>
      </p:sp>
    </p:spTree>
    <p:extLst>
      <p:ext uri="{BB962C8B-B14F-4D97-AF65-F5344CB8AC3E}">
        <p14:creationId xmlns:p14="http://schemas.microsoft.com/office/powerpoint/2010/main" val="12031446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1" end="1"/>
                                            </p:txEl>
                                          </p:spTgt>
                                        </p:tgtEl>
                                        <p:attrNameLst>
                                          <p:attrName>style.visibility</p:attrName>
                                        </p:attrNameLst>
                                      </p:cBhvr>
                                      <p:to>
                                        <p:strVal val="visible"/>
                                      </p:to>
                                    </p:set>
                                    <p:animEffect transition="in" filter="fade">
                                      <p:cBhvr>
                                        <p:cTn id="28" dur="1000"/>
                                        <p:tgtEl>
                                          <p:spTgt spid="135170">
                                            <p:txEl>
                                              <p:pRg st="1" end="1"/>
                                            </p:txEl>
                                          </p:spTgt>
                                        </p:tgtEl>
                                      </p:cBhvr>
                                    </p:animEffect>
                                    <p:anim calcmode="lin" valueType="num">
                                      <p:cBhvr>
                                        <p:cTn id="29"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2" end="2"/>
                                            </p:txEl>
                                          </p:spTgt>
                                        </p:tgtEl>
                                        <p:attrNameLst>
                                          <p:attrName>style.visibility</p:attrName>
                                        </p:attrNameLst>
                                      </p:cBhvr>
                                      <p:to>
                                        <p:strVal val="visible"/>
                                      </p:to>
                                    </p:set>
                                    <p:animEffect transition="in" filter="fade">
                                      <p:cBhvr>
                                        <p:cTn id="35" dur="1000"/>
                                        <p:tgtEl>
                                          <p:spTgt spid="135170">
                                            <p:txEl>
                                              <p:pRg st="2" end="2"/>
                                            </p:txEl>
                                          </p:spTgt>
                                        </p:tgtEl>
                                      </p:cBhvr>
                                    </p:animEffect>
                                    <p:anim calcmode="lin" valueType="num">
                                      <p:cBhvr>
                                        <p:cTn id="36"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5170">
                                            <p:txEl>
                                              <p:pRg st="3" end="3"/>
                                            </p:txEl>
                                          </p:spTgt>
                                        </p:tgtEl>
                                        <p:attrNameLst>
                                          <p:attrName>style.visibility</p:attrName>
                                        </p:attrNameLst>
                                      </p:cBhvr>
                                      <p:to>
                                        <p:strVal val="visible"/>
                                      </p:to>
                                    </p:set>
                                    <p:animEffect transition="in" filter="fade">
                                      <p:cBhvr>
                                        <p:cTn id="42" dur="1000"/>
                                        <p:tgtEl>
                                          <p:spTgt spid="135170">
                                            <p:txEl>
                                              <p:pRg st="3" end="3"/>
                                            </p:txEl>
                                          </p:spTgt>
                                        </p:tgtEl>
                                      </p:cBhvr>
                                    </p:animEffect>
                                    <p:anim calcmode="lin" valueType="num">
                                      <p:cBhvr>
                                        <p:cTn id="43"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5170">
                                            <p:txEl>
                                              <p:pRg st="4" end="4"/>
                                            </p:txEl>
                                          </p:spTgt>
                                        </p:tgtEl>
                                        <p:attrNameLst>
                                          <p:attrName>style.visibility</p:attrName>
                                        </p:attrNameLst>
                                      </p:cBhvr>
                                      <p:to>
                                        <p:strVal val="visible"/>
                                      </p:to>
                                    </p:set>
                                    <p:animEffect transition="in" filter="fade">
                                      <p:cBhvr>
                                        <p:cTn id="49" dur="1000"/>
                                        <p:tgtEl>
                                          <p:spTgt spid="135170">
                                            <p:txEl>
                                              <p:pRg st="4" end="4"/>
                                            </p:txEl>
                                          </p:spTgt>
                                        </p:tgtEl>
                                      </p:cBhvr>
                                    </p:animEffect>
                                    <p:anim calcmode="lin" valueType="num">
                                      <p:cBhvr>
                                        <p:cTn id="50"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5170">
                                            <p:txEl>
                                              <p:pRg st="5" end="5"/>
                                            </p:txEl>
                                          </p:spTgt>
                                        </p:tgtEl>
                                        <p:attrNameLst>
                                          <p:attrName>style.visibility</p:attrName>
                                        </p:attrNameLst>
                                      </p:cBhvr>
                                      <p:to>
                                        <p:strVal val="visible"/>
                                      </p:to>
                                    </p:set>
                                    <p:animEffect transition="in" filter="fade">
                                      <p:cBhvr>
                                        <p:cTn id="56" dur="1000"/>
                                        <p:tgtEl>
                                          <p:spTgt spid="135170">
                                            <p:txEl>
                                              <p:pRg st="5" end="5"/>
                                            </p:txEl>
                                          </p:spTgt>
                                        </p:tgtEl>
                                      </p:cBhvr>
                                    </p:animEffect>
                                    <p:anim calcmode="lin" valueType="num">
                                      <p:cBhvr>
                                        <p:cTn id="5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35170">
                                            <p:txEl>
                                              <p:pRg st="6" end="6"/>
                                            </p:txEl>
                                          </p:spTgt>
                                        </p:tgtEl>
                                        <p:attrNameLst>
                                          <p:attrName>style.visibility</p:attrName>
                                        </p:attrNameLst>
                                      </p:cBhvr>
                                      <p:to>
                                        <p:strVal val="visible"/>
                                      </p:to>
                                    </p:set>
                                    <p:animEffect transition="in" filter="fade">
                                      <p:cBhvr>
                                        <p:cTn id="63" dur="1000"/>
                                        <p:tgtEl>
                                          <p:spTgt spid="135170">
                                            <p:txEl>
                                              <p:pRg st="6" end="6"/>
                                            </p:txEl>
                                          </p:spTgt>
                                        </p:tgtEl>
                                      </p:cBhvr>
                                    </p:animEffect>
                                    <p:anim calcmode="lin" valueType="num">
                                      <p:cBhvr>
                                        <p:cTn id="64"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3517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35170">
                                            <p:txEl>
                                              <p:pRg st="7" end="7"/>
                                            </p:txEl>
                                          </p:spTgt>
                                        </p:tgtEl>
                                        <p:attrNameLst>
                                          <p:attrName>style.visibility</p:attrName>
                                        </p:attrNameLst>
                                      </p:cBhvr>
                                      <p:to>
                                        <p:strVal val="visible"/>
                                      </p:to>
                                    </p:set>
                                    <p:animEffect transition="in" filter="fade">
                                      <p:cBhvr>
                                        <p:cTn id="70" dur="1000"/>
                                        <p:tgtEl>
                                          <p:spTgt spid="135170">
                                            <p:txEl>
                                              <p:pRg st="7" end="7"/>
                                            </p:txEl>
                                          </p:spTgt>
                                        </p:tgtEl>
                                      </p:cBhvr>
                                    </p:animEffect>
                                    <p:anim calcmode="lin" valueType="num">
                                      <p:cBhvr>
                                        <p:cTn id="71"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72" dur="1000" fill="hold"/>
                                        <p:tgtEl>
                                          <p:spTgt spid="13517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35170">
                                            <p:txEl>
                                              <p:pRg st="8" end="8"/>
                                            </p:txEl>
                                          </p:spTgt>
                                        </p:tgtEl>
                                        <p:attrNameLst>
                                          <p:attrName>style.visibility</p:attrName>
                                        </p:attrNameLst>
                                      </p:cBhvr>
                                      <p:to>
                                        <p:strVal val="visible"/>
                                      </p:to>
                                    </p:set>
                                    <p:animEffect transition="in" filter="fade">
                                      <p:cBhvr>
                                        <p:cTn id="77" dur="1000"/>
                                        <p:tgtEl>
                                          <p:spTgt spid="135170">
                                            <p:txEl>
                                              <p:pRg st="8" end="8"/>
                                            </p:txEl>
                                          </p:spTgt>
                                        </p:tgtEl>
                                      </p:cBhvr>
                                    </p:animEffect>
                                    <p:anim calcmode="lin" valueType="num">
                                      <p:cBhvr>
                                        <p:cTn id="78"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79" dur="1000" fill="hold"/>
                                        <p:tgtEl>
                                          <p:spTgt spid="13517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35170">
                                            <p:txEl>
                                              <p:pRg st="9" end="9"/>
                                            </p:txEl>
                                          </p:spTgt>
                                        </p:tgtEl>
                                        <p:attrNameLst>
                                          <p:attrName>style.visibility</p:attrName>
                                        </p:attrNameLst>
                                      </p:cBhvr>
                                      <p:to>
                                        <p:strVal val="visible"/>
                                      </p:to>
                                    </p:set>
                                    <p:animEffect transition="in" filter="fade">
                                      <p:cBhvr>
                                        <p:cTn id="84" dur="1000"/>
                                        <p:tgtEl>
                                          <p:spTgt spid="135170">
                                            <p:txEl>
                                              <p:pRg st="9" end="9"/>
                                            </p:txEl>
                                          </p:spTgt>
                                        </p:tgtEl>
                                      </p:cBhvr>
                                    </p:animEffect>
                                    <p:anim calcmode="lin" valueType="num">
                                      <p:cBhvr>
                                        <p:cTn id="85"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86"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35170">
                                            <p:txEl>
                                              <p:pRg st="10" end="10"/>
                                            </p:txEl>
                                          </p:spTgt>
                                        </p:tgtEl>
                                        <p:attrNameLst>
                                          <p:attrName>style.visibility</p:attrName>
                                        </p:attrNameLst>
                                      </p:cBhvr>
                                      <p:to>
                                        <p:strVal val="visible"/>
                                      </p:to>
                                    </p:set>
                                    <p:animEffect transition="in" filter="fade">
                                      <p:cBhvr>
                                        <p:cTn id="91" dur="1000"/>
                                        <p:tgtEl>
                                          <p:spTgt spid="135170">
                                            <p:txEl>
                                              <p:pRg st="10" end="10"/>
                                            </p:txEl>
                                          </p:spTgt>
                                        </p:tgtEl>
                                      </p:cBhvr>
                                    </p:animEffect>
                                    <p:anim calcmode="lin" valueType="num">
                                      <p:cBhvr>
                                        <p:cTn id="92"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93" dur="1000" fill="hold"/>
                                        <p:tgtEl>
                                          <p:spTgt spid="135170">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35170">
                                            <p:txEl>
                                              <p:pRg st="11" end="11"/>
                                            </p:txEl>
                                          </p:spTgt>
                                        </p:tgtEl>
                                        <p:attrNameLst>
                                          <p:attrName>style.visibility</p:attrName>
                                        </p:attrNameLst>
                                      </p:cBhvr>
                                      <p:to>
                                        <p:strVal val="visible"/>
                                      </p:to>
                                    </p:set>
                                    <p:animEffect transition="in" filter="fade">
                                      <p:cBhvr>
                                        <p:cTn id="98" dur="1000"/>
                                        <p:tgtEl>
                                          <p:spTgt spid="135170">
                                            <p:txEl>
                                              <p:pRg st="11" end="11"/>
                                            </p:txEl>
                                          </p:spTgt>
                                        </p:tgtEl>
                                      </p:cBhvr>
                                    </p:animEffect>
                                    <p:anim calcmode="lin" valueType="num">
                                      <p:cBhvr>
                                        <p:cTn id="99"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100" dur="1000" fill="hold"/>
                                        <p:tgtEl>
                                          <p:spTgt spid="135170">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135170">
                                            <p:txEl>
                                              <p:pRg st="12" end="12"/>
                                            </p:txEl>
                                          </p:spTgt>
                                        </p:tgtEl>
                                        <p:attrNameLst>
                                          <p:attrName>style.visibility</p:attrName>
                                        </p:attrNameLst>
                                      </p:cBhvr>
                                      <p:to>
                                        <p:strVal val="visible"/>
                                      </p:to>
                                    </p:set>
                                    <p:animEffect transition="in" filter="fade">
                                      <p:cBhvr>
                                        <p:cTn id="105" dur="1000"/>
                                        <p:tgtEl>
                                          <p:spTgt spid="135170">
                                            <p:txEl>
                                              <p:pRg st="12" end="12"/>
                                            </p:txEl>
                                          </p:spTgt>
                                        </p:tgtEl>
                                      </p:cBhvr>
                                    </p:animEffect>
                                    <p:anim calcmode="lin" valueType="num">
                                      <p:cBhvr>
                                        <p:cTn id="106"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107" dur="1000" fill="hold"/>
                                        <p:tgtEl>
                                          <p:spTgt spid="135170">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135170">
                                            <p:txEl>
                                              <p:pRg st="13" end="13"/>
                                            </p:txEl>
                                          </p:spTgt>
                                        </p:tgtEl>
                                        <p:attrNameLst>
                                          <p:attrName>style.visibility</p:attrName>
                                        </p:attrNameLst>
                                      </p:cBhvr>
                                      <p:to>
                                        <p:strVal val="visible"/>
                                      </p:to>
                                    </p:set>
                                    <p:animEffect transition="in" filter="fade">
                                      <p:cBhvr>
                                        <p:cTn id="112" dur="1000"/>
                                        <p:tgtEl>
                                          <p:spTgt spid="135170">
                                            <p:txEl>
                                              <p:pRg st="13" end="13"/>
                                            </p:txEl>
                                          </p:spTgt>
                                        </p:tgtEl>
                                      </p:cBhvr>
                                    </p:animEffect>
                                    <p:anim calcmode="lin" valueType="num">
                                      <p:cBhvr>
                                        <p:cTn id="113"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114" dur="1000" fill="hold"/>
                                        <p:tgtEl>
                                          <p:spTgt spid="135170">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135170">
                                            <p:txEl>
                                              <p:pRg st="14" end="14"/>
                                            </p:txEl>
                                          </p:spTgt>
                                        </p:tgtEl>
                                        <p:attrNameLst>
                                          <p:attrName>style.visibility</p:attrName>
                                        </p:attrNameLst>
                                      </p:cBhvr>
                                      <p:to>
                                        <p:strVal val="visible"/>
                                      </p:to>
                                    </p:set>
                                    <p:animEffect transition="in" filter="fade">
                                      <p:cBhvr>
                                        <p:cTn id="119" dur="1000"/>
                                        <p:tgtEl>
                                          <p:spTgt spid="135170">
                                            <p:txEl>
                                              <p:pRg st="14" end="14"/>
                                            </p:txEl>
                                          </p:spTgt>
                                        </p:tgtEl>
                                      </p:cBhvr>
                                    </p:animEffect>
                                    <p:anim calcmode="lin" valueType="num">
                                      <p:cBhvr>
                                        <p:cTn id="120" dur="1000" fill="hold"/>
                                        <p:tgtEl>
                                          <p:spTgt spid="135170">
                                            <p:txEl>
                                              <p:pRg st="14" end="14"/>
                                            </p:txEl>
                                          </p:spTgt>
                                        </p:tgtEl>
                                        <p:attrNameLst>
                                          <p:attrName>ppt_x</p:attrName>
                                        </p:attrNameLst>
                                      </p:cBhvr>
                                      <p:tavLst>
                                        <p:tav tm="0">
                                          <p:val>
                                            <p:strVal val="#ppt_x"/>
                                          </p:val>
                                        </p:tav>
                                        <p:tav tm="100000">
                                          <p:val>
                                            <p:strVal val="#ppt_x"/>
                                          </p:val>
                                        </p:tav>
                                      </p:tavLst>
                                    </p:anim>
                                    <p:anim calcmode="lin" valueType="num">
                                      <p:cBhvr>
                                        <p:cTn id="121" dur="1000" fill="hold"/>
                                        <p:tgtEl>
                                          <p:spTgt spid="135170">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nodeType="clickEffect">
                                  <p:stCondLst>
                                    <p:cond delay="0"/>
                                  </p:stCondLst>
                                  <p:childTnLst>
                                    <p:set>
                                      <p:cBhvr>
                                        <p:cTn id="125" dur="1" fill="hold">
                                          <p:stCondLst>
                                            <p:cond delay="0"/>
                                          </p:stCondLst>
                                        </p:cTn>
                                        <p:tgtEl>
                                          <p:spTgt spid="135170">
                                            <p:txEl>
                                              <p:pRg st="15" end="15"/>
                                            </p:txEl>
                                          </p:spTgt>
                                        </p:tgtEl>
                                        <p:attrNameLst>
                                          <p:attrName>style.visibility</p:attrName>
                                        </p:attrNameLst>
                                      </p:cBhvr>
                                      <p:to>
                                        <p:strVal val="visible"/>
                                      </p:to>
                                    </p:set>
                                    <p:animEffect transition="in" filter="fade">
                                      <p:cBhvr>
                                        <p:cTn id="126" dur="1000"/>
                                        <p:tgtEl>
                                          <p:spTgt spid="135170">
                                            <p:txEl>
                                              <p:pRg st="15" end="15"/>
                                            </p:txEl>
                                          </p:spTgt>
                                        </p:tgtEl>
                                      </p:cBhvr>
                                    </p:animEffect>
                                    <p:anim calcmode="lin" valueType="num">
                                      <p:cBhvr>
                                        <p:cTn id="127" dur="1000" fill="hold"/>
                                        <p:tgtEl>
                                          <p:spTgt spid="135170">
                                            <p:txEl>
                                              <p:pRg st="15" end="15"/>
                                            </p:txEl>
                                          </p:spTgt>
                                        </p:tgtEl>
                                        <p:attrNameLst>
                                          <p:attrName>ppt_x</p:attrName>
                                        </p:attrNameLst>
                                      </p:cBhvr>
                                      <p:tavLst>
                                        <p:tav tm="0">
                                          <p:val>
                                            <p:strVal val="#ppt_x"/>
                                          </p:val>
                                        </p:tav>
                                        <p:tav tm="100000">
                                          <p:val>
                                            <p:strVal val="#ppt_x"/>
                                          </p:val>
                                        </p:tav>
                                      </p:tavLst>
                                    </p:anim>
                                    <p:anim calcmode="lin" valueType="num">
                                      <p:cBhvr>
                                        <p:cTn id="128" dur="1000" fill="hold"/>
                                        <p:tgtEl>
                                          <p:spTgt spid="135170">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nodeType="clickEffect">
                                  <p:stCondLst>
                                    <p:cond delay="0"/>
                                  </p:stCondLst>
                                  <p:childTnLst>
                                    <p:set>
                                      <p:cBhvr>
                                        <p:cTn id="132" dur="1" fill="hold">
                                          <p:stCondLst>
                                            <p:cond delay="0"/>
                                          </p:stCondLst>
                                        </p:cTn>
                                        <p:tgtEl>
                                          <p:spTgt spid="135170">
                                            <p:txEl>
                                              <p:pRg st="16" end="16"/>
                                            </p:txEl>
                                          </p:spTgt>
                                        </p:tgtEl>
                                        <p:attrNameLst>
                                          <p:attrName>style.visibility</p:attrName>
                                        </p:attrNameLst>
                                      </p:cBhvr>
                                      <p:to>
                                        <p:strVal val="visible"/>
                                      </p:to>
                                    </p:set>
                                    <p:animEffect transition="in" filter="fade">
                                      <p:cBhvr>
                                        <p:cTn id="133" dur="1000"/>
                                        <p:tgtEl>
                                          <p:spTgt spid="135170">
                                            <p:txEl>
                                              <p:pRg st="16" end="16"/>
                                            </p:txEl>
                                          </p:spTgt>
                                        </p:tgtEl>
                                      </p:cBhvr>
                                    </p:animEffect>
                                    <p:anim calcmode="lin" valueType="num">
                                      <p:cBhvr>
                                        <p:cTn id="134" dur="1000" fill="hold"/>
                                        <p:tgtEl>
                                          <p:spTgt spid="135170">
                                            <p:txEl>
                                              <p:pRg st="16" end="16"/>
                                            </p:txEl>
                                          </p:spTgt>
                                        </p:tgtEl>
                                        <p:attrNameLst>
                                          <p:attrName>ppt_x</p:attrName>
                                        </p:attrNameLst>
                                      </p:cBhvr>
                                      <p:tavLst>
                                        <p:tav tm="0">
                                          <p:val>
                                            <p:strVal val="#ppt_x"/>
                                          </p:val>
                                        </p:tav>
                                        <p:tav tm="100000">
                                          <p:val>
                                            <p:strVal val="#ppt_x"/>
                                          </p:val>
                                        </p:tav>
                                      </p:tavLst>
                                    </p:anim>
                                    <p:anim calcmode="lin" valueType="num">
                                      <p:cBhvr>
                                        <p:cTn id="135" dur="1000" fill="hold"/>
                                        <p:tgtEl>
                                          <p:spTgt spid="135170">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nodeType="clickEffect">
                                  <p:stCondLst>
                                    <p:cond delay="0"/>
                                  </p:stCondLst>
                                  <p:childTnLst>
                                    <p:set>
                                      <p:cBhvr>
                                        <p:cTn id="139" dur="1" fill="hold">
                                          <p:stCondLst>
                                            <p:cond delay="0"/>
                                          </p:stCondLst>
                                        </p:cTn>
                                        <p:tgtEl>
                                          <p:spTgt spid="135170">
                                            <p:txEl>
                                              <p:pRg st="17" end="17"/>
                                            </p:txEl>
                                          </p:spTgt>
                                        </p:tgtEl>
                                        <p:attrNameLst>
                                          <p:attrName>style.visibility</p:attrName>
                                        </p:attrNameLst>
                                      </p:cBhvr>
                                      <p:to>
                                        <p:strVal val="visible"/>
                                      </p:to>
                                    </p:set>
                                    <p:animEffect transition="in" filter="fade">
                                      <p:cBhvr>
                                        <p:cTn id="140" dur="1000"/>
                                        <p:tgtEl>
                                          <p:spTgt spid="135170">
                                            <p:txEl>
                                              <p:pRg st="17" end="17"/>
                                            </p:txEl>
                                          </p:spTgt>
                                        </p:tgtEl>
                                      </p:cBhvr>
                                    </p:animEffect>
                                    <p:anim calcmode="lin" valueType="num">
                                      <p:cBhvr>
                                        <p:cTn id="141" dur="1000" fill="hold"/>
                                        <p:tgtEl>
                                          <p:spTgt spid="135170">
                                            <p:txEl>
                                              <p:pRg st="17" end="17"/>
                                            </p:txEl>
                                          </p:spTgt>
                                        </p:tgtEl>
                                        <p:attrNameLst>
                                          <p:attrName>ppt_x</p:attrName>
                                        </p:attrNameLst>
                                      </p:cBhvr>
                                      <p:tavLst>
                                        <p:tav tm="0">
                                          <p:val>
                                            <p:strVal val="#ppt_x"/>
                                          </p:val>
                                        </p:tav>
                                        <p:tav tm="100000">
                                          <p:val>
                                            <p:strVal val="#ppt_x"/>
                                          </p:val>
                                        </p:tav>
                                      </p:tavLst>
                                    </p:anim>
                                    <p:anim calcmode="lin" valueType="num">
                                      <p:cBhvr>
                                        <p:cTn id="142" dur="1000" fill="hold"/>
                                        <p:tgtEl>
                                          <p:spTgt spid="135170">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nodeType="clickEffect">
                                  <p:stCondLst>
                                    <p:cond delay="0"/>
                                  </p:stCondLst>
                                  <p:childTnLst>
                                    <p:set>
                                      <p:cBhvr>
                                        <p:cTn id="146" dur="1" fill="hold">
                                          <p:stCondLst>
                                            <p:cond delay="0"/>
                                          </p:stCondLst>
                                        </p:cTn>
                                        <p:tgtEl>
                                          <p:spTgt spid="135170">
                                            <p:txEl>
                                              <p:pRg st="18" end="18"/>
                                            </p:txEl>
                                          </p:spTgt>
                                        </p:tgtEl>
                                        <p:attrNameLst>
                                          <p:attrName>style.visibility</p:attrName>
                                        </p:attrNameLst>
                                      </p:cBhvr>
                                      <p:to>
                                        <p:strVal val="visible"/>
                                      </p:to>
                                    </p:set>
                                    <p:animEffect transition="in" filter="fade">
                                      <p:cBhvr>
                                        <p:cTn id="147" dur="1000"/>
                                        <p:tgtEl>
                                          <p:spTgt spid="135170">
                                            <p:txEl>
                                              <p:pRg st="18" end="18"/>
                                            </p:txEl>
                                          </p:spTgt>
                                        </p:tgtEl>
                                      </p:cBhvr>
                                    </p:animEffect>
                                    <p:anim calcmode="lin" valueType="num">
                                      <p:cBhvr>
                                        <p:cTn id="148" dur="1000" fill="hold"/>
                                        <p:tgtEl>
                                          <p:spTgt spid="135170">
                                            <p:txEl>
                                              <p:pRg st="18" end="18"/>
                                            </p:txEl>
                                          </p:spTgt>
                                        </p:tgtEl>
                                        <p:attrNameLst>
                                          <p:attrName>ppt_x</p:attrName>
                                        </p:attrNameLst>
                                      </p:cBhvr>
                                      <p:tavLst>
                                        <p:tav tm="0">
                                          <p:val>
                                            <p:strVal val="#ppt_x"/>
                                          </p:val>
                                        </p:tav>
                                        <p:tav tm="100000">
                                          <p:val>
                                            <p:strVal val="#ppt_x"/>
                                          </p:val>
                                        </p:tav>
                                      </p:tavLst>
                                    </p:anim>
                                    <p:anim calcmode="lin" valueType="num">
                                      <p:cBhvr>
                                        <p:cTn id="149" dur="1000" fill="hold"/>
                                        <p:tgtEl>
                                          <p:spTgt spid="135170">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179513" y="1458595"/>
            <a:ext cx="8424936" cy="3137535"/>
          </a:xfrm>
        </p:spPr>
        <p:txBody>
          <a:bodyPr vert="horz" wrap="square" lIns="91440" tIns="45720" rIns="91440" bIns="45720" anchor="t">
            <a:normAutofit lnSpcReduction="10000"/>
          </a:bodyPr>
          <a:lstStyle/>
          <a:p>
            <a:pPr marL="0" indent="0" algn="l" eaLnBrk="1" hangingPunct="1">
              <a:lnSpc>
                <a:spcPct val="110000"/>
              </a:lnSpc>
              <a:buNone/>
            </a:pPr>
            <a:r>
              <a:rPr lang="en-US" altLang="zh-CN" sz="2000" b="1" dirty="0">
                <a:latin typeface="宋体" panose="02010600030101010101" pitchFamily="2" charset="-122"/>
                <a:sym typeface="+mn-ea"/>
              </a:rPr>
              <a:t>1.  </a:t>
            </a:r>
            <a:r>
              <a:rPr lang="zh-CN" altLang="en-US" sz="2000" b="1" dirty="0">
                <a:latin typeface="宋体" panose="02010600030101010101" pitchFamily="2" charset="-122"/>
                <a:sym typeface="+mn-ea"/>
              </a:rPr>
              <a:t>当用类的一个对象去初始化该类的另一个对象时系统自动调用拷贝构造函数实现拷贝赋值。</a:t>
            </a:r>
            <a:endParaRPr lang="zh-CN" altLang="en-US" sz="2000" b="1" dirty="0">
              <a:latin typeface="宋体" panose="02010600030101010101" pitchFamily="2" charset="-122"/>
            </a:endParaRPr>
          </a:p>
          <a:p>
            <a:pPr marL="0" lvl="1" indent="0" algn="l" eaLnBrk="1" hangingPunct="1">
              <a:lnSpc>
                <a:spcPct val="110000"/>
              </a:lnSpc>
              <a:buNone/>
            </a:pPr>
            <a:r>
              <a:rPr lang="en-US" altLang="zh-CN" sz="2000" b="1" dirty="0">
                <a:latin typeface="宋体" panose="02010600030101010101" pitchFamily="2" charset="-122"/>
                <a:sym typeface="+mn-ea"/>
              </a:rPr>
              <a:t>int main()</a:t>
            </a:r>
            <a:endParaRPr lang="en-US" altLang="zh-CN" sz="2000" b="1" dirty="0">
              <a:latin typeface="宋体" panose="02010600030101010101" pitchFamily="2" charset="-122"/>
            </a:endParaRPr>
          </a:p>
          <a:p>
            <a:pPr marL="0" lvl="1" indent="0" algn="l" eaLnBrk="1" hangingPunct="1">
              <a:lnSpc>
                <a:spcPct val="110000"/>
              </a:lnSpc>
              <a:buNone/>
            </a:pPr>
            <a:r>
              <a:rPr lang="en-US" altLang="zh-CN" sz="2000" b="1" dirty="0" smtClean="0">
                <a:latin typeface="宋体" panose="02010600030101010101" pitchFamily="2" charset="-122"/>
                <a:sym typeface="+mn-ea"/>
              </a:rPr>
              <a:t>{  </a:t>
            </a:r>
          </a:p>
          <a:p>
            <a:pPr marL="0" lvl="1" indent="0" algn="l" eaLnBrk="1" hangingPunct="1">
              <a:lnSpc>
                <a:spcPct val="110000"/>
              </a:lnSpc>
              <a:buNone/>
            </a:pPr>
            <a:r>
              <a:rPr lang="en-US" altLang="zh-CN" sz="2000" b="1" dirty="0">
                <a:latin typeface="宋体" panose="02010600030101010101" pitchFamily="2" charset="-122"/>
                <a:sym typeface="+mn-ea"/>
              </a:rPr>
              <a:t>	</a:t>
            </a:r>
            <a:r>
              <a:rPr lang="en-US" altLang="zh-CN" sz="2000" b="1" dirty="0" smtClean="0">
                <a:latin typeface="宋体" panose="02010600030101010101" pitchFamily="2" charset="-122"/>
                <a:sym typeface="+mn-ea"/>
              </a:rPr>
              <a:t>Point </a:t>
            </a:r>
            <a:r>
              <a:rPr lang="en-US" altLang="zh-CN" sz="2000" b="1" dirty="0">
                <a:latin typeface="宋体" panose="02010600030101010101" pitchFamily="2" charset="-122"/>
                <a:sym typeface="+mn-ea"/>
              </a:rPr>
              <a:t>A(1,2);</a:t>
            </a:r>
            <a:endParaRPr lang="en-US" altLang="zh-CN" sz="2000" b="1" dirty="0">
              <a:latin typeface="宋体" panose="02010600030101010101" pitchFamily="2" charset="-122"/>
            </a:endParaRPr>
          </a:p>
          <a:p>
            <a:pPr marL="0" lvl="1" indent="0" algn="l" eaLnBrk="1" hangingPunct="1">
              <a:lnSpc>
                <a:spcPct val="110000"/>
              </a:lnSpc>
              <a:buNone/>
            </a:pPr>
            <a:r>
              <a:rPr lang="en-US" altLang="zh-CN" sz="2000" b="1" dirty="0" smtClean="0">
                <a:latin typeface="宋体" panose="02010600030101010101" pitchFamily="2" charset="-122"/>
                <a:sym typeface="+mn-ea"/>
              </a:rPr>
              <a:t>	</a:t>
            </a:r>
            <a:r>
              <a:rPr lang="en-US" altLang="zh-CN" sz="2000" b="1" dirty="0" smtClean="0">
                <a:solidFill>
                  <a:srgbClr val="FF0000"/>
                </a:solidFill>
                <a:latin typeface="宋体" panose="02010600030101010101" pitchFamily="2" charset="-122"/>
                <a:sym typeface="+mn-ea"/>
              </a:rPr>
              <a:t>Point </a:t>
            </a:r>
            <a:r>
              <a:rPr lang="en-US" altLang="zh-CN" sz="2000" b="1" dirty="0">
                <a:solidFill>
                  <a:srgbClr val="FF0000"/>
                </a:solidFill>
                <a:latin typeface="宋体" panose="02010600030101010101" pitchFamily="2" charset="-122"/>
                <a:sym typeface="+mn-ea"/>
              </a:rPr>
              <a:t>B(A); </a:t>
            </a:r>
            <a:r>
              <a:rPr lang="en-US" altLang="zh-CN" sz="2000" b="1" dirty="0">
                <a:latin typeface="宋体" panose="02010600030101010101" pitchFamily="2" charset="-122"/>
                <a:sym typeface="+mn-ea"/>
              </a:rPr>
              <a:t>//</a:t>
            </a:r>
            <a:r>
              <a:rPr lang="zh-CN" altLang="en-US" sz="2000" b="1" dirty="0">
                <a:latin typeface="宋体" panose="02010600030101010101" pitchFamily="2" charset="-122"/>
                <a:sym typeface="+mn-ea"/>
              </a:rPr>
              <a:t>拷贝构造函数被调用</a:t>
            </a:r>
            <a:endParaRPr lang="zh-CN" altLang="en-US" sz="2000" b="1" dirty="0">
              <a:latin typeface="宋体" panose="02010600030101010101" pitchFamily="2" charset="-122"/>
            </a:endParaRPr>
          </a:p>
          <a:p>
            <a:pPr marL="0" lvl="1" indent="0" algn="l" eaLnBrk="1" hangingPunct="1">
              <a:lnSpc>
                <a:spcPct val="110000"/>
              </a:lnSpc>
              <a:buNone/>
            </a:pPr>
            <a:r>
              <a:rPr lang="en-US" altLang="zh-CN" sz="2000" b="1" dirty="0" smtClean="0">
                <a:latin typeface="宋体" panose="02010600030101010101" pitchFamily="2" charset="-122"/>
                <a:sym typeface="+mn-ea"/>
              </a:rPr>
              <a:t>	</a:t>
            </a:r>
            <a:r>
              <a:rPr lang="en-US" altLang="zh-CN" sz="2000" b="1" dirty="0" err="1" smtClean="0">
                <a:latin typeface="宋体" panose="02010600030101010101" pitchFamily="2" charset="-122"/>
                <a:sym typeface="+mn-ea"/>
              </a:rPr>
              <a:t>cout</a:t>
            </a:r>
            <a:r>
              <a:rPr lang="en-US" altLang="zh-CN" sz="2000" b="1" dirty="0">
                <a:latin typeface="宋体" panose="02010600030101010101" pitchFamily="2" charset="-122"/>
                <a:sym typeface="+mn-ea"/>
              </a:rPr>
              <a:t>&lt;&lt;B.GetX()&lt;&lt;endl;</a:t>
            </a:r>
            <a:endParaRPr lang="en-US" altLang="zh-CN" sz="2000" b="1" dirty="0">
              <a:latin typeface="宋体" panose="02010600030101010101" pitchFamily="2" charset="-122"/>
            </a:endParaRPr>
          </a:p>
          <a:p>
            <a:pPr marL="0" lvl="1" indent="0" algn="l" eaLnBrk="1" hangingPunct="1">
              <a:lnSpc>
                <a:spcPct val="110000"/>
              </a:lnSpc>
              <a:buNone/>
            </a:pPr>
            <a:r>
              <a:rPr lang="en-US" altLang="zh-CN" sz="2000" b="1" dirty="0" smtClean="0">
                <a:latin typeface="宋体" panose="02010600030101010101" pitchFamily="2" charset="-122"/>
                <a:sym typeface="+mn-ea"/>
              </a:rPr>
              <a:t>}</a:t>
            </a:r>
            <a:endParaRPr lang="en-US" altLang="zh-CN" sz="2000" b="1" noProof="0" dirty="0">
              <a:ln>
                <a:noFill/>
              </a:ln>
              <a:effectLst/>
              <a:uLnTx/>
              <a:uFillTx/>
              <a:latin typeface="+mn-ea"/>
              <a:ea typeface="仿宋" panose="02010609060101010101" pitchFamily="49" charset="-122"/>
              <a:sym typeface="+mn-ea"/>
            </a:endParaRPr>
          </a:p>
        </p:txBody>
      </p:sp>
      <p:sp>
        <p:nvSpPr>
          <p:cNvPr id="3" name="文本框 2"/>
          <p:cNvSpPr txBox="1"/>
          <p:nvPr/>
        </p:nvSpPr>
        <p:spPr>
          <a:xfrm>
            <a:off x="1049655" y="788670"/>
            <a:ext cx="4297680" cy="829945"/>
          </a:xfrm>
          <a:prstGeom prst="rect">
            <a:avLst/>
          </a:prstGeom>
          <a:noFill/>
        </p:spPr>
        <p:txBody>
          <a:bodyPr wrap="none" rtlCol="0">
            <a:spAutoFit/>
          </a:bodyPr>
          <a:lstStyle/>
          <a:p>
            <a:pPr algn="l"/>
            <a:r>
              <a:rPr lang="zh-CN" altLang="en-US" sz="3600" dirty="0">
                <a:solidFill>
                  <a:srgbClr val="FF0000"/>
                </a:solidFill>
                <a:latin typeface="Arial" panose="020B0604020202020204" pitchFamily="34" charset="0"/>
                <a:ea typeface="隶书" panose="02010509060101010101" charset="-122"/>
                <a:sym typeface="+mn-ea"/>
              </a:rPr>
              <a:t>构造函数和析构函数</a:t>
            </a: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0" end="0"/>
                                            </p:txEl>
                                          </p:spTgt>
                                        </p:tgtEl>
                                        <p:attrNameLst>
                                          <p:attrName>style.visibility</p:attrName>
                                        </p:attrNameLst>
                                      </p:cBhvr>
                                      <p:to>
                                        <p:strVal val="visible"/>
                                      </p:to>
                                    </p:set>
                                    <p:animEffect transition="in" filter="fade">
                                      <p:cBhvr>
                                        <p:cTn id="28" dur="1000"/>
                                        <p:tgtEl>
                                          <p:spTgt spid="135170">
                                            <p:txEl>
                                              <p:pRg st="0" end="0"/>
                                            </p:txEl>
                                          </p:spTgt>
                                        </p:tgtEl>
                                      </p:cBhvr>
                                    </p:animEffect>
                                    <p:anim calcmode="lin" valueType="num">
                                      <p:cBhvr>
                                        <p:cTn id="29"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1" end="1"/>
                                            </p:txEl>
                                          </p:spTgt>
                                        </p:tgtEl>
                                        <p:attrNameLst>
                                          <p:attrName>style.visibility</p:attrName>
                                        </p:attrNameLst>
                                      </p:cBhvr>
                                      <p:to>
                                        <p:strVal val="visible"/>
                                      </p:to>
                                    </p:set>
                                    <p:animEffect transition="in" filter="fade">
                                      <p:cBhvr>
                                        <p:cTn id="35" dur="1000"/>
                                        <p:tgtEl>
                                          <p:spTgt spid="135170">
                                            <p:txEl>
                                              <p:pRg st="1" end="1"/>
                                            </p:txEl>
                                          </p:spTgt>
                                        </p:tgtEl>
                                      </p:cBhvr>
                                    </p:animEffect>
                                    <p:anim calcmode="lin" valueType="num">
                                      <p:cBhvr>
                                        <p:cTn id="36"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35170">
                                            <p:txEl>
                                              <p:pRg st="2" end="2"/>
                                            </p:txEl>
                                          </p:spTgt>
                                        </p:tgtEl>
                                        <p:attrNameLst>
                                          <p:attrName>style.visibility</p:attrName>
                                        </p:attrNameLst>
                                      </p:cBhvr>
                                      <p:to>
                                        <p:strVal val="visible"/>
                                      </p:to>
                                    </p:set>
                                    <p:animEffect transition="in" filter="fade">
                                      <p:cBhvr>
                                        <p:cTn id="40" dur="1000"/>
                                        <p:tgtEl>
                                          <p:spTgt spid="135170">
                                            <p:txEl>
                                              <p:pRg st="2" end="2"/>
                                            </p:txEl>
                                          </p:spTgt>
                                        </p:tgtEl>
                                      </p:cBhvr>
                                    </p:animEffect>
                                    <p:anim calcmode="lin" valueType="num">
                                      <p:cBhvr>
                                        <p:cTn id="41"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35170">
                                            <p:txEl>
                                              <p:pRg st="3" end="3"/>
                                            </p:txEl>
                                          </p:spTgt>
                                        </p:tgtEl>
                                        <p:attrNameLst>
                                          <p:attrName>style.visibility</p:attrName>
                                        </p:attrNameLst>
                                      </p:cBhvr>
                                      <p:to>
                                        <p:strVal val="visible"/>
                                      </p:to>
                                    </p:set>
                                    <p:animEffect transition="in" filter="fade">
                                      <p:cBhvr>
                                        <p:cTn id="45" dur="1000"/>
                                        <p:tgtEl>
                                          <p:spTgt spid="135170">
                                            <p:txEl>
                                              <p:pRg st="3" end="3"/>
                                            </p:txEl>
                                          </p:spTgt>
                                        </p:tgtEl>
                                      </p:cBhvr>
                                    </p:animEffect>
                                    <p:anim calcmode="lin" valueType="num">
                                      <p:cBhvr>
                                        <p:cTn id="46"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47"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35170">
                                            <p:txEl>
                                              <p:pRg st="4" end="4"/>
                                            </p:txEl>
                                          </p:spTgt>
                                        </p:tgtEl>
                                        <p:attrNameLst>
                                          <p:attrName>style.visibility</p:attrName>
                                        </p:attrNameLst>
                                      </p:cBhvr>
                                      <p:to>
                                        <p:strVal val="visible"/>
                                      </p:to>
                                    </p:set>
                                    <p:animEffect transition="in" filter="fade">
                                      <p:cBhvr>
                                        <p:cTn id="50" dur="1000"/>
                                        <p:tgtEl>
                                          <p:spTgt spid="135170">
                                            <p:txEl>
                                              <p:pRg st="4" end="4"/>
                                            </p:txEl>
                                          </p:spTgt>
                                        </p:tgtEl>
                                      </p:cBhvr>
                                    </p:animEffect>
                                    <p:anim calcmode="lin" valueType="num">
                                      <p:cBhvr>
                                        <p:cTn id="51"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2"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35170">
                                            <p:txEl>
                                              <p:pRg st="5" end="5"/>
                                            </p:txEl>
                                          </p:spTgt>
                                        </p:tgtEl>
                                        <p:attrNameLst>
                                          <p:attrName>style.visibility</p:attrName>
                                        </p:attrNameLst>
                                      </p:cBhvr>
                                      <p:to>
                                        <p:strVal val="visible"/>
                                      </p:to>
                                    </p:set>
                                    <p:animEffect transition="in" filter="fade">
                                      <p:cBhvr>
                                        <p:cTn id="55" dur="1000"/>
                                        <p:tgtEl>
                                          <p:spTgt spid="135170">
                                            <p:txEl>
                                              <p:pRg st="5" end="5"/>
                                            </p:txEl>
                                          </p:spTgt>
                                        </p:tgtEl>
                                      </p:cBhvr>
                                    </p:animEffect>
                                    <p:anim calcmode="lin" valueType="num">
                                      <p:cBhvr>
                                        <p:cTn id="56"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57"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35170">
                                            <p:txEl>
                                              <p:pRg st="6" end="6"/>
                                            </p:txEl>
                                          </p:spTgt>
                                        </p:tgtEl>
                                        <p:attrNameLst>
                                          <p:attrName>style.visibility</p:attrName>
                                        </p:attrNameLst>
                                      </p:cBhvr>
                                      <p:to>
                                        <p:strVal val="visible"/>
                                      </p:to>
                                    </p:set>
                                    <p:animEffect transition="in" filter="fade">
                                      <p:cBhvr>
                                        <p:cTn id="60" dur="1000"/>
                                        <p:tgtEl>
                                          <p:spTgt spid="135170">
                                            <p:txEl>
                                              <p:pRg st="6" end="6"/>
                                            </p:txEl>
                                          </p:spTgt>
                                        </p:tgtEl>
                                      </p:cBhvr>
                                    </p:animEffect>
                                    <p:anim calcmode="lin" valueType="num">
                                      <p:cBhvr>
                                        <p:cTn id="61"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62" dur="1000" fill="hold"/>
                                        <p:tgtEl>
                                          <p:spTgt spid="13517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3"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179513" y="1458595"/>
            <a:ext cx="8712968" cy="3137535"/>
          </a:xfrm>
        </p:spPr>
        <p:txBody>
          <a:bodyPr vert="horz" wrap="square" lIns="91440" tIns="45720" rIns="91440" bIns="45720" anchor="t">
            <a:normAutofit fontScale="92500"/>
          </a:bodyPr>
          <a:lstStyle/>
          <a:p>
            <a:pPr marL="0" indent="0" eaLnBrk="1" hangingPunct="1">
              <a:lnSpc>
                <a:spcPts val="2300"/>
              </a:lnSpc>
              <a:buNone/>
            </a:pPr>
            <a:r>
              <a:rPr lang="en-US" altLang="zh-CN" sz="2000" b="1" dirty="0">
                <a:latin typeface="仿宋" pitchFamily="49" charset="-122"/>
                <a:ea typeface="仿宋" pitchFamily="49" charset="-122"/>
                <a:sym typeface="+mn-ea"/>
              </a:rPr>
              <a:t>2.</a:t>
            </a:r>
            <a:r>
              <a:rPr lang="zh-CN" altLang="en-US" sz="2000" b="1" dirty="0">
                <a:latin typeface="仿宋" pitchFamily="49" charset="-122"/>
                <a:ea typeface="仿宋" pitchFamily="49" charset="-122"/>
                <a:sym typeface="+mn-ea"/>
              </a:rPr>
              <a:t>若函数的形参为类对象，调用函数时，实参赋值给形参，系统自动调用拷贝构造函数。例如：</a:t>
            </a:r>
            <a:endParaRPr lang="zh-CN" altLang="en-US" sz="2000" b="1" dirty="0">
              <a:latin typeface="仿宋" pitchFamily="49" charset="-122"/>
              <a:ea typeface="仿宋" pitchFamily="49" charset="-122"/>
            </a:endParaRPr>
          </a:p>
          <a:p>
            <a:pPr lvl="1" eaLnBrk="1" hangingPunct="1">
              <a:lnSpc>
                <a:spcPts val="2300"/>
              </a:lnSpc>
              <a:buNone/>
            </a:pPr>
            <a:r>
              <a:rPr lang="en-US" altLang="zh-CN" sz="2000" b="1" dirty="0">
                <a:latin typeface="仿宋" pitchFamily="49" charset="-122"/>
                <a:ea typeface="仿宋" pitchFamily="49" charset="-122"/>
                <a:sym typeface="+mn-ea"/>
              </a:rPr>
              <a:t>void fun1(</a:t>
            </a:r>
            <a:r>
              <a:rPr lang="en-US" altLang="zh-CN" sz="2000" b="1" dirty="0">
                <a:solidFill>
                  <a:srgbClr val="FF0000"/>
                </a:solidFill>
                <a:latin typeface="仿宋" pitchFamily="49" charset="-122"/>
                <a:ea typeface="仿宋" pitchFamily="49" charset="-122"/>
                <a:sym typeface="+mn-ea"/>
              </a:rPr>
              <a:t>Point p</a:t>
            </a:r>
            <a:r>
              <a:rPr lang="en-US" altLang="zh-CN" sz="2000" b="1" dirty="0">
                <a:latin typeface="仿宋" pitchFamily="49" charset="-122"/>
                <a:ea typeface="仿宋" pitchFamily="49" charset="-122"/>
                <a:sym typeface="+mn-ea"/>
              </a:rPr>
              <a:t>)</a:t>
            </a:r>
            <a:endParaRPr lang="en-US" altLang="zh-CN" sz="2000" b="1" dirty="0">
              <a:latin typeface="仿宋" pitchFamily="49" charset="-122"/>
              <a:ea typeface="仿宋" pitchFamily="49" charset="-122"/>
            </a:endParaRPr>
          </a:p>
          <a:p>
            <a:pPr lvl="1" eaLnBrk="1" hangingPunct="1">
              <a:lnSpc>
                <a:spcPts val="2300"/>
              </a:lnSpc>
              <a:buNone/>
            </a:pPr>
            <a:r>
              <a:rPr lang="en-US" altLang="zh-CN" sz="2000" b="1" dirty="0">
                <a:latin typeface="仿宋" pitchFamily="49" charset="-122"/>
                <a:ea typeface="仿宋" pitchFamily="49" charset="-122"/>
                <a:sym typeface="+mn-ea"/>
              </a:rPr>
              <a:t>{   cout&lt;&lt;p.GetX()&lt;&lt;endl;</a:t>
            </a:r>
            <a:endParaRPr lang="en-US" altLang="zh-CN" sz="2000" b="1" dirty="0">
              <a:latin typeface="仿宋" pitchFamily="49" charset="-122"/>
              <a:ea typeface="仿宋" pitchFamily="49" charset="-122"/>
            </a:endParaRPr>
          </a:p>
          <a:p>
            <a:pPr lvl="1" eaLnBrk="1" hangingPunct="1">
              <a:lnSpc>
                <a:spcPts val="2300"/>
              </a:lnSpc>
              <a:buNone/>
            </a:pPr>
            <a:r>
              <a:rPr lang="en-US" altLang="zh-CN" sz="2000" b="1" dirty="0">
                <a:latin typeface="仿宋" pitchFamily="49" charset="-122"/>
                <a:ea typeface="仿宋" pitchFamily="49" charset="-122"/>
                <a:sym typeface="+mn-ea"/>
              </a:rPr>
              <a:t>} </a:t>
            </a:r>
            <a:endParaRPr lang="en-US" altLang="zh-CN" sz="2000" b="1" dirty="0">
              <a:latin typeface="仿宋" pitchFamily="49" charset="-122"/>
              <a:ea typeface="仿宋" pitchFamily="49" charset="-122"/>
            </a:endParaRPr>
          </a:p>
          <a:p>
            <a:pPr lvl="1" eaLnBrk="1" hangingPunct="1">
              <a:lnSpc>
                <a:spcPts val="2300"/>
              </a:lnSpc>
              <a:buNone/>
            </a:pPr>
            <a:r>
              <a:rPr lang="en-US" altLang="zh-CN" sz="2000" b="1" dirty="0">
                <a:latin typeface="仿宋" pitchFamily="49" charset="-122"/>
                <a:ea typeface="仿宋" pitchFamily="49" charset="-122"/>
                <a:sym typeface="+mn-ea"/>
              </a:rPr>
              <a:t>int main()</a:t>
            </a:r>
            <a:endParaRPr lang="en-US" altLang="zh-CN" sz="2000" b="1" dirty="0">
              <a:latin typeface="仿宋" pitchFamily="49" charset="-122"/>
              <a:ea typeface="仿宋" pitchFamily="49" charset="-122"/>
            </a:endParaRPr>
          </a:p>
          <a:p>
            <a:pPr lvl="1" eaLnBrk="1" hangingPunct="1">
              <a:lnSpc>
                <a:spcPts val="2300"/>
              </a:lnSpc>
              <a:buNone/>
            </a:pPr>
            <a:r>
              <a:rPr lang="en-US" altLang="zh-CN" sz="2000" b="1" dirty="0">
                <a:latin typeface="仿宋" pitchFamily="49" charset="-122"/>
                <a:ea typeface="仿宋" pitchFamily="49" charset="-122"/>
                <a:sym typeface="+mn-ea"/>
              </a:rPr>
              <a:t>{   Point A(1,2);</a:t>
            </a:r>
            <a:endParaRPr lang="en-US" altLang="zh-CN" sz="2000" b="1" dirty="0">
              <a:latin typeface="仿宋" pitchFamily="49" charset="-122"/>
              <a:ea typeface="仿宋" pitchFamily="49" charset="-122"/>
            </a:endParaRPr>
          </a:p>
          <a:p>
            <a:pPr lvl="1" eaLnBrk="1" hangingPunct="1">
              <a:lnSpc>
                <a:spcPts val="2300"/>
              </a:lnSpc>
              <a:buNone/>
            </a:pPr>
            <a:r>
              <a:rPr lang="en-US" altLang="zh-CN" sz="2000" b="1" dirty="0">
                <a:latin typeface="仿宋" pitchFamily="49" charset="-122"/>
                <a:ea typeface="仿宋" pitchFamily="49" charset="-122"/>
                <a:sym typeface="+mn-ea"/>
              </a:rPr>
              <a:t>    </a:t>
            </a:r>
            <a:r>
              <a:rPr lang="en-US" altLang="zh-CN" sz="2000" b="1" dirty="0">
                <a:solidFill>
                  <a:srgbClr val="FF0000"/>
                </a:solidFill>
                <a:latin typeface="仿宋" pitchFamily="49" charset="-122"/>
                <a:ea typeface="仿宋" pitchFamily="49" charset="-122"/>
                <a:sym typeface="+mn-ea"/>
              </a:rPr>
              <a:t>fun1(A)</a:t>
            </a:r>
            <a:r>
              <a:rPr lang="en-US" altLang="zh-CN" sz="2000" b="1" dirty="0">
                <a:latin typeface="仿宋" pitchFamily="49" charset="-122"/>
                <a:ea typeface="仿宋" pitchFamily="49" charset="-122"/>
                <a:sym typeface="+mn-ea"/>
              </a:rPr>
              <a:t>; //</a:t>
            </a:r>
            <a:r>
              <a:rPr lang="zh-CN" altLang="en-US" sz="2000" b="1" dirty="0">
                <a:latin typeface="仿宋" pitchFamily="49" charset="-122"/>
                <a:ea typeface="仿宋" pitchFamily="49" charset="-122"/>
                <a:sym typeface="+mn-ea"/>
              </a:rPr>
              <a:t>调用拷贝构造函数</a:t>
            </a:r>
            <a:endParaRPr lang="zh-CN" altLang="en-US" sz="2000" b="1" dirty="0">
              <a:latin typeface="仿宋" pitchFamily="49" charset="-122"/>
              <a:ea typeface="仿宋" pitchFamily="49" charset="-122"/>
            </a:endParaRPr>
          </a:p>
          <a:p>
            <a:pPr lvl="1" eaLnBrk="1" hangingPunct="1">
              <a:lnSpc>
                <a:spcPts val="2300"/>
              </a:lnSpc>
              <a:buNone/>
            </a:pPr>
            <a:r>
              <a:rPr lang="en-US" altLang="zh-CN" sz="2000" b="1" dirty="0">
                <a:latin typeface="仿宋" pitchFamily="49" charset="-122"/>
                <a:ea typeface="仿宋" pitchFamily="49" charset="-122"/>
                <a:sym typeface="+mn-ea"/>
              </a:rPr>
              <a:t>}     </a:t>
            </a:r>
            <a:endParaRPr lang="en-US" altLang="zh-CN" sz="2000" b="1" noProof="0" dirty="0">
              <a:ln>
                <a:noFill/>
              </a:ln>
              <a:effectLst/>
              <a:uLnTx/>
              <a:uFillTx/>
              <a:latin typeface="仿宋" pitchFamily="49" charset="-122"/>
              <a:ea typeface="仿宋" pitchFamily="49" charset="-122"/>
              <a:sym typeface="+mn-ea"/>
            </a:endParaRPr>
          </a:p>
        </p:txBody>
      </p:sp>
      <p:sp>
        <p:nvSpPr>
          <p:cNvPr id="3" name="文本框 2"/>
          <p:cNvSpPr txBox="1"/>
          <p:nvPr/>
        </p:nvSpPr>
        <p:spPr>
          <a:xfrm>
            <a:off x="1049655" y="788670"/>
            <a:ext cx="4297680" cy="829945"/>
          </a:xfrm>
          <a:prstGeom prst="rect">
            <a:avLst/>
          </a:prstGeom>
          <a:noFill/>
        </p:spPr>
        <p:txBody>
          <a:bodyPr wrap="none" rtlCol="0">
            <a:spAutoFit/>
          </a:bodyPr>
          <a:lstStyle/>
          <a:p>
            <a:pPr algn="l"/>
            <a:r>
              <a:rPr lang="zh-CN" altLang="en-US" sz="3600" dirty="0">
                <a:solidFill>
                  <a:srgbClr val="FF0000"/>
                </a:solidFill>
                <a:latin typeface="Arial" panose="020B0604020202020204" pitchFamily="34" charset="0"/>
                <a:ea typeface="隶书" panose="02010509060101010101" charset="-122"/>
                <a:sym typeface="+mn-ea"/>
              </a:rPr>
              <a:t>构造函数和析构函数</a:t>
            </a: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down)">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0" end="0"/>
                                            </p:txEl>
                                          </p:spTgt>
                                        </p:tgtEl>
                                        <p:attrNameLst>
                                          <p:attrName>style.visibility</p:attrName>
                                        </p:attrNameLst>
                                      </p:cBhvr>
                                      <p:to>
                                        <p:strVal val="visible"/>
                                      </p:to>
                                    </p:set>
                                    <p:animEffect transition="in" filter="fade">
                                      <p:cBhvr>
                                        <p:cTn id="28" dur="1000"/>
                                        <p:tgtEl>
                                          <p:spTgt spid="135170">
                                            <p:txEl>
                                              <p:pRg st="0" end="0"/>
                                            </p:txEl>
                                          </p:spTgt>
                                        </p:tgtEl>
                                      </p:cBhvr>
                                    </p:animEffect>
                                    <p:anim calcmode="lin" valueType="num">
                                      <p:cBhvr>
                                        <p:cTn id="29"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5170">
                                            <p:txEl>
                                              <p:pRg st="1" end="1"/>
                                            </p:txEl>
                                          </p:spTgt>
                                        </p:tgtEl>
                                        <p:attrNameLst>
                                          <p:attrName>style.visibility</p:attrName>
                                        </p:attrNameLst>
                                      </p:cBhvr>
                                      <p:to>
                                        <p:strVal val="visible"/>
                                      </p:to>
                                    </p:set>
                                    <p:animEffect transition="in" filter="fade">
                                      <p:cBhvr>
                                        <p:cTn id="35" dur="1000"/>
                                        <p:tgtEl>
                                          <p:spTgt spid="135170">
                                            <p:txEl>
                                              <p:pRg st="1" end="1"/>
                                            </p:txEl>
                                          </p:spTgt>
                                        </p:tgtEl>
                                      </p:cBhvr>
                                    </p:animEffect>
                                    <p:anim calcmode="lin" valueType="num">
                                      <p:cBhvr>
                                        <p:cTn id="36"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35170">
                                            <p:txEl>
                                              <p:pRg st="2" end="2"/>
                                            </p:txEl>
                                          </p:spTgt>
                                        </p:tgtEl>
                                        <p:attrNameLst>
                                          <p:attrName>style.visibility</p:attrName>
                                        </p:attrNameLst>
                                      </p:cBhvr>
                                      <p:to>
                                        <p:strVal val="visible"/>
                                      </p:to>
                                    </p:set>
                                    <p:animEffect transition="in" filter="fade">
                                      <p:cBhvr>
                                        <p:cTn id="40" dur="1000"/>
                                        <p:tgtEl>
                                          <p:spTgt spid="135170">
                                            <p:txEl>
                                              <p:pRg st="2" end="2"/>
                                            </p:txEl>
                                          </p:spTgt>
                                        </p:tgtEl>
                                      </p:cBhvr>
                                    </p:animEffect>
                                    <p:anim calcmode="lin" valueType="num">
                                      <p:cBhvr>
                                        <p:cTn id="41"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35170">
                                            <p:txEl>
                                              <p:pRg st="3" end="3"/>
                                            </p:txEl>
                                          </p:spTgt>
                                        </p:tgtEl>
                                        <p:attrNameLst>
                                          <p:attrName>style.visibility</p:attrName>
                                        </p:attrNameLst>
                                      </p:cBhvr>
                                      <p:to>
                                        <p:strVal val="visible"/>
                                      </p:to>
                                    </p:set>
                                    <p:animEffect transition="in" filter="fade">
                                      <p:cBhvr>
                                        <p:cTn id="45" dur="1000"/>
                                        <p:tgtEl>
                                          <p:spTgt spid="135170">
                                            <p:txEl>
                                              <p:pRg st="3" end="3"/>
                                            </p:txEl>
                                          </p:spTgt>
                                        </p:tgtEl>
                                      </p:cBhvr>
                                    </p:animEffect>
                                    <p:anim calcmode="lin" valueType="num">
                                      <p:cBhvr>
                                        <p:cTn id="46"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47"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35170">
                                            <p:txEl>
                                              <p:pRg st="4" end="4"/>
                                            </p:txEl>
                                          </p:spTgt>
                                        </p:tgtEl>
                                        <p:attrNameLst>
                                          <p:attrName>style.visibility</p:attrName>
                                        </p:attrNameLst>
                                      </p:cBhvr>
                                      <p:to>
                                        <p:strVal val="visible"/>
                                      </p:to>
                                    </p:set>
                                    <p:animEffect transition="in" filter="fade">
                                      <p:cBhvr>
                                        <p:cTn id="50" dur="1000"/>
                                        <p:tgtEl>
                                          <p:spTgt spid="135170">
                                            <p:txEl>
                                              <p:pRg st="4" end="4"/>
                                            </p:txEl>
                                          </p:spTgt>
                                        </p:tgtEl>
                                      </p:cBhvr>
                                    </p:animEffect>
                                    <p:anim calcmode="lin" valueType="num">
                                      <p:cBhvr>
                                        <p:cTn id="51"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52"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35170">
                                            <p:txEl>
                                              <p:pRg st="5" end="5"/>
                                            </p:txEl>
                                          </p:spTgt>
                                        </p:tgtEl>
                                        <p:attrNameLst>
                                          <p:attrName>style.visibility</p:attrName>
                                        </p:attrNameLst>
                                      </p:cBhvr>
                                      <p:to>
                                        <p:strVal val="visible"/>
                                      </p:to>
                                    </p:set>
                                    <p:animEffect transition="in" filter="fade">
                                      <p:cBhvr>
                                        <p:cTn id="55" dur="1000"/>
                                        <p:tgtEl>
                                          <p:spTgt spid="135170">
                                            <p:txEl>
                                              <p:pRg st="5" end="5"/>
                                            </p:txEl>
                                          </p:spTgt>
                                        </p:tgtEl>
                                      </p:cBhvr>
                                    </p:animEffect>
                                    <p:anim calcmode="lin" valueType="num">
                                      <p:cBhvr>
                                        <p:cTn id="56"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57"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35170">
                                            <p:txEl>
                                              <p:pRg st="6" end="6"/>
                                            </p:txEl>
                                          </p:spTgt>
                                        </p:tgtEl>
                                        <p:attrNameLst>
                                          <p:attrName>style.visibility</p:attrName>
                                        </p:attrNameLst>
                                      </p:cBhvr>
                                      <p:to>
                                        <p:strVal val="visible"/>
                                      </p:to>
                                    </p:set>
                                    <p:animEffect transition="in" filter="fade">
                                      <p:cBhvr>
                                        <p:cTn id="60" dur="1000"/>
                                        <p:tgtEl>
                                          <p:spTgt spid="135170">
                                            <p:txEl>
                                              <p:pRg st="6" end="6"/>
                                            </p:txEl>
                                          </p:spTgt>
                                        </p:tgtEl>
                                      </p:cBhvr>
                                    </p:animEffect>
                                    <p:anim calcmode="lin" valueType="num">
                                      <p:cBhvr>
                                        <p:cTn id="61"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62"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35170">
                                            <p:txEl>
                                              <p:pRg st="7" end="7"/>
                                            </p:txEl>
                                          </p:spTgt>
                                        </p:tgtEl>
                                        <p:attrNameLst>
                                          <p:attrName>style.visibility</p:attrName>
                                        </p:attrNameLst>
                                      </p:cBhvr>
                                      <p:to>
                                        <p:strVal val="visible"/>
                                      </p:to>
                                    </p:set>
                                    <p:animEffect transition="in" filter="fade">
                                      <p:cBhvr>
                                        <p:cTn id="65" dur="1000"/>
                                        <p:tgtEl>
                                          <p:spTgt spid="135170">
                                            <p:txEl>
                                              <p:pRg st="7" end="7"/>
                                            </p:txEl>
                                          </p:spTgt>
                                        </p:tgtEl>
                                      </p:cBhvr>
                                    </p:animEffect>
                                    <p:anim calcmode="lin" valueType="num">
                                      <p:cBhvr>
                                        <p:cTn id="66"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67" dur="1000" fill="hold"/>
                                        <p:tgtEl>
                                          <p:spTgt spid="13517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251520" y="1537335"/>
            <a:ext cx="8496944" cy="3410679"/>
          </a:xfrm>
        </p:spPr>
        <p:txBody>
          <a:bodyPr vert="horz" wrap="square" lIns="91440" tIns="45720" rIns="91440" bIns="45720" anchor="t">
            <a:normAutofit fontScale="92500" lnSpcReduction="20000"/>
          </a:bodyPr>
          <a:lstStyle/>
          <a:p>
            <a:pPr marL="0" indent="0" fontAlgn="auto">
              <a:lnSpc>
                <a:spcPct val="100000"/>
              </a:lnSpc>
              <a:spcBef>
                <a:spcPts val="0"/>
              </a:spcBef>
              <a:buNone/>
            </a:pPr>
            <a:r>
              <a:rPr lang="en-US" altLang="zh-CN" sz="2000" dirty="0">
                <a:latin typeface="仿宋" pitchFamily="49" charset="-122"/>
                <a:ea typeface="仿宋" pitchFamily="49" charset="-122"/>
                <a:sym typeface="+mn-ea"/>
              </a:rPr>
              <a:t>3.</a:t>
            </a:r>
            <a:r>
              <a:rPr lang="zh-CN" altLang="en-US" sz="2000" b="1" dirty="0">
                <a:latin typeface="仿宋" pitchFamily="49" charset="-122"/>
                <a:ea typeface="仿宋" pitchFamily="49" charset="-122"/>
                <a:sym typeface="+mn-ea"/>
              </a:rPr>
              <a:t>当函数的返回值是类对象时，系统自动调用拷贝构造函数。</a:t>
            </a:r>
            <a:endParaRPr lang="en-US" altLang="zh-CN" sz="2000" b="1" dirty="0">
              <a:latin typeface="仿宋" pitchFamily="49" charset="-122"/>
              <a:ea typeface="仿宋" pitchFamily="49" charset="-122"/>
              <a:sym typeface="+mn-ea"/>
            </a:endParaRPr>
          </a:p>
          <a:p>
            <a:pPr marL="0" indent="0" fontAlgn="auto">
              <a:lnSpc>
                <a:spcPct val="100000"/>
              </a:lnSpc>
              <a:spcBef>
                <a:spcPts val="0"/>
              </a:spcBef>
              <a:buNone/>
            </a:pPr>
            <a:endParaRPr lang="zh-CN" altLang="en-US" sz="2000" b="1" dirty="0">
              <a:latin typeface="仿宋" pitchFamily="49" charset="-122"/>
              <a:ea typeface="仿宋" pitchFamily="49" charset="-122"/>
              <a:sym typeface="+mn-ea"/>
            </a:endParaRPr>
          </a:p>
          <a:p>
            <a:pPr marL="0" indent="0" fontAlgn="auto">
              <a:lnSpc>
                <a:spcPct val="100000"/>
              </a:lnSpc>
              <a:spcBef>
                <a:spcPts val="0"/>
              </a:spcBef>
              <a:buNone/>
            </a:pPr>
            <a:r>
              <a:rPr lang="zh-CN" altLang="en-US" sz="2000" b="1" dirty="0">
                <a:latin typeface="仿宋" pitchFamily="49" charset="-122"/>
                <a:ea typeface="仿宋" pitchFamily="49" charset="-122"/>
                <a:sym typeface="+mn-ea"/>
              </a:rPr>
              <a:t>例如：</a:t>
            </a:r>
            <a:endParaRPr lang="en-US" altLang="zh-CN" sz="2000" b="1" dirty="0">
              <a:latin typeface="仿宋" pitchFamily="49" charset="-122"/>
              <a:ea typeface="仿宋" pitchFamily="49" charset="-122"/>
              <a:sym typeface="+mn-ea"/>
            </a:endParaRPr>
          </a:p>
          <a:p>
            <a:pPr marL="0" indent="0" fontAlgn="auto">
              <a:lnSpc>
                <a:spcPct val="100000"/>
              </a:lnSpc>
              <a:spcBef>
                <a:spcPts val="0"/>
              </a:spcBef>
              <a:buNone/>
            </a:pPr>
            <a:endParaRPr lang="zh-CN" altLang="en-US" sz="2000" b="1" dirty="0">
              <a:latin typeface="仿宋" pitchFamily="49" charset="-122"/>
              <a:ea typeface="仿宋" pitchFamily="49" charset="-122"/>
            </a:endParaRPr>
          </a:p>
          <a:p>
            <a:pPr marL="0" lvl="1" indent="0" fontAlgn="auto">
              <a:lnSpc>
                <a:spcPct val="100000"/>
              </a:lnSpc>
              <a:spcBef>
                <a:spcPts val="0"/>
              </a:spcBef>
              <a:buNone/>
            </a:pPr>
            <a:r>
              <a:rPr lang="en-US" altLang="zh-CN" sz="2000" b="1" dirty="0">
                <a:solidFill>
                  <a:srgbClr val="FF0000"/>
                </a:solidFill>
                <a:latin typeface="仿宋" pitchFamily="49" charset="-122"/>
                <a:ea typeface="仿宋" pitchFamily="49" charset="-122"/>
                <a:sym typeface="+mn-ea"/>
              </a:rPr>
              <a:t>Point</a:t>
            </a:r>
            <a:r>
              <a:rPr lang="en-US" altLang="zh-CN" sz="2000" b="1" dirty="0">
                <a:latin typeface="仿宋" pitchFamily="49" charset="-122"/>
                <a:ea typeface="仿宋" pitchFamily="49" charset="-122"/>
                <a:sym typeface="+mn-ea"/>
              </a:rPr>
              <a:t> fun2()</a:t>
            </a:r>
            <a:endParaRPr lang="en-US" altLang="zh-CN" sz="2000" b="1" dirty="0">
              <a:latin typeface="仿宋" pitchFamily="49" charset="-122"/>
              <a:ea typeface="仿宋" pitchFamily="49" charset="-122"/>
            </a:endParaRPr>
          </a:p>
          <a:p>
            <a:pPr marL="0" lvl="1" indent="0" fontAlgn="auto">
              <a:lnSpc>
                <a:spcPct val="100000"/>
              </a:lnSpc>
              <a:spcBef>
                <a:spcPts val="0"/>
              </a:spcBef>
              <a:buNone/>
            </a:pPr>
            <a:r>
              <a:rPr lang="en-US" altLang="zh-CN" sz="2000" b="1" dirty="0">
                <a:latin typeface="仿宋" pitchFamily="49" charset="-122"/>
                <a:ea typeface="仿宋" pitchFamily="49" charset="-122"/>
                <a:sym typeface="+mn-ea"/>
              </a:rPr>
              <a:t>{    Point A(1,2);</a:t>
            </a:r>
            <a:endParaRPr lang="en-US" altLang="zh-CN" sz="2000" b="1" dirty="0">
              <a:latin typeface="仿宋" pitchFamily="49" charset="-122"/>
              <a:ea typeface="仿宋" pitchFamily="49" charset="-122"/>
            </a:endParaRPr>
          </a:p>
          <a:p>
            <a:pPr marL="0" lvl="1" indent="0" fontAlgn="auto">
              <a:lnSpc>
                <a:spcPct val="100000"/>
              </a:lnSpc>
              <a:spcBef>
                <a:spcPts val="0"/>
              </a:spcBef>
              <a:buNone/>
            </a:pPr>
            <a:r>
              <a:rPr lang="en-US" altLang="zh-CN" sz="2000" b="1" dirty="0">
                <a:latin typeface="仿宋" pitchFamily="49" charset="-122"/>
                <a:ea typeface="仿宋" pitchFamily="49" charset="-122"/>
                <a:sym typeface="+mn-ea"/>
              </a:rPr>
              <a:t>     </a:t>
            </a:r>
            <a:r>
              <a:rPr lang="en-US" altLang="zh-CN" sz="2000" b="1" dirty="0">
                <a:solidFill>
                  <a:srgbClr val="FF0000"/>
                </a:solidFill>
                <a:latin typeface="仿宋" pitchFamily="49" charset="-122"/>
                <a:ea typeface="仿宋" pitchFamily="49" charset="-122"/>
                <a:sym typeface="+mn-ea"/>
              </a:rPr>
              <a:t>return A; </a:t>
            </a:r>
            <a:r>
              <a:rPr lang="en-US" altLang="zh-CN" sz="2000" b="1" dirty="0">
                <a:latin typeface="仿宋" pitchFamily="49" charset="-122"/>
                <a:ea typeface="仿宋" pitchFamily="49" charset="-122"/>
                <a:sym typeface="+mn-ea"/>
              </a:rPr>
              <a:t>//</a:t>
            </a:r>
            <a:r>
              <a:rPr lang="zh-CN" altLang="en-US" sz="2000" b="1" dirty="0">
                <a:latin typeface="仿宋" pitchFamily="49" charset="-122"/>
                <a:ea typeface="仿宋" pitchFamily="49" charset="-122"/>
                <a:sym typeface="+mn-ea"/>
              </a:rPr>
              <a:t>调用拷贝构造函数</a:t>
            </a:r>
            <a:endParaRPr lang="en-US" altLang="en-US" sz="2000" b="1" dirty="0">
              <a:latin typeface="仿宋" pitchFamily="49" charset="-122"/>
              <a:ea typeface="仿宋" pitchFamily="49" charset="-122"/>
            </a:endParaRPr>
          </a:p>
          <a:p>
            <a:pPr marL="0" lvl="1" indent="0" fontAlgn="auto">
              <a:lnSpc>
                <a:spcPct val="100000"/>
              </a:lnSpc>
              <a:spcBef>
                <a:spcPts val="0"/>
              </a:spcBef>
              <a:buNone/>
            </a:pPr>
            <a:r>
              <a:rPr lang="en-US" altLang="en-US" sz="2000" b="1" dirty="0">
                <a:latin typeface="仿宋" pitchFamily="49" charset="-122"/>
                <a:ea typeface="仿宋" pitchFamily="49" charset="-122"/>
                <a:sym typeface="+mn-ea"/>
              </a:rPr>
              <a:t>}</a:t>
            </a:r>
            <a:endParaRPr lang="en-US" altLang="en-US" sz="2000" b="1" dirty="0">
              <a:latin typeface="仿宋" pitchFamily="49" charset="-122"/>
              <a:ea typeface="仿宋" pitchFamily="49" charset="-122"/>
            </a:endParaRPr>
          </a:p>
          <a:p>
            <a:pPr marL="0" lvl="1" indent="0" fontAlgn="auto">
              <a:lnSpc>
                <a:spcPct val="100000"/>
              </a:lnSpc>
              <a:spcBef>
                <a:spcPts val="0"/>
              </a:spcBef>
              <a:buNone/>
            </a:pPr>
            <a:r>
              <a:rPr lang="en-US" altLang="zh-CN" sz="2000" b="1" dirty="0">
                <a:latin typeface="仿宋" pitchFamily="49" charset="-122"/>
                <a:ea typeface="仿宋" pitchFamily="49" charset="-122"/>
                <a:sym typeface="+mn-ea"/>
              </a:rPr>
              <a:t>int main()</a:t>
            </a:r>
            <a:endParaRPr lang="en-US" altLang="zh-CN" sz="2000" b="1" dirty="0">
              <a:latin typeface="仿宋" pitchFamily="49" charset="-122"/>
              <a:ea typeface="仿宋" pitchFamily="49" charset="-122"/>
            </a:endParaRPr>
          </a:p>
          <a:p>
            <a:pPr marL="0" lvl="1" indent="0" fontAlgn="auto">
              <a:lnSpc>
                <a:spcPct val="100000"/>
              </a:lnSpc>
              <a:spcBef>
                <a:spcPts val="0"/>
              </a:spcBef>
              <a:buNone/>
            </a:pPr>
            <a:r>
              <a:rPr lang="en-US" altLang="zh-CN" sz="2000" b="1" dirty="0">
                <a:latin typeface="仿宋" pitchFamily="49" charset="-122"/>
                <a:ea typeface="仿宋" pitchFamily="49" charset="-122"/>
                <a:sym typeface="+mn-ea"/>
              </a:rPr>
              <a:t>{</a:t>
            </a:r>
            <a:endParaRPr lang="en-US" altLang="zh-CN" sz="2000" b="1" dirty="0">
              <a:latin typeface="仿宋" pitchFamily="49" charset="-122"/>
              <a:ea typeface="仿宋" pitchFamily="49" charset="-122"/>
            </a:endParaRPr>
          </a:p>
          <a:p>
            <a:pPr marL="0" lvl="1" indent="0" fontAlgn="auto">
              <a:lnSpc>
                <a:spcPct val="100000"/>
              </a:lnSpc>
              <a:spcBef>
                <a:spcPts val="0"/>
              </a:spcBef>
              <a:buNone/>
            </a:pPr>
            <a:r>
              <a:rPr lang="en-US" altLang="zh-CN" sz="2000" b="1" dirty="0">
                <a:latin typeface="仿宋" pitchFamily="49" charset="-122"/>
                <a:ea typeface="仿宋" pitchFamily="49" charset="-122"/>
                <a:sym typeface="+mn-ea"/>
              </a:rPr>
              <a:t>     Point B;</a:t>
            </a:r>
            <a:endParaRPr lang="en-US" altLang="zh-CN" sz="2000" b="1" dirty="0">
              <a:latin typeface="仿宋" pitchFamily="49" charset="-122"/>
              <a:ea typeface="仿宋" pitchFamily="49" charset="-122"/>
            </a:endParaRPr>
          </a:p>
          <a:p>
            <a:pPr marL="0" lvl="1" indent="0" fontAlgn="auto">
              <a:lnSpc>
                <a:spcPct val="100000"/>
              </a:lnSpc>
              <a:spcBef>
                <a:spcPts val="0"/>
              </a:spcBef>
              <a:buNone/>
            </a:pPr>
            <a:r>
              <a:rPr lang="en-US" altLang="zh-CN" sz="2000" b="1" dirty="0">
                <a:latin typeface="仿宋" pitchFamily="49" charset="-122"/>
                <a:ea typeface="仿宋" pitchFamily="49" charset="-122"/>
                <a:sym typeface="+mn-ea"/>
              </a:rPr>
              <a:t>     B=fun2(); </a:t>
            </a:r>
            <a:endParaRPr lang="en-US" altLang="zh-CN" sz="2000" b="1" dirty="0">
              <a:latin typeface="仿宋" pitchFamily="49" charset="-122"/>
              <a:ea typeface="仿宋" pitchFamily="49" charset="-122"/>
            </a:endParaRPr>
          </a:p>
          <a:p>
            <a:pPr marL="0" lvl="1" indent="0" fontAlgn="auto">
              <a:lnSpc>
                <a:spcPct val="100000"/>
              </a:lnSpc>
              <a:spcBef>
                <a:spcPts val="0"/>
              </a:spcBef>
              <a:buNone/>
            </a:pPr>
            <a:r>
              <a:rPr lang="en-US" altLang="zh-CN" sz="2000" b="1" dirty="0">
                <a:latin typeface="仿宋" pitchFamily="49" charset="-122"/>
                <a:ea typeface="仿宋" pitchFamily="49" charset="-122"/>
                <a:sym typeface="+mn-ea"/>
              </a:rPr>
              <a:t>}</a:t>
            </a:r>
            <a:endParaRPr lang="en-US" altLang="zh-CN" sz="2000" b="1" dirty="0">
              <a:latin typeface="仿宋" pitchFamily="49" charset="-122"/>
              <a:ea typeface="仿宋" pitchFamily="49" charset="-122"/>
            </a:endParaRPr>
          </a:p>
          <a:p>
            <a:pPr marL="0" indent="0" fontAlgn="auto">
              <a:lnSpc>
                <a:spcPct val="100000"/>
              </a:lnSpc>
              <a:spcBef>
                <a:spcPts val="0"/>
              </a:spcBef>
              <a:buNone/>
            </a:pPr>
            <a:r>
              <a:rPr lang="en-US" altLang="zh-CN" sz="2000" b="1" dirty="0">
                <a:latin typeface="宋体" panose="02010600030101010101" pitchFamily="2" charset="-122"/>
                <a:sym typeface="+mn-ea"/>
              </a:rPr>
              <a:t> </a:t>
            </a:r>
            <a:endParaRPr lang="en-US" altLang="zh-CN" sz="2000" b="1" noProof="0" dirty="0">
              <a:ln>
                <a:noFill/>
              </a:ln>
              <a:effectLst/>
              <a:uLnTx/>
              <a:uFillTx/>
              <a:latin typeface="+mn-ea"/>
              <a:ea typeface="仿宋" panose="02010609060101010101" pitchFamily="49" charset="-122"/>
              <a:sym typeface="+mn-ea"/>
            </a:endParaRPr>
          </a:p>
        </p:txBody>
      </p:sp>
      <p:sp>
        <p:nvSpPr>
          <p:cNvPr id="3" name="文本框 2"/>
          <p:cNvSpPr txBox="1"/>
          <p:nvPr/>
        </p:nvSpPr>
        <p:spPr>
          <a:xfrm>
            <a:off x="1049655" y="788670"/>
            <a:ext cx="4354077" cy="830997"/>
          </a:xfrm>
          <a:prstGeom prst="rect">
            <a:avLst/>
          </a:prstGeom>
          <a:noFill/>
        </p:spPr>
        <p:txBody>
          <a:bodyPr wrap="none" rtlCol="0">
            <a:spAutoFit/>
          </a:bodyPr>
          <a:lstStyle/>
          <a:p>
            <a:pPr algn="l"/>
            <a:r>
              <a:rPr lang="zh-CN" altLang="en-US" sz="3600" b="1" dirty="0">
                <a:solidFill>
                  <a:srgbClr val="FF0000"/>
                </a:solidFill>
                <a:latin typeface="Arial" panose="020B0604020202020204" pitchFamily="34" charset="0"/>
                <a:ea typeface="隶书" panose="02010509060101010101" charset="-122"/>
                <a:sym typeface="+mn-ea"/>
              </a:rPr>
              <a:t>构造函数和析构函数</a:t>
            </a:r>
          </a:p>
          <a:p>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0" end="0"/>
                                            </p:txEl>
                                          </p:spTgt>
                                        </p:tgtEl>
                                        <p:attrNameLst>
                                          <p:attrName>style.visibility</p:attrName>
                                        </p:attrNameLst>
                                      </p:cBhvr>
                                      <p:to>
                                        <p:strVal val="visible"/>
                                      </p:to>
                                    </p:set>
                                    <p:animEffect transition="in" filter="fade">
                                      <p:cBhvr>
                                        <p:cTn id="28" dur="1000"/>
                                        <p:tgtEl>
                                          <p:spTgt spid="135170">
                                            <p:txEl>
                                              <p:pRg st="0" end="0"/>
                                            </p:txEl>
                                          </p:spTgt>
                                        </p:tgtEl>
                                      </p:cBhvr>
                                    </p:animEffect>
                                    <p:anim calcmode="lin" valueType="num">
                                      <p:cBhvr>
                                        <p:cTn id="29"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35170">
                                            <p:txEl>
                                              <p:pRg st="2" end="2"/>
                                            </p:txEl>
                                          </p:spTgt>
                                        </p:tgtEl>
                                        <p:attrNameLst>
                                          <p:attrName>style.visibility</p:attrName>
                                        </p:attrNameLst>
                                      </p:cBhvr>
                                      <p:to>
                                        <p:strVal val="visible"/>
                                      </p:to>
                                    </p:set>
                                    <p:animEffect transition="in" filter="fade">
                                      <p:cBhvr>
                                        <p:cTn id="33" dur="1000"/>
                                        <p:tgtEl>
                                          <p:spTgt spid="135170">
                                            <p:txEl>
                                              <p:pRg st="2" end="2"/>
                                            </p:txEl>
                                          </p:spTgt>
                                        </p:tgtEl>
                                      </p:cBhvr>
                                    </p:animEffect>
                                    <p:anim calcmode="lin" valueType="num">
                                      <p:cBhvr>
                                        <p:cTn id="34"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35170">
                                            <p:txEl>
                                              <p:pRg st="4" end="4"/>
                                            </p:txEl>
                                          </p:spTgt>
                                        </p:tgtEl>
                                        <p:attrNameLst>
                                          <p:attrName>style.visibility</p:attrName>
                                        </p:attrNameLst>
                                      </p:cBhvr>
                                      <p:to>
                                        <p:strVal val="visible"/>
                                      </p:to>
                                    </p:set>
                                    <p:animEffect transition="in" filter="fade">
                                      <p:cBhvr>
                                        <p:cTn id="40" dur="1000"/>
                                        <p:tgtEl>
                                          <p:spTgt spid="135170">
                                            <p:txEl>
                                              <p:pRg st="4" end="4"/>
                                            </p:txEl>
                                          </p:spTgt>
                                        </p:tgtEl>
                                      </p:cBhvr>
                                    </p:animEffect>
                                    <p:anim calcmode="lin" valueType="num">
                                      <p:cBhvr>
                                        <p:cTn id="41"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35170">
                                            <p:txEl>
                                              <p:pRg st="5" end="5"/>
                                            </p:txEl>
                                          </p:spTgt>
                                        </p:tgtEl>
                                        <p:attrNameLst>
                                          <p:attrName>style.visibility</p:attrName>
                                        </p:attrNameLst>
                                      </p:cBhvr>
                                      <p:to>
                                        <p:strVal val="visible"/>
                                      </p:to>
                                    </p:set>
                                    <p:animEffect transition="in" filter="fade">
                                      <p:cBhvr>
                                        <p:cTn id="45" dur="1000"/>
                                        <p:tgtEl>
                                          <p:spTgt spid="135170">
                                            <p:txEl>
                                              <p:pRg st="5" end="5"/>
                                            </p:txEl>
                                          </p:spTgt>
                                        </p:tgtEl>
                                      </p:cBhvr>
                                    </p:animEffect>
                                    <p:anim calcmode="lin" valueType="num">
                                      <p:cBhvr>
                                        <p:cTn id="46"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35170">
                                            <p:txEl>
                                              <p:pRg st="6" end="6"/>
                                            </p:txEl>
                                          </p:spTgt>
                                        </p:tgtEl>
                                        <p:attrNameLst>
                                          <p:attrName>style.visibility</p:attrName>
                                        </p:attrNameLst>
                                      </p:cBhvr>
                                      <p:to>
                                        <p:strVal val="visible"/>
                                      </p:to>
                                    </p:set>
                                    <p:animEffect transition="in" filter="fade">
                                      <p:cBhvr>
                                        <p:cTn id="50" dur="1000"/>
                                        <p:tgtEl>
                                          <p:spTgt spid="135170">
                                            <p:txEl>
                                              <p:pRg st="6" end="6"/>
                                            </p:txEl>
                                          </p:spTgt>
                                        </p:tgtEl>
                                      </p:cBhvr>
                                    </p:animEffect>
                                    <p:anim calcmode="lin" valueType="num">
                                      <p:cBhvr>
                                        <p:cTn id="51"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35170">
                                            <p:txEl>
                                              <p:pRg st="7" end="7"/>
                                            </p:txEl>
                                          </p:spTgt>
                                        </p:tgtEl>
                                        <p:attrNameLst>
                                          <p:attrName>style.visibility</p:attrName>
                                        </p:attrNameLst>
                                      </p:cBhvr>
                                      <p:to>
                                        <p:strVal val="visible"/>
                                      </p:to>
                                    </p:set>
                                    <p:animEffect transition="in" filter="fade">
                                      <p:cBhvr>
                                        <p:cTn id="55" dur="1000"/>
                                        <p:tgtEl>
                                          <p:spTgt spid="135170">
                                            <p:txEl>
                                              <p:pRg st="7" end="7"/>
                                            </p:txEl>
                                          </p:spTgt>
                                        </p:tgtEl>
                                      </p:cBhvr>
                                    </p:animEffect>
                                    <p:anim calcmode="lin" valueType="num">
                                      <p:cBhvr>
                                        <p:cTn id="56"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35170">
                                            <p:txEl>
                                              <p:pRg st="8" end="8"/>
                                            </p:txEl>
                                          </p:spTgt>
                                        </p:tgtEl>
                                        <p:attrNameLst>
                                          <p:attrName>style.visibility</p:attrName>
                                        </p:attrNameLst>
                                      </p:cBhvr>
                                      <p:to>
                                        <p:strVal val="visible"/>
                                      </p:to>
                                    </p:set>
                                    <p:animEffect transition="in" filter="fade">
                                      <p:cBhvr>
                                        <p:cTn id="60" dur="1000"/>
                                        <p:tgtEl>
                                          <p:spTgt spid="135170">
                                            <p:txEl>
                                              <p:pRg st="8" end="8"/>
                                            </p:txEl>
                                          </p:spTgt>
                                        </p:tgtEl>
                                      </p:cBhvr>
                                    </p:animEffect>
                                    <p:anim calcmode="lin" valueType="num">
                                      <p:cBhvr>
                                        <p:cTn id="61"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35170">
                                            <p:txEl>
                                              <p:pRg st="9" end="9"/>
                                            </p:txEl>
                                          </p:spTgt>
                                        </p:tgtEl>
                                        <p:attrNameLst>
                                          <p:attrName>style.visibility</p:attrName>
                                        </p:attrNameLst>
                                      </p:cBhvr>
                                      <p:to>
                                        <p:strVal val="visible"/>
                                      </p:to>
                                    </p:set>
                                    <p:animEffect transition="in" filter="fade">
                                      <p:cBhvr>
                                        <p:cTn id="65" dur="1000"/>
                                        <p:tgtEl>
                                          <p:spTgt spid="135170">
                                            <p:txEl>
                                              <p:pRg st="9" end="9"/>
                                            </p:txEl>
                                          </p:spTgt>
                                        </p:tgtEl>
                                      </p:cBhvr>
                                    </p:animEffect>
                                    <p:anim calcmode="lin" valueType="num">
                                      <p:cBhvr>
                                        <p:cTn id="66"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7"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135170">
                                            <p:txEl>
                                              <p:pRg st="10" end="10"/>
                                            </p:txEl>
                                          </p:spTgt>
                                        </p:tgtEl>
                                        <p:attrNameLst>
                                          <p:attrName>style.visibility</p:attrName>
                                        </p:attrNameLst>
                                      </p:cBhvr>
                                      <p:to>
                                        <p:strVal val="visible"/>
                                      </p:to>
                                    </p:set>
                                    <p:animEffect transition="in" filter="fade">
                                      <p:cBhvr>
                                        <p:cTn id="70" dur="1000"/>
                                        <p:tgtEl>
                                          <p:spTgt spid="135170">
                                            <p:txEl>
                                              <p:pRg st="10" end="10"/>
                                            </p:txEl>
                                          </p:spTgt>
                                        </p:tgtEl>
                                      </p:cBhvr>
                                    </p:animEffect>
                                    <p:anim calcmode="lin" valueType="num">
                                      <p:cBhvr>
                                        <p:cTn id="71"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35170">
                                            <p:txEl>
                                              <p:pRg st="11" end="11"/>
                                            </p:txEl>
                                          </p:spTgt>
                                        </p:tgtEl>
                                        <p:attrNameLst>
                                          <p:attrName>style.visibility</p:attrName>
                                        </p:attrNameLst>
                                      </p:cBhvr>
                                      <p:to>
                                        <p:strVal val="visible"/>
                                      </p:to>
                                    </p:set>
                                    <p:animEffect transition="in" filter="fade">
                                      <p:cBhvr>
                                        <p:cTn id="75" dur="1000"/>
                                        <p:tgtEl>
                                          <p:spTgt spid="135170">
                                            <p:txEl>
                                              <p:pRg st="11" end="11"/>
                                            </p:txEl>
                                          </p:spTgt>
                                        </p:tgtEl>
                                      </p:cBhvr>
                                    </p:animEffect>
                                    <p:anim calcmode="lin" valueType="num">
                                      <p:cBhvr>
                                        <p:cTn id="76"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7" dur="1000" fill="hold"/>
                                        <p:tgtEl>
                                          <p:spTgt spid="135170">
                                            <p:txEl>
                                              <p:pRg st="11" end="11"/>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35170">
                                            <p:txEl>
                                              <p:pRg st="12" end="12"/>
                                            </p:txEl>
                                          </p:spTgt>
                                        </p:tgtEl>
                                        <p:attrNameLst>
                                          <p:attrName>style.visibility</p:attrName>
                                        </p:attrNameLst>
                                      </p:cBhvr>
                                      <p:to>
                                        <p:strVal val="visible"/>
                                      </p:to>
                                    </p:set>
                                    <p:animEffect transition="in" filter="fade">
                                      <p:cBhvr>
                                        <p:cTn id="80" dur="1000"/>
                                        <p:tgtEl>
                                          <p:spTgt spid="135170">
                                            <p:txEl>
                                              <p:pRg st="12" end="12"/>
                                            </p:txEl>
                                          </p:spTgt>
                                        </p:tgtEl>
                                      </p:cBhvr>
                                    </p:animEffect>
                                    <p:anim calcmode="lin" valueType="num">
                                      <p:cBhvr>
                                        <p:cTn id="81"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82" dur="1000" fill="hold"/>
                                        <p:tgtEl>
                                          <p:spTgt spid="135170">
                                            <p:txEl>
                                              <p:pRg st="12" end="12"/>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135170">
                                            <p:txEl>
                                              <p:pRg st="13" end="13"/>
                                            </p:txEl>
                                          </p:spTgt>
                                        </p:tgtEl>
                                        <p:attrNameLst>
                                          <p:attrName>style.visibility</p:attrName>
                                        </p:attrNameLst>
                                      </p:cBhvr>
                                      <p:to>
                                        <p:strVal val="visible"/>
                                      </p:to>
                                    </p:set>
                                    <p:animEffect transition="in" filter="fade">
                                      <p:cBhvr>
                                        <p:cTn id="85" dur="1000"/>
                                        <p:tgtEl>
                                          <p:spTgt spid="135170">
                                            <p:txEl>
                                              <p:pRg st="13" end="13"/>
                                            </p:txEl>
                                          </p:spTgt>
                                        </p:tgtEl>
                                      </p:cBhvr>
                                    </p:animEffect>
                                    <p:anim calcmode="lin" valueType="num">
                                      <p:cBhvr>
                                        <p:cTn id="86"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87" dur="1000" fill="hold"/>
                                        <p:tgtEl>
                                          <p:spTgt spid="135170">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3"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457200" y="777559"/>
            <a:ext cx="8229600" cy="3450376"/>
          </a:xfrm>
        </p:spPr>
        <p:txBody>
          <a:bodyPr vert="horz" wrap="square" lIns="91440" tIns="45720" rIns="91440" bIns="45720" anchor="t">
            <a:normAutofit/>
          </a:bodyPr>
          <a:lstStyle/>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【例</a:t>
            </a:r>
            <a:r>
              <a:rPr lang="en-US" altLang="zh-CN" sz="2000" b="1" dirty="0" smtClean="0">
                <a:latin typeface="仿宋" panose="02010609060101010101" pitchFamily="49" charset="-122"/>
                <a:ea typeface="仿宋" panose="02010609060101010101" pitchFamily="49" charset="-122"/>
                <a:sym typeface="+mn-ea"/>
              </a:rPr>
              <a:t>3-32</a:t>
            </a:r>
            <a:r>
              <a:rPr lang="zh-CN" altLang="zh-CN" sz="2000" b="1" dirty="0" smtClean="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拷贝构造函数应用举例。</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设计一个复数类，两个数据成员分别表示复数的实部和虚部。定义两个构造函数，一个是具有两个参数双精度实型的普通构造函数，另一个是拷贝构造函数，</a:t>
            </a:r>
            <a:endParaRPr lang="zh-CN" altLang="zh-CN" sz="2000" b="1" dirty="0">
              <a:latin typeface="仿宋" panose="02010609060101010101" pitchFamily="49" charset="-122"/>
              <a:ea typeface="仿宋" panose="02010609060101010101" pitchFamily="49" charset="-122"/>
            </a:endParaRPr>
          </a:p>
          <a:p>
            <a:pPr marL="0" indent="0">
              <a:lnSpc>
                <a:spcPct val="150000"/>
              </a:lnSpc>
              <a:buNone/>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两个构造函数分别在不同的情况下初始化对象。定义</a:t>
            </a:r>
            <a:r>
              <a:rPr lang="en-US" altLang="zh-CN" sz="2000" b="1" dirty="0">
                <a:latin typeface="仿宋" panose="02010609060101010101" pitchFamily="49" charset="-122"/>
                <a:ea typeface="仿宋" panose="02010609060101010101" pitchFamily="49" charset="-122"/>
                <a:sym typeface="+mn-ea"/>
              </a:rPr>
              <a:t>add</a:t>
            </a:r>
            <a:r>
              <a:rPr lang="zh-CN" altLang="zh-CN" sz="2000" b="1" dirty="0">
                <a:latin typeface="仿宋" panose="02010609060101010101" pitchFamily="49" charset="-122"/>
                <a:ea typeface="仿宋" panose="02010609060101010101" pitchFamily="49" charset="-122"/>
                <a:sym typeface="+mn-ea"/>
              </a:rPr>
              <a:t>函数完成两个虚数的加法。</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857885" y="777875"/>
            <a:ext cx="7311390" cy="4873625"/>
          </a:xfrm>
        </p:spPr>
        <p:txBody>
          <a:bodyPr vert="horz" wrap="square" lIns="91440" tIns="45720" rIns="91440" bIns="45720" anchor="t">
            <a:norm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class Complex</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a:ln>
                  <a:noFill/>
                </a:ln>
                <a:effectLst/>
                <a:uLnTx/>
                <a:uFillTx/>
                <a:latin typeface="+mn-ea"/>
                <a:sym typeface="+mn-ea"/>
              </a:rPr>
              <a:t>Complex(double </a:t>
            </a:r>
            <a:r>
              <a:rPr lang="en-US" altLang="zh-CN" sz="2000" b="1" noProof="0" dirty="0" err="1">
                <a:ln>
                  <a:noFill/>
                </a:ln>
                <a:effectLst/>
                <a:uLnTx/>
                <a:uFillTx/>
                <a:latin typeface="+mn-ea"/>
                <a:sym typeface="+mn-ea"/>
              </a:rPr>
              <a:t>r,double</a:t>
            </a: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i</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a:ln>
                  <a:noFill/>
                </a:ln>
                <a:solidFill>
                  <a:srgbClr val="0070C0"/>
                </a:solidFill>
                <a:effectLst/>
                <a:uLnTx/>
                <a:uFillTx/>
                <a:latin typeface="+mn-ea"/>
                <a:sym typeface="+mn-ea"/>
              </a:rPr>
              <a:t>Complex(Complex &amp;c);</a:t>
            </a:r>
            <a:endParaRPr kumimoji="0" lang="zh-CN" altLang="zh-CN" sz="2000" b="1" i="0" u="none" strike="noStrike" kern="1200" cap="none" spc="0" normalizeH="0" baseline="0" noProof="0" dirty="0">
              <a:ln>
                <a:noFill/>
              </a:ln>
              <a:solidFill>
                <a:srgbClr val="0070C0"/>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a:ln>
                  <a:noFill/>
                </a:ln>
                <a:solidFill>
                  <a:srgbClr val="FF0000"/>
                </a:solidFill>
                <a:effectLst/>
                <a:uLnTx/>
                <a:uFillTx/>
                <a:latin typeface="+mn-ea"/>
                <a:sym typeface="+mn-ea"/>
              </a:rPr>
              <a:t>Complex</a:t>
            </a:r>
            <a:r>
              <a:rPr lang="en-US" altLang="zh-CN" sz="2000" b="1" noProof="0" dirty="0">
                <a:ln>
                  <a:noFill/>
                </a:ln>
                <a:effectLst/>
                <a:uLnTx/>
                <a:uFillTx/>
                <a:latin typeface="+mn-ea"/>
                <a:sym typeface="+mn-ea"/>
              </a:rPr>
              <a:t> add(</a:t>
            </a:r>
            <a:r>
              <a:rPr lang="en-US" altLang="zh-CN" sz="2000" b="1" noProof="0" dirty="0">
                <a:ln>
                  <a:noFill/>
                </a:ln>
                <a:solidFill>
                  <a:srgbClr val="FF0000"/>
                </a:solidFill>
                <a:effectLst/>
                <a:uLnTx/>
                <a:uFillTx/>
                <a:latin typeface="+mn-ea"/>
                <a:sym typeface="+mn-ea"/>
              </a:rPr>
              <a:t>Complex c</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a:ln>
                  <a:noFill/>
                </a:ln>
                <a:effectLst/>
                <a:uLnTx/>
                <a:uFillTx/>
                <a:latin typeface="+mn-ea"/>
                <a:sym typeface="+mn-ea"/>
              </a:rPr>
              <a:t>void Output();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private: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a:ln>
                  <a:noFill/>
                </a:ln>
                <a:effectLst/>
                <a:uLnTx/>
                <a:uFillTx/>
                <a:latin typeface="+mn-ea"/>
                <a:sym typeface="+mn-ea"/>
              </a:rPr>
              <a:t>double </a:t>
            </a:r>
            <a:r>
              <a:rPr lang="en-US" altLang="zh-CN" sz="2000" b="1" noProof="0" dirty="0" err="1">
                <a:ln>
                  <a:noFill/>
                </a:ln>
                <a:effectLst/>
                <a:uLnTx/>
                <a:uFillTx/>
                <a:latin typeface="+mn-ea"/>
                <a:sym typeface="+mn-ea"/>
              </a:rPr>
              <a:t>real,image</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3" end="3"/>
                                            </p:txEl>
                                          </p:spTgt>
                                        </p:tgtEl>
                                        <p:attrNameLst>
                                          <p:attrName>style.visibility</p:attrName>
                                        </p:attrNameLst>
                                      </p:cBhvr>
                                      <p:to>
                                        <p:strVal val="visible"/>
                                      </p:to>
                                    </p:set>
                                    <p:animEffect transition="in" filter="fade">
                                      <p:cBhvr>
                                        <p:cTn id="36" dur="1000"/>
                                        <p:tgtEl>
                                          <p:spTgt spid="135170">
                                            <p:txEl>
                                              <p:pRg st="3" end="3"/>
                                            </p:txEl>
                                          </p:spTgt>
                                        </p:tgtEl>
                                      </p:cBhvr>
                                    </p:animEffect>
                                    <p:anim calcmode="lin" valueType="num">
                                      <p:cBhvr>
                                        <p:cTn id="37"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4" end="4"/>
                                            </p:txEl>
                                          </p:spTgt>
                                        </p:tgtEl>
                                        <p:attrNameLst>
                                          <p:attrName>style.visibility</p:attrName>
                                        </p:attrNameLst>
                                      </p:cBhvr>
                                      <p:to>
                                        <p:strVal val="visible"/>
                                      </p:to>
                                    </p:set>
                                    <p:animEffect transition="in" filter="fade">
                                      <p:cBhvr>
                                        <p:cTn id="41" dur="1000"/>
                                        <p:tgtEl>
                                          <p:spTgt spid="135170">
                                            <p:txEl>
                                              <p:pRg st="4" end="4"/>
                                            </p:txEl>
                                          </p:spTgt>
                                        </p:tgtEl>
                                      </p:cBhvr>
                                    </p:animEffect>
                                    <p:anim calcmode="lin" valueType="num">
                                      <p:cBhvr>
                                        <p:cTn id="42"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5" end="5"/>
                                            </p:txEl>
                                          </p:spTgt>
                                        </p:tgtEl>
                                        <p:attrNameLst>
                                          <p:attrName>style.visibility</p:attrName>
                                        </p:attrNameLst>
                                      </p:cBhvr>
                                      <p:to>
                                        <p:strVal val="visible"/>
                                      </p:to>
                                    </p:set>
                                    <p:animEffect transition="in" filter="fade">
                                      <p:cBhvr>
                                        <p:cTn id="46" dur="1000"/>
                                        <p:tgtEl>
                                          <p:spTgt spid="135170">
                                            <p:txEl>
                                              <p:pRg st="5" end="5"/>
                                            </p:txEl>
                                          </p:spTgt>
                                        </p:tgtEl>
                                      </p:cBhvr>
                                    </p:animEffect>
                                    <p:anim calcmode="lin" valueType="num">
                                      <p:cBhvr>
                                        <p:cTn id="4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6" end="6"/>
                                            </p:txEl>
                                          </p:spTgt>
                                        </p:tgtEl>
                                        <p:attrNameLst>
                                          <p:attrName>style.visibility</p:attrName>
                                        </p:attrNameLst>
                                      </p:cBhvr>
                                      <p:to>
                                        <p:strVal val="visible"/>
                                      </p:to>
                                    </p:set>
                                    <p:animEffect transition="in" filter="fade">
                                      <p:cBhvr>
                                        <p:cTn id="51" dur="1000"/>
                                        <p:tgtEl>
                                          <p:spTgt spid="135170">
                                            <p:txEl>
                                              <p:pRg st="6" end="6"/>
                                            </p:txEl>
                                          </p:spTgt>
                                        </p:tgtEl>
                                      </p:cBhvr>
                                    </p:animEffect>
                                    <p:anim calcmode="lin" valueType="num">
                                      <p:cBhvr>
                                        <p:cTn id="52"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7" end="7"/>
                                            </p:txEl>
                                          </p:spTgt>
                                        </p:tgtEl>
                                        <p:attrNameLst>
                                          <p:attrName>style.visibility</p:attrName>
                                        </p:attrNameLst>
                                      </p:cBhvr>
                                      <p:to>
                                        <p:strVal val="visible"/>
                                      </p:to>
                                    </p:set>
                                    <p:animEffect transition="in" filter="fade">
                                      <p:cBhvr>
                                        <p:cTn id="56" dur="1000"/>
                                        <p:tgtEl>
                                          <p:spTgt spid="135170">
                                            <p:txEl>
                                              <p:pRg st="7" end="7"/>
                                            </p:txEl>
                                          </p:spTgt>
                                        </p:tgtEl>
                                      </p:cBhvr>
                                    </p:animEffect>
                                    <p:anim calcmode="lin" valueType="num">
                                      <p:cBhvr>
                                        <p:cTn id="57"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8" end="8"/>
                                            </p:txEl>
                                          </p:spTgt>
                                        </p:tgtEl>
                                        <p:attrNameLst>
                                          <p:attrName>style.visibility</p:attrName>
                                        </p:attrNameLst>
                                      </p:cBhvr>
                                      <p:to>
                                        <p:strVal val="visible"/>
                                      </p:to>
                                    </p:set>
                                    <p:animEffect transition="in" filter="fade">
                                      <p:cBhvr>
                                        <p:cTn id="61" dur="1000"/>
                                        <p:tgtEl>
                                          <p:spTgt spid="135170">
                                            <p:txEl>
                                              <p:pRg st="8" end="8"/>
                                            </p:txEl>
                                          </p:spTgt>
                                        </p:tgtEl>
                                      </p:cBhvr>
                                    </p:animEffect>
                                    <p:anim calcmode="lin" valueType="num">
                                      <p:cBhvr>
                                        <p:cTn id="62"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9" end="9"/>
                                            </p:txEl>
                                          </p:spTgt>
                                        </p:tgtEl>
                                        <p:attrNameLst>
                                          <p:attrName>style.visibility</p:attrName>
                                        </p:attrNameLst>
                                      </p:cBhvr>
                                      <p:to>
                                        <p:strVal val="visible"/>
                                      </p:to>
                                    </p:set>
                                    <p:animEffect transition="in" filter="fade">
                                      <p:cBhvr>
                                        <p:cTn id="66" dur="1000"/>
                                        <p:tgtEl>
                                          <p:spTgt spid="135170">
                                            <p:txEl>
                                              <p:pRg st="9" end="9"/>
                                            </p:txEl>
                                          </p:spTgt>
                                        </p:tgtEl>
                                      </p:cBhvr>
                                    </p:animEffect>
                                    <p:anim calcmode="lin" valueType="num">
                                      <p:cBhvr>
                                        <p:cTn id="67"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857885" y="777875"/>
            <a:ext cx="7311390" cy="4873625"/>
          </a:xfrm>
        </p:spPr>
        <p:txBody>
          <a:bodyPr vert="horz" wrap="square" lIns="91440" tIns="45720" rIns="91440" bIns="45720" anchor="t">
            <a:norm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Complex::Complex(double </a:t>
            </a:r>
            <a:r>
              <a:rPr lang="en-US" altLang="zh-CN" sz="2000" b="1" noProof="0" dirty="0" err="1">
                <a:ln>
                  <a:noFill/>
                </a:ln>
                <a:effectLst/>
                <a:uLnTx/>
                <a:uFillTx/>
                <a:latin typeface="+mn-ea"/>
                <a:sym typeface="+mn-ea"/>
              </a:rPr>
              <a:t>r,double</a:t>
            </a: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i</a:t>
            </a:r>
            <a:r>
              <a:rPr lang="en-US" altLang="zh-CN" sz="2000" b="1" noProof="0" dirty="0">
                <a:ln>
                  <a:noFill/>
                </a:ln>
                <a:solidFill>
                  <a:srgbClr val="7030A0"/>
                </a:solidFill>
                <a:effectLst/>
                <a:uLnTx/>
                <a:uFillTx/>
                <a:latin typeface="+mn-ea"/>
                <a:sym typeface="+mn-ea"/>
              </a:rPr>
              <a:t>):real(r),image(</a:t>
            </a:r>
            <a:r>
              <a:rPr lang="en-US" altLang="zh-CN" sz="2000" b="1" noProof="0" dirty="0" err="1">
                <a:ln>
                  <a:noFill/>
                </a:ln>
                <a:solidFill>
                  <a:srgbClr val="7030A0"/>
                </a:solidFill>
                <a:effectLst/>
                <a:uLnTx/>
                <a:uFillTx/>
                <a:latin typeface="+mn-ea"/>
                <a:sym typeface="+mn-ea"/>
              </a:rPr>
              <a:t>i</a:t>
            </a:r>
            <a:r>
              <a:rPr lang="en-US" altLang="zh-CN" sz="2000" b="1" noProof="0" dirty="0">
                <a:ln>
                  <a:noFill/>
                </a:ln>
                <a:solidFill>
                  <a:srgbClr val="7030A0"/>
                </a:solidFill>
                <a:effectLst/>
                <a:uLnTx/>
                <a:uFillTx/>
                <a:latin typeface="+mn-ea"/>
                <a:sym typeface="+mn-ea"/>
              </a:rPr>
              <a:t>)</a:t>
            </a:r>
            <a:endParaRPr kumimoji="0" lang="zh-CN" altLang="zh-CN" sz="2000" b="1" i="0" u="none" strike="noStrike" kern="1200" cap="none" spc="0" normalizeH="0" baseline="0" noProof="0" dirty="0">
              <a:ln>
                <a:noFill/>
              </a:ln>
              <a:solidFill>
                <a:srgbClr val="7030A0"/>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err="1" smtClean="0">
                <a:ln>
                  <a:noFill/>
                </a:ln>
                <a:effectLst/>
                <a:uLnTx/>
                <a:uFillTx/>
                <a:latin typeface="+mn-ea"/>
                <a:sym typeface="+mn-ea"/>
              </a:rPr>
              <a:t>cout</a:t>
            </a:r>
            <a:r>
              <a:rPr lang="en-US" altLang="zh-CN" sz="2000" b="1" noProof="0" dirty="0">
                <a:ln>
                  <a:noFill/>
                </a:ln>
                <a:effectLst/>
                <a:uLnTx/>
                <a:uFillTx/>
                <a:latin typeface="+mn-ea"/>
                <a:sym typeface="+mn-ea"/>
              </a:rPr>
              <a:t>&lt;&lt;"</a:t>
            </a:r>
            <a:r>
              <a:rPr lang="zh-CN" altLang="zh-CN" sz="2000" b="1" noProof="0" dirty="0">
                <a:ln>
                  <a:noFill/>
                </a:ln>
                <a:effectLst/>
                <a:uLnTx/>
                <a:uFillTx/>
                <a:latin typeface="+mn-ea"/>
                <a:sym typeface="+mn-ea"/>
              </a:rPr>
              <a:t>调用两个参数的构造函数</a:t>
            </a:r>
            <a:r>
              <a:rPr lang="en-US" altLang="zh-CN" sz="2000" b="1" noProof="0" dirty="0">
                <a:ln>
                  <a:noFill/>
                </a:ln>
                <a:effectLst/>
                <a:uLnTx/>
                <a:uFillTx/>
                <a:latin typeface="+mn-ea"/>
                <a:sym typeface="+mn-ea"/>
              </a:rPr>
              <a:t>"&lt;&lt;</a:t>
            </a:r>
            <a:r>
              <a:rPr lang="en-US" altLang="zh-CN" sz="2000" b="1" noProof="0" dirty="0" err="1">
                <a:ln>
                  <a:noFill/>
                </a:ln>
                <a:effectLst/>
                <a:uLnTx/>
                <a:uFillTx/>
                <a:latin typeface="+mn-ea"/>
                <a:sym typeface="+mn-ea"/>
              </a:rPr>
              <a:t>endl</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Complex::Complex(Complex &amp;c)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a:ln>
                  <a:noFill/>
                </a:ln>
                <a:effectLst/>
                <a:uLnTx/>
                <a:uFillTx/>
                <a:latin typeface="+mn-ea"/>
                <a:sym typeface="+mn-ea"/>
              </a:rPr>
              <a:t>real = </a:t>
            </a:r>
            <a:r>
              <a:rPr lang="en-US" altLang="zh-CN" sz="2000" b="1" noProof="0" dirty="0" err="1">
                <a:ln>
                  <a:noFill/>
                </a:ln>
                <a:effectLst/>
                <a:uLnTx/>
                <a:uFillTx/>
                <a:latin typeface="+mn-ea"/>
                <a:sym typeface="+mn-ea"/>
              </a:rPr>
              <a:t>c.real</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a:ln>
                  <a:noFill/>
                </a:ln>
                <a:effectLst/>
                <a:uLnTx/>
                <a:uFillTx/>
                <a:latin typeface="+mn-ea"/>
                <a:sym typeface="+mn-ea"/>
              </a:rPr>
              <a:t>image = </a:t>
            </a:r>
            <a:r>
              <a:rPr lang="en-US" altLang="zh-CN" sz="2000" b="1" noProof="0" dirty="0" err="1">
                <a:ln>
                  <a:noFill/>
                </a:ln>
                <a:effectLst/>
                <a:uLnTx/>
                <a:uFillTx/>
                <a:latin typeface="+mn-ea"/>
                <a:sym typeface="+mn-ea"/>
              </a:rPr>
              <a:t>c.image</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en-US" altLang="zh-CN" sz="2000" b="1" noProof="0" dirty="0" err="1">
                <a:ln>
                  <a:noFill/>
                </a:ln>
                <a:effectLst/>
                <a:uLnTx/>
                <a:uFillTx/>
                <a:latin typeface="+mn-ea"/>
                <a:sym typeface="+mn-ea"/>
              </a:rPr>
              <a:t>cout</a:t>
            </a:r>
            <a:r>
              <a:rPr lang="en-US" altLang="zh-CN" sz="2000" b="1" noProof="0" dirty="0">
                <a:ln>
                  <a:noFill/>
                </a:ln>
                <a:effectLst/>
                <a:uLnTx/>
                <a:uFillTx/>
                <a:latin typeface="+mn-ea"/>
                <a:sym typeface="+mn-ea"/>
              </a:rPr>
              <a:t>&lt;&lt;"</a:t>
            </a:r>
            <a:r>
              <a:rPr lang="zh-CN" altLang="zh-CN" sz="2000" b="1" noProof="0" dirty="0">
                <a:ln>
                  <a:noFill/>
                </a:ln>
                <a:effectLst/>
                <a:uLnTx/>
                <a:uFillTx/>
                <a:latin typeface="+mn-ea"/>
                <a:sym typeface="+mn-ea"/>
              </a:rPr>
              <a:t>调用拷贝构造函数</a:t>
            </a:r>
            <a:r>
              <a:rPr lang="en-US" altLang="zh-CN" sz="2000" b="1" noProof="0" dirty="0">
                <a:ln>
                  <a:noFill/>
                </a:ln>
                <a:effectLst/>
                <a:uLnTx/>
                <a:uFillTx/>
                <a:latin typeface="+mn-ea"/>
                <a:sym typeface="+mn-ea"/>
              </a:rPr>
              <a:t>"&lt;&lt;</a:t>
            </a:r>
            <a:r>
              <a:rPr lang="en-US" altLang="zh-CN" sz="2000" b="1" noProof="0" dirty="0" err="1">
                <a:ln>
                  <a:noFill/>
                </a:ln>
                <a:effectLst/>
                <a:uLnTx/>
                <a:uFillTx/>
                <a:latin typeface="+mn-ea"/>
                <a:sym typeface="+mn-ea"/>
              </a:rPr>
              <a:t>endl</a:t>
            </a: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lang="en-US" altLang="zh-CN" sz="20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3" end="3"/>
                                            </p:txEl>
                                          </p:spTgt>
                                        </p:tgtEl>
                                        <p:attrNameLst>
                                          <p:attrName>style.visibility</p:attrName>
                                        </p:attrNameLst>
                                      </p:cBhvr>
                                      <p:to>
                                        <p:strVal val="visible"/>
                                      </p:to>
                                    </p:set>
                                    <p:animEffect transition="in" filter="fade">
                                      <p:cBhvr>
                                        <p:cTn id="36" dur="1000"/>
                                        <p:tgtEl>
                                          <p:spTgt spid="135170">
                                            <p:txEl>
                                              <p:pRg st="3" end="3"/>
                                            </p:txEl>
                                          </p:spTgt>
                                        </p:tgtEl>
                                      </p:cBhvr>
                                    </p:animEffect>
                                    <p:anim calcmode="lin" valueType="num">
                                      <p:cBhvr>
                                        <p:cTn id="37"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4" end="4"/>
                                            </p:txEl>
                                          </p:spTgt>
                                        </p:tgtEl>
                                        <p:attrNameLst>
                                          <p:attrName>style.visibility</p:attrName>
                                        </p:attrNameLst>
                                      </p:cBhvr>
                                      <p:to>
                                        <p:strVal val="visible"/>
                                      </p:to>
                                    </p:set>
                                    <p:animEffect transition="in" filter="fade">
                                      <p:cBhvr>
                                        <p:cTn id="41" dur="1000"/>
                                        <p:tgtEl>
                                          <p:spTgt spid="135170">
                                            <p:txEl>
                                              <p:pRg st="4" end="4"/>
                                            </p:txEl>
                                          </p:spTgt>
                                        </p:tgtEl>
                                      </p:cBhvr>
                                    </p:animEffect>
                                    <p:anim calcmode="lin" valueType="num">
                                      <p:cBhvr>
                                        <p:cTn id="42"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5" end="5"/>
                                            </p:txEl>
                                          </p:spTgt>
                                        </p:tgtEl>
                                        <p:attrNameLst>
                                          <p:attrName>style.visibility</p:attrName>
                                        </p:attrNameLst>
                                      </p:cBhvr>
                                      <p:to>
                                        <p:strVal val="visible"/>
                                      </p:to>
                                    </p:set>
                                    <p:animEffect transition="in" filter="fade">
                                      <p:cBhvr>
                                        <p:cTn id="46" dur="1000"/>
                                        <p:tgtEl>
                                          <p:spTgt spid="135170">
                                            <p:txEl>
                                              <p:pRg st="5" end="5"/>
                                            </p:txEl>
                                          </p:spTgt>
                                        </p:tgtEl>
                                      </p:cBhvr>
                                    </p:animEffect>
                                    <p:anim calcmode="lin" valueType="num">
                                      <p:cBhvr>
                                        <p:cTn id="4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6" end="6"/>
                                            </p:txEl>
                                          </p:spTgt>
                                        </p:tgtEl>
                                        <p:attrNameLst>
                                          <p:attrName>style.visibility</p:attrName>
                                        </p:attrNameLst>
                                      </p:cBhvr>
                                      <p:to>
                                        <p:strVal val="visible"/>
                                      </p:to>
                                    </p:set>
                                    <p:animEffect transition="in" filter="fade">
                                      <p:cBhvr>
                                        <p:cTn id="51" dur="1000"/>
                                        <p:tgtEl>
                                          <p:spTgt spid="135170">
                                            <p:txEl>
                                              <p:pRg st="6" end="6"/>
                                            </p:txEl>
                                          </p:spTgt>
                                        </p:tgtEl>
                                      </p:cBhvr>
                                    </p:animEffect>
                                    <p:anim calcmode="lin" valueType="num">
                                      <p:cBhvr>
                                        <p:cTn id="52"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7" end="7"/>
                                            </p:txEl>
                                          </p:spTgt>
                                        </p:tgtEl>
                                        <p:attrNameLst>
                                          <p:attrName>style.visibility</p:attrName>
                                        </p:attrNameLst>
                                      </p:cBhvr>
                                      <p:to>
                                        <p:strVal val="visible"/>
                                      </p:to>
                                    </p:set>
                                    <p:animEffect transition="in" filter="fade">
                                      <p:cBhvr>
                                        <p:cTn id="56" dur="1000"/>
                                        <p:tgtEl>
                                          <p:spTgt spid="135170">
                                            <p:txEl>
                                              <p:pRg st="7" end="7"/>
                                            </p:txEl>
                                          </p:spTgt>
                                        </p:tgtEl>
                                      </p:cBhvr>
                                    </p:animEffect>
                                    <p:anim calcmode="lin" valueType="num">
                                      <p:cBhvr>
                                        <p:cTn id="57"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8" end="8"/>
                                            </p:txEl>
                                          </p:spTgt>
                                        </p:tgtEl>
                                        <p:attrNameLst>
                                          <p:attrName>style.visibility</p:attrName>
                                        </p:attrNameLst>
                                      </p:cBhvr>
                                      <p:to>
                                        <p:strVal val="visible"/>
                                      </p:to>
                                    </p:set>
                                    <p:animEffect transition="in" filter="fade">
                                      <p:cBhvr>
                                        <p:cTn id="61" dur="1000"/>
                                        <p:tgtEl>
                                          <p:spTgt spid="135170">
                                            <p:txEl>
                                              <p:pRg st="8" end="8"/>
                                            </p:txEl>
                                          </p:spTgt>
                                        </p:tgtEl>
                                      </p:cBhvr>
                                    </p:animEffect>
                                    <p:anim calcmode="lin" valueType="num">
                                      <p:cBhvr>
                                        <p:cTn id="62"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9" end="9"/>
                                            </p:txEl>
                                          </p:spTgt>
                                        </p:tgtEl>
                                        <p:attrNameLst>
                                          <p:attrName>style.visibility</p:attrName>
                                        </p:attrNameLst>
                                      </p:cBhvr>
                                      <p:to>
                                        <p:strVal val="visible"/>
                                      </p:to>
                                    </p:set>
                                    <p:animEffect transition="in" filter="fade">
                                      <p:cBhvr>
                                        <p:cTn id="66" dur="1000"/>
                                        <p:tgtEl>
                                          <p:spTgt spid="135170">
                                            <p:txEl>
                                              <p:pRg st="9" end="9"/>
                                            </p:txEl>
                                          </p:spTgt>
                                        </p:tgtEl>
                                      </p:cBhvr>
                                    </p:animEffect>
                                    <p:anim calcmode="lin" valueType="num">
                                      <p:cBhvr>
                                        <p:cTn id="67"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857885" y="777875"/>
            <a:ext cx="7311390" cy="4873625"/>
          </a:xfrm>
        </p:spPr>
        <p:txBody>
          <a:bodyPr vert="horz" wrap="square" lIns="91440" tIns="45720" rIns="91440" bIns="45720" anchor="t">
            <a:norm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void Complex::Output()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r>
              <a:rPr lang="en-US" altLang="zh-CN" sz="1600" b="1" noProof="0" dirty="0" err="1">
                <a:ln>
                  <a:noFill/>
                </a:ln>
                <a:effectLst/>
                <a:uLnTx/>
                <a:uFillTx/>
                <a:latin typeface="+mn-ea"/>
                <a:sym typeface="+mn-ea"/>
              </a:rPr>
              <a:t>cout</a:t>
            </a:r>
            <a:r>
              <a:rPr lang="en-US" altLang="zh-CN" sz="1600" b="1" noProof="0" dirty="0">
                <a:ln>
                  <a:noFill/>
                </a:ln>
                <a:effectLst/>
                <a:uLnTx/>
                <a:uFillTx/>
                <a:latin typeface="+mn-ea"/>
                <a:sym typeface="+mn-ea"/>
              </a:rPr>
              <a:t>&lt;&lt;"("&lt;&lt;real&lt;&lt;","&lt;&lt;image&lt;&lt;")"&lt;&lt;</a:t>
            </a:r>
            <a:r>
              <a:rPr lang="en-US" altLang="zh-CN" sz="1600" b="1" noProof="0" dirty="0" err="1">
                <a:ln>
                  <a:noFill/>
                </a:ln>
                <a:effectLst/>
                <a:uLnTx/>
                <a:uFillTx/>
                <a:latin typeface="+mn-ea"/>
                <a:sym typeface="+mn-ea"/>
              </a:rPr>
              <a:t>endl</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solidFill>
                  <a:srgbClr val="FF0000"/>
                </a:solidFill>
                <a:effectLst/>
                <a:uLnTx/>
                <a:uFillTx/>
                <a:latin typeface="+mn-ea"/>
                <a:sym typeface="+mn-ea"/>
              </a:rPr>
              <a:t>Complex</a:t>
            </a:r>
            <a:r>
              <a:rPr lang="en-US" altLang="zh-CN" sz="1600" b="1" noProof="0" dirty="0">
                <a:ln>
                  <a:noFill/>
                </a:ln>
                <a:effectLst/>
                <a:uLnTx/>
                <a:uFillTx/>
                <a:latin typeface="+mn-ea"/>
                <a:sym typeface="+mn-ea"/>
              </a:rPr>
              <a:t> </a:t>
            </a:r>
            <a:r>
              <a:rPr lang="en-US" altLang="zh-CN" sz="1600" b="1" noProof="0" dirty="0" err="1">
                <a:ln>
                  <a:noFill/>
                </a:ln>
                <a:effectLst/>
                <a:uLnTx/>
                <a:uFillTx/>
                <a:latin typeface="+mn-ea"/>
                <a:sym typeface="+mn-ea"/>
              </a:rPr>
              <a:t>Complex</a:t>
            </a:r>
            <a:r>
              <a:rPr lang="en-US" altLang="zh-CN" sz="1600" b="1" noProof="0" dirty="0">
                <a:ln>
                  <a:noFill/>
                </a:ln>
                <a:effectLst/>
                <a:uLnTx/>
                <a:uFillTx/>
                <a:latin typeface="+mn-ea"/>
                <a:sym typeface="+mn-ea"/>
              </a:rPr>
              <a:t>::add(</a:t>
            </a:r>
            <a:r>
              <a:rPr lang="en-US" altLang="zh-CN" sz="1600" b="1" noProof="0" dirty="0">
                <a:ln>
                  <a:noFill/>
                </a:ln>
                <a:solidFill>
                  <a:srgbClr val="FF0000"/>
                </a:solidFill>
                <a:effectLst/>
                <a:uLnTx/>
                <a:uFillTx/>
                <a:latin typeface="+mn-ea"/>
                <a:sym typeface="+mn-ea"/>
              </a:rPr>
              <a:t>Complex c</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smtClean="0">
                <a:ln>
                  <a:noFill/>
                </a:ln>
                <a:effectLst/>
                <a:uLnTx/>
                <a:uFillTx/>
                <a:latin typeface="+mn-ea"/>
                <a:sym typeface="+mn-ea"/>
              </a:rPr>
              <a:t>    </a:t>
            </a:r>
            <a:r>
              <a:rPr lang="en-US" altLang="zh-CN" sz="1600" b="1" noProof="0" dirty="0">
                <a:ln>
                  <a:noFill/>
                </a:ln>
                <a:solidFill>
                  <a:srgbClr val="00B050"/>
                </a:solidFill>
                <a:effectLst/>
                <a:uLnTx/>
                <a:uFillTx/>
                <a:latin typeface="+mn-ea"/>
                <a:sym typeface="+mn-ea"/>
              </a:rPr>
              <a:t>Complex  y(real + </a:t>
            </a:r>
            <a:r>
              <a:rPr lang="en-US" altLang="zh-CN" sz="1600" b="1" noProof="0" dirty="0" err="1">
                <a:ln>
                  <a:noFill/>
                </a:ln>
                <a:solidFill>
                  <a:srgbClr val="00B050"/>
                </a:solidFill>
                <a:effectLst/>
                <a:uLnTx/>
                <a:uFillTx/>
                <a:latin typeface="+mn-ea"/>
                <a:sym typeface="+mn-ea"/>
              </a:rPr>
              <a:t>c.real,image</a:t>
            </a:r>
            <a:r>
              <a:rPr lang="en-US" altLang="zh-CN" sz="1600" b="1" noProof="0" dirty="0">
                <a:ln>
                  <a:noFill/>
                </a:ln>
                <a:solidFill>
                  <a:srgbClr val="00B050"/>
                </a:solidFill>
                <a:effectLst/>
                <a:uLnTx/>
                <a:uFillTx/>
                <a:latin typeface="+mn-ea"/>
                <a:sym typeface="+mn-ea"/>
              </a:rPr>
              <a:t> + </a:t>
            </a:r>
            <a:r>
              <a:rPr lang="en-US" altLang="zh-CN" sz="1600" b="1" noProof="0" dirty="0" err="1">
                <a:ln>
                  <a:noFill/>
                </a:ln>
                <a:solidFill>
                  <a:srgbClr val="00B050"/>
                </a:solidFill>
                <a:effectLst/>
                <a:uLnTx/>
                <a:uFillTx/>
                <a:latin typeface="+mn-ea"/>
                <a:sym typeface="+mn-ea"/>
              </a:rPr>
              <a:t>c.image</a:t>
            </a:r>
            <a:r>
              <a:rPr lang="en-US" altLang="zh-CN" sz="1600" b="1" noProof="0" dirty="0">
                <a:ln>
                  <a:noFill/>
                </a:ln>
                <a:solidFill>
                  <a:srgbClr val="00B050"/>
                </a:solidFill>
                <a:effectLst/>
                <a:uLnTx/>
                <a:uFillTx/>
                <a:latin typeface="+mn-ea"/>
                <a:sym typeface="+mn-ea"/>
              </a:rPr>
              <a:t>);</a:t>
            </a:r>
            <a:endParaRPr kumimoji="0" lang="en-US" altLang="zh-CN" sz="1400" b="1" i="0" u="none" strike="noStrike" kern="1200" cap="none" spc="0" normalizeH="0" baseline="0" noProof="0" dirty="0">
              <a:ln>
                <a:noFill/>
              </a:ln>
              <a:solidFill>
                <a:srgbClr val="00B05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smtClean="0">
                <a:ln>
                  <a:noFill/>
                </a:ln>
                <a:effectLst/>
                <a:uLnTx/>
                <a:uFillTx/>
                <a:latin typeface="+mn-ea"/>
                <a:sym typeface="+mn-ea"/>
              </a:rPr>
              <a:t>    </a:t>
            </a:r>
            <a:r>
              <a:rPr lang="en-US" altLang="zh-CN" sz="1600" b="1" noProof="0" dirty="0">
                <a:ln>
                  <a:noFill/>
                </a:ln>
                <a:effectLst/>
                <a:uLnTx/>
                <a:uFillTx/>
                <a:latin typeface="+mn-ea"/>
                <a:sym typeface="+mn-ea"/>
              </a:rPr>
              <a:t>return  y;</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void f(</a:t>
            </a:r>
            <a:r>
              <a:rPr lang="en-US" altLang="zh-CN" sz="1600" b="1" noProof="0" dirty="0">
                <a:ln>
                  <a:noFill/>
                </a:ln>
                <a:solidFill>
                  <a:srgbClr val="FF0000"/>
                </a:solidFill>
                <a:effectLst/>
                <a:uLnTx/>
                <a:uFillTx/>
                <a:latin typeface="+mn-ea"/>
                <a:sym typeface="+mn-ea"/>
              </a:rPr>
              <a:t>Complex n</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smtClean="0">
                <a:ln>
                  <a:noFill/>
                </a:ln>
                <a:effectLst/>
                <a:uLnTx/>
                <a:uFillTx/>
                <a:latin typeface="+mn-ea"/>
                <a:sym typeface="+mn-ea"/>
              </a:rPr>
              <a:t>    </a:t>
            </a:r>
            <a:r>
              <a:rPr lang="en-US" altLang="zh-CN" sz="1600" b="1" noProof="0" dirty="0" err="1">
                <a:ln>
                  <a:noFill/>
                </a:ln>
                <a:effectLst/>
                <a:uLnTx/>
                <a:uFillTx/>
                <a:latin typeface="+mn-ea"/>
                <a:sym typeface="+mn-ea"/>
              </a:rPr>
              <a:t>cout</a:t>
            </a:r>
            <a:r>
              <a:rPr lang="en-US" altLang="zh-CN" sz="1600" b="1" noProof="0" dirty="0">
                <a:ln>
                  <a:noFill/>
                </a:ln>
                <a:effectLst/>
                <a:uLnTx/>
                <a:uFillTx/>
                <a:latin typeface="+mn-ea"/>
                <a:sym typeface="+mn-ea"/>
              </a:rPr>
              <a:t>&lt;&lt;"n=";</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smtClean="0">
                <a:ln>
                  <a:noFill/>
                </a:ln>
                <a:effectLst/>
                <a:uLnTx/>
                <a:uFillTx/>
                <a:latin typeface="+mn-ea"/>
                <a:sym typeface="+mn-ea"/>
              </a:rPr>
              <a:t>    </a:t>
            </a:r>
            <a:r>
              <a:rPr lang="en-US" altLang="zh-CN" sz="1600" b="1" noProof="0" dirty="0" err="1">
                <a:ln>
                  <a:noFill/>
                </a:ln>
                <a:effectLst/>
                <a:uLnTx/>
                <a:uFillTx/>
                <a:latin typeface="+mn-ea"/>
                <a:sym typeface="+mn-ea"/>
              </a:rPr>
              <a:t>n.Output</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a:t>
            </a:r>
            <a:endParaRPr lang="en-US" altLang="zh-CN" sz="16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3" end="3"/>
                                            </p:txEl>
                                          </p:spTgt>
                                        </p:tgtEl>
                                        <p:attrNameLst>
                                          <p:attrName>style.visibility</p:attrName>
                                        </p:attrNameLst>
                                      </p:cBhvr>
                                      <p:to>
                                        <p:strVal val="visible"/>
                                      </p:to>
                                    </p:set>
                                    <p:animEffect transition="in" filter="fade">
                                      <p:cBhvr>
                                        <p:cTn id="36" dur="1000"/>
                                        <p:tgtEl>
                                          <p:spTgt spid="135170">
                                            <p:txEl>
                                              <p:pRg st="3" end="3"/>
                                            </p:txEl>
                                          </p:spTgt>
                                        </p:tgtEl>
                                      </p:cBhvr>
                                    </p:animEffect>
                                    <p:anim calcmode="lin" valueType="num">
                                      <p:cBhvr>
                                        <p:cTn id="37"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4" end="4"/>
                                            </p:txEl>
                                          </p:spTgt>
                                        </p:tgtEl>
                                        <p:attrNameLst>
                                          <p:attrName>style.visibility</p:attrName>
                                        </p:attrNameLst>
                                      </p:cBhvr>
                                      <p:to>
                                        <p:strVal val="visible"/>
                                      </p:to>
                                    </p:set>
                                    <p:animEffect transition="in" filter="fade">
                                      <p:cBhvr>
                                        <p:cTn id="41" dur="1000"/>
                                        <p:tgtEl>
                                          <p:spTgt spid="135170">
                                            <p:txEl>
                                              <p:pRg st="4" end="4"/>
                                            </p:txEl>
                                          </p:spTgt>
                                        </p:tgtEl>
                                      </p:cBhvr>
                                    </p:animEffect>
                                    <p:anim calcmode="lin" valueType="num">
                                      <p:cBhvr>
                                        <p:cTn id="42"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5" end="5"/>
                                            </p:txEl>
                                          </p:spTgt>
                                        </p:tgtEl>
                                        <p:attrNameLst>
                                          <p:attrName>style.visibility</p:attrName>
                                        </p:attrNameLst>
                                      </p:cBhvr>
                                      <p:to>
                                        <p:strVal val="visible"/>
                                      </p:to>
                                    </p:set>
                                    <p:animEffect transition="in" filter="fade">
                                      <p:cBhvr>
                                        <p:cTn id="46" dur="1000"/>
                                        <p:tgtEl>
                                          <p:spTgt spid="135170">
                                            <p:txEl>
                                              <p:pRg st="5" end="5"/>
                                            </p:txEl>
                                          </p:spTgt>
                                        </p:tgtEl>
                                      </p:cBhvr>
                                    </p:animEffect>
                                    <p:anim calcmode="lin" valueType="num">
                                      <p:cBhvr>
                                        <p:cTn id="4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6" end="6"/>
                                            </p:txEl>
                                          </p:spTgt>
                                        </p:tgtEl>
                                        <p:attrNameLst>
                                          <p:attrName>style.visibility</p:attrName>
                                        </p:attrNameLst>
                                      </p:cBhvr>
                                      <p:to>
                                        <p:strVal val="visible"/>
                                      </p:to>
                                    </p:set>
                                    <p:animEffect transition="in" filter="fade">
                                      <p:cBhvr>
                                        <p:cTn id="51" dur="1000"/>
                                        <p:tgtEl>
                                          <p:spTgt spid="135170">
                                            <p:txEl>
                                              <p:pRg st="6" end="6"/>
                                            </p:txEl>
                                          </p:spTgt>
                                        </p:tgtEl>
                                      </p:cBhvr>
                                    </p:animEffect>
                                    <p:anim calcmode="lin" valueType="num">
                                      <p:cBhvr>
                                        <p:cTn id="52"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7" end="7"/>
                                            </p:txEl>
                                          </p:spTgt>
                                        </p:tgtEl>
                                        <p:attrNameLst>
                                          <p:attrName>style.visibility</p:attrName>
                                        </p:attrNameLst>
                                      </p:cBhvr>
                                      <p:to>
                                        <p:strVal val="visible"/>
                                      </p:to>
                                    </p:set>
                                    <p:animEffect transition="in" filter="fade">
                                      <p:cBhvr>
                                        <p:cTn id="56" dur="1000"/>
                                        <p:tgtEl>
                                          <p:spTgt spid="135170">
                                            <p:txEl>
                                              <p:pRg st="7" end="7"/>
                                            </p:txEl>
                                          </p:spTgt>
                                        </p:tgtEl>
                                      </p:cBhvr>
                                    </p:animEffect>
                                    <p:anim calcmode="lin" valueType="num">
                                      <p:cBhvr>
                                        <p:cTn id="57"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8" end="8"/>
                                            </p:txEl>
                                          </p:spTgt>
                                        </p:tgtEl>
                                        <p:attrNameLst>
                                          <p:attrName>style.visibility</p:attrName>
                                        </p:attrNameLst>
                                      </p:cBhvr>
                                      <p:to>
                                        <p:strVal val="visible"/>
                                      </p:to>
                                    </p:set>
                                    <p:animEffect transition="in" filter="fade">
                                      <p:cBhvr>
                                        <p:cTn id="61" dur="1000"/>
                                        <p:tgtEl>
                                          <p:spTgt spid="135170">
                                            <p:txEl>
                                              <p:pRg st="8" end="8"/>
                                            </p:txEl>
                                          </p:spTgt>
                                        </p:tgtEl>
                                      </p:cBhvr>
                                    </p:animEffect>
                                    <p:anim calcmode="lin" valueType="num">
                                      <p:cBhvr>
                                        <p:cTn id="62"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9" end="9"/>
                                            </p:txEl>
                                          </p:spTgt>
                                        </p:tgtEl>
                                        <p:attrNameLst>
                                          <p:attrName>style.visibility</p:attrName>
                                        </p:attrNameLst>
                                      </p:cBhvr>
                                      <p:to>
                                        <p:strVal val="visible"/>
                                      </p:to>
                                    </p:set>
                                    <p:animEffect transition="in" filter="fade">
                                      <p:cBhvr>
                                        <p:cTn id="66" dur="1000"/>
                                        <p:tgtEl>
                                          <p:spTgt spid="135170">
                                            <p:txEl>
                                              <p:pRg st="9" end="9"/>
                                            </p:txEl>
                                          </p:spTgt>
                                        </p:tgtEl>
                                      </p:cBhvr>
                                    </p:animEffect>
                                    <p:anim calcmode="lin" valueType="num">
                                      <p:cBhvr>
                                        <p:cTn id="67"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0" end="10"/>
                                            </p:txEl>
                                          </p:spTgt>
                                        </p:tgtEl>
                                        <p:attrNameLst>
                                          <p:attrName>style.visibility</p:attrName>
                                        </p:attrNameLst>
                                      </p:cBhvr>
                                      <p:to>
                                        <p:strVal val="visible"/>
                                      </p:to>
                                    </p:set>
                                    <p:animEffect transition="in" filter="fade">
                                      <p:cBhvr>
                                        <p:cTn id="71" dur="1000"/>
                                        <p:tgtEl>
                                          <p:spTgt spid="135170">
                                            <p:txEl>
                                              <p:pRg st="10" end="10"/>
                                            </p:txEl>
                                          </p:spTgt>
                                        </p:tgtEl>
                                      </p:cBhvr>
                                    </p:animEffect>
                                    <p:anim calcmode="lin" valueType="num">
                                      <p:cBhvr>
                                        <p:cTn id="72"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35170">
                                            <p:txEl>
                                              <p:pRg st="11" end="11"/>
                                            </p:txEl>
                                          </p:spTgt>
                                        </p:tgtEl>
                                        <p:attrNameLst>
                                          <p:attrName>style.visibility</p:attrName>
                                        </p:attrNameLst>
                                      </p:cBhvr>
                                      <p:to>
                                        <p:strVal val="visible"/>
                                      </p:to>
                                    </p:set>
                                    <p:animEffect transition="in" filter="fade">
                                      <p:cBhvr>
                                        <p:cTn id="76" dur="1000"/>
                                        <p:tgtEl>
                                          <p:spTgt spid="135170">
                                            <p:txEl>
                                              <p:pRg st="11" end="11"/>
                                            </p:txEl>
                                          </p:spTgt>
                                        </p:tgtEl>
                                      </p:cBhvr>
                                    </p:animEffect>
                                    <p:anim calcmode="lin" valueType="num">
                                      <p:cBhvr>
                                        <p:cTn id="77"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8" dur="1000" fill="hold"/>
                                        <p:tgtEl>
                                          <p:spTgt spid="135170">
                                            <p:txEl>
                                              <p:pRg st="11" end="11"/>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35170">
                                            <p:txEl>
                                              <p:pRg st="12" end="12"/>
                                            </p:txEl>
                                          </p:spTgt>
                                        </p:tgtEl>
                                        <p:attrNameLst>
                                          <p:attrName>style.visibility</p:attrName>
                                        </p:attrNameLst>
                                      </p:cBhvr>
                                      <p:to>
                                        <p:strVal val="visible"/>
                                      </p:to>
                                    </p:set>
                                    <p:animEffect transition="in" filter="fade">
                                      <p:cBhvr>
                                        <p:cTn id="81" dur="1000"/>
                                        <p:tgtEl>
                                          <p:spTgt spid="135170">
                                            <p:txEl>
                                              <p:pRg st="12" end="12"/>
                                            </p:txEl>
                                          </p:spTgt>
                                        </p:tgtEl>
                                      </p:cBhvr>
                                    </p:animEffect>
                                    <p:anim calcmode="lin" valueType="num">
                                      <p:cBhvr>
                                        <p:cTn id="82"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83" dur="1000" fill="hold"/>
                                        <p:tgtEl>
                                          <p:spTgt spid="135170">
                                            <p:txEl>
                                              <p:pRg st="12" end="12"/>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135170">
                                            <p:txEl>
                                              <p:pRg st="13" end="13"/>
                                            </p:txEl>
                                          </p:spTgt>
                                        </p:tgtEl>
                                        <p:attrNameLst>
                                          <p:attrName>style.visibility</p:attrName>
                                        </p:attrNameLst>
                                      </p:cBhvr>
                                      <p:to>
                                        <p:strVal val="visible"/>
                                      </p:to>
                                    </p:set>
                                    <p:animEffect transition="in" filter="fade">
                                      <p:cBhvr>
                                        <p:cTn id="86" dur="1000"/>
                                        <p:tgtEl>
                                          <p:spTgt spid="135170">
                                            <p:txEl>
                                              <p:pRg st="13" end="13"/>
                                            </p:txEl>
                                          </p:spTgt>
                                        </p:tgtEl>
                                      </p:cBhvr>
                                    </p:animEffect>
                                    <p:anim calcmode="lin" valueType="num">
                                      <p:cBhvr>
                                        <p:cTn id="87"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88" dur="1000" fill="hold"/>
                                        <p:tgtEl>
                                          <p:spTgt spid="135170">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210344" y="619185"/>
            <a:ext cx="8496944" cy="4154984"/>
          </a:xfrm>
          <a:prstGeom prst="rect">
            <a:avLst/>
          </a:prstGeom>
          <a:noFill/>
        </p:spPr>
        <p:txBody>
          <a:bodyPr wrap="square" rtlCol="0">
            <a:spAutoFit/>
          </a:bodyPr>
          <a:lstStyle/>
          <a:p>
            <a:pPr algn="just">
              <a:lnSpc>
                <a:spcPct val="150000"/>
              </a:lnSpc>
              <a:defRPr/>
            </a:pPr>
            <a:r>
              <a:rPr lang="en-US" altLang="zh-CN" sz="1600" b="1" dirty="0">
                <a:latin typeface="+mn-ea"/>
              </a:rPr>
              <a:t>class Student                         //</a:t>
            </a:r>
            <a:r>
              <a:rPr lang="zh-CN" altLang="zh-CN" sz="1600" b="1" dirty="0">
                <a:latin typeface="+mn-ea"/>
              </a:rPr>
              <a:t>声明类</a:t>
            </a:r>
          </a:p>
          <a:p>
            <a:pPr algn="just">
              <a:lnSpc>
                <a:spcPct val="150000"/>
              </a:lnSpc>
              <a:defRPr/>
            </a:pPr>
            <a:r>
              <a:rPr lang="en-US" altLang="zh-CN" sz="1600" b="1" dirty="0">
                <a:latin typeface="+mn-ea"/>
              </a:rPr>
              <a:t>{                   </a:t>
            </a:r>
            <a:endParaRPr lang="zh-CN" altLang="zh-CN" sz="1600" b="1" dirty="0">
              <a:latin typeface="+mn-ea"/>
            </a:endParaRPr>
          </a:p>
          <a:p>
            <a:pPr algn="just">
              <a:lnSpc>
                <a:spcPct val="150000"/>
              </a:lnSpc>
              <a:defRPr/>
            </a:pPr>
            <a:r>
              <a:rPr lang="en-US" altLang="zh-CN" sz="1600" b="1" dirty="0" smtClean="0">
                <a:latin typeface="+mn-ea"/>
              </a:rPr>
              <a:t>private</a:t>
            </a:r>
            <a:r>
              <a:rPr lang="en-US" altLang="zh-CN" sz="1600" b="1" dirty="0">
                <a:latin typeface="+mn-ea"/>
              </a:rPr>
              <a:t>:                        //</a:t>
            </a:r>
            <a:r>
              <a:rPr lang="zh-CN" altLang="zh-CN" sz="1600" b="1" dirty="0">
                <a:latin typeface="+mn-ea"/>
              </a:rPr>
              <a:t>访问权限：私有成员</a:t>
            </a:r>
          </a:p>
          <a:p>
            <a:pPr algn="just">
              <a:lnSpc>
                <a:spcPct val="150000"/>
              </a:lnSpc>
              <a:defRPr/>
            </a:pPr>
            <a:r>
              <a:rPr lang="en-US" altLang="zh-CN" sz="1600" b="1" dirty="0" smtClean="0">
                <a:latin typeface="+mn-ea"/>
              </a:rPr>
              <a:t>     </a:t>
            </a:r>
            <a:r>
              <a:rPr lang="en-US" altLang="zh-CN" sz="1600" b="1" dirty="0">
                <a:latin typeface="+mn-ea"/>
              </a:rPr>
              <a:t>char </a:t>
            </a:r>
            <a:r>
              <a:rPr lang="en-US" altLang="zh-CN" sz="1600" b="1" dirty="0" err="1">
                <a:latin typeface="+mn-ea"/>
              </a:rPr>
              <a:t>studentNo</a:t>
            </a:r>
            <a:r>
              <a:rPr lang="en-US" altLang="zh-CN" sz="1600" b="1" dirty="0">
                <a:latin typeface="+mn-ea"/>
              </a:rPr>
              <a:t>[10];          //</a:t>
            </a:r>
            <a:r>
              <a:rPr lang="zh-CN" altLang="zh-CN" sz="1600" b="1" dirty="0">
                <a:latin typeface="+mn-ea"/>
              </a:rPr>
              <a:t>属性，数据成员，表示学号</a:t>
            </a:r>
          </a:p>
          <a:p>
            <a:pPr algn="just">
              <a:lnSpc>
                <a:spcPct val="150000"/>
              </a:lnSpc>
              <a:defRPr/>
            </a:pPr>
            <a:r>
              <a:rPr lang="en-US" altLang="zh-CN" sz="1600" b="1" dirty="0" smtClean="0">
                <a:latin typeface="+mn-ea"/>
              </a:rPr>
              <a:t>     </a:t>
            </a:r>
            <a:r>
              <a:rPr lang="en-US" altLang="zh-CN" sz="1600" b="1" dirty="0">
                <a:latin typeface="+mn-ea"/>
              </a:rPr>
              <a:t>char </a:t>
            </a:r>
            <a:r>
              <a:rPr lang="en-US" altLang="zh-CN" sz="1600" b="1" dirty="0" err="1">
                <a:latin typeface="+mn-ea"/>
              </a:rPr>
              <a:t>studentName</a:t>
            </a:r>
            <a:r>
              <a:rPr lang="en-US" altLang="zh-CN" sz="1600" b="1" dirty="0">
                <a:latin typeface="+mn-ea"/>
              </a:rPr>
              <a:t>[20];        //</a:t>
            </a:r>
            <a:r>
              <a:rPr lang="zh-CN" altLang="zh-CN" sz="1600" b="1" dirty="0">
                <a:latin typeface="+mn-ea"/>
              </a:rPr>
              <a:t>属性，数据成员，表示姓名</a:t>
            </a:r>
          </a:p>
          <a:p>
            <a:pPr algn="just">
              <a:lnSpc>
                <a:spcPct val="150000"/>
              </a:lnSpc>
              <a:defRPr/>
            </a:pPr>
            <a:r>
              <a:rPr lang="en-US" altLang="zh-CN" sz="1600" b="1" dirty="0" smtClean="0">
                <a:latin typeface="+mn-ea"/>
              </a:rPr>
              <a:t>     </a:t>
            </a:r>
            <a:r>
              <a:rPr lang="en-US" altLang="zh-CN" sz="1600" b="1" dirty="0">
                <a:latin typeface="+mn-ea"/>
              </a:rPr>
              <a:t>char </a:t>
            </a:r>
            <a:r>
              <a:rPr lang="en-US" altLang="zh-CN" sz="1600" b="1" dirty="0" err="1">
                <a:latin typeface="+mn-ea"/>
              </a:rPr>
              <a:t>studentSex</a:t>
            </a:r>
            <a:r>
              <a:rPr lang="en-US" altLang="zh-CN" sz="1600" b="1" dirty="0">
                <a:latin typeface="+mn-ea"/>
              </a:rPr>
              <a:t>[6];          //</a:t>
            </a:r>
            <a:r>
              <a:rPr lang="zh-CN" altLang="zh-CN" sz="1600" b="1" dirty="0">
                <a:latin typeface="+mn-ea"/>
              </a:rPr>
              <a:t>属性，数据成员，表示性别</a:t>
            </a:r>
          </a:p>
          <a:p>
            <a:pPr algn="just">
              <a:lnSpc>
                <a:spcPct val="150000"/>
              </a:lnSpc>
              <a:defRPr/>
            </a:pPr>
            <a:r>
              <a:rPr lang="en-US" altLang="zh-CN" sz="1600" b="1" dirty="0" smtClean="0">
                <a:latin typeface="+mn-ea"/>
              </a:rPr>
              <a:t>public</a:t>
            </a:r>
            <a:r>
              <a:rPr lang="en-US" altLang="zh-CN" sz="1600" b="1" dirty="0">
                <a:latin typeface="+mn-ea"/>
              </a:rPr>
              <a:t>:                         //</a:t>
            </a:r>
            <a:r>
              <a:rPr lang="zh-CN" altLang="zh-CN" sz="1600" b="1" dirty="0">
                <a:latin typeface="+mn-ea"/>
              </a:rPr>
              <a:t>访问权限：公有成员</a:t>
            </a:r>
          </a:p>
          <a:p>
            <a:pPr algn="just">
              <a:lnSpc>
                <a:spcPct val="150000"/>
              </a:lnSpc>
              <a:defRPr/>
            </a:pPr>
            <a:r>
              <a:rPr lang="en-US" altLang="zh-CN" sz="1600" b="1" dirty="0" smtClean="0">
                <a:latin typeface="+mn-ea"/>
              </a:rPr>
              <a:t>     </a:t>
            </a:r>
            <a:r>
              <a:rPr lang="en-US" altLang="zh-CN" sz="1600" b="1" dirty="0">
                <a:latin typeface="+mn-ea"/>
              </a:rPr>
              <a:t>Student();                  //</a:t>
            </a:r>
            <a:r>
              <a:rPr lang="zh-CN" altLang="zh-CN" sz="1600" b="1" dirty="0">
                <a:latin typeface="+mn-ea"/>
              </a:rPr>
              <a:t>行为，成员函数的原型声明，表示构造函数</a:t>
            </a:r>
          </a:p>
          <a:p>
            <a:pPr algn="just">
              <a:lnSpc>
                <a:spcPct val="150000"/>
              </a:lnSpc>
              <a:defRPr/>
            </a:pPr>
            <a:r>
              <a:rPr lang="en-US" altLang="zh-CN" sz="1600" b="1" dirty="0" smtClean="0">
                <a:latin typeface="+mn-ea"/>
              </a:rPr>
              <a:t>     </a:t>
            </a:r>
            <a:r>
              <a:rPr lang="en-US" altLang="zh-CN" sz="1600" b="1" dirty="0">
                <a:latin typeface="+mn-ea"/>
              </a:rPr>
              <a:t>void input(); </a:t>
            </a:r>
          </a:p>
          <a:p>
            <a:pPr algn="just">
              <a:lnSpc>
                <a:spcPct val="150000"/>
              </a:lnSpc>
              <a:defRPr/>
            </a:pPr>
            <a:r>
              <a:rPr lang="en-US" altLang="zh-CN" sz="1600" b="1" dirty="0" smtClean="0">
                <a:latin typeface="+mn-ea"/>
              </a:rPr>
              <a:t>     </a:t>
            </a:r>
            <a:r>
              <a:rPr lang="en-US" altLang="zh-CN" sz="1600" b="1" dirty="0">
                <a:latin typeface="+mn-ea"/>
              </a:rPr>
              <a:t>void print();            </a:t>
            </a:r>
          </a:p>
          <a:p>
            <a:pPr algn="just">
              <a:lnSpc>
                <a:spcPct val="150000"/>
              </a:lnSpc>
              <a:defRPr/>
            </a:pPr>
            <a:r>
              <a:rPr lang="en-US" altLang="zh-CN" sz="1600" b="1" dirty="0">
                <a:latin typeface="+mn-ea"/>
              </a:rPr>
              <a:t>};                                    //</a:t>
            </a:r>
            <a:r>
              <a:rPr lang="zh-CN" altLang="zh-CN" sz="1600" b="1" dirty="0">
                <a:latin typeface="+mn-ea"/>
              </a:rPr>
              <a:t>类声明结束</a:t>
            </a:r>
          </a:p>
        </p:txBody>
      </p:sp>
      <p:sp>
        <p:nvSpPr>
          <p:cNvPr id="5" name="TextBox 4"/>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3.2.1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类的定义格式</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down)">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4" grpId="0"/>
      <p:bldP spid="5" grpId="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857885" y="777875"/>
            <a:ext cx="7311390" cy="4873625"/>
          </a:xfrm>
        </p:spPr>
        <p:txBody>
          <a:bodyPr vert="horz" wrap="square" lIns="91440" tIns="45720" rIns="91440" bIns="45720" anchor="t">
            <a:norm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err="1">
                <a:ln>
                  <a:noFill/>
                </a:ln>
                <a:effectLst/>
                <a:uLnTx/>
                <a:uFillTx/>
                <a:latin typeface="+mn-ea"/>
                <a:sym typeface="+mn-ea"/>
              </a:rPr>
              <a:t>int</a:t>
            </a:r>
            <a:r>
              <a:rPr lang="en-US" altLang="zh-CN" sz="1800" b="1" noProof="0" dirty="0">
                <a:ln>
                  <a:noFill/>
                </a:ln>
                <a:effectLst/>
                <a:uLnTx/>
                <a:uFillTx/>
                <a:latin typeface="+mn-ea"/>
                <a:sym typeface="+mn-ea"/>
              </a:rPr>
              <a:t> main()</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1</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  </a:t>
            </a:r>
            <a:r>
              <a:rPr lang="en-US" altLang="zh-CN" sz="1800" b="1" noProof="0" dirty="0">
                <a:ln>
                  <a:noFill/>
                </a:ln>
                <a:effectLst/>
                <a:uLnTx/>
                <a:uFillTx/>
                <a:latin typeface="+mn-ea"/>
                <a:sym typeface="+mn-ea"/>
              </a:rPr>
              <a:t>Complex </a:t>
            </a:r>
            <a:r>
              <a:rPr lang="en-US" altLang="zh-CN" sz="1800" b="1" noProof="0" dirty="0">
                <a:ln>
                  <a:noFill/>
                </a:ln>
                <a:solidFill>
                  <a:srgbClr val="FF0000"/>
                </a:solidFill>
                <a:effectLst/>
                <a:uLnTx/>
                <a:uFillTx/>
                <a:latin typeface="+mn-ea"/>
                <a:sym typeface="+mn-ea"/>
              </a:rPr>
              <a:t>a</a:t>
            </a:r>
            <a:r>
              <a:rPr lang="en-US" altLang="zh-CN" sz="1800" b="1" noProof="0" dirty="0">
                <a:ln>
                  <a:noFill/>
                </a:ln>
                <a:effectLst/>
                <a:uLnTx/>
                <a:uFillTx/>
                <a:latin typeface="+mn-ea"/>
                <a:sym typeface="+mn-ea"/>
              </a:rPr>
              <a:t>(3.0,4.0),</a:t>
            </a:r>
            <a:r>
              <a:rPr lang="en-US" altLang="zh-CN" sz="1800" b="1" noProof="0" dirty="0">
                <a:ln>
                  <a:noFill/>
                </a:ln>
                <a:solidFill>
                  <a:srgbClr val="FF0000"/>
                </a:solidFill>
                <a:effectLst/>
                <a:uLnTx/>
                <a:uFillTx/>
                <a:latin typeface="+mn-ea"/>
                <a:sym typeface="+mn-ea"/>
              </a:rPr>
              <a:t>b</a:t>
            </a:r>
            <a:r>
              <a:rPr lang="en-US" altLang="zh-CN" sz="1800" b="1" noProof="0" dirty="0">
                <a:ln>
                  <a:noFill/>
                </a:ln>
                <a:effectLst/>
                <a:uLnTx/>
                <a:uFillTx/>
                <a:latin typeface="+mn-ea"/>
                <a:sym typeface="+mn-ea"/>
              </a:rPr>
              <a:t>(5.6,7.9);</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2</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  </a:t>
            </a:r>
            <a:r>
              <a:rPr lang="en-US" altLang="zh-CN" sz="1800" b="1" noProof="0" dirty="0">
                <a:ln>
                  <a:noFill/>
                </a:ln>
                <a:effectLst/>
                <a:uLnTx/>
                <a:uFillTx/>
                <a:latin typeface="+mn-ea"/>
                <a:sym typeface="+mn-ea"/>
              </a:rPr>
              <a:t>Complex </a:t>
            </a:r>
            <a:r>
              <a:rPr lang="en-US" altLang="zh-CN" sz="1800" b="1" noProof="0" dirty="0">
                <a:ln>
                  <a:noFill/>
                </a:ln>
                <a:solidFill>
                  <a:srgbClr val="FF0000"/>
                </a:solidFill>
                <a:effectLst/>
                <a:uLnTx/>
                <a:uFillTx/>
                <a:latin typeface="+mn-ea"/>
                <a:sym typeface="+mn-ea"/>
              </a:rPr>
              <a:t>c</a:t>
            </a:r>
            <a:r>
              <a:rPr lang="en-US" altLang="zh-CN" sz="1800" b="1" noProof="0" dirty="0">
                <a:ln>
                  <a:noFill/>
                </a:ln>
                <a:effectLst/>
                <a:uLnTx/>
                <a:uFillTx/>
                <a:latin typeface="+mn-ea"/>
                <a:sym typeface="+mn-ea"/>
              </a:rPr>
              <a:t>(a);</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err="1">
                <a:ln>
                  <a:noFill/>
                </a:ln>
                <a:effectLst/>
                <a:uLnTx/>
                <a:uFillTx/>
                <a:latin typeface="+mn-ea"/>
                <a:sym typeface="+mn-ea"/>
              </a:rPr>
              <a:t>cout</a:t>
            </a:r>
            <a:r>
              <a:rPr lang="en-US" altLang="zh-CN" sz="1800" b="1" noProof="0" dirty="0">
                <a:ln>
                  <a:noFill/>
                </a:ln>
                <a:effectLst/>
                <a:uLnTx/>
                <a:uFillTx/>
                <a:latin typeface="+mn-ea"/>
                <a:sym typeface="+mn-ea"/>
              </a:rPr>
              <a:t>&lt;&lt;"a=";</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err="1" smtClean="0">
                <a:ln>
                  <a:noFill/>
                </a:ln>
                <a:effectLst/>
                <a:uLnTx/>
                <a:uFillTx/>
                <a:latin typeface="+mn-ea"/>
                <a:sym typeface="+mn-ea"/>
              </a:rPr>
              <a:t>a.Output</a:t>
            </a: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err="1" smtClean="0">
                <a:ln>
                  <a:noFill/>
                </a:ln>
                <a:effectLst/>
                <a:uLnTx/>
                <a:uFillTx/>
                <a:latin typeface="+mn-ea"/>
                <a:sym typeface="+mn-ea"/>
              </a:rPr>
              <a:t>cout</a:t>
            </a:r>
            <a:r>
              <a:rPr lang="en-US" altLang="zh-CN" sz="1800" b="1" noProof="0" dirty="0">
                <a:ln>
                  <a:noFill/>
                </a:ln>
                <a:effectLst/>
                <a:uLnTx/>
                <a:uFillTx/>
                <a:latin typeface="+mn-ea"/>
                <a:sym typeface="+mn-ea"/>
              </a:rPr>
              <a:t>&lt;&lt;"c=";</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err="1" smtClean="0">
                <a:ln>
                  <a:noFill/>
                </a:ln>
                <a:effectLst/>
                <a:uLnTx/>
                <a:uFillTx/>
                <a:latin typeface="+mn-ea"/>
                <a:sym typeface="+mn-ea"/>
              </a:rPr>
              <a:t>c.Output</a:t>
            </a: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3</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  </a:t>
            </a:r>
            <a:r>
              <a:rPr lang="en-US" altLang="zh-CN" sz="1800" b="1" noProof="0" dirty="0">
                <a:ln>
                  <a:noFill/>
                </a:ln>
                <a:effectLst/>
                <a:uLnTx/>
                <a:uFillTx/>
                <a:latin typeface="+mn-ea"/>
                <a:sym typeface="+mn-ea"/>
              </a:rPr>
              <a:t>f(b);</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solidFill>
                  <a:srgbClr val="FF0000"/>
                </a:solidFill>
                <a:effectLst/>
                <a:uLnTx/>
                <a:uFillTx/>
                <a:latin typeface="+mn-ea"/>
                <a:sym typeface="+mn-ea"/>
              </a:rPr>
              <a:t> </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4</a:t>
            </a:r>
            <a:r>
              <a:rPr lang="zh-CN" altLang="en-US" sz="1800" b="1" noProof="0" dirty="0">
                <a:ln>
                  <a:noFill/>
                </a:ln>
                <a:solidFill>
                  <a:srgbClr val="FF0000"/>
                </a:solidFill>
                <a:effectLst/>
                <a:uLnTx/>
                <a:uFillTx/>
                <a:latin typeface="+mn-ea"/>
                <a:sym typeface="+mn-ea"/>
              </a:rPr>
              <a:t>）</a:t>
            </a:r>
            <a:r>
              <a:rPr lang="en-US" altLang="zh-CN" sz="1800" b="1" noProof="0" dirty="0">
                <a:ln>
                  <a:noFill/>
                </a:ln>
                <a:solidFill>
                  <a:srgbClr val="FF0000"/>
                </a:solidFill>
                <a:effectLst/>
                <a:uLnTx/>
                <a:uFillTx/>
                <a:latin typeface="+mn-ea"/>
                <a:sym typeface="+mn-ea"/>
              </a:rPr>
              <a:t>  </a:t>
            </a:r>
            <a:r>
              <a:rPr lang="en-US" altLang="zh-CN" sz="1800" b="1" noProof="0" dirty="0">
                <a:ln>
                  <a:noFill/>
                </a:ln>
                <a:effectLst/>
                <a:uLnTx/>
                <a:uFillTx/>
                <a:latin typeface="+mn-ea"/>
                <a:sym typeface="+mn-ea"/>
              </a:rPr>
              <a:t>c = </a:t>
            </a:r>
            <a:r>
              <a:rPr lang="en-US" altLang="zh-CN" sz="1800" b="1" noProof="0" dirty="0" err="1">
                <a:ln>
                  <a:noFill/>
                </a:ln>
                <a:effectLst/>
                <a:uLnTx/>
                <a:uFillTx/>
                <a:latin typeface="+mn-ea"/>
                <a:sym typeface="+mn-ea"/>
              </a:rPr>
              <a:t>a.add</a:t>
            </a:r>
            <a:r>
              <a:rPr lang="en-US" altLang="zh-CN" sz="1800" b="1" noProof="0" dirty="0">
                <a:ln>
                  <a:noFill/>
                </a:ln>
                <a:effectLst/>
                <a:uLnTx/>
                <a:uFillTx/>
                <a:latin typeface="+mn-ea"/>
                <a:sym typeface="+mn-ea"/>
              </a:rPr>
              <a:t>(b);</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err="1" smtClean="0">
                <a:ln>
                  <a:noFill/>
                </a:ln>
                <a:effectLst/>
                <a:uLnTx/>
                <a:uFillTx/>
                <a:latin typeface="+mn-ea"/>
                <a:sym typeface="+mn-ea"/>
              </a:rPr>
              <a:t>c.Output</a:t>
            </a: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lang="en-US" altLang="zh-CN" sz="18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0" end="0"/>
                                            </p:txEl>
                                          </p:spTgt>
                                        </p:tgtEl>
                                        <p:attrNameLst>
                                          <p:attrName>style.visibility</p:attrName>
                                        </p:attrNameLst>
                                      </p:cBhvr>
                                      <p:to>
                                        <p:strVal val="visible"/>
                                      </p:to>
                                    </p:set>
                                    <p:animEffect transition="in" filter="fade">
                                      <p:cBhvr>
                                        <p:cTn id="21" dur="1000"/>
                                        <p:tgtEl>
                                          <p:spTgt spid="135170">
                                            <p:txEl>
                                              <p:pRg st="0" end="0"/>
                                            </p:txEl>
                                          </p:spTgt>
                                        </p:tgtEl>
                                      </p:cBhvr>
                                    </p:animEffect>
                                    <p:anim calcmode="lin" valueType="num">
                                      <p:cBhvr>
                                        <p:cTn id="22"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1" end="1"/>
                                            </p:txEl>
                                          </p:spTgt>
                                        </p:tgtEl>
                                        <p:attrNameLst>
                                          <p:attrName>style.visibility</p:attrName>
                                        </p:attrNameLst>
                                      </p:cBhvr>
                                      <p:to>
                                        <p:strVal val="visible"/>
                                      </p:to>
                                    </p:set>
                                    <p:animEffect transition="in" filter="fade">
                                      <p:cBhvr>
                                        <p:cTn id="26" dur="1000"/>
                                        <p:tgtEl>
                                          <p:spTgt spid="135170">
                                            <p:txEl>
                                              <p:pRg st="1" end="1"/>
                                            </p:txEl>
                                          </p:spTgt>
                                        </p:tgtEl>
                                      </p:cBhvr>
                                    </p:animEffect>
                                    <p:anim calcmode="lin" valueType="num">
                                      <p:cBhvr>
                                        <p:cTn id="27"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2" end="2"/>
                                            </p:txEl>
                                          </p:spTgt>
                                        </p:tgtEl>
                                        <p:attrNameLst>
                                          <p:attrName>style.visibility</p:attrName>
                                        </p:attrNameLst>
                                      </p:cBhvr>
                                      <p:to>
                                        <p:strVal val="visible"/>
                                      </p:to>
                                    </p:set>
                                    <p:animEffect transition="in" filter="fade">
                                      <p:cBhvr>
                                        <p:cTn id="31" dur="1000"/>
                                        <p:tgtEl>
                                          <p:spTgt spid="135170">
                                            <p:txEl>
                                              <p:pRg st="2" end="2"/>
                                            </p:txEl>
                                          </p:spTgt>
                                        </p:tgtEl>
                                      </p:cBhvr>
                                    </p:animEffect>
                                    <p:anim calcmode="lin" valueType="num">
                                      <p:cBhvr>
                                        <p:cTn id="32"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3" end="3"/>
                                            </p:txEl>
                                          </p:spTgt>
                                        </p:tgtEl>
                                        <p:attrNameLst>
                                          <p:attrName>style.visibility</p:attrName>
                                        </p:attrNameLst>
                                      </p:cBhvr>
                                      <p:to>
                                        <p:strVal val="visible"/>
                                      </p:to>
                                    </p:set>
                                    <p:animEffect transition="in" filter="fade">
                                      <p:cBhvr>
                                        <p:cTn id="36" dur="1000"/>
                                        <p:tgtEl>
                                          <p:spTgt spid="135170">
                                            <p:txEl>
                                              <p:pRg st="3" end="3"/>
                                            </p:txEl>
                                          </p:spTgt>
                                        </p:tgtEl>
                                      </p:cBhvr>
                                    </p:animEffect>
                                    <p:anim calcmode="lin" valueType="num">
                                      <p:cBhvr>
                                        <p:cTn id="37"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4" end="4"/>
                                            </p:txEl>
                                          </p:spTgt>
                                        </p:tgtEl>
                                        <p:attrNameLst>
                                          <p:attrName>style.visibility</p:attrName>
                                        </p:attrNameLst>
                                      </p:cBhvr>
                                      <p:to>
                                        <p:strVal val="visible"/>
                                      </p:to>
                                    </p:set>
                                    <p:animEffect transition="in" filter="fade">
                                      <p:cBhvr>
                                        <p:cTn id="41" dur="1000"/>
                                        <p:tgtEl>
                                          <p:spTgt spid="135170">
                                            <p:txEl>
                                              <p:pRg st="4" end="4"/>
                                            </p:txEl>
                                          </p:spTgt>
                                        </p:tgtEl>
                                      </p:cBhvr>
                                    </p:animEffect>
                                    <p:anim calcmode="lin" valueType="num">
                                      <p:cBhvr>
                                        <p:cTn id="42"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5" end="5"/>
                                            </p:txEl>
                                          </p:spTgt>
                                        </p:tgtEl>
                                        <p:attrNameLst>
                                          <p:attrName>style.visibility</p:attrName>
                                        </p:attrNameLst>
                                      </p:cBhvr>
                                      <p:to>
                                        <p:strVal val="visible"/>
                                      </p:to>
                                    </p:set>
                                    <p:animEffect transition="in" filter="fade">
                                      <p:cBhvr>
                                        <p:cTn id="46" dur="1000"/>
                                        <p:tgtEl>
                                          <p:spTgt spid="135170">
                                            <p:txEl>
                                              <p:pRg st="5" end="5"/>
                                            </p:txEl>
                                          </p:spTgt>
                                        </p:tgtEl>
                                      </p:cBhvr>
                                    </p:animEffect>
                                    <p:anim calcmode="lin" valueType="num">
                                      <p:cBhvr>
                                        <p:cTn id="47"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6" end="6"/>
                                            </p:txEl>
                                          </p:spTgt>
                                        </p:tgtEl>
                                        <p:attrNameLst>
                                          <p:attrName>style.visibility</p:attrName>
                                        </p:attrNameLst>
                                      </p:cBhvr>
                                      <p:to>
                                        <p:strVal val="visible"/>
                                      </p:to>
                                    </p:set>
                                    <p:animEffect transition="in" filter="fade">
                                      <p:cBhvr>
                                        <p:cTn id="51" dur="1000"/>
                                        <p:tgtEl>
                                          <p:spTgt spid="135170">
                                            <p:txEl>
                                              <p:pRg st="6" end="6"/>
                                            </p:txEl>
                                          </p:spTgt>
                                        </p:tgtEl>
                                      </p:cBhvr>
                                    </p:animEffect>
                                    <p:anim calcmode="lin" valueType="num">
                                      <p:cBhvr>
                                        <p:cTn id="52"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7" end="7"/>
                                            </p:txEl>
                                          </p:spTgt>
                                        </p:tgtEl>
                                        <p:attrNameLst>
                                          <p:attrName>style.visibility</p:attrName>
                                        </p:attrNameLst>
                                      </p:cBhvr>
                                      <p:to>
                                        <p:strVal val="visible"/>
                                      </p:to>
                                    </p:set>
                                    <p:animEffect transition="in" filter="fade">
                                      <p:cBhvr>
                                        <p:cTn id="56" dur="1000"/>
                                        <p:tgtEl>
                                          <p:spTgt spid="135170">
                                            <p:txEl>
                                              <p:pRg st="7" end="7"/>
                                            </p:txEl>
                                          </p:spTgt>
                                        </p:tgtEl>
                                      </p:cBhvr>
                                    </p:animEffect>
                                    <p:anim calcmode="lin" valueType="num">
                                      <p:cBhvr>
                                        <p:cTn id="57"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8" end="8"/>
                                            </p:txEl>
                                          </p:spTgt>
                                        </p:tgtEl>
                                        <p:attrNameLst>
                                          <p:attrName>style.visibility</p:attrName>
                                        </p:attrNameLst>
                                      </p:cBhvr>
                                      <p:to>
                                        <p:strVal val="visible"/>
                                      </p:to>
                                    </p:set>
                                    <p:animEffect transition="in" filter="fade">
                                      <p:cBhvr>
                                        <p:cTn id="61" dur="1000"/>
                                        <p:tgtEl>
                                          <p:spTgt spid="135170">
                                            <p:txEl>
                                              <p:pRg st="8" end="8"/>
                                            </p:txEl>
                                          </p:spTgt>
                                        </p:tgtEl>
                                      </p:cBhvr>
                                    </p:animEffect>
                                    <p:anim calcmode="lin" valueType="num">
                                      <p:cBhvr>
                                        <p:cTn id="62"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9" end="9"/>
                                            </p:txEl>
                                          </p:spTgt>
                                        </p:tgtEl>
                                        <p:attrNameLst>
                                          <p:attrName>style.visibility</p:attrName>
                                        </p:attrNameLst>
                                      </p:cBhvr>
                                      <p:to>
                                        <p:strVal val="visible"/>
                                      </p:to>
                                    </p:set>
                                    <p:animEffect transition="in" filter="fade">
                                      <p:cBhvr>
                                        <p:cTn id="66" dur="1000"/>
                                        <p:tgtEl>
                                          <p:spTgt spid="135170">
                                            <p:txEl>
                                              <p:pRg st="9" end="9"/>
                                            </p:txEl>
                                          </p:spTgt>
                                        </p:tgtEl>
                                      </p:cBhvr>
                                    </p:animEffect>
                                    <p:anim calcmode="lin" valueType="num">
                                      <p:cBhvr>
                                        <p:cTn id="67"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0" end="10"/>
                                            </p:txEl>
                                          </p:spTgt>
                                        </p:tgtEl>
                                        <p:attrNameLst>
                                          <p:attrName>style.visibility</p:attrName>
                                        </p:attrNameLst>
                                      </p:cBhvr>
                                      <p:to>
                                        <p:strVal val="visible"/>
                                      </p:to>
                                    </p:set>
                                    <p:animEffect transition="in" filter="fade">
                                      <p:cBhvr>
                                        <p:cTn id="71" dur="1000"/>
                                        <p:tgtEl>
                                          <p:spTgt spid="135170">
                                            <p:txEl>
                                              <p:pRg st="10" end="10"/>
                                            </p:txEl>
                                          </p:spTgt>
                                        </p:tgtEl>
                                      </p:cBhvr>
                                    </p:animEffect>
                                    <p:anim calcmode="lin" valueType="num">
                                      <p:cBhvr>
                                        <p:cTn id="72"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35170">
                                            <p:txEl>
                                              <p:pRg st="11" end="11"/>
                                            </p:txEl>
                                          </p:spTgt>
                                        </p:tgtEl>
                                        <p:attrNameLst>
                                          <p:attrName>style.visibility</p:attrName>
                                        </p:attrNameLst>
                                      </p:cBhvr>
                                      <p:to>
                                        <p:strVal val="visible"/>
                                      </p:to>
                                    </p:set>
                                    <p:animEffect transition="in" filter="fade">
                                      <p:cBhvr>
                                        <p:cTn id="76" dur="1000"/>
                                        <p:tgtEl>
                                          <p:spTgt spid="135170">
                                            <p:txEl>
                                              <p:pRg st="11" end="11"/>
                                            </p:txEl>
                                          </p:spTgt>
                                        </p:tgtEl>
                                      </p:cBhvr>
                                    </p:animEffect>
                                    <p:anim calcmode="lin" valueType="num">
                                      <p:cBhvr>
                                        <p:cTn id="77"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8" dur="1000" fill="hold"/>
                                        <p:tgtEl>
                                          <p:spTgt spid="135170">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对象的赋值和复制</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165277" y="221108"/>
            <a:ext cx="4447015" cy="3371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3.9.2      </a:t>
            </a:r>
            <a:r>
              <a:rPr lang="zh-CN" altLang="zh-CN" sz="1600" b="1" noProof="0" dirty="0">
                <a:ln>
                  <a:noFill/>
                </a:ln>
                <a:solidFill>
                  <a:schemeClr val="tx2"/>
                </a:solidFill>
                <a:effectLst/>
                <a:uLnTx/>
                <a:uFillTx/>
                <a:latin typeface="+mn-ea"/>
                <a:cs typeface="+mj-cs"/>
                <a:sym typeface="+mn-ea"/>
              </a:rPr>
              <a:t>拷贝构造函数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156676" name="Picture 2"/>
          <p:cNvPicPr>
            <a:picLocks noChangeAspect="1"/>
          </p:cNvPicPr>
          <p:nvPr/>
        </p:nvPicPr>
        <p:blipFill>
          <a:blip r:embed="rId3"/>
          <a:stretch>
            <a:fillRect/>
          </a:stretch>
        </p:blipFill>
        <p:spPr>
          <a:xfrm>
            <a:off x="504190" y="1042035"/>
            <a:ext cx="8135938" cy="3354388"/>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156676"/>
                                        </p:tgtEl>
                                        <p:attrNameLst>
                                          <p:attrName>style.visibility</p:attrName>
                                        </p:attrNameLst>
                                      </p:cBhvr>
                                      <p:to>
                                        <p:strVal val="visible"/>
                                      </p:to>
                                    </p:set>
                                    <p:animEffect transition="in" filter="circle(in)">
                                      <p:cBhvr>
                                        <p:cTn id="21" dur="2000"/>
                                        <p:tgtEl>
                                          <p:spTgt spid="156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848415"/>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88" y="284309"/>
              <a:ext cx="753581" cy="506214"/>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3.10</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3207385" y="2279650"/>
            <a:ext cx="5611495" cy="807085"/>
          </a:xfrm>
          <a:prstGeom prst="rect">
            <a:avLst/>
          </a:prstGeom>
          <a:noFill/>
        </p:spPr>
        <p:txBody>
          <a:bodyPr wrap="square" lIns="68584" tIns="34291" rIns="68584" bIns="34291"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zh-CN" sz="4800" b="1" noProof="0" dirty="0">
                <a:solidFill>
                  <a:schemeClr val="tx1">
                    <a:lumMod val="75000"/>
                    <a:lumOff val="25000"/>
                  </a:schemeClr>
                </a:solidFill>
                <a:effectLst>
                  <a:outerShdw blurRad="38100" dist="19050" dir="2700000" algn="tl" rotWithShape="0">
                    <a:schemeClr val="dk1">
                      <a:alpha val="40000"/>
                    </a:schemeClr>
                  </a:outerShdw>
                </a:effectLst>
                <a:uLnTx/>
                <a:uFillTx/>
                <a:latin typeface="微软雅黑" pitchFamily="34" charset="-122"/>
                <a:ea typeface="微软雅黑" pitchFamily="34" charset="-122"/>
                <a:cs typeface="+mj-cs"/>
                <a:sym typeface="+mn-ea"/>
              </a:rPr>
              <a:t>对象的组合</a:t>
            </a:r>
          </a:p>
        </p:txBody>
      </p:sp>
      <p:grpSp>
        <p:nvGrpSpPr>
          <p:cNvPr id="7" name="组合 6"/>
          <p:cNvGrpSpPr/>
          <p:nvPr/>
        </p:nvGrpSpPr>
        <p:grpSpPr>
          <a:xfrm>
            <a:off x="5940152" y="1471405"/>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471798"/>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471405"/>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471405"/>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471405"/>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251520" y="777875"/>
            <a:ext cx="8640959" cy="4873625"/>
          </a:xfrm>
        </p:spPr>
        <p:txBody>
          <a:bodyPr vert="horz" wrap="square" lIns="91440" tIns="45720" rIns="91440" bIns="45720" anchor="t">
            <a:normAutofit/>
          </a:bodyPr>
          <a:lstStyle/>
          <a:p>
            <a:pPr marL="0" indent="0">
              <a:lnSpc>
                <a:spcPct val="150000"/>
              </a:lnSpc>
              <a:spcBef>
                <a:spcPct val="0"/>
              </a:spcBef>
              <a:buNone/>
              <a:defRPr/>
            </a:pPr>
            <a:r>
              <a:rPr lang="en-US" altLang="zh-CN" sz="1800" b="1" dirty="0">
                <a:latin typeface="仿宋" panose="02010609060101010101" pitchFamily="49" charset="-122"/>
                <a:ea typeface="仿宋" panose="02010609060101010101" pitchFamily="49" charset="-122"/>
                <a:sym typeface="+mn-ea"/>
              </a:rPr>
              <a:t>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cs typeface="Open Sans Light" panose="020B0306030504020204" pitchFamily="34" charset="0"/>
                <a:sym typeface="+mn-ea"/>
              </a:rPr>
              <a:t>类的数据成员不但可以是基本类型，而且也可以是自定义类型，当然也可以是类的对象。</a:t>
            </a:r>
            <a:endPar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cs typeface="Open Sans Light" panose="020B0306030504020204" pitchFamily="34" charset="0"/>
            </a:endParaRPr>
          </a:p>
          <a:p>
            <a:pPr marL="0" indent="0">
              <a:lnSpc>
                <a:spcPct val="150000"/>
              </a:lnSpc>
              <a:buNone/>
            </a:pPr>
            <a:r>
              <a:rPr lang="en-US" altLang="zh-CN" sz="1800" b="1" dirty="0">
                <a:latin typeface="仿宋" panose="02010609060101010101" pitchFamily="49" charset="-122"/>
                <a:ea typeface="仿宋" panose="02010609060101010101" pitchFamily="49" charset="-122"/>
                <a:sym typeface="+mn-ea"/>
              </a:rPr>
              <a:t>    </a:t>
            </a:r>
            <a:r>
              <a:rPr lang="zh-CN" altLang="zh-CN" sz="1800" b="1" dirty="0">
                <a:latin typeface="仿宋" panose="02010609060101010101" pitchFamily="49" charset="-122"/>
                <a:ea typeface="仿宋" panose="02010609060101010101" pitchFamily="49" charset="-122"/>
                <a:sym typeface="+mn-ea"/>
              </a:rPr>
              <a:t>所谓类的组合是指一个类内嵌其它类的对象作为本类的成员。两者之间是包含与被包含的关系。</a:t>
            </a:r>
            <a:endParaRPr lang="en-US" altLang="zh-CN" sz="1800" b="1" dirty="0">
              <a:latin typeface="仿宋" panose="02010609060101010101" pitchFamily="49" charset="-122"/>
              <a:ea typeface="仿宋" panose="02010609060101010101" pitchFamily="49" charset="-122"/>
            </a:endParaRPr>
          </a:p>
          <a:p>
            <a:pPr marL="0" indent="0">
              <a:lnSpc>
                <a:spcPct val="150000"/>
              </a:lnSpc>
              <a:buNone/>
            </a:pPr>
            <a:r>
              <a:rPr lang="en-US" altLang="zh-CN" sz="1800" b="1" dirty="0">
                <a:latin typeface="仿宋" panose="02010609060101010101" pitchFamily="49" charset="-122"/>
                <a:ea typeface="仿宋" panose="02010609060101010101" pitchFamily="49" charset="-122"/>
                <a:sym typeface="+mn-ea"/>
              </a:rPr>
              <a:t>class B                  class A</a:t>
            </a:r>
            <a:endParaRPr lang="en-US" altLang="zh-CN" sz="1800" b="1" dirty="0">
              <a:latin typeface="仿宋" panose="02010609060101010101" pitchFamily="49" charset="-122"/>
              <a:ea typeface="仿宋" panose="02010609060101010101" pitchFamily="49" charset="-122"/>
            </a:endParaRPr>
          </a:p>
          <a:p>
            <a:pPr marL="0" indent="0">
              <a:lnSpc>
                <a:spcPct val="150000"/>
              </a:lnSpc>
              <a:buNone/>
            </a:pPr>
            <a:r>
              <a:rPr lang="en-US" altLang="zh-CN" sz="1800" b="1" dirty="0">
                <a:latin typeface="仿宋" panose="02010609060101010101" pitchFamily="49" charset="-122"/>
                <a:ea typeface="仿宋" panose="02010609060101010101" pitchFamily="49" charset="-122"/>
                <a:sym typeface="+mn-ea"/>
              </a:rPr>
              <a:t>{ ……                    { B b;</a:t>
            </a:r>
            <a:endParaRPr lang="en-US" altLang="zh-CN" sz="1800" b="1" dirty="0">
              <a:latin typeface="仿宋" panose="02010609060101010101" pitchFamily="49" charset="-122"/>
              <a:ea typeface="仿宋" panose="02010609060101010101" pitchFamily="49" charset="-122"/>
            </a:endParaRPr>
          </a:p>
          <a:p>
            <a:pPr marL="0" indent="0">
              <a:lnSpc>
                <a:spcPct val="150000"/>
              </a:lnSpc>
              <a:buNone/>
            </a:pPr>
            <a:r>
              <a:rPr lang="en-US" altLang="zh-CN" sz="1800" b="1" dirty="0">
                <a:latin typeface="仿宋" panose="02010609060101010101" pitchFamily="49" charset="-122"/>
                <a:ea typeface="仿宋" panose="02010609060101010101" pitchFamily="49" charset="-122"/>
                <a:sym typeface="+mn-ea"/>
              </a:rPr>
              <a:t>}                         }</a:t>
            </a:r>
            <a:endParaRPr lang="en-US" altLang="zh-CN" sz="1800" b="1" noProof="0" dirty="0">
              <a:ln>
                <a:noFill/>
              </a:ln>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35170">
                                            <p:txEl>
                                              <p:pRg st="1" end="1"/>
                                            </p:txEl>
                                          </p:spTgt>
                                        </p:tgtEl>
                                        <p:attrNameLst>
                                          <p:attrName>style.visibility</p:attrName>
                                        </p:attrNameLst>
                                      </p:cBhvr>
                                      <p:to>
                                        <p:strVal val="visible"/>
                                      </p:to>
                                    </p:set>
                                    <p:animEffect transition="in" filter="fade">
                                      <p:cBhvr>
                                        <p:cTn id="23" dur="1000"/>
                                        <p:tgtEl>
                                          <p:spTgt spid="135170">
                                            <p:txEl>
                                              <p:pRg st="1" end="1"/>
                                            </p:txEl>
                                          </p:spTgt>
                                        </p:tgtEl>
                                      </p:cBhvr>
                                    </p:animEffect>
                                    <p:anim calcmode="lin" valueType="num">
                                      <p:cBhvr>
                                        <p:cTn id="24"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35170">
                                            <p:txEl>
                                              <p:pRg st="2" end="2"/>
                                            </p:txEl>
                                          </p:spTgt>
                                        </p:tgtEl>
                                        <p:attrNameLst>
                                          <p:attrName>style.visibility</p:attrName>
                                        </p:attrNameLst>
                                      </p:cBhvr>
                                      <p:to>
                                        <p:strVal val="visible"/>
                                      </p:to>
                                    </p:set>
                                    <p:animEffect transition="in" filter="fade">
                                      <p:cBhvr>
                                        <p:cTn id="30" dur="1000"/>
                                        <p:tgtEl>
                                          <p:spTgt spid="135170">
                                            <p:txEl>
                                              <p:pRg st="2" end="2"/>
                                            </p:txEl>
                                          </p:spTgt>
                                        </p:tgtEl>
                                      </p:cBhvr>
                                    </p:animEffect>
                                    <p:anim calcmode="lin" valueType="num">
                                      <p:cBhvr>
                                        <p:cTn id="31"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35170">
                                            <p:txEl>
                                              <p:pRg st="3" end="3"/>
                                            </p:txEl>
                                          </p:spTgt>
                                        </p:tgtEl>
                                        <p:attrNameLst>
                                          <p:attrName>style.visibility</p:attrName>
                                        </p:attrNameLst>
                                      </p:cBhvr>
                                      <p:to>
                                        <p:strVal val="visible"/>
                                      </p:to>
                                    </p:set>
                                    <p:animEffect transition="in" filter="fade">
                                      <p:cBhvr>
                                        <p:cTn id="35" dur="1000"/>
                                        <p:tgtEl>
                                          <p:spTgt spid="135170">
                                            <p:txEl>
                                              <p:pRg st="3" end="3"/>
                                            </p:txEl>
                                          </p:spTgt>
                                        </p:tgtEl>
                                      </p:cBhvr>
                                    </p:animEffect>
                                    <p:anim calcmode="lin" valueType="num">
                                      <p:cBhvr>
                                        <p:cTn id="36"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35170">
                                            <p:txEl>
                                              <p:pRg st="4" end="4"/>
                                            </p:txEl>
                                          </p:spTgt>
                                        </p:tgtEl>
                                        <p:attrNameLst>
                                          <p:attrName>style.visibility</p:attrName>
                                        </p:attrNameLst>
                                      </p:cBhvr>
                                      <p:to>
                                        <p:strVal val="visible"/>
                                      </p:to>
                                    </p:set>
                                    <p:animEffect transition="in" filter="fade">
                                      <p:cBhvr>
                                        <p:cTn id="40" dur="1000"/>
                                        <p:tgtEl>
                                          <p:spTgt spid="135170">
                                            <p:txEl>
                                              <p:pRg st="4" end="4"/>
                                            </p:txEl>
                                          </p:spTgt>
                                        </p:tgtEl>
                                      </p:cBhvr>
                                    </p:animEffect>
                                    <p:anim calcmode="lin" valueType="num">
                                      <p:cBhvr>
                                        <p:cTn id="41"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857885" y="1153160"/>
            <a:ext cx="7311390" cy="3422650"/>
          </a:xfrm>
        </p:spPr>
        <p:txBody>
          <a:bodyPr vert="horz" wrap="square" lIns="91440" tIns="45720" rIns="91440" bIns="45720" anchor="t">
            <a:normAutofit/>
          </a:bodyPr>
          <a:lstStyle/>
          <a:p>
            <a:pPr marL="0" indent="0">
              <a:lnSpc>
                <a:spcPct val="150000"/>
              </a:lnSpc>
              <a:buNone/>
            </a:pPr>
            <a:r>
              <a:rPr lang="en-US" altLang="zh-CN" sz="1800" b="1" dirty="0">
                <a:latin typeface="仿宋" panose="02010609060101010101" pitchFamily="49" charset="-122"/>
                <a:ea typeface="仿宋" panose="02010609060101010101" pitchFamily="49" charset="-122"/>
                <a:sym typeface="+mn-ea"/>
              </a:rPr>
              <a:t>  </a:t>
            </a: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创建类的对象时，如果这个类具有内嵌对象成员，那么各个内嵌对象应首先被自动创建。因此，在创建类的对象时，既要对本类的基本类型数据成员进行初始化，同时也要对内嵌对象成员进行初始化。</a:t>
            </a:r>
            <a:endParaRPr lang="zh-CN" altLang="zh-CN" sz="2400" b="1" noProof="0" dirty="0">
              <a:ln>
                <a:noFill/>
              </a:ln>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857885" y="975360"/>
            <a:ext cx="7311390" cy="3422650"/>
          </a:xfrm>
        </p:spPr>
        <p:txBody>
          <a:bodyPr vert="horz" wrap="square" lIns="91440" tIns="45720" rIns="91440" bIns="45720" anchor="t">
            <a:noAutofit/>
          </a:bodyPr>
          <a:lstStyle/>
          <a:p>
            <a:pPr marL="0" indent="0">
              <a:lnSpc>
                <a:spcPct val="150000"/>
              </a:lnSpc>
              <a:buNone/>
            </a:pPr>
            <a:r>
              <a:rPr lang="zh-CN" altLang="zh-CN" sz="2400" b="1" dirty="0">
                <a:latin typeface="仿宋" panose="02010609060101010101" pitchFamily="49" charset="-122"/>
                <a:ea typeface="仿宋" panose="02010609060101010101" pitchFamily="49" charset="-122"/>
                <a:sym typeface="+mn-ea"/>
              </a:rPr>
              <a:t>组合类构造函数的</a:t>
            </a:r>
            <a:r>
              <a:rPr lang="zh-CN" altLang="zh-CN" sz="2400" b="1" dirty="0">
                <a:solidFill>
                  <a:srgbClr val="FF0000"/>
                </a:solidFill>
                <a:latin typeface="仿宋" panose="02010609060101010101" pitchFamily="49" charset="-122"/>
                <a:ea typeface="仿宋" panose="02010609060101010101" pitchFamily="49" charset="-122"/>
                <a:sym typeface="+mn-ea"/>
              </a:rPr>
              <a:t>定义格式</a:t>
            </a:r>
            <a:r>
              <a:rPr lang="zh-CN" altLang="zh-CN" sz="2400" b="1" dirty="0">
                <a:latin typeface="仿宋" panose="02010609060101010101" pitchFamily="49" charset="-122"/>
                <a:ea typeface="仿宋" panose="02010609060101010101" pitchFamily="49" charset="-122"/>
                <a:sym typeface="+mn-ea"/>
              </a:rPr>
              <a:t>为：</a:t>
            </a:r>
          </a:p>
          <a:p>
            <a:pPr marL="0" indent="0">
              <a:lnSpc>
                <a:spcPct val="150000"/>
              </a:lnSpc>
              <a:buNone/>
            </a:pPr>
            <a:r>
              <a:rPr lang="zh-CN" altLang="zh-CN" sz="2000" b="1" dirty="0">
                <a:solidFill>
                  <a:srgbClr val="00B050"/>
                </a:solidFill>
                <a:latin typeface="仿宋" pitchFamily="49" charset="-122"/>
                <a:ea typeface="仿宋" pitchFamily="49" charset="-122"/>
                <a:sym typeface="+mn-ea"/>
              </a:rPr>
              <a:t>类名</a:t>
            </a:r>
            <a:r>
              <a:rPr lang="en-US" altLang="zh-CN" sz="2000" b="1" dirty="0">
                <a:solidFill>
                  <a:srgbClr val="00B050"/>
                </a:solidFill>
                <a:latin typeface="仿宋" pitchFamily="49" charset="-122"/>
                <a:ea typeface="仿宋" pitchFamily="49" charset="-122"/>
                <a:sym typeface="+mn-ea"/>
              </a:rPr>
              <a:t>::</a:t>
            </a:r>
            <a:r>
              <a:rPr lang="zh-CN" altLang="zh-CN" sz="2000" b="1" dirty="0">
                <a:solidFill>
                  <a:srgbClr val="00B050"/>
                </a:solidFill>
                <a:latin typeface="仿宋" pitchFamily="49" charset="-122"/>
                <a:ea typeface="仿宋" pitchFamily="49" charset="-122"/>
                <a:sym typeface="+mn-ea"/>
              </a:rPr>
              <a:t>类名（形参表）</a:t>
            </a:r>
            <a:r>
              <a:rPr lang="en-US" altLang="zh-CN" sz="2000" b="1" dirty="0">
                <a:solidFill>
                  <a:srgbClr val="00B050"/>
                </a:solidFill>
                <a:latin typeface="仿宋" pitchFamily="49" charset="-122"/>
                <a:ea typeface="仿宋" pitchFamily="49" charset="-122"/>
                <a:sym typeface="+mn-ea"/>
              </a:rPr>
              <a:t>:</a:t>
            </a:r>
            <a:r>
              <a:rPr lang="zh-CN" altLang="zh-CN" sz="2000" b="1" dirty="0">
                <a:solidFill>
                  <a:srgbClr val="00B050"/>
                </a:solidFill>
                <a:latin typeface="仿宋" pitchFamily="49" charset="-122"/>
                <a:ea typeface="仿宋" pitchFamily="49" charset="-122"/>
                <a:sym typeface="+mn-ea"/>
              </a:rPr>
              <a:t>内嵌对象</a:t>
            </a:r>
            <a:r>
              <a:rPr lang="en-US" altLang="zh-CN" sz="2000" b="1" dirty="0">
                <a:solidFill>
                  <a:srgbClr val="00B050"/>
                </a:solidFill>
                <a:latin typeface="仿宋" pitchFamily="49" charset="-122"/>
                <a:ea typeface="仿宋" pitchFamily="49" charset="-122"/>
                <a:sym typeface="+mn-ea"/>
              </a:rPr>
              <a:t>1</a:t>
            </a:r>
            <a:r>
              <a:rPr lang="zh-CN" altLang="zh-CN" sz="2000" b="1" dirty="0">
                <a:solidFill>
                  <a:srgbClr val="00B050"/>
                </a:solidFill>
                <a:latin typeface="仿宋" pitchFamily="49" charset="-122"/>
                <a:ea typeface="仿宋" pitchFamily="49" charset="-122"/>
                <a:sym typeface="+mn-ea"/>
              </a:rPr>
              <a:t>（形参表），内嵌对象</a:t>
            </a:r>
            <a:r>
              <a:rPr lang="en-US" altLang="zh-CN" sz="2000" b="1" dirty="0">
                <a:solidFill>
                  <a:srgbClr val="00B050"/>
                </a:solidFill>
                <a:latin typeface="仿宋" pitchFamily="49" charset="-122"/>
                <a:ea typeface="仿宋" pitchFamily="49" charset="-122"/>
                <a:sym typeface="+mn-ea"/>
              </a:rPr>
              <a:t>2</a:t>
            </a:r>
            <a:r>
              <a:rPr lang="zh-CN" altLang="zh-CN" sz="2000" b="1" dirty="0">
                <a:solidFill>
                  <a:srgbClr val="00B050"/>
                </a:solidFill>
                <a:latin typeface="仿宋" pitchFamily="49" charset="-122"/>
                <a:ea typeface="仿宋" pitchFamily="49" charset="-122"/>
                <a:sym typeface="+mn-ea"/>
              </a:rPr>
              <a:t>（形参表）</a:t>
            </a:r>
            <a:r>
              <a:rPr lang="en-US" altLang="zh-CN" sz="2000" b="1" dirty="0">
                <a:solidFill>
                  <a:srgbClr val="00B050"/>
                </a:solidFill>
                <a:latin typeface="仿宋" pitchFamily="49" charset="-122"/>
                <a:ea typeface="仿宋" pitchFamily="49" charset="-122"/>
                <a:sym typeface="+mn-ea"/>
              </a:rPr>
              <a:t>,......</a:t>
            </a:r>
          </a:p>
          <a:p>
            <a:pPr marL="0" indent="0">
              <a:lnSpc>
                <a:spcPct val="150000"/>
              </a:lnSpc>
              <a:buNone/>
            </a:pPr>
            <a:r>
              <a:rPr lang="en-US" altLang="zh-CN" sz="2000" b="1" dirty="0">
                <a:solidFill>
                  <a:srgbClr val="00B050"/>
                </a:solidFill>
                <a:latin typeface="仿宋" pitchFamily="49" charset="-122"/>
                <a:ea typeface="仿宋" pitchFamily="49" charset="-122"/>
                <a:sym typeface="+mn-ea"/>
              </a:rPr>
              <a:t>{  </a:t>
            </a:r>
          </a:p>
          <a:p>
            <a:pPr marL="0" indent="0">
              <a:lnSpc>
                <a:spcPct val="150000"/>
              </a:lnSpc>
              <a:buNone/>
            </a:pPr>
            <a:r>
              <a:rPr lang="en-US" altLang="zh-CN" sz="2000" b="1" dirty="0">
                <a:solidFill>
                  <a:srgbClr val="00B050"/>
                </a:solidFill>
                <a:latin typeface="仿宋" pitchFamily="49" charset="-122"/>
                <a:ea typeface="仿宋" pitchFamily="49" charset="-122"/>
                <a:sym typeface="+mn-ea"/>
              </a:rPr>
              <a:t>     //</a:t>
            </a:r>
            <a:r>
              <a:rPr lang="zh-CN" altLang="zh-CN" sz="2000" b="1" dirty="0">
                <a:solidFill>
                  <a:srgbClr val="00B050"/>
                </a:solidFill>
                <a:latin typeface="仿宋" pitchFamily="49" charset="-122"/>
                <a:ea typeface="仿宋" pitchFamily="49" charset="-122"/>
                <a:sym typeface="+mn-ea"/>
              </a:rPr>
              <a:t>类的初始化 </a:t>
            </a:r>
          </a:p>
          <a:p>
            <a:pPr marL="0" indent="0">
              <a:lnSpc>
                <a:spcPct val="150000"/>
              </a:lnSpc>
              <a:buNone/>
            </a:pPr>
            <a:r>
              <a:rPr lang="zh-CN" altLang="zh-CN" sz="2000" b="1" dirty="0">
                <a:solidFill>
                  <a:srgbClr val="00B050"/>
                </a:solidFill>
                <a:latin typeface="仿宋" pitchFamily="49" charset="-122"/>
                <a:ea typeface="仿宋" pitchFamily="49" charset="-122"/>
                <a:sym typeface="+mn-ea"/>
              </a:rPr>
              <a:t>｝</a:t>
            </a:r>
            <a:endParaRPr lang="zh-CN" altLang="zh-CN" sz="2000" b="1" noProof="0" dirty="0">
              <a:ln>
                <a:noFill/>
              </a:ln>
              <a:solidFill>
                <a:srgbClr val="00B05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35170">
                                            <p:txEl>
                                              <p:pRg st="1" end="1"/>
                                            </p:txEl>
                                          </p:spTgt>
                                        </p:tgtEl>
                                        <p:attrNameLst>
                                          <p:attrName>style.visibility</p:attrName>
                                        </p:attrNameLst>
                                      </p:cBhvr>
                                      <p:to>
                                        <p:strVal val="visible"/>
                                      </p:to>
                                    </p:set>
                                    <p:animEffect transition="in" filter="fade">
                                      <p:cBhvr>
                                        <p:cTn id="23" dur="1000"/>
                                        <p:tgtEl>
                                          <p:spTgt spid="135170">
                                            <p:txEl>
                                              <p:pRg st="1" end="1"/>
                                            </p:txEl>
                                          </p:spTgt>
                                        </p:tgtEl>
                                      </p:cBhvr>
                                    </p:animEffect>
                                    <p:anim calcmode="lin" valueType="num">
                                      <p:cBhvr>
                                        <p:cTn id="24"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35170">
                                            <p:txEl>
                                              <p:pRg st="2" end="2"/>
                                            </p:txEl>
                                          </p:spTgt>
                                        </p:tgtEl>
                                        <p:attrNameLst>
                                          <p:attrName>style.visibility</p:attrName>
                                        </p:attrNameLst>
                                      </p:cBhvr>
                                      <p:to>
                                        <p:strVal val="visible"/>
                                      </p:to>
                                    </p:set>
                                    <p:animEffect transition="in" filter="fade">
                                      <p:cBhvr>
                                        <p:cTn id="28" dur="1000"/>
                                        <p:tgtEl>
                                          <p:spTgt spid="135170">
                                            <p:txEl>
                                              <p:pRg st="2" end="2"/>
                                            </p:txEl>
                                          </p:spTgt>
                                        </p:tgtEl>
                                      </p:cBhvr>
                                    </p:animEffect>
                                    <p:anim calcmode="lin" valueType="num">
                                      <p:cBhvr>
                                        <p:cTn id="29"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35170">
                                            <p:txEl>
                                              <p:pRg st="3" end="3"/>
                                            </p:txEl>
                                          </p:spTgt>
                                        </p:tgtEl>
                                        <p:attrNameLst>
                                          <p:attrName>style.visibility</p:attrName>
                                        </p:attrNameLst>
                                      </p:cBhvr>
                                      <p:to>
                                        <p:strVal val="visible"/>
                                      </p:to>
                                    </p:set>
                                    <p:animEffect transition="in" filter="fade">
                                      <p:cBhvr>
                                        <p:cTn id="33" dur="1000"/>
                                        <p:tgtEl>
                                          <p:spTgt spid="135170">
                                            <p:txEl>
                                              <p:pRg st="3" end="3"/>
                                            </p:txEl>
                                          </p:spTgt>
                                        </p:tgtEl>
                                      </p:cBhvr>
                                    </p:animEffect>
                                    <p:anim calcmode="lin" valueType="num">
                                      <p:cBhvr>
                                        <p:cTn id="34"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35170">
                                            <p:txEl>
                                              <p:pRg st="4" end="4"/>
                                            </p:txEl>
                                          </p:spTgt>
                                        </p:tgtEl>
                                        <p:attrNameLst>
                                          <p:attrName>style.visibility</p:attrName>
                                        </p:attrNameLst>
                                      </p:cBhvr>
                                      <p:to>
                                        <p:strVal val="visible"/>
                                      </p:to>
                                    </p:set>
                                    <p:animEffect transition="in" filter="fade">
                                      <p:cBhvr>
                                        <p:cTn id="38" dur="1000"/>
                                        <p:tgtEl>
                                          <p:spTgt spid="135170">
                                            <p:txEl>
                                              <p:pRg st="4" end="4"/>
                                            </p:txEl>
                                          </p:spTgt>
                                        </p:tgtEl>
                                      </p:cBhvr>
                                    </p:animEffect>
                                    <p:anim calcmode="lin" valueType="num">
                                      <p:cBhvr>
                                        <p:cTn id="39"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916305" y="860425"/>
            <a:ext cx="7311390" cy="3422650"/>
          </a:xfrm>
        </p:spPr>
        <p:txBody>
          <a:bodyPr vert="horz" wrap="square" lIns="91440" tIns="45720" rIns="91440" bIns="45720" anchor="t">
            <a:noAutofit/>
          </a:bodyPr>
          <a:lstStyle/>
          <a:p>
            <a:pPr marL="0" indent="0">
              <a:lnSpc>
                <a:spcPct val="150000"/>
              </a:lnSpc>
              <a:buNone/>
            </a:pPr>
            <a:r>
              <a:rPr lang="zh-CN" altLang="zh-CN" sz="2400" b="1" dirty="0">
                <a:latin typeface="仿宋" panose="02010609060101010101" pitchFamily="49" charset="-122"/>
                <a:ea typeface="仿宋" panose="02010609060101010101" pitchFamily="49" charset="-122"/>
                <a:sym typeface="+mn-ea"/>
              </a:rPr>
              <a:t>注意：</a:t>
            </a:r>
            <a:endParaRPr lang="zh-CN" altLang="zh-CN" sz="2400" b="1" dirty="0">
              <a:latin typeface="仿宋" panose="02010609060101010101" pitchFamily="49" charset="-122"/>
              <a:ea typeface="仿宋" panose="02010609060101010101" pitchFamily="49" charset="-122"/>
            </a:endParaRPr>
          </a:p>
          <a:p>
            <a:pPr marL="0" indent="0">
              <a:lnSpc>
                <a:spcPct val="150000"/>
              </a:lnSpc>
              <a:buNone/>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a:t>
            </a:r>
            <a:r>
              <a:rPr lang="en-US" altLang="zh-CN" sz="2400" b="1" dirty="0">
                <a:latin typeface="仿宋" panose="02010609060101010101" pitchFamily="49" charset="-122"/>
                <a:ea typeface="仿宋" panose="02010609060101010101" pitchFamily="49" charset="-122"/>
                <a:sym typeface="+mn-ea"/>
              </a:rPr>
              <a:t>1</a:t>
            </a:r>
            <a:r>
              <a:rPr lang="zh-CN" altLang="zh-CN" sz="2400" b="1" dirty="0">
                <a:latin typeface="仿宋" panose="02010609060101010101" pitchFamily="49" charset="-122"/>
                <a:ea typeface="仿宋" panose="02010609060101010101" pitchFamily="49" charset="-122"/>
                <a:sym typeface="+mn-ea"/>
              </a:rPr>
              <a:t>）类的构造函数的形参表中的形参，不但要考虑对本类基本类型数据成员的初始化工作，而且也要考虑内嵌对象的初始化工作。也就是说，类的形参列表应该由</a:t>
            </a:r>
            <a:r>
              <a:rPr lang="zh-CN" altLang="zh-CN" sz="2400" b="1" dirty="0">
                <a:solidFill>
                  <a:srgbClr val="FF0000"/>
                </a:solidFill>
                <a:latin typeface="仿宋" panose="02010609060101010101" pitchFamily="49" charset="-122"/>
                <a:ea typeface="仿宋" panose="02010609060101010101" pitchFamily="49" charset="-122"/>
                <a:sym typeface="+mn-ea"/>
              </a:rPr>
              <a:t>对象成员所需形参和本类基本类型数据成员</a:t>
            </a:r>
            <a:r>
              <a:rPr lang="zh-CN" altLang="zh-CN" sz="2400" b="1" dirty="0">
                <a:latin typeface="仿宋" panose="02010609060101010101" pitchFamily="49" charset="-122"/>
                <a:ea typeface="仿宋" panose="02010609060101010101" pitchFamily="49" charset="-122"/>
                <a:sym typeface="+mn-ea"/>
              </a:rPr>
              <a:t>所需形参两部分组成。</a:t>
            </a:r>
            <a:endParaRPr lang="zh-CN" altLang="zh-CN" sz="2000" b="1" noProof="0" dirty="0">
              <a:ln>
                <a:noFill/>
              </a:ln>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500"/>
                                        <p:tgtEl>
                                          <p:spTgt spid="13517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916305" y="860425"/>
            <a:ext cx="7311390" cy="3422650"/>
          </a:xfrm>
        </p:spPr>
        <p:txBody>
          <a:bodyPr vert="horz" wrap="square" lIns="91440" tIns="45720" rIns="91440" bIns="45720" anchor="t">
            <a:noAutofit/>
          </a:bodyPr>
          <a:lstStyle/>
          <a:p>
            <a:pPr marL="0" indent="0">
              <a:lnSpc>
                <a:spcPct val="150000"/>
              </a:lnSpc>
              <a:buNone/>
            </a:pPr>
            <a:r>
              <a:rPr lang="zh-CN" altLang="zh-CN" sz="2400" b="1" dirty="0">
                <a:latin typeface="仿宋" panose="02010609060101010101" pitchFamily="49" charset="-122"/>
                <a:ea typeface="仿宋" panose="02010609060101010101" pitchFamily="49" charset="-122"/>
                <a:sym typeface="+mn-ea"/>
              </a:rPr>
              <a:t>（</a:t>
            </a:r>
            <a:r>
              <a:rPr lang="en-US" altLang="zh-CN" sz="2400" b="1" dirty="0">
                <a:latin typeface="仿宋" panose="02010609060101010101" pitchFamily="49" charset="-122"/>
                <a:ea typeface="仿宋" panose="02010609060101010101" pitchFamily="49" charset="-122"/>
                <a:sym typeface="+mn-ea"/>
              </a:rPr>
              <a:t>2</a:t>
            </a:r>
            <a:r>
              <a:rPr lang="zh-CN" altLang="zh-CN" sz="2000" b="1" dirty="0">
                <a:latin typeface="仿宋" panose="02010609060101010101" pitchFamily="49" charset="-122"/>
                <a:ea typeface="仿宋" panose="02010609060101010101" pitchFamily="49" charset="-122"/>
                <a:sym typeface="+mn-ea"/>
              </a:rPr>
              <a:t>）在创建一个组合类的对象时，不仅它自身的构造函数将被调用，而且其内嵌对象的构造函数也将被调用。这时构造函数调用的顺序为：</a:t>
            </a:r>
          </a:p>
          <a:p>
            <a:pPr marL="0" indent="0">
              <a:lnSpc>
                <a:spcPct val="150000"/>
              </a:lnSpc>
              <a:buNone/>
            </a:pPr>
            <a:r>
              <a:rPr lang="zh-CN" altLang="zh-CN" sz="2400" b="1" dirty="0">
                <a:solidFill>
                  <a:srgbClr val="0070C0"/>
                </a:solidFill>
                <a:latin typeface="仿宋" panose="02010609060101010101" pitchFamily="49" charset="-122"/>
                <a:ea typeface="仿宋" panose="02010609060101010101" pitchFamily="49" charset="-122"/>
                <a:sym typeface="+mn-ea"/>
              </a:rPr>
              <a:t>①</a:t>
            </a:r>
            <a:r>
              <a:rPr lang="zh-CN" altLang="zh-CN" sz="2000" b="1" dirty="0">
                <a:solidFill>
                  <a:srgbClr val="0070C0"/>
                </a:solidFill>
                <a:latin typeface="仿宋" panose="02010609060101010101" pitchFamily="49" charset="-122"/>
                <a:ea typeface="仿宋" panose="02010609060101010101" pitchFamily="49" charset="-122"/>
                <a:sym typeface="+mn-ea"/>
              </a:rPr>
              <a:t>调用内嵌对象的构造函数，调用顺序按照内嵌对象在组合类的声明中出现的先后顺序依次调用。</a:t>
            </a:r>
          </a:p>
          <a:p>
            <a:pPr marL="0" indent="0">
              <a:lnSpc>
                <a:spcPct val="150000"/>
              </a:lnSpc>
              <a:buNone/>
            </a:pPr>
            <a:r>
              <a:rPr lang="zh-CN" altLang="zh-CN" sz="2400" b="1" dirty="0">
                <a:solidFill>
                  <a:srgbClr val="0070C0"/>
                </a:solidFill>
                <a:latin typeface="仿宋" panose="02010609060101010101" pitchFamily="49" charset="-122"/>
                <a:ea typeface="仿宋" panose="02010609060101010101" pitchFamily="49" charset="-122"/>
                <a:sym typeface="+mn-ea"/>
              </a:rPr>
              <a:t>②</a:t>
            </a:r>
            <a:r>
              <a:rPr lang="zh-CN" altLang="zh-CN" sz="2000" b="1" dirty="0">
                <a:solidFill>
                  <a:srgbClr val="0070C0"/>
                </a:solidFill>
                <a:latin typeface="仿宋" panose="02010609060101010101" pitchFamily="49" charset="-122"/>
                <a:ea typeface="仿宋" panose="02010609060101010101" pitchFamily="49" charset="-122"/>
                <a:sym typeface="+mn-ea"/>
              </a:rPr>
              <a:t>执行本类构造函数的函数体。</a:t>
            </a:r>
          </a:p>
          <a:p>
            <a:pPr marL="0" indent="0">
              <a:lnSpc>
                <a:spcPct val="150000"/>
              </a:lnSpc>
              <a:buNone/>
            </a:pPr>
            <a:r>
              <a:rPr lang="zh-CN" altLang="zh-CN" sz="2400" b="1" dirty="0">
                <a:solidFill>
                  <a:srgbClr val="0070C0"/>
                </a:solidFill>
                <a:latin typeface="仿宋" panose="02010609060101010101" pitchFamily="49" charset="-122"/>
                <a:ea typeface="仿宋" panose="02010609060101010101" pitchFamily="49" charset="-122"/>
                <a:sym typeface="+mn-ea"/>
              </a:rPr>
              <a:t>③析构函数的调用顺序与构造函数刚好相反。</a:t>
            </a:r>
            <a:endParaRPr lang="zh-CN" altLang="zh-CN" sz="2400" b="1" noProof="0" dirty="0">
              <a:ln>
                <a:noFill/>
              </a:ln>
              <a:solidFill>
                <a:srgbClr val="0070C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35170">
                                            <p:txEl>
                                              <p:pRg st="1" end="1"/>
                                            </p:txEl>
                                          </p:spTgt>
                                        </p:tgtEl>
                                        <p:attrNameLst>
                                          <p:attrName>style.visibility</p:attrName>
                                        </p:attrNameLst>
                                      </p:cBhvr>
                                      <p:to>
                                        <p:strVal val="visible"/>
                                      </p:to>
                                    </p:set>
                                    <p:animEffect transition="in" filter="fade">
                                      <p:cBhvr>
                                        <p:cTn id="23" dur="1000"/>
                                        <p:tgtEl>
                                          <p:spTgt spid="135170">
                                            <p:txEl>
                                              <p:pRg st="1" end="1"/>
                                            </p:txEl>
                                          </p:spTgt>
                                        </p:tgtEl>
                                      </p:cBhvr>
                                    </p:animEffect>
                                    <p:anim calcmode="lin" valueType="num">
                                      <p:cBhvr>
                                        <p:cTn id="24"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35170">
                                            <p:txEl>
                                              <p:pRg st="2" end="2"/>
                                            </p:txEl>
                                          </p:spTgt>
                                        </p:tgtEl>
                                        <p:attrNameLst>
                                          <p:attrName>style.visibility</p:attrName>
                                        </p:attrNameLst>
                                      </p:cBhvr>
                                      <p:to>
                                        <p:strVal val="visible"/>
                                      </p:to>
                                    </p:set>
                                    <p:animEffect transition="in" filter="fade">
                                      <p:cBhvr>
                                        <p:cTn id="30" dur="1000"/>
                                        <p:tgtEl>
                                          <p:spTgt spid="135170">
                                            <p:txEl>
                                              <p:pRg st="2" end="2"/>
                                            </p:txEl>
                                          </p:spTgt>
                                        </p:tgtEl>
                                      </p:cBhvr>
                                    </p:animEffect>
                                    <p:anim calcmode="lin" valueType="num">
                                      <p:cBhvr>
                                        <p:cTn id="31"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35170">
                                            <p:txEl>
                                              <p:pRg st="3" end="3"/>
                                            </p:txEl>
                                          </p:spTgt>
                                        </p:tgtEl>
                                        <p:attrNameLst>
                                          <p:attrName>style.visibility</p:attrName>
                                        </p:attrNameLst>
                                      </p:cBhvr>
                                      <p:to>
                                        <p:strVal val="visible"/>
                                      </p:to>
                                    </p:set>
                                    <p:animEffect transition="in" filter="fade">
                                      <p:cBhvr>
                                        <p:cTn id="37" dur="1000"/>
                                        <p:tgtEl>
                                          <p:spTgt spid="135170">
                                            <p:txEl>
                                              <p:pRg st="3" end="3"/>
                                            </p:txEl>
                                          </p:spTgt>
                                        </p:tgtEl>
                                      </p:cBhvr>
                                    </p:animEffect>
                                    <p:anim calcmode="lin" valueType="num">
                                      <p:cBhvr>
                                        <p:cTn id="38"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13517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916305" y="1097915"/>
            <a:ext cx="7311390" cy="3422650"/>
          </a:xfrm>
        </p:spPr>
        <p:txBody>
          <a:bodyPr vert="horz" wrap="square" lIns="91440" tIns="45720" rIns="91440" bIns="45720" anchor="t">
            <a:noAutofit/>
          </a:bodyPr>
          <a:lstStyle/>
          <a:p>
            <a:pPr marL="0" indent="0">
              <a:lnSpc>
                <a:spcPct val="150000"/>
              </a:lnSpc>
              <a:buNone/>
            </a:pPr>
            <a:r>
              <a:rPr lang="zh-CN" altLang="zh-CN" sz="2400" b="1" dirty="0">
                <a:latin typeface="仿宋" panose="02010609060101010101" pitchFamily="49" charset="-122"/>
                <a:ea typeface="仿宋" panose="02010609060101010101" pitchFamily="49" charset="-122"/>
                <a:sym typeface="+mn-ea"/>
              </a:rPr>
              <a:t>（</a:t>
            </a:r>
            <a:r>
              <a:rPr lang="en-US" altLang="zh-CN" sz="2400" b="1" dirty="0">
                <a:latin typeface="仿宋" panose="02010609060101010101" pitchFamily="49" charset="-122"/>
                <a:ea typeface="仿宋" panose="02010609060101010101" pitchFamily="49" charset="-122"/>
                <a:sym typeface="+mn-ea"/>
              </a:rPr>
              <a:t>3</a:t>
            </a:r>
            <a:r>
              <a:rPr lang="zh-CN" altLang="zh-CN" sz="2400" b="1" dirty="0">
                <a:latin typeface="仿宋" panose="02010609060101010101" pitchFamily="49" charset="-122"/>
                <a:ea typeface="仿宋" panose="02010609060101010101" pitchFamily="49" charset="-122"/>
                <a:sym typeface="+mn-ea"/>
              </a:rPr>
              <a:t>）若调用缺省构造函数（即无形参的），则内嵌对象的初始化也将调用相应的缺省构造函数。</a:t>
            </a:r>
            <a:endParaRPr lang="zh-CN" altLang="zh-CN" sz="2400" b="1" dirty="0">
              <a:latin typeface="仿宋" panose="02010609060101010101" pitchFamily="49" charset="-122"/>
              <a:ea typeface="仿宋" panose="02010609060101010101" pitchFamily="49" charset="-122"/>
            </a:endParaRPr>
          </a:p>
          <a:p>
            <a:pPr marL="0" indent="0">
              <a:lnSpc>
                <a:spcPct val="150000"/>
              </a:lnSpc>
              <a:buNone/>
            </a:pPr>
            <a:r>
              <a:rPr lang="zh-CN" altLang="zh-CN" sz="2400" b="1" dirty="0">
                <a:latin typeface="仿宋" panose="02010609060101010101" pitchFamily="49" charset="-122"/>
                <a:ea typeface="仿宋" panose="02010609060101010101" pitchFamily="49" charset="-122"/>
                <a:sym typeface="+mn-ea"/>
              </a:rPr>
              <a:t>（</a:t>
            </a:r>
            <a:r>
              <a:rPr lang="en-US" altLang="zh-CN" sz="2400" b="1" dirty="0">
                <a:latin typeface="仿宋" panose="02010609060101010101" pitchFamily="49" charset="-122"/>
                <a:ea typeface="仿宋" panose="02010609060101010101" pitchFamily="49" charset="-122"/>
                <a:sym typeface="+mn-ea"/>
              </a:rPr>
              <a:t>4</a:t>
            </a:r>
            <a:r>
              <a:rPr lang="zh-CN" altLang="zh-CN" sz="2400" b="1" dirty="0">
                <a:latin typeface="仿宋" panose="02010609060101010101" pitchFamily="49" charset="-122"/>
                <a:ea typeface="仿宋" panose="02010609060101010101" pitchFamily="49" charset="-122"/>
                <a:sym typeface="+mn-ea"/>
              </a:rPr>
              <a:t>）组合类同样有拷贝构造函数。若无则调用默认的拷贝构造函数。</a:t>
            </a:r>
            <a:endParaRPr lang="zh-CN" altLang="zh-CN" sz="2400" b="1" noProof="0" dirty="0">
              <a:ln>
                <a:noFill/>
              </a:ln>
              <a:solidFill>
                <a:srgbClr val="0070C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35170">
                                            <p:txEl>
                                              <p:pRg st="1" end="1"/>
                                            </p:txEl>
                                          </p:spTgt>
                                        </p:tgtEl>
                                        <p:attrNameLst>
                                          <p:attrName>style.visibility</p:attrName>
                                        </p:attrNameLst>
                                      </p:cBhvr>
                                      <p:to>
                                        <p:strVal val="visible"/>
                                      </p:to>
                                    </p:set>
                                    <p:animEffect transition="in" filter="fade">
                                      <p:cBhvr>
                                        <p:cTn id="23" dur="1000"/>
                                        <p:tgtEl>
                                          <p:spTgt spid="135170">
                                            <p:txEl>
                                              <p:pRg st="1" end="1"/>
                                            </p:txEl>
                                          </p:spTgt>
                                        </p:tgtEl>
                                      </p:cBhvr>
                                    </p:animEffect>
                                    <p:anim calcmode="lin" valueType="num">
                                      <p:cBhvr>
                                        <p:cTn id="24"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251520" y="712470"/>
            <a:ext cx="8640959" cy="4182110"/>
          </a:xfrm>
        </p:spPr>
        <p:txBody>
          <a:bodyPr vert="horz" wrap="square" lIns="91440" tIns="45720" rIns="91440" bIns="45720" anchor="t">
            <a:no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仿宋" panose="02010609060101010101" pitchFamily="49" charset="-122"/>
                <a:ea typeface="仿宋" panose="02010609060101010101" pitchFamily="49" charset="-122"/>
                <a:sym typeface="+mn-ea"/>
              </a:rPr>
              <a:t>   </a:t>
            </a:r>
            <a:r>
              <a:rPr lang="zh-CN" altLang="zh-CN" sz="1800" b="1" noProof="0" dirty="0">
                <a:ln>
                  <a:noFill/>
                </a:ln>
                <a:effectLst/>
                <a:uLnTx/>
                <a:uFillTx/>
                <a:latin typeface="仿宋" panose="02010609060101010101" pitchFamily="49" charset="-122"/>
                <a:ea typeface="仿宋" panose="02010609060101010101" pitchFamily="49" charset="-122"/>
                <a:sym typeface="+mn-ea"/>
              </a:rPr>
              <a:t>【例</a:t>
            </a:r>
            <a:r>
              <a:rPr lang="en-US" altLang="zh-CN" sz="1800" b="1" noProof="0" dirty="0" smtClean="0">
                <a:ln>
                  <a:noFill/>
                </a:ln>
                <a:effectLst/>
                <a:uLnTx/>
                <a:uFillTx/>
                <a:latin typeface="仿宋" panose="02010609060101010101" pitchFamily="49" charset="-122"/>
                <a:ea typeface="仿宋" panose="02010609060101010101" pitchFamily="49" charset="-122"/>
                <a:sym typeface="+mn-ea"/>
              </a:rPr>
              <a:t>3-33</a:t>
            </a:r>
            <a:r>
              <a:rPr lang="zh-CN" altLang="zh-CN" sz="1800" b="1" noProof="0" dirty="0" smtClean="0">
                <a:ln>
                  <a:noFill/>
                </a:ln>
                <a:effectLst/>
                <a:uLnTx/>
                <a:uFillTx/>
                <a:latin typeface="仿宋" panose="02010609060101010101" pitchFamily="49" charset="-122"/>
                <a:ea typeface="仿宋" panose="02010609060101010101" pitchFamily="49" charset="-122"/>
                <a:sym typeface="+mn-ea"/>
              </a:rPr>
              <a:t>】</a:t>
            </a:r>
            <a:r>
              <a:rPr lang="zh-CN" altLang="zh-CN" sz="1800" b="1" noProof="0" dirty="0">
                <a:ln>
                  <a:noFill/>
                </a:ln>
                <a:effectLst/>
                <a:uLnTx/>
                <a:uFillTx/>
                <a:latin typeface="仿宋" panose="02010609060101010101" pitchFamily="49" charset="-122"/>
                <a:ea typeface="仿宋" panose="02010609060101010101" pitchFamily="49" charset="-122"/>
                <a:sym typeface="+mn-ea"/>
              </a:rPr>
              <a:t>类的组合应用举例。定义点类</a:t>
            </a:r>
            <a:r>
              <a:rPr lang="en-US" altLang="zh-CN" sz="1800" b="1" noProof="0" dirty="0">
                <a:ln>
                  <a:noFill/>
                </a:ln>
                <a:effectLst/>
                <a:uLnTx/>
                <a:uFillTx/>
                <a:latin typeface="仿宋" panose="02010609060101010101" pitchFamily="49" charset="-122"/>
                <a:ea typeface="仿宋" panose="02010609060101010101" pitchFamily="49" charset="-122"/>
                <a:sym typeface="+mn-ea"/>
              </a:rPr>
              <a:t>Point</a:t>
            </a:r>
            <a:r>
              <a:rPr lang="zh-CN" altLang="zh-CN" sz="1800" b="1" noProof="0" dirty="0">
                <a:ln>
                  <a:noFill/>
                </a:ln>
                <a:effectLst/>
                <a:uLnTx/>
                <a:uFillTx/>
                <a:latin typeface="仿宋" panose="02010609060101010101" pitchFamily="49" charset="-122"/>
                <a:ea typeface="仿宋" panose="02010609060101010101" pitchFamily="49" charset="-122"/>
                <a:sym typeface="+mn-ea"/>
              </a:rPr>
              <a:t>和求两点间距离的类</a:t>
            </a:r>
            <a:r>
              <a:rPr lang="en-US" altLang="zh-CN" sz="1800" b="1" noProof="0" dirty="0">
                <a:ln>
                  <a:noFill/>
                </a:ln>
                <a:effectLst/>
                <a:uLnTx/>
                <a:uFillTx/>
                <a:latin typeface="仿宋" panose="02010609060101010101" pitchFamily="49" charset="-122"/>
                <a:ea typeface="仿宋" panose="02010609060101010101" pitchFamily="49" charset="-122"/>
                <a:sym typeface="+mn-ea"/>
              </a:rPr>
              <a:t>Distance,</a:t>
            </a:r>
            <a:r>
              <a:rPr lang="zh-CN" altLang="zh-CN" sz="1800" b="1" noProof="0" dirty="0">
                <a:ln>
                  <a:noFill/>
                </a:ln>
                <a:effectLst/>
                <a:uLnTx/>
                <a:uFillTx/>
                <a:latin typeface="仿宋" panose="02010609060101010101" pitchFamily="49" charset="-122"/>
                <a:ea typeface="仿宋" panose="02010609060101010101" pitchFamily="49" charset="-122"/>
                <a:sym typeface="+mn-ea"/>
              </a:rPr>
              <a:t>观察两个类的构造函数和析构函数被调用的顺序。</a:t>
            </a:r>
            <a:endParaRPr kumimoji="0" lang="zh-CN" altLang="zh-CN" sz="16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class Point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smtClean="0">
                <a:ln>
                  <a:noFill/>
                </a:ln>
                <a:effectLst/>
                <a:uLnTx/>
                <a:uFillTx/>
                <a:latin typeface="+mn-ea"/>
                <a:sym typeface="+mn-ea"/>
              </a:rPr>
              <a:t>	private</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smtClean="0">
                <a:ln>
                  <a:noFill/>
                </a:ln>
                <a:effectLst/>
                <a:uLnTx/>
                <a:uFillTx/>
                <a:latin typeface="+mn-ea"/>
                <a:sym typeface="+mn-ea"/>
              </a:rPr>
              <a:t>	float </a:t>
            </a:r>
            <a:r>
              <a:rPr lang="en-US" altLang="zh-CN" sz="1800" b="1" noProof="0" dirty="0" err="1">
                <a:ln>
                  <a:noFill/>
                </a:ln>
                <a:effectLst/>
                <a:uLnTx/>
                <a:uFillTx/>
                <a:latin typeface="+mn-ea"/>
                <a:sym typeface="+mn-ea"/>
              </a:rPr>
              <a:t>x,y</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smtClean="0">
                <a:ln>
                  <a:noFill/>
                </a:ln>
                <a:effectLst/>
                <a:uLnTx/>
                <a:uFillTx/>
                <a:latin typeface="+mn-ea"/>
                <a:sym typeface="+mn-ea"/>
              </a:rPr>
              <a:t>public</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smtClean="0">
                <a:ln>
                  <a:noFill/>
                </a:ln>
                <a:effectLst/>
                <a:uLnTx/>
                <a:uFillTx/>
                <a:latin typeface="+mn-ea"/>
                <a:sym typeface="+mn-ea"/>
              </a:rPr>
              <a:t>	Point(float </a:t>
            </a:r>
            <a:r>
              <a:rPr lang="en-US" altLang="zh-CN" sz="1800" b="1" noProof="0" dirty="0" err="1">
                <a:ln>
                  <a:noFill/>
                </a:ln>
                <a:effectLst/>
                <a:uLnTx/>
                <a:uFillTx/>
                <a:latin typeface="+mn-ea"/>
                <a:sym typeface="+mn-ea"/>
              </a:rPr>
              <a:t>xx,float</a:t>
            </a:r>
            <a:r>
              <a:rPr lang="en-US" altLang="zh-CN" sz="1800" b="1" noProof="0" dirty="0">
                <a:ln>
                  <a:noFill/>
                </a:ln>
                <a:effectLst/>
                <a:uLnTx/>
                <a:uFillTx/>
                <a:latin typeface="+mn-ea"/>
                <a:sym typeface="+mn-ea"/>
              </a:rPr>
              <a:t> </a:t>
            </a:r>
            <a:r>
              <a:rPr lang="en-US" altLang="zh-CN" sz="1800" b="1" noProof="0" dirty="0" err="1">
                <a:ln>
                  <a:noFill/>
                </a:ln>
                <a:effectLst/>
                <a:uLnTx/>
                <a:uFillTx/>
                <a:latin typeface="+mn-ea"/>
                <a:sym typeface="+mn-ea"/>
              </a:rPr>
              <a:t>yy</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smtClean="0">
                <a:ln>
                  <a:noFill/>
                </a:ln>
                <a:effectLst/>
                <a:uLnTx/>
                <a:uFillTx/>
                <a:latin typeface="+mn-ea"/>
                <a:sym typeface="+mn-ea"/>
              </a:rPr>
              <a:t>	{</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smtClean="0">
                <a:ln>
                  <a:noFill/>
                </a:ln>
                <a:effectLst/>
                <a:uLnTx/>
                <a:uFillTx/>
                <a:latin typeface="+mn-ea"/>
                <a:sym typeface="+mn-ea"/>
              </a:rPr>
              <a:t>		</a:t>
            </a:r>
            <a:r>
              <a:rPr lang="en-US" altLang="zh-CN" sz="1800" b="1" noProof="0" dirty="0" err="1" smtClean="0">
                <a:ln>
                  <a:noFill/>
                </a:ln>
                <a:effectLst/>
                <a:uLnTx/>
                <a:uFillTx/>
                <a:latin typeface="+mn-ea"/>
                <a:sym typeface="+mn-ea"/>
              </a:rPr>
              <a:t>cout</a:t>
            </a:r>
            <a:r>
              <a:rPr lang="en-US" altLang="zh-CN" sz="1800" b="1" noProof="0" dirty="0">
                <a:ln>
                  <a:noFill/>
                </a:ln>
                <a:effectLst/>
                <a:uLnTx/>
                <a:uFillTx/>
                <a:latin typeface="+mn-ea"/>
                <a:sym typeface="+mn-ea"/>
              </a:rPr>
              <a:t>&lt;&lt;"point</a:t>
            </a:r>
            <a:r>
              <a:rPr lang="zh-CN" altLang="zh-CN" sz="1800" b="1" noProof="0" dirty="0">
                <a:ln>
                  <a:noFill/>
                </a:ln>
                <a:effectLst/>
                <a:uLnTx/>
                <a:uFillTx/>
                <a:latin typeface="+mn-ea"/>
                <a:sym typeface="+mn-ea"/>
              </a:rPr>
              <a:t>构造函数被调用</a:t>
            </a:r>
            <a:r>
              <a:rPr lang="en-US" altLang="zh-CN" sz="1800" b="1" noProof="0" dirty="0">
                <a:ln>
                  <a:noFill/>
                </a:ln>
                <a:effectLst/>
                <a:uLnTx/>
                <a:uFillTx/>
                <a:latin typeface="+mn-ea"/>
                <a:sym typeface="+mn-ea"/>
              </a:rPr>
              <a:t>"&lt;&lt;</a:t>
            </a:r>
            <a:r>
              <a:rPr lang="en-US" altLang="zh-CN" sz="1800" b="1" noProof="0" dirty="0" err="1">
                <a:ln>
                  <a:noFill/>
                </a:ln>
                <a:effectLst/>
                <a:uLnTx/>
                <a:uFillTx/>
                <a:latin typeface="+mn-ea"/>
                <a:sym typeface="+mn-ea"/>
              </a:rPr>
              <a:t>endl</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smtClean="0">
                <a:ln>
                  <a:noFill/>
                </a:ln>
                <a:effectLst/>
                <a:uLnTx/>
                <a:uFillTx/>
                <a:latin typeface="+mn-ea"/>
                <a:sym typeface="+mn-ea"/>
              </a:rPr>
              <a:t>		x=xx</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smtClean="0">
                <a:ln>
                  <a:noFill/>
                </a:ln>
                <a:effectLst/>
                <a:uLnTx/>
                <a:uFillTx/>
                <a:latin typeface="+mn-ea"/>
                <a:sym typeface="+mn-ea"/>
              </a:rPr>
              <a:t>		y=</a:t>
            </a:r>
            <a:r>
              <a:rPr lang="en-US" altLang="zh-CN" sz="1800" b="1" noProof="0" dirty="0" err="1" smtClean="0">
                <a:ln>
                  <a:noFill/>
                </a:ln>
                <a:effectLst/>
                <a:uLnTx/>
                <a:uFillTx/>
                <a:latin typeface="+mn-ea"/>
                <a:sym typeface="+mn-ea"/>
              </a:rPr>
              <a:t>yy</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smtClean="0">
                <a:ln>
                  <a:noFill/>
                </a:ln>
                <a:effectLst/>
                <a:uLnTx/>
                <a:uFillTx/>
                <a:latin typeface="+mn-ea"/>
                <a:sym typeface="+mn-ea"/>
              </a:rPr>
              <a:t>	}</a:t>
            </a:r>
            <a:endParaRPr lang="en-US" altLang="zh-CN" sz="1800" b="1" noProof="0" dirty="0">
              <a:ln>
                <a:noFill/>
              </a:ln>
              <a:solidFill>
                <a:srgbClr val="0070C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1" end="11"/>
                                            </p:txEl>
                                          </p:spTgt>
                                        </p:tgtEl>
                                        <p:attrNameLst>
                                          <p:attrName>style.visibility</p:attrName>
                                        </p:attrNameLst>
                                      </p:cBhvr>
                                      <p:to>
                                        <p:strVal val="visible"/>
                                      </p:to>
                                    </p:set>
                                    <p:animEffect transition="in" filter="fade">
                                      <p:cBhvr>
                                        <p:cTn id="71" dur="1000"/>
                                        <p:tgtEl>
                                          <p:spTgt spid="135170">
                                            <p:txEl>
                                              <p:pRg st="11" end="11"/>
                                            </p:txEl>
                                          </p:spTgt>
                                        </p:tgtEl>
                                      </p:cBhvr>
                                    </p:animEffect>
                                    <p:anim calcmode="lin" valueType="num">
                                      <p:cBhvr>
                                        <p:cTn id="72"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948004" y="1419622"/>
            <a:ext cx="4392488" cy="1477328"/>
          </a:xfrm>
          <a:prstGeom prst="rect">
            <a:avLst/>
          </a:prstGeom>
          <a:noFill/>
        </p:spPr>
        <p:txBody>
          <a:bodyPr wrap="square" rtlCol="0">
            <a:spAutoFit/>
          </a:bodyPr>
          <a:lstStyle/>
          <a:p>
            <a:pPr>
              <a:lnSpc>
                <a:spcPct val="150000"/>
              </a:lnSpc>
              <a:defRPr/>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对于</a:t>
            </a:r>
            <a:r>
              <a:rPr lang="en-US" altLang="zh-CN" sz="2000" b="1" dirty="0">
                <a:latin typeface="仿宋" panose="02010609060101010101" pitchFamily="49" charset="-122"/>
                <a:ea typeface="仿宋" panose="02010609060101010101" pitchFamily="49" charset="-122"/>
              </a:rPr>
              <a:t>C++</a:t>
            </a:r>
            <a:r>
              <a:rPr lang="zh-CN" altLang="zh-CN" sz="2000" b="1" dirty="0">
                <a:latin typeface="仿宋" panose="02010609060101010101" pitchFamily="49" charset="-122"/>
                <a:ea typeface="仿宋" panose="02010609060101010101" pitchFamily="49" charset="-122"/>
              </a:rPr>
              <a:t>，类中共有两类成员：</a:t>
            </a:r>
            <a:endParaRPr lang="en-US" altLang="zh-CN" sz="2000" b="1" dirty="0">
              <a:latin typeface="仿宋" panose="02010609060101010101" pitchFamily="49" charset="-122"/>
              <a:ea typeface="仿宋" panose="02010609060101010101" pitchFamily="49" charset="-122"/>
            </a:endParaRPr>
          </a:p>
          <a:p>
            <a:pPr>
              <a:lnSpc>
                <a:spcPct val="150000"/>
              </a:lnSpc>
              <a:defRPr/>
            </a:pPr>
            <a:r>
              <a:rPr lang="en-US" altLang="zh-CN" sz="2000" b="1" dirty="0">
                <a:latin typeface="仿宋" panose="02010609060101010101" pitchFamily="49" charset="-122"/>
                <a:ea typeface="仿宋" panose="02010609060101010101" pitchFamily="49" charset="-122"/>
              </a:rPr>
              <a:t>    1</a:t>
            </a:r>
            <a:r>
              <a:rPr lang="zh-CN" altLang="en-US" sz="2000" b="1" dirty="0">
                <a:latin typeface="仿宋" panose="02010609060101010101" pitchFamily="49" charset="-122"/>
                <a:ea typeface="仿宋" panose="02010609060101010101" pitchFamily="49" charset="-122"/>
              </a:rPr>
              <a:t>）描述</a:t>
            </a:r>
            <a:r>
              <a:rPr lang="zh-CN" altLang="zh-CN" sz="2000" b="1" dirty="0">
                <a:solidFill>
                  <a:srgbClr val="FF0000"/>
                </a:solidFill>
                <a:latin typeface="仿宋" panose="02010609060101010101" pitchFamily="49" charset="-122"/>
                <a:ea typeface="仿宋" panose="02010609060101010101" pitchFamily="49" charset="-122"/>
              </a:rPr>
              <a:t>对象属性</a:t>
            </a:r>
            <a:r>
              <a:rPr lang="zh-CN" altLang="zh-CN" sz="2000" b="1" dirty="0">
                <a:latin typeface="仿宋" panose="02010609060101010101" pitchFamily="49" charset="-122"/>
                <a:ea typeface="仿宋" panose="02010609060101010101" pitchFamily="49" charset="-122"/>
              </a:rPr>
              <a:t>的数据成员</a:t>
            </a:r>
            <a:endParaRPr lang="en-US" altLang="zh-CN" sz="2000" b="1" dirty="0">
              <a:latin typeface="仿宋" panose="02010609060101010101" pitchFamily="49" charset="-122"/>
              <a:ea typeface="仿宋" panose="02010609060101010101" pitchFamily="49" charset="-122"/>
            </a:endParaRPr>
          </a:p>
          <a:p>
            <a:pPr>
              <a:lnSpc>
                <a:spcPct val="150000"/>
              </a:lnSpc>
              <a:defRPr/>
            </a:pPr>
            <a:r>
              <a:rPr lang="en-US" altLang="zh-CN" sz="2000" b="1" dirty="0">
                <a:latin typeface="仿宋" panose="02010609060101010101" pitchFamily="49" charset="-122"/>
                <a:ea typeface="仿宋" panose="02010609060101010101" pitchFamily="49" charset="-122"/>
              </a:rPr>
              <a:t>    2</a:t>
            </a:r>
            <a:r>
              <a:rPr lang="zh-CN" altLang="en-US"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实现</a:t>
            </a:r>
            <a:r>
              <a:rPr lang="zh-CN" altLang="zh-CN" sz="2000" b="1" dirty="0">
                <a:solidFill>
                  <a:srgbClr val="FF0000"/>
                </a:solidFill>
                <a:latin typeface="仿宋" panose="02010609060101010101" pitchFamily="49" charset="-122"/>
                <a:ea typeface="仿宋" panose="02010609060101010101" pitchFamily="49" charset="-122"/>
              </a:rPr>
              <a:t>对象行为</a:t>
            </a:r>
            <a:r>
              <a:rPr lang="zh-CN" altLang="zh-CN" sz="2000" b="1" dirty="0">
                <a:latin typeface="仿宋" panose="02010609060101010101" pitchFamily="49" charset="-122"/>
                <a:ea typeface="仿宋" panose="02010609060101010101" pitchFamily="49" charset="-122"/>
              </a:rPr>
              <a:t>的成员函数</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539552" y="885634"/>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3.2.2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类的定义格式</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34">
                                            <p:txEl>
                                              <p:pRg st="1" end="1"/>
                                            </p:txEl>
                                          </p:spTgt>
                                        </p:tgtEl>
                                        <p:attrNameLst>
                                          <p:attrName>style.visibility</p:attrName>
                                        </p:attrNameLst>
                                      </p:cBhvr>
                                      <p:to>
                                        <p:strVal val="visible"/>
                                      </p:to>
                                    </p:set>
                                    <p:animEffect transition="in" filter="circle(in)">
                                      <p:cBhvr>
                                        <p:cTn id="28" dur="2000"/>
                                        <p:tgtEl>
                                          <p:spTgt spid="34">
                                            <p:txEl>
                                              <p:pRg st="1" end="1"/>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34">
                                            <p:txEl>
                                              <p:pRg st="2" end="2"/>
                                            </p:txEl>
                                          </p:spTgt>
                                        </p:tgtEl>
                                        <p:attrNameLst>
                                          <p:attrName>style.visibility</p:attrName>
                                        </p:attrNameLst>
                                      </p:cBhvr>
                                      <p:to>
                                        <p:strVal val="visible"/>
                                      </p:to>
                                    </p:set>
                                    <p:animEffect transition="in" filter="circle(in)">
                                      <p:cBhvr>
                                        <p:cTn id="31" dur="2000"/>
                                        <p:tgtEl>
                                          <p:spTgt spid="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1557655" y="682625"/>
            <a:ext cx="6343650" cy="4182110"/>
          </a:xfrm>
        </p:spPr>
        <p:txBody>
          <a:bodyPr vert="horz" wrap="square" lIns="91440" tIns="45720" rIns="91440" bIns="45720" anchor="t">
            <a:no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Point(Point &amp;p)</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r>
              <a:rPr lang="en-US" altLang="zh-CN" sz="1600" b="1" noProof="0" dirty="0" smtClean="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r>
              <a:rPr lang="en-US" altLang="zh-CN" sz="1600" b="1" noProof="0" dirty="0" smtClean="0">
                <a:ln>
                  <a:noFill/>
                </a:ln>
                <a:effectLst/>
                <a:uLnTx/>
                <a:uFillTx/>
                <a:latin typeface="+mn-ea"/>
                <a:sym typeface="+mn-ea"/>
              </a:rPr>
              <a:t> x=</a:t>
            </a:r>
            <a:r>
              <a:rPr lang="en-US" altLang="zh-CN" sz="1600" b="1" noProof="0" dirty="0" err="1" smtClean="0">
                <a:ln>
                  <a:noFill/>
                </a:ln>
                <a:effectLst/>
                <a:uLnTx/>
                <a:uFillTx/>
                <a:latin typeface="+mn-ea"/>
                <a:sym typeface="+mn-ea"/>
              </a:rPr>
              <a:t>p.x</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a:t>
            </a:r>
            <a:r>
              <a:rPr lang="en-US" altLang="zh-CN" sz="1600" b="1" dirty="0" smtClean="0">
                <a:latin typeface="+mn-ea"/>
                <a:sym typeface="+mn-ea"/>
              </a:rPr>
              <a:t> </a:t>
            </a:r>
            <a:r>
              <a:rPr lang="en-US" altLang="zh-CN" sz="1600" b="1" noProof="0" dirty="0" smtClean="0">
                <a:ln>
                  <a:noFill/>
                </a:ln>
                <a:effectLst/>
                <a:uLnTx/>
                <a:uFillTx/>
                <a:latin typeface="+mn-ea"/>
                <a:sym typeface="+mn-ea"/>
              </a:rPr>
              <a:t>y=</a:t>
            </a:r>
            <a:r>
              <a:rPr lang="en-US" altLang="zh-CN" sz="1600" b="1" noProof="0" dirty="0" err="1" smtClean="0">
                <a:ln>
                  <a:noFill/>
                </a:ln>
                <a:effectLst/>
                <a:uLnTx/>
                <a:uFillTx/>
                <a:latin typeface="+mn-ea"/>
                <a:sym typeface="+mn-ea"/>
              </a:rPr>
              <a:t>p.y</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r>
              <a:rPr lang="en-US" altLang="zh-CN" sz="1600" b="1" noProof="0" dirty="0" smtClean="0">
                <a:ln>
                  <a:noFill/>
                </a:ln>
                <a:effectLst/>
                <a:uLnTx/>
                <a:uFillTx/>
                <a:latin typeface="+mn-ea"/>
                <a:sym typeface="+mn-ea"/>
              </a:rPr>
              <a:t> </a:t>
            </a:r>
            <a:r>
              <a:rPr lang="en-US" altLang="zh-CN" sz="1600" b="1" noProof="0" dirty="0" err="1" smtClean="0">
                <a:ln>
                  <a:noFill/>
                </a:ln>
                <a:effectLst/>
                <a:uLnTx/>
                <a:uFillTx/>
                <a:latin typeface="+mn-ea"/>
                <a:sym typeface="+mn-ea"/>
              </a:rPr>
              <a:t>cout</a:t>
            </a:r>
            <a:r>
              <a:rPr lang="en-US" altLang="zh-CN" sz="1600" b="1" noProof="0" dirty="0">
                <a:ln>
                  <a:noFill/>
                </a:ln>
                <a:effectLst/>
                <a:uLnTx/>
                <a:uFillTx/>
                <a:latin typeface="+mn-ea"/>
                <a:sym typeface="+mn-ea"/>
              </a:rPr>
              <a:t>&lt;&lt;"</a:t>
            </a:r>
            <a:r>
              <a:rPr lang="en-US" altLang="zh-CN" sz="1600" b="1" noProof="0" dirty="0" err="1">
                <a:ln>
                  <a:noFill/>
                </a:ln>
                <a:effectLst/>
                <a:uLnTx/>
                <a:uFillTx/>
                <a:latin typeface="+mn-ea"/>
                <a:sym typeface="+mn-ea"/>
              </a:rPr>
              <a:t>pont</a:t>
            </a:r>
            <a:r>
              <a:rPr lang="en-US" altLang="zh-CN" sz="1600" b="1" noProof="0" dirty="0">
                <a:ln>
                  <a:noFill/>
                </a:ln>
                <a:effectLst/>
                <a:uLnTx/>
                <a:uFillTx/>
                <a:latin typeface="+mn-ea"/>
                <a:sym typeface="+mn-ea"/>
              </a:rPr>
              <a:t> </a:t>
            </a:r>
            <a:r>
              <a:rPr lang="zh-CN" altLang="zh-CN" sz="1600" b="1" noProof="0" dirty="0">
                <a:ln>
                  <a:noFill/>
                </a:ln>
                <a:effectLst/>
                <a:uLnTx/>
                <a:uFillTx/>
                <a:latin typeface="+mn-ea"/>
                <a:sym typeface="+mn-ea"/>
              </a:rPr>
              <a:t>拷贝构造函数被调用</a:t>
            </a:r>
            <a:r>
              <a:rPr lang="en-US" altLang="zh-CN" sz="1600" b="1" noProof="0" dirty="0">
                <a:ln>
                  <a:noFill/>
                </a:ln>
                <a:effectLst/>
                <a:uLnTx/>
                <a:uFillTx/>
                <a:latin typeface="+mn-ea"/>
                <a:sym typeface="+mn-ea"/>
              </a:rPr>
              <a:t>"&lt;&lt;</a:t>
            </a:r>
            <a:r>
              <a:rPr lang="en-US" altLang="zh-CN" sz="1600" b="1" noProof="0" dirty="0" err="1">
                <a:ln>
                  <a:noFill/>
                </a:ln>
                <a:effectLst/>
                <a:uLnTx/>
                <a:uFillTx/>
                <a:latin typeface="+mn-ea"/>
                <a:sym typeface="+mn-ea"/>
              </a:rPr>
              <a:t>endl</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r>
              <a:rPr lang="en-US" altLang="zh-CN" sz="1600" b="1" noProof="0" dirty="0" smtClean="0">
                <a:ln>
                  <a:noFill/>
                </a:ln>
                <a:effectLst/>
                <a:uLnTx/>
                <a:uFillTx/>
                <a:latin typeface="+mn-ea"/>
                <a:sym typeface="+mn-ea"/>
              </a:rPr>
              <a:t> </a:t>
            </a:r>
            <a:r>
              <a:rPr lang="en-US" altLang="zh-CN" sz="1600" b="1" noProof="0" dirty="0">
                <a:ln>
                  <a:noFill/>
                </a:ln>
                <a:effectLst/>
                <a:uLnTx/>
                <a:uFillTx/>
                <a:latin typeface="+mn-ea"/>
                <a:sym typeface="+mn-ea"/>
              </a:rPr>
              <a:t>~Point()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a:t>
            </a:r>
            <a:r>
              <a:rPr lang="en-US" altLang="zh-CN" sz="1600" b="1" dirty="0" smtClean="0">
                <a:latin typeface="+mn-ea"/>
                <a:sym typeface="+mn-ea"/>
              </a:rPr>
              <a:t>  </a:t>
            </a:r>
            <a:r>
              <a:rPr lang="en-US" altLang="zh-CN" sz="1600" b="1" noProof="0" dirty="0" err="1" smtClean="0">
                <a:ln>
                  <a:noFill/>
                </a:ln>
                <a:effectLst/>
                <a:uLnTx/>
                <a:uFillTx/>
                <a:latin typeface="+mn-ea"/>
                <a:sym typeface="+mn-ea"/>
              </a:rPr>
              <a:t>cout</a:t>
            </a:r>
            <a:r>
              <a:rPr lang="en-US" altLang="zh-CN" sz="1600" b="1" noProof="0" dirty="0">
                <a:ln>
                  <a:noFill/>
                </a:ln>
                <a:effectLst/>
                <a:uLnTx/>
                <a:uFillTx/>
                <a:latin typeface="+mn-ea"/>
                <a:sym typeface="+mn-ea"/>
              </a:rPr>
              <a:t>&lt;&lt;"Point</a:t>
            </a:r>
            <a:r>
              <a:rPr lang="zh-CN" altLang="zh-CN" sz="1600" b="1" noProof="0" dirty="0">
                <a:ln>
                  <a:noFill/>
                </a:ln>
                <a:effectLst/>
                <a:uLnTx/>
                <a:uFillTx/>
                <a:latin typeface="+mn-ea"/>
                <a:sym typeface="+mn-ea"/>
              </a:rPr>
              <a:t>析构函数被调用</a:t>
            </a:r>
            <a:r>
              <a:rPr lang="en-US" altLang="zh-CN" sz="1600" b="1" noProof="0" dirty="0">
                <a:ln>
                  <a:noFill/>
                </a:ln>
                <a:effectLst/>
                <a:uLnTx/>
                <a:uFillTx/>
                <a:latin typeface="+mn-ea"/>
                <a:sym typeface="+mn-ea"/>
              </a:rPr>
              <a:t>"&lt;&lt;</a:t>
            </a:r>
            <a:r>
              <a:rPr lang="en-US" altLang="zh-CN" sz="1600" b="1" noProof="0" dirty="0" err="1">
                <a:ln>
                  <a:noFill/>
                </a:ln>
                <a:effectLst/>
                <a:uLnTx/>
                <a:uFillTx/>
                <a:latin typeface="+mn-ea"/>
                <a:sym typeface="+mn-ea"/>
              </a:rPr>
              <a:t>endl</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float </a:t>
            </a:r>
            <a:r>
              <a:rPr lang="en-US" altLang="zh-CN" sz="1600" b="1" noProof="0" dirty="0" err="1">
                <a:ln>
                  <a:noFill/>
                </a:ln>
                <a:effectLst/>
                <a:uLnTx/>
                <a:uFillTx/>
                <a:latin typeface="+mn-ea"/>
                <a:sym typeface="+mn-ea"/>
              </a:rPr>
              <a:t>GetX</a:t>
            </a:r>
            <a:r>
              <a:rPr lang="en-US" altLang="zh-CN" sz="1600" b="1" noProof="0" dirty="0">
                <a:ln>
                  <a:noFill/>
                </a:ln>
                <a:effectLst/>
                <a:uLnTx/>
                <a:uFillTx/>
                <a:latin typeface="+mn-ea"/>
                <a:sym typeface="+mn-ea"/>
              </a:rPr>
              <a:t>()</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a:t>
            </a:r>
            <a:r>
              <a:rPr lang="en-US" altLang="zh-CN" sz="1600" b="1" dirty="0" smtClean="0">
                <a:latin typeface="+mn-ea"/>
                <a:sym typeface="+mn-ea"/>
              </a:rPr>
              <a:t>  </a:t>
            </a:r>
            <a:r>
              <a:rPr lang="en-US" altLang="zh-CN" sz="1600" b="1" noProof="0" dirty="0" smtClean="0">
                <a:ln>
                  <a:noFill/>
                </a:ln>
                <a:effectLst/>
                <a:uLnTx/>
                <a:uFillTx/>
                <a:latin typeface="+mn-ea"/>
                <a:sym typeface="+mn-ea"/>
              </a:rPr>
              <a:t>return </a:t>
            </a:r>
            <a:r>
              <a:rPr lang="en-US" altLang="zh-CN" sz="1600" b="1" noProof="0" dirty="0">
                <a:ln>
                  <a:noFill/>
                </a:ln>
                <a:effectLst/>
                <a:uLnTx/>
                <a:uFillTx/>
                <a:latin typeface="+mn-ea"/>
                <a:sym typeface="+mn-ea"/>
              </a:rPr>
              <a:t>x;</a:t>
            </a:r>
            <a:endParaRPr kumimoji="0" lang="en-US"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b="1" noProof="0" dirty="0">
                <a:ln>
                  <a:noFill/>
                </a:ln>
                <a:effectLst/>
                <a:uLnTx/>
                <a:uFillTx/>
                <a:latin typeface="+mn-ea"/>
                <a:sym typeface="+mn-ea"/>
              </a:rPr>
              <a:t>   }</a:t>
            </a:r>
            <a:endParaRPr lang="en-US" altLang="zh-CN" sz="1600" b="1" noProof="0" dirty="0">
              <a:ln>
                <a:noFill/>
              </a:ln>
              <a:solidFill>
                <a:srgbClr val="0070C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1" end="11"/>
                                            </p:txEl>
                                          </p:spTgt>
                                        </p:tgtEl>
                                        <p:attrNameLst>
                                          <p:attrName>style.visibility</p:attrName>
                                        </p:attrNameLst>
                                      </p:cBhvr>
                                      <p:to>
                                        <p:strVal val="visible"/>
                                      </p:to>
                                    </p:set>
                                    <p:animEffect transition="in" filter="fade">
                                      <p:cBhvr>
                                        <p:cTn id="71" dur="1000"/>
                                        <p:tgtEl>
                                          <p:spTgt spid="135170">
                                            <p:txEl>
                                              <p:pRg st="11" end="11"/>
                                            </p:txEl>
                                          </p:spTgt>
                                        </p:tgtEl>
                                      </p:cBhvr>
                                    </p:animEffect>
                                    <p:anim calcmode="lin" valueType="num">
                                      <p:cBhvr>
                                        <p:cTn id="72"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35170">
                                            <p:txEl>
                                              <p:pRg st="12" end="12"/>
                                            </p:txEl>
                                          </p:spTgt>
                                        </p:tgtEl>
                                        <p:attrNameLst>
                                          <p:attrName>style.visibility</p:attrName>
                                        </p:attrNameLst>
                                      </p:cBhvr>
                                      <p:to>
                                        <p:strVal val="visible"/>
                                      </p:to>
                                    </p:set>
                                    <p:animEffect transition="in" filter="fade">
                                      <p:cBhvr>
                                        <p:cTn id="76" dur="1000"/>
                                        <p:tgtEl>
                                          <p:spTgt spid="135170">
                                            <p:txEl>
                                              <p:pRg st="12" end="12"/>
                                            </p:txEl>
                                          </p:spTgt>
                                        </p:tgtEl>
                                      </p:cBhvr>
                                    </p:animEffect>
                                    <p:anim calcmode="lin" valueType="num">
                                      <p:cBhvr>
                                        <p:cTn id="77"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135170">
                                            <p:txEl>
                                              <p:pRg st="12" end="12"/>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35170">
                                            <p:txEl>
                                              <p:pRg st="13" end="13"/>
                                            </p:txEl>
                                          </p:spTgt>
                                        </p:tgtEl>
                                        <p:attrNameLst>
                                          <p:attrName>style.visibility</p:attrName>
                                        </p:attrNameLst>
                                      </p:cBhvr>
                                      <p:to>
                                        <p:strVal val="visible"/>
                                      </p:to>
                                    </p:set>
                                    <p:animEffect transition="in" filter="fade">
                                      <p:cBhvr>
                                        <p:cTn id="81" dur="1000"/>
                                        <p:tgtEl>
                                          <p:spTgt spid="135170">
                                            <p:txEl>
                                              <p:pRg st="13" end="13"/>
                                            </p:txEl>
                                          </p:spTgt>
                                        </p:tgtEl>
                                      </p:cBhvr>
                                    </p:animEffect>
                                    <p:anim calcmode="lin" valueType="num">
                                      <p:cBhvr>
                                        <p:cTn id="82"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83" dur="1000" fill="hold"/>
                                        <p:tgtEl>
                                          <p:spTgt spid="135170">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1281430" y="791210"/>
            <a:ext cx="6343650" cy="3569970"/>
          </a:xfrm>
        </p:spPr>
        <p:txBody>
          <a:bodyPr vert="horz" wrap="square" lIns="91440" tIns="45720" rIns="91440" bIns="45720" anchor="t">
            <a:no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float </a:t>
            </a:r>
            <a:r>
              <a:rPr lang="en-US" altLang="zh-CN" sz="1800" b="1" noProof="0" dirty="0" err="1">
                <a:ln>
                  <a:noFill/>
                </a:ln>
                <a:effectLst/>
                <a:uLnTx/>
                <a:uFillTx/>
                <a:latin typeface="+mn-ea"/>
                <a:sym typeface="+mn-ea"/>
              </a:rPr>
              <a:t>GetY</a:t>
            </a: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return y;</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lang="en-US" altLang="zh-CN" sz="1800" b="1" noProof="0" dirty="0">
              <a:ln>
                <a:noFill/>
              </a:ln>
              <a:solidFill>
                <a:srgbClr val="0070C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1557655" y="682625"/>
            <a:ext cx="6343650" cy="4182110"/>
          </a:xfrm>
        </p:spPr>
        <p:txBody>
          <a:bodyPr vert="horz" wrap="square" lIns="91440" tIns="45720" rIns="91440" bIns="45720" anchor="t">
            <a:no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class Distance</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private:</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Point p1,p2;</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double dist;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public:</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a:ln>
                  <a:noFill/>
                </a:ln>
                <a:solidFill>
                  <a:srgbClr val="FF0000"/>
                </a:solidFill>
                <a:effectLst/>
                <a:uLnTx/>
                <a:uFillTx/>
                <a:latin typeface="+mn-ea"/>
                <a:sym typeface="+mn-ea"/>
              </a:rPr>
              <a:t>Distance(Point </a:t>
            </a:r>
            <a:r>
              <a:rPr lang="en-US" altLang="zh-CN" sz="1800" b="1" noProof="0" dirty="0" err="1">
                <a:ln>
                  <a:noFill/>
                </a:ln>
                <a:solidFill>
                  <a:srgbClr val="FF0000"/>
                </a:solidFill>
                <a:effectLst/>
                <a:uLnTx/>
                <a:uFillTx/>
                <a:latin typeface="+mn-ea"/>
                <a:sym typeface="+mn-ea"/>
              </a:rPr>
              <a:t>a,Point</a:t>
            </a:r>
            <a:r>
              <a:rPr lang="en-US" altLang="zh-CN" sz="1800" b="1" noProof="0" dirty="0">
                <a:ln>
                  <a:noFill/>
                </a:ln>
                <a:solidFill>
                  <a:srgbClr val="FF0000"/>
                </a:solidFill>
                <a:effectLst/>
                <a:uLnTx/>
                <a:uFillTx/>
                <a:latin typeface="+mn-ea"/>
                <a:sym typeface="+mn-ea"/>
              </a:rPr>
              <a:t> b); </a:t>
            </a:r>
            <a:r>
              <a:rPr lang="en-US" altLang="zh-CN" sz="1800" b="1" noProof="0" dirty="0">
                <a:ln>
                  <a:noFill/>
                </a:ln>
                <a:effectLst/>
                <a:uLnTx/>
                <a:uFillTx/>
                <a:latin typeface="+mn-ea"/>
                <a:sym typeface="+mn-ea"/>
              </a:rPr>
              <a:t>//</a:t>
            </a:r>
            <a:r>
              <a:rPr lang="zh-CN" altLang="zh-CN" sz="1800" b="1" noProof="0" dirty="0">
                <a:ln>
                  <a:noFill/>
                </a:ln>
                <a:effectLst/>
                <a:uLnTx/>
                <a:uFillTx/>
                <a:latin typeface="+mn-ea"/>
                <a:sym typeface="+mn-ea"/>
              </a:rPr>
              <a:t>构造函数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Distance(Distance &amp; d);    //</a:t>
            </a:r>
            <a:r>
              <a:rPr lang="zh-CN" altLang="zh-CN" sz="1800" b="1" noProof="0" dirty="0">
                <a:ln>
                  <a:noFill/>
                </a:ln>
                <a:effectLst/>
                <a:uLnTx/>
                <a:uFillTx/>
                <a:latin typeface="+mn-ea"/>
                <a:sym typeface="+mn-ea"/>
              </a:rPr>
              <a:t>拷贝构造函数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atin typeface="+mn-ea"/>
                <a:sym typeface="+mn-ea"/>
              </a:rPr>
              <a:t> </a:t>
            </a:r>
            <a:r>
              <a:rPr lang="en-US" altLang="zh-CN" sz="1800" b="1" noProof="0" dirty="0" smtClean="0">
                <a:latin typeface="+mn-ea"/>
                <a:sym typeface="+mn-ea"/>
              </a:rPr>
              <a:t>    </a:t>
            </a:r>
            <a:r>
              <a:rPr lang="en-US" altLang="zh-CN" sz="1800" b="1" noProof="0" dirty="0" smtClean="0">
                <a:ln>
                  <a:noFill/>
                </a:ln>
                <a:effectLst/>
                <a:uLnTx/>
                <a:uFillTx/>
                <a:latin typeface="+mn-ea"/>
                <a:sym typeface="+mn-ea"/>
              </a:rPr>
              <a:t>~</a:t>
            </a:r>
            <a:r>
              <a:rPr lang="en-US" altLang="zh-CN" sz="1800" b="1" noProof="0" dirty="0">
                <a:ln>
                  <a:noFill/>
                </a:ln>
                <a:effectLst/>
                <a:uLnTx/>
                <a:uFillTx/>
                <a:latin typeface="+mn-ea"/>
                <a:sym typeface="+mn-ea"/>
              </a:rPr>
              <a:t>Distance();</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double </a:t>
            </a:r>
            <a:r>
              <a:rPr lang="en-US" altLang="zh-CN" sz="1800" b="1" noProof="0" dirty="0" err="1">
                <a:ln>
                  <a:noFill/>
                </a:ln>
                <a:effectLst/>
                <a:uLnTx/>
                <a:uFillTx/>
                <a:latin typeface="+mn-ea"/>
                <a:sym typeface="+mn-ea"/>
              </a:rPr>
              <a:t>GetDis</a:t>
            </a: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lang="en-US" altLang="zh-CN" sz="1800" b="1" noProof="0" dirty="0">
              <a:ln>
                <a:noFill/>
              </a:ln>
              <a:solidFill>
                <a:srgbClr val="0070C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1557654" y="682625"/>
            <a:ext cx="7046793" cy="4182110"/>
          </a:xfrm>
        </p:spPr>
        <p:txBody>
          <a:bodyPr vert="horz" wrap="square" lIns="91440" tIns="45720" rIns="91440" bIns="45720" anchor="t">
            <a:no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Distance::Distance(Point </a:t>
            </a:r>
            <a:r>
              <a:rPr lang="en-US" altLang="zh-CN" sz="1800" b="1" noProof="0" dirty="0" err="1">
                <a:ln>
                  <a:noFill/>
                </a:ln>
                <a:effectLst/>
                <a:uLnTx/>
                <a:uFillTx/>
                <a:latin typeface="+mn-ea"/>
                <a:sym typeface="+mn-ea"/>
              </a:rPr>
              <a:t>a,Point</a:t>
            </a:r>
            <a:r>
              <a:rPr lang="en-US" altLang="zh-CN" sz="1800" b="1" noProof="0" dirty="0">
                <a:ln>
                  <a:noFill/>
                </a:ln>
                <a:effectLst/>
                <a:uLnTx/>
                <a:uFillTx/>
                <a:latin typeface="+mn-ea"/>
                <a:sym typeface="+mn-ea"/>
              </a:rPr>
              <a:t> b):</a:t>
            </a:r>
            <a:r>
              <a:rPr lang="en-US" altLang="zh-CN" sz="1800" b="1" noProof="0" dirty="0">
                <a:ln>
                  <a:noFill/>
                </a:ln>
                <a:solidFill>
                  <a:srgbClr val="FF0000"/>
                </a:solidFill>
                <a:effectLst/>
                <a:uLnTx/>
                <a:uFillTx/>
                <a:latin typeface="+mn-ea"/>
                <a:sym typeface="+mn-ea"/>
              </a:rPr>
              <a:t>p1(a),p2(b)</a:t>
            </a:r>
            <a:endParaRPr kumimoji="0" lang="en-US" altLang="zh-CN" sz="2000" b="1" i="0" u="none" strike="noStrike" kern="1200" cap="none" spc="0" normalizeH="0" baseline="0" noProof="0" dirty="0">
              <a:ln>
                <a:noFill/>
              </a:ln>
              <a:solidFill>
                <a:srgbClr val="FF000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double x=double(p1.GetX()-p2.GetX());</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double y=double(p1.GetY()-p2.GetY());</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solidFill>
                  <a:srgbClr val="0070C0"/>
                </a:solidFill>
                <a:effectLst/>
                <a:uLnTx/>
                <a:uFillTx/>
                <a:latin typeface="+mn-ea"/>
                <a:sym typeface="+mn-ea"/>
              </a:rPr>
              <a:t>     dist=</a:t>
            </a:r>
            <a:r>
              <a:rPr lang="en-US" altLang="zh-CN" sz="1800" b="1" noProof="0" dirty="0" err="1">
                <a:ln>
                  <a:noFill/>
                </a:ln>
                <a:solidFill>
                  <a:srgbClr val="0070C0"/>
                </a:solidFill>
                <a:effectLst/>
                <a:uLnTx/>
                <a:uFillTx/>
                <a:latin typeface="+mn-ea"/>
                <a:sym typeface="+mn-ea"/>
              </a:rPr>
              <a:t>sqrt</a:t>
            </a:r>
            <a:r>
              <a:rPr lang="en-US" altLang="zh-CN" sz="1800" b="1" noProof="0" dirty="0">
                <a:ln>
                  <a:noFill/>
                </a:ln>
                <a:solidFill>
                  <a:srgbClr val="0070C0"/>
                </a:solidFill>
                <a:effectLst/>
                <a:uLnTx/>
                <a:uFillTx/>
                <a:latin typeface="+mn-ea"/>
                <a:sym typeface="+mn-ea"/>
              </a:rPr>
              <a:t>(x*</a:t>
            </a:r>
            <a:r>
              <a:rPr lang="en-US" altLang="zh-CN" sz="1800" b="1" noProof="0" dirty="0" err="1">
                <a:ln>
                  <a:noFill/>
                </a:ln>
                <a:solidFill>
                  <a:srgbClr val="0070C0"/>
                </a:solidFill>
                <a:effectLst/>
                <a:uLnTx/>
                <a:uFillTx/>
                <a:latin typeface="+mn-ea"/>
                <a:sym typeface="+mn-ea"/>
              </a:rPr>
              <a:t>x+y</a:t>
            </a:r>
            <a:r>
              <a:rPr lang="en-US" altLang="zh-CN" sz="1800" b="1" noProof="0" dirty="0">
                <a:ln>
                  <a:noFill/>
                </a:ln>
                <a:solidFill>
                  <a:srgbClr val="0070C0"/>
                </a:solidFill>
                <a:effectLst/>
                <a:uLnTx/>
                <a:uFillTx/>
                <a:latin typeface="+mn-ea"/>
                <a:sym typeface="+mn-ea"/>
              </a:rPr>
              <a:t>*y);</a:t>
            </a:r>
            <a:endParaRPr kumimoji="0" lang="en-US" altLang="zh-CN" sz="2000" b="1" i="0" u="none" strike="noStrike" kern="1200" cap="none" spc="0" normalizeH="0" baseline="0" noProof="0" dirty="0">
              <a:ln>
                <a:noFill/>
              </a:ln>
              <a:solidFill>
                <a:srgbClr val="0070C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err="1">
                <a:ln>
                  <a:noFill/>
                </a:ln>
                <a:effectLst/>
                <a:uLnTx/>
                <a:uFillTx/>
                <a:latin typeface="+mn-ea"/>
                <a:sym typeface="+mn-ea"/>
              </a:rPr>
              <a:t>cout</a:t>
            </a:r>
            <a:r>
              <a:rPr lang="en-US" altLang="zh-CN" sz="1800" b="1" noProof="0" dirty="0">
                <a:ln>
                  <a:noFill/>
                </a:ln>
                <a:effectLst/>
                <a:uLnTx/>
                <a:uFillTx/>
                <a:latin typeface="+mn-ea"/>
                <a:sym typeface="+mn-ea"/>
              </a:rPr>
              <a:t>&lt;&lt;"Distance</a:t>
            </a:r>
            <a:r>
              <a:rPr lang="zh-CN" altLang="zh-CN" sz="1800" b="1" noProof="0" dirty="0">
                <a:ln>
                  <a:noFill/>
                </a:ln>
                <a:effectLst/>
                <a:uLnTx/>
                <a:uFillTx/>
                <a:latin typeface="+mn-ea"/>
                <a:sym typeface="+mn-ea"/>
              </a:rPr>
              <a:t>构造函数被调用</a:t>
            </a:r>
            <a:r>
              <a:rPr lang="en-US" altLang="zh-CN" sz="1800" b="1" noProof="0" dirty="0">
                <a:ln>
                  <a:noFill/>
                </a:ln>
                <a:effectLst/>
                <a:uLnTx/>
                <a:uFillTx/>
                <a:latin typeface="+mn-ea"/>
                <a:sym typeface="+mn-ea"/>
              </a:rPr>
              <a:t>"&lt;&lt;</a:t>
            </a:r>
            <a:r>
              <a:rPr lang="en-US" altLang="zh-CN" sz="1800" b="1" noProof="0" dirty="0" err="1">
                <a:ln>
                  <a:noFill/>
                </a:ln>
                <a:effectLst/>
                <a:uLnTx/>
                <a:uFillTx/>
                <a:latin typeface="+mn-ea"/>
                <a:sym typeface="+mn-ea"/>
              </a:rPr>
              <a:t>endl</a:t>
            </a: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Distance::Distance(Distance &amp; d):</a:t>
            </a:r>
            <a:r>
              <a:rPr lang="en-US" altLang="zh-CN" sz="1800" b="1" noProof="0" dirty="0">
                <a:ln>
                  <a:noFill/>
                </a:ln>
                <a:solidFill>
                  <a:srgbClr val="FF0000"/>
                </a:solidFill>
                <a:effectLst/>
                <a:uLnTx/>
                <a:uFillTx/>
                <a:latin typeface="+mn-ea"/>
                <a:sym typeface="+mn-ea"/>
              </a:rPr>
              <a:t>p1(d.p1 ),p2(d.p2 )</a:t>
            </a:r>
            <a:endParaRPr kumimoji="0" lang="en-US" altLang="zh-CN" sz="2000" b="1" i="0" u="none" strike="noStrike" kern="1200" cap="none" spc="0" normalizeH="0" baseline="0" noProof="0" dirty="0">
              <a:ln>
                <a:noFill/>
              </a:ln>
              <a:solidFill>
                <a:srgbClr val="FF000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smtClean="0">
                <a:ln>
                  <a:noFill/>
                </a:ln>
                <a:effectLst/>
                <a:uLnTx/>
                <a:uFillTx/>
                <a:latin typeface="+mn-ea"/>
                <a:sym typeface="+mn-ea"/>
              </a:rPr>
              <a:t>    </a:t>
            </a:r>
            <a:r>
              <a:rPr lang="en-US" altLang="zh-CN" sz="1800" b="1" noProof="0" dirty="0" err="1">
                <a:ln>
                  <a:noFill/>
                </a:ln>
                <a:effectLst/>
                <a:uLnTx/>
                <a:uFillTx/>
                <a:latin typeface="+mn-ea"/>
                <a:sym typeface="+mn-ea"/>
              </a:rPr>
              <a:t>cout</a:t>
            </a:r>
            <a:r>
              <a:rPr lang="en-US" altLang="zh-CN" sz="1800" b="1" noProof="0" dirty="0">
                <a:ln>
                  <a:noFill/>
                </a:ln>
                <a:effectLst/>
                <a:uLnTx/>
                <a:uFillTx/>
                <a:latin typeface="+mn-ea"/>
                <a:sym typeface="+mn-ea"/>
              </a:rPr>
              <a:t>&lt;&lt;"Distance</a:t>
            </a:r>
            <a:r>
              <a:rPr lang="zh-CN" altLang="zh-CN" sz="1800" b="1" noProof="0" dirty="0">
                <a:ln>
                  <a:noFill/>
                </a:ln>
                <a:effectLst/>
                <a:uLnTx/>
                <a:uFillTx/>
                <a:latin typeface="+mn-ea"/>
                <a:sym typeface="+mn-ea"/>
              </a:rPr>
              <a:t>拷贝构造函数被调用</a:t>
            </a:r>
            <a:r>
              <a:rPr lang="en-US" altLang="zh-CN" sz="1800" b="1" noProof="0" dirty="0">
                <a:ln>
                  <a:noFill/>
                </a:ln>
                <a:effectLst/>
                <a:uLnTx/>
                <a:uFillTx/>
                <a:latin typeface="+mn-ea"/>
                <a:sym typeface="+mn-ea"/>
              </a:rPr>
              <a:t>"&lt;&lt;</a:t>
            </a:r>
            <a:r>
              <a:rPr lang="en-US" altLang="zh-CN" sz="1800" b="1" noProof="0" dirty="0" err="1">
                <a:ln>
                  <a:noFill/>
                </a:ln>
                <a:effectLst/>
                <a:uLnTx/>
                <a:uFillTx/>
                <a:latin typeface="+mn-ea"/>
                <a:sym typeface="+mn-ea"/>
              </a:rPr>
              <a:t>endl</a:t>
            </a:r>
            <a:r>
              <a:rPr lang="en-US" altLang="zh-CN" sz="1800" b="1" noProof="0" dirty="0">
                <a:ln>
                  <a:noFill/>
                </a:ln>
                <a:effectLst/>
                <a:uLnTx/>
                <a:uFillTx/>
                <a:latin typeface="+mn-ea"/>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smtClean="0">
                <a:ln>
                  <a:noFill/>
                </a:ln>
                <a:effectLst/>
                <a:uLnTx/>
                <a:uFillTx/>
                <a:latin typeface="+mn-ea"/>
                <a:sym typeface="+mn-ea"/>
              </a:rPr>
              <a:t>    </a:t>
            </a:r>
            <a:r>
              <a:rPr lang="en-US" altLang="zh-CN" sz="1800" b="1" noProof="0" dirty="0">
                <a:ln>
                  <a:noFill/>
                </a:ln>
                <a:effectLst/>
                <a:uLnTx/>
                <a:uFillTx/>
                <a:latin typeface="+mn-ea"/>
                <a:sym typeface="+mn-ea"/>
              </a:rPr>
              <a:t>dist=</a:t>
            </a:r>
            <a:r>
              <a:rPr lang="en-US" altLang="zh-CN" sz="1800" b="1" noProof="0" dirty="0" err="1">
                <a:ln>
                  <a:noFill/>
                </a:ln>
                <a:effectLst/>
                <a:uLnTx/>
                <a:uFillTx/>
                <a:latin typeface="+mn-ea"/>
                <a:sym typeface="+mn-ea"/>
              </a:rPr>
              <a:t>d.dist</a:t>
            </a:r>
            <a:r>
              <a:rPr lang="en-US" altLang="zh-CN" sz="1800" b="1" noProof="0" dirty="0">
                <a:ln>
                  <a:noFill/>
                </a:ln>
                <a:effectLst/>
                <a:uLnTx/>
                <a:uFillTx/>
                <a:latin typeface="+mn-ea"/>
                <a:sym typeface="+mn-ea"/>
              </a:rPr>
              <a:t> ;</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lang="en-US" altLang="zh-CN" sz="1800" b="1" noProof="0" dirty="0">
              <a:ln>
                <a:noFill/>
              </a:ln>
              <a:solidFill>
                <a:srgbClr val="0070C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1" end="11"/>
                                            </p:txEl>
                                          </p:spTgt>
                                        </p:tgtEl>
                                        <p:attrNameLst>
                                          <p:attrName>style.visibility</p:attrName>
                                        </p:attrNameLst>
                                      </p:cBhvr>
                                      <p:to>
                                        <p:strVal val="visible"/>
                                      </p:to>
                                    </p:set>
                                    <p:animEffect transition="in" filter="fade">
                                      <p:cBhvr>
                                        <p:cTn id="71" dur="1000"/>
                                        <p:tgtEl>
                                          <p:spTgt spid="135170">
                                            <p:txEl>
                                              <p:pRg st="11" end="11"/>
                                            </p:txEl>
                                          </p:spTgt>
                                        </p:tgtEl>
                                      </p:cBhvr>
                                    </p:animEffect>
                                    <p:anim calcmode="lin" valueType="num">
                                      <p:cBhvr>
                                        <p:cTn id="72"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1400175" y="821055"/>
            <a:ext cx="6343650" cy="3816985"/>
          </a:xfrm>
        </p:spPr>
        <p:txBody>
          <a:bodyPr vert="horz" wrap="square" lIns="91440" tIns="45720" rIns="91440" bIns="45720" anchor="t">
            <a:no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Distance::~Distance ()</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en-US" altLang="zh-CN" sz="2000" b="1" noProof="0" dirty="0" err="1">
                <a:ln>
                  <a:noFill/>
                </a:ln>
                <a:effectLst/>
                <a:uLnTx/>
                <a:uFillTx/>
                <a:latin typeface="+mn-ea"/>
                <a:sym typeface="+mn-ea"/>
              </a:rPr>
              <a:t>cout</a:t>
            </a:r>
            <a:r>
              <a:rPr lang="en-US" altLang="zh-CN" sz="2000" b="1" noProof="0" dirty="0">
                <a:ln>
                  <a:noFill/>
                </a:ln>
                <a:effectLst/>
                <a:uLnTx/>
                <a:uFillTx/>
                <a:latin typeface="+mn-ea"/>
                <a:sym typeface="+mn-ea"/>
              </a:rPr>
              <a:t>&lt;&lt;"Distance</a:t>
            </a:r>
            <a:r>
              <a:rPr lang="zh-CN" altLang="zh-CN" sz="2000" b="1" noProof="0" dirty="0">
                <a:ln>
                  <a:noFill/>
                </a:ln>
                <a:effectLst/>
                <a:uLnTx/>
                <a:uFillTx/>
                <a:latin typeface="+mn-ea"/>
                <a:sym typeface="+mn-ea"/>
              </a:rPr>
              <a:t>析构函数被调用</a:t>
            </a:r>
            <a:r>
              <a:rPr lang="en-US" altLang="zh-CN" sz="2000" b="1" noProof="0" dirty="0">
                <a:ln>
                  <a:noFill/>
                </a:ln>
                <a:effectLst/>
                <a:uLnTx/>
                <a:uFillTx/>
                <a:latin typeface="+mn-ea"/>
                <a:sym typeface="+mn-ea"/>
              </a:rPr>
              <a:t>"&lt;&lt;</a:t>
            </a:r>
            <a:r>
              <a:rPr lang="en-US" altLang="zh-CN" sz="2000" b="1" noProof="0" dirty="0" err="1">
                <a:ln>
                  <a:noFill/>
                </a:ln>
                <a:effectLst/>
                <a:uLnTx/>
                <a:uFillTx/>
                <a:latin typeface="+mn-ea"/>
                <a:sym typeface="+mn-ea"/>
              </a:rPr>
              <a:t>endl</a:t>
            </a:r>
            <a:r>
              <a:rPr lang="en-US" altLang="zh-CN" sz="2000" b="1" noProof="0" dirty="0">
                <a:ln>
                  <a:noFill/>
                </a:ln>
                <a:effectLst/>
                <a:uLnTx/>
                <a:uFillTx/>
                <a:latin typeface="+mn-ea"/>
                <a:sym typeface="+mn-ea"/>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double Distance::</a:t>
            </a:r>
            <a:r>
              <a:rPr lang="en-US" altLang="zh-CN" sz="2000" b="1" noProof="0" dirty="0" err="1">
                <a:ln>
                  <a:noFill/>
                </a:ln>
                <a:effectLst/>
                <a:uLnTx/>
                <a:uFillTx/>
                <a:latin typeface="+mn-ea"/>
                <a:sym typeface="+mn-ea"/>
              </a:rPr>
              <a:t>GetDis</a:t>
            </a:r>
            <a:r>
              <a:rPr lang="en-US" altLang="zh-CN" sz="2000" b="1" noProof="0" dirty="0">
                <a:ln>
                  <a:noFill/>
                </a:ln>
                <a:effectLst/>
                <a:uLnTx/>
                <a:uFillTx/>
                <a:latin typeface="+mn-ea"/>
                <a:sym typeface="+mn-ea"/>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return dist;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lang="en-US" altLang="zh-CN" sz="2000" b="1" noProof="0" dirty="0">
              <a:ln>
                <a:noFill/>
              </a:ln>
              <a:solidFill>
                <a:srgbClr val="0070C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395536" y="702945"/>
            <a:ext cx="8352927" cy="4142740"/>
          </a:xfrm>
        </p:spPr>
        <p:txBody>
          <a:bodyPr vert="horz" wrap="square" lIns="91440" tIns="45720" rIns="91440" bIns="45720" anchor="t">
            <a:no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err="1">
                <a:ln>
                  <a:noFill/>
                </a:ln>
                <a:effectLst/>
                <a:uLnTx/>
                <a:uFillTx/>
                <a:latin typeface="+mn-ea"/>
                <a:sym typeface="+mn-ea"/>
              </a:rPr>
              <a:t>int</a:t>
            </a:r>
            <a:r>
              <a:rPr lang="en-US" altLang="zh-CN" sz="1800" b="1" noProof="0" dirty="0">
                <a:ln>
                  <a:noFill/>
                </a:ln>
                <a:effectLst/>
                <a:uLnTx/>
                <a:uFillTx/>
                <a:latin typeface="+mn-ea"/>
                <a:sym typeface="+mn-ea"/>
              </a:rPr>
              <a:t> main()</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a:ln>
                  <a:noFill/>
                </a:ln>
                <a:solidFill>
                  <a:srgbClr val="FF0000"/>
                </a:solidFill>
                <a:effectLst/>
                <a:uLnTx/>
                <a:uFillTx/>
                <a:latin typeface="+mn-ea"/>
                <a:sym typeface="+mn-ea"/>
              </a:rPr>
              <a:t>(1)</a:t>
            </a:r>
            <a:r>
              <a:rPr lang="en-US" altLang="zh-CN" sz="1800" b="1" noProof="0" dirty="0">
                <a:ln>
                  <a:noFill/>
                </a:ln>
                <a:effectLst/>
                <a:uLnTx/>
                <a:uFillTx/>
                <a:latin typeface="+mn-ea"/>
                <a:sym typeface="+mn-ea"/>
              </a:rPr>
              <a:t>Point pa(2,2),</a:t>
            </a:r>
            <a:r>
              <a:rPr lang="en-US" altLang="zh-CN" sz="1800" b="1" noProof="0" dirty="0" err="1">
                <a:ln>
                  <a:noFill/>
                </a:ln>
                <a:effectLst/>
                <a:uLnTx/>
                <a:uFillTx/>
                <a:latin typeface="+mn-ea"/>
                <a:sym typeface="+mn-ea"/>
              </a:rPr>
              <a:t>pb</a:t>
            </a:r>
            <a:r>
              <a:rPr lang="en-US" altLang="zh-CN" sz="1800" b="1" noProof="0" dirty="0">
                <a:ln>
                  <a:noFill/>
                </a:ln>
                <a:effectLst/>
                <a:uLnTx/>
                <a:uFillTx/>
                <a:latin typeface="+mn-ea"/>
                <a:sym typeface="+mn-ea"/>
              </a:rPr>
              <a:t>(5,5); </a:t>
            </a:r>
            <a:r>
              <a:rPr lang="en-US" altLang="zh-CN" sz="1800" b="1" noProof="0" dirty="0">
                <a:ln>
                  <a:noFill/>
                </a:ln>
                <a:solidFill>
                  <a:srgbClr val="FF0000"/>
                </a:solidFill>
                <a:effectLst/>
                <a:uLnTx/>
                <a:uFillTx/>
                <a:latin typeface="+mn-ea"/>
                <a:sym typeface="+mn-ea"/>
              </a:rPr>
              <a:t>//</a:t>
            </a:r>
            <a:r>
              <a:rPr lang="zh-CN" altLang="en-US" sz="1800" b="1" noProof="0" dirty="0">
                <a:ln>
                  <a:noFill/>
                </a:ln>
                <a:solidFill>
                  <a:srgbClr val="FF0000"/>
                </a:solidFill>
                <a:effectLst/>
                <a:uLnTx/>
                <a:uFillTx/>
                <a:latin typeface="+mn-ea"/>
                <a:sym typeface="+mn-ea"/>
              </a:rPr>
              <a:t>创建</a:t>
            </a:r>
            <a:r>
              <a:rPr lang="en-US" altLang="zh-CN" sz="1800" b="1" noProof="0" dirty="0" err="1">
                <a:ln>
                  <a:noFill/>
                </a:ln>
                <a:solidFill>
                  <a:srgbClr val="FF0000"/>
                </a:solidFill>
                <a:effectLst/>
                <a:uLnTx/>
                <a:uFillTx/>
                <a:latin typeface="+mn-ea"/>
                <a:sym typeface="+mn-ea"/>
              </a:rPr>
              <a:t>pa,pb</a:t>
            </a:r>
            <a:endParaRPr kumimoji="0" lang="en-US" altLang="zh-CN" sz="1600" b="1" i="0" u="none" strike="noStrike" kern="1200" cap="none" spc="0" normalizeH="0" baseline="0" noProof="0" dirty="0" err="1">
              <a:ln>
                <a:noFill/>
              </a:ln>
              <a:solidFill>
                <a:srgbClr val="FF000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a:ln>
                  <a:noFill/>
                </a:ln>
                <a:solidFill>
                  <a:srgbClr val="FF0000"/>
                </a:solidFill>
                <a:effectLst/>
                <a:uLnTx/>
                <a:uFillTx/>
                <a:latin typeface="+mn-ea"/>
                <a:sym typeface="+mn-ea"/>
              </a:rPr>
              <a:t>(2)</a:t>
            </a:r>
            <a:r>
              <a:rPr lang="en-US" altLang="zh-CN" sz="1800" b="1" noProof="0" dirty="0">
                <a:ln>
                  <a:noFill/>
                </a:ln>
                <a:effectLst/>
                <a:uLnTx/>
                <a:uFillTx/>
                <a:latin typeface="+mn-ea"/>
                <a:sym typeface="+mn-ea"/>
              </a:rPr>
              <a:t> Distance </a:t>
            </a:r>
            <a:r>
              <a:rPr lang="en-US" altLang="zh-CN" sz="1800" b="1" noProof="0" dirty="0" err="1">
                <a:ln>
                  <a:noFill/>
                </a:ln>
                <a:effectLst/>
                <a:uLnTx/>
                <a:uFillTx/>
                <a:latin typeface="+mn-ea"/>
                <a:sym typeface="+mn-ea"/>
              </a:rPr>
              <a:t>da</a:t>
            </a:r>
            <a:r>
              <a:rPr lang="en-US" altLang="zh-CN" sz="1800" b="1" noProof="0" dirty="0">
                <a:ln>
                  <a:noFill/>
                </a:ln>
                <a:effectLst/>
                <a:uLnTx/>
                <a:uFillTx/>
                <a:latin typeface="+mn-ea"/>
                <a:sym typeface="+mn-ea"/>
              </a:rPr>
              <a:t>(</a:t>
            </a:r>
            <a:r>
              <a:rPr lang="en-US" altLang="zh-CN" sz="1800" b="1" noProof="0" dirty="0" err="1">
                <a:ln>
                  <a:noFill/>
                </a:ln>
                <a:effectLst/>
                <a:uLnTx/>
                <a:uFillTx/>
                <a:latin typeface="+mn-ea"/>
                <a:sym typeface="+mn-ea"/>
              </a:rPr>
              <a:t>pa,pb</a:t>
            </a:r>
            <a:r>
              <a:rPr lang="en-US" altLang="zh-CN" sz="1800" b="1" noProof="0" dirty="0">
                <a:ln>
                  <a:noFill/>
                </a:ln>
                <a:effectLst/>
                <a:uLnTx/>
                <a:uFillTx/>
                <a:latin typeface="+mn-ea"/>
                <a:sym typeface="+mn-ea"/>
              </a:rPr>
              <a:t>); </a:t>
            </a:r>
            <a:r>
              <a:rPr lang="en-US" altLang="zh-CN" sz="1800" b="1" noProof="0" dirty="0">
                <a:ln>
                  <a:noFill/>
                </a:ln>
                <a:solidFill>
                  <a:srgbClr val="FF0000"/>
                </a:solidFill>
                <a:effectLst/>
                <a:uLnTx/>
                <a:uFillTx/>
                <a:latin typeface="+mn-ea"/>
                <a:sym typeface="+mn-ea"/>
              </a:rPr>
              <a:t>//</a:t>
            </a:r>
            <a:r>
              <a:rPr lang="zh-CN" altLang="en-US" sz="1800" b="1" noProof="0" dirty="0">
                <a:ln>
                  <a:noFill/>
                </a:ln>
                <a:solidFill>
                  <a:srgbClr val="FF0000"/>
                </a:solidFill>
                <a:effectLst/>
                <a:uLnTx/>
                <a:uFillTx/>
                <a:latin typeface="+mn-ea"/>
                <a:sym typeface="+mn-ea"/>
              </a:rPr>
              <a:t>创建</a:t>
            </a:r>
            <a:r>
              <a:rPr lang="en-US" altLang="zh-CN" sz="1800" b="1" noProof="0" dirty="0" err="1">
                <a:ln>
                  <a:noFill/>
                </a:ln>
                <a:solidFill>
                  <a:srgbClr val="FF0000"/>
                </a:solidFill>
                <a:effectLst/>
                <a:uLnTx/>
                <a:uFillTx/>
                <a:latin typeface="+mn-ea"/>
                <a:sym typeface="+mn-ea"/>
              </a:rPr>
              <a:t>da</a:t>
            </a:r>
            <a:endParaRPr kumimoji="0" lang="en-US" altLang="zh-CN" sz="1600" b="1" i="0" u="none" strike="noStrike" kern="1200" cap="none" spc="0" normalizeH="0" baseline="0" noProof="0" dirty="0" err="1">
              <a:ln>
                <a:noFill/>
              </a:ln>
              <a:solidFill>
                <a:srgbClr val="FF000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a:ln>
                  <a:noFill/>
                </a:ln>
                <a:solidFill>
                  <a:srgbClr val="FF0000"/>
                </a:solidFill>
                <a:effectLst/>
                <a:uLnTx/>
                <a:uFillTx/>
                <a:latin typeface="+mn-ea"/>
                <a:sym typeface="+mn-ea"/>
              </a:rPr>
              <a:t>(3)</a:t>
            </a:r>
            <a:r>
              <a:rPr lang="en-US" altLang="zh-CN" sz="1800" b="1" noProof="0" dirty="0">
                <a:ln>
                  <a:noFill/>
                </a:ln>
                <a:effectLst/>
                <a:uLnTx/>
                <a:uFillTx/>
                <a:latin typeface="+mn-ea"/>
                <a:sym typeface="+mn-ea"/>
              </a:rPr>
              <a:t> Distance db(</a:t>
            </a:r>
            <a:r>
              <a:rPr lang="en-US" altLang="zh-CN" sz="1800" b="1" noProof="0" dirty="0" err="1">
                <a:ln>
                  <a:noFill/>
                </a:ln>
                <a:effectLst/>
                <a:uLnTx/>
                <a:uFillTx/>
                <a:latin typeface="+mn-ea"/>
                <a:sym typeface="+mn-ea"/>
              </a:rPr>
              <a:t>da</a:t>
            </a:r>
            <a:r>
              <a:rPr lang="en-US" altLang="zh-CN" sz="1800" b="1" noProof="0" dirty="0">
                <a:ln>
                  <a:noFill/>
                </a:ln>
                <a:effectLst/>
                <a:uLnTx/>
                <a:uFillTx/>
                <a:latin typeface="+mn-ea"/>
                <a:sym typeface="+mn-ea"/>
              </a:rPr>
              <a:t>);   </a:t>
            </a:r>
            <a:r>
              <a:rPr lang="en-US" altLang="zh-CN" sz="1800" b="1" noProof="0" dirty="0">
                <a:ln>
                  <a:noFill/>
                </a:ln>
                <a:solidFill>
                  <a:srgbClr val="FF0000"/>
                </a:solidFill>
                <a:effectLst/>
                <a:uLnTx/>
                <a:uFillTx/>
                <a:latin typeface="+mn-ea"/>
                <a:sym typeface="+mn-ea"/>
              </a:rPr>
              <a:t>//</a:t>
            </a:r>
            <a:r>
              <a:rPr lang="zh-CN" altLang="en-US" sz="1800" b="1" noProof="0" dirty="0">
                <a:ln>
                  <a:noFill/>
                </a:ln>
                <a:solidFill>
                  <a:srgbClr val="FF0000"/>
                </a:solidFill>
                <a:effectLst/>
                <a:uLnTx/>
                <a:uFillTx/>
                <a:latin typeface="+mn-ea"/>
                <a:sym typeface="+mn-ea"/>
              </a:rPr>
              <a:t>创建</a:t>
            </a:r>
            <a:r>
              <a:rPr lang="en-US" altLang="zh-CN" sz="1800" b="1" noProof="0" dirty="0">
                <a:ln>
                  <a:noFill/>
                </a:ln>
                <a:solidFill>
                  <a:srgbClr val="FF0000"/>
                </a:solidFill>
                <a:effectLst/>
                <a:uLnTx/>
                <a:uFillTx/>
                <a:latin typeface="+mn-ea"/>
                <a:sym typeface="+mn-ea"/>
              </a:rPr>
              <a:t>db</a:t>
            </a:r>
            <a:endParaRPr kumimoji="0" lang="en-US" altLang="zh-CN" sz="1600" b="1" i="0" u="none" strike="noStrike" kern="1200" cap="none" spc="0" normalizeH="0" baseline="0" noProof="0" dirty="0">
              <a:ln>
                <a:noFill/>
              </a:ln>
              <a:solidFill>
                <a:srgbClr val="FF000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err="1">
                <a:ln>
                  <a:noFill/>
                </a:ln>
                <a:effectLst/>
                <a:uLnTx/>
                <a:uFillTx/>
                <a:latin typeface="+mn-ea"/>
                <a:sym typeface="+mn-ea"/>
              </a:rPr>
              <a:t>cout</a:t>
            </a:r>
            <a:r>
              <a:rPr lang="en-US" altLang="zh-CN" sz="1800" b="1" noProof="0" dirty="0">
                <a:ln>
                  <a:noFill/>
                </a:ln>
                <a:effectLst/>
                <a:uLnTx/>
                <a:uFillTx/>
                <a:latin typeface="+mn-ea"/>
                <a:sym typeface="+mn-ea"/>
              </a:rPr>
              <a:t>&lt;&lt;"</a:t>
            </a:r>
            <a:r>
              <a:rPr lang="zh-CN" altLang="zh-CN" sz="1800" b="1" noProof="0" dirty="0">
                <a:ln>
                  <a:noFill/>
                </a:ln>
                <a:effectLst/>
                <a:uLnTx/>
                <a:uFillTx/>
                <a:latin typeface="+mn-ea"/>
                <a:sym typeface="+mn-ea"/>
              </a:rPr>
              <a:t>通过</a:t>
            </a:r>
            <a:r>
              <a:rPr lang="en-US" altLang="zh-CN" sz="1800" b="1" noProof="0" dirty="0" err="1">
                <a:ln>
                  <a:noFill/>
                </a:ln>
                <a:effectLst/>
                <a:uLnTx/>
                <a:uFillTx/>
                <a:latin typeface="+mn-ea"/>
                <a:sym typeface="+mn-ea"/>
              </a:rPr>
              <a:t>da</a:t>
            </a:r>
            <a:r>
              <a:rPr lang="zh-CN" altLang="zh-CN" sz="1800" b="1" noProof="0" dirty="0">
                <a:ln>
                  <a:noFill/>
                </a:ln>
                <a:effectLst/>
                <a:uLnTx/>
                <a:uFillTx/>
                <a:latin typeface="+mn-ea"/>
                <a:sym typeface="+mn-ea"/>
              </a:rPr>
              <a:t>得到点</a:t>
            </a:r>
            <a:r>
              <a:rPr lang="en-US" altLang="zh-CN" sz="1800" b="1" noProof="0" dirty="0">
                <a:ln>
                  <a:noFill/>
                </a:ln>
                <a:effectLst/>
                <a:uLnTx/>
                <a:uFillTx/>
                <a:latin typeface="+mn-ea"/>
                <a:sym typeface="+mn-ea"/>
              </a:rPr>
              <a:t>(2,2)</a:t>
            </a:r>
            <a:r>
              <a:rPr lang="zh-CN" altLang="zh-CN" sz="1800" b="1" noProof="0" dirty="0">
                <a:ln>
                  <a:noFill/>
                </a:ln>
                <a:effectLst/>
                <a:uLnTx/>
                <a:uFillTx/>
                <a:latin typeface="+mn-ea"/>
                <a:sym typeface="+mn-ea"/>
              </a:rPr>
              <a:t>到点</a:t>
            </a:r>
            <a:r>
              <a:rPr lang="en-US" altLang="zh-CN" sz="1800" b="1" noProof="0" dirty="0">
                <a:ln>
                  <a:noFill/>
                </a:ln>
                <a:effectLst/>
                <a:uLnTx/>
                <a:uFillTx/>
                <a:latin typeface="+mn-ea"/>
                <a:sym typeface="+mn-ea"/>
              </a:rPr>
              <a:t>(5,5)</a:t>
            </a:r>
            <a:r>
              <a:rPr lang="zh-CN" altLang="zh-CN" sz="1800" b="1" noProof="0" dirty="0">
                <a:ln>
                  <a:noFill/>
                </a:ln>
                <a:effectLst/>
                <a:uLnTx/>
                <a:uFillTx/>
                <a:latin typeface="+mn-ea"/>
                <a:sym typeface="+mn-ea"/>
              </a:rPr>
              <a:t>的距离为：</a:t>
            </a:r>
            <a:r>
              <a:rPr lang="en-US" altLang="zh-CN" sz="1800" b="1" noProof="0" dirty="0">
                <a:ln>
                  <a:noFill/>
                </a:ln>
                <a:effectLst/>
                <a:uLnTx/>
                <a:uFillTx/>
                <a:latin typeface="+mn-ea"/>
                <a:sym typeface="+mn-ea"/>
              </a:rPr>
              <a:t> "&lt;&lt;</a:t>
            </a:r>
            <a:r>
              <a:rPr lang="en-US" altLang="zh-CN" sz="1800" b="1" noProof="0" dirty="0" err="1">
                <a:ln>
                  <a:noFill/>
                </a:ln>
                <a:effectLst/>
                <a:uLnTx/>
                <a:uFillTx/>
                <a:latin typeface="+mn-ea"/>
                <a:sym typeface="+mn-ea"/>
              </a:rPr>
              <a:t>da.GetDis</a:t>
            </a:r>
            <a:r>
              <a:rPr lang="en-US" altLang="zh-CN" sz="1800" b="1" noProof="0" dirty="0">
                <a:ln>
                  <a:noFill/>
                </a:ln>
                <a:effectLst/>
                <a:uLnTx/>
                <a:uFillTx/>
                <a:latin typeface="+mn-ea"/>
                <a:sym typeface="+mn-ea"/>
              </a:rPr>
              <a:t> ()&lt;&lt;</a:t>
            </a:r>
            <a:r>
              <a:rPr lang="en-US" altLang="zh-CN" sz="1800" b="1" noProof="0" dirty="0" err="1">
                <a:ln>
                  <a:noFill/>
                </a:ln>
                <a:effectLst/>
                <a:uLnTx/>
                <a:uFillTx/>
                <a:latin typeface="+mn-ea"/>
                <a:sym typeface="+mn-ea"/>
              </a:rPr>
              <a:t>endl</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en-US" altLang="zh-CN" sz="1800" b="1" noProof="0" dirty="0" err="1">
                <a:ln>
                  <a:noFill/>
                </a:ln>
                <a:effectLst/>
                <a:uLnTx/>
                <a:uFillTx/>
                <a:latin typeface="+mn-ea"/>
                <a:sym typeface="+mn-ea"/>
              </a:rPr>
              <a:t>cout</a:t>
            </a:r>
            <a:r>
              <a:rPr lang="en-US" altLang="zh-CN" sz="1800" b="1" noProof="0" dirty="0">
                <a:ln>
                  <a:noFill/>
                </a:ln>
                <a:effectLst/>
                <a:uLnTx/>
                <a:uFillTx/>
                <a:latin typeface="+mn-ea"/>
                <a:sym typeface="+mn-ea"/>
              </a:rPr>
              <a:t>&lt;&lt;"</a:t>
            </a:r>
            <a:r>
              <a:rPr lang="zh-CN" altLang="zh-CN" sz="1800" b="1" noProof="0" dirty="0">
                <a:ln>
                  <a:noFill/>
                </a:ln>
                <a:effectLst/>
                <a:uLnTx/>
                <a:uFillTx/>
                <a:latin typeface="+mn-ea"/>
                <a:sym typeface="+mn-ea"/>
              </a:rPr>
              <a:t>通过</a:t>
            </a:r>
            <a:r>
              <a:rPr lang="en-US" altLang="zh-CN" sz="1800" b="1" noProof="0" dirty="0">
                <a:ln>
                  <a:noFill/>
                </a:ln>
                <a:effectLst/>
                <a:uLnTx/>
                <a:uFillTx/>
                <a:latin typeface="+mn-ea"/>
                <a:sym typeface="+mn-ea"/>
              </a:rPr>
              <a:t>db</a:t>
            </a:r>
            <a:r>
              <a:rPr lang="zh-CN" altLang="zh-CN" sz="1800" b="1" noProof="0" dirty="0">
                <a:ln>
                  <a:noFill/>
                </a:ln>
                <a:effectLst/>
                <a:uLnTx/>
                <a:uFillTx/>
                <a:latin typeface="+mn-ea"/>
                <a:sym typeface="+mn-ea"/>
              </a:rPr>
              <a:t>得到点</a:t>
            </a:r>
            <a:r>
              <a:rPr lang="en-US" altLang="zh-CN" sz="1800" b="1" noProof="0" dirty="0">
                <a:ln>
                  <a:noFill/>
                </a:ln>
                <a:effectLst/>
                <a:uLnTx/>
                <a:uFillTx/>
                <a:latin typeface="+mn-ea"/>
                <a:sym typeface="+mn-ea"/>
              </a:rPr>
              <a:t>(2,2)</a:t>
            </a:r>
            <a:r>
              <a:rPr lang="zh-CN" altLang="zh-CN" sz="1800" b="1" noProof="0" dirty="0">
                <a:ln>
                  <a:noFill/>
                </a:ln>
                <a:effectLst/>
                <a:uLnTx/>
                <a:uFillTx/>
                <a:latin typeface="+mn-ea"/>
                <a:sym typeface="+mn-ea"/>
              </a:rPr>
              <a:t>到点</a:t>
            </a:r>
            <a:r>
              <a:rPr lang="en-US" altLang="zh-CN" sz="1800" b="1" noProof="0" dirty="0">
                <a:ln>
                  <a:noFill/>
                </a:ln>
                <a:effectLst/>
                <a:uLnTx/>
                <a:uFillTx/>
                <a:latin typeface="+mn-ea"/>
                <a:sym typeface="+mn-ea"/>
              </a:rPr>
              <a:t>(5,5)</a:t>
            </a:r>
            <a:r>
              <a:rPr lang="zh-CN" altLang="zh-CN" sz="1800" b="1" noProof="0" dirty="0">
                <a:ln>
                  <a:noFill/>
                </a:ln>
                <a:effectLst/>
                <a:uLnTx/>
                <a:uFillTx/>
                <a:latin typeface="+mn-ea"/>
                <a:sym typeface="+mn-ea"/>
              </a:rPr>
              <a:t>的距离为：</a:t>
            </a:r>
            <a:r>
              <a:rPr lang="en-US" altLang="zh-CN" sz="1800" b="1" noProof="0" dirty="0">
                <a:ln>
                  <a:noFill/>
                </a:ln>
                <a:effectLst/>
                <a:uLnTx/>
                <a:uFillTx/>
                <a:latin typeface="+mn-ea"/>
                <a:sym typeface="+mn-ea"/>
              </a:rPr>
              <a:t> "&lt;&lt;</a:t>
            </a:r>
            <a:r>
              <a:rPr lang="en-US" altLang="zh-CN" sz="1800" b="1" noProof="0" dirty="0" err="1">
                <a:ln>
                  <a:noFill/>
                </a:ln>
                <a:effectLst/>
                <a:uLnTx/>
                <a:uFillTx/>
                <a:latin typeface="+mn-ea"/>
                <a:sym typeface="+mn-ea"/>
              </a:rPr>
              <a:t>db.GetDis</a:t>
            </a:r>
            <a:r>
              <a:rPr lang="en-US" altLang="zh-CN" sz="1800" b="1" noProof="0" dirty="0">
                <a:ln>
                  <a:noFill/>
                </a:ln>
                <a:effectLst/>
                <a:uLnTx/>
                <a:uFillTx/>
                <a:latin typeface="+mn-ea"/>
                <a:sym typeface="+mn-ea"/>
              </a:rPr>
              <a:t> ()&lt;&lt;</a:t>
            </a:r>
            <a:r>
              <a:rPr lang="en-US" altLang="zh-CN" sz="1800" b="1" noProof="0" dirty="0" err="1">
                <a:ln>
                  <a:noFill/>
                </a:ln>
                <a:effectLst/>
                <a:uLnTx/>
                <a:uFillTx/>
                <a:latin typeface="+mn-ea"/>
                <a:sym typeface="+mn-ea"/>
              </a:rPr>
              <a:t>endl</a:t>
            </a:r>
            <a:r>
              <a:rPr lang="en-US" altLang="zh-CN" sz="1800" b="1" noProof="0" dirty="0">
                <a:ln>
                  <a:noFill/>
                </a:ln>
                <a:effectLst/>
                <a:uLnTx/>
                <a:uFillTx/>
                <a:latin typeface="+mn-ea"/>
                <a:sym typeface="+mn-ea"/>
              </a:rPr>
              <a:t>;</a:t>
            </a:r>
            <a:endParaRPr kumimoji="0" lang="en-US"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a:t>
            </a:r>
            <a:r>
              <a:rPr lang="en-US" altLang="zh-CN" sz="1800" b="1" noProof="0" dirty="0">
                <a:ln>
                  <a:noFill/>
                </a:ln>
                <a:solidFill>
                  <a:srgbClr val="FF0000"/>
                </a:solidFill>
                <a:effectLst/>
                <a:uLnTx/>
                <a:uFillTx/>
                <a:latin typeface="+mn-ea"/>
                <a:sym typeface="+mn-ea"/>
              </a:rPr>
              <a:t> (4)</a:t>
            </a:r>
            <a:r>
              <a:rPr lang="zh-CN" altLang="en-US" sz="1800" b="1" noProof="0" dirty="0">
                <a:ln>
                  <a:noFill/>
                </a:ln>
                <a:solidFill>
                  <a:srgbClr val="FF0000"/>
                </a:solidFill>
                <a:effectLst/>
                <a:uLnTx/>
                <a:uFillTx/>
                <a:latin typeface="+mn-ea"/>
                <a:sym typeface="+mn-ea"/>
              </a:rPr>
              <a:t>删除</a:t>
            </a:r>
            <a:r>
              <a:rPr lang="en-US" altLang="zh-CN" sz="1800" b="1" noProof="0" dirty="0">
                <a:ln>
                  <a:noFill/>
                </a:ln>
                <a:solidFill>
                  <a:srgbClr val="FF0000"/>
                </a:solidFill>
                <a:effectLst/>
                <a:uLnTx/>
                <a:uFillTx/>
                <a:latin typeface="+mn-ea"/>
                <a:sym typeface="+mn-ea"/>
              </a:rPr>
              <a:t>db</a:t>
            </a:r>
            <a:endParaRPr kumimoji="0" lang="en-US" altLang="zh-CN" sz="1600" b="1" i="0" u="none" strike="noStrike" kern="1200" cap="none" spc="0" normalizeH="0" baseline="0" noProof="0" dirty="0">
              <a:ln>
                <a:noFill/>
              </a:ln>
              <a:solidFill>
                <a:srgbClr val="FF000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effectLst/>
                <a:uLnTx/>
                <a:uFillTx/>
                <a:latin typeface="+mn-ea"/>
                <a:sym typeface="+mn-ea"/>
              </a:rPr>
              <a:t>     </a:t>
            </a:r>
            <a:r>
              <a:rPr lang="zh-CN" altLang="en-US" sz="1800" b="1" noProof="0" dirty="0">
                <a:ln>
                  <a:noFill/>
                </a:ln>
                <a:solidFill>
                  <a:srgbClr val="FF0000"/>
                </a:solidFill>
                <a:effectLst/>
                <a:uLnTx/>
                <a:uFillTx/>
                <a:latin typeface="+mn-ea"/>
                <a:sym typeface="+mn-ea"/>
              </a:rPr>
              <a:t>删除</a:t>
            </a:r>
            <a:r>
              <a:rPr lang="en-US" altLang="zh-CN" sz="1800" b="1" noProof="0" dirty="0" err="1">
                <a:ln>
                  <a:noFill/>
                </a:ln>
                <a:solidFill>
                  <a:srgbClr val="FF0000"/>
                </a:solidFill>
                <a:effectLst/>
                <a:uLnTx/>
                <a:uFillTx/>
                <a:latin typeface="+mn-ea"/>
                <a:sym typeface="+mn-ea"/>
              </a:rPr>
              <a:t>da</a:t>
            </a:r>
            <a:endParaRPr kumimoji="0" lang="en-US" altLang="zh-CN" sz="1600" b="1" i="0" u="none" strike="noStrike" kern="1200" cap="none" spc="0" normalizeH="0" baseline="0" noProof="0" dirty="0" err="1">
              <a:ln>
                <a:noFill/>
              </a:ln>
              <a:solidFill>
                <a:srgbClr val="FF000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solidFill>
                  <a:srgbClr val="FF0000"/>
                </a:solidFill>
                <a:effectLst/>
                <a:uLnTx/>
                <a:uFillTx/>
                <a:latin typeface="+mn-ea"/>
                <a:sym typeface="+mn-ea"/>
              </a:rPr>
              <a:t>     </a:t>
            </a:r>
            <a:r>
              <a:rPr lang="zh-CN" altLang="en-US" sz="1800" b="1" noProof="0" dirty="0">
                <a:ln>
                  <a:noFill/>
                </a:ln>
                <a:solidFill>
                  <a:srgbClr val="FF0000"/>
                </a:solidFill>
                <a:effectLst/>
                <a:uLnTx/>
                <a:uFillTx/>
                <a:latin typeface="+mn-ea"/>
                <a:sym typeface="+mn-ea"/>
              </a:rPr>
              <a:t>删除</a:t>
            </a:r>
            <a:r>
              <a:rPr lang="en-US" altLang="zh-CN" sz="1800" b="1" noProof="0" dirty="0" err="1">
                <a:ln>
                  <a:noFill/>
                </a:ln>
                <a:solidFill>
                  <a:srgbClr val="FF0000"/>
                </a:solidFill>
                <a:effectLst/>
                <a:uLnTx/>
                <a:uFillTx/>
                <a:latin typeface="+mn-ea"/>
                <a:sym typeface="+mn-ea"/>
              </a:rPr>
              <a:t>pb</a:t>
            </a:r>
            <a:endParaRPr kumimoji="0" lang="en-US" altLang="zh-CN" sz="1600" b="1" i="0" u="none" strike="noStrike" kern="1200" cap="none" spc="0" normalizeH="0" baseline="0" noProof="0" dirty="0" err="1">
              <a:ln>
                <a:noFill/>
              </a:ln>
              <a:solidFill>
                <a:srgbClr val="FF0000"/>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800" b="1" noProof="0" dirty="0">
                <a:ln>
                  <a:noFill/>
                </a:ln>
                <a:solidFill>
                  <a:srgbClr val="FF0000"/>
                </a:solidFill>
                <a:effectLst/>
                <a:uLnTx/>
                <a:uFillTx/>
                <a:latin typeface="+mn-ea"/>
                <a:sym typeface="+mn-ea"/>
              </a:rPr>
              <a:t>     </a:t>
            </a:r>
            <a:r>
              <a:rPr lang="zh-CN" altLang="en-US" sz="1800" b="1" noProof="0" dirty="0">
                <a:ln>
                  <a:noFill/>
                </a:ln>
                <a:solidFill>
                  <a:srgbClr val="FF0000"/>
                </a:solidFill>
                <a:effectLst/>
                <a:uLnTx/>
                <a:uFillTx/>
                <a:latin typeface="+mn-ea"/>
                <a:sym typeface="+mn-ea"/>
              </a:rPr>
              <a:t>删除</a:t>
            </a:r>
            <a:r>
              <a:rPr lang="en-US" altLang="zh-CN" sz="1800" b="1" noProof="0" dirty="0">
                <a:ln>
                  <a:noFill/>
                </a:ln>
                <a:solidFill>
                  <a:srgbClr val="FF0000"/>
                </a:solidFill>
                <a:effectLst/>
                <a:uLnTx/>
                <a:uFillTx/>
                <a:latin typeface="+mn-ea"/>
                <a:sym typeface="+mn-ea"/>
              </a:rPr>
              <a:t>pa</a:t>
            </a:r>
            <a:endParaRPr lang="en-US" altLang="zh-CN" sz="1800" b="1" noProof="0" dirty="0">
              <a:ln>
                <a:noFill/>
              </a:ln>
              <a:solidFill>
                <a:srgbClr val="FF000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R="0" lvl="0" indent="0" algn="l" fontAlgn="auto">
              <a:lnSpc>
                <a:spcPct val="100000"/>
              </a:lnSpc>
              <a:spcAft>
                <a:spcPts val="0"/>
              </a:spcAft>
              <a:buClrTx/>
              <a:buSzTx/>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857885" y="693420"/>
            <a:ext cx="7546975" cy="4142740"/>
          </a:xfrm>
        </p:spPr>
        <p:txBody>
          <a:bodyPr vert="horz" wrap="square" lIns="91440" tIns="45720" rIns="91440" bIns="45720" anchor="t">
            <a:noAutofit/>
          </a:bodyPr>
          <a:lstStyle/>
          <a:p>
            <a:pPr marL="0" indent="0">
              <a:lnSpc>
                <a:spcPct val="150000"/>
              </a:lnSpc>
              <a:buNone/>
            </a:pPr>
            <a:r>
              <a:rPr lang="zh-CN" altLang="zh-CN" sz="1800" b="1" dirty="0">
                <a:latin typeface="仿宋" panose="02010609060101010101" pitchFamily="49" charset="-122"/>
                <a:ea typeface="仿宋" panose="02010609060101010101" pitchFamily="49" charset="-122"/>
                <a:sym typeface="+mn-ea"/>
              </a:rPr>
              <a:t>分析：</a:t>
            </a:r>
            <a:endParaRPr lang="zh-CN" altLang="zh-CN" sz="1800" b="1" dirty="0">
              <a:latin typeface="仿宋" panose="02010609060101010101" pitchFamily="49" charset="-122"/>
              <a:ea typeface="仿宋" panose="02010609060101010101" pitchFamily="49" charset="-122"/>
            </a:endParaRPr>
          </a:p>
          <a:p>
            <a:pPr marL="0" indent="0">
              <a:lnSpc>
                <a:spcPct val="150000"/>
              </a:lnSpc>
              <a:buNone/>
            </a:pP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1</a:t>
            </a: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main()</a:t>
            </a:r>
            <a:r>
              <a:rPr lang="zh-CN" altLang="zh-CN" sz="1800" b="1" dirty="0">
                <a:latin typeface="仿宋" panose="02010609060101010101" pitchFamily="49" charset="-122"/>
                <a:ea typeface="仿宋" panose="02010609060101010101" pitchFamily="49" charset="-122"/>
                <a:sym typeface="+mn-ea"/>
              </a:rPr>
              <a:t>的第一条语句“</a:t>
            </a:r>
            <a:r>
              <a:rPr lang="en-US" altLang="zh-CN" sz="1800" b="1" dirty="0">
                <a:latin typeface="仿宋" panose="02010609060101010101" pitchFamily="49" charset="-122"/>
                <a:ea typeface="仿宋" panose="02010609060101010101" pitchFamily="49" charset="-122"/>
                <a:sym typeface="+mn-ea"/>
              </a:rPr>
              <a:t>Point pa(2,2),pb(5,5);</a:t>
            </a:r>
            <a:r>
              <a:rPr lang="zh-CN" altLang="zh-CN" sz="1800" b="1" dirty="0">
                <a:latin typeface="仿宋" panose="02010609060101010101" pitchFamily="49" charset="-122"/>
                <a:ea typeface="仿宋" panose="02010609060101010101" pitchFamily="49" charset="-122"/>
                <a:sym typeface="+mn-ea"/>
              </a:rPr>
              <a:t>”声明了两个</a:t>
            </a:r>
            <a:r>
              <a:rPr lang="en-US" altLang="zh-CN" sz="1800" b="1" dirty="0">
                <a:latin typeface="仿宋" panose="02010609060101010101" pitchFamily="49" charset="-122"/>
                <a:ea typeface="仿宋" panose="02010609060101010101" pitchFamily="49" charset="-122"/>
                <a:sym typeface="+mn-ea"/>
              </a:rPr>
              <a:t>Point</a:t>
            </a:r>
            <a:r>
              <a:rPr lang="zh-CN" altLang="zh-CN" sz="1800" b="1" dirty="0">
                <a:latin typeface="仿宋" panose="02010609060101010101" pitchFamily="49" charset="-122"/>
                <a:ea typeface="仿宋" panose="02010609060101010101" pitchFamily="49" charset="-122"/>
                <a:sym typeface="+mn-ea"/>
              </a:rPr>
              <a:t>对象</a:t>
            </a:r>
            <a:r>
              <a:rPr lang="en-US" altLang="zh-CN" sz="1800" b="1" dirty="0">
                <a:latin typeface="仿宋" panose="02010609060101010101" pitchFamily="49" charset="-122"/>
                <a:ea typeface="仿宋" panose="02010609060101010101" pitchFamily="49" charset="-122"/>
                <a:sym typeface="+mn-ea"/>
              </a:rPr>
              <a:t>pa</a:t>
            </a:r>
            <a:r>
              <a:rPr lang="zh-CN" altLang="zh-CN" sz="1800" b="1" dirty="0">
                <a:latin typeface="仿宋" panose="02010609060101010101" pitchFamily="49" charset="-122"/>
                <a:ea typeface="仿宋" panose="02010609060101010101" pitchFamily="49" charset="-122"/>
                <a:sym typeface="+mn-ea"/>
              </a:rPr>
              <a:t>和</a:t>
            </a:r>
            <a:r>
              <a:rPr lang="en-US" altLang="zh-CN" sz="1800" b="1" dirty="0">
                <a:latin typeface="仿宋" panose="02010609060101010101" pitchFamily="49" charset="-122"/>
                <a:ea typeface="仿宋" panose="02010609060101010101" pitchFamily="49" charset="-122"/>
                <a:sym typeface="+mn-ea"/>
              </a:rPr>
              <a:t>pb</a:t>
            </a: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Point</a:t>
            </a:r>
            <a:r>
              <a:rPr lang="zh-CN" altLang="zh-CN" sz="1800" b="1" dirty="0">
                <a:latin typeface="仿宋" panose="02010609060101010101" pitchFamily="49" charset="-122"/>
                <a:ea typeface="仿宋" panose="02010609060101010101" pitchFamily="49" charset="-122"/>
                <a:sym typeface="+mn-ea"/>
              </a:rPr>
              <a:t>的构造函数被调用</a:t>
            </a:r>
            <a:r>
              <a:rPr lang="en-US" altLang="zh-CN" sz="1800" b="1" dirty="0">
                <a:latin typeface="仿宋" panose="02010609060101010101" pitchFamily="49" charset="-122"/>
                <a:ea typeface="仿宋" panose="02010609060101010101" pitchFamily="49" charset="-122"/>
                <a:sym typeface="+mn-ea"/>
              </a:rPr>
              <a:t>2</a:t>
            </a:r>
            <a:r>
              <a:rPr lang="zh-CN" altLang="zh-CN" sz="1800" b="1" dirty="0">
                <a:latin typeface="仿宋" panose="02010609060101010101" pitchFamily="49" charset="-122"/>
                <a:ea typeface="仿宋" panose="02010609060101010101" pitchFamily="49" charset="-122"/>
                <a:sym typeface="+mn-ea"/>
              </a:rPr>
              <a:t>次。</a:t>
            </a:r>
            <a:endParaRPr lang="zh-CN" altLang="zh-CN" sz="1800" b="1" dirty="0">
              <a:latin typeface="仿宋" panose="02010609060101010101" pitchFamily="49" charset="-122"/>
              <a:ea typeface="仿宋" panose="02010609060101010101" pitchFamily="49" charset="-122"/>
            </a:endParaRPr>
          </a:p>
          <a:p>
            <a:pPr marL="0" indent="0">
              <a:lnSpc>
                <a:spcPct val="150000"/>
              </a:lnSpc>
              <a:buNone/>
            </a:pP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2</a:t>
            </a:r>
            <a:r>
              <a:rPr lang="zh-CN" altLang="zh-CN" sz="1800" b="1" dirty="0">
                <a:latin typeface="仿宋" panose="02010609060101010101" pitchFamily="49" charset="-122"/>
                <a:ea typeface="仿宋" panose="02010609060101010101" pitchFamily="49" charset="-122"/>
                <a:sym typeface="+mn-ea"/>
              </a:rPr>
              <a:t>）第二条语句“</a:t>
            </a:r>
            <a:r>
              <a:rPr lang="en-US" altLang="zh-CN" sz="1800" b="1" dirty="0">
                <a:latin typeface="仿宋" panose="02010609060101010101" pitchFamily="49" charset="-122"/>
                <a:ea typeface="仿宋" panose="02010609060101010101" pitchFamily="49" charset="-122"/>
                <a:sym typeface="+mn-ea"/>
              </a:rPr>
              <a:t>Distance da(pa,pb);</a:t>
            </a:r>
            <a:r>
              <a:rPr lang="zh-CN" altLang="zh-CN" sz="1800" b="1" dirty="0">
                <a:latin typeface="仿宋" panose="02010609060101010101" pitchFamily="49" charset="-122"/>
                <a:ea typeface="仿宋" panose="02010609060101010101" pitchFamily="49" charset="-122"/>
                <a:sym typeface="+mn-ea"/>
              </a:rPr>
              <a:t>”把</a:t>
            </a:r>
            <a:r>
              <a:rPr lang="en-US" altLang="zh-CN" sz="1800" b="1" dirty="0">
                <a:latin typeface="仿宋" panose="02010609060101010101" pitchFamily="49" charset="-122"/>
                <a:ea typeface="仿宋" panose="02010609060101010101" pitchFamily="49" charset="-122"/>
                <a:sym typeface="+mn-ea"/>
              </a:rPr>
              <a:t>Point</a:t>
            </a:r>
            <a:r>
              <a:rPr lang="zh-CN" altLang="zh-CN" sz="1800" b="1" dirty="0">
                <a:latin typeface="仿宋" panose="02010609060101010101" pitchFamily="49" charset="-122"/>
                <a:ea typeface="仿宋" panose="02010609060101010101" pitchFamily="49" charset="-122"/>
                <a:sym typeface="+mn-ea"/>
              </a:rPr>
              <a:t>类的对象</a:t>
            </a:r>
            <a:r>
              <a:rPr lang="en-US" altLang="zh-CN" sz="1800" b="1" dirty="0">
                <a:latin typeface="仿宋" panose="02010609060101010101" pitchFamily="49" charset="-122"/>
                <a:ea typeface="仿宋" panose="02010609060101010101" pitchFamily="49" charset="-122"/>
                <a:sym typeface="+mn-ea"/>
              </a:rPr>
              <a:t>pa</a:t>
            </a:r>
            <a:r>
              <a:rPr lang="zh-CN" altLang="zh-CN" sz="1800" b="1" dirty="0">
                <a:latin typeface="仿宋" panose="02010609060101010101" pitchFamily="49" charset="-122"/>
                <a:ea typeface="仿宋" panose="02010609060101010101" pitchFamily="49" charset="-122"/>
                <a:sym typeface="+mn-ea"/>
              </a:rPr>
              <a:t>和</a:t>
            </a:r>
            <a:r>
              <a:rPr lang="en-US" altLang="zh-CN" sz="1800" b="1" dirty="0">
                <a:latin typeface="仿宋" panose="02010609060101010101" pitchFamily="49" charset="-122"/>
                <a:ea typeface="仿宋" panose="02010609060101010101" pitchFamily="49" charset="-122"/>
                <a:sym typeface="+mn-ea"/>
              </a:rPr>
              <a:t>pb</a:t>
            </a:r>
            <a:r>
              <a:rPr lang="zh-CN" altLang="zh-CN" sz="1800" b="1" dirty="0">
                <a:latin typeface="仿宋" panose="02010609060101010101" pitchFamily="49" charset="-122"/>
                <a:ea typeface="仿宋" panose="02010609060101010101" pitchFamily="49" charset="-122"/>
                <a:sym typeface="+mn-ea"/>
              </a:rPr>
              <a:t>传递给形参，并且在</a:t>
            </a:r>
            <a:r>
              <a:rPr lang="en-US" altLang="zh-CN" sz="1800" b="1" dirty="0">
                <a:latin typeface="仿宋" panose="02010609060101010101" pitchFamily="49" charset="-122"/>
                <a:ea typeface="仿宋" panose="02010609060101010101" pitchFamily="49" charset="-122"/>
                <a:sym typeface="+mn-ea"/>
              </a:rPr>
              <a:t>Distance</a:t>
            </a:r>
            <a:r>
              <a:rPr lang="zh-CN" altLang="zh-CN" sz="1800" b="1" dirty="0">
                <a:latin typeface="仿宋" panose="02010609060101010101" pitchFamily="49" charset="-122"/>
                <a:ea typeface="仿宋" panose="02010609060101010101" pitchFamily="49" charset="-122"/>
                <a:sym typeface="+mn-ea"/>
              </a:rPr>
              <a:t>的构造函数中用</a:t>
            </a:r>
            <a:r>
              <a:rPr lang="en-US" altLang="zh-CN" sz="1800" b="1" dirty="0">
                <a:latin typeface="仿宋" panose="02010609060101010101" pitchFamily="49" charset="-122"/>
                <a:ea typeface="仿宋" panose="02010609060101010101" pitchFamily="49" charset="-122"/>
                <a:sym typeface="+mn-ea"/>
              </a:rPr>
              <a:t>Point</a:t>
            </a:r>
            <a:r>
              <a:rPr lang="zh-CN" altLang="zh-CN" sz="1800" b="1" dirty="0">
                <a:latin typeface="仿宋" panose="02010609060101010101" pitchFamily="49" charset="-122"/>
                <a:ea typeface="仿宋" panose="02010609060101010101" pitchFamily="49" charset="-122"/>
                <a:sym typeface="+mn-ea"/>
              </a:rPr>
              <a:t>的对象</a:t>
            </a:r>
            <a:r>
              <a:rPr lang="en-US" altLang="zh-CN" sz="1800" b="1" dirty="0">
                <a:latin typeface="仿宋" panose="02010609060101010101" pitchFamily="49" charset="-122"/>
                <a:ea typeface="仿宋" panose="02010609060101010101" pitchFamily="49" charset="-122"/>
                <a:sym typeface="+mn-ea"/>
              </a:rPr>
              <a:t>a</a:t>
            </a: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b</a:t>
            </a:r>
            <a:r>
              <a:rPr lang="zh-CN" altLang="zh-CN" sz="1800" b="1" dirty="0">
                <a:latin typeface="仿宋" panose="02010609060101010101" pitchFamily="49" charset="-122"/>
                <a:ea typeface="仿宋" panose="02010609060101010101" pitchFamily="49" charset="-122"/>
                <a:sym typeface="+mn-ea"/>
              </a:rPr>
              <a:t>对</a:t>
            </a:r>
            <a:r>
              <a:rPr lang="en-US" altLang="zh-CN" sz="1800" b="1" dirty="0">
                <a:latin typeface="仿宋" panose="02010609060101010101" pitchFamily="49" charset="-122"/>
                <a:ea typeface="仿宋" panose="02010609060101010101" pitchFamily="49" charset="-122"/>
                <a:sym typeface="+mn-ea"/>
              </a:rPr>
              <a:t>da</a:t>
            </a:r>
            <a:r>
              <a:rPr lang="zh-CN" altLang="zh-CN" sz="1800" b="1" dirty="0">
                <a:latin typeface="仿宋" panose="02010609060101010101" pitchFamily="49" charset="-122"/>
                <a:ea typeface="仿宋" panose="02010609060101010101" pitchFamily="49" charset="-122"/>
                <a:sym typeface="+mn-ea"/>
              </a:rPr>
              <a:t>对象的</a:t>
            </a:r>
            <a:r>
              <a:rPr lang="en-US" altLang="zh-CN" sz="1800" b="1" dirty="0">
                <a:latin typeface="仿宋" panose="02010609060101010101" pitchFamily="49" charset="-122"/>
                <a:ea typeface="仿宋" panose="02010609060101010101" pitchFamily="49" charset="-122"/>
                <a:sym typeface="+mn-ea"/>
              </a:rPr>
              <a:t>p1</a:t>
            </a:r>
            <a:r>
              <a:rPr lang="zh-CN" altLang="zh-CN" sz="1800" b="1" dirty="0">
                <a:latin typeface="仿宋" panose="02010609060101010101" pitchFamily="49" charset="-122"/>
                <a:ea typeface="仿宋" panose="02010609060101010101" pitchFamily="49" charset="-122"/>
                <a:sym typeface="+mn-ea"/>
              </a:rPr>
              <a:t>和</a:t>
            </a:r>
            <a:r>
              <a:rPr lang="en-US" altLang="zh-CN" sz="1800" b="1" dirty="0">
                <a:latin typeface="仿宋" panose="02010609060101010101" pitchFamily="49" charset="-122"/>
                <a:ea typeface="仿宋" panose="02010609060101010101" pitchFamily="49" charset="-122"/>
                <a:sym typeface="+mn-ea"/>
              </a:rPr>
              <a:t>p2</a:t>
            </a:r>
            <a:r>
              <a:rPr lang="zh-CN" altLang="zh-CN" sz="1800" b="1" dirty="0">
                <a:latin typeface="仿宋" panose="02010609060101010101" pitchFamily="49" charset="-122"/>
                <a:ea typeface="仿宋" panose="02010609060101010101" pitchFamily="49" charset="-122"/>
                <a:sym typeface="+mn-ea"/>
              </a:rPr>
              <a:t>对象成员初始化，</a:t>
            </a:r>
            <a:r>
              <a:rPr lang="en-US" altLang="zh-CN" sz="1800" b="1" dirty="0">
                <a:latin typeface="仿宋" panose="02010609060101010101" pitchFamily="49" charset="-122"/>
                <a:ea typeface="仿宋" panose="02010609060101010101" pitchFamily="49" charset="-122"/>
                <a:sym typeface="+mn-ea"/>
              </a:rPr>
              <a:t>Point</a:t>
            </a:r>
            <a:r>
              <a:rPr lang="zh-CN" altLang="zh-CN" sz="1800" b="1" dirty="0">
                <a:latin typeface="仿宋" panose="02010609060101010101" pitchFamily="49" charset="-122"/>
                <a:ea typeface="仿宋" panose="02010609060101010101" pitchFamily="49" charset="-122"/>
                <a:sym typeface="+mn-ea"/>
              </a:rPr>
              <a:t>的拷贝构造函数被调用了</a:t>
            </a:r>
            <a:r>
              <a:rPr lang="en-US" altLang="zh-CN" sz="1800" b="1" dirty="0">
                <a:latin typeface="仿宋" panose="02010609060101010101" pitchFamily="49" charset="-122"/>
                <a:ea typeface="仿宋" panose="02010609060101010101" pitchFamily="49" charset="-122"/>
                <a:sym typeface="+mn-ea"/>
              </a:rPr>
              <a:t>4</a:t>
            </a:r>
            <a:r>
              <a:rPr lang="zh-CN" altLang="zh-CN" sz="1800" b="1" dirty="0">
                <a:latin typeface="仿宋" panose="02010609060101010101" pitchFamily="49" charset="-122"/>
                <a:ea typeface="仿宋" panose="02010609060101010101" pitchFamily="49" charset="-122"/>
                <a:sym typeface="+mn-ea"/>
              </a:rPr>
              <a:t>次。在对内嵌类对象</a:t>
            </a:r>
            <a:r>
              <a:rPr lang="en-US" altLang="zh-CN" sz="1800" b="1" dirty="0">
                <a:latin typeface="仿宋" panose="02010609060101010101" pitchFamily="49" charset="-122"/>
                <a:ea typeface="仿宋" panose="02010609060101010101" pitchFamily="49" charset="-122"/>
                <a:sym typeface="+mn-ea"/>
              </a:rPr>
              <a:t>p1</a:t>
            </a: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p2</a:t>
            </a:r>
            <a:r>
              <a:rPr lang="zh-CN" altLang="zh-CN" sz="1800" b="1" dirty="0">
                <a:latin typeface="仿宋" panose="02010609060101010101" pitchFamily="49" charset="-122"/>
                <a:ea typeface="仿宋" panose="02010609060101010101" pitchFamily="49" charset="-122"/>
                <a:sym typeface="+mn-ea"/>
              </a:rPr>
              <a:t>初始化完成后，开始对本类对象进行初始化，调用</a:t>
            </a:r>
            <a:r>
              <a:rPr lang="en-US" altLang="zh-CN" sz="1800" b="1" dirty="0">
                <a:latin typeface="仿宋" panose="02010609060101010101" pitchFamily="49" charset="-122"/>
                <a:ea typeface="仿宋" panose="02010609060101010101" pitchFamily="49" charset="-122"/>
                <a:sym typeface="+mn-ea"/>
              </a:rPr>
              <a:t>Distance</a:t>
            </a:r>
            <a:r>
              <a:rPr lang="zh-CN" altLang="zh-CN" sz="1800" b="1" dirty="0">
                <a:latin typeface="仿宋" panose="02010609060101010101" pitchFamily="49" charset="-122"/>
                <a:ea typeface="仿宋" panose="02010609060101010101" pitchFamily="49" charset="-122"/>
                <a:sym typeface="+mn-ea"/>
              </a:rPr>
              <a:t>的构造函数</a:t>
            </a:r>
            <a:r>
              <a:rPr lang="en-US" altLang="zh-CN" sz="1800" b="1" dirty="0">
                <a:latin typeface="仿宋" panose="02010609060101010101" pitchFamily="49" charset="-122"/>
                <a:ea typeface="仿宋" panose="02010609060101010101" pitchFamily="49" charset="-122"/>
                <a:sym typeface="+mn-ea"/>
              </a:rPr>
              <a:t>1</a:t>
            </a:r>
            <a:r>
              <a:rPr lang="zh-CN" altLang="zh-CN" sz="1800" b="1" dirty="0">
                <a:latin typeface="仿宋" panose="02010609060101010101" pitchFamily="49" charset="-122"/>
                <a:ea typeface="仿宋" panose="02010609060101010101" pitchFamily="49" charset="-122"/>
                <a:sym typeface="+mn-ea"/>
              </a:rPr>
              <a:t>次。当</a:t>
            </a:r>
            <a:r>
              <a:rPr lang="en-US" altLang="zh-CN" sz="1800" b="1" dirty="0">
                <a:latin typeface="仿宋" panose="02010609060101010101" pitchFamily="49" charset="-122"/>
                <a:ea typeface="仿宋" panose="02010609060101010101" pitchFamily="49" charset="-122"/>
                <a:sym typeface="+mn-ea"/>
              </a:rPr>
              <a:t>Distance</a:t>
            </a:r>
            <a:r>
              <a:rPr lang="zh-CN" altLang="zh-CN" sz="1800" b="1" dirty="0">
                <a:latin typeface="仿宋" panose="02010609060101010101" pitchFamily="49" charset="-122"/>
                <a:ea typeface="仿宋" panose="02010609060101010101" pitchFamily="49" charset="-122"/>
                <a:sym typeface="+mn-ea"/>
              </a:rPr>
              <a:t>构造函数执行结束前，</a:t>
            </a:r>
            <a:r>
              <a:rPr lang="en-US" altLang="zh-CN" sz="1800" b="1" dirty="0">
                <a:latin typeface="仿宋" panose="02010609060101010101" pitchFamily="49" charset="-122"/>
                <a:ea typeface="仿宋" panose="02010609060101010101" pitchFamily="49" charset="-122"/>
                <a:sym typeface="+mn-ea"/>
              </a:rPr>
              <a:t>Point</a:t>
            </a:r>
            <a:r>
              <a:rPr lang="zh-CN" altLang="zh-CN" sz="1800" b="1" dirty="0">
                <a:latin typeface="仿宋" panose="02010609060101010101" pitchFamily="49" charset="-122"/>
                <a:ea typeface="仿宋" panose="02010609060101010101" pitchFamily="49" charset="-122"/>
                <a:sym typeface="+mn-ea"/>
              </a:rPr>
              <a:t>类的对象</a:t>
            </a:r>
            <a:r>
              <a:rPr lang="en-US" altLang="zh-CN" sz="1800" b="1" dirty="0">
                <a:latin typeface="仿宋" panose="02010609060101010101" pitchFamily="49" charset="-122"/>
                <a:ea typeface="仿宋" panose="02010609060101010101" pitchFamily="49" charset="-122"/>
                <a:sym typeface="+mn-ea"/>
              </a:rPr>
              <a:t>a,b</a:t>
            </a:r>
            <a:r>
              <a:rPr lang="zh-CN" altLang="zh-CN" sz="1800" b="1" dirty="0">
                <a:latin typeface="仿宋" panose="02010609060101010101" pitchFamily="49" charset="-122"/>
                <a:ea typeface="仿宋" panose="02010609060101010101" pitchFamily="49" charset="-122"/>
                <a:sym typeface="+mn-ea"/>
              </a:rPr>
              <a:t>被删除，调用</a:t>
            </a:r>
            <a:r>
              <a:rPr lang="en-US" altLang="zh-CN" sz="1800" b="1" dirty="0">
                <a:latin typeface="仿宋" panose="02010609060101010101" pitchFamily="49" charset="-122"/>
                <a:ea typeface="仿宋" panose="02010609060101010101" pitchFamily="49" charset="-122"/>
                <a:sym typeface="+mn-ea"/>
              </a:rPr>
              <a:t>Point</a:t>
            </a:r>
            <a:r>
              <a:rPr lang="zh-CN" altLang="zh-CN" sz="1800" b="1" dirty="0">
                <a:latin typeface="仿宋" panose="02010609060101010101" pitchFamily="49" charset="-122"/>
                <a:ea typeface="仿宋" panose="02010609060101010101" pitchFamily="49" charset="-122"/>
                <a:sym typeface="+mn-ea"/>
              </a:rPr>
              <a:t>的析构函数</a:t>
            </a:r>
            <a:r>
              <a:rPr lang="en-US" altLang="zh-CN" sz="1800" b="1" dirty="0">
                <a:latin typeface="仿宋" panose="02010609060101010101" pitchFamily="49" charset="-122"/>
                <a:ea typeface="仿宋" panose="02010609060101010101" pitchFamily="49" charset="-122"/>
                <a:sym typeface="+mn-ea"/>
              </a:rPr>
              <a:t>2</a:t>
            </a:r>
            <a:r>
              <a:rPr lang="zh-CN" altLang="zh-CN" sz="1800" b="1" dirty="0">
                <a:latin typeface="仿宋" panose="02010609060101010101" pitchFamily="49" charset="-122"/>
                <a:ea typeface="仿宋" panose="02010609060101010101" pitchFamily="49" charset="-122"/>
                <a:sym typeface="+mn-ea"/>
              </a:rPr>
              <a:t>次。</a:t>
            </a:r>
            <a:endParaRPr lang="en-US" altLang="zh-CN" sz="1800" b="1" noProof="0" dirty="0">
              <a:ln>
                <a:noFill/>
              </a:ln>
              <a:solidFill>
                <a:srgbClr val="FF000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500"/>
                                        <p:tgtEl>
                                          <p:spTgt spid="13517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2" end="2"/>
                                            </p:txEl>
                                          </p:spTgt>
                                        </p:tgtEl>
                                        <p:attrNameLst>
                                          <p:attrName>style.visibility</p:attrName>
                                        </p:attrNameLst>
                                      </p:cBhvr>
                                      <p:to>
                                        <p:strVal val="visible"/>
                                      </p:to>
                                    </p:set>
                                    <p:animEffect transition="in" filter="fade">
                                      <p:cBhvr>
                                        <p:cTn id="28" dur="1000"/>
                                        <p:tgtEl>
                                          <p:spTgt spid="135170">
                                            <p:txEl>
                                              <p:pRg st="2" end="2"/>
                                            </p:txEl>
                                          </p:spTgt>
                                        </p:tgtEl>
                                      </p:cBhvr>
                                    </p:animEffect>
                                    <p:anim calcmode="lin" valueType="num">
                                      <p:cBhvr>
                                        <p:cTn id="29"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对象的组合</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5170" name="内容占位符 2"/>
          <p:cNvSpPr>
            <a:spLocks noGrp="1"/>
          </p:cNvSpPr>
          <p:nvPr>
            <p:ph idx="1"/>
          </p:nvPr>
        </p:nvSpPr>
        <p:spPr>
          <a:xfrm>
            <a:off x="857885" y="702945"/>
            <a:ext cx="7546975" cy="4142740"/>
          </a:xfrm>
        </p:spPr>
        <p:txBody>
          <a:bodyPr vert="horz" wrap="square" lIns="91440" tIns="45720" rIns="91440" bIns="45720" anchor="t">
            <a:noAutofit/>
          </a:bodyPr>
          <a:lstStyle/>
          <a:p>
            <a:pPr marL="0" indent="0">
              <a:lnSpc>
                <a:spcPct val="150000"/>
              </a:lnSpc>
              <a:buNone/>
            </a:pP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3</a:t>
            </a:r>
            <a:r>
              <a:rPr lang="zh-CN" altLang="zh-CN" sz="1800" b="1" dirty="0">
                <a:latin typeface="仿宋" panose="02010609060101010101" pitchFamily="49" charset="-122"/>
                <a:ea typeface="仿宋" panose="02010609060101010101" pitchFamily="49" charset="-122"/>
                <a:sym typeface="+mn-ea"/>
              </a:rPr>
              <a:t>）第三条语句“</a:t>
            </a:r>
            <a:r>
              <a:rPr lang="en-US" altLang="zh-CN" sz="1800" b="1" dirty="0">
                <a:latin typeface="仿宋" panose="02010609060101010101" pitchFamily="49" charset="-122"/>
                <a:ea typeface="仿宋" panose="02010609060101010101" pitchFamily="49" charset="-122"/>
                <a:sym typeface="+mn-ea"/>
              </a:rPr>
              <a:t>Distance db(da);</a:t>
            </a:r>
            <a:r>
              <a:rPr lang="zh-CN" altLang="zh-CN" sz="1800" b="1" dirty="0">
                <a:latin typeface="仿宋" panose="02010609060101010101" pitchFamily="49" charset="-122"/>
                <a:ea typeface="仿宋" panose="02010609060101010101" pitchFamily="49" charset="-122"/>
                <a:sym typeface="+mn-ea"/>
              </a:rPr>
              <a:t>”调用</a:t>
            </a:r>
            <a:r>
              <a:rPr lang="en-US" altLang="zh-CN" sz="1800" b="1" dirty="0">
                <a:latin typeface="仿宋" panose="02010609060101010101" pitchFamily="49" charset="-122"/>
                <a:ea typeface="仿宋" panose="02010609060101010101" pitchFamily="49" charset="-122"/>
                <a:sym typeface="+mn-ea"/>
              </a:rPr>
              <a:t>Distance</a:t>
            </a:r>
            <a:r>
              <a:rPr lang="zh-CN" altLang="zh-CN" sz="1800" b="1" dirty="0">
                <a:latin typeface="仿宋" panose="02010609060101010101" pitchFamily="49" charset="-122"/>
                <a:ea typeface="仿宋" panose="02010609060101010101" pitchFamily="49" charset="-122"/>
                <a:sym typeface="+mn-ea"/>
              </a:rPr>
              <a:t>的拷贝构造函数完成对</a:t>
            </a:r>
            <a:r>
              <a:rPr lang="en-US" altLang="zh-CN" sz="1800" b="1" dirty="0">
                <a:latin typeface="仿宋" panose="02010609060101010101" pitchFamily="49" charset="-122"/>
                <a:ea typeface="仿宋" panose="02010609060101010101" pitchFamily="49" charset="-122"/>
                <a:sym typeface="+mn-ea"/>
              </a:rPr>
              <a:t>db</a:t>
            </a:r>
            <a:r>
              <a:rPr lang="zh-CN" altLang="zh-CN" sz="1800" b="1" dirty="0">
                <a:latin typeface="仿宋" panose="02010609060101010101" pitchFamily="49" charset="-122"/>
                <a:ea typeface="仿宋" panose="02010609060101010101" pitchFamily="49" charset="-122"/>
                <a:sym typeface="+mn-ea"/>
              </a:rPr>
              <a:t>对象的初始化。按照内嵌类对象先构造的原则，先对</a:t>
            </a:r>
            <a:r>
              <a:rPr lang="en-US" altLang="zh-CN" sz="1800" b="1" dirty="0">
                <a:latin typeface="仿宋" panose="02010609060101010101" pitchFamily="49" charset="-122"/>
                <a:ea typeface="仿宋" panose="02010609060101010101" pitchFamily="49" charset="-122"/>
                <a:sym typeface="+mn-ea"/>
              </a:rPr>
              <a:t>db</a:t>
            </a:r>
            <a:r>
              <a:rPr lang="zh-CN" altLang="zh-CN" sz="1800" b="1" dirty="0">
                <a:latin typeface="仿宋" panose="02010609060101010101" pitchFamily="49" charset="-122"/>
                <a:ea typeface="仿宋" panose="02010609060101010101" pitchFamily="49" charset="-122"/>
                <a:sym typeface="+mn-ea"/>
              </a:rPr>
              <a:t>对象的</a:t>
            </a:r>
            <a:r>
              <a:rPr lang="en-US" altLang="zh-CN" sz="1800" b="1" dirty="0">
                <a:latin typeface="仿宋" panose="02010609060101010101" pitchFamily="49" charset="-122"/>
                <a:ea typeface="仿宋" panose="02010609060101010101" pitchFamily="49" charset="-122"/>
                <a:sym typeface="+mn-ea"/>
              </a:rPr>
              <a:t>Point</a:t>
            </a:r>
            <a:r>
              <a:rPr lang="zh-CN" altLang="zh-CN" sz="1800" b="1" dirty="0">
                <a:latin typeface="仿宋" panose="02010609060101010101" pitchFamily="49" charset="-122"/>
                <a:ea typeface="仿宋" panose="02010609060101010101" pitchFamily="49" charset="-122"/>
                <a:sym typeface="+mn-ea"/>
              </a:rPr>
              <a:t>类对象成员</a:t>
            </a:r>
            <a:r>
              <a:rPr lang="en-US" altLang="zh-CN" sz="1800" b="1" dirty="0">
                <a:latin typeface="仿宋" panose="02010609060101010101" pitchFamily="49" charset="-122"/>
                <a:ea typeface="仿宋" panose="02010609060101010101" pitchFamily="49" charset="-122"/>
                <a:sym typeface="+mn-ea"/>
              </a:rPr>
              <a:t>p1</a:t>
            </a: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p2</a:t>
            </a:r>
            <a:r>
              <a:rPr lang="zh-CN" altLang="zh-CN" sz="1800" b="1" dirty="0">
                <a:latin typeface="仿宋" panose="02010609060101010101" pitchFamily="49" charset="-122"/>
                <a:ea typeface="仿宋" panose="02010609060101010101" pitchFamily="49" charset="-122"/>
                <a:sym typeface="+mn-ea"/>
              </a:rPr>
              <a:t>进行初始化，所以先调用</a:t>
            </a:r>
            <a:r>
              <a:rPr lang="en-US" altLang="zh-CN" sz="1800" b="1" dirty="0">
                <a:latin typeface="仿宋" panose="02010609060101010101" pitchFamily="49" charset="-122"/>
                <a:ea typeface="仿宋" panose="02010609060101010101" pitchFamily="49" charset="-122"/>
                <a:sym typeface="+mn-ea"/>
              </a:rPr>
              <a:t>Point</a:t>
            </a:r>
            <a:r>
              <a:rPr lang="zh-CN" altLang="zh-CN" sz="1800" b="1" dirty="0">
                <a:latin typeface="仿宋" panose="02010609060101010101" pitchFamily="49" charset="-122"/>
                <a:ea typeface="仿宋" panose="02010609060101010101" pitchFamily="49" charset="-122"/>
                <a:sym typeface="+mn-ea"/>
              </a:rPr>
              <a:t>类的拷贝构造函数</a:t>
            </a:r>
            <a:r>
              <a:rPr lang="en-US" altLang="zh-CN" sz="1800" b="1" dirty="0">
                <a:latin typeface="仿宋" panose="02010609060101010101" pitchFamily="49" charset="-122"/>
                <a:ea typeface="仿宋" panose="02010609060101010101" pitchFamily="49" charset="-122"/>
                <a:sym typeface="+mn-ea"/>
              </a:rPr>
              <a:t>2</a:t>
            </a:r>
            <a:r>
              <a:rPr lang="zh-CN" altLang="zh-CN" sz="1800" b="1" dirty="0">
                <a:latin typeface="仿宋" panose="02010609060101010101" pitchFamily="49" charset="-122"/>
                <a:ea typeface="仿宋" panose="02010609060101010101" pitchFamily="49" charset="-122"/>
                <a:sym typeface="+mn-ea"/>
              </a:rPr>
              <a:t>次，再调用</a:t>
            </a:r>
            <a:r>
              <a:rPr lang="en-US" altLang="zh-CN" sz="1800" b="1" dirty="0">
                <a:latin typeface="仿宋" panose="02010609060101010101" pitchFamily="49" charset="-122"/>
                <a:ea typeface="仿宋" panose="02010609060101010101" pitchFamily="49" charset="-122"/>
                <a:sym typeface="+mn-ea"/>
              </a:rPr>
              <a:t>Distance</a:t>
            </a:r>
            <a:r>
              <a:rPr lang="zh-CN" altLang="zh-CN" sz="1800" b="1" dirty="0">
                <a:latin typeface="仿宋" panose="02010609060101010101" pitchFamily="49" charset="-122"/>
                <a:ea typeface="仿宋" panose="02010609060101010101" pitchFamily="49" charset="-122"/>
                <a:sym typeface="+mn-ea"/>
              </a:rPr>
              <a:t>类的拷贝构造函数</a:t>
            </a:r>
            <a:r>
              <a:rPr lang="en-US" altLang="zh-CN" sz="1800" b="1" dirty="0">
                <a:latin typeface="仿宋" panose="02010609060101010101" pitchFamily="49" charset="-122"/>
                <a:ea typeface="仿宋" panose="02010609060101010101" pitchFamily="49" charset="-122"/>
                <a:sym typeface="+mn-ea"/>
              </a:rPr>
              <a:t>1</a:t>
            </a:r>
            <a:r>
              <a:rPr lang="zh-CN" altLang="zh-CN" sz="1800" b="1" dirty="0">
                <a:latin typeface="仿宋" panose="02010609060101010101" pitchFamily="49" charset="-122"/>
                <a:ea typeface="仿宋" panose="02010609060101010101" pitchFamily="49" charset="-122"/>
                <a:sym typeface="+mn-ea"/>
              </a:rPr>
              <a:t>次。</a:t>
            </a:r>
            <a:endParaRPr lang="zh-CN" altLang="zh-CN" sz="1800" b="1" dirty="0">
              <a:latin typeface="仿宋" panose="02010609060101010101" pitchFamily="49" charset="-122"/>
              <a:ea typeface="仿宋" panose="02010609060101010101" pitchFamily="49" charset="-122"/>
            </a:endParaRPr>
          </a:p>
          <a:p>
            <a:pPr marL="0" indent="0">
              <a:lnSpc>
                <a:spcPct val="150000"/>
              </a:lnSpc>
              <a:buNone/>
            </a:pP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4</a:t>
            </a:r>
            <a:r>
              <a:rPr lang="zh-CN" altLang="zh-CN" sz="1800" b="1" dirty="0">
                <a:latin typeface="仿宋" panose="02010609060101010101" pitchFamily="49" charset="-122"/>
                <a:ea typeface="仿宋" panose="02010609060101010101" pitchFamily="49" charset="-122"/>
                <a:sym typeface="+mn-ea"/>
              </a:rPr>
              <a:t>）第四、五条语句“</a:t>
            </a:r>
            <a:r>
              <a:rPr lang="en-US" altLang="zh-CN" sz="1800" b="1" dirty="0">
                <a:latin typeface="仿宋" panose="02010609060101010101" pitchFamily="49" charset="-122"/>
                <a:ea typeface="仿宋" panose="02010609060101010101" pitchFamily="49" charset="-122"/>
                <a:sym typeface="+mn-ea"/>
              </a:rPr>
              <a:t>cout&lt;&lt;"</a:t>
            </a:r>
            <a:r>
              <a:rPr lang="zh-CN" altLang="zh-CN" sz="1800" b="1" dirty="0">
                <a:latin typeface="仿宋" panose="02010609060101010101" pitchFamily="49" charset="-122"/>
                <a:ea typeface="仿宋" panose="02010609060101010101" pitchFamily="49" charset="-122"/>
                <a:sym typeface="+mn-ea"/>
              </a:rPr>
              <a:t>通过</a:t>
            </a:r>
            <a:r>
              <a:rPr lang="en-US" altLang="zh-CN" sz="1800" b="1" dirty="0">
                <a:latin typeface="仿宋" panose="02010609060101010101" pitchFamily="49" charset="-122"/>
                <a:ea typeface="仿宋" panose="02010609060101010101" pitchFamily="49" charset="-122"/>
                <a:sym typeface="+mn-ea"/>
              </a:rPr>
              <a:t>da</a:t>
            </a:r>
            <a:r>
              <a:rPr lang="zh-CN" altLang="zh-CN" sz="1800" b="1" dirty="0">
                <a:latin typeface="仿宋" panose="02010609060101010101" pitchFamily="49" charset="-122"/>
                <a:ea typeface="仿宋" panose="02010609060101010101" pitchFamily="49" charset="-122"/>
                <a:sym typeface="+mn-ea"/>
              </a:rPr>
              <a:t>得到点</a:t>
            </a:r>
            <a:r>
              <a:rPr lang="en-US" altLang="zh-CN" sz="1800" b="1" dirty="0">
                <a:latin typeface="仿宋" panose="02010609060101010101" pitchFamily="49" charset="-122"/>
                <a:ea typeface="仿宋" panose="02010609060101010101" pitchFamily="49" charset="-122"/>
                <a:sym typeface="+mn-ea"/>
              </a:rPr>
              <a:t>(2,2)</a:t>
            </a:r>
            <a:r>
              <a:rPr lang="zh-CN" altLang="zh-CN" sz="1800" b="1" dirty="0">
                <a:latin typeface="仿宋" panose="02010609060101010101" pitchFamily="49" charset="-122"/>
                <a:ea typeface="仿宋" panose="02010609060101010101" pitchFamily="49" charset="-122"/>
                <a:sym typeface="+mn-ea"/>
              </a:rPr>
              <a:t>到点</a:t>
            </a:r>
            <a:r>
              <a:rPr lang="en-US" altLang="zh-CN" sz="1800" b="1" dirty="0">
                <a:latin typeface="仿宋" panose="02010609060101010101" pitchFamily="49" charset="-122"/>
                <a:ea typeface="仿宋" panose="02010609060101010101" pitchFamily="49" charset="-122"/>
                <a:sym typeface="+mn-ea"/>
              </a:rPr>
              <a:t>(5,5)</a:t>
            </a:r>
            <a:r>
              <a:rPr lang="zh-CN" altLang="zh-CN" sz="1800" b="1" dirty="0">
                <a:latin typeface="仿宋" panose="02010609060101010101" pitchFamily="49" charset="-122"/>
                <a:ea typeface="仿宋" panose="02010609060101010101" pitchFamily="49" charset="-122"/>
                <a:sym typeface="+mn-ea"/>
              </a:rPr>
              <a:t>的距离为：</a:t>
            </a:r>
            <a:r>
              <a:rPr lang="en-US" altLang="zh-CN" sz="1800" b="1" dirty="0">
                <a:latin typeface="仿宋" panose="02010609060101010101" pitchFamily="49" charset="-122"/>
                <a:ea typeface="仿宋" panose="02010609060101010101" pitchFamily="49" charset="-122"/>
                <a:sym typeface="+mn-ea"/>
              </a:rPr>
              <a:t> "&lt;&lt;da.GetDis ()&lt;&lt;endl;     cout&lt;&lt;"</a:t>
            </a:r>
            <a:r>
              <a:rPr lang="zh-CN" altLang="zh-CN" sz="1800" b="1" dirty="0">
                <a:latin typeface="仿宋" panose="02010609060101010101" pitchFamily="49" charset="-122"/>
                <a:ea typeface="仿宋" panose="02010609060101010101" pitchFamily="49" charset="-122"/>
                <a:sym typeface="+mn-ea"/>
              </a:rPr>
              <a:t>通过</a:t>
            </a:r>
            <a:r>
              <a:rPr lang="en-US" altLang="zh-CN" sz="1800" b="1" dirty="0">
                <a:latin typeface="仿宋" panose="02010609060101010101" pitchFamily="49" charset="-122"/>
                <a:ea typeface="仿宋" panose="02010609060101010101" pitchFamily="49" charset="-122"/>
                <a:sym typeface="+mn-ea"/>
              </a:rPr>
              <a:t>db</a:t>
            </a:r>
            <a:r>
              <a:rPr lang="zh-CN" altLang="zh-CN" sz="1800" b="1" dirty="0">
                <a:latin typeface="仿宋" panose="02010609060101010101" pitchFamily="49" charset="-122"/>
                <a:ea typeface="仿宋" panose="02010609060101010101" pitchFamily="49" charset="-122"/>
                <a:sym typeface="+mn-ea"/>
              </a:rPr>
              <a:t>得到点</a:t>
            </a:r>
            <a:r>
              <a:rPr lang="en-US" altLang="zh-CN" sz="1800" b="1" dirty="0">
                <a:latin typeface="仿宋" panose="02010609060101010101" pitchFamily="49" charset="-122"/>
                <a:ea typeface="仿宋" panose="02010609060101010101" pitchFamily="49" charset="-122"/>
                <a:sym typeface="+mn-ea"/>
              </a:rPr>
              <a:t>(2,2)</a:t>
            </a:r>
            <a:r>
              <a:rPr lang="zh-CN" altLang="zh-CN" sz="1800" b="1" dirty="0">
                <a:latin typeface="仿宋" panose="02010609060101010101" pitchFamily="49" charset="-122"/>
                <a:ea typeface="仿宋" panose="02010609060101010101" pitchFamily="49" charset="-122"/>
                <a:sym typeface="+mn-ea"/>
              </a:rPr>
              <a:t>到点</a:t>
            </a:r>
            <a:r>
              <a:rPr lang="en-US" altLang="zh-CN" sz="1800" b="1" dirty="0">
                <a:latin typeface="仿宋" panose="02010609060101010101" pitchFamily="49" charset="-122"/>
                <a:ea typeface="仿宋" panose="02010609060101010101" pitchFamily="49" charset="-122"/>
                <a:sym typeface="+mn-ea"/>
              </a:rPr>
              <a:t>(5,5)</a:t>
            </a:r>
            <a:r>
              <a:rPr lang="zh-CN" altLang="zh-CN" sz="1800" b="1" dirty="0">
                <a:latin typeface="仿宋" panose="02010609060101010101" pitchFamily="49" charset="-122"/>
                <a:ea typeface="仿宋" panose="02010609060101010101" pitchFamily="49" charset="-122"/>
                <a:sym typeface="+mn-ea"/>
              </a:rPr>
              <a:t>的距离为：</a:t>
            </a:r>
            <a:r>
              <a:rPr lang="en-US" altLang="zh-CN" sz="1800" b="1" dirty="0">
                <a:latin typeface="仿宋" panose="02010609060101010101" pitchFamily="49" charset="-122"/>
                <a:ea typeface="仿宋" panose="02010609060101010101" pitchFamily="49" charset="-122"/>
                <a:sym typeface="+mn-ea"/>
              </a:rPr>
              <a:t> "&lt;&lt;db.GetDis ()&lt;&lt;endl;</a:t>
            </a:r>
            <a:r>
              <a:rPr lang="zh-CN" altLang="zh-CN" sz="1800" b="1" dirty="0">
                <a:latin typeface="仿宋" panose="02010609060101010101" pitchFamily="49" charset="-122"/>
                <a:ea typeface="仿宋" panose="02010609060101010101" pitchFamily="49" charset="-122"/>
                <a:sym typeface="+mn-ea"/>
              </a:rPr>
              <a:t>”分别输出点（</a:t>
            </a:r>
            <a:r>
              <a:rPr lang="en-US" altLang="zh-CN" sz="1800" b="1" dirty="0">
                <a:latin typeface="仿宋" panose="02010609060101010101" pitchFamily="49" charset="-122"/>
                <a:ea typeface="仿宋" panose="02010609060101010101" pitchFamily="49" charset="-122"/>
                <a:sym typeface="+mn-ea"/>
              </a:rPr>
              <a:t>2,2</a:t>
            </a:r>
            <a:r>
              <a:rPr lang="zh-CN" altLang="zh-CN" sz="1800" b="1" dirty="0">
                <a:latin typeface="仿宋" panose="02010609060101010101" pitchFamily="49" charset="-122"/>
                <a:ea typeface="仿宋" panose="02010609060101010101" pitchFamily="49" charset="-122"/>
                <a:sym typeface="+mn-ea"/>
              </a:rPr>
              <a:t>）和点（</a:t>
            </a:r>
            <a:r>
              <a:rPr lang="en-US" altLang="zh-CN" sz="1800" b="1" dirty="0">
                <a:latin typeface="仿宋" panose="02010609060101010101" pitchFamily="49" charset="-122"/>
                <a:ea typeface="仿宋" panose="02010609060101010101" pitchFamily="49" charset="-122"/>
                <a:sym typeface="+mn-ea"/>
              </a:rPr>
              <a:t>5,5</a:t>
            </a:r>
            <a:r>
              <a:rPr lang="zh-CN" altLang="zh-CN" sz="1800" b="1" dirty="0">
                <a:latin typeface="仿宋" panose="02010609060101010101" pitchFamily="49" charset="-122"/>
                <a:ea typeface="仿宋" panose="02010609060101010101" pitchFamily="49" charset="-122"/>
                <a:sym typeface="+mn-ea"/>
              </a:rPr>
              <a:t>）之间的距离。</a:t>
            </a:r>
            <a:endParaRPr lang="zh-CN" altLang="zh-CN" sz="1800" b="1" dirty="0">
              <a:latin typeface="仿宋" panose="02010609060101010101" pitchFamily="49" charset="-122"/>
              <a:ea typeface="仿宋" panose="02010609060101010101" pitchFamily="49" charset="-122"/>
            </a:endParaRPr>
          </a:p>
          <a:p>
            <a:pPr marL="0" indent="0">
              <a:lnSpc>
                <a:spcPct val="150000"/>
              </a:lnSpc>
              <a:buNone/>
            </a:pPr>
            <a:r>
              <a:rPr lang="zh-CN" altLang="zh-CN" sz="1800" b="1" dirty="0">
                <a:latin typeface="仿宋" panose="02010609060101010101" pitchFamily="49" charset="-122"/>
                <a:ea typeface="仿宋" panose="02010609060101010101" pitchFamily="49" charset="-122"/>
                <a:sym typeface="+mn-ea"/>
              </a:rPr>
              <a:t>（</a:t>
            </a:r>
            <a:r>
              <a:rPr lang="en-US" altLang="zh-CN" sz="1800" b="1" dirty="0">
                <a:latin typeface="仿宋" panose="02010609060101010101" pitchFamily="49" charset="-122"/>
                <a:ea typeface="仿宋" panose="02010609060101010101" pitchFamily="49" charset="-122"/>
                <a:sym typeface="+mn-ea"/>
              </a:rPr>
              <a:t>5</a:t>
            </a:r>
            <a:r>
              <a:rPr lang="zh-CN" altLang="zh-CN" sz="1800" b="1" dirty="0">
                <a:latin typeface="仿宋" panose="02010609060101010101" pitchFamily="49" charset="-122"/>
                <a:ea typeface="仿宋" panose="02010609060101010101" pitchFamily="49" charset="-122"/>
                <a:sym typeface="+mn-ea"/>
              </a:rPr>
              <a:t>）程序运行结束前，按照与构造相反的次序析构各对象</a:t>
            </a:r>
            <a:endParaRPr lang="en-US" altLang="zh-CN" sz="1800" b="1" noProof="0" dirty="0">
              <a:ln>
                <a:noFill/>
              </a:ln>
              <a:solidFill>
                <a:srgbClr val="FF000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35170">
                                            <p:txEl>
                                              <p:pRg st="1" end="1"/>
                                            </p:txEl>
                                          </p:spTgt>
                                        </p:tgtEl>
                                        <p:attrNameLst>
                                          <p:attrName>style.visibility</p:attrName>
                                        </p:attrNameLst>
                                      </p:cBhvr>
                                      <p:to>
                                        <p:strVal val="visible"/>
                                      </p:to>
                                    </p:set>
                                    <p:animEffect transition="in" filter="fade">
                                      <p:cBhvr>
                                        <p:cTn id="23" dur="1000"/>
                                        <p:tgtEl>
                                          <p:spTgt spid="135170">
                                            <p:txEl>
                                              <p:pRg st="1" end="1"/>
                                            </p:txEl>
                                          </p:spTgt>
                                        </p:tgtEl>
                                      </p:cBhvr>
                                    </p:animEffect>
                                    <p:anim calcmode="lin" valueType="num">
                                      <p:cBhvr>
                                        <p:cTn id="24"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35170">
                                            <p:txEl>
                                              <p:pRg st="2" end="2"/>
                                            </p:txEl>
                                          </p:spTgt>
                                        </p:tgtEl>
                                        <p:attrNameLst>
                                          <p:attrName>style.visibility</p:attrName>
                                        </p:attrNameLst>
                                      </p:cBhvr>
                                      <p:to>
                                        <p:strVal val="visible"/>
                                      </p:to>
                                    </p:set>
                                    <p:animEffect transition="in" filter="fade">
                                      <p:cBhvr>
                                        <p:cTn id="30" dur="1000"/>
                                        <p:tgtEl>
                                          <p:spTgt spid="135170">
                                            <p:txEl>
                                              <p:pRg st="2" end="2"/>
                                            </p:txEl>
                                          </p:spTgt>
                                        </p:tgtEl>
                                      </p:cBhvr>
                                    </p:animEffect>
                                    <p:anim calcmode="lin" valueType="num">
                                      <p:cBhvr>
                                        <p:cTn id="31"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848415"/>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598188" y="284309"/>
              <a:ext cx="753581" cy="506214"/>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3.11</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3780790" y="2279650"/>
            <a:ext cx="3756025" cy="807085"/>
          </a:xfrm>
          <a:prstGeom prst="rect">
            <a:avLst/>
          </a:prstGeom>
          <a:noFill/>
        </p:spPr>
        <p:txBody>
          <a:bodyPr wrap="square" lIns="68584" tIns="34291" rIns="68584" bIns="34291"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zh-CN" sz="4800" b="1" noProof="0" dirty="0">
                <a:solidFill>
                  <a:schemeClr val="tx1">
                    <a:lumMod val="75000"/>
                    <a:lumOff val="25000"/>
                  </a:schemeClr>
                </a:solidFill>
                <a:effectLst>
                  <a:outerShdw blurRad="38100" dist="19050" dir="2700000" algn="tl" rotWithShape="0">
                    <a:schemeClr val="dk1">
                      <a:alpha val="40000"/>
                    </a:schemeClr>
                  </a:outerShdw>
                </a:effectLst>
                <a:uLnTx/>
                <a:uFillTx/>
                <a:latin typeface="微软雅黑" pitchFamily="34" charset="-122"/>
                <a:ea typeface="微软雅黑" pitchFamily="34" charset="-122"/>
                <a:cs typeface="+mj-cs"/>
                <a:sym typeface="+mn-ea"/>
              </a:rPr>
              <a:t>程序实例</a:t>
            </a:r>
          </a:p>
        </p:txBody>
      </p:sp>
      <p:grpSp>
        <p:nvGrpSpPr>
          <p:cNvPr id="7" name="组合 6"/>
          <p:cNvGrpSpPr/>
          <p:nvPr/>
        </p:nvGrpSpPr>
        <p:grpSpPr>
          <a:xfrm>
            <a:off x="5940152" y="1471405"/>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471798"/>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471405"/>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471405"/>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471405"/>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p>
        </p:txBody>
      </p:sp>
      <p:sp>
        <p:nvSpPr>
          <p:cNvPr id="135170" name="内容占位符 2"/>
          <p:cNvSpPr>
            <a:spLocks noGrp="1"/>
          </p:cNvSpPr>
          <p:nvPr>
            <p:ph idx="1"/>
          </p:nvPr>
        </p:nvSpPr>
        <p:spPr>
          <a:xfrm>
            <a:off x="251520" y="732790"/>
            <a:ext cx="8568952" cy="4142740"/>
          </a:xfrm>
        </p:spPr>
        <p:txBody>
          <a:bodyPr vert="horz" wrap="square" lIns="91440" tIns="45720" rIns="91440" bIns="45720" anchor="t">
            <a:noAutofit/>
          </a:bodyPr>
          <a:lstStyle/>
          <a:p>
            <a:pPr marL="0" indent="0">
              <a:lnSpc>
                <a:spcPct val="150000"/>
              </a:lnSpc>
              <a:buNone/>
            </a:pPr>
            <a:r>
              <a:rPr lang="zh-CN" altLang="zh-CN" sz="1800" b="1" dirty="0">
                <a:latin typeface="仿宋" panose="02010609060101010101" pitchFamily="49" charset="-122"/>
                <a:ea typeface="仿宋" panose="02010609060101010101" pitchFamily="49" charset="-122"/>
                <a:sym typeface="+mn-ea"/>
              </a:rPr>
              <a:t>【例</a:t>
            </a:r>
            <a:r>
              <a:rPr lang="en-US" altLang="zh-CN" sz="1800" b="1" dirty="0" smtClean="0">
                <a:latin typeface="仿宋" panose="02010609060101010101" pitchFamily="49" charset="-122"/>
                <a:ea typeface="仿宋" panose="02010609060101010101" pitchFamily="49" charset="-122"/>
                <a:sym typeface="+mn-ea"/>
              </a:rPr>
              <a:t>3-34</a:t>
            </a:r>
            <a:r>
              <a:rPr lang="zh-CN" altLang="zh-CN" sz="1800" b="1" dirty="0" smtClean="0">
                <a:latin typeface="仿宋" panose="02010609060101010101" pitchFamily="49" charset="-122"/>
                <a:ea typeface="仿宋" panose="02010609060101010101" pitchFamily="49" charset="-122"/>
                <a:sym typeface="+mn-ea"/>
              </a:rPr>
              <a:t>】</a:t>
            </a:r>
            <a:r>
              <a:rPr lang="zh-CN" altLang="zh-CN" sz="1800" b="1" dirty="0">
                <a:latin typeface="仿宋" panose="02010609060101010101" pitchFamily="49" charset="-122"/>
                <a:ea typeface="仿宋" panose="02010609060101010101" pitchFamily="49" charset="-122"/>
                <a:sym typeface="+mn-ea"/>
              </a:rPr>
              <a:t>实现一个简单的学生成绩管理系统。</a:t>
            </a:r>
            <a:endParaRPr lang="zh-CN" altLang="zh-CN" sz="1800" b="1" dirty="0">
              <a:latin typeface="仿宋" panose="02010609060101010101" pitchFamily="49" charset="-122"/>
              <a:ea typeface="仿宋" panose="02010609060101010101" pitchFamily="49" charset="-122"/>
            </a:endParaRPr>
          </a:p>
          <a:p>
            <a:pPr marL="0" indent="0">
              <a:lnSpc>
                <a:spcPct val="150000"/>
              </a:lnSpc>
              <a:buNone/>
            </a:pPr>
            <a:r>
              <a:rPr lang="en-US" altLang="zh-CN" sz="1800" b="1" dirty="0">
                <a:latin typeface="仿宋" panose="02010609060101010101" pitchFamily="49" charset="-122"/>
                <a:ea typeface="仿宋" panose="02010609060101010101" pitchFamily="49" charset="-122"/>
                <a:sym typeface="+mn-ea"/>
              </a:rPr>
              <a:t>     </a:t>
            </a:r>
            <a:r>
              <a:rPr lang="zh-CN" altLang="zh-CN" sz="1800" b="1" dirty="0">
                <a:latin typeface="仿宋" panose="02010609060101010101" pitchFamily="49" charset="-122"/>
                <a:ea typeface="仿宋" panose="02010609060101010101" pitchFamily="49" charset="-122"/>
                <a:sym typeface="+mn-ea"/>
              </a:rPr>
              <a:t>通过该系统，可以进行学生信息的插入、删除和输出。</a:t>
            </a:r>
            <a:endParaRPr lang="zh-CN" altLang="zh-CN" sz="1800" b="1" dirty="0">
              <a:latin typeface="仿宋" panose="02010609060101010101" pitchFamily="49" charset="-122"/>
              <a:ea typeface="仿宋" panose="02010609060101010101" pitchFamily="49" charset="-122"/>
            </a:endParaRPr>
          </a:p>
          <a:p>
            <a:pPr marL="0" indent="0">
              <a:lnSpc>
                <a:spcPct val="150000"/>
              </a:lnSpc>
              <a:buNone/>
            </a:pPr>
            <a:r>
              <a:rPr lang="en-US" altLang="zh-CN" sz="1800" b="1" dirty="0">
                <a:latin typeface="仿宋" panose="02010609060101010101" pitchFamily="49" charset="-122"/>
                <a:ea typeface="仿宋" panose="02010609060101010101" pitchFamily="49" charset="-122"/>
                <a:sym typeface="+mn-ea"/>
              </a:rPr>
              <a:t>     </a:t>
            </a:r>
            <a:r>
              <a:rPr lang="zh-CN" altLang="zh-CN" sz="1800" b="1" dirty="0">
                <a:latin typeface="仿宋" panose="02010609060101010101" pitchFamily="49" charset="-122"/>
                <a:ea typeface="仿宋" panose="02010609060101010101" pitchFamily="49" charset="-122"/>
                <a:sym typeface="+mn-ea"/>
              </a:rPr>
              <a:t>分析：为了方便对学生信息的操作，应定义一个结构体</a:t>
            </a:r>
            <a:r>
              <a:rPr lang="en-US" altLang="zh-CN" sz="1800" b="1" dirty="0">
                <a:latin typeface="仿宋" panose="02010609060101010101" pitchFamily="49" charset="-122"/>
                <a:ea typeface="仿宋" panose="02010609060101010101" pitchFamily="49" charset="-122"/>
                <a:sym typeface="+mn-ea"/>
              </a:rPr>
              <a:t>Student_s</a:t>
            </a:r>
            <a:r>
              <a:rPr lang="zh-CN" altLang="zh-CN" sz="1800" b="1" dirty="0">
                <a:latin typeface="仿宋" panose="02010609060101010101" pitchFamily="49" charset="-122"/>
                <a:ea typeface="仿宋" panose="02010609060101010101" pitchFamily="49" charset="-122"/>
                <a:sym typeface="+mn-ea"/>
              </a:rPr>
              <a:t>，包括学号、姓名和成绩；设计一个学生类</a:t>
            </a:r>
            <a:r>
              <a:rPr lang="en-US" altLang="zh-CN" sz="1800" b="1" dirty="0">
                <a:latin typeface="仿宋" panose="02010609060101010101" pitchFamily="49" charset="-122"/>
                <a:ea typeface="仿宋" panose="02010609060101010101" pitchFamily="49" charset="-122"/>
                <a:sym typeface="+mn-ea"/>
              </a:rPr>
              <a:t>Student_c</a:t>
            </a:r>
            <a:r>
              <a:rPr lang="zh-CN" altLang="zh-CN" sz="1800" b="1" dirty="0">
                <a:latin typeface="仿宋" panose="02010609060101010101" pitchFamily="49" charset="-122"/>
                <a:ea typeface="仿宋" panose="02010609060101010101" pitchFamily="49" charset="-122"/>
                <a:sym typeface="+mn-ea"/>
              </a:rPr>
              <a:t>，其中数据成员</a:t>
            </a:r>
            <a:r>
              <a:rPr lang="en-US" altLang="zh-CN" sz="1800" b="1" dirty="0">
                <a:latin typeface="仿宋" panose="02010609060101010101" pitchFamily="49" charset="-122"/>
                <a:ea typeface="仿宋" panose="02010609060101010101" pitchFamily="49" charset="-122"/>
                <a:sym typeface="+mn-ea"/>
              </a:rPr>
              <a:t>Student_struct[MAXSIZE]</a:t>
            </a:r>
            <a:r>
              <a:rPr lang="zh-CN" altLang="zh-CN" sz="1800" b="1" dirty="0">
                <a:latin typeface="仿宋" panose="02010609060101010101" pitchFamily="49" charset="-122"/>
                <a:ea typeface="仿宋" panose="02010609060101010101" pitchFamily="49" charset="-122"/>
                <a:sym typeface="+mn-ea"/>
              </a:rPr>
              <a:t>表示最多存放</a:t>
            </a:r>
            <a:r>
              <a:rPr lang="en-US" altLang="zh-CN" sz="1800" b="1" dirty="0">
                <a:latin typeface="仿宋" panose="02010609060101010101" pitchFamily="49" charset="-122"/>
                <a:ea typeface="仿宋" panose="02010609060101010101" pitchFamily="49" charset="-122"/>
                <a:sym typeface="+mn-ea"/>
              </a:rPr>
              <a:t>MAXSIZE</a:t>
            </a:r>
            <a:r>
              <a:rPr lang="zh-CN" altLang="zh-CN" sz="1800" b="1" dirty="0">
                <a:latin typeface="仿宋" panose="02010609060101010101" pitchFamily="49" charset="-122"/>
                <a:ea typeface="仿宋" panose="02010609060101010101" pitchFamily="49" charset="-122"/>
                <a:sym typeface="+mn-ea"/>
              </a:rPr>
              <a:t>个学生，每个元素代表一个学生；</a:t>
            </a:r>
            <a:r>
              <a:rPr lang="en-US" altLang="zh-CN" sz="1800" b="1" dirty="0">
                <a:latin typeface="仿宋" panose="02010609060101010101" pitchFamily="49" charset="-122"/>
                <a:ea typeface="仿宋" panose="02010609060101010101" pitchFamily="49" charset="-122"/>
                <a:sym typeface="+mn-ea"/>
              </a:rPr>
              <a:t>total</a:t>
            </a:r>
            <a:r>
              <a:rPr lang="zh-CN" altLang="zh-CN" sz="1800" b="1" dirty="0">
                <a:latin typeface="仿宋" panose="02010609060101010101" pitchFamily="49" charset="-122"/>
                <a:ea typeface="仿宋" panose="02010609060101010101" pitchFamily="49" charset="-122"/>
                <a:sym typeface="+mn-ea"/>
              </a:rPr>
              <a:t>当前线性表中元素的个数，也就是学生的人数。</a:t>
            </a:r>
            <a:endParaRPr lang="en-US" altLang="zh-CN" sz="1800" b="1" noProof="0" dirty="0">
              <a:ln>
                <a:noFill/>
              </a:ln>
              <a:solidFill>
                <a:srgbClr val="FF0000"/>
              </a:solidFill>
              <a:effectLst/>
              <a:uLnTx/>
              <a:uFillTx/>
              <a:latin typeface="+mn-ea"/>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5170">
                                            <p:txEl>
                                              <p:pRg st="2" end="2"/>
                                            </p:txEl>
                                          </p:spTgt>
                                        </p:tgtEl>
                                        <p:attrNameLst>
                                          <p:attrName>style.visibility</p:attrName>
                                        </p:attrNameLst>
                                      </p:cBhvr>
                                      <p:to>
                                        <p:strVal val="visible"/>
                                      </p:to>
                                    </p:set>
                                    <p:animEffect transition="in" filter="fade">
                                      <p:cBhvr>
                                        <p:cTn id="28" dur="1000"/>
                                        <p:tgtEl>
                                          <p:spTgt spid="135170">
                                            <p:txEl>
                                              <p:pRg st="2" end="2"/>
                                            </p:txEl>
                                          </p:spTgt>
                                        </p:tgtEl>
                                      </p:cBhvr>
                                    </p:animEffect>
                                    <p:anim calcmode="lin" valueType="num">
                                      <p:cBhvr>
                                        <p:cTn id="29"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3517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971600" y="221171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3" name="TextBox 2"/>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800" b="1" dirty="0"/>
              <a:t>学习目标</a:t>
            </a:r>
          </a:p>
        </p:txBody>
      </p:sp>
      <p:sp>
        <p:nvSpPr>
          <p:cNvPr id="4" name="圆角矩形 3"/>
          <p:cNvSpPr/>
          <p:nvPr/>
        </p:nvSpPr>
        <p:spPr>
          <a:xfrm>
            <a:off x="3358125" y="819251"/>
            <a:ext cx="4479052" cy="451685"/>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Freeform 5"/>
          <p:cNvSpPr/>
          <p:nvPr/>
        </p:nvSpPr>
        <p:spPr bwMode="auto">
          <a:xfrm>
            <a:off x="2650968" y="699542"/>
            <a:ext cx="547516" cy="4248472"/>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 name="圆角矩形 5"/>
          <p:cNvSpPr/>
          <p:nvPr/>
        </p:nvSpPr>
        <p:spPr>
          <a:xfrm>
            <a:off x="3358125" y="1377012"/>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圆角矩形 6"/>
          <p:cNvSpPr/>
          <p:nvPr/>
        </p:nvSpPr>
        <p:spPr>
          <a:xfrm>
            <a:off x="3368321" y="2573487"/>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 name="圆角矩形 7"/>
          <p:cNvSpPr/>
          <p:nvPr/>
        </p:nvSpPr>
        <p:spPr>
          <a:xfrm>
            <a:off x="3368321" y="3177333"/>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9" name="TextBox 8"/>
          <p:cNvSpPr txBox="1"/>
          <p:nvPr/>
        </p:nvSpPr>
        <p:spPr>
          <a:xfrm>
            <a:off x="3665148" y="943687"/>
            <a:ext cx="3758504" cy="23660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400" b="1" dirty="0">
                <a:solidFill>
                  <a:schemeClr val="tx1">
                    <a:lumMod val="75000"/>
                    <a:lumOff val="25000"/>
                  </a:schemeClr>
                </a:solidFill>
              </a:rPr>
              <a:t>1.  </a:t>
            </a:r>
            <a:r>
              <a:rPr lang="zh-CN" altLang="en-US" sz="1400" b="1" dirty="0">
                <a:solidFill>
                  <a:schemeClr val="tx1">
                    <a:lumMod val="75000"/>
                    <a:lumOff val="25000"/>
                  </a:schemeClr>
                </a:solidFill>
              </a:rPr>
              <a:t>理解类的概念，掌握类的定义方法</a:t>
            </a:r>
          </a:p>
        </p:txBody>
      </p:sp>
      <p:sp>
        <p:nvSpPr>
          <p:cNvPr id="10" name="TextBox 9"/>
          <p:cNvSpPr txBox="1"/>
          <p:nvPr/>
        </p:nvSpPr>
        <p:spPr>
          <a:xfrm>
            <a:off x="3665147" y="1501449"/>
            <a:ext cx="4182225" cy="25853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400" b="1" dirty="0">
                <a:solidFill>
                  <a:schemeClr val="tx1">
                    <a:lumMod val="75000"/>
                    <a:lumOff val="25000"/>
                  </a:schemeClr>
                </a:solidFill>
              </a:rPr>
              <a:t>2.  </a:t>
            </a:r>
            <a:r>
              <a:rPr lang="zh-CN" altLang="en-US" sz="1400" b="1" dirty="0">
                <a:solidFill>
                  <a:schemeClr val="tx1">
                    <a:lumMod val="75000"/>
                    <a:lumOff val="25000"/>
                  </a:schemeClr>
                </a:solidFill>
              </a:rPr>
              <a:t>理解对象与类的关系，掌握对象的创建和使用方法</a:t>
            </a:r>
          </a:p>
        </p:txBody>
      </p:sp>
      <p:sp>
        <p:nvSpPr>
          <p:cNvPr id="11" name="TextBox 10"/>
          <p:cNvSpPr txBox="1"/>
          <p:nvPr/>
        </p:nvSpPr>
        <p:spPr>
          <a:xfrm>
            <a:off x="3642551" y="2689141"/>
            <a:ext cx="3758504" cy="23660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400" b="1" dirty="0">
                <a:solidFill>
                  <a:schemeClr val="tx1">
                    <a:lumMod val="75000"/>
                    <a:lumOff val="25000"/>
                  </a:schemeClr>
                </a:solidFill>
              </a:rPr>
              <a:t>4.  </a:t>
            </a:r>
            <a:r>
              <a:rPr lang="zh-CN" altLang="en-US" sz="1400" b="1" dirty="0">
                <a:solidFill>
                  <a:schemeClr val="tx1">
                    <a:lumMod val="75000"/>
                    <a:lumOff val="25000"/>
                  </a:schemeClr>
                </a:solidFill>
              </a:rPr>
              <a:t>掌握拷贝构造函数的使用方法</a:t>
            </a:r>
          </a:p>
        </p:txBody>
      </p:sp>
      <p:sp>
        <p:nvSpPr>
          <p:cNvPr id="12" name="TextBox 11"/>
          <p:cNvSpPr txBox="1"/>
          <p:nvPr/>
        </p:nvSpPr>
        <p:spPr>
          <a:xfrm>
            <a:off x="3642551" y="3304953"/>
            <a:ext cx="3758504" cy="23660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400" b="1" dirty="0">
                <a:solidFill>
                  <a:schemeClr val="tx1">
                    <a:lumMod val="75000"/>
                    <a:lumOff val="25000"/>
                  </a:schemeClr>
                </a:solidFill>
              </a:rPr>
              <a:t>5.   </a:t>
            </a:r>
            <a:r>
              <a:rPr lang="zh-CN" altLang="en-US" sz="1400" b="1" dirty="0">
                <a:solidFill>
                  <a:schemeClr val="tx1">
                    <a:lumMod val="75000"/>
                    <a:lumOff val="25000"/>
                  </a:schemeClr>
                </a:solidFill>
              </a:rPr>
              <a:t>掌握对象数组和对象指针的特点和使用方法</a:t>
            </a:r>
          </a:p>
        </p:txBody>
      </p:sp>
      <p:sp>
        <p:nvSpPr>
          <p:cNvPr id="13" name="圆角矩形 12"/>
          <p:cNvSpPr/>
          <p:nvPr/>
        </p:nvSpPr>
        <p:spPr>
          <a:xfrm>
            <a:off x="3368321" y="4342698"/>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4" name="TextBox 13"/>
          <p:cNvSpPr txBox="1"/>
          <p:nvPr/>
        </p:nvSpPr>
        <p:spPr>
          <a:xfrm>
            <a:off x="3665148" y="4450238"/>
            <a:ext cx="3758504" cy="23660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400" b="1" dirty="0">
                <a:solidFill>
                  <a:schemeClr val="tx1">
                    <a:lumMod val="75000"/>
                    <a:lumOff val="25000"/>
                  </a:schemeClr>
                </a:solidFill>
              </a:rPr>
              <a:t>7.  </a:t>
            </a:r>
            <a:r>
              <a:rPr lang="zh-CN" altLang="en-US" sz="1400" b="1" dirty="0">
                <a:solidFill>
                  <a:schemeClr val="tx1">
                    <a:lumMod val="75000"/>
                    <a:lumOff val="25000"/>
                  </a:schemeClr>
                </a:solidFill>
              </a:rPr>
              <a:t>理解类的组合的特点</a:t>
            </a:r>
          </a:p>
        </p:txBody>
      </p:sp>
      <p:sp>
        <p:nvSpPr>
          <p:cNvPr id="1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类与对象</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358125" y="1985867"/>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8" name="TextBox 17"/>
          <p:cNvSpPr txBox="1"/>
          <p:nvPr/>
        </p:nvSpPr>
        <p:spPr>
          <a:xfrm>
            <a:off x="3642551" y="2100910"/>
            <a:ext cx="3758504" cy="23660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400" b="1" dirty="0">
                <a:solidFill>
                  <a:schemeClr val="tx1">
                    <a:lumMod val="75000"/>
                    <a:lumOff val="25000"/>
                  </a:schemeClr>
                </a:solidFill>
              </a:rPr>
              <a:t>3.</a:t>
            </a:r>
            <a:r>
              <a:rPr lang="zh-CN" altLang="en-US" sz="1400" b="1" dirty="0">
                <a:solidFill>
                  <a:schemeClr val="tx1">
                    <a:lumMod val="75000"/>
                    <a:lumOff val="25000"/>
                  </a:schemeClr>
                </a:solidFill>
              </a:rPr>
              <a:t>  掌握构造函数、析构函数的概念和使用方法</a:t>
            </a:r>
          </a:p>
        </p:txBody>
      </p:sp>
      <p:sp>
        <p:nvSpPr>
          <p:cNvPr id="19" name="圆角矩形 18"/>
          <p:cNvSpPr/>
          <p:nvPr/>
        </p:nvSpPr>
        <p:spPr>
          <a:xfrm>
            <a:off x="3358125" y="3783830"/>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0" name="TextBox 19"/>
          <p:cNvSpPr txBox="1"/>
          <p:nvPr/>
        </p:nvSpPr>
        <p:spPr>
          <a:xfrm>
            <a:off x="3642551" y="3891370"/>
            <a:ext cx="3758504" cy="23660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400" b="1" dirty="0">
                <a:solidFill>
                  <a:schemeClr val="tx1">
                    <a:lumMod val="75000"/>
                    <a:lumOff val="25000"/>
                  </a:schemeClr>
                </a:solidFill>
              </a:rPr>
              <a:t>6.  </a:t>
            </a:r>
            <a:r>
              <a:rPr lang="zh-CN" altLang="en-US" sz="1400" b="1" dirty="0">
                <a:solidFill>
                  <a:schemeClr val="tx1">
                    <a:lumMod val="75000"/>
                    <a:lumOff val="25000"/>
                  </a:schemeClr>
                </a:solidFill>
              </a:rPr>
              <a:t>掌握函数调用中参数的传递方式</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49"/>
                            </p:stCondLst>
                            <p:childTnLst>
                              <p:par>
                                <p:cTn id="13" presetID="45"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000"/>
                                        <p:tgtEl>
                                          <p:spTgt spid="3"/>
                                        </p:tgtEl>
                                      </p:cBhvr>
                                    </p:animEffect>
                                    <p:anim calcmode="lin" valueType="num">
                                      <p:cBhvr>
                                        <p:cTn id="16" dur="2000" fill="hold"/>
                                        <p:tgtEl>
                                          <p:spTgt spid="3"/>
                                        </p:tgtEl>
                                        <p:attrNameLst>
                                          <p:attrName>ppt_w</p:attrName>
                                        </p:attrNameLst>
                                      </p:cBhvr>
                                      <p:tavLst>
                                        <p:tav tm="0" fmla="#ppt_w*sin(2.5*pi*$)">
                                          <p:val>
                                            <p:fltVal val="0"/>
                                          </p:val>
                                        </p:tav>
                                        <p:tav tm="100000">
                                          <p:val>
                                            <p:fltVal val="1"/>
                                          </p:val>
                                        </p:tav>
                                      </p:tavLst>
                                    </p:anim>
                                    <p:anim calcmode="lin" valueType="num">
                                      <p:cBhvr>
                                        <p:cTn id="17" dur="2000" fill="hold"/>
                                        <p:tgtEl>
                                          <p:spTgt spid="3"/>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000"/>
                                        <p:tgtEl>
                                          <p:spTgt spid="2"/>
                                        </p:tgtEl>
                                      </p:cBhvr>
                                    </p:animEffect>
                                    <p:anim calcmode="lin" valueType="num">
                                      <p:cBhvr>
                                        <p:cTn id="21" dur="2000" fill="hold"/>
                                        <p:tgtEl>
                                          <p:spTgt spid="2"/>
                                        </p:tgtEl>
                                        <p:attrNameLst>
                                          <p:attrName>ppt_w</p:attrName>
                                        </p:attrNameLst>
                                      </p:cBhvr>
                                      <p:tavLst>
                                        <p:tav tm="0" fmla="#ppt_w*sin(2.5*pi*$)">
                                          <p:val>
                                            <p:fltVal val="0"/>
                                          </p:val>
                                        </p:tav>
                                        <p:tav tm="100000">
                                          <p:val>
                                            <p:fltVal val="1"/>
                                          </p:val>
                                        </p:tav>
                                      </p:tavLst>
                                    </p:anim>
                                    <p:anim calcmode="lin" valueType="num">
                                      <p:cBhvr>
                                        <p:cTn id="22" dur="2000" fill="hold"/>
                                        <p:tgtEl>
                                          <p:spTgt spid="2"/>
                                        </p:tgtEl>
                                        <p:attrNameLst>
                                          <p:attrName>ppt_h</p:attrName>
                                        </p:attrNameLst>
                                      </p:cBhvr>
                                      <p:tavLst>
                                        <p:tav tm="0">
                                          <p:val>
                                            <p:strVal val="#ppt_h"/>
                                          </p:val>
                                        </p:tav>
                                        <p:tav tm="100000">
                                          <p:val>
                                            <p:strVal val="#ppt_h"/>
                                          </p:val>
                                        </p:tav>
                                      </p:tavLst>
                                    </p:anim>
                                  </p:childTnLst>
                                </p:cTn>
                              </p:par>
                            </p:childTnLst>
                          </p:cTn>
                        </p:par>
                        <p:par>
                          <p:cTn id="23" fill="hold">
                            <p:stCondLst>
                              <p:cond delay="2649"/>
                            </p:stCondLst>
                            <p:childTnLst>
                              <p:par>
                                <p:cTn id="24" presetID="16" presetClass="entr" presetSubtype="42"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outHorizontal)">
                                      <p:cBhvr>
                                        <p:cTn id="26" dur="500"/>
                                        <p:tgtEl>
                                          <p:spTgt spid="5"/>
                                        </p:tgtEl>
                                      </p:cBhvr>
                                    </p:animEffect>
                                  </p:childTnLst>
                                </p:cTn>
                              </p:par>
                            </p:childTnLst>
                          </p:cTn>
                        </p:par>
                        <p:par>
                          <p:cTn id="27" fill="hold">
                            <p:stCondLst>
                              <p:cond delay="3149"/>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3649"/>
                            </p:stCondLst>
                            <p:childTnLst>
                              <p:par>
                                <p:cTn id="35" presetID="22" presetClass="entr" presetSubtype="8"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4149"/>
                            </p:stCondLst>
                            <p:childTnLst>
                              <p:par>
                                <p:cTn id="42" presetID="22" presetClass="entr" presetSubtype="8"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par>
                          <p:cTn id="48" fill="hold">
                            <p:stCondLst>
                              <p:cond delay="4649"/>
                            </p:stCondLst>
                            <p:childTnLst>
                              <p:par>
                                <p:cTn id="49" presetID="22" presetClass="entr" presetSubtype="8"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500"/>
                                        <p:tgtEl>
                                          <p:spTgt spid="11"/>
                                        </p:tgtEl>
                                      </p:cBhvr>
                                    </p:animEffect>
                                  </p:childTnLst>
                                </p:cTn>
                              </p:par>
                            </p:childTnLst>
                          </p:cTn>
                        </p:par>
                        <p:par>
                          <p:cTn id="55" fill="hold">
                            <p:stCondLst>
                              <p:cond delay="5149"/>
                            </p:stCondLst>
                            <p:childTnLst>
                              <p:par>
                                <p:cTn id="56" presetID="22" presetClass="entr" presetSubtype="8"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left)">
                                      <p:cBhvr>
                                        <p:cTn id="58" dur="500"/>
                                        <p:tgtEl>
                                          <p:spTgt spid="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left)">
                                      <p:cBhvr>
                                        <p:cTn id="61" dur="500"/>
                                        <p:tgtEl>
                                          <p:spTgt spid="12"/>
                                        </p:tgtEl>
                                      </p:cBhvr>
                                    </p:animEffect>
                                  </p:childTnLst>
                                </p:cTn>
                              </p:par>
                            </p:childTnLst>
                          </p:cTn>
                        </p:par>
                        <p:par>
                          <p:cTn id="62" fill="hold">
                            <p:stCondLst>
                              <p:cond delay="5649"/>
                            </p:stCondLst>
                            <p:childTnLst>
                              <p:par>
                                <p:cTn id="63" presetID="22" presetClass="entr" presetSubtype="8"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left)">
                                      <p:cBhvr>
                                        <p:cTn id="65" dur="500"/>
                                        <p:tgtEl>
                                          <p:spTgt spid="19"/>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childTnLst>
                          </p:cTn>
                        </p:par>
                        <p:par>
                          <p:cTn id="69" fill="hold">
                            <p:stCondLst>
                              <p:cond delay="6149"/>
                            </p:stCondLst>
                            <p:childTnLst>
                              <p:par>
                                <p:cTn id="70" presetID="22" presetClass="entr" presetSubtype="8" fill="hold" grpId="0" nodeType="after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left)">
                                      <p:cBhvr>
                                        <p:cTn id="72" dur="500"/>
                                        <p:tgtEl>
                                          <p:spTgt spid="13"/>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wipe(left)">
                                      <p:cBhvr>
                                        <p:cTn id="7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animBg="1"/>
      <p:bldP spid="8" grpId="0" animBg="1"/>
      <p:bldP spid="9" grpId="0"/>
      <p:bldP spid="10" grpId="0"/>
      <p:bldP spid="11" grpId="0"/>
      <p:bldP spid="12" grpId="0"/>
      <p:bldP spid="13" grpId="0" animBg="1"/>
      <p:bldP spid="14" grpId="0"/>
      <p:bldP spid="16" grpId="0"/>
      <p:bldP spid="17" grpId="0" animBg="1"/>
      <p:bldP spid="18" grpId="0"/>
      <p:bldP spid="19" grpId="0" animBg="1"/>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755576" y="1635646"/>
            <a:ext cx="8064896" cy="1477328"/>
          </a:xfrm>
          <a:prstGeom prst="rect">
            <a:avLst/>
          </a:prstGeom>
          <a:noFill/>
        </p:spPr>
        <p:txBody>
          <a:bodyPr wrap="square" rtlCol="0">
            <a:spAutoFit/>
          </a:bodyPr>
          <a:lstStyle/>
          <a:p>
            <a:pPr>
              <a:lnSpc>
                <a:spcPct val="150000"/>
              </a:lnSpc>
              <a:defRPr/>
            </a:pPr>
            <a:r>
              <a:rPr lang="en-US" altLang="zh-CN" sz="2000" b="1" dirty="0">
                <a:latin typeface="仿宋" panose="02010609060101010101" pitchFamily="49" charset="-122"/>
                <a:ea typeface="仿宋" panose="02010609060101010101" pitchFamily="49" charset="-122"/>
              </a:rPr>
              <a:t>   C++</a:t>
            </a:r>
            <a:r>
              <a:rPr lang="zh-CN" altLang="en-US" sz="2000" b="1" dirty="0">
                <a:latin typeface="仿宋" panose="02010609060101010101" pitchFamily="49" charset="-122"/>
                <a:ea typeface="仿宋" panose="02010609060101010101" pitchFamily="49" charset="-122"/>
              </a:rPr>
              <a:t>中类成员访问的控制，是通过设置成员的</a:t>
            </a:r>
            <a:r>
              <a:rPr lang="zh-CN" altLang="en-US" sz="2000" b="1" dirty="0">
                <a:solidFill>
                  <a:srgbClr val="FF0000"/>
                </a:solidFill>
                <a:latin typeface="仿宋" panose="02010609060101010101" pitchFamily="49" charset="-122"/>
                <a:ea typeface="仿宋" panose="02010609060101010101" pitchFamily="49" charset="-122"/>
              </a:rPr>
              <a:t>访问控制权限</a:t>
            </a:r>
            <a:r>
              <a:rPr lang="zh-CN" altLang="en-US" sz="2000" b="1" dirty="0">
                <a:latin typeface="仿宋" panose="02010609060101010101" pitchFamily="49" charset="-122"/>
                <a:ea typeface="仿宋" panose="02010609060101010101" pitchFamily="49" charset="-122"/>
              </a:rPr>
              <a:t>实现的。</a:t>
            </a:r>
            <a:endParaRPr lang="en-US" altLang="zh-CN" sz="2000" b="1" dirty="0">
              <a:latin typeface="仿宋" panose="02010609060101010101" pitchFamily="49" charset="-122"/>
              <a:ea typeface="仿宋" panose="02010609060101010101" pitchFamily="49" charset="-122"/>
            </a:endParaRPr>
          </a:p>
          <a:p>
            <a:pPr>
              <a:lnSpc>
                <a:spcPct val="150000"/>
              </a:lnSpc>
              <a:defRPr/>
            </a:pPr>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有三种访问属性：</a:t>
            </a:r>
            <a:r>
              <a:rPr lang="en-US" altLang="zh-CN" sz="2000" b="1" dirty="0">
                <a:latin typeface="仿宋" panose="02010609060101010101" pitchFamily="49" charset="-122"/>
                <a:ea typeface="仿宋" panose="02010609060101010101" pitchFamily="49" charset="-122"/>
              </a:rPr>
              <a:t>public</a:t>
            </a:r>
            <a:r>
              <a:rPr lang="zh-CN" altLang="zh-CN" sz="2000" b="1" dirty="0">
                <a:latin typeface="仿宋" panose="02010609060101010101" pitchFamily="49" charset="-122"/>
                <a:ea typeface="仿宋" panose="02010609060101010101" pitchFamily="49" charset="-122"/>
              </a:rPr>
              <a:t>（</a:t>
            </a:r>
            <a:r>
              <a:rPr lang="zh-CN" altLang="zh-CN" sz="2000" b="1" dirty="0">
                <a:solidFill>
                  <a:srgbClr val="FF0000"/>
                </a:solidFill>
                <a:latin typeface="仿宋" panose="02010609060101010101" pitchFamily="49" charset="-122"/>
                <a:ea typeface="仿宋" panose="02010609060101010101" pitchFamily="49" charset="-122"/>
              </a:rPr>
              <a:t>公有</a:t>
            </a:r>
            <a:r>
              <a:rPr lang="zh-CN" altLang="zh-CN" sz="2000" b="1" dirty="0">
                <a:latin typeface="仿宋" panose="02010609060101010101" pitchFamily="49" charset="-122"/>
                <a:ea typeface="仿宋" panose="02010609060101010101" pitchFamily="49" charset="-122"/>
              </a:rPr>
              <a:t>类型）、</a:t>
            </a:r>
            <a:r>
              <a:rPr lang="en-US" altLang="zh-CN" sz="2000" b="1" dirty="0">
                <a:latin typeface="仿宋" panose="02010609060101010101" pitchFamily="49" charset="-122"/>
                <a:ea typeface="仿宋" panose="02010609060101010101" pitchFamily="49" charset="-122"/>
              </a:rPr>
              <a:t>private</a:t>
            </a:r>
            <a:r>
              <a:rPr lang="zh-CN" altLang="zh-CN" sz="2000" b="1" dirty="0">
                <a:latin typeface="仿宋" panose="02010609060101010101" pitchFamily="49" charset="-122"/>
                <a:ea typeface="仿宋" panose="02010609060101010101" pitchFamily="49" charset="-122"/>
              </a:rPr>
              <a:t>（</a:t>
            </a:r>
            <a:r>
              <a:rPr lang="zh-CN" altLang="zh-CN" sz="2000" b="1" dirty="0">
                <a:solidFill>
                  <a:srgbClr val="FF0000"/>
                </a:solidFill>
                <a:latin typeface="仿宋" panose="02010609060101010101" pitchFamily="49" charset="-122"/>
                <a:ea typeface="仿宋" panose="02010609060101010101" pitchFamily="49" charset="-122"/>
              </a:rPr>
              <a:t>私有</a:t>
            </a:r>
            <a:r>
              <a:rPr lang="zh-CN" altLang="zh-CN" sz="2000" b="1" dirty="0">
                <a:latin typeface="仿宋" panose="02010609060101010101" pitchFamily="49" charset="-122"/>
                <a:ea typeface="仿宋" panose="02010609060101010101" pitchFamily="49" charset="-122"/>
              </a:rPr>
              <a:t>类型）和</a:t>
            </a:r>
            <a:r>
              <a:rPr lang="en-US" altLang="zh-CN" sz="2000" b="1" dirty="0">
                <a:latin typeface="仿宋" panose="02010609060101010101" pitchFamily="49" charset="-122"/>
                <a:ea typeface="仿宋" panose="02010609060101010101" pitchFamily="49" charset="-122"/>
              </a:rPr>
              <a:t>protected</a:t>
            </a:r>
            <a:r>
              <a:rPr lang="zh-CN" altLang="zh-CN" sz="2000" b="1" dirty="0">
                <a:latin typeface="仿宋" panose="02010609060101010101" pitchFamily="49" charset="-122"/>
                <a:ea typeface="仿宋" panose="02010609060101010101" pitchFamily="49" charset="-122"/>
              </a:rPr>
              <a:t>（</a:t>
            </a:r>
            <a:r>
              <a:rPr lang="zh-CN" altLang="zh-CN" sz="2000" b="1" dirty="0">
                <a:solidFill>
                  <a:srgbClr val="FF0000"/>
                </a:solidFill>
                <a:latin typeface="仿宋" panose="02010609060101010101" pitchFamily="49" charset="-122"/>
                <a:ea typeface="仿宋" panose="02010609060101010101" pitchFamily="49" charset="-122"/>
              </a:rPr>
              <a:t>保护</a:t>
            </a:r>
            <a:r>
              <a:rPr lang="zh-CN" altLang="zh-CN" sz="2000" b="1" dirty="0">
                <a:latin typeface="仿宋" panose="02010609060101010101" pitchFamily="49" charset="-122"/>
                <a:ea typeface="仿宋" panose="02010609060101010101" pitchFamily="49" charset="-122"/>
              </a:rPr>
              <a:t>类型）。</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446688" y="949127"/>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wipe(down)">
                                      <p:cBhvr>
                                        <p:cTn id="21" dur="500"/>
                                        <p:tgtEl>
                                          <p:spTgt spid="3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4">
                                            <p:txEl>
                                              <p:pRg st="1" end="1"/>
                                            </p:txEl>
                                          </p:spTgt>
                                        </p:tgtEl>
                                        <p:attrNameLst>
                                          <p:attrName>style.visibility</p:attrName>
                                        </p:attrNameLst>
                                      </p:cBhvr>
                                      <p:to>
                                        <p:strVal val="visible"/>
                                      </p:to>
                                    </p:set>
                                    <p:animEffect transition="in" filter="wipe(down)">
                                      <p:cBhvr>
                                        <p:cTn id="26"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p>
        </p:txBody>
      </p:sp>
      <p:sp>
        <p:nvSpPr>
          <p:cNvPr id="135170" name="内容占位符 2"/>
          <p:cNvSpPr>
            <a:spLocks noGrp="1"/>
          </p:cNvSpPr>
          <p:nvPr>
            <p:ph idx="1"/>
          </p:nvPr>
        </p:nvSpPr>
        <p:spPr>
          <a:xfrm>
            <a:off x="611560" y="699542"/>
            <a:ext cx="8712968" cy="4136618"/>
          </a:xfrm>
        </p:spPr>
        <p:txBody>
          <a:bodyPr vert="horz" wrap="square" lIns="91440" tIns="45720" rIns="91440" bIns="45720" anchor="t">
            <a:noAutofit/>
          </a:bodyPr>
          <a:lstStyle/>
          <a:p>
            <a:pPr marL="0" indent="0" eaLnBrk="0" fontAlgn="base" hangingPunct="0">
              <a:spcAft>
                <a:spcPct val="0"/>
              </a:spcAft>
              <a:buClr>
                <a:srgbClr val="0BD0D9"/>
              </a:buClr>
              <a:buSzPct val="95000"/>
              <a:buNone/>
              <a:defRPr/>
            </a:pPr>
            <a:r>
              <a:rPr lang="en-US" altLang="zh-CN" sz="1600" b="1" dirty="0">
                <a:latin typeface="仿宋" pitchFamily="49" charset="-122"/>
                <a:ea typeface="仿宋" pitchFamily="49" charset="-122"/>
                <a:sym typeface="+mn-ea"/>
              </a:rPr>
              <a:t>struct Student_s</a:t>
            </a:r>
          </a:p>
          <a:p>
            <a:pPr marL="0" indent="0" eaLnBrk="0" fontAlgn="base" hangingPunct="0">
              <a:spcAft>
                <a:spcPct val="0"/>
              </a:spcAft>
              <a:buClr>
                <a:srgbClr val="0BD0D9"/>
              </a:buClr>
              <a:buSzPct val="95000"/>
              <a:buNone/>
              <a:defRPr/>
            </a:pPr>
            <a:r>
              <a:rPr lang="en-US" altLang="zh-CN" sz="1600" b="1" dirty="0">
                <a:latin typeface="仿宋" pitchFamily="49" charset="-122"/>
                <a:ea typeface="仿宋" pitchFamily="49" charset="-122"/>
                <a:sym typeface="+mn-ea"/>
              </a:rPr>
              <a:t>{   </a:t>
            </a:r>
            <a:r>
              <a:rPr lang="en-US" altLang="zh-CN" sz="1600" b="1" dirty="0" smtClean="0">
                <a:latin typeface="仿宋" pitchFamily="49" charset="-122"/>
                <a:ea typeface="仿宋" pitchFamily="49" charset="-122"/>
                <a:sym typeface="+mn-ea"/>
              </a:rPr>
              <a:t>long </a:t>
            </a:r>
            <a:r>
              <a:rPr lang="en-US" altLang="zh-CN" sz="1600" b="1" dirty="0">
                <a:latin typeface="仿宋" pitchFamily="49" charset="-122"/>
                <a:ea typeface="仿宋" pitchFamily="49" charset="-122"/>
                <a:sym typeface="+mn-ea"/>
              </a:rPr>
              <a:t>no;</a:t>
            </a:r>
          </a:p>
          <a:p>
            <a:pPr marL="0" indent="0" eaLnBrk="0" fontAlgn="base" hangingPunct="0">
              <a:spcAft>
                <a:spcPct val="0"/>
              </a:spcAft>
              <a:buClr>
                <a:srgbClr val="0BD0D9"/>
              </a:buClr>
              <a:buSzPct val="95000"/>
              <a:buNone/>
              <a:defRPr/>
            </a:pPr>
            <a:r>
              <a:rPr lang="en-US" altLang="zh-CN" sz="1600" b="1" dirty="0" smtClean="0">
                <a:latin typeface="仿宋" pitchFamily="49" charset="-122"/>
                <a:ea typeface="仿宋" pitchFamily="49" charset="-122"/>
                <a:sym typeface="+mn-ea"/>
              </a:rPr>
              <a:t>    </a:t>
            </a:r>
            <a:r>
              <a:rPr lang="en-US" altLang="zh-CN" sz="1600" b="1" dirty="0">
                <a:latin typeface="仿宋" pitchFamily="49" charset="-122"/>
                <a:ea typeface="仿宋" pitchFamily="49" charset="-122"/>
                <a:sym typeface="+mn-ea"/>
              </a:rPr>
              <a:t>char name[10];</a:t>
            </a:r>
          </a:p>
          <a:p>
            <a:pPr marL="0" indent="0" eaLnBrk="0" fontAlgn="base" hangingPunct="0">
              <a:spcAft>
                <a:spcPct val="0"/>
              </a:spcAft>
              <a:buClr>
                <a:srgbClr val="0BD0D9"/>
              </a:buClr>
              <a:buSzPct val="95000"/>
              <a:buNone/>
              <a:defRPr/>
            </a:pPr>
            <a:r>
              <a:rPr lang="en-US" altLang="zh-CN" sz="1600" b="1" dirty="0" smtClean="0">
                <a:latin typeface="仿宋" pitchFamily="49" charset="-122"/>
                <a:ea typeface="仿宋" pitchFamily="49" charset="-122"/>
                <a:sym typeface="+mn-ea"/>
              </a:rPr>
              <a:t>    </a:t>
            </a:r>
            <a:r>
              <a:rPr lang="en-US" altLang="zh-CN" sz="1600" b="1" dirty="0">
                <a:latin typeface="仿宋" pitchFamily="49" charset="-122"/>
                <a:ea typeface="仿宋" pitchFamily="49" charset="-122"/>
                <a:sym typeface="+mn-ea"/>
              </a:rPr>
              <a:t>float score;};</a:t>
            </a:r>
          </a:p>
          <a:p>
            <a:pPr marL="0" indent="0" eaLnBrk="0" fontAlgn="base" hangingPunct="0">
              <a:spcAft>
                <a:spcPct val="0"/>
              </a:spcAft>
              <a:buClr>
                <a:srgbClr val="0BD0D9"/>
              </a:buClr>
              <a:buSzPct val="95000"/>
              <a:buNone/>
              <a:defRPr/>
            </a:pPr>
            <a:r>
              <a:rPr lang="en-US" altLang="zh-CN" sz="1600" b="1" dirty="0">
                <a:latin typeface="仿宋" pitchFamily="49" charset="-122"/>
                <a:ea typeface="仿宋" pitchFamily="49" charset="-122"/>
                <a:sym typeface="+mn-ea"/>
              </a:rPr>
              <a:t>class Student_c</a:t>
            </a:r>
          </a:p>
          <a:p>
            <a:pPr marL="0" indent="0" eaLnBrk="0" fontAlgn="base" hangingPunct="0">
              <a:spcAft>
                <a:spcPct val="0"/>
              </a:spcAft>
              <a:buClr>
                <a:srgbClr val="0BD0D9"/>
              </a:buClr>
              <a:buSzPct val="95000"/>
              <a:buNone/>
              <a:defRPr/>
            </a:pPr>
            <a:r>
              <a:rPr lang="en-US" altLang="zh-CN" sz="1600" b="1" dirty="0">
                <a:latin typeface="仿宋" pitchFamily="49" charset="-122"/>
                <a:ea typeface="仿宋" pitchFamily="49" charset="-122"/>
                <a:sym typeface="+mn-ea"/>
              </a:rPr>
              <a:t>{</a:t>
            </a:r>
          </a:p>
          <a:p>
            <a:pPr marL="0" indent="0" eaLnBrk="0" fontAlgn="base" hangingPunct="0">
              <a:spcAft>
                <a:spcPct val="0"/>
              </a:spcAft>
              <a:buClr>
                <a:srgbClr val="0BD0D9"/>
              </a:buClr>
              <a:buSzPct val="95000"/>
              <a:buNone/>
              <a:defRPr/>
            </a:pPr>
            <a:r>
              <a:rPr lang="en-US" altLang="zh-CN" sz="1600" b="1" dirty="0">
                <a:latin typeface="仿宋" pitchFamily="49" charset="-122"/>
                <a:ea typeface="仿宋" pitchFamily="49" charset="-122"/>
                <a:sym typeface="+mn-ea"/>
              </a:rPr>
              <a:t>private:</a:t>
            </a:r>
          </a:p>
          <a:p>
            <a:pPr marL="0" indent="0" eaLnBrk="0" fontAlgn="base" hangingPunct="0">
              <a:spcAft>
                <a:spcPct val="0"/>
              </a:spcAft>
              <a:buClr>
                <a:srgbClr val="0BD0D9"/>
              </a:buClr>
              <a:buSzPct val="95000"/>
              <a:buNone/>
              <a:defRPr/>
            </a:pPr>
            <a:r>
              <a:rPr lang="en-US" altLang="zh-CN" sz="1600" b="1" dirty="0" smtClean="0">
                <a:latin typeface="仿宋" pitchFamily="49" charset="-122"/>
                <a:ea typeface="仿宋" pitchFamily="49" charset="-122"/>
                <a:sym typeface="+mn-ea"/>
              </a:rPr>
              <a:t>    </a:t>
            </a:r>
            <a:r>
              <a:rPr lang="en-US" altLang="zh-CN" sz="1600" b="1" dirty="0">
                <a:latin typeface="仿宋" pitchFamily="49" charset="-122"/>
                <a:ea typeface="仿宋" pitchFamily="49" charset="-122"/>
                <a:sym typeface="+mn-ea"/>
              </a:rPr>
              <a:t>Student_s Student_struct[MAXSIZE];</a:t>
            </a:r>
          </a:p>
          <a:p>
            <a:pPr marL="0" indent="0" eaLnBrk="0" fontAlgn="base" hangingPunct="0">
              <a:spcAft>
                <a:spcPct val="0"/>
              </a:spcAft>
              <a:buClr>
                <a:srgbClr val="0BD0D9"/>
              </a:buClr>
              <a:buSzPct val="95000"/>
              <a:buNone/>
              <a:defRPr/>
            </a:pPr>
            <a:r>
              <a:rPr lang="en-US" altLang="zh-CN" sz="1600" b="1" dirty="0" smtClean="0">
                <a:latin typeface="仿宋" pitchFamily="49" charset="-122"/>
                <a:ea typeface="仿宋" pitchFamily="49" charset="-122"/>
                <a:sym typeface="+mn-ea"/>
              </a:rPr>
              <a:t>    </a:t>
            </a:r>
            <a:r>
              <a:rPr lang="en-US" altLang="zh-CN" sz="1600" b="1" dirty="0">
                <a:latin typeface="仿宋" pitchFamily="49" charset="-122"/>
                <a:ea typeface="仿宋" pitchFamily="49" charset="-122"/>
                <a:sym typeface="+mn-ea"/>
              </a:rPr>
              <a:t>int total;</a:t>
            </a:r>
          </a:p>
          <a:p>
            <a:pPr marL="0" indent="0" eaLnBrk="0" fontAlgn="base" hangingPunct="0">
              <a:spcAft>
                <a:spcPct val="0"/>
              </a:spcAft>
              <a:buClr>
                <a:srgbClr val="0BD0D9"/>
              </a:buClr>
              <a:buSzPct val="95000"/>
              <a:buNone/>
              <a:defRPr/>
            </a:pPr>
            <a:r>
              <a:rPr lang="en-US" altLang="zh-CN" sz="1600" b="1" dirty="0">
                <a:latin typeface="仿宋" pitchFamily="49" charset="-122"/>
                <a:ea typeface="仿宋" pitchFamily="49" charset="-122"/>
                <a:sym typeface="+mn-ea"/>
              </a:rPr>
              <a:t>public:</a:t>
            </a:r>
          </a:p>
          <a:p>
            <a:pPr marL="0" indent="0" eaLnBrk="0" fontAlgn="base" hangingPunct="0">
              <a:spcAft>
                <a:spcPct val="0"/>
              </a:spcAft>
              <a:buClr>
                <a:srgbClr val="0BD0D9"/>
              </a:buClr>
              <a:buSzPct val="95000"/>
              <a:buNone/>
              <a:defRPr/>
            </a:pPr>
            <a:r>
              <a:rPr lang="en-US" altLang="zh-CN" sz="1600" b="1" dirty="0" smtClean="0">
                <a:latin typeface="仿宋" pitchFamily="49" charset="-122"/>
                <a:ea typeface="仿宋" pitchFamily="49" charset="-122"/>
                <a:sym typeface="+mn-ea"/>
              </a:rPr>
              <a:t>    </a:t>
            </a:r>
            <a:r>
              <a:rPr lang="en-US" altLang="zh-CN" sz="1600" b="1" dirty="0">
                <a:latin typeface="仿宋" pitchFamily="49" charset="-122"/>
                <a:ea typeface="仿宋" pitchFamily="49" charset="-122"/>
                <a:sym typeface="+mn-ea"/>
              </a:rPr>
              <a:t>Student_c();</a:t>
            </a:r>
          </a:p>
          <a:p>
            <a:pPr marL="0" indent="0" eaLnBrk="0" fontAlgn="base" hangingPunct="0">
              <a:spcAft>
                <a:spcPct val="0"/>
              </a:spcAft>
              <a:buClr>
                <a:srgbClr val="0BD0D9"/>
              </a:buClr>
              <a:buSzPct val="95000"/>
              <a:buNone/>
              <a:defRPr/>
            </a:pPr>
            <a:r>
              <a:rPr lang="en-US" altLang="zh-CN" sz="1600" b="1" dirty="0" smtClean="0">
                <a:latin typeface="仿宋" pitchFamily="49" charset="-122"/>
                <a:ea typeface="仿宋" pitchFamily="49" charset="-122"/>
                <a:sym typeface="+mn-ea"/>
              </a:rPr>
              <a:t>    </a:t>
            </a:r>
            <a:r>
              <a:rPr lang="en-US" altLang="zh-CN" sz="1600" b="1" dirty="0">
                <a:latin typeface="仿宋" pitchFamily="49" charset="-122"/>
                <a:ea typeface="仿宋" pitchFamily="49" charset="-122"/>
                <a:sym typeface="+mn-ea"/>
              </a:rPr>
              <a:t>int Insert_seq(int i,Student_s x);          //</a:t>
            </a:r>
            <a:r>
              <a:rPr lang="zh-CN" altLang="zh-CN" sz="1600" b="1" dirty="0">
                <a:latin typeface="仿宋" pitchFamily="49" charset="-122"/>
                <a:ea typeface="仿宋" pitchFamily="49" charset="-122"/>
                <a:sym typeface="+mn-ea"/>
              </a:rPr>
              <a:t>插入第</a:t>
            </a:r>
            <a:r>
              <a:rPr lang="en-US" altLang="zh-CN" sz="1600" b="1" dirty="0">
                <a:latin typeface="仿宋" pitchFamily="49" charset="-122"/>
                <a:ea typeface="仿宋" pitchFamily="49" charset="-122"/>
                <a:sym typeface="+mn-ea"/>
              </a:rPr>
              <a:t>i</a:t>
            </a:r>
            <a:r>
              <a:rPr lang="zh-CN" altLang="zh-CN" sz="1600" b="1" dirty="0">
                <a:latin typeface="仿宋" pitchFamily="49" charset="-122"/>
                <a:ea typeface="仿宋" pitchFamily="49" charset="-122"/>
                <a:sym typeface="+mn-ea"/>
              </a:rPr>
              <a:t>个学生的信息</a:t>
            </a:r>
          </a:p>
          <a:p>
            <a:pPr marL="0" indent="0" eaLnBrk="0" fontAlgn="base" hangingPunct="0">
              <a:spcAft>
                <a:spcPct val="0"/>
              </a:spcAft>
              <a:buClr>
                <a:srgbClr val="0BD0D9"/>
              </a:buClr>
              <a:buSzPct val="95000"/>
              <a:buNone/>
              <a:defRPr/>
            </a:pPr>
            <a:r>
              <a:rPr lang="en-US" altLang="zh-CN" sz="1600" b="1" dirty="0" smtClean="0">
                <a:latin typeface="仿宋" pitchFamily="49" charset="-122"/>
                <a:ea typeface="仿宋" pitchFamily="49" charset="-122"/>
                <a:sym typeface="+mn-ea"/>
              </a:rPr>
              <a:t>    </a:t>
            </a:r>
            <a:r>
              <a:rPr lang="en-US" altLang="zh-CN" sz="1600" b="1" dirty="0">
                <a:latin typeface="仿宋" pitchFamily="49" charset="-122"/>
                <a:ea typeface="仿宋" pitchFamily="49" charset="-122"/>
                <a:sym typeface="+mn-ea"/>
              </a:rPr>
              <a:t>int Delete_seq(int i);                      //</a:t>
            </a:r>
            <a:r>
              <a:rPr lang="zh-CN" altLang="zh-CN" sz="1600" b="1" dirty="0">
                <a:latin typeface="仿宋" pitchFamily="49" charset="-122"/>
                <a:ea typeface="仿宋" pitchFamily="49" charset="-122"/>
                <a:sym typeface="+mn-ea"/>
              </a:rPr>
              <a:t>删除第</a:t>
            </a:r>
            <a:r>
              <a:rPr lang="en-US" altLang="zh-CN" sz="1600" b="1" dirty="0">
                <a:latin typeface="仿宋" pitchFamily="49" charset="-122"/>
                <a:ea typeface="仿宋" pitchFamily="49" charset="-122"/>
                <a:sym typeface="+mn-ea"/>
              </a:rPr>
              <a:t>i</a:t>
            </a:r>
            <a:r>
              <a:rPr lang="zh-CN" altLang="zh-CN" sz="1600" b="1" dirty="0">
                <a:latin typeface="仿宋" pitchFamily="49" charset="-122"/>
                <a:ea typeface="仿宋" pitchFamily="49" charset="-122"/>
                <a:sym typeface="+mn-ea"/>
              </a:rPr>
              <a:t>个学生</a:t>
            </a:r>
          </a:p>
          <a:p>
            <a:pPr marL="0" indent="0" eaLnBrk="0" fontAlgn="base" hangingPunct="0">
              <a:spcAft>
                <a:spcPct val="0"/>
              </a:spcAft>
              <a:buClr>
                <a:srgbClr val="0BD0D9"/>
              </a:buClr>
              <a:buSzPct val="95000"/>
              <a:buNone/>
              <a:defRPr/>
            </a:pPr>
            <a:r>
              <a:rPr lang="en-US" altLang="zh-CN" sz="1600" b="1" dirty="0" smtClean="0">
                <a:latin typeface="仿宋" pitchFamily="49" charset="-122"/>
                <a:ea typeface="仿宋" pitchFamily="49" charset="-122"/>
                <a:sym typeface="+mn-ea"/>
              </a:rPr>
              <a:t>    </a:t>
            </a:r>
            <a:r>
              <a:rPr lang="en-US" altLang="zh-CN" sz="1600" b="1" dirty="0">
                <a:latin typeface="仿宋" pitchFamily="49" charset="-122"/>
                <a:ea typeface="仿宋" pitchFamily="49" charset="-122"/>
                <a:sym typeface="+mn-ea"/>
              </a:rPr>
              <a:t>void Print_seq();                        //</a:t>
            </a:r>
            <a:r>
              <a:rPr lang="zh-CN" altLang="zh-CN" sz="1600" b="1" dirty="0">
                <a:latin typeface="仿宋" pitchFamily="49" charset="-122"/>
                <a:ea typeface="仿宋" pitchFamily="49" charset="-122"/>
                <a:sym typeface="+mn-ea"/>
              </a:rPr>
              <a:t>打印所有学生信息</a:t>
            </a:r>
          </a:p>
          <a:p>
            <a:pPr marL="0" indent="0" eaLnBrk="0" fontAlgn="base" hangingPunct="0">
              <a:spcAft>
                <a:spcPct val="0"/>
              </a:spcAft>
              <a:buClr>
                <a:srgbClr val="0BD0D9"/>
              </a:buClr>
              <a:buSzPct val="95000"/>
              <a:buNone/>
              <a:defRPr/>
            </a:pPr>
            <a:r>
              <a:rPr lang="en-US" altLang="zh-CN" sz="1600" b="1" dirty="0">
                <a:latin typeface="仿宋" pitchFamily="49" charset="-122"/>
                <a:ea typeface="仿宋" pitchFamily="49" charset="-122"/>
                <a:sym typeface="+mn-ea"/>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1" end="11"/>
                                            </p:txEl>
                                          </p:spTgt>
                                        </p:tgtEl>
                                        <p:attrNameLst>
                                          <p:attrName>style.visibility</p:attrName>
                                        </p:attrNameLst>
                                      </p:cBhvr>
                                      <p:to>
                                        <p:strVal val="visible"/>
                                      </p:to>
                                    </p:set>
                                    <p:animEffect transition="in" filter="fade">
                                      <p:cBhvr>
                                        <p:cTn id="71" dur="1000"/>
                                        <p:tgtEl>
                                          <p:spTgt spid="135170">
                                            <p:txEl>
                                              <p:pRg st="11" end="11"/>
                                            </p:txEl>
                                          </p:spTgt>
                                        </p:tgtEl>
                                      </p:cBhvr>
                                    </p:animEffect>
                                    <p:anim calcmode="lin" valueType="num">
                                      <p:cBhvr>
                                        <p:cTn id="72"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35170">
                                            <p:txEl>
                                              <p:pRg st="12" end="12"/>
                                            </p:txEl>
                                          </p:spTgt>
                                        </p:tgtEl>
                                        <p:attrNameLst>
                                          <p:attrName>style.visibility</p:attrName>
                                        </p:attrNameLst>
                                      </p:cBhvr>
                                      <p:to>
                                        <p:strVal val="visible"/>
                                      </p:to>
                                    </p:set>
                                    <p:animEffect transition="in" filter="fade">
                                      <p:cBhvr>
                                        <p:cTn id="76" dur="1000"/>
                                        <p:tgtEl>
                                          <p:spTgt spid="135170">
                                            <p:txEl>
                                              <p:pRg st="12" end="12"/>
                                            </p:txEl>
                                          </p:spTgt>
                                        </p:tgtEl>
                                      </p:cBhvr>
                                    </p:animEffect>
                                    <p:anim calcmode="lin" valueType="num">
                                      <p:cBhvr>
                                        <p:cTn id="77"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135170">
                                            <p:txEl>
                                              <p:pRg st="12" end="12"/>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35170">
                                            <p:txEl>
                                              <p:pRg st="13" end="13"/>
                                            </p:txEl>
                                          </p:spTgt>
                                        </p:tgtEl>
                                        <p:attrNameLst>
                                          <p:attrName>style.visibility</p:attrName>
                                        </p:attrNameLst>
                                      </p:cBhvr>
                                      <p:to>
                                        <p:strVal val="visible"/>
                                      </p:to>
                                    </p:set>
                                    <p:animEffect transition="in" filter="fade">
                                      <p:cBhvr>
                                        <p:cTn id="81" dur="1000"/>
                                        <p:tgtEl>
                                          <p:spTgt spid="135170">
                                            <p:txEl>
                                              <p:pRg st="13" end="13"/>
                                            </p:txEl>
                                          </p:spTgt>
                                        </p:tgtEl>
                                      </p:cBhvr>
                                    </p:animEffect>
                                    <p:anim calcmode="lin" valueType="num">
                                      <p:cBhvr>
                                        <p:cTn id="82"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83" dur="1000" fill="hold"/>
                                        <p:tgtEl>
                                          <p:spTgt spid="135170">
                                            <p:txEl>
                                              <p:pRg st="13" end="13"/>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135170">
                                            <p:txEl>
                                              <p:pRg st="14" end="14"/>
                                            </p:txEl>
                                          </p:spTgt>
                                        </p:tgtEl>
                                        <p:attrNameLst>
                                          <p:attrName>style.visibility</p:attrName>
                                        </p:attrNameLst>
                                      </p:cBhvr>
                                      <p:to>
                                        <p:strVal val="visible"/>
                                      </p:to>
                                    </p:set>
                                    <p:animEffect transition="in" filter="fade">
                                      <p:cBhvr>
                                        <p:cTn id="86" dur="1000"/>
                                        <p:tgtEl>
                                          <p:spTgt spid="135170">
                                            <p:txEl>
                                              <p:pRg st="14" end="14"/>
                                            </p:txEl>
                                          </p:spTgt>
                                        </p:tgtEl>
                                      </p:cBhvr>
                                    </p:animEffect>
                                    <p:anim calcmode="lin" valueType="num">
                                      <p:cBhvr>
                                        <p:cTn id="87" dur="1000" fill="hold"/>
                                        <p:tgtEl>
                                          <p:spTgt spid="135170">
                                            <p:txEl>
                                              <p:pRg st="14" end="14"/>
                                            </p:txEl>
                                          </p:spTgt>
                                        </p:tgtEl>
                                        <p:attrNameLst>
                                          <p:attrName>ppt_x</p:attrName>
                                        </p:attrNameLst>
                                      </p:cBhvr>
                                      <p:tavLst>
                                        <p:tav tm="0">
                                          <p:val>
                                            <p:strVal val="#ppt_x"/>
                                          </p:val>
                                        </p:tav>
                                        <p:tav tm="100000">
                                          <p:val>
                                            <p:strVal val="#ppt_x"/>
                                          </p:val>
                                        </p:tav>
                                      </p:tavLst>
                                    </p:anim>
                                    <p:anim calcmode="lin" valueType="num">
                                      <p:cBhvr>
                                        <p:cTn id="88" dur="1000" fill="hold"/>
                                        <p:tgtEl>
                                          <p:spTgt spid="135170">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p>
        </p:txBody>
      </p:sp>
      <p:sp>
        <p:nvSpPr>
          <p:cNvPr id="135170" name="内容占位符 2"/>
          <p:cNvSpPr>
            <a:spLocks noGrp="1"/>
          </p:cNvSpPr>
          <p:nvPr>
            <p:ph idx="1"/>
          </p:nvPr>
        </p:nvSpPr>
        <p:spPr>
          <a:xfrm>
            <a:off x="1430020" y="732790"/>
            <a:ext cx="5118735" cy="4142740"/>
          </a:xfrm>
        </p:spPr>
        <p:txBody>
          <a:bodyPr vert="horz" wrap="square" lIns="91440" tIns="45720" rIns="91440" bIns="45720" anchor="t">
            <a:noAutofit/>
          </a:bodyPr>
          <a:lstStyle/>
          <a:p>
            <a:pPr marL="0" indent="0" eaLnBrk="0" fontAlgn="base" hangingPunct="0">
              <a:spcAft>
                <a:spcPct val="0"/>
              </a:spcAft>
              <a:buClr>
                <a:srgbClr val="0BD0D9"/>
              </a:buClr>
              <a:buSzPct val="95000"/>
              <a:buNone/>
              <a:defRPr/>
            </a:pPr>
            <a:r>
              <a:rPr lang="en-US" altLang="zh-CN" sz="1800" b="1" dirty="0">
                <a:latin typeface="+mn-ea"/>
                <a:sym typeface="+mn-ea"/>
              </a:rPr>
              <a:t>void menu();</a:t>
            </a:r>
          </a:p>
          <a:p>
            <a:pPr marL="0" indent="0" eaLnBrk="0" fontAlgn="base" hangingPunct="0">
              <a:spcAft>
                <a:spcPct val="0"/>
              </a:spcAft>
              <a:buClr>
                <a:srgbClr val="0BD0D9"/>
              </a:buClr>
              <a:buSzPct val="95000"/>
              <a:buNone/>
              <a:defRPr/>
            </a:pPr>
            <a:r>
              <a:rPr lang="en-US" altLang="zh-CN" sz="1800" b="1" dirty="0">
                <a:latin typeface="+mn-ea"/>
                <a:sym typeface="+mn-ea"/>
              </a:rPr>
              <a:t>int main()</a:t>
            </a:r>
          </a:p>
          <a:p>
            <a:pPr marL="0" indent="0" eaLnBrk="0" fontAlgn="base" hangingPunct="0">
              <a:spcAft>
                <a:spcPct val="0"/>
              </a:spcAft>
              <a:buClr>
                <a:srgbClr val="0BD0D9"/>
              </a:buClr>
              <a:buSzPct val="95000"/>
              <a:buNone/>
              <a:defRPr/>
            </a:pPr>
            <a:r>
              <a:rPr lang="en-US" altLang="zh-CN" sz="1800" b="1" dirty="0">
                <a:latin typeface="+mn-ea"/>
                <a:sym typeface="+mn-ea"/>
              </a:rPr>
              <a:t>{</a:t>
            </a:r>
          </a:p>
          <a:p>
            <a:pPr marL="0" indent="0" eaLnBrk="0" fontAlgn="base" hangingPunct="0">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Student_c Student_Object;</a:t>
            </a:r>
          </a:p>
          <a:p>
            <a:pPr marL="0" indent="0" eaLnBrk="0" fontAlgn="base" hangingPunct="0">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int n;</a:t>
            </a:r>
          </a:p>
          <a:p>
            <a:pPr marL="0" indent="0" eaLnBrk="0" fontAlgn="base" hangingPunct="0">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bool m=true;</a:t>
            </a:r>
          </a:p>
          <a:p>
            <a:pPr marL="0" indent="0" eaLnBrk="0" fontAlgn="base" hangingPunct="0">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while(m)</a:t>
            </a:r>
          </a:p>
          <a:p>
            <a:pPr marL="0" indent="0" eaLnBrk="0" fontAlgn="base" hangingPunct="0">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a:t>
            </a:r>
          </a:p>
          <a:p>
            <a:pPr marL="0" indent="0" eaLnBrk="0" fontAlgn="base" hangingPunct="0">
              <a:spcAft>
                <a:spcPct val="0"/>
              </a:spcAft>
              <a:buClr>
                <a:srgbClr val="0BD0D9"/>
              </a:buClr>
              <a:buSzPct val="95000"/>
              <a:buNone/>
              <a:defRPr/>
            </a:pPr>
            <a:r>
              <a:rPr lang="en-US" altLang="zh-CN" sz="1800" b="1" dirty="0">
                <a:latin typeface="+mn-ea"/>
                <a:sym typeface="+mn-ea"/>
              </a:rPr>
              <a:t>	menu();</a:t>
            </a:r>
          </a:p>
          <a:p>
            <a:pPr marL="0" indent="0" eaLnBrk="0" fontAlgn="base" hangingPunct="0">
              <a:spcAft>
                <a:spcPct val="0"/>
              </a:spcAft>
              <a:buClr>
                <a:srgbClr val="0BD0D9"/>
              </a:buClr>
              <a:buSzPct val="95000"/>
              <a:buNone/>
              <a:defRPr/>
            </a:pPr>
            <a:r>
              <a:rPr lang="en-US" altLang="zh-CN" sz="1800" b="1" dirty="0">
                <a:latin typeface="+mn-ea"/>
                <a:sym typeface="+mn-ea"/>
              </a:rPr>
              <a:t>	cin&gt;&gt;n;</a:t>
            </a:r>
          </a:p>
          <a:p>
            <a:pPr marL="0" indent="0" eaLnBrk="0" fontAlgn="base" hangingPunct="0">
              <a:spcAft>
                <a:spcPct val="0"/>
              </a:spcAft>
              <a:buClr>
                <a:srgbClr val="0BD0D9"/>
              </a:buClr>
              <a:buSzPct val="95000"/>
              <a:buNone/>
              <a:defRPr/>
            </a:pPr>
            <a:r>
              <a:rPr lang="en-US" altLang="zh-CN" sz="1800" b="1" dirty="0">
                <a:latin typeface="+mn-ea"/>
                <a:sym typeface="+mn-ea"/>
              </a:rPr>
              <a:t>	switch(n)</a:t>
            </a:r>
          </a:p>
          <a:p>
            <a:pPr marL="0" indent="0" eaLnBrk="0" fontAlgn="base" hangingPunct="0">
              <a:spcAft>
                <a:spcPct val="0"/>
              </a:spcAft>
              <a:buClr>
                <a:srgbClr val="0BD0D9"/>
              </a:buClr>
              <a:buSzPct val="95000"/>
              <a:buNone/>
              <a:defRPr/>
            </a:pPr>
            <a:r>
              <a:rPr lang="en-US" altLang="zh-CN" sz="1800" b="1" dirty="0" smtClean="0">
                <a:latin typeface="+mn-ea"/>
                <a:sym typeface="+mn-ea"/>
              </a:rPr>
              <a:t>	{</a:t>
            </a:r>
            <a:endParaRPr lang="en-US" altLang="zh-CN" sz="1800" b="1" dirty="0">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1" end="11"/>
                                            </p:txEl>
                                          </p:spTgt>
                                        </p:tgtEl>
                                        <p:attrNameLst>
                                          <p:attrName>style.visibility</p:attrName>
                                        </p:attrNameLst>
                                      </p:cBhvr>
                                      <p:to>
                                        <p:strVal val="visible"/>
                                      </p:to>
                                    </p:set>
                                    <p:animEffect transition="in" filter="fade">
                                      <p:cBhvr>
                                        <p:cTn id="71" dur="1000"/>
                                        <p:tgtEl>
                                          <p:spTgt spid="135170">
                                            <p:txEl>
                                              <p:pRg st="11" end="11"/>
                                            </p:txEl>
                                          </p:spTgt>
                                        </p:tgtEl>
                                      </p:cBhvr>
                                    </p:animEffect>
                                    <p:anim calcmode="lin" valueType="num">
                                      <p:cBhvr>
                                        <p:cTn id="72"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p>
        </p:txBody>
      </p:sp>
      <p:sp>
        <p:nvSpPr>
          <p:cNvPr id="135170" name="内容占位符 2"/>
          <p:cNvSpPr>
            <a:spLocks noGrp="1"/>
          </p:cNvSpPr>
          <p:nvPr>
            <p:ph idx="1"/>
          </p:nvPr>
        </p:nvSpPr>
        <p:spPr>
          <a:xfrm>
            <a:off x="370205" y="762000"/>
            <a:ext cx="8403590" cy="4142740"/>
          </a:xfrm>
        </p:spPr>
        <p:txBody>
          <a:bodyPr vert="horz" wrap="square" lIns="91440" tIns="45720" rIns="91440" bIns="45720" anchor="t">
            <a:noAutofit/>
          </a:bodyPr>
          <a:lstStyle/>
          <a:p>
            <a:pPr marL="0" indent="0" eaLnBrk="0" fontAlgn="base" hangingPunct="0">
              <a:lnSpc>
                <a:spcPct val="100000"/>
              </a:lnSpc>
              <a:spcAft>
                <a:spcPct val="0"/>
              </a:spcAft>
              <a:buClr>
                <a:srgbClr val="0BD0D9"/>
              </a:buClr>
              <a:buSzPct val="95000"/>
              <a:buNone/>
              <a:defRPr/>
            </a:pPr>
            <a:r>
              <a:rPr lang="zh-CN" altLang="zh-CN" sz="1800" dirty="0">
                <a:sym typeface="+mn-ea"/>
              </a:rPr>
              <a:t> </a:t>
            </a:r>
            <a:r>
              <a:rPr lang="en-US" altLang="zh-CN" sz="1800" b="1" dirty="0">
                <a:latin typeface="+mn-ea"/>
                <a:sym typeface="+mn-ea"/>
              </a:rPr>
              <a:t>case 1:</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int i;</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Student_s x;</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cout&lt;&lt;"</a:t>
            </a:r>
            <a:r>
              <a:rPr lang="zh-CN" altLang="zh-CN" sz="1800" b="1" dirty="0">
                <a:latin typeface="+mn-ea"/>
                <a:sym typeface="+mn-ea"/>
              </a:rPr>
              <a:t>请输入插入位置：</a:t>
            </a:r>
            <a:r>
              <a:rPr lang="en-US" altLang="zh-CN" sz="1800" b="1" dirty="0">
                <a:latin typeface="+mn-ea"/>
                <a:sym typeface="+mn-ea"/>
              </a:rPr>
              <a:t>";</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cin&gt;&gt;i;</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cout&lt;&lt;"</a:t>
            </a:r>
            <a:r>
              <a:rPr lang="zh-CN" altLang="zh-CN" sz="1800" b="1" dirty="0">
                <a:latin typeface="+mn-ea"/>
                <a:sym typeface="+mn-ea"/>
              </a:rPr>
              <a:t>请输入学生的学号、姓名和成绩：</a:t>
            </a:r>
            <a:r>
              <a:rPr lang="en-US" altLang="zh-CN" sz="1800" b="1" dirty="0">
                <a:latin typeface="+mn-ea"/>
                <a:sym typeface="+mn-ea"/>
              </a:rPr>
              <a:t>"&lt;&lt;endl;</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cin&gt;&gt;x.no &gt;&gt;x.name &gt;&gt;x.score ;</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Student_ Object.Insert_seq(i,x);</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cout&lt;&lt;"</a:t>
            </a:r>
            <a:r>
              <a:rPr lang="zh-CN" altLang="zh-CN" sz="1800" b="1" dirty="0">
                <a:latin typeface="+mn-ea"/>
                <a:sym typeface="+mn-ea"/>
              </a:rPr>
              <a:t>插入后的情况：</a:t>
            </a:r>
            <a:r>
              <a:rPr lang="en-US" altLang="zh-CN" sz="1800" b="1" dirty="0">
                <a:latin typeface="+mn-ea"/>
                <a:sym typeface="+mn-ea"/>
              </a:rPr>
              <a:t>"&lt;&lt;endl;</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Student_ Object.Print_seq();</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	break;</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1" end="11"/>
                                            </p:txEl>
                                          </p:spTgt>
                                        </p:tgtEl>
                                        <p:attrNameLst>
                                          <p:attrName>style.visibility</p:attrName>
                                        </p:attrNameLst>
                                      </p:cBhvr>
                                      <p:to>
                                        <p:strVal val="visible"/>
                                      </p:to>
                                    </p:set>
                                    <p:animEffect transition="in" filter="fade">
                                      <p:cBhvr>
                                        <p:cTn id="71" dur="1000"/>
                                        <p:tgtEl>
                                          <p:spTgt spid="135170">
                                            <p:txEl>
                                              <p:pRg st="11" end="11"/>
                                            </p:txEl>
                                          </p:spTgt>
                                        </p:tgtEl>
                                      </p:cBhvr>
                                    </p:animEffect>
                                    <p:anim calcmode="lin" valueType="num">
                                      <p:cBhvr>
                                        <p:cTn id="72"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35170">
                                            <p:txEl>
                                              <p:pRg st="12" end="12"/>
                                            </p:txEl>
                                          </p:spTgt>
                                        </p:tgtEl>
                                        <p:attrNameLst>
                                          <p:attrName>style.visibility</p:attrName>
                                        </p:attrNameLst>
                                      </p:cBhvr>
                                      <p:to>
                                        <p:strVal val="visible"/>
                                      </p:to>
                                    </p:set>
                                    <p:animEffect transition="in" filter="fade">
                                      <p:cBhvr>
                                        <p:cTn id="76" dur="1000"/>
                                        <p:tgtEl>
                                          <p:spTgt spid="135170">
                                            <p:txEl>
                                              <p:pRg st="12" end="12"/>
                                            </p:txEl>
                                          </p:spTgt>
                                        </p:tgtEl>
                                      </p:cBhvr>
                                    </p:animEffect>
                                    <p:anim calcmode="lin" valueType="num">
                                      <p:cBhvr>
                                        <p:cTn id="77"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135170">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p>
        </p:txBody>
      </p:sp>
      <p:sp>
        <p:nvSpPr>
          <p:cNvPr id="135170" name="内容占位符 2"/>
          <p:cNvSpPr>
            <a:spLocks noGrp="1"/>
          </p:cNvSpPr>
          <p:nvPr>
            <p:ph idx="1"/>
          </p:nvPr>
        </p:nvSpPr>
        <p:spPr>
          <a:xfrm>
            <a:off x="611560" y="593418"/>
            <a:ext cx="8208911" cy="4142740"/>
          </a:xfrm>
        </p:spPr>
        <p:txBody>
          <a:bodyPr vert="horz" wrap="square" lIns="91440" tIns="45720" rIns="91440" bIns="45720" anchor="t">
            <a:noAutofit/>
          </a:bodyPr>
          <a:lstStyle/>
          <a:p>
            <a:pPr marL="0" indent="0" eaLnBrk="0" fontAlgn="base" hangingPunct="0">
              <a:spcAft>
                <a:spcPct val="0"/>
              </a:spcAft>
              <a:buClr>
                <a:srgbClr val="0BD0D9"/>
              </a:buClr>
              <a:buSzPct val="95000"/>
              <a:buNone/>
              <a:defRPr/>
            </a:pPr>
            <a:r>
              <a:rPr lang="zh-CN" altLang="zh-CN" sz="1800" dirty="0">
                <a:sym typeface="+mn-ea"/>
              </a:rPr>
              <a:t>  </a:t>
            </a:r>
            <a:r>
              <a:rPr lang="en-US" altLang="zh-CN" sz="1800" dirty="0" smtClean="0">
                <a:sym typeface="+mn-ea"/>
              </a:rPr>
              <a:t>	</a:t>
            </a:r>
            <a:r>
              <a:rPr lang="en-US" altLang="zh-CN" sz="1800" b="1" dirty="0" smtClean="0">
                <a:latin typeface="+mn-ea"/>
                <a:sym typeface="+mn-ea"/>
              </a:rPr>
              <a:t>case </a:t>
            </a:r>
            <a:r>
              <a:rPr lang="en-US" altLang="zh-CN" sz="1800" b="1" dirty="0">
                <a:latin typeface="+mn-ea"/>
                <a:sym typeface="+mn-ea"/>
              </a:rPr>
              <a:t>2:</a:t>
            </a:r>
            <a:endParaRPr lang="zh-CN" altLang="zh-CN" sz="1800" b="1" dirty="0">
              <a:latin typeface="+mn-ea"/>
            </a:endParaRPr>
          </a:p>
          <a:p>
            <a:pPr marL="0" indent="0" eaLnBrk="0" fontAlgn="base" hangingPunct="0">
              <a:spcAft>
                <a:spcPct val="0"/>
              </a:spcAft>
              <a:buClr>
                <a:srgbClr val="0BD0D9"/>
              </a:buClr>
              <a:buSzPct val="95000"/>
              <a:buNone/>
              <a:defRPr/>
            </a:pPr>
            <a:r>
              <a:rPr lang="en-US" altLang="zh-CN" sz="1800" b="1" dirty="0" smtClean="0">
                <a:latin typeface="+mn-ea"/>
                <a:sym typeface="+mn-ea"/>
              </a:rPr>
              <a:t>  	</a:t>
            </a:r>
            <a:r>
              <a:rPr lang="en-US" altLang="zh-CN" sz="1600" b="1" dirty="0" smtClean="0">
                <a:latin typeface="+mn-ea"/>
                <a:sym typeface="+mn-ea"/>
              </a:rPr>
              <a:t>{</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a:latin typeface="+mn-ea"/>
                <a:sym typeface="+mn-ea"/>
              </a:rPr>
              <a:t>	</a:t>
            </a:r>
            <a:r>
              <a:rPr lang="en-US" altLang="zh-CN" sz="1600" b="1" dirty="0" smtClean="0">
                <a:latin typeface="+mn-ea"/>
                <a:sym typeface="+mn-ea"/>
              </a:rPr>
              <a:t>	</a:t>
            </a:r>
            <a:r>
              <a:rPr lang="en-US" altLang="zh-CN" sz="1600" b="1" dirty="0" err="1" smtClean="0">
                <a:latin typeface="+mn-ea"/>
                <a:sym typeface="+mn-ea"/>
              </a:rPr>
              <a:t>int</a:t>
            </a:r>
            <a:r>
              <a:rPr lang="en-US" altLang="zh-CN" sz="1600" b="1" dirty="0" smtClean="0">
                <a:latin typeface="+mn-ea"/>
                <a:sym typeface="+mn-ea"/>
              </a:rPr>
              <a:t> </a:t>
            </a:r>
            <a:r>
              <a:rPr lang="en-US" altLang="zh-CN" sz="1600" b="1" dirty="0">
                <a:latin typeface="+mn-ea"/>
                <a:sym typeface="+mn-ea"/>
              </a:rPr>
              <a:t>i;</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r>
              <a:rPr lang="en-US" altLang="zh-CN" sz="1600" b="1" dirty="0">
                <a:latin typeface="+mn-ea"/>
                <a:sym typeface="+mn-ea"/>
              </a:rPr>
              <a:t>	cout&lt;&lt;"</a:t>
            </a:r>
            <a:r>
              <a:rPr lang="zh-CN" altLang="zh-CN" sz="1600" b="1" dirty="0">
                <a:latin typeface="+mn-ea"/>
                <a:sym typeface="+mn-ea"/>
              </a:rPr>
              <a:t>请输入删除位置：</a:t>
            </a:r>
            <a:r>
              <a:rPr lang="en-US" altLang="zh-CN" sz="1600" b="1" dirty="0">
                <a:latin typeface="+mn-ea"/>
                <a:sym typeface="+mn-ea"/>
              </a:rPr>
              <a:t>";</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r>
              <a:rPr lang="en-US" altLang="zh-CN" sz="1600" b="1" dirty="0">
                <a:latin typeface="+mn-ea"/>
                <a:sym typeface="+mn-ea"/>
              </a:rPr>
              <a:t>	cin&gt;&gt;i;</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r>
              <a:rPr lang="en-US" altLang="zh-CN" sz="1600" b="1" dirty="0">
                <a:latin typeface="+mn-ea"/>
                <a:sym typeface="+mn-ea"/>
              </a:rPr>
              <a:t>	Student_ Object.Delete_seq(i);</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r>
              <a:rPr lang="en-US" altLang="zh-CN" sz="1600" b="1" dirty="0">
                <a:latin typeface="+mn-ea"/>
                <a:sym typeface="+mn-ea"/>
              </a:rPr>
              <a:t>	cout&lt;&lt;"</a:t>
            </a:r>
            <a:r>
              <a:rPr lang="zh-CN" altLang="zh-CN" sz="1600" b="1" dirty="0">
                <a:latin typeface="+mn-ea"/>
                <a:sym typeface="+mn-ea"/>
              </a:rPr>
              <a:t>删除后的情况：</a:t>
            </a:r>
            <a:r>
              <a:rPr lang="en-US" altLang="zh-CN" sz="1600" b="1" dirty="0">
                <a:latin typeface="+mn-ea"/>
                <a:sym typeface="+mn-ea"/>
              </a:rPr>
              <a:t>"&lt;&lt;endl;</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r>
              <a:rPr lang="en-US" altLang="zh-CN" sz="1600" b="1" dirty="0">
                <a:latin typeface="+mn-ea"/>
                <a:sym typeface="+mn-ea"/>
              </a:rPr>
              <a:t>	Student_ Object.Print_seq();</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r>
              <a:rPr lang="en-US" altLang="zh-CN" sz="1600" b="1" dirty="0">
                <a:latin typeface="+mn-ea"/>
                <a:sym typeface="+mn-ea"/>
              </a:rPr>
              <a:t>	break;</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case </a:t>
            </a:r>
            <a:r>
              <a:rPr lang="en-US" altLang="zh-CN" sz="1600" b="1" dirty="0">
                <a:latin typeface="+mn-ea"/>
                <a:sym typeface="+mn-ea"/>
              </a:rPr>
              <a:t>0:m=false;</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600" b="1" dirty="0" smtClean="0">
                <a:latin typeface="+mn-ea"/>
                <a:sym typeface="+mn-ea"/>
              </a:rPr>
              <a:t>  </a:t>
            </a:r>
            <a:r>
              <a:rPr lang="en-US" altLang="zh-CN" sz="1600" b="1" dirty="0">
                <a:latin typeface="+mn-ea"/>
                <a:sym typeface="+mn-ea"/>
              </a:rPr>
              <a:t>return 0;</a:t>
            </a:r>
            <a:endParaRPr lang="zh-CN" altLang="zh-CN" sz="1600" b="1" dirty="0">
              <a:latin typeface="+mn-ea"/>
            </a:endParaRPr>
          </a:p>
          <a:p>
            <a:pPr marL="0" indent="0" eaLnBrk="0" fontAlgn="base" hangingPunct="0">
              <a:spcAft>
                <a:spcPct val="0"/>
              </a:spcAft>
              <a:buClr>
                <a:srgbClr val="0BD0D9"/>
              </a:buClr>
              <a:buSzPct val="95000"/>
              <a:buNone/>
              <a:defRPr/>
            </a:pPr>
            <a:r>
              <a:rPr lang="en-US" altLang="zh-CN" sz="1800" b="1" dirty="0">
                <a:latin typeface="+mn-ea"/>
                <a:sym typeface="+mn-ea"/>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1" end="11"/>
                                            </p:txEl>
                                          </p:spTgt>
                                        </p:tgtEl>
                                        <p:attrNameLst>
                                          <p:attrName>style.visibility</p:attrName>
                                        </p:attrNameLst>
                                      </p:cBhvr>
                                      <p:to>
                                        <p:strVal val="visible"/>
                                      </p:to>
                                    </p:set>
                                    <p:animEffect transition="in" filter="fade">
                                      <p:cBhvr>
                                        <p:cTn id="71" dur="1000"/>
                                        <p:tgtEl>
                                          <p:spTgt spid="135170">
                                            <p:txEl>
                                              <p:pRg st="11" end="11"/>
                                            </p:txEl>
                                          </p:spTgt>
                                        </p:tgtEl>
                                      </p:cBhvr>
                                    </p:animEffect>
                                    <p:anim calcmode="lin" valueType="num">
                                      <p:cBhvr>
                                        <p:cTn id="72"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35170">
                                            <p:txEl>
                                              <p:pRg st="12" end="12"/>
                                            </p:txEl>
                                          </p:spTgt>
                                        </p:tgtEl>
                                        <p:attrNameLst>
                                          <p:attrName>style.visibility</p:attrName>
                                        </p:attrNameLst>
                                      </p:cBhvr>
                                      <p:to>
                                        <p:strVal val="visible"/>
                                      </p:to>
                                    </p:set>
                                    <p:animEffect transition="in" filter="fade">
                                      <p:cBhvr>
                                        <p:cTn id="76" dur="1000"/>
                                        <p:tgtEl>
                                          <p:spTgt spid="135170">
                                            <p:txEl>
                                              <p:pRg st="12" end="12"/>
                                            </p:txEl>
                                          </p:spTgt>
                                        </p:tgtEl>
                                      </p:cBhvr>
                                    </p:animEffect>
                                    <p:anim calcmode="lin" valueType="num">
                                      <p:cBhvr>
                                        <p:cTn id="77"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135170">
                                            <p:txEl>
                                              <p:pRg st="12" end="12"/>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35170">
                                            <p:txEl>
                                              <p:pRg st="13" end="13"/>
                                            </p:txEl>
                                          </p:spTgt>
                                        </p:tgtEl>
                                        <p:attrNameLst>
                                          <p:attrName>style.visibility</p:attrName>
                                        </p:attrNameLst>
                                      </p:cBhvr>
                                      <p:to>
                                        <p:strVal val="visible"/>
                                      </p:to>
                                    </p:set>
                                    <p:animEffect transition="in" filter="fade">
                                      <p:cBhvr>
                                        <p:cTn id="81" dur="1000"/>
                                        <p:tgtEl>
                                          <p:spTgt spid="135170">
                                            <p:txEl>
                                              <p:pRg st="13" end="13"/>
                                            </p:txEl>
                                          </p:spTgt>
                                        </p:tgtEl>
                                      </p:cBhvr>
                                    </p:animEffect>
                                    <p:anim calcmode="lin" valueType="num">
                                      <p:cBhvr>
                                        <p:cTn id="82"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83" dur="1000" fill="hold"/>
                                        <p:tgtEl>
                                          <p:spTgt spid="135170">
                                            <p:txEl>
                                              <p:pRg st="13" end="13"/>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135170">
                                            <p:txEl>
                                              <p:pRg st="14" end="14"/>
                                            </p:txEl>
                                          </p:spTgt>
                                        </p:tgtEl>
                                        <p:attrNameLst>
                                          <p:attrName>style.visibility</p:attrName>
                                        </p:attrNameLst>
                                      </p:cBhvr>
                                      <p:to>
                                        <p:strVal val="visible"/>
                                      </p:to>
                                    </p:set>
                                    <p:animEffect transition="in" filter="fade">
                                      <p:cBhvr>
                                        <p:cTn id="86" dur="1000"/>
                                        <p:tgtEl>
                                          <p:spTgt spid="135170">
                                            <p:txEl>
                                              <p:pRg st="14" end="14"/>
                                            </p:txEl>
                                          </p:spTgt>
                                        </p:tgtEl>
                                      </p:cBhvr>
                                    </p:animEffect>
                                    <p:anim calcmode="lin" valueType="num">
                                      <p:cBhvr>
                                        <p:cTn id="87" dur="1000" fill="hold"/>
                                        <p:tgtEl>
                                          <p:spTgt spid="135170">
                                            <p:txEl>
                                              <p:pRg st="14" end="14"/>
                                            </p:txEl>
                                          </p:spTgt>
                                        </p:tgtEl>
                                        <p:attrNameLst>
                                          <p:attrName>ppt_x</p:attrName>
                                        </p:attrNameLst>
                                      </p:cBhvr>
                                      <p:tavLst>
                                        <p:tav tm="0">
                                          <p:val>
                                            <p:strVal val="#ppt_x"/>
                                          </p:val>
                                        </p:tav>
                                        <p:tav tm="100000">
                                          <p:val>
                                            <p:strVal val="#ppt_x"/>
                                          </p:val>
                                        </p:tav>
                                      </p:tavLst>
                                    </p:anim>
                                    <p:anim calcmode="lin" valueType="num">
                                      <p:cBhvr>
                                        <p:cTn id="88" dur="1000" fill="hold"/>
                                        <p:tgtEl>
                                          <p:spTgt spid="135170">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p>
        </p:txBody>
      </p:sp>
      <p:sp>
        <p:nvSpPr>
          <p:cNvPr id="135170" name="内容占位符 2"/>
          <p:cNvSpPr>
            <a:spLocks noGrp="1"/>
          </p:cNvSpPr>
          <p:nvPr>
            <p:ph idx="1"/>
          </p:nvPr>
        </p:nvSpPr>
        <p:spPr>
          <a:xfrm>
            <a:off x="395536" y="673735"/>
            <a:ext cx="8280920" cy="3945890"/>
          </a:xfrm>
        </p:spPr>
        <p:txBody>
          <a:bodyPr vert="horz" wrap="square" lIns="91440" tIns="45720" rIns="91440" bIns="45720" anchor="t">
            <a:noAutofit/>
          </a:bodyPr>
          <a:lstStyle/>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Student_c::Student_c ()</a:t>
            </a: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a:t>
            </a: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 </a:t>
            </a:r>
            <a:r>
              <a:rPr lang="en-US" altLang="zh-CN" sz="1400" b="1" dirty="0" smtClean="0">
                <a:latin typeface="+mn-ea"/>
                <a:sym typeface="+mn-ea"/>
              </a:rPr>
              <a:t>    total=0</a:t>
            </a:r>
            <a:r>
              <a:rPr lang="en-US" altLang="zh-CN" sz="1400" b="1" dirty="0">
                <a:latin typeface="+mn-ea"/>
                <a:sym typeface="+mn-ea"/>
              </a:rPr>
              <a:t>;</a:t>
            </a: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a:t>
            </a: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int Student_c::Insert_seq (int i,Student_s x)</a:t>
            </a: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a:t>
            </a:r>
          </a:p>
          <a:p>
            <a:pPr marL="0" indent="0" eaLnBrk="0" fontAlgn="base" hangingPunct="0">
              <a:lnSpc>
                <a:spcPct val="100000"/>
              </a:lnSpc>
              <a:spcAft>
                <a:spcPct val="0"/>
              </a:spcAft>
              <a:buClr>
                <a:srgbClr val="0BD0D9"/>
              </a:buClr>
              <a:buSzPct val="95000"/>
              <a:buNone/>
              <a:defRPr/>
            </a:pPr>
            <a:r>
              <a:rPr lang="en-US" altLang="zh-CN" sz="1400" b="1" dirty="0" smtClean="0">
                <a:latin typeface="+mn-ea"/>
                <a:sym typeface="+mn-ea"/>
              </a:rPr>
              <a:t>  </a:t>
            </a:r>
            <a:r>
              <a:rPr lang="en-US" altLang="zh-CN" sz="1400" b="1" dirty="0">
                <a:latin typeface="+mn-ea"/>
                <a:sym typeface="+mn-ea"/>
              </a:rPr>
              <a:t>int j;</a:t>
            </a:r>
          </a:p>
          <a:p>
            <a:pPr marL="0" indent="0" eaLnBrk="0" fontAlgn="base" hangingPunct="0">
              <a:lnSpc>
                <a:spcPct val="100000"/>
              </a:lnSpc>
              <a:spcAft>
                <a:spcPct val="0"/>
              </a:spcAft>
              <a:buClr>
                <a:srgbClr val="0BD0D9"/>
              </a:buClr>
              <a:buSzPct val="95000"/>
              <a:buNone/>
              <a:defRPr/>
            </a:pPr>
            <a:r>
              <a:rPr lang="en-US" altLang="zh-CN" sz="1400" b="1" dirty="0" smtClean="0">
                <a:latin typeface="+mn-ea"/>
                <a:sym typeface="+mn-ea"/>
              </a:rPr>
              <a:t>  </a:t>
            </a:r>
            <a:r>
              <a:rPr lang="en-US" altLang="zh-CN" sz="1400" b="1" dirty="0">
                <a:latin typeface="+mn-ea"/>
                <a:sym typeface="+mn-ea"/>
              </a:rPr>
              <a:t>if(total==MAXSIZE)</a:t>
            </a:r>
          </a:p>
          <a:p>
            <a:pPr marL="0" indent="0" eaLnBrk="0" fontAlgn="base" hangingPunct="0">
              <a:lnSpc>
                <a:spcPct val="100000"/>
              </a:lnSpc>
              <a:spcAft>
                <a:spcPct val="0"/>
              </a:spcAft>
              <a:buClr>
                <a:srgbClr val="0BD0D9"/>
              </a:buClr>
              <a:buSzPct val="95000"/>
              <a:buNone/>
              <a:defRPr/>
            </a:pPr>
            <a:r>
              <a:rPr lang="en-US" altLang="zh-CN" sz="1400" b="1" dirty="0" smtClean="0">
                <a:latin typeface="+mn-ea"/>
                <a:sym typeface="+mn-ea"/>
              </a:rPr>
              <a:t>  </a:t>
            </a:r>
            <a:r>
              <a:rPr lang="en-US" altLang="zh-CN" sz="1400" b="1" dirty="0">
                <a:latin typeface="+mn-ea"/>
                <a:sym typeface="+mn-ea"/>
              </a:rPr>
              <a:t>{</a:t>
            </a: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	cout&lt;&lt;"table is full"&lt;&lt;endl;</a:t>
            </a: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	return -1;</a:t>
            </a:r>
          </a:p>
          <a:p>
            <a:pPr marL="0" indent="0" eaLnBrk="0" fontAlgn="base" hangingPunct="0">
              <a:lnSpc>
                <a:spcPct val="100000"/>
              </a:lnSpc>
              <a:spcAft>
                <a:spcPct val="0"/>
              </a:spcAft>
              <a:buClr>
                <a:srgbClr val="0BD0D9"/>
              </a:buClr>
              <a:buSzPct val="95000"/>
              <a:buNone/>
              <a:defRPr/>
            </a:pPr>
            <a:r>
              <a:rPr lang="en-US" altLang="zh-CN" sz="1400" b="1" dirty="0" smtClean="0">
                <a:latin typeface="+mn-ea"/>
                <a:sym typeface="+mn-ea"/>
              </a:rPr>
              <a:t>  </a:t>
            </a:r>
            <a:r>
              <a:rPr lang="en-US" altLang="zh-CN" sz="1400" b="1" dirty="0">
                <a:latin typeface="+mn-ea"/>
                <a:sym typeface="+mn-ea"/>
              </a:rPr>
              <a:t>}</a:t>
            </a:r>
          </a:p>
          <a:p>
            <a:pPr marL="0" indent="0" eaLnBrk="0" fontAlgn="base" hangingPunct="0">
              <a:lnSpc>
                <a:spcPct val="100000"/>
              </a:lnSpc>
              <a:spcAft>
                <a:spcPct val="0"/>
              </a:spcAft>
              <a:buClr>
                <a:srgbClr val="0BD0D9"/>
              </a:buClr>
              <a:buSzPct val="95000"/>
              <a:buNone/>
              <a:defRPr/>
            </a:pPr>
            <a:r>
              <a:rPr lang="en-US" altLang="zh-CN" sz="1400" b="1" dirty="0" smtClean="0">
                <a:latin typeface="+mn-ea"/>
                <a:sym typeface="+mn-ea"/>
              </a:rPr>
              <a:t>  </a:t>
            </a:r>
            <a:r>
              <a:rPr lang="en-US" altLang="zh-CN" sz="1400" b="1" dirty="0">
                <a:latin typeface="+mn-ea"/>
                <a:sym typeface="+mn-ea"/>
              </a:rPr>
              <a:t>if(i&lt;1||i&gt;(total+1))</a:t>
            </a:r>
          </a:p>
          <a:p>
            <a:pPr marL="0" indent="0" eaLnBrk="0" fontAlgn="base" hangingPunct="0">
              <a:lnSpc>
                <a:spcPct val="100000"/>
              </a:lnSpc>
              <a:spcAft>
                <a:spcPct val="0"/>
              </a:spcAft>
              <a:buClr>
                <a:srgbClr val="0BD0D9"/>
              </a:buClr>
              <a:buSzPct val="95000"/>
              <a:buNone/>
              <a:defRPr/>
            </a:pPr>
            <a:r>
              <a:rPr lang="en-US" altLang="zh-CN" sz="1400" b="1" dirty="0" smtClean="0">
                <a:latin typeface="+mn-ea"/>
                <a:sym typeface="+mn-ea"/>
              </a:rPr>
              <a:t>  </a:t>
            </a:r>
            <a:r>
              <a:rPr lang="en-US" altLang="zh-CN" sz="1400" b="1" dirty="0">
                <a:latin typeface="+mn-ea"/>
                <a:sym typeface="+mn-ea"/>
              </a:rPr>
              <a:t>{</a:t>
            </a: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	cout&lt;&lt;"place is wrong!"&lt;&lt;endl;</a:t>
            </a:r>
          </a:p>
          <a:p>
            <a:pPr marL="0" indent="0" eaLnBrk="0" fontAlgn="base" hangingPunct="0">
              <a:lnSpc>
                <a:spcPct val="100000"/>
              </a:lnSpc>
              <a:spcAft>
                <a:spcPct val="0"/>
              </a:spcAft>
              <a:buClr>
                <a:srgbClr val="0BD0D9"/>
              </a:buClr>
              <a:buSzPct val="95000"/>
              <a:buNone/>
              <a:defRPr/>
            </a:pPr>
            <a:r>
              <a:rPr lang="en-US" altLang="zh-CN" sz="1400" b="1" dirty="0">
                <a:latin typeface="+mn-ea"/>
                <a:sym typeface="+mn-ea"/>
              </a:rPr>
              <a:t>	return 0;</a:t>
            </a:r>
          </a:p>
          <a:p>
            <a:pPr marL="0" indent="0" eaLnBrk="0" fontAlgn="base" hangingPunct="0">
              <a:lnSpc>
                <a:spcPct val="100000"/>
              </a:lnSpc>
              <a:spcAft>
                <a:spcPct val="0"/>
              </a:spcAft>
              <a:buClr>
                <a:srgbClr val="0BD0D9"/>
              </a:buClr>
              <a:buSzPct val="95000"/>
              <a:buNone/>
              <a:defRPr/>
            </a:pPr>
            <a:r>
              <a:rPr lang="en-US" altLang="zh-CN" sz="1400" b="1" dirty="0" smtClean="0">
                <a:latin typeface="+mn-ea"/>
                <a:sym typeface="+mn-ea"/>
              </a:rPr>
              <a:t>  </a:t>
            </a:r>
            <a:r>
              <a:rPr lang="en-US" altLang="zh-CN" sz="1400" b="1" dirty="0">
                <a:latin typeface="+mn-ea"/>
                <a:sym typeface="+mn-ea"/>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170">
                                            <p:txEl>
                                              <p:pRg st="10" end="10"/>
                                            </p:txEl>
                                          </p:spTgt>
                                        </p:tgtEl>
                                        <p:attrNameLst>
                                          <p:attrName>style.visibility</p:attrName>
                                        </p:attrNameLst>
                                      </p:cBhvr>
                                      <p:to>
                                        <p:strVal val="visible"/>
                                      </p:to>
                                    </p:set>
                                    <p:animEffect transition="in" filter="fade">
                                      <p:cBhvr>
                                        <p:cTn id="66" dur="1000"/>
                                        <p:tgtEl>
                                          <p:spTgt spid="135170">
                                            <p:txEl>
                                              <p:pRg st="10" end="10"/>
                                            </p:txEl>
                                          </p:spTgt>
                                        </p:tgtEl>
                                      </p:cBhvr>
                                    </p:animEffect>
                                    <p:anim calcmode="lin" valueType="num">
                                      <p:cBhvr>
                                        <p:cTn id="67" dur="1000" fill="hold"/>
                                        <p:tgtEl>
                                          <p:spTgt spid="13517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5170">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5170">
                                            <p:txEl>
                                              <p:pRg st="11" end="11"/>
                                            </p:txEl>
                                          </p:spTgt>
                                        </p:tgtEl>
                                        <p:attrNameLst>
                                          <p:attrName>style.visibility</p:attrName>
                                        </p:attrNameLst>
                                      </p:cBhvr>
                                      <p:to>
                                        <p:strVal val="visible"/>
                                      </p:to>
                                    </p:set>
                                    <p:animEffect transition="in" filter="fade">
                                      <p:cBhvr>
                                        <p:cTn id="71" dur="1000"/>
                                        <p:tgtEl>
                                          <p:spTgt spid="135170">
                                            <p:txEl>
                                              <p:pRg st="11" end="11"/>
                                            </p:txEl>
                                          </p:spTgt>
                                        </p:tgtEl>
                                      </p:cBhvr>
                                    </p:animEffect>
                                    <p:anim calcmode="lin" valueType="num">
                                      <p:cBhvr>
                                        <p:cTn id="72" dur="1000" fill="hold"/>
                                        <p:tgtEl>
                                          <p:spTgt spid="135170">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35170">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35170">
                                            <p:txEl>
                                              <p:pRg st="12" end="12"/>
                                            </p:txEl>
                                          </p:spTgt>
                                        </p:tgtEl>
                                        <p:attrNameLst>
                                          <p:attrName>style.visibility</p:attrName>
                                        </p:attrNameLst>
                                      </p:cBhvr>
                                      <p:to>
                                        <p:strVal val="visible"/>
                                      </p:to>
                                    </p:set>
                                    <p:animEffect transition="in" filter="fade">
                                      <p:cBhvr>
                                        <p:cTn id="76" dur="1000"/>
                                        <p:tgtEl>
                                          <p:spTgt spid="135170">
                                            <p:txEl>
                                              <p:pRg st="12" end="12"/>
                                            </p:txEl>
                                          </p:spTgt>
                                        </p:tgtEl>
                                      </p:cBhvr>
                                    </p:animEffect>
                                    <p:anim calcmode="lin" valueType="num">
                                      <p:cBhvr>
                                        <p:cTn id="77" dur="1000" fill="hold"/>
                                        <p:tgtEl>
                                          <p:spTgt spid="135170">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135170">
                                            <p:txEl>
                                              <p:pRg st="12" end="12"/>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35170">
                                            <p:txEl>
                                              <p:pRg st="13" end="13"/>
                                            </p:txEl>
                                          </p:spTgt>
                                        </p:tgtEl>
                                        <p:attrNameLst>
                                          <p:attrName>style.visibility</p:attrName>
                                        </p:attrNameLst>
                                      </p:cBhvr>
                                      <p:to>
                                        <p:strVal val="visible"/>
                                      </p:to>
                                    </p:set>
                                    <p:animEffect transition="in" filter="fade">
                                      <p:cBhvr>
                                        <p:cTn id="81" dur="1000"/>
                                        <p:tgtEl>
                                          <p:spTgt spid="135170">
                                            <p:txEl>
                                              <p:pRg st="13" end="13"/>
                                            </p:txEl>
                                          </p:spTgt>
                                        </p:tgtEl>
                                      </p:cBhvr>
                                    </p:animEffect>
                                    <p:anim calcmode="lin" valueType="num">
                                      <p:cBhvr>
                                        <p:cTn id="82" dur="1000" fill="hold"/>
                                        <p:tgtEl>
                                          <p:spTgt spid="135170">
                                            <p:txEl>
                                              <p:pRg st="13" end="13"/>
                                            </p:txEl>
                                          </p:spTgt>
                                        </p:tgtEl>
                                        <p:attrNameLst>
                                          <p:attrName>ppt_x</p:attrName>
                                        </p:attrNameLst>
                                      </p:cBhvr>
                                      <p:tavLst>
                                        <p:tav tm="0">
                                          <p:val>
                                            <p:strVal val="#ppt_x"/>
                                          </p:val>
                                        </p:tav>
                                        <p:tav tm="100000">
                                          <p:val>
                                            <p:strVal val="#ppt_x"/>
                                          </p:val>
                                        </p:tav>
                                      </p:tavLst>
                                    </p:anim>
                                    <p:anim calcmode="lin" valueType="num">
                                      <p:cBhvr>
                                        <p:cTn id="83" dur="1000" fill="hold"/>
                                        <p:tgtEl>
                                          <p:spTgt spid="135170">
                                            <p:txEl>
                                              <p:pRg st="13" end="13"/>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135170">
                                            <p:txEl>
                                              <p:pRg st="14" end="14"/>
                                            </p:txEl>
                                          </p:spTgt>
                                        </p:tgtEl>
                                        <p:attrNameLst>
                                          <p:attrName>style.visibility</p:attrName>
                                        </p:attrNameLst>
                                      </p:cBhvr>
                                      <p:to>
                                        <p:strVal val="visible"/>
                                      </p:to>
                                    </p:set>
                                    <p:animEffect transition="in" filter="fade">
                                      <p:cBhvr>
                                        <p:cTn id="86" dur="1000"/>
                                        <p:tgtEl>
                                          <p:spTgt spid="135170">
                                            <p:txEl>
                                              <p:pRg st="14" end="14"/>
                                            </p:txEl>
                                          </p:spTgt>
                                        </p:tgtEl>
                                      </p:cBhvr>
                                    </p:animEffect>
                                    <p:anim calcmode="lin" valueType="num">
                                      <p:cBhvr>
                                        <p:cTn id="87" dur="1000" fill="hold"/>
                                        <p:tgtEl>
                                          <p:spTgt spid="135170">
                                            <p:txEl>
                                              <p:pRg st="14" end="14"/>
                                            </p:txEl>
                                          </p:spTgt>
                                        </p:tgtEl>
                                        <p:attrNameLst>
                                          <p:attrName>ppt_x</p:attrName>
                                        </p:attrNameLst>
                                      </p:cBhvr>
                                      <p:tavLst>
                                        <p:tav tm="0">
                                          <p:val>
                                            <p:strVal val="#ppt_x"/>
                                          </p:val>
                                        </p:tav>
                                        <p:tav tm="100000">
                                          <p:val>
                                            <p:strVal val="#ppt_x"/>
                                          </p:val>
                                        </p:tav>
                                      </p:tavLst>
                                    </p:anim>
                                    <p:anim calcmode="lin" valueType="num">
                                      <p:cBhvr>
                                        <p:cTn id="88" dur="1000" fill="hold"/>
                                        <p:tgtEl>
                                          <p:spTgt spid="135170">
                                            <p:txEl>
                                              <p:pRg st="14" end="14"/>
                                            </p:txEl>
                                          </p:spTgt>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135170">
                                            <p:txEl>
                                              <p:pRg st="15" end="15"/>
                                            </p:txEl>
                                          </p:spTgt>
                                        </p:tgtEl>
                                        <p:attrNameLst>
                                          <p:attrName>style.visibility</p:attrName>
                                        </p:attrNameLst>
                                      </p:cBhvr>
                                      <p:to>
                                        <p:strVal val="visible"/>
                                      </p:to>
                                    </p:set>
                                    <p:animEffect transition="in" filter="fade">
                                      <p:cBhvr>
                                        <p:cTn id="91" dur="1000"/>
                                        <p:tgtEl>
                                          <p:spTgt spid="135170">
                                            <p:txEl>
                                              <p:pRg st="15" end="15"/>
                                            </p:txEl>
                                          </p:spTgt>
                                        </p:tgtEl>
                                      </p:cBhvr>
                                    </p:animEffect>
                                    <p:anim calcmode="lin" valueType="num">
                                      <p:cBhvr>
                                        <p:cTn id="92" dur="1000" fill="hold"/>
                                        <p:tgtEl>
                                          <p:spTgt spid="135170">
                                            <p:txEl>
                                              <p:pRg st="15" end="15"/>
                                            </p:txEl>
                                          </p:spTgt>
                                        </p:tgtEl>
                                        <p:attrNameLst>
                                          <p:attrName>ppt_x</p:attrName>
                                        </p:attrNameLst>
                                      </p:cBhvr>
                                      <p:tavLst>
                                        <p:tav tm="0">
                                          <p:val>
                                            <p:strVal val="#ppt_x"/>
                                          </p:val>
                                        </p:tav>
                                        <p:tav tm="100000">
                                          <p:val>
                                            <p:strVal val="#ppt_x"/>
                                          </p:val>
                                        </p:tav>
                                      </p:tavLst>
                                    </p:anim>
                                    <p:anim calcmode="lin" valueType="num">
                                      <p:cBhvr>
                                        <p:cTn id="93" dur="1000" fill="hold"/>
                                        <p:tgtEl>
                                          <p:spTgt spid="135170">
                                            <p:txEl>
                                              <p:pRg st="15" end="15"/>
                                            </p:txEl>
                                          </p:spTgt>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135170">
                                            <p:txEl>
                                              <p:pRg st="16" end="16"/>
                                            </p:txEl>
                                          </p:spTgt>
                                        </p:tgtEl>
                                        <p:attrNameLst>
                                          <p:attrName>style.visibility</p:attrName>
                                        </p:attrNameLst>
                                      </p:cBhvr>
                                      <p:to>
                                        <p:strVal val="visible"/>
                                      </p:to>
                                    </p:set>
                                    <p:animEffect transition="in" filter="fade">
                                      <p:cBhvr>
                                        <p:cTn id="96" dur="1000"/>
                                        <p:tgtEl>
                                          <p:spTgt spid="135170">
                                            <p:txEl>
                                              <p:pRg st="16" end="16"/>
                                            </p:txEl>
                                          </p:spTgt>
                                        </p:tgtEl>
                                      </p:cBhvr>
                                    </p:animEffect>
                                    <p:anim calcmode="lin" valueType="num">
                                      <p:cBhvr>
                                        <p:cTn id="97" dur="1000" fill="hold"/>
                                        <p:tgtEl>
                                          <p:spTgt spid="135170">
                                            <p:txEl>
                                              <p:pRg st="16" end="16"/>
                                            </p:txEl>
                                          </p:spTgt>
                                        </p:tgtEl>
                                        <p:attrNameLst>
                                          <p:attrName>ppt_x</p:attrName>
                                        </p:attrNameLst>
                                      </p:cBhvr>
                                      <p:tavLst>
                                        <p:tav tm="0">
                                          <p:val>
                                            <p:strVal val="#ppt_x"/>
                                          </p:val>
                                        </p:tav>
                                        <p:tav tm="100000">
                                          <p:val>
                                            <p:strVal val="#ppt_x"/>
                                          </p:val>
                                        </p:tav>
                                      </p:tavLst>
                                    </p:anim>
                                    <p:anim calcmode="lin" valueType="num">
                                      <p:cBhvr>
                                        <p:cTn id="98" dur="1000" fill="hold"/>
                                        <p:tgtEl>
                                          <p:spTgt spid="135170">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p>
        </p:txBody>
      </p:sp>
      <p:sp>
        <p:nvSpPr>
          <p:cNvPr id="2" name="内容占位符 2"/>
          <p:cNvSpPr txBox="1"/>
          <p:nvPr/>
        </p:nvSpPr>
        <p:spPr>
          <a:xfrm>
            <a:off x="857885" y="772160"/>
            <a:ext cx="7314515" cy="3754120"/>
          </a:xfrm>
          <a:prstGeom prst="rect">
            <a:avLst/>
          </a:prstGeom>
          <a:noFill/>
          <a:ln w="9525">
            <a:noFill/>
          </a:ln>
        </p:spPr>
        <p:txBody>
          <a:bodyPr/>
          <a:lstStyle/>
          <a:p>
            <a:pPr eaLnBrk="0" fontAlgn="base" hangingPunct="0">
              <a:spcBef>
                <a:spcPct val="20000"/>
              </a:spcBef>
              <a:spcAft>
                <a:spcPct val="0"/>
              </a:spcAft>
              <a:buClr>
                <a:srgbClr val="0BD0D9"/>
              </a:buClr>
              <a:buSzPct val="95000"/>
              <a:defRPr/>
            </a:pPr>
            <a:r>
              <a:rPr lang="en-US" altLang="zh-CN" dirty="0">
                <a:latin typeface="Constantia" panose="02030602050306030303" charset="0"/>
              </a:rPr>
              <a:t>	</a:t>
            </a:r>
            <a:r>
              <a:rPr lang="en-US" altLang="zh-CN" sz="1600" b="1" dirty="0">
                <a:latin typeface="+mn-ea"/>
              </a:rPr>
              <a:t>for(j=total-1;j&gt;=i-1;j--)</a:t>
            </a:r>
          </a:p>
          <a:p>
            <a:pPr eaLnBrk="0" fontAlgn="base" hangingPunct="0">
              <a:spcBef>
                <a:spcPct val="20000"/>
              </a:spcBef>
              <a:spcAft>
                <a:spcPct val="0"/>
              </a:spcAft>
              <a:buClr>
                <a:srgbClr val="0BD0D9"/>
              </a:buClr>
              <a:buSzPct val="95000"/>
              <a:defRPr/>
            </a:pPr>
            <a:r>
              <a:rPr lang="en-US" altLang="zh-CN" sz="1600" b="1" dirty="0">
                <a:latin typeface="+mn-ea"/>
              </a:rPr>
              <a:t>	{</a:t>
            </a:r>
          </a:p>
          <a:p>
            <a:pPr eaLnBrk="0" fontAlgn="base" hangingPunct="0">
              <a:spcBef>
                <a:spcPct val="20000"/>
              </a:spcBef>
              <a:spcAft>
                <a:spcPct val="0"/>
              </a:spcAft>
              <a:buClr>
                <a:srgbClr val="0BD0D9"/>
              </a:buClr>
              <a:buSzPct val="95000"/>
              <a:defRPr/>
            </a:pPr>
            <a:r>
              <a:rPr lang="en-US" altLang="zh-CN" sz="1600" b="1" dirty="0">
                <a:latin typeface="+mn-ea"/>
              </a:rPr>
              <a:t>		Student_struct[j+1]=Student_struct[j];</a:t>
            </a:r>
          </a:p>
          <a:p>
            <a:pPr eaLnBrk="0" fontAlgn="base" hangingPunct="0">
              <a:spcBef>
                <a:spcPct val="20000"/>
              </a:spcBef>
              <a:spcAft>
                <a:spcPct val="0"/>
              </a:spcAft>
              <a:buClr>
                <a:srgbClr val="0BD0D9"/>
              </a:buClr>
              <a:buSzPct val="95000"/>
              <a:defRPr/>
            </a:pPr>
            <a:r>
              <a:rPr lang="en-US" altLang="zh-CN" sz="1600" b="1" dirty="0">
                <a:latin typeface="+mn-ea"/>
              </a:rPr>
              <a:t>	}</a:t>
            </a:r>
          </a:p>
          <a:p>
            <a:pPr eaLnBrk="0" fontAlgn="base" hangingPunct="0">
              <a:spcBef>
                <a:spcPct val="20000"/>
              </a:spcBef>
              <a:spcAft>
                <a:spcPct val="0"/>
              </a:spcAft>
              <a:buClr>
                <a:srgbClr val="0BD0D9"/>
              </a:buClr>
              <a:buSzPct val="95000"/>
              <a:defRPr/>
            </a:pPr>
            <a:r>
              <a:rPr lang="en-US" altLang="zh-CN" sz="1600" b="1" dirty="0">
                <a:latin typeface="+mn-ea"/>
              </a:rPr>
              <a:t>	Student_struct[i-1]=x;</a:t>
            </a:r>
          </a:p>
          <a:p>
            <a:pPr eaLnBrk="0" fontAlgn="base" hangingPunct="0">
              <a:spcBef>
                <a:spcPct val="20000"/>
              </a:spcBef>
              <a:spcAft>
                <a:spcPct val="0"/>
              </a:spcAft>
              <a:buClr>
                <a:srgbClr val="0BD0D9"/>
              </a:buClr>
              <a:buSzPct val="95000"/>
              <a:defRPr/>
            </a:pPr>
            <a:r>
              <a:rPr lang="en-US" altLang="zh-CN" sz="1600" b="1" dirty="0">
                <a:latin typeface="+mn-ea"/>
              </a:rPr>
              <a:t>	++total;</a:t>
            </a:r>
          </a:p>
          <a:p>
            <a:pPr eaLnBrk="0" fontAlgn="base" hangingPunct="0">
              <a:spcBef>
                <a:spcPct val="20000"/>
              </a:spcBef>
              <a:spcAft>
                <a:spcPct val="0"/>
              </a:spcAft>
              <a:buClr>
                <a:srgbClr val="0BD0D9"/>
              </a:buClr>
              <a:buSzPct val="95000"/>
              <a:defRPr/>
            </a:pPr>
            <a:r>
              <a:rPr lang="en-US" altLang="zh-CN" sz="1600" b="1" dirty="0">
                <a:latin typeface="+mn-ea"/>
              </a:rPr>
              <a:t>	return 1;</a:t>
            </a:r>
          </a:p>
          <a:p>
            <a:pPr eaLnBrk="0" fontAlgn="base" hangingPunct="0">
              <a:spcBef>
                <a:spcPct val="20000"/>
              </a:spcBef>
              <a:spcAft>
                <a:spcPct val="0"/>
              </a:spcAft>
              <a:buClr>
                <a:srgbClr val="0BD0D9"/>
              </a:buClr>
              <a:buSzPct val="95000"/>
              <a:defRPr/>
            </a:pPr>
            <a:r>
              <a:rPr lang="en-US" altLang="zh-CN" sz="1600" b="1" dirty="0">
                <a:latin typeface="+mn-ea"/>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fade">
                                      <p:cBhvr>
                                        <p:cTn id="31" dur="1000"/>
                                        <p:tgtEl>
                                          <p:spTgt spid="2">
                                            <p:txEl>
                                              <p:pRg st="3" end="3"/>
                                            </p:txEl>
                                          </p:spTgt>
                                        </p:tgtEl>
                                      </p:cBhvr>
                                    </p:animEffect>
                                    <p:anim calcmode="lin" valueType="num">
                                      <p:cBhvr>
                                        <p:cTn id="3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Effect transition="in" filter="fade">
                                      <p:cBhvr>
                                        <p:cTn id="36" dur="1000"/>
                                        <p:tgtEl>
                                          <p:spTgt spid="2">
                                            <p:txEl>
                                              <p:pRg st="4" end="4"/>
                                            </p:txEl>
                                          </p:spTgt>
                                        </p:tgtEl>
                                      </p:cBhvr>
                                    </p:animEffect>
                                    <p:anim calcmode="lin" valueType="num">
                                      <p:cBhvr>
                                        <p:cTn id="3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fade">
                                      <p:cBhvr>
                                        <p:cTn id="41" dur="1000"/>
                                        <p:tgtEl>
                                          <p:spTgt spid="2">
                                            <p:txEl>
                                              <p:pRg st="5" end="5"/>
                                            </p:txEl>
                                          </p:spTgt>
                                        </p:tgtEl>
                                      </p:cBhvr>
                                    </p:animEffect>
                                    <p:anim calcmode="lin" valueType="num">
                                      <p:cBhvr>
                                        <p:cTn id="4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fade">
                                      <p:cBhvr>
                                        <p:cTn id="46" dur="1000"/>
                                        <p:tgtEl>
                                          <p:spTgt spid="2">
                                            <p:txEl>
                                              <p:pRg st="6" end="6"/>
                                            </p:txEl>
                                          </p:spTgt>
                                        </p:tgtEl>
                                      </p:cBhvr>
                                    </p:animEffect>
                                    <p:anim calcmode="lin" valueType="num">
                                      <p:cBhvr>
                                        <p:cTn id="4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animEffect transition="in" filter="fade">
                                      <p:cBhvr>
                                        <p:cTn id="51" dur="1000"/>
                                        <p:tgtEl>
                                          <p:spTgt spid="2">
                                            <p:txEl>
                                              <p:pRg st="7" end="7"/>
                                            </p:txEl>
                                          </p:spTgt>
                                        </p:tgtEl>
                                      </p:cBhvr>
                                    </p:animEffect>
                                    <p:anim calcmode="lin" valueType="num">
                                      <p:cBhvr>
                                        <p:cTn id="52"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p>
        </p:txBody>
      </p:sp>
      <p:sp>
        <p:nvSpPr>
          <p:cNvPr id="2" name="内容占位符 2"/>
          <p:cNvSpPr txBox="1"/>
          <p:nvPr/>
        </p:nvSpPr>
        <p:spPr>
          <a:xfrm>
            <a:off x="847214" y="602943"/>
            <a:ext cx="7314515" cy="3754120"/>
          </a:xfrm>
          <a:prstGeom prst="rect">
            <a:avLst/>
          </a:prstGeom>
          <a:noFill/>
          <a:ln w="9525">
            <a:noFill/>
          </a:ln>
        </p:spPr>
        <p:txBody>
          <a:bodyPr/>
          <a:lstStyle/>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int Student_c::Delete_seq (int i)</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int j;</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if(i&lt;1||i&gt;total)</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cout&lt;&lt;"this element don't exist!"&lt;&lt;endl;</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return -1;</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for(j=i;j&lt;=total-1;j++)</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Student_struct[j-1]=Student_struct[j];</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--total;</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	  return 1;</a:t>
            </a:r>
            <a:endParaRPr lang="en-US" altLang="zh-CN" sz="1600" b="1" dirty="0">
              <a:latin typeface="+mn-ea"/>
            </a:endParaRPr>
          </a:p>
          <a:p>
            <a:pPr indent="0" eaLnBrk="0" fontAlgn="base" hangingPunct="0">
              <a:spcBef>
                <a:spcPct val="20000"/>
              </a:spcBef>
              <a:spcAft>
                <a:spcPct val="0"/>
              </a:spcAft>
              <a:buClr>
                <a:srgbClr val="0BD0D9"/>
              </a:buClr>
              <a:buSzPct val="95000"/>
              <a:buFont typeface="Wingdings 2" panose="05020102010507070707" pitchFamily="18" charset="2"/>
              <a:buNone/>
              <a:defRPr/>
            </a:pPr>
            <a:r>
              <a:rPr lang="en-US" altLang="zh-CN" sz="1600" b="1" dirty="0">
                <a:latin typeface="+mn-ea"/>
                <a:sym typeface="+mn-ea"/>
              </a:rPr>
              <a:t>}</a:t>
            </a:r>
            <a:endParaRPr lang="en-US" altLang="zh-CN" sz="1600"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fade">
                                      <p:cBhvr>
                                        <p:cTn id="31" dur="1000"/>
                                        <p:tgtEl>
                                          <p:spTgt spid="2">
                                            <p:txEl>
                                              <p:pRg st="3" end="3"/>
                                            </p:txEl>
                                          </p:spTgt>
                                        </p:tgtEl>
                                      </p:cBhvr>
                                    </p:animEffect>
                                    <p:anim calcmode="lin" valueType="num">
                                      <p:cBhvr>
                                        <p:cTn id="3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Effect transition="in" filter="fade">
                                      <p:cBhvr>
                                        <p:cTn id="36" dur="1000"/>
                                        <p:tgtEl>
                                          <p:spTgt spid="2">
                                            <p:txEl>
                                              <p:pRg st="4" end="4"/>
                                            </p:txEl>
                                          </p:spTgt>
                                        </p:tgtEl>
                                      </p:cBhvr>
                                    </p:animEffect>
                                    <p:anim calcmode="lin" valueType="num">
                                      <p:cBhvr>
                                        <p:cTn id="3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fade">
                                      <p:cBhvr>
                                        <p:cTn id="41" dur="1000"/>
                                        <p:tgtEl>
                                          <p:spTgt spid="2">
                                            <p:txEl>
                                              <p:pRg st="5" end="5"/>
                                            </p:txEl>
                                          </p:spTgt>
                                        </p:tgtEl>
                                      </p:cBhvr>
                                    </p:animEffect>
                                    <p:anim calcmode="lin" valueType="num">
                                      <p:cBhvr>
                                        <p:cTn id="4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fade">
                                      <p:cBhvr>
                                        <p:cTn id="46" dur="1000"/>
                                        <p:tgtEl>
                                          <p:spTgt spid="2">
                                            <p:txEl>
                                              <p:pRg st="6" end="6"/>
                                            </p:txEl>
                                          </p:spTgt>
                                        </p:tgtEl>
                                      </p:cBhvr>
                                    </p:animEffect>
                                    <p:anim calcmode="lin" valueType="num">
                                      <p:cBhvr>
                                        <p:cTn id="4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animEffect transition="in" filter="fade">
                                      <p:cBhvr>
                                        <p:cTn id="51" dur="1000"/>
                                        <p:tgtEl>
                                          <p:spTgt spid="2">
                                            <p:txEl>
                                              <p:pRg st="7" end="7"/>
                                            </p:txEl>
                                          </p:spTgt>
                                        </p:tgtEl>
                                      </p:cBhvr>
                                    </p:animEffect>
                                    <p:anim calcmode="lin" valueType="num">
                                      <p:cBhvr>
                                        <p:cTn id="52"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2">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Effect transition="in" filter="fade">
                                      <p:cBhvr>
                                        <p:cTn id="56" dur="1000"/>
                                        <p:tgtEl>
                                          <p:spTgt spid="2">
                                            <p:txEl>
                                              <p:pRg st="8" end="8"/>
                                            </p:txEl>
                                          </p:spTgt>
                                        </p:tgtEl>
                                      </p:cBhvr>
                                    </p:animEffect>
                                    <p:anim calcmode="lin" valueType="num">
                                      <p:cBhvr>
                                        <p:cTn id="57"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Effect transition="in" filter="fade">
                                      <p:cBhvr>
                                        <p:cTn id="61" dur="1000"/>
                                        <p:tgtEl>
                                          <p:spTgt spid="2">
                                            <p:txEl>
                                              <p:pRg st="9" end="9"/>
                                            </p:txEl>
                                          </p:spTgt>
                                        </p:tgtEl>
                                      </p:cBhvr>
                                    </p:animEffect>
                                    <p:anim calcmode="lin" valueType="num">
                                      <p:cBhvr>
                                        <p:cTn id="62"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2">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2">
                                            <p:txEl>
                                              <p:pRg st="10" end="10"/>
                                            </p:txEl>
                                          </p:spTgt>
                                        </p:tgtEl>
                                        <p:attrNameLst>
                                          <p:attrName>style.visibility</p:attrName>
                                        </p:attrNameLst>
                                      </p:cBhvr>
                                      <p:to>
                                        <p:strVal val="visible"/>
                                      </p:to>
                                    </p:set>
                                    <p:animEffect transition="in" filter="fade">
                                      <p:cBhvr>
                                        <p:cTn id="66" dur="1000"/>
                                        <p:tgtEl>
                                          <p:spTgt spid="2">
                                            <p:txEl>
                                              <p:pRg st="10" end="10"/>
                                            </p:txEl>
                                          </p:spTgt>
                                        </p:tgtEl>
                                      </p:cBhvr>
                                    </p:animEffect>
                                    <p:anim calcmode="lin" valueType="num">
                                      <p:cBhvr>
                                        <p:cTn id="67"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2">
                                            <p:txEl>
                                              <p:pRg st="11" end="11"/>
                                            </p:txEl>
                                          </p:spTgt>
                                        </p:tgtEl>
                                        <p:attrNameLst>
                                          <p:attrName>style.visibility</p:attrName>
                                        </p:attrNameLst>
                                      </p:cBhvr>
                                      <p:to>
                                        <p:strVal val="visible"/>
                                      </p:to>
                                    </p:set>
                                    <p:animEffect transition="in" filter="fade">
                                      <p:cBhvr>
                                        <p:cTn id="71" dur="1000"/>
                                        <p:tgtEl>
                                          <p:spTgt spid="2">
                                            <p:txEl>
                                              <p:pRg st="11" end="11"/>
                                            </p:txEl>
                                          </p:spTgt>
                                        </p:tgtEl>
                                      </p:cBhvr>
                                    </p:animEffect>
                                    <p:anim calcmode="lin" valueType="num">
                                      <p:cBhvr>
                                        <p:cTn id="72"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2">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2">
                                            <p:txEl>
                                              <p:pRg st="12" end="12"/>
                                            </p:txEl>
                                          </p:spTgt>
                                        </p:tgtEl>
                                        <p:attrNameLst>
                                          <p:attrName>style.visibility</p:attrName>
                                        </p:attrNameLst>
                                      </p:cBhvr>
                                      <p:to>
                                        <p:strVal val="visible"/>
                                      </p:to>
                                    </p:set>
                                    <p:animEffect transition="in" filter="fade">
                                      <p:cBhvr>
                                        <p:cTn id="76" dur="1000"/>
                                        <p:tgtEl>
                                          <p:spTgt spid="2">
                                            <p:txEl>
                                              <p:pRg st="12" end="12"/>
                                            </p:txEl>
                                          </p:spTgt>
                                        </p:tgtEl>
                                      </p:cBhvr>
                                    </p:animEffect>
                                    <p:anim calcmode="lin" valueType="num">
                                      <p:cBhvr>
                                        <p:cTn id="77"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2">
                                            <p:txEl>
                                              <p:pRg st="12" end="12"/>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2">
                                            <p:txEl>
                                              <p:pRg st="13" end="13"/>
                                            </p:txEl>
                                          </p:spTgt>
                                        </p:tgtEl>
                                        <p:attrNameLst>
                                          <p:attrName>style.visibility</p:attrName>
                                        </p:attrNameLst>
                                      </p:cBhvr>
                                      <p:to>
                                        <p:strVal val="visible"/>
                                      </p:to>
                                    </p:set>
                                    <p:animEffect transition="in" filter="fade">
                                      <p:cBhvr>
                                        <p:cTn id="81" dur="1000"/>
                                        <p:tgtEl>
                                          <p:spTgt spid="2">
                                            <p:txEl>
                                              <p:pRg st="13" end="13"/>
                                            </p:txEl>
                                          </p:spTgt>
                                        </p:tgtEl>
                                      </p:cBhvr>
                                    </p:animEffect>
                                    <p:anim calcmode="lin" valueType="num">
                                      <p:cBhvr>
                                        <p:cTn id="82"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83" dur="1000" fill="hold"/>
                                        <p:tgtEl>
                                          <p:spTgt spid="2">
                                            <p:txEl>
                                              <p:pRg st="13" end="13"/>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2">
                                            <p:txEl>
                                              <p:pRg st="14" end="14"/>
                                            </p:txEl>
                                          </p:spTgt>
                                        </p:tgtEl>
                                        <p:attrNameLst>
                                          <p:attrName>style.visibility</p:attrName>
                                        </p:attrNameLst>
                                      </p:cBhvr>
                                      <p:to>
                                        <p:strVal val="visible"/>
                                      </p:to>
                                    </p:set>
                                    <p:animEffect transition="in" filter="fade">
                                      <p:cBhvr>
                                        <p:cTn id="86" dur="1000"/>
                                        <p:tgtEl>
                                          <p:spTgt spid="2">
                                            <p:txEl>
                                              <p:pRg st="14" end="14"/>
                                            </p:txEl>
                                          </p:spTgt>
                                        </p:tgtEl>
                                      </p:cBhvr>
                                    </p:animEffect>
                                    <p:anim calcmode="lin" valueType="num">
                                      <p:cBhvr>
                                        <p:cTn id="87"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88"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p>
        </p:txBody>
      </p:sp>
      <p:sp>
        <p:nvSpPr>
          <p:cNvPr id="135170" name="内容占位符 2"/>
          <p:cNvSpPr>
            <a:spLocks noGrp="1"/>
          </p:cNvSpPr>
          <p:nvPr>
            <p:ph idx="1"/>
          </p:nvPr>
        </p:nvSpPr>
        <p:spPr>
          <a:xfrm>
            <a:off x="251520" y="732790"/>
            <a:ext cx="8424936" cy="4142740"/>
          </a:xfrm>
        </p:spPr>
        <p:txBody>
          <a:bodyPr vert="horz" wrap="square" lIns="91440" tIns="45720" rIns="91440" bIns="45720" anchor="t">
            <a:noAutofit/>
          </a:bodyPr>
          <a:lstStyle/>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void Student_c::Print_seq ()</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int i;</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for (i=0;i&lt;=total-1;i++)</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smtClean="0">
                <a:latin typeface="+mn-ea"/>
                <a:sym typeface="+mn-ea"/>
              </a:rPr>
              <a:t>	</a:t>
            </a:r>
            <a:r>
              <a:rPr lang="en-US" altLang="zh-CN" sz="1800" b="1" dirty="0" err="1" smtClean="0">
                <a:latin typeface="+mn-ea"/>
                <a:sym typeface="+mn-ea"/>
              </a:rPr>
              <a:t>cout</a:t>
            </a:r>
            <a:r>
              <a:rPr lang="en-US" altLang="zh-CN" sz="1800" b="1" dirty="0">
                <a:latin typeface="+mn-ea"/>
                <a:sym typeface="+mn-ea"/>
              </a:rPr>
              <a:t>&lt;&lt;Student_struct[i].no&lt;&lt;setw(10)&lt;&lt;Student_struct[i].name</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&lt;&lt;setw(10)&lt;&lt;Student_struct[i].score &lt;&lt;endl;</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smtClean="0">
                <a:latin typeface="+mn-ea"/>
                <a:sym typeface="+mn-ea"/>
              </a:rPr>
              <a:t>  </a:t>
            </a:r>
            <a:r>
              <a:rPr lang="en-US" altLang="zh-CN" sz="1800" b="1" dirty="0">
                <a:latin typeface="+mn-ea"/>
                <a:sym typeface="+mn-ea"/>
              </a:rPr>
              <a:t>cout&lt;&lt;endl&lt;&lt;endl;</a:t>
            </a:r>
            <a:endParaRPr lang="zh-CN" altLang="zh-CN" sz="1800" b="1" dirty="0">
              <a:latin typeface="+mn-ea"/>
            </a:endParaRPr>
          </a:p>
          <a:p>
            <a:pPr marL="0" indent="0" eaLnBrk="0" fontAlgn="base" hangingPunct="0">
              <a:lnSpc>
                <a:spcPct val="100000"/>
              </a:lnSpc>
              <a:spcAft>
                <a:spcPct val="0"/>
              </a:spcAft>
              <a:buClr>
                <a:srgbClr val="0BD0D9"/>
              </a:buClr>
              <a:buSzPct val="95000"/>
              <a:buNone/>
              <a:defRPr/>
            </a:pPr>
            <a:r>
              <a:rPr lang="en-US" altLang="zh-CN" sz="1800" b="1" dirty="0">
                <a:latin typeface="+mn-ea"/>
                <a:sym typeface="+mn-ea"/>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5170">
                                            <p:txEl>
                                              <p:pRg st="0" end="0"/>
                                            </p:txEl>
                                          </p:spTgt>
                                        </p:tgtEl>
                                        <p:attrNameLst>
                                          <p:attrName>style.visibility</p:attrName>
                                        </p:attrNameLst>
                                      </p:cBhvr>
                                      <p:to>
                                        <p:strVal val="visible"/>
                                      </p:to>
                                    </p:set>
                                    <p:animEffect transition="in" filter="fade">
                                      <p:cBhvr>
                                        <p:cTn id="16" dur="1000"/>
                                        <p:tgtEl>
                                          <p:spTgt spid="135170">
                                            <p:txEl>
                                              <p:pRg st="0" end="0"/>
                                            </p:txEl>
                                          </p:spTgt>
                                        </p:tgtEl>
                                      </p:cBhvr>
                                    </p:animEffect>
                                    <p:anim calcmode="lin" valueType="num">
                                      <p:cBhvr>
                                        <p:cTn id="17" dur="1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5170">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Effect transition="in" filter="fade">
                                      <p:cBhvr>
                                        <p:cTn id="21" dur="1000"/>
                                        <p:tgtEl>
                                          <p:spTgt spid="135170">
                                            <p:txEl>
                                              <p:pRg st="1" end="1"/>
                                            </p:txEl>
                                          </p:spTgt>
                                        </p:tgtEl>
                                      </p:cBhvr>
                                    </p:animEffect>
                                    <p:anim calcmode="lin" valueType="num">
                                      <p:cBhvr>
                                        <p:cTn id="22" dur="1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5170">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5170">
                                            <p:txEl>
                                              <p:pRg st="2" end="2"/>
                                            </p:txEl>
                                          </p:spTgt>
                                        </p:tgtEl>
                                        <p:attrNameLst>
                                          <p:attrName>style.visibility</p:attrName>
                                        </p:attrNameLst>
                                      </p:cBhvr>
                                      <p:to>
                                        <p:strVal val="visible"/>
                                      </p:to>
                                    </p:set>
                                    <p:animEffect transition="in" filter="fade">
                                      <p:cBhvr>
                                        <p:cTn id="26" dur="1000"/>
                                        <p:tgtEl>
                                          <p:spTgt spid="135170">
                                            <p:txEl>
                                              <p:pRg st="2" end="2"/>
                                            </p:txEl>
                                          </p:spTgt>
                                        </p:tgtEl>
                                      </p:cBhvr>
                                    </p:animEffect>
                                    <p:anim calcmode="lin" valueType="num">
                                      <p:cBhvr>
                                        <p:cTn id="27" dur="1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517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5170">
                                            <p:txEl>
                                              <p:pRg st="3" end="3"/>
                                            </p:txEl>
                                          </p:spTgt>
                                        </p:tgtEl>
                                        <p:attrNameLst>
                                          <p:attrName>style.visibility</p:attrName>
                                        </p:attrNameLst>
                                      </p:cBhvr>
                                      <p:to>
                                        <p:strVal val="visible"/>
                                      </p:to>
                                    </p:set>
                                    <p:animEffect transition="in" filter="fade">
                                      <p:cBhvr>
                                        <p:cTn id="31" dur="1000"/>
                                        <p:tgtEl>
                                          <p:spTgt spid="135170">
                                            <p:txEl>
                                              <p:pRg st="3" end="3"/>
                                            </p:txEl>
                                          </p:spTgt>
                                        </p:tgtEl>
                                      </p:cBhvr>
                                    </p:animEffect>
                                    <p:anim calcmode="lin" valueType="num">
                                      <p:cBhvr>
                                        <p:cTn id="32" dur="1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517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5170">
                                            <p:txEl>
                                              <p:pRg st="4" end="4"/>
                                            </p:txEl>
                                          </p:spTgt>
                                        </p:tgtEl>
                                        <p:attrNameLst>
                                          <p:attrName>style.visibility</p:attrName>
                                        </p:attrNameLst>
                                      </p:cBhvr>
                                      <p:to>
                                        <p:strVal val="visible"/>
                                      </p:to>
                                    </p:set>
                                    <p:animEffect transition="in" filter="fade">
                                      <p:cBhvr>
                                        <p:cTn id="36" dur="1000"/>
                                        <p:tgtEl>
                                          <p:spTgt spid="135170">
                                            <p:txEl>
                                              <p:pRg st="4" end="4"/>
                                            </p:txEl>
                                          </p:spTgt>
                                        </p:tgtEl>
                                      </p:cBhvr>
                                    </p:animEffect>
                                    <p:anim calcmode="lin" valueType="num">
                                      <p:cBhvr>
                                        <p:cTn id="37" dur="1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5170">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5170">
                                            <p:txEl>
                                              <p:pRg st="5" end="5"/>
                                            </p:txEl>
                                          </p:spTgt>
                                        </p:tgtEl>
                                        <p:attrNameLst>
                                          <p:attrName>style.visibility</p:attrName>
                                        </p:attrNameLst>
                                      </p:cBhvr>
                                      <p:to>
                                        <p:strVal val="visible"/>
                                      </p:to>
                                    </p:set>
                                    <p:animEffect transition="in" filter="fade">
                                      <p:cBhvr>
                                        <p:cTn id="41" dur="1000"/>
                                        <p:tgtEl>
                                          <p:spTgt spid="135170">
                                            <p:txEl>
                                              <p:pRg st="5" end="5"/>
                                            </p:txEl>
                                          </p:spTgt>
                                        </p:tgtEl>
                                      </p:cBhvr>
                                    </p:animEffect>
                                    <p:anim calcmode="lin" valueType="num">
                                      <p:cBhvr>
                                        <p:cTn id="42" dur="1000" fill="hold"/>
                                        <p:tgtEl>
                                          <p:spTgt spid="135170">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517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5170">
                                            <p:txEl>
                                              <p:pRg st="6" end="6"/>
                                            </p:txEl>
                                          </p:spTgt>
                                        </p:tgtEl>
                                        <p:attrNameLst>
                                          <p:attrName>style.visibility</p:attrName>
                                        </p:attrNameLst>
                                      </p:cBhvr>
                                      <p:to>
                                        <p:strVal val="visible"/>
                                      </p:to>
                                    </p:set>
                                    <p:animEffect transition="in" filter="fade">
                                      <p:cBhvr>
                                        <p:cTn id="46" dur="1000"/>
                                        <p:tgtEl>
                                          <p:spTgt spid="135170">
                                            <p:txEl>
                                              <p:pRg st="6" end="6"/>
                                            </p:txEl>
                                          </p:spTgt>
                                        </p:tgtEl>
                                      </p:cBhvr>
                                    </p:animEffect>
                                    <p:anim calcmode="lin" valueType="num">
                                      <p:cBhvr>
                                        <p:cTn id="47" dur="1000" fill="hold"/>
                                        <p:tgtEl>
                                          <p:spTgt spid="135170">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5170">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5170">
                                            <p:txEl>
                                              <p:pRg st="7" end="7"/>
                                            </p:txEl>
                                          </p:spTgt>
                                        </p:tgtEl>
                                        <p:attrNameLst>
                                          <p:attrName>style.visibility</p:attrName>
                                        </p:attrNameLst>
                                      </p:cBhvr>
                                      <p:to>
                                        <p:strVal val="visible"/>
                                      </p:to>
                                    </p:set>
                                    <p:animEffect transition="in" filter="fade">
                                      <p:cBhvr>
                                        <p:cTn id="51" dur="1000"/>
                                        <p:tgtEl>
                                          <p:spTgt spid="135170">
                                            <p:txEl>
                                              <p:pRg st="7" end="7"/>
                                            </p:txEl>
                                          </p:spTgt>
                                        </p:tgtEl>
                                      </p:cBhvr>
                                    </p:animEffect>
                                    <p:anim calcmode="lin" valueType="num">
                                      <p:cBhvr>
                                        <p:cTn id="52" dur="1000" fill="hold"/>
                                        <p:tgtEl>
                                          <p:spTgt spid="13517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5170">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5170">
                                            <p:txEl>
                                              <p:pRg st="8" end="8"/>
                                            </p:txEl>
                                          </p:spTgt>
                                        </p:tgtEl>
                                        <p:attrNameLst>
                                          <p:attrName>style.visibility</p:attrName>
                                        </p:attrNameLst>
                                      </p:cBhvr>
                                      <p:to>
                                        <p:strVal val="visible"/>
                                      </p:to>
                                    </p:set>
                                    <p:animEffect transition="in" filter="fade">
                                      <p:cBhvr>
                                        <p:cTn id="56" dur="1000"/>
                                        <p:tgtEl>
                                          <p:spTgt spid="135170">
                                            <p:txEl>
                                              <p:pRg st="8" end="8"/>
                                            </p:txEl>
                                          </p:spTgt>
                                        </p:tgtEl>
                                      </p:cBhvr>
                                    </p:animEffect>
                                    <p:anim calcmode="lin" valueType="num">
                                      <p:cBhvr>
                                        <p:cTn id="57" dur="1000" fill="hold"/>
                                        <p:tgtEl>
                                          <p:spTgt spid="13517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517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5170">
                                            <p:txEl>
                                              <p:pRg st="9" end="9"/>
                                            </p:txEl>
                                          </p:spTgt>
                                        </p:tgtEl>
                                        <p:attrNameLst>
                                          <p:attrName>style.visibility</p:attrName>
                                        </p:attrNameLst>
                                      </p:cBhvr>
                                      <p:to>
                                        <p:strVal val="visible"/>
                                      </p:to>
                                    </p:set>
                                    <p:animEffect transition="in" filter="fade">
                                      <p:cBhvr>
                                        <p:cTn id="61" dur="1000"/>
                                        <p:tgtEl>
                                          <p:spTgt spid="135170">
                                            <p:txEl>
                                              <p:pRg st="9" end="9"/>
                                            </p:txEl>
                                          </p:spTgt>
                                        </p:tgtEl>
                                      </p:cBhvr>
                                    </p:animEffect>
                                    <p:anim calcmode="lin" valueType="num">
                                      <p:cBhvr>
                                        <p:cTn id="62" dur="1000" fill="hold"/>
                                        <p:tgtEl>
                                          <p:spTgt spid="13517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5170">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p>
        </p:txBody>
      </p:sp>
      <p:pic>
        <p:nvPicPr>
          <p:cNvPr id="184323" name="Picture 2"/>
          <p:cNvPicPr>
            <a:picLocks noChangeAspect="1"/>
          </p:cNvPicPr>
          <p:nvPr/>
        </p:nvPicPr>
        <p:blipFill>
          <a:blip r:embed="rId3"/>
          <a:stretch>
            <a:fillRect/>
          </a:stretch>
        </p:blipFill>
        <p:spPr>
          <a:xfrm>
            <a:off x="1208405" y="579755"/>
            <a:ext cx="6913880" cy="444182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184323"/>
                                        </p:tgtEl>
                                        <p:attrNameLst>
                                          <p:attrName>style.visibility</p:attrName>
                                        </p:attrNameLst>
                                      </p:cBhvr>
                                      <p:to>
                                        <p:strVal val="visible"/>
                                      </p:to>
                                    </p:set>
                                    <p:animEffect transition="in" filter="circle(in)">
                                      <p:cBhvr>
                                        <p:cTn id="16" dur="2000"/>
                                        <p:tgtEl>
                                          <p:spTgt spid="184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流程图: 数据 3"/>
          <p:cNvSpPr/>
          <p:nvPr/>
        </p:nvSpPr>
        <p:spPr>
          <a:xfrm rot="16200000" flipH="1">
            <a:off x="701716" y="1257973"/>
            <a:ext cx="425094" cy="322255"/>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753134" y="1321948"/>
            <a:ext cx="4189246" cy="335268"/>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020243" y="1912463"/>
            <a:ext cx="6864125" cy="166199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defRPr/>
            </a:pPr>
            <a:r>
              <a:rPr lang="en-US" altLang="zh-CN" sz="1800" b="1" dirty="0">
                <a:solidFill>
                  <a:schemeClr val="tx1"/>
                </a:solidFill>
                <a:latin typeface="仿宋" panose="02010609060101010101" pitchFamily="49" charset="-122"/>
                <a:ea typeface="仿宋" panose="02010609060101010101" pitchFamily="49" charset="-122"/>
              </a:rPr>
              <a:t>public</a:t>
            </a:r>
            <a:r>
              <a:rPr lang="zh-CN" altLang="zh-CN" sz="1800" b="1" dirty="0">
                <a:solidFill>
                  <a:schemeClr val="tx1"/>
                </a:solidFill>
                <a:latin typeface="仿宋" panose="02010609060101010101" pitchFamily="49" charset="-122"/>
                <a:ea typeface="仿宋" panose="02010609060101010101" pitchFamily="49" charset="-122"/>
              </a:rPr>
              <a:t>声明成员为公有成员。</a:t>
            </a:r>
            <a:r>
              <a:rPr lang="zh-CN" altLang="en-US" sz="1800" b="1" dirty="0">
                <a:solidFill>
                  <a:schemeClr val="tx1"/>
                </a:solidFill>
                <a:latin typeface="仿宋" panose="02010609060101010101" pitchFamily="49" charset="-122"/>
                <a:ea typeface="仿宋" panose="02010609060101010101" pitchFamily="49" charset="-122"/>
              </a:rPr>
              <a:t>定义了类的</a:t>
            </a:r>
            <a:r>
              <a:rPr lang="zh-CN" altLang="en-US" sz="1800" b="1" dirty="0">
                <a:solidFill>
                  <a:srgbClr val="0070C0"/>
                </a:solidFill>
                <a:latin typeface="仿宋" panose="02010609060101010101" pitchFamily="49" charset="-122"/>
                <a:ea typeface="仿宋" panose="02010609060101010101" pitchFamily="49" charset="-122"/>
              </a:rPr>
              <a:t>外部接口</a:t>
            </a:r>
            <a:r>
              <a:rPr lang="zh-CN" altLang="en-US" sz="1800" b="1" dirty="0">
                <a:solidFill>
                  <a:schemeClr val="tx1"/>
                </a:solidFill>
                <a:latin typeface="仿宋" panose="02010609060101010101" pitchFamily="49" charset="-122"/>
                <a:ea typeface="仿宋" panose="02010609060101010101" pitchFamily="49" charset="-122"/>
              </a:rPr>
              <a:t>，对外</a:t>
            </a:r>
            <a:r>
              <a:rPr lang="zh-CN" altLang="zh-CN" sz="1800" b="1" dirty="0">
                <a:solidFill>
                  <a:schemeClr val="tx1"/>
                </a:solidFill>
                <a:latin typeface="仿宋" panose="02010609060101010101" pitchFamily="49" charset="-122"/>
                <a:ea typeface="仿宋" panose="02010609060101010101" pitchFamily="49" charset="-122"/>
              </a:rPr>
              <a:t>是完全公开的，</a:t>
            </a:r>
            <a:r>
              <a:rPr lang="zh-CN" altLang="en-US" sz="1800" b="1" dirty="0">
                <a:solidFill>
                  <a:schemeClr val="tx1"/>
                </a:solidFill>
                <a:latin typeface="仿宋" panose="02010609060101010101" pitchFamily="49" charset="-122"/>
                <a:ea typeface="仿宋" panose="02010609060101010101" pitchFamily="49" charset="-122"/>
              </a:rPr>
              <a:t>即提供了外部对象与类对象相互之间交互的接口。</a:t>
            </a:r>
            <a:r>
              <a:rPr lang="zh-CN" altLang="en-US" sz="1800" b="1" dirty="0">
                <a:solidFill>
                  <a:srgbClr val="FF0000"/>
                </a:solidFill>
                <a:latin typeface="仿宋" panose="02010609060101010101" pitchFamily="49" charset="-122"/>
                <a:ea typeface="仿宋" panose="02010609060101010101" pitchFamily="49" charset="-122"/>
              </a:rPr>
              <a:t>在类外只能访问该类的</a:t>
            </a:r>
            <a:r>
              <a:rPr lang="zh-CN" altLang="zh-CN" sz="1800" b="1" dirty="0">
                <a:solidFill>
                  <a:srgbClr val="FF0000"/>
                </a:solidFill>
                <a:latin typeface="仿宋" panose="02010609060101010101" pitchFamily="49" charset="-122"/>
                <a:ea typeface="仿宋" panose="02010609060101010101" pitchFamily="49" charset="-122"/>
              </a:rPr>
              <a:t>公有成员</a:t>
            </a:r>
            <a:r>
              <a:rPr lang="zh-CN" altLang="en-US" sz="1800" b="1" dirty="0">
                <a:solidFill>
                  <a:srgbClr val="FF0000"/>
                </a:solidFill>
                <a:latin typeface="仿宋" panose="02010609060101010101" pitchFamily="49" charset="-122"/>
                <a:ea typeface="仿宋" panose="02010609060101010101" pitchFamily="49" charset="-122"/>
              </a:rPr>
              <a:t>。</a:t>
            </a:r>
            <a:endParaRPr lang="en-US" altLang="zh-CN" sz="1800" b="1" dirty="0">
              <a:solidFill>
                <a:srgbClr val="FF0000"/>
              </a:solidFill>
              <a:latin typeface="仿宋" panose="02010609060101010101" pitchFamily="49" charset="-122"/>
              <a:ea typeface="仿宋" panose="02010609060101010101" pitchFamily="49" charset="-122"/>
            </a:endParaRPr>
          </a:p>
          <a:p>
            <a:pPr>
              <a:lnSpc>
                <a:spcPct val="150000"/>
              </a:lnSpc>
              <a:defRPr/>
            </a:pPr>
            <a:r>
              <a:rPr lang="en-US" altLang="zh-CN" sz="1800" b="1" dirty="0">
                <a:solidFill>
                  <a:srgbClr val="FF0000"/>
                </a:solidFill>
                <a:latin typeface="仿宋" panose="02010609060101010101" pitchFamily="49" charset="-122"/>
                <a:ea typeface="仿宋" panose="02010609060101010101" pitchFamily="49" charset="-122"/>
              </a:rPr>
              <a:t>   </a:t>
            </a:r>
            <a:r>
              <a:rPr lang="zh-CN" altLang="en-US" sz="1800" b="1" dirty="0">
                <a:solidFill>
                  <a:srgbClr val="FF0000"/>
                </a:solidFill>
                <a:latin typeface="仿宋" panose="02010609060101010101" pitchFamily="49" charset="-122"/>
                <a:ea typeface="仿宋" panose="02010609060101010101" pitchFamily="49" charset="-122"/>
              </a:rPr>
              <a:t>公有成员通常都是成员函数。</a:t>
            </a:r>
            <a:endParaRPr lang="en-US" altLang="zh-CN" sz="1800" b="1" dirty="0">
              <a:solidFill>
                <a:srgbClr val="FF0000"/>
              </a:solidFill>
              <a:latin typeface="仿宋" panose="02010609060101010101" pitchFamily="49" charset="-122"/>
              <a:ea typeface="仿宋" panose="02010609060101010101" pitchFamily="49" charset="-122"/>
            </a:endParaRPr>
          </a:p>
        </p:txBody>
      </p:sp>
      <p:sp>
        <p:nvSpPr>
          <p:cNvPr id="8" name="TextBox 7"/>
          <p:cNvSpPr txBox="1"/>
          <p:nvPr/>
        </p:nvSpPr>
        <p:spPr>
          <a:xfrm>
            <a:off x="852522" y="1384759"/>
            <a:ext cx="4191908" cy="492443"/>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1600" dirty="0">
                <a:solidFill>
                  <a:schemeClr val="bg1"/>
                </a:solidFill>
              </a:rPr>
              <a:t>1</a:t>
            </a:r>
            <a:r>
              <a:rPr lang="zh-CN" altLang="en-US" sz="1600" dirty="0">
                <a:solidFill>
                  <a:schemeClr val="bg1"/>
                </a:solidFill>
              </a:rPr>
              <a:t>、</a:t>
            </a:r>
            <a:r>
              <a:rPr lang="en-US" altLang="zh-CN" sz="1600" dirty="0">
                <a:solidFill>
                  <a:schemeClr val="bg1"/>
                </a:solidFill>
              </a:rPr>
              <a:t>public</a:t>
            </a:r>
            <a:r>
              <a:rPr lang="zh-CN" altLang="en-US" sz="1600" dirty="0">
                <a:solidFill>
                  <a:schemeClr val="bg1"/>
                </a:solidFill>
              </a:rPr>
              <a:t>（公有类型）</a:t>
            </a:r>
          </a:p>
          <a:p>
            <a:endParaRPr lang="zh-CN" altLang="en-US" sz="1600" dirty="0">
              <a:solidFill>
                <a:schemeClr val="bg1"/>
              </a:solidFill>
            </a:endParaRPr>
          </a:p>
        </p:txBody>
      </p:sp>
      <p:sp>
        <p:nvSpPr>
          <p:cNvPr id="20" name="TextBox 19"/>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animBg="1"/>
      <p:bldP spid="7" grpId="0"/>
      <p:bldP spid="8"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流程图: 数据 10"/>
          <p:cNvSpPr/>
          <p:nvPr/>
        </p:nvSpPr>
        <p:spPr>
          <a:xfrm rot="16200000" flipH="1">
            <a:off x="203855" y="911040"/>
            <a:ext cx="382986" cy="195226"/>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297735" y="699542"/>
            <a:ext cx="2467058" cy="367674"/>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297735" y="1146819"/>
            <a:ext cx="5210369" cy="4062651"/>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defRPr/>
            </a:pPr>
            <a:r>
              <a:rPr lang="zh-CN" altLang="zh-CN" sz="1600" b="1" dirty="0">
                <a:latin typeface="仿宋" panose="02010609060101010101" pitchFamily="49" charset="-122"/>
                <a:ea typeface="仿宋" panose="02010609060101010101" pitchFamily="49" charset="-122"/>
              </a:rPr>
              <a:t>【例</a:t>
            </a:r>
            <a:r>
              <a:rPr lang="en-US" altLang="zh-CN" sz="1600" b="1" dirty="0" smtClean="0">
                <a:latin typeface="仿宋" panose="02010609060101010101" pitchFamily="49" charset="-122"/>
                <a:ea typeface="仿宋" panose="02010609060101010101" pitchFamily="49" charset="-122"/>
              </a:rPr>
              <a:t>3-2</a:t>
            </a:r>
            <a:r>
              <a:rPr lang="zh-CN" altLang="zh-CN" sz="1600" b="1" dirty="0" smtClean="0">
                <a:latin typeface="仿宋" panose="02010609060101010101" pitchFamily="49" charset="-122"/>
                <a:ea typeface="仿宋" panose="02010609060101010101" pitchFamily="49" charset="-122"/>
              </a:rPr>
              <a:t>】</a:t>
            </a:r>
            <a:endParaRPr lang="en-US" altLang="zh-CN" sz="1600" b="1" dirty="0" smtClean="0">
              <a:solidFill>
                <a:schemeClr val="tx1"/>
              </a:solidFill>
              <a:latin typeface="仿宋" pitchFamily="49" charset="-122"/>
              <a:ea typeface="仿宋" pitchFamily="49" charset="-122"/>
            </a:endParaRPr>
          </a:p>
          <a:p>
            <a:pPr>
              <a:lnSpc>
                <a:spcPct val="150000"/>
              </a:lnSpc>
              <a:defRPr/>
            </a:pPr>
            <a:r>
              <a:rPr lang="en-US" altLang="zh-CN" sz="1600" b="1" dirty="0" smtClean="0">
                <a:solidFill>
                  <a:schemeClr val="tx1"/>
                </a:solidFill>
                <a:latin typeface="仿宋" pitchFamily="49" charset="-122"/>
                <a:ea typeface="仿宋" pitchFamily="49" charset="-122"/>
              </a:rPr>
              <a:t>class </a:t>
            </a:r>
            <a:r>
              <a:rPr lang="en-US" altLang="zh-CN" sz="1600" b="1" dirty="0">
                <a:solidFill>
                  <a:schemeClr val="tx1"/>
                </a:solidFill>
                <a:latin typeface="仿宋" pitchFamily="49" charset="-122"/>
                <a:ea typeface="仿宋" pitchFamily="49" charset="-122"/>
              </a:rPr>
              <a:t>Human</a:t>
            </a:r>
          </a:p>
          <a:p>
            <a:pPr>
              <a:lnSpc>
                <a:spcPct val="150000"/>
              </a:lnSpc>
              <a:defRPr/>
            </a:pPr>
            <a:r>
              <a:rPr lang="en-US" altLang="zh-CN" sz="1600" b="1" dirty="0">
                <a:solidFill>
                  <a:schemeClr val="tx1"/>
                </a:solidFill>
                <a:latin typeface="仿宋" pitchFamily="49" charset="-122"/>
                <a:ea typeface="仿宋" pitchFamily="49" charset="-122"/>
              </a:rPr>
              <a:t>{   </a:t>
            </a:r>
            <a:endParaRPr lang="en-US" altLang="zh-CN" sz="1600" b="1" dirty="0" smtClean="0">
              <a:solidFill>
                <a:schemeClr val="tx1"/>
              </a:solidFill>
              <a:latin typeface="仿宋" pitchFamily="49" charset="-122"/>
              <a:ea typeface="仿宋" pitchFamily="49" charset="-122"/>
            </a:endParaRPr>
          </a:p>
          <a:p>
            <a:pPr>
              <a:lnSpc>
                <a:spcPct val="150000"/>
              </a:lnSpc>
              <a:defRPr/>
            </a:pPr>
            <a:r>
              <a:rPr lang="en-US" altLang="zh-CN" sz="1600" b="1" dirty="0" smtClean="0">
                <a:solidFill>
                  <a:schemeClr val="tx1"/>
                </a:solidFill>
                <a:latin typeface="仿宋" pitchFamily="49" charset="-122"/>
                <a:ea typeface="仿宋" pitchFamily="49" charset="-122"/>
              </a:rPr>
              <a:t>public</a:t>
            </a:r>
            <a:r>
              <a:rPr lang="en-US" altLang="zh-CN" sz="1600" b="1" dirty="0">
                <a:solidFill>
                  <a:schemeClr val="tx1"/>
                </a:solidFill>
                <a:latin typeface="仿宋" pitchFamily="49" charset="-122"/>
                <a:ea typeface="仿宋" pitchFamily="49" charset="-122"/>
              </a:rPr>
              <a:t>:     //</a:t>
            </a:r>
            <a:r>
              <a:rPr lang="zh-CN" altLang="en-US" sz="1600" b="1" dirty="0">
                <a:solidFill>
                  <a:schemeClr val="tx1"/>
                </a:solidFill>
                <a:latin typeface="仿宋" pitchFamily="49" charset="-122"/>
                <a:ea typeface="仿宋" pitchFamily="49" charset="-122"/>
              </a:rPr>
              <a:t>声明类的公有成员</a:t>
            </a:r>
          </a:p>
          <a:p>
            <a:pPr>
              <a:lnSpc>
                <a:spcPct val="150000"/>
              </a:lnSpc>
              <a:defRPr/>
            </a:pPr>
            <a:r>
              <a:rPr lang="zh-CN" altLang="en-US" sz="1600" b="1" dirty="0">
                <a:solidFill>
                  <a:schemeClr val="tx1"/>
                </a:solidFill>
                <a:latin typeface="仿宋" pitchFamily="49" charset="-122"/>
                <a:ea typeface="仿宋" pitchFamily="49" charset="-122"/>
              </a:rPr>
              <a:t>    </a:t>
            </a:r>
            <a:r>
              <a:rPr lang="zh-CN" altLang="en-US" sz="1600" b="1" dirty="0" smtClean="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int</a:t>
            </a:r>
            <a:r>
              <a:rPr lang="en-US" altLang="zh-CN" sz="1600" b="1" dirty="0">
                <a:solidFill>
                  <a:schemeClr val="tx1"/>
                </a:solidFill>
                <a:latin typeface="仿宋" pitchFamily="49" charset="-122"/>
                <a:ea typeface="仿宋" pitchFamily="49" charset="-122"/>
              </a:rPr>
              <a:t> stature;</a:t>
            </a:r>
          </a:p>
          <a:p>
            <a:pPr>
              <a:lnSpc>
                <a:spcPct val="150000"/>
              </a:lnSpc>
              <a:defRPr/>
            </a:pPr>
            <a:r>
              <a:rPr lang="en-US" altLang="zh-CN" sz="1600" b="1" dirty="0">
                <a:solidFill>
                  <a:schemeClr val="tx1"/>
                </a:solidFill>
                <a:latin typeface="仿宋" pitchFamily="49" charset="-122"/>
                <a:ea typeface="仿宋" pitchFamily="49" charset="-122"/>
              </a:rPr>
              <a:t>    </a:t>
            </a:r>
            <a:r>
              <a:rPr lang="en-US" altLang="zh-CN" sz="1600" b="1" dirty="0" smtClean="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int</a:t>
            </a:r>
            <a:r>
              <a:rPr lang="en-US" altLang="zh-CN" sz="1600" b="1" dirty="0">
                <a:solidFill>
                  <a:schemeClr val="tx1"/>
                </a:solidFill>
                <a:latin typeface="仿宋" pitchFamily="49" charset="-122"/>
                <a:ea typeface="仿宋" pitchFamily="49" charset="-122"/>
              </a:rPr>
              <a:t> weight; </a:t>
            </a:r>
          </a:p>
          <a:p>
            <a:pPr>
              <a:lnSpc>
                <a:spcPct val="150000"/>
              </a:lnSpc>
              <a:defRPr/>
            </a:pPr>
            <a:r>
              <a:rPr lang="en-US" altLang="zh-CN" sz="1600" b="1" dirty="0">
                <a:solidFill>
                  <a:schemeClr val="tx1"/>
                </a:solidFill>
                <a:latin typeface="仿宋" pitchFamily="49" charset="-122"/>
                <a:ea typeface="仿宋" pitchFamily="49" charset="-122"/>
              </a:rPr>
              <a:t>    </a:t>
            </a:r>
            <a:r>
              <a:rPr lang="en-US" altLang="zh-CN" sz="1600" b="1" dirty="0" smtClean="0">
                <a:solidFill>
                  <a:schemeClr val="tx1"/>
                </a:solidFill>
                <a:latin typeface="仿宋" pitchFamily="49" charset="-122"/>
                <a:ea typeface="仿宋" pitchFamily="49" charset="-122"/>
              </a:rPr>
              <a:t> </a:t>
            </a:r>
            <a:r>
              <a:rPr lang="en-US" altLang="zh-CN" sz="1600" b="1" dirty="0">
                <a:solidFill>
                  <a:schemeClr val="tx1"/>
                </a:solidFill>
                <a:latin typeface="仿宋" pitchFamily="49" charset="-122"/>
                <a:ea typeface="仿宋" pitchFamily="49" charset="-122"/>
              </a:rPr>
              <a:t>void </a:t>
            </a:r>
            <a:r>
              <a:rPr lang="en-US" altLang="zh-CN" sz="1600" b="1" dirty="0" err="1">
                <a:solidFill>
                  <a:schemeClr val="tx1"/>
                </a:solidFill>
                <a:latin typeface="仿宋" pitchFamily="49" charset="-122"/>
                <a:ea typeface="仿宋" pitchFamily="49" charset="-122"/>
              </a:rPr>
              <a:t>GetStature</a:t>
            </a:r>
            <a:r>
              <a:rPr lang="en-US" altLang="zh-CN" sz="1600" b="1" dirty="0">
                <a:solidFill>
                  <a:schemeClr val="tx1"/>
                </a:solidFill>
                <a:latin typeface="仿宋" pitchFamily="49" charset="-122"/>
                <a:ea typeface="仿宋" pitchFamily="49" charset="-122"/>
              </a:rPr>
              <a:t>() </a:t>
            </a:r>
            <a:endParaRPr lang="en-US" altLang="zh-CN" sz="1600" b="1" dirty="0" smtClean="0">
              <a:solidFill>
                <a:schemeClr val="tx1"/>
              </a:solidFill>
              <a:latin typeface="仿宋" pitchFamily="49" charset="-122"/>
              <a:ea typeface="仿宋" pitchFamily="49" charset="-122"/>
            </a:endParaRPr>
          </a:p>
          <a:p>
            <a:pPr>
              <a:lnSpc>
                <a:spcPct val="150000"/>
              </a:lnSpc>
              <a:defRPr/>
            </a:pPr>
            <a:r>
              <a:rPr lang="en-US" altLang="zh-CN" sz="1600" b="1" dirty="0" smtClean="0">
                <a:solidFill>
                  <a:schemeClr val="tx1"/>
                </a:solidFill>
                <a:latin typeface="仿宋" pitchFamily="49" charset="-122"/>
                <a:ea typeface="仿宋" pitchFamily="49" charset="-122"/>
              </a:rPr>
              <a:t>    { </a:t>
            </a:r>
            <a:r>
              <a:rPr lang="en-US" altLang="zh-CN" sz="1600" b="1" dirty="0" err="1">
                <a:solidFill>
                  <a:schemeClr val="tx1"/>
                </a:solidFill>
                <a:latin typeface="仿宋" pitchFamily="49" charset="-122"/>
                <a:ea typeface="仿宋" pitchFamily="49" charset="-122"/>
              </a:rPr>
              <a:t>cout</a:t>
            </a:r>
            <a:r>
              <a:rPr lang="en-US" altLang="zh-CN" sz="1600" b="1" dirty="0">
                <a:solidFill>
                  <a:schemeClr val="tx1"/>
                </a:solidFill>
                <a:latin typeface="仿宋" pitchFamily="49" charset="-122"/>
                <a:ea typeface="仿宋" pitchFamily="49" charset="-122"/>
              </a:rPr>
              <a:t>&lt;&lt;"Your stature is:"&lt;&lt;stature&lt;&lt;</a:t>
            </a:r>
            <a:r>
              <a:rPr lang="en-US" altLang="zh-CN" sz="1600" b="1" dirty="0" err="1">
                <a:solidFill>
                  <a:schemeClr val="tx1"/>
                </a:solidFill>
                <a:latin typeface="仿宋" pitchFamily="49" charset="-122"/>
                <a:ea typeface="仿宋" pitchFamily="49" charset="-122"/>
              </a:rPr>
              <a:t>endl</a:t>
            </a:r>
            <a:r>
              <a:rPr lang="en-US" altLang="zh-CN" sz="1600" b="1" dirty="0">
                <a:solidFill>
                  <a:schemeClr val="tx1"/>
                </a:solidFill>
                <a:latin typeface="仿宋" pitchFamily="49" charset="-122"/>
                <a:ea typeface="仿宋" pitchFamily="49" charset="-122"/>
              </a:rPr>
              <a:t>; } </a:t>
            </a:r>
          </a:p>
          <a:p>
            <a:pPr>
              <a:lnSpc>
                <a:spcPct val="150000"/>
              </a:lnSpc>
              <a:defRPr/>
            </a:pPr>
            <a:r>
              <a:rPr lang="en-US" altLang="zh-CN" sz="1600" b="1" dirty="0">
                <a:solidFill>
                  <a:schemeClr val="tx1"/>
                </a:solidFill>
                <a:latin typeface="仿宋" pitchFamily="49" charset="-122"/>
                <a:ea typeface="仿宋" pitchFamily="49" charset="-122"/>
              </a:rPr>
              <a:t>    </a:t>
            </a:r>
            <a:r>
              <a:rPr lang="en-US" altLang="zh-CN" sz="1600" b="1" dirty="0" smtClean="0">
                <a:solidFill>
                  <a:schemeClr val="tx1"/>
                </a:solidFill>
                <a:latin typeface="仿宋" pitchFamily="49" charset="-122"/>
                <a:ea typeface="仿宋" pitchFamily="49" charset="-122"/>
              </a:rPr>
              <a:t> </a:t>
            </a:r>
            <a:r>
              <a:rPr lang="en-US" altLang="zh-CN" sz="1600" b="1" dirty="0">
                <a:solidFill>
                  <a:schemeClr val="tx1"/>
                </a:solidFill>
                <a:latin typeface="仿宋" pitchFamily="49" charset="-122"/>
                <a:ea typeface="仿宋" pitchFamily="49" charset="-122"/>
              </a:rPr>
              <a:t>void </a:t>
            </a:r>
            <a:r>
              <a:rPr lang="en-US" altLang="zh-CN" sz="1600" b="1" dirty="0" err="1">
                <a:solidFill>
                  <a:schemeClr val="tx1"/>
                </a:solidFill>
                <a:latin typeface="仿宋" pitchFamily="49" charset="-122"/>
                <a:ea typeface="仿宋" pitchFamily="49" charset="-122"/>
              </a:rPr>
              <a:t>GetWeight</a:t>
            </a:r>
            <a:r>
              <a:rPr lang="en-US" altLang="zh-CN" sz="1600" b="1" dirty="0">
                <a:solidFill>
                  <a:schemeClr val="tx1"/>
                </a:solidFill>
                <a:latin typeface="仿宋" pitchFamily="49" charset="-122"/>
                <a:ea typeface="仿宋" pitchFamily="49" charset="-122"/>
              </a:rPr>
              <a:t>() </a:t>
            </a:r>
            <a:endParaRPr lang="en-US" altLang="zh-CN" sz="1600" b="1" dirty="0" smtClean="0">
              <a:solidFill>
                <a:schemeClr val="tx1"/>
              </a:solidFill>
              <a:latin typeface="仿宋" pitchFamily="49" charset="-122"/>
              <a:ea typeface="仿宋" pitchFamily="49" charset="-122"/>
            </a:endParaRPr>
          </a:p>
          <a:p>
            <a:pPr>
              <a:lnSpc>
                <a:spcPct val="150000"/>
              </a:lnSpc>
              <a:defRPr/>
            </a:pPr>
            <a:r>
              <a:rPr lang="en-US" altLang="zh-CN" sz="1600" b="1" dirty="0">
                <a:solidFill>
                  <a:schemeClr val="tx1"/>
                </a:solidFill>
                <a:latin typeface="仿宋" pitchFamily="49" charset="-122"/>
                <a:ea typeface="仿宋" pitchFamily="49" charset="-122"/>
              </a:rPr>
              <a:t> </a:t>
            </a:r>
            <a:r>
              <a:rPr lang="en-US" altLang="zh-CN" sz="1600" b="1" dirty="0" smtClean="0">
                <a:solidFill>
                  <a:schemeClr val="tx1"/>
                </a:solidFill>
                <a:latin typeface="仿宋" pitchFamily="49" charset="-122"/>
                <a:ea typeface="仿宋" pitchFamily="49" charset="-122"/>
              </a:rPr>
              <a:t>   { </a:t>
            </a:r>
            <a:r>
              <a:rPr lang="en-US" altLang="zh-CN" sz="1600" b="1" dirty="0" err="1">
                <a:solidFill>
                  <a:schemeClr val="tx1"/>
                </a:solidFill>
                <a:latin typeface="仿宋" pitchFamily="49" charset="-122"/>
                <a:ea typeface="仿宋" pitchFamily="49" charset="-122"/>
              </a:rPr>
              <a:t>cout</a:t>
            </a:r>
            <a:r>
              <a:rPr lang="en-US" altLang="zh-CN" sz="1600" b="1" dirty="0">
                <a:solidFill>
                  <a:schemeClr val="tx1"/>
                </a:solidFill>
                <a:latin typeface="仿宋" pitchFamily="49" charset="-122"/>
                <a:ea typeface="仿宋" pitchFamily="49" charset="-122"/>
              </a:rPr>
              <a:t>&lt;&lt;"Your weight is:"&lt;&lt;weight&lt;&lt;</a:t>
            </a:r>
            <a:r>
              <a:rPr lang="en-US" altLang="zh-CN" sz="1600" b="1" dirty="0" err="1">
                <a:solidFill>
                  <a:schemeClr val="tx1"/>
                </a:solidFill>
                <a:latin typeface="仿宋" pitchFamily="49" charset="-122"/>
                <a:ea typeface="仿宋" pitchFamily="49" charset="-122"/>
              </a:rPr>
              <a:t>endl</a:t>
            </a:r>
            <a:r>
              <a:rPr lang="en-US" altLang="zh-CN" sz="1600" b="1" dirty="0">
                <a:solidFill>
                  <a:schemeClr val="tx1"/>
                </a:solidFill>
                <a:latin typeface="仿宋" pitchFamily="49" charset="-122"/>
                <a:ea typeface="仿宋" pitchFamily="49" charset="-122"/>
              </a:rPr>
              <a:t>;} </a:t>
            </a:r>
          </a:p>
          <a:p>
            <a:pPr>
              <a:lnSpc>
                <a:spcPct val="150000"/>
              </a:lnSpc>
              <a:defRPr/>
            </a:pPr>
            <a:r>
              <a:rPr lang="en-US" altLang="zh-CN" sz="1600" b="1" dirty="0">
                <a:solidFill>
                  <a:schemeClr val="tx1"/>
                </a:solidFill>
                <a:latin typeface="仿宋" pitchFamily="49" charset="-122"/>
                <a:ea typeface="仿宋" pitchFamily="49" charset="-122"/>
              </a:rPr>
              <a:t> };</a:t>
            </a:r>
          </a:p>
        </p:txBody>
      </p:sp>
      <p:sp>
        <p:nvSpPr>
          <p:cNvPr id="15" name="TextBox 14"/>
          <p:cNvSpPr txBox="1"/>
          <p:nvPr/>
        </p:nvSpPr>
        <p:spPr>
          <a:xfrm>
            <a:off x="498122" y="760268"/>
            <a:ext cx="1884435"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rPr>
              <a:t>公有成员的访问权限</a:t>
            </a:r>
          </a:p>
        </p:txBody>
      </p:sp>
      <p:sp>
        <p:nvSpPr>
          <p:cNvPr id="19" name="矩形 18"/>
          <p:cNvSpPr/>
          <p:nvPr/>
        </p:nvSpPr>
        <p:spPr>
          <a:xfrm>
            <a:off x="6012159" y="2643758"/>
            <a:ext cx="2954901" cy="1416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FFC000"/>
                </a:solidFill>
                <a:latin typeface="仿宋" panose="02010609060101010101" pitchFamily="49" charset="-122"/>
                <a:ea typeface="仿宋" panose="02010609060101010101" pitchFamily="49" charset="-122"/>
              </a:rPr>
              <a:t>类内：可以任意访问公有成员</a:t>
            </a:r>
          </a:p>
        </p:txBody>
      </p:sp>
      <p:sp>
        <p:nvSpPr>
          <p:cNvPr id="16" name="右箭头 15"/>
          <p:cNvSpPr/>
          <p:nvPr/>
        </p:nvSpPr>
        <p:spPr>
          <a:xfrm>
            <a:off x="4590559" y="2813462"/>
            <a:ext cx="1421600" cy="288231"/>
          </a:xfrm>
          <a:prstGeom prst="rightArrow">
            <a:avLst/>
          </a:prstGeom>
          <a:solidFill>
            <a:schemeClr val="accent1">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TextBox 16"/>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right)">
                                      <p:cBhvr>
                                        <p:cTn id="20" dur="500"/>
                                        <p:tgtEl>
                                          <p:spTgt spid="1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down)">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heel(1)">
                                      <p:cBhvr>
                                        <p:cTn id="41"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3" grpId="0" animBg="1"/>
      <p:bldP spid="14" grpId="0"/>
      <p:bldP spid="15" grpId="0"/>
      <p:bldP spid="19" grpId="0" animBg="1"/>
      <p:bldP spid="16" grpId="0" animBg="1"/>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流程图: 数据 10"/>
          <p:cNvSpPr/>
          <p:nvPr/>
        </p:nvSpPr>
        <p:spPr>
          <a:xfrm rot="16200000" flipH="1">
            <a:off x="807998" y="819610"/>
            <a:ext cx="382986" cy="195226"/>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99491" y="857183"/>
            <a:ext cx="5760828" cy="3301627"/>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901878" y="836481"/>
            <a:ext cx="2467058" cy="367674"/>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077857" y="1156958"/>
            <a:ext cx="6020780" cy="295465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defRPr/>
            </a:pPr>
            <a:r>
              <a:rPr lang="en-US" altLang="zh-CN" sz="1600" b="1" dirty="0" err="1">
                <a:solidFill>
                  <a:schemeClr val="tx1"/>
                </a:solidFill>
                <a:latin typeface="仿宋" pitchFamily="49" charset="-122"/>
                <a:ea typeface="仿宋" pitchFamily="49" charset="-122"/>
              </a:rPr>
              <a:t>int</a:t>
            </a:r>
            <a:r>
              <a:rPr lang="en-US" altLang="zh-CN" sz="1600" b="1" dirty="0">
                <a:solidFill>
                  <a:schemeClr val="tx1"/>
                </a:solidFill>
                <a:latin typeface="仿宋" pitchFamily="49" charset="-122"/>
                <a:ea typeface="仿宋" pitchFamily="49" charset="-122"/>
              </a:rPr>
              <a:t> main()</a:t>
            </a:r>
          </a:p>
          <a:p>
            <a:pPr>
              <a:lnSpc>
                <a:spcPct val="150000"/>
              </a:lnSpc>
              <a:defRPr/>
            </a:pPr>
            <a:r>
              <a:rPr lang="en-US" altLang="zh-CN" sz="1600" b="1" dirty="0">
                <a:solidFill>
                  <a:schemeClr val="tx1"/>
                </a:solidFill>
                <a:latin typeface="仿宋" pitchFamily="49" charset="-122"/>
                <a:ea typeface="仿宋" pitchFamily="49" charset="-122"/>
              </a:rPr>
              <a:t>{   Human Tom;          //</a:t>
            </a:r>
            <a:r>
              <a:rPr lang="zh-CN" altLang="en-US" sz="1600" b="1" dirty="0">
                <a:solidFill>
                  <a:schemeClr val="tx1"/>
                </a:solidFill>
                <a:latin typeface="仿宋" pitchFamily="49" charset="-122"/>
                <a:ea typeface="仿宋" pitchFamily="49" charset="-122"/>
              </a:rPr>
              <a:t>定义类的对象</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Tom.stature</a:t>
            </a:r>
            <a:r>
              <a:rPr lang="en-US" altLang="zh-CN" sz="1600" b="1" dirty="0">
                <a:solidFill>
                  <a:schemeClr val="tx1"/>
                </a:solidFill>
                <a:latin typeface="仿宋" pitchFamily="49" charset="-122"/>
                <a:ea typeface="仿宋" pitchFamily="49" charset="-122"/>
              </a:rPr>
              <a:t>=185;  //</a:t>
            </a:r>
            <a:r>
              <a:rPr lang="zh-CN" altLang="en-US" sz="1600" b="1" dirty="0">
                <a:solidFill>
                  <a:schemeClr val="tx1"/>
                </a:solidFill>
                <a:latin typeface="仿宋" pitchFamily="49" charset="-122"/>
                <a:ea typeface="仿宋" pitchFamily="49" charset="-122"/>
              </a:rPr>
              <a:t>通过对象访问类的公有数据成员</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Tom.weight</a:t>
            </a:r>
            <a:r>
              <a:rPr lang="en-US" altLang="zh-CN" sz="1600" b="1" dirty="0">
                <a:solidFill>
                  <a:schemeClr val="tx1"/>
                </a:solidFill>
                <a:latin typeface="仿宋" pitchFamily="49" charset="-122"/>
                <a:ea typeface="仿宋" pitchFamily="49" charset="-122"/>
              </a:rPr>
              <a:t>=90;  //</a:t>
            </a:r>
            <a:r>
              <a:rPr lang="zh-CN" altLang="en-US" sz="1600" b="1" dirty="0">
                <a:solidFill>
                  <a:schemeClr val="tx1"/>
                </a:solidFill>
                <a:latin typeface="仿宋" pitchFamily="49" charset="-122"/>
                <a:ea typeface="仿宋" pitchFamily="49" charset="-122"/>
              </a:rPr>
              <a:t>通过对象访问类的公有数据成员</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Tom.GetStature</a:t>
            </a:r>
            <a:r>
              <a:rPr lang="en-US" altLang="zh-CN" sz="1600" b="1" dirty="0">
                <a:solidFill>
                  <a:schemeClr val="tx1"/>
                </a:solidFill>
                <a:latin typeface="仿宋" pitchFamily="49" charset="-122"/>
                <a:ea typeface="仿宋" pitchFamily="49" charset="-122"/>
              </a:rPr>
              <a:t>(); //</a:t>
            </a:r>
            <a:r>
              <a:rPr lang="zh-CN" altLang="en-US" sz="1600" b="1" dirty="0">
                <a:solidFill>
                  <a:schemeClr val="tx1"/>
                </a:solidFill>
                <a:latin typeface="仿宋" pitchFamily="49" charset="-122"/>
                <a:ea typeface="仿宋" pitchFamily="49" charset="-122"/>
              </a:rPr>
              <a:t>通过对象访问类的公有成员函数</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Tom.GetWeight</a:t>
            </a:r>
            <a:r>
              <a:rPr lang="en-US" altLang="zh-CN" sz="1600" b="1" dirty="0">
                <a:solidFill>
                  <a:schemeClr val="tx1"/>
                </a:solidFill>
                <a:latin typeface="仿宋" pitchFamily="49" charset="-122"/>
                <a:ea typeface="仿宋" pitchFamily="49" charset="-122"/>
              </a:rPr>
              <a:t>();   //</a:t>
            </a:r>
            <a:r>
              <a:rPr lang="zh-CN" altLang="en-US" sz="1600" b="1" dirty="0">
                <a:solidFill>
                  <a:schemeClr val="tx1"/>
                </a:solidFill>
                <a:latin typeface="仿宋" pitchFamily="49" charset="-122"/>
                <a:ea typeface="仿宋" pitchFamily="49" charset="-122"/>
              </a:rPr>
              <a:t>通过对象访问类的公有成员函数</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a:solidFill>
                  <a:schemeClr val="tx1"/>
                </a:solidFill>
                <a:latin typeface="仿宋" pitchFamily="49" charset="-122"/>
                <a:ea typeface="仿宋" pitchFamily="49" charset="-122"/>
              </a:rPr>
              <a:t>return 0;</a:t>
            </a:r>
          </a:p>
          <a:p>
            <a:pPr>
              <a:lnSpc>
                <a:spcPct val="150000"/>
              </a:lnSpc>
              <a:defRPr/>
            </a:pPr>
            <a:r>
              <a:rPr lang="en-US" altLang="zh-CN" sz="1600" b="1" dirty="0">
                <a:solidFill>
                  <a:schemeClr val="tx1"/>
                </a:solidFill>
                <a:latin typeface="+mn-ea"/>
                <a:ea typeface="+mn-ea"/>
              </a:rPr>
              <a:t>}</a:t>
            </a:r>
          </a:p>
        </p:txBody>
      </p:sp>
      <p:sp>
        <p:nvSpPr>
          <p:cNvPr id="15" name="TextBox 14"/>
          <p:cNvSpPr txBox="1"/>
          <p:nvPr/>
        </p:nvSpPr>
        <p:spPr>
          <a:xfrm>
            <a:off x="1102265" y="897207"/>
            <a:ext cx="1884435"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rPr>
              <a:t>公有成员的访问权限</a:t>
            </a:r>
          </a:p>
        </p:txBody>
      </p:sp>
      <p:sp>
        <p:nvSpPr>
          <p:cNvPr id="17" name="TextBox 16"/>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p>
        </p:txBody>
      </p:sp>
      <p:sp>
        <p:nvSpPr>
          <p:cNvPr id="18" name="右弧形箭头 17"/>
          <p:cNvSpPr/>
          <p:nvPr/>
        </p:nvSpPr>
        <p:spPr>
          <a:xfrm flipH="1">
            <a:off x="487202" y="2868279"/>
            <a:ext cx="633023" cy="168495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0" name="矩形 19"/>
          <p:cNvSpPr/>
          <p:nvPr/>
        </p:nvSpPr>
        <p:spPr>
          <a:xfrm>
            <a:off x="1128772" y="4299942"/>
            <a:ext cx="6768157" cy="655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b="1" dirty="0">
                <a:solidFill>
                  <a:srgbClr val="FFC000"/>
                </a:solidFill>
                <a:latin typeface="仿宋" panose="02010609060101010101" pitchFamily="49" charset="-122"/>
                <a:ea typeface="仿宋" panose="02010609060101010101" pitchFamily="49" charset="-122"/>
              </a:rPr>
              <a:t>类外：通过对象任意访问公有成员</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childTnLst>
                          </p:cTn>
                        </p:par>
                        <p:par>
                          <p:cTn id="22" fill="hold">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500"/>
                                        <p:tgtEl>
                                          <p:spTgt spid="11"/>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circle(in)">
                                      <p:cBhvr>
                                        <p:cTn id="42" dur="2000"/>
                                        <p:tgtEl>
                                          <p:spTgt spid="18"/>
                                        </p:tgtEl>
                                      </p:cBhvr>
                                    </p:animEffect>
                                  </p:childTnLst>
                                </p:cTn>
                              </p:par>
                            </p:childTnLst>
                          </p:cTn>
                        </p:par>
                        <p:par>
                          <p:cTn id="43" fill="hold">
                            <p:stCondLst>
                              <p:cond delay="2000"/>
                            </p:stCondLst>
                            <p:childTnLst>
                              <p:par>
                                <p:cTn id="44" presetID="6" presetClass="entr" presetSubtype="16"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circle(in)">
                                      <p:cBhvr>
                                        <p:cTn id="46"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2" grpId="0" animBg="1"/>
      <p:bldP spid="13" grpId="0" animBg="1"/>
      <p:bldP spid="14" grpId="0"/>
      <p:bldP spid="15" grpId="0"/>
      <p:bldP spid="17" grpId="0"/>
      <p:bldP spid="18"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流程图: 数据 3"/>
          <p:cNvSpPr/>
          <p:nvPr/>
        </p:nvSpPr>
        <p:spPr>
          <a:xfrm rot="16200000" flipH="1">
            <a:off x="701716" y="1257973"/>
            <a:ext cx="425094" cy="322255"/>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753134" y="1321948"/>
            <a:ext cx="4189246" cy="335268"/>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67544" y="1912463"/>
            <a:ext cx="8424935" cy="166199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en-US" altLang="zh-CN" sz="1800" b="1" dirty="0">
                <a:solidFill>
                  <a:schemeClr val="tx1"/>
                </a:solidFill>
                <a:latin typeface="仿宋" panose="02010609060101010101" pitchFamily="49" charset="-122"/>
                <a:ea typeface="仿宋" panose="02010609060101010101" pitchFamily="49" charset="-122"/>
              </a:rPr>
              <a:t> private</a:t>
            </a:r>
            <a:r>
              <a:rPr lang="zh-CN" altLang="zh-CN" sz="1800" b="1" dirty="0">
                <a:solidFill>
                  <a:schemeClr val="tx1"/>
                </a:solidFill>
                <a:latin typeface="仿宋" panose="02010609060101010101" pitchFamily="49" charset="-122"/>
                <a:ea typeface="仿宋" panose="02010609060101010101" pitchFamily="49" charset="-122"/>
              </a:rPr>
              <a:t>声明成员为私有成员。具有这个访问控制级别的成员对类外是完全保密的，只能被它</a:t>
            </a:r>
            <a:r>
              <a:rPr lang="zh-CN" altLang="en-US" sz="1800" b="1" dirty="0">
                <a:solidFill>
                  <a:schemeClr val="tx1"/>
                </a:solidFill>
                <a:latin typeface="仿宋" panose="02010609060101010101" pitchFamily="49" charset="-122"/>
                <a:ea typeface="仿宋" panose="02010609060101010101" pitchFamily="49" charset="-122"/>
              </a:rPr>
              <a:t>本</a:t>
            </a:r>
            <a:r>
              <a:rPr lang="zh-CN" altLang="zh-CN" sz="1800" b="1" dirty="0">
                <a:solidFill>
                  <a:schemeClr val="tx1"/>
                </a:solidFill>
                <a:latin typeface="仿宋" panose="02010609060101010101" pitchFamily="49" charset="-122"/>
                <a:ea typeface="仿宋" panose="02010609060101010101" pitchFamily="49" charset="-122"/>
              </a:rPr>
              <a:t>类中的成员函数</a:t>
            </a:r>
            <a:r>
              <a:rPr lang="zh-CN" altLang="en-US" sz="1800" b="1" dirty="0">
                <a:solidFill>
                  <a:schemeClr val="tx1"/>
                </a:solidFill>
                <a:latin typeface="仿宋" panose="02010609060101010101" pitchFamily="49" charset="-122"/>
                <a:ea typeface="仿宋" panose="02010609060101010101" pitchFamily="49" charset="-122"/>
              </a:rPr>
              <a:t>或</a:t>
            </a:r>
            <a:r>
              <a:rPr lang="zh-CN" altLang="zh-CN" sz="1800" b="1" dirty="0">
                <a:solidFill>
                  <a:schemeClr val="tx1"/>
                </a:solidFill>
                <a:latin typeface="仿宋" panose="02010609060101010101" pitchFamily="49" charset="-122"/>
                <a:ea typeface="仿宋" panose="02010609060101010101" pitchFamily="49" charset="-122"/>
              </a:rPr>
              <a:t>该类的友元函数访问。</a:t>
            </a:r>
            <a:r>
              <a:rPr lang="zh-CN" altLang="en-US" sz="1800" b="1" dirty="0">
                <a:solidFill>
                  <a:schemeClr val="tx1"/>
                </a:solidFill>
                <a:latin typeface="仿宋" panose="02010609060101010101" pitchFamily="49" charset="-122"/>
                <a:ea typeface="仿宋" panose="02010609060101010101" pitchFamily="49" charset="-122"/>
              </a:rPr>
              <a:t>其他来自类外部任何访问都是非法的。</a:t>
            </a:r>
            <a:endParaRPr lang="en-US" altLang="zh-CN" sz="1800" b="1" dirty="0">
              <a:solidFill>
                <a:schemeClr val="tx1"/>
              </a:solidFill>
              <a:latin typeface="仿宋" panose="02010609060101010101" pitchFamily="49" charset="-122"/>
              <a:ea typeface="仿宋" panose="02010609060101010101" pitchFamily="49" charset="-122"/>
            </a:endParaRPr>
          </a:p>
          <a:p>
            <a:pPr>
              <a:lnSpc>
                <a:spcPct val="150000"/>
              </a:lnSpc>
            </a:pPr>
            <a:r>
              <a:rPr lang="en-US" altLang="zh-CN" sz="1800" b="1" dirty="0">
                <a:latin typeface="仿宋" panose="02010609060101010101" pitchFamily="49" charset="-122"/>
                <a:ea typeface="仿宋" panose="02010609060101010101" pitchFamily="49" charset="-122"/>
              </a:rPr>
              <a:t>    </a:t>
            </a:r>
            <a:r>
              <a:rPr lang="zh-CN" altLang="en-US" sz="1800" b="1" dirty="0">
                <a:solidFill>
                  <a:srgbClr val="FF0000"/>
                </a:solidFill>
                <a:latin typeface="仿宋" panose="02010609060101010101" pitchFamily="49" charset="-122"/>
                <a:ea typeface="仿宋" panose="02010609060101010101" pitchFamily="49" charset="-122"/>
              </a:rPr>
              <a:t>这样私有成员就完全隐蔽在类中，保护了数据的安全性。</a:t>
            </a:r>
            <a:endParaRPr lang="en-US" altLang="zh-CN" sz="1800" b="1" dirty="0">
              <a:solidFill>
                <a:srgbClr val="FF0000"/>
              </a:solidFill>
              <a:latin typeface="仿宋" panose="02010609060101010101" pitchFamily="49" charset="-122"/>
              <a:ea typeface="仿宋" panose="02010609060101010101" pitchFamily="49" charset="-122"/>
            </a:endParaRPr>
          </a:p>
        </p:txBody>
      </p:sp>
      <p:sp>
        <p:nvSpPr>
          <p:cNvPr id="8" name="TextBox 7"/>
          <p:cNvSpPr txBox="1"/>
          <p:nvPr/>
        </p:nvSpPr>
        <p:spPr>
          <a:xfrm>
            <a:off x="852522" y="1384759"/>
            <a:ext cx="4191908"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1600" dirty="0">
                <a:solidFill>
                  <a:schemeClr val="bg1"/>
                </a:solidFill>
              </a:rPr>
              <a:t>2</a:t>
            </a:r>
            <a:r>
              <a:rPr lang="zh-CN" altLang="en-US" sz="1600" dirty="0">
                <a:solidFill>
                  <a:schemeClr val="bg1"/>
                </a:solidFill>
              </a:rPr>
              <a:t>、</a:t>
            </a:r>
            <a:r>
              <a:rPr lang="en-US" altLang="zh-CN" sz="1600" dirty="0">
                <a:solidFill>
                  <a:schemeClr val="bg1"/>
                </a:solidFill>
              </a:rPr>
              <a:t>private</a:t>
            </a:r>
            <a:r>
              <a:rPr lang="zh-CN" altLang="en-US" sz="1600" dirty="0">
                <a:solidFill>
                  <a:schemeClr val="bg1"/>
                </a:solidFill>
              </a:rPr>
              <a:t>（私有类型）</a:t>
            </a:r>
          </a:p>
        </p:txBody>
      </p:sp>
      <p:sp>
        <p:nvSpPr>
          <p:cNvPr id="20" name="TextBox 19"/>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animBg="1"/>
      <p:bldP spid="7" grpId="0"/>
      <p:bldP spid="8"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流程图: 数据 10"/>
          <p:cNvSpPr/>
          <p:nvPr/>
        </p:nvSpPr>
        <p:spPr>
          <a:xfrm rot="16200000" flipH="1">
            <a:off x="203855" y="911040"/>
            <a:ext cx="382986" cy="195226"/>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81924" y="914994"/>
            <a:ext cx="7978508" cy="39994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297735" y="927911"/>
            <a:ext cx="2467058" cy="367674"/>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40232" y="1295585"/>
            <a:ext cx="7488152" cy="355481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defRPr/>
            </a:pPr>
            <a:r>
              <a:rPr lang="en-US" altLang="zh-CN" sz="1400" b="1" dirty="0">
                <a:solidFill>
                  <a:schemeClr val="tx1"/>
                </a:solidFill>
                <a:latin typeface="仿宋" pitchFamily="49" charset="-122"/>
                <a:ea typeface="仿宋" pitchFamily="49" charset="-122"/>
              </a:rPr>
              <a:t>class </a:t>
            </a:r>
            <a:r>
              <a:rPr lang="en-US" altLang="zh-CN" sz="1400" b="1" dirty="0" smtClean="0">
                <a:solidFill>
                  <a:schemeClr val="tx1"/>
                </a:solidFill>
                <a:latin typeface="仿宋" pitchFamily="49" charset="-122"/>
                <a:ea typeface="仿宋" pitchFamily="49" charset="-122"/>
              </a:rPr>
              <a:t>Human{</a:t>
            </a:r>
          </a:p>
          <a:p>
            <a:pPr>
              <a:lnSpc>
                <a:spcPct val="150000"/>
              </a:lnSpc>
              <a:defRPr/>
            </a:pPr>
            <a:r>
              <a:rPr lang="en-US" altLang="zh-CN" sz="1400" b="1" dirty="0" smtClean="0">
                <a:solidFill>
                  <a:schemeClr val="tx1"/>
                </a:solidFill>
                <a:latin typeface="仿宋" pitchFamily="49" charset="-122"/>
                <a:ea typeface="仿宋" pitchFamily="49" charset="-122"/>
              </a:rPr>
              <a:t>private</a:t>
            </a:r>
            <a:r>
              <a:rPr lang="en-US" altLang="zh-CN" sz="1400" b="1" dirty="0">
                <a:solidFill>
                  <a:schemeClr val="tx1"/>
                </a:solidFill>
                <a:latin typeface="仿宋" pitchFamily="49" charset="-122"/>
                <a:ea typeface="仿宋" pitchFamily="49" charset="-122"/>
              </a:rPr>
              <a:t>:          //</a:t>
            </a:r>
            <a:r>
              <a:rPr lang="zh-CN" altLang="zh-CN" sz="1400" b="1" dirty="0">
                <a:solidFill>
                  <a:schemeClr val="tx1"/>
                </a:solidFill>
                <a:latin typeface="仿宋" pitchFamily="49" charset="-122"/>
                <a:ea typeface="仿宋" pitchFamily="49" charset="-122"/>
              </a:rPr>
              <a:t>声明类的私有数据成员</a:t>
            </a:r>
          </a:p>
          <a:p>
            <a:pPr>
              <a:lnSpc>
                <a:spcPct val="150000"/>
              </a:lnSpc>
              <a:defRPr/>
            </a:pPr>
            <a:r>
              <a:rPr lang="en-US" altLang="zh-CN" sz="1400" b="1" dirty="0">
                <a:solidFill>
                  <a:schemeClr val="tx1"/>
                </a:solidFill>
                <a:latin typeface="仿宋" pitchFamily="49" charset="-122"/>
                <a:ea typeface="仿宋" pitchFamily="49" charset="-122"/>
              </a:rPr>
              <a:t>       </a:t>
            </a:r>
            <a:r>
              <a:rPr lang="en-US" altLang="zh-CN" sz="1400" b="1" dirty="0" err="1">
                <a:solidFill>
                  <a:schemeClr val="tx1"/>
                </a:solidFill>
                <a:latin typeface="仿宋" pitchFamily="49" charset="-122"/>
                <a:ea typeface="仿宋" pitchFamily="49" charset="-122"/>
              </a:rPr>
              <a:t>int</a:t>
            </a:r>
            <a:r>
              <a:rPr lang="en-US" altLang="zh-CN" sz="1400" b="1" dirty="0">
                <a:solidFill>
                  <a:schemeClr val="tx1"/>
                </a:solidFill>
                <a:latin typeface="仿宋" pitchFamily="49" charset="-122"/>
                <a:ea typeface="仿宋" pitchFamily="49" charset="-122"/>
              </a:rPr>
              <a:t> stature;</a:t>
            </a:r>
            <a:endParaRPr lang="zh-CN" altLang="zh-CN" sz="1400" b="1" dirty="0">
              <a:solidFill>
                <a:schemeClr val="tx1"/>
              </a:solidFill>
              <a:latin typeface="仿宋" pitchFamily="49" charset="-122"/>
              <a:ea typeface="仿宋" pitchFamily="49" charset="-122"/>
            </a:endParaRPr>
          </a:p>
          <a:p>
            <a:pPr>
              <a:lnSpc>
                <a:spcPct val="150000"/>
              </a:lnSpc>
              <a:defRPr/>
            </a:pPr>
            <a:r>
              <a:rPr lang="en-US" altLang="zh-CN" sz="1400" b="1" dirty="0">
                <a:solidFill>
                  <a:schemeClr val="tx1"/>
                </a:solidFill>
                <a:latin typeface="仿宋" pitchFamily="49" charset="-122"/>
                <a:ea typeface="仿宋" pitchFamily="49" charset="-122"/>
              </a:rPr>
              <a:t>       </a:t>
            </a:r>
            <a:r>
              <a:rPr lang="en-US" altLang="zh-CN" sz="1400" b="1" dirty="0" err="1">
                <a:solidFill>
                  <a:schemeClr val="tx1"/>
                </a:solidFill>
                <a:latin typeface="仿宋" pitchFamily="49" charset="-122"/>
                <a:ea typeface="仿宋" pitchFamily="49" charset="-122"/>
              </a:rPr>
              <a:t>int</a:t>
            </a:r>
            <a:r>
              <a:rPr lang="en-US" altLang="zh-CN" sz="1400" b="1" dirty="0">
                <a:solidFill>
                  <a:schemeClr val="tx1"/>
                </a:solidFill>
                <a:latin typeface="仿宋" pitchFamily="49" charset="-122"/>
                <a:ea typeface="仿宋" pitchFamily="49" charset="-122"/>
              </a:rPr>
              <a:t> weight; </a:t>
            </a:r>
            <a:endParaRPr lang="zh-CN" altLang="zh-CN" sz="1400" b="1" dirty="0">
              <a:solidFill>
                <a:schemeClr val="tx1"/>
              </a:solidFill>
              <a:latin typeface="仿宋" pitchFamily="49" charset="-122"/>
              <a:ea typeface="仿宋" pitchFamily="49" charset="-122"/>
            </a:endParaRPr>
          </a:p>
          <a:p>
            <a:pPr>
              <a:lnSpc>
                <a:spcPct val="150000"/>
              </a:lnSpc>
              <a:defRPr/>
            </a:pPr>
            <a:r>
              <a:rPr lang="en-US" altLang="zh-CN" sz="1400" b="1" dirty="0">
                <a:solidFill>
                  <a:schemeClr val="tx1"/>
                </a:solidFill>
                <a:latin typeface="仿宋" pitchFamily="49" charset="-122"/>
                <a:ea typeface="仿宋" pitchFamily="49" charset="-122"/>
              </a:rPr>
              <a:t> </a:t>
            </a:r>
            <a:r>
              <a:rPr lang="en-US" altLang="zh-CN" sz="1400" b="1" dirty="0" smtClean="0">
                <a:solidFill>
                  <a:schemeClr val="tx1"/>
                </a:solidFill>
                <a:latin typeface="仿宋" pitchFamily="49" charset="-122"/>
                <a:ea typeface="仿宋" pitchFamily="49" charset="-122"/>
              </a:rPr>
              <a:t>public</a:t>
            </a:r>
            <a:r>
              <a:rPr lang="en-US" altLang="zh-CN" sz="1400" b="1" dirty="0">
                <a:solidFill>
                  <a:schemeClr val="tx1"/>
                </a:solidFill>
                <a:latin typeface="仿宋" pitchFamily="49" charset="-122"/>
                <a:ea typeface="仿宋" pitchFamily="49" charset="-122"/>
              </a:rPr>
              <a:t>:            //</a:t>
            </a:r>
            <a:r>
              <a:rPr lang="zh-CN" altLang="zh-CN" sz="1400" b="1" dirty="0">
                <a:solidFill>
                  <a:schemeClr val="tx1"/>
                </a:solidFill>
                <a:latin typeface="仿宋" pitchFamily="49" charset="-122"/>
                <a:ea typeface="仿宋" pitchFamily="49" charset="-122"/>
              </a:rPr>
              <a:t>声明类的公有成员函数</a:t>
            </a:r>
          </a:p>
          <a:p>
            <a:pPr>
              <a:lnSpc>
                <a:spcPct val="150000"/>
              </a:lnSpc>
              <a:defRPr/>
            </a:pPr>
            <a:r>
              <a:rPr lang="en-US" altLang="zh-CN" sz="1400" b="1" dirty="0">
                <a:solidFill>
                  <a:schemeClr val="tx1"/>
                </a:solidFill>
                <a:latin typeface="仿宋" pitchFamily="49" charset="-122"/>
                <a:ea typeface="仿宋" pitchFamily="49" charset="-122"/>
              </a:rPr>
              <a:t>       void </a:t>
            </a:r>
            <a:r>
              <a:rPr lang="en-US" altLang="zh-CN" sz="1400" b="1" dirty="0" err="1">
                <a:solidFill>
                  <a:schemeClr val="tx1"/>
                </a:solidFill>
                <a:latin typeface="仿宋" pitchFamily="49" charset="-122"/>
                <a:ea typeface="仿宋" pitchFamily="49" charset="-122"/>
              </a:rPr>
              <a:t>SetStature</a:t>
            </a:r>
            <a:r>
              <a:rPr lang="en-US" altLang="zh-CN" sz="1400" b="1" dirty="0">
                <a:solidFill>
                  <a:schemeClr val="tx1"/>
                </a:solidFill>
                <a:latin typeface="仿宋" pitchFamily="49" charset="-122"/>
                <a:ea typeface="仿宋" pitchFamily="49" charset="-122"/>
              </a:rPr>
              <a:t>(</a:t>
            </a:r>
            <a:r>
              <a:rPr lang="en-US" altLang="zh-CN" sz="1400" b="1" dirty="0" err="1">
                <a:solidFill>
                  <a:schemeClr val="tx1"/>
                </a:solidFill>
                <a:latin typeface="仿宋" pitchFamily="49" charset="-122"/>
                <a:ea typeface="仿宋" pitchFamily="49" charset="-122"/>
              </a:rPr>
              <a:t>int</a:t>
            </a:r>
            <a:r>
              <a:rPr lang="en-US" altLang="zh-CN" sz="1400" b="1" dirty="0">
                <a:solidFill>
                  <a:schemeClr val="tx1"/>
                </a:solidFill>
                <a:latin typeface="仿宋" pitchFamily="49" charset="-122"/>
                <a:ea typeface="仿宋" pitchFamily="49" charset="-122"/>
              </a:rPr>
              <a:t> s)  {Stature=s; }    //</a:t>
            </a:r>
            <a:r>
              <a:rPr lang="zh-CN" altLang="zh-CN" sz="1400" b="1" dirty="0">
                <a:solidFill>
                  <a:schemeClr val="tx1"/>
                </a:solidFill>
                <a:latin typeface="仿宋" pitchFamily="49" charset="-122"/>
                <a:ea typeface="仿宋" pitchFamily="49" charset="-122"/>
              </a:rPr>
              <a:t>类的成员函数访问类的私有数据成员</a:t>
            </a:r>
            <a:r>
              <a:rPr lang="en-US" altLang="zh-CN" sz="1400" b="1" dirty="0">
                <a:solidFill>
                  <a:schemeClr val="tx1"/>
                </a:solidFill>
                <a:latin typeface="仿宋" pitchFamily="49" charset="-122"/>
                <a:ea typeface="仿宋" pitchFamily="49" charset="-122"/>
              </a:rPr>
              <a:t>                </a:t>
            </a:r>
          </a:p>
          <a:p>
            <a:pPr>
              <a:lnSpc>
                <a:spcPct val="150000"/>
              </a:lnSpc>
              <a:defRPr/>
            </a:pPr>
            <a:r>
              <a:rPr lang="en-US" altLang="zh-CN" sz="1400" b="1" dirty="0">
                <a:solidFill>
                  <a:schemeClr val="tx1"/>
                </a:solidFill>
                <a:latin typeface="仿宋" pitchFamily="49" charset="-122"/>
                <a:ea typeface="仿宋" pitchFamily="49" charset="-122"/>
              </a:rPr>
              <a:t>       void </a:t>
            </a:r>
            <a:r>
              <a:rPr lang="en-US" altLang="zh-CN" sz="1400" b="1" dirty="0" err="1">
                <a:solidFill>
                  <a:schemeClr val="tx1"/>
                </a:solidFill>
                <a:latin typeface="仿宋" pitchFamily="49" charset="-122"/>
                <a:ea typeface="仿宋" pitchFamily="49" charset="-122"/>
              </a:rPr>
              <a:t>GetStature</a:t>
            </a:r>
            <a:r>
              <a:rPr lang="en-US" altLang="zh-CN" sz="1400" b="1" dirty="0">
                <a:solidFill>
                  <a:schemeClr val="tx1"/>
                </a:solidFill>
                <a:latin typeface="仿宋" pitchFamily="49" charset="-122"/>
                <a:ea typeface="仿宋" pitchFamily="49" charset="-122"/>
              </a:rPr>
              <a:t>() {</a:t>
            </a:r>
            <a:r>
              <a:rPr lang="en-US" altLang="zh-CN" sz="1400" b="1" dirty="0" err="1">
                <a:solidFill>
                  <a:schemeClr val="tx1"/>
                </a:solidFill>
                <a:latin typeface="仿宋" pitchFamily="49" charset="-122"/>
                <a:ea typeface="仿宋" pitchFamily="49" charset="-122"/>
              </a:rPr>
              <a:t>cout</a:t>
            </a:r>
            <a:r>
              <a:rPr lang="en-US" altLang="zh-CN" sz="1400" b="1" dirty="0">
                <a:solidFill>
                  <a:schemeClr val="tx1"/>
                </a:solidFill>
                <a:latin typeface="仿宋" pitchFamily="49" charset="-122"/>
                <a:ea typeface="仿宋" pitchFamily="49" charset="-122"/>
              </a:rPr>
              <a:t>&lt;&lt;"Your stature is:"&lt;&lt;stature&lt;&lt;</a:t>
            </a:r>
            <a:r>
              <a:rPr lang="en-US" altLang="zh-CN" sz="1400" b="1" dirty="0" err="1">
                <a:solidFill>
                  <a:schemeClr val="tx1"/>
                </a:solidFill>
                <a:latin typeface="仿宋" pitchFamily="49" charset="-122"/>
                <a:ea typeface="仿宋" pitchFamily="49" charset="-122"/>
              </a:rPr>
              <a:t>endl</a:t>
            </a:r>
            <a:r>
              <a:rPr lang="en-US" altLang="zh-CN" sz="1400" b="1" dirty="0">
                <a:solidFill>
                  <a:schemeClr val="tx1"/>
                </a:solidFill>
                <a:latin typeface="仿宋" pitchFamily="49" charset="-122"/>
                <a:ea typeface="仿宋" pitchFamily="49" charset="-122"/>
              </a:rPr>
              <a:t>; }  </a:t>
            </a:r>
          </a:p>
          <a:p>
            <a:pPr>
              <a:lnSpc>
                <a:spcPct val="150000"/>
              </a:lnSpc>
              <a:defRPr/>
            </a:pPr>
            <a:r>
              <a:rPr lang="en-US" altLang="zh-CN" sz="1400" b="1" dirty="0">
                <a:solidFill>
                  <a:schemeClr val="tx1"/>
                </a:solidFill>
                <a:latin typeface="仿宋" pitchFamily="49" charset="-122"/>
                <a:ea typeface="仿宋" pitchFamily="49" charset="-122"/>
              </a:rPr>
              <a:t>       //</a:t>
            </a:r>
            <a:r>
              <a:rPr lang="zh-CN" altLang="zh-CN" sz="1400" b="1" dirty="0">
                <a:solidFill>
                  <a:schemeClr val="tx1"/>
                </a:solidFill>
                <a:latin typeface="仿宋" pitchFamily="49" charset="-122"/>
                <a:ea typeface="仿宋" pitchFamily="49" charset="-122"/>
              </a:rPr>
              <a:t>类的成员函数访问类的私有数据成员</a:t>
            </a:r>
          </a:p>
          <a:p>
            <a:pPr>
              <a:lnSpc>
                <a:spcPct val="150000"/>
              </a:lnSpc>
              <a:defRPr/>
            </a:pPr>
            <a:r>
              <a:rPr lang="en-US" altLang="zh-CN" sz="1400" b="1" dirty="0">
                <a:solidFill>
                  <a:schemeClr val="tx1"/>
                </a:solidFill>
                <a:latin typeface="仿宋" pitchFamily="49" charset="-122"/>
                <a:ea typeface="仿宋" pitchFamily="49" charset="-122"/>
              </a:rPr>
              <a:t>       void </a:t>
            </a:r>
            <a:r>
              <a:rPr lang="en-US" altLang="zh-CN" sz="1400" b="1" dirty="0" err="1">
                <a:solidFill>
                  <a:schemeClr val="tx1"/>
                </a:solidFill>
                <a:latin typeface="仿宋" pitchFamily="49" charset="-122"/>
                <a:ea typeface="仿宋" pitchFamily="49" charset="-122"/>
              </a:rPr>
              <a:t>SetWeight</a:t>
            </a:r>
            <a:r>
              <a:rPr lang="en-US" altLang="zh-CN" sz="1400" b="1" dirty="0">
                <a:solidFill>
                  <a:schemeClr val="tx1"/>
                </a:solidFill>
                <a:latin typeface="仿宋" pitchFamily="49" charset="-122"/>
                <a:ea typeface="仿宋" pitchFamily="49" charset="-122"/>
              </a:rPr>
              <a:t>(</a:t>
            </a:r>
            <a:r>
              <a:rPr lang="en-US" altLang="zh-CN" sz="1400" b="1" dirty="0" err="1">
                <a:solidFill>
                  <a:schemeClr val="tx1"/>
                </a:solidFill>
                <a:latin typeface="仿宋" pitchFamily="49" charset="-122"/>
                <a:ea typeface="仿宋" pitchFamily="49" charset="-122"/>
              </a:rPr>
              <a:t>int</a:t>
            </a:r>
            <a:r>
              <a:rPr lang="en-US" altLang="zh-CN" sz="1400" b="1" dirty="0">
                <a:solidFill>
                  <a:schemeClr val="tx1"/>
                </a:solidFill>
                <a:latin typeface="仿宋" pitchFamily="49" charset="-122"/>
                <a:ea typeface="仿宋" pitchFamily="49" charset="-122"/>
              </a:rPr>
              <a:t> w) {Weight=w; } //</a:t>
            </a:r>
            <a:r>
              <a:rPr lang="zh-CN" altLang="zh-CN" sz="1400" b="1" dirty="0">
                <a:solidFill>
                  <a:schemeClr val="tx1"/>
                </a:solidFill>
                <a:latin typeface="仿宋" pitchFamily="49" charset="-122"/>
                <a:ea typeface="仿宋" pitchFamily="49" charset="-122"/>
              </a:rPr>
              <a:t>类的成员函数访问类的私有数据成员</a:t>
            </a:r>
            <a:r>
              <a:rPr lang="en-US" altLang="zh-CN" sz="1400" b="1" dirty="0">
                <a:solidFill>
                  <a:schemeClr val="tx1"/>
                </a:solidFill>
                <a:latin typeface="仿宋" pitchFamily="49" charset="-122"/>
                <a:ea typeface="仿宋" pitchFamily="49" charset="-122"/>
              </a:rPr>
              <a:t>     </a:t>
            </a:r>
            <a:endParaRPr lang="en-US" altLang="zh-CN" sz="1400" b="1" dirty="0" smtClean="0">
              <a:solidFill>
                <a:schemeClr val="tx1"/>
              </a:solidFill>
              <a:latin typeface="仿宋" pitchFamily="49" charset="-122"/>
              <a:ea typeface="仿宋" pitchFamily="49" charset="-122"/>
            </a:endParaRPr>
          </a:p>
          <a:p>
            <a:pPr>
              <a:lnSpc>
                <a:spcPct val="150000"/>
              </a:lnSpc>
              <a:defRPr/>
            </a:pPr>
            <a:r>
              <a:rPr lang="en-US" altLang="zh-CN" sz="1400" b="1" dirty="0">
                <a:solidFill>
                  <a:schemeClr val="tx1"/>
                </a:solidFill>
                <a:latin typeface="仿宋" pitchFamily="49" charset="-122"/>
                <a:ea typeface="仿宋" pitchFamily="49" charset="-122"/>
              </a:rPr>
              <a:t> </a:t>
            </a:r>
            <a:r>
              <a:rPr lang="en-US" altLang="zh-CN" sz="1400" b="1" dirty="0" smtClean="0">
                <a:solidFill>
                  <a:schemeClr val="tx1"/>
                </a:solidFill>
                <a:latin typeface="仿宋" pitchFamily="49" charset="-122"/>
                <a:ea typeface="仿宋" pitchFamily="49" charset="-122"/>
              </a:rPr>
              <a:t>     void </a:t>
            </a:r>
            <a:r>
              <a:rPr lang="en-US" altLang="zh-CN" sz="1400" b="1" dirty="0" err="1">
                <a:solidFill>
                  <a:schemeClr val="tx1"/>
                </a:solidFill>
                <a:latin typeface="仿宋" pitchFamily="49" charset="-122"/>
                <a:ea typeface="仿宋" pitchFamily="49" charset="-122"/>
              </a:rPr>
              <a:t>GetWeight</a:t>
            </a:r>
            <a:r>
              <a:rPr lang="en-US" altLang="zh-CN" sz="1400" b="1" dirty="0">
                <a:solidFill>
                  <a:schemeClr val="tx1"/>
                </a:solidFill>
                <a:latin typeface="仿宋" pitchFamily="49" charset="-122"/>
                <a:ea typeface="仿宋" pitchFamily="49" charset="-122"/>
              </a:rPr>
              <a:t>() {</a:t>
            </a:r>
            <a:r>
              <a:rPr lang="en-US" altLang="zh-CN" sz="1400" b="1" dirty="0" err="1">
                <a:solidFill>
                  <a:schemeClr val="tx1"/>
                </a:solidFill>
                <a:latin typeface="仿宋" pitchFamily="49" charset="-122"/>
                <a:ea typeface="仿宋" pitchFamily="49" charset="-122"/>
              </a:rPr>
              <a:t>cout</a:t>
            </a:r>
            <a:r>
              <a:rPr lang="en-US" altLang="zh-CN" sz="1400" b="1" dirty="0">
                <a:solidFill>
                  <a:schemeClr val="tx1"/>
                </a:solidFill>
                <a:latin typeface="仿宋" pitchFamily="49" charset="-122"/>
                <a:ea typeface="仿宋" pitchFamily="49" charset="-122"/>
              </a:rPr>
              <a:t>&lt;&lt;"Your weight is:"&lt;&lt;weight&lt;&lt;</a:t>
            </a:r>
            <a:r>
              <a:rPr lang="en-US" altLang="zh-CN" sz="1400" b="1" dirty="0" err="1">
                <a:solidFill>
                  <a:schemeClr val="tx1"/>
                </a:solidFill>
                <a:latin typeface="仿宋" pitchFamily="49" charset="-122"/>
                <a:ea typeface="仿宋" pitchFamily="49" charset="-122"/>
              </a:rPr>
              <a:t>endl</a:t>
            </a:r>
            <a:r>
              <a:rPr lang="en-US" altLang="zh-CN" sz="1400" b="1" dirty="0">
                <a:solidFill>
                  <a:schemeClr val="tx1"/>
                </a:solidFill>
                <a:latin typeface="仿宋" pitchFamily="49" charset="-122"/>
                <a:ea typeface="仿宋" pitchFamily="49" charset="-122"/>
              </a:rPr>
              <a:t>; } 	</a:t>
            </a:r>
            <a:endParaRPr lang="zh-CN" altLang="zh-CN" sz="1400" b="1" dirty="0">
              <a:solidFill>
                <a:schemeClr val="tx1"/>
              </a:solidFill>
              <a:latin typeface="仿宋" pitchFamily="49" charset="-122"/>
              <a:ea typeface="仿宋" pitchFamily="49" charset="-122"/>
            </a:endParaRPr>
          </a:p>
          <a:p>
            <a:pPr>
              <a:lnSpc>
                <a:spcPct val="150000"/>
              </a:lnSpc>
              <a:defRPr/>
            </a:pPr>
            <a:r>
              <a:rPr lang="en-US" altLang="zh-CN" sz="1400" b="1" dirty="0">
                <a:solidFill>
                  <a:schemeClr val="tx1"/>
                </a:solidFill>
                <a:latin typeface="仿宋" pitchFamily="49" charset="-122"/>
                <a:ea typeface="仿宋" pitchFamily="49" charset="-122"/>
              </a:rPr>
              <a:t>};</a:t>
            </a:r>
            <a:endParaRPr lang="zh-CN" altLang="zh-CN" sz="1400" b="1" dirty="0">
              <a:solidFill>
                <a:schemeClr val="tx1"/>
              </a:solidFill>
              <a:latin typeface="仿宋" pitchFamily="49" charset="-122"/>
              <a:ea typeface="仿宋" pitchFamily="49" charset="-122"/>
            </a:endParaRPr>
          </a:p>
        </p:txBody>
      </p:sp>
      <p:sp>
        <p:nvSpPr>
          <p:cNvPr id="15" name="TextBox 14"/>
          <p:cNvSpPr txBox="1"/>
          <p:nvPr/>
        </p:nvSpPr>
        <p:spPr>
          <a:xfrm>
            <a:off x="498122" y="988637"/>
            <a:ext cx="1884435"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rPr>
              <a:t>私有成员的访问权限</a:t>
            </a:r>
          </a:p>
        </p:txBody>
      </p:sp>
      <p:sp>
        <p:nvSpPr>
          <p:cNvPr id="17" name="TextBox 16"/>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p>
        </p:txBody>
      </p:sp>
      <p:sp>
        <p:nvSpPr>
          <p:cNvPr id="18" name="右弧形箭头 17"/>
          <p:cNvSpPr/>
          <p:nvPr/>
        </p:nvSpPr>
        <p:spPr>
          <a:xfrm flipV="1">
            <a:off x="7426608" y="1295585"/>
            <a:ext cx="619813" cy="202023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0" name="矩形 19"/>
          <p:cNvSpPr/>
          <p:nvPr/>
        </p:nvSpPr>
        <p:spPr>
          <a:xfrm>
            <a:off x="4067944" y="657963"/>
            <a:ext cx="3358664" cy="1027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rgbClr val="FFC000"/>
                </a:solidFill>
                <a:latin typeface="仿宋" panose="02010609060101010101" pitchFamily="49" charset="-122"/>
                <a:ea typeface="仿宋" panose="02010609060101010101" pitchFamily="49" charset="-122"/>
              </a:rPr>
              <a:t>类内：可以任意访问私有成员</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childTnLst>
                          </p:cTn>
                        </p:par>
                        <p:par>
                          <p:cTn id="22" fill="hold">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500"/>
                                        <p:tgtEl>
                                          <p:spTgt spid="11"/>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down)">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heel(1)">
                                      <p:cBhvr>
                                        <p:cTn id="49"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2" grpId="0" animBg="1"/>
      <p:bldP spid="13" grpId="0" animBg="1"/>
      <p:bldP spid="14" grpId="0"/>
      <p:bldP spid="15" grpId="0"/>
      <p:bldP spid="17" grpId="0"/>
      <p:bldP spid="18"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流程图: 数据 10"/>
          <p:cNvSpPr/>
          <p:nvPr/>
        </p:nvSpPr>
        <p:spPr>
          <a:xfrm rot="16200000" flipH="1">
            <a:off x="203855" y="911040"/>
            <a:ext cx="382986" cy="195226"/>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395348" y="948613"/>
            <a:ext cx="7921068" cy="39994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297735" y="627534"/>
            <a:ext cx="2467058" cy="367674"/>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67191" y="1064215"/>
            <a:ext cx="7540641" cy="4062651"/>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defRPr/>
            </a:pPr>
            <a:r>
              <a:rPr lang="en-US" altLang="zh-CN" sz="1600" b="1" dirty="0" err="1">
                <a:solidFill>
                  <a:schemeClr val="tx1"/>
                </a:solidFill>
                <a:latin typeface="仿宋" pitchFamily="49" charset="-122"/>
                <a:ea typeface="仿宋" pitchFamily="49" charset="-122"/>
              </a:rPr>
              <a:t>int</a:t>
            </a:r>
            <a:r>
              <a:rPr lang="en-US" altLang="zh-CN" sz="1600" b="1" dirty="0">
                <a:solidFill>
                  <a:schemeClr val="tx1"/>
                </a:solidFill>
                <a:latin typeface="仿宋" pitchFamily="49" charset="-122"/>
                <a:ea typeface="仿宋" pitchFamily="49" charset="-122"/>
              </a:rPr>
              <a:t> main()</a:t>
            </a:r>
          </a:p>
          <a:p>
            <a:pPr>
              <a:lnSpc>
                <a:spcPct val="150000"/>
              </a:lnSpc>
              <a:defRPr/>
            </a:pPr>
            <a:r>
              <a:rPr lang="en-US" altLang="zh-CN" sz="1600" b="1" dirty="0">
                <a:solidFill>
                  <a:schemeClr val="tx1"/>
                </a:solidFill>
                <a:latin typeface="仿宋" pitchFamily="49" charset="-122"/>
                <a:ea typeface="仿宋" pitchFamily="49" charset="-122"/>
              </a:rPr>
              <a:t>{   </a:t>
            </a:r>
            <a:endParaRPr lang="en-US" altLang="zh-CN" sz="1600" b="1" dirty="0" smtClean="0">
              <a:solidFill>
                <a:schemeClr val="tx1"/>
              </a:solidFill>
              <a:latin typeface="仿宋" pitchFamily="49" charset="-122"/>
              <a:ea typeface="仿宋" pitchFamily="49" charset="-122"/>
            </a:endParaRPr>
          </a:p>
          <a:p>
            <a:pPr>
              <a:lnSpc>
                <a:spcPct val="150000"/>
              </a:lnSpc>
              <a:defRPr/>
            </a:pPr>
            <a:r>
              <a:rPr lang="en-US" altLang="zh-CN" sz="1600" b="1" dirty="0">
                <a:solidFill>
                  <a:schemeClr val="tx1"/>
                </a:solidFill>
                <a:latin typeface="仿宋" pitchFamily="49" charset="-122"/>
                <a:ea typeface="仿宋" pitchFamily="49" charset="-122"/>
              </a:rPr>
              <a:t> </a:t>
            </a:r>
            <a:r>
              <a:rPr lang="en-US" altLang="zh-CN" sz="1600" b="1" dirty="0" smtClean="0">
                <a:solidFill>
                  <a:schemeClr val="tx1"/>
                </a:solidFill>
                <a:latin typeface="仿宋" pitchFamily="49" charset="-122"/>
                <a:ea typeface="仿宋" pitchFamily="49" charset="-122"/>
              </a:rPr>
              <a:t>   Human </a:t>
            </a:r>
            <a:r>
              <a:rPr lang="en-US" altLang="zh-CN" sz="1600" b="1" dirty="0">
                <a:solidFill>
                  <a:schemeClr val="tx1"/>
                </a:solidFill>
                <a:latin typeface="仿宋" pitchFamily="49" charset="-122"/>
                <a:ea typeface="仿宋" pitchFamily="49" charset="-122"/>
              </a:rPr>
              <a:t>Tom;            //</a:t>
            </a:r>
            <a:r>
              <a:rPr lang="zh-CN" altLang="en-US" sz="1600" b="1" dirty="0">
                <a:solidFill>
                  <a:schemeClr val="tx1"/>
                </a:solidFill>
                <a:latin typeface="仿宋" pitchFamily="49" charset="-122"/>
                <a:ea typeface="仿宋" pitchFamily="49" charset="-122"/>
              </a:rPr>
              <a:t>定义类的对象</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a:solidFill>
                  <a:schemeClr val="tx1"/>
                </a:solidFill>
                <a:latin typeface="仿宋" pitchFamily="49" charset="-122"/>
                <a:ea typeface="仿宋" pitchFamily="49" charset="-122"/>
              </a:rPr>
              <a:t>//</a:t>
            </a:r>
            <a:r>
              <a:rPr lang="en-US" altLang="zh-CN" sz="1600" b="1" dirty="0" err="1">
                <a:solidFill>
                  <a:schemeClr val="tx1"/>
                </a:solidFill>
                <a:latin typeface="仿宋" pitchFamily="49" charset="-122"/>
                <a:ea typeface="仿宋" pitchFamily="49" charset="-122"/>
              </a:rPr>
              <a:t>Tom.stature</a:t>
            </a:r>
            <a:r>
              <a:rPr lang="en-US" altLang="zh-CN" sz="1600" b="1" dirty="0">
                <a:solidFill>
                  <a:schemeClr val="tx1"/>
                </a:solidFill>
                <a:latin typeface="仿宋" pitchFamily="49" charset="-122"/>
                <a:ea typeface="仿宋" pitchFamily="49" charset="-122"/>
              </a:rPr>
              <a:t>=185; //</a:t>
            </a:r>
            <a:r>
              <a:rPr lang="zh-CN" altLang="en-US" sz="1600" b="1" dirty="0">
                <a:solidFill>
                  <a:schemeClr val="tx1"/>
                </a:solidFill>
                <a:latin typeface="仿宋" pitchFamily="49" charset="-122"/>
                <a:ea typeface="仿宋" pitchFamily="49" charset="-122"/>
              </a:rPr>
              <a:t>错误，不能通过对象访问类的私有数据成员</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Tom.weight</a:t>
            </a:r>
            <a:r>
              <a:rPr lang="en-US" altLang="zh-CN" sz="1600" b="1" dirty="0">
                <a:solidFill>
                  <a:schemeClr val="tx1"/>
                </a:solidFill>
                <a:latin typeface="仿宋" pitchFamily="49" charset="-122"/>
                <a:ea typeface="仿宋" pitchFamily="49" charset="-122"/>
              </a:rPr>
              <a:t>=90; //</a:t>
            </a:r>
            <a:r>
              <a:rPr lang="zh-CN" altLang="en-US" sz="1600" b="1" dirty="0">
                <a:solidFill>
                  <a:schemeClr val="tx1"/>
                </a:solidFill>
                <a:latin typeface="仿宋" pitchFamily="49" charset="-122"/>
                <a:ea typeface="仿宋" pitchFamily="49" charset="-122"/>
              </a:rPr>
              <a:t>错误，不能通过对象访问类的私有数据成员</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Tom.SetStature</a:t>
            </a:r>
            <a:r>
              <a:rPr lang="en-US" altLang="zh-CN" sz="1600" b="1" dirty="0">
                <a:solidFill>
                  <a:schemeClr val="tx1"/>
                </a:solidFill>
                <a:latin typeface="仿宋" pitchFamily="49" charset="-122"/>
                <a:ea typeface="仿宋" pitchFamily="49" charset="-122"/>
              </a:rPr>
              <a:t>(185);  //</a:t>
            </a:r>
            <a:r>
              <a:rPr lang="zh-CN" altLang="en-US" sz="1600" b="1" dirty="0">
                <a:solidFill>
                  <a:schemeClr val="tx1"/>
                </a:solidFill>
                <a:latin typeface="仿宋" pitchFamily="49" charset="-122"/>
                <a:ea typeface="仿宋" pitchFamily="49" charset="-122"/>
              </a:rPr>
              <a:t>通过对象访问类的公有成员函数给</a:t>
            </a:r>
            <a:r>
              <a:rPr lang="en-US" altLang="zh-CN" sz="1600" b="1" dirty="0">
                <a:solidFill>
                  <a:schemeClr val="tx1"/>
                </a:solidFill>
                <a:latin typeface="仿宋" pitchFamily="49" charset="-122"/>
                <a:ea typeface="仿宋" pitchFamily="49" charset="-122"/>
              </a:rPr>
              <a:t>stature</a:t>
            </a:r>
            <a:r>
              <a:rPr lang="zh-CN" altLang="en-US" sz="1600" b="1" dirty="0">
                <a:solidFill>
                  <a:schemeClr val="tx1"/>
                </a:solidFill>
                <a:latin typeface="仿宋" pitchFamily="49" charset="-122"/>
                <a:ea typeface="仿宋" pitchFamily="49" charset="-122"/>
              </a:rPr>
              <a:t>赋值</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Tom.SetWeight</a:t>
            </a:r>
            <a:r>
              <a:rPr lang="en-US" altLang="zh-CN" sz="1600" b="1" dirty="0">
                <a:solidFill>
                  <a:schemeClr val="tx1"/>
                </a:solidFill>
                <a:latin typeface="仿宋" pitchFamily="49" charset="-122"/>
                <a:ea typeface="仿宋" pitchFamily="49" charset="-122"/>
              </a:rPr>
              <a:t>(90);  //</a:t>
            </a:r>
            <a:r>
              <a:rPr lang="zh-CN" altLang="en-US" sz="1600" b="1" dirty="0">
                <a:solidFill>
                  <a:schemeClr val="tx1"/>
                </a:solidFill>
                <a:latin typeface="仿宋" pitchFamily="49" charset="-122"/>
                <a:ea typeface="仿宋" pitchFamily="49" charset="-122"/>
              </a:rPr>
              <a:t>通过对象访问类的公有成员函数给</a:t>
            </a:r>
            <a:r>
              <a:rPr lang="en-US" altLang="zh-CN" sz="1600" b="1" dirty="0">
                <a:solidFill>
                  <a:schemeClr val="tx1"/>
                </a:solidFill>
                <a:latin typeface="仿宋" pitchFamily="49" charset="-122"/>
                <a:ea typeface="仿宋" pitchFamily="49" charset="-122"/>
              </a:rPr>
              <a:t>Weight</a:t>
            </a:r>
            <a:r>
              <a:rPr lang="zh-CN" altLang="en-US" sz="1600" b="1" dirty="0">
                <a:solidFill>
                  <a:schemeClr val="tx1"/>
                </a:solidFill>
                <a:latin typeface="仿宋" pitchFamily="49" charset="-122"/>
                <a:ea typeface="仿宋" pitchFamily="49" charset="-122"/>
              </a:rPr>
              <a:t>赋值</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Tom.GetStature</a:t>
            </a:r>
            <a:r>
              <a:rPr lang="en-US" altLang="zh-CN" sz="1600" b="1" dirty="0">
                <a:solidFill>
                  <a:schemeClr val="tx1"/>
                </a:solidFill>
                <a:latin typeface="仿宋" pitchFamily="49" charset="-122"/>
                <a:ea typeface="仿宋" pitchFamily="49" charset="-122"/>
              </a:rPr>
              <a:t>(); //</a:t>
            </a:r>
            <a:r>
              <a:rPr lang="zh-CN" altLang="en-US" sz="1600" b="1" dirty="0">
                <a:solidFill>
                  <a:schemeClr val="tx1"/>
                </a:solidFill>
                <a:latin typeface="仿宋" pitchFamily="49" charset="-122"/>
                <a:ea typeface="仿宋" pitchFamily="49" charset="-122"/>
              </a:rPr>
              <a:t>通过对象访问类的公有成员函数</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Tom.GetWeight</a:t>
            </a:r>
            <a:r>
              <a:rPr lang="en-US" altLang="zh-CN" sz="1600" b="1" dirty="0">
                <a:solidFill>
                  <a:schemeClr val="tx1"/>
                </a:solidFill>
                <a:latin typeface="仿宋" pitchFamily="49" charset="-122"/>
                <a:ea typeface="仿宋" pitchFamily="49" charset="-122"/>
              </a:rPr>
              <a:t>(); //</a:t>
            </a:r>
            <a:r>
              <a:rPr lang="zh-CN" altLang="en-US" sz="1600" b="1" dirty="0">
                <a:solidFill>
                  <a:schemeClr val="tx1"/>
                </a:solidFill>
                <a:latin typeface="仿宋" pitchFamily="49" charset="-122"/>
                <a:ea typeface="仿宋" pitchFamily="49" charset="-122"/>
              </a:rPr>
              <a:t>通过对象访问类的公有成员函数</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a:solidFill>
                  <a:schemeClr val="tx1"/>
                </a:solidFill>
                <a:latin typeface="仿宋" pitchFamily="49" charset="-122"/>
                <a:ea typeface="仿宋" pitchFamily="49" charset="-122"/>
              </a:rPr>
              <a:t>return 0;  </a:t>
            </a:r>
            <a:endParaRPr lang="en-US" altLang="zh-CN" sz="1600" b="1" dirty="0" smtClean="0">
              <a:solidFill>
                <a:schemeClr val="tx1"/>
              </a:solidFill>
              <a:latin typeface="仿宋" pitchFamily="49" charset="-122"/>
              <a:ea typeface="仿宋" pitchFamily="49" charset="-122"/>
            </a:endParaRPr>
          </a:p>
          <a:p>
            <a:pPr>
              <a:lnSpc>
                <a:spcPct val="150000"/>
              </a:lnSpc>
              <a:defRPr/>
            </a:pPr>
            <a:r>
              <a:rPr lang="en-US" altLang="zh-CN" sz="1600" b="1" dirty="0" smtClean="0">
                <a:solidFill>
                  <a:schemeClr val="tx1"/>
                </a:solidFill>
                <a:latin typeface="仿宋" pitchFamily="49" charset="-122"/>
                <a:ea typeface="仿宋" pitchFamily="49" charset="-122"/>
              </a:rPr>
              <a:t>}</a:t>
            </a:r>
            <a:endParaRPr lang="en-US" altLang="zh-CN" sz="1600" b="1" dirty="0">
              <a:solidFill>
                <a:schemeClr val="tx1"/>
              </a:solidFill>
              <a:latin typeface="仿宋" pitchFamily="49" charset="-122"/>
              <a:ea typeface="仿宋" pitchFamily="49" charset="-122"/>
            </a:endParaRPr>
          </a:p>
        </p:txBody>
      </p:sp>
      <p:sp>
        <p:nvSpPr>
          <p:cNvPr id="15" name="TextBox 14"/>
          <p:cNvSpPr txBox="1"/>
          <p:nvPr/>
        </p:nvSpPr>
        <p:spPr>
          <a:xfrm>
            <a:off x="498122" y="700605"/>
            <a:ext cx="1884435"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rPr>
              <a:t>私有成员的访问权限</a:t>
            </a:r>
          </a:p>
        </p:txBody>
      </p:sp>
      <p:sp>
        <p:nvSpPr>
          <p:cNvPr id="16" name="右箭头 15"/>
          <p:cNvSpPr/>
          <p:nvPr/>
        </p:nvSpPr>
        <p:spPr>
          <a:xfrm>
            <a:off x="4411852" y="4492127"/>
            <a:ext cx="1421600" cy="288231"/>
          </a:xfrm>
          <a:prstGeom prst="rightArrow">
            <a:avLst/>
          </a:prstGeom>
          <a:solidFill>
            <a:srgbClr val="3992DB"/>
          </a:solidFill>
          <a:ln>
            <a:solidFill>
              <a:srgbClr val="3992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TextBox 16"/>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p>
        </p:txBody>
      </p:sp>
      <p:sp>
        <p:nvSpPr>
          <p:cNvPr id="18" name="矩形 17"/>
          <p:cNvSpPr/>
          <p:nvPr/>
        </p:nvSpPr>
        <p:spPr>
          <a:xfrm>
            <a:off x="5882697" y="3988071"/>
            <a:ext cx="2937775"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FFC000"/>
                </a:solidFill>
                <a:latin typeface="仿宋" panose="02010609060101010101" pitchFamily="49" charset="-122"/>
                <a:ea typeface="仿宋" panose="02010609060101010101" pitchFamily="49" charset="-122"/>
              </a:rPr>
              <a:t>类外：不能通过对象访问类的私有成员</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childTnLst>
                          </p:cTn>
                        </p:par>
                        <p:par>
                          <p:cTn id="22" fill="hold">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500"/>
                                        <p:tgtEl>
                                          <p:spTgt spid="11"/>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heel(1)">
                                      <p:cBhvr>
                                        <p:cTn id="4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2" grpId="0" animBg="1"/>
      <p:bldP spid="13" grpId="0" animBg="1"/>
      <p:bldP spid="14" grpId="0"/>
      <p:bldP spid="15" grpId="0"/>
      <p:bldP spid="16" grpId="0" animBg="1"/>
      <p:bldP spid="17" grpId="0"/>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流程图: 数据 3"/>
          <p:cNvSpPr/>
          <p:nvPr/>
        </p:nvSpPr>
        <p:spPr>
          <a:xfrm rot="16200000" flipH="1">
            <a:off x="701716" y="1257973"/>
            <a:ext cx="425094" cy="322255"/>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753134" y="1321948"/>
            <a:ext cx="4189246" cy="335268"/>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67544" y="1912463"/>
            <a:ext cx="8424935" cy="166199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en-US" altLang="zh-CN" sz="1800" b="1" dirty="0">
                <a:solidFill>
                  <a:schemeClr val="tx1"/>
                </a:solidFill>
                <a:latin typeface="仿宋" panose="02010609060101010101" pitchFamily="49" charset="-122"/>
                <a:ea typeface="仿宋" panose="02010609060101010101" pitchFamily="49" charset="-122"/>
              </a:rPr>
              <a:t>    protected</a:t>
            </a:r>
            <a:r>
              <a:rPr lang="zh-CN" altLang="zh-CN" sz="1800" b="1" dirty="0">
                <a:solidFill>
                  <a:schemeClr val="tx1"/>
                </a:solidFill>
                <a:latin typeface="仿宋" panose="02010609060101010101" pitchFamily="49" charset="-122"/>
                <a:ea typeface="仿宋" panose="02010609060101010101" pitchFamily="49" charset="-122"/>
              </a:rPr>
              <a:t>声明成员为保护成员。具有这个访问控制级别的成员，外界是无法直接访问的。它只能被它所在类及从该类派生的子类的成员函数及友元函数访问。</a:t>
            </a:r>
            <a:endParaRPr lang="en-US" altLang="zh-CN" sz="1800" b="1" dirty="0">
              <a:solidFill>
                <a:schemeClr val="tx1"/>
              </a:solidFill>
              <a:latin typeface="仿宋" panose="02010609060101010101" pitchFamily="49" charset="-122"/>
              <a:ea typeface="仿宋" panose="02010609060101010101" pitchFamily="49" charset="-122"/>
            </a:endParaRPr>
          </a:p>
          <a:p>
            <a:pPr>
              <a:lnSpc>
                <a:spcPct val="150000"/>
              </a:lnSpc>
            </a:pPr>
            <a:r>
              <a:rPr lang="en-US" altLang="zh-CN" sz="1800" b="1" dirty="0">
                <a:solidFill>
                  <a:srgbClr val="FF0000"/>
                </a:solidFill>
                <a:latin typeface="仿宋" panose="02010609060101010101" pitchFamily="49" charset="-122"/>
                <a:ea typeface="仿宋" panose="02010609060101010101" pitchFamily="49" charset="-122"/>
              </a:rPr>
              <a:t>    </a:t>
            </a:r>
            <a:r>
              <a:rPr lang="zh-CN" altLang="en-US" sz="1800" b="1" dirty="0">
                <a:solidFill>
                  <a:srgbClr val="FF0000"/>
                </a:solidFill>
                <a:latin typeface="仿宋" panose="02010609060101010101" pitchFamily="49" charset="-122"/>
                <a:ea typeface="仿宋" panose="02010609060101010101" pitchFamily="49" charset="-122"/>
              </a:rPr>
              <a:t>保护成员和私有成员的性质相似，其差别在继承过程中对产生的新类影响不同。</a:t>
            </a:r>
            <a:r>
              <a:rPr lang="zh-CN" altLang="en-US" sz="1800" b="1" dirty="0">
                <a:solidFill>
                  <a:srgbClr val="002060"/>
                </a:solidFill>
                <a:latin typeface="仿宋" panose="02010609060101010101" pitchFamily="49" charset="-122"/>
                <a:ea typeface="仿宋" panose="02010609060101010101" pitchFamily="49" charset="-122"/>
              </a:rPr>
              <a:t>这个问题将</a:t>
            </a:r>
            <a:r>
              <a:rPr lang="zh-CN" altLang="en-US" sz="1800" b="1" dirty="0" smtClean="0">
                <a:solidFill>
                  <a:srgbClr val="002060"/>
                </a:solidFill>
                <a:latin typeface="仿宋" panose="02010609060101010101" pitchFamily="49" charset="-122"/>
                <a:ea typeface="仿宋" panose="02010609060101010101" pitchFamily="49" charset="-122"/>
              </a:rPr>
              <a:t>在</a:t>
            </a:r>
            <a:r>
              <a:rPr lang="zh-CN" altLang="en-US" sz="1800" b="1" dirty="0">
                <a:solidFill>
                  <a:srgbClr val="002060"/>
                </a:solidFill>
                <a:latin typeface="仿宋" panose="02010609060101010101" pitchFamily="49" charset="-122"/>
                <a:ea typeface="仿宋" panose="02010609060101010101" pitchFamily="49" charset="-122"/>
              </a:rPr>
              <a:t>后续</a:t>
            </a:r>
            <a:r>
              <a:rPr lang="zh-CN" altLang="en-US" sz="1800" b="1" dirty="0" smtClean="0">
                <a:solidFill>
                  <a:srgbClr val="002060"/>
                </a:solidFill>
                <a:latin typeface="仿宋" panose="02010609060101010101" pitchFamily="49" charset="-122"/>
                <a:ea typeface="仿宋" panose="02010609060101010101" pitchFamily="49" charset="-122"/>
              </a:rPr>
              <a:t>章</a:t>
            </a:r>
            <a:r>
              <a:rPr lang="zh-CN" altLang="en-US" sz="1800" b="1" dirty="0">
                <a:solidFill>
                  <a:srgbClr val="002060"/>
                </a:solidFill>
                <a:latin typeface="仿宋" panose="02010609060101010101" pitchFamily="49" charset="-122"/>
                <a:ea typeface="仿宋" panose="02010609060101010101" pitchFamily="49" charset="-122"/>
              </a:rPr>
              <a:t>中介绍。</a:t>
            </a:r>
            <a:endParaRPr lang="en-US" altLang="zh-CN" sz="1800" b="1" dirty="0">
              <a:solidFill>
                <a:srgbClr val="FF0000"/>
              </a:solidFill>
              <a:latin typeface="仿宋" panose="02010609060101010101" pitchFamily="49" charset="-122"/>
              <a:ea typeface="仿宋" panose="02010609060101010101" pitchFamily="49" charset="-122"/>
            </a:endParaRPr>
          </a:p>
        </p:txBody>
      </p:sp>
      <p:sp>
        <p:nvSpPr>
          <p:cNvPr id="8" name="TextBox 7"/>
          <p:cNvSpPr txBox="1"/>
          <p:nvPr/>
        </p:nvSpPr>
        <p:spPr>
          <a:xfrm>
            <a:off x="852522" y="1384759"/>
            <a:ext cx="4191908" cy="492443"/>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1600" dirty="0">
                <a:solidFill>
                  <a:schemeClr val="bg1"/>
                </a:solidFill>
              </a:rPr>
              <a:t>3</a:t>
            </a:r>
            <a:r>
              <a:rPr lang="zh-CN" altLang="en-US" sz="1600" dirty="0">
                <a:solidFill>
                  <a:schemeClr val="bg1"/>
                </a:solidFill>
              </a:rPr>
              <a:t>、</a:t>
            </a:r>
            <a:r>
              <a:rPr lang="en-US" altLang="zh-CN" sz="1600" dirty="0">
                <a:solidFill>
                  <a:schemeClr val="bg1"/>
                </a:solidFill>
              </a:rPr>
              <a:t>protected</a:t>
            </a:r>
            <a:r>
              <a:rPr lang="zh-CN" altLang="en-US" sz="1600" dirty="0">
                <a:solidFill>
                  <a:schemeClr val="bg1"/>
                </a:solidFill>
              </a:rPr>
              <a:t>（保护类型）</a:t>
            </a:r>
          </a:p>
          <a:p>
            <a:endParaRPr lang="zh-CN" altLang="en-US" sz="1600" dirty="0">
              <a:solidFill>
                <a:schemeClr val="bg1"/>
              </a:solidFill>
            </a:endParaRPr>
          </a:p>
        </p:txBody>
      </p:sp>
      <p:sp>
        <p:nvSpPr>
          <p:cNvPr id="20" name="TextBox 19"/>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animBg="1"/>
      <p:bldP spid="7" grpId="0"/>
      <p:bldP spid="8"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流程图: 数据 10"/>
          <p:cNvSpPr/>
          <p:nvPr/>
        </p:nvSpPr>
        <p:spPr>
          <a:xfrm rot="16200000" flipH="1">
            <a:off x="203855" y="911040"/>
            <a:ext cx="382986" cy="195226"/>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297735" y="627534"/>
            <a:ext cx="2467058" cy="367674"/>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88155" y="1026887"/>
            <a:ext cx="8137092" cy="4062651"/>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defRPr/>
            </a:pPr>
            <a:r>
              <a:rPr lang="en-US" altLang="zh-CN" sz="1600" b="1" dirty="0">
                <a:solidFill>
                  <a:schemeClr val="tx1"/>
                </a:solidFill>
                <a:latin typeface="仿宋" pitchFamily="49" charset="-122"/>
                <a:ea typeface="仿宋" pitchFamily="49" charset="-122"/>
              </a:rPr>
              <a:t>class Human</a:t>
            </a:r>
          </a:p>
          <a:p>
            <a:pPr>
              <a:lnSpc>
                <a:spcPct val="150000"/>
              </a:lnSpc>
              <a:defRPr/>
            </a:pPr>
            <a:r>
              <a:rPr lang="en-US" altLang="zh-CN" sz="1600" b="1" dirty="0">
                <a:solidFill>
                  <a:schemeClr val="tx1"/>
                </a:solidFill>
                <a:latin typeface="仿宋" pitchFamily="49" charset="-122"/>
                <a:ea typeface="仿宋" pitchFamily="49" charset="-122"/>
              </a:rPr>
              <a:t>{  </a:t>
            </a:r>
            <a:endParaRPr lang="en-US" altLang="zh-CN" sz="1600" b="1" dirty="0" smtClean="0">
              <a:solidFill>
                <a:schemeClr val="tx1"/>
              </a:solidFill>
              <a:latin typeface="仿宋" pitchFamily="49" charset="-122"/>
              <a:ea typeface="仿宋" pitchFamily="49" charset="-122"/>
            </a:endParaRPr>
          </a:p>
          <a:p>
            <a:pPr>
              <a:lnSpc>
                <a:spcPct val="150000"/>
              </a:lnSpc>
              <a:defRPr/>
            </a:pPr>
            <a:r>
              <a:rPr lang="en-US" altLang="zh-CN" sz="1600" b="1" dirty="0" smtClean="0">
                <a:solidFill>
                  <a:schemeClr val="tx1"/>
                </a:solidFill>
                <a:latin typeface="仿宋" pitchFamily="49" charset="-122"/>
                <a:ea typeface="仿宋" pitchFamily="49" charset="-122"/>
              </a:rPr>
              <a:t>protected</a:t>
            </a:r>
            <a:r>
              <a:rPr lang="en-US" altLang="zh-CN" sz="1600" b="1" dirty="0">
                <a:solidFill>
                  <a:schemeClr val="tx1"/>
                </a:solidFill>
                <a:latin typeface="仿宋" pitchFamily="49" charset="-122"/>
                <a:ea typeface="仿宋" pitchFamily="49" charset="-122"/>
              </a:rPr>
              <a:t>:          //</a:t>
            </a:r>
            <a:r>
              <a:rPr lang="zh-CN" altLang="en-US" sz="1600" b="1" dirty="0">
                <a:solidFill>
                  <a:schemeClr val="tx1"/>
                </a:solidFill>
                <a:latin typeface="仿宋" pitchFamily="49" charset="-122"/>
                <a:ea typeface="仿宋" pitchFamily="49" charset="-122"/>
              </a:rPr>
              <a:t>声明类的私有数据成员</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int</a:t>
            </a:r>
            <a:r>
              <a:rPr lang="en-US" altLang="zh-CN" sz="1600" b="1" dirty="0">
                <a:solidFill>
                  <a:schemeClr val="tx1"/>
                </a:solidFill>
                <a:latin typeface="仿宋" pitchFamily="49" charset="-122"/>
                <a:ea typeface="仿宋" pitchFamily="49" charset="-122"/>
              </a:rPr>
              <a:t> stature;</a:t>
            </a:r>
          </a:p>
          <a:p>
            <a:pPr>
              <a:lnSpc>
                <a:spcPct val="150000"/>
              </a:lnSpc>
              <a:defRPr/>
            </a:pPr>
            <a:r>
              <a:rPr lang="en-US" altLang="zh-CN"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int</a:t>
            </a:r>
            <a:r>
              <a:rPr lang="en-US" altLang="zh-CN" sz="1600" b="1" dirty="0">
                <a:solidFill>
                  <a:schemeClr val="tx1"/>
                </a:solidFill>
                <a:latin typeface="仿宋" pitchFamily="49" charset="-122"/>
                <a:ea typeface="仿宋" pitchFamily="49" charset="-122"/>
              </a:rPr>
              <a:t> weight; </a:t>
            </a:r>
          </a:p>
          <a:p>
            <a:pPr>
              <a:lnSpc>
                <a:spcPct val="150000"/>
              </a:lnSpc>
              <a:defRPr/>
            </a:pPr>
            <a:r>
              <a:rPr lang="en-US" altLang="zh-CN" sz="1600" b="1" dirty="0" smtClean="0">
                <a:solidFill>
                  <a:schemeClr val="tx1"/>
                </a:solidFill>
                <a:latin typeface="仿宋" pitchFamily="49" charset="-122"/>
                <a:ea typeface="仿宋" pitchFamily="49" charset="-122"/>
              </a:rPr>
              <a:t>public</a:t>
            </a:r>
            <a:r>
              <a:rPr lang="en-US" altLang="zh-CN" sz="1600" b="1" dirty="0">
                <a:solidFill>
                  <a:schemeClr val="tx1"/>
                </a:solidFill>
                <a:latin typeface="仿宋" pitchFamily="49" charset="-122"/>
                <a:ea typeface="仿宋" pitchFamily="49" charset="-122"/>
              </a:rPr>
              <a:t>:           //</a:t>
            </a:r>
            <a:r>
              <a:rPr lang="zh-CN" altLang="en-US" sz="1600" b="1" dirty="0">
                <a:solidFill>
                  <a:schemeClr val="tx1"/>
                </a:solidFill>
                <a:latin typeface="仿宋" pitchFamily="49" charset="-122"/>
                <a:ea typeface="仿宋" pitchFamily="49" charset="-122"/>
              </a:rPr>
              <a:t>声明类的公有成员函数</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a:solidFill>
                  <a:schemeClr val="tx1"/>
                </a:solidFill>
                <a:latin typeface="仿宋" pitchFamily="49" charset="-122"/>
                <a:ea typeface="仿宋" pitchFamily="49" charset="-122"/>
              </a:rPr>
              <a:t>void </a:t>
            </a:r>
            <a:r>
              <a:rPr lang="en-US" altLang="zh-CN" sz="1600" b="1" dirty="0" err="1">
                <a:solidFill>
                  <a:schemeClr val="tx1"/>
                </a:solidFill>
                <a:latin typeface="仿宋" pitchFamily="49" charset="-122"/>
                <a:ea typeface="仿宋" pitchFamily="49" charset="-122"/>
              </a:rPr>
              <a:t>SetStature</a:t>
            </a:r>
            <a:r>
              <a:rPr lang="en-US" altLang="zh-CN" sz="1600" b="1" dirty="0">
                <a:solidFill>
                  <a:schemeClr val="tx1"/>
                </a:solidFill>
                <a:latin typeface="仿宋" pitchFamily="49" charset="-122"/>
                <a:ea typeface="仿宋" pitchFamily="49" charset="-122"/>
              </a:rPr>
              <a:t>(</a:t>
            </a:r>
            <a:r>
              <a:rPr lang="en-US" altLang="zh-CN" sz="1600" b="1" dirty="0" err="1">
                <a:solidFill>
                  <a:schemeClr val="tx1"/>
                </a:solidFill>
                <a:latin typeface="仿宋" pitchFamily="49" charset="-122"/>
                <a:ea typeface="仿宋" pitchFamily="49" charset="-122"/>
              </a:rPr>
              <a:t>int</a:t>
            </a:r>
            <a:r>
              <a:rPr lang="en-US" altLang="zh-CN" sz="1600" b="1" dirty="0">
                <a:solidFill>
                  <a:schemeClr val="tx1"/>
                </a:solidFill>
                <a:latin typeface="仿宋" pitchFamily="49" charset="-122"/>
                <a:ea typeface="仿宋" pitchFamily="49" charset="-122"/>
              </a:rPr>
              <a:t> s)  {Stature=s; }    //</a:t>
            </a:r>
            <a:r>
              <a:rPr lang="zh-CN" altLang="en-US" sz="1600" b="1" dirty="0">
                <a:solidFill>
                  <a:schemeClr val="tx1"/>
                </a:solidFill>
                <a:latin typeface="仿宋" pitchFamily="49" charset="-122"/>
                <a:ea typeface="仿宋" pitchFamily="49" charset="-122"/>
              </a:rPr>
              <a:t>类的成员函数访问类的保护数据</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a:solidFill>
                  <a:schemeClr val="tx1"/>
                </a:solidFill>
                <a:latin typeface="仿宋" pitchFamily="49" charset="-122"/>
                <a:ea typeface="仿宋" pitchFamily="49" charset="-122"/>
              </a:rPr>
              <a:t>void </a:t>
            </a:r>
            <a:r>
              <a:rPr lang="en-US" altLang="zh-CN" sz="1600" b="1" dirty="0" err="1">
                <a:solidFill>
                  <a:schemeClr val="tx1"/>
                </a:solidFill>
                <a:latin typeface="仿宋" pitchFamily="49" charset="-122"/>
                <a:ea typeface="仿宋" pitchFamily="49" charset="-122"/>
              </a:rPr>
              <a:t>GetStature</a:t>
            </a:r>
            <a:r>
              <a:rPr lang="en-US" altLang="zh-CN"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cout</a:t>
            </a:r>
            <a:r>
              <a:rPr lang="en-US" altLang="zh-CN" sz="1600" b="1" dirty="0">
                <a:solidFill>
                  <a:schemeClr val="tx1"/>
                </a:solidFill>
                <a:latin typeface="仿宋" pitchFamily="49" charset="-122"/>
                <a:ea typeface="仿宋" pitchFamily="49" charset="-122"/>
              </a:rPr>
              <a:t>&lt;&lt;"Your stature is:"&lt;&lt;stature&lt;&lt;</a:t>
            </a:r>
            <a:r>
              <a:rPr lang="en-US" altLang="zh-CN" sz="1600" b="1" dirty="0" err="1">
                <a:solidFill>
                  <a:schemeClr val="tx1"/>
                </a:solidFill>
                <a:latin typeface="仿宋" pitchFamily="49" charset="-122"/>
                <a:ea typeface="仿宋" pitchFamily="49" charset="-122"/>
              </a:rPr>
              <a:t>endl</a:t>
            </a:r>
            <a:r>
              <a:rPr lang="en-US" altLang="zh-CN" sz="1600" b="1" dirty="0">
                <a:solidFill>
                  <a:schemeClr val="tx1"/>
                </a:solidFill>
                <a:latin typeface="仿宋" pitchFamily="49" charset="-122"/>
                <a:ea typeface="仿宋" pitchFamily="49" charset="-122"/>
              </a:rPr>
              <a:t>; } </a:t>
            </a:r>
          </a:p>
          <a:p>
            <a:pPr>
              <a:lnSpc>
                <a:spcPct val="150000"/>
              </a:lnSpc>
              <a:defRPr/>
            </a:pPr>
            <a:r>
              <a:rPr lang="en-US" altLang="zh-CN" sz="1600" b="1" dirty="0">
                <a:solidFill>
                  <a:schemeClr val="tx1"/>
                </a:solidFill>
                <a:latin typeface="仿宋" pitchFamily="49" charset="-122"/>
                <a:ea typeface="仿宋" pitchFamily="49" charset="-122"/>
              </a:rPr>
              <a:t>       void </a:t>
            </a:r>
            <a:r>
              <a:rPr lang="en-US" altLang="zh-CN" sz="1600" b="1" dirty="0" err="1">
                <a:solidFill>
                  <a:schemeClr val="tx1"/>
                </a:solidFill>
                <a:latin typeface="仿宋" pitchFamily="49" charset="-122"/>
                <a:ea typeface="仿宋" pitchFamily="49" charset="-122"/>
              </a:rPr>
              <a:t>SetWeight</a:t>
            </a:r>
            <a:r>
              <a:rPr lang="en-US" altLang="zh-CN" sz="1600" b="1" dirty="0">
                <a:solidFill>
                  <a:schemeClr val="tx1"/>
                </a:solidFill>
                <a:latin typeface="仿宋" pitchFamily="49" charset="-122"/>
                <a:ea typeface="仿宋" pitchFamily="49" charset="-122"/>
              </a:rPr>
              <a:t>(</a:t>
            </a:r>
            <a:r>
              <a:rPr lang="en-US" altLang="zh-CN" sz="1600" b="1" dirty="0" err="1">
                <a:solidFill>
                  <a:schemeClr val="tx1"/>
                </a:solidFill>
                <a:latin typeface="仿宋" pitchFamily="49" charset="-122"/>
                <a:ea typeface="仿宋" pitchFamily="49" charset="-122"/>
              </a:rPr>
              <a:t>int</a:t>
            </a:r>
            <a:r>
              <a:rPr lang="en-US" altLang="zh-CN" sz="1600" b="1" dirty="0">
                <a:solidFill>
                  <a:schemeClr val="tx1"/>
                </a:solidFill>
                <a:latin typeface="仿宋" pitchFamily="49" charset="-122"/>
                <a:ea typeface="仿宋" pitchFamily="49" charset="-122"/>
              </a:rPr>
              <a:t> w) {Weight=w; }</a:t>
            </a:r>
          </a:p>
          <a:p>
            <a:pPr>
              <a:lnSpc>
                <a:spcPct val="150000"/>
              </a:lnSpc>
              <a:defRPr/>
            </a:pPr>
            <a:r>
              <a:rPr lang="en-US" altLang="zh-CN" sz="1600" b="1" dirty="0">
                <a:solidFill>
                  <a:schemeClr val="tx1"/>
                </a:solidFill>
                <a:latin typeface="仿宋" pitchFamily="49" charset="-122"/>
                <a:ea typeface="仿宋" pitchFamily="49" charset="-122"/>
              </a:rPr>
              <a:t>      void </a:t>
            </a:r>
            <a:r>
              <a:rPr lang="en-US" altLang="zh-CN" sz="1600" b="1" dirty="0" err="1">
                <a:solidFill>
                  <a:schemeClr val="tx1"/>
                </a:solidFill>
                <a:latin typeface="仿宋" pitchFamily="49" charset="-122"/>
                <a:ea typeface="仿宋" pitchFamily="49" charset="-122"/>
              </a:rPr>
              <a:t>GetWeight</a:t>
            </a:r>
            <a:r>
              <a:rPr lang="en-US" altLang="zh-CN"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cout</a:t>
            </a:r>
            <a:r>
              <a:rPr lang="en-US" altLang="zh-CN" sz="1600" b="1" dirty="0">
                <a:solidFill>
                  <a:schemeClr val="tx1"/>
                </a:solidFill>
                <a:latin typeface="仿宋" pitchFamily="49" charset="-122"/>
                <a:ea typeface="仿宋" pitchFamily="49" charset="-122"/>
              </a:rPr>
              <a:t>&lt;&lt;"Your weight is:"&lt;&lt;weight&lt;&lt;</a:t>
            </a:r>
            <a:r>
              <a:rPr lang="en-US" altLang="zh-CN" sz="1600" b="1" dirty="0" err="1">
                <a:solidFill>
                  <a:schemeClr val="tx1"/>
                </a:solidFill>
                <a:latin typeface="仿宋" pitchFamily="49" charset="-122"/>
                <a:ea typeface="仿宋" pitchFamily="49" charset="-122"/>
              </a:rPr>
              <a:t>endl</a:t>
            </a:r>
            <a:r>
              <a:rPr lang="en-US" altLang="zh-CN" sz="1600" b="1" dirty="0">
                <a:solidFill>
                  <a:schemeClr val="tx1"/>
                </a:solidFill>
                <a:latin typeface="仿宋" pitchFamily="49" charset="-122"/>
                <a:ea typeface="仿宋" pitchFamily="49" charset="-122"/>
              </a:rPr>
              <a:t>; } 	</a:t>
            </a:r>
          </a:p>
          <a:p>
            <a:pPr>
              <a:lnSpc>
                <a:spcPct val="150000"/>
              </a:lnSpc>
              <a:defRPr/>
            </a:pPr>
            <a:r>
              <a:rPr lang="en-US" altLang="zh-CN" sz="1600" b="1" dirty="0">
                <a:solidFill>
                  <a:schemeClr val="tx1"/>
                </a:solidFill>
                <a:latin typeface="仿宋" pitchFamily="49" charset="-122"/>
                <a:ea typeface="仿宋" pitchFamily="49" charset="-122"/>
              </a:rPr>
              <a:t>};</a:t>
            </a:r>
          </a:p>
        </p:txBody>
      </p:sp>
      <p:sp>
        <p:nvSpPr>
          <p:cNvPr id="15" name="TextBox 14"/>
          <p:cNvSpPr txBox="1"/>
          <p:nvPr/>
        </p:nvSpPr>
        <p:spPr>
          <a:xfrm>
            <a:off x="498122" y="688260"/>
            <a:ext cx="1884435"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rPr>
              <a:t>保护成员的访问权限</a:t>
            </a:r>
          </a:p>
        </p:txBody>
      </p:sp>
      <p:sp>
        <p:nvSpPr>
          <p:cNvPr id="19" name="矩形 18"/>
          <p:cNvSpPr/>
          <p:nvPr/>
        </p:nvSpPr>
        <p:spPr>
          <a:xfrm>
            <a:off x="5148064" y="1916563"/>
            <a:ext cx="3057988" cy="1027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b="1" dirty="0">
                <a:solidFill>
                  <a:srgbClr val="FFC000"/>
                </a:solidFill>
                <a:latin typeface="仿宋" panose="02010609060101010101" pitchFamily="49" charset="-122"/>
                <a:ea typeface="仿宋" panose="02010609060101010101" pitchFamily="49" charset="-122"/>
              </a:rPr>
              <a:t>类内：可以任意访问保护成员</a:t>
            </a:r>
          </a:p>
        </p:txBody>
      </p:sp>
      <p:sp>
        <p:nvSpPr>
          <p:cNvPr id="17" name="TextBox 16"/>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p>
        </p:txBody>
      </p:sp>
      <p:sp>
        <p:nvSpPr>
          <p:cNvPr id="18" name="右弧形箭头 17"/>
          <p:cNvSpPr/>
          <p:nvPr/>
        </p:nvSpPr>
        <p:spPr>
          <a:xfrm flipV="1">
            <a:off x="8230767" y="2283718"/>
            <a:ext cx="647700" cy="204704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right)">
                                      <p:cBhvr>
                                        <p:cTn id="20" dur="500"/>
                                        <p:tgtEl>
                                          <p:spTgt spid="1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heel(1)">
                                      <p:cBhvr>
                                        <p:cTn id="42"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3" grpId="0" animBg="1"/>
      <p:bldP spid="14" grpId="0"/>
      <p:bldP spid="15" grpId="0"/>
      <p:bldP spid="19" grpId="0" animBg="1"/>
      <p:bldP spid="17" grpId="0"/>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流程图: 数据 10"/>
          <p:cNvSpPr/>
          <p:nvPr/>
        </p:nvSpPr>
        <p:spPr>
          <a:xfrm rot="16200000" flipH="1">
            <a:off x="203855" y="911040"/>
            <a:ext cx="382986" cy="195226"/>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395348" y="948613"/>
            <a:ext cx="7056972" cy="39994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297735" y="927911"/>
            <a:ext cx="2467058" cy="367674"/>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40232" y="1295585"/>
            <a:ext cx="6588052" cy="369331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defRPr/>
            </a:pPr>
            <a:r>
              <a:rPr lang="en-US" altLang="zh-CN" sz="1600" b="1" dirty="0" err="1">
                <a:solidFill>
                  <a:schemeClr val="tx1"/>
                </a:solidFill>
                <a:latin typeface="仿宋" pitchFamily="49" charset="-122"/>
                <a:ea typeface="仿宋" pitchFamily="49" charset="-122"/>
              </a:rPr>
              <a:t>int</a:t>
            </a:r>
            <a:r>
              <a:rPr lang="en-US" altLang="zh-CN" sz="1600" b="1" dirty="0">
                <a:solidFill>
                  <a:schemeClr val="tx1"/>
                </a:solidFill>
                <a:latin typeface="仿宋" pitchFamily="49" charset="-122"/>
                <a:ea typeface="仿宋" pitchFamily="49" charset="-122"/>
              </a:rPr>
              <a:t> main()</a:t>
            </a:r>
          </a:p>
          <a:p>
            <a:pPr>
              <a:lnSpc>
                <a:spcPct val="150000"/>
              </a:lnSpc>
              <a:defRPr/>
            </a:pPr>
            <a:r>
              <a:rPr lang="en-US" altLang="zh-CN" sz="1600" b="1" dirty="0">
                <a:solidFill>
                  <a:schemeClr val="tx1"/>
                </a:solidFill>
                <a:latin typeface="仿宋" pitchFamily="49" charset="-122"/>
                <a:ea typeface="仿宋" pitchFamily="49" charset="-122"/>
              </a:rPr>
              <a:t>{   Human Tom; //</a:t>
            </a:r>
            <a:r>
              <a:rPr lang="zh-CN" altLang="en-US" sz="1600" b="1" dirty="0">
                <a:solidFill>
                  <a:schemeClr val="tx1"/>
                </a:solidFill>
                <a:latin typeface="仿宋" pitchFamily="49" charset="-122"/>
                <a:ea typeface="仿宋" pitchFamily="49" charset="-122"/>
              </a:rPr>
              <a:t>定义类的对象</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a:solidFill>
                  <a:schemeClr val="tx1"/>
                </a:solidFill>
                <a:latin typeface="仿宋" pitchFamily="49" charset="-122"/>
                <a:ea typeface="仿宋" pitchFamily="49" charset="-122"/>
              </a:rPr>
              <a:t>//</a:t>
            </a:r>
            <a:r>
              <a:rPr lang="en-US" altLang="zh-CN" sz="1600" b="1" dirty="0" err="1">
                <a:solidFill>
                  <a:schemeClr val="tx1"/>
                </a:solidFill>
                <a:latin typeface="仿宋" pitchFamily="49" charset="-122"/>
                <a:ea typeface="仿宋" pitchFamily="49" charset="-122"/>
              </a:rPr>
              <a:t>Tom.stature</a:t>
            </a:r>
            <a:r>
              <a:rPr lang="en-US" altLang="zh-CN" sz="1600" b="1" dirty="0">
                <a:solidFill>
                  <a:schemeClr val="tx1"/>
                </a:solidFill>
                <a:latin typeface="仿宋" pitchFamily="49" charset="-122"/>
                <a:ea typeface="仿宋" pitchFamily="49" charset="-122"/>
              </a:rPr>
              <a:t>=185; //</a:t>
            </a:r>
            <a:r>
              <a:rPr lang="zh-CN" altLang="en-US" sz="1600" b="1" dirty="0">
                <a:solidFill>
                  <a:schemeClr val="tx1"/>
                </a:solidFill>
                <a:latin typeface="仿宋" pitchFamily="49" charset="-122"/>
                <a:ea typeface="仿宋" pitchFamily="49" charset="-122"/>
              </a:rPr>
              <a:t>错误，不能通过对象访问类的保护数据成员</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Tom.weight</a:t>
            </a:r>
            <a:r>
              <a:rPr lang="en-US" altLang="zh-CN" sz="1600" b="1" dirty="0">
                <a:solidFill>
                  <a:schemeClr val="tx1"/>
                </a:solidFill>
                <a:latin typeface="仿宋" pitchFamily="49" charset="-122"/>
                <a:ea typeface="仿宋" pitchFamily="49" charset="-122"/>
              </a:rPr>
              <a:t>=90;  //</a:t>
            </a:r>
            <a:r>
              <a:rPr lang="zh-CN" altLang="en-US" sz="1600" b="1" dirty="0">
                <a:solidFill>
                  <a:schemeClr val="tx1"/>
                </a:solidFill>
                <a:latin typeface="仿宋" pitchFamily="49" charset="-122"/>
                <a:ea typeface="仿宋" pitchFamily="49" charset="-122"/>
              </a:rPr>
              <a:t>错误，不能通过对象访问类的保护数据成员</a:t>
            </a:r>
          </a:p>
          <a:p>
            <a:pPr>
              <a:lnSpc>
                <a:spcPct val="150000"/>
              </a:lnSpc>
              <a:defRPr/>
            </a:pPr>
            <a:r>
              <a:rPr lang="zh-CN" altLang="en-US"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Tom.SetStature</a:t>
            </a:r>
            <a:r>
              <a:rPr lang="en-US" altLang="zh-CN" sz="1600" b="1" dirty="0">
                <a:solidFill>
                  <a:schemeClr val="tx1"/>
                </a:solidFill>
                <a:latin typeface="仿宋" pitchFamily="49" charset="-122"/>
                <a:ea typeface="仿宋" pitchFamily="49" charset="-122"/>
              </a:rPr>
              <a:t>(185);  </a:t>
            </a:r>
          </a:p>
          <a:p>
            <a:pPr>
              <a:lnSpc>
                <a:spcPct val="150000"/>
              </a:lnSpc>
              <a:defRPr/>
            </a:pPr>
            <a:r>
              <a:rPr lang="en-US" altLang="zh-CN"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Tom.SetWeight</a:t>
            </a:r>
            <a:r>
              <a:rPr lang="en-US" altLang="zh-CN" sz="1600" b="1" dirty="0">
                <a:solidFill>
                  <a:schemeClr val="tx1"/>
                </a:solidFill>
                <a:latin typeface="仿宋" pitchFamily="49" charset="-122"/>
                <a:ea typeface="仿宋" pitchFamily="49" charset="-122"/>
              </a:rPr>
              <a:t>(90);                </a:t>
            </a:r>
          </a:p>
          <a:p>
            <a:pPr>
              <a:lnSpc>
                <a:spcPct val="150000"/>
              </a:lnSpc>
              <a:defRPr/>
            </a:pPr>
            <a:r>
              <a:rPr lang="en-US" altLang="zh-CN"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Tom.GetStature</a:t>
            </a:r>
            <a:r>
              <a:rPr lang="en-US" altLang="zh-CN" sz="1600" b="1" dirty="0">
                <a:solidFill>
                  <a:schemeClr val="tx1"/>
                </a:solidFill>
                <a:latin typeface="仿宋" pitchFamily="49" charset="-122"/>
                <a:ea typeface="仿宋" pitchFamily="49" charset="-122"/>
              </a:rPr>
              <a:t>();              </a:t>
            </a:r>
          </a:p>
          <a:p>
            <a:pPr>
              <a:lnSpc>
                <a:spcPct val="150000"/>
              </a:lnSpc>
              <a:defRPr/>
            </a:pPr>
            <a:r>
              <a:rPr lang="en-US" altLang="zh-CN" sz="1600" b="1" dirty="0">
                <a:solidFill>
                  <a:schemeClr val="tx1"/>
                </a:solidFill>
                <a:latin typeface="仿宋" pitchFamily="49" charset="-122"/>
                <a:ea typeface="仿宋" pitchFamily="49" charset="-122"/>
              </a:rPr>
              <a:t>    </a:t>
            </a:r>
            <a:r>
              <a:rPr lang="en-US" altLang="zh-CN" sz="1600" b="1" dirty="0" err="1">
                <a:solidFill>
                  <a:schemeClr val="tx1"/>
                </a:solidFill>
                <a:latin typeface="仿宋" pitchFamily="49" charset="-122"/>
                <a:ea typeface="仿宋" pitchFamily="49" charset="-122"/>
              </a:rPr>
              <a:t>Tom.GetWeight</a:t>
            </a:r>
            <a:r>
              <a:rPr lang="en-US" altLang="zh-CN" sz="1600" b="1" dirty="0">
                <a:solidFill>
                  <a:schemeClr val="tx1"/>
                </a:solidFill>
                <a:latin typeface="仿宋" pitchFamily="49" charset="-122"/>
                <a:ea typeface="仿宋" pitchFamily="49" charset="-122"/>
              </a:rPr>
              <a:t>();              </a:t>
            </a:r>
          </a:p>
          <a:p>
            <a:pPr>
              <a:lnSpc>
                <a:spcPct val="150000"/>
              </a:lnSpc>
              <a:defRPr/>
            </a:pPr>
            <a:r>
              <a:rPr lang="en-US" altLang="zh-CN" sz="1600" b="1" dirty="0">
                <a:solidFill>
                  <a:schemeClr val="tx1"/>
                </a:solidFill>
                <a:latin typeface="仿宋" pitchFamily="49" charset="-122"/>
                <a:ea typeface="仿宋" pitchFamily="49" charset="-122"/>
              </a:rPr>
              <a:t>    return 0;</a:t>
            </a:r>
          </a:p>
          <a:p>
            <a:pPr>
              <a:lnSpc>
                <a:spcPct val="150000"/>
              </a:lnSpc>
              <a:defRPr/>
            </a:pPr>
            <a:r>
              <a:rPr lang="en-US" altLang="zh-CN" sz="1600" b="1" dirty="0">
                <a:solidFill>
                  <a:schemeClr val="tx1"/>
                </a:solidFill>
                <a:latin typeface="仿宋" pitchFamily="49" charset="-122"/>
                <a:ea typeface="仿宋" pitchFamily="49" charset="-122"/>
              </a:rPr>
              <a:t>}</a:t>
            </a:r>
          </a:p>
        </p:txBody>
      </p:sp>
      <p:sp>
        <p:nvSpPr>
          <p:cNvPr id="15" name="TextBox 14"/>
          <p:cNvSpPr txBox="1"/>
          <p:nvPr/>
        </p:nvSpPr>
        <p:spPr>
          <a:xfrm>
            <a:off x="498122" y="988637"/>
            <a:ext cx="1884435"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rPr>
              <a:t>保护成员的访问权限</a:t>
            </a:r>
          </a:p>
        </p:txBody>
      </p:sp>
      <p:sp>
        <p:nvSpPr>
          <p:cNvPr id="19" name="矩形 18"/>
          <p:cNvSpPr/>
          <p:nvPr/>
        </p:nvSpPr>
        <p:spPr>
          <a:xfrm>
            <a:off x="4499992" y="3291829"/>
            <a:ext cx="4032448" cy="1338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b="1" dirty="0">
                <a:solidFill>
                  <a:srgbClr val="FFC000"/>
                </a:solidFill>
                <a:latin typeface="仿宋" panose="02010609060101010101" pitchFamily="49" charset="-122"/>
                <a:ea typeface="仿宋" panose="02010609060101010101" pitchFamily="49" charset="-122"/>
              </a:rPr>
              <a:t>类外：不能通过对象访问类的保护成员</a:t>
            </a:r>
          </a:p>
        </p:txBody>
      </p:sp>
      <p:sp>
        <p:nvSpPr>
          <p:cNvPr id="16" name="右箭头 15"/>
          <p:cNvSpPr/>
          <p:nvPr/>
        </p:nvSpPr>
        <p:spPr>
          <a:xfrm>
            <a:off x="3067079" y="3757647"/>
            <a:ext cx="1421600" cy="288231"/>
          </a:xfrm>
          <a:prstGeom prst="rightArrow">
            <a:avLst/>
          </a:prstGeom>
          <a:solidFill>
            <a:srgbClr val="3992DB"/>
          </a:solidFill>
          <a:ln>
            <a:solidFill>
              <a:srgbClr val="3992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TextBox 16"/>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childTnLst>
                          </p:cTn>
                        </p:par>
                        <p:par>
                          <p:cTn id="22" fill="hold">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500"/>
                                        <p:tgtEl>
                                          <p:spTgt spid="11"/>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heel(1)">
                                      <p:cBhvr>
                                        <p:cTn id="4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2" grpId="0" animBg="1"/>
      <p:bldP spid="13" grpId="0" animBg="1"/>
      <p:bldP spid="14" grpId="0"/>
      <p:bldP spid="15" grpId="0"/>
      <p:bldP spid="19" grpId="0" animBg="1"/>
      <p:bldP spid="16"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536975" y="1429077"/>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536975" y="2108691"/>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536975" y="2810539"/>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536975" y="3493030"/>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536974" y="4192569"/>
            <a:ext cx="884486" cy="523220"/>
            <a:chOff x="2215144" y="5107938"/>
            <a:chExt cx="1231128" cy="959259"/>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9"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1216228" y="1442388"/>
            <a:ext cx="3078431" cy="45969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类和对象的概念</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1216228" y="2136541"/>
            <a:ext cx="3078431" cy="476313"/>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1216228" y="2830693"/>
            <a:ext cx="3078431" cy="459690"/>
            <a:chOff x="4315150" y="2341731"/>
            <a:chExt cx="3857250" cy="540057"/>
          </a:xfrm>
        </p:grpSpPr>
        <p:sp>
          <p:nvSpPr>
            <p:cNvPr id="67" name="矩形 66"/>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1216228" y="3524846"/>
            <a:ext cx="3078431" cy="459690"/>
            <a:chOff x="4315150" y="3035884"/>
            <a:chExt cx="3857250" cy="540057"/>
          </a:xfrm>
        </p:grpSpPr>
        <p:sp>
          <p:nvSpPr>
            <p:cNvPr id="70" name="矩形 69"/>
            <p:cNvSpPr/>
            <p:nvPr/>
          </p:nvSpPr>
          <p:spPr>
            <a:xfrm>
              <a:off x="4841196" y="3118548"/>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1216228" y="4219000"/>
            <a:ext cx="3078431" cy="476304"/>
            <a:chOff x="4315150" y="3730038"/>
            <a:chExt cx="3857250" cy="540057"/>
          </a:xfrm>
        </p:grpSpPr>
        <p:sp>
          <p:nvSpPr>
            <p:cNvPr id="73" name="矩形 72"/>
            <p:cNvSpPr/>
            <p:nvPr/>
          </p:nvSpPr>
          <p:spPr>
            <a:xfrm>
              <a:off x="4841197" y="3812702"/>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析构函数</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80" name="组合 79"/>
          <p:cNvGrpSpPr/>
          <p:nvPr/>
        </p:nvGrpSpPr>
        <p:grpSpPr>
          <a:xfrm>
            <a:off x="4499992" y="1294353"/>
            <a:ext cx="1070739" cy="473002"/>
            <a:chOff x="2215144" y="927951"/>
            <a:chExt cx="1244730" cy="959254"/>
          </a:xfrm>
        </p:grpSpPr>
        <p:sp>
          <p:nvSpPr>
            <p:cNvPr id="81" name="平行四边形 80"/>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82"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3.6</a:t>
              </a:r>
              <a:endParaRPr lang="zh-CN" altLang="en-US" sz="2800" dirty="0">
                <a:solidFill>
                  <a:schemeClr val="bg1"/>
                </a:solidFill>
                <a:latin typeface="Impact" panose="020B0806030902050204" pitchFamily="34" charset="0"/>
              </a:endParaRPr>
            </a:p>
          </p:txBody>
        </p:sp>
      </p:grpSp>
      <p:grpSp>
        <p:nvGrpSpPr>
          <p:cNvPr id="83" name="组合 82"/>
          <p:cNvGrpSpPr/>
          <p:nvPr/>
        </p:nvGrpSpPr>
        <p:grpSpPr>
          <a:xfrm>
            <a:off x="4499994" y="1885744"/>
            <a:ext cx="1070738" cy="504162"/>
            <a:chOff x="2215144" y="1952311"/>
            <a:chExt cx="1244730" cy="959257"/>
          </a:xfrm>
        </p:grpSpPr>
        <p:sp>
          <p:nvSpPr>
            <p:cNvPr id="84" name="平行四边形 83"/>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85"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3.7</a:t>
              </a:r>
              <a:endParaRPr lang="zh-CN" altLang="en-US" sz="2800" dirty="0">
                <a:solidFill>
                  <a:schemeClr val="bg1"/>
                </a:solidFill>
                <a:latin typeface="Impact" panose="020B0806030902050204" pitchFamily="34" charset="0"/>
              </a:endParaRPr>
            </a:p>
          </p:txBody>
        </p:sp>
      </p:grpSp>
      <p:grpSp>
        <p:nvGrpSpPr>
          <p:cNvPr id="86" name="组合 85"/>
          <p:cNvGrpSpPr/>
          <p:nvPr/>
        </p:nvGrpSpPr>
        <p:grpSpPr>
          <a:xfrm>
            <a:off x="4499992" y="2490384"/>
            <a:ext cx="1070739" cy="496081"/>
            <a:chOff x="2215144" y="3018134"/>
            <a:chExt cx="1244730" cy="959255"/>
          </a:xfrm>
        </p:grpSpPr>
        <p:sp>
          <p:nvSpPr>
            <p:cNvPr id="87" name="平行四边形 86"/>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88"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3.8</a:t>
              </a:r>
              <a:endParaRPr lang="zh-CN" altLang="en-US" sz="2800" dirty="0">
                <a:solidFill>
                  <a:schemeClr val="bg1"/>
                </a:solidFill>
                <a:latin typeface="Impact" panose="020B0806030902050204" pitchFamily="34" charset="0"/>
              </a:endParaRPr>
            </a:p>
          </p:txBody>
        </p:sp>
      </p:grpSp>
      <p:grpSp>
        <p:nvGrpSpPr>
          <p:cNvPr id="89" name="组合 88"/>
          <p:cNvGrpSpPr/>
          <p:nvPr/>
        </p:nvGrpSpPr>
        <p:grpSpPr>
          <a:xfrm>
            <a:off x="4499994" y="3114578"/>
            <a:ext cx="1070737" cy="491506"/>
            <a:chOff x="2215144" y="4047039"/>
            <a:chExt cx="1244730" cy="959256"/>
          </a:xfrm>
        </p:grpSpPr>
        <p:sp>
          <p:nvSpPr>
            <p:cNvPr id="90" name="平行四边形 89"/>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91"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3.9</a:t>
              </a:r>
              <a:endParaRPr lang="zh-CN" altLang="en-US" sz="2800" dirty="0">
                <a:solidFill>
                  <a:schemeClr val="bg1"/>
                </a:solidFill>
                <a:latin typeface="Impact" panose="020B0806030902050204" pitchFamily="34" charset="0"/>
              </a:endParaRPr>
            </a:p>
          </p:txBody>
        </p:sp>
      </p:grpSp>
      <p:grpSp>
        <p:nvGrpSpPr>
          <p:cNvPr id="92" name="组合 91"/>
          <p:cNvGrpSpPr/>
          <p:nvPr/>
        </p:nvGrpSpPr>
        <p:grpSpPr>
          <a:xfrm>
            <a:off x="4499992" y="3752788"/>
            <a:ext cx="1060965" cy="502735"/>
            <a:chOff x="2215144" y="5107938"/>
            <a:chExt cx="1231128" cy="959259"/>
          </a:xfrm>
        </p:grpSpPr>
        <p:sp>
          <p:nvSpPr>
            <p:cNvPr id="93" name="平行四边形 92"/>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94"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3.10</a:t>
              </a:r>
              <a:endParaRPr lang="zh-CN" altLang="en-US" sz="2800" dirty="0">
                <a:solidFill>
                  <a:schemeClr val="bg1"/>
                </a:solidFill>
                <a:latin typeface="Impact" panose="020B0806030902050204" pitchFamily="34" charset="0"/>
              </a:endParaRPr>
            </a:p>
          </p:txBody>
        </p:sp>
      </p:grpSp>
      <p:grpSp>
        <p:nvGrpSpPr>
          <p:cNvPr id="95" name="组合 94"/>
          <p:cNvGrpSpPr/>
          <p:nvPr/>
        </p:nvGrpSpPr>
        <p:grpSpPr>
          <a:xfrm>
            <a:off x="5355724" y="1307664"/>
            <a:ext cx="3536756" cy="459690"/>
            <a:chOff x="4315150" y="953426"/>
            <a:chExt cx="3857250" cy="540057"/>
          </a:xfrm>
        </p:grpSpPr>
        <p:sp>
          <p:nvSpPr>
            <p:cNvPr id="96" name="矩形 95"/>
            <p:cNvSpPr/>
            <p:nvPr/>
          </p:nvSpPr>
          <p:spPr>
            <a:xfrm>
              <a:off x="4324465" y="1021954"/>
              <a:ext cx="3847935"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 构造函数和析构函数的调用顺序</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7" name="平行四边形 96"/>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98" name="组合 97"/>
          <p:cNvGrpSpPr/>
          <p:nvPr/>
        </p:nvGrpSpPr>
        <p:grpSpPr>
          <a:xfrm>
            <a:off x="5355725" y="1913593"/>
            <a:ext cx="3536755" cy="476313"/>
            <a:chOff x="4315150" y="1647579"/>
            <a:chExt cx="3857250" cy="540057"/>
          </a:xfrm>
        </p:grpSpPr>
        <p:sp>
          <p:nvSpPr>
            <p:cNvPr id="99" name="矩形 98"/>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对象数组与对象指针</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0" name="平行四边形 99"/>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101" name="组合 100"/>
          <p:cNvGrpSpPr/>
          <p:nvPr/>
        </p:nvGrpSpPr>
        <p:grpSpPr>
          <a:xfrm>
            <a:off x="5355724" y="2510538"/>
            <a:ext cx="3536756" cy="475927"/>
            <a:chOff x="4315150" y="2341731"/>
            <a:chExt cx="3857250" cy="540057"/>
          </a:xfrm>
        </p:grpSpPr>
        <p:sp>
          <p:nvSpPr>
            <p:cNvPr id="102" name="矩形 101"/>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向函数传递对象</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3" name="平行四边形 102"/>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104" name="组合 103"/>
          <p:cNvGrpSpPr/>
          <p:nvPr/>
        </p:nvGrpSpPr>
        <p:grpSpPr>
          <a:xfrm>
            <a:off x="5355725" y="3146394"/>
            <a:ext cx="3536755" cy="459690"/>
            <a:chOff x="4315150" y="3035884"/>
            <a:chExt cx="3857250" cy="540057"/>
          </a:xfrm>
        </p:grpSpPr>
        <p:sp>
          <p:nvSpPr>
            <p:cNvPr id="105" name="矩形 104"/>
            <p:cNvSpPr/>
            <p:nvPr/>
          </p:nvSpPr>
          <p:spPr>
            <a:xfrm>
              <a:off x="4841196" y="3118548"/>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对象的赋值和复制</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6" name="平行四边形 105"/>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107" name="组合 106"/>
          <p:cNvGrpSpPr/>
          <p:nvPr/>
        </p:nvGrpSpPr>
        <p:grpSpPr>
          <a:xfrm>
            <a:off x="5355725" y="3779219"/>
            <a:ext cx="3536755" cy="459690"/>
            <a:chOff x="4315150" y="3730038"/>
            <a:chExt cx="3857250" cy="540057"/>
          </a:xfrm>
        </p:grpSpPr>
        <p:sp>
          <p:nvSpPr>
            <p:cNvPr id="108" name="矩形 107"/>
            <p:cNvSpPr/>
            <p:nvPr/>
          </p:nvSpPr>
          <p:spPr>
            <a:xfrm>
              <a:off x="4841197" y="3812702"/>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对象的组合</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9" name="平行四边形 108"/>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110" name="组合 109"/>
          <p:cNvGrpSpPr/>
          <p:nvPr/>
        </p:nvGrpSpPr>
        <p:grpSpPr>
          <a:xfrm>
            <a:off x="4499992" y="4382937"/>
            <a:ext cx="1060965" cy="523220"/>
            <a:chOff x="2215144" y="5107938"/>
            <a:chExt cx="1231128" cy="959259"/>
          </a:xfrm>
        </p:grpSpPr>
        <p:sp>
          <p:nvSpPr>
            <p:cNvPr id="111" name="平行四边形 110"/>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112"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3.11</a:t>
              </a:r>
              <a:endParaRPr lang="zh-CN" altLang="en-US" sz="2800" dirty="0">
                <a:solidFill>
                  <a:schemeClr val="bg1"/>
                </a:solidFill>
                <a:latin typeface="Impact" panose="020B0806030902050204" pitchFamily="34" charset="0"/>
              </a:endParaRPr>
            </a:p>
          </p:txBody>
        </p:sp>
      </p:grpSp>
      <p:grpSp>
        <p:nvGrpSpPr>
          <p:cNvPr id="113" name="组合 112"/>
          <p:cNvGrpSpPr/>
          <p:nvPr/>
        </p:nvGrpSpPr>
        <p:grpSpPr>
          <a:xfrm>
            <a:off x="5355725" y="4409368"/>
            <a:ext cx="3536755" cy="459690"/>
            <a:chOff x="4315150" y="3730038"/>
            <a:chExt cx="3857250" cy="540057"/>
          </a:xfrm>
        </p:grpSpPr>
        <p:sp>
          <p:nvSpPr>
            <p:cNvPr id="114" name="矩形 113"/>
            <p:cNvSpPr/>
            <p:nvPr/>
          </p:nvSpPr>
          <p:spPr>
            <a:xfrm>
              <a:off x="4841197" y="3812702"/>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5" name="平行四边形 114"/>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1500"/>
                            </p:stCondLst>
                            <p:childTnLst>
                              <p:par>
                                <p:cTn id="39" presetID="2" presetClass="entr" presetSubtype="8"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0-#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par>
                          <p:cTn id="47" fill="hold">
                            <p:stCondLst>
                              <p:cond delay="2000"/>
                            </p:stCondLst>
                            <p:childTnLst>
                              <p:par>
                                <p:cTn id="48" presetID="2" presetClass="entr" presetSubtype="8"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0-#ppt_w/2"/>
                                          </p:val>
                                        </p:tav>
                                        <p:tav tm="100000">
                                          <p:val>
                                            <p:strVal val="#ppt_x"/>
                                          </p:val>
                                        </p:tav>
                                      </p:tavLst>
                                    </p:anim>
                                    <p:anim calcmode="lin" valueType="num">
                                      <p:cBhvr additive="base">
                                        <p:cTn id="51" dur="500" fill="hold"/>
                                        <p:tgtEl>
                                          <p:spTgt spid="48"/>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2" presetClass="entr" presetSubtype="8" fill="hold" nodeType="after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0-#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fill="hold"/>
                                        <p:tgtEl>
                                          <p:spTgt spid="66"/>
                                        </p:tgtEl>
                                        <p:attrNameLst>
                                          <p:attrName>ppt_x</p:attrName>
                                        </p:attrNameLst>
                                      </p:cBhvr>
                                      <p:tavLst>
                                        <p:tav tm="0">
                                          <p:val>
                                            <p:strVal val="1+#ppt_w/2"/>
                                          </p:val>
                                        </p:tav>
                                        <p:tav tm="100000">
                                          <p:val>
                                            <p:strVal val="#ppt_x"/>
                                          </p:val>
                                        </p:tav>
                                      </p:tavLst>
                                    </p:anim>
                                    <p:anim calcmode="lin" valueType="num">
                                      <p:cBhvr additive="base">
                                        <p:cTn id="64" dur="500" fill="hold"/>
                                        <p:tgtEl>
                                          <p:spTgt spid="66"/>
                                        </p:tgtEl>
                                        <p:attrNameLst>
                                          <p:attrName>ppt_y</p:attrName>
                                        </p:attrNameLst>
                                      </p:cBhvr>
                                      <p:tavLst>
                                        <p:tav tm="0">
                                          <p:val>
                                            <p:strVal val="#ppt_y"/>
                                          </p:val>
                                        </p:tav>
                                        <p:tav tm="100000">
                                          <p:val>
                                            <p:strVal val="#ppt_y"/>
                                          </p:val>
                                        </p:tav>
                                      </p:tavLst>
                                    </p:anim>
                                  </p:childTnLst>
                                </p:cTn>
                              </p:par>
                            </p:childTnLst>
                          </p:cTn>
                        </p:par>
                        <p:par>
                          <p:cTn id="65" fill="hold">
                            <p:stCondLst>
                              <p:cond delay="3000"/>
                            </p:stCondLst>
                            <p:childTnLst>
                              <p:par>
                                <p:cTn id="66" presetID="2" presetClass="entr" presetSubtype="8"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additive="base">
                                        <p:cTn id="68" dur="500" fill="hold"/>
                                        <p:tgtEl>
                                          <p:spTgt spid="54"/>
                                        </p:tgtEl>
                                        <p:attrNameLst>
                                          <p:attrName>ppt_x</p:attrName>
                                        </p:attrNameLst>
                                      </p:cBhvr>
                                      <p:tavLst>
                                        <p:tav tm="0">
                                          <p:val>
                                            <p:strVal val="0-#ppt_w/2"/>
                                          </p:val>
                                        </p:tav>
                                        <p:tav tm="100000">
                                          <p:val>
                                            <p:strVal val="#ppt_x"/>
                                          </p:val>
                                        </p:tav>
                                      </p:tavLst>
                                    </p:anim>
                                    <p:anim calcmode="lin" valueType="num">
                                      <p:cBhvr additive="base">
                                        <p:cTn id="69" dur="500" fill="hold"/>
                                        <p:tgtEl>
                                          <p:spTgt spid="54"/>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69"/>
                                        </p:tgtEl>
                                        <p:attrNameLst>
                                          <p:attrName>style.visibility</p:attrName>
                                        </p:attrNameLst>
                                      </p:cBhvr>
                                      <p:to>
                                        <p:strVal val="visible"/>
                                      </p:to>
                                    </p:set>
                                    <p:anim calcmode="lin" valueType="num">
                                      <p:cBhvr additive="base">
                                        <p:cTn id="72" dur="500" fill="hold"/>
                                        <p:tgtEl>
                                          <p:spTgt spid="69"/>
                                        </p:tgtEl>
                                        <p:attrNameLst>
                                          <p:attrName>ppt_x</p:attrName>
                                        </p:attrNameLst>
                                      </p:cBhvr>
                                      <p:tavLst>
                                        <p:tav tm="0">
                                          <p:val>
                                            <p:strVal val="1+#ppt_w/2"/>
                                          </p:val>
                                        </p:tav>
                                        <p:tav tm="100000">
                                          <p:val>
                                            <p:strVal val="#ppt_x"/>
                                          </p:val>
                                        </p:tav>
                                      </p:tavLst>
                                    </p:anim>
                                    <p:anim calcmode="lin" valueType="num">
                                      <p:cBhvr additive="base">
                                        <p:cTn id="73" dur="500" fill="hold"/>
                                        <p:tgtEl>
                                          <p:spTgt spid="69"/>
                                        </p:tgtEl>
                                        <p:attrNameLst>
                                          <p:attrName>ppt_y</p:attrName>
                                        </p:attrNameLst>
                                      </p:cBhvr>
                                      <p:tavLst>
                                        <p:tav tm="0">
                                          <p:val>
                                            <p:strVal val="#ppt_y"/>
                                          </p:val>
                                        </p:tav>
                                        <p:tav tm="100000">
                                          <p:val>
                                            <p:strVal val="#ppt_y"/>
                                          </p:val>
                                        </p:tav>
                                      </p:tavLst>
                                    </p:anim>
                                  </p:childTnLst>
                                </p:cTn>
                              </p:par>
                            </p:childTnLst>
                          </p:cTn>
                        </p:par>
                        <p:par>
                          <p:cTn id="74" fill="hold">
                            <p:stCondLst>
                              <p:cond delay="3500"/>
                            </p:stCondLst>
                            <p:childTnLst>
                              <p:par>
                                <p:cTn id="75" presetID="2" presetClass="entr" presetSubtype="8" fill="hold" nodeType="afterEffect">
                                  <p:stCondLst>
                                    <p:cond delay="0"/>
                                  </p:stCondLst>
                                  <p:childTnLst>
                                    <p:set>
                                      <p:cBhvr>
                                        <p:cTn id="76" dur="1" fill="hold">
                                          <p:stCondLst>
                                            <p:cond delay="0"/>
                                          </p:stCondLst>
                                        </p:cTn>
                                        <p:tgtEl>
                                          <p:spTgt spid="57"/>
                                        </p:tgtEl>
                                        <p:attrNameLst>
                                          <p:attrName>style.visibility</p:attrName>
                                        </p:attrNameLst>
                                      </p:cBhvr>
                                      <p:to>
                                        <p:strVal val="visible"/>
                                      </p:to>
                                    </p:set>
                                    <p:anim calcmode="lin" valueType="num">
                                      <p:cBhvr additive="base">
                                        <p:cTn id="77" dur="500" fill="hold"/>
                                        <p:tgtEl>
                                          <p:spTgt spid="57"/>
                                        </p:tgtEl>
                                        <p:attrNameLst>
                                          <p:attrName>ppt_x</p:attrName>
                                        </p:attrNameLst>
                                      </p:cBhvr>
                                      <p:tavLst>
                                        <p:tav tm="0">
                                          <p:val>
                                            <p:strVal val="0-#ppt_w/2"/>
                                          </p:val>
                                        </p:tav>
                                        <p:tav tm="100000">
                                          <p:val>
                                            <p:strVal val="#ppt_x"/>
                                          </p:val>
                                        </p:tav>
                                      </p:tavLst>
                                    </p:anim>
                                    <p:anim calcmode="lin" valueType="num">
                                      <p:cBhvr additive="base">
                                        <p:cTn id="78" dur="500" fill="hold"/>
                                        <p:tgtEl>
                                          <p:spTgt spid="57"/>
                                        </p:tgtEl>
                                        <p:attrNameLst>
                                          <p:attrName>ppt_y</p:attrName>
                                        </p:attrNameLst>
                                      </p:cBhvr>
                                      <p:tavLst>
                                        <p:tav tm="0">
                                          <p:val>
                                            <p:strVal val="#ppt_y"/>
                                          </p:val>
                                        </p:tav>
                                        <p:tav tm="100000">
                                          <p:val>
                                            <p:strVal val="#ppt_y"/>
                                          </p:val>
                                        </p:tav>
                                      </p:tavLst>
                                    </p:anim>
                                  </p:childTnLst>
                                </p:cTn>
                              </p:par>
                              <p:par>
                                <p:cTn id="79" presetID="2" presetClass="entr" presetSubtype="2" fill="hold" nodeType="withEffect">
                                  <p:stCondLst>
                                    <p:cond delay="0"/>
                                  </p:stCondLst>
                                  <p:childTnLst>
                                    <p:set>
                                      <p:cBhvr>
                                        <p:cTn id="80" dur="1" fill="hold">
                                          <p:stCondLst>
                                            <p:cond delay="0"/>
                                          </p:stCondLst>
                                        </p:cTn>
                                        <p:tgtEl>
                                          <p:spTgt spid="72"/>
                                        </p:tgtEl>
                                        <p:attrNameLst>
                                          <p:attrName>style.visibility</p:attrName>
                                        </p:attrNameLst>
                                      </p:cBhvr>
                                      <p:to>
                                        <p:strVal val="visible"/>
                                      </p:to>
                                    </p:set>
                                    <p:anim calcmode="lin" valueType="num">
                                      <p:cBhvr additive="base">
                                        <p:cTn id="81" dur="500" fill="hold"/>
                                        <p:tgtEl>
                                          <p:spTgt spid="72"/>
                                        </p:tgtEl>
                                        <p:attrNameLst>
                                          <p:attrName>ppt_x</p:attrName>
                                        </p:attrNameLst>
                                      </p:cBhvr>
                                      <p:tavLst>
                                        <p:tav tm="0">
                                          <p:val>
                                            <p:strVal val="1+#ppt_w/2"/>
                                          </p:val>
                                        </p:tav>
                                        <p:tav tm="100000">
                                          <p:val>
                                            <p:strVal val="#ppt_x"/>
                                          </p:val>
                                        </p:tav>
                                      </p:tavLst>
                                    </p:anim>
                                    <p:anim calcmode="lin" valueType="num">
                                      <p:cBhvr additive="base">
                                        <p:cTn id="82" dur="500" fill="hold"/>
                                        <p:tgtEl>
                                          <p:spTgt spid="72"/>
                                        </p:tgtEl>
                                        <p:attrNameLst>
                                          <p:attrName>ppt_y</p:attrName>
                                        </p:attrNameLst>
                                      </p:cBhvr>
                                      <p:tavLst>
                                        <p:tav tm="0">
                                          <p:val>
                                            <p:strVal val="#ppt_y"/>
                                          </p:val>
                                        </p:tav>
                                        <p:tav tm="100000">
                                          <p:val>
                                            <p:strVal val="#ppt_y"/>
                                          </p:val>
                                        </p:tav>
                                      </p:tavLst>
                                    </p:anim>
                                  </p:childTnLst>
                                </p:cTn>
                              </p:par>
                            </p:childTnLst>
                          </p:cTn>
                        </p:par>
                        <p:par>
                          <p:cTn id="83" fill="hold">
                            <p:stCondLst>
                              <p:cond delay="4000"/>
                            </p:stCondLst>
                            <p:childTnLst>
                              <p:par>
                                <p:cTn id="84" presetID="2" presetClass="entr" presetSubtype="8" fill="hold" nodeType="afterEffect">
                                  <p:stCondLst>
                                    <p:cond delay="0"/>
                                  </p:stCondLst>
                                  <p:childTnLst>
                                    <p:set>
                                      <p:cBhvr>
                                        <p:cTn id="85" dur="1" fill="hold">
                                          <p:stCondLst>
                                            <p:cond delay="0"/>
                                          </p:stCondLst>
                                        </p:cTn>
                                        <p:tgtEl>
                                          <p:spTgt spid="80"/>
                                        </p:tgtEl>
                                        <p:attrNameLst>
                                          <p:attrName>style.visibility</p:attrName>
                                        </p:attrNameLst>
                                      </p:cBhvr>
                                      <p:to>
                                        <p:strVal val="visible"/>
                                      </p:to>
                                    </p:set>
                                    <p:anim calcmode="lin" valueType="num">
                                      <p:cBhvr additive="base">
                                        <p:cTn id="86" dur="500" fill="hold"/>
                                        <p:tgtEl>
                                          <p:spTgt spid="80"/>
                                        </p:tgtEl>
                                        <p:attrNameLst>
                                          <p:attrName>ppt_x</p:attrName>
                                        </p:attrNameLst>
                                      </p:cBhvr>
                                      <p:tavLst>
                                        <p:tav tm="0">
                                          <p:val>
                                            <p:strVal val="0-#ppt_w/2"/>
                                          </p:val>
                                        </p:tav>
                                        <p:tav tm="100000">
                                          <p:val>
                                            <p:strVal val="#ppt_x"/>
                                          </p:val>
                                        </p:tav>
                                      </p:tavLst>
                                    </p:anim>
                                    <p:anim calcmode="lin" valueType="num">
                                      <p:cBhvr additive="base">
                                        <p:cTn id="87" dur="500" fill="hold"/>
                                        <p:tgtEl>
                                          <p:spTgt spid="80"/>
                                        </p:tgtEl>
                                        <p:attrNameLst>
                                          <p:attrName>ppt_y</p:attrName>
                                        </p:attrNameLst>
                                      </p:cBhvr>
                                      <p:tavLst>
                                        <p:tav tm="0">
                                          <p:val>
                                            <p:strVal val="#ppt_y"/>
                                          </p:val>
                                        </p:tav>
                                        <p:tav tm="100000">
                                          <p:val>
                                            <p:strVal val="#ppt_y"/>
                                          </p:val>
                                        </p:tav>
                                      </p:tavLst>
                                    </p:anim>
                                  </p:childTnLst>
                                </p:cTn>
                              </p:par>
                              <p:par>
                                <p:cTn id="88" presetID="2" presetClass="entr" presetSubtype="2" fill="hold" nodeType="withEffect">
                                  <p:stCondLst>
                                    <p:cond delay="0"/>
                                  </p:stCondLst>
                                  <p:childTnLst>
                                    <p:set>
                                      <p:cBhvr>
                                        <p:cTn id="89" dur="1" fill="hold">
                                          <p:stCondLst>
                                            <p:cond delay="0"/>
                                          </p:stCondLst>
                                        </p:cTn>
                                        <p:tgtEl>
                                          <p:spTgt spid="95"/>
                                        </p:tgtEl>
                                        <p:attrNameLst>
                                          <p:attrName>style.visibility</p:attrName>
                                        </p:attrNameLst>
                                      </p:cBhvr>
                                      <p:to>
                                        <p:strVal val="visible"/>
                                      </p:to>
                                    </p:set>
                                    <p:anim calcmode="lin" valueType="num">
                                      <p:cBhvr additive="base">
                                        <p:cTn id="90" dur="500" fill="hold"/>
                                        <p:tgtEl>
                                          <p:spTgt spid="95"/>
                                        </p:tgtEl>
                                        <p:attrNameLst>
                                          <p:attrName>ppt_x</p:attrName>
                                        </p:attrNameLst>
                                      </p:cBhvr>
                                      <p:tavLst>
                                        <p:tav tm="0">
                                          <p:val>
                                            <p:strVal val="1+#ppt_w/2"/>
                                          </p:val>
                                        </p:tav>
                                        <p:tav tm="100000">
                                          <p:val>
                                            <p:strVal val="#ppt_x"/>
                                          </p:val>
                                        </p:tav>
                                      </p:tavLst>
                                    </p:anim>
                                    <p:anim calcmode="lin" valueType="num">
                                      <p:cBhvr additive="base">
                                        <p:cTn id="91" dur="500" fill="hold"/>
                                        <p:tgtEl>
                                          <p:spTgt spid="95"/>
                                        </p:tgtEl>
                                        <p:attrNameLst>
                                          <p:attrName>ppt_y</p:attrName>
                                        </p:attrNameLst>
                                      </p:cBhvr>
                                      <p:tavLst>
                                        <p:tav tm="0">
                                          <p:val>
                                            <p:strVal val="#ppt_y"/>
                                          </p:val>
                                        </p:tav>
                                        <p:tav tm="100000">
                                          <p:val>
                                            <p:strVal val="#ppt_y"/>
                                          </p:val>
                                        </p:tav>
                                      </p:tavLst>
                                    </p:anim>
                                  </p:childTnLst>
                                </p:cTn>
                              </p:par>
                            </p:childTnLst>
                          </p:cTn>
                        </p:par>
                        <p:par>
                          <p:cTn id="92" fill="hold">
                            <p:stCondLst>
                              <p:cond delay="4500"/>
                            </p:stCondLst>
                            <p:childTnLst>
                              <p:par>
                                <p:cTn id="93" presetID="2" presetClass="entr" presetSubtype="8" fill="hold" nodeType="afterEffect">
                                  <p:stCondLst>
                                    <p:cond delay="0"/>
                                  </p:stCondLst>
                                  <p:childTnLst>
                                    <p:set>
                                      <p:cBhvr>
                                        <p:cTn id="94" dur="1" fill="hold">
                                          <p:stCondLst>
                                            <p:cond delay="0"/>
                                          </p:stCondLst>
                                        </p:cTn>
                                        <p:tgtEl>
                                          <p:spTgt spid="83"/>
                                        </p:tgtEl>
                                        <p:attrNameLst>
                                          <p:attrName>style.visibility</p:attrName>
                                        </p:attrNameLst>
                                      </p:cBhvr>
                                      <p:to>
                                        <p:strVal val="visible"/>
                                      </p:to>
                                    </p:set>
                                    <p:anim calcmode="lin" valueType="num">
                                      <p:cBhvr additive="base">
                                        <p:cTn id="95" dur="500" fill="hold"/>
                                        <p:tgtEl>
                                          <p:spTgt spid="83"/>
                                        </p:tgtEl>
                                        <p:attrNameLst>
                                          <p:attrName>ppt_x</p:attrName>
                                        </p:attrNameLst>
                                      </p:cBhvr>
                                      <p:tavLst>
                                        <p:tav tm="0">
                                          <p:val>
                                            <p:strVal val="0-#ppt_w/2"/>
                                          </p:val>
                                        </p:tav>
                                        <p:tav tm="100000">
                                          <p:val>
                                            <p:strVal val="#ppt_x"/>
                                          </p:val>
                                        </p:tav>
                                      </p:tavLst>
                                    </p:anim>
                                    <p:anim calcmode="lin" valueType="num">
                                      <p:cBhvr additive="base">
                                        <p:cTn id="96" dur="500" fill="hold"/>
                                        <p:tgtEl>
                                          <p:spTgt spid="83"/>
                                        </p:tgtEl>
                                        <p:attrNameLst>
                                          <p:attrName>ppt_y</p:attrName>
                                        </p:attrNameLst>
                                      </p:cBhvr>
                                      <p:tavLst>
                                        <p:tav tm="0">
                                          <p:val>
                                            <p:strVal val="#ppt_y"/>
                                          </p:val>
                                        </p:tav>
                                        <p:tav tm="100000">
                                          <p:val>
                                            <p:strVal val="#ppt_y"/>
                                          </p:val>
                                        </p:tav>
                                      </p:tavLst>
                                    </p:anim>
                                  </p:childTnLst>
                                </p:cTn>
                              </p:par>
                              <p:par>
                                <p:cTn id="97" presetID="2" presetClass="entr" presetSubtype="2" fill="hold" nodeType="withEffect">
                                  <p:stCondLst>
                                    <p:cond delay="0"/>
                                  </p:stCondLst>
                                  <p:childTnLst>
                                    <p:set>
                                      <p:cBhvr>
                                        <p:cTn id="98" dur="1" fill="hold">
                                          <p:stCondLst>
                                            <p:cond delay="0"/>
                                          </p:stCondLst>
                                        </p:cTn>
                                        <p:tgtEl>
                                          <p:spTgt spid="98"/>
                                        </p:tgtEl>
                                        <p:attrNameLst>
                                          <p:attrName>style.visibility</p:attrName>
                                        </p:attrNameLst>
                                      </p:cBhvr>
                                      <p:to>
                                        <p:strVal val="visible"/>
                                      </p:to>
                                    </p:set>
                                    <p:anim calcmode="lin" valueType="num">
                                      <p:cBhvr additive="base">
                                        <p:cTn id="99" dur="500" fill="hold"/>
                                        <p:tgtEl>
                                          <p:spTgt spid="98"/>
                                        </p:tgtEl>
                                        <p:attrNameLst>
                                          <p:attrName>ppt_x</p:attrName>
                                        </p:attrNameLst>
                                      </p:cBhvr>
                                      <p:tavLst>
                                        <p:tav tm="0">
                                          <p:val>
                                            <p:strVal val="1+#ppt_w/2"/>
                                          </p:val>
                                        </p:tav>
                                        <p:tav tm="100000">
                                          <p:val>
                                            <p:strVal val="#ppt_x"/>
                                          </p:val>
                                        </p:tav>
                                      </p:tavLst>
                                    </p:anim>
                                    <p:anim calcmode="lin" valueType="num">
                                      <p:cBhvr additive="base">
                                        <p:cTn id="100" dur="500" fill="hold"/>
                                        <p:tgtEl>
                                          <p:spTgt spid="98"/>
                                        </p:tgtEl>
                                        <p:attrNameLst>
                                          <p:attrName>ppt_y</p:attrName>
                                        </p:attrNameLst>
                                      </p:cBhvr>
                                      <p:tavLst>
                                        <p:tav tm="0">
                                          <p:val>
                                            <p:strVal val="#ppt_y"/>
                                          </p:val>
                                        </p:tav>
                                        <p:tav tm="100000">
                                          <p:val>
                                            <p:strVal val="#ppt_y"/>
                                          </p:val>
                                        </p:tav>
                                      </p:tavLst>
                                    </p:anim>
                                  </p:childTnLst>
                                </p:cTn>
                              </p:par>
                            </p:childTnLst>
                          </p:cTn>
                        </p:par>
                        <p:par>
                          <p:cTn id="101" fill="hold">
                            <p:stCondLst>
                              <p:cond delay="5000"/>
                            </p:stCondLst>
                            <p:childTnLst>
                              <p:par>
                                <p:cTn id="102" presetID="2" presetClass="entr" presetSubtype="8" fill="hold" nodeType="afterEffect">
                                  <p:stCondLst>
                                    <p:cond delay="0"/>
                                  </p:stCondLst>
                                  <p:childTnLst>
                                    <p:set>
                                      <p:cBhvr>
                                        <p:cTn id="103" dur="1" fill="hold">
                                          <p:stCondLst>
                                            <p:cond delay="0"/>
                                          </p:stCondLst>
                                        </p:cTn>
                                        <p:tgtEl>
                                          <p:spTgt spid="86"/>
                                        </p:tgtEl>
                                        <p:attrNameLst>
                                          <p:attrName>style.visibility</p:attrName>
                                        </p:attrNameLst>
                                      </p:cBhvr>
                                      <p:to>
                                        <p:strVal val="visible"/>
                                      </p:to>
                                    </p:set>
                                    <p:anim calcmode="lin" valueType="num">
                                      <p:cBhvr additive="base">
                                        <p:cTn id="104" dur="500" fill="hold"/>
                                        <p:tgtEl>
                                          <p:spTgt spid="86"/>
                                        </p:tgtEl>
                                        <p:attrNameLst>
                                          <p:attrName>ppt_x</p:attrName>
                                        </p:attrNameLst>
                                      </p:cBhvr>
                                      <p:tavLst>
                                        <p:tav tm="0">
                                          <p:val>
                                            <p:strVal val="0-#ppt_w/2"/>
                                          </p:val>
                                        </p:tav>
                                        <p:tav tm="100000">
                                          <p:val>
                                            <p:strVal val="#ppt_x"/>
                                          </p:val>
                                        </p:tav>
                                      </p:tavLst>
                                    </p:anim>
                                    <p:anim calcmode="lin" valueType="num">
                                      <p:cBhvr additive="base">
                                        <p:cTn id="105" dur="500" fill="hold"/>
                                        <p:tgtEl>
                                          <p:spTgt spid="86"/>
                                        </p:tgtEl>
                                        <p:attrNameLst>
                                          <p:attrName>ppt_y</p:attrName>
                                        </p:attrNameLst>
                                      </p:cBhvr>
                                      <p:tavLst>
                                        <p:tav tm="0">
                                          <p:val>
                                            <p:strVal val="#ppt_y"/>
                                          </p:val>
                                        </p:tav>
                                        <p:tav tm="100000">
                                          <p:val>
                                            <p:strVal val="#ppt_y"/>
                                          </p:val>
                                        </p:tav>
                                      </p:tavLst>
                                    </p:anim>
                                  </p:childTnLst>
                                </p:cTn>
                              </p:par>
                              <p:par>
                                <p:cTn id="106" presetID="2" presetClass="entr" presetSubtype="2" fill="hold" nodeType="withEffect">
                                  <p:stCondLst>
                                    <p:cond delay="0"/>
                                  </p:stCondLst>
                                  <p:childTnLst>
                                    <p:set>
                                      <p:cBhvr>
                                        <p:cTn id="107" dur="1" fill="hold">
                                          <p:stCondLst>
                                            <p:cond delay="0"/>
                                          </p:stCondLst>
                                        </p:cTn>
                                        <p:tgtEl>
                                          <p:spTgt spid="101"/>
                                        </p:tgtEl>
                                        <p:attrNameLst>
                                          <p:attrName>style.visibility</p:attrName>
                                        </p:attrNameLst>
                                      </p:cBhvr>
                                      <p:to>
                                        <p:strVal val="visible"/>
                                      </p:to>
                                    </p:set>
                                    <p:anim calcmode="lin" valueType="num">
                                      <p:cBhvr additive="base">
                                        <p:cTn id="108" dur="500" fill="hold"/>
                                        <p:tgtEl>
                                          <p:spTgt spid="101"/>
                                        </p:tgtEl>
                                        <p:attrNameLst>
                                          <p:attrName>ppt_x</p:attrName>
                                        </p:attrNameLst>
                                      </p:cBhvr>
                                      <p:tavLst>
                                        <p:tav tm="0">
                                          <p:val>
                                            <p:strVal val="1+#ppt_w/2"/>
                                          </p:val>
                                        </p:tav>
                                        <p:tav tm="100000">
                                          <p:val>
                                            <p:strVal val="#ppt_x"/>
                                          </p:val>
                                        </p:tav>
                                      </p:tavLst>
                                    </p:anim>
                                    <p:anim calcmode="lin" valueType="num">
                                      <p:cBhvr additive="base">
                                        <p:cTn id="109" dur="500" fill="hold"/>
                                        <p:tgtEl>
                                          <p:spTgt spid="101"/>
                                        </p:tgtEl>
                                        <p:attrNameLst>
                                          <p:attrName>ppt_y</p:attrName>
                                        </p:attrNameLst>
                                      </p:cBhvr>
                                      <p:tavLst>
                                        <p:tav tm="0">
                                          <p:val>
                                            <p:strVal val="#ppt_y"/>
                                          </p:val>
                                        </p:tav>
                                        <p:tav tm="100000">
                                          <p:val>
                                            <p:strVal val="#ppt_y"/>
                                          </p:val>
                                        </p:tav>
                                      </p:tavLst>
                                    </p:anim>
                                  </p:childTnLst>
                                </p:cTn>
                              </p:par>
                            </p:childTnLst>
                          </p:cTn>
                        </p:par>
                        <p:par>
                          <p:cTn id="110" fill="hold">
                            <p:stCondLst>
                              <p:cond delay="5500"/>
                            </p:stCondLst>
                            <p:childTnLst>
                              <p:par>
                                <p:cTn id="111" presetID="2" presetClass="entr" presetSubtype="8" fill="hold" nodeType="afterEffect">
                                  <p:stCondLst>
                                    <p:cond delay="0"/>
                                  </p:stCondLst>
                                  <p:childTnLst>
                                    <p:set>
                                      <p:cBhvr>
                                        <p:cTn id="112" dur="1" fill="hold">
                                          <p:stCondLst>
                                            <p:cond delay="0"/>
                                          </p:stCondLst>
                                        </p:cTn>
                                        <p:tgtEl>
                                          <p:spTgt spid="89"/>
                                        </p:tgtEl>
                                        <p:attrNameLst>
                                          <p:attrName>style.visibility</p:attrName>
                                        </p:attrNameLst>
                                      </p:cBhvr>
                                      <p:to>
                                        <p:strVal val="visible"/>
                                      </p:to>
                                    </p:set>
                                    <p:anim calcmode="lin" valueType="num">
                                      <p:cBhvr additive="base">
                                        <p:cTn id="113" dur="500" fill="hold"/>
                                        <p:tgtEl>
                                          <p:spTgt spid="89"/>
                                        </p:tgtEl>
                                        <p:attrNameLst>
                                          <p:attrName>ppt_x</p:attrName>
                                        </p:attrNameLst>
                                      </p:cBhvr>
                                      <p:tavLst>
                                        <p:tav tm="0">
                                          <p:val>
                                            <p:strVal val="0-#ppt_w/2"/>
                                          </p:val>
                                        </p:tav>
                                        <p:tav tm="100000">
                                          <p:val>
                                            <p:strVal val="#ppt_x"/>
                                          </p:val>
                                        </p:tav>
                                      </p:tavLst>
                                    </p:anim>
                                    <p:anim calcmode="lin" valueType="num">
                                      <p:cBhvr additive="base">
                                        <p:cTn id="114" dur="500" fill="hold"/>
                                        <p:tgtEl>
                                          <p:spTgt spid="89"/>
                                        </p:tgtEl>
                                        <p:attrNameLst>
                                          <p:attrName>ppt_y</p:attrName>
                                        </p:attrNameLst>
                                      </p:cBhvr>
                                      <p:tavLst>
                                        <p:tav tm="0">
                                          <p:val>
                                            <p:strVal val="#ppt_y"/>
                                          </p:val>
                                        </p:tav>
                                        <p:tav tm="100000">
                                          <p:val>
                                            <p:strVal val="#ppt_y"/>
                                          </p:val>
                                        </p:tav>
                                      </p:tavLst>
                                    </p:anim>
                                  </p:childTnLst>
                                </p:cTn>
                              </p:par>
                              <p:par>
                                <p:cTn id="115" presetID="2" presetClass="entr" presetSubtype="2" fill="hold" nodeType="withEffect">
                                  <p:stCondLst>
                                    <p:cond delay="0"/>
                                  </p:stCondLst>
                                  <p:childTnLst>
                                    <p:set>
                                      <p:cBhvr>
                                        <p:cTn id="116" dur="1" fill="hold">
                                          <p:stCondLst>
                                            <p:cond delay="0"/>
                                          </p:stCondLst>
                                        </p:cTn>
                                        <p:tgtEl>
                                          <p:spTgt spid="104"/>
                                        </p:tgtEl>
                                        <p:attrNameLst>
                                          <p:attrName>style.visibility</p:attrName>
                                        </p:attrNameLst>
                                      </p:cBhvr>
                                      <p:to>
                                        <p:strVal val="visible"/>
                                      </p:to>
                                    </p:set>
                                    <p:anim calcmode="lin" valueType="num">
                                      <p:cBhvr additive="base">
                                        <p:cTn id="117" dur="500" fill="hold"/>
                                        <p:tgtEl>
                                          <p:spTgt spid="104"/>
                                        </p:tgtEl>
                                        <p:attrNameLst>
                                          <p:attrName>ppt_x</p:attrName>
                                        </p:attrNameLst>
                                      </p:cBhvr>
                                      <p:tavLst>
                                        <p:tav tm="0">
                                          <p:val>
                                            <p:strVal val="1+#ppt_w/2"/>
                                          </p:val>
                                        </p:tav>
                                        <p:tav tm="100000">
                                          <p:val>
                                            <p:strVal val="#ppt_x"/>
                                          </p:val>
                                        </p:tav>
                                      </p:tavLst>
                                    </p:anim>
                                    <p:anim calcmode="lin" valueType="num">
                                      <p:cBhvr additive="base">
                                        <p:cTn id="118" dur="500" fill="hold"/>
                                        <p:tgtEl>
                                          <p:spTgt spid="104"/>
                                        </p:tgtEl>
                                        <p:attrNameLst>
                                          <p:attrName>ppt_y</p:attrName>
                                        </p:attrNameLst>
                                      </p:cBhvr>
                                      <p:tavLst>
                                        <p:tav tm="0">
                                          <p:val>
                                            <p:strVal val="#ppt_y"/>
                                          </p:val>
                                        </p:tav>
                                        <p:tav tm="100000">
                                          <p:val>
                                            <p:strVal val="#ppt_y"/>
                                          </p:val>
                                        </p:tav>
                                      </p:tavLst>
                                    </p:anim>
                                  </p:childTnLst>
                                </p:cTn>
                              </p:par>
                            </p:childTnLst>
                          </p:cTn>
                        </p:par>
                        <p:par>
                          <p:cTn id="119" fill="hold">
                            <p:stCondLst>
                              <p:cond delay="6000"/>
                            </p:stCondLst>
                            <p:childTnLst>
                              <p:par>
                                <p:cTn id="120" presetID="2" presetClass="entr" presetSubtype="8" fill="hold" nodeType="afterEffect">
                                  <p:stCondLst>
                                    <p:cond delay="0"/>
                                  </p:stCondLst>
                                  <p:childTnLst>
                                    <p:set>
                                      <p:cBhvr>
                                        <p:cTn id="121" dur="1" fill="hold">
                                          <p:stCondLst>
                                            <p:cond delay="0"/>
                                          </p:stCondLst>
                                        </p:cTn>
                                        <p:tgtEl>
                                          <p:spTgt spid="92"/>
                                        </p:tgtEl>
                                        <p:attrNameLst>
                                          <p:attrName>style.visibility</p:attrName>
                                        </p:attrNameLst>
                                      </p:cBhvr>
                                      <p:to>
                                        <p:strVal val="visible"/>
                                      </p:to>
                                    </p:set>
                                    <p:anim calcmode="lin" valueType="num">
                                      <p:cBhvr additive="base">
                                        <p:cTn id="122" dur="500" fill="hold"/>
                                        <p:tgtEl>
                                          <p:spTgt spid="92"/>
                                        </p:tgtEl>
                                        <p:attrNameLst>
                                          <p:attrName>ppt_x</p:attrName>
                                        </p:attrNameLst>
                                      </p:cBhvr>
                                      <p:tavLst>
                                        <p:tav tm="0">
                                          <p:val>
                                            <p:strVal val="0-#ppt_w/2"/>
                                          </p:val>
                                        </p:tav>
                                        <p:tav tm="100000">
                                          <p:val>
                                            <p:strVal val="#ppt_x"/>
                                          </p:val>
                                        </p:tav>
                                      </p:tavLst>
                                    </p:anim>
                                    <p:anim calcmode="lin" valueType="num">
                                      <p:cBhvr additive="base">
                                        <p:cTn id="123" dur="500" fill="hold"/>
                                        <p:tgtEl>
                                          <p:spTgt spid="92"/>
                                        </p:tgtEl>
                                        <p:attrNameLst>
                                          <p:attrName>ppt_y</p:attrName>
                                        </p:attrNameLst>
                                      </p:cBhvr>
                                      <p:tavLst>
                                        <p:tav tm="0">
                                          <p:val>
                                            <p:strVal val="#ppt_y"/>
                                          </p:val>
                                        </p:tav>
                                        <p:tav tm="100000">
                                          <p:val>
                                            <p:strVal val="#ppt_y"/>
                                          </p:val>
                                        </p:tav>
                                      </p:tavLst>
                                    </p:anim>
                                  </p:childTnLst>
                                </p:cTn>
                              </p:par>
                              <p:par>
                                <p:cTn id="124" presetID="2" presetClass="entr" presetSubtype="2" fill="hold" nodeType="withEffect">
                                  <p:stCondLst>
                                    <p:cond delay="0"/>
                                  </p:stCondLst>
                                  <p:childTnLst>
                                    <p:set>
                                      <p:cBhvr>
                                        <p:cTn id="125" dur="1" fill="hold">
                                          <p:stCondLst>
                                            <p:cond delay="0"/>
                                          </p:stCondLst>
                                        </p:cTn>
                                        <p:tgtEl>
                                          <p:spTgt spid="107"/>
                                        </p:tgtEl>
                                        <p:attrNameLst>
                                          <p:attrName>style.visibility</p:attrName>
                                        </p:attrNameLst>
                                      </p:cBhvr>
                                      <p:to>
                                        <p:strVal val="visible"/>
                                      </p:to>
                                    </p:set>
                                    <p:anim calcmode="lin" valueType="num">
                                      <p:cBhvr additive="base">
                                        <p:cTn id="126" dur="500" fill="hold"/>
                                        <p:tgtEl>
                                          <p:spTgt spid="107"/>
                                        </p:tgtEl>
                                        <p:attrNameLst>
                                          <p:attrName>ppt_x</p:attrName>
                                        </p:attrNameLst>
                                      </p:cBhvr>
                                      <p:tavLst>
                                        <p:tav tm="0">
                                          <p:val>
                                            <p:strVal val="1+#ppt_w/2"/>
                                          </p:val>
                                        </p:tav>
                                        <p:tav tm="100000">
                                          <p:val>
                                            <p:strVal val="#ppt_x"/>
                                          </p:val>
                                        </p:tav>
                                      </p:tavLst>
                                    </p:anim>
                                    <p:anim calcmode="lin" valueType="num">
                                      <p:cBhvr additive="base">
                                        <p:cTn id="127" dur="500" fill="hold"/>
                                        <p:tgtEl>
                                          <p:spTgt spid="107"/>
                                        </p:tgtEl>
                                        <p:attrNameLst>
                                          <p:attrName>ppt_y</p:attrName>
                                        </p:attrNameLst>
                                      </p:cBhvr>
                                      <p:tavLst>
                                        <p:tav tm="0">
                                          <p:val>
                                            <p:strVal val="#ppt_y"/>
                                          </p:val>
                                        </p:tav>
                                        <p:tav tm="100000">
                                          <p:val>
                                            <p:strVal val="#ppt_y"/>
                                          </p:val>
                                        </p:tav>
                                      </p:tavLst>
                                    </p:anim>
                                  </p:childTnLst>
                                </p:cTn>
                              </p:par>
                            </p:childTnLst>
                          </p:cTn>
                        </p:par>
                        <p:par>
                          <p:cTn id="128" fill="hold">
                            <p:stCondLst>
                              <p:cond delay="6500"/>
                            </p:stCondLst>
                            <p:childTnLst>
                              <p:par>
                                <p:cTn id="129" presetID="2" presetClass="entr" presetSubtype="8" fill="hold" nodeType="afterEffect">
                                  <p:stCondLst>
                                    <p:cond delay="0"/>
                                  </p:stCondLst>
                                  <p:childTnLst>
                                    <p:set>
                                      <p:cBhvr>
                                        <p:cTn id="130" dur="1" fill="hold">
                                          <p:stCondLst>
                                            <p:cond delay="0"/>
                                          </p:stCondLst>
                                        </p:cTn>
                                        <p:tgtEl>
                                          <p:spTgt spid="110"/>
                                        </p:tgtEl>
                                        <p:attrNameLst>
                                          <p:attrName>style.visibility</p:attrName>
                                        </p:attrNameLst>
                                      </p:cBhvr>
                                      <p:to>
                                        <p:strVal val="visible"/>
                                      </p:to>
                                    </p:set>
                                    <p:anim calcmode="lin" valueType="num">
                                      <p:cBhvr additive="base">
                                        <p:cTn id="131" dur="500" fill="hold"/>
                                        <p:tgtEl>
                                          <p:spTgt spid="110"/>
                                        </p:tgtEl>
                                        <p:attrNameLst>
                                          <p:attrName>ppt_x</p:attrName>
                                        </p:attrNameLst>
                                      </p:cBhvr>
                                      <p:tavLst>
                                        <p:tav tm="0">
                                          <p:val>
                                            <p:strVal val="0-#ppt_w/2"/>
                                          </p:val>
                                        </p:tav>
                                        <p:tav tm="100000">
                                          <p:val>
                                            <p:strVal val="#ppt_x"/>
                                          </p:val>
                                        </p:tav>
                                      </p:tavLst>
                                    </p:anim>
                                    <p:anim calcmode="lin" valueType="num">
                                      <p:cBhvr additive="base">
                                        <p:cTn id="132" dur="500" fill="hold"/>
                                        <p:tgtEl>
                                          <p:spTgt spid="110"/>
                                        </p:tgtEl>
                                        <p:attrNameLst>
                                          <p:attrName>ppt_y</p:attrName>
                                        </p:attrNameLst>
                                      </p:cBhvr>
                                      <p:tavLst>
                                        <p:tav tm="0">
                                          <p:val>
                                            <p:strVal val="#ppt_y"/>
                                          </p:val>
                                        </p:tav>
                                        <p:tav tm="100000">
                                          <p:val>
                                            <p:strVal val="#ppt_y"/>
                                          </p:val>
                                        </p:tav>
                                      </p:tavLst>
                                    </p:anim>
                                  </p:childTnLst>
                                </p:cTn>
                              </p:par>
                              <p:par>
                                <p:cTn id="133" presetID="2" presetClass="entr" presetSubtype="2" fill="hold" nodeType="withEffect">
                                  <p:stCondLst>
                                    <p:cond delay="0"/>
                                  </p:stCondLst>
                                  <p:childTnLst>
                                    <p:set>
                                      <p:cBhvr>
                                        <p:cTn id="134" dur="1" fill="hold">
                                          <p:stCondLst>
                                            <p:cond delay="0"/>
                                          </p:stCondLst>
                                        </p:cTn>
                                        <p:tgtEl>
                                          <p:spTgt spid="113"/>
                                        </p:tgtEl>
                                        <p:attrNameLst>
                                          <p:attrName>style.visibility</p:attrName>
                                        </p:attrNameLst>
                                      </p:cBhvr>
                                      <p:to>
                                        <p:strVal val="visible"/>
                                      </p:to>
                                    </p:set>
                                    <p:anim calcmode="lin" valueType="num">
                                      <p:cBhvr additive="base">
                                        <p:cTn id="135" dur="500" fill="hold"/>
                                        <p:tgtEl>
                                          <p:spTgt spid="113"/>
                                        </p:tgtEl>
                                        <p:attrNameLst>
                                          <p:attrName>ppt_x</p:attrName>
                                        </p:attrNameLst>
                                      </p:cBhvr>
                                      <p:tavLst>
                                        <p:tav tm="0">
                                          <p:val>
                                            <p:strVal val="1+#ppt_w/2"/>
                                          </p:val>
                                        </p:tav>
                                        <p:tav tm="100000">
                                          <p:val>
                                            <p:strVal val="#ppt_x"/>
                                          </p:val>
                                        </p:tav>
                                      </p:tavLst>
                                    </p:anim>
                                    <p:anim calcmode="lin" valueType="num">
                                      <p:cBhvr additive="base">
                                        <p:cTn id="136" dur="500" fill="hold"/>
                                        <p:tgtEl>
                                          <p:spTgt spid="1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1922852" y="220660"/>
            <a:ext cx="295232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3.2.3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类成员访问控制权限</a:t>
            </a:r>
          </a:p>
        </p:txBody>
      </p:sp>
      <p:sp>
        <p:nvSpPr>
          <p:cNvPr id="2" name="TextBox 1"/>
          <p:cNvSpPr txBox="1"/>
          <p:nvPr/>
        </p:nvSpPr>
        <p:spPr>
          <a:xfrm>
            <a:off x="755576" y="843558"/>
            <a:ext cx="6192688" cy="400110"/>
          </a:xfrm>
          <a:prstGeom prst="rect">
            <a:avLst/>
          </a:prstGeom>
          <a:noFill/>
        </p:spPr>
        <p:txBody>
          <a:bodyPr wrap="square" rtlCol="0">
            <a:spAutoFit/>
          </a:bodyPr>
          <a:lstStyle/>
          <a:p>
            <a:r>
              <a:rPr lang="en-US" altLang="zh-CN" sz="2000" b="1" dirty="0">
                <a:solidFill>
                  <a:schemeClr val="accent1">
                    <a:lumMod val="75000"/>
                  </a:schemeClr>
                </a:solidFill>
                <a:latin typeface="仿宋" panose="02010609060101010101" pitchFamily="49" charset="-122"/>
                <a:ea typeface="仿宋" panose="02010609060101010101" pitchFamily="49" charset="-122"/>
              </a:rPr>
              <a:t>public</a:t>
            </a:r>
            <a:r>
              <a:rPr lang="zh-CN" altLang="zh-CN" sz="2000" b="1" dirty="0">
                <a:solidFill>
                  <a:schemeClr val="accent1">
                    <a:lumMod val="75000"/>
                  </a:schemeClr>
                </a:solidFill>
                <a:latin typeface="仿宋" panose="02010609060101010101" pitchFamily="49" charset="-122"/>
                <a:ea typeface="仿宋" panose="02010609060101010101" pitchFamily="49" charset="-122"/>
              </a:rPr>
              <a:t>、</a:t>
            </a:r>
            <a:r>
              <a:rPr lang="en-US" altLang="zh-CN" sz="2000" b="1" dirty="0">
                <a:solidFill>
                  <a:schemeClr val="accent1">
                    <a:lumMod val="75000"/>
                  </a:schemeClr>
                </a:solidFill>
                <a:latin typeface="仿宋" panose="02010609060101010101" pitchFamily="49" charset="-122"/>
                <a:ea typeface="仿宋" panose="02010609060101010101" pitchFamily="49" charset="-122"/>
              </a:rPr>
              <a:t>protected</a:t>
            </a:r>
            <a:r>
              <a:rPr lang="zh-CN" altLang="zh-CN" sz="2000" b="1" dirty="0">
                <a:solidFill>
                  <a:schemeClr val="accent1">
                    <a:lumMod val="75000"/>
                  </a:schemeClr>
                </a:solidFill>
                <a:latin typeface="仿宋" panose="02010609060101010101" pitchFamily="49" charset="-122"/>
                <a:ea typeface="仿宋" panose="02010609060101010101" pitchFamily="49" charset="-122"/>
              </a:rPr>
              <a:t>和</a:t>
            </a:r>
            <a:r>
              <a:rPr lang="en-US" altLang="zh-CN" sz="2000" b="1" dirty="0">
                <a:solidFill>
                  <a:schemeClr val="accent1">
                    <a:lumMod val="75000"/>
                  </a:schemeClr>
                </a:solidFill>
                <a:latin typeface="仿宋" panose="02010609060101010101" pitchFamily="49" charset="-122"/>
                <a:ea typeface="仿宋" panose="02010609060101010101" pitchFamily="49" charset="-122"/>
              </a:rPr>
              <a:t>private</a:t>
            </a:r>
            <a:r>
              <a:rPr lang="zh-CN" altLang="zh-CN" sz="2000" b="1" dirty="0">
                <a:solidFill>
                  <a:schemeClr val="accent1">
                    <a:lumMod val="75000"/>
                  </a:schemeClr>
                </a:solidFill>
                <a:latin typeface="仿宋" panose="02010609060101010101" pitchFamily="49" charset="-122"/>
                <a:ea typeface="仿宋" panose="02010609060101010101" pitchFamily="49" charset="-122"/>
              </a:rPr>
              <a:t>三种类成员的可访问性</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graphicFrame>
        <p:nvGraphicFramePr>
          <p:cNvPr id="10" name="内容占位符 3"/>
          <p:cNvGraphicFramePr/>
          <p:nvPr>
            <p:extLst>
              <p:ext uri="{D42A27DB-BD31-4B8C-83A1-F6EECF244321}">
                <p14:modId xmlns:p14="http://schemas.microsoft.com/office/powerpoint/2010/main" val="132637094"/>
              </p:ext>
            </p:extLst>
          </p:nvPr>
        </p:nvGraphicFramePr>
        <p:xfrm>
          <a:off x="539553" y="1419622"/>
          <a:ext cx="8064895" cy="3096343"/>
        </p:xfrm>
        <a:graphic>
          <a:graphicData uri="http://schemas.openxmlformats.org/drawingml/2006/table">
            <a:tbl>
              <a:tblPr>
                <a:tableStyleId>{5C22544A-7EE6-4342-B048-85BDC9FD1C3A}</a:tableStyleId>
              </a:tblPr>
              <a:tblGrid>
                <a:gridCol w="1944215">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2088232">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1227544">
                <a:tc>
                  <a:txBody>
                    <a:bodyPr/>
                    <a:lstStyle/>
                    <a:p>
                      <a:pPr algn="ctr">
                        <a:spcAft>
                          <a:spcPts val="0"/>
                        </a:spcAft>
                      </a:pPr>
                      <a:r>
                        <a:rPr lang="zh-CN" sz="2000" b="1" kern="1000" dirty="0">
                          <a:effectLst/>
                          <a:latin typeface="仿宋" panose="02010609060101010101" pitchFamily="49" charset="-122"/>
                          <a:ea typeface="仿宋" panose="02010609060101010101" pitchFamily="49" charset="-122"/>
                        </a:rPr>
                        <a:t>访问限定符</a:t>
                      </a:r>
                      <a:endParaRPr lang="zh-CN" sz="2000" b="1" kern="100" dirty="0">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000" b="1" kern="1000" dirty="0">
                          <a:effectLst/>
                          <a:latin typeface="仿宋" panose="02010609060101010101" pitchFamily="49" charset="-122"/>
                          <a:ea typeface="仿宋" panose="02010609060101010101" pitchFamily="49" charset="-122"/>
                        </a:rPr>
                        <a:t>自身的类成员是否可访问</a:t>
                      </a:r>
                      <a:endParaRPr lang="zh-CN" sz="2000" b="1" kern="100" dirty="0">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000" b="1" kern="1000" dirty="0">
                          <a:effectLst/>
                          <a:latin typeface="仿宋" panose="02010609060101010101" pitchFamily="49" charset="-122"/>
                          <a:ea typeface="仿宋" panose="02010609060101010101" pitchFamily="49" charset="-122"/>
                        </a:rPr>
                        <a:t>子类的类成员是否可访问</a:t>
                      </a:r>
                      <a:endParaRPr lang="zh-CN" sz="2000" b="1" kern="100" dirty="0">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000" b="1" kern="1000" dirty="0">
                          <a:effectLst/>
                          <a:latin typeface="仿宋" panose="02010609060101010101" pitchFamily="49" charset="-122"/>
                          <a:ea typeface="仿宋" panose="02010609060101010101" pitchFamily="49" charset="-122"/>
                        </a:rPr>
                        <a:t>自身的类对象是否可访问</a:t>
                      </a:r>
                      <a:endParaRPr lang="zh-CN" sz="2000" b="1" kern="100" dirty="0">
                        <a:effectLst/>
                        <a:latin typeface="仿宋" panose="02010609060101010101" pitchFamily="49" charset="-122"/>
                        <a:ea typeface="仿宋" panose="02010609060101010101" pitchFamily="49" charset="-122"/>
                      </a:endParaRPr>
                    </a:p>
                  </a:txBody>
                  <a:tcPr marL="68588" marR="68588" marT="0" marB="0" anchor="ctr"/>
                </a:tc>
                <a:extLst>
                  <a:ext uri="{0D108BD9-81ED-4DB2-BD59-A6C34878D82A}">
                    <a16:rowId xmlns:a16="http://schemas.microsoft.com/office/drawing/2014/main" val="10000"/>
                  </a:ext>
                </a:extLst>
              </a:tr>
              <a:tr h="622933">
                <a:tc>
                  <a:txBody>
                    <a:bodyPr/>
                    <a:lstStyle/>
                    <a:p>
                      <a:pPr algn="ctr">
                        <a:spcAft>
                          <a:spcPts val="0"/>
                        </a:spcAft>
                      </a:pPr>
                      <a:r>
                        <a:rPr lang="en-US" sz="2400" b="1" kern="1000" dirty="0">
                          <a:effectLst/>
                          <a:latin typeface="仿宋" panose="02010609060101010101" pitchFamily="49" charset="-122"/>
                          <a:ea typeface="仿宋" panose="02010609060101010101" pitchFamily="49" charset="-122"/>
                        </a:rPr>
                        <a:t>public</a:t>
                      </a:r>
                      <a:endParaRPr lang="zh-CN" sz="2400" b="1" kern="100" dirty="0">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dirty="0">
                          <a:solidFill>
                            <a:srgbClr val="FF0000"/>
                          </a:solidFill>
                          <a:effectLst/>
                          <a:latin typeface="仿宋" panose="02010609060101010101" pitchFamily="49" charset="-122"/>
                          <a:ea typeface="仿宋" panose="02010609060101010101" pitchFamily="49" charset="-122"/>
                        </a:rPr>
                        <a:t>√</a:t>
                      </a:r>
                      <a:endParaRPr lang="zh-CN" sz="2400" kern="100" dirty="0">
                        <a:solidFill>
                          <a:srgbClr val="FF0000"/>
                        </a:solidFill>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dirty="0">
                          <a:solidFill>
                            <a:srgbClr val="FF0000"/>
                          </a:solidFill>
                          <a:effectLst/>
                          <a:latin typeface="仿宋" panose="02010609060101010101" pitchFamily="49" charset="-122"/>
                          <a:ea typeface="仿宋" panose="02010609060101010101" pitchFamily="49" charset="-122"/>
                        </a:rPr>
                        <a:t>√</a:t>
                      </a:r>
                      <a:endParaRPr lang="zh-CN" sz="2400" kern="100" dirty="0">
                        <a:solidFill>
                          <a:srgbClr val="FF0000"/>
                        </a:solidFill>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dirty="0">
                          <a:solidFill>
                            <a:srgbClr val="FF0000"/>
                          </a:solidFill>
                          <a:effectLst/>
                          <a:latin typeface="仿宋" panose="02010609060101010101" pitchFamily="49" charset="-122"/>
                          <a:ea typeface="仿宋" panose="02010609060101010101" pitchFamily="49" charset="-122"/>
                        </a:rPr>
                        <a:t>√</a:t>
                      </a:r>
                      <a:endParaRPr lang="zh-CN" sz="2400" kern="100" dirty="0">
                        <a:solidFill>
                          <a:srgbClr val="FF0000"/>
                        </a:solidFill>
                        <a:effectLst/>
                        <a:latin typeface="仿宋" panose="02010609060101010101" pitchFamily="49" charset="-122"/>
                        <a:ea typeface="仿宋" panose="02010609060101010101" pitchFamily="49" charset="-122"/>
                      </a:endParaRPr>
                    </a:p>
                  </a:txBody>
                  <a:tcPr marL="68588" marR="68588" marT="0" marB="0" anchor="ctr"/>
                </a:tc>
                <a:extLst>
                  <a:ext uri="{0D108BD9-81ED-4DB2-BD59-A6C34878D82A}">
                    <a16:rowId xmlns:a16="http://schemas.microsoft.com/office/drawing/2014/main" val="10001"/>
                  </a:ext>
                </a:extLst>
              </a:tr>
              <a:tr h="622933">
                <a:tc>
                  <a:txBody>
                    <a:bodyPr/>
                    <a:lstStyle/>
                    <a:p>
                      <a:pPr algn="ctr">
                        <a:spcAft>
                          <a:spcPts val="0"/>
                        </a:spcAft>
                      </a:pPr>
                      <a:r>
                        <a:rPr lang="en-US" sz="2400" b="1" kern="1000" dirty="0">
                          <a:effectLst/>
                          <a:latin typeface="仿宋" panose="02010609060101010101" pitchFamily="49" charset="-122"/>
                          <a:ea typeface="仿宋" panose="02010609060101010101" pitchFamily="49" charset="-122"/>
                        </a:rPr>
                        <a:t>protected</a:t>
                      </a:r>
                      <a:endParaRPr lang="zh-CN" sz="2400" b="1" kern="100" dirty="0">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dirty="0">
                          <a:solidFill>
                            <a:srgbClr val="FF0000"/>
                          </a:solidFill>
                          <a:effectLst/>
                          <a:latin typeface="仿宋" panose="02010609060101010101" pitchFamily="49" charset="-122"/>
                          <a:ea typeface="仿宋" panose="02010609060101010101" pitchFamily="49" charset="-122"/>
                        </a:rPr>
                        <a:t>√</a:t>
                      </a:r>
                      <a:endParaRPr lang="zh-CN" sz="2400" kern="100" dirty="0">
                        <a:solidFill>
                          <a:srgbClr val="FF0000"/>
                        </a:solidFill>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dirty="0">
                          <a:solidFill>
                            <a:srgbClr val="FF0000"/>
                          </a:solidFill>
                          <a:effectLst/>
                          <a:latin typeface="仿宋" panose="02010609060101010101" pitchFamily="49" charset="-122"/>
                          <a:ea typeface="仿宋" panose="02010609060101010101" pitchFamily="49" charset="-122"/>
                        </a:rPr>
                        <a:t>√</a:t>
                      </a:r>
                      <a:endParaRPr lang="zh-CN" sz="2400" kern="100" dirty="0">
                        <a:solidFill>
                          <a:srgbClr val="FF0000"/>
                        </a:solidFill>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a:effectLst/>
                          <a:latin typeface="仿宋" panose="02010609060101010101" pitchFamily="49" charset="-122"/>
                          <a:ea typeface="仿宋" panose="02010609060101010101" pitchFamily="49" charset="-122"/>
                        </a:rPr>
                        <a:t>×</a:t>
                      </a:r>
                      <a:endParaRPr lang="zh-CN" sz="2400" kern="100">
                        <a:effectLst/>
                        <a:latin typeface="仿宋" panose="02010609060101010101" pitchFamily="49" charset="-122"/>
                        <a:ea typeface="仿宋" panose="02010609060101010101" pitchFamily="49" charset="-122"/>
                      </a:endParaRPr>
                    </a:p>
                  </a:txBody>
                  <a:tcPr marL="68588" marR="68588" marT="0" marB="0" anchor="ctr"/>
                </a:tc>
                <a:extLst>
                  <a:ext uri="{0D108BD9-81ED-4DB2-BD59-A6C34878D82A}">
                    <a16:rowId xmlns:a16="http://schemas.microsoft.com/office/drawing/2014/main" val="10002"/>
                  </a:ext>
                </a:extLst>
              </a:tr>
              <a:tr h="622933">
                <a:tc>
                  <a:txBody>
                    <a:bodyPr/>
                    <a:lstStyle/>
                    <a:p>
                      <a:pPr algn="ctr">
                        <a:spcAft>
                          <a:spcPts val="0"/>
                        </a:spcAft>
                      </a:pPr>
                      <a:r>
                        <a:rPr lang="en-US" sz="2400" b="1" kern="1000" dirty="0">
                          <a:effectLst/>
                          <a:latin typeface="仿宋" panose="02010609060101010101" pitchFamily="49" charset="-122"/>
                          <a:ea typeface="仿宋" panose="02010609060101010101" pitchFamily="49" charset="-122"/>
                        </a:rPr>
                        <a:t>private</a:t>
                      </a:r>
                      <a:endParaRPr lang="zh-CN" sz="2400" b="1" kern="100" dirty="0">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a:effectLst/>
                          <a:latin typeface="仿宋" panose="02010609060101010101" pitchFamily="49" charset="-122"/>
                          <a:ea typeface="仿宋" panose="02010609060101010101" pitchFamily="49" charset="-122"/>
                        </a:rPr>
                        <a:t>√</a:t>
                      </a:r>
                      <a:endParaRPr lang="zh-CN" sz="2400" kern="100">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a:effectLst/>
                          <a:latin typeface="仿宋" panose="02010609060101010101" pitchFamily="49" charset="-122"/>
                          <a:ea typeface="仿宋" panose="02010609060101010101" pitchFamily="49" charset="-122"/>
                        </a:rPr>
                        <a:t>×</a:t>
                      </a:r>
                      <a:endParaRPr lang="zh-CN" sz="2400" kern="100">
                        <a:effectLst/>
                        <a:latin typeface="仿宋" panose="02010609060101010101" pitchFamily="49" charset="-122"/>
                        <a:ea typeface="仿宋" panose="02010609060101010101" pitchFamily="49" charset="-122"/>
                      </a:endParaRPr>
                    </a:p>
                  </a:txBody>
                  <a:tcPr marL="68588" marR="68588" marT="0" marB="0" anchor="ctr"/>
                </a:tc>
                <a:tc>
                  <a:txBody>
                    <a:bodyPr/>
                    <a:lstStyle/>
                    <a:p>
                      <a:pPr algn="ctr">
                        <a:spcAft>
                          <a:spcPts val="0"/>
                        </a:spcAft>
                      </a:pPr>
                      <a:r>
                        <a:rPr lang="zh-CN" sz="2400" kern="1000" dirty="0">
                          <a:effectLst/>
                          <a:latin typeface="仿宋" panose="02010609060101010101" pitchFamily="49" charset="-122"/>
                          <a:ea typeface="仿宋" panose="02010609060101010101" pitchFamily="49" charset="-122"/>
                        </a:rPr>
                        <a:t>×</a:t>
                      </a:r>
                      <a:endParaRPr lang="zh-CN" sz="2400" kern="100" dirty="0">
                        <a:effectLst/>
                        <a:latin typeface="仿宋" panose="02010609060101010101" pitchFamily="49" charset="-122"/>
                        <a:ea typeface="仿宋" panose="02010609060101010101" pitchFamily="49" charset="-122"/>
                      </a:endParaRPr>
                    </a:p>
                  </a:txBody>
                  <a:tcPr marL="68588" marR="68588" marT="0" marB="0" anchor="ctr"/>
                </a:tc>
                <a:extLst>
                  <a:ext uri="{0D108BD9-81ED-4DB2-BD59-A6C34878D82A}">
                    <a16:rowId xmlns:a16="http://schemas.microsoft.com/office/drawing/2014/main" val="10003"/>
                  </a:ext>
                </a:extLst>
              </a:tr>
            </a:tbl>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251520" y="1365192"/>
            <a:ext cx="8784976"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zh-CN" sz="2000" b="1" dirty="0" smtClean="0">
                <a:latin typeface="仿宋" panose="02010609060101010101" pitchFamily="49" charset="-122"/>
                <a:ea typeface="仿宋" panose="02010609060101010101" pitchFamily="49" charset="-122"/>
              </a:rPr>
              <a:t>类的</a:t>
            </a:r>
            <a:r>
              <a:rPr lang="zh-CN" altLang="zh-CN" sz="2000" b="1" dirty="0">
                <a:latin typeface="仿宋" panose="02010609060101010101" pitchFamily="49" charset="-122"/>
                <a:ea typeface="仿宋" panose="02010609060101010101" pitchFamily="49" charset="-122"/>
              </a:rPr>
              <a:t>成员函数也是函数的一种，它与一般函数的</a:t>
            </a:r>
            <a:r>
              <a:rPr lang="zh-CN" altLang="zh-CN" sz="2000" b="1" dirty="0">
                <a:solidFill>
                  <a:srgbClr val="FF0000"/>
                </a:solidFill>
                <a:latin typeface="仿宋" panose="02010609060101010101" pitchFamily="49" charset="-122"/>
                <a:ea typeface="仿宋" panose="02010609060101010101" pitchFamily="49" charset="-122"/>
              </a:rPr>
              <a:t>区别</a:t>
            </a:r>
            <a:r>
              <a:rPr lang="zh-CN" altLang="zh-CN" sz="2000" b="1" dirty="0">
                <a:latin typeface="仿宋" panose="02010609060101010101" pitchFamily="49" charset="-122"/>
                <a:ea typeface="仿宋" panose="02010609060101010101" pitchFamily="49" charset="-122"/>
              </a:rPr>
              <a:t>是：它属于一个特定的类，并且它</a:t>
            </a:r>
            <a:r>
              <a:rPr lang="zh-CN" altLang="zh-CN" sz="2000" b="1" dirty="0">
                <a:solidFill>
                  <a:srgbClr val="FF0000"/>
                </a:solidFill>
                <a:latin typeface="仿宋" panose="02010609060101010101" pitchFamily="49" charset="-122"/>
                <a:ea typeface="仿宋" panose="02010609060101010101" pitchFamily="49" charset="-122"/>
              </a:rPr>
              <a:t>必须</a:t>
            </a:r>
            <a:r>
              <a:rPr lang="zh-CN" altLang="zh-CN" sz="2000" b="1" dirty="0">
                <a:latin typeface="仿宋" panose="02010609060101010101" pitchFamily="49" charset="-122"/>
                <a:ea typeface="仿宋" panose="02010609060101010101" pitchFamily="49" charset="-122"/>
              </a:rPr>
              <a:t>被指定为</a:t>
            </a:r>
            <a:r>
              <a:rPr lang="en-US" altLang="zh-CN" sz="2000" b="1" dirty="0">
                <a:latin typeface="仿宋" panose="02010609060101010101" pitchFamily="49" charset="-122"/>
                <a:ea typeface="仿宋" panose="02010609060101010101" pitchFamily="49" charset="-122"/>
              </a:rPr>
              <a:t>private</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public</a:t>
            </a:r>
            <a:r>
              <a:rPr lang="zh-CN" altLang="zh-CN" sz="2000" b="1" dirty="0">
                <a:latin typeface="仿宋" panose="02010609060101010101" pitchFamily="49" charset="-122"/>
                <a:ea typeface="仿宋" panose="02010609060101010101" pitchFamily="49" charset="-122"/>
              </a:rPr>
              <a:t>或</a:t>
            </a:r>
            <a:r>
              <a:rPr lang="en-US" altLang="zh-CN" sz="2000" b="1" dirty="0">
                <a:latin typeface="仿宋" panose="02010609060101010101" pitchFamily="49" charset="-122"/>
                <a:ea typeface="仿宋" panose="02010609060101010101" pitchFamily="49" charset="-122"/>
              </a:rPr>
              <a:t>protected</a:t>
            </a:r>
            <a:r>
              <a:rPr lang="zh-CN" altLang="zh-CN" sz="2000" b="1" dirty="0">
                <a:latin typeface="仿宋" panose="02010609060101010101" pitchFamily="49" charset="-122"/>
                <a:ea typeface="仿宋" panose="02010609060101010101" pitchFamily="49" charset="-122"/>
              </a:rPr>
              <a:t>三种访问权限中的一种。</a:t>
            </a:r>
          </a:p>
          <a:p>
            <a:pPr marL="342900" indent="-342900">
              <a:lnSpc>
                <a:spcPct val="150000"/>
              </a:lnSpc>
              <a:buFont typeface="Arial" panose="020B0604020202020204" pitchFamily="34" charset="0"/>
              <a:buChar char="•"/>
            </a:pPr>
            <a:r>
              <a:rPr lang="zh-CN" altLang="zh-CN" sz="2000" b="1" dirty="0" smtClean="0">
                <a:latin typeface="仿宋" panose="02010609060101010101" pitchFamily="49" charset="-122"/>
                <a:ea typeface="仿宋" panose="02010609060101010101" pitchFamily="49" charset="-122"/>
              </a:rPr>
              <a:t>在</a:t>
            </a:r>
            <a:r>
              <a:rPr lang="zh-CN" altLang="zh-CN" sz="2000" b="1" dirty="0">
                <a:latin typeface="仿宋" panose="02010609060101010101" pitchFamily="49" charset="-122"/>
                <a:ea typeface="仿宋" panose="02010609060101010101" pitchFamily="49" charset="-122"/>
              </a:rPr>
              <a:t>使用类的成员函数时，要注意它的</a:t>
            </a:r>
            <a:r>
              <a:rPr lang="zh-CN" altLang="zh-CN" sz="2000" b="1" dirty="0">
                <a:solidFill>
                  <a:srgbClr val="FF0000"/>
                </a:solidFill>
                <a:latin typeface="仿宋" panose="02010609060101010101" pitchFamily="49" charset="-122"/>
                <a:ea typeface="仿宋" panose="02010609060101010101" pitchFamily="49" charset="-122"/>
              </a:rPr>
              <a:t>访问权限</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它能否被访问</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，以及它的</a:t>
            </a:r>
            <a:r>
              <a:rPr lang="zh-CN" altLang="zh-CN" sz="2000" b="1" dirty="0">
                <a:solidFill>
                  <a:srgbClr val="FF0000"/>
                </a:solidFill>
                <a:latin typeface="仿宋" panose="02010609060101010101" pitchFamily="49" charset="-122"/>
                <a:ea typeface="仿宋" panose="02010609060101010101" pitchFamily="49" charset="-122"/>
              </a:rPr>
              <a:t>作用域</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类函数能在什么范围内被访问</a:t>
            </a:r>
            <a:r>
              <a:rPr lang="en-US" altLang="zh-CN" sz="2000" b="1" dirty="0">
                <a:latin typeface="仿宋" panose="02010609060101010101" pitchFamily="49" charset="-122"/>
                <a:ea typeface="仿宋" panose="02010609060101010101" pitchFamily="49" charset="-122"/>
              </a:rPr>
              <a: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83568" y="771550"/>
            <a:ext cx="3276364" cy="369332"/>
          </a:xfrm>
          <a:prstGeom prst="rect">
            <a:avLst/>
          </a:prstGeom>
          <a:noFill/>
        </p:spPr>
        <p:txBody>
          <a:bodyPr wrap="squar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3.2.4   </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成员函数的实现方式</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07504" y="805927"/>
            <a:ext cx="9036496" cy="3170099"/>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类的成员函数的</a:t>
            </a:r>
            <a:r>
              <a:rPr lang="zh-CN" altLang="zh-CN" sz="2000" b="1" dirty="0">
                <a:solidFill>
                  <a:srgbClr val="FF0000"/>
                </a:solidFill>
                <a:latin typeface="仿宋" panose="02010609060101010101" pitchFamily="49" charset="-122"/>
                <a:ea typeface="仿宋" panose="02010609060101010101" pitchFamily="49" charset="-122"/>
              </a:rPr>
              <a:t>定义方式</a:t>
            </a:r>
            <a:r>
              <a:rPr lang="zh-CN" altLang="zh-CN" sz="2000" b="1" dirty="0">
                <a:latin typeface="仿宋" panose="02010609060101010101" pitchFamily="49" charset="-122"/>
                <a:ea typeface="仿宋" panose="02010609060101010101" pitchFamily="49" charset="-122"/>
              </a:rPr>
              <a:t>有两种</a:t>
            </a:r>
            <a:r>
              <a:rPr lang="en-US" altLang="zh-CN" sz="2000" b="1" dirty="0">
                <a:latin typeface="仿宋" panose="02010609060101010101" pitchFamily="49" charset="-122"/>
                <a:ea typeface="仿宋" panose="02010609060101010101" pitchFamily="49" charset="-122"/>
              </a:rPr>
              <a:t>:</a:t>
            </a: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第一种方式是在类中进行</a:t>
            </a:r>
            <a:r>
              <a:rPr lang="zh-CN" altLang="zh-CN" sz="2000" b="1" dirty="0">
                <a:solidFill>
                  <a:srgbClr val="FF0000"/>
                </a:solidFill>
                <a:latin typeface="仿宋" panose="02010609060101010101" pitchFamily="49" charset="-122"/>
                <a:ea typeface="仿宋" panose="02010609060101010101" pitchFamily="49" charset="-122"/>
              </a:rPr>
              <a:t>函数原型说明</a:t>
            </a:r>
            <a:r>
              <a:rPr lang="zh-CN" altLang="zh-CN" sz="2000" b="1" dirty="0">
                <a:latin typeface="仿宋" panose="02010609060101010101" pitchFamily="49" charset="-122"/>
                <a:ea typeface="仿宋" panose="02010609060101010101" pitchFamily="49" charset="-122"/>
              </a:rPr>
              <a:t>，而函数体则在</a:t>
            </a:r>
            <a:r>
              <a:rPr lang="zh-CN" altLang="zh-CN" sz="2000" b="1" dirty="0">
                <a:solidFill>
                  <a:srgbClr val="FF0000"/>
                </a:solidFill>
                <a:latin typeface="仿宋" panose="02010609060101010101" pitchFamily="49" charset="-122"/>
                <a:ea typeface="仿宋" panose="02010609060101010101" pitchFamily="49" charset="-122"/>
              </a:rPr>
              <a:t>类外</a:t>
            </a:r>
            <a:r>
              <a:rPr lang="zh-CN" altLang="zh-CN" sz="2000" b="1" dirty="0">
                <a:latin typeface="仿宋" panose="02010609060101010101" pitchFamily="49" charset="-122"/>
                <a:ea typeface="仿宋" panose="02010609060101010101" pitchFamily="49" charset="-122"/>
              </a:rPr>
              <a:t>进行定义。</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采用这种方式定义类函数时，必须用作用域符“</a:t>
            </a:r>
            <a:r>
              <a:rPr lang="en-US" altLang="zh-CN" sz="2000" b="1" dirty="0">
                <a:solidFill>
                  <a:srgbClr val="FF0000"/>
                </a:solidFill>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”表明该函数所属的类。</a:t>
            </a:r>
            <a:endParaRPr lang="en-US" altLang="zh-CN" sz="2000" b="1" dirty="0">
              <a:latin typeface="仿宋" panose="02010609060101010101" pitchFamily="49" charset="-122"/>
              <a:ea typeface="仿宋" panose="02010609060101010101" pitchFamily="49" charset="-122"/>
            </a:endParaRPr>
          </a:p>
          <a:p>
            <a:pPr>
              <a:lnSpc>
                <a:spcPct val="150000"/>
              </a:lnSpc>
            </a:pPr>
            <a:endParaRPr lang="en-US" altLang="zh-CN" sz="2000" b="1" dirty="0">
              <a:solidFill>
                <a:schemeClr val="tx1">
                  <a:lumMod val="75000"/>
                  <a:lumOff val="25000"/>
                </a:schemeClr>
              </a:solidFill>
              <a:latin typeface="仿宋" panose="02010609060101010101" pitchFamily="49" charset="-122"/>
              <a:ea typeface="仿宋" panose="02010609060101010101" pitchFamily="49" charset="-122"/>
            </a:endParaRPr>
          </a:p>
          <a:p>
            <a:r>
              <a:rPr lang="zh-CN" altLang="zh-CN" sz="2000" b="1" dirty="0">
                <a:latin typeface="仿宋" panose="02010609060101010101" pitchFamily="49" charset="-122"/>
                <a:ea typeface="仿宋" panose="02010609060101010101" pitchFamily="49" charset="-122"/>
              </a:rPr>
              <a:t>返回类型 类名</a:t>
            </a:r>
            <a:r>
              <a:rPr lang="en-US" altLang="zh-CN" sz="2000" b="1" dirty="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函数名（参数列表）</a:t>
            </a:r>
          </a:p>
          <a:p>
            <a:r>
              <a:rPr lang="en-US" altLang="zh-CN" sz="2000" b="1" dirty="0">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函数体</a:t>
            </a: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
        <p:nvSpPr>
          <p:cNvPr id="5" name="TextBox 4"/>
          <p:cNvSpPr txBox="1"/>
          <p:nvPr/>
        </p:nvSpPr>
        <p:spPr>
          <a:xfrm>
            <a:off x="1873958" y="210499"/>
            <a:ext cx="327636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成员函数的实现方式</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4">
                                            <p:txEl>
                                              <p:pRg st="1" end="1"/>
                                            </p:txEl>
                                          </p:spTgt>
                                        </p:tgtEl>
                                        <p:attrNameLst>
                                          <p:attrName>style.visibility</p:attrName>
                                        </p:attrNameLst>
                                      </p:cBhvr>
                                      <p:to>
                                        <p:strVal val="visible"/>
                                      </p:to>
                                    </p:set>
                                    <p:animEffect transition="in" filter="fade">
                                      <p:cBhvr>
                                        <p:cTn id="28" dur="1000"/>
                                        <p:tgtEl>
                                          <p:spTgt spid="34">
                                            <p:txEl>
                                              <p:pRg st="1" end="1"/>
                                            </p:txEl>
                                          </p:spTgt>
                                        </p:tgtEl>
                                      </p:cBhvr>
                                    </p:animEffect>
                                    <p:anim calcmode="lin" valueType="num">
                                      <p:cBhvr>
                                        <p:cTn id="29"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4">
                                            <p:txEl>
                                              <p:pRg st="1" end="1"/>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4">
                                            <p:txEl>
                                              <p:pRg st="2" end="2"/>
                                            </p:txEl>
                                          </p:spTgt>
                                        </p:tgtEl>
                                        <p:attrNameLst>
                                          <p:attrName>style.visibility</p:attrName>
                                        </p:attrNameLst>
                                      </p:cBhvr>
                                      <p:to>
                                        <p:strVal val="visible"/>
                                      </p:to>
                                    </p:set>
                                    <p:animEffect transition="in" filter="fade">
                                      <p:cBhvr>
                                        <p:cTn id="33" dur="1000"/>
                                        <p:tgtEl>
                                          <p:spTgt spid="34">
                                            <p:txEl>
                                              <p:pRg st="2" end="2"/>
                                            </p:txEl>
                                          </p:spTgt>
                                        </p:tgtEl>
                                      </p:cBhvr>
                                    </p:animEffect>
                                    <p:anim calcmode="lin" valueType="num">
                                      <p:cBhvr>
                                        <p:cTn id="34"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4">
                                            <p:txEl>
                                              <p:pRg st="4" end="4"/>
                                            </p:txEl>
                                          </p:spTgt>
                                        </p:tgtEl>
                                        <p:attrNameLst>
                                          <p:attrName>style.visibility</p:attrName>
                                        </p:attrNameLst>
                                      </p:cBhvr>
                                      <p:to>
                                        <p:strVal val="visible"/>
                                      </p:to>
                                    </p:set>
                                    <p:animEffect transition="in" filter="fade">
                                      <p:cBhvr>
                                        <p:cTn id="40" dur="1000"/>
                                        <p:tgtEl>
                                          <p:spTgt spid="34">
                                            <p:txEl>
                                              <p:pRg st="4" end="4"/>
                                            </p:txEl>
                                          </p:spTgt>
                                        </p:tgtEl>
                                      </p:cBhvr>
                                    </p:animEffect>
                                    <p:anim calcmode="lin" valueType="num">
                                      <p:cBhvr>
                                        <p:cTn id="41"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4">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4">
                                            <p:txEl>
                                              <p:pRg st="5" end="5"/>
                                            </p:txEl>
                                          </p:spTgt>
                                        </p:tgtEl>
                                        <p:attrNameLst>
                                          <p:attrName>style.visibility</p:attrName>
                                        </p:attrNameLst>
                                      </p:cBhvr>
                                      <p:to>
                                        <p:strVal val="visible"/>
                                      </p:to>
                                    </p:set>
                                    <p:animEffect transition="in" filter="fade">
                                      <p:cBhvr>
                                        <p:cTn id="45" dur="1000"/>
                                        <p:tgtEl>
                                          <p:spTgt spid="34">
                                            <p:txEl>
                                              <p:pRg st="5" end="5"/>
                                            </p:txEl>
                                          </p:spTgt>
                                        </p:tgtEl>
                                      </p:cBhvr>
                                    </p:animEffect>
                                    <p:anim calcmode="lin" valueType="num">
                                      <p:cBhvr>
                                        <p:cTn id="46"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4">
                                            <p:txEl>
                                              <p:pRg st="5" end="5"/>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4">
                                            <p:txEl>
                                              <p:pRg st="6" end="6"/>
                                            </p:txEl>
                                          </p:spTgt>
                                        </p:tgtEl>
                                        <p:attrNameLst>
                                          <p:attrName>style.visibility</p:attrName>
                                        </p:attrNameLst>
                                      </p:cBhvr>
                                      <p:to>
                                        <p:strVal val="visible"/>
                                      </p:to>
                                    </p:set>
                                    <p:animEffect transition="in" filter="fade">
                                      <p:cBhvr>
                                        <p:cTn id="50" dur="1000"/>
                                        <p:tgtEl>
                                          <p:spTgt spid="34">
                                            <p:txEl>
                                              <p:pRg st="6" end="6"/>
                                            </p:txEl>
                                          </p:spTgt>
                                        </p:tgtEl>
                                      </p:cBhvr>
                                    </p:animEffect>
                                    <p:anim calcmode="lin" valueType="num">
                                      <p:cBhvr>
                                        <p:cTn id="51"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34">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4">
                                            <p:txEl>
                                              <p:pRg st="7" end="7"/>
                                            </p:txEl>
                                          </p:spTgt>
                                        </p:tgtEl>
                                        <p:attrNameLst>
                                          <p:attrName>style.visibility</p:attrName>
                                        </p:attrNameLst>
                                      </p:cBhvr>
                                      <p:to>
                                        <p:strVal val="visible"/>
                                      </p:to>
                                    </p:set>
                                    <p:animEffect transition="in" filter="fade">
                                      <p:cBhvr>
                                        <p:cTn id="55" dur="1000"/>
                                        <p:tgtEl>
                                          <p:spTgt spid="34">
                                            <p:txEl>
                                              <p:pRg st="7" end="7"/>
                                            </p:txEl>
                                          </p:spTgt>
                                        </p:tgtEl>
                                      </p:cBhvr>
                                    </p:animEffect>
                                    <p:anim calcmode="lin" valueType="num">
                                      <p:cBhvr>
                                        <p:cTn id="56" dur="1000" fill="hold"/>
                                        <p:tgtEl>
                                          <p:spTgt spid="34">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3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872060" y="805927"/>
            <a:ext cx="7200800" cy="4401205"/>
          </a:xfrm>
          <a:prstGeom prst="rect">
            <a:avLst/>
          </a:prstGeom>
          <a:noFill/>
        </p:spPr>
        <p:txBody>
          <a:bodyPr wrap="square" rtlCol="0">
            <a:spAutoFit/>
          </a:bodyPr>
          <a:lstStyle/>
          <a:p>
            <a:pPr>
              <a:defRPr/>
            </a:pPr>
            <a:r>
              <a:rPr lang="zh-CN" altLang="zh-CN"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3-3</a:t>
            </a:r>
            <a:r>
              <a:rPr lang="zh-CN" altLang="zh-CN" sz="2000" b="1" dirty="0" smtClean="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定义时钟类。</a:t>
            </a:r>
          </a:p>
          <a:p>
            <a:pPr>
              <a:defRPr/>
            </a:pPr>
            <a:r>
              <a:rPr lang="en-US" altLang="zh-CN" sz="2000" b="1" dirty="0">
                <a:latin typeface="仿宋" panose="02010609060101010101" pitchFamily="49" charset="-122"/>
                <a:ea typeface="仿宋" panose="02010609060101010101" pitchFamily="49" charset="-122"/>
              </a:rPr>
              <a:t>#include &lt;</a:t>
            </a:r>
            <a:r>
              <a:rPr lang="en-US" altLang="zh-CN" sz="2000" b="1" dirty="0" err="1" smtClean="0">
                <a:latin typeface="仿宋" panose="02010609060101010101" pitchFamily="49" charset="-122"/>
                <a:ea typeface="仿宋" panose="02010609060101010101" pitchFamily="49" charset="-122"/>
              </a:rPr>
              <a:t>stdafx.h</a:t>
            </a:r>
            <a:r>
              <a:rPr lang="en-US" altLang="zh-CN" sz="2000" b="1" dirty="0" smtClean="0">
                <a:latin typeface="仿宋" panose="02010609060101010101" pitchFamily="49" charset="-122"/>
                <a:ea typeface="仿宋" panose="02010609060101010101" pitchFamily="49" charset="-122"/>
              </a:rPr>
              <a:t>&gt;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#include </a:t>
            </a:r>
            <a:r>
              <a:rPr lang="en-US" altLang="zh-CN" sz="2000" b="1" dirty="0" smtClean="0">
                <a:latin typeface="仿宋" panose="02010609060101010101" pitchFamily="49" charset="-122"/>
                <a:ea typeface="仿宋" panose="02010609060101010101" pitchFamily="49" charset="-122"/>
              </a:rPr>
              <a:t>&lt;</a:t>
            </a:r>
            <a:r>
              <a:rPr lang="en-US" altLang="zh-CN" sz="2000" b="1" dirty="0" err="1" smtClean="0">
                <a:latin typeface="仿宋" panose="02010609060101010101" pitchFamily="49" charset="-122"/>
                <a:ea typeface="仿宋" panose="02010609060101010101" pitchFamily="49" charset="-122"/>
              </a:rPr>
              <a:t>iostream</a:t>
            </a:r>
            <a:r>
              <a:rPr lang="en-US" altLang="zh-CN" sz="2000" b="1" dirty="0">
                <a:latin typeface="仿宋" panose="02010609060101010101" pitchFamily="49" charset="-122"/>
                <a:ea typeface="仿宋" panose="02010609060101010101" pitchFamily="49" charset="-122"/>
              </a:rPr>
              <a:t>&gt;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using namespace </a:t>
            </a:r>
            <a:r>
              <a:rPr lang="en-US" altLang="zh-CN" sz="2000" b="1" dirty="0" err="1">
                <a:latin typeface="仿宋" panose="02010609060101010101" pitchFamily="49" charset="-122"/>
                <a:ea typeface="仿宋" panose="02010609060101010101" pitchFamily="49" charset="-122"/>
              </a:rPr>
              <a:t>std</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class Clock</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smtClean="0">
                <a:latin typeface="仿宋" panose="02010609060101010101" pitchFamily="49" charset="-122"/>
                <a:ea typeface="仿宋" panose="02010609060101010101" pitchFamily="49" charset="-122"/>
              </a:rPr>
              <a:t>private</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hour,minute,second</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smtClean="0">
                <a:latin typeface="仿宋" panose="02010609060101010101" pitchFamily="49" charset="-122"/>
                <a:ea typeface="仿宋" panose="02010609060101010101" pitchFamily="49" charset="-122"/>
              </a:rPr>
              <a:t>public</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void </a:t>
            </a:r>
            <a:r>
              <a:rPr lang="en-US" altLang="zh-CN" sz="2000" b="1" dirty="0" err="1">
                <a:latin typeface="仿宋" panose="02010609060101010101" pitchFamily="49" charset="-122"/>
                <a:ea typeface="仿宋" panose="02010609060101010101" pitchFamily="49" charset="-122"/>
              </a:rPr>
              <a:t>setTime</a:t>
            </a:r>
            <a:r>
              <a:rPr lang="en-US"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newH,int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newM,int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newS</a:t>
            </a:r>
            <a:r>
              <a:rPr lang="en-US" altLang="zh-CN" sz="2000" b="1" dirty="0">
                <a:latin typeface="仿宋" panose="02010609060101010101" pitchFamily="49" charset="-122"/>
                <a:ea typeface="仿宋" panose="02010609060101010101" pitchFamily="49" charset="-122"/>
              </a:rPr>
              <a:t>);    </a:t>
            </a:r>
          </a:p>
          <a:p>
            <a:pPr>
              <a:defRPr/>
            </a:pPr>
            <a:r>
              <a:rPr lang="en-US" altLang="zh-CN" sz="2000" b="1" dirty="0">
                <a:latin typeface="仿宋" panose="02010609060101010101" pitchFamily="49" charset="-122"/>
                <a:ea typeface="仿宋" panose="02010609060101010101" pitchFamily="49" charset="-122"/>
              </a:rPr>
              <a:t> </a:t>
            </a:r>
            <a:r>
              <a:rPr lang="en-US" altLang="zh-CN" sz="2000" b="1" i="1" dirty="0">
                <a:solidFill>
                  <a:srgbClr val="FF0000"/>
                </a:solidFill>
                <a:latin typeface="仿宋" panose="02010609060101010101" pitchFamily="49" charset="-122"/>
                <a:ea typeface="仿宋" panose="02010609060101010101" pitchFamily="49" charset="-122"/>
              </a:rPr>
              <a:t>//</a:t>
            </a:r>
            <a:r>
              <a:rPr lang="zh-CN" altLang="zh-CN" sz="2000" b="1" i="1" dirty="0">
                <a:solidFill>
                  <a:srgbClr val="FF0000"/>
                </a:solidFill>
                <a:latin typeface="仿宋" panose="02010609060101010101" pitchFamily="49" charset="-122"/>
                <a:ea typeface="仿宋" panose="02010609060101010101" pitchFamily="49" charset="-122"/>
              </a:rPr>
              <a:t>函数原型说明</a:t>
            </a:r>
            <a:endParaRPr lang="zh-CN" altLang="zh-CN" sz="2000" b="1" dirty="0">
              <a:solidFill>
                <a:srgbClr val="FF0000"/>
              </a:solidFill>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void </a:t>
            </a:r>
            <a:r>
              <a:rPr lang="en-US" altLang="zh-CN" sz="2000" b="1" dirty="0" err="1">
                <a:latin typeface="仿宋" panose="02010609060101010101" pitchFamily="49" charset="-122"/>
                <a:ea typeface="仿宋" panose="02010609060101010101" pitchFamily="49" charset="-122"/>
              </a:rPr>
              <a:t>showTime</a:t>
            </a:r>
            <a:r>
              <a:rPr lang="en-US" altLang="zh-CN" sz="2000" b="1" dirty="0">
                <a:latin typeface="仿宋" panose="02010609060101010101" pitchFamily="49" charset="-122"/>
                <a:ea typeface="仿宋" panose="02010609060101010101" pitchFamily="49" charset="-122"/>
              </a:rPr>
              <a:t>();                                   </a:t>
            </a:r>
            <a:r>
              <a:rPr lang="en-US" altLang="zh-CN" sz="2000" b="1" i="1" dirty="0">
                <a:solidFill>
                  <a:srgbClr val="FF0000"/>
                </a:solidFill>
                <a:latin typeface="仿宋" panose="02010609060101010101" pitchFamily="49" charset="-122"/>
                <a:ea typeface="仿宋" panose="02010609060101010101" pitchFamily="49" charset="-122"/>
              </a:rPr>
              <a:t>//</a:t>
            </a:r>
            <a:r>
              <a:rPr lang="zh-CN" altLang="zh-CN" sz="2000" b="1" i="1" dirty="0">
                <a:solidFill>
                  <a:srgbClr val="FF0000"/>
                </a:solidFill>
                <a:latin typeface="仿宋" panose="02010609060101010101" pitchFamily="49" charset="-122"/>
                <a:ea typeface="仿宋" panose="02010609060101010101" pitchFamily="49" charset="-122"/>
              </a:rPr>
              <a:t>函数原型说明</a:t>
            </a:r>
            <a:endParaRPr lang="zh-CN" altLang="zh-CN" sz="2000" b="1" dirty="0">
              <a:solidFill>
                <a:srgbClr val="FF0000"/>
              </a:solidFill>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p:txBody>
      </p:sp>
      <p:sp>
        <p:nvSpPr>
          <p:cNvPr id="5" name="TextBox 4"/>
          <p:cNvSpPr txBox="1"/>
          <p:nvPr/>
        </p:nvSpPr>
        <p:spPr>
          <a:xfrm>
            <a:off x="1873958" y="210499"/>
            <a:ext cx="327636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成员函数的实现方式</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07504" y="805927"/>
            <a:ext cx="8856984" cy="3277820"/>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 void Clock::</a:t>
            </a:r>
            <a:r>
              <a:rPr lang="en-US" altLang="zh-CN" sz="2000" b="1" dirty="0" err="1">
                <a:latin typeface="仿宋" panose="02010609060101010101" pitchFamily="49" charset="-122"/>
                <a:ea typeface="仿宋" panose="02010609060101010101" pitchFamily="49" charset="-122"/>
              </a:rPr>
              <a:t>setTime</a:t>
            </a:r>
            <a:r>
              <a:rPr lang="en-US"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newH,int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newM,int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newS</a:t>
            </a:r>
            <a:r>
              <a:rPr lang="en-US" altLang="zh-CN" sz="2000" b="1" dirty="0">
                <a:latin typeface="仿宋" panose="02010609060101010101" pitchFamily="49" charset="-122"/>
                <a:ea typeface="仿宋" panose="02010609060101010101" pitchFamily="49" charset="-122"/>
              </a:rPr>
              <a:t>) </a:t>
            </a:r>
            <a:r>
              <a:rPr lang="en-US" altLang="zh-CN" sz="2000" b="1" i="1" dirty="0">
                <a:latin typeface="仿宋" panose="02010609060101010101" pitchFamily="49" charset="-122"/>
                <a:ea typeface="仿宋" panose="02010609060101010101" pitchFamily="49" charset="-122"/>
              </a:rPr>
              <a:t>//</a:t>
            </a:r>
            <a:r>
              <a:rPr lang="zh-CN" altLang="zh-CN" sz="2000" b="1" i="1" dirty="0">
                <a:latin typeface="仿宋" panose="02010609060101010101" pitchFamily="49" charset="-122"/>
                <a:ea typeface="仿宋" panose="02010609060101010101" pitchFamily="49" charset="-122"/>
              </a:rPr>
              <a:t>定义成员函数</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hour=</a:t>
            </a:r>
            <a:r>
              <a:rPr lang="en-US" altLang="zh-CN" sz="2000" b="1" dirty="0" err="1" smtClean="0">
                <a:latin typeface="仿宋" panose="02010609060101010101" pitchFamily="49" charset="-122"/>
                <a:ea typeface="仿宋" panose="02010609060101010101" pitchFamily="49" charset="-122"/>
              </a:rPr>
              <a:t>newH</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minute=</a:t>
            </a:r>
            <a:r>
              <a:rPr lang="en-US" altLang="zh-CN" sz="2000" b="1" dirty="0" err="1" smtClean="0">
                <a:latin typeface="仿宋" panose="02010609060101010101" pitchFamily="49" charset="-122"/>
                <a:ea typeface="仿宋" panose="02010609060101010101" pitchFamily="49" charset="-122"/>
              </a:rPr>
              <a:t>newM</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second=</a:t>
            </a:r>
            <a:r>
              <a:rPr lang="en-US" altLang="zh-CN" sz="2000" b="1" dirty="0" err="1">
                <a:latin typeface="仿宋" panose="02010609060101010101" pitchFamily="49" charset="-122"/>
                <a:ea typeface="仿宋" panose="02010609060101010101" pitchFamily="49" charset="-122"/>
              </a:rPr>
              <a:t>newS</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 </a:t>
            </a:r>
          </a:p>
          <a:p>
            <a:pPr>
              <a:lnSpc>
                <a:spcPct val="150000"/>
              </a:lnSpc>
            </a:pPr>
            <a:r>
              <a:rPr lang="zh-CN" altLang="zh-CN" sz="2000" b="1" dirty="0">
                <a:solidFill>
                  <a:schemeClr val="accent1"/>
                </a:solidFill>
                <a:latin typeface="仿宋" panose="02010609060101010101" pitchFamily="49" charset="-122"/>
                <a:ea typeface="仿宋" panose="02010609060101010101" pitchFamily="49" charset="-122"/>
              </a:rPr>
              <a:t>说明：</a:t>
            </a:r>
            <a:endParaRPr lang="en-US" altLang="zh-CN" sz="2000" b="1" dirty="0">
              <a:solidFill>
                <a:schemeClr val="accent1"/>
              </a:solidFill>
              <a:latin typeface="仿宋" panose="02010609060101010101" pitchFamily="49" charset="-122"/>
              <a:ea typeface="仿宋" panose="02010609060101010101" pitchFamily="49" charset="-122"/>
            </a:endParaRPr>
          </a:p>
          <a:p>
            <a:pPr>
              <a:lnSpc>
                <a:spcPct val="150000"/>
              </a:lnSpc>
            </a:pPr>
            <a:r>
              <a:rPr lang="en-US" altLang="zh-CN" sz="2000" b="1" dirty="0">
                <a:solidFill>
                  <a:schemeClr val="accent1"/>
                </a:solidFill>
                <a:latin typeface="仿宋" panose="02010609060101010101" pitchFamily="49" charset="-122"/>
                <a:ea typeface="仿宋" panose="02010609060101010101" pitchFamily="49" charset="-122"/>
              </a:rPr>
              <a:t>   </a:t>
            </a:r>
            <a:r>
              <a:rPr lang="en-US" altLang="zh-CN" b="1" dirty="0">
                <a:solidFill>
                  <a:schemeClr val="accent1"/>
                </a:solidFill>
                <a:latin typeface="仿宋" panose="02010609060101010101" pitchFamily="49" charset="-122"/>
                <a:ea typeface="仿宋" panose="02010609060101010101" pitchFamily="49" charset="-122"/>
              </a:rPr>
              <a:t> </a:t>
            </a:r>
            <a:r>
              <a:rPr lang="zh-CN" altLang="zh-CN"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1</a:t>
            </a:r>
            <a:r>
              <a:rPr lang="zh-CN" altLang="zh-CN" b="1" dirty="0">
                <a:latin typeface="仿宋" panose="02010609060101010101" pitchFamily="49" charset="-122"/>
                <a:ea typeface="仿宋" panose="02010609060101010101" pitchFamily="49" charset="-122"/>
              </a:rPr>
              <a:t>）在定义成员函数时，对函数所带的参数，既要</a:t>
            </a:r>
            <a:r>
              <a:rPr lang="zh-CN" altLang="zh-CN" b="1" dirty="0">
                <a:solidFill>
                  <a:srgbClr val="FF0000"/>
                </a:solidFill>
                <a:latin typeface="仿宋" panose="02010609060101010101" pitchFamily="49" charset="-122"/>
                <a:ea typeface="仿宋" panose="02010609060101010101" pitchFamily="49" charset="-122"/>
              </a:rPr>
              <a:t>说明</a:t>
            </a:r>
            <a:r>
              <a:rPr lang="zh-CN" altLang="zh-CN" b="1" dirty="0">
                <a:latin typeface="仿宋" panose="02010609060101010101" pitchFamily="49" charset="-122"/>
                <a:ea typeface="仿宋" panose="02010609060101010101" pitchFamily="49" charset="-122"/>
              </a:rPr>
              <a:t>其</a:t>
            </a:r>
            <a:r>
              <a:rPr lang="zh-CN" altLang="zh-CN" b="1" dirty="0">
                <a:solidFill>
                  <a:srgbClr val="FF0000"/>
                </a:solidFill>
                <a:latin typeface="仿宋" panose="02010609060101010101" pitchFamily="49" charset="-122"/>
                <a:ea typeface="仿宋" panose="02010609060101010101" pitchFamily="49" charset="-122"/>
              </a:rPr>
              <a:t>类型</a:t>
            </a:r>
            <a:r>
              <a:rPr lang="zh-CN" altLang="zh-CN" b="1" dirty="0">
                <a:latin typeface="仿宋" panose="02010609060101010101" pitchFamily="49" charset="-122"/>
                <a:ea typeface="仿宋" panose="02010609060101010101" pitchFamily="49" charset="-122"/>
              </a:rPr>
              <a:t>，也要</a:t>
            </a:r>
            <a:r>
              <a:rPr lang="zh-CN" altLang="zh-CN" b="1" dirty="0">
                <a:solidFill>
                  <a:srgbClr val="FF0000"/>
                </a:solidFill>
                <a:latin typeface="仿宋" panose="02010609060101010101" pitchFamily="49" charset="-122"/>
                <a:ea typeface="仿宋" panose="02010609060101010101" pitchFamily="49" charset="-122"/>
              </a:rPr>
              <a:t>指出参数名</a:t>
            </a:r>
            <a:r>
              <a:rPr lang="zh-CN" altLang="zh-CN" b="1" dirty="0">
                <a:latin typeface="仿宋" panose="02010609060101010101" pitchFamily="49" charset="-122"/>
                <a:ea typeface="仿宋" panose="02010609060101010101" pitchFamily="49" charset="-122"/>
              </a:rPr>
              <a:t>；</a:t>
            </a:r>
          </a:p>
          <a:p>
            <a:pPr>
              <a:lnSpc>
                <a:spcPct val="150000"/>
              </a:lnSpc>
            </a:pPr>
            <a:r>
              <a:rPr lang="en-US" altLang="zh-CN" b="1" dirty="0">
                <a:latin typeface="仿宋" panose="02010609060101010101" pitchFamily="49" charset="-122"/>
                <a:ea typeface="仿宋" panose="02010609060101010101" pitchFamily="49" charset="-122"/>
              </a:rPr>
              <a:t>    </a:t>
            </a:r>
            <a:r>
              <a:rPr lang="zh-CN" altLang="zh-CN"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2</a:t>
            </a:r>
            <a:r>
              <a:rPr lang="zh-CN" altLang="zh-CN" b="1" dirty="0">
                <a:latin typeface="仿宋" panose="02010609060101010101" pitchFamily="49" charset="-122"/>
                <a:ea typeface="仿宋" panose="02010609060101010101" pitchFamily="49" charset="-122"/>
              </a:rPr>
              <a:t>）在定义成员函数时，其返回值</a:t>
            </a:r>
            <a:r>
              <a:rPr lang="zh-CN" altLang="zh-CN" b="1" dirty="0">
                <a:solidFill>
                  <a:srgbClr val="FF0000"/>
                </a:solidFill>
                <a:latin typeface="仿宋" panose="02010609060101010101" pitchFamily="49" charset="-122"/>
                <a:ea typeface="仿宋" panose="02010609060101010101" pitchFamily="49" charset="-122"/>
              </a:rPr>
              <a:t>必须</a:t>
            </a:r>
            <a:r>
              <a:rPr lang="zh-CN" altLang="zh-CN" b="1" dirty="0">
                <a:latin typeface="仿宋" panose="02010609060101010101" pitchFamily="49" charset="-122"/>
                <a:ea typeface="仿宋" panose="02010609060101010101" pitchFamily="49" charset="-122"/>
              </a:rPr>
              <a:t>与函数原型声明中的</a:t>
            </a:r>
            <a:r>
              <a:rPr lang="zh-CN" altLang="zh-CN" b="1" dirty="0">
                <a:solidFill>
                  <a:srgbClr val="FF0000"/>
                </a:solidFill>
                <a:latin typeface="仿宋" panose="02010609060101010101" pitchFamily="49" charset="-122"/>
                <a:ea typeface="仿宋" panose="02010609060101010101" pitchFamily="49" charset="-122"/>
              </a:rPr>
              <a:t>返回类型相同</a:t>
            </a:r>
            <a:r>
              <a:rPr lang="zh-CN" altLang="zh-CN" b="1" dirty="0">
                <a:latin typeface="仿宋" panose="02010609060101010101" pitchFamily="49" charset="-122"/>
                <a:ea typeface="仿宋" panose="02010609060101010101" pitchFamily="49" charset="-122"/>
              </a:rPr>
              <a:t>。</a:t>
            </a:r>
          </a:p>
        </p:txBody>
      </p:sp>
      <p:sp>
        <p:nvSpPr>
          <p:cNvPr id="5" name="TextBox 4"/>
          <p:cNvSpPr txBox="1"/>
          <p:nvPr/>
        </p:nvSpPr>
        <p:spPr>
          <a:xfrm>
            <a:off x="1873958" y="210499"/>
            <a:ext cx="327636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成员函数的实现方式</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4">
                                            <p:txEl>
                                              <p:pRg st="1" end="1"/>
                                            </p:txEl>
                                          </p:spTgt>
                                        </p:tgtEl>
                                        <p:attrNameLst>
                                          <p:attrName>style.visibility</p:attrName>
                                        </p:attrNameLst>
                                      </p:cBhvr>
                                      <p:to>
                                        <p:strVal val="visible"/>
                                      </p:to>
                                    </p:set>
                                    <p:animEffect transition="in" filter="fade">
                                      <p:cBhvr>
                                        <p:cTn id="24" dur="500"/>
                                        <p:tgtEl>
                                          <p:spTgt spid="34">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xEl>
                                              <p:pRg st="2" end="2"/>
                                            </p:txEl>
                                          </p:spTgt>
                                        </p:tgtEl>
                                        <p:attrNameLst>
                                          <p:attrName>style.visibility</p:attrName>
                                        </p:attrNameLst>
                                      </p:cBhvr>
                                      <p:to>
                                        <p:strVal val="visible"/>
                                      </p:to>
                                    </p:set>
                                    <p:animEffect transition="in" filter="fade">
                                      <p:cBhvr>
                                        <p:cTn id="27" dur="500"/>
                                        <p:tgtEl>
                                          <p:spTgt spid="34">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4">
                                            <p:txEl>
                                              <p:pRg st="3" end="3"/>
                                            </p:txEl>
                                          </p:spTgt>
                                        </p:tgtEl>
                                        <p:attrNameLst>
                                          <p:attrName>style.visibility</p:attrName>
                                        </p:attrNameLst>
                                      </p:cBhvr>
                                      <p:to>
                                        <p:strVal val="visible"/>
                                      </p:to>
                                    </p:set>
                                    <p:animEffect transition="in" filter="fade">
                                      <p:cBhvr>
                                        <p:cTn id="30" dur="500"/>
                                        <p:tgtEl>
                                          <p:spTgt spid="34">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4">
                                            <p:txEl>
                                              <p:pRg st="4" end="4"/>
                                            </p:txEl>
                                          </p:spTgt>
                                        </p:tgtEl>
                                        <p:attrNameLst>
                                          <p:attrName>style.visibility</p:attrName>
                                        </p:attrNameLst>
                                      </p:cBhvr>
                                      <p:to>
                                        <p:strVal val="visible"/>
                                      </p:to>
                                    </p:set>
                                    <p:animEffect transition="in" filter="fade">
                                      <p:cBhvr>
                                        <p:cTn id="33" dur="500"/>
                                        <p:tgtEl>
                                          <p:spTgt spid="34">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4">
                                            <p:txEl>
                                              <p:pRg st="5" end="5"/>
                                            </p:txEl>
                                          </p:spTgt>
                                        </p:tgtEl>
                                        <p:attrNameLst>
                                          <p:attrName>style.visibility</p:attrName>
                                        </p:attrNameLst>
                                      </p:cBhvr>
                                      <p:to>
                                        <p:strVal val="visible"/>
                                      </p:to>
                                    </p:set>
                                    <p:animEffect transition="in" filter="fade">
                                      <p:cBhvr>
                                        <p:cTn id="36" dur="500"/>
                                        <p:tgtEl>
                                          <p:spTgt spid="34">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4">
                                            <p:txEl>
                                              <p:pRg st="6" end="6"/>
                                            </p:txEl>
                                          </p:spTgt>
                                        </p:tgtEl>
                                        <p:attrNameLst>
                                          <p:attrName>style.visibility</p:attrName>
                                        </p:attrNameLst>
                                      </p:cBhvr>
                                      <p:to>
                                        <p:strVal val="visible"/>
                                      </p:to>
                                    </p:set>
                                    <p:animEffect transition="in" filter="fade">
                                      <p:cBhvr>
                                        <p:cTn id="41" dur="1000"/>
                                        <p:tgtEl>
                                          <p:spTgt spid="34">
                                            <p:txEl>
                                              <p:pRg st="6" end="6"/>
                                            </p:txEl>
                                          </p:spTgt>
                                        </p:tgtEl>
                                      </p:cBhvr>
                                    </p:animEffect>
                                    <p:anim calcmode="lin" valueType="num">
                                      <p:cBhvr>
                                        <p:cTn id="42"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4">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4">
                                            <p:txEl>
                                              <p:pRg st="7" end="7"/>
                                            </p:txEl>
                                          </p:spTgt>
                                        </p:tgtEl>
                                        <p:attrNameLst>
                                          <p:attrName>style.visibility</p:attrName>
                                        </p:attrNameLst>
                                      </p:cBhvr>
                                      <p:to>
                                        <p:strVal val="visible"/>
                                      </p:to>
                                    </p:set>
                                    <p:animEffect transition="in" filter="fade">
                                      <p:cBhvr>
                                        <p:cTn id="46" dur="1000"/>
                                        <p:tgtEl>
                                          <p:spTgt spid="34">
                                            <p:txEl>
                                              <p:pRg st="7" end="7"/>
                                            </p:txEl>
                                          </p:spTgt>
                                        </p:tgtEl>
                                      </p:cBhvr>
                                    </p:animEffect>
                                    <p:anim calcmode="lin" valueType="num">
                                      <p:cBhvr>
                                        <p:cTn id="47" dur="1000" fill="hold"/>
                                        <p:tgtEl>
                                          <p:spTgt spid="34">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4">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4">
                                            <p:txEl>
                                              <p:pRg st="8" end="8"/>
                                            </p:txEl>
                                          </p:spTgt>
                                        </p:tgtEl>
                                        <p:attrNameLst>
                                          <p:attrName>style.visibility</p:attrName>
                                        </p:attrNameLst>
                                      </p:cBhvr>
                                      <p:to>
                                        <p:strVal val="visible"/>
                                      </p:to>
                                    </p:set>
                                    <p:animEffect transition="in" filter="fade">
                                      <p:cBhvr>
                                        <p:cTn id="51" dur="1000"/>
                                        <p:tgtEl>
                                          <p:spTgt spid="34">
                                            <p:txEl>
                                              <p:pRg st="8" end="8"/>
                                            </p:txEl>
                                          </p:spTgt>
                                        </p:tgtEl>
                                      </p:cBhvr>
                                    </p:animEffect>
                                    <p:anim calcmode="lin" valueType="num">
                                      <p:cBhvr>
                                        <p:cTn id="52" dur="1000" fill="hold"/>
                                        <p:tgtEl>
                                          <p:spTgt spid="34">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857880" y="915566"/>
            <a:ext cx="7200800" cy="1785104"/>
          </a:xfrm>
          <a:prstGeom prst="rect">
            <a:avLst/>
          </a:prstGeom>
          <a:noFill/>
        </p:spPr>
        <p:txBody>
          <a:bodyPr wrap="square" rtlCol="0">
            <a:spAutoFit/>
          </a:bodyPr>
          <a:lstStyle/>
          <a:p>
            <a:pPr>
              <a:lnSpc>
                <a:spcPct val="150000"/>
              </a:lnSpc>
            </a:pPr>
            <a:r>
              <a:rPr lang="zh-CN" altLang="zh-CN" sz="2000" b="1" dirty="0">
                <a:latin typeface="仿宋" panose="02010609060101010101" pitchFamily="49" charset="-122"/>
                <a:ea typeface="仿宋" panose="02010609060101010101" pitchFamily="49" charset="-122"/>
              </a:rPr>
              <a:t>类的成员函数的</a:t>
            </a:r>
            <a:r>
              <a:rPr lang="zh-CN" altLang="zh-CN" sz="2000" b="1" dirty="0">
                <a:solidFill>
                  <a:srgbClr val="FF0000"/>
                </a:solidFill>
                <a:latin typeface="仿宋" panose="02010609060101010101" pitchFamily="49" charset="-122"/>
                <a:ea typeface="仿宋" panose="02010609060101010101" pitchFamily="49" charset="-122"/>
              </a:rPr>
              <a:t>定义方式</a:t>
            </a:r>
            <a:r>
              <a:rPr lang="zh-CN" altLang="en-US" sz="2000" b="1" dirty="0">
                <a:solidFill>
                  <a:srgbClr val="FF0000"/>
                </a:solidFill>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第二种方式是在类内直接进行定义。这种方式一般用在代码比较少的成员函数。</a:t>
            </a:r>
            <a:r>
              <a:rPr lang="zh-CN" altLang="en-US" sz="2000" b="1" dirty="0">
                <a:latin typeface="仿宋" panose="02010609060101010101" pitchFamily="49" charset="-122"/>
                <a:ea typeface="仿宋" panose="02010609060101010101" pitchFamily="49" charset="-122"/>
              </a:rPr>
              <a:t>被默认为内联函数。</a:t>
            </a:r>
            <a:endParaRPr lang="zh-CN" altLang="zh-CN" sz="2000" b="1" dirty="0">
              <a:latin typeface="仿宋" panose="02010609060101010101" pitchFamily="49" charset="-122"/>
              <a:ea typeface="仿宋" panose="02010609060101010101" pitchFamily="49" charset="-122"/>
            </a:endParaRPr>
          </a:p>
          <a:p>
            <a:endParaRPr lang="zh-CN" altLang="zh-CN" sz="2000" b="1" dirty="0">
              <a:latin typeface="仿宋" panose="02010609060101010101" pitchFamily="49" charset="-122"/>
              <a:ea typeface="仿宋" panose="02010609060101010101" pitchFamily="49" charset="-122"/>
            </a:endParaRPr>
          </a:p>
        </p:txBody>
      </p:sp>
      <p:sp>
        <p:nvSpPr>
          <p:cNvPr id="5" name="TextBox 4"/>
          <p:cNvSpPr txBox="1"/>
          <p:nvPr/>
        </p:nvSpPr>
        <p:spPr>
          <a:xfrm>
            <a:off x="1873958" y="210499"/>
            <a:ext cx="327636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3.2.4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成员函数的实现方式</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4">
                                            <p:txEl>
                                              <p:pRg st="0" end="0"/>
                                            </p:txEl>
                                          </p:spTgt>
                                        </p:tgtEl>
                                        <p:attrNameLst>
                                          <p:attrName>style.visibility</p:attrName>
                                        </p:attrNameLst>
                                      </p:cBhvr>
                                      <p:to>
                                        <p:strVal val="visible"/>
                                      </p:to>
                                    </p:set>
                                    <p:animEffect transition="in" filter="fade">
                                      <p:cBhvr>
                                        <p:cTn id="23" dur="500"/>
                                        <p:tgtEl>
                                          <p:spTgt spid="3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4">
                                            <p:txEl>
                                              <p:pRg st="1" end="1"/>
                                            </p:txEl>
                                          </p:spTgt>
                                        </p:tgtEl>
                                        <p:attrNameLst>
                                          <p:attrName>style.visibility</p:attrName>
                                        </p:attrNameLst>
                                      </p:cBhvr>
                                      <p:to>
                                        <p:strVal val="visible"/>
                                      </p:to>
                                    </p:set>
                                    <p:animEffect transition="in" filter="fade">
                                      <p:cBhvr>
                                        <p:cTn id="28" dur="1000"/>
                                        <p:tgtEl>
                                          <p:spTgt spid="34">
                                            <p:txEl>
                                              <p:pRg st="1" end="1"/>
                                            </p:txEl>
                                          </p:spTgt>
                                        </p:tgtEl>
                                      </p:cBhvr>
                                    </p:animEffect>
                                    <p:anim calcmode="lin" valueType="num">
                                      <p:cBhvr>
                                        <p:cTn id="29"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79512" y="1419622"/>
            <a:ext cx="8856984" cy="2862322"/>
          </a:xfrm>
          <a:prstGeom prst="rect">
            <a:avLst/>
          </a:prstGeom>
          <a:noFill/>
        </p:spPr>
        <p:txBody>
          <a:bodyPr wrap="square" rtlCol="0">
            <a:spAutoFit/>
          </a:bodyPr>
          <a:lstStyle/>
          <a:p>
            <a:pPr>
              <a:lnSpc>
                <a:spcPct val="150000"/>
              </a:lnSpc>
            </a:pPr>
            <a:r>
              <a:rPr lang="en-US" altLang="zh-CN" sz="2000" dirty="0"/>
              <a:t>       </a:t>
            </a:r>
            <a:r>
              <a:rPr lang="zh-CN" altLang="zh-CN" sz="2000" b="1" dirty="0">
                <a:latin typeface="仿宋" panose="02010609060101010101" pitchFamily="49" charset="-122"/>
                <a:ea typeface="仿宋" panose="02010609060101010101" pitchFamily="49" charset="-122"/>
              </a:rPr>
              <a:t>一般的函数使用过程中，需要进行函数调用，由于在调用函数时，需要保存现场和返回地址、进行参数传递，再转到子函数的代码起始地址去执行。子函数执行完后，又要取出以前保存的返回地址和现场状态，再继续执行。</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内联函数与一般函数的区别在于它不是在调用时发生控制转移，而是在编译时将函数体嵌入到每一个调用处。这样就节省了参数传递、控制转移等开销。</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857880" y="843558"/>
            <a:ext cx="3519800" cy="369332"/>
          </a:xfrm>
          <a:prstGeom prst="rect">
            <a:avLst/>
          </a:prstGeom>
          <a:noFill/>
        </p:spPr>
        <p:txBody>
          <a:bodyPr wrap="squar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3.2.5  </a:t>
            </a:r>
            <a:r>
              <a:rPr lang="zh-CN" altLang="zh-CN" b="1" dirty="0">
                <a:solidFill>
                  <a:schemeClr val="accent1">
                    <a:lumMod val="75000"/>
                  </a:schemeClr>
                </a:solidFill>
                <a:latin typeface="微软雅黑" panose="020B0503020204020204" pitchFamily="34" charset="-122"/>
                <a:ea typeface="微软雅黑" panose="020B0503020204020204" pitchFamily="34" charset="-122"/>
              </a:rPr>
              <a:t>成员函数设置为内联函数</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4">
                                            <p:txEl>
                                              <p:pRg st="1" end="1"/>
                                            </p:txEl>
                                          </p:spTgt>
                                        </p:tgtEl>
                                        <p:attrNameLst>
                                          <p:attrName>style.visibility</p:attrName>
                                        </p:attrNameLst>
                                      </p:cBhvr>
                                      <p:to>
                                        <p:strVal val="visible"/>
                                      </p:to>
                                    </p:set>
                                    <p:animEffect transition="in" filter="fade">
                                      <p:cBhvr>
                                        <p:cTn id="26"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043608" y="771550"/>
            <a:ext cx="7272808" cy="4247317"/>
          </a:xfrm>
          <a:prstGeom prst="rect">
            <a:avLst/>
          </a:prstGeom>
          <a:noFill/>
        </p:spPr>
        <p:txBody>
          <a:bodyPr wrap="square" rtlCol="0">
            <a:spAutoFit/>
          </a:bodyPr>
          <a:lstStyle/>
          <a:p>
            <a:pPr>
              <a:lnSpc>
                <a:spcPct val="150000"/>
              </a:lnSpc>
            </a:pPr>
            <a:r>
              <a:rPr lang="zh-CN" altLang="en-US" sz="2000" b="1" dirty="0">
                <a:latin typeface="仿宋" panose="02010609060101010101" pitchFamily="49" charset="-122"/>
                <a:ea typeface="仿宋" panose="02010609060101010101" pitchFamily="49" charset="-122"/>
              </a:rPr>
              <a:t>内联函数的定义格式为：</a:t>
            </a:r>
          </a:p>
          <a:p>
            <a:pPr>
              <a:lnSpc>
                <a:spcPct val="150000"/>
              </a:lnSpc>
            </a:pPr>
            <a:r>
              <a:rPr lang="en-US" altLang="zh-CN" sz="2000" b="1" dirty="0">
                <a:latin typeface="仿宋" panose="02010609060101010101" pitchFamily="49" charset="-122"/>
                <a:ea typeface="仿宋" panose="02010609060101010101" pitchFamily="49" charset="-122"/>
              </a:rPr>
              <a:t>   inline </a:t>
            </a:r>
            <a:r>
              <a:rPr lang="zh-CN" altLang="en-US" sz="2000" b="1" dirty="0">
                <a:latin typeface="仿宋" panose="02010609060101010101" pitchFamily="49" charset="-122"/>
                <a:ea typeface="仿宋" panose="02010609060101010101" pitchFamily="49" charset="-122"/>
              </a:rPr>
              <a:t>返回值类型  函数名（形参列表）</a:t>
            </a:r>
          </a:p>
          <a:p>
            <a:pPr>
              <a:lnSpc>
                <a:spcPct val="1500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a:t>
            </a:r>
          </a:p>
          <a:p>
            <a:pPr>
              <a:lnSpc>
                <a:spcPct val="150000"/>
              </a:lnSpc>
            </a:pPr>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函数体</a:t>
            </a:r>
          </a:p>
          <a:p>
            <a:pPr>
              <a:lnSpc>
                <a:spcPct val="1500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a:t>
            </a:r>
          </a:p>
          <a:p>
            <a:pPr>
              <a:lnSpc>
                <a:spcPct val="150000"/>
              </a:lnSpc>
            </a:pPr>
            <a:r>
              <a:rPr lang="zh-CN" altLang="en-US" sz="2000" b="1" dirty="0">
                <a:solidFill>
                  <a:schemeClr val="accent1">
                    <a:lumMod val="75000"/>
                  </a:schemeClr>
                </a:solidFill>
                <a:latin typeface="仿宋" panose="02010609060101010101" pitchFamily="49" charset="-122"/>
                <a:ea typeface="仿宋" panose="02010609060101010101" pitchFamily="49" charset="-122"/>
              </a:rPr>
              <a:t>说明</a:t>
            </a:r>
            <a:r>
              <a:rPr lang="zh-CN" altLang="en-US" sz="2000" dirty="0">
                <a:latin typeface="仿宋" panose="02010609060101010101" pitchFamily="49" charset="-122"/>
                <a:ea typeface="仿宋" panose="02010609060101010101" pitchFamily="49" charset="-122"/>
              </a:rPr>
              <a:t>：</a:t>
            </a:r>
          </a:p>
          <a:p>
            <a:pPr>
              <a:lnSpc>
                <a:spcPct val="150000"/>
              </a:lnSpc>
            </a:pPr>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en-US" sz="2000" b="1" dirty="0">
                <a:latin typeface="仿宋" panose="02010609060101010101" pitchFamily="49" charset="-122"/>
                <a:ea typeface="仿宋" panose="02010609060101010101" pitchFamily="49" charset="-122"/>
              </a:rPr>
              <a:t>）内联函数体内不能含有循环语句和</a:t>
            </a:r>
            <a:r>
              <a:rPr lang="en-US" altLang="zh-CN" sz="2000" b="1" dirty="0">
                <a:latin typeface="仿宋" panose="02010609060101010101" pitchFamily="49" charset="-122"/>
                <a:ea typeface="仿宋" panose="02010609060101010101" pitchFamily="49" charset="-122"/>
              </a:rPr>
              <a:t>switch</a:t>
            </a:r>
            <a:r>
              <a:rPr lang="zh-CN" altLang="en-US" sz="2000" b="1" dirty="0">
                <a:latin typeface="仿宋" panose="02010609060101010101" pitchFamily="49" charset="-122"/>
                <a:ea typeface="仿宋" panose="02010609060101010101" pitchFamily="49" charset="-122"/>
              </a:rPr>
              <a:t>语句；</a:t>
            </a:r>
          </a:p>
          <a:p>
            <a:pPr>
              <a:lnSpc>
                <a:spcPct val="150000"/>
              </a:lnSpc>
            </a:pPr>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en-US" sz="2000" b="1" dirty="0">
                <a:latin typeface="仿宋" panose="02010609060101010101" pitchFamily="49" charset="-122"/>
                <a:ea typeface="仿宋" panose="02010609060101010101" pitchFamily="49" charset="-122"/>
              </a:rPr>
              <a:t>）内联函数的定义必须出现在第一次被调用之前；</a:t>
            </a:r>
          </a:p>
          <a:p>
            <a:pPr>
              <a:lnSpc>
                <a:spcPct val="150000"/>
              </a:lnSpc>
            </a:pPr>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en-US" sz="2000" b="1" dirty="0">
                <a:latin typeface="仿宋" panose="02010609060101010101" pitchFamily="49" charset="-122"/>
                <a:ea typeface="仿宋" panose="02010609060101010101" pitchFamily="49" charset="-122"/>
              </a:rPr>
              <a:t>）对内联函数不能进行异常接口声明。</a:t>
            </a:r>
          </a:p>
        </p:txBody>
      </p:sp>
      <p:sp>
        <p:nvSpPr>
          <p:cNvPr id="5" name="TextBox 4"/>
          <p:cNvSpPr txBox="1"/>
          <p:nvPr/>
        </p:nvSpPr>
        <p:spPr>
          <a:xfrm>
            <a:off x="2051720" y="200199"/>
            <a:ext cx="3519800"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3.2.5  </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成员函数设置为内联函数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4">
                                            <p:txEl>
                                              <p:pRg st="1" end="1"/>
                                            </p:txEl>
                                          </p:spTgt>
                                        </p:tgtEl>
                                        <p:attrNameLst>
                                          <p:attrName>style.visibility</p:attrName>
                                        </p:attrNameLst>
                                      </p:cBhvr>
                                      <p:to>
                                        <p:strVal val="visible"/>
                                      </p:to>
                                    </p:set>
                                    <p:animEffect transition="in" filter="fade">
                                      <p:cBhvr>
                                        <p:cTn id="26" dur="1000"/>
                                        <p:tgtEl>
                                          <p:spTgt spid="34">
                                            <p:txEl>
                                              <p:pRg st="1" end="1"/>
                                            </p:txEl>
                                          </p:spTgt>
                                        </p:tgtEl>
                                      </p:cBhvr>
                                    </p:animEffect>
                                    <p:anim calcmode="lin" valueType="num">
                                      <p:cBhvr>
                                        <p:cTn id="27"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4">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4">
                                            <p:txEl>
                                              <p:pRg st="2" end="2"/>
                                            </p:txEl>
                                          </p:spTgt>
                                        </p:tgtEl>
                                        <p:attrNameLst>
                                          <p:attrName>style.visibility</p:attrName>
                                        </p:attrNameLst>
                                      </p:cBhvr>
                                      <p:to>
                                        <p:strVal val="visible"/>
                                      </p:to>
                                    </p:set>
                                    <p:animEffect transition="in" filter="fade">
                                      <p:cBhvr>
                                        <p:cTn id="31" dur="1000"/>
                                        <p:tgtEl>
                                          <p:spTgt spid="34">
                                            <p:txEl>
                                              <p:pRg st="2" end="2"/>
                                            </p:txEl>
                                          </p:spTgt>
                                        </p:tgtEl>
                                      </p:cBhvr>
                                    </p:animEffect>
                                    <p:anim calcmode="lin" valueType="num">
                                      <p:cBhvr>
                                        <p:cTn id="3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4">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4">
                                            <p:txEl>
                                              <p:pRg st="3" end="3"/>
                                            </p:txEl>
                                          </p:spTgt>
                                        </p:tgtEl>
                                        <p:attrNameLst>
                                          <p:attrName>style.visibility</p:attrName>
                                        </p:attrNameLst>
                                      </p:cBhvr>
                                      <p:to>
                                        <p:strVal val="visible"/>
                                      </p:to>
                                    </p:set>
                                    <p:animEffect transition="in" filter="fade">
                                      <p:cBhvr>
                                        <p:cTn id="36" dur="1000"/>
                                        <p:tgtEl>
                                          <p:spTgt spid="34">
                                            <p:txEl>
                                              <p:pRg st="3" end="3"/>
                                            </p:txEl>
                                          </p:spTgt>
                                        </p:tgtEl>
                                      </p:cBhvr>
                                    </p:animEffect>
                                    <p:anim calcmode="lin" valueType="num">
                                      <p:cBhvr>
                                        <p:cTn id="37"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4">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4">
                                            <p:txEl>
                                              <p:pRg st="4" end="4"/>
                                            </p:txEl>
                                          </p:spTgt>
                                        </p:tgtEl>
                                        <p:attrNameLst>
                                          <p:attrName>style.visibility</p:attrName>
                                        </p:attrNameLst>
                                      </p:cBhvr>
                                      <p:to>
                                        <p:strVal val="visible"/>
                                      </p:to>
                                    </p:set>
                                    <p:animEffect transition="in" filter="fade">
                                      <p:cBhvr>
                                        <p:cTn id="41" dur="1000"/>
                                        <p:tgtEl>
                                          <p:spTgt spid="34">
                                            <p:txEl>
                                              <p:pRg st="4" end="4"/>
                                            </p:txEl>
                                          </p:spTgt>
                                        </p:tgtEl>
                                      </p:cBhvr>
                                    </p:animEffect>
                                    <p:anim calcmode="lin" valueType="num">
                                      <p:cBhvr>
                                        <p:cTn id="42"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4">
                                            <p:txEl>
                                              <p:pRg st="5" end="5"/>
                                            </p:txEl>
                                          </p:spTgt>
                                        </p:tgtEl>
                                        <p:attrNameLst>
                                          <p:attrName>style.visibility</p:attrName>
                                        </p:attrNameLst>
                                      </p:cBhvr>
                                      <p:to>
                                        <p:strVal val="visible"/>
                                      </p:to>
                                    </p:set>
                                    <p:animEffect transition="in" filter="fade">
                                      <p:cBhvr>
                                        <p:cTn id="48" dur="1000"/>
                                        <p:tgtEl>
                                          <p:spTgt spid="34">
                                            <p:txEl>
                                              <p:pRg st="5" end="5"/>
                                            </p:txEl>
                                          </p:spTgt>
                                        </p:tgtEl>
                                      </p:cBhvr>
                                    </p:animEffect>
                                    <p:anim calcmode="lin" valueType="num">
                                      <p:cBhvr>
                                        <p:cTn id="49"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4">
                                            <p:txEl>
                                              <p:pRg st="5" end="5"/>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4">
                                            <p:txEl>
                                              <p:pRg st="6" end="6"/>
                                            </p:txEl>
                                          </p:spTgt>
                                        </p:tgtEl>
                                        <p:attrNameLst>
                                          <p:attrName>style.visibility</p:attrName>
                                        </p:attrNameLst>
                                      </p:cBhvr>
                                      <p:to>
                                        <p:strVal val="visible"/>
                                      </p:to>
                                    </p:set>
                                    <p:animEffect transition="in" filter="fade">
                                      <p:cBhvr>
                                        <p:cTn id="53" dur="1000"/>
                                        <p:tgtEl>
                                          <p:spTgt spid="34">
                                            <p:txEl>
                                              <p:pRg st="6" end="6"/>
                                            </p:txEl>
                                          </p:spTgt>
                                        </p:tgtEl>
                                      </p:cBhvr>
                                    </p:animEffect>
                                    <p:anim calcmode="lin" valueType="num">
                                      <p:cBhvr>
                                        <p:cTn id="54"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34">
                                            <p:txEl>
                                              <p:pRg st="6" end="6"/>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4">
                                            <p:txEl>
                                              <p:pRg st="7" end="7"/>
                                            </p:txEl>
                                          </p:spTgt>
                                        </p:tgtEl>
                                        <p:attrNameLst>
                                          <p:attrName>style.visibility</p:attrName>
                                        </p:attrNameLst>
                                      </p:cBhvr>
                                      <p:to>
                                        <p:strVal val="visible"/>
                                      </p:to>
                                    </p:set>
                                    <p:animEffect transition="in" filter="fade">
                                      <p:cBhvr>
                                        <p:cTn id="58" dur="1000"/>
                                        <p:tgtEl>
                                          <p:spTgt spid="34">
                                            <p:txEl>
                                              <p:pRg st="7" end="7"/>
                                            </p:txEl>
                                          </p:spTgt>
                                        </p:tgtEl>
                                      </p:cBhvr>
                                    </p:animEffect>
                                    <p:anim calcmode="lin" valueType="num">
                                      <p:cBhvr>
                                        <p:cTn id="59" dur="1000" fill="hold"/>
                                        <p:tgtEl>
                                          <p:spTgt spid="34">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34">
                                            <p:txEl>
                                              <p:pRg st="7" end="7"/>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4">
                                            <p:txEl>
                                              <p:pRg st="8" end="8"/>
                                            </p:txEl>
                                          </p:spTgt>
                                        </p:tgtEl>
                                        <p:attrNameLst>
                                          <p:attrName>style.visibility</p:attrName>
                                        </p:attrNameLst>
                                      </p:cBhvr>
                                      <p:to>
                                        <p:strVal val="visible"/>
                                      </p:to>
                                    </p:set>
                                    <p:animEffect transition="in" filter="fade">
                                      <p:cBhvr>
                                        <p:cTn id="63" dur="1000"/>
                                        <p:tgtEl>
                                          <p:spTgt spid="34">
                                            <p:txEl>
                                              <p:pRg st="8" end="8"/>
                                            </p:txEl>
                                          </p:spTgt>
                                        </p:tgtEl>
                                      </p:cBhvr>
                                    </p:animEffect>
                                    <p:anim calcmode="lin" valueType="num">
                                      <p:cBhvr>
                                        <p:cTn id="64" dur="1000" fill="hold"/>
                                        <p:tgtEl>
                                          <p:spTgt spid="3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75216" y="843558"/>
            <a:ext cx="8789272" cy="1477328"/>
          </a:xfrm>
          <a:prstGeom prst="rect">
            <a:avLst/>
          </a:prstGeom>
          <a:noFill/>
        </p:spPr>
        <p:txBody>
          <a:bodyPr wrap="square" rtlCol="0">
            <a:spAutoFit/>
          </a:bodyPr>
          <a:lstStyle/>
          <a:p>
            <a:pPr>
              <a:lnSpc>
                <a:spcPct val="150000"/>
              </a:lnSpc>
            </a:pPr>
            <a:r>
              <a:rPr lang="en-US" altLang="zh-CN" sz="2000" dirty="0"/>
              <a:t>         </a:t>
            </a:r>
            <a:r>
              <a:rPr lang="zh-CN" altLang="zh-CN" sz="2000" b="1" dirty="0">
                <a:latin typeface="仿宋" panose="02010609060101010101" pitchFamily="49" charset="-122"/>
                <a:ea typeface="仿宋" panose="02010609060101010101" pitchFamily="49" charset="-122"/>
              </a:rPr>
              <a:t>内联函数实际上是一种以空间换时间的方案，其缺点是加大了空间方面的开销。它通常用在结构简单、语句少、使用多的情况下。</a:t>
            </a:r>
          </a:p>
          <a:p>
            <a:pPr>
              <a:lnSpc>
                <a:spcPct val="150000"/>
              </a:lnSpc>
            </a:pPr>
            <a:r>
              <a:rPr lang="en-US" altLang="zh-CN" sz="2000" b="1" dirty="0">
                <a:latin typeface="仿宋" panose="02010609060101010101" pitchFamily="49" charset="-122"/>
                <a:ea typeface="仿宋" panose="02010609060101010101" pitchFamily="49" charset="-122"/>
              </a:rPr>
              <a:t>    C++</a:t>
            </a:r>
            <a:r>
              <a:rPr lang="zh-CN" altLang="zh-CN" sz="2000" b="1" dirty="0">
                <a:latin typeface="仿宋" panose="02010609060101010101" pitchFamily="49" charset="-122"/>
                <a:ea typeface="仿宋" panose="02010609060101010101" pitchFamily="49" charset="-122"/>
              </a:rPr>
              <a:t>默认在类内给出函数体定义的成员函数为内联函数。</a:t>
            </a:r>
            <a:endParaRPr lang="zh-CN" altLang="en-US" sz="2000" dirty="0"/>
          </a:p>
        </p:txBody>
      </p:sp>
      <p:sp>
        <p:nvSpPr>
          <p:cNvPr id="5" name="TextBox 4"/>
          <p:cNvSpPr txBox="1"/>
          <p:nvPr/>
        </p:nvSpPr>
        <p:spPr>
          <a:xfrm>
            <a:off x="2051720" y="200199"/>
            <a:ext cx="3519800"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3.2.5  </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成员函数设置为内联函数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4">
                                            <p:txEl>
                                              <p:pRg st="1" end="1"/>
                                            </p:txEl>
                                          </p:spTgt>
                                        </p:tgtEl>
                                        <p:attrNameLst>
                                          <p:attrName>style.visibility</p:attrName>
                                        </p:attrNameLst>
                                      </p:cBhvr>
                                      <p:to>
                                        <p:strVal val="visible"/>
                                      </p:to>
                                    </p:set>
                                    <p:animEffect transition="in" filter="fade">
                                      <p:cBhvr>
                                        <p:cTn id="26" dur="1000"/>
                                        <p:tgtEl>
                                          <p:spTgt spid="34">
                                            <p:txEl>
                                              <p:pRg st="1" end="1"/>
                                            </p:txEl>
                                          </p:spTgt>
                                        </p:tgtEl>
                                      </p:cBhvr>
                                    </p:animEffect>
                                    <p:anim calcmode="lin" valueType="num">
                                      <p:cBhvr>
                                        <p:cTn id="27"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888130" y="915566"/>
            <a:ext cx="7788325" cy="4093428"/>
          </a:xfrm>
          <a:prstGeom prst="rect">
            <a:avLst/>
          </a:prstGeom>
          <a:noFill/>
        </p:spPr>
        <p:txBody>
          <a:bodyPr wrap="square" rtlCol="0">
            <a:spAutoFit/>
          </a:bodyPr>
          <a:lstStyle/>
          <a:p>
            <a:r>
              <a:rPr lang="zh-CN" altLang="zh-CN"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3-4</a:t>
            </a:r>
            <a:r>
              <a:rPr lang="zh-CN" altLang="zh-CN" sz="2000" b="1" dirty="0" smtClean="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内联函数应用举例，计算正方形的面积及周长。</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class Square{</a:t>
            </a:r>
            <a:endParaRPr lang="zh-CN" altLang="zh-CN" sz="2000" b="1" dirty="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private</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double length;</a:t>
            </a:r>
            <a:endParaRPr lang="zh-CN" altLang="zh-CN" sz="2000" b="1" dirty="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public</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Square(double x);</a:t>
            </a:r>
            <a:r>
              <a:rPr lang="en-US" altLang="zh-CN" sz="2000" b="1" i="1" dirty="0">
                <a:latin typeface="仿宋" panose="02010609060101010101" pitchFamily="49" charset="-122"/>
                <a:ea typeface="仿宋" panose="02010609060101010101" pitchFamily="49" charset="-122"/>
              </a:rPr>
              <a:t> //</a:t>
            </a:r>
            <a:r>
              <a:rPr lang="zh-CN" altLang="en-US" sz="2000" b="1" i="1" dirty="0">
                <a:latin typeface="仿宋" panose="02010609060101010101" pitchFamily="49" charset="-122"/>
                <a:ea typeface="仿宋" panose="02010609060101010101" pitchFamily="49" charset="-122"/>
              </a:rPr>
              <a:t>构造</a:t>
            </a:r>
            <a:r>
              <a:rPr lang="zh-CN" altLang="zh-CN" sz="2000" b="1" i="1" dirty="0">
                <a:latin typeface="仿宋" panose="02010609060101010101" pitchFamily="49" charset="-122"/>
                <a:ea typeface="仿宋" panose="02010609060101010101" pitchFamily="49" charset="-122"/>
              </a:rPr>
              <a:t>函数</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void area()   </a:t>
            </a:r>
            <a:r>
              <a:rPr lang="en-US" altLang="zh-CN" sz="2000" b="1" i="1" dirty="0">
                <a:solidFill>
                  <a:srgbClr val="FF0000"/>
                </a:solidFill>
                <a:latin typeface="仿宋" panose="02010609060101010101" pitchFamily="49" charset="-122"/>
                <a:ea typeface="仿宋" panose="02010609060101010101" pitchFamily="49" charset="-122"/>
              </a:rPr>
              <a:t>//</a:t>
            </a:r>
            <a:r>
              <a:rPr lang="zh-CN" altLang="zh-CN" sz="2000" b="1" i="1" dirty="0">
                <a:solidFill>
                  <a:srgbClr val="FF0000"/>
                </a:solidFill>
                <a:latin typeface="仿宋" panose="02010609060101010101" pitchFamily="49" charset="-122"/>
                <a:ea typeface="仿宋" panose="02010609060101010101" pitchFamily="49" charset="-122"/>
              </a:rPr>
              <a:t>函数体在类内定义，默认为内联函数</a:t>
            </a:r>
            <a:endParaRPr lang="zh-CN" altLang="zh-CN" sz="2000" b="1" dirty="0">
              <a:solidFill>
                <a:srgbClr val="FF0000"/>
              </a:solidFill>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a:t>
            </a:r>
            <a:r>
              <a:rPr lang="zh-CN" altLang="zh-CN" sz="2000" b="1" dirty="0">
                <a:latin typeface="仿宋" panose="02010609060101010101" pitchFamily="49" charset="-122"/>
                <a:ea typeface="仿宋" panose="02010609060101010101" pitchFamily="49" charset="-122"/>
              </a:rPr>
              <a:t>正方形的面积为</a:t>
            </a:r>
            <a:r>
              <a:rPr lang="en-US" altLang="zh-CN" sz="2000" b="1" dirty="0">
                <a:latin typeface="仿宋" panose="02010609060101010101" pitchFamily="49" charset="-122"/>
                <a:ea typeface="仿宋" panose="02010609060101010101" pitchFamily="49" charset="-122"/>
              </a:rPr>
              <a:t>:"&lt;&lt;length*length&lt;&lt;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inline void Perimeter();  </a:t>
            </a:r>
            <a:r>
              <a:rPr lang="en-US" altLang="zh-CN" sz="2000" b="1" i="1" dirty="0">
                <a:latin typeface="仿宋" panose="02010609060101010101" pitchFamily="49" charset="-122"/>
                <a:ea typeface="仿宋" panose="02010609060101010101" pitchFamily="49" charset="-122"/>
              </a:rPr>
              <a:t>//</a:t>
            </a:r>
            <a:r>
              <a:rPr lang="zh-CN" altLang="zh-CN" sz="2000" b="1" i="1" dirty="0">
                <a:latin typeface="仿宋" panose="02010609060101010101" pitchFamily="49" charset="-122"/>
                <a:ea typeface="仿宋" panose="02010609060101010101" pitchFamily="49" charset="-122"/>
              </a:rPr>
              <a:t>内联函数声明</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Square::Square(double x){</a:t>
            </a:r>
            <a:endParaRPr lang="zh-CN" altLang="zh-CN" sz="2000" b="1" dirty="0">
              <a:latin typeface="仿宋" panose="02010609060101010101" pitchFamily="49" charset="-122"/>
              <a:ea typeface="仿宋" panose="02010609060101010101" pitchFamily="49" charset="-122"/>
            </a:endParaRPr>
          </a:p>
        </p:txBody>
      </p:sp>
      <p:sp>
        <p:nvSpPr>
          <p:cNvPr id="5" name="TextBox 4"/>
          <p:cNvSpPr txBox="1"/>
          <p:nvPr/>
        </p:nvSpPr>
        <p:spPr>
          <a:xfrm>
            <a:off x="2051720" y="200199"/>
            <a:ext cx="3519800"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3.2.5  </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成员函数设置为内联函数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4">
                                            <p:txEl>
                                              <p:pRg st="1" end="1"/>
                                            </p:txEl>
                                          </p:spTgt>
                                        </p:tgtEl>
                                        <p:attrNameLst>
                                          <p:attrName>style.visibility</p:attrName>
                                        </p:attrNameLst>
                                      </p:cBhvr>
                                      <p:to>
                                        <p:strVal val="visible"/>
                                      </p:to>
                                    </p:set>
                                    <p:animEffect transition="in" filter="fade">
                                      <p:cBhvr>
                                        <p:cTn id="26" dur="1000"/>
                                        <p:tgtEl>
                                          <p:spTgt spid="34">
                                            <p:txEl>
                                              <p:pRg st="1" end="1"/>
                                            </p:txEl>
                                          </p:spTgt>
                                        </p:tgtEl>
                                      </p:cBhvr>
                                    </p:animEffect>
                                    <p:anim calcmode="lin" valueType="num">
                                      <p:cBhvr>
                                        <p:cTn id="27"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4">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4">
                                            <p:txEl>
                                              <p:pRg st="2" end="2"/>
                                            </p:txEl>
                                          </p:spTgt>
                                        </p:tgtEl>
                                        <p:attrNameLst>
                                          <p:attrName>style.visibility</p:attrName>
                                        </p:attrNameLst>
                                      </p:cBhvr>
                                      <p:to>
                                        <p:strVal val="visible"/>
                                      </p:to>
                                    </p:set>
                                    <p:animEffect transition="in" filter="fade">
                                      <p:cBhvr>
                                        <p:cTn id="31" dur="1000"/>
                                        <p:tgtEl>
                                          <p:spTgt spid="34">
                                            <p:txEl>
                                              <p:pRg st="2" end="2"/>
                                            </p:txEl>
                                          </p:spTgt>
                                        </p:tgtEl>
                                      </p:cBhvr>
                                    </p:animEffect>
                                    <p:anim calcmode="lin" valueType="num">
                                      <p:cBhvr>
                                        <p:cTn id="3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4">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4">
                                            <p:txEl>
                                              <p:pRg st="3" end="3"/>
                                            </p:txEl>
                                          </p:spTgt>
                                        </p:tgtEl>
                                        <p:attrNameLst>
                                          <p:attrName>style.visibility</p:attrName>
                                        </p:attrNameLst>
                                      </p:cBhvr>
                                      <p:to>
                                        <p:strVal val="visible"/>
                                      </p:to>
                                    </p:set>
                                    <p:animEffect transition="in" filter="fade">
                                      <p:cBhvr>
                                        <p:cTn id="36" dur="1000"/>
                                        <p:tgtEl>
                                          <p:spTgt spid="34">
                                            <p:txEl>
                                              <p:pRg st="3" end="3"/>
                                            </p:txEl>
                                          </p:spTgt>
                                        </p:tgtEl>
                                      </p:cBhvr>
                                    </p:animEffect>
                                    <p:anim calcmode="lin" valueType="num">
                                      <p:cBhvr>
                                        <p:cTn id="37"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4">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4">
                                            <p:txEl>
                                              <p:pRg st="4" end="4"/>
                                            </p:txEl>
                                          </p:spTgt>
                                        </p:tgtEl>
                                        <p:attrNameLst>
                                          <p:attrName>style.visibility</p:attrName>
                                        </p:attrNameLst>
                                      </p:cBhvr>
                                      <p:to>
                                        <p:strVal val="visible"/>
                                      </p:to>
                                    </p:set>
                                    <p:animEffect transition="in" filter="fade">
                                      <p:cBhvr>
                                        <p:cTn id="41" dur="1000"/>
                                        <p:tgtEl>
                                          <p:spTgt spid="34">
                                            <p:txEl>
                                              <p:pRg st="4" end="4"/>
                                            </p:txEl>
                                          </p:spTgt>
                                        </p:tgtEl>
                                      </p:cBhvr>
                                    </p:animEffect>
                                    <p:anim calcmode="lin" valueType="num">
                                      <p:cBhvr>
                                        <p:cTn id="42"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4">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4">
                                            <p:txEl>
                                              <p:pRg st="5" end="5"/>
                                            </p:txEl>
                                          </p:spTgt>
                                        </p:tgtEl>
                                        <p:attrNameLst>
                                          <p:attrName>style.visibility</p:attrName>
                                        </p:attrNameLst>
                                      </p:cBhvr>
                                      <p:to>
                                        <p:strVal val="visible"/>
                                      </p:to>
                                    </p:set>
                                    <p:animEffect transition="in" filter="fade">
                                      <p:cBhvr>
                                        <p:cTn id="46" dur="1000"/>
                                        <p:tgtEl>
                                          <p:spTgt spid="34">
                                            <p:txEl>
                                              <p:pRg st="5" end="5"/>
                                            </p:txEl>
                                          </p:spTgt>
                                        </p:tgtEl>
                                      </p:cBhvr>
                                    </p:animEffect>
                                    <p:anim calcmode="lin" valueType="num">
                                      <p:cBhvr>
                                        <p:cTn id="47"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4">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4">
                                            <p:txEl>
                                              <p:pRg st="6" end="6"/>
                                            </p:txEl>
                                          </p:spTgt>
                                        </p:tgtEl>
                                        <p:attrNameLst>
                                          <p:attrName>style.visibility</p:attrName>
                                        </p:attrNameLst>
                                      </p:cBhvr>
                                      <p:to>
                                        <p:strVal val="visible"/>
                                      </p:to>
                                    </p:set>
                                    <p:animEffect transition="in" filter="fade">
                                      <p:cBhvr>
                                        <p:cTn id="51" dur="1000"/>
                                        <p:tgtEl>
                                          <p:spTgt spid="34">
                                            <p:txEl>
                                              <p:pRg st="6" end="6"/>
                                            </p:txEl>
                                          </p:spTgt>
                                        </p:tgtEl>
                                      </p:cBhvr>
                                    </p:animEffect>
                                    <p:anim calcmode="lin" valueType="num">
                                      <p:cBhvr>
                                        <p:cTn id="52"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34">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4">
                                            <p:txEl>
                                              <p:pRg st="7" end="7"/>
                                            </p:txEl>
                                          </p:spTgt>
                                        </p:tgtEl>
                                        <p:attrNameLst>
                                          <p:attrName>style.visibility</p:attrName>
                                        </p:attrNameLst>
                                      </p:cBhvr>
                                      <p:to>
                                        <p:strVal val="visible"/>
                                      </p:to>
                                    </p:set>
                                    <p:animEffect transition="in" filter="fade">
                                      <p:cBhvr>
                                        <p:cTn id="56" dur="1000"/>
                                        <p:tgtEl>
                                          <p:spTgt spid="34">
                                            <p:txEl>
                                              <p:pRg st="7" end="7"/>
                                            </p:txEl>
                                          </p:spTgt>
                                        </p:tgtEl>
                                      </p:cBhvr>
                                    </p:animEffect>
                                    <p:anim calcmode="lin" valueType="num">
                                      <p:cBhvr>
                                        <p:cTn id="57" dur="1000" fill="hold"/>
                                        <p:tgtEl>
                                          <p:spTgt spid="3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4">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4">
                                            <p:txEl>
                                              <p:pRg st="8" end="8"/>
                                            </p:txEl>
                                          </p:spTgt>
                                        </p:tgtEl>
                                        <p:attrNameLst>
                                          <p:attrName>style.visibility</p:attrName>
                                        </p:attrNameLst>
                                      </p:cBhvr>
                                      <p:to>
                                        <p:strVal val="visible"/>
                                      </p:to>
                                    </p:set>
                                    <p:animEffect transition="in" filter="fade">
                                      <p:cBhvr>
                                        <p:cTn id="61" dur="1000"/>
                                        <p:tgtEl>
                                          <p:spTgt spid="34">
                                            <p:txEl>
                                              <p:pRg st="8" end="8"/>
                                            </p:txEl>
                                          </p:spTgt>
                                        </p:tgtEl>
                                      </p:cBhvr>
                                    </p:animEffect>
                                    <p:anim calcmode="lin" valueType="num">
                                      <p:cBhvr>
                                        <p:cTn id="62" dur="1000" fill="hold"/>
                                        <p:tgtEl>
                                          <p:spTgt spid="34">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34">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4">
                                            <p:txEl>
                                              <p:pRg st="9" end="9"/>
                                            </p:txEl>
                                          </p:spTgt>
                                        </p:tgtEl>
                                        <p:attrNameLst>
                                          <p:attrName>style.visibility</p:attrName>
                                        </p:attrNameLst>
                                      </p:cBhvr>
                                      <p:to>
                                        <p:strVal val="visible"/>
                                      </p:to>
                                    </p:set>
                                    <p:animEffect transition="in" filter="fade">
                                      <p:cBhvr>
                                        <p:cTn id="66" dur="1000"/>
                                        <p:tgtEl>
                                          <p:spTgt spid="34">
                                            <p:txEl>
                                              <p:pRg st="9" end="9"/>
                                            </p:txEl>
                                          </p:spTgt>
                                        </p:tgtEl>
                                      </p:cBhvr>
                                    </p:animEffect>
                                    <p:anim calcmode="lin" valueType="num">
                                      <p:cBhvr>
                                        <p:cTn id="67" dur="1000" fill="hold"/>
                                        <p:tgtEl>
                                          <p:spTgt spid="34">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34">
                                            <p:txEl>
                                              <p:pRg st="9" end="9"/>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4">
                                            <p:txEl>
                                              <p:pRg st="10" end="10"/>
                                            </p:txEl>
                                          </p:spTgt>
                                        </p:tgtEl>
                                        <p:attrNameLst>
                                          <p:attrName>style.visibility</p:attrName>
                                        </p:attrNameLst>
                                      </p:cBhvr>
                                      <p:to>
                                        <p:strVal val="visible"/>
                                      </p:to>
                                    </p:set>
                                    <p:animEffect transition="in" filter="fade">
                                      <p:cBhvr>
                                        <p:cTn id="71" dur="1000"/>
                                        <p:tgtEl>
                                          <p:spTgt spid="34">
                                            <p:txEl>
                                              <p:pRg st="10" end="10"/>
                                            </p:txEl>
                                          </p:spTgt>
                                        </p:tgtEl>
                                      </p:cBhvr>
                                    </p:animEffect>
                                    <p:anim calcmode="lin" valueType="num">
                                      <p:cBhvr>
                                        <p:cTn id="72" dur="1000" fill="hold"/>
                                        <p:tgtEl>
                                          <p:spTgt spid="34">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34">
                                            <p:txEl>
                                              <p:pRg st="10" end="10"/>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4">
                                            <p:txEl>
                                              <p:pRg st="11" end="11"/>
                                            </p:txEl>
                                          </p:spTgt>
                                        </p:tgtEl>
                                        <p:attrNameLst>
                                          <p:attrName>style.visibility</p:attrName>
                                        </p:attrNameLst>
                                      </p:cBhvr>
                                      <p:to>
                                        <p:strVal val="visible"/>
                                      </p:to>
                                    </p:set>
                                    <p:animEffect transition="in" filter="fade">
                                      <p:cBhvr>
                                        <p:cTn id="76" dur="1000"/>
                                        <p:tgtEl>
                                          <p:spTgt spid="34">
                                            <p:txEl>
                                              <p:pRg st="11" end="11"/>
                                            </p:txEl>
                                          </p:spTgt>
                                        </p:tgtEl>
                                      </p:cBhvr>
                                    </p:animEffect>
                                    <p:anim calcmode="lin" valueType="num">
                                      <p:cBhvr>
                                        <p:cTn id="77" dur="1000" fill="hold"/>
                                        <p:tgtEl>
                                          <p:spTgt spid="34">
                                            <p:txEl>
                                              <p:pRg st="11" end="11"/>
                                            </p:txEl>
                                          </p:spTgt>
                                        </p:tgtEl>
                                        <p:attrNameLst>
                                          <p:attrName>ppt_x</p:attrName>
                                        </p:attrNameLst>
                                      </p:cBhvr>
                                      <p:tavLst>
                                        <p:tav tm="0">
                                          <p:val>
                                            <p:strVal val="#ppt_x"/>
                                          </p:val>
                                        </p:tav>
                                        <p:tav tm="100000">
                                          <p:val>
                                            <p:strVal val="#ppt_x"/>
                                          </p:val>
                                        </p:tav>
                                      </p:tavLst>
                                    </p:anim>
                                    <p:anim calcmode="lin" valueType="num">
                                      <p:cBhvr>
                                        <p:cTn id="78" dur="1000" fill="hold"/>
                                        <p:tgtEl>
                                          <p:spTgt spid="34">
                                            <p:txEl>
                                              <p:pRg st="11" end="11"/>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34">
                                            <p:txEl>
                                              <p:pRg st="12" end="12"/>
                                            </p:txEl>
                                          </p:spTgt>
                                        </p:tgtEl>
                                        <p:attrNameLst>
                                          <p:attrName>style.visibility</p:attrName>
                                        </p:attrNameLst>
                                      </p:cBhvr>
                                      <p:to>
                                        <p:strVal val="visible"/>
                                      </p:to>
                                    </p:set>
                                    <p:animEffect transition="in" filter="fade">
                                      <p:cBhvr>
                                        <p:cTn id="81" dur="1000"/>
                                        <p:tgtEl>
                                          <p:spTgt spid="34">
                                            <p:txEl>
                                              <p:pRg st="12" end="12"/>
                                            </p:txEl>
                                          </p:spTgt>
                                        </p:tgtEl>
                                      </p:cBhvr>
                                    </p:animEffect>
                                    <p:anim calcmode="lin" valueType="num">
                                      <p:cBhvr>
                                        <p:cTn id="82" dur="1000" fill="hold"/>
                                        <p:tgtEl>
                                          <p:spTgt spid="34">
                                            <p:txEl>
                                              <p:pRg st="12" end="12"/>
                                            </p:txEl>
                                          </p:spTgt>
                                        </p:tgtEl>
                                        <p:attrNameLst>
                                          <p:attrName>ppt_x</p:attrName>
                                        </p:attrNameLst>
                                      </p:cBhvr>
                                      <p:tavLst>
                                        <p:tav tm="0">
                                          <p:val>
                                            <p:strVal val="#ppt_x"/>
                                          </p:val>
                                        </p:tav>
                                        <p:tav tm="100000">
                                          <p:val>
                                            <p:strVal val="#ppt_x"/>
                                          </p:val>
                                        </p:tav>
                                      </p:tavLst>
                                    </p:anim>
                                    <p:anim calcmode="lin" valueType="num">
                                      <p:cBhvr>
                                        <p:cTn id="83" dur="1000" fill="hold"/>
                                        <p:tgtEl>
                                          <p:spTgt spid="3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867224" y="-20538"/>
            <a:ext cx="2256285"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前言</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PREFACE</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251520" y="843558"/>
            <a:ext cx="8640960" cy="3860674"/>
          </a:xfrm>
          <a:prstGeom prst="rect">
            <a:avLst/>
          </a:prstGeom>
          <a:noFill/>
        </p:spPr>
        <p:txBody>
          <a:bodyPr wrap="square" lIns="68584" tIns="34291" rIns="68584" bIns="34291" rtlCol="0">
            <a:spAutoFit/>
          </a:bodyPr>
          <a:lstStyle/>
          <a:p>
            <a:pPr marL="171450" indent="-171450" algn="just" eaLnBrk="0" hangingPunct="0">
              <a:lnSpc>
                <a:spcPct val="150000"/>
              </a:lnSpc>
              <a:buFont typeface="Arial" panose="020B0604020202020204" pitchFamily="34" charset="0"/>
              <a:buChar char="•"/>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在面向对象程序设计中，程序员不需要考虑数据结构和操作函数，只需要考虑对象就行了。</a:t>
            </a:r>
          </a:p>
          <a:p>
            <a:pPr marL="171450" indent="-171450" algn="just" eaLnBrk="0" hangingPunct="0">
              <a:lnSpc>
                <a:spcPct val="150000"/>
              </a:lnSpc>
              <a:buFont typeface="Arial" panose="020B0604020202020204" pitchFamily="34" charset="0"/>
              <a:buChar char="•"/>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比如一个人身高</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180</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，体重</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80kg</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，白皮肤，大鼻子等，这些是构成他的主要数据，也是他与别人区别的特征，但现在我们不考虑这些数据和特征，只需要把他看作自然界的一个实体，考虑他是一个什么样的人以及能够做什么即可。</a:t>
            </a:r>
          </a:p>
          <a:p>
            <a:pPr marL="171450" indent="-171450" algn="just" eaLnBrk="0" hangingPunct="0">
              <a:lnSpc>
                <a:spcPct val="150000"/>
              </a:lnSpc>
              <a:buFont typeface="Arial" panose="020B0604020202020204" pitchFamily="34" charset="0"/>
              <a:buChar char="•"/>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类和对象体现了</a:t>
            </a:r>
            <a:r>
              <a:rPr lang="zh-CN" altLang="en-US" sz="2400" b="1" dirty="0">
                <a:solidFill>
                  <a:srgbClr val="FF0000"/>
                </a:solidFill>
                <a:latin typeface="仿宋" panose="02010609060101010101" pitchFamily="49" charset="-122"/>
                <a:ea typeface="仿宋" panose="02010609060101010101" pitchFamily="49" charset="-122"/>
                <a:sym typeface="微软雅黑" panose="020B0503020204020204" pitchFamily="34" charset="-122"/>
              </a:rPr>
              <a:t>抽象性</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和</a:t>
            </a:r>
            <a:r>
              <a:rPr lang="zh-CN" altLang="en-US" sz="2400" b="1" dirty="0">
                <a:solidFill>
                  <a:srgbClr val="FF0000"/>
                </a:solidFill>
                <a:latin typeface="仿宋" panose="02010609060101010101" pitchFamily="49" charset="-122"/>
                <a:ea typeface="仿宋" panose="02010609060101010101" pitchFamily="49" charset="-122"/>
                <a:sym typeface="微软雅黑" panose="020B0503020204020204" pitchFamily="34" charset="-122"/>
              </a:rPr>
              <a:t>封装性</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sym typeface="微软雅黑" panose="020B0503020204020204" pitchFamily="34" charset="-122"/>
              </a:rPr>
              <a:t>两个面向对象特征。</a:t>
            </a:r>
          </a:p>
        </p:txBody>
      </p:sp>
      <p:cxnSp>
        <p:nvCxnSpPr>
          <p:cNvPr id="13" name="直接连接符 12"/>
          <p:cNvCxnSpPr/>
          <p:nvPr/>
        </p:nvCxnSpPr>
        <p:spPr>
          <a:xfrm>
            <a:off x="978872" y="607935"/>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6152189" y="141762"/>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9" name="组合 28"/>
          <p:cNvGrpSpPr/>
          <p:nvPr/>
        </p:nvGrpSpPr>
        <p:grpSpPr>
          <a:xfrm>
            <a:off x="5166969" y="141989"/>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2" name="组合 31"/>
          <p:cNvGrpSpPr/>
          <p:nvPr/>
        </p:nvGrpSpPr>
        <p:grpSpPr>
          <a:xfrm>
            <a:off x="5670405" y="141762"/>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5" name="组合 34"/>
          <p:cNvGrpSpPr/>
          <p:nvPr/>
        </p:nvGrpSpPr>
        <p:grpSpPr>
          <a:xfrm>
            <a:off x="4158237" y="141762"/>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8" name="组合 37"/>
          <p:cNvGrpSpPr/>
          <p:nvPr/>
        </p:nvGrpSpPr>
        <p:grpSpPr>
          <a:xfrm>
            <a:off x="4662293" y="141762"/>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lt">
                                    <p:tmPct val="30000"/>
                                  </p:iterate>
                                  <p:childTnLst>
                                    <p:set>
                                      <p:cBhvr>
                                        <p:cTn id="41" dur="1" fill="hold">
                                          <p:stCondLst>
                                            <p:cond delay="0"/>
                                          </p:stCondLst>
                                        </p:cTn>
                                        <p:tgtEl>
                                          <p:spTgt spid="5"/>
                                        </p:tgtEl>
                                        <p:attrNameLst>
                                          <p:attrName>style.visibility</p:attrName>
                                        </p:attrNameLst>
                                      </p:cBhvr>
                                      <p:to>
                                        <p:strVal val="visible"/>
                                      </p:to>
                                    </p:set>
                                    <p:animEffect transition="in" filter="wipe(left)">
                                      <p:cBhvr>
                                        <p:cTn id="42" dur="1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36" presetClass="emph" presetSubtype="0" fill="hold" grpId="1" nodeType="clickEffect">
                                  <p:stCondLst>
                                    <p:cond delay="0"/>
                                  </p:stCondLst>
                                  <p:iterate type="lt">
                                    <p:tmPct val="30000"/>
                                  </p:iterate>
                                  <p:childTnLst>
                                    <p:animScale>
                                      <p:cBhvr>
                                        <p:cTn id="46" dur="50" autoRev="1" fill="hold">
                                          <p:stCondLst>
                                            <p:cond delay="0"/>
                                          </p:stCondLst>
                                        </p:cTn>
                                        <p:tgtEl>
                                          <p:spTgt spid="5"/>
                                        </p:tgtEl>
                                      </p:cBhvr>
                                      <p:to x="80000" y="100000"/>
                                    </p:animScale>
                                    <p:anim by="(#ppt_w*0.10)" calcmode="lin" valueType="num">
                                      <p:cBhvr>
                                        <p:cTn id="47" dur="50" autoRev="1" fill="hold">
                                          <p:stCondLst>
                                            <p:cond delay="0"/>
                                          </p:stCondLst>
                                        </p:cTn>
                                        <p:tgtEl>
                                          <p:spTgt spid="5"/>
                                        </p:tgtEl>
                                        <p:attrNameLst>
                                          <p:attrName>ppt_x</p:attrName>
                                        </p:attrNameLst>
                                      </p:cBhvr>
                                    </p:anim>
                                    <p:anim by="(-#ppt_w*0.10)" calcmode="lin" valueType="num">
                                      <p:cBhvr>
                                        <p:cTn id="48" dur="50" autoRev="1" fill="hold">
                                          <p:stCondLst>
                                            <p:cond delay="0"/>
                                          </p:stCondLst>
                                        </p:cTn>
                                        <p:tgtEl>
                                          <p:spTgt spid="5"/>
                                        </p:tgtEl>
                                        <p:attrNameLst>
                                          <p:attrName>ppt_y</p:attrName>
                                        </p:attrNameLst>
                                      </p:cBhvr>
                                    </p:anim>
                                    <p:animRot by="-480000">
                                      <p:cBhvr>
                                        <p:cTn id="49"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5"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043608" y="1203598"/>
            <a:ext cx="7272808" cy="3170099"/>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void Square::Perimeter ()  </a:t>
            </a:r>
            <a:r>
              <a:rPr lang="en-US" altLang="zh-CN" sz="2000" b="1" i="1" dirty="0">
                <a:latin typeface="仿宋" panose="02010609060101010101" pitchFamily="49" charset="-122"/>
                <a:ea typeface="仿宋" panose="02010609060101010101" pitchFamily="49" charset="-122"/>
              </a:rPr>
              <a:t>//</a:t>
            </a:r>
            <a:r>
              <a:rPr lang="zh-CN" altLang="zh-CN" sz="2000" b="1" i="1" dirty="0">
                <a:latin typeface="仿宋" panose="02010609060101010101" pitchFamily="49" charset="-122"/>
                <a:ea typeface="仿宋" panose="02010609060101010101" pitchFamily="49" charset="-122"/>
              </a:rPr>
              <a:t>内联函数定义</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a:t>
            </a:r>
            <a:r>
              <a:rPr lang="zh-CN" altLang="zh-CN" sz="2000" b="1" dirty="0">
                <a:latin typeface="仿宋" panose="02010609060101010101" pitchFamily="49" charset="-122"/>
                <a:ea typeface="仿宋" panose="02010609060101010101" pitchFamily="49" charset="-122"/>
              </a:rPr>
              <a:t>正方形的周长为</a:t>
            </a:r>
            <a:r>
              <a:rPr lang="en-US" altLang="zh-CN" sz="2000" b="1" dirty="0">
                <a:latin typeface="仿宋" panose="02010609060101010101" pitchFamily="49" charset="-122"/>
                <a:ea typeface="仿宋" panose="02010609060101010101" pitchFamily="49" charset="-122"/>
              </a:rPr>
              <a:t>:"&lt;&lt;4*length&lt;&lt;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main()</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Square </a:t>
            </a:r>
            <a:r>
              <a:rPr lang="en-US" altLang="zh-CN" sz="2000" b="1" dirty="0" err="1">
                <a:latin typeface="仿宋" panose="02010609060101010101" pitchFamily="49" charset="-122"/>
                <a:ea typeface="仿宋" panose="02010609060101010101" pitchFamily="49" charset="-122"/>
              </a:rPr>
              <a:t>ss</a:t>
            </a:r>
            <a:r>
              <a:rPr lang="en-US" altLang="zh-CN" sz="2000" b="1" dirty="0">
                <a:latin typeface="仿宋" panose="02010609060101010101" pitchFamily="49" charset="-122"/>
                <a:ea typeface="仿宋" panose="02010609060101010101" pitchFamily="49" charset="-122"/>
              </a:rPr>
              <a:t>(2.0);</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ss.area</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ss.Perimeter</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
        <p:nvSpPr>
          <p:cNvPr id="5" name="TextBox 4"/>
          <p:cNvSpPr txBox="1"/>
          <p:nvPr/>
        </p:nvSpPr>
        <p:spPr>
          <a:xfrm>
            <a:off x="2051720" y="200199"/>
            <a:ext cx="3519800"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3.2.5  </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成员函数设置为内联函数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4">
                                            <p:txEl>
                                              <p:pRg st="1" end="1"/>
                                            </p:txEl>
                                          </p:spTgt>
                                        </p:tgtEl>
                                        <p:attrNameLst>
                                          <p:attrName>style.visibility</p:attrName>
                                        </p:attrNameLst>
                                      </p:cBhvr>
                                      <p:to>
                                        <p:strVal val="visible"/>
                                      </p:to>
                                    </p:set>
                                    <p:animEffect transition="in" filter="fade">
                                      <p:cBhvr>
                                        <p:cTn id="26" dur="1000"/>
                                        <p:tgtEl>
                                          <p:spTgt spid="34">
                                            <p:txEl>
                                              <p:pRg st="1" end="1"/>
                                            </p:txEl>
                                          </p:spTgt>
                                        </p:tgtEl>
                                      </p:cBhvr>
                                    </p:animEffect>
                                    <p:anim calcmode="lin" valueType="num">
                                      <p:cBhvr>
                                        <p:cTn id="27"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4">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4">
                                            <p:txEl>
                                              <p:pRg st="2" end="2"/>
                                            </p:txEl>
                                          </p:spTgt>
                                        </p:tgtEl>
                                        <p:attrNameLst>
                                          <p:attrName>style.visibility</p:attrName>
                                        </p:attrNameLst>
                                      </p:cBhvr>
                                      <p:to>
                                        <p:strVal val="visible"/>
                                      </p:to>
                                    </p:set>
                                    <p:animEffect transition="in" filter="fade">
                                      <p:cBhvr>
                                        <p:cTn id="31" dur="1000"/>
                                        <p:tgtEl>
                                          <p:spTgt spid="34">
                                            <p:txEl>
                                              <p:pRg st="2" end="2"/>
                                            </p:txEl>
                                          </p:spTgt>
                                        </p:tgtEl>
                                      </p:cBhvr>
                                    </p:animEffect>
                                    <p:anim calcmode="lin" valueType="num">
                                      <p:cBhvr>
                                        <p:cTn id="3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4">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4">
                                            <p:txEl>
                                              <p:pRg st="3" end="3"/>
                                            </p:txEl>
                                          </p:spTgt>
                                        </p:tgtEl>
                                        <p:attrNameLst>
                                          <p:attrName>style.visibility</p:attrName>
                                        </p:attrNameLst>
                                      </p:cBhvr>
                                      <p:to>
                                        <p:strVal val="visible"/>
                                      </p:to>
                                    </p:set>
                                    <p:animEffect transition="in" filter="fade">
                                      <p:cBhvr>
                                        <p:cTn id="36" dur="1000"/>
                                        <p:tgtEl>
                                          <p:spTgt spid="34">
                                            <p:txEl>
                                              <p:pRg st="3" end="3"/>
                                            </p:txEl>
                                          </p:spTgt>
                                        </p:tgtEl>
                                      </p:cBhvr>
                                    </p:animEffect>
                                    <p:anim calcmode="lin" valueType="num">
                                      <p:cBhvr>
                                        <p:cTn id="37"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4">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4">
                                            <p:txEl>
                                              <p:pRg st="4" end="4"/>
                                            </p:txEl>
                                          </p:spTgt>
                                        </p:tgtEl>
                                        <p:attrNameLst>
                                          <p:attrName>style.visibility</p:attrName>
                                        </p:attrNameLst>
                                      </p:cBhvr>
                                      <p:to>
                                        <p:strVal val="visible"/>
                                      </p:to>
                                    </p:set>
                                    <p:animEffect transition="in" filter="fade">
                                      <p:cBhvr>
                                        <p:cTn id="41" dur="1000"/>
                                        <p:tgtEl>
                                          <p:spTgt spid="34">
                                            <p:txEl>
                                              <p:pRg st="4" end="4"/>
                                            </p:txEl>
                                          </p:spTgt>
                                        </p:tgtEl>
                                      </p:cBhvr>
                                    </p:animEffect>
                                    <p:anim calcmode="lin" valueType="num">
                                      <p:cBhvr>
                                        <p:cTn id="42"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4">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4">
                                            <p:txEl>
                                              <p:pRg st="5" end="5"/>
                                            </p:txEl>
                                          </p:spTgt>
                                        </p:tgtEl>
                                        <p:attrNameLst>
                                          <p:attrName>style.visibility</p:attrName>
                                        </p:attrNameLst>
                                      </p:cBhvr>
                                      <p:to>
                                        <p:strVal val="visible"/>
                                      </p:to>
                                    </p:set>
                                    <p:animEffect transition="in" filter="fade">
                                      <p:cBhvr>
                                        <p:cTn id="46" dur="1000"/>
                                        <p:tgtEl>
                                          <p:spTgt spid="34">
                                            <p:txEl>
                                              <p:pRg st="5" end="5"/>
                                            </p:txEl>
                                          </p:spTgt>
                                        </p:tgtEl>
                                      </p:cBhvr>
                                    </p:animEffect>
                                    <p:anim calcmode="lin" valueType="num">
                                      <p:cBhvr>
                                        <p:cTn id="47"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4">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4">
                                            <p:txEl>
                                              <p:pRg st="6" end="6"/>
                                            </p:txEl>
                                          </p:spTgt>
                                        </p:tgtEl>
                                        <p:attrNameLst>
                                          <p:attrName>style.visibility</p:attrName>
                                        </p:attrNameLst>
                                      </p:cBhvr>
                                      <p:to>
                                        <p:strVal val="visible"/>
                                      </p:to>
                                    </p:set>
                                    <p:animEffect transition="in" filter="fade">
                                      <p:cBhvr>
                                        <p:cTn id="51" dur="1000"/>
                                        <p:tgtEl>
                                          <p:spTgt spid="34">
                                            <p:txEl>
                                              <p:pRg st="6" end="6"/>
                                            </p:txEl>
                                          </p:spTgt>
                                        </p:tgtEl>
                                      </p:cBhvr>
                                    </p:animEffect>
                                    <p:anim calcmode="lin" valueType="num">
                                      <p:cBhvr>
                                        <p:cTn id="52"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34">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4">
                                            <p:txEl>
                                              <p:pRg st="7" end="7"/>
                                            </p:txEl>
                                          </p:spTgt>
                                        </p:tgtEl>
                                        <p:attrNameLst>
                                          <p:attrName>style.visibility</p:attrName>
                                        </p:attrNameLst>
                                      </p:cBhvr>
                                      <p:to>
                                        <p:strVal val="visible"/>
                                      </p:to>
                                    </p:set>
                                    <p:animEffect transition="in" filter="fade">
                                      <p:cBhvr>
                                        <p:cTn id="56" dur="1000"/>
                                        <p:tgtEl>
                                          <p:spTgt spid="34">
                                            <p:txEl>
                                              <p:pRg st="7" end="7"/>
                                            </p:txEl>
                                          </p:spTgt>
                                        </p:tgtEl>
                                      </p:cBhvr>
                                    </p:animEffect>
                                    <p:anim calcmode="lin" valueType="num">
                                      <p:cBhvr>
                                        <p:cTn id="57" dur="1000" fill="hold"/>
                                        <p:tgtEl>
                                          <p:spTgt spid="3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4">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4">
                                            <p:txEl>
                                              <p:pRg st="8" end="8"/>
                                            </p:txEl>
                                          </p:spTgt>
                                        </p:tgtEl>
                                        <p:attrNameLst>
                                          <p:attrName>style.visibility</p:attrName>
                                        </p:attrNameLst>
                                      </p:cBhvr>
                                      <p:to>
                                        <p:strVal val="visible"/>
                                      </p:to>
                                    </p:set>
                                    <p:animEffect transition="in" filter="fade">
                                      <p:cBhvr>
                                        <p:cTn id="61" dur="1000"/>
                                        <p:tgtEl>
                                          <p:spTgt spid="34">
                                            <p:txEl>
                                              <p:pRg st="8" end="8"/>
                                            </p:txEl>
                                          </p:spTgt>
                                        </p:tgtEl>
                                      </p:cBhvr>
                                    </p:animEffect>
                                    <p:anim calcmode="lin" valueType="num">
                                      <p:cBhvr>
                                        <p:cTn id="62" dur="1000" fill="hold"/>
                                        <p:tgtEl>
                                          <p:spTgt spid="34">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34">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4">
                                            <p:txEl>
                                              <p:pRg st="9" end="9"/>
                                            </p:txEl>
                                          </p:spTgt>
                                        </p:tgtEl>
                                        <p:attrNameLst>
                                          <p:attrName>style.visibility</p:attrName>
                                        </p:attrNameLst>
                                      </p:cBhvr>
                                      <p:to>
                                        <p:strVal val="visible"/>
                                      </p:to>
                                    </p:set>
                                    <p:animEffect transition="in" filter="fade">
                                      <p:cBhvr>
                                        <p:cTn id="66" dur="1000"/>
                                        <p:tgtEl>
                                          <p:spTgt spid="34">
                                            <p:txEl>
                                              <p:pRg st="9" end="9"/>
                                            </p:txEl>
                                          </p:spTgt>
                                        </p:tgtEl>
                                      </p:cBhvr>
                                    </p:animEffect>
                                    <p:anim calcmode="lin" valueType="num">
                                      <p:cBhvr>
                                        <p:cTn id="67" dur="1000" fill="hold"/>
                                        <p:tgtEl>
                                          <p:spTgt spid="34">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3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395536" y="843558"/>
            <a:ext cx="8568952" cy="3323987"/>
          </a:xfrm>
          <a:prstGeom prst="rect">
            <a:avLst/>
          </a:prstGeom>
          <a:noFill/>
        </p:spPr>
        <p:txBody>
          <a:bodyPr wrap="square" rtlCol="0">
            <a:spAutoFit/>
          </a:bodyPr>
          <a:lstStyle/>
          <a:p>
            <a:pPr>
              <a:lnSpc>
                <a:spcPct val="150000"/>
              </a:lnSpc>
            </a:pPr>
            <a:r>
              <a:rPr lang="zh-CN" altLang="zh-CN" sz="2000" b="1" dirty="0">
                <a:solidFill>
                  <a:schemeClr val="accent1">
                    <a:lumMod val="75000"/>
                  </a:schemeClr>
                </a:solidFill>
                <a:latin typeface="仿宋" panose="02010609060101010101" pitchFamily="49" charset="-122"/>
                <a:ea typeface="仿宋" panose="02010609060101010101" pitchFamily="49" charset="-122"/>
              </a:rPr>
              <a:t>说明</a:t>
            </a:r>
            <a:r>
              <a:rPr lang="zh-CN" altLang="zh-CN" sz="2000" b="1" dirty="0">
                <a:solidFill>
                  <a:schemeClr val="accent1"/>
                </a:solidFill>
                <a:latin typeface="仿宋" panose="02010609060101010101" pitchFamily="49" charset="-122"/>
                <a:ea typeface="仿宋" panose="02010609060101010101" pitchFamily="49" charset="-122"/>
              </a:rPr>
              <a:t>：</a:t>
            </a: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zh-CN" sz="2000" b="1" dirty="0">
                <a:latin typeface="仿宋" panose="02010609060101010101" pitchFamily="49" charset="-122"/>
                <a:ea typeface="仿宋" panose="02010609060101010101" pitchFamily="49" charset="-122"/>
              </a:rPr>
              <a:t>）内联函数代码不宜过长，一般是小于</a:t>
            </a:r>
            <a:r>
              <a:rPr lang="en-US" altLang="zh-CN" sz="2000" b="1" dirty="0">
                <a:latin typeface="仿宋" panose="02010609060101010101" pitchFamily="49" charset="-122"/>
                <a:ea typeface="仿宋" panose="02010609060101010101" pitchFamily="49" charset="-122"/>
              </a:rPr>
              <a:t>10</a:t>
            </a:r>
            <a:r>
              <a:rPr lang="zh-CN" altLang="zh-CN" sz="2000" b="1" dirty="0">
                <a:latin typeface="仿宋" panose="02010609060101010101" pitchFamily="49" charset="-122"/>
                <a:ea typeface="仿宋" panose="02010609060101010101" pitchFamily="49" charset="-122"/>
              </a:rPr>
              <a:t>行代码的小程序，并且不能含有复杂的分支（</a:t>
            </a:r>
            <a:r>
              <a:rPr lang="en-US" altLang="zh-CN" sz="2000" b="1" dirty="0">
                <a:latin typeface="仿宋" panose="02010609060101010101" pitchFamily="49" charset="-122"/>
                <a:ea typeface="仿宋" panose="02010609060101010101" pitchFamily="49" charset="-122"/>
              </a:rPr>
              <a:t>switch</a:t>
            </a:r>
            <a:r>
              <a:rPr lang="zh-CN" altLang="zh-CN" sz="2000" b="1" dirty="0">
                <a:latin typeface="仿宋" panose="02010609060101010101" pitchFamily="49" charset="-122"/>
                <a:ea typeface="仿宋" panose="02010609060101010101" pitchFamily="49" charset="-122"/>
              </a:rPr>
              <a:t>）和循环语句。</a:t>
            </a: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zh-CN" sz="2000" b="1" dirty="0">
                <a:latin typeface="仿宋" panose="02010609060101010101" pitchFamily="49" charset="-122"/>
                <a:ea typeface="仿宋" panose="02010609060101010101" pitchFamily="49" charset="-122"/>
              </a:rPr>
              <a:t>）在类内定义的成员函数默认为内联函数。</a:t>
            </a: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zh-CN" sz="2000" b="1" dirty="0">
                <a:latin typeface="仿宋" panose="02010609060101010101" pitchFamily="49" charset="-122"/>
                <a:ea typeface="仿宋" panose="02010609060101010101" pitchFamily="49" charset="-122"/>
              </a:rPr>
              <a:t>）在类外给出函数体定义的成员函数，若要定义为内联函数，必须加上关键字</a:t>
            </a:r>
            <a:r>
              <a:rPr lang="en-US" altLang="zh-CN" sz="2000" b="1" dirty="0">
                <a:latin typeface="仿宋" panose="02010609060101010101" pitchFamily="49" charset="-122"/>
                <a:ea typeface="仿宋" panose="02010609060101010101" pitchFamily="49" charset="-122"/>
              </a:rPr>
              <a:t>inline</a:t>
            </a:r>
            <a:r>
              <a:rPr lang="zh-CN" altLang="zh-CN" sz="2000" b="1" dirty="0">
                <a:latin typeface="仿宋" panose="02010609060101010101" pitchFamily="49" charset="-122"/>
                <a:ea typeface="仿宋" panose="02010609060101010101" pitchFamily="49" charset="-122"/>
              </a:rPr>
              <a:t>。</a:t>
            </a: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4</a:t>
            </a:r>
            <a:r>
              <a:rPr lang="zh-CN" altLang="zh-CN" sz="2000" b="1" dirty="0">
                <a:latin typeface="仿宋" panose="02010609060101010101" pitchFamily="49" charset="-122"/>
                <a:ea typeface="仿宋" panose="02010609060101010101" pitchFamily="49" charset="-122"/>
              </a:rPr>
              <a:t>）递归调用的函数不能定义为内联函数。</a:t>
            </a:r>
          </a:p>
        </p:txBody>
      </p:sp>
      <p:sp>
        <p:nvSpPr>
          <p:cNvPr id="5" name="TextBox 4"/>
          <p:cNvSpPr txBox="1"/>
          <p:nvPr/>
        </p:nvSpPr>
        <p:spPr>
          <a:xfrm>
            <a:off x="2051720" y="200199"/>
            <a:ext cx="3519800"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3.2.5  </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成员函数设置为内联函数</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4">
                                            <p:txEl>
                                              <p:pRg st="1" end="1"/>
                                            </p:txEl>
                                          </p:spTgt>
                                        </p:tgtEl>
                                        <p:attrNameLst>
                                          <p:attrName>style.visibility</p:attrName>
                                        </p:attrNameLst>
                                      </p:cBhvr>
                                      <p:to>
                                        <p:strVal val="visible"/>
                                      </p:to>
                                    </p:set>
                                    <p:animEffect transition="in" filter="fade">
                                      <p:cBhvr>
                                        <p:cTn id="28" dur="1000"/>
                                        <p:tgtEl>
                                          <p:spTgt spid="34">
                                            <p:txEl>
                                              <p:pRg st="1" end="1"/>
                                            </p:txEl>
                                          </p:spTgt>
                                        </p:tgtEl>
                                      </p:cBhvr>
                                    </p:animEffect>
                                    <p:anim calcmode="lin" valueType="num">
                                      <p:cBhvr>
                                        <p:cTn id="29"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4">
                                            <p:txEl>
                                              <p:pRg st="2" end="2"/>
                                            </p:txEl>
                                          </p:spTgt>
                                        </p:tgtEl>
                                        <p:attrNameLst>
                                          <p:attrName>style.visibility</p:attrName>
                                        </p:attrNameLst>
                                      </p:cBhvr>
                                      <p:to>
                                        <p:strVal val="visible"/>
                                      </p:to>
                                    </p:set>
                                    <p:animEffect transition="in" filter="fade">
                                      <p:cBhvr>
                                        <p:cTn id="35" dur="1000"/>
                                        <p:tgtEl>
                                          <p:spTgt spid="34">
                                            <p:txEl>
                                              <p:pRg st="2" end="2"/>
                                            </p:txEl>
                                          </p:spTgt>
                                        </p:tgtEl>
                                      </p:cBhvr>
                                    </p:animEffect>
                                    <p:anim calcmode="lin" valueType="num">
                                      <p:cBhvr>
                                        <p:cTn id="36"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4">
                                            <p:txEl>
                                              <p:pRg st="3" end="3"/>
                                            </p:txEl>
                                          </p:spTgt>
                                        </p:tgtEl>
                                        <p:attrNameLst>
                                          <p:attrName>style.visibility</p:attrName>
                                        </p:attrNameLst>
                                      </p:cBhvr>
                                      <p:to>
                                        <p:strVal val="visible"/>
                                      </p:to>
                                    </p:set>
                                    <p:animEffect transition="in" filter="fade">
                                      <p:cBhvr>
                                        <p:cTn id="42" dur="1000"/>
                                        <p:tgtEl>
                                          <p:spTgt spid="34">
                                            <p:txEl>
                                              <p:pRg st="3" end="3"/>
                                            </p:txEl>
                                          </p:spTgt>
                                        </p:tgtEl>
                                      </p:cBhvr>
                                    </p:animEffect>
                                    <p:anim calcmode="lin" valueType="num">
                                      <p:cBhvr>
                                        <p:cTn id="43"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4">
                                            <p:txEl>
                                              <p:pRg st="4" end="4"/>
                                            </p:txEl>
                                          </p:spTgt>
                                        </p:tgtEl>
                                        <p:attrNameLst>
                                          <p:attrName>style.visibility</p:attrName>
                                        </p:attrNameLst>
                                      </p:cBhvr>
                                      <p:to>
                                        <p:strVal val="visible"/>
                                      </p:to>
                                    </p:set>
                                    <p:animEffect transition="in" filter="fade">
                                      <p:cBhvr>
                                        <p:cTn id="49" dur="1000"/>
                                        <p:tgtEl>
                                          <p:spTgt spid="34">
                                            <p:txEl>
                                              <p:pRg st="4" end="4"/>
                                            </p:txEl>
                                          </p:spTgt>
                                        </p:tgtEl>
                                      </p:cBhvr>
                                    </p:animEffect>
                                    <p:anim calcmode="lin" valueType="num">
                                      <p:cBhvr>
                                        <p:cTn id="50"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323528" y="1491630"/>
            <a:ext cx="8640960" cy="1477328"/>
          </a:xfrm>
          <a:prstGeom prst="rect">
            <a:avLst/>
          </a:prstGeom>
          <a:noFill/>
        </p:spPr>
        <p:txBody>
          <a:bodyPr wrap="square" rtlCol="0">
            <a:spAutoFit/>
          </a:bodyPr>
          <a:lstStyle/>
          <a:p>
            <a:pPr>
              <a:lnSpc>
                <a:spcPct val="150000"/>
              </a:lnSpc>
            </a:pPr>
            <a:r>
              <a:rPr lang="en-US" altLang="zh-CN" sz="2000" dirty="0"/>
              <a:t> </a:t>
            </a:r>
            <a:r>
              <a:rPr lang="zh-CN" altLang="zh-CN" sz="2000" b="1" dirty="0">
                <a:latin typeface="仿宋" panose="02010609060101010101" pitchFamily="49" charset="-122"/>
                <a:ea typeface="仿宋" panose="02010609060101010101" pitchFamily="49" charset="-122"/>
              </a:rPr>
              <a:t>函数重载是指两个以上的函数，具有相同的函数名，可以对应着多个函数的实现。每种实现对应着一个</a:t>
            </a:r>
            <a:r>
              <a:rPr lang="en-US" altLang="zh-CN" sz="2000" b="1" dirty="0" err="1">
                <a:latin typeface="仿宋" panose="02010609060101010101" pitchFamily="49" charset="-122"/>
                <a:ea typeface="仿宋" panose="02010609060101010101" pitchFamily="49" charset="-122"/>
              </a:rPr>
              <a:t>函数体</a:t>
            </a:r>
            <a:r>
              <a:rPr lang="zh-CN" altLang="zh-CN" sz="2000" b="1" dirty="0">
                <a:latin typeface="仿宋" panose="02010609060101010101" pitchFamily="49" charset="-122"/>
                <a:ea typeface="仿宋" panose="02010609060101010101" pitchFamily="49" charset="-122"/>
              </a:rPr>
              <a:t>，但是形参的个数或者类型不同，编译器根据实参和形参的类型及个数的最佳匹配，自动确定调用哪一个函数。</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734720" y="810337"/>
            <a:ext cx="4506208" cy="369332"/>
          </a:xfrm>
          <a:prstGeom prst="rect">
            <a:avLst/>
          </a:prstGeom>
          <a:noFill/>
        </p:spPr>
        <p:txBody>
          <a:bodyPr wrap="squar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3.2.6</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　成员函数重载</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79512" y="771550"/>
            <a:ext cx="8856984" cy="3016210"/>
          </a:xfrm>
          <a:prstGeom prst="rect">
            <a:avLst/>
          </a:prstGeom>
          <a:noFill/>
        </p:spPr>
        <p:txBody>
          <a:bodyPr wrap="square" rtlCol="0">
            <a:spAutoFit/>
          </a:bodyPr>
          <a:lstStyle/>
          <a:p>
            <a:pPr>
              <a:lnSpc>
                <a:spcPct val="150000"/>
              </a:lnSpc>
              <a:defRPr/>
            </a:pPr>
            <a:r>
              <a:rPr lang="zh-CN" altLang="zh-CN"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3-5</a:t>
            </a:r>
            <a:r>
              <a:rPr lang="zh-CN" altLang="zh-CN" sz="2000" b="1" dirty="0" smtClean="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函数重载举例。</a:t>
            </a:r>
            <a:endParaRPr lang="en-US" altLang="zh-CN" sz="2000" b="1" dirty="0">
              <a:latin typeface="仿宋" panose="02010609060101010101" pitchFamily="49" charset="-122"/>
              <a:ea typeface="仿宋" panose="02010609060101010101" pitchFamily="49" charset="-122"/>
            </a:endParaRPr>
          </a:p>
          <a:p>
            <a:pPr>
              <a:lnSpc>
                <a:spcPct val="150000"/>
              </a:lnSpc>
              <a:defRPr/>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创建一个类，在类中定义三个名为</a:t>
            </a:r>
            <a:r>
              <a:rPr lang="en-US" altLang="zh-CN" sz="2000" b="1" dirty="0">
                <a:latin typeface="仿宋" panose="02010609060101010101" pitchFamily="49" charset="-122"/>
                <a:ea typeface="仿宋" panose="02010609060101010101" pitchFamily="49" charset="-122"/>
              </a:rPr>
              <a:t>subtract</a:t>
            </a:r>
            <a:r>
              <a:rPr lang="zh-CN" altLang="zh-CN" sz="2000" b="1" dirty="0">
                <a:latin typeface="仿宋" panose="02010609060101010101" pitchFamily="49" charset="-122"/>
                <a:ea typeface="仿宋" panose="02010609060101010101" pitchFamily="49" charset="-122"/>
              </a:rPr>
              <a:t>的重载成员函数，分别实现两个整数相减、两个实数相减和两个复数相减的功能</a:t>
            </a:r>
            <a:endParaRPr lang="en-US" altLang="zh-CN" sz="2000" b="1" dirty="0">
              <a:latin typeface="仿宋" panose="02010609060101010101" pitchFamily="49" charset="-122"/>
              <a:ea typeface="仿宋" panose="02010609060101010101" pitchFamily="49" charset="-122"/>
            </a:endParaRPr>
          </a:p>
          <a:p>
            <a:pPr>
              <a:defRPr/>
            </a:pPr>
            <a:r>
              <a:rPr lang="en-US" altLang="zh-CN" sz="2000" dirty="0" err="1"/>
              <a:t>struct</a:t>
            </a:r>
            <a:r>
              <a:rPr lang="en-US" altLang="zh-CN" sz="2000" dirty="0"/>
              <a:t> complex</a:t>
            </a:r>
            <a:endParaRPr lang="zh-CN" altLang="zh-CN" sz="2000" dirty="0"/>
          </a:p>
          <a:p>
            <a:pPr>
              <a:defRPr/>
            </a:pPr>
            <a:r>
              <a:rPr lang="en-US" altLang="zh-CN" sz="2000" dirty="0"/>
              <a:t>{</a:t>
            </a:r>
            <a:endParaRPr lang="zh-CN" altLang="zh-CN" sz="2000" dirty="0"/>
          </a:p>
          <a:p>
            <a:pPr>
              <a:defRPr/>
            </a:pPr>
            <a:r>
              <a:rPr lang="en-US" altLang="zh-CN" sz="2000" dirty="0"/>
              <a:t>    double real;</a:t>
            </a:r>
            <a:endParaRPr lang="zh-CN" altLang="zh-CN" sz="2000" dirty="0"/>
          </a:p>
          <a:p>
            <a:pPr>
              <a:defRPr/>
            </a:pPr>
            <a:r>
              <a:rPr lang="en-US" altLang="zh-CN" sz="2000" dirty="0"/>
              <a:t>    double </a:t>
            </a:r>
            <a:r>
              <a:rPr lang="en-US" altLang="zh-CN" sz="2000" dirty="0" err="1"/>
              <a:t>imag</a:t>
            </a:r>
            <a:r>
              <a:rPr lang="en-US" altLang="zh-CN" sz="2000" dirty="0"/>
              <a:t>;</a:t>
            </a:r>
            <a:endParaRPr lang="zh-CN" altLang="zh-CN" sz="2000" dirty="0"/>
          </a:p>
          <a:p>
            <a:pPr>
              <a:defRPr/>
            </a:pPr>
            <a:r>
              <a:rPr lang="en-US" altLang="zh-CN" sz="2000" dirty="0"/>
              <a:t>};</a:t>
            </a:r>
            <a:endParaRPr lang="zh-CN" altLang="zh-CN" sz="2000" b="1" dirty="0">
              <a:latin typeface="仿宋" panose="02010609060101010101" pitchFamily="49" charset="-122"/>
              <a:ea typeface="仿宋" panose="02010609060101010101" pitchFamily="49" charset="-122"/>
            </a:endParaRPr>
          </a:p>
        </p:txBody>
      </p:sp>
      <p:sp>
        <p:nvSpPr>
          <p:cNvPr id="5" name="TextBox 4"/>
          <p:cNvSpPr txBox="1"/>
          <p:nvPr/>
        </p:nvSpPr>
        <p:spPr>
          <a:xfrm>
            <a:off x="1922852" y="241122"/>
            <a:ext cx="450620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3.2.6</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成员函数重载</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1000"/>
                                        <p:tgtEl>
                                          <p:spTgt spid="34">
                                            <p:txEl>
                                              <p:pRg st="0" end="0"/>
                                            </p:txEl>
                                          </p:spTgt>
                                        </p:tgtEl>
                                      </p:cBhvr>
                                    </p:animEffect>
                                    <p:anim calcmode="lin" valueType="num">
                                      <p:cBhvr>
                                        <p:cTn id="22"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4">
                                            <p:txEl>
                                              <p:pRg st="1" end="1"/>
                                            </p:txEl>
                                          </p:spTgt>
                                        </p:tgtEl>
                                        <p:attrNameLst>
                                          <p:attrName>style.visibility</p:attrName>
                                        </p:attrNameLst>
                                      </p:cBhvr>
                                      <p:to>
                                        <p:strVal val="visible"/>
                                      </p:to>
                                    </p:set>
                                    <p:animEffect transition="in" filter="fade">
                                      <p:cBhvr>
                                        <p:cTn id="26" dur="1000"/>
                                        <p:tgtEl>
                                          <p:spTgt spid="34">
                                            <p:txEl>
                                              <p:pRg st="1" end="1"/>
                                            </p:txEl>
                                          </p:spTgt>
                                        </p:tgtEl>
                                      </p:cBhvr>
                                    </p:animEffect>
                                    <p:anim calcmode="lin" valueType="num">
                                      <p:cBhvr>
                                        <p:cTn id="27"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4">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4">
                                            <p:txEl>
                                              <p:pRg st="2" end="2"/>
                                            </p:txEl>
                                          </p:spTgt>
                                        </p:tgtEl>
                                        <p:attrNameLst>
                                          <p:attrName>style.visibility</p:attrName>
                                        </p:attrNameLst>
                                      </p:cBhvr>
                                      <p:to>
                                        <p:strVal val="visible"/>
                                      </p:to>
                                    </p:set>
                                    <p:animEffect transition="in" filter="fade">
                                      <p:cBhvr>
                                        <p:cTn id="31" dur="1000"/>
                                        <p:tgtEl>
                                          <p:spTgt spid="34">
                                            <p:txEl>
                                              <p:pRg st="2" end="2"/>
                                            </p:txEl>
                                          </p:spTgt>
                                        </p:tgtEl>
                                      </p:cBhvr>
                                    </p:animEffect>
                                    <p:anim calcmode="lin" valueType="num">
                                      <p:cBhvr>
                                        <p:cTn id="3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4">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4">
                                            <p:txEl>
                                              <p:pRg st="3" end="3"/>
                                            </p:txEl>
                                          </p:spTgt>
                                        </p:tgtEl>
                                        <p:attrNameLst>
                                          <p:attrName>style.visibility</p:attrName>
                                        </p:attrNameLst>
                                      </p:cBhvr>
                                      <p:to>
                                        <p:strVal val="visible"/>
                                      </p:to>
                                    </p:set>
                                    <p:animEffect transition="in" filter="fade">
                                      <p:cBhvr>
                                        <p:cTn id="36" dur="1000"/>
                                        <p:tgtEl>
                                          <p:spTgt spid="34">
                                            <p:txEl>
                                              <p:pRg st="3" end="3"/>
                                            </p:txEl>
                                          </p:spTgt>
                                        </p:tgtEl>
                                      </p:cBhvr>
                                    </p:animEffect>
                                    <p:anim calcmode="lin" valueType="num">
                                      <p:cBhvr>
                                        <p:cTn id="37"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4">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4">
                                            <p:txEl>
                                              <p:pRg st="4" end="4"/>
                                            </p:txEl>
                                          </p:spTgt>
                                        </p:tgtEl>
                                        <p:attrNameLst>
                                          <p:attrName>style.visibility</p:attrName>
                                        </p:attrNameLst>
                                      </p:cBhvr>
                                      <p:to>
                                        <p:strVal val="visible"/>
                                      </p:to>
                                    </p:set>
                                    <p:animEffect transition="in" filter="fade">
                                      <p:cBhvr>
                                        <p:cTn id="41" dur="1000"/>
                                        <p:tgtEl>
                                          <p:spTgt spid="34">
                                            <p:txEl>
                                              <p:pRg st="4" end="4"/>
                                            </p:txEl>
                                          </p:spTgt>
                                        </p:tgtEl>
                                      </p:cBhvr>
                                    </p:animEffect>
                                    <p:anim calcmode="lin" valueType="num">
                                      <p:cBhvr>
                                        <p:cTn id="42"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4">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4">
                                            <p:txEl>
                                              <p:pRg st="5" end="5"/>
                                            </p:txEl>
                                          </p:spTgt>
                                        </p:tgtEl>
                                        <p:attrNameLst>
                                          <p:attrName>style.visibility</p:attrName>
                                        </p:attrNameLst>
                                      </p:cBhvr>
                                      <p:to>
                                        <p:strVal val="visible"/>
                                      </p:to>
                                    </p:set>
                                    <p:animEffect transition="in" filter="fade">
                                      <p:cBhvr>
                                        <p:cTn id="46" dur="1000"/>
                                        <p:tgtEl>
                                          <p:spTgt spid="34">
                                            <p:txEl>
                                              <p:pRg st="5" end="5"/>
                                            </p:txEl>
                                          </p:spTgt>
                                        </p:tgtEl>
                                      </p:cBhvr>
                                    </p:animEffect>
                                    <p:anim calcmode="lin" valueType="num">
                                      <p:cBhvr>
                                        <p:cTn id="47"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4">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4">
                                            <p:txEl>
                                              <p:pRg st="6" end="6"/>
                                            </p:txEl>
                                          </p:spTgt>
                                        </p:tgtEl>
                                        <p:attrNameLst>
                                          <p:attrName>style.visibility</p:attrName>
                                        </p:attrNameLst>
                                      </p:cBhvr>
                                      <p:to>
                                        <p:strVal val="visible"/>
                                      </p:to>
                                    </p:set>
                                    <p:animEffect transition="in" filter="fade">
                                      <p:cBhvr>
                                        <p:cTn id="51" dur="1000"/>
                                        <p:tgtEl>
                                          <p:spTgt spid="34">
                                            <p:txEl>
                                              <p:pRg st="6" end="6"/>
                                            </p:txEl>
                                          </p:spTgt>
                                        </p:tgtEl>
                                      </p:cBhvr>
                                    </p:animEffect>
                                    <p:anim calcmode="lin" valueType="num">
                                      <p:cBhvr>
                                        <p:cTn id="52"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3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467544" y="987574"/>
            <a:ext cx="8352928" cy="2246769"/>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class Overloaded</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public</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int</a:t>
            </a: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subtract(</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x,int</a:t>
            </a:r>
            <a:r>
              <a:rPr lang="en-US" altLang="zh-CN" sz="2000" b="1" dirty="0">
                <a:latin typeface="仿宋" panose="02010609060101010101" pitchFamily="49" charset="-122"/>
                <a:ea typeface="仿宋" panose="02010609060101010101" pitchFamily="49" charset="-122"/>
              </a:rPr>
              <a:t> y);</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double </a:t>
            </a:r>
            <a:r>
              <a:rPr lang="en-US" altLang="zh-CN" sz="2000" b="1" dirty="0">
                <a:latin typeface="仿宋" panose="02010609060101010101" pitchFamily="49" charset="-122"/>
                <a:ea typeface="仿宋" panose="02010609060101010101" pitchFamily="49" charset="-122"/>
              </a:rPr>
              <a:t>subtract(double </a:t>
            </a:r>
            <a:r>
              <a:rPr lang="en-US" altLang="zh-CN" sz="2000" b="1" dirty="0" err="1">
                <a:latin typeface="仿宋" panose="02010609060101010101" pitchFamily="49" charset="-122"/>
                <a:ea typeface="仿宋" panose="02010609060101010101" pitchFamily="49" charset="-122"/>
              </a:rPr>
              <a:t>x,double</a:t>
            </a:r>
            <a:r>
              <a:rPr lang="en-US" altLang="zh-CN" sz="2000" b="1" dirty="0">
                <a:latin typeface="仿宋" panose="02010609060101010101" pitchFamily="49" charset="-122"/>
                <a:ea typeface="仿宋" panose="02010609060101010101" pitchFamily="49" charset="-122"/>
              </a:rPr>
              <a:t> y); </a:t>
            </a:r>
            <a:r>
              <a:rPr lang="en-US" altLang="zh-CN" sz="2000" b="1" dirty="0" smtClean="0">
                <a:latin typeface="仿宋" panose="02010609060101010101" pitchFamily="49" charset="-122"/>
                <a:ea typeface="仿宋" panose="02010609060101010101" pitchFamily="49" charset="-122"/>
              </a:rPr>
              <a:t>    </a:t>
            </a:r>
            <a:r>
              <a:rPr lang="en-US" altLang="zh-CN" sz="2000" b="1" i="1" dirty="0" smtClean="0">
                <a:latin typeface="仿宋" panose="02010609060101010101" pitchFamily="49" charset="-122"/>
                <a:ea typeface="仿宋" panose="02010609060101010101" pitchFamily="49" charset="-122"/>
              </a:rPr>
              <a:t>//</a:t>
            </a:r>
            <a:r>
              <a:rPr lang="zh-CN" altLang="zh-CN" sz="2000" b="1" i="1" dirty="0">
                <a:latin typeface="仿宋" panose="02010609060101010101" pitchFamily="49" charset="-122"/>
                <a:ea typeface="仿宋" panose="02010609060101010101" pitchFamily="49" charset="-122"/>
              </a:rPr>
              <a:t>函数重载</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complex </a:t>
            </a:r>
            <a:r>
              <a:rPr lang="en-US" altLang="zh-CN" sz="2000" b="1" dirty="0">
                <a:latin typeface="仿宋" panose="02010609060101010101" pitchFamily="49" charset="-122"/>
                <a:ea typeface="仿宋" panose="02010609060101010101" pitchFamily="49" charset="-122"/>
              </a:rPr>
              <a:t>subtract(complex </a:t>
            </a:r>
            <a:r>
              <a:rPr lang="en-US" altLang="zh-CN" sz="2000" b="1" dirty="0" err="1">
                <a:latin typeface="仿宋" panose="02010609060101010101" pitchFamily="49" charset="-122"/>
                <a:ea typeface="仿宋" panose="02010609060101010101" pitchFamily="49" charset="-122"/>
              </a:rPr>
              <a:t>x,complex</a:t>
            </a:r>
            <a:r>
              <a:rPr lang="en-US" altLang="zh-CN" sz="2000" b="1" dirty="0">
                <a:latin typeface="仿宋" panose="02010609060101010101" pitchFamily="49" charset="-122"/>
                <a:ea typeface="仿宋" panose="02010609060101010101" pitchFamily="49" charset="-122"/>
              </a:rPr>
              <a:t> y); </a:t>
            </a:r>
            <a:r>
              <a:rPr lang="en-US" altLang="zh-CN" sz="2000" b="1" dirty="0" smtClean="0">
                <a:latin typeface="仿宋" panose="02010609060101010101" pitchFamily="49" charset="-122"/>
                <a:ea typeface="仿宋" panose="02010609060101010101" pitchFamily="49" charset="-122"/>
              </a:rPr>
              <a:t> </a:t>
            </a:r>
            <a:r>
              <a:rPr lang="en-US" altLang="zh-CN" sz="2000" b="1" i="1" dirty="0" smtClean="0">
                <a:latin typeface="仿宋" panose="02010609060101010101" pitchFamily="49" charset="-122"/>
                <a:ea typeface="仿宋" panose="02010609060101010101" pitchFamily="49" charset="-122"/>
              </a:rPr>
              <a:t>//</a:t>
            </a:r>
            <a:r>
              <a:rPr lang="zh-CN" altLang="zh-CN" sz="2000" b="1" i="1" dirty="0">
                <a:latin typeface="仿宋" panose="02010609060101010101" pitchFamily="49" charset="-122"/>
                <a:ea typeface="仿宋" panose="02010609060101010101" pitchFamily="49" charset="-122"/>
              </a:rPr>
              <a:t>函数重载</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
        <p:nvSpPr>
          <p:cNvPr id="5" name="TextBox 4"/>
          <p:cNvSpPr txBox="1"/>
          <p:nvPr/>
        </p:nvSpPr>
        <p:spPr>
          <a:xfrm>
            <a:off x="1922852" y="241122"/>
            <a:ext cx="450620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3.2.6</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成员函数重载</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4"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683569" y="579385"/>
            <a:ext cx="7488832" cy="4708981"/>
          </a:xfrm>
          <a:prstGeom prst="rect">
            <a:avLst/>
          </a:prstGeom>
          <a:noFill/>
        </p:spPr>
        <p:txBody>
          <a:bodyPr wrap="square" rtlCol="0">
            <a:spAutoFit/>
          </a:bodyPr>
          <a:lstStyle/>
          <a:p>
            <a:pPr>
              <a:defRPr/>
            </a:pP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Overloaded::subtract (</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x,int</a:t>
            </a:r>
            <a:r>
              <a:rPr lang="en-US" altLang="zh-CN" sz="2000" b="1" dirty="0">
                <a:latin typeface="仿宋" panose="02010609060101010101" pitchFamily="49" charset="-122"/>
                <a:ea typeface="仿宋" panose="02010609060101010101" pitchFamily="49" charset="-122"/>
              </a:rPr>
              <a:t> y)</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return x-y;</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double Overloaded::subtract (double </a:t>
            </a:r>
            <a:r>
              <a:rPr lang="en-US" altLang="zh-CN" sz="2000" b="1" dirty="0" err="1">
                <a:latin typeface="仿宋" panose="02010609060101010101" pitchFamily="49" charset="-122"/>
                <a:ea typeface="仿宋" panose="02010609060101010101" pitchFamily="49" charset="-122"/>
              </a:rPr>
              <a:t>x,double</a:t>
            </a:r>
            <a:r>
              <a:rPr lang="en-US" altLang="zh-CN" sz="2000" b="1" dirty="0">
                <a:latin typeface="仿宋" panose="02010609060101010101" pitchFamily="49" charset="-122"/>
                <a:ea typeface="仿宋" panose="02010609060101010101" pitchFamily="49" charset="-122"/>
              </a:rPr>
              <a:t> y)</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return x-y;</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complex Overloaded::subtract (complex </a:t>
            </a:r>
            <a:r>
              <a:rPr lang="en-US" altLang="zh-CN" sz="2000" b="1" dirty="0" err="1">
                <a:latin typeface="仿宋" panose="02010609060101010101" pitchFamily="49" charset="-122"/>
                <a:ea typeface="仿宋" panose="02010609060101010101" pitchFamily="49" charset="-122"/>
              </a:rPr>
              <a:t>x,complex</a:t>
            </a:r>
            <a:r>
              <a:rPr lang="en-US" altLang="zh-CN" sz="2000" b="1" dirty="0">
                <a:latin typeface="仿宋" panose="02010609060101010101" pitchFamily="49" charset="-122"/>
                <a:ea typeface="仿宋" panose="02010609060101010101" pitchFamily="49" charset="-122"/>
              </a:rPr>
              <a:t> y)</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complex c;</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c.real</a:t>
            </a:r>
            <a:r>
              <a:rPr lang="en-US"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x.real</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y.real</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c.imag</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x.imag</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y.imag</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return c;</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
        <p:nvSpPr>
          <p:cNvPr id="5" name="TextBox 4"/>
          <p:cNvSpPr txBox="1"/>
          <p:nvPr/>
        </p:nvSpPr>
        <p:spPr>
          <a:xfrm>
            <a:off x="1922852" y="241122"/>
            <a:ext cx="450620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3.2.6</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成员函数重载</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4"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类的定义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451545" y="699542"/>
            <a:ext cx="8538656" cy="4247317"/>
          </a:xfrm>
          <a:prstGeom prst="rect">
            <a:avLst/>
          </a:prstGeom>
          <a:noFill/>
        </p:spPr>
        <p:txBody>
          <a:bodyPr wrap="square" rtlCol="0">
            <a:spAutoFit/>
          </a:bodyPr>
          <a:lstStyle/>
          <a:p>
            <a:r>
              <a:rPr lang="en-US" altLang="zh-CN" b="1" dirty="0" err="1">
                <a:latin typeface="仿宋" pitchFamily="49" charset="-122"/>
                <a:ea typeface="仿宋" pitchFamily="49" charset="-122"/>
              </a:rPr>
              <a:t>int</a:t>
            </a:r>
            <a:r>
              <a:rPr lang="en-US" altLang="zh-CN" b="1" dirty="0">
                <a:latin typeface="仿宋" pitchFamily="49" charset="-122"/>
                <a:ea typeface="仿宋" pitchFamily="49" charset="-122"/>
              </a:rPr>
              <a:t> main()</a:t>
            </a:r>
            <a:endParaRPr lang="zh-CN" altLang="zh-CN" b="1" dirty="0">
              <a:latin typeface="仿宋" pitchFamily="49" charset="-122"/>
              <a:ea typeface="仿宋" pitchFamily="49" charset="-122"/>
            </a:endParaRPr>
          </a:p>
          <a:p>
            <a:r>
              <a:rPr lang="en-US" altLang="zh-CN" b="1" dirty="0">
                <a:latin typeface="仿宋" pitchFamily="49" charset="-122"/>
                <a:ea typeface="仿宋" pitchFamily="49" charset="-122"/>
              </a:rPr>
              <a:t>{   </a:t>
            </a:r>
            <a:r>
              <a:rPr lang="en-US" altLang="zh-CN" b="1" dirty="0" err="1" smtClean="0">
                <a:latin typeface="仿宋" pitchFamily="49" charset="-122"/>
                <a:ea typeface="仿宋" pitchFamily="49" charset="-122"/>
              </a:rPr>
              <a:t>int</a:t>
            </a:r>
            <a:r>
              <a:rPr lang="en-US" altLang="zh-CN" b="1" dirty="0" smtClean="0">
                <a:latin typeface="仿宋" pitchFamily="49" charset="-122"/>
                <a:ea typeface="仿宋" pitchFamily="49" charset="-122"/>
              </a:rPr>
              <a:t> </a:t>
            </a:r>
            <a:r>
              <a:rPr lang="en-US" altLang="zh-CN" b="1" dirty="0" err="1">
                <a:latin typeface="仿宋" pitchFamily="49" charset="-122"/>
                <a:ea typeface="仿宋" pitchFamily="49" charset="-122"/>
              </a:rPr>
              <a:t>m,n</a:t>
            </a:r>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double </a:t>
            </a:r>
            <a:r>
              <a:rPr lang="en-US" altLang="zh-CN" b="1" dirty="0" err="1">
                <a:latin typeface="仿宋" pitchFamily="49" charset="-122"/>
                <a:ea typeface="仿宋" pitchFamily="49" charset="-122"/>
              </a:rPr>
              <a:t>x,y</a:t>
            </a:r>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complex </a:t>
            </a:r>
            <a:r>
              <a:rPr lang="en-US" altLang="zh-CN" b="1" dirty="0" err="1">
                <a:latin typeface="仿宋" pitchFamily="49" charset="-122"/>
                <a:ea typeface="仿宋" pitchFamily="49" charset="-122"/>
              </a:rPr>
              <a:t>a,b,c</a:t>
            </a:r>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Overloaded  </a:t>
            </a:r>
            <a:r>
              <a:rPr lang="en-US" altLang="zh-CN" b="1" dirty="0" err="1" smtClean="0">
                <a:latin typeface="仿宋" pitchFamily="49" charset="-122"/>
                <a:ea typeface="仿宋" pitchFamily="49" charset="-122"/>
              </a:rPr>
              <a:t>ol</a:t>
            </a:r>
            <a:r>
              <a:rPr lang="en-US" altLang="zh-CN" b="1" dirty="0" smtClean="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m =32; </a:t>
            </a:r>
            <a:r>
              <a:rPr lang="en-US" altLang="zh-CN" b="1" dirty="0" smtClean="0">
                <a:latin typeface="仿宋" pitchFamily="49" charset="-122"/>
                <a:ea typeface="仿宋" pitchFamily="49" charset="-122"/>
              </a:rPr>
              <a:t>n </a:t>
            </a:r>
            <a:r>
              <a:rPr lang="en-US" altLang="zh-CN" b="1" dirty="0">
                <a:latin typeface="仿宋" pitchFamily="49" charset="-122"/>
                <a:ea typeface="仿宋" pitchFamily="49" charset="-122"/>
              </a:rPr>
              <a:t>=23</a:t>
            </a:r>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x =31.1</a:t>
            </a:r>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y =22.2;</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err="1">
                <a:latin typeface="仿宋" pitchFamily="49" charset="-122"/>
                <a:ea typeface="仿宋" pitchFamily="49" charset="-122"/>
              </a:rPr>
              <a:t>a.real</a:t>
            </a:r>
            <a:r>
              <a:rPr lang="en-US" altLang="zh-CN" b="1" dirty="0">
                <a:latin typeface="仿宋" pitchFamily="49" charset="-122"/>
                <a:ea typeface="仿宋" pitchFamily="49" charset="-122"/>
              </a:rPr>
              <a:t> =12.3</a:t>
            </a:r>
            <a:r>
              <a:rPr lang="en-US" altLang="zh-CN" b="1" dirty="0" smtClean="0">
                <a:latin typeface="仿宋" pitchFamily="49" charset="-122"/>
                <a:ea typeface="仿宋" pitchFamily="49" charset="-122"/>
              </a:rPr>
              <a:t>; </a:t>
            </a:r>
            <a:r>
              <a:rPr lang="en-US" altLang="zh-CN" b="1" dirty="0" err="1">
                <a:latin typeface="仿宋" pitchFamily="49" charset="-122"/>
                <a:ea typeface="仿宋" pitchFamily="49" charset="-122"/>
              </a:rPr>
              <a:t>a.imag</a:t>
            </a:r>
            <a:r>
              <a:rPr lang="en-US" altLang="zh-CN" b="1" dirty="0">
                <a:latin typeface="仿宋" pitchFamily="49" charset="-122"/>
                <a:ea typeface="仿宋" pitchFamily="49" charset="-122"/>
              </a:rPr>
              <a:t> =</a:t>
            </a:r>
            <a:r>
              <a:rPr lang="en-US" altLang="zh-CN" b="1" dirty="0" smtClean="0">
                <a:latin typeface="仿宋" pitchFamily="49" charset="-122"/>
                <a:ea typeface="仿宋" pitchFamily="49" charset="-122"/>
              </a:rPr>
              <a:t>10.2;  </a:t>
            </a:r>
            <a:r>
              <a:rPr lang="en-US" altLang="zh-CN" b="1" dirty="0" err="1" smtClean="0">
                <a:latin typeface="仿宋" pitchFamily="49" charset="-122"/>
                <a:ea typeface="仿宋" pitchFamily="49" charset="-122"/>
              </a:rPr>
              <a:t>b.real</a:t>
            </a:r>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=23.5</a:t>
            </a:r>
            <a:r>
              <a:rPr lang="en-US" altLang="zh-CN" b="1" dirty="0" smtClean="0">
                <a:latin typeface="仿宋" pitchFamily="49" charset="-122"/>
                <a:ea typeface="仿宋" pitchFamily="49" charset="-122"/>
              </a:rPr>
              <a:t>; </a:t>
            </a:r>
            <a:r>
              <a:rPr lang="en-US" altLang="zh-CN" b="1" dirty="0" err="1">
                <a:latin typeface="仿宋" pitchFamily="49" charset="-122"/>
                <a:ea typeface="仿宋" pitchFamily="49" charset="-122"/>
              </a:rPr>
              <a:t>b.imag</a:t>
            </a:r>
            <a:r>
              <a:rPr lang="en-US" altLang="zh-CN" b="1" dirty="0">
                <a:latin typeface="仿宋" pitchFamily="49" charset="-122"/>
                <a:ea typeface="仿宋" pitchFamily="49" charset="-122"/>
              </a:rPr>
              <a:t> =1.2;</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err="1">
                <a:latin typeface="仿宋" pitchFamily="49" charset="-122"/>
                <a:ea typeface="仿宋" pitchFamily="49" charset="-122"/>
              </a:rPr>
              <a:t>cout</a:t>
            </a:r>
            <a:r>
              <a:rPr lang="en-US" altLang="zh-CN" b="1" dirty="0">
                <a:latin typeface="仿宋" pitchFamily="49" charset="-122"/>
                <a:ea typeface="仿宋" pitchFamily="49" charset="-122"/>
              </a:rPr>
              <a:t>&lt;&lt;m&lt;&lt;"-"&lt;&lt;n&lt;&lt;"="&lt;&lt;</a:t>
            </a:r>
            <a:r>
              <a:rPr lang="en-US" altLang="zh-CN" b="1" dirty="0" err="1">
                <a:latin typeface="仿宋" pitchFamily="49" charset="-122"/>
                <a:ea typeface="仿宋" pitchFamily="49" charset="-122"/>
              </a:rPr>
              <a:t>ol.subtract</a:t>
            </a:r>
            <a:r>
              <a:rPr lang="en-US" altLang="zh-CN" b="1" dirty="0">
                <a:latin typeface="仿宋" pitchFamily="49" charset="-122"/>
                <a:ea typeface="仿宋" pitchFamily="49" charset="-122"/>
              </a:rPr>
              <a:t> (</a:t>
            </a:r>
            <a:r>
              <a:rPr lang="en-US" altLang="zh-CN" b="1" dirty="0" err="1">
                <a:latin typeface="仿宋" pitchFamily="49" charset="-122"/>
                <a:ea typeface="仿宋" pitchFamily="49" charset="-122"/>
              </a:rPr>
              <a:t>m,n</a:t>
            </a:r>
            <a:r>
              <a:rPr lang="en-US" altLang="zh-CN" b="1" dirty="0">
                <a:latin typeface="仿宋" pitchFamily="49" charset="-122"/>
                <a:ea typeface="仿宋" pitchFamily="49" charset="-122"/>
              </a:rPr>
              <a:t>)&lt;&lt;</a:t>
            </a:r>
            <a:r>
              <a:rPr lang="en-US" altLang="zh-CN" b="1" dirty="0" err="1">
                <a:latin typeface="仿宋" pitchFamily="49" charset="-122"/>
                <a:ea typeface="仿宋" pitchFamily="49" charset="-122"/>
              </a:rPr>
              <a:t>endl</a:t>
            </a:r>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err="1">
                <a:latin typeface="仿宋" pitchFamily="49" charset="-122"/>
                <a:ea typeface="仿宋" pitchFamily="49" charset="-122"/>
              </a:rPr>
              <a:t>cout</a:t>
            </a:r>
            <a:r>
              <a:rPr lang="en-US" altLang="zh-CN" b="1" dirty="0">
                <a:latin typeface="仿宋" pitchFamily="49" charset="-122"/>
                <a:ea typeface="仿宋" pitchFamily="49" charset="-122"/>
              </a:rPr>
              <a:t>&lt;&lt;x&lt;&lt;"-"&lt;&lt;y&lt;&lt;"="&lt;&lt;</a:t>
            </a:r>
            <a:r>
              <a:rPr lang="en-US" altLang="zh-CN" b="1" dirty="0" err="1">
                <a:latin typeface="仿宋" pitchFamily="49" charset="-122"/>
                <a:ea typeface="仿宋" pitchFamily="49" charset="-122"/>
              </a:rPr>
              <a:t>ol.subtract</a:t>
            </a:r>
            <a:r>
              <a:rPr lang="en-US" altLang="zh-CN" b="1" dirty="0">
                <a:latin typeface="仿宋" pitchFamily="49" charset="-122"/>
                <a:ea typeface="仿宋" pitchFamily="49" charset="-122"/>
              </a:rPr>
              <a:t> (</a:t>
            </a:r>
            <a:r>
              <a:rPr lang="en-US" altLang="zh-CN" b="1" dirty="0" err="1">
                <a:latin typeface="仿宋" pitchFamily="49" charset="-122"/>
                <a:ea typeface="仿宋" pitchFamily="49" charset="-122"/>
              </a:rPr>
              <a:t>x,y</a:t>
            </a:r>
            <a:r>
              <a:rPr lang="en-US" altLang="zh-CN" b="1" dirty="0">
                <a:latin typeface="仿宋" pitchFamily="49" charset="-122"/>
                <a:ea typeface="仿宋" pitchFamily="49" charset="-122"/>
              </a:rPr>
              <a:t>)&lt;&lt;</a:t>
            </a:r>
            <a:r>
              <a:rPr lang="en-US" altLang="zh-CN" b="1" dirty="0" err="1">
                <a:latin typeface="仿宋" pitchFamily="49" charset="-122"/>
                <a:ea typeface="仿宋" pitchFamily="49" charset="-122"/>
              </a:rPr>
              <a:t>endl</a:t>
            </a:r>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c=</a:t>
            </a:r>
            <a:r>
              <a:rPr lang="en-US" altLang="zh-CN" b="1" dirty="0" err="1">
                <a:latin typeface="仿宋" pitchFamily="49" charset="-122"/>
                <a:ea typeface="仿宋" pitchFamily="49" charset="-122"/>
              </a:rPr>
              <a:t>ol.subtract</a:t>
            </a:r>
            <a:r>
              <a:rPr lang="en-US" altLang="zh-CN" b="1" dirty="0">
                <a:latin typeface="仿宋" pitchFamily="49" charset="-122"/>
                <a:ea typeface="仿宋" pitchFamily="49" charset="-122"/>
              </a:rPr>
              <a:t> (</a:t>
            </a:r>
            <a:r>
              <a:rPr lang="en-US" altLang="zh-CN" b="1" dirty="0" err="1">
                <a:latin typeface="仿宋" pitchFamily="49" charset="-122"/>
                <a:ea typeface="仿宋" pitchFamily="49" charset="-122"/>
              </a:rPr>
              <a:t>a,b</a:t>
            </a:r>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err="1">
                <a:latin typeface="仿宋" pitchFamily="49" charset="-122"/>
                <a:ea typeface="仿宋" pitchFamily="49" charset="-122"/>
              </a:rPr>
              <a:t>cout</a:t>
            </a:r>
            <a:r>
              <a:rPr lang="en-US" altLang="zh-CN" b="1" dirty="0">
                <a:latin typeface="仿宋" pitchFamily="49" charset="-122"/>
                <a:ea typeface="仿宋" pitchFamily="49" charset="-122"/>
              </a:rPr>
              <a:t>&lt;&lt;"'"&lt;&lt;</a:t>
            </a:r>
            <a:r>
              <a:rPr lang="en-US" altLang="zh-CN" b="1" dirty="0" err="1">
                <a:latin typeface="仿宋" pitchFamily="49" charset="-122"/>
                <a:ea typeface="仿宋" pitchFamily="49" charset="-122"/>
              </a:rPr>
              <a:t>a.real</a:t>
            </a:r>
            <a:r>
              <a:rPr lang="en-US" altLang="zh-CN" b="1" dirty="0">
                <a:latin typeface="仿宋" pitchFamily="49" charset="-122"/>
                <a:ea typeface="仿宋" pitchFamily="49" charset="-122"/>
              </a:rPr>
              <a:t>&lt;&lt;"+"&lt;&lt;</a:t>
            </a:r>
            <a:r>
              <a:rPr lang="en-US" altLang="zh-CN" b="1" dirty="0" err="1">
                <a:latin typeface="仿宋" pitchFamily="49" charset="-122"/>
                <a:ea typeface="仿宋" pitchFamily="49" charset="-122"/>
              </a:rPr>
              <a:t>a.imag</a:t>
            </a:r>
            <a:endParaRPr lang="en-US"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&lt;&lt;"'"&lt;&lt;"-"&lt;&lt;"'"&lt;&lt;</a:t>
            </a:r>
            <a:r>
              <a:rPr lang="en-US" altLang="zh-CN" b="1" dirty="0" err="1">
                <a:latin typeface="仿宋" pitchFamily="49" charset="-122"/>
                <a:ea typeface="仿宋" pitchFamily="49" charset="-122"/>
              </a:rPr>
              <a:t>b.real</a:t>
            </a:r>
            <a:r>
              <a:rPr lang="en-US" altLang="zh-CN" b="1" dirty="0">
                <a:latin typeface="仿宋" pitchFamily="49" charset="-122"/>
                <a:ea typeface="仿宋" pitchFamily="49" charset="-122"/>
              </a:rPr>
              <a:t>&lt;&lt;"+"&lt;&lt;</a:t>
            </a:r>
            <a:r>
              <a:rPr lang="en-US" altLang="zh-CN" b="1" dirty="0" err="1">
                <a:latin typeface="仿宋" pitchFamily="49" charset="-122"/>
                <a:ea typeface="仿宋" pitchFamily="49" charset="-122"/>
              </a:rPr>
              <a:t>b.imag</a:t>
            </a:r>
            <a:r>
              <a:rPr lang="en-US" altLang="zh-CN" b="1" dirty="0">
                <a:latin typeface="仿宋" pitchFamily="49" charset="-122"/>
                <a:ea typeface="仿宋" pitchFamily="49" charset="-122"/>
              </a:rPr>
              <a:t> &lt;&lt;"'"</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&lt;&lt;"="&lt;&lt;"'"&lt;&lt;</a:t>
            </a:r>
            <a:r>
              <a:rPr lang="en-US" altLang="zh-CN" b="1" dirty="0" err="1">
                <a:latin typeface="仿宋" pitchFamily="49" charset="-122"/>
                <a:ea typeface="仿宋" pitchFamily="49" charset="-122"/>
              </a:rPr>
              <a:t>c.real</a:t>
            </a:r>
            <a:r>
              <a:rPr lang="en-US" altLang="zh-CN" b="1" dirty="0">
                <a:latin typeface="仿宋" pitchFamily="49" charset="-122"/>
                <a:ea typeface="仿宋" pitchFamily="49" charset="-122"/>
              </a:rPr>
              <a:t>&lt;&lt;"+"&lt;&lt;</a:t>
            </a:r>
            <a:r>
              <a:rPr lang="en-US" altLang="zh-CN" b="1" dirty="0" err="1">
                <a:latin typeface="仿宋" pitchFamily="49" charset="-122"/>
                <a:ea typeface="仿宋" pitchFamily="49" charset="-122"/>
              </a:rPr>
              <a:t>c.imag</a:t>
            </a:r>
            <a:r>
              <a:rPr lang="en-US" altLang="zh-CN" b="1" dirty="0">
                <a:latin typeface="仿宋" pitchFamily="49" charset="-122"/>
                <a:ea typeface="仿宋" pitchFamily="49" charset="-122"/>
              </a:rPr>
              <a:t>&lt;&lt;"'"&lt;&lt;</a:t>
            </a:r>
            <a:r>
              <a:rPr lang="en-US" altLang="zh-CN" b="1" dirty="0" err="1">
                <a:latin typeface="仿宋" pitchFamily="49" charset="-122"/>
                <a:ea typeface="仿宋" pitchFamily="49" charset="-122"/>
              </a:rPr>
              <a:t>endl</a:t>
            </a:r>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return 0;</a:t>
            </a:r>
            <a:endParaRPr lang="zh-CN" altLang="zh-CN" b="1" dirty="0">
              <a:latin typeface="仿宋" pitchFamily="49" charset="-122"/>
              <a:ea typeface="仿宋" pitchFamily="49" charset="-122"/>
            </a:endParaRPr>
          </a:p>
          <a:p>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p:txBody>
      </p:sp>
      <p:sp>
        <p:nvSpPr>
          <p:cNvPr id="5" name="TextBox 4"/>
          <p:cNvSpPr txBox="1"/>
          <p:nvPr/>
        </p:nvSpPr>
        <p:spPr>
          <a:xfrm>
            <a:off x="1922852" y="241122"/>
            <a:ext cx="4506208"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3.2.6</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成员函数重载</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4"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6702" y="870951"/>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06741"/>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3.3</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3002593" y="1464844"/>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251520" y="2787774"/>
            <a:ext cx="8640960" cy="1516956"/>
          </a:xfrm>
          <a:prstGeom prst="rect">
            <a:avLst/>
          </a:prstGeom>
          <a:noFill/>
        </p:spPr>
        <p:txBody>
          <a:bodyPr wrap="square" lIns="68584" tIns="34291" rIns="68584" bIns="34291" rtlCol="0">
            <a:spAutoFit/>
          </a:bodyPr>
          <a:lstStyle/>
          <a:p>
            <a:pPr algn="just">
              <a:lnSpc>
                <a:spcPct val="120000"/>
              </a:lnSpc>
            </a:pP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在</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rPr>
              <a:t>C++</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中，声明了类，只是定义了一种新的数据类型，只有当定义了类的对象后，才是生成了这种数据类型的特定实体（实例）。对象是类的实际变量，创建一个对象称为实例化一个对象或创建一个对象实例</a:t>
            </a:r>
            <a:r>
              <a:rPr lang="zh-CN" altLang="en-US" sz="2000" b="1" dirty="0" smtClean="0">
                <a:solidFill>
                  <a:schemeClr val="tx1">
                    <a:lumMod val="75000"/>
                    <a:lumOff val="25000"/>
                  </a:schemeClr>
                </a:solidFill>
                <a:latin typeface="仿宋" panose="02010609060101010101" pitchFamily="49" charset="-122"/>
                <a:ea typeface="仿宋" panose="02010609060101010101" pitchFamily="49" charset="-122"/>
              </a:rPr>
              <a:t>。</a:t>
            </a:r>
            <a:endParaRPr lang="en-US" altLang="zh-CN" sz="2000" b="1" dirty="0" smtClean="0">
              <a:solidFill>
                <a:schemeClr val="tx1">
                  <a:lumMod val="75000"/>
                  <a:lumOff val="25000"/>
                </a:schemeClr>
              </a:solidFill>
              <a:latin typeface="仿宋" panose="02010609060101010101" pitchFamily="49" charset="-122"/>
              <a:ea typeface="仿宋" panose="02010609060101010101" pitchFamily="49" charset="-122"/>
            </a:endParaRPr>
          </a:p>
          <a:p>
            <a:pPr algn="just">
              <a:lnSpc>
                <a:spcPct val="120000"/>
              </a:lnSpc>
            </a:pPr>
            <a:r>
              <a:rPr lang="zh-CN" altLang="zh-CN" sz="2000" dirty="0">
                <a:solidFill>
                  <a:srgbClr val="FF0000"/>
                </a:solidFill>
              </a:rPr>
              <a:t>类是对象的抽象，而对象是类的实例</a:t>
            </a:r>
            <a:r>
              <a:rPr lang="zh-CN" altLang="zh-CN" sz="2000" dirty="0" smtClean="0">
                <a:solidFill>
                  <a:srgbClr val="FF0000"/>
                </a:solidFill>
              </a:rPr>
              <a:t>。</a:t>
            </a:r>
            <a:endParaRPr lang="en-US" altLang="zh-CN" sz="2000" dirty="0">
              <a:solidFill>
                <a:srgbClr val="FF0000"/>
              </a:solidFill>
            </a:endParaRPr>
          </a:p>
        </p:txBody>
      </p:sp>
      <p:grpSp>
        <p:nvGrpSpPr>
          <p:cNvPr id="7" name="组合 6"/>
          <p:cNvGrpSpPr/>
          <p:nvPr/>
        </p:nvGrpSpPr>
        <p:grpSpPr>
          <a:xfrm>
            <a:off x="5946854" y="493941"/>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50710" y="494334"/>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8782" y="493941"/>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54566" y="493941"/>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4002638" y="493941"/>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1000"/>
                                        <p:tgtEl>
                                          <p:spTgt spid="50"/>
                                        </p:tgtEl>
                                      </p:cBhvr>
                                    </p:animEffect>
                                    <p:anim calcmode="lin" valueType="num">
                                      <p:cBhvr>
                                        <p:cTn id="49" dur="1000" fill="hold"/>
                                        <p:tgtEl>
                                          <p:spTgt spid="50"/>
                                        </p:tgtEl>
                                        <p:attrNameLst>
                                          <p:attrName>ppt_x</p:attrName>
                                        </p:attrNameLst>
                                      </p:cBhvr>
                                      <p:tavLst>
                                        <p:tav tm="0">
                                          <p:val>
                                            <p:strVal val="#ppt_x"/>
                                          </p:val>
                                        </p:tav>
                                        <p:tav tm="100000">
                                          <p:val>
                                            <p:strVal val="#ppt_x"/>
                                          </p:val>
                                        </p:tav>
                                      </p:tavLst>
                                    </p:anim>
                                    <p:anim calcmode="lin" valueType="num">
                                      <p:cBhvr>
                                        <p:cTn id="50"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10"/>
          <p:cNvGrpSpPr/>
          <p:nvPr/>
        </p:nvGrpSpPr>
        <p:grpSpPr>
          <a:xfrm>
            <a:off x="410203" y="1361270"/>
            <a:ext cx="2875451" cy="2666781"/>
            <a:chOff x="1545760" y="3386950"/>
            <a:chExt cx="3493936" cy="644384"/>
          </a:xfrm>
        </p:grpSpPr>
        <p:sp>
          <p:nvSpPr>
            <p:cNvPr id="10" name="Shape 536"/>
            <p:cNvSpPr/>
            <p:nvPr/>
          </p:nvSpPr>
          <p:spPr>
            <a:xfrm>
              <a:off x="4694491" y="3386950"/>
              <a:ext cx="345205"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340"/>
                  </a:lnTo>
                  <a:lnTo>
                    <a:pt x="21600" y="13486"/>
                  </a:lnTo>
                  <a:lnTo>
                    <a:pt x="0" y="21600"/>
                  </a:lnTo>
                  <a:cubicBezTo>
                    <a:pt x="0" y="2160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1" name="Shape 537"/>
            <p:cNvSpPr/>
            <p:nvPr/>
          </p:nvSpPr>
          <p:spPr>
            <a:xfrm>
              <a:off x="1545760" y="3386950"/>
              <a:ext cx="3151081"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2" name="Group 14"/>
          <p:cNvGrpSpPr/>
          <p:nvPr/>
        </p:nvGrpSpPr>
        <p:grpSpPr>
          <a:xfrm>
            <a:off x="4905581" y="669753"/>
            <a:ext cx="3305517" cy="2179349"/>
            <a:chOff x="6772654" y="2152648"/>
            <a:chExt cx="3840113" cy="860072"/>
          </a:xfrm>
        </p:grpSpPr>
        <p:sp>
          <p:nvSpPr>
            <p:cNvPr id="13" name="Shape 539"/>
            <p:cNvSpPr/>
            <p:nvPr/>
          </p:nvSpPr>
          <p:spPr>
            <a:xfrm>
              <a:off x="7289045" y="2152648"/>
              <a:ext cx="3323722" cy="6443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4" name="Shape 540"/>
            <p:cNvSpPr/>
            <p:nvPr/>
          </p:nvSpPr>
          <p:spPr>
            <a:xfrm>
              <a:off x="6772654" y="2152648"/>
              <a:ext cx="516147"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9997"/>
                  </a:lnTo>
                  <a:lnTo>
                    <a:pt x="2792" y="21600"/>
                  </a:lnTo>
                  <a:lnTo>
                    <a:pt x="21600" y="16183"/>
                  </a:lnTo>
                  <a:cubicBezTo>
                    <a:pt x="21600" y="16183"/>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8" name="Group 21"/>
          <p:cNvGrpSpPr/>
          <p:nvPr/>
        </p:nvGrpSpPr>
        <p:grpSpPr>
          <a:xfrm>
            <a:off x="4869242" y="2444197"/>
            <a:ext cx="3341856" cy="2256286"/>
            <a:chOff x="6760059" y="4457519"/>
            <a:chExt cx="3869841" cy="860072"/>
          </a:xfrm>
        </p:grpSpPr>
        <p:sp>
          <p:nvSpPr>
            <p:cNvPr id="19" name="Shape 545"/>
            <p:cNvSpPr/>
            <p:nvPr/>
          </p:nvSpPr>
          <p:spPr>
            <a:xfrm>
              <a:off x="7276450" y="4671632"/>
              <a:ext cx="3353450" cy="6443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0" name="Shape 546"/>
            <p:cNvSpPr/>
            <p:nvPr/>
          </p:nvSpPr>
          <p:spPr>
            <a:xfrm>
              <a:off x="6760059" y="4457519"/>
              <a:ext cx="516158"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603"/>
                  </a:lnTo>
                  <a:lnTo>
                    <a:pt x="2791" y="0"/>
                  </a:lnTo>
                  <a:lnTo>
                    <a:pt x="21600" y="5417"/>
                  </a:lnTo>
                  <a:cubicBezTo>
                    <a:pt x="21600" y="5417"/>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sp>
        <p:nvSpPr>
          <p:cNvPr id="25" name="Shape 562"/>
          <p:cNvSpPr/>
          <p:nvPr/>
        </p:nvSpPr>
        <p:spPr>
          <a:xfrm>
            <a:off x="410202" y="2326980"/>
            <a:ext cx="345373" cy="349729"/>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7" name="Shape 568"/>
          <p:cNvSpPr/>
          <p:nvPr/>
        </p:nvSpPr>
        <p:spPr>
          <a:xfrm>
            <a:off x="8137138" y="1310756"/>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9" name="Shape 576"/>
          <p:cNvSpPr/>
          <p:nvPr/>
        </p:nvSpPr>
        <p:spPr>
          <a:xfrm>
            <a:off x="8137138" y="3502259"/>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 Placeholder 12"/>
          <p:cNvSpPr txBox="1"/>
          <p:nvPr/>
        </p:nvSpPr>
        <p:spPr>
          <a:xfrm>
            <a:off x="504378" y="1442617"/>
            <a:ext cx="2404936" cy="835356"/>
          </a:xfrm>
          <a:prstGeom prst="rect">
            <a:avLst/>
          </a:prstGeom>
        </p:spPr>
        <p:txBody>
          <a:bodyPr lIns="0" rIns="0">
            <a:normAutofit fontScale="25000" lnSpcReduction="20000"/>
          </a:bodyPr>
          <a:lstStyle>
            <a:lvl1pPr marL="0" indent="0" algn="l"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70000"/>
              </a:lnSpc>
            </a:pPr>
            <a:r>
              <a:rPr lang="en-US" altLang="zh-CN" sz="56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5600" b="1" dirty="0">
                <a:solidFill>
                  <a:schemeClr val="tx1">
                    <a:lumMod val="75000"/>
                    <a:lumOff val="25000"/>
                  </a:schemeClr>
                </a:solidFill>
                <a:latin typeface="微软雅黑" panose="020B0503020204020204" pitchFamily="34" charset="-122"/>
                <a:ea typeface="微软雅黑" panose="020B0503020204020204" pitchFamily="34" charset="-122"/>
              </a:rPr>
              <a:t>、先声明类类型，然后在使用时再定义对象</a:t>
            </a:r>
          </a:p>
          <a:p>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Text Placeholder 12"/>
          <p:cNvSpPr txBox="1"/>
          <p:nvPr/>
        </p:nvSpPr>
        <p:spPr>
          <a:xfrm>
            <a:off x="5314978" y="714141"/>
            <a:ext cx="2896120" cy="596615"/>
          </a:xfrm>
          <a:prstGeom prst="rect">
            <a:avLst/>
          </a:prstGeom>
        </p:spPr>
        <p:txBody>
          <a:bodyPr lIns="0" rIns="0">
            <a:normAutofit fontScale="70000" lnSpcReduction="20000"/>
          </a:bodyPr>
          <a:lstStyle>
            <a:lvl1pPr marL="0" indent="0" algn="r"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、在声明类的同时，直接定义对象</a:t>
            </a:r>
          </a:p>
          <a:p>
            <a:pPr algn="l"/>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Text Placeholder 12"/>
          <p:cNvSpPr txBox="1"/>
          <p:nvPr/>
        </p:nvSpPr>
        <p:spPr>
          <a:xfrm>
            <a:off x="5261702" y="3023824"/>
            <a:ext cx="2683530" cy="420622"/>
          </a:xfrm>
          <a:prstGeom prst="rect">
            <a:avLst/>
          </a:prstGeom>
        </p:spPr>
        <p:txBody>
          <a:bodyPr lIns="0" rIns="0">
            <a:normAutofit/>
          </a:bodyPr>
          <a:lstStyle>
            <a:lvl1pPr marL="0" indent="0" algn="r"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、不出现类名，直接定义对象</a:t>
            </a:r>
          </a:p>
        </p:txBody>
      </p:sp>
      <p:sp>
        <p:nvSpPr>
          <p:cNvPr id="40" name="Text Placeholder 12"/>
          <p:cNvSpPr txBox="1"/>
          <p:nvPr/>
        </p:nvSpPr>
        <p:spPr>
          <a:xfrm>
            <a:off x="819010" y="2231616"/>
            <a:ext cx="2024798" cy="1212830"/>
          </a:xfrm>
          <a:prstGeom prst="rect">
            <a:avLst/>
          </a:prstGeom>
        </p:spPr>
        <p:txBody>
          <a:bodyPr lIns="0" rIns="0" anchor="ctr">
            <a:noAutofit/>
          </a:bodyPr>
          <a:lstStyle>
            <a:lvl1pPr marL="0" indent="0" algn="l"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仿宋" panose="02010609060101010101" pitchFamily="49" charset="-122"/>
                <a:ea typeface="仿宋" panose="02010609060101010101" pitchFamily="49" charset="-122"/>
              </a:rPr>
              <a:t>定义格式与一般变量定义格式相同：</a:t>
            </a:r>
          </a:p>
          <a:p>
            <a:r>
              <a:rPr lang="zh-CN" altLang="en-US" sz="1600" b="1" dirty="0">
                <a:solidFill>
                  <a:schemeClr val="tx1">
                    <a:lumMod val="75000"/>
                    <a:lumOff val="25000"/>
                  </a:schemeClr>
                </a:solidFill>
                <a:latin typeface="仿宋" panose="02010609060101010101" pitchFamily="49" charset="-122"/>
                <a:ea typeface="仿宋" panose="02010609060101010101" pitchFamily="49" charset="-122"/>
              </a:rPr>
              <a:t> </a:t>
            </a:r>
          </a:p>
          <a:p>
            <a:r>
              <a:rPr lang="zh-CN" altLang="en-US" sz="1600" b="1" dirty="0">
                <a:solidFill>
                  <a:schemeClr val="tx1">
                    <a:lumMod val="75000"/>
                    <a:lumOff val="25000"/>
                  </a:schemeClr>
                </a:solidFill>
                <a:latin typeface="仿宋" panose="02010609060101010101" pitchFamily="49" charset="-122"/>
                <a:ea typeface="仿宋" panose="02010609060101010101" pitchFamily="49" charset="-122"/>
              </a:rPr>
              <a:t>类名 对象名列表；</a:t>
            </a:r>
          </a:p>
        </p:txBody>
      </p:sp>
      <p:sp>
        <p:nvSpPr>
          <p:cNvPr id="42" name="Text Placeholder 12"/>
          <p:cNvSpPr txBox="1"/>
          <p:nvPr/>
        </p:nvSpPr>
        <p:spPr>
          <a:xfrm>
            <a:off x="5349874" y="1110104"/>
            <a:ext cx="2592174" cy="1121512"/>
          </a:xfrm>
          <a:prstGeom prst="rect">
            <a:avLst/>
          </a:prstGeom>
        </p:spPr>
        <p:txBody>
          <a:bodyPr lIns="0" rIns="0" anchor="ctr">
            <a:noAutofit/>
          </a:bodyPr>
          <a:lstStyle>
            <a:lvl1pPr marL="0" indent="0" algn="r"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class Student </a:t>
            </a:r>
          </a:p>
          <a:p>
            <a:pPr algn="l"/>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p>
          <a:p>
            <a:pPr algn="l"/>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p>
          <a:p>
            <a:pPr algn="l"/>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}stud1,stud2;</a:t>
            </a:r>
          </a:p>
        </p:txBody>
      </p:sp>
      <p:sp>
        <p:nvSpPr>
          <p:cNvPr id="44" name="Text Placeholder 12"/>
          <p:cNvSpPr txBox="1"/>
          <p:nvPr/>
        </p:nvSpPr>
        <p:spPr>
          <a:xfrm>
            <a:off x="5483015" y="3387135"/>
            <a:ext cx="2595149" cy="1281831"/>
          </a:xfrm>
          <a:prstGeom prst="rect">
            <a:avLst/>
          </a:prstGeom>
        </p:spPr>
        <p:txBody>
          <a:bodyPr lIns="0" rIns="0" anchor="ctr">
            <a:noAutofit/>
          </a:bodyPr>
          <a:lstStyle>
            <a:lvl1pPr marL="0" indent="0" algn="r"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class</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}stud1,stud2</a:t>
            </a:r>
            <a:r>
              <a:rPr lang="en-US" altLang="zh-CN" sz="1000" dirty="0">
                <a:latin typeface="仿宋" panose="02010609060101010101" pitchFamily="49" charset="-122"/>
                <a:ea typeface="仿宋" panose="02010609060101010101" pitchFamily="49" charset="-122"/>
              </a:rPr>
              <a:t>;</a:t>
            </a:r>
          </a:p>
        </p:txBody>
      </p:sp>
      <p:grpSp>
        <p:nvGrpSpPr>
          <p:cNvPr id="52" name="组合 51"/>
          <p:cNvGrpSpPr/>
          <p:nvPr/>
        </p:nvGrpSpPr>
        <p:grpSpPr>
          <a:xfrm>
            <a:off x="3285654" y="1574394"/>
            <a:ext cx="1997947" cy="1997946"/>
            <a:chOff x="3566899" y="1605909"/>
            <a:chExt cx="1997947" cy="1997946"/>
          </a:xfrm>
        </p:grpSpPr>
        <p:sp>
          <p:nvSpPr>
            <p:cNvPr id="30" name="Shape 551"/>
            <p:cNvSpPr/>
            <p:nvPr/>
          </p:nvSpPr>
          <p:spPr>
            <a:xfrm>
              <a:off x="3566899" y="1605909"/>
              <a:ext cx="1997947" cy="19979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38100" tIns="38100" rIns="38100" bIns="38100" anchor="ct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45" name="椭圆 44"/>
            <p:cNvSpPr/>
            <p:nvPr/>
          </p:nvSpPr>
          <p:spPr>
            <a:xfrm>
              <a:off x="3699991" y="1747171"/>
              <a:ext cx="1728790" cy="172879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1"/>
                  </a:solidFill>
                  <a:latin typeface="微软雅黑" panose="020B0503020204020204" pitchFamily="34" charset="-122"/>
                  <a:ea typeface="微软雅黑" panose="020B0503020204020204" pitchFamily="34" charset="-122"/>
                </a:rPr>
                <a:t>对象的定义</a:t>
              </a:r>
            </a:p>
          </p:txBody>
        </p:sp>
      </p:grpSp>
      <p:sp>
        <p:nvSpPr>
          <p:cNvPr id="2" name="TextBox 1"/>
          <p:cNvSpPr txBox="1"/>
          <p:nvPr/>
        </p:nvSpPr>
        <p:spPr>
          <a:xfrm>
            <a:off x="857880" y="771550"/>
            <a:ext cx="2921892"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3.3.1</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对象的定义</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p:cTn id="21" dur="500" fill="hold"/>
                                        <p:tgtEl>
                                          <p:spTgt spid="52"/>
                                        </p:tgtEl>
                                        <p:attrNameLst>
                                          <p:attrName>ppt_w</p:attrName>
                                        </p:attrNameLst>
                                      </p:cBhvr>
                                      <p:tavLst>
                                        <p:tav tm="0">
                                          <p:val>
                                            <p:fltVal val="0"/>
                                          </p:val>
                                        </p:tav>
                                        <p:tav tm="100000">
                                          <p:val>
                                            <p:strVal val="#ppt_w"/>
                                          </p:val>
                                        </p:tav>
                                      </p:tavLst>
                                    </p:anim>
                                    <p:anim calcmode="lin" valueType="num">
                                      <p:cBhvr>
                                        <p:cTn id="22" dur="500" fill="hold"/>
                                        <p:tgtEl>
                                          <p:spTgt spid="52"/>
                                        </p:tgtEl>
                                        <p:attrNameLst>
                                          <p:attrName>ppt_h</p:attrName>
                                        </p:attrNameLst>
                                      </p:cBhvr>
                                      <p:tavLst>
                                        <p:tav tm="0">
                                          <p:val>
                                            <p:fltVal val="0"/>
                                          </p:val>
                                        </p:tav>
                                        <p:tav tm="100000">
                                          <p:val>
                                            <p:strVal val="#ppt_h"/>
                                          </p:val>
                                        </p:tav>
                                      </p:tavLst>
                                    </p:anim>
                                    <p:animEffect transition="in" filter="fade">
                                      <p:cBhvr>
                                        <p:cTn id="23" dur="500"/>
                                        <p:tgtEl>
                                          <p:spTgt spid="5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right)">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Effect transition="in" filter="fade">
                                      <p:cBhvr>
                                        <p:cTn id="31" dur="500"/>
                                        <p:tgtEl>
                                          <p:spTgt spid="34">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40">
                                            <p:txEl>
                                              <p:pRg st="0" end="0"/>
                                            </p:txEl>
                                          </p:spTgt>
                                        </p:tgtEl>
                                        <p:attrNameLst>
                                          <p:attrName>style.visibility</p:attrName>
                                        </p:attrNameLst>
                                      </p:cBhvr>
                                      <p:to>
                                        <p:strVal val="visible"/>
                                      </p:to>
                                    </p:set>
                                    <p:animEffect transition="in" filter="fade">
                                      <p:cBhvr>
                                        <p:cTn id="38" dur="500"/>
                                        <p:tgtEl>
                                          <p:spTgt spid="40">
                                            <p:txEl>
                                              <p:pRg st="0" end="0"/>
                                            </p:txEl>
                                          </p:spTgt>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40">
                                            <p:txEl>
                                              <p:pRg st="1" end="1"/>
                                            </p:txEl>
                                          </p:spTgt>
                                        </p:tgtEl>
                                        <p:attrNameLst>
                                          <p:attrName>style.visibility</p:attrName>
                                        </p:attrNameLst>
                                      </p:cBhvr>
                                      <p:to>
                                        <p:strVal val="visible"/>
                                      </p:to>
                                    </p:set>
                                    <p:animEffect transition="in" filter="fade">
                                      <p:cBhvr>
                                        <p:cTn id="42" dur="500"/>
                                        <p:tgtEl>
                                          <p:spTgt spid="40">
                                            <p:txEl>
                                              <p:pRg st="1" end="1"/>
                                            </p:txEl>
                                          </p:spTgt>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40">
                                            <p:txEl>
                                              <p:pRg st="2" end="2"/>
                                            </p:txEl>
                                          </p:spTgt>
                                        </p:tgtEl>
                                        <p:attrNameLst>
                                          <p:attrName>style.visibility</p:attrName>
                                        </p:attrNameLst>
                                      </p:cBhvr>
                                      <p:to>
                                        <p:strVal val="visible"/>
                                      </p:to>
                                    </p:set>
                                    <p:animEffect transition="in" filter="fade">
                                      <p:cBhvr>
                                        <p:cTn id="46" dur="500"/>
                                        <p:tgtEl>
                                          <p:spTgt spid="40">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42">
                                            <p:txEl>
                                              <p:pRg st="0" end="0"/>
                                            </p:txEl>
                                          </p:spTgt>
                                        </p:tgtEl>
                                        <p:attrNameLst>
                                          <p:attrName>style.visibility</p:attrName>
                                        </p:attrNameLst>
                                      </p:cBhvr>
                                      <p:to>
                                        <p:strVal val="visible"/>
                                      </p:to>
                                    </p:set>
                                    <p:animEffect transition="in" filter="fade">
                                      <p:cBhvr>
                                        <p:cTn id="62" dur="500"/>
                                        <p:tgtEl>
                                          <p:spTgt spid="42">
                                            <p:txEl>
                                              <p:pRg st="0" end="0"/>
                                            </p:txEl>
                                          </p:spTgt>
                                        </p:tgtEl>
                                      </p:cBhvr>
                                    </p:animEffect>
                                  </p:childTnLst>
                                </p:cTn>
                              </p:par>
                            </p:childTnLst>
                          </p:cTn>
                        </p:par>
                        <p:par>
                          <p:cTn id="63" fill="hold">
                            <p:stCondLst>
                              <p:cond delay="1500"/>
                            </p:stCondLst>
                            <p:childTnLst>
                              <p:par>
                                <p:cTn id="64" presetID="10" presetClass="entr" presetSubtype="0" fill="hold" grpId="0" nodeType="afterEffect">
                                  <p:stCondLst>
                                    <p:cond delay="0"/>
                                  </p:stCondLst>
                                  <p:childTnLst>
                                    <p:set>
                                      <p:cBhvr>
                                        <p:cTn id="65" dur="1" fill="hold">
                                          <p:stCondLst>
                                            <p:cond delay="0"/>
                                          </p:stCondLst>
                                        </p:cTn>
                                        <p:tgtEl>
                                          <p:spTgt spid="42">
                                            <p:txEl>
                                              <p:pRg st="1" end="1"/>
                                            </p:txEl>
                                          </p:spTgt>
                                        </p:tgtEl>
                                        <p:attrNameLst>
                                          <p:attrName>style.visibility</p:attrName>
                                        </p:attrNameLst>
                                      </p:cBhvr>
                                      <p:to>
                                        <p:strVal val="visible"/>
                                      </p:to>
                                    </p:set>
                                    <p:animEffect transition="in" filter="fade">
                                      <p:cBhvr>
                                        <p:cTn id="66" dur="500"/>
                                        <p:tgtEl>
                                          <p:spTgt spid="42">
                                            <p:txEl>
                                              <p:pRg st="1" end="1"/>
                                            </p:txEl>
                                          </p:spTgt>
                                        </p:tgtEl>
                                      </p:cBhvr>
                                    </p:animEffect>
                                  </p:childTnLst>
                                </p:cTn>
                              </p:par>
                            </p:childTnLst>
                          </p:cTn>
                        </p:par>
                        <p:par>
                          <p:cTn id="67" fill="hold">
                            <p:stCondLst>
                              <p:cond delay="2000"/>
                            </p:stCondLst>
                            <p:childTnLst>
                              <p:par>
                                <p:cTn id="68" presetID="10" presetClass="entr" presetSubtype="0" fill="hold" grpId="0" nodeType="afterEffect">
                                  <p:stCondLst>
                                    <p:cond delay="0"/>
                                  </p:stCondLst>
                                  <p:childTnLst>
                                    <p:set>
                                      <p:cBhvr>
                                        <p:cTn id="69" dur="1" fill="hold">
                                          <p:stCondLst>
                                            <p:cond delay="0"/>
                                          </p:stCondLst>
                                        </p:cTn>
                                        <p:tgtEl>
                                          <p:spTgt spid="42">
                                            <p:txEl>
                                              <p:pRg st="2" end="2"/>
                                            </p:txEl>
                                          </p:spTgt>
                                        </p:tgtEl>
                                        <p:attrNameLst>
                                          <p:attrName>style.visibility</p:attrName>
                                        </p:attrNameLst>
                                      </p:cBhvr>
                                      <p:to>
                                        <p:strVal val="visible"/>
                                      </p:to>
                                    </p:set>
                                    <p:animEffect transition="in" filter="fade">
                                      <p:cBhvr>
                                        <p:cTn id="70" dur="500"/>
                                        <p:tgtEl>
                                          <p:spTgt spid="42">
                                            <p:txEl>
                                              <p:pRg st="2" end="2"/>
                                            </p:txEl>
                                          </p:spTgt>
                                        </p:tgtEl>
                                      </p:cBhvr>
                                    </p:animEffect>
                                  </p:childTnLst>
                                </p:cTn>
                              </p:par>
                            </p:childTnLst>
                          </p:cTn>
                        </p:par>
                        <p:par>
                          <p:cTn id="71" fill="hold">
                            <p:stCondLst>
                              <p:cond delay="2500"/>
                            </p:stCondLst>
                            <p:childTnLst>
                              <p:par>
                                <p:cTn id="72" presetID="10" presetClass="entr" presetSubtype="0" fill="hold" grpId="0" nodeType="afterEffect">
                                  <p:stCondLst>
                                    <p:cond delay="0"/>
                                  </p:stCondLst>
                                  <p:childTnLst>
                                    <p:set>
                                      <p:cBhvr>
                                        <p:cTn id="73" dur="1" fill="hold">
                                          <p:stCondLst>
                                            <p:cond delay="0"/>
                                          </p:stCondLst>
                                        </p:cTn>
                                        <p:tgtEl>
                                          <p:spTgt spid="42">
                                            <p:txEl>
                                              <p:pRg st="3" end="3"/>
                                            </p:txEl>
                                          </p:spTgt>
                                        </p:tgtEl>
                                        <p:attrNameLst>
                                          <p:attrName>style.visibility</p:attrName>
                                        </p:attrNameLst>
                                      </p:cBhvr>
                                      <p:to>
                                        <p:strVal val="visible"/>
                                      </p:to>
                                    </p:set>
                                    <p:animEffect transition="in" filter="fade">
                                      <p:cBhvr>
                                        <p:cTn id="74" dur="500"/>
                                        <p:tgtEl>
                                          <p:spTgt spid="42">
                                            <p:txEl>
                                              <p:pRg st="3" end="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wipe(left)">
                                      <p:cBhvr>
                                        <p:cTn id="79" dur="500"/>
                                        <p:tgtEl>
                                          <p:spTgt spid="18"/>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38">
                                            <p:txEl>
                                              <p:pRg st="0" end="0"/>
                                            </p:txEl>
                                          </p:spTgt>
                                        </p:tgtEl>
                                        <p:attrNameLst>
                                          <p:attrName>style.visibility</p:attrName>
                                        </p:attrNameLst>
                                      </p:cBhvr>
                                      <p:to>
                                        <p:strVal val="visible"/>
                                      </p:to>
                                    </p:set>
                                    <p:animEffect transition="in" filter="fade">
                                      <p:cBhvr>
                                        <p:cTn id="83" dur="500"/>
                                        <p:tgtEl>
                                          <p:spTgt spid="38">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500"/>
                                        <p:tgtEl>
                                          <p:spTgt spid="29"/>
                                        </p:tgtEl>
                                      </p:cBhvr>
                                    </p:animEffec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44">
                                            <p:txEl>
                                              <p:pRg st="0" end="0"/>
                                            </p:txEl>
                                          </p:spTgt>
                                        </p:tgtEl>
                                        <p:attrNameLst>
                                          <p:attrName>style.visibility</p:attrName>
                                        </p:attrNameLst>
                                      </p:cBhvr>
                                      <p:to>
                                        <p:strVal val="visible"/>
                                      </p:to>
                                    </p:set>
                                    <p:animEffect transition="in" filter="fade">
                                      <p:cBhvr>
                                        <p:cTn id="90" dur="500"/>
                                        <p:tgtEl>
                                          <p:spTgt spid="44">
                                            <p:txEl>
                                              <p:pRg st="0" end="0"/>
                                            </p:txEl>
                                          </p:spTgt>
                                        </p:tgtEl>
                                      </p:cBhvr>
                                    </p:animEffect>
                                  </p:childTnLst>
                                </p:cTn>
                              </p:par>
                            </p:childTnLst>
                          </p:cTn>
                        </p:par>
                        <p:par>
                          <p:cTn id="91" fill="hold">
                            <p:stCondLst>
                              <p:cond delay="1500"/>
                            </p:stCondLst>
                            <p:childTnLst>
                              <p:par>
                                <p:cTn id="92" presetID="10" presetClass="entr" presetSubtype="0" fill="hold" grpId="0" nodeType="afterEffect">
                                  <p:stCondLst>
                                    <p:cond delay="0"/>
                                  </p:stCondLst>
                                  <p:childTnLst>
                                    <p:set>
                                      <p:cBhvr>
                                        <p:cTn id="93" dur="1" fill="hold">
                                          <p:stCondLst>
                                            <p:cond delay="0"/>
                                          </p:stCondLst>
                                        </p:cTn>
                                        <p:tgtEl>
                                          <p:spTgt spid="44">
                                            <p:txEl>
                                              <p:pRg st="1" end="1"/>
                                            </p:txEl>
                                          </p:spTgt>
                                        </p:tgtEl>
                                        <p:attrNameLst>
                                          <p:attrName>style.visibility</p:attrName>
                                        </p:attrNameLst>
                                      </p:cBhvr>
                                      <p:to>
                                        <p:strVal val="visible"/>
                                      </p:to>
                                    </p:set>
                                    <p:animEffect transition="in" filter="fade">
                                      <p:cBhvr>
                                        <p:cTn id="94" dur="500"/>
                                        <p:tgtEl>
                                          <p:spTgt spid="44">
                                            <p:txEl>
                                              <p:pRg st="1" end="1"/>
                                            </p:txEl>
                                          </p:spTgt>
                                        </p:tgtEl>
                                      </p:cBhvr>
                                    </p:animEffect>
                                  </p:childTnLst>
                                </p:cTn>
                              </p:par>
                            </p:childTnLst>
                          </p:cTn>
                        </p:par>
                        <p:par>
                          <p:cTn id="95" fill="hold">
                            <p:stCondLst>
                              <p:cond delay="2000"/>
                            </p:stCondLst>
                            <p:childTnLst>
                              <p:par>
                                <p:cTn id="96" presetID="10" presetClass="entr" presetSubtype="0" fill="hold" grpId="0" nodeType="afterEffect">
                                  <p:stCondLst>
                                    <p:cond delay="0"/>
                                  </p:stCondLst>
                                  <p:childTnLst>
                                    <p:set>
                                      <p:cBhvr>
                                        <p:cTn id="97" dur="1" fill="hold">
                                          <p:stCondLst>
                                            <p:cond delay="0"/>
                                          </p:stCondLst>
                                        </p:cTn>
                                        <p:tgtEl>
                                          <p:spTgt spid="44">
                                            <p:txEl>
                                              <p:pRg st="2" end="2"/>
                                            </p:txEl>
                                          </p:spTgt>
                                        </p:tgtEl>
                                        <p:attrNameLst>
                                          <p:attrName>style.visibility</p:attrName>
                                        </p:attrNameLst>
                                      </p:cBhvr>
                                      <p:to>
                                        <p:strVal val="visible"/>
                                      </p:to>
                                    </p:set>
                                    <p:animEffect transition="in" filter="fade">
                                      <p:cBhvr>
                                        <p:cTn id="98" dur="500"/>
                                        <p:tgtEl>
                                          <p:spTgt spid="44">
                                            <p:txEl>
                                              <p:pRg st="2" end="2"/>
                                            </p:txEl>
                                          </p:spTgt>
                                        </p:tgtEl>
                                      </p:cBhvr>
                                    </p:animEffect>
                                  </p:childTnLst>
                                </p:cTn>
                              </p:par>
                            </p:childTnLst>
                          </p:cTn>
                        </p:par>
                        <p:par>
                          <p:cTn id="99" fill="hold">
                            <p:stCondLst>
                              <p:cond delay="2500"/>
                            </p:stCondLst>
                            <p:childTnLst>
                              <p:par>
                                <p:cTn id="100" presetID="10" presetClass="entr" presetSubtype="0" fill="hold" grpId="0" nodeType="afterEffect">
                                  <p:stCondLst>
                                    <p:cond delay="0"/>
                                  </p:stCondLst>
                                  <p:childTnLst>
                                    <p:set>
                                      <p:cBhvr>
                                        <p:cTn id="101" dur="1" fill="hold">
                                          <p:stCondLst>
                                            <p:cond delay="0"/>
                                          </p:stCondLst>
                                        </p:cTn>
                                        <p:tgtEl>
                                          <p:spTgt spid="44">
                                            <p:txEl>
                                              <p:pRg st="3" end="3"/>
                                            </p:txEl>
                                          </p:spTgt>
                                        </p:tgtEl>
                                        <p:attrNameLst>
                                          <p:attrName>style.visibility</p:attrName>
                                        </p:attrNameLst>
                                      </p:cBhvr>
                                      <p:to>
                                        <p:strVal val="visible"/>
                                      </p:to>
                                    </p:set>
                                    <p:animEffect transition="in" filter="fade">
                                      <p:cBhvr>
                                        <p:cTn id="102" dur="500"/>
                                        <p:tgtEl>
                                          <p:spTgt spid="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9" grpId="0" animBg="1"/>
      <p:bldP spid="31" grpId="0"/>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6" grpId="0" build="p">
        <p:tmplLst>
          <p:tmpl lvl="1">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40" grpId="0" uiExpand="1"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2" grpId="0" uiExpand="1"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2963"/>
            <a:ext cx="2921892"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3.3.1</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对象的定义</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79512" y="771550"/>
            <a:ext cx="8784976" cy="2862322"/>
          </a:xfrm>
          <a:prstGeom prst="rect">
            <a:avLst/>
          </a:prstGeom>
          <a:noFill/>
        </p:spPr>
        <p:txBody>
          <a:bodyPr wrap="square" rtlCol="0">
            <a:spAutoFit/>
          </a:bodyPr>
          <a:lstStyle/>
          <a:p>
            <a:pPr>
              <a:lnSpc>
                <a:spcPct val="150000"/>
              </a:lnSpc>
            </a:pPr>
            <a:r>
              <a:rPr lang="zh-CN" altLang="zh-CN" sz="2000" b="1" dirty="0">
                <a:solidFill>
                  <a:schemeClr val="accent1">
                    <a:lumMod val="75000"/>
                  </a:schemeClr>
                </a:solidFill>
                <a:latin typeface="仿宋" panose="02010609060101010101" pitchFamily="49" charset="-122"/>
                <a:ea typeface="仿宋" panose="02010609060101010101" pitchFamily="49" charset="-122"/>
              </a:rPr>
              <a:t>说明：</a:t>
            </a: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zh-CN" sz="2000" b="1" dirty="0">
                <a:latin typeface="仿宋" panose="02010609060101010101" pitchFamily="49" charset="-122"/>
                <a:ea typeface="仿宋" panose="02010609060101010101" pitchFamily="49" charset="-122"/>
              </a:rPr>
              <a:t>）必须</a:t>
            </a:r>
            <a:r>
              <a:rPr lang="zh-CN" altLang="zh-CN" sz="2000" b="1" dirty="0">
                <a:solidFill>
                  <a:srgbClr val="FF0000"/>
                </a:solidFill>
                <a:latin typeface="仿宋" panose="02010609060101010101" pitchFamily="49" charset="-122"/>
                <a:ea typeface="仿宋" panose="02010609060101010101" pitchFamily="49" charset="-122"/>
              </a:rPr>
              <a:t>先</a:t>
            </a:r>
            <a:r>
              <a:rPr lang="zh-CN" altLang="zh-CN" sz="2000" b="1" dirty="0">
                <a:latin typeface="仿宋" panose="02010609060101010101" pitchFamily="49" charset="-122"/>
                <a:ea typeface="仿宋" panose="02010609060101010101" pitchFamily="49" charset="-122"/>
              </a:rPr>
              <a:t>定义</a:t>
            </a:r>
            <a:r>
              <a:rPr lang="zh-CN" altLang="zh-CN" sz="2000" b="1" dirty="0">
                <a:solidFill>
                  <a:srgbClr val="FF0000"/>
                </a:solidFill>
                <a:latin typeface="仿宋" panose="02010609060101010101" pitchFamily="49" charset="-122"/>
                <a:ea typeface="仿宋" panose="02010609060101010101" pitchFamily="49" charset="-122"/>
              </a:rPr>
              <a:t>类</a:t>
            </a:r>
            <a:r>
              <a:rPr lang="zh-CN" altLang="zh-CN" sz="2000" b="1" dirty="0">
                <a:latin typeface="仿宋" panose="02010609060101010101" pitchFamily="49" charset="-122"/>
                <a:ea typeface="仿宋" panose="02010609060101010101" pitchFamily="49" charset="-122"/>
              </a:rPr>
              <a:t>，然后</a:t>
            </a:r>
            <a:r>
              <a:rPr lang="zh-CN" altLang="zh-CN" sz="2000" b="1" dirty="0">
                <a:solidFill>
                  <a:srgbClr val="FF0000"/>
                </a:solidFill>
                <a:latin typeface="仿宋" panose="02010609060101010101" pitchFamily="49" charset="-122"/>
                <a:ea typeface="仿宋" panose="02010609060101010101" pitchFamily="49" charset="-122"/>
              </a:rPr>
              <a:t>再定义</a:t>
            </a:r>
            <a:r>
              <a:rPr lang="zh-CN" altLang="zh-CN" sz="2000" b="1" dirty="0">
                <a:latin typeface="仿宋" panose="02010609060101010101" pitchFamily="49" charset="-122"/>
                <a:ea typeface="仿宋" panose="02010609060101010101" pitchFamily="49" charset="-122"/>
              </a:rPr>
              <a:t>类的</a:t>
            </a:r>
            <a:r>
              <a:rPr lang="zh-CN" altLang="zh-CN" sz="2000" b="1" dirty="0">
                <a:solidFill>
                  <a:srgbClr val="FF0000"/>
                </a:solidFill>
                <a:latin typeface="仿宋" panose="02010609060101010101" pitchFamily="49" charset="-122"/>
                <a:ea typeface="仿宋" panose="02010609060101010101" pitchFamily="49" charset="-122"/>
              </a:rPr>
              <a:t>对象</a:t>
            </a:r>
            <a:r>
              <a:rPr lang="zh-CN" altLang="zh-CN" sz="2000" b="1" dirty="0">
                <a:latin typeface="仿宋" panose="02010609060101010101" pitchFamily="49" charset="-122"/>
                <a:ea typeface="仿宋" panose="02010609060101010101" pitchFamily="49" charset="-122"/>
              </a:rPr>
              <a:t>。多个对象之间用</a:t>
            </a:r>
            <a:r>
              <a:rPr lang="zh-CN" altLang="zh-CN" sz="2000" b="1" dirty="0">
                <a:solidFill>
                  <a:srgbClr val="FF0000"/>
                </a:solidFill>
                <a:latin typeface="仿宋" panose="02010609060101010101" pitchFamily="49" charset="-122"/>
                <a:ea typeface="仿宋" panose="02010609060101010101" pitchFamily="49" charset="-122"/>
              </a:rPr>
              <a:t>逗号</a:t>
            </a:r>
            <a:r>
              <a:rPr lang="zh-CN" altLang="zh-CN" sz="2000" b="1" dirty="0">
                <a:latin typeface="仿宋" panose="02010609060101010101" pitchFamily="49" charset="-122"/>
                <a:ea typeface="仿宋" panose="02010609060101010101" pitchFamily="49" charset="-122"/>
              </a:rPr>
              <a:t>分隔。</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zh-CN" sz="2000" b="1" dirty="0">
                <a:latin typeface="仿宋" panose="02010609060101010101" pitchFamily="49" charset="-122"/>
                <a:ea typeface="仿宋" panose="02010609060101010101" pitchFamily="49" charset="-122"/>
              </a:rPr>
              <a:t>）声明了一个类就是声明了一种新的</a:t>
            </a:r>
            <a:r>
              <a:rPr lang="zh-CN" altLang="zh-CN" sz="2000" b="1" dirty="0">
                <a:solidFill>
                  <a:srgbClr val="FF0000"/>
                </a:solidFill>
                <a:latin typeface="仿宋" panose="02010609060101010101" pitchFamily="49" charset="-122"/>
                <a:ea typeface="仿宋" panose="02010609060101010101" pitchFamily="49" charset="-122"/>
              </a:rPr>
              <a:t>数据类型</a:t>
            </a:r>
            <a:r>
              <a:rPr lang="zh-CN" altLang="zh-CN" sz="2000" b="1" dirty="0">
                <a:latin typeface="仿宋" panose="02010609060101010101" pitchFamily="49" charset="-122"/>
                <a:ea typeface="仿宋" panose="02010609060101010101" pitchFamily="49" charset="-122"/>
              </a:rPr>
              <a:t>，它本身不能接收和存储具体的值，只有定义了类的</a:t>
            </a:r>
            <a:r>
              <a:rPr lang="zh-CN" altLang="zh-CN" sz="2000" b="1" dirty="0">
                <a:solidFill>
                  <a:srgbClr val="FF0000"/>
                </a:solidFill>
                <a:latin typeface="仿宋" panose="02010609060101010101" pitchFamily="49" charset="-122"/>
                <a:ea typeface="仿宋" panose="02010609060101010101" pitchFamily="49" charset="-122"/>
              </a:rPr>
              <a:t>对象</a:t>
            </a:r>
            <a:r>
              <a:rPr lang="zh-CN" altLang="zh-CN" sz="2000" b="1" dirty="0">
                <a:latin typeface="仿宋" panose="02010609060101010101" pitchFamily="49" charset="-122"/>
                <a:ea typeface="仿宋" panose="02010609060101010101" pitchFamily="49" charset="-122"/>
              </a:rPr>
              <a:t>后，系统才为其对象分配存储空间。</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zh-CN" sz="2000" b="1" dirty="0">
                <a:latin typeface="仿宋" panose="02010609060101010101" pitchFamily="49" charset="-122"/>
                <a:ea typeface="仿宋" panose="02010609060101010101" pitchFamily="49" charset="-122"/>
              </a:rPr>
              <a:t>）在声明类的同时定义的类对象是一种</a:t>
            </a:r>
            <a:r>
              <a:rPr lang="zh-CN" altLang="zh-CN" sz="2000" b="1" dirty="0">
                <a:solidFill>
                  <a:srgbClr val="FF0000"/>
                </a:solidFill>
                <a:latin typeface="仿宋" panose="02010609060101010101" pitchFamily="49" charset="-122"/>
                <a:ea typeface="仿宋" panose="02010609060101010101" pitchFamily="49" charset="-122"/>
              </a:rPr>
              <a:t>全局对象</a:t>
            </a:r>
            <a:r>
              <a:rPr lang="zh-CN" altLang="zh-CN" sz="2000" b="1" dirty="0">
                <a:latin typeface="仿宋" panose="02010609060101010101" pitchFamily="49" charset="-122"/>
                <a:ea typeface="仿宋" panose="02010609060101010101" pitchFamily="49" charset="-122"/>
              </a:rPr>
              <a:t>，它的生存期一直到整个程序运行结束。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500"/>
                                        <p:tgtEl>
                                          <p:spTgt spid="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1000"/>
                                        <p:tgtEl>
                                          <p:spTgt spid="2">
                                            <p:txEl>
                                              <p:pRg st="1" end="1"/>
                                            </p:txEl>
                                          </p:spTgt>
                                        </p:tgtEl>
                                      </p:cBhvr>
                                    </p:animEffect>
                                    <p:anim calcmode="lin" valueType="num">
                                      <p:cBhvr>
                                        <p:cTn id="2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1000"/>
                                        <p:tgtEl>
                                          <p:spTgt spid="2">
                                            <p:txEl>
                                              <p:pRg st="2" end="2"/>
                                            </p:txEl>
                                          </p:spTgt>
                                        </p:tgtEl>
                                      </p:cBhvr>
                                    </p:animEffect>
                                    <p:anim calcmode="lin" valueType="num">
                                      <p:cBhvr>
                                        <p:cTn id="3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fade">
                                      <p:cBhvr>
                                        <p:cTn id="40" dur="1000"/>
                                        <p:tgtEl>
                                          <p:spTgt spid="2">
                                            <p:txEl>
                                              <p:pRg st="3" end="3"/>
                                            </p:txEl>
                                          </p:spTgt>
                                        </p:tgtEl>
                                      </p:cBhvr>
                                    </p:animEffect>
                                    <p:anim calcmode="lin" valueType="num">
                                      <p:cBhvr>
                                        <p:cTn id="4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1"/>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6702" y="6855"/>
            <a:ext cx="9144000" cy="1700799"/>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623418" cy="597244"/>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3.0</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3019038" y="592119"/>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结构与</a:t>
            </a:r>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类</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Rectangle 3"/>
          <p:cNvSpPr txBox="1">
            <a:spLocks noChangeArrowheads="1"/>
          </p:cNvSpPr>
          <p:nvPr/>
        </p:nvSpPr>
        <p:spPr>
          <a:xfrm>
            <a:off x="179513" y="1752342"/>
            <a:ext cx="8784976" cy="312366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000" dirty="0" smtClean="0"/>
              <a:t>结构的扩充	    </a:t>
            </a:r>
          </a:p>
          <a:p>
            <a:pPr>
              <a:lnSpc>
                <a:spcPct val="150000"/>
              </a:lnSpc>
              <a:buFont typeface="Wingdings" panose="05000000000000000000" pitchFamily="2" charset="2"/>
              <a:buNone/>
            </a:pPr>
            <a:r>
              <a:rPr lang="zh-CN" altLang="en-US" sz="2000" dirty="0" smtClean="0"/>
              <a:t>       </a:t>
            </a:r>
            <a:r>
              <a:rPr lang="en-US" altLang="zh-CN" sz="2000" dirty="0" smtClean="0"/>
              <a:t>1 </a:t>
            </a:r>
            <a:r>
              <a:rPr lang="zh-CN" altLang="en-US" sz="2000" dirty="0" smtClean="0"/>
              <a:t>结构是</a:t>
            </a:r>
            <a:r>
              <a:rPr lang="en-US" altLang="zh-CN" sz="2000" dirty="0" smtClean="0"/>
              <a:t>C</a:t>
            </a:r>
            <a:r>
              <a:rPr lang="zh-CN" altLang="en-US" sz="2000" dirty="0" smtClean="0"/>
              <a:t>语言中的一种</a:t>
            </a:r>
            <a:r>
              <a:rPr lang="zh-CN" altLang="en-US" sz="2000" dirty="0" smtClean="0">
                <a:solidFill>
                  <a:schemeClr val="hlink"/>
                </a:solidFill>
              </a:rPr>
              <a:t>自定义</a:t>
            </a:r>
            <a:r>
              <a:rPr lang="zh-CN" altLang="en-US" sz="2000" dirty="0" smtClean="0"/>
              <a:t>的数据类型；</a:t>
            </a:r>
          </a:p>
          <a:p>
            <a:pPr>
              <a:lnSpc>
                <a:spcPct val="150000"/>
              </a:lnSpc>
              <a:buFont typeface="Wingdings" panose="05000000000000000000" pitchFamily="2" charset="2"/>
              <a:buNone/>
            </a:pPr>
            <a:r>
              <a:rPr lang="zh-CN" altLang="en-US" sz="2000" dirty="0" smtClean="0"/>
              <a:t>	  </a:t>
            </a:r>
            <a:r>
              <a:rPr lang="en-US" altLang="zh-CN" sz="2000" dirty="0" smtClean="0"/>
              <a:t>2 C++</a:t>
            </a:r>
            <a:r>
              <a:rPr lang="zh-CN" altLang="en-US" sz="2000" dirty="0" smtClean="0"/>
              <a:t>对结构进行了扩充：在结构中不仅有不同类型的数据，还可以有</a:t>
            </a:r>
            <a:r>
              <a:rPr lang="zh-CN" altLang="en-US" sz="2000" dirty="0" smtClean="0">
                <a:solidFill>
                  <a:schemeClr val="hlink"/>
                </a:solidFill>
              </a:rPr>
              <a:t>函数</a:t>
            </a:r>
            <a:r>
              <a:rPr lang="zh-CN" altLang="en-US" sz="2000" dirty="0" smtClean="0"/>
              <a:t>和</a:t>
            </a:r>
            <a:r>
              <a:rPr lang="zh-CN" altLang="en-US" sz="2000" dirty="0" smtClean="0">
                <a:solidFill>
                  <a:schemeClr val="hlink"/>
                </a:solidFill>
              </a:rPr>
              <a:t>访问控制</a:t>
            </a:r>
            <a:r>
              <a:rPr lang="zh-CN" altLang="en-US" sz="2000" dirty="0" smtClean="0"/>
              <a:t>；</a:t>
            </a:r>
          </a:p>
          <a:p>
            <a:pPr>
              <a:lnSpc>
                <a:spcPct val="150000"/>
              </a:lnSpc>
              <a:buFont typeface="Wingdings" panose="05000000000000000000" pitchFamily="2" charset="2"/>
              <a:buNone/>
            </a:pPr>
            <a:r>
              <a:rPr lang="zh-CN" altLang="en-US" sz="2000" dirty="0" smtClean="0"/>
              <a:t>	  </a:t>
            </a:r>
            <a:r>
              <a:rPr lang="en-US" altLang="zh-CN" sz="2000" dirty="0" smtClean="0"/>
              <a:t>3 </a:t>
            </a:r>
            <a:r>
              <a:rPr lang="zh-CN" altLang="en-US" sz="2000" dirty="0" smtClean="0"/>
              <a:t>结构中的数据和函数都是结构的成员，分别称为</a:t>
            </a:r>
            <a:r>
              <a:rPr lang="zh-CN" altLang="en-US" sz="2000" dirty="0" smtClean="0">
                <a:solidFill>
                  <a:schemeClr val="hlink"/>
                </a:solidFill>
              </a:rPr>
              <a:t>数据成员</a:t>
            </a:r>
            <a:r>
              <a:rPr lang="zh-CN" altLang="en-US" sz="2000" dirty="0" smtClean="0"/>
              <a:t>和</a:t>
            </a:r>
            <a:r>
              <a:rPr lang="zh-CN" altLang="en-US" sz="2000" dirty="0" smtClean="0">
                <a:solidFill>
                  <a:schemeClr val="hlink"/>
                </a:solidFill>
              </a:rPr>
              <a:t>成员函数</a:t>
            </a:r>
            <a:r>
              <a:rPr lang="zh-CN" altLang="en-US" sz="2000" dirty="0" smtClean="0"/>
              <a:t>；</a:t>
            </a:r>
            <a:endParaRPr lang="zh-CN" altLang="en-US" sz="2000" dirty="0" smtClean="0">
              <a:solidFill>
                <a:schemeClr val="hlink"/>
              </a:solidFill>
            </a:endParaRPr>
          </a:p>
          <a:p>
            <a:pPr>
              <a:lnSpc>
                <a:spcPct val="150000"/>
              </a:lnSpc>
              <a:buFont typeface="Wingdings" panose="05000000000000000000" pitchFamily="2" charset="2"/>
              <a:buNone/>
            </a:pPr>
            <a:r>
              <a:rPr lang="zh-CN" altLang="en-US" sz="2000" dirty="0" smtClean="0"/>
              <a:t>      </a:t>
            </a:r>
            <a:r>
              <a:rPr lang="en-US" altLang="zh-CN" sz="2000" dirty="0" smtClean="0"/>
              <a:t>4 </a:t>
            </a:r>
            <a:r>
              <a:rPr lang="zh-CN" altLang="en-US" sz="2000" dirty="0" smtClean="0"/>
              <a:t>扩充后的结构就是类。</a:t>
            </a:r>
          </a:p>
        </p:txBody>
      </p:sp>
    </p:spTree>
    <p:extLst>
      <p:ext uri="{BB962C8B-B14F-4D97-AF65-F5344CB8AC3E}">
        <p14:creationId xmlns:p14="http://schemas.microsoft.com/office/powerpoint/2010/main" val="20285905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2" presetClass="entr" presetSubtype="8" fill="hold" grpId="0" nodeType="afterEffect">
                                  <p:stCondLst>
                                    <p:cond delay="0"/>
                                  </p:stCondLst>
                                  <p:iterate type="lt">
                                    <p:tmPct val="30000"/>
                                  </p:iterate>
                                  <p:childTnLst>
                                    <p:set>
                                      <p:cBhvr>
                                        <p:cTn id="11" dur="1" fill="hold">
                                          <p:stCondLst>
                                            <p:cond delay="0"/>
                                          </p:stCondLst>
                                        </p:cTn>
                                        <p:tgtEl>
                                          <p:spTgt spid="49"/>
                                        </p:tgtEl>
                                        <p:attrNameLst>
                                          <p:attrName>style.visibility</p:attrName>
                                        </p:attrNameLst>
                                      </p:cBhvr>
                                      <p:to>
                                        <p:strVal val="visible"/>
                                      </p:to>
                                    </p:set>
                                    <p:animEffect transition="in" filter="wipe(left)">
                                      <p:cBhvr>
                                        <p:cTn id="12" dur="200"/>
                                        <p:tgtEl>
                                          <p:spTgt spid="49"/>
                                        </p:tgtEl>
                                      </p:cBhvr>
                                    </p:animEffect>
                                  </p:childTnLst>
                                </p:cTn>
                              </p:par>
                              <p:par>
                                <p:cTn id="13" presetID="36" presetClass="emph" presetSubtype="0" fill="hold" grpId="1" nodeType="withEffect">
                                  <p:stCondLst>
                                    <p:cond delay="0"/>
                                  </p:stCondLst>
                                  <p:iterate type="lt">
                                    <p:tmPct val="30000"/>
                                  </p:iterate>
                                  <p:childTnLst>
                                    <p:animScale>
                                      <p:cBhvr>
                                        <p:cTn id="14" dur="50" autoRev="1" fill="hold">
                                          <p:stCondLst>
                                            <p:cond delay="0"/>
                                          </p:stCondLst>
                                        </p:cTn>
                                        <p:tgtEl>
                                          <p:spTgt spid="49"/>
                                        </p:tgtEl>
                                      </p:cBhvr>
                                      <p:to x="80000" y="100000"/>
                                    </p:animScale>
                                    <p:anim by="(#ppt_w*0.10)" calcmode="lin" valueType="num">
                                      <p:cBhvr>
                                        <p:cTn id="15" dur="50" autoRev="1" fill="hold">
                                          <p:stCondLst>
                                            <p:cond delay="0"/>
                                          </p:stCondLst>
                                        </p:cTn>
                                        <p:tgtEl>
                                          <p:spTgt spid="49"/>
                                        </p:tgtEl>
                                        <p:attrNameLst>
                                          <p:attrName>ppt_x</p:attrName>
                                        </p:attrNameLst>
                                      </p:cBhvr>
                                    </p:anim>
                                    <p:anim by="(-#ppt_w*0.10)" calcmode="lin" valueType="num">
                                      <p:cBhvr>
                                        <p:cTn id="16" dur="50" autoRev="1" fill="hold">
                                          <p:stCondLst>
                                            <p:cond delay="0"/>
                                          </p:stCondLst>
                                        </p:cTn>
                                        <p:tgtEl>
                                          <p:spTgt spid="49"/>
                                        </p:tgtEl>
                                        <p:attrNameLst>
                                          <p:attrName>ppt_y</p:attrName>
                                        </p:attrNameLst>
                                      </p:cBhvr>
                                    </p:anim>
                                    <p:animRot by="-480000">
                                      <p:cBhvr>
                                        <p:cTn id="17"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857880" y="1117315"/>
            <a:ext cx="7416824" cy="3785652"/>
          </a:xfrm>
          <a:prstGeom prst="rect">
            <a:avLst/>
          </a:prstGeom>
          <a:noFill/>
        </p:spPr>
        <p:txBody>
          <a:bodyPr wrap="square" rtlCol="0">
            <a:spAutoFit/>
          </a:bodyPr>
          <a:lstStyle/>
          <a:p>
            <a:pPr>
              <a:lnSpc>
                <a:spcPct val="150000"/>
              </a:lnSpc>
            </a:pPr>
            <a:r>
              <a:rPr lang="en-US" altLang="zh-CN" sz="2000" b="1" dirty="0">
                <a:solidFill>
                  <a:schemeClr val="accent1"/>
                </a:solidFill>
                <a:latin typeface="仿宋" panose="02010609060101010101" pitchFamily="49" charset="-122"/>
                <a:ea typeface="仿宋" panose="02010609060101010101" pitchFamily="49" charset="-122"/>
              </a:rPr>
              <a:t>1.</a:t>
            </a:r>
            <a:r>
              <a:rPr lang="zh-CN" altLang="zh-CN" sz="2000" b="1" dirty="0">
                <a:solidFill>
                  <a:schemeClr val="accent1"/>
                </a:solidFill>
                <a:latin typeface="仿宋" panose="02010609060101010101" pitchFamily="49" charset="-122"/>
                <a:ea typeface="仿宋" panose="02010609060101010101" pitchFamily="49" charset="-122"/>
              </a:rPr>
              <a:t>通过对象名和成员运算符访问对象的成员</a:t>
            </a:r>
          </a:p>
          <a:p>
            <a:r>
              <a:rPr lang="zh-CN" altLang="zh-CN" sz="2000" b="1" dirty="0">
                <a:latin typeface="仿宋" panose="02010609060101010101" pitchFamily="49" charset="-122"/>
                <a:ea typeface="仿宋" panose="02010609060101010101" pitchFamily="49" charset="-122"/>
              </a:rPr>
              <a:t>使用这种方式访问对象的数据成员的一般形式为：</a:t>
            </a:r>
          </a:p>
          <a:p>
            <a:r>
              <a:rPr lang="en-US" altLang="zh-CN" sz="2000" dirty="0"/>
              <a:t> </a:t>
            </a:r>
            <a:endParaRPr lang="zh-CN" altLang="zh-CN" sz="2000" dirty="0"/>
          </a:p>
          <a:p>
            <a:r>
              <a:rPr lang="en-US" altLang="zh-CN" sz="2000" dirty="0"/>
              <a:t>                                         </a:t>
            </a:r>
            <a:r>
              <a:rPr lang="zh-CN" altLang="zh-CN" sz="2000" b="1" dirty="0">
                <a:solidFill>
                  <a:srgbClr val="00B050"/>
                </a:solidFill>
              </a:rPr>
              <a:t>对象名</a:t>
            </a:r>
            <a:r>
              <a:rPr lang="en-US" altLang="zh-CN" sz="2000" b="1" dirty="0">
                <a:solidFill>
                  <a:srgbClr val="00B050"/>
                </a:solidFill>
              </a:rPr>
              <a:t>.</a:t>
            </a:r>
            <a:r>
              <a:rPr lang="zh-CN" altLang="zh-CN" sz="2000" b="1" dirty="0">
                <a:solidFill>
                  <a:srgbClr val="00B050"/>
                </a:solidFill>
              </a:rPr>
              <a:t>数据成员</a:t>
            </a:r>
            <a:endParaRPr lang="en-US" altLang="zh-CN" sz="2000" b="1" dirty="0">
              <a:solidFill>
                <a:srgbClr val="00B050"/>
              </a:solidFill>
            </a:endParaRPr>
          </a:p>
          <a:p>
            <a:endParaRPr lang="en-US" altLang="zh-CN" sz="2000" b="1" dirty="0"/>
          </a:p>
          <a:p>
            <a:r>
              <a:rPr lang="zh-CN" altLang="zh-CN" sz="2000" b="1" dirty="0">
                <a:latin typeface="仿宋" panose="02010609060101010101" pitchFamily="49" charset="-122"/>
                <a:ea typeface="仿宋" panose="02010609060101010101" pitchFamily="49" charset="-122"/>
              </a:rPr>
              <a:t>使用这种方式访问对象的成员函数的一般形式为：</a:t>
            </a:r>
          </a:p>
          <a:p>
            <a:endParaRPr lang="zh-CN" altLang="zh-CN" sz="2000" dirty="0"/>
          </a:p>
          <a:p>
            <a:r>
              <a:rPr lang="en-US" altLang="zh-CN" sz="2000" dirty="0"/>
              <a:t>                                 </a:t>
            </a:r>
            <a:r>
              <a:rPr lang="zh-CN" altLang="zh-CN" sz="2000" b="1" dirty="0">
                <a:solidFill>
                  <a:srgbClr val="00B050"/>
                </a:solidFill>
              </a:rPr>
              <a:t>对象名</a:t>
            </a:r>
            <a:r>
              <a:rPr lang="en-US" altLang="zh-CN" sz="2000" b="1" dirty="0">
                <a:solidFill>
                  <a:srgbClr val="00B050"/>
                </a:solidFill>
              </a:rPr>
              <a:t>.</a:t>
            </a:r>
            <a:r>
              <a:rPr lang="zh-CN" altLang="zh-CN" sz="2000" b="1" dirty="0">
                <a:solidFill>
                  <a:srgbClr val="00B050"/>
                </a:solidFill>
              </a:rPr>
              <a:t>成员函数名</a:t>
            </a:r>
            <a:r>
              <a:rPr lang="en-US" altLang="zh-CN" sz="2000" b="1" dirty="0">
                <a:solidFill>
                  <a:srgbClr val="00B050"/>
                </a:solidFill>
              </a:rPr>
              <a:t>(</a:t>
            </a:r>
            <a:r>
              <a:rPr lang="zh-CN" altLang="zh-CN" sz="2000" b="1" dirty="0">
                <a:solidFill>
                  <a:srgbClr val="00B050"/>
                </a:solidFill>
              </a:rPr>
              <a:t>实参列表</a:t>
            </a:r>
            <a:r>
              <a:rPr lang="en-US" altLang="zh-CN" sz="2000" b="1" dirty="0">
                <a:solidFill>
                  <a:srgbClr val="00B050"/>
                </a:solidFill>
              </a:rPr>
              <a:t>)</a:t>
            </a:r>
            <a:endParaRPr lang="zh-CN" altLang="zh-CN" sz="2000" dirty="0">
              <a:solidFill>
                <a:srgbClr val="00B050"/>
              </a:solidFill>
            </a:endParaRPr>
          </a:p>
          <a:p>
            <a:r>
              <a:rPr lang="en-US" altLang="zh-CN" sz="2000" b="1" i="1" dirty="0">
                <a:latin typeface="仿宋" panose="02010609060101010101" pitchFamily="49" charset="-122"/>
                <a:ea typeface="仿宋" panose="02010609060101010101" pitchFamily="49" charset="-122"/>
              </a:rPr>
              <a:t>     </a:t>
            </a:r>
          </a:p>
          <a:p>
            <a:r>
              <a:rPr lang="zh-CN" altLang="en-US" sz="2000" b="1" i="1" dirty="0">
                <a:solidFill>
                  <a:srgbClr val="FF0000"/>
                </a:solidFill>
                <a:latin typeface="仿宋" panose="02010609060101010101" pitchFamily="49" charset="-122"/>
                <a:ea typeface="仿宋" panose="02010609060101010101" pitchFamily="49" charset="-122"/>
              </a:rPr>
              <a:t>注意：</a:t>
            </a:r>
            <a:r>
              <a:rPr lang="zh-CN" altLang="zh-CN" sz="2000" b="1" i="1" dirty="0">
                <a:solidFill>
                  <a:srgbClr val="FF0000"/>
                </a:solidFill>
                <a:latin typeface="仿宋" panose="02010609060101010101" pitchFamily="49" charset="-122"/>
                <a:ea typeface="仿宋" panose="02010609060101010101" pitchFamily="49" charset="-122"/>
              </a:rPr>
              <a:t>对象只能访问其的公有（</a:t>
            </a:r>
            <a:r>
              <a:rPr lang="en-US" altLang="zh-CN" sz="2000" b="1" i="1" dirty="0">
                <a:solidFill>
                  <a:srgbClr val="FF0000"/>
                </a:solidFill>
                <a:latin typeface="仿宋" panose="02010609060101010101" pitchFamily="49" charset="-122"/>
                <a:ea typeface="仿宋" panose="02010609060101010101" pitchFamily="49" charset="-122"/>
              </a:rPr>
              <a:t>public</a:t>
            </a:r>
            <a:r>
              <a:rPr lang="zh-CN" altLang="zh-CN" sz="2000" b="1" i="1" dirty="0">
                <a:solidFill>
                  <a:srgbClr val="FF0000"/>
                </a:solidFill>
                <a:latin typeface="仿宋" panose="02010609060101010101" pitchFamily="49" charset="-122"/>
                <a:ea typeface="仿宋" panose="02010609060101010101" pitchFamily="49" charset="-122"/>
              </a:rPr>
              <a:t>）成员</a:t>
            </a:r>
          </a:p>
          <a:p>
            <a:pPr>
              <a:lnSpc>
                <a:spcPct val="150000"/>
              </a:lnSpc>
            </a:pP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down)">
                                      <p:cBhvr>
                                        <p:cTn id="21" dur="500"/>
                                        <p:tgtEl>
                                          <p:spTgt spid="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1000"/>
                                        <p:tgtEl>
                                          <p:spTgt spid="2">
                                            <p:txEl>
                                              <p:pRg st="1" end="1"/>
                                            </p:txEl>
                                          </p:spTgt>
                                        </p:tgtEl>
                                      </p:cBhvr>
                                    </p:animEffect>
                                    <p:anim calcmode="lin" valueType="num">
                                      <p:cBhvr>
                                        <p:cTn id="2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1000"/>
                                        <p:tgtEl>
                                          <p:spTgt spid="2">
                                            <p:txEl>
                                              <p:pRg st="3" end="3"/>
                                            </p:txEl>
                                          </p:spTgt>
                                        </p:tgtEl>
                                      </p:cBhvr>
                                    </p:animEffect>
                                    <p:anim calcmode="lin" valueType="num">
                                      <p:cBhvr>
                                        <p:cTn id="3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Effect transition="in" filter="fade">
                                      <p:cBhvr>
                                        <p:cTn id="40" dur="1000"/>
                                        <p:tgtEl>
                                          <p:spTgt spid="2">
                                            <p:txEl>
                                              <p:pRg st="5" end="5"/>
                                            </p:txEl>
                                          </p:spTgt>
                                        </p:tgtEl>
                                      </p:cBhvr>
                                    </p:animEffect>
                                    <p:anim calcmode="lin" valueType="num">
                                      <p:cBhvr>
                                        <p:cTn id="41"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fade">
                                      <p:cBhvr>
                                        <p:cTn id="47" dur="1000"/>
                                        <p:tgtEl>
                                          <p:spTgt spid="2">
                                            <p:txEl>
                                              <p:pRg st="7" end="7"/>
                                            </p:txEl>
                                          </p:spTgt>
                                        </p:tgtEl>
                                      </p:cBhvr>
                                    </p:animEffect>
                                    <p:anim calcmode="lin" valueType="num">
                                      <p:cBhvr>
                                        <p:cTn id="48"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nodeType="clickEffect">
                                  <p:stCondLst>
                                    <p:cond delay="0"/>
                                  </p:stCondLst>
                                  <p:childTnLst>
                                    <p:set>
                                      <p:cBhvr>
                                        <p:cTn id="53" dur="1" fill="hold">
                                          <p:stCondLst>
                                            <p:cond delay="0"/>
                                          </p:stCondLst>
                                        </p:cTn>
                                        <p:tgtEl>
                                          <p:spTgt spid="2">
                                            <p:txEl>
                                              <p:pRg st="9" end="9"/>
                                            </p:txEl>
                                          </p:spTgt>
                                        </p:tgtEl>
                                        <p:attrNameLst>
                                          <p:attrName>style.visibility</p:attrName>
                                        </p:attrNameLst>
                                      </p:cBhvr>
                                      <p:to>
                                        <p:strVal val="visible"/>
                                      </p:to>
                                    </p:set>
                                    <p:anim calcmode="lin" valueType="num">
                                      <p:cBhvr>
                                        <p:cTn id="54" dur="500" fill="hold"/>
                                        <p:tgtEl>
                                          <p:spTgt spid="2">
                                            <p:txEl>
                                              <p:pRg st="9" end="9"/>
                                            </p:txEl>
                                          </p:spTgt>
                                        </p:tgtEl>
                                        <p:attrNameLst>
                                          <p:attrName>ppt_w</p:attrName>
                                        </p:attrNameLst>
                                      </p:cBhvr>
                                      <p:tavLst>
                                        <p:tav tm="0">
                                          <p:val>
                                            <p:fltVal val="0"/>
                                          </p:val>
                                        </p:tav>
                                        <p:tav tm="100000">
                                          <p:val>
                                            <p:strVal val="#ppt_w"/>
                                          </p:val>
                                        </p:tav>
                                      </p:tavLst>
                                    </p:anim>
                                    <p:anim calcmode="lin" valueType="num">
                                      <p:cBhvr>
                                        <p:cTn id="55" dur="500" fill="hold"/>
                                        <p:tgtEl>
                                          <p:spTgt spid="2">
                                            <p:txEl>
                                              <p:pRg st="9" end="9"/>
                                            </p:txEl>
                                          </p:spTgt>
                                        </p:tgtEl>
                                        <p:attrNameLst>
                                          <p:attrName>ppt_h</p:attrName>
                                        </p:attrNameLst>
                                      </p:cBhvr>
                                      <p:tavLst>
                                        <p:tav tm="0">
                                          <p:val>
                                            <p:fltVal val="0"/>
                                          </p:val>
                                        </p:tav>
                                        <p:tav tm="100000">
                                          <p:val>
                                            <p:strVal val="#ppt_h"/>
                                          </p:val>
                                        </p:tav>
                                      </p:tavLst>
                                    </p:anim>
                                    <p:animEffect transition="in" filter="fade">
                                      <p:cBhvr>
                                        <p:cTn id="56"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683568" y="579676"/>
            <a:ext cx="8064896" cy="3901068"/>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3-6】</a:t>
            </a:r>
            <a:r>
              <a:rPr lang="zh-CN" altLang="en-US" sz="2000" b="1" dirty="0">
                <a:latin typeface="仿宋" panose="02010609060101010101" pitchFamily="49" charset="-122"/>
                <a:ea typeface="仿宋" panose="02010609060101010101" pitchFamily="49" charset="-122"/>
              </a:rPr>
              <a:t>建立图书档案类，通过键盘输入每种图书的相关信息，并按价格从低到高的顺序排序输出。</a:t>
            </a:r>
          </a:p>
          <a:p>
            <a:pPr>
              <a:lnSpc>
                <a:spcPts val="2500"/>
              </a:lnSpc>
            </a:pPr>
            <a:r>
              <a:rPr lang="en-US" altLang="zh-CN" sz="2000" b="1" dirty="0">
                <a:latin typeface="仿宋" panose="02010609060101010101" pitchFamily="49" charset="-122"/>
                <a:ea typeface="仿宋" panose="02010609060101010101" pitchFamily="49" charset="-122"/>
              </a:rPr>
              <a:t>class Book               //</a:t>
            </a:r>
            <a:r>
              <a:rPr lang="en-US" altLang="zh-CN" sz="2000" b="1" dirty="0" err="1">
                <a:latin typeface="仿宋" panose="02010609060101010101" pitchFamily="49" charset="-122"/>
                <a:ea typeface="仿宋" panose="02010609060101010101" pitchFamily="49" charset="-122"/>
              </a:rPr>
              <a:t>Book.h</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public</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smtClean="0">
                <a:latin typeface="仿宋" panose="02010609060101010101" pitchFamily="49" charset="-122"/>
                <a:ea typeface="仿宋" panose="02010609060101010101" pitchFamily="49" charset="-122"/>
              </a:rPr>
              <a:t>	char </a:t>
            </a:r>
            <a:r>
              <a:rPr lang="en-US" altLang="zh-CN" sz="2000" b="1" dirty="0">
                <a:latin typeface="仿宋" panose="02010609060101010101" pitchFamily="49" charset="-122"/>
                <a:ea typeface="仿宋" panose="02010609060101010101" pitchFamily="49" charset="-122"/>
              </a:rPr>
              <a:t>title[20],</a:t>
            </a:r>
            <a:r>
              <a:rPr lang="en-US" altLang="zh-CN" sz="2000" b="1" dirty="0" err="1">
                <a:latin typeface="仿宋" panose="02010609060101010101" pitchFamily="49" charset="-122"/>
                <a:ea typeface="仿宋" panose="02010609060101010101" pitchFamily="49" charset="-122"/>
              </a:rPr>
              <a:t>auther</a:t>
            </a:r>
            <a:r>
              <a:rPr lang="en-US" altLang="zh-CN" sz="2000" b="1" dirty="0">
                <a:latin typeface="仿宋" panose="02010609060101010101" pitchFamily="49" charset="-122"/>
                <a:ea typeface="仿宋" panose="02010609060101010101" pitchFamily="49" charset="-122"/>
              </a:rPr>
              <a:t>[10],publish[30];     </a:t>
            </a:r>
          </a:p>
          <a:p>
            <a:pPr>
              <a:lnSpc>
                <a:spcPts val="2500"/>
              </a:lnSpc>
            </a:pPr>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书名、作者、出版社</a:t>
            </a:r>
          </a:p>
          <a:p>
            <a:pPr>
              <a:lnSpc>
                <a:spcPts val="2500"/>
              </a:lnSpc>
            </a:pPr>
            <a:r>
              <a:rPr lang="zh-CN" altLang="en-US"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float </a:t>
            </a:r>
            <a:r>
              <a:rPr lang="en-US" altLang="zh-CN" sz="2000" b="1" dirty="0">
                <a:latin typeface="仿宋" panose="02010609060101010101" pitchFamily="49" charset="-122"/>
                <a:ea typeface="仿宋" panose="02010609060101010101" pitchFamily="49" charset="-122"/>
              </a:rPr>
              <a:t>price;  //</a:t>
            </a:r>
            <a:r>
              <a:rPr lang="zh-CN" altLang="en-US" sz="2000" b="1" dirty="0">
                <a:latin typeface="仿宋" panose="02010609060101010101" pitchFamily="49" charset="-122"/>
                <a:ea typeface="仿宋" panose="02010609060101010101" pitchFamily="49" charset="-122"/>
              </a:rPr>
              <a:t>价格</a:t>
            </a:r>
          </a:p>
          <a:p>
            <a:pPr>
              <a:lnSpc>
                <a:spcPts val="2500"/>
              </a:lnSpc>
            </a:pPr>
            <a:r>
              <a:rPr lang="zh-CN" altLang="en-US"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void </a:t>
            </a:r>
            <a:r>
              <a:rPr lang="en-US" altLang="zh-CN" sz="2000" b="1" dirty="0">
                <a:latin typeface="仿宋" panose="02010609060101010101" pitchFamily="49" charset="-122"/>
                <a:ea typeface="仿宋" panose="02010609060101010101" pitchFamily="49" charset="-122"/>
              </a:rPr>
              <a:t>input();</a:t>
            </a: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void </a:t>
            </a:r>
            <a:r>
              <a:rPr lang="en-US" altLang="zh-CN" sz="2000" b="1" dirty="0">
                <a:latin typeface="仿宋" panose="02010609060101010101" pitchFamily="49" charset="-122"/>
                <a:ea typeface="仿宋" panose="02010609060101010101" pitchFamily="49" charset="-122"/>
              </a:rPr>
              <a:t>output();</a:t>
            </a:r>
          </a:p>
          <a:p>
            <a:pPr>
              <a:lnSpc>
                <a:spcPts val="2500"/>
              </a:lnSpc>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683568" y="579676"/>
            <a:ext cx="8064896" cy="4260141"/>
          </a:xfrm>
          <a:prstGeom prst="rect">
            <a:avLst/>
          </a:prstGeom>
          <a:noFill/>
        </p:spPr>
        <p:txBody>
          <a:bodyPr wrap="square" rtlCol="0">
            <a:spAutoFit/>
          </a:bodyPr>
          <a:lstStyle/>
          <a:p>
            <a:pPr>
              <a:lnSpc>
                <a:spcPts val="2500"/>
              </a:lnSpc>
            </a:pPr>
            <a:r>
              <a:rPr lang="en-US" altLang="zh-CN" sz="2000" b="1" dirty="0">
                <a:latin typeface="仿宋" panose="02010609060101010101" pitchFamily="49" charset="-122"/>
                <a:ea typeface="仿宋" panose="02010609060101010101" pitchFamily="49" charset="-122"/>
              </a:rPr>
              <a:t>#include </a:t>
            </a:r>
            <a:r>
              <a:rPr lang="en-US" altLang="zh-CN" sz="2000" b="1" dirty="0" smtClean="0">
                <a:latin typeface="仿宋" panose="02010609060101010101" pitchFamily="49" charset="-122"/>
                <a:ea typeface="仿宋" panose="02010609060101010101" pitchFamily="49" charset="-122"/>
              </a:rPr>
              <a:t>&lt;</a:t>
            </a:r>
            <a:r>
              <a:rPr lang="en-US" altLang="zh-CN" sz="2000" b="1" dirty="0" err="1" smtClean="0">
                <a:latin typeface="仿宋" panose="02010609060101010101" pitchFamily="49" charset="-122"/>
                <a:ea typeface="仿宋" panose="02010609060101010101" pitchFamily="49" charset="-122"/>
              </a:rPr>
              <a:t>stdafx.h</a:t>
            </a:r>
            <a:r>
              <a:rPr lang="en-US" altLang="zh-CN" sz="2000" b="1" dirty="0" smtClean="0">
                <a:latin typeface="仿宋" panose="02010609060101010101" pitchFamily="49" charset="-122"/>
                <a:ea typeface="仿宋" panose="02010609060101010101" pitchFamily="49" charset="-122"/>
              </a:rPr>
              <a:t>&gt;                             </a:t>
            </a:r>
            <a:r>
              <a:rPr lang="en-US" altLang="zh-CN" sz="2000" b="1" dirty="0">
                <a:latin typeface="仿宋" panose="02010609060101010101" pitchFamily="49" charset="-122"/>
                <a:ea typeface="仿宋" panose="02010609060101010101" pitchFamily="49" charset="-122"/>
              </a:rPr>
              <a:t>//Book.cpp</a:t>
            </a:r>
          </a:p>
          <a:p>
            <a:pPr>
              <a:lnSpc>
                <a:spcPts val="2500"/>
              </a:lnSpc>
            </a:pPr>
            <a:r>
              <a:rPr lang="en-US" altLang="zh-CN" sz="2000" b="1" dirty="0">
                <a:latin typeface="仿宋" panose="02010609060101010101" pitchFamily="49" charset="-122"/>
                <a:ea typeface="仿宋" panose="02010609060101010101" pitchFamily="49" charset="-122"/>
              </a:rPr>
              <a:t>#include &lt;</a:t>
            </a:r>
            <a:r>
              <a:rPr lang="en-US" altLang="zh-CN" sz="2000" b="1" dirty="0" err="1">
                <a:latin typeface="仿宋" panose="02010609060101010101" pitchFamily="49" charset="-122"/>
                <a:ea typeface="仿宋" panose="02010609060101010101" pitchFamily="49" charset="-122"/>
              </a:rPr>
              <a:t>iostream</a:t>
            </a:r>
            <a:r>
              <a:rPr lang="en-US" altLang="zh-CN" sz="2000" b="1" dirty="0">
                <a:latin typeface="仿宋" panose="02010609060101010101" pitchFamily="49" charset="-122"/>
                <a:ea typeface="仿宋" panose="02010609060101010101" pitchFamily="49" charset="-122"/>
              </a:rPr>
              <a:t>&gt;</a:t>
            </a:r>
          </a:p>
          <a:p>
            <a:pPr>
              <a:lnSpc>
                <a:spcPts val="2500"/>
              </a:lnSpc>
            </a:pPr>
            <a:r>
              <a:rPr lang="en-US" altLang="zh-CN" sz="2000" b="1" dirty="0">
                <a:latin typeface="仿宋" panose="02010609060101010101" pitchFamily="49" charset="-122"/>
                <a:ea typeface="仿宋" panose="02010609060101010101" pitchFamily="49" charset="-122"/>
              </a:rPr>
              <a:t>using namespace </a:t>
            </a:r>
            <a:r>
              <a:rPr lang="en-US" altLang="zh-CN" sz="2000" b="1" dirty="0" err="1">
                <a:latin typeface="仿宋" panose="02010609060101010101" pitchFamily="49" charset="-122"/>
                <a:ea typeface="仿宋" panose="02010609060101010101" pitchFamily="49" charset="-122"/>
              </a:rPr>
              <a:t>std</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#include "</a:t>
            </a:r>
            <a:r>
              <a:rPr lang="en-US" altLang="zh-CN" sz="2000" b="1" dirty="0" err="1">
                <a:latin typeface="仿宋" panose="02010609060101010101" pitchFamily="49" charset="-122"/>
                <a:ea typeface="仿宋" panose="02010609060101010101" pitchFamily="49" charset="-122"/>
              </a:rPr>
              <a:t>Book.h</a:t>
            </a:r>
            <a:r>
              <a:rPr lang="en-US" altLang="zh-CN" sz="2000" b="1" dirty="0">
                <a:latin typeface="仿宋" panose="02010609060101010101" pitchFamily="49" charset="-122"/>
                <a:ea typeface="仿宋" panose="02010609060101010101" pitchFamily="49" charset="-122"/>
              </a:rPr>
              <a:t>"</a:t>
            </a:r>
          </a:p>
          <a:p>
            <a:pPr>
              <a:lnSpc>
                <a:spcPts val="2500"/>
              </a:lnSpc>
            </a:pP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void Book::input ()</a:t>
            </a:r>
          </a:p>
          <a:p>
            <a:pPr>
              <a:lnSpc>
                <a:spcPts val="2500"/>
              </a:lnSpc>
            </a:pP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cin</a:t>
            </a:r>
            <a:r>
              <a:rPr lang="en-US" altLang="zh-CN" sz="2000" b="1" dirty="0">
                <a:latin typeface="仿宋" panose="02010609060101010101" pitchFamily="49" charset="-122"/>
                <a:ea typeface="仿宋" panose="02010609060101010101" pitchFamily="49" charset="-122"/>
              </a:rPr>
              <a:t>&gt;&gt;title&gt;&gt;</a:t>
            </a:r>
            <a:r>
              <a:rPr lang="en-US" altLang="zh-CN" sz="2000" b="1" dirty="0" err="1">
                <a:latin typeface="仿宋" panose="02010609060101010101" pitchFamily="49" charset="-122"/>
                <a:ea typeface="仿宋" panose="02010609060101010101" pitchFamily="49" charset="-122"/>
              </a:rPr>
              <a:t>auther</a:t>
            </a:r>
            <a:r>
              <a:rPr lang="en-US" altLang="zh-CN" sz="2000" b="1" dirty="0">
                <a:latin typeface="仿宋" panose="02010609060101010101" pitchFamily="49" charset="-122"/>
                <a:ea typeface="仿宋" panose="02010609060101010101" pitchFamily="49" charset="-122"/>
              </a:rPr>
              <a:t>&gt;&gt;publish&gt;&gt;price;</a:t>
            </a:r>
          </a:p>
          <a:p>
            <a:pPr>
              <a:lnSpc>
                <a:spcPts val="2500"/>
              </a:lnSpc>
            </a:pP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void Book::output ()</a:t>
            </a:r>
          </a:p>
          <a:p>
            <a:pPr>
              <a:lnSpc>
                <a:spcPts val="2500"/>
              </a:lnSpc>
            </a:pP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&lt;&lt;title</a:t>
            </a:r>
            <a:r>
              <a:rPr lang="en-US" altLang="zh-CN" sz="2000" b="1" dirty="0" smtClean="0">
                <a:latin typeface="仿宋" panose="02010609060101010101" pitchFamily="49" charset="-122"/>
                <a:ea typeface="仿宋" panose="02010609060101010101" pitchFamily="49" charset="-122"/>
              </a:rPr>
              <a:t>&lt;&lt;“  </a:t>
            </a:r>
            <a:r>
              <a:rPr lang="en-US" altLang="zh-CN" sz="2000" b="1" dirty="0">
                <a:latin typeface="仿宋" panose="02010609060101010101" pitchFamily="49" charset="-122"/>
                <a:ea typeface="仿宋" panose="02010609060101010101" pitchFamily="49" charset="-122"/>
              </a:rPr>
              <a:t>"&lt;&lt;</a:t>
            </a:r>
            <a:r>
              <a:rPr lang="en-US" altLang="zh-CN" sz="2000" b="1" dirty="0" err="1">
                <a:latin typeface="仿宋" panose="02010609060101010101" pitchFamily="49" charset="-122"/>
                <a:ea typeface="仿宋" panose="02010609060101010101" pitchFamily="49" charset="-122"/>
              </a:rPr>
              <a:t>auther</a:t>
            </a:r>
            <a:r>
              <a:rPr lang="en-US" altLang="zh-CN" sz="2000" b="1" dirty="0" smtClean="0">
                <a:latin typeface="仿宋" panose="02010609060101010101" pitchFamily="49" charset="-122"/>
                <a:ea typeface="仿宋" panose="02010609060101010101" pitchFamily="49" charset="-122"/>
              </a:rPr>
              <a:t>&lt;&lt;" </a:t>
            </a:r>
            <a:r>
              <a:rPr lang="en-US" altLang="zh-CN" sz="2000" b="1" dirty="0">
                <a:latin typeface="仿宋" panose="02010609060101010101" pitchFamily="49" charset="-122"/>
                <a:ea typeface="仿宋" panose="02010609060101010101" pitchFamily="49" charset="-122"/>
              </a:rPr>
              <a:t>"&lt;&lt;publish</a:t>
            </a:r>
            <a:r>
              <a:rPr lang="en-US" altLang="zh-CN" sz="2000" b="1" dirty="0" smtClean="0">
                <a:latin typeface="仿宋" panose="02010609060101010101" pitchFamily="49" charset="-122"/>
                <a:ea typeface="仿宋" panose="02010609060101010101" pitchFamily="49" charset="-122"/>
              </a:rPr>
              <a:t>&lt;&lt;"  </a:t>
            </a:r>
            <a:r>
              <a:rPr lang="en-US" altLang="zh-CN" sz="2000" b="1" dirty="0">
                <a:latin typeface="仿宋" panose="02010609060101010101" pitchFamily="49" charset="-122"/>
                <a:ea typeface="仿宋" panose="02010609060101010101" pitchFamily="49" charset="-122"/>
              </a:rPr>
              <a:t>"&lt;&lt;price&lt;&lt;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683568" y="579676"/>
            <a:ext cx="8064896" cy="4580741"/>
          </a:xfrm>
          <a:prstGeom prst="rect">
            <a:avLst/>
          </a:prstGeom>
          <a:noFill/>
        </p:spPr>
        <p:txBody>
          <a:bodyPr wrap="square" rtlCol="0">
            <a:spAutoFit/>
          </a:bodyPr>
          <a:lstStyle/>
          <a:p>
            <a:pPr>
              <a:lnSpc>
                <a:spcPts val="2500"/>
              </a:lnSpc>
            </a:pP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main()</a:t>
            </a:r>
          </a:p>
          <a:p>
            <a:pPr>
              <a:lnSpc>
                <a:spcPts val="2500"/>
              </a:lnSpc>
            </a:pPr>
            <a:r>
              <a:rPr lang="en-US" altLang="zh-CN" sz="2000" b="1" dirty="0">
                <a:latin typeface="仿宋" panose="02010609060101010101" pitchFamily="49" charset="-122"/>
                <a:ea typeface="仿宋" panose="02010609060101010101" pitchFamily="49" charset="-122"/>
              </a:rPr>
              <a:t>{	  </a:t>
            </a:r>
            <a:endParaRPr lang="en-US" altLang="zh-CN" sz="2000" b="1" dirty="0" smtClean="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int</a:t>
            </a: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i,j</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Book </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[10],temp;</a:t>
            </a: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cout</a:t>
            </a: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&lt;&lt;"</a:t>
            </a:r>
            <a:r>
              <a:rPr lang="zh-CN" altLang="en-US" sz="2000" b="1" dirty="0">
                <a:latin typeface="仿宋" panose="02010609060101010101" pitchFamily="49" charset="-122"/>
                <a:ea typeface="仿宋" panose="02010609060101010101" pitchFamily="49" charset="-122"/>
              </a:rPr>
              <a:t>请输入书名、作者、出版社和价格</a:t>
            </a:r>
            <a:r>
              <a:rPr lang="en-US" altLang="zh-CN" sz="2000" b="1" dirty="0">
                <a:latin typeface="仿宋" panose="02010609060101010101" pitchFamily="49" charset="-122"/>
                <a:ea typeface="仿宋" panose="02010609060101010101" pitchFamily="49" charset="-122"/>
              </a:rPr>
              <a:t>"&lt;&lt;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for(</a:t>
            </a:r>
            <a:r>
              <a:rPr lang="en-US" altLang="zh-CN" sz="2000" b="1" dirty="0" err="1" smtClean="0">
                <a:latin typeface="仿宋" panose="02010609060101010101" pitchFamily="49" charset="-122"/>
                <a:ea typeface="仿宋" panose="02010609060101010101" pitchFamily="49" charset="-122"/>
              </a:rPr>
              <a:t>i</a:t>
            </a:r>
            <a:r>
              <a:rPr lang="en-US" altLang="zh-CN" sz="2000" b="1" dirty="0" smtClean="0">
                <a:latin typeface="仿宋" panose="02010609060101010101" pitchFamily="49" charset="-122"/>
                <a:ea typeface="仿宋" panose="02010609060101010101" pitchFamily="49" charset="-122"/>
              </a:rPr>
              <a:t>=0;i&lt;10;i</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[i].input ();</a:t>
            </a: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for(</a:t>
            </a:r>
            <a:r>
              <a:rPr lang="en-US" altLang="zh-CN" sz="2000" b="1" dirty="0" err="1" smtClean="0">
                <a:latin typeface="仿宋" panose="02010609060101010101" pitchFamily="49" charset="-122"/>
                <a:ea typeface="仿宋" panose="02010609060101010101" pitchFamily="49" charset="-122"/>
              </a:rPr>
              <a:t>i</a:t>
            </a:r>
            <a:r>
              <a:rPr lang="en-US" altLang="zh-CN" sz="2000" b="1" dirty="0" smtClean="0">
                <a:latin typeface="仿宋" panose="02010609060101010101" pitchFamily="49" charset="-122"/>
                <a:ea typeface="仿宋" panose="02010609060101010101" pitchFamily="49" charset="-122"/>
              </a:rPr>
              <a:t>=0;i&lt;10;i</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for(j=i+1;j&lt;10;j</a:t>
            </a:r>
            <a:r>
              <a:rPr lang="en-US" altLang="zh-CN" sz="2000" b="1" dirty="0">
                <a:latin typeface="仿宋" panose="02010609060101010101" pitchFamily="49" charset="-122"/>
                <a:ea typeface="仿宋" panose="02010609060101010101" pitchFamily="49" charset="-122"/>
              </a:rPr>
              <a:t>++)</a:t>
            </a: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a:t>
            </a:r>
            <a:endParaRPr lang="en-US" altLang="zh-CN" sz="2000" b="1" dirty="0">
              <a:latin typeface="仿宋" panose="02010609060101010101" pitchFamily="49" charset="-122"/>
              <a:ea typeface="仿宋" panose="02010609060101010101" pitchFamily="49" charset="-122"/>
            </a:endParaRPr>
          </a:p>
          <a:p>
            <a:pPr>
              <a:lnSpc>
                <a:spcPts val="2500"/>
              </a:lnSpc>
            </a:pPr>
            <a:r>
              <a:rPr lang="en-US" altLang="zh-CN" sz="2000" b="1" dirty="0">
                <a:latin typeface="仿宋" panose="02010609060101010101" pitchFamily="49" charset="-122"/>
                <a:ea typeface="仿宋" panose="02010609060101010101" pitchFamily="49" charset="-122"/>
              </a:rPr>
              <a:t>		    if(</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[i].price &gt;</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[j].price )</a:t>
            </a:r>
          </a:p>
          <a:p>
            <a:pPr>
              <a:lnSpc>
                <a:spcPts val="2500"/>
              </a:lnSpc>
            </a:pPr>
            <a:r>
              <a:rPr lang="en-US" altLang="zh-CN" sz="2000" b="1" dirty="0">
                <a:latin typeface="仿宋" panose="02010609060101010101" pitchFamily="49" charset="-122"/>
                <a:ea typeface="仿宋" panose="02010609060101010101" pitchFamily="49" charset="-122"/>
              </a:rPr>
              <a:t>			{ temp =</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[i] ; </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[i] =</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[j] ; </a:t>
            </a: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[j] =temp ;}</a:t>
            </a:r>
          </a:p>
          <a:p>
            <a:pPr>
              <a:lnSpc>
                <a:spcPts val="2500"/>
              </a:lnSpc>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a:t>
            </a:r>
            <a:endParaRPr lang="en-US"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664568" y="915566"/>
            <a:ext cx="8064896" cy="1938992"/>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 &lt;&lt;"</a:t>
            </a:r>
            <a:r>
              <a:rPr lang="zh-CN" altLang="zh-CN" sz="2000" b="1" dirty="0">
                <a:latin typeface="仿宋" panose="02010609060101010101" pitchFamily="49" charset="-122"/>
                <a:ea typeface="仿宋" panose="02010609060101010101" pitchFamily="49" charset="-122"/>
              </a:rPr>
              <a:t>输出结果</a:t>
            </a:r>
            <a:r>
              <a:rPr lang="en-US" altLang="zh-CN" sz="2000" b="1" dirty="0">
                <a:latin typeface="仿宋" panose="02010609060101010101" pitchFamily="49" charset="-122"/>
                <a:ea typeface="仿宋" panose="02010609060101010101" pitchFamily="49" charset="-122"/>
              </a:rPr>
              <a:t>"&lt;&lt;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 &lt;&lt;"</a:t>
            </a:r>
            <a:r>
              <a:rPr lang="zh-CN" altLang="zh-CN" sz="2000" b="1" dirty="0">
                <a:latin typeface="仿宋" panose="02010609060101010101" pitchFamily="49" charset="-122"/>
                <a:ea typeface="仿宋" panose="02010609060101010101" pitchFamily="49" charset="-122"/>
              </a:rPr>
              <a:t>书名 作者 出版社 价格</a:t>
            </a:r>
            <a:r>
              <a:rPr lang="en-US" altLang="zh-CN" sz="2000" b="1" dirty="0">
                <a:latin typeface="仿宋" panose="02010609060101010101" pitchFamily="49" charset="-122"/>
                <a:ea typeface="仿宋" panose="02010609060101010101" pitchFamily="49" charset="-122"/>
              </a:rPr>
              <a:t>"&lt;&lt;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for(i=0;i&lt;10;i++)</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[i].output ();</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	  return 0;</a:t>
            </a:r>
            <a:endParaRPr lang="zh-CN"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643944" y="915566"/>
            <a:ext cx="8320544" cy="4278094"/>
          </a:xfrm>
          <a:prstGeom prst="rect">
            <a:avLst/>
          </a:prstGeom>
          <a:noFill/>
        </p:spPr>
        <p:txBody>
          <a:bodyPr wrap="square" rtlCol="0">
            <a:spAutoFit/>
          </a:bodyPr>
          <a:lstStyle/>
          <a:p>
            <a:r>
              <a:rPr lang="zh-CN" altLang="zh-CN" sz="1600" dirty="0" smtClean="0"/>
              <a:t>【例</a:t>
            </a:r>
            <a:r>
              <a:rPr lang="en-US" altLang="zh-CN" sz="1600" dirty="0" smtClean="0"/>
              <a:t>3-7</a:t>
            </a:r>
            <a:r>
              <a:rPr lang="zh-CN" altLang="zh-CN" sz="1600" dirty="0" smtClean="0"/>
              <a:t>】</a:t>
            </a:r>
            <a:r>
              <a:rPr lang="zh-CN" altLang="zh-CN" sz="1600" dirty="0"/>
              <a:t>定义</a:t>
            </a:r>
            <a:r>
              <a:rPr lang="en-US" altLang="zh-CN" sz="1600" dirty="0"/>
              <a:t>Student</a:t>
            </a:r>
            <a:r>
              <a:rPr lang="zh-CN" altLang="zh-CN" sz="1600" dirty="0"/>
              <a:t>类的对象，实现对当前对象信息的输入、设置和输出。</a:t>
            </a:r>
          </a:p>
          <a:p>
            <a:r>
              <a:rPr lang="en-US" altLang="zh-CN" sz="1600" dirty="0"/>
              <a:t>#include &lt;</a:t>
            </a:r>
            <a:r>
              <a:rPr lang="en-US" altLang="zh-CN" sz="1600" dirty="0" err="1"/>
              <a:t>iostream</a:t>
            </a:r>
            <a:r>
              <a:rPr lang="en-US" altLang="zh-CN" sz="1600" dirty="0"/>
              <a:t>&gt;</a:t>
            </a:r>
            <a:endParaRPr lang="zh-CN" altLang="zh-CN" sz="1600" dirty="0"/>
          </a:p>
          <a:p>
            <a:r>
              <a:rPr lang="en-US" altLang="zh-CN" sz="1600" dirty="0"/>
              <a:t>#include &lt;string&gt;</a:t>
            </a:r>
            <a:endParaRPr lang="zh-CN" altLang="zh-CN" sz="1600" dirty="0"/>
          </a:p>
          <a:p>
            <a:r>
              <a:rPr lang="en-US" altLang="zh-CN" sz="1600" dirty="0"/>
              <a:t>#include &lt;</a:t>
            </a:r>
            <a:r>
              <a:rPr lang="en-US" altLang="zh-CN" sz="1600" dirty="0" err="1"/>
              <a:t>iomanip</a:t>
            </a:r>
            <a:r>
              <a:rPr lang="en-US" altLang="zh-CN" sz="1600" dirty="0"/>
              <a:t>&gt;</a:t>
            </a:r>
            <a:endParaRPr lang="zh-CN" altLang="zh-CN" sz="1600" dirty="0"/>
          </a:p>
          <a:p>
            <a:r>
              <a:rPr lang="en-US" altLang="zh-CN" sz="1600" dirty="0"/>
              <a:t>using namespace </a:t>
            </a:r>
            <a:r>
              <a:rPr lang="en-US" altLang="zh-CN" sz="1600" dirty="0" err="1"/>
              <a:t>std</a:t>
            </a:r>
            <a:r>
              <a:rPr lang="en-US" altLang="zh-CN" sz="1600" dirty="0"/>
              <a:t>;</a:t>
            </a:r>
            <a:endParaRPr lang="zh-CN" altLang="zh-CN" sz="1600" dirty="0"/>
          </a:p>
          <a:p>
            <a:r>
              <a:rPr lang="en-US" altLang="zh-CN" sz="1600" dirty="0"/>
              <a:t>//</a:t>
            </a:r>
            <a:r>
              <a:rPr lang="zh-CN" altLang="zh-CN" sz="1600" dirty="0"/>
              <a:t>类声明部分</a:t>
            </a:r>
          </a:p>
          <a:p>
            <a:r>
              <a:rPr lang="en-US" altLang="zh-CN" sz="1600" dirty="0"/>
              <a:t>class Student                    </a:t>
            </a:r>
            <a:endParaRPr lang="zh-CN" altLang="zh-CN" sz="1600" dirty="0"/>
          </a:p>
          <a:p>
            <a:r>
              <a:rPr lang="en-US" altLang="zh-CN" sz="1600" dirty="0"/>
              <a:t>{</a:t>
            </a:r>
            <a:endParaRPr lang="zh-CN" altLang="zh-CN" sz="1600" dirty="0"/>
          </a:p>
          <a:p>
            <a:r>
              <a:rPr lang="en-US" altLang="zh-CN" sz="1600" dirty="0"/>
              <a:t>public:                           //</a:t>
            </a:r>
            <a:r>
              <a:rPr lang="zh-CN" altLang="zh-CN" sz="1600" dirty="0"/>
              <a:t>公有成员函数</a:t>
            </a:r>
          </a:p>
          <a:p>
            <a:r>
              <a:rPr lang="en-US" altLang="zh-CN" sz="1600" dirty="0" smtClean="0"/>
              <a:t>	void </a:t>
            </a:r>
            <a:r>
              <a:rPr lang="en-US" altLang="zh-CN" sz="1600" dirty="0"/>
              <a:t>Input();</a:t>
            </a:r>
            <a:endParaRPr lang="zh-CN" altLang="zh-CN" sz="1600" dirty="0"/>
          </a:p>
          <a:p>
            <a:r>
              <a:rPr lang="en-US" altLang="zh-CN" sz="1600" dirty="0"/>
              <a:t>	void Set(</a:t>
            </a:r>
            <a:r>
              <a:rPr lang="en-US" altLang="zh-CN" sz="1600" dirty="0" err="1"/>
              <a:t>string,string,char</a:t>
            </a:r>
            <a:r>
              <a:rPr lang="en-US" altLang="zh-CN" sz="1600" dirty="0"/>
              <a:t>);</a:t>
            </a:r>
            <a:endParaRPr lang="zh-CN" altLang="zh-CN" sz="1600" dirty="0"/>
          </a:p>
          <a:p>
            <a:r>
              <a:rPr lang="en-US" altLang="zh-CN" sz="1600" dirty="0"/>
              <a:t>	void Show();</a:t>
            </a:r>
            <a:endParaRPr lang="zh-CN" altLang="zh-CN" sz="1600" dirty="0"/>
          </a:p>
          <a:p>
            <a:r>
              <a:rPr lang="en-US" altLang="zh-CN" sz="1600" dirty="0"/>
              <a:t>private:                         	//</a:t>
            </a:r>
            <a:r>
              <a:rPr lang="zh-CN" altLang="zh-CN" sz="1600" dirty="0"/>
              <a:t>私有数据成员</a:t>
            </a:r>
          </a:p>
          <a:p>
            <a:r>
              <a:rPr lang="en-US" altLang="zh-CN" sz="1600" dirty="0"/>
              <a:t>	string  </a:t>
            </a:r>
            <a:r>
              <a:rPr lang="en-US" altLang="zh-CN" sz="1600" dirty="0" err="1"/>
              <a:t>num</a:t>
            </a:r>
            <a:r>
              <a:rPr lang="en-US" altLang="zh-CN" sz="1600" dirty="0"/>
              <a:t>;               //</a:t>
            </a:r>
            <a:r>
              <a:rPr lang="zh-CN" altLang="zh-CN" sz="1600" dirty="0"/>
              <a:t>学号</a:t>
            </a:r>
          </a:p>
          <a:p>
            <a:r>
              <a:rPr lang="en-US" altLang="zh-CN" sz="1600" dirty="0"/>
              <a:t>	string  name;             //</a:t>
            </a:r>
            <a:r>
              <a:rPr lang="zh-CN" altLang="zh-CN" sz="1600" dirty="0"/>
              <a:t>姓名</a:t>
            </a:r>
          </a:p>
          <a:p>
            <a:r>
              <a:rPr lang="en-US" altLang="zh-CN" sz="1600" dirty="0"/>
              <a:t>	char   sex;                 	//</a:t>
            </a:r>
            <a:r>
              <a:rPr lang="zh-CN" altLang="zh-CN" sz="1600" dirty="0"/>
              <a:t>性别</a:t>
            </a:r>
          </a:p>
          <a:p>
            <a:r>
              <a:rPr lang="en-US" altLang="zh-CN" sz="1600" dirty="0"/>
              <a:t>};</a:t>
            </a:r>
            <a:endParaRPr lang="zh-CN" altLang="zh-CN" sz="1600" dirty="0"/>
          </a:p>
        </p:txBody>
      </p:sp>
    </p:spTree>
    <p:extLst>
      <p:ext uri="{BB962C8B-B14F-4D97-AF65-F5344CB8AC3E}">
        <p14:creationId xmlns:p14="http://schemas.microsoft.com/office/powerpoint/2010/main" val="2338283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643944" y="915566"/>
            <a:ext cx="8085520" cy="4278094"/>
          </a:xfrm>
          <a:prstGeom prst="rect">
            <a:avLst/>
          </a:prstGeom>
          <a:noFill/>
        </p:spPr>
        <p:txBody>
          <a:bodyPr wrap="square" rtlCol="0">
            <a:spAutoFit/>
          </a:bodyPr>
          <a:lstStyle/>
          <a:p>
            <a:r>
              <a:rPr lang="en-US" altLang="zh-CN" sz="1600" b="1" dirty="0">
                <a:latin typeface="仿宋" panose="02010609060101010101" pitchFamily="49" charset="-122"/>
                <a:ea typeface="仿宋" panose="02010609060101010101" pitchFamily="49" charset="-122"/>
              </a:rPr>
              <a:t>	  </a:t>
            </a:r>
            <a:r>
              <a:rPr lang="en-US" altLang="zh-CN" sz="1600" dirty="0"/>
              <a:t>//</a:t>
            </a:r>
            <a:r>
              <a:rPr lang="zh-CN" altLang="zh-CN" sz="1600" dirty="0"/>
              <a:t>类的实现部分</a:t>
            </a:r>
          </a:p>
          <a:p>
            <a:r>
              <a:rPr lang="en-US" altLang="zh-CN" sz="1600" dirty="0">
                <a:solidFill>
                  <a:srgbClr val="FF0000"/>
                </a:solidFill>
              </a:rPr>
              <a:t>void Student::Input()</a:t>
            </a:r>
            <a:endParaRPr lang="zh-CN" altLang="zh-CN" sz="1600" dirty="0">
              <a:solidFill>
                <a:srgbClr val="FF0000"/>
              </a:solidFill>
            </a:endParaRPr>
          </a:p>
          <a:p>
            <a:r>
              <a:rPr lang="en-US" altLang="zh-CN" sz="1600" dirty="0"/>
              <a:t>{    </a:t>
            </a:r>
            <a:r>
              <a:rPr lang="en-US" altLang="zh-CN" sz="1600" dirty="0" err="1"/>
              <a:t>cout</a:t>
            </a:r>
            <a:r>
              <a:rPr lang="en-US" altLang="zh-CN" sz="1600" dirty="0"/>
              <a:t>&lt;&lt;"</a:t>
            </a:r>
            <a:r>
              <a:rPr lang="en-US" altLang="zh-CN" sz="1600" dirty="0" err="1"/>
              <a:t>num</a:t>
            </a:r>
            <a:r>
              <a:rPr lang="en-US" altLang="zh-CN" sz="1600" dirty="0"/>
              <a:t>=";      </a:t>
            </a:r>
            <a:r>
              <a:rPr lang="en-US" altLang="zh-CN" sz="1600" dirty="0" err="1"/>
              <a:t>cin</a:t>
            </a:r>
            <a:r>
              <a:rPr lang="en-US" altLang="zh-CN" sz="1600" dirty="0"/>
              <a:t>&gt;&gt;</a:t>
            </a:r>
            <a:r>
              <a:rPr lang="en-US" altLang="zh-CN" sz="1600" dirty="0" err="1"/>
              <a:t>num</a:t>
            </a:r>
            <a:r>
              <a:rPr lang="en-US" altLang="zh-CN" sz="1600" dirty="0"/>
              <a:t>;</a:t>
            </a:r>
            <a:endParaRPr lang="zh-CN" altLang="zh-CN" sz="1600" dirty="0"/>
          </a:p>
          <a:p>
            <a:r>
              <a:rPr lang="en-US" altLang="zh-CN" sz="1600" dirty="0"/>
              <a:t>	</a:t>
            </a:r>
            <a:r>
              <a:rPr lang="en-US" altLang="zh-CN" sz="1600" dirty="0" err="1"/>
              <a:t>cout</a:t>
            </a:r>
            <a:r>
              <a:rPr lang="en-US" altLang="zh-CN" sz="1600" dirty="0"/>
              <a:t>&lt;&lt;"name=";    </a:t>
            </a:r>
            <a:r>
              <a:rPr lang="en-US" altLang="zh-CN" sz="1600" dirty="0" err="1"/>
              <a:t>cin</a:t>
            </a:r>
            <a:r>
              <a:rPr lang="en-US" altLang="zh-CN" sz="1600" dirty="0"/>
              <a:t>&gt;&gt;name;</a:t>
            </a:r>
            <a:endParaRPr lang="zh-CN" altLang="zh-CN" sz="1600" dirty="0"/>
          </a:p>
          <a:p>
            <a:r>
              <a:rPr lang="en-US" altLang="zh-CN" sz="1600" dirty="0"/>
              <a:t>	</a:t>
            </a:r>
            <a:r>
              <a:rPr lang="en-US" altLang="zh-CN" sz="1600" dirty="0" err="1"/>
              <a:t>cout</a:t>
            </a:r>
            <a:r>
              <a:rPr lang="en-US" altLang="zh-CN" sz="1600" dirty="0"/>
              <a:t>&lt;&lt;"sex=";        </a:t>
            </a:r>
            <a:r>
              <a:rPr lang="en-US" altLang="zh-CN" sz="1600" dirty="0" err="1"/>
              <a:t>cin</a:t>
            </a:r>
            <a:r>
              <a:rPr lang="en-US" altLang="zh-CN" sz="1600" dirty="0"/>
              <a:t>&gt;&gt;sex;  </a:t>
            </a:r>
            <a:endParaRPr lang="zh-CN" altLang="zh-CN" sz="1600" dirty="0"/>
          </a:p>
          <a:p>
            <a:r>
              <a:rPr lang="en-US" altLang="zh-CN" sz="1600" dirty="0"/>
              <a:t>}</a:t>
            </a:r>
            <a:endParaRPr lang="zh-CN" altLang="zh-CN" sz="1600" dirty="0"/>
          </a:p>
          <a:p>
            <a:r>
              <a:rPr lang="en-US" altLang="zh-CN" sz="1600" dirty="0">
                <a:solidFill>
                  <a:srgbClr val="FF0000"/>
                </a:solidFill>
              </a:rPr>
              <a:t>void Student::Set(string num1,string name1,char sex1)</a:t>
            </a:r>
            <a:endParaRPr lang="zh-CN" altLang="zh-CN" sz="1600" dirty="0">
              <a:solidFill>
                <a:srgbClr val="FF0000"/>
              </a:solidFill>
            </a:endParaRPr>
          </a:p>
          <a:p>
            <a:r>
              <a:rPr lang="en-US" altLang="zh-CN" sz="1600" dirty="0"/>
              <a:t>{    </a:t>
            </a:r>
            <a:r>
              <a:rPr lang="en-US" altLang="zh-CN" sz="1600" dirty="0" err="1"/>
              <a:t>num</a:t>
            </a:r>
            <a:r>
              <a:rPr lang="en-US" altLang="zh-CN" sz="1600" dirty="0"/>
              <a:t>=num1;           name=name1;         sex=sex1;      }</a:t>
            </a:r>
            <a:endParaRPr lang="zh-CN" altLang="zh-CN" sz="1600" dirty="0"/>
          </a:p>
          <a:p>
            <a:r>
              <a:rPr lang="en-US" altLang="zh-CN" sz="1600" dirty="0">
                <a:solidFill>
                  <a:srgbClr val="FF0000"/>
                </a:solidFill>
              </a:rPr>
              <a:t>void Student::Show()</a:t>
            </a:r>
            <a:endParaRPr lang="zh-CN" altLang="zh-CN" sz="1600" dirty="0">
              <a:solidFill>
                <a:srgbClr val="FF0000"/>
              </a:solidFill>
            </a:endParaRPr>
          </a:p>
          <a:p>
            <a:r>
              <a:rPr lang="en-US" altLang="zh-CN" sz="1600" dirty="0"/>
              <a:t>{</a:t>
            </a:r>
            <a:endParaRPr lang="zh-CN" altLang="zh-CN" sz="1600" dirty="0"/>
          </a:p>
          <a:p>
            <a:r>
              <a:rPr lang="en-US" altLang="zh-CN" sz="1600" dirty="0"/>
              <a:t>	</a:t>
            </a:r>
            <a:r>
              <a:rPr lang="en-US" altLang="zh-CN" sz="1600" dirty="0" err="1"/>
              <a:t>cout</a:t>
            </a:r>
            <a:r>
              <a:rPr lang="en-US" altLang="zh-CN" sz="1600" dirty="0"/>
              <a:t>&lt;&lt;</a:t>
            </a:r>
            <a:r>
              <a:rPr lang="en-US" altLang="zh-CN" sz="1600" dirty="0" err="1"/>
              <a:t>setw</a:t>
            </a:r>
            <a:r>
              <a:rPr lang="en-US" altLang="zh-CN" sz="1600" dirty="0"/>
              <a:t>(8)&lt;&lt;"</a:t>
            </a:r>
            <a:r>
              <a:rPr lang="en-US" altLang="zh-CN" sz="1600" dirty="0" err="1"/>
              <a:t>num</a:t>
            </a:r>
            <a:r>
              <a:rPr lang="en-US" altLang="zh-CN" sz="1600" dirty="0"/>
              <a:t>"&lt;&lt;</a:t>
            </a:r>
            <a:r>
              <a:rPr lang="en-US" altLang="zh-CN" sz="1600" dirty="0" err="1"/>
              <a:t>setw</a:t>
            </a:r>
            <a:r>
              <a:rPr lang="en-US" altLang="zh-CN" sz="1600" dirty="0"/>
              <a:t>(8)&lt;&lt;"name"&lt;&lt;</a:t>
            </a:r>
            <a:r>
              <a:rPr lang="en-US" altLang="zh-CN" sz="1600" dirty="0" err="1"/>
              <a:t>setw</a:t>
            </a:r>
            <a:r>
              <a:rPr lang="en-US" altLang="zh-CN" sz="1600" dirty="0"/>
              <a:t>(8)&lt;&lt;"sex"&lt;&lt;</a:t>
            </a:r>
            <a:r>
              <a:rPr lang="en-US" altLang="zh-CN" sz="1600" dirty="0" err="1"/>
              <a:t>endl</a:t>
            </a:r>
            <a:r>
              <a:rPr lang="en-US" altLang="zh-CN" sz="1600" dirty="0"/>
              <a:t>;</a:t>
            </a:r>
            <a:endParaRPr lang="zh-CN" altLang="zh-CN" sz="1600" dirty="0"/>
          </a:p>
          <a:p>
            <a:r>
              <a:rPr lang="en-US" altLang="zh-CN" sz="1600" dirty="0"/>
              <a:t>	</a:t>
            </a:r>
            <a:r>
              <a:rPr lang="en-US" altLang="zh-CN" sz="1600" dirty="0" err="1"/>
              <a:t>cout</a:t>
            </a:r>
            <a:r>
              <a:rPr lang="en-US" altLang="zh-CN" sz="1600" dirty="0"/>
              <a:t>&lt;&lt;</a:t>
            </a:r>
            <a:r>
              <a:rPr lang="en-US" altLang="zh-CN" sz="1600" dirty="0" err="1"/>
              <a:t>setw</a:t>
            </a:r>
            <a:r>
              <a:rPr lang="en-US" altLang="zh-CN" sz="1600" dirty="0"/>
              <a:t>(8)&lt;&lt;</a:t>
            </a:r>
            <a:r>
              <a:rPr lang="en-US" altLang="zh-CN" sz="1600" dirty="0" err="1"/>
              <a:t>num</a:t>
            </a:r>
            <a:r>
              <a:rPr lang="en-US" altLang="zh-CN" sz="1600" dirty="0"/>
              <a:t>&lt;&lt;</a:t>
            </a:r>
            <a:r>
              <a:rPr lang="en-US" altLang="zh-CN" sz="1600" dirty="0" err="1"/>
              <a:t>setw</a:t>
            </a:r>
            <a:r>
              <a:rPr lang="en-US" altLang="zh-CN" sz="1600" dirty="0"/>
              <a:t>(8)&lt;&lt;name&lt;&lt;</a:t>
            </a:r>
            <a:r>
              <a:rPr lang="en-US" altLang="zh-CN" sz="1600" dirty="0" err="1"/>
              <a:t>setw</a:t>
            </a:r>
            <a:r>
              <a:rPr lang="en-US" altLang="zh-CN" sz="1600" dirty="0"/>
              <a:t>(8);</a:t>
            </a:r>
            <a:endParaRPr lang="zh-CN" altLang="zh-CN" sz="1600" dirty="0"/>
          </a:p>
          <a:p>
            <a:r>
              <a:rPr lang="en-US" altLang="zh-CN" sz="1600" dirty="0"/>
              <a:t>	if(sex=='f'||sex=='F')</a:t>
            </a:r>
            <a:endParaRPr lang="zh-CN" altLang="zh-CN" sz="1600" dirty="0"/>
          </a:p>
          <a:p>
            <a:r>
              <a:rPr lang="en-US" altLang="zh-CN" sz="1600" dirty="0"/>
              <a:t>		</a:t>
            </a:r>
            <a:r>
              <a:rPr lang="en-US" altLang="zh-CN" sz="1600" dirty="0" err="1"/>
              <a:t>cout</a:t>
            </a:r>
            <a:r>
              <a:rPr lang="en-US" altLang="zh-CN" sz="1600" dirty="0"/>
              <a:t>&lt;&lt;"female"&lt;&lt;</a:t>
            </a:r>
            <a:r>
              <a:rPr lang="en-US" altLang="zh-CN" sz="1600" dirty="0" err="1"/>
              <a:t>endl</a:t>
            </a:r>
            <a:r>
              <a:rPr lang="en-US" altLang="zh-CN" sz="1600" dirty="0"/>
              <a:t>;  </a:t>
            </a:r>
            <a:endParaRPr lang="zh-CN" altLang="zh-CN" sz="1600" dirty="0"/>
          </a:p>
          <a:p>
            <a:r>
              <a:rPr lang="en-US" altLang="zh-CN" sz="1600" dirty="0"/>
              <a:t>	else</a:t>
            </a:r>
            <a:endParaRPr lang="zh-CN" altLang="zh-CN" sz="1600" dirty="0"/>
          </a:p>
          <a:p>
            <a:r>
              <a:rPr lang="en-US" altLang="zh-CN" sz="1600" dirty="0"/>
              <a:t>		</a:t>
            </a:r>
            <a:r>
              <a:rPr lang="en-US" altLang="zh-CN" sz="1600" dirty="0" err="1"/>
              <a:t>cout</a:t>
            </a:r>
            <a:r>
              <a:rPr lang="en-US" altLang="zh-CN" sz="1600" dirty="0"/>
              <a:t>&lt;&lt;"male"&lt;&lt;</a:t>
            </a:r>
            <a:r>
              <a:rPr lang="en-US" altLang="zh-CN" sz="1600" dirty="0" err="1"/>
              <a:t>endl</a:t>
            </a:r>
            <a:r>
              <a:rPr lang="en-US" altLang="zh-CN" sz="1600" dirty="0"/>
              <a:t>;</a:t>
            </a:r>
            <a:endParaRPr lang="zh-CN" altLang="zh-CN" sz="1600" dirty="0"/>
          </a:p>
          <a:p>
            <a:r>
              <a:rPr lang="en-US" altLang="zh-CN" sz="1600" dirty="0"/>
              <a:t>}</a:t>
            </a:r>
            <a:endParaRPr lang="zh-CN" altLang="zh-CN" sz="1600" dirty="0"/>
          </a:p>
        </p:txBody>
      </p:sp>
    </p:spTree>
    <p:extLst>
      <p:ext uri="{BB962C8B-B14F-4D97-AF65-F5344CB8AC3E}">
        <p14:creationId xmlns:p14="http://schemas.microsoft.com/office/powerpoint/2010/main" val="19170662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643944" y="915566"/>
            <a:ext cx="5224200" cy="4093428"/>
          </a:xfrm>
          <a:prstGeom prst="rect">
            <a:avLst/>
          </a:prstGeom>
          <a:noFill/>
        </p:spPr>
        <p:txBody>
          <a:bodyPr wrap="square" rtlCol="0">
            <a:spAutoFit/>
          </a:bodyPr>
          <a:lstStyle/>
          <a:p>
            <a:r>
              <a:rPr lang="en-US" altLang="zh-CN" sz="2000" dirty="0" err="1" smtClean="0"/>
              <a:t>int</a:t>
            </a:r>
            <a:r>
              <a:rPr lang="en-US" altLang="zh-CN" sz="2000" dirty="0" smtClean="0"/>
              <a:t> </a:t>
            </a:r>
            <a:r>
              <a:rPr lang="en-US" altLang="zh-CN" sz="2000" dirty="0"/>
              <a:t>main()</a:t>
            </a:r>
            <a:endParaRPr lang="zh-CN" altLang="zh-CN" sz="2000" dirty="0"/>
          </a:p>
          <a:p>
            <a:r>
              <a:rPr lang="en-US" altLang="zh-CN" sz="2000" dirty="0"/>
              <a:t>{</a:t>
            </a:r>
            <a:endParaRPr lang="zh-CN" altLang="zh-CN" sz="2000" dirty="0"/>
          </a:p>
          <a:p>
            <a:r>
              <a:rPr lang="en-US" altLang="zh-CN" sz="2000" dirty="0"/>
              <a:t>     Student stu1,stu2;</a:t>
            </a:r>
            <a:endParaRPr lang="zh-CN" altLang="zh-CN" sz="2000" dirty="0"/>
          </a:p>
          <a:p>
            <a:r>
              <a:rPr lang="en-US" altLang="zh-CN" sz="2000" dirty="0"/>
              <a:t> </a:t>
            </a:r>
            <a:r>
              <a:rPr lang="en-US" altLang="zh-CN" sz="2000" dirty="0" smtClean="0"/>
              <a:t>    </a:t>
            </a:r>
            <a:r>
              <a:rPr lang="en-US" altLang="zh-CN" sz="2000" dirty="0" err="1" smtClean="0"/>
              <a:t>cout</a:t>
            </a:r>
            <a:r>
              <a:rPr lang="en-US" altLang="zh-CN" sz="2000" dirty="0"/>
              <a:t>&lt;&lt;"input  object stu1:"&lt;&lt;</a:t>
            </a:r>
            <a:r>
              <a:rPr lang="en-US" altLang="zh-CN" sz="2000" dirty="0" err="1"/>
              <a:t>endl</a:t>
            </a:r>
            <a:r>
              <a:rPr lang="en-US" altLang="zh-CN" sz="2000" dirty="0"/>
              <a:t>;</a:t>
            </a:r>
            <a:endParaRPr lang="zh-CN" altLang="zh-CN" sz="2000" dirty="0"/>
          </a:p>
          <a:p>
            <a:r>
              <a:rPr lang="en-US" altLang="zh-CN" sz="2000" dirty="0"/>
              <a:t>     stu1.Input();</a:t>
            </a:r>
            <a:endParaRPr lang="zh-CN" altLang="zh-CN" sz="2000" dirty="0"/>
          </a:p>
          <a:p>
            <a:r>
              <a:rPr lang="en-US" altLang="zh-CN" sz="2000" dirty="0" smtClean="0"/>
              <a:t>     </a:t>
            </a:r>
            <a:r>
              <a:rPr lang="en-US" altLang="zh-CN" sz="2000" dirty="0" err="1" smtClean="0"/>
              <a:t>cout</a:t>
            </a:r>
            <a:r>
              <a:rPr lang="en-US" altLang="zh-CN" sz="2000" dirty="0"/>
              <a:t>&lt;&lt;"output object stu1:"&lt;&lt;</a:t>
            </a:r>
            <a:r>
              <a:rPr lang="en-US" altLang="zh-CN" sz="2000" dirty="0" err="1"/>
              <a:t>endl</a:t>
            </a:r>
            <a:r>
              <a:rPr lang="en-US" altLang="zh-CN" sz="2000" dirty="0"/>
              <a:t>;</a:t>
            </a:r>
            <a:endParaRPr lang="zh-CN" altLang="zh-CN" sz="2000" dirty="0"/>
          </a:p>
          <a:p>
            <a:r>
              <a:rPr lang="en-US" altLang="zh-CN" sz="2000" dirty="0"/>
              <a:t>     stu1.Show();</a:t>
            </a:r>
            <a:endParaRPr lang="zh-CN" altLang="zh-CN" sz="2000" dirty="0"/>
          </a:p>
          <a:p>
            <a:r>
              <a:rPr lang="en-US" altLang="zh-CN" sz="2000" dirty="0" smtClean="0"/>
              <a:t>     </a:t>
            </a:r>
            <a:r>
              <a:rPr lang="en-US" altLang="zh-CN" sz="2000" dirty="0" err="1" smtClean="0"/>
              <a:t>cout</a:t>
            </a:r>
            <a:r>
              <a:rPr lang="en-US" altLang="zh-CN" sz="2000" dirty="0"/>
              <a:t>&lt;&lt;"set object stu2!"&lt;&lt;</a:t>
            </a:r>
            <a:r>
              <a:rPr lang="en-US" altLang="zh-CN" sz="2000" dirty="0" err="1"/>
              <a:t>endl</a:t>
            </a:r>
            <a:r>
              <a:rPr lang="en-US" altLang="zh-CN" sz="2000" dirty="0"/>
              <a:t>;</a:t>
            </a:r>
            <a:endParaRPr lang="zh-CN" altLang="zh-CN" sz="2000" dirty="0"/>
          </a:p>
          <a:p>
            <a:r>
              <a:rPr lang="en-US" altLang="zh-CN" sz="2000" dirty="0"/>
              <a:t>     stu2.Set("s001","Anny",'m');</a:t>
            </a:r>
            <a:endParaRPr lang="zh-CN" altLang="zh-CN" sz="2000" dirty="0"/>
          </a:p>
          <a:p>
            <a:r>
              <a:rPr lang="en-US" altLang="zh-CN" sz="2000" dirty="0" smtClean="0"/>
              <a:t>     </a:t>
            </a:r>
            <a:r>
              <a:rPr lang="en-US" altLang="zh-CN" sz="2000" dirty="0" err="1" smtClean="0"/>
              <a:t>cout</a:t>
            </a:r>
            <a:r>
              <a:rPr lang="en-US" altLang="zh-CN" sz="2000" dirty="0"/>
              <a:t>&lt;&lt;"output object stu2:"&lt;&lt;</a:t>
            </a:r>
            <a:r>
              <a:rPr lang="en-US" altLang="zh-CN" sz="2000" dirty="0" err="1"/>
              <a:t>endl</a:t>
            </a:r>
            <a:r>
              <a:rPr lang="en-US" altLang="zh-CN" sz="2000" dirty="0"/>
              <a:t>;</a:t>
            </a:r>
            <a:endParaRPr lang="zh-CN" altLang="zh-CN" sz="2000" dirty="0"/>
          </a:p>
          <a:p>
            <a:r>
              <a:rPr lang="en-US" altLang="zh-CN" sz="2000" dirty="0" smtClean="0"/>
              <a:t>     stu2.Show</a:t>
            </a:r>
            <a:r>
              <a:rPr lang="en-US" altLang="zh-CN" sz="2000" dirty="0"/>
              <a:t>();</a:t>
            </a:r>
            <a:endParaRPr lang="zh-CN" altLang="zh-CN" sz="2000" dirty="0"/>
          </a:p>
          <a:p>
            <a:r>
              <a:rPr lang="en-US" altLang="zh-CN" sz="2000" dirty="0" smtClean="0"/>
              <a:t>     return </a:t>
            </a:r>
            <a:r>
              <a:rPr lang="en-US" altLang="zh-CN" sz="2000" dirty="0"/>
              <a:t>0;</a:t>
            </a:r>
            <a:endParaRPr lang="zh-CN" altLang="zh-CN" sz="2000" dirty="0"/>
          </a:p>
          <a:p>
            <a:r>
              <a:rPr lang="en-US" altLang="zh-CN" sz="2000" dirty="0"/>
              <a:t>}</a:t>
            </a:r>
            <a:endParaRPr lang="zh-CN" altLang="zh-CN" sz="2000" dirty="0"/>
          </a:p>
        </p:txBody>
      </p:sp>
      <p:sp>
        <p:nvSpPr>
          <p:cNvPr id="5" name="TextBox 1"/>
          <p:cNvSpPr txBox="1"/>
          <p:nvPr/>
        </p:nvSpPr>
        <p:spPr>
          <a:xfrm>
            <a:off x="5855239" y="1059582"/>
            <a:ext cx="3276600" cy="3416300"/>
          </a:xfrm>
          <a:prstGeom prst="rect">
            <a:avLst/>
          </a:prstGeom>
          <a:solidFill>
            <a:schemeClr val="accent5"/>
          </a:solidFill>
          <a:ln>
            <a:solidFill>
              <a:schemeClr val="tx1"/>
            </a:solidFill>
          </a:ln>
        </p:spPr>
        <p:txBody>
          <a:bodyPr>
            <a:spAutoFit/>
          </a:bodyPr>
          <a:lstStyle/>
          <a:p>
            <a:pPr>
              <a:defRPr/>
            </a:pPr>
            <a:r>
              <a:rPr lang="zh-CN" altLang="en-US" dirty="0">
                <a:latin typeface="Arial" charset="0"/>
              </a:rPr>
              <a:t>运行</a:t>
            </a:r>
            <a:r>
              <a:rPr lang="zh-CN" altLang="zh-CN" dirty="0">
                <a:latin typeface="Arial" charset="0"/>
              </a:rPr>
              <a:t>结果：</a:t>
            </a:r>
          </a:p>
          <a:p>
            <a:pPr>
              <a:defRPr/>
            </a:pPr>
            <a:r>
              <a:rPr lang="en-US" altLang="zh-CN" dirty="0">
                <a:latin typeface="Arial" charset="0"/>
              </a:rPr>
              <a:t>input  object stu1:</a:t>
            </a:r>
            <a:endParaRPr lang="zh-CN" altLang="zh-CN" dirty="0">
              <a:latin typeface="Arial" charset="0"/>
            </a:endParaRPr>
          </a:p>
          <a:p>
            <a:pPr>
              <a:defRPr/>
            </a:pPr>
            <a:r>
              <a:rPr lang="en-US" altLang="zh-CN" dirty="0" err="1">
                <a:latin typeface="Arial" charset="0"/>
              </a:rPr>
              <a:t>num</a:t>
            </a:r>
            <a:r>
              <a:rPr lang="en-US" altLang="zh-CN" dirty="0">
                <a:latin typeface="Arial" charset="0"/>
              </a:rPr>
              <a:t>=x001</a:t>
            </a:r>
            <a:endParaRPr lang="zh-CN" altLang="zh-CN" dirty="0">
              <a:latin typeface="Arial" charset="0"/>
            </a:endParaRPr>
          </a:p>
          <a:p>
            <a:pPr>
              <a:defRPr/>
            </a:pPr>
            <a:r>
              <a:rPr lang="en-US" altLang="zh-CN" dirty="0">
                <a:latin typeface="Arial" charset="0"/>
              </a:rPr>
              <a:t>name=Marry</a:t>
            </a:r>
            <a:endParaRPr lang="zh-CN" altLang="zh-CN" dirty="0">
              <a:latin typeface="Arial" charset="0"/>
            </a:endParaRPr>
          </a:p>
          <a:p>
            <a:pPr>
              <a:defRPr/>
            </a:pPr>
            <a:r>
              <a:rPr lang="en-US" altLang="zh-CN" dirty="0">
                <a:latin typeface="Arial" charset="0"/>
              </a:rPr>
              <a:t>sex=f</a:t>
            </a:r>
            <a:endParaRPr lang="zh-CN" altLang="zh-CN" dirty="0">
              <a:latin typeface="Arial" charset="0"/>
            </a:endParaRPr>
          </a:p>
          <a:p>
            <a:pPr>
              <a:defRPr/>
            </a:pPr>
            <a:r>
              <a:rPr lang="en-US" altLang="zh-CN" dirty="0">
                <a:latin typeface="Arial" charset="0"/>
              </a:rPr>
              <a:t>output object stu1:</a:t>
            </a:r>
            <a:endParaRPr lang="zh-CN" altLang="zh-CN" dirty="0">
              <a:latin typeface="Arial" charset="0"/>
            </a:endParaRPr>
          </a:p>
          <a:p>
            <a:pPr>
              <a:defRPr/>
            </a:pPr>
            <a:r>
              <a:rPr lang="en-US" altLang="zh-CN" dirty="0" err="1">
                <a:latin typeface="Arial" charset="0"/>
              </a:rPr>
              <a:t>num</a:t>
            </a:r>
            <a:r>
              <a:rPr lang="en-US" altLang="zh-CN" dirty="0">
                <a:latin typeface="Arial" charset="0"/>
              </a:rPr>
              <a:t>    name     sex</a:t>
            </a:r>
            <a:endParaRPr lang="zh-CN" altLang="zh-CN" dirty="0">
              <a:latin typeface="Arial" charset="0"/>
            </a:endParaRPr>
          </a:p>
          <a:p>
            <a:pPr>
              <a:defRPr/>
            </a:pPr>
            <a:r>
              <a:rPr lang="en-US" altLang="zh-CN" dirty="0">
                <a:latin typeface="Arial" charset="0"/>
              </a:rPr>
              <a:t>x001   Marry    female</a:t>
            </a:r>
            <a:endParaRPr lang="zh-CN" altLang="zh-CN" dirty="0">
              <a:latin typeface="Arial" charset="0"/>
            </a:endParaRPr>
          </a:p>
          <a:p>
            <a:pPr>
              <a:defRPr/>
            </a:pPr>
            <a:r>
              <a:rPr lang="en-US" altLang="zh-CN" dirty="0">
                <a:latin typeface="Arial" charset="0"/>
              </a:rPr>
              <a:t>set object stu2!</a:t>
            </a:r>
            <a:endParaRPr lang="zh-CN" altLang="zh-CN" dirty="0">
              <a:latin typeface="Arial" charset="0"/>
            </a:endParaRPr>
          </a:p>
          <a:p>
            <a:pPr>
              <a:defRPr/>
            </a:pPr>
            <a:r>
              <a:rPr lang="en-US" altLang="zh-CN" dirty="0">
                <a:latin typeface="Arial" charset="0"/>
              </a:rPr>
              <a:t>output object stu2:</a:t>
            </a:r>
            <a:endParaRPr lang="zh-CN" altLang="zh-CN" dirty="0">
              <a:latin typeface="Arial" charset="0"/>
            </a:endParaRPr>
          </a:p>
          <a:p>
            <a:pPr>
              <a:defRPr/>
            </a:pPr>
            <a:r>
              <a:rPr lang="en-US" altLang="zh-CN" dirty="0" err="1">
                <a:latin typeface="Arial" charset="0"/>
              </a:rPr>
              <a:t>num</a:t>
            </a:r>
            <a:r>
              <a:rPr lang="en-US" altLang="zh-CN" dirty="0">
                <a:latin typeface="Arial" charset="0"/>
              </a:rPr>
              <a:t>    name     sex</a:t>
            </a:r>
            <a:endParaRPr lang="zh-CN" altLang="zh-CN" dirty="0">
              <a:latin typeface="Arial" charset="0"/>
            </a:endParaRPr>
          </a:p>
          <a:p>
            <a:pPr>
              <a:defRPr/>
            </a:pPr>
            <a:r>
              <a:rPr lang="en-US" altLang="zh-CN" dirty="0">
                <a:latin typeface="Arial" charset="0"/>
              </a:rPr>
              <a:t>s001    Anny  male</a:t>
            </a:r>
            <a:endParaRPr lang="zh-CN" altLang="zh-CN" dirty="0">
              <a:latin typeface="Arial" charset="0"/>
            </a:endParaRPr>
          </a:p>
        </p:txBody>
      </p:sp>
    </p:spTree>
    <p:extLst>
      <p:ext uri="{BB962C8B-B14F-4D97-AF65-F5344CB8AC3E}">
        <p14:creationId xmlns:p14="http://schemas.microsoft.com/office/powerpoint/2010/main" val="35860237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827514" y="915566"/>
            <a:ext cx="7416824" cy="3877985"/>
          </a:xfrm>
          <a:prstGeom prst="rect">
            <a:avLst/>
          </a:prstGeom>
          <a:noFill/>
        </p:spPr>
        <p:txBody>
          <a:bodyPr wrap="square" rtlCol="0">
            <a:spAutoFit/>
          </a:bodyPr>
          <a:lstStyle/>
          <a:p>
            <a:pPr>
              <a:lnSpc>
                <a:spcPct val="150000"/>
              </a:lnSpc>
            </a:pPr>
            <a:r>
              <a:rPr lang="en-US" altLang="zh-CN" sz="2000" b="1" dirty="0">
                <a:solidFill>
                  <a:schemeClr val="accent1"/>
                </a:solidFill>
                <a:latin typeface="仿宋" panose="02010609060101010101" pitchFamily="49" charset="-122"/>
                <a:ea typeface="仿宋" panose="02010609060101010101" pitchFamily="49" charset="-122"/>
              </a:rPr>
              <a:t>2.</a:t>
            </a:r>
            <a:r>
              <a:rPr lang="zh-CN" altLang="zh-CN" sz="2000" b="1" dirty="0">
                <a:solidFill>
                  <a:schemeClr val="accent1"/>
                </a:solidFill>
                <a:latin typeface="仿宋" panose="02010609060101010101" pitchFamily="49" charset="-122"/>
                <a:ea typeface="仿宋" panose="02010609060101010101" pitchFamily="49" charset="-122"/>
              </a:rPr>
              <a:t>通过指向对象的指针访问对象中的成员</a:t>
            </a:r>
            <a:endParaRPr lang="en-US" altLang="zh-CN" sz="2000" b="1" dirty="0">
              <a:solidFill>
                <a:schemeClr val="accent1"/>
              </a:solidFill>
              <a:latin typeface="仿宋" panose="02010609060101010101" pitchFamily="49" charset="-122"/>
              <a:ea typeface="仿宋" panose="02010609060101010101" pitchFamily="49" charset="-122"/>
            </a:endParaRPr>
          </a:p>
          <a:p>
            <a:pPr>
              <a:lnSpc>
                <a:spcPct val="150000"/>
              </a:lnSpc>
            </a:pPr>
            <a:endParaRPr lang="en-US" altLang="zh-CN" sz="2000" b="1" dirty="0">
              <a:solidFill>
                <a:schemeClr val="accent1"/>
              </a:solidFill>
              <a:latin typeface="仿宋" panose="02010609060101010101" pitchFamily="49" charset="-122"/>
              <a:ea typeface="仿宋" panose="02010609060101010101" pitchFamily="49" charset="-122"/>
            </a:endParaRPr>
          </a:p>
          <a:p>
            <a:r>
              <a:rPr lang="zh-CN" altLang="zh-CN" sz="2000" b="1" dirty="0">
                <a:latin typeface="仿宋" panose="02010609060101010101" pitchFamily="49" charset="-122"/>
                <a:ea typeface="仿宋" panose="02010609060101010101" pitchFamily="49" charset="-122"/>
              </a:rPr>
              <a:t>用这种方式访问对象的数据成员的一般形式为：</a:t>
            </a:r>
          </a:p>
          <a:p>
            <a:r>
              <a:rPr lang="en-US" altLang="zh-CN" sz="2400" dirty="0"/>
              <a:t>    </a:t>
            </a:r>
            <a:endParaRPr lang="zh-CN" altLang="zh-CN" sz="2400" dirty="0"/>
          </a:p>
          <a:p>
            <a:r>
              <a:rPr lang="en-US" altLang="zh-CN" sz="2400" b="1" dirty="0"/>
              <a:t>                                </a:t>
            </a:r>
            <a:r>
              <a:rPr lang="zh-CN" altLang="zh-CN" sz="2000" b="1" dirty="0">
                <a:solidFill>
                  <a:srgbClr val="00B050"/>
                </a:solidFill>
              </a:rPr>
              <a:t>指向对象的指针</a:t>
            </a:r>
            <a:r>
              <a:rPr lang="en-US" altLang="zh-CN" sz="2000" b="1" dirty="0">
                <a:solidFill>
                  <a:srgbClr val="00B050"/>
                </a:solidFill>
              </a:rPr>
              <a:t>-&gt;</a:t>
            </a:r>
            <a:r>
              <a:rPr lang="zh-CN" altLang="zh-CN" sz="2000" b="1" dirty="0">
                <a:solidFill>
                  <a:srgbClr val="00B050"/>
                </a:solidFill>
              </a:rPr>
              <a:t>数据成员</a:t>
            </a:r>
            <a:endParaRPr lang="zh-CN" altLang="zh-CN" sz="2000" dirty="0">
              <a:solidFill>
                <a:srgbClr val="00B050"/>
              </a:solidFill>
            </a:endParaRPr>
          </a:p>
          <a:p>
            <a:r>
              <a:rPr lang="en-US" altLang="zh-CN" sz="2400" dirty="0"/>
              <a:t>    </a:t>
            </a:r>
            <a:endParaRPr lang="zh-CN" altLang="zh-CN" sz="2400" dirty="0"/>
          </a:p>
          <a:p>
            <a:r>
              <a:rPr lang="zh-CN" altLang="zh-CN" sz="2000" b="1" dirty="0">
                <a:latin typeface="仿宋" panose="02010609060101010101" pitchFamily="49" charset="-122"/>
                <a:ea typeface="仿宋" panose="02010609060101010101" pitchFamily="49" charset="-122"/>
              </a:rPr>
              <a:t>使用这种方式访问对象的成员函数的一般形式为</a:t>
            </a:r>
            <a:r>
              <a:rPr lang="zh-CN" altLang="zh-CN" sz="2000" dirty="0"/>
              <a:t>：</a:t>
            </a:r>
          </a:p>
          <a:p>
            <a:r>
              <a:rPr lang="en-US" altLang="zh-CN" sz="2400" dirty="0"/>
              <a:t> </a:t>
            </a:r>
            <a:endParaRPr lang="zh-CN" altLang="zh-CN" sz="2400" dirty="0"/>
          </a:p>
          <a:p>
            <a:r>
              <a:rPr lang="en-US" altLang="zh-CN" sz="2000" b="1" dirty="0"/>
              <a:t>                               </a:t>
            </a:r>
            <a:r>
              <a:rPr lang="zh-CN" altLang="zh-CN" sz="2000" b="1" dirty="0">
                <a:solidFill>
                  <a:srgbClr val="00B050"/>
                </a:solidFill>
              </a:rPr>
              <a:t>指向对象的指针</a:t>
            </a:r>
            <a:r>
              <a:rPr lang="en-US" altLang="zh-CN" sz="2000" b="1" dirty="0">
                <a:solidFill>
                  <a:srgbClr val="00B050"/>
                </a:solidFill>
              </a:rPr>
              <a:t>-&gt;</a:t>
            </a:r>
            <a:r>
              <a:rPr lang="zh-CN" altLang="zh-CN" sz="2000" b="1" dirty="0">
                <a:solidFill>
                  <a:srgbClr val="00B050"/>
                </a:solidFill>
              </a:rPr>
              <a:t>成员函数名</a:t>
            </a:r>
            <a:r>
              <a:rPr lang="en-US" altLang="zh-CN" sz="2000" b="1" dirty="0">
                <a:solidFill>
                  <a:srgbClr val="00B050"/>
                </a:solidFill>
              </a:rPr>
              <a:t>(</a:t>
            </a:r>
            <a:r>
              <a:rPr lang="zh-CN" altLang="zh-CN" sz="2000" b="1" dirty="0">
                <a:solidFill>
                  <a:srgbClr val="00B050"/>
                </a:solidFill>
              </a:rPr>
              <a:t>实参列表</a:t>
            </a:r>
            <a:r>
              <a:rPr lang="en-US" altLang="zh-CN" sz="2000" b="1" dirty="0">
                <a:solidFill>
                  <a:srgbClr val="00B050"/>
                </a:solidFill>
              </a:rPr>
              <a:t>)</a:t>
            </a:r>
            <a:endParaRPr lang="zh-CN" altLang="zh-CN" sz="2000" dirty="0">
              <a:solidFill>
                <a:srgbClr val="00B050"/>
              </a:solidFill>
            </a:endParaRPr>
          </a:p>
          <a:p>
            <a:pPr>
              <a:lnSpc>
                <a:spcPct val="150000"/>
              </a:lnSpc>
            </a:pP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
                                            <p:txEl>
                                              <p:pRg st="6" end="6"/>
                                            </p:txEl>
                                          </p:spTgt>
                                        </p:tgtEl>
                                        <p:attrNameLst>
                                          <p:attrName>style.visibility</p:attrName>
                                        </p:attrNameLst>
                                      </p:cBhvr>
                                      <p:to>
                                        <p:strVal val="visible"/>
                                      </p:to>
                                    </p:set>
                                    <p:animEffect transition="in" filter="fade">
                                      <p:cBhvr>
                                        <p:cTn id="47" dur="1000"/>
                                        <p:tgtEl>
                                          <p:spTgt spid="2">
                                            <p:txEl>
                                              <p:pRg st="6" end="6"/>
                                            </p:txEl>
                                          </p:spTgt>
                                        </p:tgtEl>
                                      </p:cBhvr>
                                    </p:animEffect>
                                    <p:anim calcmode="lin" valueType="num">
                                      <p:cBhvr>
                                        <p:cTn id="4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
                                            <p:txEl>
                                              <p:pRg st="8" end="8"/>
                                            </p:txEl>
                                          </p:spTgt>
                                        </p:tgtEl>
                                        <p:attrNameLst>
                                          <p:attrName>style.visibility</p:attrName>
                                        </p:attrNameLst>
                                      </p:cBhvr>
                                      <p:to>
                                        <p:strVal val="visible"/>
                                      </p:to>
                                    </p:set>
                                    <p:animEffect transition="in" filter="fade">
                                      <p:cBhvr>
                                        <p:cTn id="54" dur="1000"/>
                                        <p:tgtEl>
                                          <p:spTgt spid="2">
                                            <p:txEl>
                                              <p:pRg st="8" end="8"/>
                                            </p:txEl>
                                          </p:spTgt>
                                        </p:tgtEl>
                                      </p:cBhvr>
                                    </p:animEffect>
                                    <p:anim calcmode="lin" valueType="num">
                                      <p:cBhvr>
                                        <p:cTn id="55"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323528" y="643318"/>
            <a:ext cx="8712968" cy="4524315"/>
          </a:xfrm>
          <a:prstGeom prst="rect">
            <a:avLst/>
          </a:prstGeom>
          <a:noFill/>
        </p:spPr>
        <p:txBody>
          <a:bodyPr wrap="square" rtlCol="0">
            <a:spAutoFit/>
          </a:bodyPr>
          <a:lstStyle/>
          <a:p>
            <a:pPr>
              <a:lnSpc>
                <a:spcPct val="170000"/>
              </a:lnSpc>
              <a:defRPr/>
            </a:pPr>
            <a:r>
              <a:rPr lang="en-US" altLang="zh-CN" sz="2000" b="1" dirty="0">
                <a:latin typeface="仿宋" panose="02010609060101010101" pitchFamily="49" charset="-122"/>
                <a:ea typeface="仿宋" panose="02010609060101010101" pitchFamily="49" charset="-122"/>
              </a:rPr>
              <a:t> </a:t>
            </a:r>
            <a:r>
              <a:rPr lang="zh-CN" altLang="zh-CN"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3-8</a:t>
            </a:r>
            <a:r>
              <a:rPr lang="zh-CN" altLang="zh-CN" sz="2000" b="1" dirty="0" smtClean="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改写【例</a:t>
            </a:r>
            <a:r>
              <a:rPr lang="en-US" altLang="zh-CN" sz="2000" b="1" dirty="0" smtClean="0">
                <a:latin typeface="仿宋" panose="02010609060101010101" pitchFamily="49" charset="-122"/>
                <a:ea typeface="仿宋" panose="02010609060101010101" pitchFamily="49" charset="-122"/>
              </a:rPr>
              <a:t>3-7</a:t>
            </a:r>
            <a:r>
              <a:rPr lang="zh-CN" altLang="zh-CN" sz="2000" b="1" dirty="0" smtClean="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中的主函数，通过指向对象的指针访问对象的数据成员和成员函数。</a:t>
            </a:r>
          </a:p>
          <a:p>
            <a:pPr>
              <a:defRPr/>
            </a:pP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main()</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i,j</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Book </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[10]</a:t>
            </a:r>
            <a:r>
              <a:rPr lang="en-US" altLang="zh-CN" sz="2000" b="1" dirty="0">
                <a:solidFill>
                  <a:srgbClr val="FF0000"/>
                </a:solidFill>
                <a:latin typeface="仿宋" panose="02010609060101010101" pitchFamily="49" charset="-122"/>
                <a:ea typeface="仿宋" panose="02010609060101010101" pitchFamily="49" charset="-122"/>
              </a:rPr>
              <a:t>,*p1,*p2</a:t>
            </a:r>
            <a:r>
              <a:rPr lang="en-US" altLang="zh-CN" sz="2000" b="1" dirty="0">
                <a:latin typeface="仿宋" panose="02010609060101010101" pitchFamily="49" charset="-122"/>
                <a:ea typeface="仿宋" panose="02010609060101010101" pitchFamily="49" charset="-122"/>
              </a:rPr>
              <a:t>,temp;</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 &lt;&lt;"</a:t>
            </a:r>
            <a:r>
              <a:rPr lang="zh-CN" altLang="zh-CN" sz="2000" b="1" dirty="0">
                <a:latin typeface="仿宋" panose="02010609060101010101" pitchFamily="49" charset="-122"/>
                <a:ea typeface="仿宋" panose="02010609060101010101" pitchFamily="49" charset="-122"/>
              </a:rPr>
              <a:t>请输入书名、作者、出版社和价格</a:t>
            </a:r>
            <a:r>
              <a:rPr lang="en-US" altLang="zh-CN" sz="2000" b="1" dirty="0">
                <a:latin typeface="仿宋" panose="02010609060101010101" pitchFamily="49" charset="-122"/>
                <a:ea typeface="仿宋" panose="02010609060101010101" pitchFamily="49" charset="-122"/>
              </a:rPr>
              <a:t>"&lt;&lt;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for(i=0;i&lt;10;i++)</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p1=&amp;</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[i];          </a:t>
            </a:r>
            <a:r>
              <a:rPr lang="en-US" altLang="zh-CN" sz="2000" b="1" i="1" dirty="0">
                <a:latin typeface="仿宋" panose="02010609060101010101" pitchFamily="49" charset="-122"/>
                <a:ea typeface="仿宋" panose="02010609060101010101" pitchFamily="49" charset="-122"/>
              </a:rPr>
              <a:t>//p1</a:t>
            </a:r>
            <a:r>
              <a:rPr lang="zh-CN" altLang="zh-CN" sz="2000" b="1" i="1" dirty="0">
                <a:latin typeface="仿宋" panose="02010609060101010101" pitchFamily="49" charset="-122"/>
                <a:ea typeface="仿宋" panose="02010609060101010101" pitchFamily="49" charset="-122"/>
              </a:rPr>
              <a:t>指向</a:t>
            </a:r>
            <a:r>
              <a:rPr lang="en-US" altLang="zh-CN" sz="2000" b="1" i="1" dirty="0" err="1">
                <a:latin typeface="仿宋" panose="02010609060101010101" pitchFamily="49" charset="-122"/>
                <a:ea typeface="仿宋" panose="02010609060101010101" pitchFamily="49" charset="-122"/>
              </a:rPr>
              <a:t>bk</a:t>
            </a:r>
            <a:r>
              <a:rPr lang="en-US" altLang="zh-CN" sz="2000" b="1" i="1" dirty="0">
                <a:latin typeface="仿宋" panose="02010609060101010101" pitchFamily="49" charset="-122"/>
                <a:ea typeface="仿宋" panose="02010609060101010101" pitchFamily="49" charset="-122"/>
              </a:rPr>
              <a:t>[i]</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a:latin typeface="仿宋" panose="02010609060101010101" pitchFamily="49" charset="-122"/>
                <a:ea typeface="仿宋" panose="02010609060101010101" pitchFamily="49" charset="-122"/>
              </a:rPr>
              <a:t>	p1-&gt;input (); </a:t>
            </a:r>
          </a:p>
          <a:p>
            <a:pPr>
              <a:defRPr/>
            </a:pPr>
            <a:r>
              <a:rPr lang="en-US" altLang="zh-CN" sz="2000" b="1" dirty="0" smtClean="0">
                <a:latin typeface="仿宋" panose="02010609060101010101" pitchFamily="49" charset="-122"/>
                <a:ea typeface="仿宋" panose="02010609060101010101" pitchFamily="49" charset="-122"/>
              </a:rPr>
              <a:t>        </a:t>
            </a:r>
            <a:r>
              <a:rPr lang="en-US" altLang="zh-CN" sz="2000" b="1" i="1" dirty="0">
                <a:latin typeface="仿宋" panose="02010609060101010101" pitchFamily="49" charset="-122"/>
                <a:ea typeface="仿宋" panose="02010609060101010101" pitchFamily="49" charset="-122"/>
              </a:rPr>
              <a:t>//</a:t>
            </a:r>
            <a:r>
              <a:rPr lang="zh-CN" altLang="zh-CN" sz="2000" b="1" i="1" dirty="0">
                <a:latin typeface="仿宋" panose="02010609060101010101" pitchFamily="49" charset="-122"/>
                <a:ea typeface="仿宋" panose="02010609060101010101" pitchFamily="49" charset="-122"/>
              </a:rPr>
              <a:t>通过指向对象的指针访问对象的成员函数</a:t>
            </a:r>
            <a:endParaRPr lang="zh-CN" altLang="zh-CN" sz="2000" b="1" dirty="0">
              <a:latin typeface="仿宋" panose="02010609060101010101" pitchFamily="49" charset="-122"/>
              <a:ea typeface="仿宋" panose="02010609060101010101" pitchFamily="49" charset="-122"/>
            </a:endParaRPr>
          </a:p>
          <a:p>
            <a:pPr>
              <a:defRPr/>
            </a:pP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t>结构与类（续）</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a:xfrm>
            <a:off x="873125" y="627211"/>
            <a:ext cx="8270875" cy="5762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zh-CN" altLang="en-US" smtClean="0"/>
              <a:t>定义一个复数的结构</a:t>
            </a:r>
            <a:endParaRPr lang="zh-CN" altLang="en-US" dirty="0" smtClean="0"/>
          </a:p>
        </p:txBody>
      </p:sp>
      <p:sp>
        <p:nvSpPr>
          <p:cNvPr id="8" name="Rectangle 4"/>
          <p:cNvSpPr>
            <a:spLocks noChangeArrowheads="1"/>
          </p:cNvSpPr>
          <p:nvPr/>
        </p:nvSpPr>
        <p:spPr bwMode="auto">
          <a:xfrm>
            <a:off x="900113" y="1276498"/>
            <a:ext cx="7272337" cy="3239468"/>
          </a:xfrm>
          <a:prstGeom prst="rect">
            <a:avLst/>
          </a:prstGeom>
          <a:solidFill>
            <a:srgbClr val="FFFF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80000"/>
              </a:lnSpc>
              <a:buFont typeface="Wingdings" panose="05000000000000000000" pitchFamily="2" charset="2"/>
              <a:buNone/>
              <a:defRPr/>
            </a:pPr>
            <a:r>
              <a:rPr lang="en-US" altLang="zh-CN" sz="2000" dirty="0" err="1" smtClean="0">
                <a:effectLst>
                  <a:outerShdw blurRad="38100" dist="38100" dir="2700000" algn="tl">
                    <a:srgbClr val="C0C0C0"/>
                  </a:outerShdw>
                </a:effectLst>
                <a:latin typeface="宋体" pitchFamily="2" charset="-122"/>
                <a:ea typeface="宋体" pitchFamily="2" charset="-122"/>
              </a:rPr>
              <a:t>struct</a:t>
            </a:r>
            <a:r>
              <a:rPr lang="en-US" altLang="zh-CN" sz="2000" dirty="0" smtClean="0">
                <a:effectLst>
                  <a:outerShdw blurRad="38100" dist="38100" dir="2700000" algn="tl">
                    <a:srgbClr val="C0C0C0"/>
                  </a:outerShdw>
                </a:effectLst>
                <a:latin typeface="宋体" pitchFamily="2" charset="-122"/>
                <a:ea typeface="宋体" pitchFamily="2" charset="-122"/>
              </a:rPr>
              <a:t> </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complex</a:t>
            </a: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a:t>
            </a: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smtClean="0">
                <a:effectLst>
                  <a:outerShdw blurRad="38100" dist="38100" dir="2700000" algn="tl">
                    <a:srgbClr val="C0C0C0"/>
                  </a:outerShdw>
                </a:effectLst>
                <a:latin typeface="宋体" pitchFamily="2" charset="-122"/>
                <a:ea typeface="宋体" pitchFamily="2" charset="-122"/>
              </a:rPr>
              <a:t>double</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real;</a:t>
            </a: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smtClean="0">
                <a:effectLst>
                  <a:outerShdw blurRad="38100" dist="38100" dir="2700000" algn="tl">
                    <a:srgbClr val="C0C0C0"/>
                  </a:outerShdw>
                </a:effectLst>
                <a:latin typeface="宋体" pitchFamily="2" charset="-122"/>
                <a:ea typeface="宋体" pitchFamily="2" charset="-122"/>
              </a:rPr>
              <a:t>double</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imag</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a:t>
            </a:r>
          </a:p>
          <a:p>
            <a:pPr>
              <a:lnSpc>
                <a:spcPct val="80000"/>
              </a:lnSpc>
              <a:buFont typeface="Wingdings" panose="05000000000000000000" pitchFamily="2" charset="2"/>
              <a:buNone/>
              <a:defRPr/>
            </a:pPr>
            <a:endParaRPr lang="en-US" altLang="zh-CN" sz="2000" dirty="0" smtClean="0">
              <a:effectLst>
                <a:outerShdw blurRad="38100" dist="38100" dir="2700000" algn="tl">
                  <a:srgbClr val="C0C0C0"/>
                </a:outerShdw>
              </a:effectLst>
              <a:latin typeface="宋体" pitchFamily="2" charset="-122"/>
              <a:ea typeface="宋体" pitchFamily="2" charset="-122"/>
            </a:endParaRPr>
          </a:p>
          <a:p>
            <a:pPr>
              <a:lnSpc>
                <a:spcPct val="80000"/>
              </a:lnSpc>
              <a:buFont typeface="Wingdings" panose="05000000000000000000" pitchFamily="2" charset="2"/>
              <a:buNone/>
              <a:defRPr/>
            </a:pPr>
            <a:r>
              <a:rPr lang="en-US" altLang="zh-CN" sz="2000" dirty="0" smtClean="0">
                <a:effectLst>
                  <a:outerShdw blurRad="38100" dist="38100" dir="2700000" algn="tl">
                    <a:srgbClr val="C0C0C0"/>
                  </a:outerShdw>
                </a:effectLst>
                <a:latin typeface="宋体" pitchFamily="2" charset="-122"/>
                <a:ea typeface="宋体" pitchFamily="2" charset="-122"/>
              </a:rPr>
              <a:t>public:  </a:t>
            </a:r>
            <a:r>
              <a:rPr lang="en-US" altLang="zh-CN" sz="2000" dirty="0" smtClean="0">
                <a:solidFill>
                  <a:srgbClr val="008000"/>
                </a:solidFill>
                <a:effectLst>
                  <a:outerShdw blurRad="38100" dist="38100" dir="2700000" algn="tl">
                    <a:srgbClr val="C0C0C0"/>
                  </a:outerShdw>
                </a:effectLst>
                <a:latin typeface="宋体" pitchFamily="2" charset="-122"/>
                <a:ea typeface="宋体" pitchFamily="2" charset="-122"/>
              </a:rPr>
              <a:t>// </a:t>
            </a:r>
            <a:r>
              <a:rPr lang="zh-CN" altLang="en-US" sz="2000" dirty="0" smtClean="0">
                <a:solidFill>
                  <a:srgbClr val="008000"/>
                </a:solidFill>
                <a:effectLst>
                  <a:outerShdw blurRad="38100" dist="38100" dir="2700000" algn="tl">
                    <a:srgbClr val="C0C0C0"/>
                  </a:outerShdw>
                </a:effectLst>
                <a:latin typeface="宋体" pitchFamily="2" charset="-122"/>
                <a:ea typeface="宋体" pitchFamily="2" charset="-122"/>
              </a:rPr>
              <a:t>可以省略</a:t>
            </a:r>
          </a:p>
          <a:p>
            <a:pPr>
              <a:lnSpc>
                <a:spcPct val="80000"/>
              </a:lnSpc>
              <a:buFont typeface="Wingdings" panose="05000000000000000000" pitchFamily="2" charset="2"/>
              <a:buNone/>
              <a:defRPr/>
            </a:pPr>
            <a:r>
              <a:rPr lang="zh-CN" altLang="en-US"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smtClean="0">
                <a:effectLst>
                  <a:outerShdw blurRad="38100" dist="38100" dir="2700000" algn="tl">
                    <a:srgbClr val="C0C0C0"/>
                  </a:outerShdw>
                </a:effectLst>
                <a:latin typeface="宋体" pitchFamily="2" charset="-122"/>
                <a:ea typeface="宋体" pitchFamily="2" charset="-122"/>
              </a:rPr>
              <a:t>void</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init</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a:t>
            </a:r>
            <a:r>
              <a:rPr lang="en-US" altLang="zh-CN" sz="2000" dirty="0" smtClean="0">
                <a:effectLst>
                  <a:outerShdw blurRad="38100" dist="38100" dir="2700000" algn="tl">
                    <a:srgbClr val="C0C0C0"/>
                  </a:outerShdw>
                </a:effectLst>
                <a:latin typeface="宋体" pitchFamily="2" charset="-122"/>
                <a:ea typeface="宋体" pitchFamily="2" charset="-122"/>
              </a:rPr>
              <a:t>double</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r,</a:t>
            </a:r>
            <a:r>
              <a:rPr lang="en-US" altLang="zh-CN" sz="2000" dirty="0" err="1" smtClean="0">
                <a:effectLst>
                  <a:outerShdw blurRad="38100" dist="38100" dir="2700000" algn="tl">
                    <a:srgbClr val="C0C0C0"/>
                  </a:outerShdw>
                </a:effectLst>
                <a:latin typeface="宋体" pitchFamily="2" charset="-122"/>
                <a:ea typeface="宋体" pitchFamily="2" charset="-122"/>
              </a:rPr>
              <a:t>double</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i</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a:t>
            </a: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 real=r; </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imag</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i</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a:t>
            </a:r>
          </a:p>
          <a:p>
            <a:pPr>
              <a:lnSpc>
                <a:spcPct val="80000"/>
              </a:lnSpc>
              <a:buFont typeface="Wingdings" panose="05000000000000000000" pitchFamily="2" charset="2"/>
              <a:buNone/>
              <a:defRPr/>
            </a:pPr>
            <a:endPar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endParaRP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smtClean="0">
                <a:effectLst>
                  <a:outerShdw blurRad="38100" dist="38100" dir="2700000" algn="tl">
                    <a:srgbClr val="C0C0C0"/>
                  </a:outerShdw>
                </a:effectLst>
                <a:latin typeface="宋体" pitchFamily="2" charset="-122"/>
                <a:ea typeface="宋体" pitchFamily="2" charset="-122"/>
              </a:rPr>
              <a:t>double</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realcomplex</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a:t>
            </a: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 </a:t>
            </a:r>
            <a:r>
              <a:rPr lang="en-US" altLang="zh-CN" sz="2000" dirty="0" smtClean="0">
                <a:effectLst>
                  <a:outerShdw blurRad="38100" dist="38100" dir="2700000" algn="tl">
                    <a:srgbClr val="C0C0C0"/>
                  </a:outerShdw>
                </a:effectLst>
                <a:latin typeface="宋体" pitchFamily="2" charset="-122"/>
                <a:ea typeface="宋体" pitchFamily="2" charset="-122"/>
              </a:rPr>
              <a:t>return</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real;}		</a:t>
            </a:r>
            <a:endParaRPr lang="en-US" altLang="zh-CN" sz="2000" dirty="0" smtClean="0">
              <a:solidFill>
                <a:srgbClr val="008000"/>
              </a:solidFill>
              <a:effectLst>
                <a:outerShdw blurRad="38100" dist="38100" dir="2700000" algn="tl">
                  <a:srgbClr val="C0C0C0"/>
                </a:outerShdw>
              </a:effectLst>
              <a:latin typeface="宋体" pitchFamily="2" charset="-122"/>
              <a:ea typeface="宋体" pitchFamily="2" charset="-122"/>
            </a:endParaRP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a:t>
            </a:r>
            <a:r>
              <a:rPr lang="zh-CN" altLang="en-US" sz="2000" dirty="0" smtClean="0">
                <a:solidFill>
                  <a:schemeClr val="tx1"/>
                </a:solidFill>
                <a:effectLst>
                  <a:outerShdw blurRad="38100" dist="38100" dir="2700000" algn="tl">
                    <a:srgbClr val="C0C0C0"/>
                  </a:outerShdw>
                </a:effectLst>
                <a:latin typeface="宋体" pitchFamily="2" charset="-122"/>
                <a:ea typeface="宋体" pitchFamily="2" charset="-122"/>
              </a:rPr>
              <a:t>；</a:t>
            </a:r>
          </a:p>
        </p:txBody>
      </p:sp>
    </p:spTree>
    <p:extLst>
      <p:ext uri="{BB962C8B-B14F-4D97-AF65-F5344CB8AC3E}">
        <p14:creationId xmlns:p14="http://schemas.microsoft.com/office/powerpoint/2010/main" val="28171583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413757" y="600167"/>
            <a:ext cx="8244338" cy="4401205"/>
          </a:xfrm>
          <a:prstGeom prst="rect">
            <a:avLst/>
          </a:prstGeom>
          <a:noFill/>
        </p:spPr>
        <p:txBody>
          <a:bodyPr wrap="square" rtlCol="0">
            <a:spAutoFit/>
          </a:bodyPr>
          <a:lstStyle/>
          <a:p>
            <a:pPr>
              <a:lnSpc>
                <a:spcPts val="2400"/>
              </a:lnSpc>
              <a:defRPr/>
            </a:pPr>
            <a:r>
              <a:rPr lang="en-US" altLang="zh-CN" sz="2000" b="1" dirty="0">
                <a:solidFill>
                  <a:schemeClr val="accent1"/>
                </a:solidFill>
                <a:latin typeface="仿宋" panose="02010609060101010101" pitchFamily="49" charset="-122"/>
                <a:ea typeface="仿宋" panose="02010609060101010101" pitchFamily="49" charset="-122"/>
              </a:rPr>
              <a:t> </a:t>
            </a:r>
            <a:r>
              <a:rPr lang="en-US" altLang="zh-CN" sz="2000" b="1" dirty="0" smtClean="0">
                <a:solidFill>
                  <a:schemeClr val="accent1"/>
                </a:solidFill>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for(</a:t>
            </a:r>
            <a:r>
              <a:rPr lang="en-US" altLang="zh-CN" sz="2000" b="1" dirty="0" err="1" smtClean="0">
                <a:latin typeface="仿宋" panose="02010609060101010101" pitchFamily="49" charset="-122"/>
                <a:ea typeface="仿宋" panose="02010609060101010101" pitchFamily="49" charset="-122"/>
              </a:rPr>
              <a:t>i</a:t>
            </a:r>
            <a:r>
              <a:rPr lang="en-US" altLang="zh-CN" sz="2000" b="1" dirty="0" smtClean="0">
                <a:latin typeface="仿宋" panose="02010609060101010101" pitchFamily="49" charset="-122"/>
                <a:ea typeface="仿宋" panose="02010609060101010101" pitchFamily="49" charset="-122"/>
              </a:rPr>
              <a:t>=0;i&lt;10;i</a:t>
            </a:r>
            <a:r>
              <a:rPr lang="en-US" altLang="zh-CN" sz="2000" b="1" dirty="0">
                <a:latin typeface="仿宋" panose="02010609060101010101" pitchFamily="49" charset="-122"/>
                <a:ea typeface="仿宋" panose="02010609060101010101" pitchFamily="49" charset="-122"/>
              </a:rPr>
              <a:t>++)</a:t>
            </a:r>
          </a:p>
          <a:p>
            <a:pPr>
              <a:lnSpc>
                <a:spcPts val="2400"/>
              </a:lnSpc>
              <a:defRPr/>
            </a:pPr>
            <a:r>
              <a:rPr lang="en-US" altLang="zh-CN" sz="2000" b="1" dirty="0">
                <a:latin typeface="仿宋" panose="02010609060101010101" pitchFamily="49" charset="-122"/>
                <a:ea typeface="仿宋" panose="02010609060101010101" pitchFamily="49" charset="-122"/>
              </a:rPr>
              <a:t>	  {</a:t>
            </a:r>
          </a:p>
          <a:p>
            <a:pPr>
              <a:lnSpc>
                <a:spcPts val="2400"/>
              </a:lnSpc>
              <a:defRPr/>
            </a:pPr>
            <a:r>
              <a:rPr lang="en-US" altLang="zh-CN" sz="2000" b="1" dirty="0">
                <a:latin typeface="仿宋" panose="02010609060101010101" pitchFamily="49" charset="-122"/>
                <a:ea typeface="仿宋" panose="02010609060101010101" pitchFamily="49" charset="-122"/>
              </a:rPr>
              <a:t>	    p1=&amp;</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[i];</a:t>
            </a:r>
          </a:p>
          <a:p>
            <a:pPr>
              <a:lnSpc>
                <a:spcPts val="2400"/>
              </a:lnSpc>
              <a:defRPr/>
            </a:pPr>
            <a:r>
              <a:rPr lang="en-US" altLang="zh-CN" sz="2000" b="1" dirty="0">
                <a:latin typeface="仿宋" panose="02010609060101010101" pitchFamily="49" charset="-122"/>
                <a:ea typeface="仿宋" panose="02010609060101010101" pitchFamily="49" charset="-122"/>
              </a:rPr>
              <a:t>	    for(j=i+1;j&lt;10;j++)</a:t>
            </a:r>
          </a:p>
          <a:p>
            <a:pPr>
              <a:lnSpc>
                <a:spcPts val="2400"/>
              </a:lnSpc>
              <a:defRPr/>
            </a:pPr>
            <a:r>
              <a:rPr lang="en-US" altLang="zh-CN" sz="2000" b="1" dirty="0">
                <a:latin typeface="仿宋" panose="02010609060101010101" pitchFamily="49" charset="-122"/>
                <a:ea typeface="仿宋" panose="02010609060101010101" pitchFamily="49" charset="-122"/>
              </a:rPr>
              <a:t>	    {</a:t>
            </a:r>
          </a:p>
          <a:p>
            <a:pPr>
              <a:lnSpc>
                <a:spcPts val="2400"/>
              </a:lnSpc>
              <a:defRPr/>
            </a:pPr>
            <a:r>
              <a:rPr lang="en-US" altLang="zh-CN" sz="2000" b="1" dirty="0">
                <a:latin typeface="仿宋" panose="02010609060101010101" pitchFamily="49" charset="-122"/>
                <a:ea typeface="仿宋" panose="02010609060101010101" pitchFamily="49" charset="-122"/>
              </a:rPr>
              <a:t>		 p2=&amp;</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[j];</a:t>
            </a:r>
          </a:p>
          <a:p>
            <a:pPr>
              <a:lnSpc>
                <a:spcPts val="2400"/>
              </a:lnSpc>
              <a:defRPr/>
            </a:pPr>
            <a:r>
              <a:rPr lang="en-US" altLang="zh-CN" sz="2000" b="1" dirty="0">
                <a:latin typeface="仿宋" panose="02010609060101010101" pitchFamily="49" charset="-122"/>
                <a:ea typeface="仿宋" panose="02010609060101010101" pitchFamily="49" charset="-122"/>
              </a:rPr>
              <a:t>		 if(p1-&gt;price &gt;p2-&gt;price )  </a:t>
            </a:r>
          </a:p>
          <a:p>
            <a:pPr>
              <a:lnSpc>
                <a:spcPts val="2400"/>
              </a:lnSpc>
              <a:defRPr/>
            </a:pPr>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通过指向对象的指针访问对象的数据成员</a:t>
            </a:r>
          </a:p>
          <a:p>
            <a:pPr>
              <a:lnSpc>
                <a:spcPts val="2400"/>
              </a:lnSpc>
              <a:defRPr/>
            </a:pPr>
            <a:r>
              <a:rPr lang="zh-CN" altLang="en-US" sz="2000" b="1" dirty="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     temp =*p1 ;</a:t>
            </a:r>
          </a:p>
          <a:p>
            <a:pPr>
              <a:lnSpc>
                <a:spcPts val="2400"/>
              </a:lnSpc>
              <a:defRPr/>
            </a:pPr>
            <a:r>
              <a:rPr lang="en-US" altLang="zh-CN" sz="2000" b="1" dirty="0">
                <a:latin typeface="仿宋" panose="02010609060101010101" pitchFamily="49" charset="-122"/>
                <a:ea typeface="仿宋" panose="02010609060101010101" pitchFamily="49" charset="-122"/>
              </a:rPr>
              <a:t>			*p1=*p2 ;</a:t>
            </a:r>
          </a:p>
          <a:p>
            <a:pPr>
              <a:lnSpc>
                <a:spcPts val="2400"/>
              </a:lnSpc>
              <a:defRPr/>
            </a:pPr>
            <a:r>
              <a:rPr lang="en-US" altLang="zh-CN" sz="2000" b="1" dirty="0">
                <a:latin typeface="仿宋" panose="02010609060101010101" pitchFamily="49" charset="-122"/>
                <a:ea typeface="仿宋" panose="02010609060101010101" pitchFamily="49" charset="-122"/>
              </a:rPr>
              <a:t>			*p2=temp ;</a:t>
            </a:r>
          </a:p>
          <a:p>
            <a:pPr>
              <a:lnSpc>
                <a:spcPts val="2400"/>
              </a:lnSpc>
              <a:defRPr/>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a:t>
            </a:r>
          </a:p>
          <a:p>
            <a:pPr>
              <a:lnSpc>
                <a:spcPts val="2400"/>
              </a:lnSpc>
              <a:defRPr/>
            </a:pPr>
            <a:r>
              <a:rPr lang="en-US" altLang="zh-CN" sz="2000" b="1" dirty="0">
                <a:latin typeface="仿宋" panose="02010609060101010101" pitchFamily="49" charset="-122"/>
                <a:ea typeface="仿宋" panose="02010609060101010101" pitchFamily="49" charset="-122"/>
              </a:rPr>
              <a:t>	    }</a:t>
            </a:r>
          </a:p>
          <a:p>
            <a:pPr>
              <a:lnSpc>
                <a:spcPts val="2400"/>
              </a:lnSpc>
              <a:defRPr/>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683568" y="1059582"/>
            <a:ext cx="6534507" cy="2862322"/>
          </a:xfrm>
          <a:prstGeom prst="rect">
            <a:avLst/>
          </a:prstGeom>
          <a:noFill/>
        </p:spPr>
        <p:txBody>
          <a:bodyPr wrap="square" rtlCol="0">
            <a:spAutoFit/>
          </a:bodyPr>
          <a:lstStyle/>
          <a:p>
            <a:pPr>
              <a:lnSpc>
                <a:spcPts val="2400"/>
              </a:lnSpc>
              <a:defRPr/>
            </a:pPr>
            <a:r>
              <a:rPr lang="en-US" altLang="zh-CN" sz="2000" b="1" dirty="0">
                <a:solidFill>
                  <a:schemeClr val="accent1"/>
                </a:solidFill>
                <a:latin typeface="仿宋" panose="02010609060101010101" pitchFamily="49" charset="-122"/>
                <a:ea typeface="仿宋" panose="02010609060101010101" pitchFamily="49" charset="-122"/>
              </a:rPr>
              <a:t> </a:t>
            </a:r>
            <a:r>
              <a:rPr lang="en-US" altLang="zh-CN" sz="2000" b="1" dirty="0" smtClean="0">
                <a:solidFill>
                  <a:schemeClr val="accent1"/>
                </a:solidFill>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cout</a:t>
            </a:r>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&lt;&lt;"</a:t>
            </a:r>
            <a:r>
              <a:rPr lang="zh-CN" altLang="en-US" sz="2000" b="1" dirty="0">
                <a:latin typeface="仿宋" panose="02010609060101010101" pitchFamily="49" charset="-122"/>
                <a:ea typeface="仿宋" panose="02010609060101010101" pitchFamily="49" charset="-122"/>
              </a:rPr>
              <a:t>输出结果：</a:t>
            </a:r>
            <a:r>
              <a:rPr lang="en-US" altLang="zh-CN" sz="2000" b="1" dirty="0">
                <a:latin typeface="仿宋" panose="02010609060101010101" pitchFamily="49" charset="-122"/>
                <a:ea typeface="仿宋" panose="02010609060101010101" pitchFamily="49" charset="-122"/>
              </a:rPr>
              <a:t>"&lt;&lt;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p>
          <a:p>
            <a:pPr>
              <a:lnSpc>
                <a:spcPts val="2400"/>
              </a:lnSpc>
              <a:defRPr/>
            </a:pP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cout</a:t>
            </a:r>
            <a:r>
              <a:rPr lang="en-US" altLang="zh-CN" sz="2000" b="1" dirty="0">
                <a:latin typeface="仿宋" panose="02010609060101010101" pitchFamily="49" charset="-122"/>
                <a:ea typeface="仿宋" panose="02010609060101010101" pitchFamily="49" charset="-122"/>
              </a:rPr>
              <a:t> &lt;&lt;"</a:t>
            </a:r>
            <a:r>
              <a:rPr lang="zh-CN" altLang="en-US" sz="2000" b="1" dirty="0">
                <a:latin typeface="仿宋" panose="02010609060101010101" pitchFamily="49" charset="-122"/>
                <a:ea typeface="仿宋" panose="02010609060101010101" pitchFamily="49" charset="-122"/>
              </a:rPr>
              <a:t>书名 作者 出版社 价格</a:t>
            </a:r>
            <a:r>
              <a:rPr lang="en-US" altLang="zh-CN" sz="2000" b="1" dirty="0">
                <a:latin typeface="仿宋" panose="02010609060101010101" pitchFamily="49" charset="-122"/>
                <a:ea typeface="仿宋" panose="02010609060101010101" pitchFamily="49" charset="-122"/>
              </a:rPr>
              <a:t>"&lt;&lt;</a:t>
            </a:r>
            <a:r>
              <a:rPr lang="en-US" altLang="zh-CN" sz="2000" b="1" dirty="0" err="1">
                <a:latin typeface="仿宋" panose="02010609060101010101" pitchFamily="49" charset="-122"/>
                <a:ea typeface="仿宋" panose="02010609060101010101" pitchFamily="49" charset="-122"/>
              </a:rPr>
              <a:t>endl</a:t>
            </a:r>
            <a:r>
              <a:rPr lang="en-US" altLang="zh-CN" sz="2000" b="1" dirty="0">
                <a:latin typeface="仿宋" panose="02010609060101010101" pitchFamily="49" charset="-122"/>
                <a:ea typeface="仿宋" panose="02010609060101010101" pitchFamily="49" charset="-122"/>
              </a:rPr>
              <a:t>;</a:t>
            </a:r>
          </a:p>
          <a:p>
            <a:pPr>
              <a:lnSpc>
                <a:spcPts val="2400"/>
              </a:lnSpc>
              <a:defRPr/>
            </a:pPr>
            <a:r>
              <a:rPr lang="en-US" altLang="zh-CN" sz="2000" b="1" dirty="0">
                <a:latin typeface="仿宋" panose="02010609060101010101" pitchFamily="49" charset="-122"/>
                <a:ea typeface="仿宋" panose="02010609060101010101" pitchFamily="49" charset="-122"/>
              </a:rPr>
              <a:t>	 for(i=0;i&lt;10;i++)</a:t>
            </a:r>
          </a:p>
          <a:p>
            <a:pPr>
              <a:lnSpc>
                <a:spcPts val="2400"/>
              </a:lnSpc>
              <a:defRPr/>
            </a:pPr>
            <a:r>
              <a:rPr lang="en-US" altLang="zh-CN" sz="2000" b="1" dirty="0">
                <a:latin typeface="仿宋" panose="02010609060101010101" pitchFamily="49" charset="-122"/>
                <a:ea typeface="仿宋" panose="02010609060101010101" pitchFamily="49" charset="-122"/>
              </a:rPr>
              <a:t>	 {</a:t>
            </a:r>
          </a:p>
          <a:p>
            <a:pPr>
              <a:lnSpc>
                <a:spcPts val="2400"/>
              </a:lnSpc>
              <a:defRPr/>
            </a:pPr>
            <a:r>
              <a:rPr lang="en-US" altLang="zh-CN" sz="2000" b="1" dirty="0">
                <a:latin typeface="仿宋" panose="02010609060101010101" pitchFamily="49" charset="-122"/>
                <a:ea typeface="仿宋" panose="02010609060101010101" pitchFamily="49" charset="-122"/>
              </a:rPr>
              <a:t>		p1=&amp;</a:t>
            </a:r>
            <a:r>
              <a:rPr lang="en-US" altLang="zh-CN" sz="2000" b="1" dirty="0" err="1">
                <a:latin typeface="仿宋" panose="02010609060101010101" pitchFamily="49" charset="-122"/>
                <a:ea typeface="仿宋" panose="02010609060101010101" pitchFamily="49" charset="-122"/>
              </a:rPr>
              <a:t>bk</a:t>
            </a:r>
            <a:r>
              <a:rPr lang="en-US" altLang="zh-CN" sz="2000" b="1" dirty="0">
                <a:latin typeface="仿宋" panose="02010609060101010101" pitchFamily="49" charset="-122"/>
                <a:ea typeface="仿宋" panose="02010609060101010101" pitchFamily="49" charset="-122"/>
              </a:rPr>
              <a:t>[i];</a:t>
            </a:r>
          </a:p>
          <a:p>
            <a:pPr>
              <a:lnSpc>
                <a:spcPts val="2400"/>
              </a:lnSpc>
              <a:defRPr/>
            </a:pPr>
            <a:r>
              <a:rPr lang="en-US" altLang="zh-CN" sz="2000" b="1" dirty="0">
                <a:latin typeface="仿宋" panose="02010609060101010101" pitchFamily="49" charset="-122"/>
                <a:ea typeface="仿宋" panose="02010609060101010101" pitchFamily="49" charset="-122"/>
              </a:rPr>
              <a:t>		p1-&gt;output ();   </a:t>
            </a:r>
          </a:p>
          <a:p>
            <a:pPr>
              <a:lnSpc>
                <a:spcPts val="2400"/>
              </a:lnSpc>
              <a:defRPr/>
            </a:pPr>
            <a:r>
              <a:rPr lang="en-US" altLang="zh-CN" sz="2000" b="1" dirty="0">
                <a:latin typeface="仿宋" panose="02010609060101010101" pitchFamily="49" charset="-122"/>
                <a:ea typeface="仿宋" panose="02010609060101010101" pitchFamily="49" charset="-122"/>
              </a:rPr>
              <a:t>	 }</a:t>
            </a:r>
          </a:p>
          <a:p>
            <a:pPr>
              <a:lnSpc>
                <a:spcPts val="2400"/>
              </a:lnSpc>
              <a:defRPr/>
            </a:pPr>
            <a:r>
              <a:rPr lang="en-US" altLang="zh-CN" sz="2000" b="1" dirty="0" smtClean="0">
                <a:latin typeface="仿宋" panose="02010609060101010101" pitchFamily="49" charset="-122"/>
                <a:ea typeface="仿宋" panose="02010609060101010101" pitchFamily="49" charset="-122"/>
              </a:rPr>
              <a:t>    return </a:t>
            </a:r>
            <a:r>
              <a:rPr lang="en-US" altLang="zh-CN" sz="2000" b="1" dirty="0">
                <a:latin typeface="仿宋" panose="02010609060101010101" pitchFamily="49" charset="-122"/>
                <a:ea typeface="仿宋" panose="02010609060101010101" pitchFamily="49" charset="-122"/>
              </a:rPr>
              <a:t>0;</a:t>
            </a:r>
          </a:p>
          <a:p>
            <a:pPr>
              <a:lnSpc>
                <a:spcPts val="2400"/>
              </a:lnSpc>
              <a:defRPr/>
            </a:pP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611560" y="586076"/>
            <a:ext cx="8352928" cy="4278094"/>
          </a:xfrm>
          <a:prstGeom prst="rect">
            <a:avLst/>
          </a:prstGeom>
          <a:noFill/>
        </p:spPr>
        <p:txBody>
          <a:bodyPr wrap="square" rtlCol="0">
            <a:spAutoFit/>
          </a:bodyPr>
          <a:lstStyle/>
          <a:p>
            <a:r>
              <a:rPr lang="zh-CN" altLang="zh-CN" sz="1600" dirty="0" smtClean="0"/>
              <a:t>【例</a:t>
            </a:r>
            <a:r>
              <a:rPr lang="en-US" altLang="zh-CN" sz="1600" dirty="0" smtClean="0"/>
              <a:t>3-9</a:t>
            </a:r>
            <a:r>
              <a:rPr lang="zh-CN" altLang="zh-CN" sz="1600" dirty="0" smtClean="0"/>
              <a:t>】</a:t>
            </a:r>
            <a:r>
              <a:rPr lang="zh-CN" altLang="zh-CN" sz="1600" dirty="0"/>
              <a:t>定义一个平面上的点类</a:t>
            </a:r>
            <a:r>
              <a:rPr lang="en-US" altLang="zh-CN" sz="1600" dirty="0"/>
              <a:t>Point</a:t>
            </a:r>
            <a:r>
              <a:rPr lang="zh-CN" altLang="zh-CN" sz="1600" dirty="0"/>
              <a:t>，实现设置、移动、获取坐标和输出坐标功能。</a:t>
            </a:r>
          </a:p>
          <a:p>
            <a:r>
              <a:rPr lang="en-US" altLang="zh-CN" sz="1600" dirty="0"/>
              <a:t>#include &lt;</a:t>
            </a:r>
            <a:r>
              <a:rPr lang="en-US" altLang="zh-CN" sz="1600" dirty="0" err="1"/>
              <a:t>iostream</a:t>
            </a:r>
            <a:r>
              <a:rPr lang="en-US" altLang="zh-CN" sz="1600" dirty="0"/>
              <a:t>&gt;</a:t>
            </a:r>
            <a:endParaRPr lang="zh-CN" altLang="zh-CN" sz="1600" dirty="0"/>
          </a:p>
          <a:p>
            <a:r>
              <a:rPr lang="en-US" altLang="zh-CN" sz="1600" dirty="0"/>
              <a:t>using namespace </a:t>
            </a:r>
            <a:r>
              <a:rPr lang="en-US" altLang="zh-CN" sz="1600" dirty="0" err="1"/>
              <a:t>std</a:t>
            </a:r>
            <a:r>
              <a:rPr lang="en-US" altLang="zh-CN" sz="1600" dirty="0"/>
              <a:t>;</a:t>
            </a:r>
            <a:endParaRPr lang="zh-CN" altLang="zh-CN" sz="1600" dirty="0"/>
          </a:p>
          <a:p>
            <a:r>
              <a:rPr lang="en-US" altLang="zh-CN" sz="1600" dirty="0">
                <a:solidFill>
                  <a:srgbClr val="FF0000"/>
                </a:solidFill>
              </a:rPr>
              <a:t>//</a:t>
            </a:r>
            <a:r>
              <a:rPr lang="zh-CN" altLang="zh-CN" sz="1600" dirty="0">
                <a:solidFill>
                  <a:srgbClr val="FF0000"/>
                </a:solidFill>
              </a:rPr>
              <a:t>类的声明部分</a:t>
            </a:r>
          </a:p>
          <a:p>
            <a:r>
              <a:rPr lang="en-US" altLang="zh-CN" sz="1600" dirty="0"/>
              <a:t>class Point </a:t>
            </a:r>
            <a:endParaRPr lang="zh-CN" altLang="zh-CN" sz="1600" dirty="0"/>
          </a:p>
          <a:p>
            <a:r>
              <a:rPr lang="en-US" altLang="zh-CN" sz="1600" dirty="0"/>
              <a:t>{</a:t>
            </a:r>
            <a:endParaRPr lang="zh-CN" altLang="zh-CN" sz="1600" dirty="0"/>
          </a:p>
          <a:p>
            <a:r>
              <a:rPr lang="en-US" altLang="zh-CN" sz="1600" dirty="0"/>
              <a:t>public:</a:t>
            </a:r>
            <a:endParaRPr lang="zh-CN" altLang="zh-CN" sz="1600" dirty="0"/>
          </a:p>
          <a:p>
            <a:r>
              <a:rPr lang="en-US" altLang="zh-CN" sz="1600" dirty="0"/>
              <a:t>    void </a:t>
            </a:r>
            <a:r>
              <a:rPr lang="en-US" altLang="zh-CN" sz="1600" dirty="0" err="1"/>
              <a:t>MoveTo</a:t>
            </a:r>
            <a:r>
              <a:rPr lang="en-US" altLang="zh-CN" sz="1600" dirty="0"/>
              <a:t>(</a:t>
            </a:r>
            <a:r>
              <a:rPr lang="en-US" altLang="zh-CN" sz="1600" dirty="0" err="1"/>
              <a:t>int,int</a:t>
            </a:r>
            <a:r>
              <a:rPr lang="en-US" altLang="zh-CN" sz="1600" dirty="0"/>
              <a:t>);    	//</a:t>
            </a:r>
            <a:r>
              <a:rPr lang="zh-CN" altLang="zh-CN" sz="1600" dirty="0"/>
              <a:t>设置点的坐标</a:t>
            </a:r>
          </a:p>
          <a:p>
            <a:r>
              <a:rPr lang="en-US" altLang="zh-CN" sz="1600" dirty="0"/>
              <a:t>    void Move(</a:t>
            </a:r>
            <a:r>
              <a:rPr lang="en-US" altLang="zh-CN" sz="1600" dirty="0" err="1"/>
              <a:t>int,int</a:t>
            </a:r>
            <a:r>
              <a:rPr lang="en-US" altLang="zh-CN" sz="1600" dirty="0"/>
              <a:t>);        	//</a:t>
            </a:r>
            <a:r>
              <a:rPr lang="zh-CN" altLang="zh-CN" sz="1600" dirty="0"/>
              <a:t>移动点的坐标</a:t>
            </a:r>
          </a:p>
          <a:p>
            <a:r>
              <a:rPr lang="en-US" altLang="zh-CN" sz="1600" dirty="0"/>
              <a:t>    void </a:t>
            </a:r>
            <a:r>
              <a:rPr lang="en-US" altLang="zh-CN" sz="1600" dirty="0" err="1"/>
              <a:t>MoveH</a:t>
            </a:r>
            <a:r>
              <a:rPr lang="en-US" altLang="zh-CN" sz="1600" dirty="0"/>
              <a:t>(</a:t>
            </a:r>
            <a:r>
              <a:rPr lang="en-US" altLang="zh-CN" sz="1600" dirty="0" err="1"/>
              <a:t>int</a:t>
            </a:r>
            <a:r>
              <a:rPr lang="en-US" altLang="zh-CN" sz="1600" dirty="0"/>
              <a:t>);         		//</a:t>
            </a:r>
            <a:r>
              <a:rPr lang="zh-CN" altLang="zh-CN" sz="1600" dirty="0"/>
              <a:t>移动点的横坐标</a:t>
            </a:r>
          </a:p>
          <a:p>
            <a:r>
              <a:rPr lang="en-US" altLang="zh-CN" sz="1600" dirty="0"/>
              <a:t>    void </a:t>
            </a:r>
            <a:r>
              <a:rPr lang="en-US" altLang="zh-CN" sz="1600" dirty="0" err="1"/>
              <a:t>MoveV</a:t>
            </a:r>
            <a:r>
              <a:rPr lang="en-US" altLang="zh-CN" sz="1600" dirty="0"/>
              <a:t>(</a:t>
            </a:r>
            <a:r>
              <a:rPr lang="en-US" altLang="zh-CN" sz="1600" dirty="0" err="1"/>
              <a:t>int</a:t>
            </a:r>
            <a:r>
              <a:rPr lang="en-US" altLang="zh-CN" sz="1600" dirty="0"/>
              <a:t>);         		//</a:t>
            </a:r>
            <a:r>
              <a:rPr lang="zh-CN" altLang="zh-CN" sz="1600" dirty="0"/>
              <a:t>移动点的纵坐标</a:t>
            </a:r>
          </a:p>
          <a:p>
            <a:r>
              <a:rPr lang="en-US" altLang="zh-CN" sz="1600" dirty="0"/>
              <a:t>    </a:t>
            </a:r>
            <a:r>
              <a:rPr lang="en-US" altLang="zh-CN" sz="1600" dirty="0" err="1"/>
              <a:t>int</a:t>
            </a:r>
            <a:r>
              <a:rPr lang="en-US" altLang="zh-CN" sz="1600" dirty="0"/>
              <a:t> </a:t>
            </a:r>
            <a:r>
              <a:rPr lang="en-US" altLang="zh-CN" sz="1600" dirty="0" err="1"/>
              <a:t>GetX</a:t>
            </a:r>
            <a:r>
              <a:rPr lang="en-US" altLang="zh-CN" sz="1600" dirty="0"/>
              <a:t>();              		//</a:t>
            </a:r>
            <a:r>
              <a:rPr lang="zh-CN" altLang="zh-CN" sz="1600" dirty="0"/>
              <a:t>获取点的横坐标值</a:t>
            </a:r>
          </a:p>
          <a:p>
            <a:r>
              <a:rPr lang="en-US" altLang="zh-CN" sz="1600" dirty="0"/>
              <a:t>    </a:t>
            </a:r>
            <a:r>
              <a:rPr lang="en-US" altLang="zh-CN" sz="1600" dirty="0" err="1"/>
              <a:t>int</a:t>
            </a:r>
            <a:r>
              <a:rPr lang="en-US" altLang="zh-CN" sz="1600" dirty="0"/>
              <a:t> </a:t>
            </a:r>
            <a:r>
              <a:rPr lang="en-US" altLang="zh-CN" sz="1600" dirty="0" err="1"/>
              <a:t>GetY</a:t>
            </a:r>
            <a:r>
              <a:rPr lang="en-US" altLang="zh-CN" sz="1600" dirty="0"/>
              <a:t>();              		//</a:t>
            </a:r>
            <a:r>
              <a:rPr lang="zh-CN" altLang="zh-CN" sz="1600" dirty="0"/>
              <a:t>获取点的纵坐标值</a:t>
            </a:r>
          </a:p>
          <a:p>
            <a:r>
              <a:rPr lang="en-US" altLang="zh-CN" sz="1600" dirty="0"/>
              <a:t>    void Show();            		//</a:t>
            </a:r>
            <a:r>
              <a:rPr lang="zh-CN" altLang="zh-CN" sz="1600" dirty="0"/>
              <a:t>显示点的坐标</a:t>
            </a:r>
          </a:p>
          <a:p>
            <a:r>
              <a:rPr lang="en-US" altLang="zh-CN" sz="1600" dirty="0"/>
              <a:t>private:</a:t>
            </a:r>
            <a:endParaRPr lang="zh-CN" altLang="zh-CN" sz="1600" dirty="0"/>
          </a:p>
          <a:p>
            <a:r>
              <a:rPr lang="en-US" altLang="zh-CN" sz="1600" dirty="0"/>
              <a:t>    </a:t>
            </a:r>
            <a:r>
              <a:rPr lang="en-US" altLang="zh-CN" sz="1600" dirty="0" err="1"/>
              <a:t>int</a:t>
            </a:r>
            <a:r>
              <a:rPr lang="en-US" altLang="zh-CN" sz="1600" dirty="0"/>
              <a:t> </a:t>
            </a:r>
            <a:r>
              <a:rPr lang="en-US" altLang="zh-CN" sz="1600" dirty="0" err="1"/>
              <a:t>x,y</a:t>
            </a:r>
            <a:r>
              <a:rPr lang="en-US" altLang="zh-CN" sz="1600" dirty="0"/>
              <a:t>;                 		//</a:t>
            </a:r>
            <a:r>
              <a:rPr lang="zh-CN" altLang="zh-CN" sz="1600" dirty="0"/>
              <a:t>横坐标、纵坐标</a:t>
            </a:r>
          </a:p>
          <a:p>
            <a:r>
              <a:rPr lang="en-US" altLang="zh-CN" sz="1600" dirty="0"/>
              <a:t>};</a:t>
            </a:r>
            <a:endParaRPr lang="zh-CN" altLang="zh-CN" sz="1600" dirty="0"/>
          </a:p>
        </p:txBody>
      </p:sp>
    </p:spTree>
    <p:extLst>
      <p:ext uri="{BB962C8B-B14F-4D97-AF65-F5344CB8AC3E}">
        <p14:creationId xmlns:p14="http://schemas.microsoft.com/office/powerpoint/2010/main" val="16285579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611560" y="771550"/>
            <a:ext cx="6534507" cy="4247317"/>
          </a:xfrm>
          <a:prstGeom prst="rect">
            <a:avLst/>
          </a:prstGeom>
          <a:noFill/>
        </p:spPr>
        <p:txBody>
          <a:bodyPr wrap="square" rtlCol="0">
            <a:spAutoFit/>
          </a:bodyPr>
          <a:lstStyle/>
          <a:p>
            <a:r>
              <a:rPr lang="en-US" altLang="zh-CN" b="1" dirty="0">
                <a:solidFill>
                  <a:schemeClr val="accent1"/>
                </a:solidFill>
                <a:latin typeface="仿宋" panose="02010609060101010101" pitchFamily="49" charset="-122"/>
                <a:ea typeface="仿宋" panose="02010609060101010101" pitchFamily="49" charset="-122"/>
              </a:rPr>
              <a:t> </a:t>
            </a:r>
            <a:r>
              <a:rPr lang="en-US" altLang="zh-CN" b="1" dirty="0" smtClean="0">
                <a:solidFill>
                  <a:schemeClr val="accent1"/>
                </a:solidFill>
                <a:latin typeface="仿宋" panose="02010609060101010101" pitchFamily="49" charset="-122"/>
                <a:ea typeface="仿宋" panose="02010609060101010101" pitchFamily="49" charset="-122"/>
              </a:rPr>
              <a:t>	 </a:t>
            </a:r>
            <a:r>
              <a:rPr lang="en-US" altLang="zh-CN" dirty="0"/>
              <a:t>//</a:t>
            </a:r>
            <a:r>
              <a:rPr lang="zh-CN" altLang="zh-CN" dirty="0"/>
              <a:t>类的实现部分</a:t>
            </a:r>
          </a:p>
          <a:p>
            <a:r>
              <a:rPr lang="en-US" altLang="zh-CN" dirty="0"/>
              <a:t>void Point::</a:t>
            </a:r>
            <a:r>
              <a:rPr lang="en-US" altLang="zh-CN" dirty="0" err="1"/>
              <a:t>MoveTo</a:t>
            </a:r>
            <a:r>
              <a:rPr lang="en-US" altLang="zh-CN" dirty="0"/>
              <a:t>(</a:t>
            </a:r>
            <a:r>
              <a:rPr lang="en-US" altLang="zh-CN" dirty="0" err="1"/>
              <a:t>int</a:t>
            </a:r>
            <a:r>
              <a:rPr lang="en-US" altLang="zh-CN" dirty="0"/>
              <a:t> </a:t>
            </a:r>
            <a:r>
              <a:rPr lang="en-US" altLang="zh-CN" dirty="0" err="1"/>
              <a:t>nx,int</a:t>
            </a:r>
            <a:r>
              <a:rPr lang="en-US" altLang="zh-CN" dirty="0"/>
              <a:t> </a:t>
            </a:r>
            <a:r>
              <a:rPr lang="en-US" altLang="zh-CN" dirty="0" err="1"/>
              <a:t>ny</a:t>
            </a:r>
            <a:r>
              <a:rPr lang="en-US" altLang="zh-CN" dirty="0"/>
              <a:t>)//</a:t>
            </a:r>
            <a:r>
              <a:rPr lang="zh-CN" altLang="zh-CN" dirty="0"/>
              <a:t>设置点的坐标</a:t>
            </a:r>
          </a:p>
          <a:p>
            <a:r>
              <a:rPr lang="en-US" altLang="zh-CN" dirty="0"/>
              <a:t>{</a:t>
            </a:r>
            <a:r>
              <a:rPr lang="zh-CN" altLang="en-US" dirty="0"/>
              <a:t>      </a:t>
            </a:r>
            <a:r>
              <a:rPr lang="en-US" altLang="zh-CN" dirty="0"/>
              <a:t>x=</a:t>
            </a:r>
            <a:r>
              <a:rPr lang="en-US" altLang="zh-CN" dirty="0" err="1"/>
              <a:t>nx;y</a:t>
            </a:r>
            <a:r>
              <a:rPr lang="en-US" altLang="zh-CN" dirty="0"/>
              <a:t>=</a:t>
            </a:r>
            <a:r>
              <a:rPr lang="en-US" altLang="zh-CN" dirty="0" err="1"/>
              <a:t>ny</a:t>
            </a:r>
            <a:r>
              <a:rPr lang="en-US" altLang="zh-CN" dirty="0"/>
              <a:t>;     }</a:t>
            </a:r>
            <a:endParaRPr lang="zh-CN" altLang="zh-CN" dirty="0"/>
          </a:p>
          <a:p>
            <a:r>
              <a:rPr lang="en-US" altLang="zh-CN" dirty="0"/>
              <a:t>void Point::Move(</a:t>
            </a:r>
            <a:r>
              <a:rPr lang="en-US" altLang="zh-CN" dirty="0" err="1"/>
              <a:t>int</a:t>
            </a:r>
            <a:r>
              <a:rPr lang="en-US" altLang="zh-CN" dirty="0"/>
              <a:t> </a:t>
            </a:r>
            <a:r>
              <a:rPr lang="en-US" altLang="zh-CN" dirty="0" err="1"/>
              <a:t>hx,int</a:t>
            </a:r>
            <a:r>
              <a:rPr lang="en-US" altLang="zh-CN" dirty="0"/>
              <a:t> </a:t>
            </a:r>
            <a:r>
              <a:rPr lang="en-US" altLang="zh-CN" dirty="0" err="1"/>
              <a:t>hy</a:t>
            </a:r>
            <a:r>
              <a:rPr lang="en-US" altLang="zh-CN" dirty="0"/>
              <a:t>)	//</a:t>
            </a:r>
            <a:r>
              <a:rPr lang="zh-CN" altLang="zh-CN" dirty="0"/>
              <a:t>移动点的坐标</a:t>
            </a:r>
          </a:p>
          <a:p>
            <a:r>
              <a:rPr lang="en-US" altLang="zh-CN" dirty="0"/>
              <a:t>{      x+=</a:t>
            </a:r>
            <a:r>
              <a:rPr lang="en-US" altLang="zh-CN" dirty="0" err="1"/>
              <a:t>hx;y</a:t>
            </a:r>
            <a:r>
              <a:rPr lang="en-US" altLang="zh-CN" dirty="0"/>
              <a:t>+=</a:t>
            </a:r>
            <a:r>
              <a:rPr lang="en-US" altLang="zh-CN" dirty="0" err="1"/>
              <a:t>hy</a:t>
            </a:r>
            <a:r>
              <a:rPr lang="en-US" altLang="zh-CN" dirty="0"/>
              <a:t>;      }</a:t>
            </a:r>
            <a:endParaRPr lang="zh-CN" altLang="zh-CN" dirty="0"/>
          </a:p>
          <a:p>
            <a:r>
              <a:rPr lang="en-US" altLang="zh-CN" dirty="0"/>
              <a:t>void Point::</a:t>
            </a:r>
            <a:r>
              <a:rPr lang="en-US" altLang="zh-CN" dirty="0" err="1"/>
              <a:t>MoveH</a:t>
            </a:r>
            <a:r>
              <a:rPr lang="en-US" altLang="zh-CN" dirty="0"/>
              <a:t>(</a:t>
            </a:r>
            <a:r>
              <a:rPr lang="en-US" altLang="zh-CN" dirty="0" err="1"/>
              <a:t>int</a:t>
            </a:r>
            <a:r>
              <a:rPr lang="en-US" altLang="zh-CN" dirty="0"/>
              <a:t> </a:t>
            </a:r>
            <a:r>
              <a:rPr lang="en-US" altLang="zh-CN" dirty="0" err="1"/>
              <a:t>hx</a:t>
            </a:r>
            <a:r>
              <a:rPr lang="en-US" altLang="zh-CN" dirty="0"/>
              <a:t>)//</a:t>
            </a:r>
            <a:r>
              <a:rPr lang="zh-CN" altLang="zh-CN" dirty="0"/>
              <a:t>移动点的横坐标</a:t>
            </a:r>
          </a:p>
          <a:p>
            <a:r>
              <a:rPr lang="en-US" altLang="zh-CN" dirty="0"/>
              <a:t>{      x+=</a:t>
            </a:r>
            <a:r>
              <a:rPr lang="en-US" altLang="zh-CN" dirty="0" err="1"/>
              <a:t>hx</a:t>
            </a:r>
            <a:r>
              <a:rPr lang="en-US" altLang="zh-CN" dirty="0"/>
              <a:t>;                }</a:t>
            </a:r>
            <a:endParaRPr lang="zh-CN" altLang="zh-CN" dirty="0"/>
          </a:p>
          <a:p>
            <a:r>
              <a:rPr lang="en-US" altLang="zh-CN" dirty="0"/>
              <a:t>void Point::</a:t>
            </a:r>
            <a:r>
              <a:rPr lang="en-US" altLang="zh-CN" dirty="0" err="1"/>
              <a:t>MoveV</a:t>
            </a:r>
            <a:r>
              <a:rPr lang="en-US" altLang="zh-CN" dirty="0"/>
              <a:t>(</a:t>
            </a:r>
            <a:r>
              <a:rPr lang="en-US" altLang="zh-CN" dirty="0" err="1"/>
              <a:t>int</a:t>
            </a:r>
            <a:r>
              <a:rPr lang="en-US" altLang="zh-CN" dirty="0"/>
              <a:t> </a:t>
            </a:r>
            <a:r>
              <a:rPr lang="en-US" altLang="zh-CN" dirty="0" err="1"/>
              <a:t>hy</a:t>
            </a:r>
            <a:r>
              <a:rPr lang="en-US" altLang="zh-CN" dirty="0"/>
              <a:t>)//</a:t>
            </a:r>
            <a:r>
              <a:rPr lang="zh-CN" altLang="zh-CN" dirty="0"/>
              <a:t>移动点的纵坐标</a:t>
            </a:r>
          </a:p>
          <a:p>
            <a:r>
              <a:rPr lang="en-US" altLang="zh-CN" dirty="0"/>
              <a:t>{     y+=</a:t>
            </a:r>
            <a:r>
              <a:rPr lang="en-US" altLang="zh-CN" dirty="0" err="1"/>
              <a:t>hy</a:t>
            </a:r>
            <a:r>
              <a:rPr lang="en-US" altLang="zh-CN" dirty="0"/>
              <a:t>;                 }</a:t>
            </a:r>
            <a:endParaRPr lang="zh-CN" altLang="zh-CN" dirty="0"/>
          </a:p>
          <a:p>
            <a:r>
              <a:rPr lang="en-US" altLang="zh-CN" dirty="0" err="1"/>
              <a:t>int</a:t>
            </a:r>
            <a:r>
              <a:rPr lang="en-US" altLang="zh-CN" dirty="0"/>
              <a:t> Point::</a:t>
            </a:r>
            <a:r>
              <a:rPr lang="en-US" altLang="zh-CN" dirty="0" err="1"/>
              <a:t>GetX</a:t>
            </a:r>
            <a:r>
              <a:rPr lang="en-US" altLang="zh-CN" dirty="0"/>
              <a:t>()//</a:t>
            </a:r>
            <a:r>
              <a:rPr lang="zh-CN" altLang="zh-CN" dirty="0"/>
              <a:t>获取点的横坐标值</a:t>
            </a:r>
          </a:p>
          <a:p>
            <a:r>
              <a:rPr lang="en-US" altLang="zh-CN" dirty="0"/>
              <a:t>{     return x;              }</a:t>
            </a:r>
            <a:endParaRPr lang="zh-CN" altLang="zh-CN" dirty="0"/>
          </a:p>
          <a:p>
            <a:r>
              <a:rPr lang="en-US" altLang="zh-CN" dirty="0" err="1"/>
              <a:t>int</a:t>
            </a:r>
            <a:r>
              <a:rPr lang="en-US" altLang="zh-CN" dirty="0"/>
              <a:t> Point::</a:t>
            </a:r>
            <a:r>
              <a:rPr lang="en-US" altLang="zh-CN" dirty="0" err="1"/>
              <a:t>GetY</a:t>
            </a:r>
            <a:r>
              <a:rPr lang="en-US" altLang="zh-CN" dirty="0"/>
              <a:t>()//</a:t>
            </a:r>
            <a:r>
              <a:rPr lang="zh-CN" altLang="zh-CN" dirty="0"/>
              <a:t>获取点的纵坐标值</a:t>
            </a:r>
          </a:p>
          <a:p>
            <a:r>
              <a:rPr lang="en-US" altLang="zh-CN" dirty="0"/>
              <a:t>{     return y;              }</a:t>
            </a:r>
            <a:endParaRPr lang="zh-CN" altLang="zh-CN" dirty="0"/>
          </a:p>
          <a:p>
            <a:r>
              <a:rPr lang="en-US" altLang="zh-CN" dirty="0"/>
              <a:t>void Point::Show()//</a:t>
            </a:r>
            <a:r>
              <a:rPr lang="zh-CN" altLang="zh-CN" dirty="0"/>
              <a:t>显示点的坐标</a:t>
            </a:r>
          </a:p>
          <a:p>
            <a:r>
              <a:rPr lang="en-US" altLang="zh-CN" dirty="0"/>
              <a:t>{     </a:t>
            </a:r>
            <a:r>
              <a:rPr lang="en-US" altLang="zh-CN" dirty="0" err="1"/>
              <a:t>cout</a:t>
            </a:r>
            <a:r>
              <a:rPr lang="en-US" altLang="zh-CN" dirty="0"/>
              <a:t>&lt;&lt;"( "&lt;&lt;x&lt;&lt;" , "&lt;&lt;y&lt;&lt;" )"&lt;&lt;</a:t>
            </a:r>
            <a:r>
              <a:rPr lang="en-US" altLang="zh-CN" dirty="0" err="1"/>
              <a:t>endl</a:t>
            </a:r>
            <a:r>
              <a:rPr lang="en-US" altLang="zh-CN" dirty="0"/>
              <a:t>;      }</a:t>
            </a:r>
            <a:endParaRPr lang="zh-CN" altLang="zh-CN" dirty="0"/>
          </a:p>
        </p:txBody>
      </p:sp>
    </p:spTree>
    <p:extLst>
      <p:ext uri="{BB962C8B-B14F-4D97-AF65-F5344CB8AC3E}">
        <p14:creationId xmlns:p14="http://schemas.microsoft.com/office/powerpoint/2010/main" val="18341527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2987824"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251520" y="600137"/>
            <a:ext cx="6894547" cy="4555093"/>
          </a:xfrm>
          <a:prstGeom prst="rect">
            <a:avLst/>
          </a:prstGeom>
          <a:noFill/>
        </p:spPr>
        <p:txBody>
          <a:bodyPr wrap="square" rtlCol="0">
            <a:spAutoFit/>
          </a:bodyPr>
          <a:lstStyle/>
          <a:p>
            <a:r>
              <a:rPr lang="en-US" altLang="zh-CN" sz="2000" b="1" dirty="0">
                <a:solidFill>
                  <a:schemeClr val="accent1"/>
                </a:solidFill>
                <a:latin typeface="仿宋" panose="02010609060101010101" pitchFamily="49" charset="-122"/>
                <a:ea typeface="仿宋" panose="02010609060101010101" pitchFamily="49" charset="-122"/>
              </a:rPr>
              <a:t> </a:t>
            </a:r>
            <a:r>
              <a:rPr lang="en-US" altLang="zh-CN" dirty="0" err="1" smtClean="0"/>
              <a:t>int</a:t>
            </a:r>
            <a:r>
              <a:rPr lang="en-US" altLang="zh-CN" dirty="0" smtClean="0"/>
              <a:t> </a:t>
            </a:r>
            <a:r>
              <a:rPr lang="en-US" altLang="zh-CN" dirty="0"/>
              <a:t>main()</a:t>
            </a:r>
            <a:endParaRPr lang="zh-CN" altLang="zh-CN" dirty="0"/>
          </a:p>
          <a:p>
            <a:r>
              <a:rPr lang="en-US" altLang="zh-CN" dirty="0"/>
              <a:t>{   </a:t>
            </a:r>
            <a:r>
              <a:rPr lang="en-US" altLang="zh-CN" dirty="0" err="1"/>
              <a:t>cout</a:t>
            </a:r>
            <a:r>
              <a:rPr lang="en-US" altLang="zh-CN" dirty="0"/>
              <a:t>&lt;&lt;"*********  Point p1   ********"&lt;&lt;</a:t>
            </a:r>
            <a:r>
              <a:rPr lang="en-US" altLang="zh-CN" dirty="0" err="1"/>
              <a:t>endl</a:t>
            </a:r>
            <a:r>
              <a:rPr lang="en-US" altLang="zh-CN" dirty="0"/>
              <a:t>;</a:t>
            </a:r>
            <a:endParaRPr lang="zh-CN" altLang="zh-CN" dirty="0"/>
          </a:p>
          <a:p>
            <a:r>
              <a:rPr lang="en-US" altLang="zh-CN" dirty="0"/>
              <a:t>     Point p1;</a:t>
            </a:r>
            <a:endParaRPr lang="zh-CN" altLang="zh-CN" dirty="0"/>
          </a:p>
          <a:p>
            <a:r>
              <a:rPr lang="en-US" altLang="zh-CN" dirty="0"/>
              <a:t>     p1.MoveTo(100,200);</a:t>
            </a:r>
            <a:endParaRPr lang="zh-CN" altLang="zh-CN" dirty="0"/>
          </a:p>
          <a:p>
            <a:r>
              <a:rPr lang="en-US" altLang="zh-CN" dirty="0"/>
              <a:t>     p1.Show();</a:t>
            </a:r>
            <a:endParaRPr lang="zh-CN" altLang="zh-CN" dirty="0"/>
          </a:p>
          <a:p>
            <a:r>
              <a:rPr lang="en-US" altLang="zh-CN" dirty="0"/>
              <a:t>     </a:t>
            </a:r>
            <a:r>
              <a:rPr lang="en-US" altLang="zh-CN" dirty="0" err="1"/>
              <a:t>cout</a:t>
            </a:r>
            <a:r>
              <a:rPr lang="en-US" altLang="zh-CN" dirty="0"/>
              <a:t>&lt;&lt;"*********  Point *p2  ********"&lt;&lt;</a:t>
            </a:r>
            <a:r>
              <a:rPr lang="en-US" altLang="zh-CN" dirty="0" err="1"/>
              <a:t>endl</a:t>
            </a:r>
            <a:r>
              <a:rPr lang="en-US" altLang="zh-CN" dirty="0"/>
              <a:t>;</a:t>
            </a:r>
            <a:endParaRPr lang="zh-CN" altLang="zh-CN" dirty="0"/>
          </a:p>
          <a:p>
            <a:r>
              <a:rPr lang="en-US" altLang="zh-CN" dirty="0"/>
              <a:t>     Point *p2=&amp;p1;</a:t>
            </a:r>
            <a:endParaRPr lang="zh-CN" altLang="zh-CN" dirty="0"/>
          </a:p>
          <a:p>
            <a:r>
              <a:rPr lang="en-US" altLang="zh-CN" dirty="0"/>
              <a:t>     p2-&gt;</a:t>
            </a:r>
            <a:r>
              <a:rPr lang="en-US" altLang="zh-CN" dirty="0" err="1"/>
              <a:t>MoveH</a:t>
            </a:r>
            <a:r>
              <a:rPr lang="en-US" altLang="zh-CN" dirty="0"/>
              <a:t>(120);</a:t>
            </a:r>
            <a:endParaRPr lang="zh-CN" altLang="zh-CN" dirty="0"/>
          </a:p>
          <a:p>
            <a:r>
              <a:rPr lang="en-US" altLang="zh-CN" dirty="0"/>
              <a:t>     p2-&gt;</a:t>
            </a:r>
            <a:r>
              <a:rPr lang="en-US" altLang="zh-CN" dirty="0" err="1"/>
              <a:t>MoveV</a:t>
            </a:r>
            <a:r>
              <a:rPr lang="en-US" altLang="zh-CN" dirty="0"/>
              <a:t>(220);</a:t>
            </a:r>
            <a:endParaRPr lang="zh-CN" altLang="zh-CN" dirty="0"/>
          </a:p>
          <a:p>
            <a:r>
              <a:rPr lang="en-US" altLang="zh-CN" dirty="0"/>
              <a:t>     p2-&gt;Show();</a:t>
            </a:r>
            <a:endParaRPr lang="zh-CN" altLang="zh-CN" dirty="0"/>
          </a:p>
          <a:p>
            <a:r>
              <a:rPr lang="en-US" altLang="zh-CN" dirty="0"/>
              <a:t>     </a:t>
            </a:r>
            <a:r>
              <a:rPr lang="en-US" altLang="zh-CN" dirty="0" err="1"/>
              <a:t>cout</a:t>
            </a:r>
            <a:r>
              <a:rPr lang="en-US" altLang="zh-CN" dirty="0"/>
              <a:t>&lt;&lt;"*********  Point &amp;p3  ********"&lt;&lt;</a:t>
            </a:r>
            <a:r>
              <a:rPr lang="en-US" altLang="zh-CN" dirty="0" err="1"/>
              <a:t>endl</a:t>
            </a:r>
            <a:r>
              <a:rPr lang="en-US" altLang="zh-CN" dirty="0"/>
              <a:t>;</a:t>
            </a:r>
            <a:endParaRPr lang="zh-CN" altLang="zh-CN" dirty="0"/>
          </a:p>
          <a:p>
            <a:r>
              <a:rPr lang="en-US" altLang="zh-CN" dirty="0"/>
              <a:t>     Point &amp;p3=p1;</a:t>
            </a:r>
            <a:endParaRPr lang="zh-CN" altLang="zh-CN" dirty="0"/>
          </a:p>
          <a:p>
            <a:r>
              <a:rPr lang="en-US" altLang="zh-CN" dirty="0"/>
              <a:t>     p3.Move(50,50);</a:t>
            </a:r>
            <a:endParaRPr lang="zh-CN" altLang="zh-CN" dirty="0"/>
          </a:p>
          <a:p>
            <a:r>
              <a:rPr lang="en-US" altLang="zh-CN" dirty="0"/>
              <a:t>     </a:t>
            </a:r>
            <a:r>
              <a:rPr lang="en-US" altLang="zh-CN" dirty="0" err="1"/>
              <a:t>cout</a:t>
            </a:r>
            <a:r>
              <a:rPr lang="en-US" altLang="zh-CN" dirty="0"/>
              <a:t>&lt;&lt;"( "&lt;&lt;p3.GetX()&lt;&lt;" , "&lt;&lt;p3.GetY()&lt;&lt;" )"&lt;&lt;</a:t>
            </a:r>
            <a:r>
              <a:rPr lang="en-US" altLang="zh-CN" dirty="0" err="1"/>
              <a:t>endl</a:t>
            </a:r>
            <a:r>
              <a:rPr lang="en-US" altLang="zh-CN" dirty="0"/>
              <a:t>;</a:t>
            </a:r>
            <a:endParaRPr lang="zh-CN" altLang="zh-CN" dirty="0"/>
          </a:p>
          <a:p>
            <a:r>
              <a:rPr lang="en-US" altLang="zh-CN" dirty="0"/>
              <a:t>     return 0;</a:t>
            </a:r>
            <a:endParaRPr lang="zh-CN" altLang="zh-CN" dirty="0"/>
          </a:p>
          <a:p>
            <a:r>
              <a:rPr lang="en-US" altLang="zh-CN" dirty="0"/>
              <a:t>}</a:t>
            </a:r>
            <a:endParaRPr lang="zh-CN" altLang="zh-CN" dirty="0"/>
          </a:p>
        </p:txBody>
      </p:sp>
      <p:sp>
        <p:nvSpPr>
          <p:cNvPr id="5" name="TextBox 2"/>
          <p:cNvSpPr txBox="1"/>
          <p:nvPr/>
        </p:nvSpPr>
        <p:spPr>
          <a:xfrm>
            <a:off x="6240936" y="1419622"/>
            <a:ext cx="2895600" cy="2308225"/>
          </a:xfrm>
          <a:prstGeom prst="rect">
            <a:avLst/>
          </a:prstGeom>
          <a:solidFill>
            <a:schemeClr val="accent5"/>
          </a:solidFill>
          <a:ln>
            <a:solidFill>
              <a:schemeClr val="tx1"/>
            </a:solidFill>
          </a:ln>
        </p:spPr>
        <p:txBody>
          <a:bodyPr>
            <a:spAutoFit/>
          </a:bodyPr>
          <a:lstStyle/>
          <a:p>
            <a:pPr>
              <a:defRPr/>
            </a:pPr>
            <a:r>
              <a:rPr lang="zh-CN" altLang="en-US" dirty="0">
                <a:latin typeface="Arial" charset="0"/>
              </a:rPr>
              <a:t>运行</a:t>
            </a:r>
            <a:r>
              <a:rPr lang="zh-CN" altLang="zh-CN" dirty="0">
                <a:latin typeface="Arial" charset="0"/>
              </a:rPr>
              <a:t>结果：</a:t>
            </a:r>
          </a:p>
          <a:p>
            <a:pPr>
              <a:defRPr/>
            </a:pPr>
            <a:r>
              <a:rPr lang="en-US" altLang="zh-CN" dirty="0">
                <a:latin typeface="Arial" charset="0"/>
              </a:rPr>
              <a:t>*********  Point p1   ********</a:t>
            </a:r>
            <a:endParaRPr lang="zh-CN" altLang="zh-CN" dirty="0">
              <a:latin typeface="Arial" charset="0"/>
            </a:endParaRPr>
          </a:p>
          <a:p>
            <a:pPr>
              <a:defRPr/>
            </a:pPr>
            <a:r>
              <a:rPr lang="en-US" altLang="zh-CN" dirty="0">
                <a:latin typeface="Arial" charset="0"/>
              </a:rPr>
              <a:t>( 100 , 200 )</a:t>
            </a:r>
            <a:endParaRPr lang="zh-CN" altLang="zh-CN" dirty="0">
              <a:latin typeface="Arial" charset="0"/>
            </a:endParaRPr>
          </a:p>
          <a:p>
            <a:pPr>
              <a:defRPr/>
            </a:pPr>
            <a:r>
              <a:rPr lang="en-US" altLang="zh-CN" dirty="0">
                <a:latin typeface="Arial" charset="0"/>
              </a:rPr>
              <a:t>*********  Point *p2  ********</a:t>
            </a:r>
            <a:endParaRPr lang="zh-CN" altLang="zh-CN" dirty="0">
              <a:latin typeface="Arial" charset="0"/>
            </a:endParaRPr>
          </a:p>
          <a:p>
            <a:pPr>
              <a:defRPr/>
            </a:pPr>
            <a:r>
              <a:rPr lang="en-US" altLang="zh-CN" dirty="0">
                <a:latin typeface="Arial" charset="0"/>
              </a:rPr>
              <a:t>( 220 , 420 )</a:t>
            </a:r>
            <a:endParaRPr lang="zh-CN" altLang="zh-CN" dirty="0">
              <a:latin typeface="Arial" charset="0"/>
            </a:endParaRPr>
          </a:p>
          <a:p>
            <a:pPr>
              <a:defRPr/>
            </a:pPr>
            <a:r>
              <a:rPr lang="en-US" altLang="zh-CN" dirty="0">
                <a:latin typeface="Arial" charset="0"/>
              </a:rPr>
              <a:t>*********  Point &amp;p3  ********</a:t>
            </a:r>
            <a:endParaRPr lang="zh-CN" altLang="zh-CN" dirty="0">
              <a:latin typeface="Arial" charset="0"/>
            </a:endParaRPr>
          </a:p>
          <a:p>
            <a:pPr>
              <a:defRPr/>
            </a:pPr>
            <a:r>
              <a:rPr lang="en-US" altLang="zh-CN" dirty="0">
                <a:latin typeface="Arial" charset="0"/>
              </a:rPr>
              <a:t>( 270 , 470 )</a:t>
            </a:r>
            <a:endParaRPr lang="zh-CN" altLang="zh-CN" dirty="0">
              <a:latin typeface="Arial" charset="0"/>
            </a:endParaRPr>
          </a:p>
        </p:txBody>
      </p:sp>
    </p:spTree>
    <p:extLst>
      <p:ext uri="{BB962C8B-B14F-4D97-AF65-F5344CB8AC3E}">
        <p14:creationId xmlns:p14="http://schemas.microsoft.com/office/powerpoint/2010/main" val="326840771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5983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857880" y="987574"/>
            <a:ext cx="7416824" cy="3631763"/>
          </a:xfrm>
          <a:prstGeom prst="rect">
            <a:avLst/>
          </a:prstGeom>
          <a:noFill/>
        </p:spPr>
        <p:txBody>
          <a:bodyPr wrap="square" rtlCol="0">
            <a:spAutoFit/>
          </a:bodyPr>
          <a:lstStyle/>
          <a:p>
            <a:pPr>
              <a:lnSpc>
                <a:spcPct val="150000"/>
              </a:lnSpc>
            </a:pPr>
            <a:r>
              <a:rPr lang="en-US" altLang="zh-CN" sz="2000" b="1" dirty="0">
                <a:solidFill>
                  <a:schemeClr val="accent1"/>
                </a:solidFill>
                <a:latin typeface="仿宋" panose="02010609060101010101" pitchFamily="49" charset="-122"/>
                <a:ea typeface="仿宋" panose="02010609060101010101" pitchFamily="49" charset="-122"/>
              </a:rPr>
              <a:t>3.</a:t>
            </a:r>
            <a:r>
              <a:rPr lang="zh-CN" altLang="en-US" sz="2000" b="1" dirty="0">
                <a:solidFill>
                  <a:schemeClr val="accent1"/>
                </a:solidFill>
                <a:latin typeface="仿宋" panose="02010609060101010101" pitchFamily="49" charset="-122"/>
                <a:ea typeface="仿宋" panose="02010609060101010101" pitchFamily="49" charset="-122"/>
              </a:rPr>
              <a:t>通过对象的引用访问对象中的成员</a:t>
            </a:r>
          </a:p>
          <a:p>
            <a:pPr>
              <a:lnSpc>
                <a:spcPct val="150000"/>
              </a:lnSpc>
            </a:pPr>
            <a:r>
              <a:rPr lang="zh-CN" altLang="en-US" sz="2000" b="1" dirty="0">
                <a:solidFill>
                  <a:schemeClr val="accent1"/>
                </a:solidFill>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对象的引用变量与该对象</a:t>
            </a:r>
            <a:r>
              <a:rPr lang="zh-CN" altLang="en-US" sz="2000" b="1" dirty="0">
                <a:solidFill>
                  <a:srgbClr val="FF0000"/>
                </a:solidFill>
                <a:latin typeface="仿宋" panose="02010609060101010101" pitchFamily="49" charset="-122"/>
                <a:ea typeface="仿宋" panose="02010609060101010101" pitchFamily="49" charset="-122"/>
              </a:rPr>
              <a:t>共占</a:t>
            </a:r>
            <a:r>
              <a:rPr lang="zh-CN" altLang="en-US" sz="2000" b="1" dirty="0">
                <a:latin typeface="仿宋" panose="02010609060101010101" pitchFamily="49" charset="-122"/>
                <a:ea typeface="仿宋" panose="02010609060101010101" pitchFamily="49" charset="-122"/>
              </a:rPr>
              <a:t>同一段存储单元，实际上它们是同一个对象，只是用不同的名字表示而已。因此完全可以通过引用变量来访问对象中的成员。</a:t>
            </a:r>
            <a:endParaRPr lang="en-US" altLang="zh-CN" sz="2000" b="1" dirty="0">
              <a:latin typeface="仿宋" panose="02010609060101010101" pitchFamily="49" charset="-122"/>
              <a:ea typeface="仿宋" panose="02010609060101010101" pitchFamily="49" charset="-122"/>
            </a:endParaRPr>
          </a:p>
          <a:p>
            <a:endParaRPr lang="zh-CN" altLang="en-US" sz="2000" b="1" dirty="0">
              <a:latin typeface="仿宋" panose="02010609060101010101" pitchFamily="49" charset="-122"/>
              <a:ea typeface="仿宋" panose="02010609060101010101" pitchFamily="49" charset="-122"/>
            </a:endParaRPr>
          </a:p>
          <a:p>
            <a:pPr>
              <a:lnSpc>
                <a:spcPct val="150000"/>
              </a:lnSpc>
            </a:pPr>
            <a:r>
              <a:rPr lang="zh-CN" altLang="en-US" sz="2000" b="1" dirty="0">
                <a:latin typeface="仿宋" panose="02010609060101010101" pitchFamily="49" charset="-122"/>
                <a:ea typeface="仿宋" panose="02010609060101010101" pitchFamily="49" charset="-122"/>
              </a:rPr>
              <a:t>    定义一个对象的引用变量的方法为：</a:t>
            </a:r>
          </a:p>
          <a:p>
            <a:pPr>
              <a:lnSpc>
                <a:spcPct val="150000"/>
              </a:lnSpc>
            </a:pPr>
            <a:r>
              <a:rPr lang="zh-CN" altLang="en-US" sz="2000" b="1" dirty="0">
                <a:latin typeface="仿宋" panose="02010609060101010101" pitchFamily="49" charset="-122"/>
                <a:ea typeface="仿宋" panose="02010609060101010101" pitchFamily="49" charset="-122"/>
              </a:rPr>
              <a:t>                </a:t>
            </a:r>
            <a:r>
              <a:rPr lang="en-US" altLang="zh-CN" sz="2000" b="1" dirty="0">
                <a:solidFill>
                  <a:srgbClr val="00B050"/>
                </a:solidFill>
                <a:latin typeface="仿宋" panose="02010609060101010101" pitchFamily="49" charset="-122"/>
                <a:ea typeface="仿宋" panose="02010609060101010101" pitchFamily="49" charset="-122"/>
              </a:rPr>
              <a:t>&amp;</a:t>
            </a:r>
            <a:r>
              <a:rPr lang="zh-CN" altLang="en-US" sz="2000" b="1" dirty="0">
                <a:solidFill>
                  <a:srgbClr val="00B050"/>
                </a:solidFill>
                <a:latin typeface="仿宋" panose="02010609060101010101" pitchFamily="49" charset="-122"/>
                <a:ea typeface="仿宋" panose="02010609060101010101" pitchFamily="49" charset="-122"/>
              </a:rPr>
              <a:t>引用变量名</a:t>
            </a:r>
            <a:r>
              <a:rPr lang="en-US" altLang="zh-CN" sz="2000" b="1" dirty="0">
                <a:solidFill>
                  <a:srgbClr val="00B050"/>
                </a:solidFill>
                <a:latin typeface="仿宋" panose="02010609060101010101" pitchFamily="49" charset="-122"/>
                <a:ea typeface="仿宋" panose="02010609060101010101" pitchFamily="49" charset="-122"/>
              </a:rPr>
              <a:t>=</a:t>
            </a:r>
            <a:r>
              <a:rPr lang="zh-CN" altLang="en-US" sz="2000" b="1" dirty="0">
                <a:solidFill>
                  <a:srgbClr val="00B050"/>
                </a:solidFill>
                <a:latin typeface="仿宋" panose="02010609060101010101" pitchFamily="49" charset="-122"/>
                <a:ea typeface="仿宋" panose="02010609060101010101" pitchFamily="49" charset="-122"/>
              </a:rPr>
              <a:t>对象名</a:t>
            </a:r>
            <a:r>
              <a:rPr lang="en-US" altLang="zh-CN" sz="2000" b="1" dirty="0">
                <a:solidFill>
                  <a:srgbClr val="00B050"/>
                </a:solidFill>
                <a:latin typeface="仿宋" panose="02010609060101010101" pitchFamily="49" charset="-122"/>
                <a:ea typeface="仿宋" panose="02010609060101010101" pitchFamily="49" charset="-122"/>
              </a:rPr>
              <a:t>;</a:t>
            </a:r>
          </a:p>
          <a:p>
            <a:pPr>
              <a:lnSpc>
                <a:spcPct val="150000"/>
              </a:lnSpc>
            </a:pP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5983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sp>
        <p:nvSpPr>
          <p:cNvPr id="2" name="TextBox 1"/>
          <p:cNvSpPr txBox="1"/>
          <p:nvPr/>
        </p:nvSpPr>
        <p:spPr>
          <a:xfrm>
            <a:off x="539552" y="580114"/>
            <a:ext cx="7848872" cy="4585871"/>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例</a:t>
            </a:r>
            <a:r>
              <a:rPr lang="en-US" altLang="zh-CN" sz="2000" b="1" dirty="0">
                <a:latin typeface="仿宋" panose="02010609060101010101" pitchFamily="49" charset="-122"/>
                <a:ea typeface="仿宋" panose="02010609060101010101" pitchFamily="49" charset="-122"/>
              </a:rPr>
              <a:t>3-10】</a:t>
            </a:r>
            <a:r>
              <a:rPr lang="zh-CN" altLang="en-US" sz="2000" b="1" dirty="0">
                <a:latin typeface="仿宋" panose="02010609060101010101" pitchFamily="49" charset="-122"/>
                <a:ea typeface="仿宋" panose="02010609060101010101" pitchFamily="49" charset="-122"/>
              </a:rPr>
              <a:t>通过对象的引用变量来访问对象的数据成员和成员函数。</a:t>
            </a:r>
          </a:p>
          <a:p>
            <a:r>
              <a:rPr lang="en-US" altLang="zh-CN" sz="1600" b="1" dirty="0">
                <a:latin typeface="仿宋" panose="02010609060101010101" pitchFamily="49" charset="-122"/>
                <a:ea typeface="仿宋" panose="02010609060101010101" pitchFamily="49" charset="-122"/>
              </a:rPr>
              <a:t>class </a:t>
            </a:r>
            <a:r>
              <a:rPr lang="en-US" altLang="zh-CN" sz="1600" b="1" dirty="0" smtClean="0">
                <a:latin typeface="仿宋" panose="02010609060101010101" pitchFamily="49" charset="-122"/>
                <a:ea typeface="仿宋" panose="02010609060101010101" pitchFamily="49" charset="-122"/>
              </a:rPr>
              <a:t>Time{   </a:t>
            </a:r>
          </a:p>
          <a:p>
            <a:r>
              <a:rPr lang="en-US" altLang="zh-CN" sz="1600" b="1" dirty="0" smtClean="0">
                <a:latin typeface="仿宋" panose="02010609060101010101" pitchFamily="49" charset="-122"/>
                <a:ea typeface="仿宋" panose="02010609060101010101" pitchFamily="49" charset="-122"/>
              </a:rPr>
              <a:t>public </a:t>
            </a:r>
            <a:r>
              <a:rPr lang="en-US" altLang="zh-CN" sz="1600" b="1" dirty="0">
                <a:latin typeface="仿宋" panose="02010609060101010101" pitchFamily="49" charset="-122"/>
                <a:ea typeface="仿宋" panose="02010609060101010101" pitchFamily="49" charset="-122"/>
              </a:rPr>
              <a:t>:</a:t>
            </a:r>
          </a:p>
          <a:p>
            <a:r>
              <a:rPr lang="en-US" altLang="zh-CN" sz="1600" b="1" dirty="0">
                <a:latin typeface="仿宋" panose="02010609060101010101" pitchFamily="49" charset="-122"/>
                <a:ea typeface="仿宋" panose="02010609060101010101" pitchFamily="49" charset="-122"/>
              </a:rPr>
              <a:t>     </a:t>
            </a:r>
            <a:r>
              <a:rPr lang="en-US" altLang="zh-CN" sz="1600" b="1" dirty="0" err="1">
                <a:latin typeface="仿宋" panose="02010609060101010101" pitchFamily="49" charset="-122"/>
                <a:ea typeface="仿宋" panose="02010609060101010101" pitchFamily="49" charset="-122"/>
              </a:rPr>
              <a:t>int</a:t>
            </a:r>
            <a:r>
              <a:rPr lang="en-US" altLang="zh-CN" sz="1600" b="1" dirty="0">
                <a:latin typeface="仿宋" panose="02010609060101010101" pitchFamily="49" charset="-122"/>
                <a:ea typeface="仿宋" panose="02010609060101010101" pitchFamily="49" charset="-122"/>
              </a:rPr>
              <a:t> hour, minute, second;</a:t>
            </a:r>
          </a:p>
          <a:p>
            <a:r>
              <a:rPr lang="en-US" altLang="zh-CN" sz="1600" b="1" dirty="0">
                <a:latin typeface="仿宋" panose="02010609060101010101" pitchFamily="49" charset="-122"/>
                <a:ea typeface="仿宋" panose="02010609060101010101" pitchFamily="49" charset="-122"/>
              </a:rPr>
              <a:t>     void </a:t>
            </a:r>
            <a:r>
              <a:rPr lang="en-US" altLang="zh-CN" sz="1600" b="1" dirty="0" err="1">
                <a:latin typeface="仿宋" panose="02010609060101010101" pitchFamily="49" charset="-122"/>
                <a:ea typeface="仿宋" panose="02010609060101010101" pitchFamily="49" charset="-122"/>
              </a:rPr>
              <a:t>showTime</a:t>
            </a:r>
            <a:r>
              <a:rPr lang="en-US" altLang="zh-CN" sz="1600" b="1" dirty="0">
                <a:latin typeface="仿宋" panose="02010609060101010101" pitchFamily="49" charset="-122"/>
                <a:ea typeface="仿宋" panose="02010609060101010101" pitchFamily="49" charset="-122"/>
              </a:rPr>
              <a:t>();                                      </a:t>
            </a:r>
          </a:p>
          <a:p>
            <a:r>
              <a:rPr lang="en-US" altLang="zh-CN" sz="1600" b="1" dirty="0">
                <a:latin typeface="仿宋" panose="02010609060101010101" pitchFamily="49" charset="-122"/>
                <a:ea typeface="仿宋" panose="02010609060101010101" pitchFamily="49" charset="-122"/>
              </a:rPr>
              <a:t>};</a:t>
            </a:r>
          </a:p>
          <a:p>
            <a:r>
              <a:rPr lang="en-US" altLang="zh-CN" sz="1600" b="1" dirty="0" err="1">
                <a:latin typeface="仿宋" panose="02010609060101010101" pitchFamily="49" charset="-122"/>
                <a:ea typeface="仿宋" panose="02010609060101010101" pitchFamily="49" charset="-122"/>
              </a:rPr>
              <a:t>int</a:t>
            </a:r>
            <a:r>
              <a:rPr lang="en-US" altLang="zh-CN" sz="1600" b="1" dirty="0">
                <a:latin typeface="仿宋" panose="02010609060101010101" pitchFamily="49" charset="-122"/>
                <a:ea typeface="仿宋" panose="02010609060101010101" pitchFamily="49" charset="-122"/>
              </a:rPr>
              <a:t> main()</a:t>
            </a:r>
          </a:p>
          <a:p>
            <a:r>
              <a:rPr lang="en-US" altLang="zh-CN" sz="1600" b="1" dirty="0">
                <a:latin typeface="仿宋" panose="02010609060101010101" pitchFamily="49" charset="-122"/>
                <a:ea typeface="仿宋" panose="02010609060101010101" pitchFamily="49" charset="-122"/>
              </a:rPr>
              <a:t>{   </a:t>
            </a:r>
            <a:endParaRPr lang="en-US" altLang="zh-CN" sz="1600" b="1" dirty="0" smtClean="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 </a:t>
            </a:r>
            <a:r>
              <a:rPr lang="en-US" altLang="zh-CN" sz="1600" b="1" dirty="0" smtClean="0">
                <a:latin typeface="仿宋" panose="02010609060101010101" pitchFamily="49" charset="-122"/>
                <a:ea typeface="仿宋" panose="02010609060101010101" pitchFamily="49" charset="-122"/>
              </a:rPr>
              <a:t>  Time </a:t>
            </a:r>
            <a:r>
              <a:rPr lang="en-US" altLang="zh-CN" sz="1600" b="1" dirty="0">
                <a:latin typeface="仿宋" panose="02010609060101010101" pitchFamily="49" charset="-122"/>
                <a:ea typeface="仿宋" panose="02010609060101010101" pitchFamily="49" charset="-122"/>
              </a:rPr>
              <a:t>t1;</a:t>
            </a:r>
          </a:p>
          <a:p>
            <a:r>
              <a:rPr lang="en-US" altLang="zh-CN" sz="1600" b="1" dirty="0">
                <a:latin typeface="仿宋" panose="02010609060101010101" pitchFamily="49" charset="-122"/>
                <a:ea typeface="仿宋" panose="02010609060101010101" pitchFamily="49" charset="-122"/>
              </a:rPr>
              <a:t>   t1.hour=2;</a:t>
            </a:r>
          </a:p>
          <a:p>
            <a:r>
              <a:rPr lang="en-US" altLang="zh-CN" sz="1600" b="1" dirty="0">
                <a:latin typeface="仿宋" panose="02010609060101010101" pitchFamily="49" charset="-122"/>
                <a:ea typeface="仿宋" panose="02010609060101010101" pitchFamily="49" charset="-122"/>
              </a:rPr>
              <a:t>   t1.minute =12;</a:t>
            </a:r>
          </a:p>
          <a:p>
            <a:r>
              <a:rPr lang="en-US" altLang="zh-CN" sz="1600" b="1" dirty="0">
                <a:latin typeface="仿宋" panose="02010609060101010101" pitchFamily="49" charset="-122"/>
                <a:ea typeface="仿宋" panose="02010609060101010101" pitchFamily="49" charset="-122"/>
              </a:rPr>
              <a:t>   t1.second =34;</a:t>
            </a:r>
          </a:p>
          <a:p>
            <a:r>
              <a:rPr lang="en-US" altLang="zh-CN" sz="1600" b="1" dirty="0">
                <a:latin typeface="仿宋" panose="02010609060101010101" pitchFamily="49" charset="-122"/>
                <a:ea typeface="仿宋" panose="02010609060101010101" pitchFamily="49" charset="-122"/>
              </a:rPr>
              <a:t>   Time &amp;t2=t1;              //</a:t>
            </a:r>
            <a:r>
              <a:rPr lang="zh-CN" altLang="en-US" sz="1600" b="1" dirty="0">
                <a:latin typeface="仿宋" panose="02010609060101010101" pitchFamily="49" charset="-122"/>
                <a:ea typeface="仿宋" panose="02010609060101010101" pitchFamily="49" charset="-122"/>
              </a:rPr>
              <a:t>定义</a:t>
            </a:r>
            <a:r>
              <a:rPr lang="en-US" altLang="zh-CN" sz="1600" b="1" dirty="0">
                <a:latin typeface="仿宋" panose="02010609060101010101" pitchFamily="49" charset="-122"/>
                <a:ea typeface="仿宋" panose="02010609060101010101" pitchFamily="49" charset="-122"/>
              </a:rPr>
              <a:t>t1</a:t>
            </a:r>
            <a:r>
              <a:rPr lang="zh-CN" altLang="en-US" sz="1600" b="1" dirty="0">
                <a:latin typeface="仿宋" panose="02010609060101010101" pitchFamily="49" charset="-122"/>
                <a:ea typeface="仿宋" panose="02010609060101010101" pitchFamily="49" charset="-122"/>
              </a:rPr>
              <a:t>对象的引用变量</a:t>
            </a:r>
            <a:r>
              <a:rPr lang="en-US" altLang="zh-CN" sz="1600" b="1" dirty="0">
                <a:latin typeface="仿宋" panose="02010609060101010101" pitchFamily="49" charset="-122"/>
                <a:ea typeface="仿宋" panose="02010609060101010101" pitchFamily="49" charset="-122"/>
              </a:rPr>
              <a:t>t2</a:t>
            </a:r>
          </a:p>
          <a:p>
            <a:r>
              <a:rPr lang="en-US" altLang="zh-CN" sz="1600" b="1" dirty="0">
                <a:latin typeface="仿宋" panose="02010609060101010101" pitchFamily="49" charset="-122"/>
                <a:ea typeface="仿宋" panose="02010609060101010101" pitchFamily="49" charset="-122"/>
              </a:rPr>
              <a:t>   </a:t>
            </a:r>
            <a:r>
              <a:rPr lang="en-US" altLang="zh-CN" sz="1600" b="1" dirty="0" err="1">
                <a:latin typeface="仿宋" panose="02010609060101010101" pitchFamily="49" charset="-122"/>
                <a:ea typeface="仿宋" panose="02010609060101010101" pitchFamily="49" charset="-122"/>
              </a:rPr>
              <a:t>cout</a:t>
            </a:r>
            <a:r>
              <a:rPr lang="en-US" altLang="zh-CN" sz="1600" b="1" dirty="0">
                <a:latin typeface="仿宋" panose="02010609060101010101" pitchFamily="49" charset="-122"/>
                <a:ea typeface="仿宋" panose="02010609060101010101" pitchFamily="49" charset="-122"/>
              </a:rPr>
              <a:t>&lt;&lt;t2.hour&lt;&lt;</a:t>
            </a:r>
            <a:r>
              <a:rPr lang="en-US" altLang="zh-CN" sz="1600" b="1" dirty="0" err="1">
                <a:latin typeface="仿宋" panose="02010609060101010101" pitchFamily="49" charset="-122"/>
                <a:ea typeface="仿宋" panose="02010609060101010101" pitchFamily="49" charset="-122"/>
              </a:rPr>
              <a:t>endl</a:t>
            </a:r>
            <a:r>
              <a:rPr lang="en-US" altLang="zh-CN" sz="1600" b="1" dirty="0">
                <a:latin typeface="仿宋" panose="02010609060101010101" pitchFamily="49" charset="-122"/>
                <a:ea typeface="仿宋" panose="02010609060101010101" pitchFamily="49" charset="-122"/>
              </a:rPr>
              <a:t>;     //</a:t>
            </a:r>
            <a:r>
              <a:rPr lang="zh-CN" altLang="en-US" sz="1600" b="1" dirty="0">
                <a:latin typeface="仿宋" panose="02010609060101010101" pitchFamily="49" charset="-122"/>
                <a:ea typeface="仿宋" panose="02010609060101010101" pitchFamily="49" charset="-122"/>
              </a:rPr>
              <a:t>通过引用变量访问对象的数据成员</a:t>
            </a:r>
          </a:p>
          <a:p>
            <a:r>
              <a:rPr lang="zh-CN" altLang="en-US" sz="1600" b="1" dirty="0">
                <a:latin typeface="仿宋" panose="02010609060101010101" pitchFamily="49" charset="-122"/>
                <a:ea typeface="仿宋" panose="02010609060101010101" pitchFamily="49" charset="-122"/>
              </a:rPr>
              <a:t>   </a:t>
            </a:r>
            <a:r>
              <a:rPr lang="en-US" altLang="zh-CN" sz="1600" b="1" dirty="0" err="1">
                <a:latin typeface="仿宋" panose="02010609060101010101" pitchFamily="49" charset="-122"/>
                <a:ea typeface="仿宋" panose="02010609060101010101" pitchFamily="49" charset="-122"/>
              </a:rPr>
              <a:t>cout</a:t>
            </a:r>
            <a:r>
              <a:rPr lang="en-US" altLang="zh-CN" sz="1600" b="1" dirty="0">
                <a:latin typeface="仿宋" panose="02010609060101010101" pitchFamily="49" charset="-122"/>
                <a:ea typeface="仿宋" panose="02010609060101010101" pitchFamily="49" charset="-122"/>
              </a:rPr>
              <a:t>&lt;&lt;t2.minute&lt;&lt;</a:t>
            </a:r>
            <a:r>
              <a:rPr lang="en-US" altLang="zh-CN" sz="1600" b="1" dirty="0" err="1">
                <a:latin typeface="仿宋" panose="02010609060101010101" pitchFamily="49" charset="-122"/>
                <a:ea typeface="仿宋" panose="02010609060101010101" pitchFamily="49" charset="-122"/>
              </a:rPr>
              <a:t>endl</a:t>
            </a:r>
            <a:r>
              <a:rPr lang="en-US" altLang="zh-CN" sz="1600" b="1" dirty="0">
                <a:latin typeface="仿宋" panose="02010609060101010101" pitchFamily="49" charset="-122"/>
                <a:ea typeface="仿宋" panose="02010609060101010101" pitchFamily="49" charset="-122"/>
              </a:rPr>
              <a:t>;</a:t>
            </a:r>
          </a:p>
          <a:p>
            <a:r>
              <a:rPr lang="en-US" altLang="zh-CN" sz="1600" b="1" dirty="0">
                <a:latin typeface="仿宋" panose="02010609060101010101" pitchFamily="49" charset="-122"/>
                <a:ea typeface="仿宋" panose="02010609060101010101" pitchFamily="49" charset="-122"/>
              </a:rPr>
              <a:t>   </a:t>
            </a:r>
            <a:r>
              <a:rPr lang="en-US" altLang="zh-CN" sz="1600" b="1" dirty="0" err="1">
                <a:latin typeface="仿宋" panose="02010609060101010101" pitchFamily="49" charset="-122"/>
                <a:ea typeface="仿宋" panose="02010609060101010101" pitchFamily="49" charset="-122"/>
              </a:rPr>
              <a:t>cout</a:t>
            </a:r>
            <a:r>
              <a:rPr lang="en-US" altLang="zh-CN" sz="1600" b="1" dirty="0">
                <a:latin typeface="仿宋" panose="02010609060101010101" pitchFamily="49" charset="-122"/>
                <a:ea typeface="仿宋" panose="02010609060101010101" pitchFamily="49" charset="-122"/>
              </a:rPr>
              <a:t>&lt;&lt;t2.second&lt;&lt;</a:t>
            </a:r>
            <a:r>
              <a:rPr lang="en-US" altLang="zh-CN" sz="1600" b="1" dirty="0" err="1">
                <a:latin typeface="仿宋" panose="02010609060101010101" pitchFamily="49" charset="-122"/>
                <a:ea typeface="仿宋" panose="02010609060101010101" pitchFamily="49" charset="-122"/>
              </a:rPr>
              <a:t>endl</a:t>
            </a:r>
            <a:r>
              <a:rPr lang="en-US" altLang="zh-CN" sz="1600" b="1" dirty="0">
                <a:latin typeface="仿宋" panose="02010609060101010101" pitchFamily="49" charset="-122"/>
                <a:ea typeface="仿宋" panose="02010609060101010101" pitchFamily="49" charset="-122"/>
              </a:rPr>
              <a:t>;</a:t>
            </a:r>
          </a:p>
          <a:p>
            <a:r>
              <a:rPr lang="en-US" altLang="zh-CN" sz="1600" b="1" dirty="0">
                <a:latin typeface="仿宋" panose="02010609060101010101" pitchFamily="49" charset="-122"/>
                <a:ea typeface="仿宋" panose="02010609060101010101" pitchFamily="49" charset="-122"/>
              </a:rPr>
              <a:t>   t2.showTime();         //</a:t>
            </a:r>
            <a:r>
              <a:rPr lang="zh-CN" altLang="en-US" sz="1600" b="1" dirty="0">
                <a:latin typeface="仿宋" panose="02010609060101010101" pitchFamily="49" charset="-122"/>
                <a:ea typeface="仿宋" panose="02010609060101010101" pitchFamily="49" charset="-122"/>
              </a:rPr>
              <a:t>通过引用变量访问对象的成员函数</a:t>
            </a:r>
          </a:p>
          <a:p>
            <a:r>
              <a:rPr lang="en-US" altLang="zh-CN" sz="1600"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对象的创建与使用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05983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3.3.2</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　对象</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成员的访问</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55158" y="1419622"/>
            <a:ext cx="7921298" cy="2160240"/>
          </a:xfrm>
          <a:prstGeom prst="rect">
            <a:avLst/>
          </a:prstGeom>
          <a:noFill/>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020173"/>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06741"/>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3.4</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2995891" y="1614066"/>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317699" y="3018851"/>
            <a:ext cx="8508601" cy="758864"/>
          </a:xfrm>
          <a:prstGeom prst="rect">
            <a:avLst/>
          </a:prstGeom>
          <a:noFill/>
        </p:spPr>
        <p:txBody>
          <a:bodyPr wrap="square" lIns="68584" tIns="34291" rIns="68584" bIns="34291" rtlCol="0">
            <a:spAutoFit/>
          </a:bodyPr>
          <a:lstStyle/>
          <a:p>
            <a:pPr marL="171450" indent="-171450" algn="just">
              <a:lnSpc>
                <a:spcPct val="120000"/>
              </a:lnSpc>
              <a:buFont typeface="Arial" panose="020B0604020202020204" pitchFamily="34" charset="0"/>
              <a:buChar char="•"/>
            </a:pP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 构造函数（</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rPr>
              <a:t>Constructor</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）是一种特殊的成员函数，它是用来完成在声明对象的同时，对对象中的数据成员进行初始化。</a:t>
            </a:r>
          </a:p>
        </p:txBody>
      </p:sp>
      <p:grpSp>
        <p:nvGrpSpPr>
          <p:cNvPr id="7" name="组合 6"/>
          <p:cNvGrpSpPr/>
          <p:nvPr/>
        </p:nvGrpSpPr>
        <p:grpSpPr>
          <a:xfrm>
            <a:off x="5940152" y="643163"/>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643556"/>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643163"/>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643163"/>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643163"/>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1000"/>
                                        <p:tgtEl>
                                          <p:spTgt spid="50"/>
                                        </p:tgtEl>
                                      </p:cBhvr>
                                    </p:animEffect>
                                    <p:anim calcmode="lin" valueType="num">
                                      <p:cBhvr>
                                        <p:cTn id="49" dur="1000" fill="hold"/>
                                        <p:tgtEl>
                                          <p:spTgt spid="50"/>
                                        </p:tgtEl>
                                        <p:attrNameLst>
                                          <p:attrName>ppt_x</p:attrName>
                                        </p:attrNameLst>
                                      </p:cBhvr>
                                      <p:tavLst>
                                        <p:tav tm="0">
                                          <p:val>
                                            <p:strVal val="#ppt_x"/>
                                          </p:val>
                                        </p:tav>
                                        <p:tav tm="100000">
                                          <p:val>
                                            <p:strVal val="#ppt_x"/>
                                          </p:val>
                                        </p:tav>
                                      </p:tavLst>
                                    </p:anim>
                                    <p:anim calcmode="lin" valueType="num">
                                      <p:cBhvr>
                                        <p:cTn id="50"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3.4.1</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构造函数的定义和功能</a:t>
            </a:r>
          </a:p>
        </p:txBody>
      </p:sp>
      <p:sp>
        <p:nvSpPr>
          <p:cNvPr id="2" name="TextBox 1"/>
          <p:cNvSpPr txBox="1"/>
          <p:nvPr/>
        </p:nvSpPr>
        <p:spPr>
          <a:xfrm>
            <a:off x="857880" y="1117315"/>
            <a:ext cx="7416824" cy="4093428"/>
          </a:xfrm>
          <a:prstGeom prst="rect">
            <a:avLst/>
          </a:prstGeom>
          <a:noFill/>
        </p:spPr>
        <p:txBody>
          <a:bodyPr wrap="square" rtlCol="0">
            <a:spAutoFit/>
          </a:bodyPr>
          <a:lstStyle/>
          <a:p>
            <a:pPr>
              <a:lnSpc>
                <a:spcPct val="150000"/>
              </a:lnSpc>
            </a:pPr>
            <a:r>
              <a:rPr lang="zh-CN" altLang="en-US" sz="2000" b="1" dirty="0">
                <a:latin typeface="仿宋" panose="02010609060101010101" pitchFamily="49" charset="-122"/>
                <a:ea typeface="仿宋" panose="02010609060101010101" pitchFamily="49" charset="-122"/>
              </a:rPr>
              <a:t>构造函数的定义如下：           </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solidFill>
                  <a:srgbClr val="00B050"/>
                </a:solidFill>
                <a:latin typeface="仿宋" panose="02010609060101010101" pitchFamily="49" charset="-122"/>
                <a:ea typeface="仿宋" panose="02010609060101010101" pitchFamily="49" charset="-122"/>
              </a:rPr>
              <a:t>             </a:t>
            </a:r>
            <a:r>
              <a:rPr lang="zh-CN" altLang="en-US" sz="2000" b="1" dirty="0">
                <a:solidFill>
                  <a:srgbClr val="00B050"/>
                </a:solidFill>
                <a:latin typeface="仿宋" panose="02010609060101010101" pitchFamily="49" charset="-122"/>
                <a:ea typeface="仿宋" panose="02010609060101010101" pitchFamily="49" charset="-122"/>
              </a:rPr>
              <a:t>类名</a:t>
            </a:r>
            <a:r>
              <a:rPr lang="en-US" altLang="zh-CN" sz="2000" b="1" dirty="0">
                <a:solidFill>
                  <a:srgbClr val="00B050"/>
                </a:solidFill>
                <a:latin typeface="仿宋" panose="02010609060101010101" pitchFamily="49" charset="-122"/>
                <a:ea typeface="仿宋" panose="02010609060101010101" pitchFamily="49" charset="-122"/>
              </a:rPr>
              <a:t>(</a:t>
            </a:r>
            <a:r>
              <a:rPr lang="zh-CN" altLang="en-US" sz="2000" b="1" dirty="0">
                <a:solidFill>
                  <a:srgbClr val="00B050"/>
                </a:solidFill>
                <a:latin typeface="仿宋" panose="02010609060101010101" pitchFamily="49" charset="-122"/>
                <a:ea typeface="仿宋" panose="02010609060101010101" pitchFamily="49" charset="-122"/>
              </a:rPr>
              <a:t>形参列表）；</a:t>
            </a:r>
          </a:p>
          <a:p>
            <a:r>
              <a:rPr lang="zh-CN" altLang="en-US" sz="2000" b="1" dirty="0">
                <a:latin typeface="仿宋" panose="02010609060101010101" pitchFamily="49" charset="-122"/>
                <a:ea typeface="仿宋" panose="02010609060101010101" pitchFamily="49" charset="-122"/>
              </a:rPr>
              <a:t> </a:t>
            </a:r>
          </a:p>
          <a:p>
            <a:pPr>
              <a:lnSpc>
                <a:spcPct val="150000"/>
              </a:lnSpc>
            </a:pPr>
            <a:r>
              <a:rPr lang="zh-CN" altLang="en-US" sz="2000" b="1" dirty="0">
                <a:latin typeface="仿宋" panose="02010609060101010101" pitchFamily="49" charset="-122"/>
                <a:ea typeface="仿宋" panose="02010609060101010101" pitchFamily="49" charset="-122"/>
              </a:rPr>
              <a:t>构造函数可以在类内也可在类外定义。在类外定义构造函数的形式如下：</a:t>
            </a:r>
          </a:p>
          <a:p>
            <a:pPr>
              <a:lnSpc>
                <a:spcPct val="150000"/>
              </a:lnSpc>
            </a:pPr>
            <a:r>
              <a:rPr lang="zh-CN" altLang="en-US" sz="2000" b="1" dirty="0">
                <a:latin typeface="仿宋" panose="02010609060101010101" pitchFamily="49" charset="-122"/>
                <a:ea typeface="仿宋" panose="02010609060101010101" pitchFamily="49" charset="-122"/>
              </a:rPr>
              <a:t>          </a:t>
            </a:r>
            <a:r>
              <a:rPr lang="zh-CN" altLang="en-US" sz="2000" b="1" dirty="0">
                <a:solidFill>
                  <a:srgbClr val="00B050"/>
                </a:solidFill>
                <a:latin typeface="仿宋" panose="02010609060101010101" pitchFamily="49" charset="-122"/>
                <a:ea typeface="仿宋" panose="02010609060101010101" pitchFamily="49" charset="-122"/>
              </a:rPr>
              <a:t> 类名</a:t>
            </a:r>
            <a:r>
              <a:rPr lang="en-US" altLang="zh-CN" sz="2000" b="1" dirty="0">
                <a:solidFill>
                  <a:srgbClr val="00B050"/>
                </a:solidFill>
                <a:latin typeface="仿宋" panose="02010609060101010101" pitchFamily="49" charset="-122"/>
                <a:ea typeface="仿宋" panose="02010609060101010101" pitchFamily="49" charset="-122"/>
              </a:rPr>
              <a:t>::</a:t>
            </a:r>
            <a:r>
              <a:rPr lang="zh-CN" altLang="en-US" sz="2000" b="1" dirty="0">
                <a:solidFill>
                  <a:srgbClr val="00B050"/>
                </a:solidFill>
                <a:latin typeface="仿宋" panose="02010609060101010101" pitchFamily="49" charset="-122"/>
                <a:ea typeface="仿宋" panose="02010609060101010101" pitchFamily="49" charset="-122"/>
              </a:rPr>
              <a:t>类名（形参列表）</a:t>
            </a:r>
          </a:p>
          <a:p>
            <a:pPr>
              <a:lnSpc>
                <a:spcPct val="150000"/>
              </a:lnSpc>
            </a:pPr>
            <a:r>
              <a:rPr lang="en-US" altLang="zh-CN" sz="2000" b="1" dirty="0">
                <a:solidFill>
                  <a:srgbClr val="00B050"/>
                </a:solidFill>
                <a:latin typeface="仿宋" panose="02010609060101010101" pitchFamily="49" charset="-122"/>
                <a:ea typeface="仿宋" panose="02010609060101010101" pitchFamily="49" charset="-122"/>
              </a:rPr>
              <a:t>          {</a:t>
            </a:r>
          </a:p>
          <a:p>
            <a:pPr>
              <a:lnSpc>
                <a:spcPct val="150000"/>
              </a:lnSpc>
            </a:pPr>
            <a:r>
              <a:rPr lang="en-US" altLang="zh-CN" sz="2000" b="1" dirty="0">
                <a:solidFill>
                  <a:srgbClr val="00B050"/>
                </a:solidFill>
                <a:latin typeface="仿宋" panose="02010609060101010101" pitchFamily="49" charset="-122"/>
                <a:ea typeface="仿宋" panose="02010609060101010101" pitchFamily="49" charset="-122"/>
              </a:rPr>
              <a:t>            //</a:t>
            </a:r>
            <a:r>
              <a:rPr lang="zh-CN" altLang="en-US" sz="2000" b="1" dirty="0">
                <a:solidFill>
                  <a:srgbClr val="00B050"/>
                </a:solidFill>
                <a:latin typeface="仿宋" panose="02010609060101010101" pitchFamily="49" charset="-122"/>
                <a:ea typeface="仿宋" panose="02010609060101010101" pitchFamily="49" charset="-122"/>
              </a:rPr>
              <a:t>函数体</a:t>
            </a:r>
            <a:r>
              <a:rPr lang="en-US" altLang="zh-CN" sz="2000" b="1" dirty="0">
                <a:solidFill>
                  <a:srgbClr val="00B050"/>
                </a:solidFill>
                <a:latin typeface="仿宋" panose="02010609060101010101" pitchFamily="49" charset="-122"/>
                <a:ea typeface="仿宋" panose="02010609060101010101" pitchFamily="49" charset="-122"/>
              </a:rPr>
              <a:t>;</a:t>
            </a:r>
          </a:p>
          <a:p>
            <a:pPr>
              <a:lnSpc>
                <a:spcPct val="150000"/>
              </a:lnSpc>
            </a:pPr>
            <a:r>
              <a:rPr lang="en-US" altLang="zh-CN" sz="2000" b="1" dirty="0">
                <a:solidFill>
                  <a:srgbClr val="00B050"/>
                </a:solidFill>
                <a:latin typeface="仿宋" panose="02010609060101010101" pitchFamily="49" charset="-122"/>
                <a:ea typeface="仿宋" panose="02010609060101010101" pitchFamily="49" charset="-122"/>
              </a:rPr>
              <a:t>          }</a:t>
            </a:r>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fade">
                                      <p:cBhvr>
                                        <p:cTn id="20" dur="1000"/>
                                        <p:tgtEl>
                                          <p:spTgt spid="2">
                                            <p:txEl>
                                              <p:pRg st="0" end="0"/>
                                            </p:txEl>
                                          </p:spTgt>
                                        </p:tgtEl>
                                      </p:cBhvr>
                                    </p:animEffect>
                                    <p:anim calcmode="lin" valueType="num">
                                      <p:cBhvr>
                                        <p:cTn id="21"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fade">
                                      <p:cBhvr>
                                        <p:cTn id="27" dur="1000"/>
                                        <p:tgtEl>
                                          <p:spTgt spid="2">
                                            <p:txEl>
                                              <p:pRg st="1" end="1"/>
                                            </p:txEl>
                                          </p:spTgt>
                                        </p:tgtEl>
                                      </p:cBhvr>
                                    </p:animEffect>
                                    <p:anim calcmode="lin" valueType="num">
                                      <p:cBhvr>
                                        <p:cTn id="2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fade">
                                      <p:cBhvr>
                                        <p:cTn id="34" dur="1000"/>
                                        <p:tgtEl>
                                          <p:spTgt spid="2">
                                            <p:txEl>
                                              <p:pRg st="3" end="3"/>
                                            </p:txEl>
                                          </p:spTgt>
                                        </p:tgtEl>
                                      </p:cBhvr>
                                    </p:animEffect>
                                    <p:anim calcmode="lin" valueType="num">
                                      <p:cBhvr>
                                        <p:cTn id="3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
                                            <p:txEl>
                                              <p:pRg st="4" end="4"/>
                                            </p:txEl>
                                          </p:spTgt>
                                        </p:tgtEl>
                                        <p:attrNameLst>
                                          <p:attrName>style.visibility</p:attrName>
                                        </p:attrNameLst>
                                      </p:cBhvr>
                                      <p:to>
                                        <p:strVal val="visible"/>
                                      </p:to>
                                    </p:set>
                                    <p:animEffect transition="in" filter="fade">
                                      <p:cBhvr>
                                        <p:cTn id="41" dur="1000"/>
                                        <p:tgtEl>
                                          <p:spTgt spid="2">
                                            <p:txEl>
                                              <p:pRg st="4" end="4"/>
                                            </p:txEl>
                                          </p:spTgt>
                                        </p:tgtEl>
                                      </p:cBhvr>
                                    </p:animEffect>
                                    <p:anim calcmode="lin" valueType="num">
                                      <p:cBhvr>
                                        <p:cTn id="4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
                                            <p:txEl>
                                              <p:pRg st="5" end="5"/>
                                            </p:txEl>
                                          </p:spTgt>
                                        </p:tgtEl>
                                        <p:attrNameLst>
                                          <p:attrName>style.visibility</p:attrName>
                                        </p:attrNameLst>
                                      </p:cBhvr>
                                      <p:to>
                                        <p:strVal val="visible"/>
                                      </p:to>
                                    </p:set>
                                    <p:animEffect transition="in" filter="fade">
                                      <p:cBhvr>
                                        <p:cTn id="46" dur="1000"/>
                                        <p:tgtEl>
                                          <p:spTgt spid="2">
                                            <p:txEl>
                                              <p:pRg st="5" end="5"/>
                                            </p:txEl>
                                          </p:spTgt>
                                        </p:tgtEl>
                                      </p:cBhvr>
                                    </p:animEffect>
                                    <p:anim calcmode="lin" valueType="num">
                                      <p:cBhvr>
                                        <p:cTn id="47"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
                                            <p:txEl>
                                              <p:pRg st="6" end="6"/>
                                            </p:txEl>
                                          </p:spTgt>
                                        </p:tgtEl>
                                        <p:attrNameLst>
                                          <p:attrName>style.visibility</p:attrName>
                                        </p:attrNameLst>
                                      </p:cBhvr>
                                      <p:to>
                                        <p:strVal val="visible"/>
                                      </p:to>
                                    </p:set>
                                    <p:animEffect transition="in" filter="fade">
                                      <p:cBhvr>
                                        <p:cTn id="51" dur="1000"/>
                                        <p:tgtEl>
                                          <p:spTgt spid="2">
                                            <p:txEl>
                                              <p:pRg st="6" end="6"/>
                                            </p:txEl>
                                          </p:spTgt>
                                        </p:tgtEl>
                                      </p:cBhvr>
                                    </p:animEffect>
                                    <p:anim calcmode="lin" valueType="num">
                                      <p:cBhvr>
                                        <p:cTn id="52"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2">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t>结构与类（续）</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323528" y="771550"/>
            <a:ext cx="8640960" cy="266429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000" dirty="0" smtClean="0"/>
              <a:t>结构（类）中成员分两类</a:t>
            </a:r>
          </a:p>
          <a:p>
            <a:pPr lvl="1">
              <a:buFont typeface="Wingdings" panose="05000000000000000000" pitchFamily="2" charset="2"/>
              <a:buNone/>
            </a:pPr>
            <a:r>
              <a:rPr lang="zh-CN" altLang="en-US" sz="2000" b="1" dirty="0" smtClean="0">
                <a:solidFill>
                  <a:srgbClr val="3232C8"/>
                </a:solidFill>
                <a:ea typeface="黑体" panose="02010609060101010101" pitchFamily="49" charset="-122"/>
              </a:rPr>
              <a:t> </a:t>
            </a:r>
            <a:r>
              <a:rPr lang="en-US" altLang="zh-CN" sz="2000" b="1" dirty="0" smtClean="0">
                <a:solidFill>
                  <a:srgbClr val="3232C8"/>
                </a:solidFill>
                <a:ea typeface="黑体" panose="02010609060101010101" pitchFamily="49" charset="-122"/>
              </a:rPr>
              <a:t>-</a:t>
            </a:r>
            <a:r>
              <a:rPr lang="zh-CN" altLang="en-US" sz="2000" b="1" dirty="0" smtClean="0">
                <a:solidFill>
                  <a:srgbClr val="3232C8"/>
                </a:solidFill>
                <a:ea typeface="黑体" panose="02010609060101010101" pitchFamily="49" charset="-122"/>
              </a:rPr>
              <a:t>数据成员：</a:t>
            </a:r>
            <a:r>
              <a:rPr lang="zh-CN" altLang="en-US" sz="2000" dirty="0" smtClean="0">
                <a:solidFill>
                  <a:srgbClr val="3232C8"/>
                </a:solidFill>
                <a:ea typeface="黑体" panose="02010609060101010101" pitchFamily="49" charset="-122"/>
              </a:rPr>
              <a:t>状态，特征，组成成员，</a:t>
            </a:r>
          </a:p>
          <a:p>
            <a:pPr lvl="1">
              <a:buFont typeface="Wingdings" panose="05000000000000000000" pitchFamily="2" charset="2"/>
              <a:buNone/>
            </a:pPr>
            <a:r>
              <a:rPr lang="zh-CN" altLang="en-US" sz="2000" dirty="0" smtClean="0">
                <a:solidFill>
                  <a:srgbClr val="3232C8"/>
                </a:solidFill>
                <a:ea typeface="黑体" panose="02010609060101010101" pitchFamily="49" charset="-122"/>
              </a:rPr>
              <a:t> </a:t>
            </a:r>
            <a:r>
              <a:rPr lang="en-US" altLang="zh-CN" sz="2000" b="1" dirty="0" smtClean="0">
                <a:solidFill>
                  <a:srgbClr val="3232C8"/>
                </a:solidFill>
                <a:ea typeface="黑体" panose="02010609060101010101" pitchFamily="49" charset="-122"/>
              </a:rPr>
              <a:t>-</a:t>
            </a:r>
            <a:r>
              <a:rPr lang="zh-CN" altLang="en-US" sz="2000" b="1" dirty="0" smtClean="0">
                <a:solidFill>
                  <a:srgbClr val="3232C8"/>
                </a:solidFill>
                <a:ea typeface="黑体" panose="02010609060101010101" pitchFamily="49" charset="-122"/>
              </a:rPr>
              <a:t>成员函数：</a:t>
            </a:r>
            <a:r>
              <a:rPr lang="zh-CN" altLang="en-US" sz="2000" dirty="0" smtClean="0">
                <a:solidFill>
                  <a:srgbClr val="3232C8"/>
                </a:solidFill>
                <a:ea typeface="黑体" panose="02010609060101010101" pitchFamily="49" charset="-122"/>
              </a:rPr>
              <a:t>修改</a:t>
            </a:r>
            <a:r>
              <a:rPr lang="en-US" altLang="zh-CN" sz="2000" dirty="0" smtClean="0">
                <a:solidFill>
                  <a:srgbClr val="3232C8"/>
                </a:solidFill>
                <a:ea typeface="黑体" panose="02010609060101010101" pitchFamily="49" charset="-122"/>
              </a:rPr>
              <a:t>/</a:t>
            </a:r>
            <a:r>
              <a:rPr lang="zh-CN" altLang="en-US" sz="2000" dirty="0" smtClean="0">
                <a:solidFill>
                  <a:srgbClr val="3232C8"/>
                </a:solidFill>
                <a:ea typeface="黑体" panose="02010609060101010101" pitchFamily="49" charset="-122"/>
              </a:rPr>
              <a:t>访问属性，执行命令等</a:t>
            </a:r>
          </a:p>
          <a:p>
            <a:r>
              <a:rPr lang="en-US" altLang="zh-CN" sz="2000" dirty="0" smtClean="0"/>
              <a:t>C++</a:t>
            </a:r>
            <a:r>
              <a:rPr lang="zh-CN" altLang="en-US" sz="2000" dirty="0" smtClean="0"/>
              <a:t>中，结构成员有两类：私有（</a:t>
            </a:r>
            <a:r>
              <a:rPr lang="en-US" altLang="zh-CN" sz="2000" dirty="0" smtClean="0">
                <a:solidFill>
                  <a:schemeClr val="hlink"/>
                </a:solidFill>
              </a:rPr>
              <a:t>private</a:t>
            </a:r>
            <a:r>
              <a:rPr lang="zh-CN" altLang="en-US" sz="2000" dirty="0" smtClean="0"/>
              <a:t>）成员和公有（</a:t>
            </a:r>
            <a:r>
              <a:rPr lang="en-US" altLang="zh-CN" sz="2000" dirty="0" smtClean="0">
                <a:solidFill>
                  <a:schemeClr val="hlink"/>
                </a:solidFill>
              </a:rPr>
              <a:t>public</a:t>
            </a:r>
            <a:r>
              <a:rPr lang="zh-CN" altLang="en-US" sz="2000" dirty="0" smtClean="0"/>
              <a:t>）成员；</a:t>
            </a:r>
          </a:p>
          <a:p>
            <a:r>
              <a:rPr lang="en-US" altLang="zh-CN" sz="2000" dirty="0" smtClean="0"/>
              <a:t>C++</a:t>
            </a:r>
            <a:r>
              <a:rPr lang="zh-CN" altLang="en-US" sz="2000" dirty="0" smtClean="0"/>
              <a:t>规定，在</a:t>
            </a:r>
            <a:r>
              <a:rPr lang="zh-CN" altLang="en-US" sz="2000" dirty="0" smtClean="0">
                <a:solidFill>
                  <a:schemeClr val="hlink"/>
                </a:solidFill>
              </a:rPr>
              <a:t>缺省的情况</a:t>
            </a:r>
            <a:r>
              <a:rPr lang="zh-CN" altLang="en-US" sz="2000" dirty="0" smtClean="0"/>
              <a:t>下，结构中的成员（数据成员、成员函数）都是</a:t>
            </a:r>
            <a:r>
              <a:rPr lang="zh-CN" altLang="en-US" sz="2000" dirty="0" smtClean="0">
                <a:solidFill>
                  <a:schemeClr val="hlink"/>
                </a:solidFill>
              </a:rPr>
              <a:t>公有</a:t>
            </a:r>
            <a:r>
              <a:rPr lang="zh-CN" altLang="en-US" sz="2000" dirty="0" smtClean="0"/>
              <a:t>的（</a:t>
            </a:r>
            <a:r>
              <a:rPr lang="en-US" altLang="zh-CN" sz="2000" dirty="0" smtClean="0"/>
              <a:t>public</a:t>
            </a:r>
            <a:r>
              <a:rPr lang="zh-CN" altLang="en-US" sz="2000" dirty="0" smtClean="0"/>
              <a:t>），谁都可以访问这些成员。</a:t>
            </a:r>
          </a:p>
        </p:txBody>
      </p:sp>
    </p:spTree>
    <p:extLst>
      <p:ext uri="{BB962C8B-B14F-4D97-AF65-F5344CB8AC3E}">
        <p14:creationId xmlns:p14="http://schemas.microsoft.com/office/powerpoint/2010/main" val="22268728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3.4.1</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构造函数的定义和功能</a:t>
            </a:r>
          </a:p>
        </p:txBody>
      </p:sp>
      <p:sp>
        <p:nvSpPr>
          <p:cNvPr id="2" name="TextBox 1"/>
          <p:cNvSpPr txBox="1"/>
          <p:nvPr/>
        </p:nvSpPr>
        <p:spPr>
          <a:xfrm>
            <a:off x="0" y="699542"/>
            <a:ext cx="9036496" cy="3908762"/>
          </a:xfrm>
          <a:prstGeom prst="rect">
            <a:avLst/>
          </a:prstGeom>
          <a:noFill/>
        </p:spPr>
        <p:txBody>
          <a:bodyPr wrap="square" rtlCol="0">
            <a:spAutoFit/>
          </a:bodyPr>
          <a:lstStyle/>
          <a:p>
            <a:r>
              <a:rPr lang="zh-CN" altLang="zh-CN" sz="2000" b="1" dirty="0">
                <a:solidFill>
                  <a:srgbClr val="0070C0"/>
                </a:solidFill>
                <a:latin typeface="仿宋" panose="02010609060101010101" pitchFamily="49" charset="-122"/>
                <a:ea typeface="仿宋" panose="02010609060101010101" pitchFamily="49" charset="-122"/>
              </a:rPr>
              <a:t>说明：</a:t>
            </a:r>
          </a:p>
          <a:p>
            <a:pPr>
              <a:lnSpc>
                <a:spcPct val="114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zh-CN" sz="2000" b="1" dirty="0">
                <a:latin typeface="仿宋" panose="02010609060101010101" pitchFamily="49" charset="-122"/>
                <a:ea typeface="仿宋" panose="02010609060101010101" pitchFamily="49" charset="-122"/>
              </a:rPr>
              <a:t>）构造函数的名称必须</a:t>
            </a:r>
            <a:r>
              <a:rPr lang="zh-CN" altLang="en-US" sz="2000" b="1" dirty="0">
                <a:latin typeface="仿宋" panose="02010609060101010101" pitchFamily="49" charset="-122"/>
                <a:ea typeface="仿宋" panose="02010609060101010101" pitchFamily="49" charset="-122"/>
              </a:rPr>
              <a:t>与</a:t>
            </a:r>
            <a:r>
              <a:rPr lang="zh-CN" altLang="zh-CN" sz="2000" b="1" dirty="0">
                <a:latin typeface="仿宋" panose="02010609060101010101" pitchFamily="49" charset="-122"/>
                <a:ea typeface="仿宋" panose="02010609060101010101" pitchFamily="49" charset="-122"/>
              </a:rPr>
              <a:t>类名</a:t>
            </a:r>
            <a:r>
              <a:rPr lang="zh-CN" altLang="zh-CN" sz="2000" b="1" dirty="0">
                <a:solidFill>
                  <a:srgbClr val="FF0000"/>
                </a:solidFill>
                <a:latin typeface="仿宋" panose="02010609060101010101" pitchFamily="49" charset="-122"/>
                <a:ea typeface="仿宋" panose="02010609060101010101" pitchFamily="49" charset="-122"/>
              </a:rPr>
              <a:t>相同</a:t>
            </a:r>
            <a:r>
              <a:rPr lang="zh-CN" altLang="zh-CN" sz="2000" b="1" dirty="0">
                <a:latin typeface="仿宋" panose="02010609060101010101" pitchFamily="49" charset="-122"/>
                <a:ea typeface="仿宋" panose="02010609060101010101" pitchFamily="49" charset="-122"/>
              </a:rPr>
              <a:t>。</a:t>
            </a:r>
          </a:p>
          <a:p>
            <a:pPr>
              <a:lnSpc>
                <a:spcPct val="114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zh-CN" sz="2000" b="1" dirty="0">
                <a:latin typeface="仿宋" panose="02010609060101010101" pitchFamily="49" charset="-122"/>
                <a:ea typeface="仿宋" panose="02010609060101010101" pitchFamily="49" charset="-122"/>
              </a:rPr>
              <a:t>）构造函数</a:t>
            </a:r>
            <a:r>
              <a:rPr lang="zh-CN" altLang="zh-CN" sz="2000" b="1" dirty="0">
                <a:solidFill>
                  <a:srgbClr val="FF0000"/>
                </a:solidFill>
                <a:latin typeface="仿宋" panose="02010609060101010101" pitchFamily="49" charset="-122"/>
                <a:ea typeface="仿宋" panose="02010609060101010101" pitchFamily="49" charset="-122"/>
              </a:rPr>
              <a:t>没有</a:t>
            </a:r>
            <a:r>
              <a:rPr lang="zh-CN" altLang="zh-CN" sz="2000" b="1" dirty="0">
                <a:latin typeface="仿宋" panose="02010609060101010101" pitchFamily="49" charset="-122"/>
                <a:ea typeface="仿宋" panose="02010609060101010101" pitchFamily="49" charset="-122"/>
              </a:rPr>
              <a:t>返回值类型，也不能指定为</a:t>
            </a:r>
            <a:r>
              <a:rPr lang="en-US" altLang="zh-CN" sz="2000" b="1" dirty="0">
                <a:latin typeface="仿宋" panose="02010609060101010101" pitchFamily="49" charset="-122"/>
                <a:ea typeface="仿宋" panose="02010609060101010101" pitchFamily="49" charset="-122"/>
              </a:rPr>
              <a:t>void</a:t>
            </a:r>
            <a:r>
              <a:rPr lang="zh-CN" altLang="zh-CN" sz="2000" b="1" dirty="0">
                <a:latin typeface="仿宋" panose="02010609060101010101" pitchFamily="49" charset="-122"/>
                <a:ea typeface="仿宋" panose="02010609060101010101" pitchFamily="49" charset="-122"/>
              </a:rPr>
              <a:t>。</a:t>
            </a:r>
          </a:p>
          <a:p>
            <a:pPr>
              <a:lnSpc>
                <a:spcPct val="114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zh-CN" sz="2000" b="1" dirty="0">
                <a:latin typeface="仿宋" panose="02010609060101010101" pitchFamily="49" charset="-122"/>
                <a:ea typeface="仿宋" panose="02010609060101010101" pitchFamily="49" charset="-122"/>
              </a:rPr>
              <a:t>）构造函数可以有</a:t>
            </a:r>
            <a:r>
              <a:rPr lang="zh-CN" altLang="zh-CN" sz="2000" b="1" dirty="0">
                <a:solidFill>
                  <a:srgbClr val="FF0000"/>
                </a:solidFill>
                <a:latin typeface="仿宋" panose="02010609060101010101" pitchFamily="49" charset="-122"/>
                <a:ea typeface="仿宋" panose="02010609060101010101" pitchFamily="49" charset="-122"/>
              </a:rPr>
              <a:t>任意</a:t>
            </a:r>
            <a:r>
              <a:rPr lang="zh-CN" altLang="zh-CN" sz="2000" b="1" dirty="0">
                <a:latin typeface="仿宋" panose="02010609060101010101" pitchFamily="49" charset="-122"/>
                <a:ea typeface="仿宋" panose="02010609060101010101" pitchFamily="49" charset="-122"/>
              </a:rPr>
              <a:t>个任意类型的参数。</a:t>
            </a:r>
          </a:p>
          <a:p>
            <a:pPr>
              <a:lnSpc>
                <a:spcPct val="114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4</a:t>
            </a:r>
            <a:r>
              <a:rPr lang="zh-CN" altLang="zh-CN" sz="2000" b="1" dirty="0">
                <a:latin typeface="仿宋" panose="02010609060101010101" pitchFamily="49" charset="-122"/>
                <a:ea typeface="仿宋" panose="02010609060101010101" pitchFamily="49" charset="-122"/>
              </a:rPr>
              <a:t>）如果没有显式的定义构造函数，系统会自动生成一个</a:t>
            </a:r>
            <a:r>
              <a:rPr lang="zh-CN" altLang="zh-CN" sz="2000" b="1" dirty="0">
                <a:solidFill>
                  <a:srgbClr val="FF0000"/>
                </a:solidFill>
                <a:latin typeface="仿宋" panose="02010609060101010101" pitchFamily="49" charset="-122"/>
                <a:ea typeface="仿宋" panose="02010609060101010101" pitchFamily="49" charset="-122"/>
              </a:rPr>
              <a:t>默认</a:t>
            </a:r>
            <a:r>
              <a:rPr lang="zh-CN" altLang="zh-CN" sz="2000" b="1" dirty="0">
                <a:latin typeface="仿宋" panose="02010609060101010101" pitchFamily="49" charset="-122"/>
                <a:ea typeface="仿宋" panose="02010609060101010101" pitchFamily="49" charset="-122"/>
              </a:rPr>
              <a:t>的构造函数。这个构造函数不含有参数，也不对数据成员进行初始化，只负责为对象分配存储空间。</a:t>
            </a:r>
          </a:p>
          <a:p>
            <a:pPr>
              <a:lnSpc>
                <a:spcPct val="114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5</a:t>
            </a:r>
            <a:r>
              <a:rPr lang="zh-CN" altLang="zh-CN" sz="2000" b="1" dirty="0">
                <a:latin typeface="仿宋" panose="02010609060101010101" pitchFamily="49" charset="-122"/>
                <a:ea typeface="仿宋" panose="02010609060101010101" pitchFamily="49" charset="-122"/>
              </a:rPr>
              <a:t>）如果显式的为类定义了构造函数，系统将</a:t>
            </a:r>
            <a:r>
              <a:rPr lang="zh-CN" altLang="zh-CN" sz="2000" b="1" dirty="0">
                <a:solidFill>
                  <a:srgbClr val="FF0000"/>
                </a:solidFill>
                <a:latin typeface="仿宋" panose="02010609060101010101" pitchFamily="49" charset="-122"/>
                <a:ea typeface="仿宋" panose="02010609060101010101" pitchFamily="49" charset="-122"/>
              </a:rPr>
              <a:t>不再</a:t>
            </a:r>
            <a:r>
              <a:rPr lang="zh-CN" altLang="zh-CN" sz="2000" b="1" dirty="0">
                <a:latin typeface="仿宋" panose="02010609060101010101" pitchFamily="49" charset="-122"/>
                <a:ea typeface="仿宋" panose="02010609060101010101" pitchFamily="49" charset="-122"/>
              </a:rPr>
              <a:t>为类提供默认构造函数。</a:t>
            </a:r>
          </a:p>
          <a:p>
            <a:pPr>
              <a:lnSpc>
                <a:spcPct val="114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6</a:t>
            </a:r>
            <a:r>
              <a:rPr lang="zh-CN" altLang="zh-CN" sz="2000" b="1" dirty="0">
                <a:latin typeface="仿宋" panose="02010609060101010101" pitchFamily="49" charset="-122"/>
                <a:ea typeface="仿宋" panose="02010609060101010101" pitchFamily="49" charset="-122"/>
              </a:rPr>
              <a:t>）定义对象时，系统会</a:t>
            </a:r>
            <a:r>
              <a:rPr lang="zh-CN" altLang="zh-CN" sz="2000" b="1" dirty="0">
                <a:solidFill>
                  <a:srgbClr val="FF0000"/>
                </a:solidFill>
                <a:latin typeface="仿宋" panose="02010609060101010101" pitchFamily="49" charset="-122"/>
                <a:ea typeface="仿宋" panose="02010609060101010101" pitchFamily="49" charset="-122"/>
              </a:rPr>
              <a:t>自动</a:t>
            </a:r>
            <a:r>
              <a:rPr lang="zh-CN" altLang="zh-CN" sz="2000" b="1" dirty="0">
                <a:latin typeface="仿宋" panose="02010609060101010101" pitchFamily="49" charset="-122"/>
                <a:ea typeface="仿宋" panose="02010609060101010101" pitchFamily="49" charset="-122"/>
              </a:rPr>
              <a:t>调用构造函数。</a:t>
            </a:r>
          </a:p>
          <a:p>
            <a:pPr>
              <a:lnSpc>
                <a:spcPct val="114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7</a:t>
            </a:r>
            <a:r>
              <a:rPr lang="zh-CN" altLang="zh-CN" sz="2000" b="1" dirty="0">
                <a:latin typeface="仿宋" panose="02010609060101010101" pitchFamily="49" charset="-122"/>
                <a:ea typeface="仿宋" panose="02010609060101010101" pitchFamily="49" charset="-122"/>
              </a:rPr>
              <a:t>）构造函数可以</a:t>
            </a:r>
            <a:r>
              <a:rPr lang="zh-CN" altLang="zh-CN" sz="2000" b="1" dirty="0">
                <a:solidFill>
                  <a:srgbClr val="FF0000"/>
                </a:solidFill>
                <a:latin typeface="仿宋" panose="02010609060101010101" pitchFamily="49" charset="-122"/>
                <a:ea typeface="仿宋" panose="02010609060101010101" pitchFamily="49" charset="-122"/>
              </a:rPr>
              <a:t>重载</a:t>
            </a:r>
            <a:r>
              <a:rPr lang="zh-CN" altLang="zh-CN" sz="2000" b="1" dirty="0">
                <a:latin typeface="仿宋" panose="02010609060101010101" pitchFamily="49" charset="-122"/>
                <a:ea typeface="仿宋" panose="02010609060101010101" pitchFamily="49" charset="-122"/>
              </a:rPr>
              <a:t>。</a:t>
            </a:r>
          </a:p>
          <a:p>
            <a:pPr>
              <a:lnSpc>
                <a:spcPct val="114000"/>
              </a:lnSpc>
            </a:pPr>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8</a:t>
            </a:r>
            <a:r>
              <a:rPr lang="zh-CN" altLang="zh-CN" sz="2000" b="1" dirty="0">
                <a:latin typeface="仿宋" panose="02010609060101010101" pitchFamily="49" charset="-122"/>
                <a:ea typeface="仿宋" panose="02010609060101010101" pitchFamily="49" charset="-122"/>
              </a:rPr>
              <a:t>）构造函数一般被定义为</a:t>
            </a:r>
            <a:r>
              <a:rPr lang="zh-CN" altLang="zh-CN" sz="2000" b="1" dirty="0">
                <a:solidFill>
                  <a:srgbClr val="FF0000"/>
                </a:solidFill>
                <a:latin typeface="仿宋" panose="02010609060101010101" pitchFamily="49" charset="-122"/>
                <a:ea typeface="仿宋" panose="02010609060101010101" pitchFamily="49" charset="-122"/>
              </a:rPr>
              <a:t>公有</a:t>
            </a:r>
            <a:r>
              <a:rPr lang="zh-CN" altLang="zh-CN" sz="2000" b="1" dirty="0">
                <a:latin typeface="仿宋" panose="02010609060101010101" pitchFamily="49" charset="-122"/>
                <a:ea typeface="仿宋" panose="02010609060101010101" pitchFamily="49" charset="-122"/>
              </a:rPr>
              <a:t>访问权限。</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500"/>
                                        <p:tgtEl>
                                          <p:spTgt spid="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1000"/>
                                        <p:tgtEl>
                                          <p:spTgt spid="2">
                                            <p:txEl>
                                              <p:pRg st="1" end="1"/>
                                            </p:txEl>
                                          </p:spTgt>
                                        </p:tgtEl>
                                      </p:cBhvr>
                                    </p:animEffect>
                                    <p:anim calcmode="lin" valueType="num">
                                      <p:cBhvr>
                                        <p:cTn id="2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1000"/>
                                        <p:tgtEl>
                                          <p:spTgt spid="2">
                                            <p:txEl>
                                              <p:pRg st="2" end="2"/>
                                            </p:txEl>
                                          </p:spTgt>
                                        </p:tgtEl>
                                      </p:cBhvr>
                                    </p:animEffect>
                                    <p:anim calcmode="lin" valueType="num">
                                      <p:cBhvr>
                                        <p:cTn id="3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fade">
                                      <p:cBhvr>
                                        <p:cTn id="40" dur="1000"/>
                                        <p:tgtEl>
                                          <p:spTgt spid="2">
                                            <p:txEl>
                                              <p:pRg st="3" end="3"/>
                                            </p:txEl>
                                          </p:spTgt>
                                        </p:tgtEl>
                                      </p:cBhvr>
                                    </p:animEffect>
                                    <p:anim calcmode="lin" valueType="num">
                                      <p:cBhvr>
                                        <p:cTn id="4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animEffect transition="in" filter="fade">
                                      <p:cBhvr>
                                        <p:cTn id="47" dur="1000"/>
                                        <p:tgtEl>
                                          <p:spTgt spid="2">
                                            <p:txEl>
                                              <p:pRg st="4" end="4"/>
                                            </p:txEl>
                                          </p:spTgt>
                                        </p:tgtEl>
                                      </p:cBhvr>
                                    </p:animEffect>
                                    <p:anim calcmode="lin" valueType="num">
                                      <p:cBhvr>
                                        <p:cTn id="4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
                                            <p:txEl>
                                              <p:pRg st="5" end="5"/>
                                            </p:txEl>
                                          </p:spTgt>
                                        </p:tgtEl>
                                        <p:attrNameLst>
                                          <p:attrName>style.visibility</p:attrName>
                                        </p:attrNameLst>
                                      </p:cBhvr>
                                      <p:to>
                                        <p:strVal val="visible"/>
                                      </p:to>
                                    </p:set>
                                    <p:animEffect transition="in" filter="fade">
                                      <p:cBhvr>
                                        <p:cTn id="54" dur="1000"/>
                                        <p:tgtEl>
                                          <p:spTgt spid="2">
                                            <p:txEl>
                                              <p:pRg st="5" end="5"/>
                                            </p:txEl>
                                          </p:spTgt>
                                        </p:tgtEl>
                                      </p:cBhvr>
                                    </p:animEffect>
                                    <p:anim calcmode="lin" valueType="num">
                                      <p:cBhvr>
                                        <p:cTn id="5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fade">
                                      <p:cBhvr>
                                        <p:cTn id="61" dur="1000"/>
                                        <p:tgtEl>
                                          <p:spTgt spid="2">
                                            <p:txEl>
                                              <p:pRg st="6" end="6"/>
                                            </p:txEl>
                                          </p:spTgt>
                                        </p:tgtEl>
                                      </p:cBhvr>
                                    </p:animEffect>
                                    <p:anim calcmode="lin" valueType="num">
                                      <p:cBhvr>
                                        <p:cTn id="62"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2">
                                            <p:txEl>
                                              <p:pRg st="7" end="7"/>
                                            </p:txEl>
                                          </p:spTgt>
                                        </p:tgtEl>
                                        <p:attrNameLst>
                                          <p:attrName>style.visibility</p:attrName>
                                        </p:attrNameLst>
                                      </p:cBhvr>
                                      <p:to>
                                        <p:strVal val="visible"/>
                                      </p:to>
                                    </p:set>
                                    <p:animEffect transition="in" filter="fade">
                                      <p:cBhvr>
                                        <p:cTn id="68" dur="1000"/>
                                        <p:tgtEl>
                                          <p:spTgt spid="2">
                                            <p:txEl>
                                              <p:pRg st="7" end="7"/>
                                            </p:txEl>
                                          </p:spTgt>
                                        </p:tgtEl>
                                      </p:cBhvr>
                                    </p:animEffect>
                                    <p:anim calcmode="lin" valueType="num">
                                      <p:cBhvr>
                                        <p:cTn id="69"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70"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2">
                                            <p:txEl>
                                              <p:pRg st="8" end="8"/>
                                            </p:txEl>
                                          </p:spTgt>
                                        </p:tgtEl>
                                        <p:attrNameLst>
                                          <p:attrName>style.visibility</p:attrName>
                                        </p:attrNameLst>
                                      </p:cBhvr>
                                      <p:to>
                                        <p:strVal val="visible"/>
                                      </p:to>
                                    </p:set>
                                    <p:animEffect transition="in" filter="fade">
                                      <p:cBhvr>
                                        <p:cTn id="75" dur="1000"/>
                                        <p:tgtEl>
                                          <p:spTgt spid="2">
                                            <p:txEl>
                                              <p:pRg st="8" end="8"/>
                                            </p:txEl>
                                          </p:spTgt>
                                        </p:tgtEl>
                                      </p:cBhvr>
                                    </p:animEffect>
                                    <p:anim calcmode="lin" valueType="num">
                                      <p:cBhvr>
                                        <p:cTn id="76"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7"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3.4.1</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构造函数的定义和功能</a:t>
            </a:r>
          </a:p>
        </p:txBody>
      </p:sp>
      <p:sp>
        <p:nvSpPr>
          <p:cNvPr id="2" name="TextBox 1"/>
          <p:cNvSpPr txBox="1"/>
          <p:nvPr/>
        </p:nvSpPr>
        <p:spPr>
          <a:xfrm>
            <a:off x="755576" y="915566"/>
            <a:ext cx="7632848" cy="3477875"/>
          </a:xfrm>
          <a:prstGeom prst="rect">
            <a:avLst/>
          </a:prstGeom>
          <a:noFill/>
        </p:spPr>
        <p:txBody>
          <a:bodyPr wrap="square" rtlCol="0">
            <a:spAutoFit/>
          </a:bodyPr>
          <a:lstStyle/>
          <a:p>
            <a:r>
              <a:rPr lang="zh-CN" altLang="zh-CN" sz="2000" b="1" dirty="0">
                <a:latin typeface="仿宋" panose="02010609060101010101" pitchFamily="49" charset="-122"/>
                <a:ea typeface="仿宋" panose="02010609060101010101" pitchFamily="49" charset="-122"/>
              </a:rPr>
              <a:t>【例</a:t>
            </a:r>
            <a:r>
              <a:rPr lang="en-US" altLang="zh-CN" sz="2000" b="1" dirty="0">
                <a:latin typeface="仿宋" panose="02010609060101010101" pitchFamily="49" charset="-122"/>
                <a:ea typeface="仿宋" panose="02010609060101010101" pitchFamily="49" charset="-122"/>
              </a:rPr>
              <a:t>3-11</a:t>
            </a:r>
            <a:r>
              <a:rPr lang="zh-CN" altLang="zh-CN" sz="2000" b="1" dirty="0">
                <a:latin typeface="仿宋" panose="02010609060101010101" pitchFamily="49" charset="-122"/>
                <a:ea typeface="仿宋" panose="02010609060101010101" pitchFamily="49" charset="-122"/>
              </a:rPr>
              <a:t>】举例说明构造函数的使用。</a:t>
            </a:r>
          </a:p>
          <a:p>
            <a:r>
              <a:rPr lang="en-US" altLang="zh-CN" sz="2000" b="1" dirty="0">
                <a:latin typeface="仿宋" pitchFamily="49" charset="-122"/>
                <a:ea typeface="仿宋" pitchFamily="49" charset="-122"/>
              </a:rPr>
              <a:t>class Date</a:t>
            </a:r>
            <a:endParaRPr lang="zh-CN" altLang="zh-CN" sz="2000" b="1" dirty="0">
              <a:latin typeface="仿宋" pitchFamily="49" charset="-122"/>
              <a:ea typeface="仿宋" pitchFamily="49" charset="-122"/>
            </a:endParaRPr>
          </a:p>
          <a:p>
            <a:r>
              <a:rPr lang="en-US" altLang="zh-CN" sz="2000" b="1" dirty="0">
                <a:latin typeface="仿宋" pitchFamily="49" charset="-122"/>
                <a:ea typeface="仿宋" pitchFamily="49" charset="-122"/>
              </a:rPr>
              <a:t>{</a:t>
            </a:r>
            <a:endParaRPr lang="zh-CN" altLang="zh-CN" sz="2000" b="1" dirty="0">
              <a:latin typeface="仿宋" pitchFamily="49" charset="-122"/>
              <a:ea typeface="仿宋" pitchFamily="49" charset="-122"/>
            </a:endParaRPr>
          </a:p>
          <a:p>
            <a:r>
              <a:rPr lang="en-US" altLang="zh-CN" sz="2000" b="1" dirty="0">
                <a:latin typeface="仿宋" pitchFamily="49" charset="-122"/>
                <a:ea typeface="仿宋" pitchFamily="49" charset="-122"/>
              </a:rPr>
              <a:t>private:</a:t>
            </a:r>
            <a:endParaRPr lang="zh-CN" altLang="zh-CN" sz="2000" b="1" dirty="0">
              <a:latin typeface="仿宋" pitchFamily="49" charset="-122"/>
              <a:ea typeface="仿宋" pitchFamily="49" charset="-122"/>
            </a:endParaRPr>
          </a:p>
          <a:p>
            <a:r>
              <a:rPr lang="en-US" altLang="zh-CN" sz="2000" b="1" dirty="0">
                <a:latin typeface="仿宋" pitchFamily="49" charset="-122"/>
                <a:ea typeface="仿宋" pitchFamily="49" charset="-122"/>
              </a:rPr>
              <a:t>	</a:t>
            </a:r>
            <a:r>
              <a:rPr lang="en-US" altLang="zh-CN" sz="2000" b="1" dirty="0" err="1" smtClean="0">
                <a:latin typeface="仿宋" pitchFamily="49" charset="-122"/>
                <a:ea typeface="仿宋" pitchFamily="49" charset="-122"/>
              </a:rPr>
              <a:t>int</a:t>
            </a:r>
            <a:r>
              <a:rPr lang="en-US" altLang="zh-CN" sz="2000" b="1" dirty="0" smtClean="0">
                <a:latin typeface="仿宋" pitchFamily="49" charset="-122"/>
                <a:ea typeface="仿宋" pitchFamily="49" charset="-122"/>
              </a:rPr>
              <a:t> </a:t>
            </a:r>
            <a:r>
              <a:rPr lang="en-US" altLang="zh-CN" sz="2000" b="1" dirty="0">
                <a:latin typeface="仿宋" pitchFamily="49" charset="-122"/>
                <a:ea typeface="仿宋" pitchFamily="49" charset="-122"/>
              </a:rPr>
              <a:t>year;</a:t>
            </a:r>
            <a:endParaRPr lang="zh-CN" altLang="zh-CN" sz="2000" b="1" dirty="0">
              <a:latin typeface="仿宋" pitchFamily="49" charset="-122"/>
              <a:ea typeface="仿宋" pitchFamily="49" charset="-122"/>
            </a:endParaRPr>
          </a:p>
          <a:p>
            <a:r>
              <a:rPr lang="en-US" altLang="zh-CN" sz="2000" b="1" dirty="0">
                <a:latin typeface="仿宋" pitchFamily="49" charset="-122"/>
                <a:ea typeface="仿宋" pitchFamily="49" charset="-122"/>
              </a:rPr>
              <a:t>	</a:t>
            </a:r>
            <a:r>
              <a:rPr lang="en-US" altLang="zh-CN" sz="2000" b="1" dirty="0" err="1" smtClean="0">
                <a:latin typeface="仿宋" pitchFamily="49" charset="-122"/>
                <a:ea typeface="仿宋" pitchFamily="49" charset="-122"/>
              </a:rPr>
              <a:t>int</a:t>
            </a:r>
            <a:r>
              <a:rPr lang="en-US" altLang="zh-CN" sz="2000" b="1" dirty="0" smtClean="0">
                <a:latin typeface="仿宋" pitchFamily="49" charset="-122"/>
                <a:ea typeface="仿宋" pitchFamily="49" charset="-122"/>
              </a:rPr>
              <a:t> </a:t>
            </a:r>
            <a:r>
              <a:rPr lang="en-US" altLang="zh-CN" sz="2000" b="1" dirty="0">
                <a:latin typeface="仿宋" pitchFamily="49" charset="-122"/>
                <a:ea typeface="仿宋" pitchFamily="49" charset="-122"/>
              </a:rPr>
              <a:t>month;</a:t>
            </a:r>
            <a:endParaRPr lang="zh-CN" altLang="zh-CN" sz="2000" b="1" dirty="0">
              <a:latin typeface="仿宋" pitchFamily="49" charset="-122"/>
              <a:ea typeface="仿宋" pitchFamily="49" charset="-122"/>
            </a:endParaRPr>
          </a:p>
          <a:p>
            <a:r>
              <a:rPr lang="en-US" altLang="zh-CN" sz="2000" b="1" dirty="0">
                <a:latin typeface="仿宋" pitchFamily="49" charset="-122"/>
                <a:ea typeface="仿宋" pitchFamily="49" charset="-122"/>
              </a:rPr>
              <a:t>	</a:t>
            </a:r>
            <a:r>
              <a:rPr lang="en-US" altLang="zh-CN" sz="2000" b="1" dirty="0" err="1" smtClean="0">
                <a:latin typeface="仿宋" pitchFamily="49" charset="-122"/>
                <a:ea typeface="仿宋" pitchFamily="49" charset="-122"/>
              </a:rPr>
              <a:t>int</a:t>
            </a:r>
            <a:r>
              <a:rPr lang="en-US" altLang="zh-CN" sz="2000" b="1" dirty="0" smtClean="0">
                <a:latin typeface="仿宋" pitchFamily="49" charset="-122"/>
                <a:ea typeface="仿宋" pitchFamily="49" charset="-122"/>
              </a:rPr>
              <a:t> </a:t>
            </a:r>
            <a:r>
              <a:rPr lang="en-US" altLang="zh-CN" sz="2000" b="1" dirty="0">
                <a:latin typeface="仿宋" pitchFamily="49" charset="-122"/>
                <a:ea typeface="仿宋" pitchFamily="49" charset="-122"/>
              </a:rPr>
              <a:t>day;</a:t>
            </a:r>
            <a:endParaRPr lang="zh-CN" altLang="zh-CN" sz="2000" b="1" dirty="0">
              <a:latin typeface="仿宋" pitchFamily="49" charset="-122"/>
              <a:ea typeface="仿宋" pitchFamily="49" charset="-122"/>
            </a:endParaRPr>
          </a:p>
          <a:p>
            <a:r>
              <a:rPr lang="en-US" altLang="zh-CN" sz="2000" b="1" dirty="0">
                <a:latin typeface="仿宋" pitchFamily="49" charset="-122"/>
                <a:ea typeface="仿宋" pitchFamily="49" charset="-122"/>
              </a:rPr>
              <a:t>public:</a:t>
            </a:r>
            <a:endParaRPr lang="zh-CN" altLang="zh-CN" sz="2000" b="1" dirty="0">
              <a:latin typeface="仿宋" pitchFamily="49" charset="-122"/>
              <a:ea typeface="仿宋" pitchFamily="49" charset="-122"/>
            </a:endParaRPr>
          </a:p>
          <a:p>
            <a:r>
              <a:rPr lang="en-US" altLang="zh-CN" sz="2000" b="1" dirty="0">
                <a:latin typeface="仿宋" pitchFamily="49" charset="-122"/>
                <a:ea typeface="仿宋" pitchFamily="49" charset="-122"/>
              </a:rPr>
              <a:t>	</a:t>
            </a:r>
            <a:r>
              <a:rPr lang="en-US" altLang="zh-CN" sz="2000" b="1" dirty="0" smtClean="0">
                <a:latin typeface="仿宋" pitchFamily="49" charset="-122"/>
                <a:ea typeface="仿宋" pitchFamily="49" charset="-122"/>
              </a:rPr>
              <a:t>Date(</a:t>
            </a:r>
            <a:r>
              <a:rPr lang="en-US" altLang="zh-CN" sz="2000" b="1" dirty="0" err="1" smtClean="0">
                <a:latin typeface="仿宋" pitchFamily="49" charset="-122"/>
                <a:ea typeface="仿宋" pitchFamily="49" charset="-122"/>
              </a:rPr>
              <a:t>int</a:t>
            </a:r>
            <a:r>
              <a:rPr lang="en-US" altLang="zh-CN" sz="2000" b="1" dirty="0" smtClean="0">
                <a:latin typeface="仿宋" pitchFamily="49" charset="-122"/>
                <a:ea typeface="仿宋" pitchFamily="49" charset="-122"/>
              </a:rPr>
              <a:t> </a:t>
            </a:r>
            <a:r>
              <a:rPr lang="en-US" altLang="zh-CN" sz="2000" b="1" dirty="0" err="1">
                <a:latin typeface="仿宋" pitchFamily="49" charset="-122"/>
                <a:ea typeface="仿宋" pitchFamily="49" charset="-122"/>
              </a:rPr>
              <a:t>y,int</a:t>
            </a:r>
            <a:r>
              <a:rPr lang="en-US" altLang="zh-CN" sz="2000" b="1" dirty="0">
                <a:latin typeface="仿宋" pitchFamily="49" charset="-122"/>
                <a:ea typeface="仿宋" pitchFamily="49" charset="-122"/>
              </a:rPr>
              <a:t> </a:t>
            </a:r>
            <a:r>
              <a:rPr lang="en-US" altLang="zh-CN" sz="2000" b="1" dirty="0" err="1">
                <a:latin typeface="仿宋" pitchFamily="49" charset="-122"/>
                <a:ea typeface="仿宋" pitchFamily="49" charset="-122"/>
              </a:rPr>
              <a:t>m,int</a:t>
            </a:r>
            <a:r>
              <a:rPr lang="en-US" altLang="zh-CN" sz="2000" b="1" dirty="0">
                <a:latin typeface="仿宋" pitchFamily="49" charset="-122"/>
                <a:ea typeface="仿宋" pitchFamily="49" charset="-122"/>
              </a:rPr>
              <a:t> d);       //</a:t>
            </a:r>
            <a:r>
              <a:rPr lang="zh-CN" altLang="zh-CN" sz="2000" b="1" dirty="0">
                <a:latin typeface="仿宋" pitchFamily="49" charset="-122"/>
                <a:ea typeface="仿宋" pitchFamily="49" charset="-122"/>
              </a:rPr>
              <a:t>声明构造函数</a:t>
            </a:r>
          </a:p>
          <a:p>
            <a:r>
              <a:rPr lang="en-US" altLang="zh-CN" sz="2000" b="1" dirty="0">
                <a:latin typeface="仿宋" pitchFamily="49" charset="-122"/>
                <a:ea typeface="仿宋" pitchFamily="49" charset="-122"/>
              </a:rPr>
              <a:t>	</a:t>
            </a:r>
            <a:r>
              <a:rPr lang="en-US" altLang="zh-CN" sz="2000" b="1" dirty="0" smtClean="0">
                <a:latin typeface="仿宋" pitchFamily="49" charset="-122"/>
                <a:ea typeface="仿宋" pitchFamily="49" charset="-122"/>
              </a:rPr>
              <a:t>void </a:t>
            </a:r>
            <a:r>
              <a:rPr lang="en-US" altLang="zh-CN" sz="2000" b="1" dirty="0">
                <a:latin typeface="仿宋" pitchFamily="49" charset="-122"/>
                <a:ea typeface="仿宋" pitchFamily="49" charset="-122"/>
              </a:rPr>
              <a:t>Output();</a:t>
            </a:r>
            <a:endParaRPr lang="zh-CN" altLang="zh-CN" sz="2000" b="1" dirty="0">
              <a:latin typeface="仿宋" pitchFamily="49" charset="-122"/>
              <a:ea typeface="仿宋" pitchFamily="49" charset="-122"/>
            </a:endParaRPr>
          </a:p>
          <a:p>
            <a:r>
              <a:rPr lang="en-US" altLang="zh-CN" sz="2000" b="1" dirty="0">
                <a:latin typeface="仿宋" pitchFamily="49" charset="-122"/>
                <a:ea typeface="仿宋" pitchFamily="49" charset="-122"/>
              </a:rPr>
              <a:t>};</a:t>
            </a:r>
            <a:endParaRPr lang="zh-CN" altLang="zh-CN" sz="2000" b="1" dirty="0">
              <a:latin typeface="仿宋" pitchFamily="49" charset="-122"/>
              <a:ea typeface="仿宋"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3.4.1</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构造函数的定义和功能</a:t>
            </a:r>
          </a:p>
        </p:txBody>
      </p:sp>
      <p:sp>
        <p:nvSpPr>
          <p:cNvPr id="2" name="TextBox 1"/>
          <p:cNvSpPr txBox="1"/>
          <p:nvPr/>
        </p:nvSpPr>
        <p:spPr>
          <a:xfrm>
            <a:off x="755576" y="771550"/>
            <a:ext cx="7992888" cy="4247317"/>
          </a:xfrm>
          <a:prstGeom prst="rect">
            <a:avLst/>
          </a:prstGeom>
          <a:noFill/>
        </p:spPr>
        <p:txBody>
          <a:bodyPr wrap="square" rtlCol="0">
            <a:spAutoFit/>
          </a:bodyPr>
          <a:lstStyle/>
          <a:p>
            <a:r>
              <a:rPr lang="en-US" altLang="zh-CN" b="1" dirty="0">
                <a:latin typeface="仿宋" pitchFamily="49" charset="-122"/>
                <a:ea typeface="仿宋" pitchFamily="49" charset="-122"/>
              </a:rPr>
              <a:t>Date::Date(</a:t>
            </a:r>
            <a:r>
              <a:rPr lang="en-US" altLang="zh-CN" b="1" dirty="0" err="1">
                <a:latin typeface="仿宋" pitchFamily="49" charset="-122"/>
                <a:ea typeface="仿宋" pitchFamily="49" charset="-122"/>
              </a:rPr>
              <a:t>int</a:t>
            </a:r>
            <a:r>
              <a:rPr lang="en-US" altLang="zh-CN" b="1" dirty="0">
                <a:latin typeface="仿宋" pitchFamily="49" charset="-122"/>
                <a:ea typeface="仿宋" pitchFamily="49" charset="-122"/>
              </a:rPr>
              <a:t> </a:t>
            </a:r>
            <a:r>
              <a:rPr lang="en-US" altLang="zh-CN" b="1" dirty="0" err="1">
                <a:latin typeface="仿宋" pitchFamily="49" charset="-122"/>
                <a:ea typeface="仿宋" pitchFamily="49" charset="-122"/>
              </a:rPr>
              <a:t>y,int</a:t>
            </a:r>
            <a:r>
              <a:rPr lang="en-US" altLang="zh-CN" b="1" dirty="0">
                <a:latin typeface="仿宋" pitchFamily="49" charset="-122"/>
                <a:ea typeface="仿宋" pitchFamily="49" charset="-122"/>
              </a:rPr>
              <a:t> </a:t>
            </a:r>
            <a:r>
              <a:rPr lang="en-US" altLang="zh-CN" b="1" dirty="0" err="1">
                <a:latin typeface="仿宋" pitchFamily="49" charset="-122"/>
                <a:ea typeface="仿宋" pitchFamily="49" charset="-122"/>
              </a:rPr>
              <a:t>m,int</a:t>
            </a:r>
            <a:r>
              <a:rPr lang="en-US" altLang="zh-CN" b="1" dirty="0">
                <a:latin typeface="仿宋" pitchFamily="49" charset="-122"/>
                <a:ea typeface="仿宋" pitchFamily="49" charset="-122"/>
              </a:rPr>
              <a:t> d)      </a:t>
            </a:r>
            <a:r>
              <a:rPr lang="en-US" altLang="zh-CN" b="1" i="1" dirty="0">
                <a:latin typeface="仿宋" pitchFamily="49" charset="-122"/>
                <a:ea typeface="仿宋" pitchFamily="49" charset="-122"/>
              </a:rPr>
              <a:t> </a:t>
            </a:r>
            <a:r>
              <a:rPr lang="en-US" altLang="zh-CN" b="1" dirty="0">
                <a:latin typeface="仿宋" pitchFamily="49" charset="-122"/>
                <a:ea typeface="仿宋" pitchFamily="49" charset="-122"/>
              </a:rPr>
              <a:t>//</a:t>
            </a:r>
            <a:r>
              <a:rPr lang="zh-CN" altLang="zh-CN" b="1" dirty="0">
                <a:latin typeface="仿宋" pitchFamily="49" charset="-122"/>
                <a:ea typeface="仿宋" pitchFamily="49" charset="-122"/>
              </a:rPr>
              <a:t>定义构造函数</a:t>
            </a:r>
          </a:p>
          <a:p>
            <a:r>
              <a:rPr lang="en-US" altLang="zh-CN" b="1" dirty="0">
                <a:latin typeface="仿宋" pitchFamily="49" charset="-122"/>
                <a:ea typeface="仿宋" pitchFamily="49" charset="-122"/>
              </a:rPr>
              <a:t>{     </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year=y</a:t>
            </a:r>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month=m;</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day=d;</a:t>
            </a:r>
            <a:endParaRPr lang="zh-CN" altLang="zh-CN" b="1" dirty="0">
              <a:latin typeface="仿宋" pitchFamily="49" charset="-122"/>
              <a:ea typeface="仿宋" pitchFamily="49" charset="-122"/>
            </a:endParaRPr>
          </a:p>
          <a:p>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a:latin typeface="仿宋" pitchFamily="49" charset="-122"/>
                <a:ea typeface="仿宋" pitchFamily="49" charset="-122"/>
              </a:rPr>
              <a:t>void Date::Output()</a:t>
            </a:r>
            <a:endParaRPr lang="zh-CN" altLang="zh-CN" b="1" dirty="0">
              <a:latin typeface="仿宋" pitchFamily="49" charset="-122"/>
              <a:ea typeface="仿宋" pitchFamily="49" charset="-122"/>
            </a:endParaRPr>
          </a:p>
          <a:p>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err="1" smtClean="0">
                <a:latin typeface="仿宋" pitchFamily="49" charset="-122"/>
                <a:ea typeface="仿宋" pitchFamily="49" charset="-122"/>
              </a:rPr>
              <a:t>cout</a:t>
            </a:r>
            <a:r>
              <a:rPr lang="en-US" altLang="zh-CN" b="1" dirty="0">
                <a:latin typeface="仿宋" pitchFamily="49" charset="-122"/>
                <a:ea typeface="仿宋" pitchFamily="49" charset="-122"/>
              </a:rPr>
              <a:t>&lt;&lt;year&lt;&lt;"/"&lt;&lt;month&lt;&lt;"/"&lt;&lt;day&lt;&lt;</a:t>
            </a:r>
            <a:r>
              <a:rPr lang="en-US" altLang="zh-CN" b="1" dirty="0" err="1">
                <a:latin typeface="仿宋" pitchFamily="49" charset="-122"/>
                <a:ea typeface="仿宋" pitchFamily="49" charset="-122"/>
              </a:rPr>
              <a:t>endl</a:t>
            </a:r>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a:latin typeface="仿宋" pitchFamily="49" charset="-122"/>
                <a:ea typeface="仿宋" pitchFamily="49" charset="-122"/>
              </a:rPr>
              <a:t>void main()</a:t>
            </a:r>
            <a:endParaRPr lang="zh-CN" altLang="zh-CN" b="1" dirty="0">
              <a:latin typeface="仿宋" pitchFamily="49" charset="-122"/>
              <a:ea typeface="仿宋" pitchFamily="49" charset="-122"/>
            </a:endParaRPr>
          </a:p>
          <a:p>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a:latin typeface="仿宋" pitchFamily="49" charset="-122"/>
                <a:ea typeface="仿宋" pitchFamily="49" charset="-122"/>
              </a:rPr>
              <a:t>    </a:t>
            </a:r>
            <a:r>
              <a:rPr lang="en-US" altLang="zh-CN" b="1" dirty="0" smtClean="0">
                <a:latin typeface="仿宋" pitchFamily="49" charset="-122"/>
                <a:ea typeface="仿宋" pitchFamily="49" charset="-122"/>
              </a:rPr>
              <a:t>Date  </a:t>
            </a:r>
            <a:r>
              <a:rPr lang="en-US" altLang="zh-CN" b="1" dirty="0">
                <a:latin typeface="仿宋" pitchFamily="49" charset="-122"/>
                <a:ea typeface="仿宋" pitchFamily="49" charset="-122"/>
              </a:rPr>
              <a:t>today(2012,10,10);</a:t>
            </a:r>
            <a:endParaRPr lang="zh-CN" altLang="zh-CN" b="1" dirty="0">
              <a:latin typeface="仿宋" pitchFamily="49" charset="-122"/>
              <a:ea typeface="仿宋" pitchFamily="49" charset="-122"/>
            </a:endParaRPr>
          </a:p>
          <a:p>
            <a:r>
              <a:rPr lang="en-US" altLang="zh-CN" b="1" dirty="0" smtClean="0">
                <a:latin typeface="仿宋" pitchFamily="49" charset="-122"/>
                <a:ea typeface="仿宋" pitchFamily="49" charset="-122"/>
              </a:rPr>
              <a:t>    </a:t>
            </a:r>
            <a:r>
              <a:rPr lang="en-US" altLang="zh-CN" b="1" dirty="0" err="1">
                <a:latin typeface="仿宋" pitchFamily="49" charset="-122"/>
                <a:ea typeface="仿宋" pitchFamily="49" charset="-122"/>
              </a:rPr>
              <a:t>today.Output</a:t>
            </a:r>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a:p>
            <a:r>
              <a:rPr lang="en-US" altLang="zh-CN" b="1" dirty="0">
                <a:latin typeface="仿宋" pitchFamily="49" charset="-122"/>
                <a:ea typeface="仿宋" pitchFamily="49" charset="-122"/>
              </a:rPr>
              <a:t>}</a:t>
            </a:r>
            <a:endParaRPr lang="zh-CN" altLang="zh-CN" b="1" dirty="0">
              <a:latin typeface="仿宋" pitchFamily="49" charset="-122"/>
              <a:ea typeface="仿宋"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3.4.2</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默认构造函数</a:t>
            </a:r>
          </a:p>
        </p:txBody>
      </p:sp>
      <p:sp>
        <p:nvSpPr>
          <p:cNvPr id="2" name="TextBox 1"/>
          <p:cNvSpPr txBox="1"/>
          <p:nvPr/>
        </p:nvSpPr>
        <p:spPr>
          <a:xfrm>
            <a:off x="179512" y="1275606"/>
            <a:ext cx="8856984" cy="3016210"/>
          </a:xfrm>
          <a:prstGeom prst="rect">
            <a:avLst/>
          </a:prstGeom>
          <a:noFill/>
        </p:spPr>
        <p:txBody>
          <a:bodyPr wrap="square" rtlCol="0">
            <a:spAutoFit/>
          </a:bodyPr>
          <a:lstStyle/>
          <a:p>
            <a:pPr>
              <a:lnSpc>
                <a:spcPct val="150000"/>
              </a:lnSpc>
            </a:pPr>
            <a:r>
              <a:rPr lang="zh-CN" altLang="en-US" sz="2000" b="1" dirty="0">
                <a:solidFill>
                  <a:schemeClr val="accent1"/>
                </a:solidFill>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 如果类没有定义构造函数，系统会自动生成一个默认的构造函数。这个构造函数不含有参数，也不会对数据成员进行初始化。默认构造函数的形式如下：</a:t>
            </a:r>
          </a:p>
          <a:p>
            <a:r>
              <a:rPr lang="zh-CN" altLang="en-US" sz="2000" b="1" dirty="0">
                <a:latin typeface="仿宋" panose="02010609060101010101" pitchFamily="49" charset="-122"/>
                <a:ea typeface="仿宋" panose="02010609060101010101" pitchFamily="49" charset="-122"/>
              </a:rPr>
              <a:t>    </a:t>
            </a:r>
            <a:endParaRPr lang="zh-CN" altLang="en-US" sz="2000" b="1" dirty="0">
              <a:solidFill>
                <a:srgbClr val="00B050"/>
              </a:solidFill>
              <a:latin typeface="仿宋" panose="02010609060101010101" pitchFamily="49" charset="-122"/>
              <a:ea typeface="仿宋" panose="02010609060101010101" pitchFamily="49" charset="-122"/>
            </a:endParaRPr>
          </a:p>
          <a:p>
            <a:pPr>
              <a:lnSpc>
                <a:spcPct val="150000"/>
              </a:lnSpc>
            </a:pPr>
            <a:r>
              <a:rPr lang="zh-CN" altLang="en-US" sz="2000" b="1" dirty="0">
                <a:solidFill>
                  <a:srgbClr val="00B050"/>
                </a:solidFill>
                <a:latin typeface="仿宋" panose="02010609060101010101" pitchFamily="49" charset="-122"/>
                <a:ea typeface="仿宋" panose="02010609060101010101" pitchFamily="49" charset="-122"/>
              </a:rPr>
              <a:t>                构造函数名（）</a:t>
            </a:r>
            <a:r>
              <a:rPr lang="en-US" altLang="zh-CN" sz="2000" b="1" dirty="0">
                <a:solidFill>
                  <a:srgbClr val="00B050"/>
                </a:solidFill>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 </a:t>
            </a:r>
          </a:p>
          <a:p>
            <a:pPr>
              <a:lnSpc>
                <a:spcPct val="150000"/>
              </a:lnSpc>
            </a:pPr>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此时要特别</a:t>
            </a:r>
            <a:r>
              <a:rPr lang="zh-CN" altLang="en-US" sz="2000" b="1" dirty="0">
                <a:solidFill>
                  <a:srgbClr val="FF0000"/>
                </a:solidFill>
                <a:latin typeface="仿宋" panose="02010609060101010101" pitchFamily="49" charset="-122"/>
                <a:ea typeface="仿宋" panose="02010609060101010101" pitchFamily="49" charset="-122"/>
              </a:rPr>
              <a:t>注意</a:t>
            </a:r>
            <a:r>
              <a:rPr lang="zh-CN" altLang="en-US" sz="2000" b="1" dirty="0">
                <a:latin typeface="仿宋" panose="02010609060101010101" pitchFamily="49" charset="-122"/>
                <a:ea typeface="仿宋" panose="02010609060101010101" pitchFamily="49" charset="-122"/>
              </a:rPr>
              <a:t>，数据成员的值是随机的。程序运行时容易出错。</a:t>
            </a:r>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3.4.3</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无参构造函数</a:t>
            </a:r>
          </a:p>
        </p:txBody>
      </p:sp>
      <p:sp>
        <p:nvSpPr>
          <p:cNvPr id="2" name="TextBox 1"/>
          <p:cNvSpPr txBox="1"/>
          <p:nvPr/>
        </p:nvSpPr>
        <p:spPr>
          <a:xfrm>
            <a:off x="683568" y="1110104"/>
            <a:ext cx="3096204" cy="3693319"/>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class Point</a:t>
            </a:r>
          </a:p>
          <a:p>
            <a:r>
              <a:rPr lang="en-US" altLang="zh-CN" b="1" dirty="0">
                <a:latin typeface="仿宋" panose="02010609060101010101" pitchFamily="49" charset="-122"/>
                <a:ea typeface="仿宋" panose="02010609060101010101" pitchFamily="49" charset="-122"/>
              </a:rPr>
              <a:t>{</a:t>
            </a:r>
          </a:p>
          <a:p>
            <a:r>
              <a:rPr lang="en-US" altLang="zh-CN" b="1" dirty="0" smtClean="0">
                <a:latin typeface="仿宋" panose="02010609060101010101" pitchFamily="49" charset="-122"/>
                <a:ea typeface="仿宋" panose="02010609060101010101" pitchFamily="49" charset="-122"/>
              </a:rPr>
              <a:t>private</a:t>
            </a:r>
            <a:r>
              <a:rPr lang="en-US" altLang="zh-CN" b="1" dirty="0">
                <a:latin typeface="仿宋" panose="02010609060101010101" pitchFamily="49" charset="-122"/>
                <a:ea typeface="仿宋" panose="02010609060101010101" pitchFamily="49" charset="-122"/>
              </a:rPr>
              <a:t>:</a:t>
            </a:r>
          </a:p>
          <a:p>
            <a:r>
              <a:rPr lang="zh-CN" altLang="en-US"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x;</a:t>
            </a:r>
          </a:p>
          <a:p>
            <a:r>
              <a:rPr lang="zh-CN" altLang="en-US"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y;</a:t>
            </a:r>
          </a:p>
          <a:p>
            <a:r>
              <a:rPr lang="en-US" altLang="zh-CN" b="1" dirty="0" smtClean="0">
                <a:latin typeface="仿宋" panose="02010609060101010101" pitchFamily="49" charset="-122"/>
                <a:ea typeface="仿宋" panose="02010609060101010101" pitchFamily="49" charset="-122"/>
              </a:rPr>
              <a:t>public</a:t>
            </a:r>
            <a:r>
              <a:rPr lang="en-US" altLang="zh-CN" b="1" dirty="0">
                <a:latin typeface="仿宋" panose="02010609060101010101" pitchFamily="49" charset="-122"/>
                <a:ea typeface="仿宋" panose="02010609060101010101" pitchFamily="49" charset="-122"/>
              </a:rPr>
              <a:t>:</a:t>
            </a:r>
          </a:p>
          <a:p>
            <a:r>
              <a:rPr lang="zh-CN" altLang="en-US" b="1" dirty="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Point();</a:t>
            </a:r>
          </a:p>
          <a:p>
            <a:r>
              <a:rPr lang="en-US" altLang="zh-CN" b="1" dirty="0">
                <a:latin typeface="仿宋" panose="02010609060101010101" pitchFamily="49" charset="-122"/>
                <a:ea typeface="仿宋" panose="02010609060101010101" pitchFamily="49" charset="-122"/>
              </a:rPr>
              <a:t>};</a:t>
            </a:r>
          </a:p>
          <a:p>
            <a:r>
              <a:rPr lang="en-US" altLang="zh-CN" b="1" dirty="0">
                <a:latin typeface="仿宋" panose="02010609060101010101" pitchFamily="49" charset="-122"/>
                <a:ea typeface="仿宋" panose="02010609060101010101" pitchFamily="49" charset="-122"/>
              </a:rPr>
              <a:t>Point::Point()</a:t>
            </a:r>
          </a:p>
          <a:p>
            <a:r>
              <a:rPr lang="en-US" altLang="zh-CN" b="1" dirty="0">
                <a:latin typeface="仿宋" panose="02010609060101010101" pitchFamily="49" charset="-122"/>
                <a:ea typeface="仿宋" panose="02010609060101010101" pitchFamily="49" charset="-122"/>
              </a:rPr>
              <a:t>{</a:t>
            </a:r>
          </a:p>
          <a:p>
            <a:r>
              <a:rPr lang="zh-CN" altLang="en-US" b="1" dirty="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x=1;</a:t>
            </a:r>
          </a:p>
          <a:p>
            <a:r>
              <a:rPr lang="zh-CN" altLang="en-US" b="1" dirty="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y=2;</a:t>
            </a: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　</a:t>
            </a:r>
            <a:endParaRPr lang="zh-CN" altLang="zh-CN"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716538" y="1059582"/>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3.4.4</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构造函数的重载</a:t>
            </a:r>
          </a:p>
        </p:txBody>
      </p:sp>
      <p:sp>
        <p:nvSpPr>
          <p:cNvPr id="2" name="TextBox 1"/>
          <p:cNvSpPr txBox="1"/>
          <p:nvPr/>
        </p:nvSpPr>
        <p:spPr>
          <a:xfrm>
            <a:off x="395536" y="1767404"/>
            <a:ext cx="8568952" cy="1015663"/>
          </a:xfrm>
          <a:prstGeom prst="rect">
            <a:avLst/>
          </a:prstGeom>
          <a:noFill/>
        </p:spPr>
        <p:txBody>
          <a:bodyPr wrap="square" rtlCol="0">
            <a:spAutoFit/>
          </a:bodyPr>
          <a:lstStyle/>
          <a:p>
            <a:pPr>
              <a:lnSpc>
                <a:spcPct val="150000"/>
              </a:lnSpc>
            </a:pPr>
            <a:r>
              <a:rPr lang="en-US" altLang="zh-CN" sz="2000" dirty="0"/>
              <a:t> </a:t>
            </a:r>
            <a:r>
              <a:rPr lang="zh-CN" altLang="zh-CN" sz="2000" b="1" dirty="0">
                <a:latin typeface="仿宋" panose="02010609060101010101" pitchFamily="49" charset="-122"/>
                <a:ea typeface="仿宋" panose="02010609060101010101" pitchFamily="49" charset="-122"/>
              </a:rPr>
              <a:t>一个类</a:t>
            </a:r>
            <a:r>
              <a:rPr lang="zh-CN" altLang="en-US" sz="2000" b="1" dirty="0">
                <a:latin typeface="仿宋" panose="02010609060101010101" pitchFamily="49" charset="-122"/>
                <a:ea typeface="仿宋" panose="02010609060101010101" pitchFamily="49" charset="-122"/>
              </a:rPr>
              <a:t>可以</a:t>
            </a:r>
            <a:r>
              <a:rPr lang="zh-CN" altLang="zh-CN" sz="2000" b="1" dirty="0">
                <a:latin typeface="仿宋" panose="02010609060101010101" pitchFamily="49" charset="-122"/>
                <a:ea typeface="仿宋" panose="02010609060101010101" pitchFamily="49" charset="-122"/>
              </a:rPr>
              <a:t>定义</a:t>
            </a:r>
            <a:r>
              <a:rPr lang="zh-CN" altLang="zh-CN" sz="2000" b="1" dirty="0">
                <a:solidFill>
                  <a:srgbClr val="FF0000"/>
                </a:solidFill>
                <a:latin typeface="仿宋" panose="02010609060101010101" pitchFamily="49" charset="-122"/>
                <a:ea typeface="仿宋" panose="02010609060101010101" pitchFamily="49" charset="-122"/>
              </a:rPr>
              <a:t>多个</a:t>
            </a:r>
            <a:r>
              <a:rPr lang="zh-CN" altLang="zh-CN" sz="2000" b="1" dirty="0">
                <a:latin typeface="仿宋" panose="02010609060101010101" pitchFamily="49" charset="-122"/>
                <a:ea typeface="仿宋" panose="02010609060101010101" pitchFamily="49" charset="-122"/>
              </a:rPr>
              <a:t>构造函数，这些构造函数具有</a:t>
            </a:r>
            <a:r>
              <a:rPr lang="zh-CN" altLang="zh-CN" sz="2000" b="1" dirty="0">
                <a:solidFill>
                  <a:srgbClr val="FF0000"/>
                </a:solidFill>
                <a:latin typeface="仿宋" panose="02010609060101010101" pitchFamily="49" charset="-122"/>
                <a:ea typeface="仿宋" panose="02010609060101010101" pitchFamily="49" charset="-122"/>
              </a:rPr>
              <a:t>相同</a:t>
            </a:r>
            <a:r>
              <a:rPr lang="zh-CN" altLang="zh-CN" sz="2000" b="1" dirty="0">
                <a:latin typeface="仿宋" panose="02010609060101010101" pitchFamily="49" charset="-122"/>
                <a:ea typeface="仿宋" panose="02010609060101010101" pitchFamily="49" charset="-122"/>
              </a:rPr>
              <a:t>的名字，但参数的</a:t>
            </a:r>
            <a:r>
              <a:rPr lang="zh-CN" altLang="zh-CN" sz="2000" b="1" dirty="0">
                <a:solidFill>
                  <a:srgbClr val="FF0000"/>
                </a:solidFill>
                <a:latin typeface="仿宋" panose="02010609060101010101" pitchFamily="49" charset="-122"/>
                <a:ea typeface="仿宋" panose="02010609060101010101" pitchFamily="49" charset="-122"/>
              </a:rPr>
              <a:t>个数</a:t>
            </a:r>
            <a:r>
              <a:rPr lang="zh-CN" altLang="zh-CN" sz="2000" b="1" dirty="0">
                <a:latin typeface="仿宋" panose="02010609060101010101" pitchFamily="49" charset="-122"/>
                <a:ea typeface="仿宋" panose="02010609060101010101" pitchFamily="49" charset="-122"/>
              </a:rPr>
              <a:t>或参数的</a:t>
            </a:r>
            <a:r>
              <a:rPr lang="zh-CN" altLang="zh-CN" sz="2000" b="1" dirty="0">
                <a:solidFill>
                  <a:srgbClr val="FF0000"/>
                </a:solidFill>
                <a:latin typeface="仿宋" panose="02010609060101010101" pitchFamily="49" charset="-122"/>
                <a:ea typeface="仿宋" panose="02010609060101010101" pitchFamily="49" charset="-122"/>
              </a:rPr>
              <a:t>类型</a:t>
            </a:r>
            <a:r>
              <a:rPr lang="zh-CN" altLang="zh-CN" sz="2000" b="1" dirty="0">
                <a:latin typeface="仿宋" panose="02010609060101010101" pitchFamily="49" charset="-122"/>
                <a:ea typeface="仿宋" panose="02010609060101010101" pitchFamily="49" charset="-122"/>
              </a:rPr>
              <a:t>存在差别，这称为构造函数的</a:t>
            </a:r>
            <a:r>
              <a:rPr lang="zh-CN" altLang="zh-CN" sz="2000" b="1" dirty="0">
                <a:solidFill>
                  <a:srgbClr val="FF0000"/>
                </a:solidFill>
                <a:latin typeface="仿宋" panose="02010609060101010101" pitchFamily="49" charset="-122"/>
                <a:ea typeface="仿宋" panose="02010609060101010101" pitchFamily="49" charset="-122"/>
              </a:rPr>
              <a:t>重载</a:t>
            </a:r>
            <a:r>
              <a:rPr lang="zh-CN" altLang="zh-CN" sz="2000"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3.4.4</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构造函数的重载</a:t>
            </a:r>
          </a:p>
        </p:txBody>
      </p:sp>
      <p:sp>
        <p:nvSpPr>
          <p:cNvPr id="2" name="TextBox 1"/>
          <p:cNvSpPr txBox="1"/>
          <p:nvPr/>
        </p:nvSpPr>
        <p:spPr>
          <a:xfrm>
            <a:off x="755576" y="771550"/>
            <a:ext cx="7128792" cy="4034438"/>
          </a:xfrm>
          <a:prstGeom prst="rect">
            <a:avLst/>
          </a:prstGeom>
          <a:noFill/>
        </p:spPr>
        <p:txBody>
          <a:bodyPr wrap="square" rtlCol="0">
            <a:spAutoFit/>
          </a:bodyPr>
          <a:lstStyle/>
          <a:p>
            <a:pPr>
              <a:lnSpc>
                <a:spcPct val="150000"/>
              </a:lnSpc>
            </a:pPr>
            <a:r>
              <a:rPr lang="en-US" altLang="zh-CN" b="1" dirty="0">
                <a:latin typeface="仿宋" pitchFamily="49" charset="-122"/>
                <a:ea typeface="仿宋" pitchFamily="49" charset="-122"/>
              </a:rPr>
              <a:t>【</a:t>
            </a:r>
            <a:r>
              <a:rPr lang="zh-CN" altLang="en-US" b="1" dirty="0">
                <a:latin typeface="仿宋" pitchFamily="49" charset="-122"/>
                <a:ea typeface="仿宋" pitchFamily="49" charset="-122"/>
              </a:rPr>
              <a:t>例</a:t>
            </a:r>
            <a:r>
              <a:rPr lang="en-US" altLang="zh-CN" b="1" dirty="0">
                <a:latin typeface="仿宋" pitchFamily="49" charset="-122"/>
                <a:ea typeface="仿宋" pitchFamily="49" charset="-122"/>
              </a:rPr>
              <a:t>3-12】</a:t>
            </a:r>
            <a:r>
              <a:rPr lang="zh-CN" altLang="en-US" b="1" dirty="0">
                <a:latin typeface="仿宋" pitchFamily="49" charset="-122"/>
                <a:ea typeface="仿宋" pitchFamily="49" charset="-122"/>
              </a:rPr>
              <a:t>构造函数重载举例。</a:t>
            </a:r>
          </a:p>
          <a:p>
            <a:pPr>
              <a:lnSpc>
                <a:spcPts val="2500"/>
              </a:lnSpc>
            </a:pPr>
            <a:r>
              <a:rPr lang="en-US" altLang="zh-CN" b="1" dirty="0">
                <a:latin typeface="仿宋" pitchFamily="49" charset="-122"/>
                <a:ea typeface="仿宋" pitchFamily="49" charset="-122"/>
              </a:rPr>
              <a:t>class Date</a:t>
            </a:r>
          </a:p>
          <a:p>
            <a:pPr>
              <a:lnSpc>
                <a:spcPts val="2500"/>
              </a:lnSpc>
            </a:pPr>
            <a:r>
              <a:rPr lang="en-US" altLang="zh-CN" b="1" dirty="0">
                <a:latin typeface="仿宋" pitchFamily="49" charset="-122"/>
                <a:ea typeface="仿宋" pitchFamily="49" charset="-122"/>
              </a:rPr>
              <a:t>{</a:t>
            </a:r>
          </a:p>
          <a:p>
            <a:pPr>
              <a:lnSpc>
                <a:spcPts val="2500"/>
              </a:lnSpc>
            </a:pPr>
            <a:r>
              <a:rPr lang="en-US" altLang="zh-CN" b="1" dirty="0">
                <a:latin typeface="仿宋" pitchFamily="49" charset="-122"/>
                <a:ea typeface="仿宋" pitchFamily="49" charset="-122"/>
              </a:rPr>
              <a:t>private:</a:t>
            </a:r>
          </a:p>
          <a:p>
            <a:pPr>
              <a:lnSpc>
                <a:spcPts val="2500"/>
              </a:lnSpc>
            </a:pPr>
            <a:r>
              <a:rPr lang="en-US" altLang="zh-CN" b="1" dirty="0" smtClean="0">
                <a:latin typeface="仿宋" pitchFamily="49" charset="-122"/>
                <a:ea typeface="仿宋" pitchFamily="49" charset="-122"/>
              </a:rPr>
              <a:t>    </a:t>
            </a:r>
            <a:r>
              <a:rPr lang="en-US" altLang="zh-CN" b="1" dirty="0" err="1">
                <a:latin typeface="仿宋" pitchFamily="49" charset="-122"/>
                <a:ea typeface="仿宋" pitchFamily="49" charset="-122"/>
              </a:rPr>
              <a:t>int</a:t>
            </a:r>
            <a:r>
              <a:rPr lang="en-US" altLang="zh-CN" b="1" dirty="0">
                <a:latin typeface="仿宋" pitchFamily="49" charset="-122"/>
                <a:ea typeface="仿宋" pitchFamily="49" charset="-122"/>
              </a:rPr>
              <a:t> year;</a:t>
            </a:r>
          </a:p>
          <a:p>
            <a:pPr>
              <a:lnSpc>
                <a:spcPts val="2500"/>
              </a:lnSpc>
            </a:pPr>
            <a:r>
              <a:rPr lang="en-US" altLang="zh-CN" b="1" dirty="0" smtClean="0">
                <a:latin typeface="仿宋" pitchFamily="49" charset="-122"/>
                <a:ea typeface="仿宋" pitchFamily="49" charset="-122"/>
              </a:rPr>
              <a:t>    </a:t>
            </a:r>
            <a:r>
              <a:rPr lang="en-US" altLang="zh-CN" b="1" dirty="0" err="1">
                <a:latin typeface="仿宋" pitchFamily="49" charset="-122"/>
                <a:ea typeface="仿宋" pitchFamily="49" charset="-122"/>
              </a:rPr>
              <a:t>int</a:t>
            </a:r>
            <a:r>
              <a:rPr lang="en-US" altLang="zh-CN" b="1" dirty="0">
                <a:latin typeface="仿宋" pitchFamily="49" charset="-122"/>
                <a:ea typeface="仿宋" pitchFamily="49" charset="-122"/>
              </a:rPr>
              <a:t> month;</a:t>
            </a:r>
          </a:p>
          <a:p>
            <a:pPr>
              <a:lnSpc>
                <a:spcPts val="2500"/>
              </a:lnSpc>
            </a:pPr>
            <a:r>
              <a:rPr lang="en-US" altLang="zh-CN" b="1" dirty="0" smtClean="0">
                <a:latin typeface="仿宋" pitchFamily="49" charset="-122"/>
                <a:ea typeface="仿宋" pitchFamily="49" charset="-122"/>
              </a:rPr>
              <a:t>    </a:t>
            </a:r>
            <a:r>
              <a:rPr lang="en-US" altLang="zh-CN" b="1" dirty="0" err="1">
                <a:latin typeface="仿宋" pitchFamily="49" charset="-122"/>
                <a:ea typeface="仿宋" pitchFamily="49" charset="-122"/>
              </a:rPr>
              <a:t>int</a:t>
            </a:r>
            <a:r>
              <a:rPr lang="en-US" altLang="zh-CN" b="1" dirty="0">
                <a:latin typeface="仿宋" pitchFamily="49" charset="-122"/>
                <a:ea typeface="仿宋" pitchFamily="49" charset="-122"/>
              </a:rPr>
              <a:t> day;</a:t>
            </a:r>
          </a:p>
          <a:p>
            <a:pPr>
              <a:lnSpc>
                <a:spcPts val="2500"/>
              </a:lnSpc>
            </a:pPr>
            <a:r>
              <a:rPr lang="en-US" altLang="zh-CN" b="1" dirty="0">
                <a:latin typeface="仿宋" pitchFamily="49" charset="-122"/>
                <a:ea typeface="仿宋" pitchFamily="49" charset="-122"/>
              </a:rPr>
              <a:t>public:</a:t>
            </a:r>
          </a:p>
          <a:p>
            <a:pPr>
              <a:lnSpc>
                <a:spcPts val="2500"/>
              </a:lnSpc>
            </a:pPr>
            <a:r>
              <a:rPr lang="en-US" altLang="zh-CN" b="1" dirty="0" smtClean="0">
                <a:latin typeface="仿宋" pitchFamily="49" charset="-122"/>
                <a:ea typeface="仿宋" pitchFamily="49" charset="-122"/>
              </a:rPr>
              <a:t>    </a:t>
            </a:r>
            <a:r>
              <a:rPr lang="en-US" altLang="zh-CN" b="1" dirty="0">
                <a:latin typeface="仿宋" pitchFamily="49" charset="-122"/>
                <a:ea typeface="仿宋" pitchFamily="49" charset="-122"/>
              </a:rPr>
              <a:t>Date();                        //</a:t>
            </a:r>
            <a:r>
              <a:rPr lang="zh-CN" altLang="en-US" b="1" dirty="0">
                <a:latin typeface="仿宋" pitchFamily="49" charset="-122"/>
                <a:ea typeface="仿宋" pitchFamily="49" charset="-122"/>
              </a:rPr>
              <a:t>无参的构造函数</a:t>
            </a:r>
          </a:p>
          <a:p>
            <a:pPr>
              <a:lnSpc>
                <a:spcPts val="2500"/>
              </a:lnSpc>
            </a:pPr>
            <a:r>
              <a:rPr lang="zh-CN" altLang="en-US" b="1" dirty="0" smtClean="0">
                <a:latin typeface="仿宋" pitchFamily="49" charset="-122"/>
                <a:ea typeface="仿宋" pitchFamily="49" charset="-122"/>
              </a:rPr>
              <a:t>    </a:t>
            </a:r>
            <a:r>
              <a:rPr lang="en-US" altLang="zh-CN" b="1" dirty="0">
                <a:latin typeface="仿宋" pitchFamily="49" charset="-122"/>
                <a:ea typeface="仿宋" pitchFamily="49" charset="-122"/>
              </a:rPr>
              <a:t>Date(</a:t>
            </a:r>
            <a:r>
              <a:rPr lang="en-US" altLang="zh-CN" b="1" dirty="0" err="1">
                <a:latin typeface="仿宋" pitchFamily="49" charset="-122"/>
                <a:ea typeface="仿宋" pitchFamily="49" charset="-122"/>
              </a:rPr>
              <a:t>int</a:t>
            </a:r>
            <a:r>
              <a:rPr lang="en-US" altLang="zh-CN" b="1" dirty="0">
                <a:latin typeface="仿宋" pitchFamily="49" charset="-122"/>
                <a:ea typeface="仿宋" pitchFamily="49" charset="-122"/>
              </a:rPr>
              <a:t> </a:t>
            </a:r>
            <a:r>
              <a:rPr lang="en-US" altLang="zh-CN" b="1" dirty="0" err="1">
                <a:latin typeface="仿宋" pitchFamily="49" charset="-122"/>
                <a:ea typeface="仿宋" pitchFamily="49" charset="-122"/>
              </a:rPr>
              <a:t>y,int</a:t>
            </a:r>
            <a:r>
              <a:rPr lang="en-US" altLang="zh-CN" b="1" dirty="0">
                <a:latin typeface="仿宋" pitchFamily="49" charset="-122"/>
                <a:ea typeface="仿宋" pitchFamily="49" charset="-122"/>
              </a:rPr>
              <a:t> </a:t>
            </a:r>
            <a:r>
              <a:rPr lang="en-US" altLang="zh-CN" b="1" dirty="0" err="1">
                <a:latin typeface="仿宋" pitchFamily="49" charset="-122"/>
                <a:ea typeface="仿宋" pitchFamily="49" charset="-122"/>
              </a:rPr>
              <a:t>m,int</a:t>
            </a:r>
            <a:r>
              <a:rPr lang="en-US" altLang="zh-CN" b="1" dirty="0">
                <a:latin typeface="仿宋" pitchFamily="49" charset="-122"/>
                <a:ea typeface="仿宋" pitchFamily="49" charset="-122"/>
              </a:rPr>
              <a:t> d);    //</a:t>
            </a:r>
            <a:r>
              <a:rPr lang="zh-CN" altLang="en-US" b="1" dirty="0">
                <a:latin typeface="仿宋" pitchFamily="49" charset="-122"/>
                <a:ea typeface="仿宋" pitchFamily="49" charset="-122"/>
              </a:rPr>
              <a:t>含参的构造函数</a:t>
            </a:r>
          </a:p>
          <a:p>
            <a:pPr>
              <a:lnSpc>
                <a:spcPts val="2500"/>
              </a:lnSpc>
            </a:pPr>
            <a:r>
              <a:rPr lang="zh-CN" altLang="en-US" b="1" dirty="0" smtClean="0">
                <a:latin typeface="仿宋" pitchFamily="49" charset="-122"/>
                <a:ea typeface="仿宋" pitchFamily="49" charset="-122"/>
              </a:rPr>
              <a:t>    </a:t>
            </a:r>
            <a:r>
              <a:rPr lang="en-US" altLang="zh-CN" b="1" dirty="0">
                <a:latin typeface="仿宋" pitchFamily="49" charset="-122"/>
                <a:ea typeface="仿宋" pitchFamily="49" charset="-122"/>
              </a:rPr>
              <a:t>void Output();</a:t>
            </a:r>
          </a:p>
          <a:p>
            <a:pPr>
              <a:lnSpc>
                <a:spcPts val="2500"/>
              </a:lnSpc>
            </a:pPr>
            <a:r>
              <a:rPr lang="en-US" altLang="zh-CN" b="1" dirty="0">
                <a:latin typeface="仿宋" pitchFamily="49" charset="-122"/>
                <a:ea typeface="仿宋"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3.4.4</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构造函数的重载</a:t>
            </a:r>
          </a:p>
        </p:txBody>
      </p:sp>
      <p:sp>
        <p:nvSpPr>
          <p:cNvPr id="2" name="TextBox 1"/>
          <p:cNvSpPr txBox="1"/>
          <p:nvPr/>
        </p:nvSpPr>
        <p:spPr>
          <a:xfrm>
            <a:off x="760675" y="987574"/>
            <a:ext cx="6192688" cy="3416320"/>
          </a:xfrm>
          <a:prstGeom prst="rect">
            <a:avLst/>
          </a:prstGeom>
          <a:noFill/>
        </p:spPr>
        <p:txBody>
          <a:bodyPr wrap="square" rtlCol="0">
            <a:spAutoFit/>
          </a:bodyPr>
          <a:lstStyle/>
          <a:p>
            <a:pPr>
              <a:defRPr/>
            </a:pPr>
            <a:r>
              <a:rPr lang="en-US" altLang="zh-CN" b="1" dirty="0">
                <a:latin typeface="+mn-ea"/>
              </a:rPr>
              <a:t>Date::Date()</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smtClean="0">
                <a:latin typeface="+mn-ea"/>
              </a:rPr>
              <a:t>    </a:t>
            </a:r>
            <a:r>
              <a:rPr lang="en-US" altLang="zh-CN" b="1" dirty="0">
                <a:latin typeface="+mn-ea"/>
              </a:rPr>
              <a:t>year=2012;</a:t>
            </a:r>
            <a:endParaRPr lang="zh-CN" altLang="zh-CN" b="1" dirty="0">
              <a:latin typeface="+mn-ea"/>
            </a:endParaRPr>
          </a:p>
          <a:p>
            <a:pPr>
              <a:defRPr/>
            </a:pPr>
            <a:r>
              <a:rPr lang="zh-CN" altLang="zh-CN" b="1" dirty="0" smtClean="0">
                <a:latin typeface="+mn-ea"/>
              </a:rPr>
              <a:t>    </a:t>
            </a:r>
            <a:r>
              <a:rPr lang="en-US" altLang="zh-CN" b="1" dirty="0">
                <a:latin typeface="+mn-ea"/>
              </a:rPr>
              <a:t>month=10;</a:t>
            </a:r>
            <a:endParaRPr lang="zh-CN" altLang="zh-CN" b="1" dirty="0">
              <a:latin typeface="+mn-ea"/>
            </a:endParaRPr>
          </a:p>
          <a:p>
            <a:pPr>
              <a:defRPr/>
            </a:pPr>
            <a:r>
              <a:rPr lang="en-US" altLang="zh-CN" b="1" dirty="0" smtClean="0">
                <a:latin typeface="+mn-ea"/>
              </a:rPr>
              <a:t>    </a:t>
            </a:r>
            <a:r>
              <a:rPr lang="en-US" altLang="zh-CN" b="1" dirty="0">
                <a:latin typeface="+mn-ea"/>
              </a:rPr>
              <a:t>day=11;</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a:latin typeface="+mn-ea"/>
              </a:rPr>
              <a:t>Date::Date(</a:t>
            </a:r>
            <a:r>
              <a:rPr lang="en-US" altLang="zh-CN" b="1" dirty="0" err="1">
                <a:latin typeface="+mn-ea"/>
              </a:rPr>
              <a:t>int</a:t>
            </a:r>
            <a:r>
              <a:rPr lang="en-US" altLang="zh-CN" b="1" dirty="0">
                <a:latin typeface="+mn-ea"/>
              </a:rPr>
              <a:t> </a:t>
            </a:r>
            <a:r>
              <a:rPr lang="en-US" altLang="zh-CN" b="1" dirty="0" err="1">
                <a:latin typeface="+mn-ea"/>
              </a:rPr>
              <a:t>y,int</a:t>
            </a:r>
            <a:r>
              <a:rPr lang="en-US" altLang="zh-CN" b="1" dirty="0">
                <a:latin typeface="+mn-ea"/>
              </a:rPr>
              <a:t> </a:t>
            </a:r>
            <a:r>
              <a:rPr lang="en-US" altLang="zh-CN" b="1" dirty="0" err="1">
                <a:latin typeface="+mn-ea"/>
              </a:rPr>
              <a:t>m,int</a:t>
            </a:r>
            <a:r>
              <a:rPr lang="en-US" altLang="zh-CN" b="1" dirty="0">
                <a:latin typeface="+mn-ea"/>
              </a:rPr>
              <a:t> d)</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smtClean="0">
                <a:latin typeface="+mn-ea"/>
              </a:rPr>
              <a:t>    year=y</a:t>
            </a:r>
            <a:r>
              <a:rPr lang="en-US" altLang="zh-CN" b="1" dirty="0">
                <a:latin typeface="+mn-ea"/>
              </a:rPr>
              <a:t>;</a:t>
            </a:r>
            <a:endParaRPr lang="zh-CN" altLang="zh-CN" b="1" dirty="0">
              <a:latin typeface="+mn-ea"/>
            </a:endParaRPr>
          </a:p>
          <a:p>
            <a:pPr>
              <a:defRPr/>
            </a:pPr>
            <a:r>
              <a:rPr lang="en-US" altLang="zh-CN" b="1" dirty="0" smtClean="0">
                <a:latin typeface="+mn-ea"/>
              </a:rPr>
              <a:t>    </a:t>
            </a:r>
            <a:r>
              <a:rPr lang="en-US" altLang="zh-CN" b="1" dirty="0">
                <a:latin typeface="+mn-ea"/>
              </a:rPr>
              <a:t>month=m;</a:t>
            </a:r>
            <a:endParaRPr lang="zh-CN" altLang="zh-CN" b="1" dirty="0">
              <a:latin typeface="+mn-ea"/>
            </a:endParaRPr>
          </a:p>
          <a:p>
            <a:pPr>
              <a:defRPr/>
            </a:pPr>
            <a:r>
              <a:rPr lang="en-US" altLang="zh-CN" b="1" dirty="0" smtClean="0">
                <a:latin typeface="+mn-ea"/>
              </a:rPr>
              <a:t>    </a:t>
            </a:r>
            <a:r>
              <a:rPr lang="en-US" altLang="zh-CN" b="1" dirty="0">
                <a:latin typeface="+mn-ea"/>
              </a:rPr>
              <a:t>day=d;</a:t>
            </a:r>
            <a:endParaRPr lang="zh-CN" altLang="zh-CN" b="1" dirty="0">
              <a:latin typeface="+mn-ea"/>
            </a:endParaRPr>
          </a:p>
          <a:p>
            <a:pPr>
              <a:defRPr/>
            </a:pPr>
            <a:r>
              <a:rPr lang="en-US" altLang="zh-CN" b="1" dirty="0">
                <a:latin typeface="+mn-ea"/>
              </a:rPr>
              <a:t>}</a:t>
            </a:r>
            <a:endParaRPr lang="zh-CN" altLang="zh-CN"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3.4.4</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构造函数的重载</a:t>
            </a:r>
          </a:p>
        </p:txBody>
      </p:sp>
      <p:sp>
        <p:nvSpPr>
          <p:cNvPr id="2" name="TextBox 1"/>
          <p:cNvSpPr txBox="1"/>
          <p:nvPr/>
        </p:nvSpPr>
        <p:spPr>
          <a:xfrm>
            <a:off x="760675" y="987574"/>
            <a:ext cx="6192688" cy="3139321"/>
          </a:xfrm>
          <a:prstGeom prst="rect">
            <a:avLst/>
          </a:prstGeom>
          <a:noFill/>
        </p:spPr>
        <p:txBody>
          <a:bodyPr wrap="square" rtlCol="0">
            <a:spAutoFit/>
          </a:bodyPr>
          <a:lstStyle/>
          <a:p>
            <a:pPr>
              <a:defRPr/>
            </a:pPr>
            <a:r>
              <a:rPr lang="en-US" altLang="zh-CN" b="1" dirty="0">
                <a:latin typeface="+mn-ea"/>
              </a:rPr>
              <a:t>void Date::Output()</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a:latin typeface="+mn-ea"/>
              </a:rPr>
              <a:t> </a:t>
            </a:r>
            <a:r>
              <a:rPr lang="en-US" altLang="zh-CN" b="1" dirty="0" smtClean="0">
                <a:latin typeface="+mn-ea"/>
              </a:rPr>
              <a:t>    </a:t>
            </a:r>
            <a:r>
              <a:rPr lang="en-US" altLang="zh-CN" b="1" dirty="0" err="1" smtClean="0">
                <a:latin typeface="+mn-ea"/>
              </a:rPr>
              <a:t>cout</a:t>
            </a:r>
            <a:r>
              <a:rPr lang="en-US" altLang="zh-CN" b="1" dirty="0">
                <a:latin typeface="+mn-ea"/>
              </a:rPr>
              <a:t>&lt;&lt;year&lt;&lt;"/"&lt;&lt;month&lt;&lt;"/"&lt;&lt;day&lt;&lt;</a:t>
            </a:r>
            <a:r>
              <a:rPr lang="en-US" altLang="zh-CN" b="1" dirty="0" err="1">
                <a:latin typeface="+mn-ea"/>
              </a:rPr>
              <a:t>endl</a:t>
            </a:r>
            <a:r>
              <a:rPr lang="en-US" altLang="zh-CN" b="1" dirty="0">
                <a:latin typeface="+mn-ea"/>
              </a:rPr>
              <a:t>;</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a:latin typeface="+mn-ea"/>
              </a:rPr>
              <a:t>void main()</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smtClean="0">
                <a:latin typeface="+mn-ea"/>
              </a:rPr>
              <a:t>     </a:t>
            </a:r>
            <a:r>
              <a:rPr lang="en-US" altLang="zh-CN" b="1" dirty="0">
                <a:latin typeface="+mn-ea"/>
              </a:rPr>
              <a:t>Date today(2012,10,10);</a:t>
            </a:r>
            <a:endParaRPr lang="zh-CN" altLang="zh-CN" b="1" dirty="0">
              <a:latin typeface="+mn-ea"/>
            </a:endParaRPr>
          </a:p>
          <a:p>
            <a:pPr>
              <a:defRPr/>
            </a:pPr>
            <a:r>
              <a:rPr lang="en-US" altLang="zh-CN" b="1" dirty="0" smtClean="0">
                <a:latin typeface="+mn-ea"/>
              </a:rPr>
              <a:t>     </a:t>
            </a:r>
            <a:r>
              <a:rPr lang="en-US" altLang="zh-CN" b="1" dirty="0">
                <a:latin typeface="+mn-ea"/>
              </a:rPr>
              <a:t>Date tomorrow;</a:t>
            </a:r>
            <a:endParaRPr lang="zh-CN" altLang="zh-CN" b="1" dirty="0">
              <a:latin typeface="+mn-ea"/>
            </a:endParaRPr>
          </a:p>
          <a:p>
            <a:pPr>
              <a:defRPr/>
            </a:pPr>
            <a:r>
              <a:rPr lang="en-US" altLang="zh-CN" b="1" dirty="0" smtClean="0">
                <a:latin typeface="+mn-ea"/>
              </a:rPr>
              <a:t>     </a:t>
            </a:r>
            <a:r>
              <a:rPr lang="en-US" altLang="zh-CN" b="1" dirty="0" err="1">
                <a:latin typeface="+mn-ea"/>
              </a:rPr>
              <a:t>today.Output</a:t>
            </a:r>
            <a:r>
              <a:rPr lang="en-US" altLang="zh-CN" b="1" dirty="0">
                <a:latin typeface="+mn-ea"/>
              </a:rPr>
              <a:t>();</a:t>
            </a:r>
            <a:endParaRPr lang="zh-CN" altLang="zh-CN" b="1" dirty="0">
              <a:latin typeface="+mn-ea"/>
            </a:endParaRPr>
          </a:p>
          <a:p>
            <a:pPr>
              <a:defRPr/>
            </a:pPr>
            <a:r>
              <a:rPr lang="en-US" altLang="zh-CN" b="1" dirty="0" smtClean="0">
                <a:latin typeface="+mn-ea"/>
              </a:rPr>
              <a:t>     </a:t>
            </a:r>
            <a:r>
              <a:rPr lang="en-US" altLang="zh-CN" b="1" dirty="0" err="1">
                <a:latin typeface="+mn-ea"/>
              </a:rPr>
              <a:t>tomorrow.Output</a:t>
            </a:r>
            <a:r>
              <a:rPr lang="en-US" altLang="zh-CN" b="1" dirty="0">
                <a:latin typeface="+mn-ea"/>
              </a:rPr>
              <a:t>();</a:t>
            </a:r>
            <a:endParaRPr lang="zh-CN" altLang="zh-CN" b="1" dirty="0">
              <a:latin typeface="+mn-ea"/>
            </a:endParaRPr>
          </a:p>
          <a:p>
            <a:pPr>
              <a:defRPr/>
            </a:pPr>
            <a:r>
              <a:rPr lang="en-US" altLang="zh-CN" b="1" dirty="0">
                <a:latin typeface="+mn-ea"/>
              </a:rPr>
              <a:t>}</a:t>
            </a:r>
            <a:endParaRPr lang="zh-CN" altLang="zh-CN"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3.4.5</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带默认参数的构造函数</a:t>
            </a:r>
          </a:p>
        </p:txBody>
      </p:sp>
      <p:sp>
        <p:nvSpPr>
          <p:cNvPr id="2" name="TextBox 1"/>
          <p:cNvSpPr txBox="1"/>
          <p:nvPr/>
        </p:nvSpPr>
        <p:spPr>
          <a:xfrm>
            <a:off x="251520" y="1117315"/>
            <a:ext cx="8640960" cy="2862322"/>
          </a:xfrm>
          <a:prstGeom prst="rect">
            <a:avLst/>
          </a:prstGeom>
          <a:noFill/>
        </p:spPr>
        <p:txBody>
          <a:bodyPr wrap="square" rtlCol="0">
            <a:spAutoFit/>
          </a:bodyPr>
          <a:lstStyle/>
          <a:p>
            <a:pPr>
              <a:lnSpc>
                <a:spcPct val="150000"/>
              </a:lnSpc>
            </a:pPr>
            <a:r>
              <a:rPr lang="zh-CN" altLang="en-US" sz="2000" b="1" dirty="0">
                <a:solidFill>
                  <a:schemeClr val="accent1"/>
                </a:solidFill>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 带默认参数的构造函数的原型定义形式如下：</a:t>
            </a:r>
          </a:p>
          <a:p>
            <a:pPr>
              <a:lnSpc>
                <a:spcPct val="150000"/>
              </a:lnSpc>
            </a:pPr>
            <a:r>
              <a:rPr lang="zh-CN" altLang="en-US" sz="2000" b="1" dirty="0">
                <a:latin typeface="仿宋" panose="02010609060101010101" pitchFamily="49" charset="-122"/>
                <a:ea typeface="仿宋" panose="02010609060101010101" pitchFamily="49" charset="-122"/>
              </a:rPr>
              <a:t> </a:t>
            </a:r>
          </a:p>
          <a:p>
            <a:pPr>
              <a:lnSpc>
                <a:spcPct val="150000"/>
              </a:lnSpc>
            </a:pPr>
            <a:r>
              <a:rPr lang="zh-CN" altLang="en-US" sz="2000" b="1" dirty="0">
                <a:solidFill>
                  <a:srgbClr val="00B050"/>
                </a:solidFill>
                <a:latin typeface="仿宋" panose="02010609060101010101" pitchFamily="49" charset="-122"/>
                <a:ea typeface="仿宋" panose="02010609060101010101" pitchFamily="49" charset="-122"/>
              </a:rPr>
              <a:t>       类名</a:t>
            </a:r>
            <a:r>
              <a:rPr lang="en-US" altLang="zh-CN" sz="2000" b="1" dirty="0">
                <a:solidFill>
                  <a:srgbClr val="00B050"/>
                </a:solidFill>
                <a:latin typeface="仿宋" panose="02010609060101010101" pitchFamily="49" charset="-122"/>
                <a:ea typeface="仿宋" panose="02010609060101010101" pitchFamily="49" charset="-122"/>
              </a:rPr>
              <a:t>(</a:t>
            </a:r>
            <a:r>
              <a:rPr lang="zh-CN" altLang="en-US" sz="2000" b="1" dirty="0">
                <a:solidFill>
                  <a:srgbClr val="00B050"/>
                </a:solidFill>
                <a:latin typeface="仿宋" panose="02010609060101010101" pitchFamily="49" charset="-122"/>
                <a:ea typeface="仿宋" panose="02010609060101010101" pitchFamily="49" charset="-122"/>
              </a:rPr>
              <a:t>函数名</a:t>
            </a:r>
            <a:r>
              <a:rPr lang="en-US" altLang="zh-CN" sz="2000" b="1" dirty="0">
                <a:solidFill>
                  <a:srgbClr val="00B050"/>
                </a:solidFill>
                <a:latin typeface="仿宋" panose="02010609060101010101" pitchFamily="49" charset="-122"/>
                <a:ea typeface="仿宋" panose="02010609060101010101" pitchFamily="49" charset="-122"/>
              </a:rPr>
              <a:t>)(</a:t>
            </a:r>
            <a:r>
              <a:rPr lang="zh-CN" altLang="en-US" sz="2000" b="1" dirty="0">
                <a:solidFill>
                  <a:srgbClr val="00B050"/>
                </a:solidFill>
                <a:latin typeface="仿宋" panose="02010609060101010101" pitchFamily="49" charset="-122"/>
                <a:ea typeface="仿宋" panose="02010609060101010101" pitchFamily="49" charset="-122"/>
              </a:rPr>
              <a:t>参数</a:t>
            </a:r>
            <a:r>
              <a:rPr lang="en-US" altLang="zh-CN" sz="2000" b="1" dirty="0">
                <a:solidFill>
                  <a:srgbClr val="00B050"/>
                </a:solidFill>
                <a:latin typeface="仿宋" panose="02010609060101010101" pitchFamily="49" charset="-122"/>
                <a:ea typeface="仿宋" panose="02010609060101010101" pitchFamily="49" charset="-122"/>
              </a:rPr>
              <a:t>1=</a:t>
            </a:r>
            <a:r>
              <a:rPr lang="zh-CN" altLang="en-US" sz="2000" b="1" dirty="0">
                <a:solidFill>
                  <a:srgbClr val="00B050"/>
                </a:solidFill>
                <a:latin typeface="仿宋" panose="02010609060101010101" pitchFamily="49" charset="-122"/>
                <a:ea typeface="仿宋" panose="02010609060101010101" pitchFamily="49" charset="-122"/>
              </a:rPr>
              <a:t>默认值，参数</a:t>
            </a:r>
            <a:r>
              <a:rPr lang="en-US" altLang="zh-CN" sz="2000" b="1" dirty="0">
                <a:solidFill>
                  <a:srgbClr val="00B050"/>
                </a:solidFill>
                <a:latin typeface="仿宋" panose="02010609060101010101" pitchFamily="49" charset="-122"/>
                <a:ea typeface="仿宋" panose="02010609060101010101" pitchFamily="49" charset="-122"/>
              </a:rPr>
              <a:t>2=</a:t>
            </a:r>
            <a:r>
              <a:rPr lang="zh-CN" altLang="en-US" sz="2000" b="1" dirty="0">
                <a:solidFill>
                  <a:srgbClr val="00B050"/>
                </a:solidFill>
                <a:latin typeface="仿宋" panose="02010609060101010101" pitchFamily="49" charset="-122"/>
                <a:ea typeface="仿宋" panose="02010609060101010101" pitchFamily="49" charset="-122"/>
              </a:rPr>
              <a:t>默认值，</a:t>
            </a:r>
            <a:r>
              <a:rPr lang="en-US" altLang="zh-CN" sz="2000" b="1" dirty="0">
                <a:solidFill>
                  <a:srgbClr val="00B050"/>
                </a:solidFill>
                <a:latin typeface="仿宋" panose="02010609060101010101" pitchFamily="49" charset="-122"/>
                <a:ea typeface="仿宋" panose="02010609060101010101" pitchFamily="49" charset="-122"/>
              </a:rPr>
              <a:t>…);</a:t>
            </a:r>
          </a:p>
          <a:p>
            <a:pPr>
              <a:lnSpc>
                <a:spcPct val="150000"/>
              </a:lnSpc>
            </a:pPr>
            <a:r>
              <a:rPr lang="en-US" altLang="zh-CN" sz="2000" b="1" dirty="0">
                <a:latin typeface="仿宋" panose="02010609060101010101" pitchFamily="49" charset="-122"/>
                <a:ea typeface="仿宋" panose="02010609060101010101" pitchFamily="49" charset="-122"/>
              </a:rPr>
              <a:t> </a:t>
            </a:r>
          </a:p>
          <a:p>
            <a:pPr>
              <a:lnSpc>
                <a:spcPct val="150000"/>
              </a:lnSpc>
            </a:pPr>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所谓的默认参数即为该参数设置一个</a:t>
            </a:r>
            <a:r>
              <a:rPr lang="zh-CN" altLang="en-US" sz="2000" b="1" dirty="0">
                <a:solidFill>
                  <a:srgbClr val="FF0000"/>
                </a:solidFill>
                <a:latin typeface="仿宋" panose="02010609060101010101" pitchFamily="49" charset="-122"/>
                <a:ea typeface="仿宋" panose="02010609060101010101" pitchFamily="49" charset="-122"/>
              </a:rPr>
              <a:t>默认</a:t>
            </a:r>
            <a:r>
              <a:rPr lang="zh-CN" altLang="en-US" sz="2000" b="1" dirty="0">
                <a:latin typeface="仿宋" panose="02010609060101010101" pitchFamily="49" charset="-122"/>
                <a:ea typeface="仿宋" panose="02010609060101010101" pitchFamily="49" charset="-122"/>
              </a:rPr>
              <a:t>的值</a:t>
            </a:r>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可以为全部或者部分参数设置默认值。</a:t>
            </a:r>
            <a:endParaRPr lang="zh-CN" altLang="zh-CN" sz="2000" b="1" dirty="0">
              <a:solidFill>
                <a:srgbClr val="00B050"/>
              </a:solidFill>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t>结构与类（续）</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684213" y="627534"/>
            <a:ext cx="8270875" cy="5762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zh-CN" altLang="en-US" smtClean="0"/>
              <a:t>结构的使用</a:t>
            </a:r>
            <a:endParaRPr lang="zh-CN" altLang="en-US" dirty="0" smtClean="0"/>
          </a:p>
        </p:txBody>
      </p:sp>
      <p:sp>
        <p:nvSpPr>
          <p:cNvPr id="4" name="Rectangle 5"/>
          <p:cNvSpPr>
            <a:spLocks noChangeArrowheads="1"/>
          </p:cNvSpPr>
          <p:nvPr/>
        </p:nvSpPr>
        <p:spPr bwMode="auto">
          <a:xfrm>
            <a:off x="900113" y="1130771"/>
            <a:ext cx="7632327" cy="2953147"/>
          </a:xfrm>
          <a:prstGeom prst="rect">
            <a:avLst/>
          </a:prstGeom>
          <a:solidFill>
            <a:srgbClr val="FFFF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80000"/>
              </a:lnSpc>
              <a:buFont typeface="Wingdings" panose="05000000000000000000" pitchFamily="2" charset="2"/>
              <a:buNone/>
              <a:defRPr/>
            </a:pPr>
            <a:r>
              <a:rPr lang="en-US" altLang="zh-CN" sz="2000" dirty="0" smtClean="0">
                <a:effectLst>
                  <a:outerShdw blurRad="38100" dist="38100" dir="2700000" algn="tl">
                    <a:srgbClr val="C0C0C0"/>
                  </a:outerShdw>
                </a:effectLst>
              </a:rPr>
              <a:t>	</a:t>
            </a:r>
            <a:r>
              <a:rPr lang="en-US" altLang="zh-CN" sz="2000" dirty="0" smtClean="0">
                <a:effectLst>
                  <a:outerShdw blurRad="38100" dist="38100" dir="2700000" algn="tl">
                    <a:srgbClr val="C0C0C0"/>
                  </a:outerShdw>
                </a:effectLst>
                <a:latin typeface="宋体" pitchFamily="2" charset="-122"/>
                <a:ea typeface="宋体" pitchFamily="2" charset="-122"/>
              </a:rPr>
              <a:t>#include </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&lt;</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iostream.h</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&gt;</a:t>
            </a:r>
          </a:p>
          <a:p>
            <a:pPr>
              <a:lnSpc>
                <a:spcPct val="80000"/>
              </a:lnSpc>
              <a:buFont typeface="Wingdings" panose="05000000000000000000" pitchFamily="2" charset="2"/>
              <a:buNone/>
              <a:defRPr/>
            </a:pPr>
            <a:r>
              <a:rPr lang="en-US" altLang="zh-CN" sz="2000" dirty="0" smtClean="0">
                <a:effectLst>
                  <a:outerShdw blurRad="38100" dist="38100" dir="2700000" algn="tl">
                    <a:srgbClr val="C0C0C0"/>
                  </a:outerShdw>
                </a:effectLst>
                <a:latin typeface="宋体" pitchFamily="2" charset="-122"/>
                <a:ea typeface="宋体" pitchFamily="2" charset="-122"/>
              </a:rPr>
              <a:t>void </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main() </a:t>
            </a: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a:t>
            </a: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complex A;</a:t>
            </a: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A.real</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=0;  </a:t>
            </a:r>
            <a:r>
              <a:rPr lang="en-US" altLang="zh-CN" sz="2000" dirty="0" smtClean="0">
                <a:solidFill>
                  <a:srgbClr val="008000"/>
                </a:solidFill>
                <a:effectLst>
                  <a:outerShdw blurRad="38100" dist="38100" dir="2700000" algn="tl">
                    <a:srgbClr val="C0C0C0"/>
                  </a:outerShdw>
                </a:effectLst>
                <a:latin typeface="宋体" pitchFamily="2" charset="-122"/>
                <a:ea typeface="宋体" pitchFamily="2" charset="-122"/>
              </a:rPr>
              <a:t>// real</a:t>
            </a:r>
            <a:r>
              <a:rPr lang="zh-CN" altLang="en-US" sz="2000" dirty="0" smtClean="0">
                <a:solidFill>
                  <a:srgbClr val="008000"/>
                </a:solidFill>
                <a:effectLst>
                  <a:outerShdw blurRad="38100" dist="38100" dir="2700000" algn="tl">
                    <a:srgbClr val="C0C0C0"/>
                  </a:outerShdw>
                </a:effectLst>
                <a:latin typeface="宋体" pitchFamily="2" charset="-122"/>
                <a:ea typeface="宋体" pitchFamily="2" charset="-122"/>
              </a:rPr>
              <a:t>是公有的</a:t>
            </a:r>
            <a:r>
              <a:rPr lang="zh-CN" altLang="en-US" sz="2000" dirty="0" smtClean="0">
                <a:solidFill>
                  <a:srgbClr val="008000"/>
                </a:solidFill>
                <a:effectLst>
                  <a:outerShdw blurRad="38100" dist="38100" dir="2700000" algn="tl">
                    <a:srgbClr val="C0C0C0"/>
                  </a:outerShdw>
                </a:effectLst>
                <a:latin typeface="宋体" pitchFamily="2" charset="-122"/>
                <a:ea typeface="宋体" pitchFamily="2" charset="-122"/>
                <a:sym typeface="Wingdings" pitchFamily="2" charset="2"/>
              </a:rPr>
              <a:t></a:t>
            </a:r>
            <a:endParaRPr lang="zh-CN" altLang="en-US" sz="2000" dirty="0" smtClean="0">
              <a:solidFill>
                <a:srgbClr val="008000"/>
              </a:solidFill>
              <a:effectLst>
                <a:outerShdw blurRad="38100" dist="38100" dir="2700000" algn="tl">
                  <a:srgbClr val="C0C0C0"/>
                </a:outerShdw>
              </a:effectLst>
              <a:latin typeface="宋体" pitchFamily="2" charset="-122"/>
              <a:ea typeface="宋体" pitchFamily="2" charset="-122"/>
            </a:endParaRPr>
          </a:p>
          <a:p>
            <a:pPr>
              <a:lnSpc>
                <a:spcPct val="80000"/>
              </a:lnSpc>
              <a:buFont typeface="Wingdings" panose="05000000000000000000" pitchFamily="2" charset="2"/>
              <a:buNone/>
              <a:defRPr/>
            </a:pPr>
            <a:r>
              <a:rPr lang="zh-CN" altLang="en-US"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A.init</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(1.1,2.2);</a:t>
            </a: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cout</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&lt;&lt;“real of A is”&lt;&lt;</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A.realcomplex</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()&lt;&lt;</a:t>
            </a:r>
            <a:r>
              <a:rPr lang="en-US" altLang="zh-CN" sz="2000" dirty="0" err="1" smtClean="0">
                <a:solidFill>
                  <a:schemeClr val="tx1"/>
                </a:solidFill>
                <a:effectLst>
                  <a:outerShdw blurRad="38100" dist="38100" dir="2700000" algn="tl">
                    <a:srgbClr val="C0C0C0"/>
                  </a:outerShdw>
                </a:effectLst>
                <a:latin typeface="宋体" pitchFamily="2" charset="-122"/>
                <a:ea typeface="宋体" pitchFamily="2" charset="-122"/>
              </a:rPr>
              <a:t>endl</a:t>
            </a: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a:t>
            </a:r>
            <a:endParaRPr lang="en-US" altLang="zh-CN" sz="2000" dirty="0" smtClean="0">
              <a:solidFill>
                <a:srgbClr val="008000"/>
              </a:solidFill>
              <a:effectLst>
                <a:outerShdw blurRad="38100" dist="38100" dir="2700000" algn="tl">
                  <a:srgbClr val="C0C0C0"/>
                </a:outerShdw>
              </a:effectLst>
              <a:latin typeface="宋体" pitchFamily="2" charset="-122"/>
              <a:ea typeface="宋体" pitchFamily="2" charset="-122"/>
            </a:endParaRPr>
          </a:p>
          <a:p>
            <a:pPr>
              <a:lnSpc>
                <a:spcPct val="80000"/>
              </a:lnSpc>
              <a:buFont typeface="Wingdings" panose="05000000000000000000" pitchFamily="2" charset="2"/>
              <a:buNone/>
              <a:defRPr/>
            </a:pPr>
            <a:r>
              <a:rPr lang="en-US" altLang="zh-CN" sz="2000" dirty="0" smtClean="0">
                <a:solidFill>
                  <a:schemeClr val="tx1"/>
                </a:solidFill>
                <a:effectLst>
                  <a:outerShdw blurRad="38100" dist="38100" dir="2700000" algn="tl">
                    <a:srgbClr val="C0C0C0"/>
                  </a:outerShdw>
                </a:effectLst>
                <a:latin typeface="宋体" pitchFamily="2" charset="-122"/>
                <a:ea typeface="宋体" pitchFamily="2" charset="-122"/>
              </a:rPr>
              <a:t> }</a:t>
            </a:r>
            <a:r>
              <a:rPr lang="zh-CN" altLang="en-US" sz="2000" dirty="0" smtClean="0">
                <a:solidFill>
                  <a:schemeClr val="tx1"/>
                </a:solidFill>
                <a:effectLst>
                  <a:outerShdw blurRad="38100" dist="38100" dir="2700000" algn="tl">
                    <a:srgbClr val="C0C0C0"/>
                  </a:outerShdw>
                </a:effectLst>
                <a:latin typeface="宋体" pitchFamily="2" charset="-122"/>
                <a:ea typeface="宋体" pitchFamily="2" charset="-122"/>
              </a:rPr>
              <a:t>；</a:t>
            </a:r>
          </a:p>
        </p:txBody>
      </p:sp>
    </p:spTree>
    <p:extLst>
      <p:ext uri="{BB962C8B-B14F-4D97-AF65-F5344CB8AC3E}">
        <p14:creationId xmlns:p14="http://schemas.microsoft.com/office/powerpoint/2010/main" val="373815646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3.4.5</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带默认参数的构造函数</a:t>
            </a:r>
          </a:p>
        </p:txBody>
      </p:sp>
      <p:sp>
        <p:nvSpPr>
          <p:cNvPr id="2" name="TextBox 1"/>
          <p:cNvSpPr txBox="1"/>
          <p:nvPr/>
        </p:nvSpPr>
        <p:spPr>
          <a:xfrm>
            <a:off x="323528" y="843558"/>
            <a:ext cx="8352928" cy="3416320"/>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例</a:t>
            </a:r>
            <a:r>
              <a:rPr lang="en-US" altLang="zh-CN" b="1" dirty="0">
                <a:latin typeface="仿宋" panose="02010609060101010101" pitchFamily="49" charset="-122"/>
                <a:ea typeface="仿宋" panose="02010609060101010101" pitchFamily="49" charset="-122"/>
              </a:rPr>
              <a:t>3-13】</a:t>
            </a:r>
            <a:r>
              <a:rPr lang="zh-CN" altLang="en-US" b="1" dirty="0">
                <a:latin typeface="仿宋" panose="02010609060101010101" pitchFamily="49" charset="-122"/>
                <a:ea typeface="仿宋" panose="02010609060101010101" pitchFamily="49" charset="-122"/>
              </a:rPr>
              <a:t>带默认参数的构造函数应用举例。</a:t>
            </a:r>
            <a:endParaRPr lang="en-US" altLang="zh-CN" b="1" dirty="0">
              <a:latin typeface="仿宋" panose="02010609060101010101" pitchFamily="49" charset="-122"/>
              <a:ea typeface="仿宋" panose="02010609060101010101" pitchFamily="49" charset="-122"/>
            </a:endParaRPr>
          </a:p>
          <a:p>
            <a:endParaRPr lang="zh-CN" altLang="en-US"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class Date</a:t>
            </a:r>
          </a:p>
          <a:p>
            <a:r>
              <a:rPr lang="en-US" altLang="zh-CN" b="1" dirty="0">
                <a:latin typeface="仿宋" panose="02010609060101010101" pitchFamily="49" charset="-122"/>
                <a:ea typeface="仿宋" panose="02010609060101010101" pitchFamily="49" charset="-122"/>
              </a:rPr>
              <a:t>{</a:t>
            </a:r>
          </a:p>
          <a:p>
            <a:r>
              <a:rPr lang="en-US" altLang="zh-CN" b="1" dirty="0">
                <a:latin typeface="仿宋" panose="02010609060101010101" pitchFamily="49" charset="-122"/>
                <a:ea typeface="仿宋" panose="02010609060101010101" pitchFamily="49" charset="-122"/>
              </a:rPr>
              <a:t>private:</a:t>
            </a:r>
          </a:p>
          <a:p>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year;</a:t>
            </a:r>
          </a:p>
          <a:p>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month;</a:t>
            </a:r>
          </a:p>
          <a:p>
            <a:r>
              <a:rPr lang="en-US" altLang="zh-CN" b="1" dirty="0" smtClean="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day;</a:t>
            </a:r>
          </a:p>
          <a:p>
            <a:r>
              <a:rPr lang="en-US" altLang="zh-CN" b="1" dirty="0">
                <a:latin typeface="仿宋" panose="02010609060101010101" pitchFamily="49" charset="-122"/>
                <a:ea typeface="仿宋" panose="02010609060101010101" pitchFamily="49" charset="-122"/>
              </a:rPr>
              <a:t>public:</a:t>
            </a:r>
          </a:p>
          <a:p>
            <a:r>
              <a:rPr lang="en-US" altLang="zh-CN"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Date(</a:t>
            </a:r>
            <a:r>
              <a:rPr lang="en-US" altLang="zh-CN" b="1" dirty="0" err="1">
                <a:latin typeface="仿宋" panose="02010609060101010101" pitchFamily="49" charset="-122"/>
                <a:ea typeface="仿宋" panose="02010609060101010101" pitchFamily="49" charset="-122"/>
              </a:rPr>
              <a:t>int</a:t>
            </a:r>
            <a:r>
              <a:rPr lang="en-US" altLang="zh-CN" b="1" dirty="0">
                <a:latin typeface="仿宋" panose="02010609060101010101" pitchFamily="49" charset="-122"/>
                <a:ea typeface="仿宋" panose="02010609060101010101" pitchFamily="49" charset="-122"/>
              </a:rPr>
              <a:t> y=2012,int m=1,int d=1);    //</a:t>
            </a:r>
            <a:r>
              <a:rPr lang="zh-CN" altLang="en-US" b="1" dirty="0">
                <a:latin typeface="仿宋" panose="02010609060101010101" pitchFamily="49" charset="-122"/>
                <a:ea typeface="仿宋" panose="02010609060101010101" pitchFamily="49" charset="-122"/>
              </a:rPr>
              <a:t>定义带默认参数的构造函数</a:t>
            </a:r>
          </a:p>
          <a:p>
            <a:r>
              <a:rPr lang="zh-CN" altLang="en-US" b="1" dirty="0" smtClean="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void Output();</a:t>
            </a:r>
          </a:p>
          <a:p>
            <a:r>
              <a:rPr lang="en-US" altLang="zh-CN"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3.4.5</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带默认参数的构造函数</a:t>
            </a:r>
          </a:p>
        </p:txBody>
      </p:sp>
      <p:sp>
        <p:nvSpPr>
          <p:cNvPr id="2" name="TextBox 1"/>
          <p:cNvSpPr txBox="1"/>
          <p:nvPr/>
        </p:nvSpPr>
        <p:spPr>
          <a:xfrm>
            <a:off x="852247" y="843558"/>
            <a:ext cx="7416824" cy="4247317"/>
          </a:xfrm>
          <a:prstGeom prst="rect">
            <a:avLst/>
          </a:prstGeom>
          <a:noFill/>
        </p:spPr>
        <p:txBody>
          <a:bodyPr wrap="square" rtlCol="0">
            <a:spAutoFit/>
          </a:bodyPr>
          <a:lstStyle/>
          <a:p>
            <a:pPr>
              <a:defRPr/>
            </a:pPr>
            <a:r>
              <a:rPr lang="en-US" altLang="zh-CN" b="1" dirty="0">
                <a:latin typeface="+mn-ea"/>
              </a:rPr>
              <a:t>Date::Date(</a:t>
            </a:r>
            <a:r>
              <a:rPr lang="en-US" altLang="zh-CN" b="1" dirty="0" err="1">
                <a:latin typeface="+mn-ea"/>
              </a:rPr>
              <a:t>int</a:t>
            </a:r>
            <a:r>
              <a:rPr lang="en-US" altLang="zh-CN" b="1" dirty="0">
                <a:latin typeface="+mn-ea"/>
              </a:rPr>
              <a:t> </a:t>
            </a:r>
            <a:r>
              <a:rPr lang="en-US" altLang="zh-CN" b="1" dirty="0" err="1">
                <a:latin typeface="+mn-ea"/>
              </a:rPr>
              <a:t>y,int</a:t>
            </a:r>
            <a:r>
              <a:rPr lang="en-US" altLang="zh-CN" b="1" dirty="0">
                <a:latin typeface="+mn-ea"/>
              </a:rPr>
              <a:t> </a:t>
            </a:r>
            <a:r>
              <a:rPr lang="en-US" altLang="zh-CN" b="1" dirty="0" err="1">
                <a:latin typeface="+mn-ea"/>
              </a:rPr>
              <a:t>m,int</a:t>
            </a:r>
            <a:r>
              <a:rPr lang="en-US" altLang="zh-CN" b="1" dirty="0">
                <a:latin typeface="+mn-ea"/>
              </a:rPr>
              <a:t> d)</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a:latin typeface="+mn-ea"/>
              </a:rPr>
              <a:t>   year=y;  month=m; day=d;</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a:latin typeface="+mn-ea"/>
              </a:rPr>
              <a:t>void Date::Output()</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smtClean="0">
                <a:latin typeface="+mn-ea"/>
              </a:rPr>
              <a:t>   count</a:t>
            </a:r>
            <a:r>
              <a:rPr lang="en-US" altLang="zh-CN" b="1" dirty="0">
                <a:latin typeface="+mn-ea"/>
              </a:rPr>
              <a:t>&lt;&lt;year&lt;&lt;"/"&lt;&lt;month&lt;&lt;"/"&lt;&lt;day&lt;&lt;</a:t>
            </a:r>
            <a:r>
              <a:rPr lang="en-US" altLang="zh-CN" b="1" dirty="0" err="1">
                <a:latin typeface="+mn-ea"/>
              </a:rPr>
              <a:t>endl</a:t>
            </a:r>
            <a:r>
              <a:rPr lang="en-US" altLang="zh-CN" b="1" dirty="0">
                <a:latin typeface="+mn-ea"/>
              </a:rPr>
              <a:t>;</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a:latin typeface="+mn-ea"/>
              </a:rPr>
              <a:t>void main()</a:t>
            </a:r>
            <a:endParaRPr lang="zh-CN" altLang="zh-CN" b="1" dirty="0">
              <a:latin typeface="+mn-ea"/>
            </a:endParaRPr>
          </a:p>
          <a:p>
            <a:pPr>
              <a:defRPr/>
            </a:pPr>
            <a:r>
              <a:rPr lang="en-US" altLang="zh-CN" b="1" dirty="0">
                <a:latin typeface="+mn-ea"/>
              </a:rPr>
              <a:t>{</a:t>
            </a:r>
            <a:endParaRPr lang="zh-CN" altLang="zh-CN" b="1" dirty="0">
              <a:latin typeface="+mn-ea"/>
            </a:endParaRPr>
          </a:p>
          <a:p>
            <a:pPr>
              <a:defRPr/>
            </a:pPr>
            <a:r>
              <a:rPr lang="en-US" altLang="zh-CN" b="1" dirty="0">
                <a:latin typeface="+mn-ea"/>
              </a:rPr>
              <a:t> </a:t>
            </a:r>
            <a:r>
              <a:rPr lang="en-US" altLang="zh-CN" b="1" dirty="0" smtClean="0">
                <a:latin typeface="+mn-ea"/>
              </a:rPr>
              <a:t>   Date </a:t>
            </a:r>
            <a:r>
              <a:rPr lang="en-US" altLang="zh-CN" b="1" dirty="0">
                <a:latin typeface="+mn-ea"/>
              </a:rPr>
              <a:t>today(2012,10,10);     </a:t>
            </a:r>
            <a:r>
              <a:rPr lang="en-US" altLang="zh-CN" b="1" i="1" dirty="0">
                <a:latin typeface="+mn-ea"/>
              </a:rPr>
              <a:t>//</a:t>
            </a:r>
            <a:r>
              <a:rPr lang="zh-CN" altLang="zh-CN" b="1" i="1" dirty="0">
                <a:latin typeface="+mn-ea"/>
              </a:rPr>
              <a:t>使用给定值初始化对象</a:t>
            </a:r>
            <a:endParaRPr lang="zh-CN" altLang="zh-CN" b="1" dirty="0">
              <a:latin typeface="+mn-ea"/>
            </a:endParaRPr>
          </a:p>
          <a:p>
            <a:pPr>
              <a:defRPr/>
            </a:pPr>
            <a:r>
              <a:rPr lang="en-US" altLang="zh-CN" b="1" dirty="0" smtClean="0">
                <a:latin typeface="+mn-ea"/>
              </a:rPr>
              <a:t>    </a:t>
            </a:r>
            <a:r>
              <a:rPr lang="en-US" altLang="zh-CN" b="1" dirty="0">
                <a:latin typeface="+mn-ea"/>
              </a:rPr>
              <a:t>Date </a:t>
            </a:r>
            <a:r>
              <a:rPr lang="en-US" altLang="zh-CN" b="1" dirty="0" err="1">
                <a:latin typeface="+mn-ea"/>
              </a:rPr>
              <a:t>longago</a:t>
            </a:r>
            <a:r>
              <a:rPr lang="en-US" altLang="zh-CN" b="1" dirty="0">
                <a:latin typeface="+mn-ea"/>
              </a:rPr>
              <a:t>;         </a:t>
            </a:r>
            <a:r>
              <a:rPr lang="en-US" altLang="zh-CN" b="1" i="1" dirty="0">
                <a:latin typeface="+mn-ea"/>
              </a:rPr>
              <a:t>//</a:t>
            </a:r>
            <a:r>
              <a:rPr lang="zh-CN" altLang="zh-CN" b="1" i="1" dirty="0">
                <a:latin typeface="+mn-ea"/>
              </a:rPr>
              <a:t>使用默认值初始化对象</a:t>
            </a:r>
            <a:endParaRPr lang="zh-CN" altLang="zh-CN" b="1" dirty="0">
              <a:latin typeface="+mn-ea"/>
            </a:endParaRPr>
          </a:p>
          <a:p>
            <a:pPr>
              <a:defRPr/>
            </a:pPr>
            <a:r>
              <a:rPr lang="en-US" altLang="zh-CN" b="1" dirty="0" smtClean="0">
                <a:latin typeface="+mn-ea"/>
              </a:rPr>
              <a:t>    </a:t>
            </a:r>
            <a:r>
              <a:rPr lang="en-US" altLang="zh-CN" b="1" dirty="0" err="1">
                <a:latin typeface="+mn-ea"/>
              </a:rPr>
              <a:t>today.Output</a:t>
            </a:r>
            <a:r>
              <a:rPr lang="en-US" altLang="zh-CN" b="1" dirty="0">
                <a:latin typeface="+mn-ea"/>
              </a:rPr>
              <a:t>();</a:t>
            </a:r>
            <a:endParaRPr lang="zh-CN" altLang="zh-CN" b="1" dirty="0">
              <a:latin typeface="+mn-ea"/>
            </a:endParaRPr>
          </a:p>
          <a:p>
            <a:pPr>
              <a:defRPr/>
            </a:pPr>
            <a:r>
              <a:rPr lang="en-US" altLang="zh-CN" b="1" dirty="0" smtClean="0">
                <a:latin typeface="+mn-ea"/>
              </a:rPr>
              <a:t>    </a:t>
            </a:r>
            <a:r>
              <a:rPr lang="en-US" altLang="zh-CN" b="1" dirty="0" err="1">
                <a:latin typeface="+mn-ea"/>
              </a:rPr>
              <a:t>longago.Output</a:t>
            </a:r>
            <a:r>
              <a:rPr lang="en-US" altLang="zh-CN" b="1" dirty="0">
                <a:latin typeface="+mn-ea"/>
              </a:rPr>
              <a:t>();</a:t>
            </a:r>
            <a:endParaRPr lang="zh-CN" altLang="zh-CN" b="1" dirty="0">
              <a:latin typeface="+mn-ea"/>
            </a:endParaRPr>
          </a:p>
          <a:p>
            <a:pPr>
              <a:defRPr/>
            </a:pPr>
            <a:r>
              <a:rPr lang="en-US" altLang="zh-CN" b="1" dirty="0">
                <a:latin typeface="+mn-ea"/>
              </a:rPr>
              <a:t>}</a:t>
            </a:r>
            <a:endParaRPr lang="zh-CN" altLang="zh-CN"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1922852" y="22066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3.4.5</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带默认参数的构造函数</a:t>
            </a:r>
          </a:p>
        </p:txBody>
      </p:sp>
      <p:sp>
        <p:nvSpPr>
          <p:cNvPr id="2" name="TextBox 1"/>
          <p:cNvSpPr txBox="1"/>
          <p:nvPr/>
        </p:nvSpPr>
        <p:spPr>
          <a:xfrm>
            <a:off x="35496" y="699542"/>
            <a:ext cx="9001000" cy="3416320"/>
          </a:xfrm>
          <a:prstGeom prst="rect">
            <a:avLst/>
          </a:prstGeom>
          <a:noFill/>
        </p:spPr>
        <p:txBody>
          <a:bodyPr wrap="square" rtlCol="0">
            <a:spAutoFit/>
          </a:bodyPr>
          <a:lstStyle/>
          <a:p>
            <a:pPr>
              <a:lnSpc>
                <a:spcPct val="150000"/>
              </a:lnSpc>
              <a:defRPr/>
            </a:pPr>
            <a:r>
              <a:rPr lang="zh-CN" altLang="en-US" b="1" dirty="0">
                <a:solidFill>
                  <a:srgbClr val="0070C0"/>
                </a:solidFill>
                <a:latin typeface="+mn-ea"/>
              </a:rPr>
              <a:t>说明：</a:t>
            </a:r>
          </a:p>
          <a:p>
            <a:pPr>
              <a:lnSpc>
                <a:spcPct val="150000"/>
              </a:lnSpc>
              <a:defRPr/>
            </a:pPr>
            <a:r>
              <a:rPr lang="zh-CN" altLang="en-US" b="1" dirty="0">
                <a:latin typeface="+mn-ea"/>
              </a:rPr>
              <a:t>（</a:t>
            </a:r>
            <a:r>
              <a:rPr lang="en-US" altLang="zh-CN" b="1" dirty="0">
                <a:latin typeface="+mn-ea"/>
              </a:rPr>
              <a:t>1</a:t>
            </a:r>
            <a:r>
              <a:rPr lang="zh-CN" altLang="en-US" b="1" dirty="0">
                <a:latin typeface="+mn-ea"/>
              </a:rPr>
              <a:t>）默认参数只能在原型声明中指定，</a:t>
            </a:r>
            <a:r>
              <a:rPr lang="zh-CN" altLang="en-US" b="1" dirty="0">
                <a:solidFill>
                  <a:srgbClr val="FF0000"/>
                </a:solidFill>
                <a:latin typeface="+mn-ea"/>
              </a:rPr>
              <a:t>不能</a:t>
            </a:r>
            <a:r>
              <a:rPr lang="zh-CN" altLang="en-US" b="1" dirty="0">
                <a:latin typeface="+mn-ea"/>
              </a:rPr>
              <a:t>在构造函数的定义中指定。</a:t>
            </a:r>
          </a:p>
          <a:p>
            <a:pPr>
              <a:lnSpc>
                <a:spcPct val="150000"/>
              </a:lnSpc>
              <a:defRPr/>
            </a:pPr>
            <a:r>
              <a:rPr lang="zh-CN" altLang="en-US" b="1" dirty="0">
                <a:latin typeface="+mn-ea"/>
              </a:rPr>
              <a:t>（</a:t>
            </a:r>
            <a:r>
              <a:rPr lang="en-US" altLang="zh-CN" b="1" dirty="0">
                <a:latin typeface="+mn-ea"/>
              </a:rPr>
              <a:t>2</a:t>
            </a:r>
            <a:r>
              <a:rPr lang="zh-CN" altLang="en-US" b="1" dirty="0">
                <a:latin typeface="+mn-ea"/>
              </a:rPr>
              <a:t>）在构造函数原型声明中，所有给默认值的参数都必须在不给默认值的参数的</a:t>
            </a:r>
            <a:r>
              <a:rPr lang="zh-CN" altLang="en-US" b="1" dirty="0">
                <a:solidFill>
                  <a:srgbClr val="FF0000"/>
                </a:solidFill>
                <a:latin typeface="+mn-ea"/>
              </a:rPr>
              <a:t>右面</a:t>
            </a:r>
            <a:r>
              <a:rPr lang="zh-CN" altLang="en-US" b="1" dirty="0">
                <a:latin typeface="+mn-ea"/>
              </a:rPr>
              <a:t>。</a:t>
            </a:r>
          </a:p>
          <a:p>
            <a:pPr>
              <a:lnSpc>
                <a:spcPct val="150000"/>
              </a:lnSpc>
              <a:defRPr/>
            </a:pPr>
            <a:r>
              <a:rPr lang="zh-CN" altLang="en-US" b="1" dirty="0">
                <a:latin typeface="+mn-ea"/>
              </a:rPr>
              <a:t>（</a:t>
            </a:r>
            <a:r>
              <a:rPr lang="en-US" altLang="zh-CN" b="1" dirty="0">
                <a:latin typeface="+mn-ea"/>
              </a:rPr>
              <a:t>3</a:t>
            </a:r>
            <a:r>
              <a:rPr lang="zh-CN" altLang="en-US" b="1" dirty="0">
                <a:latin typeface="+mn-ea"/>
              </a:rPr>
              <a:t>）在对象定义时，若</a:t>
            </a:r>
            <a:r>
              <a:rPr lang="zh-CN" altLang="en-US" b="1" dirty="0">
                <a:solidFill>
                  <a:srgbClr val="FF0000"/>
                </a:solidFill>
                <a:latin typeface="+mn-ea"/>
              </a:rPr>
              <a:t>省略</a:t>
            </a:r>
            <a:r>
              <a:rPr lang="zh-CN" altLang="en-US" b="1" dirty="0">
                <a:latin typeface="+mn-ea"/>
              </a:rPr>
              <a:t>构造函数的某个参数的值，则其右面所有参数的值都必须省略，而采用默认值。</a:t>
            </a:r>
          </a:p>
          <a:p>
            <a:pPr>
              <a:lnSpc>
                <a:spcPct val="150000"/>
              </a:lnSpc>
              <a:defRPr/>
            </a:pPr>
            <a:r>
              <a:rPr lang="zh-CN" altLang="en-US" b="1" dirty="0">
                <a:latin typeface="+mn-ea"/>
              </a:rPr>
              <a:t>（</a:t>
            </a:r>
            <a:r>
              <a:rPr lang="en-US" altLang="zh-CN" b="1" dirty="0">
                <a:latin typeface="+mn-ea"/>
              </a:rPr>
              <a:t>4</a:t>
            </a:r>
            <a:r>
              <a:rPr lang="zh-CN" altLang="en-US" b="1" dirty="0">
                <a:latin typeface="+mn-ea"/>
              </a:rPr>
              <a:t>）构造函数带有默认参数时，在定义对象时要</a:t>
            </a:r>
            <a:r>
              <a:rPr lang="zh-CN" altLang="en-US" b="1" dirty="0">
                <a:solidFill>
                  <a:srgbClr val="FF0000"/>
                </a:solidFill>
                <a:latin typeface="+mn-ea"/>
              </a:rPr>
              <a:t>注意避免二义性</a:t>
            </a:r>
            <a:r>
              <a:rPr lang="zh-CN" altLang="en-US" b="1" dirty="0">
                <a:latin typeface="+mn-ea"/>
              </a:rPr>
              <a:t>。例如：</a:t>
            </a:r>
            <a:r>
              <a:rPr lang="en-US" altLang="zh-CN" b="1" dirty="0">
                <a:latin typeface="+mn-ea"/>
              </a:rPr>
              <a:t>Date(</a:t>
            </a:r>
            <a:r>
              <a:rPr lang="en-US" altLang="zh-CN" b="1" dirty="0" err="1">
                <a:latin typeface="+mn-ea"/>
              </a:rPr>
              <a:t>int</a:t>
            </a:r>
            <a:r>
              <a:rPr lang="en-US" altLang="zh-CN" b="1" dirty="0">
                <a:latin typeface="+mn-ea"/>
              </a:rPr>
              <a:t> y=2012,int m=1,int d=1);</a:t>
            </a:r>
          </a:p>
          <a:p>
            <a:pPr>
              <a:lnSpc>
                <a:spcPct val="150000"/>
              </a:lnSpc>
              <a:defRPr/>
            </a:pPr>
            <a:r>
              <a:rPr lang="en-US" altLang="zh-CN" b="1" dirty="0">
                <a:latin typeface="+mn-ea"/>
              </a:rPr>
              <a:t>    Date();</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500"/>
                                        <p:tgtEl>
                                          <p:spTgt spid="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1000"/>
                                        <p:tgtEl>
                                          <p:spTgt spid="2">
                                            <p:txEl>
                                              <p:pRg st="1" end="1"/>
                                            </p:txEl>
                                          </p:spTgt>
                                        </p:tgtEl>
                                      </p:cBhvr>
                                    </p:animEffect>
                                    <p:anim calcmode="lin" valueType="num">
                                      <p:cBhvr>
                                        <p:cTn id="2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1000"/>
                                        <p:tgtEl>
                                          <p:spTgt spid="2">
                                            <p:txEl>
                                              <p:pRg st="2" end="2"/>
                                            </p:txEl>
                                          </p:spTgt>
                                        </p:tgtEl>
                                      </p:cBhvr>
                                    </p:animEffect>
                                    <p:anim calcmode="lin" valueType="num">
                                      <p:cBhvr>
                                        <p:cTn id="3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fade">
                                      <p:cBhvr>
                                        <p:cTn id="40" dur="1000"/>
                                        <p:tgtEl>
                                          <p:spTgt spid="2">
                                            <p:txEl>
                                              <p:pRg st="3" end="3"/>
                                            </p:txEl>
                                          </p:spTgt>
                                        </p:tgtEl>
                                      </p:cBhvr>
                                    </p:animEffect>
                                    <p:anim calcmode="lin" valueType="num">
                                      <p:cBhvr>
                                        <p:cTn id="4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animEffect transition="in" filter="fade">
                                      <p:cBhvr>
                                        <p:cTn id="47" dur="1000"/>
                                        <p:tgtEl>
                                          <p:spTgt spid="2">
                                            <p:txEl>
                                              <p:pRg st="4" end="4"/>
                                            </p:txEl>
                                          </p:spTgt>
                                        </p:tgtEl>
                                      </p:cBhvr>
                                    </p:animEffect>
                                    <p:anim calcmode="lin" valueType="num">
                                      <p:cBhvr>
                                        <p:cTn id="4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
                                            <p:txEl>
                                              <p:pRg st="5" end="5"/>
                                            </p:txEl>
                                          </p:spTgt>
                                        </p:tgtEl>
                                        <p:attrNameLst>
                                          <p:attrName>style.visibility</p:attrName>
                                        </p:attrNameLst>
                                      </p:cBhvr>
                                      <p:to>
                                        <p:strVal val="visible"/>
                                      </p:to>
                                    </p:set>
                                    <p:animEffect transition="in" filter="fade">
                                      <p:cBhvr>
                                        <p:cTn id="52" dur="1000"/>
                                        <p:tgtEl>
                                          <p:spTgt spid="2">
                                            <p:txEl>
                                              <p:pRg st="5" end="5"/>
                                            </p:txEl>
                                          </p:spTgt>
                                        </p:tgtEl>
                                      </p:cBhvr>
                                    </p:animEffect>
                                    <p:anim calcmode="lin" valueType="num">
                                      <p:cBhvr>
                                        <p:cTn id="5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83568" y="771550"/>
            <a:ext cx="3096204" cy="338554"/>
          </a:xfrm>
          <a:prstGeom prst="rect">
            <a:avLst/>
          </a:prstGeom>
          <a:noFill/>
        </p:spPr>
        <p:txBody>
          <a:bodyPr wrap="square" rtlCol="0">
            <a:spAutoFit/>
          </a:bodyPr>
          <a:lstStyle/>
          <a:p>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3.4.6</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　构造函数与初始化列表</a:t>
            </a:r>
          </a:p>
        </p:txBody>
      </p:sp>
      <p:sp>
        <p:nvSpPr>
          <p:cNvPr id="2" name="TextBox 1"/>
          <p:cNvSpPr txBox="1"/>
          <p:nvPr/>
        </p:nvSpPr>
        <p:spPr>
          <a:xfrm>
            <a:off x="107504" y="1117315"/>
            <a:ext cx="8784976" cy="2708434"/>
          </a:xfrm>
          <a:prstGeom prst="rect">
            <a:avLst/>
          </a:prstGeom>
          <a:noFill/>
        </p:spPr>
        <p:txBody>
          <a:bodyPr wrap="square" rtlCol="0">
            <a:spAutoFit/>
          </a:bodyPr>
          <a:lstStyle/>
          <a:p>
            <a:pPr>
              <a:lnSpc>
                <a:spcPct val="150000"/>
              </a:lnSpc>
            </a:pPr>
            <a:r>
              <a:rPr lang="zh-CN" altLang="en-US" sz="2000" b="1" dirty="0">
                <a:latin typeface="仿宋" panose="02010609060101010101" pitchFamily="49" charset="-122"/>
                <a:ea typeface="仿宋" panose="02010609060101010101" pitchFamily="49" charset="-122"/>
              </a:rPr>
              <a:t>    构造函数也可以采用</a:t>
            </a:r>
            <a:r>
              <a:rPr lang="zh-CN" altLang="en-US" sz="2000" b="1" dirty="0">
                <a:solidFill>
                  <a:srgbClr val="FF0000"/>
                </a:solidFill>
                <a:latin typeface="仿宋" panose="02010609060101010101" pitchFamily="49" charset="-122"/>
                <a:ea typeface="仿宋" panose="02010609060101010101" pitchFamily="49" charset="-122"/>
              </a:rPr>
              <a:t>构造初始化列表</a:t>
            </a:r>
            <a:r>
              <a:rPr lang="zh-CN" altLang="en-US" sz="2000" b="1" dirty="0">
                <a:latin typeface="仿宋" panose="02010609060101010101" pitchFamily="49" charset="-122"/>
                <a:ea typeface="仿宋" panose="02010609060101010101" pitchFamily="49" charset="-122"/>
              </a:rPr>
              <a:t>的方式对</a:t>
            </a:r>
            <a:r>
              <a:rPr lang="zh-CN" altLang="en-US" sz="2000" b="1" dirty="0">
                <a:solidFill>
                  <a:srgbClr val="FF0000"/>
                </a:solidFill>
                <a:latin typeface="仿宋" panose="02010609060101010101" pitchFamily="49" charset="-122"/>
                <a:ea typeface="仿宋" panose="02010609060101010101" pitchFamily="49" charset="-122"/>
              </a:rPr>
              <a:t>数据成员</a:t>
            </a:r>
            <a:r>
              <a:rPr lang="zh-CN" altLang="en-US" sz="2000" b="1" dirty="0">
                <a:latin typeface="仿宋" panose="02010609060101010101" pitchFamily="49" charset="-122"/>
                <a:ea typeface="仿宋" panose="02010609060101010101" pitchFamily="49" charset="-122"/>
              </a:rPr>
              <a:t>进行</a:t>
            </a:r>
            <a:r>
              <a:rPr lang="zh-CN" altLang="en-US" sz="2000" b="1" dirty="0">
                <a:solidFill>
                  <a:srgbClr val="FF0000"/>
                </a:solidFill>
                <a:latin typeface="仿宋" panose="02010609060101010101" pitchFamily="49" charset="-122"/>
                <a:ea typeface="仿宋" panose="02010609060101010101" pitchFamily="49" charset="-122"/>
              </a:rPr>
              <a:t>初始化</a:t>
            </a:r>
            <a:r>
              <a:rPr lang="zh-CN" altLang="en-US" sz="2000" b="1" dirty="0">
                <a:latin typeface="仿宋" panose="02010609060101010101" pitchFamily="49" charset="-122"/>
                <a:ea typeface="仿宋" panose="02010609060101010101" pitchFamily="49" charset="-122"/>
              </a:rPr>
              <a:t>。例如，可以把</a:t>
            </a:r>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例</a:t>
            </a:r>
            <a:r>
              <a:rPr lang="en-US" altLang="zh-CN" sz="2000" b="1" dirty="0">
                <a:latin typeface="仿宋" panose="02010609060101010101" pitchFamily="49" charset="-122"/>
                <a:ea typeface="仿宋" panose="02010609060101010101" pitchFamily="49" charset="-122"/>
              </a:rPr>
              <a:t>3-12】</a:t>
            </a:r>
            <a:r>
              <a:rPr lang="zh-CN" altLang="en-US" sz="2000" b="1" dirty="0">
                <a:latin typeface="仿宋" panose="02010609060101010101" pitchFamily="49" charset="-122"/>
                <a:ea typeface="仿宋" panose="02010609060101010101" pitchFamily="49" charset="-122"/>
              </a:rPr>
              <a:t>中的构造函数</a:t>
            </a:r>
            <a:r>
              <a:rPr lang="en-US" altLang="zh-CN" sz="2000" b="1" dirty="0">
                <a:latin typeface="仿宋" panose="02010609060101010101" pitchFamily="49" charset="-122"/>
                <a:ea typeface="仿宋" panose="02010609060101010101" pitchFamily="49" charset="-122"/>
              </a:rPr>
              <a:t>Date(</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y,int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m,int</a:t>
            </a:r>
            <a:r>
              <a:rPr lang="en-US" altLang="zh-CN" sz="2000" b="1" dirty="0">
                <a:latin typeface="仿宋" panose="02010609060101010101" pitchFamily="49" charset="-122"/>
                <a:ea typeface="仿宋" panose="02010609060101010101" pitchFamily="49" charset="-122"/>
              </a:rPr>
              <a:t> d)</a:t>
            </a:r>
            <a:r>
              <a:rPr lang="zh-CN" altLang="en-US" sz="2000" b="1" dirty="0">
                <a:latin typeface="仿宋" panose="02010609060101010101" pitchFamily="49" charset="-122"/>
                <a:ea typeface="仿宋" panose="02010609060101010101" pitchFamily="49" charset="-122"/>
              </a:rPr>
              <a:t>的定义改写为：</a:t>
            </a:r>
            <a:endParaRPr lang="en-US" altLang="zh-CN" sz="2000" b="1" dirty="0">
              <a:latin typeface="仿宋" panose="02010609060101010101" pitchFamily="49" charset="-122"/>
              <a:ea typeface="仿宋" panose="02010609060101010101" pitchFamily="49" charset="-122"/>
            </a:endParaRPr>
          </a:p>
          <a:p>
            <a:endParaRPr lang="zh-CN" altLang="en-US" sz="2000" b="1" dirty="0">
              <a:latin typeface="仿宋" panose="02010609060101010101" pitchFamily="49" charset="-122"/>
              <a:ea typeface="仿宋" panose="02010609060101010101" pitchFamily="49" charset="-122"/>
            </a:endParaRPr>
          </a:p>
          <a:p>
            <a:pPr>
              <a:lnSpc>
                <a:spcPct val="150000"/>
              </a:lnSpc>
            </a:pPr>
            <a:r>
              <a:rPr lang="en-US" altLang="zh-CN" sz="2000" b="1" dirty="0">
                <a:solidFill>
                  <a:srgbClr val="00B050"/>
                </a:solidFill>
                <a:latin typeface="仿宋" panose="02010609060101010101" pitchFamily="49" charset="-122"/>
                <a:ea typeface="仿宋" panose="02010609060101010101" pitchFamily="49" charset="-122"/>
              </a:rPr>
              <a:t>Date::Date(</a:t>
            </a:r>
            <a:r>
              <a:rPr lang="en-US" altLang="zh-CN" sz="2000" b="1" dirty="0" err="1">
                <a:solidFill>
                  <a:srgbClr val="00B050"/>
                </a:solidFill>
                <a:latin typeface="仿宋" panose="02010609060101010101" pitchFamily="49" charset="-122"/>
                <a:ea typeface="仿宋" panose="02010609060101010101" pitchFamily="49" charset="-122"/>
              </a:rPr>
              <a:t>int</a:t>
            </a:r>
            <a:r>
              <a:rPr lang="en-US" altLang="zh-CN" sz="2000" b="1" dirty="0">
                <a:solidFill>
                  <a:srgbClr val="00B050"/>
                </a:solidFill>
                <a:latin typeface="仿宋" panose="02010609060101010101" pitchFamily="49" charset="-122"/>
                <a:ea typeface="仿宋" panose="02010609060101010101" pitchFamily="49" charset="-122"/>
              </a:rPr>
              <a:t> </a:t>
            </a:r>
            <a:r>
              <a:rPr lang="en-US" altLang="zh-CN" sz="2000" b="1" dirty="0" err="1">
                <a:solidFill>
                  <a:srgbClr val="00B050"/>
                </a:solidFill>
                <a:latin typeface="仿宋" panose="02010609060101010101" pitchFamily="49" charset="-122"/>
                <a:ea typeface="仿宋" panose="02010609060101010101" pitchFamily="49" charset="-122"/>
              </a:rPr>
              <a:t>y,int</a:t>
            </a:r>
            <a:r>
              <a:rPr lang="en-US" altLang="zh-CN" sz="2000" b="1" dirty="0">
                <a:solidFill>
                  <a:srgbClr val="00B050"/>
                </a:solidFill>
                <a:latin typeface="仿宋" panose="02010609060101010101" pitchFamily="49" charset="-122"/>
                <a:ea typeface="仿宋" panose="02010609060101010101" pitchFamily="49" charset="-122"/>
              </a:rPr>
              <a:t> </a:t>
            </a:r>
            <a:r>
              <a:rPr lang="en-US" altLang="zh-CN" sz="2000" b="1" dirty="0" err="1">
                <a:solidFill>
                  <a:srgbClr val="00B050"/>
                </a:solidFill>
                <a:latin typeface="仿宋" panose="02010609060101010101" pitchFamily="49" charset="-122"/>
                <a:ea typeface="仿宋" panose="02010609060101010101" pitchFamily="49" charset="-122"/>
              </a:rPr>
              <a:t>m,int</a:t>
            </a:r>
            <a:r>
              <a:rPr lang="en-US" altLang="zh-CN" sz="2000" b="1" dirty="0">
                <a:solidFill>
                  <a:srgbClr val="00B050"/>
                </a:solidFill>
                <a:latin typeface="仿宋" panose="02010609060101010101" pitchFamily="49" charset="-122"/>
                <a:ea typeface="仿宋" panose="02010609060101010101" pitchFamily="49" charset="-122"/>
              </a:rPr>
              <a:t> d):year(y),month(m),day(d)</a:t>
            </a:r>
          </a:p>
          <a:p>
            <a:pPr>
              <a:lnSpc>
                <a:spcPct val="150000"/>
              </a:lnSpc>
            </a:pPr>
            <a:r>
              <a:rPr lang="en-US" altLang="zh-CN" sz="2000" b="1" dirty="0">
                <a:solidFill>
                  <a:srgbClr val="00B050"/>
                </a:solidFill>
                <a:latin typeface="仿宋" panose="02010609060101010101" pitchFamily="49" charset="-122"/>
                <a:ea typeface="仿宋" panose="02010609060101010101" pitchFamily="49" charset="-122"/>
              </a:rPr>
              <a:t>{}</a:t>
            </a:r>
          </a:p>
          <a:p>
            <a:pPr>
              <a:lnSpc>
                <a:spcPct val="150000"/>
              </a:lnSpc>
            </a:pPr>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它与</a:t>
            </a:r>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例</a:t>
            </a:r>
            <a:r>
              <a:rPr lang="en-US" altLang="zh-CN" sz="2000" b="1" dirty="0">
                <a:latin typeface="仿宋" panose="02010609060101010101" pitchFamily="49" charset="-122"/>
                <a:ea typeface="仿宋" panose="02010609060101010101" pitchFamily="49" charset="-122"/>
              </a:rPr>
              <a:t>3-12】</a:t>
            </a:r>
            <a:r>
              <a:rPr lang="zh-CN" altLang="en-US" sz="2000" b="1" dirty="0">
                <a:latin typeface="仿宋" panose="02010609060101010101" pitchFamily="49" charset="-122"/>
                <a:ea typeface="仿宋" panose="02010609060101010101" pitchFamily="49" charset="-122"/>
              </a:rPr>
              <a:t>的定义等价</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1000"/>
                                        <p:tgtEl>
                                          <p:spTgt spid="2">
                                            <p:txEl>
                                              <p:pRg st="3" end="3"/>
                                            </p:txEl>
                                          </p:spTgt>
                                        </p:tgtEl>
                                      </p:cBhvr>
                                    </p:animEffect>
                                    <p:anim calcmode="lin" valueType="num">
                                      <p:cBhvr>
                                        <p:cTn id="3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fade">
                                      <p:cBhvr>
                                        <p:cTn id="40" dur="1000"/>
                                        <p:tgtEl>
                                          <p:spTgt spid="2">
                                            <p:txEl>
                                              <p:pRg st="4" end="4"/>
                                            </p:txEl>
                                          </p:spTgt>
                                        </p:tgtEl>
                                      </p:cBhvr>
                                    </p:animEffect>
                                    <p:anim calcmode="lin" valueType="num">
                                      <p:cBhvr>
                                        <p:cTn id="41"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3354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en-US" altLang="zh-CN" sz="1800" b="1" dirty="0">
                <a:latin typeface="仿宋" panose="02010609060101010101" pitchFamily="49" charset="-122"/>
                <a:ea typeface="仿宋" panose="02010609060101010101" pitchFamily="49" charset="-122"/>
              </a:rPr>
              <a:t> 【</a:t>
            </a:r>
            <a:r>
              <a:rPr lang="zh-CN" altLang="en-US" sz="1800" b="1" dirty="0">
                <a:latin typeface="仿宋" panose="02010609060101010101" pitchFamily="49" charset="-122"/>
                <a:ea typeface="仿宋" panose="02010609060101010101" pitchFamily="49" charset="-122"/>
              </a:rPr>
              <a:t>例</a:t>
            </a:r>
            <a:r>
              <a:rPr lang="en-US" altLang="zh-CN" sz="1800" b="1" dirty="0" smtClean="0">
                <a:latin typeface="仿宋" panose="02010609060101010101" pitchFamily="49" charset="-122"/>
                <a:ea typeface="仿宋" panose="02010609060101010101" pitchFamily="49" charset="-122"/>
              </a:rPr>
              <a:t>3-14】</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304800" y="533401"/>
            <a:ext cx="8382000" cy="4702645"/>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a:t>
            </a:r>
            <a:r>
              <a:rPr lang="en-US" altLang="zh-CN" sz="1600" dirty="0" smtClean="0"/>
              <a:t>include &lt;</a:t>
            </a:r>
            <a:r>
              <a:rPr lang="en-US" altLang="zh-CN" sz="1600" dirty="0" err="1" smtClean="0"/>
              <a:t>iostream</a:t>
            </a:r>
            <a:r>
              <a:rPr lang="en-US" altLang="zh-CN" sz="1600" dirty="0" smtClean="0"/>
              <a:t>&gt;</a:t>
            </a:r>
          </a:p>
          <a:p>
            <a:pPr indent="-6350">
              <a:buFontTx/>
              <a:buNone/>
            </a:pPr>
            <a:r>
              <a:rPr lang="en-US" altLang="zh-CN" sz="1600" dirty="0" smtClean="0"/>
              <a:t>using namespace </a:t>
            </a:r>
            <a:r>
              <a:rPr lang="en-US" altLang="zh-CN" sz="1600" dirty="0" err="1" smtClean="0"/>
              <a:t>std</a:t>
            </a:r>
            <a:r>
              <a:rPr lang="en-US" altLang="zh-CN" sz="1600" dirty="0" smtClean="0"/>
              <a:t>;</a:t>
            </a:r>
          </a:p>
          <a:p>
            <a:pPr indent="-6350">
              <a:buFontTx/>
              <a:buNone/>
            </a:pPr>
            <a:r>
              <a:rPr lang="en-US" altLang="zh-CN" sz="1600" dirty="0" smtClean="0"/>
              <a:t>class Time{</a:t>
            </a:r>
          </a:p>
          <a:p>
            <a:pPr indent="-6350">
              <a:buFontTx/>
              <a:buNone/>
            </a:pPr>
            <a:r>
              <a:rPr lang="en-US" altLang="zh-CN" sz="1600" dirty="0" smtClean="0"/>
              <a:t>public:</a:t>
            </a:r>
          </a:p>
          <a:p>
            <a:pPr indent="-6350">
              <a:buFontTx/>
              <a:buNone/>
            </a:pPr>
            <a:r>
              <a:rPr lang="en-US" altLang="zh-CN" sz="1600" dirty="0" smtClean="0"/>
              <a:t>      Time( )                    //</a:t>
            </a:r>
            <a:r>
              <a:rPr lang="zh-CN" altLang="en-US" sz="1600" dirty="0" smtClean="0"/>
              <a:t>定义构造成员函数，函数名与类名相同</a:t>
            </a:r>
          </a:p>
          <a:p>
            <a:pPr indent="-6350">
              <a:buFontTx/>
              <a:buNone/>
            </a:pPr>
            <a:r>
              <a:rPr lang="zh-CN" altLang="en-US" sz="1600" dirty="0" smtClean="0"/>
              <a:t>      {        </a:t>
            </a:r>
            <a:r>
              <a:rPr lang="en-US" altLang="zh-CN" sz="1600" dirty="0" smtClean="0"/>
              <a:t>hour=0;                  //</a:t>
            </a:r>
            <a:r>
              <a:rPr lang="zh-CN" altLang="en-US" sz="1600" dirty="0" smtClean="0"/>
              <a:t>利用构造函数对对象中的数据成员赋初值</a:t>
            </a:r>
          </a:p>
          <a:p>
            <a:pPr indent="-6350">
              <a:buFontTx/>
              <a:buNone/>
            </a:pPr>
            <a:r>
              <a:rPr lang="en-US" altLang="zh-CN" sz="1600" dirty="0" smtClean="0"/>
              <a:t>               minute=0;</a:t>
            </a:r>
          </a:p>
          <a:p>
            <a:pPr indent="-6350">
              <a:buFontTx/>
              <a:buNone/>
            </a:pPr>
            <a:r>
              <a:rPr lang="en-US" altLang="zh-CN" sz="1600" dirty="0" smtClean="0"/>
              <a:t>                sec=0;</a:t>
            </a:r>
          </a:p>
          <a:p>
            <a:pPr indent="-6350">
              <a:buFontTx/>
              <a:buNone/>
            </a:pPr>
            <a:r>
              <a:rPr lang="en-US" altLang="zh-CN" sz="1600" dirty="0" smtClean="0"/>
              <a:t>       }</a:t>
            </a:r>
          </a:p>
          <a:p>
            <a:pPr indent="-6350">
              <a:buFontTx/>
              <a:buNone/>
            </a:pPr>
            <a:r>
              <a:rPr lang="en-US" altLang="zh-CN" sz="1600" dirty="0" smtClean="0"/>
              <a:t>       void </a:t>
            </a:r>
            <a:r>
              <a:rPr lang="en-US" altLang="zh-CN" sz="1600" dirty="0" err="1" smtClean="0"/>
              <a:t>set_time</a:t>
            </a:r>
            <a:r>
              <a:rPr lang="en-US" altLang="zh-CN" sz="1600" dirty="0" smtClean="0"/>
              <a:t>( );           //</a:t>
            </a:r>
            <a:r>
              <a:rPr lang="zh-CN" altLang="en-US" sz="1600" dirty="0" smtClean="0"/>
              <a:t>函数声明</a:t>
            </a:r>
          </a:p>
          <a:p>
            <a:pPr indent="-6350">
              <a:buFontTx/>
              <a:buNone/>
            </a:pPr>
            <a:r>
              <a:rPr lang="en-US" altLang="zh-CN" sz="1600" dirty="0" smtClean="0"/>
              <a:t>       void </a:t>
            </a:r>
            <a:r>
              <a:rPr lang="en-US" altLang="zh-CN" sz="1600" dirty="0" err="1" smtClean="0"/>
              <a:t>show_time</a:t>
            </a:r>
            <a:r>
              <a:rPr lang="en-US" altLang="zh-CN" sz="1600" dirty="0" smtClean="0"/>
              <a:t>( );          //</a:t>
            </a:r>
            <a:r>
              <a:rPr lang="zh-CN" altLang="en-US" sz="1600" dirty="0" smtClean="0"/>
              <a:t>函数声明</a:t>
            </a:r>
          </a:p>
          <a:p>
            <a:pPr indent="-6350">
              <a:buFontTx/>
              <a:buNone/>
            </a:pPr>
            <a:r>
              <a:rPr lang="en-US" altLang="zh-CN" sz="1600" dirty="0" smtClean="0"/>
              <a:t>private:</a:t>
            </a:r>
          </a:p>
          <a:p>
            <a:pPr indent="-6350">
              <a:buFontTx/>
              <a:buNone/>
            </a:pPr>
            <a:r>
              <a:rPr lang="en-US" altLang="zh-CN" sz="1600" dirty="0" smtClean="0"/>
              <a:t>       </a:t>
            </a:r>
            <a:r>
              <a:rPr lang="en-US" altLang="zh-CN" sz="1600" dirty="0" err="1" smtClean="0"/>
              <a:t>int</a:t>
            </a:r>
            <a:r>
              <a:rPr lang="en-US" altLang="zh-CN" sz="1600" dirty="0" smtClean="0"/>
              <a:t> hour;                  //</a:t>
            </a:r>
            <a:r>
              <a:rPr lang="zh-CN" altLang="en-US" sz="1600" dirty="0" smtClean="0"/>
              <a:t>私有数据成员</a:t>
            </a:r>
          </a:p>
          <a:p>
            <a:pPr indent="-6350">
              <a:buFontTx/>
              <a:buNone/>
            </a:pPr>
            <a:r>
              <a:rPr lang="en-US" altLang="zh-CN" sz="1600" dirty="0" smtClean="0"/>
              <a:t>       </a:t>
            </a:r>
            <a:r>
              <a:rPr lang="en-US" altLang="zh-CN" sz="1600" dirty="0" err="1" smtClean="0"/>
              <a:t>int</a:t>
            </a:r>
            <a:r>
              <a:rPr lang="en-US" altLang="zh-CN" sz="1600" dirty="0" smtClean="0"/>
              <a:t> minute;</a:t>
            </a:r>
          </a:p>
          <a:p>
            <a:pPr indent="-6350">
              <a:buFontTx/>
              <a:buNone/>
            </a:pPr>
            <a:r>
              <a:rPr lang="en-US" altLang="zh-CN" sz="1600" dirty="0" smtClean="0"/>
              <a:t>       </a:t>
            </a:r>
            <a:r>
              <a:rPr lang="en-US" altLang="zh-CN" sz="1600" dirty="0" err="1" smtClean="0"/>
              <a:t>int</a:t>
            </a:r>
            <a:r>
              <a:rPr lang="en-US" altLang="zh-CN" sz="1600" dirty="0" smtClean="0"/>
              <a:t> sec;</a:t>
            </a:r>
          </a:p>
          <a:p>
            <a:pPr indent="-6350">
              <a:buFontTx/>
              <a:buNone/>
            </a:pPr>
            <a:r>
              <a:rPr lang="en-US" altLang="zh-CN" sz="1600" dirty="0" smtClean="0"/>
              <a:t>};</a:t>
            </a:r>
          </a:p>
          <a:p>
            <a:pPr indent="-6350">
              <a:buFontTx/>
              <a:buNone/>
            </a:pPr>
            <a:endParaRPr lang="en-US" altLang="zh-CN" sz="1800" dirty="0"/>
          </a:p>
        </p:txBody>
      </p:sp>
    </p:spTree>
    <p:extLst>
      <p:ext uri="{BB962C8B-B14F-4D97-AF65-F5344CB8AC3E}">
        <p14:creationId xmlns:p14="http://schemas.microsoft.com/office/powerpoint/2010/main" val="122747551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85002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en-US" altLang="zh-CN" sz="1800" b="1" dirty="0">
                <a:latin typeface="仿宋" panose="02010609060101010101" pitchFamily="49" charset="-122"/>
                <a:ea typeface="仿宋" panose="02010609060101010101" pitchFamily="49" charset="-122"/>
              </a:rPr>
              <a:t>【</a:t>
            </a:r>
            <a:r>
              <a:rPr lang="zh-CN" altLang="en-US" sz="1800" b="1" dirty="0">
                <a:latin typeface="仿宋" panose="02010609060101010101" pitchFamily="49" charset="-122"/>
                <a:ea typeface="仿宋" panose="02010609060101010101" pitchFamily="49" charset="-122"/>
              </a:rPr>
              <a:t>例</a:t>
            </a:r>
            <a:r>
              <a:rPr lang="en-US" altLang="zh-CN" sz="1800" b="1" dirty="0">
                <a:latin typeface="仿宋" panose="02010609060101010101" pitchFamily="49" charset="-122"/>
                <a:ea typeface="仿宋" panose="02010609060101010101" pitchFamily="49" charset="-122"/>
              </a:rPr>
              <a:t>3-14】</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702646"/>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en-US" altLang="zh-CN" sz="1400" dirty="0" smtClean="0"/>
              <a:t>void </a:t>
            </a:r>
            <a:r>
              <a:rPr lang="en-US" altLang="zh-CN" sz="1400" dirty="0" err="1" smtClean="0"/>
              <a:t>Time∷set_time</a:t>
            </a:r>
            <a:r>
              <a:rPr lang="en-US" altLang="zh-CN" sz="1400" dirty="0" smtClean="0"/>
              <a:t>( )        //</a:t>
            </a:r>
            <a:r>
              <a:rPr lang="zh-CN" altLang="en-US" sz="1400" dirty="0" smtClean="0"/>
              <a:t>定义成员函数，向数据成员赋值</a:t>
            </a:r>
          </a:p>
          <a:p>
            <a:pPr indent="-6350">
              <a:buFontTx/>
              <a:buNone/>
            </a:pPr>
            <a:r>
              <a:rPr lang="zh-CN" altLang="en-US" sz="1400" dirty="0" smtClean="0"/>
              <a:t>{      </a:t>
            </a:r>
            <a:r>
              <a:rPr lang="en-US" altLang="zh-CN" sz="1400" dirty="0" smtClean="0"/>
              <a:t>	</a:t>
            </a:r>
            <a:r>
              <a:rPr lang="en-US" altLang="zh-CN" sz="1400" dirty="0" err="1" smtClean="0"/>
              <a:t>cin</a:t>
            </a:r>
            <a:r>
              <a:rPr lang="en-US" altLang="zh-CN" sz="1400" dirty="0" smtClean="0"/>
              <a:t>&gt;&gt;hour;</a:t>
            </a:r>
          </a:p>
          <a:p>
            <a:pPr indent="-6350">
              <a:buFontTx/>
              <a:buNone/>
            </a:pPr>
            <a:r>
              <a:rPr lang="en-US" altLang="zh-CN" sz="1400" dirty="0" smtClean="0"/>
              <a:t>		</a:t>
            </a:r>
            <a:r>
              <a:rPr lang="en-US" altLang="zh-CN" sz="1400" dirty="0" err="1" smtClean="0"/>
              <a:t>cin</a:t>
            </a:r>
            <a:r>
              <a:rPr lang="en-US" altLang="zh-CN" sz="1400" dirty="0" smtClean="0"/>
              <a:t>&gt;&gt;minute;</a:t>
            </a:r>
          </a:p>
          <a:p>
            <a:pPr indent="-6350">
              <a:buFontTx/>
              <a:buNone/>
            </a:pPr>
            <a:r>
              <a:rPr lang="en-US" altLang="zh-CN" sz="1400" dirty="0" smtClean="0"/>
              <a:t>		</a:t>
            </a:r>
            <a:r>
              <a:rPr lang="en-US" altLang="zh-CN" sz="1400" dirty="0" err="1" smtClean="0"/>
              <a:t>cin</a:t>
            </a:r>
            <a:r>
              <a:rPr lang="en-US" altLang="zh-CN" sz="1400" dirty="0" smtClean="0"/>
              <a:t>&gt;&gt;sec;</a:t>
            </a:r>
          </a:p>
          <a:p>
            <a:pPr indent="-6350">
              <a:buFontTx/>
              <a:buNone/>
            </a:pPr>
            <a:r>
              <a:rPr lang="en-US" altLang="zh-CN" sz="1400" dirty="0" smtClean="0"/>
              <a:t>}</a:t>
            </a:r>
          </a:p>
          <a:p>
            <a:pPr indent="-6350">
              <a:buFontTx/>
              <a:buNone/>
            </a:pPr>
            <a:r>
              <a:rPr lang="en-US" altLang="zh-CN" sz="1400" dirty="0" smtClean="0"/>
              <a:t>void </a:t>
            </a:r>
            <a:r>
              <a:rPr lang="en-US" altLang="zh-CN" sz="1400" dirty="0" err="1" smtClean="0"/>
              <a:t>Time∷show_time</a:t>
            </a:r>
            <a:r>
              <a:rPr lang="en-US" altLang="zh-CN" sz="1400" dirty="0" smtClean="0"/>
              <a:t>( )         //</a:t>
            </a:r>
            <a:r>
              <a:rPr lang="zh-CN" altLang="en-US" sz="1400" dirty="0" smtClean="0"/>
              <a:t>定义成员函数，输出数据成员的值</a:t>
            </a:r>
          </a:p>
          <a:p>
            <a:pPr indent="-6350">
              <a:buFontTx/>
              <a:buNone/>
            </a:pPr>
            <a:r>
              <a:rPr lang="zh-CN" altLang="en-US" sz="1400" dirty="0" smtClean="0"/>
              <a:t>{</a:t>
            </a:r>
          </a:p>
          <a:p>
            <a:pPr indent="-6350">
              <a:buFontTx/>
              <a:buNone/>
            </a:pPr>
            <a:r>
              <a:rPr lang="zh-CN" altLang="en-US" sz="1400" dirty="0" smtClean="0"/>
              <a:t> </a:t>
            </a:r>
            <a:r>
              <a:rPr lang="en-US" altLang="zh-CN" sz="1400" dirty="0" smtClean="0"/>
              <a:t>	</a:t>
            </a:r>
            <a:r>
              <a:rPr lang="en-US" altLang="zh-CN" sz="1400" dirty="0" err="1" smtClean="0"/>
              <a:t>cout</a:t>
            </a:r>
            <a:r>
              <a:rPr lang="en-US" altLang="zh-CN" sz="1400" dirty="0" smtClean="0"/>
              <a:t>&lt;&lt;hour&lt;&lt;″:″&lt;&lt;minute&lt;&lt;″:″&lt;&lt;sec&lt;&lt;</a:t>
            </a:r>
            <a:r>
              <a:rPr lang="en-US" altLang="zh-CN" sz="1400" dirty="0" err="1" smtClean="0"/>
              <a:t>endl</a:t>
            </a:r>
            <a:r>
              <a:rPr lang="en-US" altLang="zh-CN" sz="1400" dirty="0" smtClean="0"/>
              <a:t>;</a:t>
            </a:r>
          </a:p>
          <a:p>
            <a:pPr indent="-6350">
              <a:buFontTx/>
              <a:buNone/>
            </a:pPr>
            <a:r>
              <a:rPr lang="en-US" altLang="zh-CN" sz="1400" dirty="0" smtClean="0"/>
              <a:t>}</a:t>
            </a:r>
          </a:p>
          <a:p>
            <a:pPr indent="-6350">
              <a:buFontTx/>
              <a:buNone/>
            </a:pPr>
            <a:r>
              <a:rPr lang="en-US" altLang="zh-CN" sz="1400" dirty="0" err="1" smtClean="0"/>
              <a:t>int</a:t>
            </a:r>
            <a:r>
              <a:rPr lang="en-US" altLang="zh-CN" sz="1400" dirty="0" smtClean="0"/>
              <a:t> main( )</a:t>
            </a:r>
          </a:p>
          <a:p>
            <a:pPr indent="-6350">
              <a:buFontTx/>
              <a:buNone/>
            </a:pPr>
            <a:r>
              <a:rPr lang="en-US" altLang="zh-CN" sz="1400" dirty="0" smtClean="0"/>
              <a:t>{</a:t>
            </a:r>
          </a:p>
          <a:p>
            <a:pPr indent="-6350">
              <a:buFontTx/>
              <a:buNone/>
            </a:pPr>
            <a:r>
              <a:rPr lang="en-US" altLang="zh-CN" sz="1400" dirty="0" smtClean="0"/>
              <a:t>		Time t1;                   //</a:t>
            </a:r>
            <a:r>
              <a:rPr lang="zh-CN" altLang="en-US" sz="1400" dirty="0" smtClean="0"/>
              <a:t>建立对象</a:t>
            </a:r>
            <a:r>
              <a:rPr lang="en-US" altLang="zh-CN" sz="1400" dirty="0" smtClean="0"/>
              <a:t>t1，</a:t>
            </a:r>
            <a:r>
              <a:rPr lang="zh-CN" altLang="en-US" sz="1400" dirty="0" smtClean="0"/>
              <a:t>同时调用构造函数</a:t>
            </a:r>
            <a:r>
              <a:rPr lang="en-US" altLang="zh-CN" sz="1400" dirty="0" smtClean="0"/>
              <a:t>t1.Time( )</a:t>
            </a:r>
          </a:p>
          <a:p>
            <a:pPr indent="-6350">
              <a:buFontTx/>
              <a:buNone/>
            </a:pPr>
            <a:r>
              <a:rPr lang="en-US" altLang="zh-CN" sz="1400" dirty="0" smtClean="0"/>
              <a:t>		t1.set_time( );             //</a:t>
            </a:r>
            <a:r>
              <a:rPr lang="zh-CN" altLang="en-US" sz="1400" dirty="0" smtClean="0"/>
              <a:t>对</a:t>
            </a:r>
            <a:r>
              <a:rPr lang="en-US" altLang="zh-CN" sz="1400" dirty="0" smtClean="0"/>
              <a:t>t1</a:t>
            </a:r>
            <a:r>
              <a:rPr lang="zh-CN" altLang="en-US" sz="1400" dirty="0" smtClean="0"/>
              <a:t>的数据成员赋值</a:t>
            </a:r>
          </a:p>
          <a:p>
            <a:pPr indent="-6350">
              <a:buFontTx/>
              <a:buNone/>
            </a:pPr>
            <a:r>
              <a:rPr lang="en-US" altLang="zh-CN" sz="1400" dirty="0" smtClean="0"/>
              <a:t>		t1.show_time( );            //</a:t>
            </a:r>
            <a:r>
              <a:rPr lang="zh-CN" altLang="en-US" sz="1400" dirty="0" smtClean="0"/>
              <a:t>显示</a:t>
            </a:r>
            <a:r>
              <a:rPr lang="en-US" altLang="zh-CN" sz="1400" dirty="0" smtClean="0"/>
              <a:t>t1</a:t>
            </a:r>
            <a:r>
              <a:rPr lang="zh-CN" altLang="en-US" sz="1400" dirty="0" smtClean="0"/>
              <a:t>的数据成员的值 </a:t>
            </a:r>
          </a:p>
          <a:p>
            <a:pPr indent="-6350">
              <a:buFontTx/>
              <a:buNone/>
            </a:pPr>
            <a:r>
              <a:rPr lang="en-US" altLang="zh-CN" sz="1400" dirty="0" smtClean="0"/>
              <a:t>		Time t2;                   //</a:t>
            </a:r>
            <a:r>
              <a:rPr lang="zh-CN" altLang="en-US" sz="1400" dirty="0" smtClean="0"/>
              <a:t>建立对象</a:t>
            </a:r>
            <a:r>
              <a:rPr lang="en-US" altLang="zh-CN" sz="1400" dirty="0" smtClean="0"/>
              <a:t>t2，</a:t>
            </a:r>
            <a:r>
              <a:rPr lang="zh-CN" altLang="en-US" sz="1400" dirty="0" smtClean="0"/>
              <a:t>同时调用构造函数</a:t>
            </a:r>
            <a:r>
              <a:rPr lang="en-US" altLang="zh-CN" sz="1400" dirty="0" smtClean="0"/>
              <a:t>t2.Time( )</a:t>
            </a:r>
          </a:p>
          <a:p>
            <a:pPr indent="-6350">
              <a:buFontTx/>
              <a:buNone/>
            </a:pPr>
            <a:r>
              <a:rPr lang="en-US" altLang="zh-CN" sz="1400" dirty="0" smtClean="0"/>
              <a:t>		t2.show_time( );            //</a:t>
            </a:r>
            <a:r>
              <a:rPr lang="zh-CN" altLang="en-US" sz="1400" dirty="0" smtClean="0"/>
              <a:t>显示</a:t>
            </a:r>
            <a:r>
              <a:rPr lang="en-US" altLang="zh-CN" sz="1400" dirty="0" smtClean="0"/>
              <a:t>t2</a:t>
            </a:r>
            <a:r>
              <a:rPr lang="zh-CN" altLang="en-US" sz="1400" dirty="0" smtClean="0"/>
              <a:t>的数据成员的值</a:t>
            </a:r>
          </a:p>
          <a:p>
            <a:pPr indent="-6350">
              <a:buFontTx/>
              <a:buNone/>
            </a:pPr>
            <a:r>
              <a:rPr lang="en-US" altLang="zh-CN" sz="1400" dirty="0" smtClean="0"/>
              <a:t>		return 0;</a:t>
            </a:r>
          </a:p>
          <a:p>
            <a:pPr indent="-6350">
              <a:buFontTx/>
              <a:buNone/>
            </a:pPr>
            <a:r>
              <a:rPr lang="en-US" altLang="zh-CN" sz="1400" dirty="0" smtClean="0"/>
              <a:t>}</a:t>
            </a:r>
            <a:endParaRPr lang="en-US" altLang="zh-CN" sz="1400" dirty="0"/>
          </a:p>
        </p:txBody>
      </p:sp>
    </p:spTree>
    <p:extLst>
      <p:ext uri="{BB962C8B-B14F-4D97-AF65-F5344CB8AC3E}">
        <p14:creationId xmlns:p14="http://schemas.microsoft.com/office/powerpoint/2010/main" val="7788841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函数：例子</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342606"/>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程序运行的情况为： </a:t>
            </a:r>
          </a:p>
          <a:p>
            <a:pPr indent="-6350">
              <a:buFontTx/>
              <a:buNone/>
            </a:pPr>
            <a:r>
              <a:rPr lang="zh-CN" altLang="en-US" sz="1600" u="sng" dirty="0" smtClean="0"/>
              <a:t>10 25 54↙</a:t>
            </a:r>
            <a:r>
              <a:rPr lang="zh-CN" altLang="en-US" sz="1600" dirty="0" smtClean="0"/>
              <a:t>                 (从键盘输入新值赋给</a:t>
            </a:r>
            <a:r>
              <a:rPr lang="en-US" altLang="zh-CN" sz="1600" dirty="0" smtClean="0"/>
              <a:t>t1</a:t>
            </a:r>
            <a:r>
              <a:rPr lang="zh-CN" altLang="en-US" sz="1600" dirty="0" smtClean="0"/>
              <a:t>的数据成员)</a:t>
            </a:r>
          </a:p>
          <a:p>
            <a:pPr indent="-6350">
              <a:buFontTx/>
              <a:buNone/>
            </a:pPr>
            <a:r>
              <a:rPr lang="zh-CN" altLang="en-US" sz="1600" dirty="0" smtClean="0"/>
              <a:t>10:25:54                   (输出</a:t>
            </a:r>
            <a:r>
              <a:rPr lang="en-US" altLang="zh-CN" sz="1600" dirty="0" smtClean="0"/>
              <a:t>t1</a:t>
            </a:r>
            <a:r>
              <a:rPr lang="zh-CN" altLang="en-US" sz="1600" dirty="0" smtClean="0"/>
              <a:t>的时、分、秒值)</a:t>
            </a:r>
          </a:p>
          <a:p>
            <a:pPr indent="-6350">
              <a:buFontTx/>
              <a:buNone/>
            </a:pPr>
            <a:r>
              <a:rPr lang="zh-CN" altLang="en-US" sz="1600" dirty="0" smtClean="0"/>
              <a:t>0:0:0                      (输出</a:t>
            </a:r>
            <a:r>
              <a:rPr lang="en-US" altLang="zh-CN" sz="1600" dirty="0" smtClean="0"/>
              <a:t>t2</a:t>
            </a:r>
            <a:r>
              <a:rPr lang="zh-CN" altLang="en-US" sz="1600" dirty="0" smtClean="0"/>
              <a:t>的时、分、秒值)</a:t>
            </a:r>
          </a:p>
          <a:p>
            <a:pPr indent="-6350">
              <a:buFontTx/>
              <a:buNone/>
            </a:pPr>
            <a:r>
              <a:rPr lang="zh-CN" altLang="en-US" sz="1600" dirty="0" smtClean="0"/>
              <a:t>上面是在类内定义构造函数的，也可以只在类内对构造函数进行声明而在类外定义构造函数。将程序中的第4~7行改为下面一行： </a:t>
            </a:r>
          </a:p>
          <a:p>
            <a:pPr indent="-6350">
              <a:buFontTx/>
              <a:buNone/>
            </a:pPr>
            <a:r>
              <a:rPr lang="en-US" altLang="zh-CN" sz="1600" dirty="0" smtClean="0"/>
              <a:t>Time( );                //</a:t>
            </a:r>
            <a:r>
              <a:rPr lang="zh-CN" altLang="en-US" sz="1600" dirty="0" smtClean="0"/>
              <a:t>对构造函数进行声明</a:t>
            </a:r>
          </a:p>
          <a:p>
            <a:pPr indent="-6350">
              <a:buFontTx/>
              <a:buNone/>
            </a:pPr>
            <a:r>
              <a:rPr lang="zh-CN" altLang="en-US" sz="1600" dirty="0" smtClean="0"/>
              <a:t>在类外定义构造函数：</a:t>
            </a:r>
          </a:p>
          <a:p>
            <a:pPr indent="-6350">
              <a:buFontTx/>
              <a:buNone/>
            </a:pPr>
            <a:r>
              <a:rPr lang="en-US" altLang="zh-CN" sz="1600" dirty="0" err="1" smtClean="0"/>
              <a:t>Time∷Time</a:t>
            </a:r>
            <a:r>
              <a:rPr lang="en-US" altLang="zh-CN" sz="1600" dirty="0" smtClean="0"/>
              <a:t>( )              //</a:t>
            </a:r>
            <a:r>
              <a:rPr lang="zh-CN" altLang="en-US" sz="1600" dirty="0" smtClean="0"/>
              <a:t>在类外定义构造成员函数，要加上类名</a:t>
            </a:r>
            <a:r>
              <a:rPr lang="en-US" altLang="zh-CN" sz="1600" dirty="0" smtClean="0"/>
              <a:t>Time</a:t>
            </a:r>
            <a:r>
              <a:rPr lang="zh-CN" altLang="en-US" sz="1600" dirty="0" smtClean="0"/>
              <a:t>和域限定符</a:t>
            </a:r>
            <a:r>
              <a:rPr lang="zh-CN" altLang="en-US" sz="1600" dirty="0" smtClean="0">
                <a:latin typeface="Arial" panose="020B0604020202020204" pitchFamily="34" charset="0"/>
              </a:rPr>
              <a:t>“</a:t>
            </a:r>
            <a:r>
              <a:rPr lang="zh-CN" altLang="en-US" sz="1600" dirty="0" smtClean="0"/>
              <a:t>∷</a:t>
            </a:r>
            <a:r>
              <a:rPr lang="zh-CN" altLang="en-US" sz="1600" dirty="0" smtClean="0">
                <a:latin typeface="Arial" panose="020B0604020202020204" pitchFamily="34" charset="0"/>
              </a:rPr>
              <a:t>”</a:t>
            </a:r>
            <a:endParaRPr lang="zh-CN" altLang="en-US" sz="1600" dirty="0" smtClean="0"/>
          </a:p>
          <a:p>
            <a:pPr indent="-6350">
              <a:buFontTx/>
              <a:buNone/>
            </a:pPr>
            <a:r>
              <a:rPr lang="zh-CN" altLang="en-US" sz="1600" dirty="0" smtClean="0"/>
              <a:t>{</a:t>
            </a:r>
            <a:r>
              <a:rPr lang="en-US" altLang="zh-CN" sz="1600" dirty="0" smtClean="0"/>
              <a:t>hour=0;                 </a:t>
            </a:r>
          </a:p>
          <a:p>
            <a:pPr indent="-6350">
              <a:buFontTx/>
              <a:buNone/>
            </a:pPr>
            <a:r>
              <a:rPr lang="en-US" altLang="zh-CN" sz="1600" dirty="0" smtClean="0"/>
              <a:t>minute=0;</a:t>
            </a:r>
          </a:p>
          <a:p>
            <a:pPr indent="-6350">
              <a:buFontTx/>
              <a:buNone/>
            </a:pPr>
            <a:r>
              <a:rPr lang="en-US" altLang="zh-CN" sz="1600" dirty="0" smtClean="0"/>
              <a:t>sec=0;</a:t>
            </a:r>
          </a:p>
          <a:p>
            <a:pPr indent="-6350">
              <a:buFontTx/>
              <a:buNone/>
            </a:pPr>
            <a:r>
              <a:rPr lang="en-US" altLang="zh-CN" sz="1600" dirty="0" smtClean="0"/>
              <a:t>}</a:t>
            </a:r>
            <a:endParaRPr lang="zh-CN" altLang="en-US" sz="1600" dirty="0"/>
          </a:p>
        </p:txBody>
      </p:sp>
    </p:spTree>
    <p:extLst>
      <p:ext uri="{BB962C8B-B14F-4D97-AF65-F5344CB8AC3E}">
        <p14:creationId xmlns:p14="http://schemas.microsoft.com/office/powerpoint/2010/main" val="35184557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27584" y="51470"/>
            <a:ext cx="3354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en-US" altLang="zh-CN" sz="1800" b="1" dirty="0">
                <a:latin typeface="仿宋" panose="02010609060101010101" pitchFamily="49" charset="-122"/>
                <a:ea typeface="仿宋" panose="02010609060101010101" pitchFamily="49" charset="-122"/>
              </a:rPr>
              <a:t> 【</a:t>
            </a:r>
            <a:r>
              <a:rPr lang="zh-CN" altLang="en-US" sz="1800" b="1" dirty="0">
                <a:latin typeface="仿宋" panose="02010609060101010101" pitchFamily="49" charset="-122"/>
                <a:ea typeface="仿宋" panose="02010609060101010101" pitchFamily="49" charset="-122"/>
              </a:rPr>
              <a:t>例</a:t>
            </a:r>
            <a:r>
              <a:rPr lang="en-US" altLang="zh-CN" sz="1800" b="1" dirty="0" smtClean="0">
                <a:latin typeface="仿宋" panose="02010609060101010101" pitchFamily="49" charset="-122"/>
                <a:ea typeface="仿宋" panose="02010609060101010101" pitchFamily="49" charset="-122"/>
              </a:rPr>
              <a:t>3-15】</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587680" cy="4610099"/>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dirty="0" smtClean="0"/>
              <a:t>有两个长方柱，其长、宽、高分别为： (1)12,20,25；(2)10,14,20。求它们的体积。编一个基于对象的程序，在类中用带参数的构造函数。</a:t>
            </a:r>
          </a:p>
          <a:p>
            <a:pPr indent="-6350">
              <a:spcBef>
                <a:spcPct val="0"/>
              </a:spcBef>
              <a:buFontTx/>
              <a:buNone/>
            </a:pPr>
            <a:r>
              <a:rPr lang="zh-CN" altLang="en-US" sz="1600" dirty="0" smtClean="0"/>
              <a:t>#</a:t>
            </a:r>
            <a:r>
              <a:rPr lang="en-US" altLang="zh-CN" sz="1600" dirty="0" smtClean="0"/>
              <a:t>include &lt;</a:t>
            </a:r>
            <a:r>
              <a:rPr lang="en-US" altLang="zh-CN" sz="1600" dirty="0" err="1" smtClean="0"/>
              <a:t>iostream</a:t>
            </a:r>
            <a:r>
              <a:rPr lang="en-US" altLang="zh-CN" sz="1600" dirty="0" smtClean="0"/>
              <a:t>&gt;</a:t>
            </a:r>
          </a:p>
          <a:p>
            <a:pPr indent="-6350">
              <a:spcBef>
                <a:spcPct val="0"/>
              </a:spcBef>
              <a:buFontTx/>
              <a:buNone/>
            </a:pPr>
            <a:r>
              <a:rPr lang="en-US" altLang="zh-CN" sz="1600" dirty="0" smtClean="0"/>
              <a:t>using namespace </a:t>
            </a:r>
            <a:r>
              <a:rPr lang="en-US" altLang="zh-CN" sz="1600" dirty="0" err="1" smtClean="0"/>
              <a:t>std</a:t>
            </a:r>
            <a:r>
              <a:rPr lang="en-US" altLang="zh-CN" sz="1600" dirty="0" smtClean="0"/>
              <a:t>;</a:t>
            </a:r>
          </a:p>
          <a:p>
            <a:pPr indent="-6350">
              <a:spcBef>
                <a:spcPct val="0"/>
              </a:spcBef>
              <a:buFontTx/>
              <a:buNone/>
            </a:pPr>
            <a:r>
              <a:rPr lang="en-US" altLang="zh-CN" sz="1600" dirty="0" smtClean="0"/>
              <a:t>class Box{</a:t>
            </a:r>
          </a:p>
          <a:p>
            <a:pPr indent="-6350">
              <a:spcBef>
                <a:spcPct val="0"/>
              </a:spcBef>
              <a:buFontTx/>
              <a:buNone/>
            </a:pPr>
            <a:r>
              <a:rPr lang="en-US" altLang="zh-CN" sz="1600" dirty="0" smtClean="0"/>
              <a:t>public:</a:t>
            </a:r>
          </a:p>
          <a:p>
            <a:pPr indent="-6350">
              <a:spcBef>
                <a:spcPct val="0"/>
              </a:spcBef>
              <a:buFontTx/>
              <a:buNone/>
            </a:pPr>
            <a:r>
              <a:rPr lang="en-US" altLang="zh-CN" sz="1600" dirty="0" smtClean="0"/>
              <a:t>		Box(</a:t>
            </a:r>
            <a:r>
              <a:rPr lang="en-US" altLang="zh-CN" sz="1600" dirty="0" err="1" smtClean="0"/>
              <a:t>int,int,int</a:t>
            </a:r>
            <a:r>
              <a:rPr lang="en-US" altLang="zh-CN" sz="1600" dirty="0" smtClean="0"/>
              <a:t>);        //</a:t>
            </a:r>
            <a:r>
              <a:rPr lang="zh-CN" altLang="en-US" sz="1600" dirty="0" smtClean="0"/>
              <a:t>声明带参数的构造函数</a:t>
            </a:r>
          </a:p>
          <a:p>
            <a:pPr indent="-6350">
              <a:spcBef>
                <a:spcPct val="0"/>
              </a:spcBef>
              <a:buFontTx/>
              <a:buNone/>
            </a:pPr>
            <a:r>
              <a:rPr lang="en-US" altLang="zh-CN" sz="1600" dirty="0" smtClean="0"/>
              <a:t>		</a:t>
            </a:r>
            <a:r>
              <a:rPr lang="en-US" altLang="zh-CN" sz="1600" dirty="0" err="1" smtClean="0"/>
              <a:t>int</a:t>
            </a:r>
            <a:r>
              <a:rPr lang="en-US" altLang="zh-CN" sz="1600" dirty="0" smtClean="0"/>
              <a:t> volume( );            //</a:t>
            </a:r>
            <a:r>
              <a:rPr lang="zh-CN" altLang="en-US" sz="1600" dirty="0" smtClean="0"/>
              <a:t>声明计算体积的函数</a:t>
            </a:r>
          </a:p>
          <a:p>
            <a:pPr indent="-6350">
              <a:spcBef>
                <a:spcPct val="0"/>
              </a:spcBef>
              <a:buFontTx/>
              <a:buNone/>
            </a:pPr>
            <a:r>
              <a:rPr lang="zh-CN" altLang="en-US" sz="1600" dirty="0" smtClean="0"/>
              <a:t> </a:t>
            </a:r>
            <a:r>
              <a:rPr lang="en-US" altLang="zh-CN" sz="1600" dirty="0" smtClean="0"/>
              <a:t>private:</a:t>
            </a:r>
          </a:p>
          <a:p>
            <a:pPr indent="-6350">
              <a:spcBef>
                <a:spcPct val="0"/>
              </a:spcBef>
              <a:buFontTx/>
              <a:buNone/>
            </a:pPr>
            <a:r>
              <a:rPr lang="en-US" altLang="zh-CN" sz="1600" dirty="0" smtClean="0"/>
              <a:t>		</a:t>
            </a:r>
            <a:r>
              <a:rPr lang="en-US" altLang="zh-CN" sz="1600" dirty="0" err="1" smtClean="0"/>
              <a:t>int</a:t>
            </a:r>
            <a:r>
              <a:rPr lang="en-US" altLang="zh-CN" sz="1600" dirty="0" smtClean="0"/>
              <a:t> height;</a:t>
            </a:r>
          </a:p>
          <a:p>
            <a:pPr indent="-6350">
              <a:spcBef>
                <a:spcPct val="0"/>
              </a:spcBef>
              <a:buFontTx/>
              <a:buNone/>
            </a:pPr>
            <a:r>
              <a:rPr lang="en-US" altLang="zh-CN" sz="1600" dirty="0" smtClean="0"/>
              <a:t>		</a:t>
            </a:r>
            <a:r>
              <a:rPr lang="en-US" altLang="zh-CN" sz="1600" dirty="0" err="1" smtClean="0"/>
              <a:t>int</a:t>
            </a:r>
            <a:r>
              <a:rPr lang="en-US" altLang="zh-CN" sz="1600" dirty="0" smtClean="0"/>
              <a:t> width;</a:t>
            </a:r>
          </a:p>
          <a:p>
            <a:pPr indent="-6350">
              <a:spcBef>
                <a:spcPct val="0"/>
              </a:spcBef>
              <a:buFontTx/>
              <a:buNone/>
            </a:pPr>
            <a:r>
              <a:rPr lang="en-US" altLang="zh-CN" sz="1600" dirty="0" smtClean="0"/>
              <a:t>		</a:t>
            </a:r>
            <a:r>
              <a:rPr lang="en-US" altLang="zh-CN" sz="1600" dirty="0" err="1" smtClean="0"/>
              <a:t>int</a:t>
            </a:r>
            <a:r>
              <a:rPr lang="en-US" altLang="zh-CN" sz="1600" dirty="0" smtClean="0"/>
              <a:t> length;</a:t>
            </a:r>
          </a:p>
          <a:p>
            <a:pPr indent="-6350">
              <a:spcBef>
                <a:spcPct val="0"/>
              </a:spcBef>
              <a:buFontTx/>
              <a:buNone/>
            </a:pPr>
            <a:r>
              <a:rPr lang="en-US" altLang="zh-CN" sz="1600" dirty="0" smtClean="0"/>
              <a:t>};</a:t>
            </a:r>
          </a:p>
          <a:p>
            <a:pPr indent="-6350">
              <a:spcBef>
                <a:spcPct val="0"/>
              </a:spcBef>
              <a:buFontTx/>
              <a:buNone/>
            </a:pPr>
            <a:r>
              <a:rPr lang="en-US" altLang="zh-CN" sz="1600" dirty="0" err="1" smtClean="0"/>
              <a:t>Box∷Box</a:t>
            </a:r>
            <a:r>
              <a:rPr lang="en-US" altLang="zh-CN" sz="1600" dirty="0" smtClean="0"/>
              <a:t>(</a:t>
            </a:r>
            <a:r>
              <a:rPr lang="en-US" altLang="zh-CN" sz="1600" dirty="0" err="1" smtClean="0"/>
              <a:t>int</a:t>
            </a:r>
            <a:r>
              <a:rPr lang="en-US" altLang="zh-CN" sz="1600" dirty="0" smtClean="0"/>
              <a:t> </a:t>
            </a:r>
            <a:r>
              <a:rPr lang="en-US" altLang="zh-CN" sz="1600" dirty="0" err="1" smtClean="0"/>
              <a:t>h,int</a:t>
            </a:r>
            <a:r>
              <a:rPr lang="en-US" altLang="zh-CN" sz="1600" dirty="0" smtClean="0"/>
              <a:t> </a:t>
            </a:r>
            <a:r>
              <a:rPr lang="en-US" altLang="zh-CN" sz="1600" dirty="0" err="1" smtClean="0"/>
              <a:t>w,int</a:t>
            </a:r>
            <a:r>
              <a:rPr lang="en-US" altLang="zh-CN" sz="1600" dirty="0" smtClean="0"/>
              <a:t> </a:t>
            </a:r>
            <a:r>
              <a:rPr lang="en-US" altLang="zh-CN" sz="1600" dirty="0" err="1" smtClean="0"/>
              <a:t>len</a:t>
            </a:r>
            <a:r>
              <a:rPr lang="en-US" altLang="zh-CN" sz="1600" dirty="0" smtClean="0"/>
              <a:t>)   //</a:t>
            </a:r>
            <a:r>
              <a:rPr lang="zh-CN" altLang="en-US" sz="1600" dirty="0" smtClean="0"/>
              <a:t>在类外定义带参数的构造函数</a:t>
            </a:r>
          </a:p>
          <a:p>
            <a:pPr indent="-6350">
              <a:spcBef>
                <a:spcPct val="0"/>
              </a:spcBef>
              <a:buFontTx/>
              <a:buNone/>
            </a:pPr>
            <a:r>
              <a:rPr lang="zh-CN" altLang="en-US" sz="1600" dirty="0" smtClean="0"/>
              <a:t>{</a:t>
            </a:r>
            <a:r>
              <a:rPr lang="en-US" altLang="zh-CN" sz="1600" dirty="0" smtClean="0"/>
              <a:t>	height=h;</a:t>
            </a:r>
          </a:p>
          <a:p>
            <a:pPr indent="-6350">
              <a:spcBef>
                <a:spcPct val="0"/>
              </a:spcBef>
              <a:buFontTx/>
              <a:buNone/>
            </a:pPr>
            <a:r>
              <a:rPr lang="en-US" altLang="zh-CN" sz="1600" dirty="0" smtClean="0"/>
              <a:t>		width=w;</a:t>
            </a:r>
          </a:p>
          <a:p>
            <a:pPr indent="-6350">
              <a:spcBef>
                <a:spcPct val="0"/>
              </a:spcBef>
              <a:buFontTx/>
              <a:buNone/>
            </a:pPr>
            <a:r>
              <a:rPr lang="en-US" altLang="zh-CN" sz="1600" dirty="0" smtClean="0"/>
              <a:t>		length=</a:t>
            </a:r>
            <a:r>
              <a:rPr lang="en-US" altLang="zh-CN" sz="1600" dirty="0" err="1" smtClean="0"/>
              <a:t>len</a:t>
            </a:r>
            <a:r>
              <a:rPr lang="en-US" altLang="zh-CN" sz="1600" dirty="0" smtClean="0"/>
              <a:t>;</a:t>
            </a:r>
          </a:p>
          <a:p>
            <a:pPr indent="-6350">
              <a:spcBef>
                <a:spcPct val="0"/>
              </a:spcBef>
              <a:buFontTx/>
              <a:buNone/>
            </a:pPr>
            <a:r>
              <a:rPr lang="en-US" altLang="zh-CN" sz="1600" dirty="0" smtClean="0"/>
              <a:t>}</a:t>
            </a:r>
          </a:p>
          <a:p>
            <a:pPr indent="-6350">
              <a:spcBef>
                <a:spcPct val="0"/>
              </a:spcBef>
              <a:buFontTx/>
              <a:buNone/>
            </a:pPr>
            <a:endParaRPr lang="en-US" altLang="zh-CN" sz="1800" dirty="0"/>
          </a:p>
        </p:txBody>
      </p:sp>
    </p:spTree>
    <p:extLst>
      <p:ext uri="{BB962C8B-B14F-4D97-AF65-F5344CB8AC3E}">
        <p14:creationId xmlns:p14="http://schemas.microsoft.com/office/powerpoint/2010/main" val="3738756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函数：例子</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-2</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684981"/>
            <a:ext cx="8382000" cy="4335041"/>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spcBef>
                <a:spcPct val="0"/>
              </a:spcBef>
              <a:buFontTx/>
              <a:buNone/>
            </a:pPr>
            <a:r>
              <a:rPr lang="en-US" altLang="zh-CN" sz="1800" dirty="0" err="1" smtClean="0"/>
              <a:t>int</a:t>
            </a:r>
            <a:r>
              <a:rPr lang="en-US" altLang="zh-CN" sz="1800" dirty="0" smtClean="0"/>
              <a:t> </a:t>
            </a:r>
            <a:r>
              <a:rPr lang="en-US" altLang="zh-CN" sz="1800" dirty="0" err="1" smtClean="0"/>
              <a:t>Box∷volume</a:t>
            </a:r>
            <a:r>
              <a:rPr lang="en-US" altLang="zh-CN" sz="1800" dirty="0" smtClean="0"/>
              <a:t>( )                //</a:t>
            </a:r>
            <a:r>
              <a:rPr lang="zh-CN" altLang="en-US" sz="1800" dirty="0" smtClean="0"/>
              <a:t>定义计算体积的函数</a:t>
            </a:r>
          </a:p>
          <a:p>
            <a:pPr indent="-6350">
              <a:spcBef>
                <a:spcPct val="0"/>
              </a:spcBef>
              <a:buFontTx/>
              <a:buNone/>
            </a:pPr>
            <a:r>
              <a:rPr lang="zh-CN" altLang="en-US" sz="1800" dirty="0" smtClean="0"/>
              <a:t>{</a:t>
            </a:r>
            <a:r>
              <a:rPr lang="en-US" altLang="zh-CN" sz="1800" dirty="0" smtClean="0"/>
              <a:t>	return(height*width*length);</a:t>
            </a:r>
          </a:p>
          <a:p>
            <a:pPr indent="-6350">
              <a:spcBef>
                <a:spcPct val="0"/>
              </a:spcBef>
              <a:buFontTx/>
              <a:buNone/>
            </a:pPr>
            <a:r>
              <a:rPr lang="en-US" altLang="zh-CN" sz="1800" dirty="0" smtClean="0"/>
              <a:t>}</a:t>
            </a:r>
          </a:p>
          <a:p>
            <a:pPr indent="-6350">
              <a:spcBef>
                <a:spcPct val="0"/>
              </a:spcBef>
              <a:buFontTx/>
              <a:buNone/>
            </a:pPr>
            <a:endParaRPr lang="en-US" altLang="zh-CN" sz="1800" dirty="0" smtClean="0"/>
          </a:p>
          <a:p>
            <a:pPr indent="-6350">
              <a:spcBef>
                <a:spcPct val="0"/>
              </a:spcBef>
              <a:buFontTx/>
              <a:buNone/>
            </a:pPr>
            <a:r>
              <a:rPr lang="en-US" altLang="zh-CN" sz="1800" dirty="0" err="1" smtClean="0"/>
              <a:t>int</a:t>
            </a:r>
            <a:r>
              <a:rPr lang="en-US" altLang="zh-CN" sz="1800" dirty="0" smtClean="0"/>
              <a:t> main( )</a:t>
            </a:r>
          </a:p>
          <a:p>
            <a:pPr indent="-6350">
              <a:spcBef>
                <a:spcPct val="0"/>
              </a:spcBef>
              <a:buFontTx/>
              <a:buNone/>
            </a:pPr>
            <a:r>
              <a:rPr lang="en-US" altLang="zh-CN" sz="1800" dirty="0" smtClean="0"/>
              <a:t>{	Box box1(12,25,30);           //</a:t>
            </a:r>
            <a:r>
              <a:rPr lang="zh-CN" altLang="en-US" sz="1800" dirty="0" smtClean="0"/>
              <a:t>建立对象</a:t>
            </a:r>
            <a:r>
              <a:rPr lang="en-US" altLang="zh-CN" sz="1800" dirty="0" smtClean="0"/>
              <a:t>box1，</a:t>
            </a:r>
            <a:r>
              <a:rPr lang="zh-CN" altLang="en-US" sz="1800" dirty="0" smtClean="0"/>
              <a:t>并指定</a:t>
            </a:r>
            <a:r>
              <a:rPr lang="en-US" altLang="zh-CN" sz="1800" dirty="0" smtClean="0"/>
              <a:t>box1</a:t>
            </a:r>
            <a:r>
              <a:rPr lang="zh-CN" altLang="en-US" sz="1800" dirty="0" smtClean="0"/>
              <a:t>长、宽、高的值</a:t>
            </a:r>
          </a:p>
          <a:p>
            <a:pPr indent="-6350">
              <a:spcBef>
                <a:spcPct val="0"/>
              </a:spcBef>
              <a:buFontTx/>
              <a:buNone/>
            </a:pPr>
            <a:r>
              <a:rPr lang="en-US" altLang="zh-CN" sz="1800" dirty="0" smtClean="0"/>
              <a:t>		</a:t>
            </a:r>
            <a:r>
              <a:rPr lang="en-US" altLang="zh-CN" sz="1800" dirty="0" err="1" smtClean="0"/>
              <a:t>cout</a:t>
            </a:r>
            <a:r>
              <a:rPr lang="en-US" altLang="zh-CN" sz="1800" dirty="0" smtClean="0"/>
              <a:t>&lt;&lt;″The volume of box1 is ″&lt;&lt;box1.volume( )&lt;&lt;</a:t>
            </a:r>
            <a:r>
              <a:rPr lang="en-US" altLang="zh-CN" sz="1800" dirty="0" err="1" smtClean="0"/>
              <a:t>endl</a:t>
            </a:r>
            <a:r>
              <a:rPr lang="en-US" altLang="zh-CN" sz="1800" dirty="0" smtClean="0"/>
              <a:t>;</a:t>
            </a:r>
          </a:p>
          <a:p>
            <a:pPr indent="-6350">
              <a:spcBef>
                <a:spcPct val="0"/>
              </a:spcBef>
              <a:buFontTx/>
              <a:buNone/>
            </a:pPr>
            <a:r>
              <a:rPr lang="en-US" altLang="zh-CN" sz="1800" dirty="0" smtClean="0"/>
              <a:t>		Box box2(15,30,21);           //</a:t>
            </a:r>
            <a:r>
              <a:rPr lang="zh-CN" altLang="en-US" sz="1800" dirty="0" smtClean="0"/>
              <a:t>建立对象</a:t>
            </a:r>
            <a:r>
              <a:rPr lang="en-US" altLang="zh-CN" sz="1800" dirty="0" smtClean="0"/>
              <a:t>box2，</a:t>
            </a:r>
            <a:r>
              <a:rPr lang="zh-CN" altLang="en-US" sz="1800" dirty="0" smtClean="0"/>
              <a:t>并指定</a:t>
            </a:r>
            <a:r>
              <a:rPr lang="en-US" altLang="zh-CN" sz="1800" dirty="0" smtClean="0"/>
              <a:t>box2</a:t>
            </a:r>
            <a:r>
              <a:rPr lang="zh-CN" altLang="en-US" sz="1800" dirty="0" smtClean="0"/>
              <a:t>长、宽、高的值</a:t>
            </a:r>
          </a:p>
          <a:p>
            <a:pPr indent="-6350">
              <a:spcBef>
                <a:spcPct val="0"/>
              </a:spcBef>
              <a:buFontTx/>
              <a:buNone/>
            </a:pPr>
            <a:r>
              <a:rPr lang="en-US" altLang="zh-CN" sz="1800" dirty="0" smtClean="0"/>
              <a:t>		</a:t>
            </a:r>
            <a:r>
              <a:rPr lang="en-US" altLang="zh-CN" sz="1800" dirty="0" err="1" smtClean="0"/>
              <a:t>cout</a:t>
            </a:r>
            <a:r>
              <a:rPr lang="en-US" altLang="zh-CN" sz="1800" dirty="0" smtClean="0"/>
              <a:t>&lt;&lt;″The volume of box2 is ″&lt;&lt;box2.volume( )&lt;&lt;</a:t>
            </a:r>
            <a:r>
              <a:rPr lang="en-US" altLang="zh-CN" sz="1800" dirty="0" err="1" smtClean="0"/>
              <a:t>endl</a:t>
            </a:r>
            <a:r>
              <a:rPr lang="en-US" altLang="zh-CN" sz="1800" dirty="0" smtClean="0"/>
              <a:t>;</a:t>
            </a:r>
          </a:p>
          <a:p>
            <a:pPr indent="-6350">
              <a:spcBef>
                <a:spcPct val="0"/>
              </a:spcBef>
              <a:buFontTx/>
              <a:buNone/>
            </a:pPr>
            <a:r>
              <a:rPr lang="en-US" altLang="zh-CN" sz="1800" dirty="0" smtClean="0"/>
              <a:t>		return 0;</a:t>
            </a:r>
          </a:p>
          <a:p>
            <a:pPr indent="-6350">
              <a:spcBef>
                <a:spcPct val="0"/>
              </a:spcBef>
              <a:buFontTx/>
              <a:buNone/>
            </a:pPr>
            <a:r>
              <a:rPr lang="en-US" altLang="zh-CN" sz="1800" dirty="0" smtClean="0"/>
              <a:t>}</a:t>
            </a:r>
            <a:endParaRPr lang="zh-CN" altLang="en-US" sz="1800" dirty="0" smtClean="0"/>
          </a:p>
          <a:p>
            <a:pPr indent="-6350">
              <a:buFontTx/>
              <a:buNone/>
            </a:pPr>
            <a:r>
              <a:rPr lang="zh-CN" altLang="en-US" dirty="0" smtClean="0"/>
              <a:t>程序运行结果如下： </a:t>
            </a:r>
          </a:p>
          <a:p>
            <a:pPr indent="-6350">
              <a:buFontTx/>
              <a:buNone/>
            </a:pPr>
            <a:r>
              <a:rPr lang="en-US" altLang="zh-CN" sz="1800" dirty="0" smtClean="0"/>
              <a:t>The volume of box1 is 9000</a:t>
            </a:r>
          </a:p>
          <a:p>
            <a:pPr indent="-6350">
              <a:buFontTx/>
              <a:buNone/>
            </a:pPr>
            <a:r>
              <a:rPr lang="en-US" altLang="zh-CN" sz="1800" dirty="0" smtClean="0"/>
              <a:t>The volume of box2 is 9450</a:t>
            </a:r>
          </a:p>
        </p:txBody>
      </p:sp>
    </p:spTree>
    <p:extLst>
      <p:ext uri="{BB962C8B-B14F-4D97-AF65-F5344CB8AC3E}">
        <p14:creationId xmlns:p14="http://schemas.microsoft.com/office/powerpoint/2010/main" val="33083372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328207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en-US" altLang="zh-CN" sz="1800" b="1" dirty="0">
                <a:latin typeface="仿宋" panose="02010609060101010101" pitchFamily="49" charset="-122"/>
                <a:ea typeface="仿宋" panose="02010609060101010101" pitchFamily="49" charset="-122"/>
              </a:rPr>
              <a:t> 【</a:t>
            </a:r>
            <a:r>
              <a:rPr lang="zh-CN" altLang="en-US" sz="1800" b="1" dirty="0">
                <a:latin typeface="仿宋" panose="02010609060101010101" pitchFamily="49" charset="-122"/>
                <a:ea typeface="仿宋" panose="02010609060101010101" pitchFamily="49" charset="-122"/>
              </a:rPr>
              <a:t>例</a:t>
            </a:r>
            <a:r>
              <a:rPr lang="en-US" altLang="zh-CN" sz="1800" b="1" dirty="0" smtClean="0">
                <a:latin typeface="仿宋" panose="02010609060101010101" pitchFamily="49" charset="-122"/>
                <a:ea typeface="仿宋" panose="02010609060101010101" pitchFamily="49" charset="-122"/>
              </a:rPr>
              <a:t>3-16】</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61010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dirty="0" smtClean="0"/>
              <a:t>在例</a:t>
            </a:r>
            <a:r>
              <a:rPr lang="en-US" altLang="zh-CN" sz="2000" dirty="0" smtClean="0"/>
              <a:t>3-15</a:t>
            </a:r>
            <a:r>
              <a:rPr lang="zh-CN" altLang="en-US" sz="2000" dirty="0" smtClean="0"/>
              <a:t>的基础上，定义两个构造函数，其中一个无参数，一个有参数。</a:t>
            </a:r>
            <a:r>
              <a:rPr lang="zh-CN" altLang="en-US" sz="1600" dirty="0" smtClean="0"/>
              <a:t>#</a:t>
            </a:r>
            <a:r>
              <a:rPr lang="en-US" altLang="zh-CN" sz="1600" dirty="0" smtClean="0"/>
              <a:t>include &lt;</a:t>
            </a:r>
            <a:r>
              <a:rPr lang="en-US" altLang="zh-CN" sz="1600" dirty="0" err="1" smtClean="0"/>
              <a:t>iostream</a:t>
            </a:r>
            <a:r>
              <a:rPr lang="en-US" altLang="zh-CN" sz="1600" dirty="0" smtClean="0"/>
              <a:t>&gt;</a:t>
            </a:r>
          </a:p>
          <a:p>
            <a:pPr indent="-6350">
              <a:spcBef>
                <a:spcPct val="0"/>
              </a:spcBef>
              <a:buFontTx/>
              <a:buNone/>
            </a:pPr>
            <a:r>
              <a:rPr lang="en-US" altLang="zh-CN" sz="1600" dirty="0" smtClean="0"/>
              <a:t>using namespace </a:t>
            </a:r>
            <a:r>
              <a:rPr lang="en-US" altLang="zh-CN" sz="1600" dirty="0" err="1" smtClean="0"/>
              <a:t>std</a:t>
            </a:r>
            <a:r>
              <a:rPr lang="en-US" altLang="zh-CN" sz="1600" dirty="0" smtClean="0"/>
              <a:t>;</a:t>
            </a:r>
          </a:p>
          <a:p>
            <a:pPr indent="-6350">
              <a:spcBef>
                <a:spcPct val="0"/>
              </a:spcBef>
              <a:buFontTx/>
              <a:buNone/>
            </a:pPr>
            <a:r>
              <a:rPr lang="en-US" altLang="zh-CN" sz="1600" dirty="0" smtClean="0"/>
              <a:t>class Box{</a:t>
            </a:r>
          </a:p>
          <a:p>
            <a:pPr indent="-6350">
              <a:spcBef>
                <a:spcPct val="0"/>
              </a:spcBef>
              <a:buFontTx/>
              <a:buNone/>
            </a:pPr>
            <a:r>
              <a:rPr lang="en-US" altLang="zh-CN" sz="1600" dirty="0" smtClean="0"/>
              <a:t>public:</a:t>
            </a:r>
          </a:p>
          <a:p>
            <a:pPr indent="-6350">
              <a:spcBef>
                <a:spcPct val="0"/>
              </a:spcBef>
              <a:buFontTx/>
              <a:buNone/>
            </a:pPr>
            <a:r>
              <a:rPr lang="en-US" altLang="zh-CN" sz="1600" dirty="0" smtClean="0"/>
              <a:t>		Box( );                                    //</a:t>
            </a:r>
            <a:r>
              <a:rPr lang="zh-CN" altLang="en-US" sz="1600" dirty="0" smtClean="0"/>
              <a:t>声明一个无参的构造函数</a:t>
            </a:r>
          </a:p>
          <a:p>
            <a:pPr indent="-6350">
              <a:spcBef>
                <a:spcPct val="0"/>
              </a:spcBef>
              <a:buFontTx/>
              <a:buNone/>
            </a:pPr>
            <a:r>
              <a:rPr lang="en-US" altLang="zh-CN" sz="1600" dirty="0" smtClean="0"/>
              <a:t>		Box(</a:t>
            </a:r>
            <a:r>
              <a:rPr lang="en-US" altLang="zh-CN" sz="1600" dirty="0" err="1" smtClean="0"/>
              <a:t>int</a:t>
            </a:r>
            <a:r>
              <a:rPr lang="en-US" altLang="zh-CN" sz="1600" dirty="0" smtClean="0"/>
              <a:t> </a:t>
            </a:r>
            <a:r>
              <a:rPr lang="en-US" altLang="zh-CN" sz="1600" dirty="0" err="1" smtClean="0"/>
              <a:t>h,int</a:t>
            </a:r>
            <a:r>
              <a:rPr lang="en-US" altLang="zh-CN" sz="1600" dirty="0" smtClean="0"/>
              <a:t> </a:t>
            </a:r>
            <a:r>
              <a:rPr lang="en-US" altLang="zh-CN" sz="1600" dirty="0" err="1" smtClean="0"/>
              <a:t>w,int</a:t>
            </a:r>
            <a:r>
              <a:rPr lang="en-US" altLang="zh-CN" sz="1600" dirty="0" smtClean="0"/>
              <a:t> </a:t>
            </a:r>
            <a:r>
              <a:rPr lang="en-US" altLang="zh-CN" sz="1600" dirty="0" err="1" smtClean="0"/>
              <a:t>len</a:t>
            </a:r>
            <a:r>
              <a:rPr lang="en-US" altLang="zh-CN" sz="1600" dirty="0" smtClean="0"/>
              <a:t>):height(h),width(w),length(</a:t>
            </a:r>
            <a:r>
              <a:rPr lang="en-US" altLang="zh-CN" sz="1600" dirty="0" err="1" smtClean="0"/>
              <a:t>len</a:t>
            </a:r>
            <a:r>
              <a:rPr lang="en-US" altLang="zh-CN" sz="1600" dirty="0" smtClean="0"/>
              <a:t>){ }</a:t>
            </a:r>
          </a:p>
          <a:p>
            <a:pPr indent="-6350">
              <a:spcBef>
                <a:spcPct val="0"/>
              </a:spcBef>
              <a:buFontTx/>
              <a:buNone/>
            </a:pPr>
            <a:r>
              <a:rPr lang="en-US" altLang="zh-CN" sz="1600" dirty="0" smtClean="0"/>
              <a:t>//</a:t>
            </a:r>
            <a:r>
              <a:rPr lang="zh-CN" altLang="en-US" sz="1600" dirty="0" smtClean="0"/>
              <a:t>声明一个有参的构造函数，用参数的初始化表对数据成员初始化</a:t>
            </a:r>
          </a:p>
          <a:p>
            <a:pPr indent="-6350">
              <a:spcBef>
                <a:spcPct val="0"/>
              </a:spcBef>
              <a:buFontTx/>
              <a:buNone/>
            </a:pPr>
            <a:r>
              <a:rPr lang="en-US" altLang="zh-CN" sz="1600" dirty="0" smtClean="0"/>
              <a:t>		</a:t>
            </a:r>
            <a:r>
              <a:rPr lang="en-US" altLang="zh-CN" sz="1600" dirty="0" err="1" smtClean="0"/>
              <a:t>int</a:t>
            </a:r>
            <a:r>
              <a:rPr lang="en-US" altLang="zh-CN" sz="1600" dirty="0" smtClean="0"/>
              <a:t> volume( );</a:t>
            </a:r>
          </a:p>
          <a:p>
            <a:pPr indent="-6350">
              <a:spcBef>
                <a:spcPct val="0"/>
              </a:spcBef>
              <a:buFontTx/>
              <a:buNone/>
            </a:pPr>
            <a:r>
              <a:rPr lang="en-US" altLang="zh-CN" sz="1600" dirty="0" smtClean="0"/>
              <a:t>private:</a:t>
            </a:r>
          </a:p>
          <a:p>
            <a:pPr indent="-6350">
              <a:spcBef>
                <a:spcPct val="0"/>
              </a:spcBef>
              <a:buFontTx/>
              <a:buNone/>
            </a:pPr>
            <a:r>
              <a:rPr lang="en-US" altLang="zh-CN" sz="1600" dirty="0" smtClean="0"/>
              <a:t>		</a:t>
            </a:r>
            <a:r>
              <a:rPr lang="en-US" altLang="zh-CN" sz="1600" dirty="0" err="1" smtClean="0"/>
              <a:t>int</a:t>
            </a:r>
            <a:r>
              <a:rPr lang="en-US" altLang="zh-CN" sz="1600" dirty="0" smtClean="0"/>
              <a:t> height;</a:t>
            </a:r>
          </a:p>
          <a:p>
            <a:pPr indent="-6350">
              <a:spcBef>
                <a:spcPct val="0"/>
              </a:spcBef>
              <a:buFontTx/>
              <a:buNone/>
            </a:pPr>
            <a:r>
              <a:rPr lang="en-US" altLang="zh-CN" sz="1600" dirty="0" smtClean="0"/>
              <a:t>		</a:t>
            </a:r>
            <a:r>
              <a:rPr lang="en-US" altLang="zh-CN" sz="1600" dirty="0" err="1" smtClean="0"/>
              <a:t>int</a:t>
            </a:r>
            <a:r>
              <a:rPr lang="en-US" altLang="zh-CN" sz="1600" dirty="0" smtClean="0"/>
              <a:t> width;</a:t>
            </a:r>
          </a:p>
          <a:p>
            <a:pPr indent="-6350">
              <a:spcBef>
                <a:spcPct val="0"/>
              </a:spcBef>
              <a:buFontTx/>
              <a:buNone/>
            </a:pPr>
            <a:r>
              <a:rPr lang="en-US" altLang="zh-CN" sz="1600" dirty="0" smtClean="0"/>
              <a:t>		</a:t>
            </a:r>
            <a:r>
              <a:rPr lang="en-US" altLang="zh-CN" sz="1600" dirty="0" err="1" smtClean="0"/>
              <a:t>int</a:t>
            </a:r>
            <a:r>
              <a:rPr lang="en-US" altLang="zh-CN" sz="1600" dirty="0" smtClean="0"/>
              <a:t> length;</a:t>
            </a:r>
          </a:p>
          <a:p>
            <a:pPr indent="-6350">
              <a:spcBef>
                <a:spcPct val="0"/>
              </a:spcBef>
              <a:buFontTx/>
              <a:buNone/>
            </a:pPr>
            <a:r>
              <a:rPr lang="en-US" altLang="zh-CN" sz="1600" dirty="0" smtClean="0"/>
              <a:t>};</a:t>
            </a:r>
          </a:p>
          <a:p>
            <a:pPr indent="-6350">
              <a:spcBef>
                <a:spcPct val="0"/>
              </a:spcBef>
              <a:buFontTx/>
              <a:buNone/>
            </a:pPr>
            <a:r>
              <a:rPr lang="en-US" altLang="zh-CN" sz="1600" dirty="0" err="1" smtClean="0"/>
              <a:t>Box∷Box</a:t>
            </a:r>
            <a:r>
              <a:rPr lang="en-US" altLang="zh-CN" sz="1600" dirty="0" smtClean="0"/>
              <a:t>( )                                   //</a:t>
            </a:r>
            <a:r>
              <a:rPr lang="zh-CN" altLang="en-US" sz="1600" dirty="0" smtClean="0"/>
              <a:t>定义一个无参的构造函数</a:t>
            </a:r>
          </a:p>
          <a:p>
            <a:pPr indent="-6350">
              <a:spcBef>
                <a:spcPct val="0"/>
              </a:spcBef>
              <a:buFontTx/>
              <a:buNone/>
            </a:pPr>
            <a:r>
              <a:rPr lang="zh-CN" altLang="en-US" sz="1600" dirty="0" smtClean="0"/>
              <a:t>{</a:t>
            </a:r>
            <a:r>
              <a:rPr lang="en-US" altLang="zh-CN" sz="1600" dirty="0" smtClean="0"/>
              <a:t>	height=10;</a:t>
            </a:r>
          </a:p>
          <a:p>
            <a:pPr indent="-6350">
              <a:spcBef>
                <a:spcPct val="0"/>
              </a:spcBef>
              <a:buFontTx/>
              <a:buNone/>
            </a:pPr>
            <a:r>
              <a:rPr lang="en-US" altLang="zh-CN" sz="1600" dirty="0" smtClean="0"/>
              <a:t>		width=10;</a:t>
            </a:r>
          </a:p>
          <a:p>
            <a:pPr indent="-6350">
              <a:spcBef>
                <a:spcPct val="0"/>
              </a:spcBef>
              <a:buFontTx/>
              <a:buNone/>
            </a:pPr>
            <a:r>
              <a:rPr lang="en-US" altLang="zh-CN" sz="1600" dirty="0" smtClean="0"/>
              <a:t>		length=10;</a:t>
            </a:r>
          </a:p>
          <a:p>
            <a:pPr indent="-6350">
              <a:spcBef>
                <a:spcPct val="0"/>
              </a:spcBef>
              <a:buFontTx/>
              <a:buNone/>
            </a:pPr>
            <a:r>
              <a:rPr lang="en-US" altLang="zh-CN" sz="1600" dirty="0" smtClean="0"/>
              <a:t>}</a:t>
            </a:r>
          </a:p>
          <a:p>
            <a:pPr indent="-6350">
              <a:spcBef>
                <a:spcPct val="0"/>
              </a:spcBef>
              <a:buFontTx/>
              <a:buNone/>
            </a:pPr>
            <a:endParaRPr lang="en-US" altLang="zh-CN" sz="1800" dirty="0"/>
          </a:p>
        </p:txBody>
      </p:sp>
    </p:spTree>
    <p:extLst>
      <p:ext uri="{BB962C8B-B14F-4D97-AF65-F5344CB8AC3E}">
        <p14:creationId xmlns:p14="http://schemas.microsoft.com/office/powerpoint/2010/main" val="12827323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t>结构与类（续）</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395536" y="699542"/>
            <a:ext cx="8270875" cy="331236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t>结构中的</a:t>
            </a:r>
            <a:r>
              <a:rPr lang="zh-CN" altLang="en-US" sz="2400" dirty="0" smtClean="0">
                <a:solidFill>
                  <a:schemeClr val="hlink"/>
                </a:solidFill>
              </a:rPr>
              <a:t>私有成员只能为该结构的其他成员所访问</a:t>
            </a:r>
            <a:r>
              <a:rPr lang="zh-CN" altLang="en-US" sz="2400" dirty="0" smtClean="0"/>
              <a:t>，其他不行。</a:t>
            </a:r>
          </a:p>
          <a:p>
            <a:r>
              <a:rPr lang="en-US" altLang="zh-CN" sz="2400" dirty="0" smtClean="0"/>
              <a:t>C++</a:t>
            </a:r>
            <a:r>
              <a:rPr lang="zh-CN" altLang="en-US" sz="2400" dirty="0" smtClean="0"/>
              <a:t>规定：默认情况下，结构的成员是公有的，谁都可以访问</a:t>
            </a:r>
            <a:r>
              <a:rPr lang="zh-CN" altLang="en-US" sz="2400" dirty="0" smtClean="0">
                <a:sym typeface="Wingdings" panose="05000000000000000000" pitchFamily="2" charset="2"/>
              </a:rPr>
              <a:t>。</a:t>
            </a:r>
          </a:p>
          <a:p>
            <a:r>
              <a:rPr lang="zh-CN" altLang="en-US" sz="2400" dirty="0" smtClean="0">
                <a:sym typeface="Wingdings" panose="05000000000000000000" pitchFamily="2" charset="2"/>
              </a:rPr>
              <a:t>封装规定：</a:t>
            </a:r>
            <a:r>
              <a:rPr lang="zh-CN" altLang="en-US" sz="2400" dirty="0" smtClean="0">
                <a:solidFill>
                  <a:schemeClr val="hlink"/>
                </a:solidFill>
                <a:sym typeface="Wingdings" panose="05000000000000000000" pitchFamily="2" charset="2"/>
              </a:rPr>
              <a:t>数据成员一般为私有</a:t>
            </a:r>
            <a:r>
              <a:rPr lang="zh-CN" altLang="en-US" sz="2400" dirty="0" smtClean="0">
                <a:sym typeface="Wingdings" panose="05000000000000000000" pitchFamily="2" charset="2"/>
              </a:rPr>
              <a:t>。</a:t>
            </a:r>
          </a:p>
          <a:p>
            <a:r>
              <a:rPr lang="zh-CN" altLang="en-US" sz="2400" dirty="0" smtClean="0">
                <a:sym typeface="Wingdings" panose="05000000000000000000" pitchFamily="2" charset="2"/>
              </a:rPr>
              <a:t>而上例中处的语句违反了封装原理。</a:t>
            </a:r>
          </a:p>
          <a:p>
            <a:r>
              <a:rPr lang="en-US" altLang="zh-CN" sz="2400" dirty="0" smtClean="0"/>
              <a:t>C++</a:t>
            </a:r>
            <a:r>
              <a:rPr lang="zh-CN" altLang="en-US" sz="2400" dirty="0" smtClean="0">
                <a:sym typeface="Wingdings" panose="05000000000000000000" pitchFamily="2" charset="2"/>
              </a:rPr>
              <a:t>通过引入类解决这一问题：把</a:t>
            </a:r>
            <a:r>
              <a:rPr lang="en-US" altLang="zh-CN" sz="2400" dirty="0" err="1" smtClean="0">
                <a:sym typeface="Wingdings" panose="05000000000000000000" pitchFamily="2" charset="2"/>
              </a:rPr>
              <a:t>struct</a:t>
            </a:r>
            <a:r>
              <a:rPr lang="zh-CN" altLang="en-US" sz="2400" dirty="0" smtClean="0">
                <a:sym typeface="Wingdings" panose="05000000000000000000" pitchFamily="2" charset="2"/>
              </a:rPr>
              <a:t>变成</a:t>
            </a:r>
            <a:r>
              <a:rPr lang="en-US" altLang="zh-CN" sz="2400" dirty="0" smtClean="0">
                <a:sym typeface="Wingdings" panose="05000000000000000000" pitchFamily="2" charset="2"/>
              </a:rPr>
              <a:t>class</a:t>
            </a:r>
            <a:r>
              <a:rPr lang="zh-CN" altLang="en-US" sz="2400" dirty="0" smtClean="0">
                <a:sym typeface="Wingdings" panose="05000000000000000000" pitchFamily="2" charset="2"/>
              </a:rPr>
              <a:t>，结构即成为类。</a:t>
            </a:r>
          </a:p>
        </p:txBody>
      </p:sp>
    </p:spTree>
    <p:extLst>
      <p:ext uri="{BB962C8B-B14F-4D97-AF65-F5344CB8AC3E}">
        <p14:creationId xmlns:p14="http://schemas.microsoft.com/office/powerpoint/2010/main" val="27812046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400215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en-US" altLang="zh-CN" sz="1800" b="1" dirty="0">
                <a:latin typeface="仿宋" panose="02010609060101010101" pitchFamily="49" charset="-122"/>
                <a:ea typeface="仿宋" panose="02010609060101010101" pitchFamily="49" charset="-122"/>
              </a:rPr>
              <a:t> 【</a:t>
            </a:r>
            <a:r>
              <a:rPr lang="zh-CN" altLang="en-US" sz="1800" b="1" dirty="0">
                <a:latin typeface="仿宋" panose="02010609060101010101" pitchFamily="49" charset="-122"/>
                <a:ea typeface="仿宋" panose="02010609060101010101" pitchFamily="49" charset="-122"/>
              </a:rPr>
              <a:t>例</a:t>
            </a:r>
            <a:r>
              <a:rPr lang="en-US" altLang="zh-CN" sz="1800" b="1" dirty="0" smtClean="0">
                <a:latin typeface="仿宋" panose="02010609060101010101" pitchFamily="49" charset="-122"/>
                <a:ea typeface="仿宋" panose="02010609060101010101" pitchFamily="49" charset="-122"/>
              </a:rPr>
              <a:t>3-16】</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19859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spcBef>
                <a:spcPct val="0"/>
              </a:spcBef>
              <a:buFontTx/>
              <a:buNone/>
            </a:pPr>
            <a:r>
              <a:rPr lang="en-US" altLang="zh-CN" sz="1800" dirty="0" err="1" smtClean="0"/>
              <a:t>int</a:t>
            </a:r>
            <a:r>
              <a:rPr lang="en-US" altLang="zh-CN" sz="1800" dirty="0" smtClean="0"/>
              <a:t> </a:t>
            </a:r>
            <a:r>
              <a:rPr lang="en-US" altLang="zh-CN" sz="1800" dirty="0" err="1" smtClean="0"/>
              <a:t>Box∷volume</a:t>
            </a:r>
            <a:r>
              <a:rPr lang="en-US" altLang="zh-CN" sz="1800" dirty="0" smtClean="0"/>
              <a:t>( )</a:t>
            </a:r>
          </a:p>
          <a:p>
            <a:pPr indent="-6350">
              <a:spcBef>
                <a:spcPct val="0"/>
              </a:spcBef>
              <a:buFontTx/>
              <a:buNone/>
            </a:pPr>
            <a:r>
              <a:rPr lang="en-US" altLang="zh-CN" sz="1800" dirty="0" smtClean="0"/>
              <a:t>{	return(height*width*length);</a:t>
            </a:r>
          </a:p>
          <a:p>
            <a:pPr indent="-6350">
              <a:spcBef>
                <a:spcPct val="0"/>
              </a:spcBef>
              <a:buFontTx/>
              <a:buNone/>
            </a:pPr>
            <a:r>
              <a:rPr lang="en-US" altLang="zh-CN" sz="1800" dirty="0" smtClean="0"/>
              <a:t>}</a:t>
            </a:r>
          </a:p>
          <a:p>
            <a:pPr indent="-6350">
              <a:spcBef>
                <a:spcPct val="0"/>
              </a:spcBef>
              <a:buFontTx/>
              <a:buNone/>
            </a:pPr>
            <a:r>
              <a:rPr lang="en-US" altLang="zh-CN" sz="1800" dirty="0" err="1" smtClean="0"/>
              <a:t>int</a:t>
            </a:r>
            <a:r>
              <a:rPr lang="en-US" altLang="zh-CN" sz="1800" dirty="0" smtClean="0"/>
              <a:t> main( ){</a:t>
            </a:r>
          </a:p>
          <a:p>
            <a:pPr indent="-6350">
              <a:spcBef>
                <a:spcPct val="0"/>
              </a:spcBef>
              <a:buFontTx/>
              <a:buNone/>
            </a:pPr>
            <a:r>
              <a:rPr lang="en-US" altLang="zh-CN" sz="1800" dirty="0" smtClean="0"/>
              <a:t>		Box box1;                                    //</a:t>
            </a:r>
            <a:r>
              <a:rPr lang="zh-CN" altLang="en-US" sz="1800" dirty="0" smtClean="0"/>
              <a:t>建立对象</a:t>
            </a:r>
            <a:r>
              <a:rPr lang="en-US" altLang="zh-CN" sz="1800" dirty="0" smtClean="0"/>
              <a:t>box1,</a:t>
            </a:r>
            <a:r>
              <a:rPr lang="zh-CN" altLang="en-US" sz="1800" dirty="0" smtClean="0"/>
              <a:t>不指定实参</a:t>
            </a:r>
          </a:p>
          <a:p>
            <a:pPr indent="-6350">
              <a:spcBef>
                <a:spcPct val="0"/>
              </a:spcBef>
              <a:buFontTx/>
              <a:buNone/>
            </a:pPr>
            <a:r>
              <a:rPr lang="en-US" altLang="zh-CN" sz="1800" dirty="0" smtClean="0"/>
              <a:t>		</a:t>
            </a:r>
            <a:r>
              <a:rPr lang="en-US" altLang="zh-CN" sz="1800" dirty="0" err="1" smtClean="0"/>
              <a:t>cout</a:t>
            </a:r>
            <a:r>
              <a:rPr lang="en-US" altLang="zh-CN" sz="1800" dirty="0" smtClean="0"/>
              <a:t>&lt;&lt;″The volume of box1 is ″&lt;&lt;box1.volume( )&lt;&lt;</a:t>
            </a:r>
            <a:r>
              <a:rPr lang="en-US" altLang="zh-CN" sz="1800" dirty="0" err="1" smtClean="0"/>
              <a:t>endl</a:t>
            </a:r>
            <a:r>
              <a:rPr lang="en-US" altLang="zh-CN" sz="1800" dirty="0" smtClean="0"/>
              <a:t>;</a:t>
            </a:r>
          </a:p>
          <a:p>
            <a:pPr indent="-6350">
              <a:spcBef>
                <a:spcPct val="0"/>
              </a:spcBef>
              <a:buFontTx/>
              <a:buNone/>
            </a:pPr>
            <a:r>
              <a:rPr lang="en-US" altLang="zh-CN" sz="1800" dirty="0" smtClean="0"/>
              <a:t>		Box box2(15,30,25);                          //</a:t>
            </a:r>
            <a:r>
              <a:rPr lang="zh-CN" altLang="en-US" sz="1800" dirty="0" smtClean="0"/>
              <a:t>建立对象</a:t>
            </a:r>
            <a:r>
              <a:rPr lang="en-US" altLang="zh-CN" sz="1800" dirty="0" smtClean="0"/>
              <a:t>box2,</a:t>
            </a:r>
            <a:r>
              <a:rPr lang="zh-CN" altLang="en-US" sz="1800" dirty="0" smtClean="0"/>
              <a:t>指定3个实参</a:t>
            </a:r>
          </a:p>
          <a:p>
            <a:pPr indent="-6350">
              <a:spcBef>
                <a:spcPct val="0"/>
              </a:spcBef>
              <a:buFontTx/>
              <a:buNone/>
            </a:pPr>
            <a:r>
              <a:rPr lang="en-US" altLang="zh-CN" sz="1800" dirty="0" smtClean="0"/>
              <a:t>		</a:t>
            </a:r>
            <a:r>
              <a:rPr lang="en-US" altLang="zh-CN" sz="1800" dirty="0" err="1" smtClean="0"/>
              <a:t>cout</a:t>
            </a:r>
            <a:r>
              <a:rPr lang="en-US" altLang="zh-CN" sz="1800" dirty="0" smtClean="0"/>
              <a:t>&lt;&lt;″The volume of box2 is ″&lt;&lt;box2.volume( )&lt;&lt;</a:t>
            </a:r>
            <a:r>
              <a:rPr lang="en-US" altLang="zh-CN" sz="1800" dirty="0" err="1" smtClean="0"/>
              <a:t>endl</a:t>
            </a:r>
            <a:r>
              <a:rPr lang="en-US" altLang="zh-CN" sz="1800" dirty="0" smtClean="0"/>
              <a:t>;</a:t>
            </a:r>
          </a:p>
          <a:p>
            <a:pPr indent="-6350">
              <a:spcBef>
                <a:spcPct val="0"/>
              </a:spcBef>
              <a:buFontTx/>
              <a:buNone/>
            </a:pPr>
            <a:r>
              <a:rPr lang="en-US" altLang="zh-CN" sz="1800" dirty="0" smtClean="0"/>
              <a:t>		return 0; </a:t>
            </a:r>
          </a:p>
          <a:p>
            <a:pPr indent="-6350">
              <a:spcBef>
                <a:spcPct val="0"/>
              </a:spcBef>
              <a:buFontTx/>
              <a:buNone/>
            </a:pPr>
            <a:r>
              <a:rPr lang="en-US" altLang="zh-CN" sz="1800" dirty="0" smtClean="0"/>
              <a:t>}</a:t>
            </a:r>
            <a:endParaRPr lang="zh-CN" altLang="en-US" sz="1800" dirty="0" smtClean="0"/>
          </a:p>
          <a:p>
            <a:pPr indent="-6350">
              <a:buFontTx/>
              <a:buNone/>
            </a:pPr>
            <a:r>
              <a:rPr lang="zh-CN" altLang="en-US" sz="1400" dirty="0" smtClean="0"/>
              <a:t>在本程序中定义了两个重载的构造函数，其实还可以定义其他重载构造函数，其原型声明可以为</a:t>
            </a:r>
          </a:p>
          <a:p>
            <a:pPr indent="-6350">
              <a:buFontTx/>
              <a:buNone/>
            </a:pPr>
            <a:r>
              <a:rPr lang="en-US" altLang="zh-CN" sz="1800" dirty="0" err="1" smtClean="0"/>
              <a:t>Box∷Box</a:t>
            </a:r>
            <a:r>
              <a:rPr lang="en-US" altLang="zh-CN" sz="1800" dirty="0" smtClean="0"/>
              <a:t>(</a:t>
            </a:r>
            <a:r>
              <a:rPr lang="en-US" altLang="zh-CN" sz="1800" dirty="0" err="1" smtClean="0"/>
              <a:t>int</a:t>
            </a:r>
            <a:r>
              <a:rPr lang="en-US" altLang="zh-CN" sz="1800" dirty="0" smtClean="0"/>
              <a:t> h)；                    //</a:t>
            </a:r>
            <a:r>
              <a:rPr lang="zh-CN" altLang="en-US" sz="1800" dirty="0" smtClean="0"/>
              <a:t>有1个参数的构造函数</a:t>
            </a:r>
          </a:p>
          <a:p>
            <a:pPr indent="-6350">
              <a:buFontTx/>
              <a:buNone/>
            </a:pPr>
            <a:r>
              <a:rPr lang="en-US" altLang="zh-CN" sz="1800" dirty="0" err="1" smtClean="0"/>
              <a:t>Box∷Box</a:t>
            </a:r>
            <a:r>
              <a:rPr lang="en-US" altLang="zh-CN" sz="1800" dirty="0" smtClean="0"/>
              <a:t>(</a:t>
            </a:r>
            <a:r>
              <a:rPr lang="en-US" altLang="zh-CN" sz="1800" dirty="0" err="1" smtClean="0"/>
              <a:t>int</a:t>
            </a:r>
            <a:r>
              <a:rPr lang="en-US" altLang="zh-CN" sz="1800" dirty="0" smtClean="0"/>
              <a:t> </a:t>
            </a:r>
            <a:r>
              <a:rPr lang="en-US" altLang="zh-CN" sz="1800" dirty="0" err="1" smtClean="0"/>
              <a:t>h,int</a:t>
            </a:r>
            <a:r>
              <a:rPr lang="en-US" altLang="zh-CN" sz="1800" dirty="0" smtClean="0"/>
              <a:t> w)；              //</a:t>
            </a:r>
            <a:r>
              <a:rPr lang="zh-CN" altLang="en-US" sz="1800" dirty="0" smtClean="0"/>
              <a:t>有两个参数的构造函数</a:t>
            </a:r>
          </a:p>
          <a:p>
            <a:pPr indent="-6350">
              <a:buFontTx/>
              <a:buNone/>
            </a:pPr>
            <a:r>
              <a:rPr lang="zh-CN" altLang="en-US" sz="1600" dirty="0" smtClean="0"/>
              <a:t>在建立对象时分别给定1个参数和2个参数。</a:t>
            </a:r>
            <a:endParaRPr lang="zh-CN" altLang="en-US" sz="1600" dirty="0"/>
          </a:p>
        </p:txBody>
      </p:sp>
    </p:spTree>
    <p:extLst>
      <p:ext uri="{BB962C8B-B14F-4D97-AF65-F5344CB8AC3E}">
        <p14:creationId xmlns:p14="http://schemas.microsoft.com/office/powerpoint/2010/main" val="195199560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3354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en-US" altLang="zh-CN" sz="1800" b="1" dirty="0">
                <a:latin typeface="仿宋" panose="02010609060101010101" pitchFamily="49" charset="-122"/>
                <a:ea typeface="仿宋" panose="02010609060101010101" pitchFamily="49" charset="-122"/>
              </a:rPr>
              <a:t> 【</a:t>
            </a:r>
            <a:r>
              <a:rPr lang="zh-CN" altLang="en-US" sz="1800" b="1" dirty="0">
                <a:latin typeface="仿宋" panose="02010609060101010101" pitchFamily="49" charset="-122"/>
                <a:ea typeface="仿宋" panose="02010609060101010101" pitchFamily="49" charset="-122"/>
              </a:rPr>
              <a:t>例</a:t>
            </a:r>
            <a:r>
              <a:rPr lang="en-US" altLang="zh-CN" sz="1800" b="1" dirty="0" smtClean="0">
                <a:latin typeface="仿宋" panose="02010609060101010101" pitchFamily="49" charset="-122"/>
                <a:ea typeface="仿宋" panose="02010609060101010101" pitchFamily="49" charset="-122"/>
              </a:rPr>
              <a:t>3-17】</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251520" y="627535"/>
            <a:ext cx="8784976" cy="432047"/>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800" dirty="0" smtClean="0"/>
              <a:t>将</a:t>
            </a:r>
            <a:r>
              <a:rPr lang="en-US" altLang="zh-CN" sz="1800" b="1" dirty="0">
                <a:latin typeface="仿宋" panose="02010609060101010101" pitchFamily="49" charset="-122"/>
                <a:ea typeface="仿宋" panose="02010609060101010101" pitchFamily="49" charset="-122"/>
              </a:rPr>
              <a:t>【</a:t>
            </a:r>
            <a:r>
              <a:rPr lang="zh-CN" altLang="en-US" sz="1800" b="1" dirty="0">
                <a:latin typeface="仿宋" panose="02010609060101010101" pitchFamily="49" charset="-122"/>
                <a:ea typeface="仿宋" panose="02010609060101010101" pitchFamily="49" charset="-122"/>
              </a:rPr>
              <a:t>例</a:t>
            </a:r>
            <a:r>
              <a:rPr lang="en-US" altLang="zh-CN" sz="1800" b="1" dirty="0" smtClean="0">
                <a:latin typeface="仿宋" panose="02010609060101010101" pitchFamily="49" charset="-122"/>
                <a:ea typeface="仿宋" panose="02010609060101010101" pitchFamily="49" charset="-122"/>
              </a:rPr>
              <a:t>3-16】</a:t>
            </a:r>
            <a:r>
              <a:rPr lang="zh-CN" altLang="en-US" sz="1800" dirty="0" smtClean="0"/>
              <a:t>程序中的构造函数改用含默认值的参数，长、宽、高的默认值均为10。</a:t>
            </a:r>
          </a:p>
        </p:txBody>
      </p:sp>
      <p:sp>
        <p:nvSpPr>
          <p:cNvPr id="4" name="Rectangle 2"/>
          <p:cNvSpPr txBox="1">
            <a:spLocks noChangeArrowheads="1"/>
          </p:cNvSpPr>
          <p:nvPr/>
        </p:nvSpPr>
        <p:spPr>
          <a:xfrm>
            <a:off x="323528" y="1107441"/>
            <a:ext cx="8382000" cy="3694534"/>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200" dirty="0" smtClean="0"/>
              <a:t>#</a:t>
            </a:r>
            <a:r>
              <a:rPr lang="en-US" altLang="zh-CN" sz="1200" dirty="0" smtClean="0"/>
              <a:t>include &lt;</a:t>
            </a:r>
            <a:r>
              <a:rPr lang="en-US" altLang="zh-CN" sz="1200" dirty="0" err="1" smtClean="0"/>
              <a:t>iostream</a:t>
            </a:r>
            <a:r>
              <a:rPr lang="en-US" altLang="zh-CN" sz="1200" dirty="0" smtClean="0"/>
              <a:t>&gt;</a:t>
            </a:r>
          </a:p>
          <a:p>
            <a:pPr indent="-6350">
              <a:buFontTx/>
              <a:buNone/>
            </a:pPr>
            <a:r>
              <a:rPr lang="en-US" altLang="zh-CN" sz="1200" dirty="0" smtClean="0"/>
              <a:t>using namespace </a:t>
            </a:r>
            <a:r>
              <a:rPr lang="en-US" altLang="zh-CN" sz="1200" dirty="0" err="1" smtClean="0"/>
              <a:t>std</a:t>
            </a:r>
            <a:r>
              <a:rPr lang="en-US" altLang="zh-CN" sz="1200" dirty="0" smtClean="0"/>
              <a:t>;</a:t>
            </a:r>
          </a:p>
          <a:p>
            <a:pPr indent="-6350">
              <a:buFontTx/>
              <a:buNone/>
            </a:pPr>
            <a:r>
              <a:rPr lang="en-US" altLang="zh-CN" sz="1200" dirty="0" smtClean="0"/>
              <a:t>class Box{</a:t>
            </a:r>
          </a:p>
          <a:p>
            <a:pPr indent="-6350">
              <a:buFontTx/>
              <a:buNone/>
            </a:pPr>
            <a:r>
              <a:rPr lang="en-US" altLang="zh-CN" sz="1200" dirty="0" smtClean="0"/>
              <a:t>	public:</a:t>
            </a:r>
          </a:p>
          <a:p>
            <a:pPr indent="-6350">
              <a:buFontTx/>
              <a:buNone/>
            </a:pPr>
            <a:r>
              <a:rPr lang="en-US" altLang="zh-CN" sz="1200" dirty="0" smtClean="0"/>
              <a:t>		Box(</a:t>
            </a:r>
            <a:r>
              <a:rPr lang="en-US" altLang="zh-CN" sz="1200" dirty="0" err="1" smtClean="0"/>
              <a:t>int</a:t>
            </a:r>
            <a:r>
              <a:rPr lang="en-US" altLang="zh-CN" sz="1200" dirty="0" smtClean="0"/>
              <a:t> h=10,int w=10,int </a:t>
            </a:r>
            <a:r>
              <a:rPr lang="en-US" altLang="zh-CN" sz="1200" dirty="0" err="1" smtClean="0"/>
              <a:t>len</a:t>
            </a:r>
            <a:r>
              <a:rPr lang="en-US" altLang="zh-CN" sz="1200" dirty="0" smtClean="0"/>
              <a:t>=10);        //</a:t>
            </a:r>
            <a:r>
              <a:rPr lang="zh-CN" altLang="en-US" sz="1200" dirty="0" smtClean="0"/>
              <a:t>在声明构造函数时指定默认参数</a:t>
            </a:r>
          </a:p>
          <a:p>
            <a:pPr indent="-6350">
              <a:buFontTx/>
              <a:buNone/>
            </a:pPr>
            <a:r>
              <a:rPr lang="en-US" altLang="zh-CN" sz="1200" dirty="0" smtClean="0"/>
              <a:t>		</a:t>
            </a:r>
            <a:r>
              <a:rPr lang="en-US" altLang="zh-CN" sz="1200" dirty="0" err="1" smtClean="0"/>
              <a:t>int</a:t>
            </a:r>
            <a:r>
              <a:rPr lang="en-US" altLang="zh-CN" sz="1200" dirty="0" smtClean="0"/>
              <a:t> volume( );</a:t>
            </a:r>
          </a:p>
          <a:p>
            <a:pPr indent="-6350">
              <a:buFontTx/>
              <a:buNone/>
            </a:pPr>
            <a:r>
              <a:rPr lang="en-US" altLang="zh-CN" sz="1200" dirty="0" smtClean="0"/>
              <a:t> private:</a:t>
            </a:r>
          </a:p>
          <a:p>
            <a:pPr indent="-6350">
              <a:buFontTx/>
              <a:buNone/>
            </a:pPr>
            <a:r>
              <a:rPr lang="en-US" altLang="zh-CN" sz="1200" dirty="0" smtClean="0"/>
              <a:t>		</a:t>
            </a:r>
            <a:r>
              <a:rPr lang="en-US" altLang="zh-CN" sz="1200" dirty="0" err="1" smtClean="0"/>
              <a:t>int</a:t>
            </a:r>
            <a:r>
              <a:rPr lang="en-US" altLang="zh-CN" sz="1200" dirty="0" smtClean="0"/>
              <a:t> height;</a:t>
            </a:r>
          </a:p>
          <a:p>
            <a:pPr indent="-6350">
              <a:buFontTx/>
              <a:buNone/>
            </a:pPr>
            <a:r>
              <a:rPr lang="en-US" altLang="zh-CN" sz="1200" dirty="0" smtClean="0"/>
              <a:t>		</a:t>
            </a:r>
            <a:r>
              <a:rPr lang="en-US" altLang="zh-CN" sz="1200" dirty="0" err="1" smtClean="0"/>
              <a:t>int</a:t>
            </a:r>
            <a:r>
              <a:rPr lang="en-US" altLang="zh-CN" sz="1200" dirty="0" smtClean="0"/>
              <a:t> width;</a:t>
            </a:r>
          </a:p>
          <a:p>
            <a:pPr indent="-6350">
              <a:buFontTx/>
              <a:buNone/>
            </a:pPr>
            <a:r>
              <a:rPr lang="en-US" altLang="zh-CN" sz="1200" dirty="0" smtClean="0"/>
              <a:t>		</a:t>
            </a:r>
            <a:r>
              <a:rPr lang="en-US" altLang="zh-CN" sz="1200" dirty="0" err="1" smtClean="0"/>
              <a:t>int</a:t>
            </a:r>
            <a:r>
              <a:rPr lang="en-US" altLang="zh-CN" sz="1200" dirty="0" smtClean="0"/>
              <a:t> length;</a:t>
            </a:r>
          </a:p>
          <a:p>
            <a:pPr indent="-6350">
              <a:buFontTx/>
              <a:buNone/>
            </a:pPr>
            <a:r>
              <a:rPr lang="en-US" altLang="zh-CN" sz="1200" dirty="0" smtClean="0"/>
              <a:t>};</a:t>
            </a:r>
          </a:p>
          <a:p>
            <a:pPr indent="-6350">
              <a:buFontTx/>
              <a:buNone/>
            </a:pPr>
            <a:r>
              <a:rPr lang="en-US" altLang="zh-CN" sz="1200" dirty="0" err="1" smtClean="0"/>
              <a:t>Box∷Box</a:t>
            </a:r>
            <a:r>
              <a:rPr lang="en-US" altLang="zh-CN" sz="1200" dirty="0" smtClean="0"/>
              <a:t>(</a:t>
            </a:r>
            <a:r>
              <a:rPr lang="en-US" altLang="zh-CN" sz="1200" dirty="0" err="1" smtClean="0"/>
              <a:t>int</a:t>
            </a:r>
            <a:r>
              <a:rPr lang="en-US" altLang="zh-CN" sz="1200" dirty="0" smtClean="0"/>
              <a:t> </a:t>
            </a:r>
            <a:r>
              <a:rPr lang="en-US" altLang="zh-CN" sz="1200" dirty="0" err="1" smtClean="0"/>
              <a:t>h,int</a:t>
            </a:r>
            <a:r>
              <a:rPr lang="en-US" altLang="zh-CN" sz="1200" dirty="0" smtClean="0"/>
              <a:t> </a:t>
            </a:r>
            <a:r>
              <a:rPr lang="en-US" altLang="zh-CN" sz="1200" dirty="0" err="1" smtClean="0"/>
              <a:t>w,int</a:t>
            </a:r>
            <a:r>
              <a:rPr lang="en-US" altLang="zh-CN" sz="1200" dirty="0" smtClean="0"/>
              <a:t> </a:t>
            </a:r>
            <a:r>
              <a:rPr lang="en-US" altLang="zh-CN" sz="1200" dirty="0" err="1" smtClean="0"/>
              <a:t>len</a:t>
            </a:r>
            <a:r>
              <a:rPr lang="en-US" altLang="zh-CN" sz="1200" dirty="0" smtClean="0"/>
              <a:t>)        //</a:t>
            </a:r>
            <a:r>
              <a:rPr lang="zh-CN" altLang="en-US" sz="1200" dirty="0" smtClean="0"/>
              <a:t>在定义函数时可以不指定默认参数</a:t>
            </a:r>
          </a:p>
          <a:p>
            <a:pPr indent="-6350">
              <a:buFontTx/>
              <a:buNone/>
            </a:pPr>
            <a:r>
              <a:rPr lang="zh-CN" altLang="en-US" sz="1200" dirty="0" smtClean="0"/>
              <a:t>{</a:t>
            </a:r>
            <a:r>
              <a:rPr lang="en-US" altLang="zh-CN" sz="1200" dirty="0" smtClean="0"/>
              <a:t>	height=h;</a:t>
            </a:r>
          </a:p>
          <a:p>
            <a:pPr indent="-6350">
              <a:buFontTx/>
              <a:buNone/>
            </a:pPr>
            <a:r>
              <a:rPr lang="en-US" altLang="zh-CN" sz="1200" dirty="0" smtClean="0"/>
              <a:t>		width=w;</a:t>
            </a:r>
          </a:p>
          <a:p>
            <a:pPr indent="-6350">
              <a:buFontTx/>
              <a:buNone/>
            </a:pPr>
            <a:r>
              <a:rPr lang="en-US" altLang="zh-CN" sz="1200" dirty="0" smtClean="0"/>
              <a:t>		length=</a:t>
            </a:r>
            <a:r>
              <a:rPr lang="en-US" altLang="zh-CN" sz="1200" dirty="0" err="1" smtClean="0"/>
              <a:t>len</a:t>
            </a:r>
            <a:r>
              <a:rPr lang="en-US" altLang="zh-CN" sz="1200" dirty="0" smtClean="0"/>
              <a:t>;</a:t>
            </a:r>
          </a:p>
          <a:p>
            <a:pPr indent="-6350">
              <a:buFontTx/>
              <a:buNone/>
            </a:pPr>
            <a:r>
              <a:rPr lang="en-US" altLang="zh-CN" sz="1200" dirty="0" smtClean="0"/>
              <a:t>}</a:t>
            </a:r>
          </a:p>
          <a:p>
            <a:pPr indent="-6350">
              <a:buFontTx/>
              <a:buNone/>
            </a:pPr>
            <a:endParaRPr lang="en-US" altLang="zh-CN" sz="1800" dirty="0"/>
          </a:p>
        </p:txBody>
      </p:sp>
    </p:spTree>
    <p:extLst>
      <p:ext uri="{BB962C8B-B14F-4D97-AF65-F5344CB8AC3E}">
        <p14:creationId xmlns:p14="http://schemas.microsoft.com/office/powerpoint/2010/main" val="399206954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349809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en-US" altLang="zh-CN" sz="1800" b="1" dirty="0">
                <a:latin typeface="仿宋" panose="02010609060101010101" pitchFamily="49" charset="-122"/>
                <a:ea typeface="仿宋" panose="02010609060101010101" pitchFamily="49" charset="-122"/>
              </a:rPr>
              <a:t>【</a:t>
            </a:r>
            <a:r>
              <a:rPr lang="zh-CN" altLang="en-US" sz="1800" b="1" dirty="0">
                <a:latin typeface="仿宋" panose="02010609060101010101" pitchFamily="49" charset="-122"/>
                <a:ea typeface="仿宋" panose="02010609060101010101" pitchFamily="49" charset="-122"/>
              </a:rPr>
              <a:t>例</a:t>
            </a:r>
            <a:r>
              <a:rPr lang="en-US" altLang="zh-CN" sz="1800" b="1" dirty="0">
                <a:latin typeface="仿宋" panose="02010609060101010101" pitchFamily="49" charset="-122"/>
                <a:ea typeface="仿宋" panose="02010609060101010101" pitchFamily="49" charset="-122"/>
              </a:rPr>
              <a:t>3-17】</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610099"/>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en-US" altLang="zh-CN" sz="1800" dirty="0" err="1" smtClean="0"/>
              <a:t>int</a:t>
            </a:r>
            <a:r>
              <a:rPr lang="en-US" altLang="zh-CN" sz="1800" dirty="0" smtClean="0"/>
              <a:t> </a:t>
            </a:r>
            <a:r>
              <a:rPr lang="en-US" altLang="zh-CN" sz="1800" dirty="0" err="1" smtClean="0"/>
              <a:t>Box∷volume</a:t>
            </a:r>
            <a:r>
              <a:rPr lang="en-US" altLang="zh-CN" sz="1800" dirty="0" smtClean="0"/>
              <a:t>( ){</a:t>
            </a:r>
          </a:p>
          <a:p>
            <a:pPr indent="-6350">
              <a:buFontTx/>
              <a:buNone/>
            </a:pPr>
            <a:r>
              <a:rPr lang="en-US" altLang="zh-CN" sz="1800" dirty="0"/>
              <a:t>	</a:t>
            </a:r>
            <a:r>
              <a:rPr lang="en-US" altLang="zh-CN" sz="1800" dirty="0" smtClean="0"/>
              <a:t>	return(height*width*length); </a:t>
            </a:r>
          </a:p>
          <a:p>
            <a:pPr indent="-6350">
              <a:buFontTx/>
              <a:buNone/>
            </a:pPr>
            <a:r>
              <a:rPr lang="en-US" altLang="zh-CN" sz="1800" dirty="0" smtClean="0"/>
              <a:t>}</a:t>
            </a:r>
          </a:p>
          <a:p>
            <a:pPr indent="-6350">
              <a:buFontTx/>
              <a:buNone/>
            </a:pPr>
            <a:r>
              <a:rPr lang="en-US" altLang="zh-CN" sz="1800" dirty="0" err="1" smtClean="0"/>
              <a:t>int</a:t>
            </a:r>
            <a:r>
              <a:rPr lang="en-US" altLang="zh-CN" sz="1800" dirty="0" smtClean="0"/>
              <a:t> main( ){</a:t>
            </a:r>
          </a:p>
          <a:p>
            <a:pPr indent="-6350">
              <a:buFontTx/>
              <a:buNone/>
            </a:pPr>
            <a:r>
              <a:rPr lang="en-US" altLang="zh-CN" sz="1800" dirty="0" smtClean="0"/>
              <a:t>		Box box1;                   //</a:t>
            </a:r>
            <a:r>
              <a:rPr lang="zh-CN" altLang="en-US" sz="1800" dirty="0" smtClean="0"/>
              <a:t>没有给实参 </a:t>
            </a:r>
          </a:p>
          <a:p>
            <a:pPr indent="-6350">
              <a:buFontTx/>
              <a:buNone/>
            </a:pPr>
            <a:r>
              <a:rPr lang="en-US" altLang="zh-CN" sz="1800" dirty="0" smtClean="0"/>
              <a:t>		</a:t>
            </a:r>
            <a:r>
              <a:rPr lang="en-US" altLang="zh-CN" sz="1800" dirty="0" err="1" smtClean="0"/>
              <a:t>cout</a:t>
            </a:r>
            <a:r>
              <a:rPr lang="en-US" altLang="zh-CN" sz="1800" dirty="0" smtClean="0"/>
              <a:t>&lt;&lt;″The volume of box1 is ″&lt;&lt;box1.volume( )&lt;&lt;</a:t>
            </a:r>
            <a:r>
              <a:rPr lang="en-US" altLang="zh-CN" sz="1800" dirty="0" err="1" smtClean="0"/>
              <a:t>endl</a:t>
            </a:r>
            <a:r>
              <a:rPr lang="en-US" altLang="zh-CN" sz="1800" dirty="0" smtClean="0"/>
              <a:t>;</a:t>
            </a:r>
          </a:p>
          <a:p>
            <a:pPr indent="-6350">
              <a:buFontTx/>
              <a:buNone/>
            </a:pPr>
            <a:r>
              <a:rPr lang="en-US" altLang="zh-CN" sz="1800" dirty="0" smtClean="0"/>
              <a:t>		Box box2(15);               //</a:t>
            </a:r>
            <a:r>
              <a:rPr lang="zh-CN" altLang="en-US" sz="1800" dirty="0" smtClean="0"/>
              <a:t>只给定一个实参</a:t>
            </a:r>
          </a:p>
          <a:p>
            <a:pPr indent="-6350">
              <a:buFontTx/>
              <a:buNone/>
            </a:pPr>
            <a:r>
              <a:rPr lang="en-US" altLang="zh-CN" sz="1800" dirty="0" smtClean="0"/>
              <a:t>		</a:t>
            </a:r>
            <a:r>
              <a:rPr lang="en-US" altLang="zh-CN" sz="1800" dirty="0" err="1" smtClean="0"/>
              <a:t>cout</a:t>
            </a:r>
            <a:r>
              <a:rPr lang="en-US" altLang="zh-CN" sz="1800" dirty="0" smtClean="0"/>
              <a:t>&lt;&lt;″The volume of box2 is ″&lt;&lt;box2.volume( )&lt;&lt;</a:t>
            </a:r>
            <a:r>
              <a:rPr lang="en-US" altLang="zh-CN" sz="1800" dirty="0" err="1" smtClean="0"/>
              <a:t>endl</a:t>
            </a:r>
            <a:r>
              <a:rPr lang="en-US" altLang="zh-CN" sz="1800" dirty="0" smtClean="0"/>
              <a:t>;</a:t>
            </a:r>
          </a:p>
          <a:p>
            <a:pPr indent="-6350">
              <a:buFontTx/>
              <a:buNone/>
            </a:pPr>
            <a:r>
              <a:rPr lang="en-US" altLang="zh-CN" sz="1800" dirty="0" smtClean="0"/>
              <a:t>		Box box3(15,30);            //</a:t>
            </a:r>
            <a:r>
              <a:rPr lang="zh-CN" altLang="en-US" sz="1800" dirty="0" smtClean="0"/>
              <a:t>只给定2个实参</a:t>
            </a:r>
          </a:p>
          <a:p>
            <a:pPr indent="-6350">
              <a:buFontTx/>
              <a:buNone/>
            </a:pPr>
            <a:r>
              <a:rPr lang="en-US" altLang="zh-CN" sz="1800" dirty="0" smtClean="0"/>
              <a:t>		</a:t>
            </a:r>
            <a:r>
              <a:rPr lang="en-US" altLang="zh-CN" sz="1800" dirty="0" err="1" smtClean="0"/>
              <a:t>cout</a:t>
            </a:r>
            <a:r>
              <a:rPr lang="en-US" altLang="zh-CN" sz="1800" dirty="0" smtClean="0"/>
              <a:t>&lt;&lt;″The volume of box3 is ″&lt;&lt;box3.volume( )&lt;&lt;</a:t>
            </a:r>
            <a:r>
              <a:rPr lang="en-US" altLang="zh-CN" sz="1800" dirty="0" err="1" smtClean="0"/>
              <a:t>endl</a:t>
            </a:r>
            <a:r>
              <a:rPr lang="en-US" altLang="zh-CN" sz="1800" dirty="0" smtClean="0"/>
              <a:t>;</a:t>
            </a:r>
          </a:p>
          <a:p>
            <a:pPr indent="-6350">
              <a:buFontTx/>
              <a:buNone/>
            </a:pPr>
            <a:r>
              <a:rPr lang="en-US" altLang="zh-CN" sz="1800" dirty="0" smtClean="0"/>
              <a:t>		Box box4(15,30,20);            //</a:t>
            </a:r>
            <a:r>
              <a:rPr lang="zh-CN" altLang="en-US" sz="1800" dirty="0" smtClean="0"/>
              <a:t>给定3个实参</a:t>
            </a:r>
          </a:p>
          <a:p>
            <a:pPr indent="-6350">
              <a:buFontTx/>
              <a:buNone/>
            </a:pPr>
            <a:r>
              <a:rPr lang="en-US" altLang="zh-CN" sz="1800" dirty="0" smtClean="0"/>
              <a:t>		</a:t>
            </a:r>
            <a:r>
              <a:rPr lang="en-US" altLang="zh-CN" sz="1800" dirty="0" err="1" smtClean="0"/>
              <a:t>cout</a:t>
            </a:r>
            <a:r>
              <a:rPr lang="en-US" altLang="zh-CN" sz="1800" dirty="0" smtClean="0"/>
              <a:t>&lt;&lt;″The volume of box4 is ″&lt;&lt;box4.volume( )&lt;&lt;</a:t>
            </a:r>
            <a:r>
              <a:rPr lang="en-US" altLang="zh-CN" sz="1800" dirty="0" err="1" smtClean="0"/>
              <a:t>endl</a:t>
            </a:r>
            <a:r>
              <a:rPr lang="en-US" altLang="zh-CN" sz="1800" dirty="0" smtClean="0"/>
              <a:t>;</a:t>
            </a:r>
          </a:p>
          <a:p>
            <a:pPr indent="-6350">
              <a:buFontTx/>
              <a:buNone/>
            </a:pPr>
            <a:r>
              <a:rPr lang="en-US" altLang="zh-CN" sz="1800" dirty="0" smtClean="0"/>
              <a:t>		return 0;</a:t>
            </a:r>
          </a:p>
          <a:p>
            <a:pPr indent="-6350">
              <a:buFontTx/>
              <a:buNone/>
            </a:pPr>
            <a:r>
              <a:rPr lang="en-US" altLang="zh-CN" sz="1800" dirty="0" smtClean="0"/>
              <a:t>}</a:t>
            </a:r>
            <a:endParaRPr lang="zh-CN" altLang="en-US" dirty="0"/>
          </a:p>
        </p:txBody>
      </p:sp>
    </p:spTree>
    <p:extLst>
      <p:ext uri="{BB962C8B-B14F-4D97-AF65-F5344CB8AC3E}">
        <p14:creationId xmlns:p14="http://schemas.microsoft.com/office/powerpoint/2010/main" val="33605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342608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en-US" altLang="zh-CN" sz="1800" b="1" dirty="0">
                <a:latin typeface="仿宋" panose="02010609060101010101" pitchFamily="49" charset="-122"/>
                <a:ea typeface="仿宋" panose="02010609060101010101" pitchFamily="49" charset="-122"/>
              </a:rPr>
              <a:t>【</a:t>
            </a:r>
            <a:r>
              <a:rPr lang="zh-CN" altLang="en-US" sz="1800" b="1" dirty="0">
                <a:latin typeface="仿宋" panose="02010609060101010101" pitchFamily="49" charset="-122"/>
                <a:ea typeface="仿宋" panose="02010609060101010101" pitchFamily="49" charset="-122"/>
              </a:rPr>
              <a:t>例</a:t>
            </a:r>
            <a:r>
              <a:rPr lang="en-US" altLang="zh-CN" sz="1800" b="1" dirty="0">
                <a:latin typeface="仿宋" panose="02010609060101010101" pitchFamily="49" charset="-122"/>
                <a:ea typeface="仿宋" panose="02010609060101010101" pitchFamily="49" charset="-122"/>
              </a:rPr>
              <a:t>3-17</a:t>
            </a:r>
            <a:r>
              <a:rPr lang="en-US" altLang="zh-CN" sz="1800" b="1" dirty="0" smtClean="0">
                <a:latin typeface="仿宋" panose="02010609060101010101" pitchFamily="49" charset="-122"/>
                <a:ea typeface="仿宋" panose="02010609060101010101" pitchFamily="49" charset="-122"/>
              </a:rPr>
              <a:t>】</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nvSpPr>
        <p:spPr>
          <a:xfrm>
            <a:off x="304800" y="533401"/>
            <a:ext cx="8382000" cy="3046462"/>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dirty="0" smtClean="0"/>
              <a:t>程序运行结果为</a:t>
            </a:r>
          </a:p>
          <a:p>
            <a:pPr indent="-6350">
              <a:buFontTx/>
              <a:buNone/>
            </a:pPr>
            <a:r>
              <a:rPr lang="en-US" altLang="zh-CN" sz="1800" dirty="0" smtClean="0"/>
              <a:t>The volume of box1 is 1000</a:t>
            </a:r>
          </a:p>
          <a:p>
            <a:pPr indent="-6350">
              <a:buFontTx/>
              <a:buNone/>
            </a:pPr>
            <a:r>
              <a:rPr lang="en-US" altLang="zh-CN" sz="1800" dirty="0" smtClean="0"/>
              <a:t>The volume of box2 is 1500</a:t>
            </a:r>
          </a:p>
          <a:p>
            <a:pPr indent="-6350">
              <a:buFontTx/>
              <a:buNone/>
            </a:pPr>
            <a:r>
              <a:rPr lang="en-US" altLang="zh-CN" sz="1800" dirty="0" smtClean="0"/>
              <a:t>The volume of box3 is 4500</a:t>
            </a:r>
          </a:p>
          <a:p>
            <a:pPr indent="-6350">
              <a:buFontTx/>
              <a:buNone/>
            </a:pPr>
            <a:r>
              <a:rPr lang="en-US" altLang="zh-CN" sz="1800" dirty="0" smtClean="0"/>
              <a:t>The volume of box4 is 9000</a:t>
            </a:r>
          </a:p>
        </p:txBody>
      </p:sp>
    </p:spTree>
    <p:extLst>
      <p:ext uri="{BB962C8B-B14F-4D97-AF65-F5344CB8AC3E}">
        <p14:creationId xmlns:p14="http://schemas.microsoft.com/office/powerpoint/2010/main" val="159881257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020173"/>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0445" y="284178"/>
              <a:ext cx="569115" cy="506741"/>
            </a:xfrm>
            <a:prstGeom prst="rect">
              <a:avLst/>
            </a:prstGeom>
            <a:noFill/>
          </p:spPr>
          <p:txBody>
            <a:bodyPr wrap="square" lIns="68580" tIns="34290" rIns="68580" bIns="34290" rtlCol="0">
              <a:spAutoFit/>
            </a:bodyPr>
            <a:lstStyle/>
            <a:p>
              <a:r>
                <a:rPr lang="en-US" altLang="zh-CN" sz="7200" dirty="0">
                  <a:solidFill>
                    <a:schemeClr val="bg1">
                      <a:lumMod val="95000"/>
                    </a:schemeClr>
                  </a:solidFill>
                  <a:latin typeface="Impact" panose="020B0806030902050204" pitchFamily="34" charset="0"/>
                </a:rPr>
                <a:t>3.5</a:t>
              </a:r>
              <a:endParaRPr lang="zh-CN" altLang="en-US" sz="7200" dirty="0">
                <a:solidFill>
                  <a:schemeClr val="bg1">
                    <a:lumMod val="95000"/>
                  </a:schemeClr>
                </a:solidFill>
                <a:latin typeface="Impact" panose="020B0806030902050204" pitchFamily="34" charset="0"/>
              </a:endParaRPr>
            </a:p>
          </p:txBody>
        </p:sp>
      </p:grpSp>
      <p:sp>
        <p:nvSpPr>
          <p:cNvPr id="49" name="TextBox 48"/>
          <p:cNvSpPr txBox="1"/>
          <p:nvPr/>
        </p:nvSpPr>
        <p:spPr>
          <a:xfrm>
            <a:off x="2995891" y="1614066"/>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析构函数</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479202" y="3147814"/>
            <a:ext cx="8413278" cy="758864"/>
          </a:xfrm>
          <a:prstGeom prst="rect">
            <a:avLst/>
          </a:prstGeom>
          <a:noFill/>
        </p:spPr>
        <p:txBody>
          <a:bodyPr wrap="square" lIns="68584" tIns="34291" rIns="68584" bIns="34291" rtlCol="0">
            <a:spAutoFit/>
          </a:bodyPr>
          <a:lstStyle/>
          <a:p>
            <a:pPr algn="just">
              <a:lnSpc>
                <a:spcPct val="120000"/>
              </a:lnSpc>
            </a:pP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析构函数</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rPr>
              <a:t>(Destructor) </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rPr>
              <a:t>与构造函数相反，当对象的生命期结束（删除对象）时，就会自动调用析构函数清除它所占用的内存空间。</a:t>
            </a:r>
          </a:p>
        </p:txBody>
      </p:sp>
      <p:grpSp>
        <p:nvGrpSpPr>
          <p:cNvPr id="7" name="组合 6"/>
          <p:cNvGrpSpPr/>
          <p:nvPr/>
        </p:nvGrpSpPr>
        <p:grpSpPr>
          <a:xfrm>
            <a:off x="5940152" y="643163"/>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643556"/>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643163"/>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643163"/>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643163"/>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par>
                          <p:cTn id="44" fill="hold">
                            <p:stCondLst>
                              <p:cond delay="2480"/>
                            </p:stCondLst>
                            <p:childTnLst>
                              <p:par>
                                <p:cTn id="45" presetID="22" presetClass="entr" presetSubtype="8" fill="hold" grpId="0" nodeType="afterEffect">
                                  <p:stCondLst>
                                    <p:cond delay="0"/>
                                  </p:stCondLst>
                                  <p:iterate type="lt">
                                    <p:tmPct val="30000"/>
                                  </p:iterate>
                                  <p:childTnLst>
                                    <p:set>
                                      <p:cBhvr>
                                        <p:cTn id="46" dur="1" fill="hold">
                                          <p:stCondLst>
                                            <p:cond delay="0"/>
                                          </p:stCondLst>
                                        </p:cTn>
                                        <p:tgtEl>
                                          <p:spTgt spid="50"/>
                                        </p:tgtEl>
                                        <p:attrNameLst>
                                          <p:attrName>style.visibility</p:attrName>
                                        </p:attrNameLst>
                                      </p:cBhvr>
                                      <p:to>
                                        <p:strVal val="visible"/>
                                      </p:to>
                                    </p:set>
                                    <p:animEffect transition="in" filter="wipe(left)">
                                      <p:cBhvr>
                                        <p:cTn id="47" dur="200"/>
                                        <p:tgtEl>
                                          <p:spTgt spid="50"/>
                                        </p:tgtEl>
                                      </p:cBhvr>
                                    </p:animEffect>
                                  </p:childTnLst>
                                </p:cTn>
                              </p:par>
                              <p:par>
                                <p:cTn id="48" presetID="36" presetClass="emph" presetSubtype="0" fill="hold" grpId="1" nodeType="withEffect">
                                  <p:stCondLst>
                                    <p:cond delay="0"/>
                                  </p:stCondLst>
                                  <p:iterate type="lt">
                                    <p:tmPct val="30000"/>
                                  </p:iterate>
                                  <p:childTnLst>
                                    <p:animScale>
                                      <p:cBhvr>
                                        <p:cTn id="49" dur="50" autoRev="1" fill="hold">
                                          <p:stCondLst>
                                            <p:cond delay="0"/>
                                          </p:stCondLst>
                                        </p:cTn>
                                        <p:tgtEl>
                                          <p:spTgt spid="50"/>
                                        </p:tgtEl>
                                      </p:cBhvr>
                                      <p:to x="80000" y="100000"/>
                                    </p:animScale>
                                    <p:anim by="(#ppt_w*0.10)" calcmode="lin" valueType="num">
                                      <p:cBhvr>
                                        <p:cTn id="50" dur="50" autoRev="1" fill="hold">
                                          <p:stCondLst>
                                            <p:cond delay="0"/>
                                          </p:stCondLst>
                                        </p:cTn>
                                        <p:tgtEl>
                                          <p:spTgt spid="50"/>
                                        </p:tgtEl>
                                        <p:attrNameLst>
                                          <p:attrName>ppt_x</p:attrName>
                                        </p:attrNameLst>
                                      </p:cBhvr>
                                    </p:anim>
                                    <p:anim by="(-#ppt_w*0.10)" calcmode="lin" valueType="num">
                                      <p:cBhvr>
                                        <p:cTn id="51" dur="50" autoRev="1" fill="hold">
                                          <p:stCondLst>
                                            <p:cond delay="0"/>
                                          </p:stCondLst>
                                        </p:cTn>
                                        <p:tgtEl>
                                          <p:spTgt spid="50"/>
                                        </p:tgtEl>
                                        <p:attrNameLst>
                                          <p:attrName>ppt_y</p:attrName>
                                        </p:attrNameLst>
                                      </p:cBhvr>
                                    </p:anim>
                                    <p:animRot by="-480000">
                                      <p:cBhvr>
                                        <p:cTn id="52" dur="50" autoRev="1" fill="hold">
                                          <p:stCondLst>
                                            <p:cond delay="0"/>
                                          </p:stCondLst>
                                        </p:cTn>
                                        <p:tgtEl>
                                          <p:spTgt spid="50"/>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50">
                                            <p:txEl>
                                              <p:pRg st="0" end="0"/>
                                            </p:txEl>
                                          </p:spTgt>
                                        </p:tgtEl>
                                        <p:attrNameLst>
                                          <p:attrName>style.visibility</p:attrName>
                                        </p:attrNameLst>
                                      </p:cBhvr>
                                      <p:to>
                                        <p:strVal val="visible"/>
                                      </p:to>
                                    </p:set>
                                    <p:animEffect transition="in" filter="fade">
                                      <p:cBhvr>
                                        <p:cTn id="57" dur="1000"/>
                                        <p:tgtEl>
                                          <p:spTgt spid="50">
                                            <p:txEl>
                                              <p:pRg st="0" end="0"/>
                                            </p:txEl>
                                          </p:spTgt>
                                        </p:tgtEl>
                                      </p:cBhvr>
                                    </p:animEffect>
                                    <p:anim calcmode="lin" valueType="num">
                                      <p:cBhvr>
                                        <p:cTn id="58" dur="1000" fill="hold"/>
                                        <p:tgtEl>
                                          <p:spTgt spid="50">
                                            <p:txEl>
                                              <p:pRg st="0" end="0"/>
                                            </p:txEl>
                                          </p:spTgt>
                                        </p:tgtEl>
                                        <p:attrNameLst>
                                          <p:attrName>ppt_x</p:attrName>
                                        </p:attrNameLst>
                                      </p:cBhvr>
                                      <p:tavLst>
                                        <p:tav tm="0">
                                          <p:val>
                                            <p:strVal val="#ppt_x"/>
                                          </p:val>
                                        </p:tav>
                                        <p:tav tm="100000">
                                          <p:val>
                                            <p:strVal val="#ppt_x"/>
                                          </p:val>
                                        </p:tav>
                                      </p:tavLst>
                                    </p:anim>
                                    <p:anim calcmode="lin" valueType="num">
                                      <p:cBhvr>
                                        <p:cTn id="59" dur="1000" fill="hold"/>
                                        <p:tgtEl>
                                          <p:spTgt spid="5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0"/>
      <p:bldP spid="50"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析构函数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55576" y="699542"/>
            <a:ext cx="8208912" cy="3939540"/>
          </a:xfrm>
          <a:prstGeom prst="rect">
            <a:avLst/>
          </a:prstGeom>
          <a:noFill/>
        </p:spPr>
        <p:txBody>
          <a:bodyPr wrap="square" rtlCol="0">
            <a:spAutoFit/>
          </a:bodyPr>
          <a:lstStyle/>
          <a:p>
            <a:pPr>
              <a:lnSpc>
                <a:spcPct val="125000"/>
              </a:lnSpc>
            </a:pPr>
            <a:r>
              <a:rPr lang="zh-CN" altLang="en-US" sz="2000" b="1" dirty="0">
                <a:latin typeface="仿宋" panose="02010609060101010101" pitchFamily="49" charset="-122"/>
                <a:ea typeface="仿宋" panose="02010609060101010101" pitchFamily="49" charset="-122"/>
              </a:rPr>
              <a:t>系统执行析构函数的</a:t>
            </a:r>
            <a:r>
              <a:rPr lang="zh-CN" altLang="en-US" sz="2000" b="1" dirty="0">
                <a:solidFill>
                  <a:srgbClr val="FF0000"/>
                </a:solidFill>
                <a:latin typeface="仿宋" panose="02010609060101010101" pitchFamily="49" charset="-122"/>
                <a:ea typeface="仿宋" panose="02010609060101010101" pitchFamily="49" charset="-122"/>
              </a:rPr>
              <a:t>四种</a:t>
            </a:r>
            <a:r>
              <a:rPr lang="zh-CN" altLang="en-US" sz="2000" b="1" dirty="0">
                <a:latin typeface="仿宋" panose="02010609060101010101" pitchFamily="49" charset="-122"/>
                <a:ea typeface="仿宋" panose="02010609060101010101" pitchFamily="49" charset="-122"/>
              </a:rPr>
              <a:t>情况：</a:t>
            </a:r>
          </a:p>
          <a:p>
            <a:pPr>
              <a:lnSpc>
                <a:spcPct val="125000"/>
              </a:lnSpc>
            </a:pPr>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en-US" sz="2000" b="1" dirty="0">
                <a:latin typeface="仿宋" panose="02010609060101010101" pitchFamily="49" charset="-122"/>
                <a:ea typeface="仿宋" panose="02010609060101010101" pitchFamily="49" charset="-122"/>
              </a:rPr>
              <a:t>）在一个函数中定义了一个对象，当这个函数被调用结束时，该对象应该释放，在对象释放前会</a:t>
            </a:r>
            <a:r>
              <a:rPr lang="zh-CN" altLang="en-US" sz="2000" b="1" dirty="0">
                <a:solidFill>
                  <a:srgbClr val="FF0000"/>
                </a:solidFill>
                <a:latin typeface="仿宋" panose="02010609060101010101" pitchFamily="49" charset="-122"/>
                <a:ea typeface="仿宋" panose="02010609060101010101" pitchFamily="49" charset="-122"/>
              </a:rPr>
              <a:t>自动</a:t>
            </a:r>
            <a:r>
              <a:rPr lang="zh-CN" altLang="en-US" sz="2000" b="1" dirty="0">
                <a:latin typeface="仿宋" panose="02010609060101010101" pitchFamily="49" charset="-122"/>
                <a:ea typeface="仿宋" panose="02010609060101010101" pitchFamily="49" charset="-122"/>
              </a:rPr>
              <a:t>执行析构函数。</a:t>
            </a:r>
          </a:p>
          <a:p>
            <a:pPr>
              <a:lnSpc>
                <a:spcPct val="125000"/>
              </a:lnSpc>
            </a:pPr>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en-US" sz="2000" b="1" dirty="0">
                <a:latin typeface="仿宋" panose="02010609060101010101" pitchFamily="49" charset="-122"/>
                <a:ea typeface="仿宋" panose="02010609060101010101" pitchFamily="49" charset="-122"/>
              </a:rPr>
              <a:t>）具有</a:t>
            </a:r>
            <a:r>
              <a:rPr lang="en-US" altLang="zh-CN" sz="2000" b="1" dirty="0">
                <a:latin typeface="仿宋" panose="02010609060101010101" pitchFamily="49" charset="-122"/>
                <a:ea typeface="仿宋" panose="02010609060101010101" pitchFamily="49" charset="-122"/>
              </a:rPr>
              <a:t>static</a:t>
            </a:r>
            <a:r>
              <a:rPr lang="zh-CN" altLang="en-US" sz="2000" b="1" dirty="0">
                <a:latin typeface="仿宋" panose="02010609060101010101" pitchFamily="49" charset="-122"/>
                <a:ea typeface="仿宋" panose="02010609060101010101" pitchFamily="49" charset="-122"/>
              </a:rPr>
              <a:t>属性的对象（静态对象，将在第四章介绍）在函数调用结束时该对象并不释放，因此也不调用析构函数。只在</a:t>
            </a:r>
            <a:r>
              <a:rPr lang="en-US" altLang="zh-CN" sz="2000" b="1" dirty="0">
                <a:solidFill>
                  <a:srgbClr val="FF0000"/>
                </a:solidFill>
                <a:latin typeface="仿宋" panose="02010609060101010101" pitchFamily="49" charset="-122"/>
                <a:ea typeface="仿宋" panose="02010609060101010101" pitchFamily="49" charset="-122"/>
              </a:rPr>
              <a:t>main</a:t>
            </a:r>
            <a:r>
              <a:rPr lang="zh-CN" altLang="en-US" sz="2000" b="1" dirty="0">
                <a:solidFill>
                  <a:srgbClr val="FF0000"/>
                </a:solidFill>
                <a:latin typeface="仿宋" panose="02010609060101010101" pitchFamily="49" charset="-122"/>
                <a:ea typeface="仿宋" panose="02010609060101010101" pitchFamily="49" charset="-122"/>
              </a:rPr>
              <a:t>函数结束</a:t>
            </a:r>
            <a:r>
              <a:rPr lang="zh-CN" altLang="en-US" sz="2000" b="1" dirty="0">
                <a:latin typeface="仿宋" panose="02010609060101010101" pitchFamily="49" charset="-122"/>
                <a:ea typeface="仿宋" panose="02010609060101010101" pitchFamily="49" charset="-122"/>
              </a:rPr>
              <a:t>或</a:t>
            </a:r>
            <a:r>
              <a:rPr lang="zh-CN" altLang="en-US" sz="2000" b="1" dirty="0">
                <a:solidFill>
                  <a:srgbClr val="FF0000"/>
                </a:solidFill>
                <a:latin typeface="仿宋" panose="02010609060101010101" pitchFamily="49" charset="-122"/>
                <a:ea typeface="仿宋" panose="02010609060101010101" pitchFamily="49" charset="-122"/>
              </a:rPr>
              <a:t>调用</a:t>
            </a:r>
            <a:r>
              <a:rPr lang="en-US" altLang="zh-CN" sz="2000" b="1" dirty="0">
                <a:solidFill>
                  <a:srgbClr val="FF0000"/>
                </a:solidFill>
                <a:latin typeface="仿宋" panose="02010609060101010101" pitchFamily="49" charset="-122"/>
                <a:ea typeface="仿宋" panose="02010609060101010101" pitchFamily="49" charset="-122"/>
              </a:rPr>
              <a:t>exit</a:t>
            </a:r>
            <a:r>
              <a:rPr lang="zh-CN" altLang="en-US" sz="2000" b="1" dirty="0">
                <a:solidFill>
                  <a:srgbClr val="FF0000"/>
                </a:solidFill>
                <a:latin typeface="仿宋" panose="02010609060101010101" pitchFamily="49" charset="-122"/>
                <a:ea typeface="仿宋" panose="02010609060101010101" pitchFamily="49" charset="-122"/>
              </a:rPr>
              <a:t>函数结束程序</a:t>
            </a:r>
            <a:r>
              <a:rPr lang="zh-CN" altLang="en-US" sz="2000" b="1" dirty="0">
                <a:latin typeface="仿宋" panose="02010609060101010101" pitchFamily="49" charset="-122"/>
                <a:ea typeface="仿宋" panose="02010609060101010101" pitchFamily="49" charset="-122"/>
              </a:rPr>
              <a:t>时，其生命期将结束，这时才调用析构函数。</a:t>
            </a:r>
          </a:p>
          <a:p>
            <a:pPr>
              <a:lnSpc>
                <a:spcPct val="125000"/>
              </a:lnSpc>
            </a:pPr>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en-US" sz="2000" b="1" dirty="0">
                <a:latin typeface="仿宋" panose="02010609060101010101" pitchFamily="49" charset="-122"/>
                <a:ea typeface="仿宋" panose="02010609060101010101" pitchFamily="49" charset="-122"/>
              </a:rPr>
              <a:t>）</a:t>
            </a:r>
            <a:r>
              <a:rPr lang="zh-CN" altLang="en-US" sz="2000" b="1" dirty="0">
                <a:solidFill>
                  <a:srgbClr val="FF0000"/>
                </a:solidFill>
                <a:latin typeface="仿宋" panose="02010609060101010101" pitchFamily="49" charset="-122"/>
                <a:ea typeface="仿宋" panose="02010609060101010101" pitchFamily="49" charset="-122"/>
              </a:rPr>
              <a:t>全局对象</a:t>
            </a:r>
            <a:r>
              <a:rPr lang="zh-CN" altLang="en-US" sz="2000" b="1" dirty="0">
                <a:latin typeface="仿宋" panose="02010609060101010101" pitchFamily="49" charset="-122"/>
                <a:ea typeface="仿宋" panose="02010609060101010101" pitchFamily="49" charset="-122"/>
              </a:rPr>
              <a:t>，在</a:t>
            </a:r>
            <a:r>
              <a:rPr lang="en-US" altLang="zh-CN" sz="2000" b="1" dirty="0">
                <a:latin typeface="仿宋" panose="02010609060101010101" pitchFamily="49" charset="-122"/>
                <a:ea typeface="仿宋" panose="02010609060101010101" pitchFamily="49" charset="-122"/>
              </a:rPr>
              <a:t>main</a:t>
            </a:r>
            <a:r>
              <a:rPr lang="zh-CN" altLang="en-US" sz="2000" b="1" dirty="0">
                <a:latin typeface="仿宋" panose="02010609060101010101" pitchFamily="49" charset="-122"/>
                <a:ea typeface="仿宋" panose="02010609060101010101" pitchFamily="49" charset="-122"/>
              </a:rPr>
              <a:t>函数结束时，其生命期将结束，这时才调用其的析构函数。</a:t>
            </a:r>
          </a:p>
          <a:p>
            <a:pPr>
              <a:lnSpc>
                <a:spcPct val="125000"/>
              </a:lnSpc>
            </a:pPr>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4</a:t>
            </a:r>
            <a:r>
              <a:rPr lang="zh-CN" altLang="en-US" sz="2000" b="1" dirty="0">
                <a:latin typeface="仿宋" panose="02010609060101010101" pitchFamily="49" charset="-122"/>
                <a:ea typeface="仿宋" panose="02010609060101010101" pitchFamily="49" charset="-122"/>
              </a:rPr>
              <a:t>）用</a:t>
            </a:r>
            <a:r>
              <a:rPr lang="en-US" altLang="zh-CN" sz="2000" b="1" dirty="0">
                <a:solidFill>
                  <a:srgbClr val="FF0000"/>
                </a:solidFill>
                <a:latin typeface="仿宋" panose="02010609060101010101" pitchFamily="49" charset="-122"/>
                <a:ea typeface="仿宋" panose="02010609060101010101" pitchFamily="49" charset="-122"/>
              </a:rPr>
              <a:t>new</a:t>
            </a:r>
            <a:r>
              <a:rPr lang="zh-CN" altLang="en-US" sz="2000" b="1" dirty="0">
                <a:solidFill>
                  <a:srgbClr val="FF0000"/>
                </a:solidFill>
                <a:latin typeface="仿宋" panose="02010609060101010101" pitchFamily="49" charset="-122"/>
                <a:ea typeface="仿宋" panose="02010609060101010101" pitchFamily="49" charset="-122"/>
              </a:rPr>
              <a:t>运算符</a:t>
            </a:r>
            <a:r>
              <a:rPr lang="zh-CN" altLang="en-US" sz="2000" b="1" dirty="0">
                <a:latin typeface="仿宋" panose="02010609060101010101" pitchFamily="49" charset="-122"/>
                <a:ea typeface="仿宋" panose="02010609060101010101" pitchFamily="49" charset="-122"/>
              </a:rPr>
              <a:t>动态地建立了一个对象，当用</a:t>
            </a:r>
            <a:r>
              <a:rPr lang="en-US" altLang="zh-CN" sz="2000" b="1" dirty="0">
                <a:solidFill>
                  <a:srgbClr val="FF0000"/>
                </a:solidFill>
                <a:latin typeface="仿宋" panose="02010609060101010101" pitchFamily="49" charset="-122"/>
                <a:ea typeface="仿宋" panose="02010609060101010101" pitchFamily="49" charset="-122"/>
              </a:rPr>
              <a:t>delete</a:t>
            </a:r>
            <a:r>
              <a:rPr lang="zh-CN" altLang="en-US" sz="2000" b="1" dirty="0">
                <a:solidFill>
                  <a:srgbClr val="FF0000"/>
                </a:solidFill>
                <a:latin typeface="仿宋" panose="02010609060101010101" pitchFamily="49" charset="-122"/>
                <a:ea typeface="仿宋" panose="02010609060101010101" pitchFamily="49" charset="-122"/>
              </a:rPr>
              <a:t>运算符</a:t>
            </a:r>
            <a:r>
              <a:rPr lang="zh-CN" altLang="en-US" sz="2000" b="1" dirty="0">
                <a:latin typeface="仿宋" panose="02010609060101010101" pitchFamily="49" charset="-122"/>
                <a:ea typeface="仿宋" panose="02010609060101010101" pitchFamily="49" charset="-122"/>
              </a:rPr>
              <a:t>释放该对象时，调用该对象的析构函数。</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 calcmode="lin" valueType="num">
                                      <p:cBhvr>
                                        <p:cTn id="16"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1000"/>
                                        <p:tgtEl>
                                          <p:spTgt spid="2">
                                            <p:txEl>
                                              <p:pRg st="1" end="1"/>
                                            </p:txEl>
                                          </p:spTgt>
                                        </p:tgtEl>
                                      </p:cBhvr>
                                    </p:animEffect>
                                    <p:anim calcmode="lin" valueType="num">
                                      <p:cBhvr>
                                        <p:cTn id="2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
                                            <p:txEl>
                                              <p:pRg st="2" end="2"/>
                                            </p:txEl>
                                          </p:spTgt>
                                        </p:tgtEl>
                                        <p:attrNameLst>
                                          <p:attrName>style.visibility</p:attrName>
                                        </p:attrNameLst>
                                      </p:cBhvr>
                                      <p:to>
                                        <p:strVal val="visible"/>
                                      </p:to>
                                    </p:set>
                                    <p:animEffect transition="in" filter="fade">
                                      <p:cBhvr>
                                        <p:cTn id="30" dur="1000"/>
                                        <p:tgtEl>
                                          <p:spTgt spid="2">
                                            <p:txEl>
                                              <p:pRg st="2" end="2"/>
                                            </p:txEl>
                                          </p:spTgt>
                                        </p:tgtEl>
                                      </p:cBhvr>
                                    </p:animEffect>
                                    <p:anim calcmode="lin" valueType="num">
                                      <p:cBhvr>
                                        <p:cTn id="31"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fade">
                                      <p:cBhvr>
                                        <p:cTn id="37" dur="1000"/>
                                        <p:tgtEl>
                                          <p:spTgt spid="2">
                                            <p:txEl>
                                              <p:pRg st="3" end="3"/>
                                            </p:txEl>
                                          </p:spTgt>
                                        </p:tgtEl>
                                      </p:cBhvr>
                                    </p:animEffect>
                                    <p:anim calcmode="lin" valueType="num">
                                      <p:cBhvr>
                                        <p:cTn id="3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2">
                                            <p:txEl>
                                              <p:pRg st="4" end="4"/>
                                            </p:txEl>
                                          </p:spTgt>
                                        </p:tgtEl>
                                        <p:attrNameLst>
                                          <p:attrName>style.visibility</p:attrName>
                                        </p:attrNameLst>
                                      </p:cBhvr>
                                      <p:to>
                                        <p:strVal val="visible"/>
                                      </p:to>
                                    </p:set>
                                    <p:animEffect transition="in" filter="fade">
                                      <p:cBhvr>
                                        <p:cTn id="44" dur="1000"/>
                                        <p:tgtEl>
                                          <p:spTgt spid="2">
                                            <p:txEl>
                                              <p:pRg st="4" end="4"/>
                                            </p:txEl>
                                          </p:spTgt>
                                        </p:tgtEl>
                                      </p:cBhvr>
                                    </p:animEffect>
                                    <p:anim calcmode="lin" valueType="num">
                                      <p:cBhvr>
                                        <p:cTn id="4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析构函数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57880" y="987574"/>
            <a:ext cx="7416824" cy="3477875"/>
          </a:xfrm>
          <a:prstGeom prst="rect">
            <a:avLst/>
          </a:prstGeom>
          <a:noFill/>
        </p:spPr>
        <p:txBody>
          <a:bodyPr wrap="square" rtlCol="0">
            <a:spAutoFit/>
          </a:bodyPr>
          <a:lstStyle/>
          <a:p>
            <a:r>
              <a:rPr lang="zh-CN" altLang="zh-CN" sz="2000" b="1" dirty="0">
                <a:latin typeface="仿宋" panose="02010609060101010101" pitchFamily="49" charset="-122"/>
                <a:ea typeface="仿宋" panose="02010609060101010101" pitchFamily="49" charset="-122"/>
              </a:rPr>
              <a:t>析构函数的定义格式为：</a:t>
            </a:r>
          </a:p>
          <a:p>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r>
              <a:rPr lang="en-US" altLang="zh-CN" sz="2000" b="1" dirty="0">
                <a:solidFill>
                  <a:srgbClr val="00B050"/>
                </a:solidFill>
              </a:rPr>
              <a:t>                                           ~</a:t>
            </a:r>
            <a:r>
              <a:rPr lang="zh-CN" altLang="zh-CN" sz="2000" b="1" dirty="0">
                <a:solidFill>
                  <a:srgbClr val="00B050"/>
                </a:solidFill>
              </a:rPr>
              <a:t>类名</a:t>
            </a:r>
            <a:r>
              <a:rPr lang="en-US" altLang="zh-CN" sz="2000" b="1" dirty="0">
                <a:solidFill>
                  <a:srgbClr val="00B050"/>
                </a:solidFill>
              </a:rPr>
              <a:t>();</a:t>
            </a:r>
            <a:endParaRPr lang="zh-CN" altLang="zh-CN" sz="2000" dirty="0">
              <a:solidFill>
                <a:srgbClr val="00B050"/>
              </a:solidFill>
            </a:endParaRPr>
          </a:p>
          <a:p>
            <a:r>
              <a:rPr lang="en-US" altLang="zh-CN" sz="2000" dirty="0"/>
              <a:t> </a:t>
            </a:r>
            <a:endParaRPr lang="zh-CN" altLang="zh-CN" sz="2000" dirty="0"/>
          </a:p>
          <a:p>
            <a:r>
              <a:rPr lang="zh-CN" altLang="zh-CN" sz="2000" b="1" dirty="0">
                <a:solidFill>
                  <a:srgbClr val="0070C0"/>
                </a:solidFill>
                <a:latin typeface="仿宋" panose="02010609060101010101" pitchFamily="49" charset="-122"/>
                <a:ea typeface="仿宋" panose="02010609060101010101" pitchFamily="49" charset="-122"/>
              </a:rPr>
              <a:t>说明：</a:t>
            </a:r>
          </a:p>
          <a:p>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zh-CN" sz="2000" b="1" dirty="0">
                <a:latin typeface="仿宋" panose="02010609060101010101" pitchFamily="49" charset="-122"/>
                <a:ea typeface="仿宋" panose="02010609060101010101" pitchFamily="49" charset="-122"/>
              </a:rPr>
              <a:t>）析构函数名是由“</a:t>
            </a:r>
            <a:r>
              <a:rPr lang="en-US" altLang="zh-CN" sz="2000" b="1" dirty="0">
                <a:solidFill>
                  <a:srgbClr val="FF0000"/>
                </a:solidFill>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”加类名组成</a:t>
            </a:r>
            <a:r>
              <a:rPr lang="zh-CN" altLang="en-US" sz="2000" b="1" dirty="0">
                <a:latin typeface="仿宋" panose="02010609060101010101" pitchFamily="49" charset="-122"/>
                <a:ea typeface="仿宋" panose="02010609060101010101" pitchFamily="49" charset="-122"/>
              </a:rPr>
              <a:t>，区别于构造函数</a:t>
            </a:r>
            <a:r>
              <a:rPr lang="zh-CN" altLang="zh-CN" sz="2000" b="1" dirty="0">
                <a:latin typeface="仿宋" panose="02010609060101010101" pitchFamily="49" charset="-122"/>
                <a:ea typeface="仿宋" panose="02010609060101010101" pitchFamily="49" charset="-122"/>
              </a:rPr>
              <a:t>。</a:t>
            </a:r>
          </a:p>
          <a:p>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zh-CN" sz="2000" b="1" dirty="0">
                <a:latin typeface="仿宋" panose="02010609060101010101" pitchFamily="49" charset="-122"/>
                <a:ea typeface="仿宋" panose="02010609060101010101" pitchFamily="49" charset="-122"/>
              </a:rPr>
              <a:t>）析构函数没有</a:t>
            </a:r>
            <a:r>
              <a:rPr lang="zh-CN" altLang="zh-CN" sz="2000" b="1" dirty="0">
                <a:solidFill>
                  <a:srgbClr val="FF0000"/>
                </a:solidFill>
                <a:latin typeface="仿宋" panose="02010609060101010101" pitchFamily="49" charset="-122"/>
                <a:ea typeface="仿宋" panose="02010609060101010101" pitchFamily="49" charset="-122"/>
              </a:rPr>
              <a:t>参数</a:t>
            </a:r>
            <a:r>
              <a:rPr lang="zh-CN" altLang="zh-CN" sz="2000" b="1" dirty="0">
                <a:latin typeface="仿宋" panose="02010609060101010101" pitchFamily="49" charset="-122"/>
                <a:ea typeface="仿宋" panose="02010609060101010101" pitchFamily="49" charset="-122"/>
              </a:rPr>
              <a:t>、没有</a:t>
            </a:r>
            <a:r>
              <a:rPr lang="zh-CN" altLang="zh-CN" sz="2000" b="1" dirty="0">
                <a:solidFill>
                  <a:srgbClr val="FF0000"/>
                </a:solidFill>
                <a:latin typeface="仿宋" panose="02010609060101010101" pitchFamily="49" charset="-122"/>
                <a:ea typeface="仿宋" panose="02010609060101010101" pitchFamily="49" charset="-122"/>
              </a:rPr>
              <a:t>返回值</a:t>
            </a:r>
            <a:r>
              <a:rPr lang="zh-CN" altLang="zh-CN" sz="2000" b="1" dirty="0">
                <a:latin typeface="仿宋" panose="02010609060101010101" pitchFamily="49" charset="-122"/>
                <a:ea typeface="仿宋" panose="02010609060101010101" pitchFamily="49" charset="-122"/>
              </a:rPr>
              <a:t>，而且</a:t>
            </a:r>
            <a:r>
              <a:rPr lang="zh-CN" altLang="zh-CN" sz="2000" b="1" dirty="0">
                <a:solidFill>
                  <a:srgbClr val="FF0000"/>
                </a:solidFill>
                <a:latin typeface="仿宋" panose="02010609060101010101" pitchFamily="49" charset="-122"/>
                <a:ea typeface="仿宋" panose="02010609060101010101" pitchFamily="49" charset="-122"/>
              </a:rPr>
              <a:t>不能重载</a:t>
            </a:r>
            <a:r>
              <a:rPr lang="zh-CN" altLang="zh-CN" sz="2000" b="1" dirty="0">
                <a:latin typeface="仿宋" panose="02010609060101010101" pitchFamily="49" charset="-122"/>
                <a:ea typeface="仿宋" panose="02010609060101010101" pitchFamily="49" charset="-122"/>
              </a:rPr>
              <a:t>。</a:t>
            </a:r>
          </a:p>
          <a:p>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zh-CN" sz="2000" b="1" dirty="0">
                <a:latin typeface="仿宋" panose="02010609060101010101" pitchFamily="49" charset="-122"/>
                <a:ea typeface="仿宋" panose="02010609060101010101" pitchFamily="49" charset="-122"/>
              </a:rPr>
              <a:t>）一个类</a:t>
            </a:r>
            <a:r>
              <a:rPr lang="zh-CN" altLang="zh-CN" sz="2000" b="1" dirty="0">
                <a:solidFill>
                  <a:srgbClr val="FF0000"/>
                </a:solidFill>
                <a:latin typeface="仿宋" panose="02010609060101010101" pitchFamily="49" charset="-122"/>
                <a:ea typeface="仿宋" panose="02010609060101010101" pitchFamily="49" charset="-122"/>
              </a:rPr>
              <a:t>有且仅有一个</a:t>
            </a:r>
            <a:r>
              <a:rPr lang="zh-CN" altLang="zh-CN" sz="2000" b="1" dirty="0">
                <a:latin typeface="仿宋" panose="02010609060101010101" pitchFamily="49" charset="-122"/>
                <a:ea typeface="仿宋" panose="02010609060101010101" pitchFamily="49" charset="-122"/>
              </a:rPr>
              <a:t>析构函数，且应为</a:t>
            </a:r>
            <a:r>
              <a:rPr lang="en-US" altLang="zh-CN" sz="2000" b="1" dirty="0">
                <a:latin typeface="仿宋" panose="02010609060101010101" pitchFamily="49" charset="-122"/>
                <a:ea typeface="仿宋" panose="02010609060101010101" pitchFamily="49" charset="-122"/>
              </a:rPr>
              <a:t>public</a:t>
            </a:r>
            <a:r>
              <a:rPr lang="zh-CN" altLang="zh-CN" sz="2000" b="1" dirty="0">
                <a:latin typeface="仿宋" panose="02010609060101010101" pitchFamily="49" charset="-122"/>
                <a:ea typeface="仿宋" panose="02010609060101010101" pitchFamily="49" charset="-122"/>
              </a:rPr>
              <a:t>。</a:t>
            </a:r>
          </a:p>
          <a:p>
            <a:r>
              <a:rPr lang="zh-CN" altLang="zh-CN"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4</a:t>
            </a:r>
            <a:r>
              <a:rPr lang="zh-CN" altLang="zh-CN" sz="2000" b="1" dirty="0">
                <a:latin typeface="仿宋" panose="02010609060101010101" pitchFamily="49" charset="-122"/>
                <a:ea typeface="仿宋" panose="02010609060101010101" pitchFamily="49" charset="-122"/>
              </a:rPr>
              <a:t>）在对象的生命期结束</a:t>
            </a:r>
            <a:r>
              <a:rPr lang="zh-CN" altLang="zh-CN" sz="2000" b="1" dirty="0">
                <a:solidFill>
                  <a:srgbClr val="FF0000"/>
                </a:solidFill>
                <a:latin typeface="仿宋" panose="02010609060101010101" pitchFamily="49" charset="-122"/>
                <a:ea typeface="仿宋" panose="02010609060101010101" pitchFamily="49" charset="-122"/>
              </a:rPr>
              <a:t>前</a:t>
            </a:r>
            <a:r>
              <a:rPr lang="zh-CN" altLang="zh-CN" sz="2000" b="1" dirty="0">
                <a:latin typeface="仿宋" panose="02010609060101010101" pitchFamily="49" charset="-122"/>
                <a:ea typeface="仿宋" panose="02010609060101010101" pitchFamily="49" charset="-122"/>
              </a:rPr>
              <a:t>，由系统</a:t>
            </a:r>
            <a:r>
              <a:rPr lang="zh-CN" altLang="zh-CN" sz="2000" b="1" dirty="0">
                <a:solidFill>
                  <a:srgbClr val="FF0000"/>
                </a:solidFill>
                <a:latin typeface="仿宋" panose="02010609060101010101" pitchFamily="49" charset="-122"/>
                <a:ea typeface="仿宋" panose="02010609060101010101" pitchFamily="49" charset="-122"/>
              </a:rPr>
              <a:t>自动</a:t>
            </a:r>
            <a:r>
              <a:rPr lang="zh-CN" altLang="zh-CN" sz="2000" b="1" dirty="0">
                <a:latin typeface="仿宋" panose="02010609060101010101" pitchFamily="49" charset="-122"/>
                <a:ea typeface="仿宋" panose="02010609060101010101" pitchFamily="49" charset="-122"/>
              </a:rPr>
              <a:t>调用析构函数。</a:t>
            </a:r>
            <a:endParaRPr lang="en-US" altLang="zh-CN" sz="2000" b="1" dirty="0">
              <a:latin typeface="仿宋" panose="02010609060101010101" pitchFamily="49" charset="-122"/>
              <a:ea typeface="仿宋" panose="02010609060101010101" pitchFamily="49" charset="-122"/>
            </a:endParaRPr>
          </a:p>
          <a:p>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5</a:t>
            </a:r>
            <a:r>
              <a:rPr lang="zh-CN" altLang="en-US" sz="2000" b="1" dirty="0">
                <a:latin typeface="仿宋" panose="02010609060101010101" pitchFamily="49" charset="-122"/>
                <a:ea typeface="仿宋" panose="02010609060101010101" pitchFamily="49" charset="-122"/>
              </a:rPr>
              <a:t>）如果没有定义析构函数，系统</a:t>
            </a:r>
            <a:r>
              <a:rPr lang="zh-CN" altLang="zh-CN" sz="2000" b="1" dirty="0">
                <a:latin typeface="仿宋" panose="02010609060101010101" pitchFamily="49" charset="-122"/>
                <a:ea typeface="仿宋" panose="02010609060101010101" pitchFamily="49" charset="-122"/>
              </a:rPr>
              <a:t>会自动生成一个</a:t>
            </a:r>
            <a:r>
              <a:rPr lang="zh-CN" altLang="zh-CN" sz="2000" b="1" dirty="0">
                <a:solidFill>
                  <a:srgbClr val="FF0000"/>
                </a:solidFill>
                <a:latin typeface="仿宋" panose="02010609060101010101" pitchFamily="49" charset="-122"/>
                <a:ea typeface="仿宋" panose="02010609060101010101" pitchFamily="49" charset="-122"/>
              </a:rPr>
              <a:t>默认</a:t>
            </a:r>
            <a:r>
              <a:rPr lang="zh-CN" altLang="zh-CN" sz="2000" b="1" dirty="0">
                <a:latin typeface="仿宋" panose="02010609060101010101" pitchFamily="49" charset="-122"/>
                <a:ea typeface="仿宋" panose="02010609060101010101" pitchFamily="49" charset="-122"/>
              </a:rPr>
              <a:t>的</a:t>
            </a:r>
            <a:r>
              <a:rPr lang="zh-CN" altLang="en-US" sz="2000" b="1" dirty="0">
                <a:latin typeface="仿宋" panose="02010609060101010101" pitchFamily="49" charset="-122"/>
                <a:ea typeface="仿宋" panose="02010609060101010101" pitchFamily="49" charset="-122"/>
              </a:rPr>
              <a:t>析构</a:t>
            </a:r>
            <a:r>
              <a:rPr lang="zh-CN" altLang="zh-CN" sz="2000" b="1" dirty="0">
                <a:latin typeface="仿宋" panose="02010609060101010101" pitchFamily="49" charset="-122"/>
                <a:ea typeface="仿宋" panose="02010609060101010101" pitchFamily="49" charset="-122"/>
              </a:rPr>
              <a:t>函数</a:t>
            </a:r>
            <a:r>
              <a:rPr lang="zh-CN" altLang="en-US" sz="2000" b="1" dirty="0">
                <a:latin typeface="仿宋" panose="02010609060101010101" pitchFamily="49" charset="-122"/>
                <a:ea typeface="仿宋" panose="02010609060101010101" pitchFamily="49" charset="-122"/>
              </a:rPr>
              <a:t>，这个析构函数不做任何事情。</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fade">
                                      <p:cBhvr>
                                        <p:cTn id="23" dur="1000"/>
                                        <p:tgtEl>
                                          <p:spTgt spid="2">
                                            <p:txEl>
                                              <p:pRg st="2" end="2"/>
                                            </p:txEl>
                                          </p:spTgt>
                                        </p:tgtEl>
                                      </p:cBhvr>
                                    </p:animEffect>
                                    <p:anim calcmode="lin" valueType="num">
                                      <p:cBhvr>
                                        <p:cTn id="2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fade">
                                      <p:cBhvr>
                                        <p:cTn id="30" dur="500"/>
                                        <p:tgtEl>
                                          <p:spTgt spid="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fade">
                                      <p:cBhvr>
                                        <p:cTn id="42" dur="1000"/>
                                        <p:tgtEl>
                                          <p:spTgt spid="2">
                                            <p:txEl>
                                              <p:pRg st="6" end="6"/>
                                            </p:txEl>
                                          </p:spTgt>
                                        </p:tgtEl>
                                      </p:cBhvr>
                                    </p:animEffect>
                                    <p:anim calcmode="lin" valueType="num">
                                      <p:cBhvr>
                                        <p:cTn id="4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fade">
                                      <p:cBhvr>
                                        <p:cTn id="49" dur="1000"/>
                                        <p:tgtEl>
                                          <p:spTgt spid="2">
                                            <p:txEl>
                                              <p:pRg st="7" end="7"/>
                                            </p:txEl>
                                          </p:spTgt>
                                        </p:tgtEl>
                                      </p:cBhvr>
                                    </p:animEffect>
                                    <p:anim calcmode="lin" valueType="num">
                                      <p:cBhvr>
                                        <p:cTn id="50"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Effect transition="in" filter="fade">
                                      <p:cBhvr>
                                        <p:cTn id="56" dur="1000"/>
                                        <p:tgtEl>
                                          <p:spTgt spid="2">
                                            <p:txEl>
                                              <p:pRg st="8" end="8"/>
                                            </p:txEl>
                                          </p:spTgt>
                                        </p:tgtEl>
                                      </p:cBhvr>
                                    </p:animEffect>
                                    <p:anim calcmode="lin" valueType="num">
                                      <p:cBhvr>
                                        <p:cTn id="57"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9" end="9"/>
                                            </p:txEl>
                                          </p:spTgt>
                                        </p:tgtEl>
                                        <p:attrNameLst>
                                          <p:attrName>style.visibility</p:attrName>
                                        </p:attrNameLst>
                                      </p:cBhvr>
                                      <p:to>
                                        <p:strVal val="visible"/>
                                      </p:to>
                                    </p:set>
                                    <p:animEffect transition="in" filter="fade">
                                      <p:cBhvr>
                                        <p:cTn id="63" dur="1000"/>
                                        <p:tgtEl>
                                          <p:spTgt spid="2">
                                            <p:txEl>
                                              <p:pRg st="9" end="9"/>
                                            </p:txEl>
                                          </p:spTgt>
                                        </p:tgtEl>
                                      </p:cBhvr>
                                    </p:animEffect>
                                    <p:anim calcmode="lin" valueType="num">
                                      <p:cBhvr>
                                        <p:cTn id="64"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析构函数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55576" y="714473"/>
            <a:ext cx="7416824" cy="4401205"/>
          </a:xfrm>
          <a:prstGeom prst="rect">
            <a:avLst/>
          </a:prstGeom>
          <a:noFill/>
        </p:spPr>
        <p:txBody>
          <a:bodyPr wrap="square" rtlCol="0">
            <a:spAutoFit/>
          </a:bodyPr>
          <a:lstStyle/>
          <a:p>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例</a:t>
            </a:r>
            <a:r>
              <a:rPr lang="en-US" altLang="zh-CN" sz="2000" b="1" dirty="0" smtClean="0">
                <a:latin typeface="仿宋" panose="02010609060101010101" pitchFamily="49" charset="-122"/>
                <a:ea typeface="仿宋" panose="02010609060101010101" pitchFamily="49" charset="-122"/>
              </a:rPr>
              <a:t>3-18】</a:t>
            </a:r>
            <a:r>
              <a:rPr lang="zh-CN" altLang="en-US" sz="2000" b="1" dirty="0">
                <a:latin typeface="仿宋" panose="02010609060101010101" pitchFamily="49" charset="-122"/>
                <a:ea typeface="仿宋" panose="02010609060101010101" pitchFamily="49" charset="-122"/>
              </a:rPr>
              <a:t>析构函数应用举例</a:t>
            </a:r>
          </a:p>
          <a:p>
            <a:r>
              <a:rPr lang="en-US" altLang="zh-CN" sz="2000" b="1" dirty="0">
                <a:latin typeface="仿宋" panose="02010609060101010101" pitchFamily="49" charset="-122"/>
                <a:ea typeface="仿宋" panose="02010609060101010101" pitchFamily="49" charset="-122"/>
              </a:rPr>
              <a:t>#include&lt;string&gt;</a:t>
            </a:r>
          </a:p>
          <a:p>
            <a:r>
              <a:rPr lang="en-US" altLang="zh-CN" sz="2000" b="1" dirty="0">
                <a:latin typeface="仿宋" panose="02010609060101010101" pitchFamily="49" charset="-122"/>
                <a:ea typeface="仿宋" panose="02010609060101010101" pitchFamily="49" charset="-122"/>
              </a:rPr>
              <a:t>#</a:t>
            </a:r>
            <a:r>
              <a:rPr lang="en-US" altLang="zh-CN" sz="2000" b="1" dirty="0" smtClean="0">
                <a:latin typeface="仿宋" panose="02010609060101010101" pitchFamily="49" charset="-122"/>
                <a:ea typeface="仿宋" panose="02010609060101010101" pitchFamily="49" charset="-122"/>
              </a:rPr>
              <a:t>include&lt;</a:t>
            </a:r>
            <a:r>
              <a:rPr lang="en-US" altLang="zh-CN" sz="2000" b="1" dirty="0" err="1" smtClean="0">
                <a:latin typeface="仿宋" panose="02010609060101010101" pitchFamily="49" charset="-122"/>
                <a:ea typeface="仿宋" panose="02010609060101010101" pitchFamily="49" charset="-122"/>
              </a:rPr>
              <a:t>iostream</a:t>
            </a:r>
            <a:r>
              <a:rPr lang="en-US" altLang="zh-CN" sz="2000" b="1" dirty="0" smtClean="0">
                <a:latin typeface="仿宋" panose="02010609060101010101" pitchFamily="49" charset="-122"/>
                <a:ea typeface="仿宋" panose="02010609060101010101" pitchFamily="49" charset="-122"/>
              </a:rPr>
              <a:t>&gt;</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using namespace </a:t>
            </a:r>
            <a:r>
              <a:rPr lang="en-US" altLang="zh-CN" sz="2000" b="1" dirty="0" err="1">
                <a:latin typeface="仿宋" panose="02010609060101010101" pitchFamily="49" charset="-122"/>
                <a:ea typeface="仿宋" panose="02010609060101010101" pitchFamily="49" charset="-122"/>
              </a:rPr>
              <a:t>std</a:t>
            </a:r>
            <a:r>
              <a:rPr lang="en-US" altLang="zh-CN" sz="2000" b="1" dirty="0">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class Student</a:t>
            </a:r>
          </a:p>
          <a:p>
            <a:r>
              <a:rPr lang="en-US" altLang="zh-CN" sz="2000" b="1" dirty="0">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private:</a:t>
            </a: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string name;</a:t>
            </a:r>
          </a:p>
          <a:p>
            <a:r>
              <a:rPr lang="en-US" altLang="zh-CN" sz="2000" b="1" dirty="0" smtClean="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number;</a:t>
            </a:r>
          </a:p>
          <a:p>
            <a:r>
              <a:rPr lang="en-US" altLang="zh-CN" sz="2000" b="1" dirty="0">
                <a:latin typeface="仿宋" panose="02010609060101010101" pitchFamily="49" charset="-122"/>
                <a:ea typeface="仿宋" panose="02010609060101010101" pitchFamily="49" charset="-122"/>
              </a:rPr>
              <a:t>public:</a:t>
            </a: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Student(string </a:t>
            </a:r>
            <a:r>
              <a:rPr lang="en-US" altLang="zh-CN" sz="2000" b="1" dirty="0" err="1">
                <a:latin typeface="仿宋" panose="02010609060101010101" pitchFamily="49" charset="-122"/>
                <a:ea typeface="仿宋" panose="02010609060101010101" pitchFamily="49" charset="-122"/>
              </a:rPr>
              <a:t>na,int</a:t>
            </a:r>
            <a:r>
              <a:rPr lang="en-US" altLang="zh-CN" sz="2000" b="1" dirty="0">
                <a:latin typeface="仿宋" panose="02010609060101010101" pitchFamily="49" charset="-122"/>
                <a:ea typeface="仿宋" panose="02010609060101010101" pitchFamily="49" charset="-122"/>
              </a:rPr>
              <a:t> nu);</a:t>
            </a:r>
          </a:p>
          <a:p>
            <a:r>
              <a:rPr lang="en-US" altLang="zh-CN"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~Student();          //</a:t>
            </a:r>
            <a:r>
              <a:rPr lang="zh-CN" altLang="en-US" sz="2000" b="1" dirty="0">
                <a:latin typeface="仿宋" panose="02010609060101010101" pitchFamily="49" charset="-122"/>
                <a:ea typeface="仿宋" panose="02010609060101010101" pitchFamily="49" charset="-122"/>
              </a:rPr>
              <a:t>析构函数原型声明</a:t>
            </a:r>
          </a:p>
          <a:p>
            <a:r>
              <a:rPr lang="zh-CN" altLang="en-US" sz="2000" b="1" dirty="0" smtClean="0">
                <a:latin typeface="仿宋" panose="02010609060101010101" pitchFamily="49" charset="-122"/>
                <a:ea typeface="仿宋" panose="02010609060101010101" pitchFamily="49" charset="-122"/>
              </a:rPr>
              <a:t>    </a:t>
            </a:r>
            <a:r>
              <a:rPr lang="en-US" altLang="zh-CN" sz="2000" b="1" dirty="0">
                <a:latin typeface="仿宋" panose="02010609060101010101" pitchFamily="49" charset="-122"/>
                <a:ea typeface="仿宋" panose="02010609060101010101" pitchFamily="49" charset="-122"/>
              </a:rPr>
              <a:t>void Output();</a:t>
            </a:r>
          </a:p>
          <a:p>
            <a:r>
              <a:rPr lang="en-US" altLang="zh-CN" sz="2000" b="1" dirty="0">
                <a:latin typeface="仿宋" panose="02010609060101010101" pitchFamily="49" charset="-122"/>
                <a:ea typeface="仿宋" panose="02010609060101010101" pitchFamily="49" charset="-12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析构函数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57880" y="987574"/>
            <a:ext cx="7416824" cy="3170099"/>
          </a:xfrm>
          <a:prstGeom prst="rect">
            <a:avLst/>
          </a:prstGeom>
          <a:noFill/>
        </p:spPr>
        <p:txBody>
          <a:bodyPr wrap="square" rtlCol="0">
            <a:spAutoFit/>
          </a:bodyPr>
          <a:lstStyle/>
          <a:p>
            <a:pPr>
              <a:defRPr/>
            </a:pPr>
            <a:r>
              <a:rPr lang="en-US" altLang="zh-CN" sz="2000" b="1" dirty="0">
                <a:latin typeface="+mn-ea"/>
              </a:rPr>
              <a:t>Student::Student(string </a:t>
            </a:r>
            <a:r>
              <a:rPr lang="en-US" altLang="zh-CN" sz="2000" b="1" dirty="0" err="1">
                <a:latin typeface="+mn-ea"/>
              </a:rPr>
              <a:t>na</a:t>
            </a:r>
            <a:r>
              <a:rPr lang="en-US" altLang="zh-CN" sz="2000" b="1" dirty="0">
                <a:latin typeface="+mn-ea"/>
              </a:rPr>
              <a:t>, </a:t>
            </a:r>
            <a:r>
              <a:rPr lang="en-US" altLang="zh-CN" sz="2000" b="1" dirty="0" err="1">
                <a:latin typeface="+mn-ea"/>
              </a:rPr>
              <a:t>int</a:t>
            </a:r>
            <a:r>
              <a:rPr lang="en-US" altLang="zh-CN" sz="2000" b="1" dirty="0">
                <a:latin typeface="+mn-ea"/>
              </a:rPr>
              <a:t> nu)</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smtClean="0">
                <a:latin typeface="+mn-ea"/>
              </a:rPr>
              <a:t>     name=</a:t>
            </a:r>
            <a:r>
              <a:rPr lang="en-US" altLang="zh-CN" sz="2000" b="1" dirty="0" err="1" smtClean="0">
                <a:latin typeface="+mn-ea"/>
              </a:rPr>
              <a:t>na</a:t>
            </a:r>
            <a:r>
              <a:rPr lang="en-US" altLang="zh-CN" sz="2000" b="1" dirty="0">
                <a:latin typeface="+mn-ea"/>
              </a:rPr>
              <a:t>;</a:t>
            </a:r>
            <a:endParaRPr lang="zh-CN" altLang="zh-CN" sz="2000" b="1" dirty="0">
              <a:latin typeface="+mn-ea"/>
            </a:endParaRPr>
          </a:p>
          <a:p>
            <a:pPr>
              <a:defRPr/>
            </a:pPr>
            <a:r>
              <a:rPr lang="en-US" altLang="zh-CN" sz="2000" b="1" dirty="0" smtClean="0">
                <a:latin typeface="+mn-ea"/>
              </a:rPr>
              <a:t>     number=nu</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latin typeface="+mn-ea"/>
              </a:rPr>
              <a:t>Student::~Student()    </a:t>
            </a:r>
            <a:r>
              <a:rPr lang="en-US" altLang="zh-CN" sz="2000" b="1" i="1" dirty="0">
                <a:latin typeface="+mn-ea"/>
              </a:rPr>
              <a:t> //</a:t>
            </a:r>
            <a:r>
              <a:rPr lang="zh-CN" altLang="zh-CN" sz="2000" b="1" i="1" dirty="0">
                <a:latin typeface="+mn-ea"/>
              </a:rPr>
              <a:t>析构函数定义</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err="1" smtClean="0">
                <a:latin typeface="+mn-ea"/>
              </a:rPr>
              <a:t>cout</a:t>
            </a:r>
            <a:r>
              <a:rPr lang="en-US" altLang="zh-CN" sz="2000" b="1" dirty="0">
                <a:latin typeface="+mn-ea"/>
              </a:rPr>
              <a:t>&lt;&lt;"destruct..."&lt;&lt;</a:t>
            </a:r>
            <a:r>
              <a:rPr lang="en-US" altLang="zh-CN" sz="2000" b="1" dirty="0" err="1">
                <a:latin typeface="+mn-ea"/>
              </a:rPr>
              <a:t>endl</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latin typeface="+mn-ea"/>
              </a:rPr>
              <a:t> </a:t>
            </a:r>
            <a:endParaRPr lang="zh-CN" altLang="zh-CN" sz="2000"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析构函数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57880" y="987574"/>
            <a:ext cx="7416824" cy="3477875"/>
          </a:xfrm>
          <a:prstGeom prst="rect">
            <a:avLst/>
          </a:prstGeom>
          <a:noFill/>
        </p:spPr>
        <p:txBody>
          <a:bodyPr wrap="square" rtlCol="0">
            <a:spAutoFit/>
          </a:bodyPr>
          <a:lstStyle/>
          <a:p>
            <a:pPr>
              <a:defRPr/>
            </a:pPr>
            <a:r>
              <a:rPr lang="en-US" altLang="zh-CN" sz="2000" b="1" dirty="0">
                <a:latin typeface="+mn-ea"/>
              </a:rPr>
              <a:t>void Student::Output()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a:latin typeface="+mn-ea"/>
              </a:rPr>
              <a:t>  </a:t>
            </a:r>
            <a:r>
              <a:rPr lang="en-US" altLang="zh-CN" sz="2000" b="1" dirty="0" smtClean="0">
                <a:latin typeface="+mn-ea"/>
              </a:rPr>
              <a:t>   </a:t>
            </a:r>
            <a:r>
              <a:rPr lang="en-US" altLang="zh-CN" sz="2000" b="1" dirty="0" err="1" smtClean="0">
                <a:latin typeface="+mn-ea"/>
              </a:rPr>
              <a:t>cout</a:t>
            </a:r>
            <a:r>
              <a:rPr lang="en-US" altLang="zh-CN" sz="2000" b="1" dirty="0">
                <a:latin typeface="+mn-ea"/>
              </a:rPr>
              <a:t>&lt;&lt;"</a:t>
            </a:r>
            <a:r>
              <a:rPr lang="zh-CN" altLang="zh-CN" sz="2000" b="1" dirty="0">
                <a:latin typeface="+mn-ea"/>
              </a:rPr>
              <a:t>姓名</a:t>
            </a:r>
            <a:r>
              <a:rPr lang="en-US" altLang="zh-CN" sz="2000" b="1" dirty="0">
                <a:latin typeface="+mn-ea"/>
              </a:rPr>
              <a:t>"&lt;&lt;":"&lt;&lt;name&lt;&lt;</a:t>
            </a:r>
            <a:r>
              <a:rPr lang="en-US" altLang="zh-CN" sz="2000" b="1" dirty="0" err="1">
                <a:latin typeface="+mn-ea"/>
              </a:rPr>
              <a:t>endl</a:t>
            </a:r>
            <a:r>
              <a:rPr lang="en-US" altLang="zh-CN" sz="2000" b="1" dirty="0">
                <a:latin typeface="+mn-ea"/>
              </a:rPr>
              <a:t>;</a:t>
            </a:r>
            <a:endParaRPr lang="zh-CN" altLang="zh-CN" sz="2000" b="1" dirty="0">
              <a:latin typeface="+mn-ea"/>
            </a:endParaRPr>
          </a:p>
          <a:p>
            <a:pPr>
              <a:defRPr/>
            </a:pPr>
            <a:r>
              <a:rPr lang="en-US" altLang="zh-CN" sz="2000" b="1" dirty="0" smtClean="0">
                <a:latin typeface="+mn-ea"/>
              </a:rPr>
              <a:t>   </a:t>
            </a:r>
            <a:r>
              <a:rPr lang="en-US" altLang="zh-CN" sz="2000" b="1" dirty="0">
                <a:latin typeface="+mn-ea"/>
              </a:rPr>
              <a:t> </a:t>
            </a:r>
            <a:r>
              <a:rPr lang="en-US" altLang="zh-CN" sz="2000" b="1" dirty="0" smtClean="0">
                <a:latin typeface="+mn-ea"/>
              </a:rPr>
              <a:t> </a:t>
            </a:r>
            <a:r>
              <a:rPr lang="en-US" altLang="zh-CN" sz="2000" b="1" dirty="0" err="1" smtClean="0">
                <a:latin typeface="+mn-ea"/>
              </a:rPr>
              <a:t>cout</a:t>
            </a:r>
            <a:r>
              <a:rPr lang="en-US" altLang="zh-CN" sz="2000" b="1" dirty="0">
                <a:latin typeface="+mn-ea"/>
              </a:rPr>
              <a:t>&lt;&lt;"</a:t>
            </a:r>
            <a:r>
              <a:rPr lang="zh-CN" altLang="zh-CN" sz="2000" b="1" dirty="0">
                <a:latin typeface="+mn-ea"/>
              </a:rPr>
              <a:t>学号</a:t>
            </a:r>
            <a:r>
              <a:rPr lang="en-US" altLang="zh-CN" sz="2000" b="1" dirty="0">
                <a:latin typeface="+mn-ea"/>
              </a:rPr>
              <a:t>"&lt;&lt;":"&lt;&lt;number&lt;&lt;</a:t>
            </a:r>
            <a:r>
              <a:rPr lang="en-US" altLang="zh-CN" sz="2000" b="1" dirty="0" err="1">
                <a:latin typeface="+mn-ea"/>
              </a:rPr>
              <a:t>endl</a:t>
            </a:r>
            <a:r>
              <a:rPr lang="en-US" altLang="zh-CN" sz="2000" b="1" dirty="0">
                <a:latin typeface="+mn-ea"/>
              </a:rPr>
              <a:t>;</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err="1">
                <a:latin typeface="+mn-ea"/>
              </a:rPr>
              <a:t>int</a:t>
            </a:r>
            <a:r>
              <a:rPr lang="en-US" altLang="zh-CN" sz="2000" b="1" dirty="0">
                <a:latin typeface="+mn-ea"/>
              </a:rPr>
              <a:t> main()</a:t>
            </a:r>
            <a:endParaRPr lang="zh-CN" altLang="zh-CN" sz="2000" b="1" dirty="0">
              <a:latin typeface="+mn-ea"/>
            </a:endParaRPr>
          </a:p>
          <a:p>
            <a:pPr>
              <a:defRPr/>
            </a:pPr>
            <a:r>
              <a:rPr lang="en-US" altLang="zh-CN" sz="2000" b="1" dirty="0">
                <a:latin typeface="+mn-ea"/>
              </a:rPr>
              <a:t>{</a:t>
            </a:r>
            <a:endParaRPr lang="zh-CN" altLang="zh-CN" sz="2000" b="1" dirty="0">
              <a:latin typeface="+mn-ea"/>
            </a:endParaRPr>
          </a:p>
          <a:p>
            <a:pPr>
              <a:defRPr/>
            </a:pPr>
            <a:r>
              <a:rPr lang="en-US" altLang="zh-CN" sz="2000" b="1" dirty="0" smtClean="0">
                <a:latin typeface="+mn-ea"/>
              </a:rPr>
              <a:t>    Student </a:t>
            </a:r>
            <a:r>
              <a:rPr lang="en-US" altLang="zh-CN" sz="2000" b="1" dirty="0">
                <a:latin typeface="+mn-ea"/>
              </a:rPr>
              <a:t>S1("Tom",100021);</a:t>
            </a:r>
            <a:endParaRPr lang="zh-CN" altLang="zh-CN" sz="2000" b="1" dirty="0">
              <a:latin typeface="+mn-ea"/>
            </a:endParaRPr>
          </a:p>
          <a:p>
            <a:pPr>
              <a:defRPr/>
            </a:pPr>
            <a:r>
              <a:rPr lang="en-US" altLang="zh-CN" sz="2000" b="1" dirty="0" smtClean="0">
                <a:latin typeface="+mn-ea"/>
              </a:rPr>
              <a:t>    </a:t>
            </a:r>
            <a:r>
              <a:rPr lang="en-US" altLang="zh-CN" sz="2000" b="1" dirty="0">
                <a:latin typeface="+mn-ea"/>
              </a:rPr>
              <a:t>S1.Output();</a:t>
            </a:r>
            <a:endParaRPr lang="zh-CN" altLang="zh-CN" sz="2000" b="1" dirty="0">
              <a:latin typeface="+mn-ea"/>
            </a:endParaRPr>
          </a:p>
          <a:p>
            <a:pPr>
              <a:defRPr/>
            </a:pPr>
            <a:r>
              <a:rPr lang="en-US" altLang="zh-CN" sz="2000" b="1" dirty="0" smtClean="0">
                <a:latin typeface="+mn-ea"/>
              </a:rPr>
              <a:t>    </a:t>
            </a:r>
            <a:r>
              <a:rPr lang="en-US" altLang="zh-CN" sz="2000" b="1" dirty="0">
                <a:latin typeface="+mn-ea"/>
              </a:rPr>
              <a:t>return 0;</a:t>
            </a:r>
            <a:endParaRPr lang="zh-CN" altLang="zh-CN" sz="2000" b="1" dirty="0">
              <a:latin typeface="+mn-ea"/>
            </a:endParaRPr>
          </a:p>
          <a:p>
            <a:pPr>
              <a:defRPr/>
            </a:pPr>
            <a:r>
              <a:rPr lang="en-US" altLang="zh-CN" sz="2000" b="1" dirty="0">
                <a:latin typeface="+mn-ea"/>
              </a:rPr>
              <a:t>}</a:t>
            </a:r>
            <a:endParaRPr lang="zh-CN" altLang="zh-CN" sz="2000" b="1" dirty="0">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12797</Words>
  <Application>Microsoft Office PowerPoint</Application>
  <PresentationFormat>全屏显示(16:9)</PresentationFormat>
  <Paragraphs>2371</Paragraphs>
  <Slides>208</Slides>
  <Notes>208</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208</vt:i4>
      </vt:variant>
    </vt:vector>
  </HeadingPairs>
  <TitlesOfParts>
    <vt:vector size="230" baseType="lpstr">
      <vt:lpstr>Aller Light</vt:lpstr>
      <vt:lpstr>Open Sans Light</vt:lpstr>
      <vt:lpstr>Roboto</vt:lpstr>
      <vt:lpstr>Roboto Light</vt:lpstr>
      <vt:lpstr>U.S. 101</vt:lpstr>
      <vt:lpstr>仿宋</vt:lpstr>
      <vt:lpstr>黑体</vt:lpstr>
      <vt:lpstr>华文楷体</vt:lpstr>
      <vt:lpstr>楷体</vt:lpstr>
      <vt:lpstr>隶书</vt:lpstr>
      <vt:lpstr>宋体</vt:lpstr>
      <vt:lpstr>微软雅黑</vt:lpstr>
      <vt:lpstr>微软雅黑 Light</vt:lpstr>
      <vt:lpstr>Agency FB</vt:lpstr>
      <vt:lpstr>Arial</vt:lpstr>
      <vt:lpstr>Calibri</vt:lpstr>
      <vt:lpstr>Constantia</vt:lpstr>
      <vt:lpstr>Impact</vt:lpstr>
      <vt:lpstr>Tahoma</vt:lpstr>
      <vt:lpstr>Wingdings</vt:lpstr>
      <vt:lpstr>Wingdings 2</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什么时候调用拷贝构造函数？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subject>丫丫精饰</dc:subject>
  <dc:creator>丫丫精饰</dc:creator>
  <cp:keywords>https:/cyppt.taobao.com</cp:keywords>
  <dc:description>https://cyppt.taobao.com/</dc:description>
  <cp:lastModifiedBy>HighAir</cp:lastModifiedBy>
  <cp:revision>247</cp:revision>
  <dcterms:created xsi:type="dcterms:W3CDTF">2015-12-11T17:46:00Z</dcterms:created>
  <dcterms:modified xsi:type="dcterms:W3CDTF">2023-02-28T06:56:51Z</dcterms:modified>
  <cp:category>https://cyppt.taobao.com/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