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256" r:id="rId2"/>
    <p:sldId id="1234" r:id="rId3"/>
    <p:sldId id="1235" r:id="rId4"/>
    <p:sldId id="742" r:id="rId5"/>
    <p:sldId id="1433" r:id="rId6"/>
    <p:sldId id="1435" r:id="rId7"/>
    <p:sldId id="1436" r:id="rId8"/>
    <p:sldId id="1237" r:id="rId9"/>
    <p:sldId id="1236" r:id="rId10"/>
    <p:sldId id="1437" r:id="rId11"/>
    <p:sldId id="1438" r:id="rId12"/>
    <p:sldId id="1439" r:id="rId13"/>
    <p:sldId id="1489" r:id="rId14"/>
    <p:sldId id="1490" r:id="rId15"/>
    <p:sldId id="1440" r:id="rId16"/>
    <p:sldId id="1492" r:id="rId17"/>
    <p:sldId id="1493" r:id="rId18"/>
    <p:sldId id="1494" r:id="rId19"/>
    <p:sldId id="1496" r:id="rId20"/>
    <p:sldId id="1497" r:id="rId21"/>
    <p:sldId id="1498" r:id="rId22"/>
    <p:sldId id="1499" r:id="rId23"/>
    <p:sldId id="1500" r:id="rId24"/>
    <p:sldId id="1501" r:id="rId25"/>
    <p:sldId id="1502" r:id="rId26"/>
    <p:sldId id="1503" r:id="rId27"/>
    <p:sldId id="1504" r:id="rId28"/>
    <p:sldId id="1505" r:id="rId29"/>
    <p:sldId id="1506" r:id="rId30"/>
    <p:sldId id="1509" r:id="rId31"/>
    <p:sldId id="1507" r:id="rId32"/>
    <p:sldId id="1508" r:id="rId33"/>
    <p:sldId id="1510" r:id="rId34"/>
    <p:sldId id="1511" r:id="rId35"/>
    <p:sldId id="1512" r:id="rId36"/>
    <p:sldId id="1513" r:id="rId37"/>
    <p:sldId id="1514" r:id="rId38"/>
    <p:sldId id="1518" r:id="rId39"/>
    <p:sldId id="1520" r:id="rId40"/>
    <p:sldId id="1521" r:id="rId41"/>
    <p:sldId id="1522" r:id="rId42"/>
    <p:sldId id="1523" r:id="rId43"/>
    <p:sldId id="1524" r:id="rId44"/>
    <p:sldId id="1552" r:id="rId45"/>
    <p:sldId id="1525" r:id="rId46"/>
    <p:sldId id="1526" r:id="rId47"/>
    <p:sldId id="1528" r:id="rId48"/>
    <p:sldId id="1530" r:id="rId49"/>
    <p:sldId id="1531" r:id="rId50"/>
    <p:sldId id="1532" r:id="rId51"/>
    <p:sldId id="1533" r:id="rId52"/>
    <p:sldId id="1535" r:id="rId53"/>
    <p:sldId id="1534" r:id="rId54"/>
    <p:sldId id="1536" r:id="rId55"/>
    <p:sldId id="1443" r:id="rId56"/>
    <p:sldId id="1540" r:id="rId57"/>
    <p:sldId id="1542" r:id="rId58"/>
    <p:sldId id="1543" r:id="rId59"/>
    <p:sldId id="1544" r:id="rId60"/>
    <p:sldId id="1545" r:id="rId61"/>
    <p:sldId id="1546" r:id="rId62"/>
    <p:sldId id="1547" r:id="rId63"/>
    <p:sldId id="1541" r:id="rId64"/>
    <p:sldId id="1548" r:id="rId65"/>
    <p:sldId id="1476" r:id="rId66"/>
    <p:sldId id="1442" r:id="rId67"/>
    <p:sldId id="1537" r:id="rId68"/>
    <p:sldId id="1538" r:id="rId69"/>
    <p:sldId id="1550" r:id="rId70"/>
    <p:sldId id="1549" r:id="rId71"/>
    <p:sldId id="1551" r:id="rId72"/>
    <p:sldId id="1445" r:id="rId73"/>
    <p:sldId id="1446" r:id="rId74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F3C13FA-BCF9-4A53-BFE1-A383FCC05860}">
          <p14:sldIdLst>
            <p14:sldId id="256"/>
            <p14:sldId id="1234"/>
            <p14:sldId id="1235"/>
            <p14:sldId id="742"/>
            <p14:sldId id="1433"/>
            <p14:sldId id="1435"/>
            <p14:sldId id="1436"/>
            <p14:sldId id="1237"/>
            <p14:sldId id="1236"/>
            <p14:sldId id="1437"/>
            <p14:sldId id="1438"/>
            <p14:sldId id="1439"/>
            <p14:sldId id="1489"/>
            <p14:sldId id="1490"/>
            <p14:sldId id="1440"/>
            <p14:sldId id="1492"/>
            <p14:sldId id="1493"/>
            <p14:sldId id="1494"/>
            <p14:sldId id="1496"/>
            <p14:sldId id="1497"/>
            <p14:sldId id="1498"/>
            <p14:sldId id="1499"/>
            <p14:sldId id="1500"/>
            <p14:sldId id="1501"/>
            <p14:sldId id="1502"/>
            <p14:sldId id="1503"/>
            <p14:sldId id="1504"/>
            <p14:sldId id="1505"/>
            <p14:sldId id="1506"/>
            <p14:sldId id="1509"/>
            <p14:sldId id="1507"/>
            <p14:sldId id="1508"/>
            <p14:sldId id="1510"/>
            <p14:sldId id="1511"/>
            <p14:sldId id="1512"/>
            <p14:sldId id="1513"/>
            <p14:sldId id="1514"/>
            <p14:sldId id="1518"/>
            <p14:sldId id="1520"/>
            <p14:sldId id="1521"/>
            <p14:sldId id="1522"/>
            <p14:sldId id="1523"/>
            <p14:sldId id="1524"/>
            <p14:sldId id="1552"/>
            <p14:sldId id="1525"/>
            <p14:sldId id="1526"/>
            <p14:sldId id="1528"/>
            <p14:sldId id="1530"/>
            <p14:sldId id="1531"/>
            <p14:sldId id="1532"/>
            <p14:sldId id="1533"/>
            <p14:sldId id="1535"/>
            <p14:sldId id="1534"/>
            <p14:sldId id="1536"/>
            <p14:sldId id="1443"/>
            <p14:sldId id="1540"/>
            <p14:sldId id="1542"/>
            <p14:sldId id="1543"/>
            <p14:sldId id="1544"/>
            <p14:sldId id="1545"/>
            <p14:sldId id="1546"/>
            <p14:sldId id="1547"/>
            <p14:sldId id="1541"/>
            <p14:sldId id="1548"/>
            <p14:sldId id="1476"/>
            <p14:sldId id="1442"/>
            <p14:sldId id="1537"/>
            <p14:sldId id="1538"/>
            <p14:sldId id="1550"/>
            <p14:sldId id="1549"/>
            <p14:sldId id="1551"/>
            <p14:sldId id="1445"/>
            <p14:sldId id="14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FF"/>
    <a:srgbClr val="A18623"/>
    <a:srgbClr val="9E7800"/>
    <a:srgbClr val="C49500"/>
    <a:srgbClr val="F430AB"/>
    <a:srgbClr val="E6E703"/>
    <a:srgbClr val="72AAAE"/>
    <a:srgbClr val="2A40E2"/>
    <a:srgbClr val="233AE1"/>
    <a:srgbClr val="1C3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145274-A3E5-48B0-9866-8EA4A107FFAA}" v="4" dt="2023-09-26T17:10:24.8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/>
    <p:restoredTop sz="78702" autoAdjust="0"/>
  </p:normalViewPr>
  <p:slideViewPr>
    <p:cSldViewPr>
      <p:cViewPr varScale="1">
        <p:scale>
          <a:sx n="76" d="100"/>
          <a:sy n="76" d="100"/>
        </p:scale>
        <p:origin x="399" y="3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-13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77495" y="6956426"/>
            <a:ext cx="8478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376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593" y="6956426"/>
            <a:ext cx="8776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376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50" tIns="46988" rIns="95650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9953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7308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90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66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94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3259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40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245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51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470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93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103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0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1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543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034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809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55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15834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43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539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93341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080835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58274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80896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2259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76212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89866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10464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5865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824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571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189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27313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495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434309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7418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7297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124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29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40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69447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+mj-lt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+mn-lt"/>
                <a:ea typeface="Gill Sans Light" charset="0"/>
                <a:cs typeface="Gill Sans Light" charset="0"/>
              </a:defRPr>
            </a:lvl1pPr>
            <a:lvl2pPr>
              <a:defRPr b="0" i="0">
                <a:latin typeface="+mn-lt"/>
                <a:ea typeface="Gill Sans Light" charset="0"/>
                <a:cs typeface="Gill Sans Light" charset="0"/>
              </a:defRPr>
            </a:lvl2pPr>
            <a:lvl3pPr>
              <a:defRPr b="0" i="0">
                <a:latin typeface="+mn-lt"/>
                <a:ea typeface="Gill Sans Light" charset="0"/>
                <a:cs typeface="Gill Sans Light" charset="0"/>
              </a:defRPr>
            </a:lvl3pPr>
            <a:lvl4pPr>
              <a:defRPr b="0" i="0">
                <a:latin typeface="+mn-lt"/>
                <a:ea typeface="Gill Sans Light" charset="0"/>
                <a:cs typeface="Gill Sans Light" charset="0"/>
              </a:defRPr>
            </a:lvl4pPr>
            <a:lvl5pPr>
              <a:defRPr b="0" i="0">
                <a:latin typeface="+mn-lt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460514" y="6551306"/>
            <a:ext cx="621947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10.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894272" y="6537472"/>
            <a:ext cx="2403456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Crooks CS162 © UCB Fall 2023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+mj-lt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hyperlink" Target="https://www.flickr.com/photos/22738816@N07/15817582268" TargetMode="Externa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95400"/>
            <a:ext cx="12192000" cy="2057400"/>
          </a:xfrm>
        </p:spPr>
        <p:txBody>
          <a:bodyPr/>
          <a:lstStyle/>
          <a:p>
            <a:pPr>
              <a:defRPr/>
            </a:pPr>
            <a:r>
              <a:rPr lang="en-US" sz="3000" dirty="0">
                <a:latin typeface="+mj-lt"/>
              </a:rPr>
              <a:t>CS162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Operating Systems and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Systems Programming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Lecture 10</a:t>
            </a:r>
            <a:br>
              <a:rPr lang="en-US" sz="3000" dirty="0">
                <a:latin typeface="+mj-lt"/>
              </a:rPr>
            </a:br>
            <a:br>
              <a:rPr lang="en-US" sz="3000" dirty="0">
                <a:latin typeface="+mj-lt"/>
              </a:rPr>
            </a:b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Scheduling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Core Concepts and Classic Policies</a:t>
            </a:r>
            <a:br>
              <a:rPr lang="en-US" sz="3000" dirty="0">
                <a:latin typeface="+mj-lt"/>
              </a:rPr>
            </a:br>
            <a:endParaRPr lang="en-US" sz="3000" dirty="0">
              <a:latin typeface="+mj-lt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>
                <a:latin typeface="+mj-lt"/>
                <a:ea typeface="Gill Sans" charset="0"/>
              </a:rPr>
              <a:t>Professor Natacha Crooks</a:t>
            </a:r>
          </a:p>
          <a:p>
            <a:pPr marL="285750" indent="-285750">
              <a:defRPr/>
            </a:pPr>
            <a:r>
              <a:rPr lang="en-US" altLang="en-US" dirty="0">
                <a:latin typeface="+mj-lt"/>
                <a:ea typeface="Gill Sans" charset="0"/>
              </a:rPr>
              <a:t>https://cs162.org/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7337522-8EBC-710A-3C8B-B5C35ABD3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172200"/>
            <a:ext cx="10668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defRPr/>
            </a:pPr>
            <a:r>
              <a:rPr lang="en-US" altLang="en-US" sz="1600" b="0" kern="0">
                <a:latin typeface="+mj-lt"/>
                <a:ea typeface="Gill Sans" charset="0"/>
              </a:rPr>
              <a:t>Slides based on prior slide decks from David Culler, Ion </a:t>
            </a:r>
            <a:r>
              <a:rPr lang="en-US" altLang="en-US" sz="1600" b="0" kern="0" err="1">
                <a:latin typeface="+mj-lt"/>
                <a:ea typeface="Gill Sans" charset="0"/>
              </a:rPr>
              <a:t>Stoica</a:t>
            </a:r>
            <a:r>
              <a:rPr lang="en-US" altLang="en-US" sz="1600" b="0" kern="0">
                <a:latin typeface="+mj-lt"/>
                <a:ea typeface="Gill Sans" charset="0"/>
              </a:rPr>
              <a:t>, John </a:t>
            </a:r>
            <a:r>
              <a:rPr lang="en-US" altLang="en-US" sz="1600" b="0" kern="0" err="1">
                <a:latin typeface="+mj-lt"/>
                <a:ea typeface="Gill Sans" charset="0"/>
              </a:rPr>
              <a:t>Kubiatowicz</a:t>
            </a:r>
            <a:r>
              <a:rPr lang="en-US" altLang="en-US" sz="1600" b="0" kern="0">
                <a:latin typeface="+mj-lt"/>
                <a:ea typeface="Gill Sans" charset="0"/>
              </a:rPr>
              <a:t>, Alison Norman and Lorenzo </a:t>
            </a:r>
            <a:r>
              <a:rPr lang="en-US" altLang="en-US" sz="1600" b="0" kern="0" err="1">
                <a:latin typeface="+mj-lt"/>
                <a:ea typeface="Gill Sans" charset="0"/>
              </a:rPr>
              <a:t>Alvisi</a:t>
            </a:r>
            <a:endParaRPr lang="en-US" altLang="en-US" sz="1600" b="0" kern="0">
              <a:latin typeface="+mj-lt"/>
              <a:ea typeface="Gill Sans" charset="0"/>
            </a:endParaRPr>
          </a:p>
        </p:txBody>
      </p:sp>
    </p:spTree>
  </p:cSld>
  <p:clrMapOvr>
    <a:masterClrMapping/>
  </p:clrMapOvr>
  <p:transition advTm="3617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673C-1773-246F-2199-2E8D2F04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Sample</a:t>
            </a:r>
            <a:r>
              <a:rPr lang="fr-FR"/>
              <a:t> </a:t>
            </a:r>
            <a:r>
              <a:rPr lang="fr-FR" err="1"/>
              <a:t>Scheduling</a:t>
            </a:r>
            <a:r>
              <a:rPr lang="fr-FR"/>
              <a:t> </a:t>
            </a:r>
            <a:r>
              <a:rPr lang="fr-FR" err="1"/>
              <a:t>Policies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2107D-9422-A6C7-3E25-9EA083223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3106"/>
            <a:ext cx="121920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Assume DMV job A takes 1 second, job B takes 2 days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CE82DA-6045-C781-4EC5-BCCE02111505}"/>
              </a:ext>
            </a:extLst>
          </p:cNvPr>
          <p:cNvSpPr txBox="1">
            <a:spLocks/>
          </p:cNvSpPr>
          <p:nvPr/>
        </p:nvSpPr>
        <p:spPr bwMode="auto">
          <a:xfrm>
            <a:off x="-21446" y="1676400"/>
            <a:ext cx="12192000" cy="685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</a:rPr>
              <a:t>Policy Idea: </a:t>
            </a:r>
            <a:r>
              <a:rPr lang="en-US" kern="0"/>
              <a:t>Only ever schedule users with Job 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9F11D6-CA6D-A448-3C58-928AC57A6CFB}"/>
              </a:ext>
            </a:extLst>
          </p:cNvPr>
          <p:cNvSpPr txBox="1">
            <a:spLocks/>
          </p:cNvSpPr>
          <p:nvPr/>
        </p:nvSpPr>
        <p:spPr bwMode="auto">
          <a:xfrm>
            <a:off x="-228600" y="2667000"/>
            <a:ext cx="12192000" cy="685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What is the metric we are optimizing?</a:t>
            </a:r>
            <a:br>
              <a:rPr lang="en-US" kern="0"/>
            </a:br>
            <a:r>
              <a:rPr lang="en-US" kern="0"/>
              <a:t>A) Throughput B) Latency C) Predictability D) Low-Overhead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4C9D5F2-A12E-18DE-20F8-171CA7FFEE70}"/>
              </a:ext>
            </a:extLst>
          </p:cNvPr>
          <p:cNvSpPr txBox="1">
            <a:spLocks/>
          </p:cNvSpPr>
          <p:nvPr/>
        </p:nvSpPr>
        <p:spPr bwMode="auto">
          <a:xfrm>
            <a:off x="-228600" y="3962400"/>
            <a:ext cx="12192000" cy="685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Can the schedule lead to starvation?</a:t>
            </a:r>
          </a:p>
          <a:p>
            <a:pPr marL="0" indent="0" algn="ctr">
              <a:buFontTx/>
              <a:buNone/>
            </a:pPr>
            <a:r>
              <a:rPr lang="en-US" kern="0"/>
              <a:t>A) Yes B) No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557225-40BF-46D7-A546-8EBC5110CD7C}"/>
              </a:ext>
            </a:extLst>
          </p:cNvPr>
          <p:cNvSpPr txBox="1">
            <a:spLocks/>
          </p:cNvSpPr>
          <p:nvPr/>
        </p:nvSpPr>
        <p:spPr bwMode="auto">
          <a:xfrm>
            <a:off x="-21446" y="5334000"/>
            <a:ext cx="12192000" cy="685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Is the schedule fair?</a:t>
            </a:r>
            <a:br>
              <a:rPr lang="en-US" kern="0"/>
            </a:br>
            <a:r>
              <a:rPr lang="en-US" kern="0"/>
              <a:t>A) Yes B) No</a:t>
            </a:r>
          </a:p>
        </p:txBody>
      </p:sp>
    </p:spTree>
    <p:extLst>
      <p:ext uri="{BB962C8B-B14F-4D97-AF65-F5344CB8AC3E}">
        <p14:creationId xmlns:p14="http://schemas.microsoft.com/office/powerpoint/2010/main" val="14207876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673C-1773-246F-2199-2E8D2F04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Sample</a:t>
            </a:r>
            <a:r>
              <a:rPr lang="fr-FR"/>
              <a:t> </a:t>
            </a:r>
            <a:r>
              <a:rPr lang="fr-FR" err="1"/>
              <a:t>Scheduling</a:t>
            </a:r>
            <a:r>
              <a:rPr lang="fr-FR"/>
              <a:t> </a:t>
            </a:r>
            <a:r>
              <a:rPr lang="fr-FR" err="1"/>
              <a:t>Policies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2107D-9422-A6C7-3E25-9EA083223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3106"/>
            <a:ext cx="121920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Assume DMV consists only of jobs of type A.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CE82DA-6045-C781-4EC5-BCCE02111505}"/>
              </a:ext>
            </a:extLst>
          </p:cNvPr>
          <p:cNvSpPr txBox="1">
            <a:spLocks/>
          </p:cNvSpPr>
          <p:nvPr/>
        </p:nvSpPr>
        <p:spPr bwMode="auto">
          <a:xfrm>
            <a:off x="-21446" y="1676400"/>
            <a:ext cx="12192000" cy="685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</a:rPr>
              <a:t>Policy Idea: </a:t>
            </a:r>
            <a:r>
              <a:rPr lang="en-US" kern="0"/>
              <a:t>Schedule jobs randomly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9F11D6-CA6D-A448-3C58-928AC57A6CFB}"/>
              </a:ext>
            </a:extLst>
          </p:cNvPr>
          <p:cNvSpPr txBox="1">
            <a:spLocks/>
          </p:cNvSpPr>
          <p:nvPr/>
        </p:nvSpPr>
        <p:spPr bwMode="auto">
          <a:xfrm>
            <a:off x="-228600" y="2667000"/>
            <a:ext cx="12192000" cy="685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What is the metric we are optimizing?</a:t>
            </a:r>
            <a:br>
              <a:rPr lang="en-US" kern="0"/>
            </a:br>
            <a:r>
              <a:rPr lang="en-US" kern="0"/>
              <a:t>A) Throughput B) Latency C) Predictability D) Low-Overhead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4C9D5F2-A12E-18DE-20F8-171CA7FFEE70}"/>
              </a:ext>
            </a:extLst>
          </p:cNvPr>
          <p:cNvSpPr txBox="1">
            <a:spLocks/>
          </p:cNvSpPr>
          <p:nvPr/>
        </p:nvSpPr>
        <p:spPr bwMode="auto">
          <a:xfrm>
            <a:off x="-228600" y="3962400"/>
            <a:ext cx="12192000" cy="685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Can the schedule lead to starvation?</a:t>
            </a:r>
          </a:p>
          <a:p>
            <a:pPr marL="0" indent="0" algn="ctr">
              <a:buFontTx/>
              <a:buNone/>
            </a:pPr>
            <a:r>
              <a:rPr lang="en-US" kern="0"/>
              <a:t>A) Yes B) No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557225-40BF-46D7-A546-8EBC5110CD7C}"/>
              </a:ext>
            </a:extLst>
          </p:cNvPr>
          <p:cNvSpPr txBox="1">
            <a:spLocks/>
          </p:cNvSpPr>
          <p:nvPr/>
        </p:nvSpPr>
        <p:spPr bwMode="auto">
          <a:xfrm>
            <a:off x="-21446" y="5334000"/>
            <a:ext cx="12192000" cy="685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Is the schedule fair?</a:t>
            </a:r>
            <a:br>
              <a:rPr lang="en-US" kern="0"/>
            </a:br>
            <a:r>
              <a:rPr lang="en-US" kern="0"/>
              <a:t>A) Yes B) No</a:t>
            </a:r>
          </a:p>
        </p:txBody>
      </p:sp>
    </p:spTree>
    <p:extLst>
      <p:ext uri="{BB962C8B-B14F-4D97-AF65-F5344CB8AC3E}">
        <p14:creationId xmlns:p14="http://schemas.microsoft.com/office/powerpoint/2010/main" val="1652559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673C-1773-246F-2199-2E8D2F04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Sample</a:t>
            </a:r>
            <a:r>
              <a:rPr lang="fr-FR"/>
              <a:t> </a:t>
            </a:r>
            <a:r>
              <a:rPr lang="fr-FR" err="1"/>
              <a:t>Scheduling</a:t>
            </a:r>
            <a:r>
              <a:rPr lang="fr-FR"/>
              <a:t> </a:t>
            </a:r>
            <a:r>
              <a:rPr lang="fr-FR" err="1"/>
              <a:t>Policies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2107D-9422-A6C7-3E25-9EA083223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3106"/>
            <a:ext cx="121920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Assume DMV consists only of 100 different types of jobs. Some jobs need Clerk A, some Clerks A&amp;B, others Clerk C.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CE82DA-6045-C781-4EC5-BCCE02111505}"/>
              </a:ext>
            </a:extLst>
          </p:cNvPr>
          <p:cNvSpPr txBox="1">
            <a:spLocks/>
          </p:cNvSpPr>
          <p:nvPr/>
        </p:nvSpPr>
        <p:spPr bwMode="auto">
          <a:xfrm>
            <a:off x="-21446" y="1905788"/>
            <a:ext cx="12192000" cy="685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</a:rPr>
              <a:t>Policy Idea</a:t>
            </a:r>
            <a:r>
              <a:rPr lang="en-US" kern="0"/>
              <a:t> Every time schedule a job, compute all possible orderings of jobs, pick one that finishes quickest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9F11D6-CA6D-A448-3C58-928AC57A6CFB}"/>
              </a:ext>
            </a:extLst>
          </p:cNvPr>
          <p:cNvSpPr txBox="1">
            <a:spLocks/>
          </p:cNvSpPr>
          <p:nvPr/>
        </p:nvSpPr>
        <p:spPr bwMode="auto">
          <a:xfrm>
            <a:off x="0" y="3095559"/>
            <a:ext cx="12192000" cy="685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What is the metric we are optimizing?</a:t>
            </a:r>
            <a:br>
              <a:rPr lang="en-US" kern="0"/>
            </a:br>
            <a:r>
              <a:rPr lang="en-US" kern="0"/>
              <a:t>A) Throughput B) Latency C) Predictability D) Low-Overhead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4C9D5F2-A12E-18DE-20F8-171CA7FFEE70}"/>
              </a:ext>
            </a:extLst>
          </p:cNvPr>
          <p:cNvSpPr txBox="1">
            <a:spLocks/>
          </p:cNvSpPr>
          <p:nvPr/>
        </p:nvSpPr>
        <p:spPr bwMode="auto">
          <a:xfrm>
            <a:off x="-122971" y="4114800"/>
            <a:ext cx="12192000" cy="685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Can the schedule lead to starvation?</a:t>
            </a:r>
          </a:p>
          <a:p>
            <a:pPr marL="0" indent="0" algn="ctr">
              <a:buFontTx/>
              <a:buNone/>
            </a:pPr>
            <a:r>
              <a:rPr lang="en-US" kern="0"/>
              <a:t>A) Yes B) No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557225-40BF-46D7-A546-8EBC5110CD7C}"/>
              </a:ext>
            </a:extLst>
          </p:cNvPr>
          <p:cNvSpPr txBox="1">
            <a:spLocks/>
          </p:cNvSpPr>
          <p:nvPr/>
        </p:nvSpPr>
        <p:spPr bwMode="auto">
          <a:xfrm>
            <a:off x="-21446" y="5334000"/>
            <a:ext cx="12192000" cy="685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Is the schedule fair?</a:t>
            </a:r>
            <a:br>
              <a:rPr lang="en-US" kern="0"/>
            </a:br>
            <a:r>
              <a:rPr lang="en-US" kern="0"/>
              <a:t>A) Yes B) No</a:t>
            </a:r>
          </a:p>
        </p:txBody>
      </p:sp>
    </p:spTree>
    <p:extLst>
      <p:ext uri="{BB962C8B-B14F-4D97-AF65-F5344CB8AC3E}">
        <p14:creationId xmlns:p14="http://schemas.microsoft.com/office/powerpoint/2010/main" val="307985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34" charset="-127"/>
              </a:rPr>
              <a:t>Minimise</a:t>
            </a:r>
            <a:r>
              <a:rPr lang="en-US" altLang="ko-KR" dirty="0">
                <a:ea typeface="굴림" panose="020B0600000101010101" pitchFamily="34" charset="-127"/>
              </a:rPr>
              <a:t> Latency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9985" y="1447800"/>
            <a:ext cx="12192000" cy="5943600"/>
          </a:xfrm>
        </p:spPr>
        <p:txBody>
          <a:bodyPr/>
          <a:lstStyle/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 err="1">
                <a:ea typeface="굴림" panose="020B0600000101010101" pitchFamily="34" charset="-127"/>
              </a:rPr>
              <a:t>Minimise</a:t>
            </a:r>
            <a:r>
              <a:rPr lang="en-US" altLang="ko-KR" dirty="0">
                <a:ea typeface="굴림" panose="020B0600000101010101" pitchFamily="34" charset="-127"/>
              </a:rPr>
              <a:t> elapsed time to do a task</a:t>
            </a:r>
          </a:p>
          <a:p>
            <a:pPr lvl="1" algn="ctr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Latency is what the user sees</a:t>
            </a: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2" algn="ctr">
              <a:lnSpc>
                <a:spcPct val="80000"/>
              </a:lnSpc>
              <a:spcBef>
                <a:spcPct val="20000"/>
              </a:spcBef>
              <a:buFontTx/>
              <a:buChar char="-"/>
            </a:pPr>
            <a:r>
              <a:rPr lang="en-US" altLang="ko-KR" dirty="0">
                <a:ea typeface="굴림" panose="020B0600000101010101" pitchFamily="34" charset="-127"/>
              </a:rPr>
              <a:t>Time to echo a keystroke in editor</a:t>
            </a:r>
          </a:p>
          <a:p>
            <a:pPr lvl="2" algn="ctr">
              <a:lnSpc>
                <a:spcPct val="80000"/>
              </a:lnSpc>
              <a:spcBef>
                <a:spcPct val="20000"/>
              </a:spcBef>
              <a:buFontTx/>
              <a:buChar char="-"/>
            </a:pPr>
            <a:r>
              <a:rPr lang="en-US" altLang="ko-KR" dirty="0">
                <a:ea typeface="굴림" panose="020B0600000101010101" pitchFamily="34" charset="-127"/>
              </a:rPr>
              <a:t>Time to compile a program</a:t>
            </a:r>
          </a:p>
          <a:p>
            <a:pPr marL="914400" lvl="2" indent="0" algn="ctr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914400" lvl="2" indent="0" algn="ctr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914400" lvl="2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Real-time Tasks</a:t>
            </a:r>
          </a:p>
          <a:p>
            <a:pPr marL="914400" lvl="2" indent="0" algn="ctr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914400" lvl="2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Must meet deadlines imposed by World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6338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34" charset="-127"/>
              </a:rPr>
              <a:t>Maximising</a:t>
            </a:r>
            <a:r>
              <a:rPr lang="en-US" altLang="ko-KR" dirty="0">
                <a:ea typeface="굴림" panose="020B0600000101010101" pitchFamily="34" charset="-127"/>
              </a:rPr>
              <a:t> Throughput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11125200" cy="5943600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 err="1">
                <a:ea typeface="굴림" panose="020B0600000101010101" pitchFamily="34" charset="-127"/>
              </a:rPr>
              <a:t>Maximise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number of tasks per second</a:t>
            </a:r>
          </a:p>
          <a:p>
            <a:pPr lvl="1" algn="ctr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Two parts to maximizing throughput</a:t>
            </a: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1" algn="ctr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Minimize overhead (for example, context-switching)</a:t>
            </a:r>
          </a:p>
          <a:p>
            <a:pPr lvl="1" algn="ctr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Efficient use of resources (CPU, disk, memory, </a:t>
            </a:r>
            <a:r>
              <a:rPr lang="en-US" altLang="ko-KR" dirty="0" err="1">
                <a:ea typeface="굴림" panose="020B0600000101010101" pitchFamily="34" charset="-127"/>
              </a:rPr>
              <a:t>etc</a:t>
            </a:r>
            <a:r>
              <a:rPr lang="en-US" altLang="ko-KR" dirty="0">
                <a:ea typeface="굴림" panose="020B0600000101010101" pitchFamily="34" charset="-127"/>
              </a:rPr>
              <a:t>)</a:t>
            </a:r>
          </a:p>
          <a:p>
            <a:pPr lvl="1" algn="ctr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Throughput related to latency, but not identical</a:t>
            </a:r>
          </a:p>
        </p:txBody>
      </p:sp>
    </p:spTree>
    <p:extLst>
      <p:ext uri="{BB962C8B-B14F-4D97-AF65-F5344CB8AC3E}">
        <p14:creationId xmlns:p14="http://schemas.microsoft.com/office/powerpoint/2010/main" val="352552598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Scheduling Policy Goals/Criteria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9AAB530-3333-7CCD-8A52-F30AE97F7BD7}"/>
              </a:ext>
            </a:extLst>
          </p:cNvPr>
          <p:cNvSpPr/>
          <p:nvPr/>
        </p:nvSpPr>
        <p:spPr bwMode="auto">
          <a:xfrm>
            <a:off x="2133600" y="1638300"/>
            <a:ext cx="3581400" cy="1600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b="0" dirty="0" err="1">
                <a:latin typeface="+mn-lt"/>
                <a:ea typeface="굴림" panose="020B0600000101010101" pitchFamily="34" charset="-127"/>
              </a:rPr>
              <a:t>Minimise</a:t>
            </a:r>
            <a:r>
              <a:rPr lang="en-US" altLang="ko-KR" sz="2400" b="0" dirty="0">
                <a:latin typeface="+mn-lt"/>
                <a:ea typeface="굴림" panose="020B0600000101010101" pitchFamily="34" charset="-127"/>
              </a:rPr>
              <a:t> </a:t>
            </a:r>
            <a:r>
              <a:rPr lang="en-US" altLang="ko-KR" sz="2400" b="0" dirty="0">
                <a:solidFill>
                  <a:schemeClr val="accent1"/>
                </a:solidFill>
                <a:latin typeface="+mn-lt"/>
                <a:ea typeface="굴림" panose="020B0600000101010101" pitchFamily="34" charset="-127"/>
              </a:rPr>
              <a:t>Latency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A3762E-196E-36FD-C6AA-EB3D3D9B0B59}"/>
              </a:ext>
            </a:extLst>
          </p:cNvPr>
          <p:cNvSpPr/>
          <p:nvPr/>
        </p:nvSpPr>
        <p:spPr bwMode="auto">
          <a:xfrm>
            <a:off x="6930521" y="1638300"/>
            <a:ext cx="3733800" cy="1600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b="0" err="1">
                <a:latin typeface="+mn-lt"/>
                <a:ea typeface="굴림" panose="020B0600000101010101" pitchFamily="34" charset="-127"/>
              </a:rPr>
              <a:t>Maximise</a:t>
            </a:r>
            <a:r>
              <a:rPr lang="en-US" altLang="ko-KR" sz="2400" b="0">
                <a:latin typeface="+mn-lt"/>
                <a:ea typeface="굴림" panose="020B0600000101010101" pitchFamily="34" charset="-127"/>
              </a:rPr>
              <a:t> </a:t>
            </a:r>
            <a:r>
              <a:rPr lang="en-US" altLang="ko-KR" sz="2400" b="0">
                <a:solidFill>
                  <a:schemeClr val="accent1"/>
                </a:solidFill>
                <a:latin typeface="+mn-lt"/>
                <a:ea typeface="굴림" panose="020B0600000101010101" pitchFamily="34" charset="-127"/>
              </a:rPr>
              <a:t>Throughput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C4CF9B-F0FF-A3AF-AB42-F928EF8AAD9B}"/>
              </a:ext>
            </a:extLst>
          </p:cNvPr>
          <p:cNvSpPr/>
          <p:nvPr/>
        </p:nvSpPr>
        <p:spPr bwMode="auto">
          <a:xfrm>
            <a:off x="2133599" y="4267200"/>
            <a:ext cx="8530721" cy="122971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 algn="ctr">
              <a:lnSpc>
                <a:spcPct val="80000"/>
              </a:lnSpc>
              <a:spcBef>
                <a:spcPct val="20000"/>
              </a:spcBef>
            </a:pPr>
            <a:endParaRPr lang="en-US" altLang="ko-KR" sz="2400" b="0">
              <a:latin typeface="+mn-lt"/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2400" b="0">
                <a:latin typeface="+mn-lt"/>
                <a:ea typeface="굴림" panose="020B0600000101010101" pitchFamily="34" charset="-127"/>
              </a:rPr>
              <a:t>While remaining </a:t>
            </a:r>
            <a:r>
              <a:rPr lang="en-US" altLang="ko-KR" sz="2400" b="0">
                <a:solidFill>
                  <a:schemeClr val="accent1"/>
                </a:solidFill>
                <a:latin typeface="+mn-lt"/>
                <a:ea typeface="굴림" panose="020B0600000101010101" pitchFamily="34" charset="-127"/>
              </a:rPr>
              <a:t>fair</a:t>
            </a:r>
            <a:r>
              <a:rPr lang="en-US" altLang="ko-KR" sz="2400" b="0">
                <a:latin typeface="+mn-lt"/>
                <a:ea typeface="굴림" panose="020B0600000101010101" pitchFamily="34" charset="-127"/>
              </a:rPr>
              <a:t> and </a:t>
            </a:r>
            <a:r>
              <a:rPr lang="en-US" altLang="ko-KR" sz="2400" b="0">
                <a:solidFill>
                  <a:schemeClr val="accent1"/>
                </a:solidFill>
                <a:latin typeface="+mn-lt"/>
                <a:ea typeface="굴림" panose="020B0600000101010101" pitchFamily="34" charset="-127"/>
              </a:rPr>
              <a:t>starvation-free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96286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4483-494C-40F1-969E-FB241780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8B89-F90E-4099-9E0B-BBCB83EE9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572" y="1066800"/>
            <a:ext cx="9504855" cy="3962400"/>
          </a:xfrm>
        </p:spPr>
        <p:txBody>
          <a:bodyPr/>
          <a:lstStyle/>
          <a:p>
            <a:pPr marL="457200" lvl="1" indent="0" algn="ctr">
              <a:lnSpc>
                <a:spcPct val="6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Waiting time for P</a:t>
            </a:r>
            <a:r>
              <a:rPr lang="en-US" altLang="ko-KR" i="1" dirty="0">
                <a:solidFill>
                  <a:schemeClr val="accent1"/>
                </a:solidFill>
                <a:ea typeface="굴림" panose="020B0600000101010101" pitchFamily="34" charset="-127"/>
              </a:rPr>
              <a:t> </a:t>
            </a:r>
          </a:p>
          <a:p>
            <a:pPr marL="457200" lvl="1" indent="0" algn="ctr">
              <a:lnSpc>
                <a:spcPct val="6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endParaRPr lang="en-US" altLang="ko-KR" i="1" dirty="0">
              <a:solidFill>
                <a:schemeClr val="accent1"/>
              </a:solidFill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6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Total Time spent waiting for </a:t>
            </a:r>
            <a:r>
              <a:rPr lang="en-US" altLang="ko-KR" i="1" dirty="0">
                <a:ea typeface="굴림" panose="020B0600000101010101" pitchFamily="34" charset="-127"/>
              </a:rPr>
              <a:t>CPU</a:t>
            </a:r>
            <a:endParaRPr lang="en-US" altLang="ko-KR" dirty="0">
              <a:ea typeface="굴림" panose="020B0600000101010101" pitchFamily="34" charset="-127"/>
            </a:endParaRPr>
          </a:p>
          <a:p>
            <a:pPr marL="742950" lvl="1" indent="-285750" algn="ctr">
              <a:lnSpc>
                <a:spcPct val="6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Average waiting time</a:t>
            </a: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endParaRPr lang="en-US" altLang="ko-KR" dirty="0">
              <a:solidFill>
                <a:schemeClr val="accent1"/>
              </a:solidFill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Average of all processes’ wait time </a:t>
            </a: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Response Time for P</a:t>
            </a: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Time to when process gets first scheduled</a:t>
            </a:r>
          </a:p>
          <a:p>
            <a:pPr marL="742950" lvl="1" indent="-285750" algn="ctr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Completion time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Waiting time + Run time </a:t>
            </a:r>
          </a:p>
          <a:p>
            <a:pPr marL="742950" lvl="1" indent="-285750" algn="ctr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Average completion time</a:t>
            </a: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Average of all processes' completion time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656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9BFB-D618-14B2-5860-D7504C70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27B24E-09E7-FDAA-994D-9B292CDF1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895600"/>
            <a:ext cx="7048500" cy="838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altLang="ko-KR" kern="0">
                <a:ea typeface="굴림" panose="020B0600000101010101" pitchFamily="34" charset="-127"/>
              </a:rPr>
              <a:t>Unrealistic but simplify the problem so it can be solved</a:t>
            </a:r>
          </a:p>
          <a:p>
            <a:pPr marL="0" indent="0" algn="ctr">
              <a:lnSpc>
                <a:spcPct val="85000"/>
              </a:lnSpc>
              <a:spcBef>
                <a:spcPct val="20000"/>
              </a:spcBef>
              <a:buNone/>
            </a:pPr>
            <a:endParaRPr lang="en-US" altLang="ko-KR" kern="0">
              <a:ea typeface="굴림" panose="020B0600000101010101" pitchFamily="34" charset="-127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87B05B-2211-22BA-9950-3425B54AD28E}"/>
              </a:ext>
            </a:extLst>
          </p:cNvPr>
          <p:cNvSpPr/>
          <p:nvPr/>
        </p:nvSpPr>
        <p:spPr bwMode="auto">
          <a:xfrm>
            <a:off x="838200" y="1337710"/>
            <a:ext cx="51054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Threads are independent!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07FF3-71E9-2CC8-526A-90CEFA7469FA}"/>
              </a:ext>
            </a:extLst>
          </p:cNvPr>
          <p:cNvSpPr/>
          <p:nvPr/>
        </p:nvSpPr>
        <p:spPr bwMode="auto">
          <a:xfrm>
            <a:off x="6705600" y="1333500"/>
            <a:ext cx="48768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One thread = One User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E74D387-44EC-08F1-00B9-6483E6AD8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4419600"/>
            <a:ext cx="11658600" cy="838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altLang="ko-KR" kern="0">
                <a:ea typeface="굴림" panose="020B0600000101010101" pitchFamily="34" charset="-127"/>
              </a:rPr>
              <a:t>Only look at </a:t>
            </a:r>
            <a:r>
              <a:rPr lang="en-US" altLang="ko-KR" kern="0">
                <a:solidFill>
                  <a:schemeClr val="accent1"/>
                </a:solidFill>
                <a:ea typeface="굴림" panose="020B0600000101010101" pitchFamily="34" charset="-127"/>
              </a:rPr>
              <a:t>work-conserving</a:t>
            </a:r>
            <a:r>
              <a:rPr lang="en-US" altLang="ko-KR" kern="0">
                <a:ea typeface="굴림" panose="020B0600000101010101" pitchFamily="34" charset="-127"/>
              </a:rPr>
              <a:t> scheduler</a:t>
            </a:r>
          </a:p>
          <a:p>
            <a:pPr marL="0" indent="0" algn="ctr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altLang="ko-KR" kern="0">
                <a:ea typeface="굴림" panose="020B0600000101010101" pitchFamily="34" charset="-127"/>
              </a:rPr>
              <a:t>=&gt; Never leave processor idle if work to do</a:t>
            </a:r>
          </a:p>
        </p:txBody>
      </p:sp>
    </p:spTree>
    <p:extLst>
      <p:ext uri="{BB962C8B-B14F-4D97-AF65-F5344CB8AC3E}">
        <p14:creationId xmlns:p14="http://schemas.microsoft.com/office/powerpoint/2010/main" val="1382176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9BFB-D618-14B2-5860-D7504C70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Workload Assumptions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27B24E-09E7-FDAA-994D-9B292CDF1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43000"/>
            <a:ext cx="86868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altLang="ko-KR" kern="0">
                <a:ea typeface="굴림" panose="020B0600000101010101" pitchFamily="34" charset="-127"/>
              </a:rPr>
              <a:t>A workload is a set of tasks for some system to perform, including how long tasks last and when they arrive</a:t>
            </a:r>
            <a:endParaRPr lang="ko-KR" altLang="en-US" kern="0">
              <a:ea typeface="굴림" panose="020B0600000101010101" pitchFamily="34" charset="-127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4056B5-443C-496F-40DD-E594171DFAF4}"/>
              </a:ext>
            </a:extLst>
          </p:cNvPr>
          <p:cNvSpPr/>
          <p:nvPr/>
        </p:nvSpPr>
        <p:spPr bwMode="auto">
          <a:xfrm>
            <a:off x="838200" y="2895600"/>
            <a:ext cx="5257800" cy="2743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solidFill>
                  <a:schemeClr val="accent1"/>
                </a:solidFill>
                <a:latin typeface="+mn-lt"/>
              </a:rPr>
              <a:t>Compute-Bound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Tasks that primarily perform compute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Fully </a:t>
            </a:r>
            <a:r>
              <a:rPr lang="en-US" sz="2400" b="0" err="1">
                <a:latin typeface="+mn-lt"/>
              </a:rPr>
              <a:t>utilise</a:t>
            </a:r>
            <a:r>
              <a:rPr lang="en-US" sz="2400" b="0">
                <a:latin typeface="+mn-lt"/>
              </a:rPr>
              <a:t> CPU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5CF303-E97F-B83F-D3D6-A67A41CBEAB2}"/>
              </a:ext>
            </a:extLst>
          </p:cNvPr>
          <p:cNvSpPr/>
          <p:nvPr/>
        </p:nvSpPr>
        <p:spPr bwMode="auto">
          <a:xfrm>
            <a:off x="6705602" y="2887180"/>
            <a:ext cx="5029200" cy="275162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solidFill>
                  <a:schemeClr val="accent1"/>
                </a:solidFill>
                <a:latin typeface="+mn-lt"/>
              </a:rPr>
              <a:t>IO Bound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Mostly wait for IO, limited compute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Often in the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Blocked state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7126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1997" cy="4572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First-Come, First-Served (FCFS)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498" y="1524000"/>
            <a:ext cx="9525000" cy="6172200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Run tasks in order of arrival. 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Run task until completion (or blocks on IO).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No preemption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This is the DMV model. 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Also called FIFO</a:t>
            </a:r>
          </a:p>
        </p:txBody>
      </p:sp>
    </p:spTree>
    <p:extLst>
      <p:ext uri="{BB962C8B-B14F-4D97-AF65-F5344CB8AC3E}">
        <p14:creationId xmlns:p14="http://schemas.microsoft.com/office/powerpoint/2010/main" val="296263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CD69-9419-9D90-A934-B3D5F08B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57B2E-0468-263B-1240-AA6D56E12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447800"/>
            <a:ext cx="10566400" cy="4572000"/>
          </a:xfrm>
        </p:spPr>
        <p:txBody>
          <a:bodyPr/>
          <a:lstStyle/>
          <a:p>
            <a:r>
              <a:rPr lang="en-US" dirty="0"/>
              <a:t>What is scheduling?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makes a good scheduling policy?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What are existing schedulers and how do they perform?</a:t>
            </a:r>
          </a:p>
        </p:txBody>
      </p:sp>
    </p:spTree>
    <p:extLst>
      <p:ext uri="{BB962C8B-B14F-4D97-AF65-F5344CB8AC3E}">
        <p14:creationId xmlns:p14="http://schemas.microsoft.com/office/powerpoint/2010/main" val="248994250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1997" cy="4572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First-Come, First-Served (FCFS)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4610098" cy="2590800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sz="2000" u="sng">
                <a:ea typeface="굴림" panose="020B0600000101010101" pitchFamily="34" charset="-127"/>
              </a:rPr>
              <a:t>Process</a:t>
            </a:r>
            <a:r>
              <a:rPr lang="en-US" altLang="ko-KR" sz="2000">
                <a:ea typeface="굴림" panose="020B0600000101010101" pitchFamily="34" charset="-127"/>
              </a:rPr>
              <a:t>	</a:t>
            </a:r>
            <a:r>
              <a:rPr lang="en-US" altLang="ko-KR" sz="2000" u="sng">
                <a:ea typeface="굴림" panose="020B0600000101010101" pitchFamily="34" charset="-127"/>
              </a:rPr>
              <a:t>Burst Time</a:t>
            </a:r>
            <a:br>
              <a:rPr lang="en-US" altLang="ko-KR" sz="2000" u="sng">
                <a:ea typeface="굴림" panose="020B0600000101010101" pitchFamily="34" charset="-127"/>
              </a:rPr>
            </a:br>
            <a:endParaRPr lang="en-US" altLang="ko-KR" sz="2000" u="sng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>
                <a:ea typeface="굴림" panose="020B0600000101010101" pitchFamily="34" charset="-127"/>
              </a:rPr>
              <a:t>P</a:t>
            </a:r>
            <a:r>
              <a:rPr lang="en-US" altLang="ko-KR" sz="2000" i="1" baseline="-25000">
                <a:ea typeface="굴림" panose="020B0600000101010101" pitchFamily="34" charset="-127"/>
              </a:rPr>
              <a:t>1</a:t>
            </a:r>
            <a:r>
              <a:rPr lang="en-US" altLang="ko-KR" sz="2000">
                <a:ea typeface="굴림" panose="020B0600000101010101" pitchFamily="34" charset="-127"/>
              </a:rPr>
              <a:t>	3</a:t>
            </a:r>
            <a:br>
              <a:rPr lang="en-US" altLang="ko-KR" sz="2000">
                <a:ea typeface="굴림" panose="020B0600000101010101" pitchFamily="34" charset="-127"/>
              </a:rPr>
            </a:br>
            <a:endParaRPr lang="en-US" altLang="ko-KR" sz="200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>
                <a:ea typeface="굴림" panose="020B0600000101010101" pitchFamily="34" charset="-127"/>
              </a:rPr>
              <a:t>P</a:t>
            </a:r>
            <a:r>
              <a:rPr lang="en-US" altLang="ko-KR" sz="2000" i="1" baseline="-25000">
                <a:ea typeface="굴림" panose="020B0600000101010101" pitchFamily="34" charset="-127"/>
              </a:rPr>
              <a:t>2</a:t>
            </a:r>
            <a:r>
              <a:rPr lang="en-US" altLang="ko-KR" sz="2000">
                <a:ea typeface="굴림" panose="020B0600000101010101" pitchFamily="34" charset="-127"/>
              </a:rPr>
              <a:t> 	3</a:t>
            </a:r>
            <a:br>
              <a:rPr lang="en-US" altLang="ko-KR" sz="2000">
                <a:ea typeface="굴림" panose="020B0600000101010101" pitchFamily="34" charset="-127"/>
              </a:rPr>
            </a:br>
            <a:endParaRPr lang="en-US" altLang="ko-KR" sz="200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>
                <a:ea typeface="굴림" panose="020B0600000101010101" pitchFamily="34" charset="-127"/>
              </a:rPr>
              <a:t>P</a:t>
            </a:r>
            <a:r>
              <a:rPr lang="en-US" altLang="ko-KR" sz="2000" i="1" baseline="-25000">
                <a:ea typeface="굴림" panose="020B0600000101010101" pitchFamily="34" charset="-127"/>
              </a:rPr>
              <a:t>3	 </a:t>
            </a:r>
            <a:r>
              <a:rPr lang="en-US" altLang="ko-KR" sz="2000">
                <a:ea typeface="굴림" panose="020B0600000101010101" pitchFamily="34" charset="-127"/>
              </a:rPr>
              <a:t>24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endParaRPr lang="en-US" altLang="ko-KR" sz="2000" i="1" baseline="-25000">
              <a:ea typeface="굴림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EF2617-2C9E-C5E9-7C66-76A631017D58}"/>
              </a:ext>
            </a:extLst>
          </p:cNvPr>
          <p:cNvSpPr/>
          <p:nvPr/>
        </p:nvSpPr>
        <p:spPr bwMode="auto">
          <a:xfrm>
            <a:off x="5867400" y="2057400"/>
            <a:ext cx="1219200" cy="762000"/>
          </a:xfrm>
          <a:prstGeom prst="rect">
            <a:avLst/>
          </a:prstGeom>
          <a:solidFill>
            <a:schemeClr val="accent5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DE07A-378F-B923-1067-FA0F9CA62557}"/>
              </a:ext>
            </a:extLst>
          </p:cNvPr>
          <p:cNvSpPr/>
          <p:nvPr/>
        </p:nvSpPr>
        <p:spPr bwMode="auto">
          <a:xfrm>
            <a:off x="7086600" y="2057400"/>
            <a:ext cx="12192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8D4C84-AB50-9A04-FFE1-F6518B72AF42}"/>
              </a:ext>
            </a:extLst>
          </p:cNvPr>
          <p:cNvSpPr/>
          <p:nvPr/>
        </p:nvSpPr>
        <p:spPr bwMode="auto">
          <a:xfrm>
            <a:off x="8314220" y="2057400"/>
            <a:ext cx="2658580" cy="7620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C275723-84A0-0A21-B0BF-FA0070688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048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54503E6-D90E-0456-0ADC-2342B3302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048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3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88A9FEE-7F17-CB55-30C0-CC72B42A5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3050105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6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34D59CE-FF80-B48B-F2A6-93EAD3FC1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4200" y="30480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30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15405EC-707A-FD23-41DA-74324F398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2362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>
                <a:ea typeface="굴림" panose="020B0600000101010101" pitchFamily="34" charset="-127"/>
              </a:rPr>
              <a:t>P</a:t>
            </a:r>
            <a:r>
              <a:rPr lang="en-US" altLang="ko-KR" sz="2000" i="1" baseline="-25000">
                <a:ea typeface="굴림" panose="020B0600000101010101" pitchFamily="34" charset="-127"/>
              </a:rPr>
              <a:t>3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89BB027F-A80F-0442-0450-C0E049CA2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8563" y="2362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>
                <a:ea typeface="굴림" panose="020B0600000101010101" pitchFamily="34" charset="-127"/>
              </a:rPr>
              <a:t>P</a:t>
            </a:r>
            <a:r>
              <a:rPr lang="en-US" altLang="ko-KR" sz="2000" i="1" baseline="-25000">
                <a:ea typeface="굴림" panose="020B0600000101010101" pitchFamily="34" charset="-127"/>
              </a:rPr>
              <a:t>2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0424EC6-6038-1212-BBBF-D06196FAF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259" y="2362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>
                <a:ea typeface="굴림" panose="020B0600000101010101" pitchFamily="34" charset="-127"/>
              </a:rPr>
              <a:t>P</a:t>
            </a:r>
            <a:r>
              <a:rPr lang="en-US" altLang="ko-KR" sz="2000" i="1" baseline="-25000">
                <a:ea typeface="굴림" panose="020B0600000101010101" pitchFamily="34" charset="-127"/>
              </a:rPr>
              <a:t>1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BD8A00FB-0F3D-57E5-3A29-5B9D81FE3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191000"/>
            <a:ext cx="6705600" cy="2590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What is the average completion time? 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9B564F4B-A1AB-0CA8-60E0-E57472DA0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105400"/>
            <a:ext cx="6705600" cy="2590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What is the average waiting time? 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4178372E-CE79-FB02-0117-5552C15136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74854" y="4191000"/>
                <a:ext cx="2688546" cy="3999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80000"/>
                  </a:lnSpc>
                  <a:spcBef>
                    <a:spcPct val="20000"/>
                  </a:spcBef>
                  <a:buFontTx/>
                  <a:buNone/>
                  <a:tabLst>
                    <a:tab pos="3032125" algn="ctr"/>
                    <a:tab pos="4635500" algn="ctr"/>
                  </a:tabLst>
                </a:pPr>
                <a:r>
                  <a:rPr lang="en-US" altLang="ko-KR" sz="2000" kern="0">
                    <a:solidFill>
                      <a:schemeClr val="accent1"/>
                    </a:solidFill>
                    <a:ea typeface="굴림" panose="020B0600000101010101" pitchFamily="34" charset="-127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fPr>
                      <m:num>
                        <m:r>
                          <a:rPr lang="en-US" altLang="ko-KR" sz="2000" b="0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  3+6+30</m:t>
                        </m:r>
                      </m:num>
                      <m:den>
                        <m:eqArr>
                          <m:eqArrPr>
                            <m:ctrlPr>
                              <a:rPr lang="en-US" altLang="ko-KR" sz="2000" b="0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</m:ctrlPr>
                          </m:eqArrPr>
                          <m:e>
                            <m:r>
                              <a:rPr lang="en-US" altLang="ko-KR" sz="2000" b="0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3</m:t>
                            </m:r>
                          </m:e>
                          <m:e/>
                        </m:eqArr>
                      </m:den>
                    </m:f>
                    <m:r>
                      <a:rPr lang="en-US" altLang="ko-KR" sz="2000" b="0" i="1" kern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=13</m:t>
                    </m:r>
                  </m:oMath>
                </a14:m>
                <a:r>
                  <a:rPr lang="en-US" altLang="ko-KR" sz="2000" i="1" kern="0" baseline="-25000">
                    <a:solidFill>
                      <a:schemeClr val="accent1"/>
                    </a:solidFill>
                    <a:ea typeface="굴림" panose="020B0600000101010101" pitchFamily="34" charset="-127"/>
                  </a:rPr>
                  <a:t> </a:t>
                </a:r>
                <a:r>
                  <a:rPr lang="en-US" altLang="ko-KR" sz="2000" kern="0">
                    <a:solidFill>
                      <a:schemeClr val="accent1"/>
                    </a:solidFill>
                    <a:ea typeface="굴림" panose="020B0600000101010101" pitchFamily="34" charset="-127"/>
                  </a:rPr>
                  <a:t>)</a:t>
                </a:r>
                <a:endParaRPr lang="en-US" altLang="ko-KR" sz="2000" i="1" kern="0" baseline="-25000">
                  <a:solidFill>
                    <a:schemeClr val="accent1"/>
                  </a:solidFill>
                  <a:ea typeface="굴림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4178372E-CE79-FB02-0117-5552C1513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74854" y="4191000"/>
                <a:ext cx="2688546" cy="399919"/>
              </a:xfrm>
              <a:prstGeom prst="rect">
                <a:avLst/>
              </a:prstGeom>
              <a:blipFill>
                <a:blip r:embed="rId3"/>
                <a:stretch>
                  <a:fillRect l="-2262" t="-13846" b="-21538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857B93AE-9276-FA7A-4668-529514623E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94298" y="5070191"/>
                <a:ext cx="2688546" cy="3999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80000"/>
                  </a:lnSpc>
                  <a:spcBef>
                    <a:spcPct val="20000"/>
                  </a:spcBef>
                  <a:buFontTx/>
                  <a:buNone/>
                  <a:tabLst>
                    <a:tab pos="3032125" algn="ctr"/>
                    <a:tab pos="4635500" algn="ctr"/>
                  </a:tabLst>
                </a:pPr>
                <a:r>
                  <a:rPr lang="en-US" altLang="ko-KR" sz="2000" kern="0">
                    <a:solidFill>
                      <a:schemeClr val="accent1"/>
                    </a:solidFill>
                    <a:ea typeface="굴림" panose="020B0600000101010101" pitchFamily="34" charset="-127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fPr>
                      <m:num>
                        <m:r>
                          <a:rPr lang="en-US" altLang="ko-KR" sz="2000" b="0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  0+3+6</m:t>
                        </m:r>
                      </m:num>
                      <m:den>
                        <m:eqArr>
                          <m:eqArrPr>
                            <m:ctrlPr>
                              <a:rPr lang="en-US" altLang="ko-KR" sz="2000" b="0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</m:ctrlPr>
                          </m:eqArrPr>
                          <m:e>
                            <m:r>
                              <a:rPr lang="en-US" altLang="ko-KR" sz="2000" b="0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3</m:t>
                            </m:r>
                          </m:e>
                          <m:e/>
                        </m:eqArr>
                      </m:den>
                    </m:f>
                    <m:r>
                      <a:rPr lang="en-US" altLang="ko-KR" sz="2000" b="0" i="1" kern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=3</m:t>
                    </m:r>
                  </m:oMath>
                </a14:m>
                <a:r>
                  <a:rPr lang="en-US" altLang="ko-KR" sz="2000" i="1" kern="0" baseline="-25000">
                    <a:solidFill>
                      <a:schemeClr val="accent1"/>
                    </a:solidFill>
                    <a:ea typeface="굴림" panose="020B0600000101010101" pitchFamily="34" charset="-127"/>
                  </a:rPr>
                  <a:t> </a:t>
                </a:r>
                <a:r>
                  <a:rPr lang="en-US" altLang="ko-KR" sz="2000" kern="0">
                    <a:solidFill>
                      <a:schemeClr val="accent1"/>
                    </a:solidFill>
                    <a:ea typeface="굴림" panose="020B0600000101010101" pitchFamily="34" charset="-127"/>
                  </a:rPr>
                  <a:t>)</a:t>
                </a:r>
                <a:endParaRPr lang="en-US" altLang="ko-KR" sz="2000" i="1" kern="0" baseline="-25000">
                  <a:solidFill>
                    <a:schemeClr val="accent1"/>
                  </a:solidFill>
                  <a:ea typeface="굴림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857B93AE-9276-FA7A-4668-529514623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94298" y="5070191"/>
                <a:ext cx="2688546" cy="399919"/>
              </a:xfrm>
              <a:prstGeom prst="rect">
                <a:avLst/>
              </a:prstGeom>
              <a:blipFill>
                <a:blip r:embed="rId4"/>
                <a:stretch>
                  <a:fillRect l="-2494" t="-13846" b="-23077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7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uiExpand="1" build="p"/>
      <p:bldP spid="2" grpId="0" animBg="1"/>
      <p:bldP spid="4" grpId="0" animBg="1"/>
      <p:bldP spid="6" grpId="0" animBg="1"/>
      <p:bldP spid="7" grpId="0" uiExpand="1" build="p"/>
      <p:bldP spid="8" grpId="0" uiExpand="1" build="p"/>
      <p:bldP spid="9" grpId="0" uiExpand="1" build="p"/>
      <p:bldP spid="10" grpId="0" uiExpand="1" build="p"/>
      <p:bldP spid="11" grpId="0" uiExpand="1" build="p"/>
      <p:bldP spid="14" grpId="0" uiExpand="1" build="p"/>
      <p:bldP spid="15" grpId="0" uiExpand="1" build="p"/>
      <p:bldP spid="16" grpId="0" uiExpand="1" build="p"/>
      <p:bldP spid="17" grpId="0" uiExpand="1" build="p"/>
      <p:bldP spid="12" grpId="0" uiExpand="1" build="p"/>
      <p:bldP spid="1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1997" cy="4572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First-Come, First-Served (FCFS)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4610098" cy="2590800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sz="2000" u="sng">
                <a:ea typeface="굴림" panose="020B0600000101010101" pitchFamily="34" charset="-127"/>
              </a:rPr>
              <a:t>Process</a:t>
            </a:r>
            <a:r>
              <a:rPr lang="en-US" altLang="ko-KR" sz="2000">
                <a:ea typeface="굴림" panose="020B0600000101010101" pitchFamily="34" charset="-127"/>
              </a:rPr>
              <a:t>	</a:t>
            </a:r>
            <a:r>
              <a:rPr lang="en-US" altLang="ko-KR" sz="2000" u="sng">
                <a:ea typeface="굴림" panose="020B0600000101010101" pitchFamily="34" charset="-127"/>
              </a:rPr>
              <a:t>Burst Time</a:t>
            </a:r>
            <a:br>
              <a:rPr lang="en-US" altLang="ko-KR" sz="2000" u="sng">
                <a:ea typeface="굴림" panose="020B0600000101010101" pitchFamily="34" charset="-127"/>
              </a:rPr>
            </a:br>
            <a:endParaRPr lang="en-US" altLang="ko-KR" sz="2000" u="sng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>
                <a:ea typeface="굴림" panose="020B0600000101010101" pitchFamily="34" charset="-127"/>
              </a:rPr>
              <a:t>P</a:t>
            </a:r>
            <a:r>
              <a:rPr lang="en-US" altLang="ko-KR" sz="2000" i="1" baseline="-25000">
                <a:ea typeface="굴림" panose="020B0600000101010101" pitchFamily="34" charset="-127"/>
              </a:rPr>
              <a:t>3</a:t>
            </a:r>
            <a:r>
              <a:rPr lang="en-US" altLang="ko-KR" sz="2000">
                <a:ea typeface="굴림" panose="020B0600000101010101" pitchFamily="34" charset="-127"/>
              </a:rPr>
              <a:t>	24</a:t>
            </a:r>
            <a:br>
              <a:rPr lang="en-US" altLang="ko-KR" sz="2000">
                <a:ea typeface="굴림" panose="020B0600000101010101" pitchFamily="34" charset="-127"/>
              </a:rPr>
            </a:br>
            <a:endParaRPr lang="en-US" altLang="ko-KR" sz="200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>
                <a:ea typeface="굴림" panose="020B0600000101010101" pitchFamily="34" charset="-127"/>
              </a:rPr>
              <a:t>P</a:t>
            </a:r>
            <a:r>
              <a:rPr lang="en-US" altLang="ko-KR" sz="2000" i="1" baseline="-25000">
                <a:ea typeface="굴림" panose="020B0600000101010101" pitchFamily="34" charset="-127"/>
              </a:rPr>
              <a:t>2</a:t>
            </a:r>
            <a:r>
              <a:rPr lang="en-US" altLang="ko-KR" sz="2000">
                <a:ea typeface="굴림" panose="020B0600000101010101" pitchFamily="34" charset="-127"/>
              </a:rPr>
              <a:t> 	3</a:t>
            </a:r>
            <a:br>
              <a:rPr lang="en-US" altLang="ko-KR" sz="2000">
                <a:ea typeface="굴림" panose="020B0600000101010101" pitchFamily="34" charset="-127"/>
              </a:rPr>
            </a:br>
            <a:endParaRPr lang="en-US" altLang="ko-KR" sz="200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>
                <a:ea typeface="굴림" panose="020B0600000101010101" pitchFamily="34" charset="-127"/>
              </a:rPr>
              <a:t>P</a:t>
            </a:r>
            <a:r>
              <a:rPr lang="en-US" altLang="ko-KR" sz="2000" i="1" baseline="-25000">
                <a:ea typeface="굴림" panose="020B0600000101010101" pitchFamily="34" charset="-127"/>
              </a:rPr>
              <a:t>1	 </a:t>
            </a:r>
            <a:r>
              <a:rPr lang="en-US" altLang="ko-KR" sz="2000">
                <a:ea typeface="굴림" panose="020B0600000101010101" pitchFamily="34" charset="-127"/>
              </a:rPr>
              <a:t>3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endParaRPr lang="en-US" altLang="ko-KR" sz="2000" i="1" baseline="-25000">
              <a:ea typeface="굴림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EF2617-2C9E-C5E9-7C66-76A631017D58}"/>
              </a:ext>
            </a:extLst>
          </p:cNvPr>
          <p:cNvSpPr/>
          <p:nvPr/>
        </p:nvSpPr>
        <p:spPr bwMode="auto">
          <a:xfrm>
            <a:off x="9673190" y="2133600"/>
            <a:ext cx="1219200" cy="762000"/>
          </a:xfrm>
          <a:prstGeom prst="rect">
            <a:avLst/>
          </a:prstGeom>
          <a:solidFill>
            <a:schemeClr val="accent5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DE07A-378F-B923-1067-FA0F9CA62557}"/>
              </a:ext>
            </a:extLst>
          </p:cNvPr>
          <p:cNvSpPr/>
          <p:nvPr/>
        </p:nvSpPr>
        <p:spPr bwMode="auto">
          <a:xfrm>
            <a:off x="8453990" y="2133600"/>
            <a:ext cx="12192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8D4C84-AB50-9A04-FFE1-F6518B72AF42}"/>
              </a:ext>
            </a:extLst>
          </p:cNvPr>
          <p:cNvSpPr/>
          <p:nvPr/>
        </p:nvSpPr>
        <p:spPr bwMode="auto">
          <a:xfrm>
            <a:off x="5795410" y="2133600"/>
            <a:ext cx="2658580" cy="7620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C275723-84A0-0A21-B0BF-FA0070688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048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54503E6-D90E-0456-0ADC-2342B3302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3019372"/>
            <a:ext cx="64349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24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88A9FEE-7F17-CB55-30C0-CC72B42A5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9532" y="3049684"/>
            <a:ext cx="64349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27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34D59CE-FF80-B48B-F2A6-93EAD3FC1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4200" y="30480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30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15405EC-707A-FD23-41DA-74324F398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2932" y="2362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>
                <a:ea typeface="굴림" panose="020B0600000101010101" pitchFamily="34" charset="-127"/>
              </a:rPr>
              <a:t>P</a:t>
            </a:r>
            <a:r>
              <a:rPr lang="en-US" altLang="ko-KR" sz="2000" i="1" baseline="-25000">
                <a:ea typeface="굴림" panose="020B0600000101010101" pitchFamily="34" charset="-127"/>
              </a:rPr>
              <a:t>3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89BB027F-A80F-0442-0450-C0E049CA2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6890" y="2362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>
                <a:ea typeface="굴림" panose="020B0600000101010101" pitchFamily="34" charset="-127"/>
              </a:rPr>
              <a:t>P</a:t>
            </a:r>
            <a:r>
              <a:rPr lang="en-US" altLang="ko-KR" sz="2000" i="1" baseline="-25000">
                <a:ea typeface="굴림" panose="020B0600000101010101" pitchFamily="34" charset="-127"/>
              </a:rPr>
              <a:t>2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0424EC6-6038-1212-BBBF-D06196FAF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353149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>
                <a:ea typeface="굴림" panose="020B0600000101010101" pitchFamily="34" charset="-127"/>
              </a:rPr>
              <a:t>P</a:t>
            </a:r>
            <a:r>
              <a:rPr lang="en-US" altLang="ko-KR" sz="2000" i="1" baseline="-25000">
                <a:ea typeface="굴림" panose="020B0600000101010101" pitchFamily="34" charset="-127"/>
              </a:rPr>
              <a:t>1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BD8A00FB-0F3D-57E5-3A29-5B9D81FE3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191000"/>
            <a:ext cx="6705600" cy="2590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What is the average completion time? 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9B564F4B-A1AB-0CA8-60E0-E57472DA0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105400"/>
            <a:ext cx="6705600" cy="2590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What is the average waiting time? 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3281981F-7234-AF32-3E2E-485E9970B2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74854" y="4191000"/>
                <a:ext cx="2688546" cy="3999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80000"/>
                  </a:lnSpc>
                  <a:spcBef>
                    <a:spcPct val="20000"/>
                  </a:spcBef>
                  <a:buFontTx/>
                  <a:buNone/>
                  <a:tabLst>
                    <a:tab pos="3032125" algn="ctr"/>
                    <a:tab pos="4635500" algn="ctr"/>
                  </a:tabLst>
                </a:pPr>
                <a:r>
                  <a:rPr lang="en-US" altLang="ko-KR" sz="2000" kern="0">
                    <a:solidFill>
                      <a:schemeClr val="accent1"/>
                    </a:solidFill>
                    <a:ea typeface="굴림" panose="020B0600000101010101" pitchFamily="34" charset="-127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fPr>
                      <m:num>
                        <m:r>
                          <a:rPr lang="en-US" altLang="ko-KR" sz="2000" b="0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  24+27+30</m:t>
                        </m:r>
                      </m:num>
                      <m:den>
                        <m:r>
                          <a:rPr lang="en-US" altLang="ko-KR" sz="2000" b="0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3</m:t>
                        </m:r>
                      </m:den>
                    </m:f>
                    <m:r>
                      <a:rPr lang="en-US" altLang="ko-KR" sz="2000" b="0" i="1" kern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=27</m:t>
                    </m:r>
                  </m:oMath>
                </a14:m>
                <a:r>
                  <a:rPr lang="en-US" altLang="ko-KR" sz="2000" i="1" kern="0" baseline="-25000">
                    <a:solidFill>
                      <a:schemeClr val="accent1"/>
                    </a:solidFill>
                    <a:ea typeface="굴림" panose="020B0600000101010101" pitchFamily="34" charset="-127"/>
                  </a:rPr>
                  <a:t> </a:t>
                </a:r>
                <a:r>
                  <a:rPr lang="en-US" altLang="ko-KR" sz="2000" kern="0">
                    <a:solidFill>
                      <a:schemeClr val="accent1"/>
                    </a:solidFill>
                    <a:ea typeface="굴림" panose="020B0600000101010101" pitchFamily="34" charset="-127"/>
                  </a:rPr>
                  <a:t>)</a:t>
                </a:r>
                <a:endParaRPr lang="en-US" altLang="ko-KR" sz="2000" i="1" kern="0" baseline="-25000">
                  <a:solidFill>
                    <a:schemeClr val="accent1"/>
                  </a:solidFill>
                  <a:ea typeface="굴림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3281981F-7234-AF32-3E2E-485E9970B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74854" y="4191000"/>
                <a:ext cx="2688546" cy="399919"/>
              </a:xfrm>
              <a:prstGeom prst="rect">
                <a:avLst/>
              </a:prstGeom>
              <a:blipFill>
                <a:blip r:embed="rId3"/>
                <a:stretch>
                  <a:fillRect l="-2262" t="-9231" b="-26154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2FD5BCA1-6236-2977-1DAB-FB0DC7B9E0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94298" y="5070191"/>
                <a:ext cx="2688546" cy="3999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80000"/>
                  </a:lnSpc>
                  <a:spcBef>
                    <a:spcPct val="20000"/>
                  </a:spcBef>
                  <a:buFontTx/>
                  <a:buNone/>
                  <a:tabLst>
                    <a:tab pos="3032125" algn="ctr"/>
                    <a:tab pos="4635500" algn="ctr"/>
                  </a:tabLst>
                </a:pPr>
                <a:r>
                  <a:rPr lang="en-US" altLang="ko-KR" sz="2000" kern="0">
                    <a:solidFill>
                      <a:schemeClr val="accent1"/>
                    </a:solidFill>
                    <a:ea typeface="굴림" panose="020B0600000101010101" pitchFamily="34" charset="-127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fPr>
                      <m:num>
                        <m:r>
                          <a:rPr lang="en-US" altLang="ko-KR" sz="2000" b="0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  0+24+27</m:t>
                        </m:r>
                      </m:num>
                      <m:den>
                        <m:r>
                          <a:rPr lang="en-US" altLang="ko-KR" sz="2000" b="0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3</m:t>
                        </m:r>
                      </m:den>
                    </m:f>
                    <m:r>
                      <a:rPr lang="en-US" altLang="ko-KR" sz="2000" b="0" i="1" kern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=17</m:t>
                    </m:r>
                  </m:oMath>
                </a14:m>
                <a:r>
                  <a:rPr lang="en-US" altLang="ko-KR" sz="2000" i="1" kern="0" baseline="-25000">
                    <a:solidFill>
                      <a:schemeClr val="accent1"/>
                    </a:solidFill>
                    <a:ea typeface="굴림" panose="020B0600000101010101" pitchFamily="34" charset="-127"/>
                  </a:rPr>
                  <a:t> </a:t>
                </a:r>
                <a:r>
                  <a:rPr lang="en-US" altLang="ko-KR" sz="2000" kern="0">
                    <a:solidFill>
                      <a:schemeClr val="accent1"/>
                    </a:solidFill>
                    <a:ea typeface="굴림" panose="020B0600000101010101" pitchFamily="34" charset="-127"/>
                  </a:rPr>
                  <a:t>)</a:t>
                </a:r>
                <a:endParaRPr lang="en-US" altLang="ko-KR" sz="2000" i="1" kern="0" baseline="-25000">
                  <a:solidFill>
                    <a:schemeClr val="accent1"/>
                  </a:solidFill>
                  <a:ea typeface="굴림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2FD5BCA1-6236-2977-1DAB-FB0DC7B9E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94298" y="5070191"/>
                <a:ext cx="2688546" cy="399919"/>
              </a:xfrm>
              <a:prstGeom prst="rect">
                <a:avLst/>
              </a:prstGeom>
              <a:blipFill>
                <a:blip r:embed="rId4"/>
                <a:stretch>
                  <a:fillRect l="-2494" t="-9231" b="-27692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57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uiExpand="1" build="p"/>
      <p:bldP spid="2" grpId="0" animBg="1"/>
      <p:bldP spid="4" grpId="0" animBg="1"/>
      <p:bldP spid="6" grpId="0" animBg="1"/>
      <p:bldP spid="7" grpId="0" uiExpand="1" build="p"/>
      <p:bldP spid="8" grpId="0" uiExpand="1" build="p"/>
      <p:bldP spid="9" grpId="0" uiExpand="1" build="p"/>
      <p:bldP spid="10" grpId="0" uiExpand="1" build="p"/>
      <p:bldP spid="11" grpId="0" uiExpand="1" build="p"/>
      <p:bldP spid="14" grpId="0" uiExpand="1" build="p"/>
      <p:bldP spid="15" grpId="0" uiExpand="1" build="p"/>
      <p:bldP spid="16" grpId="0" uiExpand="1" build="p"/>
      <p:bldP spid="17" grpId="0" uiExpand="1" build="p"/>
      <p:bldP spid="5" grpId="0" uiExpand="1" build="p"/>
      <p:bldP spid="1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1835-EC6B-E354-3A0F-AEE17BA3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Convoy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D8FEA-C5BD-26E0-3957-F9116DA2A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587588"/>
            <a:ext cx="105664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FIFO/FCFS very sensitive to arrival order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altLang="ko-KR" i="1" dirty="0">
                <a:solidFill>
                  <a:schemeClr val="accent1"/>
                </a:solidFill>
                <a:ea typeface="굴림" panose="020B0600000101010101" pitchFamily="34" charset="-127"/>
              </a:rPr>
              <a:t>Convoy effect </a:t>
            </a:r>
          </a:p>
          <a:p>
            <a:pPr marL="0" indent="0" algn="ctr">
              <a:buNone/>
            </a:pPr>
            <a:r>
              <a:rPr lang="en-US" altLang="ko-KR" i="1" dirty="0">
                <a:ea typeface="굴림" panose="020B0600000101010101" pitchFamily="34" charset="-127"/>
              </a:rPr>
              <a:t>S</a:t>
            </a:r>
            <a:r>
              <a:rPr lang="en-US" altLang="ko-KR" dirty="0">
                <a:ea typeface="굴림" panose="020B0600000101010101" pitchFamily="34" charset="-127"/>
              </a:rPr>
              <a:t>hort process stuck behind long process</a:t>
            </a:r>
          </a:p>
          <a:p>
            <a:pPr marL="0" indent="0" algn="ctr">
              <a:buNone/>
            </a:pPr>
            <a:r>
              <a:rPr lang="en-US" dirty="0">
                <a:ea typeface="굴림" panose="020B0600000101010101" pitchFamily="34" charset="-127"/>
              </a:rPr>
              <a:t>Lots of small tasks build up behind long tasks</a:t>
            </a:r>
          </a:p>
          <a:p>
            <a:pPr marL="0" indent="0" algn="ctr">
              <a:buNone/>
            </a:pPr>
            <a:r>
              <a:rPr lang="en-US" dirty="0">
                <a:ea typeface="굴림" panose="020B0600000101010101" pitchFamily="34" charset="-127"/>
              </a:rPr>
              <a:t>FIFO is</a:t>
            </a:r>
            <a:r>
              <a:rPr lang="en-US" dirty="0">
                <a:solidFill>
                  <a:schemeClr val="accent1"/>
                </a:solidFill>
                <a:ea typeface="굴림" panose="020B0600000101010101" pitchFamily="34" charset="-127"/>
              </a:rPr>
              <a:t> non-preemptible</a:t>
            </a: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95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BE881-05E8-BF47-52C0-A9A11E96FA4A}"/>
              </a:ext>
            </a:extLst>
          </p:cNvPr>
          <p:cNvSpPr/>
          <p:nvPr/>
        </p:nvSpPr>
        <p:spPr bwMode="auto">
          <a:xfrm>
            <a:off x="1143000" y="4572000"/>
            <a:ext cx="1651000" cy="1447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31835-EC6B-E354-3A0F-AEE17BA3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Convoy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D8FEA-C5BD-26E0-3957-F9116DA2A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587588"/>
            <a:ext cx="105664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FIFO/FCFS very sensitive to arrival order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altLang="ko-KR" i="1" dirty="0">
                <a:solidFill>
                  <a:schemeClr val="accent1"/>
                </a:solidFill>
                <a:ea typeface="굴림" panose="020B0600000101010101" pitchFamily="34" charset="-127"/>
              </a:rPr>
              <a:t>Convoy effect </a:t>
            </a:r>
          </a:p>
          <a:p>
            <a:pPr marL="0" indent="0" algn="ctr">
              <a:buNone/>
            </a:pPr>
            <a:r>
              <a:rPr lang="en-US" altLang="ko-KR" i="1" dirty="0">
                <a:ea typeface="굴림" panose="020B0600000101010101" pitchFamily="34" charset="-127"/>
              </a:rPr>
              <a:t>S</a:t>
            </a:r>
            <a:r>
              <a:rPr lang="en-US" altLang="ko-KR" dirty="0">
                <a:ea typeface="굴림" panose="020B0600000101010101" pitchFamily="34" charset="-127"/>
              </a:rPr>
              <a:t>hort process stuck behind long process</a:t>
            </a:r>
          </a:p>
          <a:p>
            <a:pPr marL="0" indent="0" algn="ctr">
              <a:buNone/>
            </a:pPr>
            <a:r>
              <a:rPr lang="en-US" dirty="0">
                <a:ea typeface="굴림" panose="020B0600000101010101" pitchFamily="34" charset="-127"/>
              </a:rPr>
              <a:t>Lots of small tasks build up behind long tasks</a:t>
            </a:r>
          </a:p>
          <a:p>
            <a:pPr marL="0" indent="0" algn="ctr">
              <a:buNone/>
            </a:pPr>
            <a:r>
              <a:rPr lang="en-US" dirty="0">
                <a:ea typeface="굴림" panose="020B0600000101010101" pitchFamily="34" charset="-127"/>
              </a:rPr>
              <a:t>FIFO is</a:t>
            </a:r>
            <a:r>
              <a:rPr lang="en-US" dirty="0">
                <a:solidFill>
                  <a:schemeClr val="accent1"/>
                </a:solidFill>
                <a:ea typeface="굴림" panose="020B0600000101010101" pitchFamily="34" charset="-127"/>
              </a:rPr>
              <a:t> non-preemptible</a:t>
            </a: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695724-4E50-DA37-BC27-25905925A5FE}"/>
              </a:ext>
            </a:extLst>
          </p:cNvPr>
          <p:cNvSpPr/>
          <p:nvPr/>
        </p:nvSpPr>
        <p:spPr bwMode="auto">
          <a:xfrm>
            <a:off x="2514600" y="4991100"/>
            <a:ext cx="914400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CBB3B-7C96-FDD3-A299-037D3304CD0B}"/>
              </a:ext>
            </a:extLst>
          </p:cNvPr>
          <p:cNvSpPr/>
          <p:nvPr/>
        </p:nvSpPr>
        <p:spPr bwMode="auto">
          <a:xfrm>
            <a:off x="6629400" y="4965612"/>
            <a:ext cx="914400" cy="609600"/>
          </a:xfrm>
          <a:prstGeom prst="rect">
            <a:avLst/>
          </a:prstGeom>
          <a:solidFill>
            <a:schemeClr val="accent2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124651868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BE881-05E8-BF47-52C0-A9A11E96FA4A}"/>
              </a:ext>
            </a:extLst>
          </p:cNvPr>
          <p:cNvSpPr/>
          <p:nvPr/>
        </p:nvSpPr>
        <p:spPr bwMode="auto">
          <a:xfrm>
            <a:off x="1143000" y="4572000"/>
            <a:ext cx="1651000" cy="1447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31835-EC6B-E354-3A0F-AEE17BA3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Convoy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D8FEA-C5BD-26E0-3957-F9116DA2A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587588"/>
            <a:ext cx="105664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FIFO/FCFS very sensitive to arrival order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altLang="ko-KR" i="1" dirty="0">
                <a:solidFill>
                  <a:schemeClr val="accent1"/>
                </a:solidFill>
                <a:ea typeface="굴림" panose="020B0600000101010101" pitchFamily="34" charset="-127"/>
              </a:rPr>
              <a:t>Convoy effect </a:t>
            </a:r>
          </a:p>
          <a:p>
            <a:pPr marL="0" indent="0" algn="ctr">
              <a:buNone/>
            </a:pPr>
            <a:r>
              <a:rPr lang="en-US" altLang="ko-KR" i="1" dirty="0">
                <a:ea typeface="굴림" panose="020B0600000101010101" pitchFamily="34" charset="-127"/>
              </a:rPr>
              <a:t>S</a:t>
            </a:r>
            <a:r>
              <a:rPr lang="en-US" altLang="ko-KR" dirty="0">
                <a:ea typeface="굴림" panose="020B0600000101010101" pitchFamily="34" charset="-127"/>
              </a:rPr>
              <a:t>hort process stuck behind long process</a:t>
            </a:r>
          </a:p>
          <a:p>
            <a:pPr marL="0" indent="0" algn="ctr">
              <a:buNone/>
            </a:pPr>
            <a:r>
              <a:rPr lang="en-US" dirty="0">
                <a:ea typeface="굴림" panose="020B0600000101010101" pitchFamily="34" charset="-127"/>
              </a:rPr>
              <a:t>Lots of small tasks build up behind long tasks</a:t>
            </a:r>
          </a:p>
          <a:p>
            <a:pPr marL="0" indent="0" algn="ctr">
              <a:buNone/>
            </a:pPr>
            <a:r>
              <a:rPr lang="en-US" dirty="0">
                <a:ea typeface="굴림" panose="020B0600000101010101" pitchFamily="34" charset="-127"/>
              </a:rPr>
              <a:t>FIFO is</a:t>
            </a:r>
            <a:r>
              <a:rPr lang="en-US" dirty="0">
                <a:solidFill>
                  <a:schemeClr val="accent1"/>
                </a:solidFill>
                <a:ea typeface="굴림" panose="020B0600000101010101" pitchFamily="34" charset="-127"/>
              </a:rPr>
              <a:t> non-preemptible</a:t>
            </a: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695724-4E50-DA37-BC27-25905925A5FE}"/>
              </a:ext>
            </a:extLst>
          </p:cNvPr>
          <p:cNvSpPr/>
          <p:nvPr/>
        </p:nvSpPr>
        <p:spPr bwMode="auto">
          <a:xfrm>
            <a:off x="2514600" y="4991100"/>
            <a:ext cx="914400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CBB3B-7C96-FDD3-A299-037D3304CD0B}"/>
              </a:ext>
            </a:extLst>
          </p:cNvPr>
          <p:cNvSpPr/>
          <p:nvPr/>
        </p:nvSpPr>
        <p:spPr bwMode="auto">
          <a:xfrm>
            <a:off x="3581400" y="4991100"/>
            <a:ext cx="914400" cy="609600"/>
          </a:xfrm>
          <a:prstGeom prst="rect">
            <a:avLst/>
          </a:prstGeom>
          <a:solidFill>
            <a:schemeClr val="accent2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96218084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BE881-05E8-BF47-52C0-A9A11E96FA4A}"/>
              </a:ext>
            </a:extLst>
          </p:cNvPr>
          <p:cNvSpPr/>
          <p:nvPr/>
        </p:nvSpPr>
        <p:spPr bwMode="auto">
          <a:xfrm>
            <a:off x="1143000" y="4572000"/>
            <a:ext cx="1651000" cy="1447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31835-EC6B-E354-3A0F-AEE17BA3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Convoy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D8FEA-C5BD-26E0-3957-F9116DA2A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587588"/>
            <a:ext cx="105664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FIFO/FCFS very sensitive to arrival order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altLang="ko-KR" i="1" dirty="0">
                <a:solidFill>
                  <a:schemeClr val="accent1"/>
                </a:solidFill>
                <a:ea typeface="굴림" panose="020B0600000101010101" pitchFamily="34" charset="-127"/>
              </a:rPr>
              <a:t>Convoy effect </a:t>
            </a:r>
          </a:p>
          <a:p>
            <a:pPr marL="0" indent="0" algn="ctr">
              <a:buNone/>
            </a:pPr>
            <a:r>
              <a:rPr lang="en-US" altLang="ko-KR" i="1" dirty="0">
                <a:ea typeface="굴림" panose="020B0600000101010101" pitchFamily="34" charset="-127"/>
              </a:rPr>
              <a:t>S</a:t>
            </a:r>
            <a:r>
              <a:rPr lang="en-US" altLang="ko-KR" dirty="0">
                <a:ea typeface="굴림" panose="020B0600000101010101" pitchFamily="34" charset="-127"/>
              </a:rPr>
              <a:t>hort process stuck behind long process</a:t>
            </a:r>
          </a:p>
          <a:p>
            <a:pPr marL="0" indent="0" algn="ctr">
              <a:buNone/>
            </a:pPr>
            <a:r>
              <a:rPr lang="en-US" dirty="0">
                <a:ea typeface="굴림" panose="020B0600000101010101" pitchFamily="34" charset="-127"/>
              </a:rPr>
              <a:t>Lots of small tasks build up behind long tasks</a:t>
            </a:r>
          </a:p>
          <a:p>
            <a:pPr marL="0" indent="0" algn="ctr">
              <a:buNone/>
            </a:pPr>
            <a:r>
              <a:rPr lang="en-US" dirty="0">
                <a:ea typeface="굴림" panose="020B0600000101010101" pitchFamily="34" charset="-127"/>
              </a:rPr>
              <a:t>FIFO is</a:t>
            </a:r>
            <a:r>
              <a:rPr lang="en-US" dirty="0">
                <a:solidFill>
                  <a:schemeClr val="accent1"/>
                </a:solidFill>
                <a:ea typeface="굴림" panose="020B0600000101010101" pitchFamily="34" charset="-127"/>
              </a:rPr>
              <a:t> non-preemptible</a:t>
            </a: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CBB3B-7C96-FDD3-A299-037D3304CD0B}"/>
              </a:ext>
            </a:extLst>
          </p:cNvPr>
          <p:cNvSpPr/>
          <p:nvPr/>
        </p:nvSpPr>
        <p:spPr bwMode="auto">
          <a:xfrm>
            <a:off x="2514600" y="4991100"/>
            <a:ext cx="914400" cy="609600"/>
          </a:xfrm>
          <a:prstGeom prst="rect">
            <a:avLst/>
          </a:prstGeom>
          <a:solidFill>
            <a:schemeClr val="accent2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372782609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BE881-05E8-BF47-52C0-A9A11E96FA4A}"/>
              </a:ext>
            </a:extLst>
          </p:cNvPr>
          <p:cNvSpPr/>
          <p:nvPr/>
        </p:nvSpPr>
        <p:spPr bwMode="auto">
          <a:xfrm>
            <a:off x="1143000" y="4572000"/>
            <a:ext cx="1651000" cy="1447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31835-EC6B-E354-3A0F-AEE17BA3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Convoy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D8FEA-C5BD-26E0-3957-F9116DA2A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587588"/>
            <a:ext cx="105664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FIFO/FCFS very sensitive to arrival order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altLang="ko-KR" i="1" dirty="0">
                <a:solidFill>
                  <a:schemeClr val="accent1"/>
                </a:solidFill>
                <a:ea typeface="굴림" panose="020B0600000101010101" pitchFamily="34" charset="-127"/>
              </a:rPr>
              <a:t>Convoy effect </a:t>
            </a:r>
          </a:p>
          <a:p>
            <a:pPr marL="0" indent="0" algn="ctr">
              <a:buNone/>
            </a:pPr>
            <a:r>
              <a:rPr lang="en-US" altLang="ko-KR" i="1" dirty="0">
                <a:ea typeface="굴림" panose="020B0600000101010101" pitchFamily="34" charset="-127"/>
              </a:rPr>
              <a:t>S</a:t>
            </a:r>
            <a:r>
              <a:rPr lang="en-US" altLang="ko-KR" dirty="0">
                <a:ea typeface="굴림" panose="020B0600000101010101" pitchFamily="34" charset="-127"/>
              </a:rPr>
              <a:t>hort process stuck behind long process</a:t>
            </a:r>
          </a:p>
          <a:p>
            <a:pPr marL="0" indent="0" algn="ctr">
              <a:buNone/>
            </a:pPr>
            <a:r>
              <a:rPr lang="en-US" dirty="0">
                <a:ea typeface="굴림" panose="020B0600000101010101" pitchFamily="34" charset="-127"/>
              </a:rPr>
              <a:t>Lots of small tasks build up behind long tasks</a:t>
            </a:r>
          </a:p>
          <a:p>
            <a:pPr marL="0" indent="0" algn="ctr">
              <a:buNone/>
            </a:pPr>
            <a:r>
              <a:rPr lang="en-US" dirty="0">
                <a:ea typeface="굴림" panose="020B0600000101010101" pitchFamily="34" charset="-127"/>
              </a:rPr>
              <a:t>FIFO is</a:t>
            </a:r>
            <a:r>
              <a:rPr lang="en-US" dirty="0">
                <a:solidFill>
                  <a:schemeClr val="accent1"/>
                </a:solidFill>
                <a:ea typeface="굴림" panose="020B0600000101010101" pitchFamily="34" charset="-127"/>
              </a:rPr>
              <a:t> non-preemptible</a:t>
            </a: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CBB3B-7C96-FDD3-A299-037D3304CD0B}"/>
              </a:ext>
            </a:extLst>
          </p:cNvPr>
          <p:cNvSpPr/>
          <p:nvPr/>
        </p:nvSpPr>
        <p:spPr bwMode="auto">
          <a:xfrm>
            <a:off x="4800600" y="4965612"/>
            <a:ext cx="3962400" cy="609600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P3</a:t>
            </a:r>
          </a:p>
        </p:txBody>
      </p:sp>
    </p:spTree>
    <p:extLst>
      <p:ext uri="{BB962C8B-B14F-4D97-AF65-F5344CB8AC3E}">
        <p14:creationId xmlns:p14="http://schemas.microsoft.com/office/powerpoint/2010/main" val="92804803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BE881-05E8-BF47-52C0-A9A11E96FA4A}"/>
              </a:ext>
            </a:extLst>
          </p:cNvPr>
          <p:cNvSpPr/>
          <p:nvPr/>
        </p:nvSpPr>
        <p:spPr bwMode="auto">
          <a:xfrm>
            <a:off x="1143000" y="4572000"/>
            <a:ext cx="1651000" cy="1447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31835-EC6B-E354-3A0F-AEE17BA3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Convoy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D8FEA-C5BD-26E0-3957-F9116DA2A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587588"/>
            <a:ext cx="105664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FIFO/FCFS very sensitive to arrival order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altLang="ko-KR" i="1" dirty="0">
                <a:solidFill>
                  <a:schemeClr val="accent1"/>
                </a:solidFill>
                <a:ea typeface="굴림" panose="020B0600000101010101" pitchFamily="34" charset="-127"/>
              </a:rPr>
              <a:t>Convoy effect </a:t>
            </a:r>
          </a:p>
          <a:p>
            <a:pPr marL="0" indent="0" algn="ctr">
              <a:buNone/>
            </a:pPr>
            <a:r>
              <a:rPr lang="en-US" altLang="ko-KR" i="1" dirty="0">
                <a:ea typeface="굴림" panose="020B0600000101010101" pitchFamily="34" charset="-127"/>
              </a:rPr>
              <a:t>S</a:t>
            </a:r>
            <a:r>
              <a:rPr lang="en-US" altLang="ko-KR" dirty="0">
                <a:ea typeface="굴림" panose="020B0600000101010101" pitchFamily="34" charset="-127"/>
              </a:rPr>
              <a:t>hort process stuck behind long process</a:t>
            </a:r>
          </a:p>
          <a:p>
            <a:pPr marL="0" indent="0" algn="ctr">
              <a:buNone/>
            </a:pPr>
            <a:r>
              <a:rPr lang="en-US" dirty="0">
                <a:ea typeface="굴림" panose="020B0600000101010101" pitchFamily="34" charset="-127"/>
              </a:rPr>
              <a:t>Lots of small tasks build up behind long tasks</a:t>
            </a:r>
          </a:p>
          <a:p>
            <a:pPr marL="0" indent="0" algn="ctr">
              <a:buNone/>
            </a:pPr>
            <a:r>
              <a:rPr lang="en-US" dirty="0">
                <a:ea typeface="굴림" panose="020B0600000101010101" pitchFamily="34" charset="-127"/>
              </a:rPr>
              <a:t>FIFO is</a:t>
            </a:r>
            <a:r>
              <a:rPr lang="en-US" dirty="0">
                <a:solidFill>
                  <a:schemeClr val="accent1"/>
                </a:solidFill>
                <a:ea typeface="굴림" panose="020B0600000101010101" pitchFamily="34" charset="-127"/>
              </a:rPr>
              <a:t> non-preemptible</a:t>
            </a: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CBB3B-7C96-FDD3-A299-037D3304CD0B}"/>
              </a:ext>
            </a:extLst>
          </p:cNvPr>
          <p:cNvSpPr/>
          <p:nvPr/>
        </p:nvSpPr>
        <p:spPr bwMode="auto">
          <a:xfrm>
            <a:off x="2514600" y="4991100"/>
            <a:ext cx="3962400" cy="609600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86CA6F-6BCB-573B-6A00-84B74080A59F}"/>
              </a:ext>
            </a:extLst>
          </p:cNvPr>
          <p:cNvSpPr/>
          <p:nvPr/>
        </p:nvSpPr>
        <p:spPr bwMode="auto">
          <a:xfrm>
            <a:off x="7467600" y="4991100"/>
            <a:ext cx="914400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P4</a:t>
            </a:r>
          </a:p>
        </p:txBody>
      </p:sp>
    </p:spTree>
    <p:extLst>
      <p:ext uri="{BB962C8B-B14F-4D97-AF65-F5344CB8AC3E}">
        <p14:creationId xmlns:p14="http://schemas.microsoft.com/office/powerpoint/2010/main" val="389078444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BE881-05E8-BF47-52C0-A9A11E96FA4A}"/>
              </a:ext>
            </a:extLst>
          </p:cNvPr>
          <p:cNvSpPr/>
          <p:nvPr/>
        </p:nvSpPr>
        <p:spPr bwMode="auto">
          <a:xfrm>
            <a:off x="1143000" y="4572000"/>
            <a:ext cx="1651000" cy="1447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31835-EC6B-E354-3A0F-AEE17BA3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Convoy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D8FEA-C5BD-26E0-3957-F9116DA2A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587588"/>
            <a:ext cx="105664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FIFO/FCFS very sensitive to arrival order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altLang="ko-KR" i="1" dirty="0">
                <a:solidFill>
                  <a:schemeClr val="accent1"/>
                </a:solidFill>
                <a:ea typeface="굴림" panose="020B0600000101010101" pitchFamily="34" charset="-127"/>
              </a:rPr>
              <a:t>Convoy effect </a:t>
            </a:r>
          </a:p>
          <a:p>
            <a:pPr marL="0" indent="0" algn="ctr">
              <a:buNone/>
            </a:pPr>
            <a:r>
              <a:rPr lang="en-US" altLang="ko-KR" i="1" dirty="0">
                <a:ea typeface="굴림" panose="020B0600000101010101" pitchFamily="34" charset="-127"/>
              </a:rPr>
              <a:t>S</a:t>
            </a:r>
            <a:r>
              <a:rPr lang="en-US" altLang="ko-KR" dirty="0">
                <a:ea typeface="굴림" panose="020B0600000101010101" pitchFamily="34" charset="-127"/>
              </a:rPr>
              <a:t>hort process stuck behind long process</a:t>
            </a:r>
          </a:p>
          <a:p>
            <a:pPr marL="0" indent="0" algn="ctr">
              <a:buNone/>
            </a:pPr>
            <a:r>
              <a:rPr lang="en-US" dirty="0">
                <a:ea typeface="굴림" panose="020B0600000101010101" pitchFamily="34" charset="-127"/>
              </a:rPr>
              <a:t>Lots of small tasks build up behind long tasks</a:t>
            </a:r>
          </a:p>
          <a:p>
            <a:pPr marL="0" indent="0" algn="ctr">
              <a:buNone/>
            </a:pPr>
            <a:r>
              <a:rPr lang="en-US" dirty="0">
                <a:ea typeface="굴림" panose="020B0600000101010101" pitchFamily="34" charset="-127"/>
              </a:rPr>
              <a:t>FIFO is</a:t>
            </a:r>
            <a:r>
              <a:rPr lang="en-US" dirty="0">
                <a:solidFill>
                  <a:schemeClr val="accent1"/>
                </a:solidFill>
                <a:ea typeface="굴림" panose="020B0600000101010101" pitchFamily="34" charset="-127"/>
              </a:rPr>
              <a:t> non-preemptible</a:t>
            </a: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CBB3B-7C96-FDD3-A299-037D3304CD0B}"/>
              </a:ext>
            </a:extLst>
          </p:cNvPr>
          <p:cNvSpPr/>
          <p:nvPr/>
        </p:nvSpPr>
        <p:spPr bwMode="auto">
          <a:xfrm>
            <a:off x="2514600" y="4991100"/>
            <a:ext cx="3962400" cy="609600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86CA6F-6BCB-573B-6A00-84B74080A59F}"/>
              </a:ext>
            </a:extLst>
          </p:cNvPr>
          <p:cNvSpPr/>
          <p:nvPr/>
        </p:nvSpPr>
        <p:spPr bwMode="auto">
          <a:xfrm>
            <a:off x="7467600" y="4991100"/>
            <a:ext cx="914400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CBA67-6C53-338B-B2B9-543E44E3E5A4}"/>
              </a:ext>
            </a:extLst>
          </p:cNvPr>
          <p:cNvSpPr/>
          <p:nvPr/>
        </p:nvSpPr>
        <p:spPr bwMode="auto">
          <a:xfrm>
            <a:off x="8471338" y="4991100"/>
            <a:ext cx="9144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P5</a:t>
            </a:r>
          </a:p>
        </p:txBody>
      </p:sp>
    </p:spTree>
    <p:extLst>
      <p:ext uri="{BB962C8B-B14F-4D97-AF65-F5344CB8AC3E}">
        <p14:creationId xmlns:p14="http://schemas.microsoft.com/office/powerpoint/2010/main" val="158260408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D8FEA-C5BD-26E0-3957-F9116DA2A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587588"/>
            <a:ext cx="105664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FIFO/FCFS very sensitive to arrival order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altLang="ko-KR" i="1" dirty="0">
                <a:solidFill>
                  <a:schemeClr val="accent1"/>
                </a:solidFill>
                <a:ea typeface="굴림" panose="020B0600000101010101" pitchFamily="34" charset="-127"/>
              </a:rPr>
              <a:t>Convoy effect </a:t>
            </a:r>
          </a:p>
          <a:p>
            <a:pPr marL="0" indent="0" algn="ctr">
              <a:buNone/>
            </a:pPr>
            <a:r>
              <a:rPr lang="en-US" altLang="ko-KR" i="1" dirty="0">
                <a:ea typeface="굴림" panose="020B0600000101010101" pitchFamily="34" charset="-127"/>
              </a:rPr>
              <a:t>S</a:t>
            </a:r>
            <a:r>
              <a:rPr lang="en-US" altLang="ko-KR" dirty="0">
                <a:ea typeface="굴림" panose="020B0600000101010101" pitchFamily="34" charset="-127"/>
              </a:rPr>
              <a:t>hort process stuck behind long process</a:t>
            </a:r>
          </a:p>
          <a:p>
            <a:pPr marL="0" indent="0" algn="ctr">
              <a:buNone/>
            </a:pPr>
            <a:r>
              <a:rPr lang="en-US" dirty="0">
                <a:ea typeface="굴림" panose="020B0600000101010101" pitchFamily="34" charset="-127"/>
              </a:rPr>
              <a:t>Lots of small tasks build up behind long tasks</a:t>
            </a:r>
          </a:p>
          <a:p>
            <a:pPr marL="0" indent="0" algn="ctr">
              <a:buNone/>
            </a:pPr>
            <a:r>
              <a:rPr lang="en-US" dirty="0">
                <a:ea typeface="굴림" panose="020B0600000101010101" pitchFamily="34" charset="-127"/>
              </a:rPr>
              <a:t>FIFO is</a:t>
            </a:r>
            <a:r>
              <a:rPr lang="en-US" dirty="0">
                <a:solidFill>
                  <a:schemeClr val="accent1"/>
                </a:solidFill>
                <a:ea typeface="굴림" panose="020B0600000101010101" pitchFamily="34" charset="-127"/>
              </a:rPr>
              <a:t> non-preemptible</a:t>
            </a: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BE881-05E8-BF47-52C0-A9A11E96FA4A}"/>
              </a:ext>
            </a:extLst>
          </p:cNvPr>
          <p:cNvSpPr/>
          <p:nvPr/>
        </p:nvSpPr>
        <p:spPr bwMode="auto">
          <a:xfrm>
            <a:off x="1143000" y="4572000"/>
            <a:ext cx="1651000" cy="1447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31835-EC6B-E354-3A0F-AEE17BA3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Convoy Effect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CBB3B-7C96-FDD3-A299-037D3304CD0B}"/>
              </a:ext>
            </a:extLst>
          </p:cNvPr>
          <p:cNvSpPr/>
          <p:nvPr/>
        </p:nvSpPr>
        <p:spPr bwMode="auto">
          <a:xfrm>
            <a:off x="2514600" y="4991100"/>
            <a:ext cx="3962400" cy="609600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86CA6F-6BCB-573B-6A00-84B74080A59F}"/>
              </a:ext>
            </a:extLst>
          </p:cNvPr>
          <p:cNvSpPr/>
          <p:nvPr/>
        </p:nvSpPr>
        <p:spPr bwMode="auto">
          <a:xfrm>
            <a:off x="7467600" y="4991100"/>
            <a:ext cx="914400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CBA67-6C53-338B-B2B9-543E44E3E5A4}"/>
              </a:ext>
            </a:extLst>
          </p:cNvPr>
          <p:cNvSpPr/>
          <p:nvPr/>
        </p:nvSpPr>
        <p:spPr bwMode="auto">
          <a:xfrm>
            <a:off x="8471338" y="4991100"/>
            <a:ext cx="9144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5A339-BC0C-6DBB-C8C7-F1FB788F637D}"/>
              </a:ext>
            </a:extLst>
          </p:cNvPr>
          <p:cNvSpPr/>
          <p:nvPr/>
        </p:nvSpPr>
        <p:spPr bwMode="auto">
          <a:xfrm>
            <a:off x="9475076" y="4991100"/>
            <a:ext cx="9144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P6</a:t>
            </a:r>
          </a:p>
        </p:txBody>
      </p:sp>
    </p:spTree>
    <p:extLst>
      <p:ext uri="{BB962C8B-B14F-4D97-AF65-F5344CB8AC3E}">
        <p14:creationId xmlns:p14="http://schemas.microsoft.com/office/powerpoint/2010/main" val="131227111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ED92-E952-6FE2-51FB-6EDC7591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Scheduling Loop!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3BCE5-F5F6-F35A-0CF3-E5418922667C}"/>
              </a:ext>
            </a:extLst>
          </p:cNvPr>
          <p:cNvSpPr txBox="1"/>
          <p:nvPr/>
        </p:nvSpPr>
        <p:spPr>
          <a:xfrm>
            <a:off x="838200" y="2362200"/>
            <a:ext cx="4876800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b="1" err="1">
                <a:latin typeface="Consolas" panose="020B0609020204030204" pitchFamily="49" charset="0"/>
                <a:cs typeface="Consolas" panose="020B0609020204030204" pitchFamily="49" charset="0"/>
              </a:rPr>
              <a:t>readyThreads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(TCBs) ) {</a:t>
            </a:r>
          </a:p>
          <a:p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err="1">
                <a:latin typeface="Consolas" panose="020B0609020204030204" pitchFamily="49" charset="0"/>
                <a:cs typeface="Consolas" panose="020B0609020204030204" pitchFamily="49" charset="0"/>
              </a:rPr>
              <a:t>nextTCB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err="1">
                <a:latin typeface="Consolas" panose="020B0609020204030204" pitchFamily="49" charset="0"/>
                <a:cs typeface="Consolas" panose="020B0609020204030204" pitchFamily="49" charset="0"/>
              </a:rPr>
              <a:t>selectThread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(TCBs);</a:t>
            </a:r>
          </a:p>
          <a:p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	run(</a:t>
            </a:r>
            <a:r>
              <a:rPr lang="en-US" b="1" err="1">
                <a:latin typeface="Consolas" panose="020B0609020204030204" pitchFamily="49" charset="0"/>
                <a:cs typeface="Consolas" panose="020B0609020204030204" pitchFamily="49" charset="0"/>
              </a:rPr>
              <a:t>nextTCB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err="1">
                <a:latin typeface="Consolas" panose="020B0609020204030204" pitchFamily="49" charset="0"/>
                <a:cs typeface="Consolas" panose="020B0609020204030204" pitchFamily="49" charset="0"/>
              </a:rPr>
              <a:t>run_idle_thread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3CD6F42A-C6F7-E089-0722-6FB661DAEC6A}"/>
              </a:ext>
            </a:extLst>
          </p:cNvPr>
          <p:cNvSpPr/>
          <p:nvPr/>
        </p:nvSpPr>
        <p:spPr bwMode="auto">
          <a:xfrm>
            <a:off x="283894" y="2362200"/>
            <a:ext cx="549812" cy="1607656"/>
          </a:xfrm>
          <a:custGeom>
            <a:avLst/>
            <a:gdLst>
              <a:gd name="connsiteX0" fmla="*/ 1387780 w 1387780"/>
              <a:gd name="connsiteY0" fmla="*/ 2403572 h 2845960"/>
              <a:gd name="connsiteX1" fmla="*/ 192026 w 1387780"/>
              <a:gd name="connsiteY1" fmla="*/ 2677892 h 2845960"/>
              <a:gd name="connsiteX2" fmla="*/ 114654 w 1387780"/>
              <a:gd name="connsiteY2" fmla="*/ 152741 h 2845960"/>
              <a:gd name="connsiteX3" fmla="*/ 1310408 w 1387780"/>
              <a:gd name="connsiteY3" fmla="*/ 497400 h 2845960"/>
              <a:gd name="connsiteX0" fmla="*/ 1328660 w 1328660"/>
              <a:gd name="connsiteY0" fmla="*/ 2305098 h 2817795"/>
              <a:gd name="connsiteX1" fmla="*/ 189177 w 1328660"/>
              <a:gd name="connsiteY1" fmla="*/ 2677892 h 2817795"/>
              <a:gd name="connsiteX2" fmla="*/ 111805 w 1328660"/>
              <a:gd name="connsiteY2" fmla="*/ 152741 h 2817795"/>
              <a:gd name="connsiteX3" fmla="*/ 1307559 w 1328660"/>
              <a:gd name="connsiteY3" fmla="*/ 497400 h 281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8660" h="2817795">
                <a:moveTo>
                  <a:pt x="1328660" y="2305098"/>
                </a:moveTo>
                <a:cubicBezTo>
                  <a:pt x="836877" y="2629827"/>
                  <a:pt x="391986" y="3036618"/>
                  <a:pt x="189177" y="2677892"/>
                </a:cubicBezTo>
                <a:cubicBezTo>
                  <a:pt x="-13632" y="2319166"/>
                  <a:pt x="-74592" y="516156"/>
                  <a:pt x="111805" y="152741"/>
                </a:cubicBezTo>
                <a:cubicBezTo>
                  <a:pt x="298202" y="-210674"/>
                  <a:pt x="802880" y="143363"/>
                  <a:pt x="1307559" y="49740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1AA3D4-AD4F-D7EA-A174-4611357B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1676400"/>
            <a:ext cx="5145857" cy="609600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1. Which task to run next?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6EF7E3-4277-0345-58F5-93254D19E696}"/>
              </a:ext>
            </a:extLst>
          </p:cNvPr>
          <p:cNvSpPr txBox="1">
            <a:spLocks/>
          </p:cNvSpPr>
          <p:nvPr/>
        </p:nvSpPr>
        <p:spPr bwMode="auto">
          <a:xfrm>
            <a:off x="6708640" y="2743200"/>
            <a:ext cx="4072976" cy="609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2. How frequently does this loop run?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8E2BEFF-5C76-563F-8D53-8BEED29FB0AB}"/>
              </a:ext>
            </a:extLst>
          </p:cNvPr>
          <p:cNvSpPr txBox="1">
            <a:spLocks/>
          </p:cNvSpPr>
          <p:nvPr/>
        </p:nvSpPr>
        <p:spPr bwMode="auto">
          <a:xfrm>
            <a:off x="6708640" y="4191000"/>
            <a:ext cx="4072976" cy="609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3. What happens if </a:t>
            </a:r>
            <a:r>
              <a:rPr lang="en-US" kern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kern="0"/>
              <a:t> never returns?</a:t>
            </a:r>
          </a:p>
        </p:txBody>
      </p:sp>
    </p:spTree>
    <p:extLst>
      <p:ext uri="{BB962C8B-B14F-4D97-AF65-F5344CB8AC3E}">
        <p14:creationId xmlns:p14="http://schemas.microsoft.com/office/powerpoint/2010/main" val="29337563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D8FEA-C5BD-26E0-3957-F9116DA2A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587588"/>
            <a:ext cx="105664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FIFO/FCFS very sensitive to arrival order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altLang="ko-KR" i="1" dirty="0">
                <a:solidFill>
                  <a:schemeClr val="accent1"/>
                </a:solidFill>
                <a:ea typeface="굴림" panose="020B0600000101010101" pitchFamily="34" charset="-127"/>
              </a:rPr>
              <a:t>Convoy effect </a:t>
            </a:r>
          </a:p>
          <a:p>
            <a:pPr marL="0" indent="0" algn="ctr">
              <a:buNone/>
            </a:pPr>
            <a:r>
              <a:rPr lang="en-US" altLang="ko-KR" i="1" dirty="0">
                <a:ea typeface="굴림" panose="020B0600000101010101" pitchFamily="34" charset="-127"/>
              </a:rPr>
              <a:t>S</a:t>
            </a:r>
            <a:r>
              <a:rPr lang="en-US" altLang="ko-KR" dirty="0">
                <a:ea typeface="굴림" panose="020B0600000101010101" pitchFamily="34" charset="-127"/>
              </a:rPr>
              <a:t>hort process stuck behind long process</a:t>
            </a:r>
          </a:p>
          <a:p>
            <a:pPr marL="0" indent="0" algn="ctr">
              <a:buNone/>
            </a:pPr>
            <a:r>
              <a:rPr lang="en-US" dirty="0">
                <a:ea typeface="굴림" panose="020B0600000101010101" pitchFamily="34" charset="-127"/>
              </a:rPr>
              <a:t>Lots of small tasks build up behind long tasks</a:t>
            </a:r>
          </a:p>
          <a:p>
            <a:pPr marL="0" indent="0" algn="ctr">
              <a:buNone/>
            </a:pPr>
            <a:r>
              <a:rPr lang="en-US" dirty="0">
                <a:ea typeface="굴림" panose="020B0600000101010101" pitchFamily="34" charset="-127"/>
              </a:rPr>
              <a:t>FIFO is</a:t>
            </a:r>
            <a:r>
              <a:rPr lang="en-US" dirty="0">
                <a:solidFill>
                  <a:schemeClr val="accent1"/>
                </a:solidFill>
                <a:ea typeface="굴림" panose="020B0600000101010101" pitchFamily="34" charset="-127"/>
              </a:rPr>
              <a:t> non-preemptible</a:t>
            </a: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BE881-05E8-BF47-52C0-A9A11E96FA4A}"/>
              </a:ext>
            </a:extLst>
          </p:cNvPr>
          <p:cNvSpPr/>
          <p:nvPr/>
        </p:nvSpPr>
        <p:spPr bwMode="auto">
          <a:xfrm>
            <a:off x="1143000" y="4572000"/>
            <a:ext cx="1651000" cy="1447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31835-EC6B-E354-3A0F-AEE17BA3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Convoy Effect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CBB3B-7C96-FDD3-A299-037D3304CD0B}"/>
              </a:ext>
            </a:extLst>
          </p:cNvPr>
          <p:cNvSpPr/>
          <p:nvPr/>
        </p:nvSpPr>
        <p:spPr bwMode="auto">
          <a:xfrm>
            <a:off x="2514600" y="4991100"/>
            <a:ext cx="3962400" cy="609600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86CA6F-6BCB-573B-6A00-84B74080A59F}"/>
              </a:ext>
            </a:extLst>
          </p:cNvPr>
          <p:cNvSpPr/>
          <p:nvPr/>
        </p:nvSpPr>
        <p:spPr bwMode="auto">
          <a:xfrm>
            <a:off x="7467600" y="4991100"/>
            <a:ext cx="914400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CBA67-6C53-338B-B2B9-543E44E3E5A4}"/>
              </a:ext>
            </a:extLst>
          </p:cNvPr>
          <p:cNvSpPr/>
          <p:nvPr/>
        </p:nvSpPr>
        <p:spPr bwMode="auto">
          <a:xfrm>
            <a:off x="8471338" y="4991100"/>
            <a:ext cx="9144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5A339-BC0C-6DBB-C8C7-F1FB788F637D}"/>
              </a:ext>
            </a:extLst>
          </p:cNvPr>
          <p:cNvSpPr/>
          <p:nvPr/>
        </p:nvSpPr>
        <p:spPr bwMode="auto">
          <a:xfrm>
            <a:off x="9475076" y="4991100"/>
            <a:ext cx="9144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P6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A419A6-8D47-4570-E82D-49315C768B00}"/>
              </a:ext>
            </a:extLst>
          </p:cNvPr>
          <p:cNvSpPr/>
          <p:nvPr/>
        </p:nvSpPr>
        <p:spPr bwMode="auto">
          <a:xfrm>
            <a:off x="217126" y="4407251"/>
            <a:ext cx="5153748" cy="22479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Can FIFO lead to starvation?</a:t>
            </a:r>
          </a:p>
        </p:txBody>
      </p:sp>
    </p:spTree>
    <p:extLst>
      <p:ext uri="{BB962C8B-B14F-4D97-AF65-F5344CB8AC3E}">
        <p14:creationId xmlns:p14="http://schemas.microsoft.com/office/powerpoint/2010/main" val="218895811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4BEC-C0D6-6D8A-3215-516C7E7D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FCFS/FIFO Summary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91BD9A-3A81-4EDA-A922-50E7E77F7343}"/>
              </a:ext>
            </a:extLst>
          </p:cNvPr>
          <p:cNvSpPr/>
          <p:nvPr/>
        </p:nvSpPr>
        <p:spPr bwMode="auto">
          <a:xfrm>
            <a:off x="762000" y="1295400"/>
            <a:ext cx="4953000" cy="2377147"/>
          </a:xfrm>
          <a:prstGeom prst="roundRect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sz="2400" b="0" u="sng"/>
              <a:t>The good</a:t>
            </a:r>
          </a:p>
          <a:p>
            <a:pPr marL="0" indent="0" algn="ctr">
              <a:buNone/>
            </a:pPr>
            <a:endParaRPr lang="en-US" sz="2400" b="0"/>
          </a:p>
          <a:p>
            <a:pPr marL="0" indent="0" algn="ctr">
              <a:buNone/>
            </a:pPr>
            <a:r>
              <a:rPr lang="en-US" sz="2400" b="0"/>
              <a:t>Simple</a:t>
            </a:r>
          </a:p>
          <a:p>
            <a:pPr marL="0" indent="0" algn="ctr">
              <a:buNone/>
            </a:pPr>
            <a:r>
              <a:rPr lang="en-US" sz="2400" b="0"/>
              <a:t>Low Overhead</a:t>
            </a:r>
          </a:p>
          <a:p>
            <a:pPr marL="0" indent="0" algn="ctr">
              <a:buNone/>
            </a:pPr>
            <a:r>
              <a:rPr lang="en-US" sz="2400" b="0"/>
              <a:t>No Starvation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12028F-DD3C-B19B-9B70-0779BA2C06B2}"/>
              </a:ext>
            </a:extLst>
          </p:cNvPr>
          <p:cNvSpPr/>
          <p:nvPr/>
        </p:nvSpPr>
        <p:spPr bwMode="auto">
          <a:xfrm>
            <a:off x="6705600" y="1295400"/>
            <a:ext cx="4952999" cy="2377146"/>
          </a:xfrm>
          <a:prstGeom prst="roundRect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u="sng"/>
              <a:t>The bad</a:t>
            </a:r>
          </a:p>
          <a:p>
            <a:pPr algn="ctr"/>
            <a:endParaRPr lang="en-US" sz="2400" u="sng"/>
          </a:p>
          <a:p>
            <a:pPr lvl="1" algn="ctr"/>
            <a:r>
              <a:rPr lang="en-US" sz="2400"/>
              <a:t> Sensitive to arrival order (poor predictability)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2D55318-580F-9DC4-9CA8-D6C0DB6DCD9A}"/>
              </a:ext>
            </a:extLst>
          </p:cNvPr>
          <p:cNvSpPr/>
          <p:nvPr/>
        </p:nvSpPr>
        <p:spPr bwMode="auto">
          <a:xfrm>
            <a:off x="3619500" y="4276891"/>
            <a:ext cx="4953000" cy="2037555"/>
          </a:xfrm>
          <a:prstGeom prst="roundRect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u="sng"/>
              <a:t>The ugly</a:t>
            </a:r>
          </a:p>
          <a:p>
            <a:pPr algn="ctr"/>
            <a:endParaRPr lang="en-US" sz="2400"/>
          </a:p>
          <a:p>
            <a:pPr lvl="1" algn="ctr"/>
            <a:r>
              <a:rPr lang="en-US" sz="2400"/>
              <a:t> Convoy Effect. </a:t>
            </a:r>
          </a:p>
          <a:p>
            <a:pPr lvl="1" algn="ctr"/>
            <a:r>
              <a:rPr lang="en-US" sz="2400"/>
              <a:t> Bad for Interactive Tasks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736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4BEC-C0D6-6D8A-3215-516C7E7D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Job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7E1A5-50B1-2D3E-38C4-6E7F0230B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can we </a:t>
            </a:r>
            <a:r>
              <a:rPr lang="en-US" dirty="0" err="1"/>
              <a:t>minimise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average completion time?</a:t>
            </a:r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dirty="0"/>
              <a:t>By scheduling jobs in order of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estimated completion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198C2-9406-3A71-6BD6-993D54CBB90B}"/>
              </a:ext>
            </a:extLst>
          </p:cNvPr>
          <p:cNvSpPr txBox="1"/>
          <p:nvPr/>
        </p:nvSpPr>
        <p:spPr>
          <a:xfrm>
            <a:off x="1752600" y="5029200"/>
            <a:ext cx="93730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0" dirty="0">
                <a:latin typeface="+mn-lt"/>
              </a:rPr>
              <a:t>This is the “10 items or less” line at Safeway</a:t>
            </a:r>
          </a:p>
        </p:txBody>
      </p:sp>
    </p:spTree>
    <p:extLst>
      <p:ext uri="{BB962C8B-B14F-4D97-AF65-F5344CB8AC3E}">
        <p14:creationId xmlns:p14="http://schemas.microsoft.com/office/powerpoint/2010/main" val="39873357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8D4C84-AB50-9A04-FFE1-F6518B72AF42}"/>
              </a:ext>
            </a:extLst>
          </p:cNvPr>
          <p:cNvSpPr/>
          <p:nvPr/>
        </p:nvSpPr>
        <p:spPr bwMode="auto">
          <a:xfrm>
            <a:off x="6857999" y="2025870"/>
            <a:ext cx="1752601" cy="7620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1997" cy="457200"/>
          </a:xfrm>
        </p:spPr>
        <p:txBody>
          <a:bodyPr/>
          <a:lstStyle/>
          <a:p>
            <a:r>
              <a:rPr lang="fr-FR" altLang="ko-KR">
                <a:ea typeface="굴림" panose="020B0600000101010101" pitchFamily="34" charset="-127"/>
              </a:rPr>
              <a:t>S</a:t>
            </a:r>
            <a:r>
              <a:rPr lang="en-US" altLang="ko-KR" err="1">
                <a:ea typeface="굴림" panose="020B0600000101010101" pitchFamily="34" charset="-127"/>
              </a:rPr>
              <a:t>hortest</a:t>
            </a:r>
            <a:r>
              <a:rPr lang="en-US" altLang="ko-KR">
                <a:ea typeface="굴림" panose="020B0600000101010101" pitchFamily="34" charset="-127"/>
              </a:rPr>
              <a:t> Job First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4610098" cy="2590800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sz="2000" u="sng">
                <a:ea typeface="굴림" panose="020B0600000101010101" pitchFamily="34" charset="-127"/>
              </a:rPr>
              <a:t>Process</a:t>
            </a:r>
            <a:r>
              <a:rPr lang="en-US" altLang="ko-KR" sz="2000">
                <a:ea typeface="굴림" panose="020B0600000101010101" pitchFamily="34" charset="-127"/>
              </a:rPr>
              <a:t>	</a:t>
            </a:r>
            <a:r>
              <a:rPr lang="en-US" altLang="ko-KR" sz="2000" u="sng">
                <a:ea typeface="굴림" panose="020B0600000101010101" pitchFamily="34" charset="-127"/>
              </a:rPr>
              <a:t>Burst Time</a:t>
            </a:r>
            <a:br>
              <a:rPr lang="en-US" altLang="ko-KR" sz="2000" u="sng">
                <a:ea typeface="굴림" panose="020B0600000101010101" pitchFamily="34" charset="-127"/>
              </a:rPr>
            </a:br>
            <a:endParaRPr lang="en-US" altLang="ko-KR" sz="2000" u="sng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>
                <a:ea typeface="굴림" panose="020B0600000101010101" pitchFamily="34" charset="-127"/>
              </a:rPr>
              <a:t>P</a:t>
            </a:r>
            <a:r>
              <a:rPr lang="en-US" altLang="ko-KR" sz="2000" i="1" baseline="-25000">
                <a:ea typeface="굴림" panose="020B0600000101010101" pitchFamily="34" charset="-127"/>
              </a:rPr>
              <a:t>1</a:t>
            </a:r>
            <a:r>
              <a:rPr lang="en-US" altLang="ko-KR" sz="2000">
                <a:ea typeface="굴림" panose="020B0600000101010101" pitchFamily="34" charset="-127"/>
              </a:rPr>
              <a:t>	3</a:t>
            </a:r>
            <a:br>
              <a:rPr lang="en-US" altLang="ko-KR" sz="2000">
                <a:ea typeface="굴림" panose="020B0600000101010101" pitchFamily="34" charset="-127"/>
              </a:rPr>
            </a:br>
            <a:endParaRPr lang="en-US" altLang="ko-KR" sz="200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>
                <a:ea typeface="굴림" panose="020B0600000101010101" pitchFamily="34" charset="-127"/>
              </a:rPr>
              <a:t>P</a:t>
            </a:r>
            <a:r>
              <a:rPr lang="en-US" altLang="ko-KR" sz="2000" i="1" baseline="-25000">
                <a:ea typeface="굴림" panose="020B0600000101010101" pitchFamily="34" charset="-127"/>
              </a:rPr>
              <a:t>2</a:t>
            </a:r>
            <a:r>
              <a:rPr lang="en-US" altLang="ko-KR" sz="2000">
                <a:ea typeface="굴림" panose="020B0600000101010101" pitchFamily="34" charset="-127"/>
              </a:rPr>
              <a:t> 	6</a:t>
            </a:r>
            <a:br>
              <a:rPr lang="en-US" altLang="ko-KR" sz="2000">
                <a:ea typeface="굴림" panose="020B0600000101010101" pitchFamily="34" charset="-127"/>
              </a:rPr>
            </a:br>
            <a:endParaRPr lang="en-US" altLang="ko-KR" sz="200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>
                <a:ea typeface="굴림" panose="020B0600000101010101" pitchFamily="34" charset="-127"/>
              </a:rPr>
              <a:t>P</a:t>
            </a:r>
            <a:r>
              <a:rPr lang="en-US" altLang="ko-KR" sz="2000" i="1" baseline="-25000">
                <a:ea typeface="굴림" panose="020B0600000101010101" pitchFamily="34" charset="-127"/>
              </a:rPr>
              <a:t>3	 </a:t>
            </a:r>
            <a:r>
              <a:rPr lang="en-US" altLang="ko-KR" sz="2000">
                <a:ea typeface="굴림" panose="020B0600000101010101" pitchFamily="34" charset="-127"/>
              </a:rPr>
              <a:t>24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endParaRPr lang="en-US" altLang="ko-KR" sz="200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>
                <a:ea typeface="굴림" panose="020B0600000101010101" pitchFamily="34" charset="-127"/>
              </a:rPr>
              <a:t>P</a:t>
            </a:r>
            <a:r>
              <a:rPr lang="en-US" altLang="ko-KR" sz="2000" i="1" baseline="-25000">
                <a:ea typeface="굴림" panose="020B0600000101010101" pitchFamily="34" charset="-127"/>
              </a:rPr>
              <a:t>4	 </a:t>
            </a:r>
            <a:r>
              <a:rPr lang="en-US" altLang="ko-KR" sz="2000">
                <a:ea typeface="굴림" panose="020B0600000101010101" pitchFamily="34" charset="-127"/>
              </a:rPr>
              <a:t>1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endParaRPr lang="en-US" altLang="ko-KR" sz="200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endParaRPr lang="en-US" altLang="ko-KR" sz="2000" i="1" baseline="-25000">
              <a:ea typeface="굴림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EF2617-2C9E-C5E9-7C66-76A631017D58}"/>
              </a:ext>
            </a:extLst>
          </p:cNvPr>
          <p:cNvSpPr/>
          <p:nvPr/>
        </p:nvSpPr>
        <p:spPr bwMode="auto">
          <a:xfrm>
            <a:off x="4800600" y="2028759"/>
            <a:ext cx="805363" cy="762000"/>
          </a:xfrm>
          <a:prstGeom prst="rect">
            <a:avLst/>
          </a:prstGeom>
          <a:solidFill>
            <a:schemeClr val="accent5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DE07A-378F-B923-1067-FA0F9CA62557}"/>
              </a:ext>
            </a:extLst>
          </p:cNvPr>
          <p:cNvSpPr/>
          <p:nvPr/>
        </p:nvSpPr>
        <p:spPr bwMode="auto">
          <a:xfrm>
            <a:off x="5605962" y="2028759"/>
            <a:ext cx="1252037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C275723-84A0-0A21-B0BF-FA0070688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019359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54503E6-D90E-0456-0ADC-2342B3302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019359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1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88A9FEE-7F17-CB55-30C0-CC72B42A5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19359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4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34D59CE-FF80-B48B-F2A6-93EAD3FC1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2987039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10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89BB027F-A80F-0442-0450-C0E049CA2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5384" y="2333559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>
                <a:ea typeface="굴림" panose="020B0600000101010101" pitchFamily="34" charset="-127"/>
              </a:rPr>
              <a:t>P</a:t>
            </a:r>
            <a:r>
              <a:rPr lang="en-US" altLang="ko-KR" sz="2000" i="1" baseline="-25000">
                <a:ea typeface="굴림" panose="020B0600000101010101" pitchFamily="34" charset="-127"/>
              </a:rPr>
              <a:t>1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0424EC6-6038-1212-BBBF-D06196FAF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6581" y="2333559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>
                <a:ea typeface="굴림" panose="020B0600000101010101" pitchFamily="34" charset="-127"/>
              </a:rPr>
              <a:t>P</a:t>
            </a:r>
            <a:r>
              <a:rPr lang="en-US" altLang="ko-KR" sz="2000" i="1" baseline="-25000">
                <a:ea typeface="굴림" panose="020B0600000101010101" pitchFamily="34" charset="-127"/>
              </a:rPr>
              <a:t>4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BD8A00FB-0F3D-57E5-3A29-5B9D81FE3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080" y="4651089"/>
            <a:ext cx="8305800" cy="268591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What is the average completion time? </a:t>
            </a:r>
            <a:endParaRPr lang="en-US" altLang="ko-KR" i="1" kern="0" baseline="-25000">
              <a:ea typeface="굴림" panose="020B0600000101010101" pitchFamily="34" charset="-12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9B564F4B-A1AB-0CA8-60E0-E57472DA0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492178"/>
            <a:ext cx="8305800" cy="268591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Can prove that SJF generates optimal average completion time if all jobs arrive at the same time </a:t>
            </a:r>
            <a:endParaRPr lang="en-US" altLang="ko-KR" i="1" kern="0" baseline="-25000">
              <a:ea typeface="굴림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4178372E-CE79-FB02-0117-5552C15136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03451" y="4629281"/>
                <a:ext cx="2688546" cy="3999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80000"/>
                  </a:lnSpc>
                  <a:spcBef>
                    <a:spcPct val="20000"/>
                  </a:spcBef>
                  <a:buFontTx/>
                  <a:buNone/>
                  <a:tabLst>
                    <a:tab pos="3032125" algn="ctr"/>
                    <a:tab pos="4635500" algn="ctr"/>
                  </a:tabLst>
                </a:pPr>
                <a:r>
                  <a:rPr lang="en-US" altLang="ko-KR" sz="2000" kern="0">
                    <a:solidFill>
                      <a:schemeClr val="accent1"/>
                    </a:solidFill>
                    <a:ea typeface="굴림" panose="020B0600000101010101" pitchFamily="34" charset="-127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fPr>
                      <m:num>
                        <m:r>
                          <a:rPr lang="en-US" altLang="ko-KR" sz="2000" b="0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  1+4+10+34</m:t>
                        </m:r>
                      </m:num>
                      <m:den>
                        <m:r>
                          <a:rPr lang="en-US" altLang="ko-KR" sz="2000" b="0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4</m:t>
                        </m:r>
                      </m:den>
                    </m:f>
                    <m:r>
                      <a:rPr lang="en-US" altLang="ko-KR" sz="2000" b="0" i="1" kern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=12.25</m:t>
                    </m:r>
                  </m:oMath>
                </a14:m>
                <a:r>
                  <a:rPr lang="en-US" altLang="ko-KR" sz="2000" i="1" kern="0" baseline="-25000">
                    <a:solidFill>
                      <a:schemeClr val="accent1"/>
                    </a:solidFill>
                    <a:ea typeface="굴림" panose="020B0600000101010101" pitchFamily="34" charset="-127"/>
                  </a:rPr>
                  <a:t> </a:t>
                </a:r>
                <a:r>
                  <a:rPr lang="en-US" altLang="ko-KR" sz="2000" kern="0">
                    <a:solidFill>
                      <a:schemeClr val="accent1"/>
                    </a:solidFill>
                    <a:ea typeface="굴림" panose="020B0600000101010101" pitchFamily="34" charset="-127"/>
                  </a:rPr>
                  <a:t>)</a:t>
                </a:r>
                <a:endParaRPr lang="en-US" altLang="ko-KR" sz="2000" i="1" kern="0" baseline="-25000">
                  <a:solidFill>
                    <a:schemeClr val="accent1"/>
                  </a:solidFill>
                  <a:ea typeface="굴림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4178372E-CE79-FB02-0117-5552C1513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03451" y="4629281"/>
                <a:ext cx="2688546" cy="399919"/>
              </a:xfrm>
              <a:prstGeom prst="rect">
                <a:avLst/>
              </a:prstGeom>
              <a:blipFill>
                <a:blip r:embed="rId3"/>
                <a:stretch>
                  <a:fillRect l="-2494" t="-7576" r="-227" b="-25758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43A7FAC-C6B6-33AF-0690-64A8D932AE32}"/>
              </a:ext>
            </a:extLst>
          </p:cNvPr>
          <p:cNvSpPr/>
          <p:nvPr/>
        </p:nvSpPr>
        <p:spPr bwMode="auto">
          <a:xfrm>
            <a:off x="8610600" y="2028759"/>
            <a:ext cx="33528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96F5234-5052-C1CD-24A6-72BD28691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5084" y="2304259"/>
            <a:ext cx="533400" cy="111147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>
                <a:ea typeface="굴림" panose="020B0600000101010101" pitchFamily="34" charset="-127"/>
              </a:rPr>
              <a:t>P</a:t>
            </a:r>
            <a:r>
              <a:rPr lang="en-US" altLang="ko-KR" sz="2000" i="1" baseline="-25000">
                <a:ea typeface="굴림" panose="020B0600000101010101" pitchFamily="34" charset="-127"/>
              </a:rPr>
              <a:t>2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FA074FE6-1264-5A1B-9095-4B8DF1E1E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9300" y="2322523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>
                <a:ea typeface="굴림" panose="020B0600000101010101" pitchFamily="34" charset="-127"/>
              </a:rPr>
              <a:t>P</a:t>
            </a:r>
            <a:r>
              <a:rPr lang="en-US" altLang="ko-KR" sz="2000" i="1" baseline="-25000">
                <a:ea typeface="굴림" panose="020B0600000101010101" pitchFamily="34" charset="-127"/>
              </a:rPr>
              <a:t>3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9047B29-8230-4901-9725-ABE444DC5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45727" y="2952356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34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50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78563" grpId="0" build="p"/>
      <p:bldP spid="2" grpId="0" animBg="1"/>
      <p:bldP spid="4" grpId="0" animBg="1"/>
      <p:bldP spid="7" grpId="0"/>
      <p:bldP spid="8" grpId="0"/>
      <p:bldP spid="9" grpId="0"/>
      <p:bldP spid="10" grpId="0"/>
      <p:bldP spid="14" grpId="0"/>
      <p:bldP spid="15" grpId="0"/>
      <p:bldP spid="16" grpId="0"/>
      <p:bldP spid="17" grpId="0"/>
      <p:bldP spid="12" grpId="0"/>
      <p:bldP spid="3" grpId="0" animBg="1"/>
      <p:bldP spid="5" grpId="0"/>
      <p:bldP spid="18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683D-B4DD-8763-DD6E-F4176132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we done?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EA368-CB46-659A-9AFB-46557D6D7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00201"/>
            <a:ext cx="12192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Can SJF lead to starvation?</a:t>
            </a:r>
            <a:endParaRPr lang="en-US" altLang="ko-KR" i="1" kern="0" baseline="-25000">
              <a:ea typeface="굴림" panose="020B0600000101010101" pitchFamily="34" charset="-12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F0AAA5A-0F6D-86EA-DB6A-2C0C9FD18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487801"/>
            <a:ext cx="63246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Yes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kern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Any scheduling policy that always </a:t>
            </a:r>
            <a:r>
              <a:rPr lang="en-US" altLang="ko-KR" kern="0" err="1">
                <a:ea typeface="굴림" panose="020B0600000101010101" pitchFamily="34" charset="-127"/>
              </a:rPr>
              <a:t>favours</a:t>
            </a:r>
            <a:r>
              <a:rPr lang="en-US" altLang="ko-KR" kern="0">
                <a:ea typeface="굴림" panose="020B0600000101010101" pitchFamily="34" charset="-127"/>
              </a:rPr>
              <a:t> a </a:t>
            </a:r>
            <a:r>
              <a:rPr lang="en-US" altLang="ko-KR" kern="0">
                <a:solidFill>
                  <a:schemeClr val="accent1"/>
                </a:solidFill>
                <a:ea typeface="굴림" panose="020B0600000101010101" pitchFamily="34" charset="-127"/>
              </a:rPr>
              <a:t>fixed property </a:t>
            </a:r>
            <a:r>
              <a:rPr lang="en-US" altLang="ko-KR" kern="0">
                <a:ea typeface="굴림" panose="020B0600000101010101" pitchFamily="34" charset="-127"/>
              </a:rPr>
              <a:t>for scheduling leads to starvation</a:t>
            </a:r>
            <a:endParaRPr lang="en-US" altLang="ko-KR" i="1" kern="0" baseline="-25000">
              <a:ea typeface="굴림" panose="020B0600000101010101" pitchFamily="34" charset="-127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E7EA3F-F28C-36D0-B7AD-A29002B413DD}"/>
              </a:ext>
            </a:extLst>
          </p:cNvPr>
          <p:cNvSpPr/>
          <p:nvPr/>
        </p:nvSpPr>
        <p:spPr bwMode="auto">
          <a:xfrm>
            <a:off x="1143000" y="4559387"/>
            <a:ext cx="1651000" cy="1447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A9B8E9-AE06-134C-9663-D5500FCF919D}"/>
              </a:ext>
            </a:extLst>
          </p:cNvPr>
          <p:cNvSpPr/>
          <p:nvPr/>
        </p:nvSpPr>
        <p:spPr bwMode="auto">
          <a:xfrm>
            <a:off x="4800600" y="4952999"/>
            <a:ext cx="3962400" cy="609600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F03943-AFC6-F3E2-FC03-84792F96B4E2}"/>
              </a:ext>
            </a:extLst>
          </p:cNvPr>
          <p:cNvSpPr/>
          <p:nvPr/>
        </p:nvSpPr>
        <p:spPr bwMode="auto">
          <a:xfrm>
            <a:off x="3810000" y="4952999"/>
            <a:ext cx="914400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32044911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683D-B4DD-8763-DD6E-F4176132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done?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EA368-CB46-659A-9AFB-46557D6D7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00201"/>
            <a:ext cx="12192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Can SJF lead to starvation?</a:t>
            </a:r>
            <a:endParaRPr lang="en-US" altLang="ko-KR" i="1" kern="0" baseline="-25000">
              <a:ea typeface="굴림" panose="020B0600000101010101" pitchFamily="34" charset="-12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F0AAA5A-0F6D-86EA-DB6A-2C0C9FD18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487801"/>
            <a:ext cx="63246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Yes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kern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Any scheduling policy that always </a:t>
            </a:r>
            <a:r>
              <a:rPr lang="en-US" altLang="ko-KR" kern="0" err="1">
                <a:ea typeface="굴림" panose="020B0600000101010101" pitchFamily="34" charset="-127"/>
              </a:rPr>
              <a:t>favours</a:t>
            </a:r>
            <a:r>
              <a:rPr lang="en-US" altLang="ko-KR" kern="0">
                <a:ea typeface="굴림" panose="020B0600000101010101" pitchFamily="34" charset="-127"/>
              </a:rPr>
              <a:t> a </a:t>
            </a:r>
            <a:r>
              <a:rPr lang="en-US" altLang="ko-KR" kern="0">
                <a:solidFill>
                  <a:schemeClr val="accent1"/>
                </a:solidFill>
                <a:ea typeface="굴림" panose="020B0600000101010101" pitchFamily="34" charset="-127"/>
              </a:rPr>
              <a:t>fixed property </a:t>
            </a:r>
            <a:r>
              <a:rPr lang="en-US" altLang="ko-KR" kern="0">
                <a:ea typeface="굴림" panose="020B0600000101010101" pitchFamily="34" charset="-127"/>
              </a:rPr>
              <a:t>for scheduling leads to starvation</a:t>
            </a:r>
            <a:endParaRPr lang="en-US" altLang="ko-KR" i="1" kern="0" baseline="-25000">
              <a:ea typeface="굴림" panose="020B0600000101010101" pitchFamily="34" charset="-127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E7EA3F-F28C-36D0-B7AD-A29002B413DD}"/>
              </a:ext>
            </a:extLst>
          </p:cNvPr>
          <p:cNvSpPr/>
          <p:nvPr/>
        </p:nvSpPr>
        <p:spPr bwMode="auto">
          <a:xfrm>
            <a:off x="1143000" y="4572000"/>
            <a:ext cx="1651000" cy="1447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A9B8E9-AE06-134C-9663-D5500FCF919D}"/>
              </a:ext>
            </a:extLst>
          </p:cNvPr>
          <p:cNvSpPr/>
          <p:nvPr/>
        </p:nvSpPr>
        <p:spPr bwMode="auto">
          <a:xfrm>
            <a:off x="4800600" y="4965612"/>
            <a:ext cx="3962400" cy="609600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F03943-AFC6-F3E2-FC03-84792F96B4E2}"/>
              </a:ext>
            </a:extLst>
          </p:cNvPr>
          <p:cNvSpPr/>
          <p:nvPr/>
        </p:nvSpPr>
        <p:spPr bwMode="auto">
          <a:xfrm>
            <a:off x="2427802" y="4952999"/>
            <a:ext cx="914400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2E1DB6-3498-C698-F02B-6F796F9F5122}"/>
              </a:ext>
            </a:extLst>
          </p:cNvPr>
          <p:cNvSpPr/>
          <p:nvPr/>
        </p:nvSpPr>
        <p:spPr bwMode="auto">
          <a:xfrm>
            <a:off x="8849798" y="4952999"/>
            <a:ext cx="9144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P3</a:t>
            </a:r>
          </a:p>
        </p:txBody>
      </p:sp>
    </p:spTree>
    <p:extLst>
      <p:ext uri="{BB962C8B-B14F-4D97-AF65-F5344CB8AC3E}">
        <p14:creationId xmlns:p14="http://schemas.microsoft.com/office/powerpoint/2010/main" val="113537362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683D-B4DD-8763-DD6E-F4176132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we done?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EA368-CB46-659A-9AFB-46557D6D7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00201"/>
            <a:ext cx="12192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Can SJF lead to starvation?</a:t>
            </a:r>
            <a:endParaRPr lang="en-US" altLang="ko-KR" i="1" kern="0" baseline="-25000">
              <a:ea typeface="굴림" panose="020B0600000101010101" pitchFamily="34" charset="-12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F0AAA5A-0F6D-86EA-DB6A-2C0C9FD18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487801"/>
            <a:ext cx="63246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Yes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kern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Any scheduling policy that always </a:t>
            </a:r>
            <a:r>
              <a:rPr lang="en-US" altLang="ko-KR" kern="0" err="1">
                <a:ea typeface="굴림" panose="020B0600000101010101" pitchFamily="34" charset="-127"/>
              </a:rPr>
              <a:t>favours</a:t>
            </a:r>
            <a:r>
              <a:rPr lang="en-US" altLang="ko-KR" kern="0">
                <a:ea typeface="굴림" panose="020B0600000101010101" pitchFamily="34" charset="-127"/>
              </a:rPr>
              <a:t> a </a:t>
            </a:r>
            <a:r>
              <a:rPr lang="en-US" altLang="ko-KR" kern="0">
                <a:solidFill>
                  <a:schemeClr val="accent1"/>
                </a:solidFill>
                <a:ea typeface="굴림" panose="020B0600000101010101" pitchFamily="34" charset="-127"/>
              </a:rPr>
              <a:t>fixed property </a:t>
            </a:r>
            <a:r>
              <a:rPr lang="en-US" altLang="ko-KR" kern="0">
                <a:ea typeface="굴림" panose="020B0600000101010101" pitchFamily="34" charset="-127"/>
              </a:rPr>
              <a:t>for scheduling leads to starvation</a:t>
            </a:r>
            <a:endParaRPr lang="en-US" altLang="ko-KR" i="1" kern="0" baseline="-25000">
              <a:ea typeface="굴림" panose="020B0600000101010101" pitchFamily="34" charset="-127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E7EA3F-F28C-36D0-B7AD-A29002B413DD}"/>
              </a:ext>
            </a:extLst>
          </p:cNvPr>
          <p:cNvSpPr/>
          <p:nvPr/>
        </p:nvSpPr>
        <p:spPr bwMode="auto">
          <a:xfrm>
            <a:off x="1143000" y="4572000"/>
            <a:ext cx="1651000" cy="1447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A9B8E9-AE06-134C-9663-D5500FCF919D}"/>
              </a:ext>
            </a:extLst>
          </p:cNvPr>
          <p:cNvSpPr/>
          <p:nvPr/>
        </p:nvSpPr>
        <p:spPr bwMode="auto">
          <a:xfrm>
            <a:off x="4800600" y="4965612"/>
            <a:ext cx="3962400" cy="609600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F03943-AFC6-F3E2-FC03-84792F96B4E2}"/>
              </a:ext>
            </a:extLst>
          </p:cNvPr>
          <p:cNvSpPr/>
          <p:nvPr/>
        </p:nvSpPr>
        <p:spPr bwMode="auto">
          <a:xfrm>
            <a:off x="8839200" y="4965612"/>
            <a:ext cx="914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2E1DB6-3498-C698-F02B-6F796F9F5122}"/>
              </a:ext>
            </a:extLst>
          </p:cNvPr>
          <p:cNvSpPr/>
          <p:nvPr/>
        </p:nvSpPr>
        <p:spPr bwMode="auto">
          <a:xfrm>
            <a:off x="2514600" y="4965612"/>
            <a:ext cx="9144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P3</a:t>
            </a:r>
          </a:p>
        </p:txBody>
      </p:sp>
    </p:spTree>
    <p:extLst>
      <p:ext uri="{BB962C8B-B14F-4D97-AF65-F5344CB8AC3E}">
        <p14:creationId xmlns:p14="http://schemas.microsoft.com/office/powerpoint/2010/main" val="150955143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683D-B4DD-8763-DD6E-F4176132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we done?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EA368-CB46-659A-9AFB-46557D6D7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00201"/>
            <a:ext cx="12192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Is SFJ subject to the convoy effect?</a:t>
            </a:r>
            <a:endParaRPr lang="en-US" altLang="ko-KR" i="1" kern="0" baseline="-25000">
              <a:ea typeface="굴림" panose="020B0600000101010101" pitchFamily="34" charset="-12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F0AAA5A-0F6D-86EA-DB6A-2C0C9FD18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487801"/>
            <a:ext cx="67056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Yes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kern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Any </a:t>
            </a:r>
            <a:r>
              <a:rPr lang="en-US" altLang="ko-KR" kern="0">
                <a:solidFill>
                  <a:schemeClr val="accent1"/>
                </a:solidFill>
                <a:ea typeface="굴림" panose="020B0600000101010101" pitchFamily="34" charset="-127"/>
              </a:rPr>
              <a:t>non-preemptible</a:t>
            </a:r>
            <a:r>
              <a:rPr lang="en-US" altLang="ko-KR" kern="0">
                <a:ea typeface="굴림" panose="020B0600000101010101" pitchFamily="34" charset="-127"/>
              </a:rPr>
              <a:t> scheduling policy suffers from convoy effect</a:t>
            </a:r>
            <a:endParaRPr lang="en-US" altLang="ko-KR" i="1" kern="0" baseline="-25000">
              <a:ea typeface="굴림" panose="020B0600000101010101" pitchFamily="34" charset="-127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E7EA3F-F28C-36D0-B7AD-A29002B413DD}"/>
              </a:ext>
            </a:extLst>
          </p:cNvPr>
          <p:cNvSpPr/>
          <p:nvPr/>
        </p:nvSpPr>
        <p:spPr bwMode="auto">
          <a:xfrm>
            <a:off x="1143000" y="4572000"/>
            <a:ext cx="1651000" cy="1447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A9B8E9-AE06-134C-9663-D5500FCF919D}"/>
              </a:ext>
            </a:extLst>
          </p:cNvPr>
          <p:cNvSpPr/>
          <p:nvPr/>
        </p:nvSpPr>
        <p:spPr bwMode="auto">
          <a:xfrm>
            <a:off x="4267200" y="4876800"/>
            <a:ext cx="3962400" cy="609600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3904071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683D-B4DD-8763-DD6E-F4176132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done?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EA368-CB46-659A-9AFB-46557D6D7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00201"/>
            <a:ext cx="12192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Is SFJ subject to the convoy effect?</a:t>
            </a:r>
            <a:endParaRPr lang="en-US" altLang="ko-KR" i="1" kern="0" baseline="-25000">
              <a:ea typeface="굴림" panose="020B0600000101010101" pitchFamily="34" charset="-12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F0AAA5A-0F6D-86EA-DB6A-2C0C9FD18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487801"/>
            <a:ext cx="67056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Yes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kern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Any </a:t>
            </a:r>
            <a:r>
              <a:rPr lang="en-US" altLang="ko-KR" kern="0">
                <a:solidFill>
                  <a:schemeClr val="accent1"/>
                </a:solidFill>
                <a:ea typeface="굴림" panose="020B0600000101010101" pitchFamily="34" charset="-127"/>
              </a:rPr>
              <a:t>non-preemptible</a:t>
            </a:r>
            <a:r>
              <a:rPr lang="en-US" altLang="ko-KR" kern="0">
                <a:ea typeface="굴림" panose="020B0600000101010101" pitchFamily="34" charset="-127"/>
              </a:rPr>
              <a:t> scheduling policy suffers from convoy effect</a:t>
            </a:r>
            <a:endParaRPr lang="en-US" altLang="ko-KR" i="1" kern="0" baseline="-25000">
              <a:ea typeface="굴림" panose="020B0600000101010101" pitchFamily="34" charset="-127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E7EA3F-F28C-36D0-B7AD-A29002B413DD}"/>
              </a:ext>
            </a:extLst>
          </p:cNvPr>
          <p:cNvSpPr/>
          <p:nvPr/>
        </p:nvSpPr>
        <p:spPr bwMode="auto">
          <a:xfrm>
            <a:off x="1143000" y="4572000"/>
            <a:ext cx="1651000" cy="1447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A9B8E9-AE06-134C-9663-D5500FCF919D}"/>
              </a:ext>
            </a:extLst>
          </p:cNvPr>
          <p:cNvSpPr/>
          <p:nvPr/>
        </p:nvSpPr>
        <p:spPr bwMode="auto">
          <a:xfrm>
            <a:off x="2514600" y="4991100"/>
            <a:ext cx="3962400" cy="609600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CB2113-33B7-49A0-013C-3EC70759B10C}"/>
              </a:ext>
            </a:extLst>
          </p:cNvPr>
          <p:cNvSpPr/>
          <p:nvPr/>
        </p:nvSpPr>
        <p:spPr bwMode="auto">
          <a:xfrm>
            <a:off x="7467600" y="4991100"/>
            <a:ext cx="914400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67154D-F92C-D855-BAE6-693CCFBA8E35}"/>
              </a:ext>
            </a:extLst>
          </p:cNvPr>
          <p:cNvSpPr/>
          <p:nvPr/>
        </p:nvSpPr>
        <p:spPr bwMode="auto">
          <a:xfrm>
            <a:off x="8471338" y="4991100"/>
            <a:ext cx="9144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D24DA7-9860-7578-FD7E-57FB320D8B76}"/>
              </a:ext>
            </a:extLst>
          </p:cNvPr>
          <p:cNvSpPr/>
          <p:nvPr/>
        </p:nvSpPr>
        <p:spPr bwMode="auto">
          <a:xfrm>
            <a:off x="9475076" y="4991100"/>
            <a:ext cx="9144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P6</a:t>
            </a:r>
          </a:p>
        </p:txBody>
      </p:sp>
    </p:spTree>
    <p:extLst>
      <p:ext uri="{BB962C8B-B14F-4D97-AF65-F5344CB8AC3E}">
        <p14:creationId xmlns:p14="http://schemas.microsoft.com/office/powerpoint/2010/main" val="318956221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4BEC-C0D6-6D8A-3215-516C7E7D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SJF Summary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91BD9A-3A81-4EDA-A922-50E7E77F7343}"/>
              </a:ext>
            </a:extLst>
          </p:cNvPr>
          <p:cNvSpPr/>
          <p:nvPr/>
        </p:nvSpPr>
        <p:spPr bwMode="auto">
          <a:xfrm>
            <a:off x="762000" y="1292772"/>
            <a:ext cx="4953000" cy="2377147"/>
          </a:xfrm>
          <a:prstGeom prst="roundRect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sz="2400" b="0" u="sng"/>
              <a:t>The good</a:t>
            </a:r>
          </a:p>
          <a:p>
            <a:pPr marL="0" indent="0" algn="ctr">
              <a:buNone/>
            </a:pPr>
            <a:endParaRPr lang="en-US" sz="2400" b="0"/>
          </a:p>
          <a:p>
            <a:pPr marL="0" indent="0" algn="ctr">
              <a:buNone/>
            </a:pPr>
            <a:r>
              <a:rPr lang="en-US" sz="2400" b="0"/>
              <a:t>Optimal Average Completion Time when jobs arrive simultaneously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12028F-DD3C-B19B-9B70-0779BA2C06B2}"/>
              </a:ext>
            </a:extLst>
          </p:cNvPr>
          <p:cNvSpPr/>
          <p:nvPr/>
        </p:nvSpPr>
        <p:spPr bwMode="auto">
          <a:xfrm>
            <a:off x="6705600" y="1292772"/>
            <a:ext cx="4952999" cy="2377146"/>
          </a:xfrm>
          <a:prstGeom prst="roundRect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0" u="sng"/>
              <a:t>The bad</a:t>
            </a:r>
          </a:p>
          <a:p>
            <a:pPr algn="ctr"/>
            <a:endParaRPr lang="en-US" sz="2400" b="0" u="sng"/>
          </a:p>
          <a:p>
            <a:pPr lvl="1" algn="ctr"/>
            <a:r>
              <a:rPr lang="en-US" sz="2400" b="0"/>
              <a:t> Sensitive to arrival order (poor predictability)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2D55318-580F-9DC4-9CA8-D6C0DB6DCD9A}"/>
              </a:ext>
            </a:extLst>
          </p:cNvPr>
          <p:cNvSpPr/>
          <p:nvPr/>
        </p:nvSpPr>
        <p:spPr bwMode="auto">
          <a:xfrm>
            <a:off x="2514600" y="4276891"/>
            <a:ext cx="8153400" cy="2037555"/>
          </a:xfrm>
          <a:prstGeom prst="roundRect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0" u="sng"/>
              <a:t>The ugly</a:t>
            </a:r>
          </a:p>
          <a:p>
            <a:pPr algn="ctr"/>
            <a:endParaRPr lang="en-US" sz="2400" b="0"/>
          </a:p>
          <a:p>
            <a:pPr lvl="1" algn="ctr"/>
            <a:r>
              <a:rPr lang="en-US" sz="2400" b="0"/>
              <a:t> Can lead to starvation!</a:t>
            </a:r>
          </a:p>
          <a:p>
            <a:pPr lvl="1" algn="ctr"/>
            <a:endParaRPr lang="en-US" sz="2400" b="0"/>
          </a:p>
          <a:p>
            <a:pPr lvl="1" algn="ctr"/>
            <a:r>
              <a:rPr lang="en-US" sz="2400" b="0"/>
              <a:t>Requires knowing duration of job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3507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17CB-B386-8A60-95C3-10A737DE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Recall: Thread Life Cycle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35AF1E-9A2B-CBFA-4901-7037CA1798DA}"/>
              </a:ext>
            </a:extLst>
          </p:cNvPr>
          <p:cNvSpPr/>
          <p:nvPr/>
        </p:nvSpPr>
        <p:spPr bwMode="auto">
          <a:xfrm>
            <a:off x="3377042" y="2133600"/>
            <a:ext cx="1676400" cy="990600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Running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6965C6-EF4A-B3B5-86C5-F3706A6E5550}"/>
              </a:ext>
            </a:extLst>
          </p:cNvPr>
          <p:cNvSpPr/>
          <p:nvPr/>
        </p:nvSpPr>
        <p:spPr bwMode="auto">
          <a:xfrm>
            <a:off x="7499657" y="2133600"/>
            <a:ext cx="1676400" cy="990600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Ready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FAE1D5-D19E-4FB1-0702-FF646184F64A}"/>
              </a:ext>
            </a:extLst>
          </p:cNvPr>
          <p:cNvSpPr/>
          <p:nvPr/>
        </p:nvSpPr>
        <p:spPr bwMode="auto">
          <a:xfrm>
            <a:off x="5536042" y="4138247"/>
            <a:ext cx="1676400" cy="990600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Blocked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9C4F3F53-16C7-ECAC-BF4F-80ABF6B74BA1}"/>
              </a:ext>
            </a:extLst>
          </p:cNvPr>
          <p:cNvCxnSpPr>
            <a:stCxn id="4" idx="0"/>
            <a:endCxn id="5" idx="0"/>
          </p:cNvCxnSpPr>
          <p:nvPr/>
        </p:nvCxnSpPr>
        <p:spPr bwMode="auto">
          <a:xfrm rot="5400000" flipH="1" flipV="1">
            <a:off x="6276549" y="72293"/>
            <a:ext cx="12700" cy="4122615"/>
          </a:xfrm>
          <a:prstGeom prst="curvedConnector3">
            <a:avLst>
              <a:gd name="adj1" fmla="val 1800000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60101522-6846-71D2-5123-F66303C49E0C}"/>
              </a:ext>
            </a:extLst>
          </p:cNvPr>
          <p:cNvCxnSpPr>
            <a:stCxn id="5" idx="4"/>
            <a:endCxn id="4" idx="4"/>
          </p:cNvCxnSpPr>
          <p:nvPr/>
        </p:nvCxnSpPr>
        <p:spPr bwMode="auto">
          <a:xfrm rot="5400000">
            <a:off x="6276550" y="1062893"/>
            <a:ext cx="12700" cy="4122615"/>
          </a:xfrm>
          <a:prstGeom prst="curvedConnector3">
            <a:avLst>
              <a:gd name="adj1" fmla="val 1800000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4DC39E2-4CE2-147B-712B-1C827D4ED8B8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4120969" y="3218474"/>
            <a:ext cx="1509347" cy="1320800"/>
          </a:xfrm>
          <a:prstGeom prst="curvedConnector2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7793F0E-2F37-8CAF-96B9-59ACC4D0DE2F}"/>
              </a:ext>
            </a:extLst>
          </p:cNvPr>
          <p:cNvCxnSpPr>
            <a:stCxn id="6" idx="6"/>
            <a:endCxn id="5" idx="4"/>
          </p:cNvCxnSpPr>
          <p:nvPr/>
        </p:nvCxnSpPr>
        <p:spPr bwMode="auto">
          <a:xfrm flipV="1">
            <a:off x="7212442" y="3124200"/>
            <a:ext cx="1125415" cy="1509347"/>
          </a:xfrm>
          <a:prstGeom prst="curvedConnector2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34E175D-A855-DC63-4A6A-C91322804736}"/>
              </a:ext>
            </a:extLst>
          </p:cNvPr>
          <p:cNvSpPr txBox="1">
            <a:spLocks/>
          </p:cNvSpPr>
          <p:nvPr/>
        </p:nvSpPr>
        <p:spPr bwMode="auto">
          <a:xfrm>
            <a:off x="1765119" y="3966747"/>
            <a:ext cx="26924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Request I/O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A2D263A-020E-9AB8-A560-10CE0367512A}"/>
              </a:ext>
            </a:extLst>
          </p:cNvPr>
          <p:cNvSpPr txBox="1">
            <a:spLocks/>
          </p:cNvSpPr>
          <p:nvPr/>
        </p:nvSpPr>
        <p:spPr bwMode="auto">
          <a:xfrm>
            <a:off x="8197964" y="3966747"/>
            <a:ext cx="26924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Finish I/O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9AAB521-74DE-F492-B71B-D4882EEC240C}"/>
              </a:ext>
            </a:extLst>
          </p:cNvPr>
          <p:cNvSpPr txBox="1">
            <a:spLocks/>
          </p:cNvSpPr>
          <p:nvPr/>
        </p:nvSpPr>
        <p:spPr bwMode="auto">
          <a:xfrm>
            <a:off x="4936699" y="1346006"/>
            <a:ext cx="26924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err="1">
                <a:latin typeface="+mn-lt"/>
              </a:rPr>
              <a:t>Descheduled</a:t>
            </a:r>
            <a:endParaRPr lang="en-US" kern="0">
              <a:latin typeface="+mn-lt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302E410-E3D4-6427-4BAD-C8C561569905}"/>
              </a:ext>
            </a:extLst>
          </p:cNvPr>
          <p:cNvSpPr txBox="1">
            <a:spLocks/>
          </p:cNvSpPr>
          <p:nvPr/>
        </p:nvSpPr>
        <p:spPr bwMode="auto">
          <a:xfrm>
            <a:off x="4896158" y="2788040"/>
            <a:ext cx="26924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Scheduled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CA61A47-81BD-4095-B2D6-6A3705B69DA0}"/>
              </a:ext>
            </a:extLst>
          </p:cNvPr>
          <p:cNvSpPr/>
          <p:nvPr/>
        </p:nvSpPr>
        <p:spPr bwMode="auto">
          <a:xfrm>
            <a:off x="981041" y="2139951"/>
            <a:ext cx="1676400" cy="990600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Dying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43A339A9-63E1-3A20-4FD6-9C71F8B97CC3}"/>
              </a:ext>
            </a:extLst>
          </p:cNvPr>
          <p:cNvCxnSpPr>
            <a:stCxn id="4" idx="2"/>
            <a:endCxn id="31" idx="6"/>
          </p:cNvCxnSpPr>
          <p:nvPr/>
        </p:nvCxnSpPr>
        <p:spPr bwMode="auto">
          <a:xfrm rot="10800000" flipV="1">
            <a:off x="2657442" y="2628899"/>
            <a:ext cx="719601" cy="6351"/>
          </a:xfrm>
          <a:prstGeom prst="curvedConnector3">
            <a:avLst>
              <a:gd name="adj1" fmla="val 50001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37997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7" grpId="0"/>
      <p:bldP spid="18" grpId="0"/>
      <p:bldP spid="19" grpId="0"/>
      <p:bldP spid="20" grpId="0"/>
      <p:bldP spid="3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CC36-0D80-7828-A101-71F1FF8D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/>
              <a:t>Shortest Time to Completion First (STCF)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7C9A8-57EF-0393-2B51-8AC8CE5B2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371600"/>
            <a:ext cx="105664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Introduce the notion of </a:t>
            </a:r>
            <a:r>
              <a:rPr lang="en-US">
                <a:solidFill>
                  <a:schemeClr val="accent1"/>
                </a:solidFill>
              </a:rPr>
              <a:t>preemption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A running task can be de-scheduled before completion.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41A400-0655-3DD2-AAEF-F14B2C1AFAF4}"/>
              </a:ext>
            </a:extLst>
          </p:cNvPr>
          <p:cNvSpPr txBox="1">
            <a:spLocks/>
          </p:cNvSpPr>
          <p:nvPr/>
        </p:nvSpPr>
        <p:spPr bwMode="auto">
          <a:xfrm>
            <a:off x="812800" y="37338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STCF</a:t>
            </a:r>
          </a:p>
          <a:p>
            <a:pPr marL="0" indent="0" algn="ctr">
              <a:buFontTx/>
              <a:buNone/>
            </a:pPr>
            <a:endParaRPr lang="en-US" kern="0"/>
          </a:p>
          <a:p>
            <a:pPr marL="0" indent="0" algn="ctr">
              <a:buFontTx/>
              <a:buNone/>
            </a:pPr>
            <a:r>
              <a:rPr lang="en-US" kern="0"/>
              <a:t>Schedule the task with the </a:t>
            </a:r>
            <a:r>
              <a:rPr lang="en-US" kern="0">
                <a:solidFill>
                  <a:schemeClr val="accent1"/>
                </a:solidFill>
              </a:rPr>
              <a:t>least amount of time left</a:t>
            </a:r>
          </a:p>
        </p:txBody>
      </p:sp>
    </p:spTree>
    <p:extLst>
      <p:ext uri="{BB962C8B-B14F-4D97-AF65-F5344CB8AC3E}">
        <p14:creationId xmlns:p14="http://schemas.microsoft.com/office/powerpoint/2010/main" val="37054027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CC36-0D80-7828-A101-71F1FF8D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/>
              <a:t>Shortest Time to Completion First (STCF)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41A400-0655-3DD2-AAEF-F14B2C1AFAF4}"/>
              </a:ext>
            </a:extLst>
          </p:cNvPr>
          <p:cNvSpPr txBox="1">
            <a:spLocks/>
          </p:cNvSpPr>
          <p:nvPr/>
        </p:nvSpPr>
        <p:spPr bwMode="auto">
          <a:xfrm>
            <a:off x="812800" y="9906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STCF</a:t>
            </a:r>
          </a:p>
          <a:p>
            <a:pPr marL="0" indent="0" algn="ctr">
              <a:buFontTx/>
              <a:buNone/>
            </a:pPr>
            <a:endParaRPr lang="en-US" kern="0"/>
          </a:p>
          <a:p>
            <a:pPr marL="0" indent="0" algn="ctr">
              <a:buFontTx/>
              <a:buNone/>
            </a:pPr>
            <a:r>
              <a:rPr lang="en-US" kern="0"/>
              <a:t>Schedule the task with the </a:t>
            </a:r>
            <a:r>
              <a:rPr lang="en-US" kern="0">
                <a:solidFill>
                  <a:schemeClr val="accent1"/>
                </a:solidFill>
              </a:rPr>
              <a:t>least amount of time left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F5B8789-C8F1-F453-DB91-AD62288D9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66090"/>
            <a:ext cx="4610098" cy="2590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u="sng" kern="0">
                <a:ea typeface="굴림" panose="020B0600000101010101" pitchFamily="34" charset="-127"/>
              </a:rPr>
              <a:t>Process</a:t>
            </a:r>
            <a:r>
              <a:rPr lang="en-US" altLang="ko-KR" sz="2000" kern="0">
                <a:ea typeface="굴림" panose="020B0600000101010101" pitchFamily="34" charset="-127"/>
              </a:rPr>
              <a:t>	</a:t>
            </a:r>
            <a:r>
              <a:rPr lang="en-US" altLang="ko-KR" sz="2000" u="sng" kern="0">
                <a:ea typeface="굴림" panose="020B0600000101010101" pitchFamily="34" charset="-127"/>
              </a:rPr>
              <a:t>Burst Time (left)</a:t>
            </a:r>
            <a:br>
              <a:rPr lang="en-US" altLang="ko-KR" sz="2000" u="sng" kern="0">
                <a:ea typeface="굴림" panose="020B0600000101010101" pitchFamily="34" charset="-127"/>
              </a:rPr>
            </a:br>
            <a:endParaRPr lang="en-US" altLang="ko-KR" sz="2000" u="sng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1</a:t>
            </a:r>
            <a:r>
              <a:rPr lang="en-US" altLang="ko-KR" sz="2000" kern="0">
                <a:ea typeface="굴림" panose="020B0600000101010101" pitchFamily="34" charset="-127"/>
              </a:rPr>
              <a:t>	3</a:t>
            </a:r>
            <a:br>
              <a:rPr lang="en-US" altLang="ko-KR" sz="2000" kern="0">
                <a:ea typeface="굴림" panose="020B0600000101010101" pitchFamily="34" charset="-127"/>
              </a:rPr>
            </a:b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2</a:t>
            </a:r>
            <a:r>
              <a:rPr lang="en-US" altLang="ko-KR" sz="2000" kern="0">
                <a:ea typeface="굴림" panose="020B0600000101010101" pitchFamily="34" charset="-127"/>
              </a:rPr>
              <a:t> 	6</a:t>
            </a:r>
            <a:br>
              <a:rPr lang="en-US" altLang="ko-KR" sz="2000" kern="0">
                <a:ea typeface="굴림" panose="020B0600000101010101" pitchFamily="34" charset="-127"/>
              </a:rPr>
            </a:b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3	 </a:t>
            </a:r>
            <a:r>
              <a:rPr lang="en-US" altLang="ko-KR" sz="2000" kern="0">
                <a:ea typeface="굴림" panose="020B0600000101010101" pitchFamily="34" charset="-127"/>
              </a:rPr>
              <a:t>24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4	 </a:t>
            </a:r>
            <a:r>
              <a:rPr lang="en-US" altLang="ko-KR" sz="2000" kern="0">
                <a:ea typeface="굴림" panose="020B0600000101010101" pitchFamily="34" charset="-127"/>
              </a:rPr>
              <a:t>16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CD99A0B-3A31-FD3F-F6CA-C3BCE3998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290493"/>
            <a:ext cx="4610098" cy="2590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u="sng" kern="0">
                <a:ea typeface="굴림" panose="020B0600000101010101" pitchFamily="34" charset="-127"/>
              </a:rPr>
              <a:t>Arrival Time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u="sng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10</a:t>
            </a:r>
            <a:r>
              <a:rPr lang="en-US" altLang="ko-KR" sz="2000" kern="0">
                <a:ea typeface="굴림" panose="020B0600000101010101" pitchFamily="34" charset="-127"/>
              </a:rPr>
              <a:t>	</a:t>
            </a:r>
            <a:br>
              <a:rPr lang="en-US" altLang="ko-KR" sz="2000" kern="0">
                <a:ea typeface="굴림" panose="020B0600000101010101" pitchFamily="34" charset="-127"/>
              </a:rPr>
            </a:b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1</a:t>
            </a:r>
            <a:r>
              <a:rPr lang="en-US" altLang="ko-KR" sz="2000" kern="0">
                <a:ea typeface="굴림" panose="020B0600000101010101" pitchFamily="34" charset="-127"/>
              </a:rPr>
              <a:t> 	</a:t>
            </a:r>
            <a:br>
              <a:rPr lang="en-US" altLang="ko-KR" sz="2000" kern="0">
                <a:ea typeface="굴림" panose="020B0600000101010101" pitchFamily="34" charset="-127"/>
              </a:rPr>
            </a:b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baseline="-25000">
                <a:ea typeface="굴림" panose="020B0600000101010101" pitchFamily="34" charset="-127"/>
              </a:rPr>
              <a:t>	</a:t>
            </a: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20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	</a:t>
            </a: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98803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CC36-0D80-7828-A101-71F1FF8D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/>
              <a:t>Shortest Time to Completion First (STCF)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F5B8789-C8F1-F453-DB91-AD62288D9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118597"/>
            <a:ext cx="4610098" cy="2590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u="sng" kern="0">
                <a:ea typeface="굴림" panose="020B0600000101010101" pitchFamily="34" charset="-127"/>
              </a:rPr>
              <a:t>Process</a:t>
            </a:r>
            <a:r>
              <a:rPr lang="en-US" altLang="ko-KR" sz="2000" kern="0">
                <a:ea typeface="굴림" panose="020B0600000101010101" pitchFamily="34" charset="-127"/>
              </a:rPr>
              <a:t>	</a:t>
            </a:r>
            <a:r>
              <a:rPr lang="en-US" altLang="ko-KR" sz="2000" u="sng" kern="0">
                <a:ea typeface="굴림" panose="020B0600000101010101" pitchFamily="34" charset="-127"/>
              </a:rPr>
              <a:t>Burst Time (left)</a:t>
            </a:r>
            <a:br>
              <a:rPr lang="en-US" altLang="ko-KR" sz="2000" u="sng" kern="0">
                <a:ea typeface="굴림" panose="020B0600000101010101" pitchFamily="34" charset="-127"/>
              </a:rPr>
            </a:br>
            <a:endParaRPr lang="en-US" altLang="ko-KR" sz="2000" u="sng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1</a:t>
            </a:r>
            <a:r>
              <a:rPr lang="en-US" altLang="ko-KR" sz="2000" kern="0">
                <a:ea typeface="굴림" panose="020B0600000101010101" pitchFamily="34" charset="-127"/>
              </a:rPr>
              <a:t>	3</a:t>
            </a:r>
            <a:br>
              <a:rPr lang="en-US" altLang="ko-KR" sz="2000" kern="0">
                <a:ea typeface="굴림" panose="020B0600000101010101" pitchFamily="34" charset="-127"/>
              </a:rPr>
            </a:b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2</a:t>
            </a:r>
            <a:r>
              <a:rPr lang="en-US" altLang="ko-KR" sz="2000" kern="0">
                <a:ea typeface="굴림" panose="020B0600000101010101" pitchFamily="34" charset="-127"/>
              </a:rPr>
              <a:t> 	6</a:t>
            </a:r>
            <a:br>
              <a:rPr lang="en-US" altLang="ko-KR" sz="2000" kern="0">
                <a:ea typeface="굴림" panose="020B0600000101010101" pitchFamily="34" charset="-127"/>
              </a:rPr>
            </a:b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3	 </a:t>
            </a:r>
            <a:r>
              <a:rPr lang="en-US" altLang="ko-KR" sz="2000" kern="0">
                <a:ea typeface="굴림" panose="020B0600000101010101" pitchFamily="34" charset="-127"/>
              </a:rPr>
              <a:t>24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4	 </a:t>
            </a:r>
            <a:r>
              <a:rPr lang="en-US" altLang="ko-KR" sz="2000" kern="0">
                <a:ea typeface="굴림" panose="020B0600000101010101" pitchFamily="34" charset="-127"/>
              </a:rPr>
              <a:t>16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CD99A0B-3A31-FD3F-F6CA-C3BCE3998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1143000"/>
            <a:ext cx="4610098" cy="2590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u="sng" kern="0">
                <a:ea typeface="굴림" panose="020B0600000101010101" pitchFamily="34" charset="-127"/>
              </a:rPr>
              <a:t>Arrival Time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u="sng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10</a:t>
            </a:r>
            <a:r>
              <a:rPr lang="en-US" altLang="ko-KR" sz="2000" kern="0">
                <a:ea typeface="굴림" panose="020B0600000101010101" pitchFamily="34" charset="-127"/>
              </a:rPr>
              <a:t>	</a:t>
            </a:r>
            <a:br>
              <a:rPr lang="en-US" altLang="ko-KR" sz="2000" kern="0">
                <a:ea typeface="굴림" panose="020B0600000101010101" pitchFamily="34" charset="-127"/>
              </a:rPr>
            </a:b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1</a:t>
            </a:r>
            <a:r>
              <a:rPr lang="en-US" altLang="ko-KR" sz="2000" kern="0">
                <a:ea typeface="굴림" panose="020B0600000101010101" pitchFamily="34" charset="-127"/>
              </a:rPr>
              <a:t> 	</a:t>
            </a:r>
            <a:br>
              <a:rPr lang="en-US" altLang="ko-KR" sz="2000" kern="0">
                <a:ea typeface="굴림" panose="020B0600000101010101" pitchFamily="34" charset="-127"/>
              </a:rPr>
            </a:b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baseline="-25000">
                <a:ea typeface="굴림" panose="020B0600000101010101" pitchFamily="34" charset="-127"/>
              </a:rPr>
              <a:t>	</a:t>
            </a: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18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	</a:t>
            </a: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B997FF-6841-DE8B-B33E-620B0C7957C6}"/>
              </a:ext>
            </a:extLst>
          </p:cNvPr>
          <p:cNvSpPr/>
          <p:nvPr/>
        </p:nvSpPr>
        <p:spPr bwMode="auto">
          <a:xfrm>
            <a:off x="1905000" y="5029200"/>
            <a:ext cx="914400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P3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1559200-DBE7-3AA1-FA08-3EBBDCD29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867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1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1082581-3E24-61E1-E6E7-5499EE9A6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5973" y="5867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42154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81EEBE2-7A67-5032-D070-065550333341}"/>
              </a:ext>
            </a:extLst>
          </p:cNvPr>
          <p:cNvSpPr/>
          <p:nvPr/>
        </p:nvSpPr>
        <p:spPr bwMode="auto">
          <a:xfrm>
            <a:off x="2590800" y="2133600"/>
            <a:ext cx="70104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5CC36-0D80-7828-A101-71F1FF8D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/>
              <a:t>Shortest Time to Completion First (STCF)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F5B8789-C8F1-F453-DB91-AD62288D9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118597"/>
            <a:ext cx="4610098" cy="2590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u="sng" kern="0" dirty="0">
                <a:ea typeface="굴림" panose="020B0600000101010101" pitchFamily="34" charset="-127"/>
              </a:rPr>
              <a:t>Process</a:t>
            </a:r>
            <a:r>
              <a:rPr lang="en-US" altLang="ko-KR" sz="2000" kern="0" dirty="0">
                <a:ea typeface="굴림" panose="020B0600000101010101" pitchFamily="34" charset="-127"/>
              </a:rPr>
              <a:t>	</a:t>
            </a:r>
            <a:r>
              <a:rPr lang="en-US" altLang="ko-KR" sz="2000" u="sng" kern="0" dirty="0">
                <a:ea typeface="굴림" panose="020B0600000101010101" pitchFamily="34" charset="-127"/>
              </a:rPr>
              <a:t>Burst Time (left)</a:t>
            </a:r>
            <a:br>
              <a:rPr lang="en-US" altLang="ko-KR" sz="2000" u="sng" kern="0" dirty="0">
                <a:ea typeface="굴림" panose="020B0600000101010101" pitchFamily="34" charset="-127"/>
              </a:rPr>
            </a:br>
            <a:endParaRPr lang="en-US" altLang="ko-KR" sz="2000" u="sng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 dirty="0">
                <a:ea typeface="굴림" panose="020B0600000101010101" pitchFamily="34" charset="-127"/>
              </a:rPr>
              <a:t>1</a:t>
            </a:r>
            <a:r>
              <a:rPr lang="en-US" altLang="ko-KR" sz="2000" kern="0" dirty="0">
                <a:ea typeface="굴림" panose="020B0600000101010101" pitchFamily="34" charset="-127"/>
              </a:rPr>
              <a:t>	3</a:t>
            </a:r>
            <a:br>
              <a:rPr lang="en-US" altLang="ko-KR" sz="2000" kern="0" dirty="0">
                <a:ea typeface="굴림" panose="020B0600000101010101" pitchFamily="34" charset="-127"/>
              </a:rPr>
            </a:b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 dirty="0">
                <a:ea typeface="굴림" panose="020B0600000101010101" pitchFamily="34" charset="-127"/>
              </a:rPr>
              <a:t>2</a:t>
            </a:r>
            <a:r>
              <a:rPr lang="en-US" altLang="ko-KR" sz="2000" kern="0" dirty="0">
                <a:ea typeface="굴림" panose="020B0600000101010101" pitchFamily="34" charset="-127"/>
              </a:rPr>
              <a:t> 	6</a:t>
            </a:r>
            <a:br>
              <a:rPr lang="en-US" altLang="ko-KR" sz="2000" kern="0" dirty="0">
                <a:ea typeface="굴림" panose="020B0600000101010101" pitchFamily="34" charset="-127"/>
              </a:rPr>
            </a:b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 dirty="0">
                <a:ea typeface="굴림" panose="020B0600000101010101" pitchFamily="34" charset="-127"/>
              </a:rPr>
              <a:t>3	 </a:t>
            </a:r>
            <a:r>
              <a:rPr lang="en-US" altLang="ko-KR" sz="2000" kern="0" dirty="0">
                <a:solidFill>
                  <a:srgbClr val="FF0000"/>
                </a:solidFill>
                <a:ea typeface="굴림" panose="020B0600000101010101" pitchFamily="34" charset="-127"/>
              </a:rPr>
              <a:t>23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 dirty="0">
                <a:ea typeface="굴림" panose="020B0600000101010101" pitchFamily="34" charset="-127"/>
              </a:rPr>
              <a:t>4	 </a:t>
            </a:r>
            <a:r>
              <a:rPr lang="en-US" altLang="ko-KR" sz="2000" kern="0" dirty="0">
                <a:ea typeface="굴림" panose="020B0600000101010101" pitchFamily="34" charset="-127"/>
              </a:rPr>
              <a:t>16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i="1" kern="0" baseline="-25000" dirty="0">
              <a:ea typeface="굴림" panose="020B0600000101010101" pitchFamily="34" charset="-127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CD99A0B-3A31-FD3F-F6CA-C3BCE3998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1143000"/>
            <a:ext cx="4610098" cy="2590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u="sng" kern="0">
                <a:ea typeface="굴림" panose="020B0600000101010101" pitchFamily="34" charset="-127"/>
              </a:rPr>
              <a:t>Arrival Time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u="sng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10</a:t>
            </a:r>
            <a:r>
              <a:rPr lang="en-US" altLang="ko-KR" sz="2000" kern="0">
                <a:ea typeface="굴림" panose="020B0600000101010101" pitchFamily="34" charset="-127"/>
              </a:rPr>
              <a:t>	</a:t>
            </a:r>
            <a:br>
              <a:rPr lang="en-US" altLang="ko-KR" sz="2000" kern="0">
                <a:ea typeface="굴림" panose="020B0600000101010101" pitchFamily="34" charset="-127"/>
              </a:rPr>
            </a:b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1</a:t>
            </a:r>
            <a:r>
              <a:rPr lang="en-US" altLang="ko-KR" sz="2000" kern="0">
                <a:ea typeface="굴림" panose="020B0600000101010101" pitchFamily="34" charset="-127"/>
              </a:rPr>
              <a:t> 	</a:t>
            </a:r>
            <a:br>
              <a:rPr lang="en-US" altLang="ko-KR" sz="2000" kern="0">
                <a:ea typeface="굴림" panose="020B0600000101010101" pitchFamily="34" charset="-127"/>
              </a:rPr>
            </a:b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baseline="-25000">
                <a:ea typeface="굴림" panose="020B0600000101010101" pitchFamily="34" charset="-127"/>
              </a:rPr>
              <a:t>	</a:t>
            </a: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18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	</a:t>
            </a: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B997FF-6841-DE8B-B33E-620B0C7957C6}"/>
              </a:ext>
            </a:extLst>
          </p:cNvPr>
          <p:cNvSpPr/>
          <p:nvPr/>
        </p:nvSpPr>
        <p:spPr bwMode="auto">
          <a:xfrm>
            <a:off x="1905000" y="5029200"/>
            <a:ext cx="914400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P3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1559200-DBE7-3AA1-FA08-3EBBDCD29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867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1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1082581-3E24-61E1-E6E7-5499EE9A6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5973" y="5867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98B92-182B-F6B5-10FC-B5AD503CE2C4}"/>
              </a:ext>
            </a:extLst>
          </p:cNvPr>
          <p:cNvSpPr/>
          <p:nvPr/>
        </p:nvSpPr>
        <p:spPr bwMode="auto">
          <a:xfrm>
            <a:off x="2856026" y="5029200"/>
            <a:ext cx="1868373" cy="609600"/>
          </a:xfrm>
          <a:prstGeom prst="rect">
            <a:avLst/>
          </a:prstGeom>
          <a:solidFill>
            <a:srgbClr val="FFC0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P2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08B8B13-E930-C652-DCCF-623276510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867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7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714229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81EEBE2-7A67-5032-D070-065550333341}"/>
              </a:ext>
            </a:extLst>
          </p:cNvPr>
          <p:cNvSpPr/>
          <p:nvPr/>
        </p:nvSpPr>
        <p:spPr bwMode="auto">
          <a:xfrm>
            <a:off x="2631950" y="2667000"/>
            <a:ext cx="70104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5CC36-0D80-7828-A101-71F1FF8D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/>
              <a:t>Shortest Time to Completion First (STCF)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F5B8789-C8F1-F453-DB91-AD62288D9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118597"/>
            <a:ext cx="4610098" cy="2590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u="sng" kern="0" dirty="0">
                <a:ea typeface="굴림" panose="020B0600000101010101" pitchFamily="34" charset="-127"/>
              </a:rPr>
              <a:t>Process</a:t>
            </a:r>
            <a:r>
              <a:rPr lang="en-US" altLang="ko-KR" sz="2000" kern="0" dirty="0">
                <a:ea typeface="굴림" panose="020B0600000101010101" pitchFamily="34" charset="-127"/>
              </a:rPr>
              <a:t>	</a:t>
            </a:r>
            <a:r>
              <a:rPr lang="en-US" altLang="ko-KR" sz="2000" u="sng" kern="0" dirty="0">
                <a:ea typeface="굴림" panose="020B0600000101010101" pitchFamily="34" charset="-127"/>
              </a:rPr>
              <a:t>Burst Time (left)</a:t>
            </a:r>
            <a:br>
              <a:rPr lang="en-US" altLang="ko-KR" sz="2000" u="sng" kern="0" dirty="0">
                <a:ea typeface="굴림" panose="020B0600000101010101" pitchFamily="34" charset="-127"/>
              </a:rPr>
            </a:br>
            <a:endParaRPr lang="en-US" altLang="ko-KR" sz="2000" u="sng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 dirty="0">
                <a:ea typeface="굴림" panose="020B0600000101010101" pitchFamily="34" charset="-127"/>
              </a:rPr>
              <a:t>1</a:t>
            </a:r>
            <a:r>
              <a:rPr lang="en-US" altLang="ko-KR" sz="2000" kern="0" dirty="0">
                <a:ea typeface="굴림" panose="020B0600000101010101" pitchFamily="34" charset="-127"/>
              </a:rPr>
              <a:t>	3</a:t>
            </a:r>
            <a:br>
              <a:rPr lang="en-US" altLang="ko-KR" sz="2000" kern="0" dirty="0">
                <a:ea typeface="굴림" panose="020B0600000101010101" pitchFamily="34" charset="-127"/>
              </a:rPr>
            </a:b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 dirty="0">
                <a:ea typeface="굴림" panose="020B0600000101010101" pitchFamily="34" charset="-127"/>
              </a:rPr>
              <a:t>2</a:t>
            </a:r>
            <a:r>
              <a:rPr lang="en-US" altLang="ko-KR" sz="2000" kern="0" dirty="0">
                <a:ea typeface="굴림" panose="020B0600000101010101" pitchFamily="34" charset="-127"/>
              </a:rPr>
              <a:t> 	</a:t>
            </a:r>
            <a:r>
              <a:rPr lang="en-US" altLang="ko-KR" sz="2000" kern="0" dirty="0">
                <a:solidFill>
                  <a:srgbClr val="FF0000"/>
                </a:solidFill>
                <a:ea typeface="굴림" panose="020B0600000101010101" pitchFamily="34" charset="-127"/>
              </a:rPr>
              <a:t>0</a:t>
            </a:r>
            <a:br>
              <a:rPr lang="en-US" altLang="ko-KR" sz="2000" kern="0" dirty="0">
                <a:ea typeface="굴림" panose="020B0600000101010101" pitchFamily="34" charset="-127"/>
              </a:rPr>
            </a:b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 dirty="0">
                <a:ea typeface="굴림" panose="020B0600000101010101" pitchFamily="34" charset="-127"/>
              </a:rPr>
              <a:t>3	 </a:t>
            </a:r>
            <a:r>
              <a:rPr lang="en-US" altLang="ko-KR" sz="2000" kern="0" dirty="0">
                <a:ea typeface="굴림" panose="020B0600000101010101" pitchFamily="34" charset="-127"/>
              </a:rPr>
              <a:t>23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 dirty="0">
                <a:ea typeface="굴림" panose="020B0600000101010101" pitchFamily="34" charset="-127"/>
              </a:rPr>
              <a:t>4	 </a:t>
            </a:r>
            <a:r>
              <a:rPr lang="en-US" altLang="ko-KR" sz="2000" kern="0" dirty="0">
                <a:ea typeface="굴림" panose="020B0600000101010101" pitchFamily="34" charset="-127"/>
              </a:rPr>
              <a:t>16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i="1" kern="0" baseline="-25000" dirty="0">
              <a:ea typeface="굴림" panose="020B0600000101010101" pitchFamily="34" charset="-127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CD99A0B-3A31-FD3F-F6CA-C3BCE3998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1143000"/>
            <a:ext cx="4610098" cy="2590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u="sng" kern="0" dirty="0">
                <a:ea typeface="굴림" panose="020B0600000101010101" pitchFamily="34" charset="-127"/>
              </a:rPr>
              <a:t>Arrival Time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u="sng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10</a:t>
            </a:r>
            <a:r>
              <a:rPr lang="en-US" altLang="ko-KR" sz="2000" kern="0" dirty="0">
                <a:ea typeface="굴림" panose="020B0600000101010101" pitchFamily="34" charset="-127"/>
              </a:rPr>
              <a:t>	</a:t>
            </a:r>
            <a:br>
              <a:rPr lang="en-US" altLang="ko-KR" sz="2000" kern="0" dirty="0">
                <a:ea typeface="굴림" panose="020B0600000101010101" pitchFamily="34" charset="-127"/>
              </a:rPr>
            </a:b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1</a:t>
            </a:r>
            <a:r>
              <a:rPr lang="en-US" altLang="ko-KR" sz="2000" kern="0" dirty="0">
                <a:ea typeface="굴림" panose="020B0600000101010101" pitchFamily="34" charset="-127"/>
              </a:rPr>
              <a:t> 	</a:t>
            </a:r>
            <a:br>
              <a:rPr lang="en-US" altLang="ko-KR" sz="2000" kern="0" dirty="0">
                <a:ea typeface="굴림" panose="020B0600000101010101" pitchFamily="34" charset="-127"/>
              </a:rPr>
            </a:b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0</a:t>
            </a:r>
            <a:endParaRPr lang="en-US" altLang="ko-KR" sz="2000" i="1" kern="0" baseline="-2500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baseline="-25000" dirty="0">
                <a:ea typeface="굴림" panose="020B0600000101010101" pitchFamily="34" charset="-127"/>
              </a:rPr>
              <a:t>	</a:t>
            </a: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18</a:t>
            </a:r>
            <a:r>
              <a:rPr lang="en-US" altLang="ko-KR" sz="2000" i="1" kern="0" baseline="-25000" dirty="0">
                <a:ea typeface="굴림" panose="020B0600000101010101" pitchFamily="34" charset="-127"/>
              </a:rPr>
              <a:t>	</a:t>
            </a: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i="1" kern="0" baseline="-25000" dirty="0">
              <a:ea typeface="굴림" panose="020B0600000101010101" pitchFamily="34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B997FF-6841-DE8B-B33E-620B0C7957C6}"/>
              </a:ext>
            </a:extLst>
          </p:cNvPr>
          <p:cNvSpPr/>
          <p:nvPr/>
        </p:nvSpPr>
        <p:spPr bwMode="auto">
          <a:xfrm>
            <a:off x="1905000" y="5029200"/>
            <a:ext cx="914400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P3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1559200-DBE7-3AA1-FA08-3EBBDCD29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867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1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1082581-3E24-61E1-E6E7-5499EE9A6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5973" y="5867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98B92-182B-F6B5-10FC-B5AD503CE2C4}"/>
              </a:ext>
            </a:extLst>
          </p:cNvPr>
          <p:cNvSpPr/>
          <p:nvPr/>
        </p:nvSpPr>
        <p:spPr bwMode="auto">
          <a:xfrm>
            <a:off x="2856026" y="5029200"/>
            <a:ext cx="1868373" cy="609600"/>
          </a:xfrm>
          <a:prstGeom prst="rect">
            <a:avLst/>
          </a:prstGeom>
          <a:solidFill>
            <a:srgbClr val="FFC0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P2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08B8B13-E930-C652-DCCF-623276510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867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7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63101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5574E8-EDE7-8749-6576-0156B1DB19AD}"/>
              </a:ext>
            </a:extLst>
          </p:cNvPr>
          <p:cNvSpPr/>
          <p:nvPr/>
        </p:nvSpPr>
        <p:spPr bwMode="auto">
          <a:xfrm>
            <a:off x="2819400" y="1562100"/>
            <a:ext cx="70104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5CC36-0D80-7828-A101-71F1FF8D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/>
              <a:t>Shortest Time to Completion First (STCF)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F5B8789-C8F1-F453-DB91-AD62288D9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118597"/>
            <a:ext cx="4610098" cy="2590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u="sng" kern="0" dirty="0">
                <a:ea typeface="굴림" panose="020B0600000101010101" pitchFamily="34" charset="-127"/>
              </a:rPr>
              <a:t>Process</a:t>
            </a:r>
            <a:r>
              <a:rPr lang="en-US" altLang="ko-KR" sz="2000" kern="0" dirty="0">
                <a:ea typeface="굴림" panose="020B0600000101010101" pitchFamily="34" charset="-127"/>
              </a:rPr>
              <a:t>	</a:t>
            </a:r>
            <a:r>
              <a:rPr lang="en-US" altLang="ko-KR" sz="2000" u="sng" kern="0" dirty="0">
                <a:ea typeface="굴림" panose="020B0600000101010101" pitchFamily="34" charset="-127"/>
              </a:rPr>
              <a:t>Burst Time (left)</a:t>
            </a:r>
            <a:br>
              <a:rPr lang="en-US" altLang="ko-KR" sz="2000" u="sng" kern="0" dirty="0">
                <a:ea typeface="굴림" panose="020B0600000101010101" pitchFamily="34" charset="-127"/>
              </a:rPr>
            </a:br>
            <a:endParaRPr lang="en-US" altLang="ko-KR" sz="2000" u="sng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 dirty="0">
                <a:ea typeface="굴림" panose="020B0600000101010101" pitchFamily="34" charset="-127"/>
              </a:rPr>
              <a:t>1</a:t>
            </a:r>
            <a:r>
              <a:rPr lang="en-US" altLang="ko-KR" sz="2000" kern="0" dirty="0">
                <a:ea typeface="굴림" panose="020B0600000101010101" pitchFamily="34" charset="-127"/>
              </a:rPr>
              <a:t>	3</a:t>
            </a:r>
            <a:br>
              <a:rPr lang="en-US" altLang="ko-KR" sz="2000" kern="0" dirty="0">
                <a:ea typeface="굴림" panose="020B0600000101010101" pitchFamily="34" charset="-127"/>
              </a:rPr>
            </a:b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 dirty="0">
                <a:ea typeface="굴림" panose="020B0600000101010101" pitchFamily="34" charset="-127"/>
              </a:rPr>
              <a:t>2</a:t>
            </a:r>
            <a:r>
              <a:rPr lang="en-US" altLang="ko-KR" sz="2000" kern="0" dirty="0">
                <a:ea typeface="굴림" panose="020B0600000101010101" pitchFamily="34" charset="-127"/>
              </a:rPr>
              <a:t> 	0</a:t>
            </a:r>
            <a:br>
              <a:rPr lang="en-US" altLang="ko-KR" sz="2000" kern="0" dirty="0">
                <a:ea typeface="굴림" panose="020B0600000101010101" pitchFamily="34" charset="-127"/>
              </a:rPr>
            </a:b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 dirty="0">
                <a:ea typeface="굴림" panose="020B0600000101010101" pitchFamily="34" charset="-127"/>
              </a:rPr>
              <a:t>3	 </a:t>
            </a:r>
            <a:r>
              <a:rPr lang="en-US" altLang="ko-KR" sz="2000" kern="0" dirty="0">
                <a:solidFill>
                  <a:srgbClr val="FF0000"/>
                </a:solidFill>
                <a:ea typeface="굴림" panose="020B0600000101010101" pitchFamily="34" charset="-127"/>
              </a:rPr>
              <a:t>20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 dirty="0">
                <a:ea typeface="굴림" panose="020B0600000101010101" pitchFamily="34" charset="-127"/>
              </a:rPr>
              <a:t>4	 </a:t>
            </a:r>
            <a:r>
              <a:rPr lang="en-US" altLang="ko-KR" sz="2000" kern="0" dirty="0">
                <a:ea typeface="굴림" panose="020B0600000101010101" pitchFamily="34" charset="-127"/>
              </a:rPr>
              <a:t>16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i="1" kern="0" baseline="-25000" dirty="0">
              <a:ea typeface="굴림" panose="020B0600000101010101" pitchFamily="34" charset="-127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CD99A0B-3A31-FD3F-F6CA-C3BCE3998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1143000"/>
            <a:ext cx="4610098" cy="2590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u="sng" kern="0" dirty="0">
                <a:ea typeface="굴림" panose="020B0600000101010101" pitchFamily="34" charset="-127"/>
              </a:rPr>
              <a:t>Arrival Time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u="sng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10</a:t>
            </a:r>
            <a:r>
              <a:rPr lang="en-US" altLang="ko-KR" sz="2000" kern="0" dirty="0">
                <a:ea typeface="굴림" panose="020B0600000101010101" pitchFamily="34" charset="-127"/>
              </a:rPr>
              <a:t>	</a:t>
            </a:r>
            <a:br>
              <a:rPr lang="en-US" altLang="ko-KR" sz="2000" kern="0" dirty="0">
                <a:ea typeface="굴림" panose="020B0600000101010101" pitchFamily="34" charset="-127"/>
              </a:rPr>
            </a:b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1</a:t>
            </a:r>
            <a:r>
              <a:rPr lang="en-US" altLang="ko-KR" sz="2000" kern="0" dirty="0">
                <a:ea typeface="굴림" panose="020B0600000101010101" pitchFamily="34" charset="-127"/>
              </a:rPr>
              <a:t> 	</a:t>
            </a:r>
            <a:br>
              <a:rPr lang="en-US" altLang="ko-KR" sz="2000" kern="0" dirty="0">
                <a:ea typeface="굴림" panose="020B0600000101010101" pitchFamily="34" charset="-127"/>
              </a:rPr>
            </a:b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0</a:t>
            </a:r>
            <a:endParaRPr lang="en-US" altLang="ko-KR" sz="2000" i="1" kern="0" baseline="-2500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baseline="-25000" dirty="0">
                <a:ea typeface="굴림" panose="020B0600000101010101" pitchFamily="34" charset="-127"/>
              </a:rPr>
              <a:t>	</a:t>
            </a: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18</a:t>
            </a:r>
            <a:r>
              <a:rPr lang="en-US" altLang="ko-KR" sz="2000" i="1" kern="0" baseline="-25000" dirty="0">
                <a:ea typeface="굴림" panose="020B0600000101010101" pitchFamily="34" charset="-127"/>
              </a:rPr>
              <a:t>	</a:t>
            </a: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i="1" kern="0" baseline="-25000" dirty="0">
              <a:ea typeface="굴림" panose="020B0600000101010101" pitchFamily="34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B997FF-6841-DE8B-B33E-620B0C7957C6}"/>
              </a:ext>
            </a:extLst>
          </p:cNvPr>
          <p:cNvSpPr/>
          <p:nvPr/>
        </p:nvSpPr>
        <p:spPr bwMode="auto">
          <a:xfrm>
            <a:off x="1905000" y="5029200"/>
            <a:ext cx="914400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P3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1559200-DBE7-3AA1-FA08-3EBBDCD29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867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1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1082581-3E24-61E1-E6E7-5499EE9A6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5973" y="5867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98B92-182B-F6B5-10FC-B5AD503CE2C4}"/>
              </a:ext>
            </a:extLst>
          </p:cNvPr>
          <p:cNvSpPr/>
          <p:nvPr/>
        </p:nvSpPr>
        <p:spPr bwMode="auto">
          <a:xfrm>
            <a:off x="2856026" y="5029200"/>
            <a:ext cx="1868373" cy="609600"/>
          </a:xfrm>
          <a:prstGeom prst="rect">
            <a:avLst/>
          </a:prstGeom>
          <a:solidFill>
            <a:srgbClr val="FFC0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P2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08B8B13-E930-C652-DCCF-623276510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867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7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A025FF-BBED-72AB-6424-185082BB0EE4}"/>
              </a:ext>
            </a:extLst>
          </p:cNvPr>
          <p:cNvSpPr/>
          <p:nvPr/>
        </p:nvSpPr>
        <p:spPr bwMode="auto">
          <a:xfrm>
            <a:off x="4748816" y="5029200"/>
            <a:ext cx="1423383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P3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900B256B-620D-1584-F17B-B7273884B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865281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10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890165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20B2510-0E51-2ACC-9ABA-469B95839D20}"/>
              </a:ext>
            </a:extLst>
          </p:cNvPr>
          <p:cNvSpPr/>
          <p:nvPr/>
        </p:nvSpPr>
        <p:spPr bwMode="auto">
          <a:xfrm>
            <a:off x="2856026" y="2667000"/>
            <a:ext cx="70104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5CC36-0D80-7828-A101-71F1FF8D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/>
              <a:t>Shortest Time to Completion First (STCF)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F5B8789-C8F1-F453-DB91-AD62288D9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118597"/>
            <a:ext cx="4610098" cy="2590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u="sng" kern="0" dirty="0">
                <a:ea typeface="굴림" panose="020B0600000101010101" pitchFamily="34" charset="-127"/>
              </a:rPr>
              <a:t>Process</a:t>
            </a:r>
            <a:r>
              <a:rPr lang="en-US" altLang="ko-KR" sz="2000" kern="0" dirty="0">
                <a:ea typeface="굴림" panose="020B0600000101010101" pitchFamily="34" charset="-127"/>
              </a:rPr>
              <a:t>	</a:t>
            </a:r>
            <a:r>
              <a:rPr lang="en-US" altLang="ko-KR" sz="2000" u="sng" kern="0" dirty="0">
                <a:ea typeface="굴림" panose="020B0600000101010101" pitchFamily="34" charset="-127"/>
              </a:rPr>
              <a:t>Burst Time (left)</a:t>
            </a:r>
            <a:br>
              <a:rPr lang="en-US" altLang="ko-KR" sz="2000" u="sng" kern="0" dirty="0">
                <a:ea typeface="굴림" panose="020B0600000101010101" pitchFamily="34" charset="-127"/>
              </a:rPr>
            </a:br>
            <a:endParaRPr lang="en-US" altLang="ko-KR" sz="2000" u="sng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 dirty="0">
                <a:ea typeface="굴림" panose="020B0600000101010101" pitchFamily="34" charset="-127"/>
              </a:rPr>
              <a:t>1</a:t>
            </a:r>
            <a:r>
              <a:rPr lang="en-US" altLang="ko-KR" sz="2000" kern="0" dirty="0">
                <a:ea typeface="굴림" panose="020B0600000101010101" pitchFamily="34" charset="-127"/>
              </a:rPr>
              <a:t>	</a:t>
            </a:r>
            <a:r>
              <a:rPr lang="en-US" altLang="ko-KR" sz="2000" kern="0" dirty="0">
                <a:solidFill>
                  <a:srgbClr val="FF0000"/>
                </a:solidFill>
                <a:ea typeface="굴림" panose="020B0600000101010101" pitchFamily="34" charset="-127"/>
              </a:rPr>
              <a:t>0</a:t>
            </a:r>
            <a:br>
              <a:rPr lang="en-US" altLang="ko-KR" sz="2000" kern="0" dirty="0">
                <a:ea typeface="굴림" panose="020B0600000101010101" pitchFamily="34" charset="-127"/>
              </a:rPr>
            </a:b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 dirty="0">
                <a:ea typeface="굴림" panose="020B0600000101010101" pitchFamily="34" charset="-127"/>
              </a:rPr>
              <a:t>2</a:t>
            </a:r>
            <a:r>
              <a:rPr lang="en-US" altLang="ko-KR" sz="2000" kern="0" dirty="0">
                <a:ea typeface="굴림" panose="020B0600000101010101" pitchFamily="34" charset="-127"/>
              </a:rPr>
              <a:t> 	0</a:t>
            </a:r>
            <a:br>
              <a:rPr lang="en-US" altLang="ko-KR" sz="2000" kern="0" dirty="0">
                <a:ea typeface="굴림" panose="020B0600000101010101" pitchFamily="34" charset="-127"/>
              </a:rPr>
            </a:b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 dirty="0">
                <a:ea typeface="굴림" panose="020B0600000101010101" pitchFamily="34" charset="-127"/>
              </a:rPr>
              <a:t>3	 </a:t>
            </a:r>
            <a:r>
              <a:rPr lang="en-US" altLang="ko-KR" sz="2000" kern="0" dirty="0">
                <a:ea typeface="굴림" panose="020B0600000101010101" pitchFamily="34" charset="-127"/>
              </a:rPr>
              <a:t>20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 dirty="0">
                <a:ea typeface="굴림" panose="020B0600000101010101" pitchFamily="34" charset="-127"/>
              </a:rPr>
              <a:t>4	 </a:t>
            </a:r>
            <a:r>
              <a:rPr lang="en-US" altLang="ko-KR" sz="2000" kern="0" dirty="0">
                <a:ea typeface="굴림" panose="020B0600000101010101" pitchFamily="34" charset="-127"/>
              </a:rPr>
              <a:t>16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i="1" kern="0" baseline="-25000" dirty="0">
              <a:ea typeface="굴림" panose="020B0600000101010101" pitchFamily="34" charset="-127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CD99A0B-3A31-FD3F-F6CA-C3BCE3998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1143000"/>
            <a:ext cx="4610098" cy="2590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u="sng" kern="0" dirty="0">
                <a:ea typeface="굴림" panose="020B0600000101010101" pitchFamily="34" charset="-127"/>
              </a:rPr>
              <a:t>Arrival Time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u="sng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10</a:t>
            </a:r>
            <a:r>
              <a:rPr lang="en-US" altLang="ko-KR" sz="2000" kern="0" dirty="0">
                <a:ea typeface="굴림" panose="020B0600000101010101" pitchFamily="34" charset="-127"/>
              </a:rPr>
              <a:t>	</a:t>
            </a:r>
            <a:br>
              <a:rPr lang="en-US" altLang="ko-KR" sz="2000" kern="0" dirty="0">
                <a:ea typeface="굴림" panose="020B0600000101010101" pitchFamily="34" charset="-127"/>
              </a:rPr>
            </a:b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1</a:t>
            </a:r>
            <a:r>
              <a:rPr lang="en-US" altLang="ko-KR" sz="2000" kern="0" dirty="0">
                <a:ea typeface="굴림" panose="020B0600000101010101" pitchFamily="34" charset="-127"/>
              </a:rPr>
              <a:t> 	</a:t>
            </a:r>
            <a:br>
              <a:rPr lang="en-US" altLang="ko-KR" sz="2000" kern="0" dirty="0">
                <a:ea typeface="굴림" panose="020B0600000101010101" pitchFamily="34" charset="-127"/>
              </a:rPr>
            </a:b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0</a:t>
            </a:r>
            <a:endParaRPr lang="en-US" altLang="ko-KR" sz="2000" i="1" kern="0" baseline="-2500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baseline="-25000" dirty="0">
                <a:ea typeface="굴림" panose="020B0600000101010101" pitchFamily="34" charset="-127"/>
              </a:rPr>
              <a:t>	</a:t>
            </a: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18</a:t>
            </a:r>
            <a:r>
              <a:rPr lang="en-US" altLang="ko-KR" sz="2000" i="1" kern="0" baseline="-25000" dirty="0">
                <a:ea typeface="굴림" panose="020B0600000101010101" pitchFamily="34" charset="-127"/>
              </a:rPr>
              <a:t>	</a:t>
            </a: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i="1" kern="0" baseline="-25000" dirty="0">
              <a:ea typeface="굴림" panose="020B0600000101010101" pitchFamily="34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B997FF-6841-DE8B-B33E-620B0C7957C6}"/>
              </a:ext>
            </a:extLst>
          </p:cNvPr>
          <p:cNvSpPr/>
          <p:nvPr/>
        </p:nvSpPr>
        <p:spPr bwMode="auto">
          <a:xfrm>
            <a:off x="1905000" y="5029200"/>
            <a:ext cx="914400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P3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1559200-DBE7-3AA1-FA08-3EBBDCD29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867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1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1082581-3E24-61E1-E6E7-5499EE9A6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5973" y="5867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98B92-182B-F6B5-10FC-B5AD503CE2C4}"/>
              </a:ext>
            </a:extLst>
          </p:cNvPr>
          <p:cNvSpPr/>
          <p:nvPr/>
        </p:nvSpPr>
        <p:spPr bwMode="auto">
          <a:xfrm>
            <a:off x="2856026" y="5029200"/>
            <a:ext cx="1868373" cy="609600"/>
          </a:xfrm>
          <a:prstGeom prst="rect">
            <a:avLst/>
          </a:prstGeom>
          <a:solidFill>
            <a:srgbClr val="FFC0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P2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08B8B13-E930-C652-DCCF-623276510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867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7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5FB3D8-4424-D961-8F82-5B68841EEFF9}"/>
              </a:ext>
            </a:extLst>
          </p:cNvPr>
          <p:cNvSpPr/>
          <p:nvPr/>
        </p:nvSpPr>
        <p:spPr bwMode="auto">
          <a:xfrm>
            <a:off x="4748816" y="5029200"/>
            <a:ext cx="1423383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P3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505BFA3-9487-CE49-D077-45FE4A027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865281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10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03F7F2-E43A-082D-B3B3-6F9335CE1A1E}"/>
              </a:ext>
            </a:extLst>
          </p:cNvPr>
          <p:cNvSpPr/>
          <p:nvPr/>
        </p:nvSpPr>
        <p:spPr bwMode="auto">
          <a:xfrm>
            <a:off x="6191353" y="5033410"/>
            <a:ext cx="1423383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P1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68EB9FFD-53D4-CB1D-6E46-D69AFBE77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861057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13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6663686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E607808-CEF4-3777-E5C6-436FC5FBE5B1}"/>
              </a:ext>
            </a:extLst>
          </p:cNvPr>
          <p:cNvSpPr/>
          <p:nvPr/>
        </p:nvSpPr>
        <p:spPr bwMode="auto">
          <a:xfrm>
            <a:off x="2884404" y="3285021"/>
            <a:ext cx="70104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5CC36-0D80-7828-A101-71F1FF8D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/>
              <a:t>Shortest Time to Completion First (STCF)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F5B8789-C8F1-F453-DB91-AD62288D9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118597"/>
            <a:ext cx="4610098" cy="2590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u="sng" kern="0" dirty="0">
                <a:ea typeface="굴림" panose="020B0600000101010101" pitchFamily="34" charset="-127"/>
              </a:rPr>
              <a:t>Process</a:t>
            </a:r>
            <a:r>
              <a:rPr lang="en-US" altLang="ko-KR" sz="2000" kern="0" dirty="0">
                <a:ea typeface="굴림" panose="020B0600000101010101" pitchFamily="34" charset="-127"/>
              </a:rPr>
              <a:t>	</a:t>
            </a:r>
            <a:r>
              <a:rPr lang="en-US" altLang="ko-KR" sz="2000" u="sng" kern="0" dirty="0">
                <a:ea typeface="굴림" panose="020B0600000101010101" pitchFamily="34" charset="-127"/>
              </a:rPr>
              <a:t>Burst Time (left)</a:t>
            </a:r>
            <a:br>
              <a:rPr lang="en-US" altLang="ko-KR" sz="2000" u="sng" kern="0" dirty="0">
                <a:ea typeface="굴림" panose="020B0600000101010101" pitchFamily="34" charset="-127"/>
              </a:rPr>
            </a:br>
            <a:endParaRPr lang="en-US" altLang="ko-KR" sz="2000" u="sng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 dirty="0">
                <a:ea typeface="굴림" panose="020B0600000101010101" pitchFamily="34" charset="-127"/>
              </a:rPr>
              <a:t>1</a:t>
            </a:r>
            <a:r>
              <a:rPr lang="en-US" altLang="ko-KR" sz="2000" kern="0" dirty="0">
                <a:ea typeface="굴림" panose="020B0600000101010101" pitchFamily="34" charset="-127"/>
              </a:rPr>
              <a:t>	0</a:t>
            </a:r>
            <a:br>
              <a:rPr lang="en-US" altLang="ko-KR" sz="2000" kern="0" dirty="0">
                <a:ea typeface="굴림" panose="020B0600000101010101" pitchFamily="34" charset="-127"/>
              </a:rPr>
            </a:b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 dirty="0">
                <a:ea typeface="굴림" panose="020B0600000101010101" pitchFamily="34" charset="-127"/>
              </a:rPr>
              <a:t>2</a:t>
            </a:r>
            <a:r>
              <a:rPr lang="en-US" altLang="ko-KR" sz="2000" kern="0" dirty="0">
                <a:ea typeface="굴림" panose="020B0600000101010101" pitchFamily="34" charset="-127"/>
              </a:rPr>
              <a:t> 	0</a:t>
            </a:r>
            <a:br>
              <a:rPr lang="en-US" altLang="ko-KR" sz="2000" kern="0" dirty="0">
                <a:ea typeface="굴림" panose="020B0600000101010101" pitchFamily="34" charset="-127"/>
              </a:rPr>
            </a:b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 dirty="0">
                <a:ea typeface="굴림" panose="020B0600000101010101" pitchFamily="34" charset="-127"/>
              </a:rPr>
              <a:t>3	 </a:t>
            </a:r>
            <a:r>
              <a:rPr lang="en-US" altLang="ko-KR" sz="2000" kern="0" dirty="0">
                <a:solidFill>
                  <a:srgbClr val="FF0000"/>
                </a:solidFill>
                <a:ea typeface="굴림" panose="020B0600000101010101" pitchFamily="34" charset="-127"/>
              </a:rPr>
              <a:t>15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 dirty="0">
                <a:ea typeface="굴림" panose="020B0600000101010101" pitchFamily="34" charset="-127"/>
              </a:rPr>
              <a:t>4	 </a:t>
            </a:r>
            <a:r>
              <a:rPr lang="en-US" altLang="ko-KR" sz="2000" kern="0" dirty="0">
                <a:ea typeface="굴림" panose="020B0600000101010101" pitchFamily="34" charset="-127"/>
              </a:rPr>
              <a:t>16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i="1" kern="0" baseline="-25000" dirty="0">
              <a:ea typeface="굴림" panose="020B0600000101010101" pitchFamily="34" charset="-127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CD99A0B-3A31-FD3F-F6CA-C3BCE3998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1143000"/>
            <a:ext cx="4610098" cy="2590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u="sng" kern="0" dirty="0">
                <a:ea typeface="굴림" panose="020B0600000101010101" pitchFamily="34" charset="-127"/>
              </a:rPr>
              <a:t>Arrival Time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u="sng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10</a:t>
            </a:r>
            <a:r>
              <a:rPr lang="en-US" altLang="ko-KR" sz="2000" kern="0" dirty="0">
                <a:ea typeface="굴림" panose="020B0600000101010101" pitchFamily="34" charset="-127"/>
              </a:rPr>
              <a:t>	</a:t>
            </a:r>
            <a:br>
              <a:rPr lang="en-US" altLang="ko-KR" sz="2000" kern="0" dirty="0">
                <a:ea typeface="굴림" panose="020B0600000101010101" pitchFamily="34" charset="-127"/>
              </a:rPr>
            </a:b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1</a:t>
            </a:r>
            <a:r>
              <a:rPr lang="en-US" altLang="ko-KR" sz="2000" kern="0" dirty="0">
                <a:ea typeface="굴림" panose="020B0600000101010101" pitchFamily="34" charset="-127"/>
              </a:rPr>
              <a:t> 	</a:t>
            </a:r>
            <a:br>
              <a:rPr lang="en-US" altLang="ko-KR" sz="2000" kern="0" dirty="0">
                <a:ea typeface="굴림" panose="020B0600000101010101" pitchFamily="34" charset="-127"/>
              </a:rPr>
            </a:b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0</a:t>
            </a:r>
            <a:endParaRPr lang="en-US" altLang="ko-KR" sz="2000" i="1" kern="0" baseline="-2500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baseline="-25000" dirty="0">
                <a:ea typeface="굴림" panose="020B0600000101010101" pitchFamily="34" charset="-127"/>
              </a:rPr>
              <a:t>	</a:t>
            </a: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18</a:t>
            </a:r>
            <a:r>
              <a:rPr lang="en-US" altLang="ko-KR" sz="2000" i="1" kern="0" baseline="-25000" dirty="0">
                <a:ea typeface="굴림" panose="020B0600000101010101" pitchFamily="34" charset="-127"/>
              </a:rPr>
              <a:t>	</a:t>
            </a: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i="1" kern="0" baseline="-25000" dirty="0">
              <a:ea typeface="굴림" panose="020B0600000101010101" pitchFamily="34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B997FF-6841-DE8B-B33E-620B0C7957C6}"/>
              </a:ext>
            </a:extLst>
          </p:cNvPr>
          <p:cNvSpPr/>
          <p:nvPr/>
        </p:nvSpPr>
        <p:spPr bwMode="auto">
          <a:xfrm>
            <a:off x="1905000" y="5029200"/>
            <a:ext cx="914400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P3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1559200-DBE7-3AA1-FA08-3EBBDCD29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867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1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1082581-3E24-61E1-E6E7-5499EE9A6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5973" y="5867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98B92-182B-F6B5-10FC-B5AD503CE2C4}"/>
              </a:ext>
            </a:extLst>
          </p:cNvPr>
          <p:cNvSpPr/>
          <p:nvPr/>
        </p:nvSpPr>
        <p:spPr bwMode="auto">
          <a:xfrm>
            <a:off x="2856026" y="5029200"/>
            <a:ext cx="1868373" cy="609600"/>
          </a:xfrm>
          <a:prstGeom prst="rect">
            <a:avLst/>
          </a:prstGeom>
          <a:solidFill>
            <a:srgbClr val="FFC0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P2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08B8B13-E930-C652-DCCF-623276510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867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7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5FB3D8-4424-D961-8F82-5B68841EEFF9}"/>
              </a:ext>
            </a:extLst>
          </p:cNvPr>
          <p:cNvSpPr/>
          <p:nvPr/>
        </p:nvSpPr>
        <p:spPr bwMode="auto">
          <a:xfrm>
            <a:off x="4748816" y="5029200"/>
            <a:ext cx="1423383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P3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505BFA3-9487-CE49-D077-45FE4A027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865281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10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03F7F2-E43A-082D-B3B3-6F9335CE1A1E}"/>
              </a:ext>
            </a:extLst>
          </p:cNvPr>
          <p:cNvSpPr/>
          <p:nvPr/>
        </p:nvSpPr>
        <p:spPr bwMode="auto">
          <a:xfrm>
            <a:off x="6191353" y="5033410"/>
            <a:ext cx="1423383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P1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68EB9FFD-53D4-CB1D-6E46-D69AFBE77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861057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13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2BA988-7B15-E3C9-3CF5-A2138108F2EB}"/>
              </a:ext>
            </a:extLst>
          </p:cNvPr>
          <p:cNvSpPr/>
          <p:nvPr/>
        </p:nvSpPr>
        <p:spPr bwMode="auto">
          <a:xfrm>
            <a:off x="7642522" y="5029200"/>
            <a:ext cx="2263478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P3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5EA6E2CD-2043-411D-3E19-2C2948190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1200" y="5861057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18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21877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47BC6A8-3DEA-C315-DEF7-F02B4739ABCE}"/>
              </a:ext>
            </a:extLst>
          </p:cNvPr>
          <p:cNvSpPr/>
          <p:nvPr/>
        </p:nvSpPr>
        <p:spPr bwMode="auto">
          <a:xfrm>
            <a:off x="2819851" y="3285021"/>
            <a:ext cx="70104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5CC36-0D80-7828-A101-71F1FF8D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/>
              <a:t>Shortest Time to Completion First (STCF)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F5B8789-C8F1-F453-DB91-AD62288D9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118597"/>
            <a:ext cx="4610098" cy="2590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u="sng" kern="0" dirty="0">
                <a:ea typeface="굴림" panose="020B0600000101010101" pitchFamily="34" charset="-127"/>
              </a:rPr>
              <a:t>Process</a:t>
            </a:r>
            <a:r>
              <a:rPr lang="en-US" altLang="ko-KR" sz="2000" kern="0" dirty="0">
                <a:ea typeface="굴림" panose="020B0600000101010101" pitchFamily="34" charset="-127"/>
              </a:rPr>
              <a:t>	</a:t>
            </a:r>
            <a:r>
              <a:rPr lang="en-US" altLang="ko-KR" sz="2000" u="sng" kern="0" dirty="0">
                <a:ea typeface="굴림" panose="020B0600000101010101" pitchFamily="34" charset="-127"/>
              </a:rPr>
              <a:t>Burst Time (left)</a:t>
            </a:r>
            <a:br>
              <a:rPr lang="en-US" altLang="ko-KR" sz="2000" u="sng" kern="0" dirty="0">
                <a:ea typeface="굴림" panose="020B0600000101010101" pitchFamily="34" charset="-127"/>
              </a:rPr>
            </a:br>
            <a:endParaRPr lang="en-US" altLang="ko-KR" sz="2000" u="sng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 dirty="0">
                <a:ea typeface="굴림" panose="020B0600000101010101" pitchFamily="34" charset="-127"/>
              </a:rPr>
              <a:t>1</a:t>
            </a:r>
            <a:r>
              <a:rPr lang="en-US" altLang="ko-KR" sz="2000" kern="0" dirty="0">
                <a:ea typeface="굴림" panose="020B0600000101010101" pitchFamily="34" charset="-127"/>
              </a:rPr>
              <a:t>	0</a:t>
            </a:r>
            <a:br>
              <a:rPr lang="en-US" altLang="ko-KR" sz="2000" kern="0" dirty="0">
                <a:ea typeface="굴림" panose="020B0600000101010101" pitchFamily="34" charset="-127"/>
              </a:rPr>
            </a:b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 dirty="0">
                <a:ea typeface="굴림" panose="020B0600000101010101" pitchFamily="34" charset="-127"/>
              </a:rPr>
              <a:t>2</a:t>
            </a:r>
            <a:r>
              <a:rPr lang="en-US" altLang="ko-KR" sz="2000" kern="0" dirty="0">
                <a:ea typeface="굴림" panose="020B0600000101010101" pitchFamily="34" charset="-127"/>
              </a:rPr>
              <a:t> 	0</a:t>
            </a:r>
            <a:br>
              <a:rPr lang="en-US" altLang="ko-KR" sz="2000" kern="0" dirty="0">
                <a:ea typeface="굴림" panose="020B0600000101010101" pitchFamily="34" charset="-127"/>
              </a:rPr>
            </a:b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 dirty="0">
                <a:ea typeface="굴림" panose="020B0600000101010101" pitchFamily="34" charset="-127"/>
              </a:rPr>
              <a:t>3	</a:t>
            </a:r>
            <a:r>
              <a:rPr lang="en-US" altLang="ko-KR" sz="2000" kern="0" dirty="0">
                <a:solidFill>
                  <a:srgbClr val="FF0000"/>
                </a:solidFill>
                <a:ea typeface="굴림" panose="020B0600000101010101" pitchFamily="34" charset="-127"/>
              </a:rPr>
              <a:t>0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 dirty="0">
                <a:ea typeface="굴림" panose="020B0600000101010101" pitchFamily="34" charset="-127"/>
              </a:rPr>
              <a:t>4	 </a:t>
            </a:r>
            <a:r>
              <a:rPr lang="en-US" altLang="ko-KR" sz="2000" kern="0" dirty="0">
                <a:ea typeface="굴림" panose="020B0600000101010101" pitchFamily="34" charset="-127"/>
              </a:rPr>
              <a:t>15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i="1" kern="0" baseline="-25000" dirty="0">
              <a:ea typeface="굴림" panose="020B0600000101010101" pitchFamily="34" charset="-127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CD99A0B-3A31-FD3F-F6CA-C3BCE3998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1143000"/>
            <a:ext cx="4610098" cy="2590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u="sng" kern="0" dirty="0">
                <a:ea typeface="굴림" panose="020B0600000101010101" pitchFamily="34" charset="-127"/>
              </a:rPr>
              <a:t>Arrival Time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u="sng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10</a:t>
            </a:r>
            <a:r>
              <a:rPr lang="en-US" altLang="ko-KR" sz="2000" kern="0" dirty="0">
                <a:ea typeface="굴림" panose="020B0600000101010101" pitchFamily="34" charset="-127"/>
              </a:rPr>
              <a:t>	</a:t>
            </a:r>
            <a:br>
              <a:rPr lang="en-US" altLang="ko-KR" sz="2000" kern="0" dirty="0">
                <a:ea typeface="굴림" panose="020B0600000101010101" pitchFamily="34" charset="-127"/>
              </a:rPr>
            </a:b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1</a:t>
            </a:r>
            <a:r>
              <a:rPr lang="en-US" altLang="ko-KR" sz="2000" kern="0" dirty="0">
                <a:ea typeface="굴림" panose="020B0600000101010101" pitchFamily="34" charset="-127"/>
              </a:rPr>
              <a:t> 	</a:t>
            </a:r>
            <a:br>
              <a:rPr lang="en-US" altLang="ko-KR" sz="2000" kern="0" dirty="0">
                <a:ea typeface="굴림" panose="020B0600000101010101" pitchFamily="34" charset="-127"/>
              </a:rPr>
            </a:b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0</a:t>
            </a:r>
            <a:endParaRPr lang="en-US" altLang="ko-KR" sz="2000" i="1" kern="0" baseline="-2500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baseline="-25000" dirty="0">
                <a:ea typeface="굴림" panose="020B0600000101010101" pitchFamily="34" charset="-127"/>
              </a:rPr>
              <a:t>	</a:t>
            </a: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18</a:t>
            </a:r>
            <a:r>
              <a:rPr lang="en-US" altLang="ko-KR" sz="2000" i="1" kern="0" baseline="-25000" dirty="0">
                <a:ea typeface="굴림" panose="020B0600000101010101" pitchFamily="34" charset="-127"/>
              </a:rPr>
              <a:t>	</a:t>
            </a: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i="1" kern="0" baseline="-25000" dirty="0">
              <a:ea typeface="굴림" panose="020B0600000101010101" pitchFamily="34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B997FF-6841-DE8B-B33E-620B0C7957C6}"/>
              </a:ext>
            </a:extLst>
          </p:cNvPr>
          <p:cNvSpPr/>
          <p:nvPr/>
        </p:nvSpPr>
        <p:spPr bwMode="auto">
          <a:xfrm>
            <a:off x="1905000" y="5029200"/>
            <a:ext cx="914400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P3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1559200-DBE7-3AA1-FA08-3EBBDCD29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867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1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1082581-3E24-61E1-E6E7-5499EE9A6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5973" y="5867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98B92-182B-F6B5-10FC-B5AD503CE2C4}"/>
              </a:ext>
            </a:extLst>
          </p:cNvPr>
          <p:cNvSpPr/>
          <p:nvPr/>
        </p:nvSpPr>
        <p:spPr bwMode="auto">
          <a:xfrm>
            <a:off x="2856026" y="5029200"/>
            <a:ext cx="1868373" cy="609600"/>
          </a:xfrm>
          <a:prstGeom prst="rect">
            <a:avLst/>
          </a:prstGeom>
          <a:solidFill>
            <a:srgbClr val="FFC0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P2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08B8B13-E930-C652-DCCF-623276510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867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7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5FB3D8-4424-D961-8F82-5B68841EEFF9}"/>
              </a:ext>
            </a:extLst>
          </p:cNvPr>
          <p:cNvSpPr/>
          <p:nvPr/>
        </p:nvSpPr>
        <p:spPr bwMode="auto">
          <a:xfrm>
            <a:off x="4748816" y="5029200"/>
            <a:ext cx="1423383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P3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505BFA3-9487-CE49-D077-45FE4A027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865281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10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03F7F2-E43A-082D-B3B3-6F9335CE1A1E}"/>
              </a:ext>
            </a:extLst>
          </p:cNvPr>
          <p:cNvSpPr/>
          <p:nvPr/>
        </p:nvSpPr>
        <p:spPr bwMode="auto">
          <a:xfrm>
            <a:off x="6191353" y="5033410"/>
            <a:ext cx="1423383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P1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68EB9FFD-53D4-CB1D-6E46-D69AFBE77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861057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13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2BA988-7B15-E3C9-3CF5-A2138108F2EB}"/>
              </a:ext>
            </a:extLst>
          </p:cNvPr>
          <p:cNvSpPr/>
          <p:nvPr/>
        </p:nvSpPr>
        <p:spPr bwMode="auto">
          <a:xfrm>
            <a:off x="7642521" y="5029200"/>
            <a:ext cx="3344167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P3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5EA6E2CD-2043-411D-3E19-2C2948190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4200" y="5861057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33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9567977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6502EE-13E1-84CC-9B7F-B309D9737023}"/>
              </a:ext>
            </a:extLst>
          </p:cNvPr>
          <p:cNvSpPr/>
          <p:nvPr/>
        </p:nvSpPr>
        <p:spPr bwMode="auto">
          <a:xfrm>
            <a:off x="2856026" y="3285021"/>
            <a:ext cx="70104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5CC36-0D80-7828-A101-71F1FF8D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/>
              <a:t>Shortest Time to Completion First (STCF)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F5B8789-C8F1-F453-DB91-AD62288D9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118597"/>
            <a:ext cx="4610098" cy="2590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u="sng" kern="0" dirty="0">
                <a:ea typeface="굴림" panose="020B0600000101010101" pitchFamily="34" charset="-127"/>
              </a:rPr>
              <a:t>Process</a:t>
            </a:r>
            <a:r>
              <a:rPr lang="en-US" altLang="ko-KR" sz="2000" kern="0" dirty="0">
                <a:ea typeface="굴림" panose="020B0600000101010101" pitchFamily="34" charset="-127"/>
              </a:rPr>
              <a:t>	</a:t>
            </a:r>
            <a:r>
              <a:rPr lang="en-US" altLang="ko-KR" sz="2000" u="sng" kern="0" dirty="0">
                <a:ea typeface="굴림" panose="020B0600000101010101" pitchFamily="34" charset="-127"/>
              </a:rPr>
              <a:t>Burst Time (left)</a:t>
            </a:r>
            <a:br>
              <a:rPr lang="en-US" altLang="ko-KR" sz="2000" u="sng" kern="0" dirty="0">
                <a:ea typeface="굴림" panose="020B0600000101010101" pitchFamily="34" charset="-127"/>
              </a:rPr>
            </a:br>
            <a:endParaRPr lang="en-US" altLang="ko-KR" sz="2000" u="sng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 dirty="0">
                <a:ea typeface="굴림" panose="020B0600000101010101" pitchFamily="34" charset="-127"/>
              </a:rPr>
              <a:t>1</a:t>
            </a:r>
            <a:r>
              <a:rPr lang="en-US" altLang="ko-KR" sz="2000" kern="0" dirty="0">
                <a:ea typeface="굴림" panose="020B0600000101010101" pitchFamily="34" charset="-127"/>
              </a:rPr>
              <a:t>	0</a:t>
            </a:r>
            <a:br>
              <a:rPr lang="en-US" altLang="ko-KR" sz="2000" kern="0" dirty="0">
                <a:ea typeface="굴림" panose="020B0600000101010101" pitchFamily="34" charset="-127"/>
              </a:rPr>
            </a:b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 dirty="0">
                <a:ea typeface="굴림" panose="020B0600000101010101" pitchFamily="34" charset="-127"/>
              </a:rPr>
              <a:t>2</a:t>
            </a:r>
            <a:r>
              <a:rPr lang="en-US" altLang="ko-KR" sz="2000" kern="0" dirty="0">
                <a:ea typeface="굴림" panose="020B0600000101010101" pitchFamily="34" charset="-127"/>
              </a:rPr>
              <a:t> 	0</a:t>
            </a:r>
            <a:br>
              <a:rPr lang="en-US" altLang="ko-KR" sz="2000" kern="0" dirty="0">
                <a:ea typeface="굴림" panose="020B0600000101010101" pitchFamily="34" charset="-127"/>
              </a:rPr>
            </a:b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 dirty="0">
                <a:ea typeface="굴림" panose="020B0600000101010101" pitchFamily="34" charset="-127"/>
              </a:rPr>
              <a:t>3	</a:t>
            </a:r>
            <a:r>
              <a:rPr lang="en-US" altLang="ko-KR" sz="2000" kern="0" dirty="0">
                <a:ea typeface="굴림" panose="020B0600000101010101" pitchFamily="34" charset="-127"/>
              </a:rPr>
              <a:t>0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dirty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 dirty="0">
                <a:ea typeface="굴림" panose="020B0600000101010101" pitchFamily="34" charset="-127"/>
              </a:rPr>
              <a:t>4	 </a:t>
            </a:r>
            <a:r>
              <a:rPr lang="en-US" altLang="ko-KR" sz="2000" kern="0" dirty="0">
                <a:ea typeface="굴림" panose="020B0600000101010101" pitchFamily="34" charset="-127"/>
              </a:rPr>
              <a:t>15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kern="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i="1" kern="0" baseline="-25000" dirty="0">
              <a:ea typeface="굴림" panose="020B0600000101010101" pitchFamily="34" charset="-127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CD99A0B-3A31-FD3F-F6CA-C3BCE3998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1143000"/>
            <a:ext cx="4610098" cy="2590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u="sng" kern="0">
                <a:ea typeface="굴림" panose="020B0600000101010101" pitchFamily="34" charset="-127"/>
              </a:rPr>
              <a:t>Arrival Time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u="sng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10</a:t>
            </a:r>
            <a:r>
              <a:rPr lang="en-US" altLang="ko-KR" sz="2000" kern="0">
                <a:ea typeface="굴림" panose="020B0600000101010101" pitchFamily="34" charset="-127"/>
              </a:rPr>
              <a:t>	</a:t>
            </a:r>
            <a:br>
              <a:rPr lang="en-US" altLang="ko-KR" sz="2000" kern="0">
                <a:ea typeface="굴림" panose="020B0600000101010101" pitchFamily="34" charset="-127"/>
              </a:rPr>
            </a:b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1</a:t>
            </a:r>
            <a:r>
              <a:rPr lang="en-US" altLang="ko-KR" sz="2000" kern="0">
                <a:ea typeface="굴림" panose="020B0600000101010101" pitchFamily="34" charset="-127"/>
              </a:rPr>
              <a:t> 	</a:t>
            </a:r>
            <a:br>
              <a:rPr lang="en-US" altLang="ko-KR" sz="2000" kern="0">
                <a:ea typeface="굴림" panose="020B0600000101010101" pitchFamily="34" charset="-127"/>
              </a:rPr>
            </a:b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baseline="-25000">
                <a:ea typeface="굴림" panose="020B0600000101010101" pitchFamily="34" charset="-127"/>
              </a:rPr>
              <a:t>	</a:t>
            </a: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18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	</a:t>
            </a: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B997FF-6841-DE8B-B33E-620B0C7957C6}"/>
              </a:ext>
            </a:extLst>
          </p:cNvPr>
          <p:cNvSpPr/>
          <p:nvPr/>
        </p:nvSpPr>
        <p:spPr bwMode="auto">
          <a:xfrm>
            <a:off x="1905000" y="5029200"/>
            <a:ext cx="914400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P3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1559200-DBE7-3AA1-FA08-3EBBDCD29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867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1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1082581-3E24-61E1-E6E7-5499EE9A6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5973" y="5867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98B92-182B-F6B5-10FC-B5AD503CE2C4}"/>
              </a:ext>
            </a:extLst>
          </p:cNvPr>
          <p:cNvSpPr/>
          <p:nvPr/>
        </p:nvSpPr>
        <p:spPr bwMode="auto">
          <a:xfrm>
            <a:off x="2856026" y="5029200"/>
            <a:ext cx="1868373" cy="609600"/>
          </a:xfrm>
          <a:prstGeom prst="rect">
            <a:avLst/>
          </a:prstGeom>
          <a:solidFill>
            <a:srgbClr val="FFC0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P2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08B8B13-E930-C652-DCCF-623276510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867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7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5FB3D8-4424-D961-8F82-5B68841EEFF9}"/>
              </a:ext>
            </a:extLst>
          </p:cNvPr>
          <p:cNvSpPr/>
          <p:nvPr/>
        </p:nvSpPr>
        <p:spPr bwMode="auto">
          <a:xfrm>
            <a:off x="4748816" y="5029200"/>
            <a:ext cx="1423383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P3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505BFA3-9487-CE49-D077-45FE4A027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865281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10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03F7F2-E43A-082D-B3B3-6F9335CE1A1E}"/>
              </a:ext>
            </a:extLst>
          </p:cNvPr>
          <p:cNvSpPr/>
          <p:nvPr/>
        </p:nvSpPr>
        <p:spPr bwMode="auto">
          <a:xfrm>
            <a:off x="6191353" y="5033410"/>
            <a:ext cx="1423383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P1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68EB9FFD-53D4-CB1D-6E46-D69AFBE77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861057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13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2BA988-7B15-E3C9-3CF5-A2138108F2EB}"/>
              </a:ext>
            </a:extLst>
          </p:cNvPr>
          <p:cNvSpPr/>
          <p:nvPr/>
        </p:nvSpPr>
        <p:spPr bwMode="auto">
          <a:xfrm>
            <a:off x="7642521" y="5029200"/>
            <a:ext cx="3344167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P3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5EA6E2CD-2043-411D-3E19-2C2948190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4200" y="5861057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32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D81F82-454D-A2D6-7A08-69E79D442305}"/>
              </a:ext>
            </a:extLst>
          </p:cNvPr>
          <p:cNvSpPr/>
          <p:nvPr/>
        </p:nvSpPr>
        <p:spPr bwMode="auto">
          <a:xfrm>
            <a:off x="11014473" y="5029200"/>
            <a:ext cx="1423383" cy="609600"/>
          </a:xfrm>
          <a:prstGeom prst="rect">
            <a:avLst/>
          </a:prstGeom>
          <a:solidFill>
            <a:srgbClr val="FFFF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P4</a:t>
            </a:r>
          </a:p>
        </p:txBody>
      </p:sp>
    </p:spTree>
    <p:extLst>
      <p:ext uri="{BB962C8B-B14F-4D97-AF65-F5344CB8AC3E}">
        <p14:creationId xmlns:p14="http://schemas.microsoft.com/office/powerpoint/2010/main" val="24844412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Recall:  What triggers a scheduling decision?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6370B1-8976-8C50-A80D-0BEE3E02E407}"/>
              </a:ext>
            </a:extLst>
          </p:cNvPr>
          <p:cNvSpPr/>
          <p:nvPr/>
        </p:nvSpPr>
        <p:spPr bwMode="auto">
          <a:xfrm>
            <a:off x="9144000" y="1011687"/>
            <a:ext cx="1752600" cy="1600200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CPU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C4313C-6B5F-C2EB-C0D8-78A6E2272AA7}"/>
              </a:ext>
            </a:extLst>
          </p:cNvPr>
          <p:cNvSpPr/>
          <p:nvPr/>
        </p:nvSpPr>
        <p:spPr bwMode="auto">
          <a:xfrm>
            <a:off x="3898862" y="1578867"/>
            <a:ext cx="2971800" cy="465840"/>
          </a:xfrm>
          <a:prstGeom prst="roundRect">
            <a:avLst/>
          </a:prstGeom>
          <a:solidFill>
            <a:schemeClr val="tx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Ready Queue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8EF3A5-0068-0DED-87D2-0D9966BA8FC4}"/>
              </a:ext>
            </a:extLst>
          </p:cNvPr>
          <p:cNvSpPr/>
          <p:nvPr/>
        </p:nvSpPr>
        <p:spPr bwMode="auto">
          <a:xfrm>
            <a:off x="3898862" y="4243806"/>
            <a:ext cx="2971800" cy="392734"/>
          </a:xfrm>
          <a:prstGeom prst="roundRect">
            <a:avLst/>
          </a:prstGeom>
          <a:solidFill>
            <a:schemeClr val="tx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I/O Queue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0AC265-F87A-3424-563F-8DA99392C678}"/>
              </a:ext>
            </a:extLst>
          </p:cNvPr>
          <p:cNvSpPr/>
          <p:nvPr/>
        </p:nvSpPr>
        <p:spPr bwMode="auto">
          <a:xfrm>
            <a:off x="3898862" y="5243576"/>
            <a:ext cx="2971800" cy="405559"/>
          </a:xfrm>
          <a:prstGeom prst="roundRect">
            <a:avLst/>
          </a:prstGeom>
          <a:solidFill>
            <a:schemeClr val="tx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Wait Queue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8FA06E-1FD8-1A42-7740-24CFB3885ECC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 bwMode="auto">
          <a:xfrm>
            <a:off x="6870662" y="1811787"/>
            <a:ext cx="2273338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BD56ADB-511D-C075-4B57-273509213AC6}"/>
              </a:ext>
            </a:extLst>
          </p:cNvPr>
          <p:cNvSpPr/>
          <p:nvPr/>
        </p:nvSpPr>
        <p:spPr bwMode="auto">
          <a:xfrm>
            <a:off x="7696200" y="5243576"/>
            <a:ext cx="3276600" cy="405559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Wait for an interrupt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4425EA5-64B6-7A6E-7A8C-43814FC037FA}"/>
              </a:ext>
            </a:extLst>
          </p:cNvPr>
          <p:cNvSpPr/>
          <p:nvPr/>
        </p:nvSpPr>
        <p:spPr bwMode="auto">
          <a:xfrm>
            <a:off x="7696200" y="3442009"/>
            <a:ext cx="3276600" cy="405559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Time Slice Expired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7194EF9-EECC-4D65-AE7B-4BEEE1B969DA}"/>
              </a:ext>
            </a:extLst>
          </p:cNvPr>
          <p:cNvSpPr/>
          <p:nvPr/>
        </p:nvSpPr>
        <p:spPr bwMode="auto">
          <a:xfrm>
            <a:off x="7696656" y="4237394"/>
            <a:ext cx="3276600" cy="405559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IO Request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A39BBFB-E446-4CE9-9E17-72345DF6F1EB}"/>
              </a:ext>
            </a:extLst>
          </p:cNvPr>
          <p:cNvSpPr/>
          <p:nvPr/>
        </p:nvSpPr>
        <p:spPr bwMode="auto">
          <a:xfrm>
            <a:off x="7696200" y="3028432"/>
            <a:ext cx="3276600" cy="405559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Fork a child / Yield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B3DC71B-BAFA-FEE5-692F-057849C5BD52}"/>
              </a:ext>
            </a:extLst>
          </p:cNvPr>
          <p:cNvSpPr/>
          <p:nvPr/>
        </p:nvSpPr>
        <p:spPr bwMode="auto">
          <a:xfrm>
            <a:off x="685800" y="5250112"/>
            <a:ext cx="2385014" cy="405559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Interrupt Occurs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4145FDC-6C11-1E5A-9E43-4BB2F7CFCC32}"/>
              </a:ext>
            </a:extLst>
          </p:cNvPr>
          <p:cNvSpPr/>
          <p:nvPr/>
        </p:nvSpPr>
        <p:spPr bwMode="auto">
          <a:xfrm>
            <a:off x="673937" y="4243806"/>
            <a:ext cx="2385014" cy="405559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IO Occurs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9D9DDC-5D24-6A32-C2FE-C8F6947D7F36}"/>
              </a:ext>
            </a:extLst>
          </p:cNvPr>
          <p:cNvCxnSpPr>
            <a:stCxn id="34" idx="1"/>
            <a:endCxn id="7" idx="3"/>
          </p:cNvCxnSpPr>
          <p:nvPr/>
        </p:nvCxnSpPr>
        <p:spPr bwMode="auto">
          <a:xfrm flipH="1" flipV="1">
            <a:off x="6870662" y="4440173"/>
            <a:ext cx="825994" cy="1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46107CA-3A2D-5FB2-388F-8E9133C60FF4}"/>
              </a:ext>
            </a:extLst>
          </p:cNvPr>
          <p:cNvCxnSpPr>
            <a:stCxn id="18" idx="1"/>
            <a:endCxn id="9" idx="3"/>
          </p:cNvCxnSpPr>
          <p:nvPr/>
        </p:nvCxnSpPr>
        <p:spPr bwMode="auto">
          <a:xfrm flipH="1">
            <a:off x="6870662" y="5446356"/>
            <a:ext cx="825538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46C9A53-04AA-092F-8470-CEEAE700D111}"/>
              </a:ext>
            </a:extLst>
          </p:cNvPr>
          <p:cNvCxnSpPr>
            <a:stCxn id="9" idx="1"/>
            <a:endCxn id="37" idx="3"/>
          </p:cNvCxnSpPr>
          <p:nvPr/>
        </p:nvCxnSpPr>
        <p:spPr bwMode="auto">
          <a:xfrm flipH="1">
            <a:off x="3070814" y="5446356"/>
            <a:ext cx="828048" cy="6536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F9DE16-0A6C-2C2B-78C2-2DFEF155E09D}"/>
              </a:ext>
            </a:extLst>
          </p:cNvPr>
          <p:cNvCxnSpPr>
            <a:cxnSpLocks/>
            <a:stCxn id="7" idx="1"/>
            <a:endCxn id="38" idx="3"/>
          </p:cNvCxnSpPr>
          <p:nvPr/>
        </p:nvCxnSpPr>
        <p:spPr bwMode="auto">
          <a:xfrm flipH="1">
            <a:off x="3058951" y="4440173"/>
            <a:ext cx="839911" cy="6413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41A75B0-9322-9D4E-6EDE-B544C9B266D2}"/>
              </a:ext>
            </a:extLst>
          </p:cNvPr>
          <p:cNvCxnSpPr>
            <a:stCxn id="8" idx="6"/>
            <a:endCxn id="18" idx="3"/>
          </p:cNvCxnSpPr>
          <p:nvPr/>
        </p:nvCxnSpPr>
        <p:spPr bwMode="auto">
          <a:xfrm>
            <a:off x="10896600" y="1811787"/>
            <a:ext cx="76200" cy="3634569"/>
          </a:xfrm>
          <a:prstGeom prst="bentConnector3">
            <a:avLst>
              <a:gd name="adj1" fmla="val 1190419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CCC7E51-0334-B782-F5AB-A008B0E71C3E}"/>
              </a:ext>
            </a:extLst>
          </p:cNvPr>
          <p:cNvCxnSpPr>
            <a:cxnSpLocks/>
            <a:stCxn id="8" idx="6"/>
            <a:endCxn id="34" idx="3"/>
          </p:cNvCxnSpPr>
          <p:nvPr/>
        </p:nvCxnSpPr>
        <p:spPr bwMode="auto">
          <a:xfrm>
            <a:off x="10896600" y="1811787"/>
            <a:ext cx="76656" cy="2628387"/>
          </a:xfrm>
          <a:prstGeom prst="bentConnector3">
            <a:avLst>
              <a:gd name="adj1" fmla="val 1191077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5493" name="Connector: Elbow 575492">
            <a:extLst>
              <a:ext uri="{FF2B5EF4-FFF2-40B4-BE49-F238E27FC236}">
                <a16:creationId xmlns:a16="http://schemas.microsoft.com/office/drawing/2014/main" id="{B15331D7-08C1-599A-DEDF-89E7287D2378}"/>
              </a:ext>
            </a:extLst>
          </p:cNvPr>
          <p:cNvCxnSpPr>
            <a:cxnSpLocks/>
            <a:endCxn id="31" idx="3"/>
          </p:cNvCxnSpPr>
          <p:nvPr/>
        </p:nvCxnSpPr>
        <p:spPr bwMode="auto">
          <a:xfrm rot="16200000" flipH="1">
            <a:off x="10007266" y="2679255"/>
            <a:ext cx="1854184" cy="76884"/>
          </a:xfrm>
          <a:prstGeom prst="bentConnector4">
            <a:avLst>
              <a:gd name="adj1" fmla="val 1418"/>
              <a:gd name="adj2" fmla="val 1159353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5499" name="Connector: Elbow 575498">
            <a:extLst>
              <a:ext uri="{FF2B5EF4-FFF2-40B4-BE49-F238E27FC236}">
                <a16:creationId xmlns:a16="http://schemas.microsoft.com/office/drawing/2014/main" id="{680A7961-509F-A4EA-5701-8F6A25C4AC84}"/>
              </a:ext>
            </a:extLst>
          </p:cNvPr>
          <p:cNvCxnSpPr>
            <a:stCxn id="38" idx="1"/>
            <a:endCxn id="5" idx="1"/>
          </p:cNvCxnSpPr>
          <p:nvPr/>
        </p:nvCxnSpPr>
        <p:spPr bwMode="auto">
          <a:xfrm rot="10800000" flipH="1">
            <a:off x="673936" y="1811788"/>
            <a:ext cx="3224925" cy="2634799"/>
          </a:xfrm>
          <a:prstGeom prst="bentConnector3">
            <a:avLst>
              <a:gd name="adj1" fmla="val -7089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5501" name="Connector: Elbow 575500">
            <a:extLst>
              <a:ext uri="{FF2B5EF4-FFF2-40B4-BE49-F238E27FC236}">
                <a16:creationId xmlns:a16="http://schemas.microsoft.com/office/drawing/2014/main" id="{598C5EC1-DC1B-E70A-9B0B-148BBB7ECEF2}"/>
              </a:ext>
            </a:extLst>
          </p:cNvPr>
          <p:cNvCxnSpPr>
            <a:cxnSpLocks/>
          </p:cNvCxnSpPr>
          <p:nvPr/>
        </p:nvCxnSpPr>
        <p:spPr bwMode="auto">
          <a:xfrm rot="10800000" flipH="1">
            <a:off x="687142" y="1824237"/>
            <a:ext cx="3213062" cy="3641105"/>
          </a:xfrm>
          <a:prstGeom prst="bentConnector3">
            <a:avLst>
              <a:gd name="adj1" fmla="val -762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5504" name="Connector: Elbow 575503">
            <a:extLst>
              <a:ext uri="{FF2B5EF4-FFF2-40B4-BE49-F238E27FC236}">
                <a16:creationId xmlns:a16="http://schemas.microsoft.com/office/drawing/2014/main" id="{78EB3518-EDA6-1588-1BBD-4BE300C33B87}"/>
              </a:ext>
            </a:extLst>
          </p:cNvPr>
          <p:cNvCxnSpPr>
            <a:cxnSpLocks/>
            <a:stCxn id="36" idx="1"/>
            <a:endCxn id="5" idx="1"/>
          </p:cNvCxnSpPr>
          <p:nvPr/>
        </p:nvCxnSpPr>
        <p:spPr bwMode="auto">
          <a:xfrm rot="10800000">
            <a:off x="3898862" y="1811788"/>
            <a:ext cx="3797338" cy="1419425"/>
          </a:xfrm>
          <a:prstGeom prst="bentConnector3">
            <a:avLst>
              <a:gd name="adj1" fmla="val 106020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5509" name="Connector: Elbow 575508">
            <a:extLst>
              <a:ext uri="{FF2B5EF4-FFF2-40B4-BE49-F238E27FC236}">
                <a16:creationId xmlns:a16="http://schemas.microsoft.com/office/drawing/2014/main" id="{CCB0ADB1-9C7C-F7B6-3C06-031BFF5D3818}"/>
              </a:ext>
            </a:extLst>
          </p:cNvPr>
          <p:cNvCxnSpPr>
            <a:stCxn id="31" idx="1"/>
            <a:endCxn id="5" idx="1"/>
          </p:cNvCxnSpPr>
          <p:nvPr/>
        </p:nvCxnSpPr>
        <p:spPr bwMode="auto">
          <a:xfrm rot="10800000">
            <a:off x="3898862" y="1811787"/>
            <a:ext cx="3797338" cy="1833002"/>
          </a:xfrm>
          <a:prstGeom prst="bentConnector3">
            <a:avLst>
              <a:gd name="adj1" fmla="val 151873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98048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7" grpId="0" animBg="1"/>
      <p:bldP spid="9" grpId="0" animBg="1"/>
      <p:bldP spid="18" grpId="0" animBg="1"/>
      <p:bldP spid="31" grpId="0" animBg="1"/>
      <p:bldP spid="34" grpId="0" animBg="1"/>
      <p:bldP spid="36" grpId="0" animBg="1"/>
      <p:bldP spid="37" grpId="0" animBg="1"/>
      <p:bldP spid="3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683D-B4DD-8763-DD6E-F4176132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we done?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EA368-CB46-659A-9AFB-46557D6D7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00201"/>
            <a:ext cx="12192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Can STCF lead to starvation?</a:t>
            </a:r>
            <a:endParaRPr lang="en-US" altLang="ko-KR" i="1" kern="0" baseline="-25000">
              <a:ea typeface="굴림" panose="020B0600000101010101" pitchFamily="34" charset="-12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F0AAA5A-0F6D-86EA-DB6A-2C0C9FD18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487801"/>
            <a:ext cx="63246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Yes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kern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Any scheduling policy that always </a:t>
            </a:r>
            <a:r>
              <a:rPr lang="en-US" altLang="ko-KR" kern="0" err="1">
                <a:ea typeface="굴림" panose="020B0600000101010101" pitchFamily="34" charset="-127"/>
              </a:rPr>
              <a:t>favours</a:t>
            </a:r>
            <a:r>
              <a:rPr lang="en-US" altLang="ko-KR" kern="0">
                <a:ea typeface="굴림" panose="020B0600000101010101" pitchFamily="34" charset="-127"/>
              </a:rPr>
              <a:t> a </a:t>
            </a:r>
            <a:r>
              <a:rPr lang="en-US" altLang="ko-KR" kern="0">
                <a:solidFill>
                  <a:schemeClr val="accent1"/>
                </a:solidFill>
                <a:ea typeface="굴림" panose="020B0600000101010101" pitchFamily="34" charset="-127"/>
              </a:rPr>
              <a:t>fixed property </a:t>
            </a:r>
            <a:r>
              <a:rPr lang="en-US" altLang="ko-KR" kern="0">
                <a:ea typeface="굴림" panose="020B0600000101010101" pitchFamily="34" charset="-127"/>
              </a:rPr>
              <a:t>for scheduling leads starvation</a:t>
            </a:r>
            <a:endParaRPr lang="en-US" altLang="ko-KR" i="1" kern="0" baseline="-25000">
              <a:ea typeface="굴림" panose="020B0600000101010101" pitchFamily="34" charset="-127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6A9623C-B33C-761F-760C-E047E5075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181600"/>
            <a:ext cx="63246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No change!</a:t>
            </a:r>
            <a:endParaRPr lang="en-US" altLang="ko-KR" i="1" kern="0" baseline="-2500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248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683D-B4DD-8763-DD6E-F4176132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we done?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EA368-CB46-659A-9AFB-46557D6D7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00201"/>
            <a:ext cx="12192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Is STCF subject to the convoy effect?</a:t>
            </a:r>
            <a:endParaRPr lang="en-US" altLang="ko-KR" i="1" kern="0" baseline="-25000">
              <a:ea typeface="굴림" panose="020B0600000101010101" pitchFamily="34" charset="-12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F0AAA5A-0F6D-86EA-DB6A-2C0C9FD18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487801"/>
            <a:ext cx="67056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No!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kern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i="1" kern="0" baseline="-25000">
              <a:ea typeface="굴림" panose="020B0600000101010101" pitchFamily="34" charset="-127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ECEB17F-DFDE-15B0-3F58-2BDB7D032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733800"/>
            <a:ext cx="67056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STCF is a </a:t>
            </a:r>
            <a:r>
              <a:rPr lang="en-US" altLang="ko-KR" kern="0">
                <a:solidFill>
                  <a:schemeClr val="accent1"/>
                </a:solidFill>
                <a:ea typeface="굴림" panose="020B0600000101010101" pitchFamily="34" charset="-127"/>
              </a:rPr>
              <a:t>preemptible</a:t>
            </a:r>
            <a:r>
              <a:rPr lang="en-US" altLang="ko-KR" kern="0">
                <a:ea typeface="굴림" panose="020B0600000101010101" pitchFamily="34" charset="-127"/>
              </a:rPr>
              <a:t> policy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kern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i="1" kern="0" baseline="-2500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1482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4BEC-C0D6-6D8A-3215-516C7E7D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STCF Summary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91BD9A-3A81-4EDA-A922-50E7E77F7343}"/>
              </a:ext>
            </a:extLst>
          </p:cNvPr>
          <p:cNvSpPr/>
          <p:nvPr/>
        </p:nvSpPr>
        <p:spPr bwMode="auto">
          <a:xfrm>
            <a:off x="762000" y="1292772"/>
            <a:ext cx="4953000" cy="2377147"/>
          </a:xfrm>
          <a:prstGeom prst="roundRect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sz="2400" b="0" u="sng"/>
              <a:t>The good</a:t>
            </a:r>
          </a:p>
          <a:p>
            <a:pPr marL="0" indent="0" algn="ctr">
              <a:buNone/>
            </a:pPr>
            <a:endParaRPr lang="en-US" sz="2400" b="0"/>
          </a:p>
          <a:p>
            <a:pPr marL="0" indent="0" algn="ctr">
              <a:buNone/>
            </a:pPr>
            <a:r>
              <a:rPr lang="en-US" sz="2400" b="0"/>
              <a:t>Optimal Average Completion Time Always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12028F-DD3C-B19B-9B70-0779BA2C06B2}"/>
              </a:ext>
            </a:extLst>
          </p:cNvPr>
          <p:cNvSpPr/>
          <p:nvPr/>
        </p:nvSpPr>
        <p:spPr bwMode="auto">
          <a:xfrm>
            <a:off x="6705600" y="1292772"/>
            <a:ext cx="4952999" cy="2377146"/>
          </a:xfrm>
          <a:prstGeom prst="roundRect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0" u="sng"/>
              <a:t>The bad</a:t>
            </a:r>
          </a:p>
          <a:p>
            <a:pPr algn="ctr"/>
            <a:endParaRPr lang="en-US" sz="2400" b="0" u="sng"/>
          </a:p>
          <a:p>
            <a:pPr lvl="1" algn="ctr"/>
            <a:r>
              <a:rPr lang="en-US" sz="2400" b="0"/>
              <a:t>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2D55318-580F-9DC4-9CA8-D6C0DB6DCD9A}"/>
              </a:ext>
            </a:extLst>
          </p:cNvPr>
          <p:cNvSpPr/>
          <p:nvPr/>
        </p:nvSpPr>
        <p:spPr bwMode="auto">
          <a:xfrm>
            <a:off x="2514600" y="4276891"/>
            <a:ext cx="8153400" cy="2037555"/>
          </a:xfrm>
          <a:prstGeom prst="roundRect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0" u="sng"/>
              <a:t>The ugly</a:t>
            </a:r>
          </a:p>
          <a:p>
            <a:pPr algn="ctr"/>
            <a:endParaRPr lang="en-US" sz="2400" b="0"/>
          </a:p>
          <a:p>
            <a:pPr lvl="1" algn="ctr"/>
            <a:r>
              <a:rPr lang="en-US" sz="2400" b="0"/>
              <a:t> Can lead to starvation!</a:t>
            </a:r>
          </a:p>
          <a:p>
            <a:pPr lvl="1" algn="ctr"/>
            <a:endParaRPr lang="en-US" sz="2400" b="0"/>
          </a:p>
          <a:p>
            <a:pPr lvl="1" algn="ctr"/>
            <a:r>
              <a:rPr lang="en-US" sz="2400" b="0"/>
              <a:t>Requires knowing duration of job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848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8215-3E84-B4BF-EF6E-279D942A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a step back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C86A4E-A68B-F47E-991F-6E68AE7A7F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220579"/>
              </p:ext>
            </p:extLst>
          </p:nvPr>
        </p:nvGraphicFramePr>
        <p:xfrm>
          <a:off x="1981200" y="1219200"/>
          <a:ext cx="845312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280">
                  <a:extLst>
                    <a:ext uri="{9D8B030D-6E8A-4147-A177-3AD203B41FA5}">
                      <a16:colId xmlns:a16="http://schemas.microsoft.com/office/drawing/2014/main" val="3630885568"/>
                    </a:ext>
                  </a:extLst>
                </a:gridCol>
                <a:gridCol w="2113280">
                  <a:extLst>
                    <a:ext uri="{9D8B030D-6E8A-4147-A177-3AD203B41FA5}">
                      <a16:colId xmlns:a16="http://schemas.microsoft.com/office/drawing/2014/main" val="664523570"/>
                    </a:ext>
                  </a:extLst>
                </a:gridCol>
                <a:gridCol w="2113280">
                  <a:extLst>
                    <a:ext uri="{9D8B030D-6E8A-4147-A177-3AD203B41FA5}">
                      <a16:colId xmlns:a16="http://schemas.microsoft.com/office/drawing/2014/main" val="3646623971"/>
                    </a:ext>
                  </a:extLst>
                </a:gridCol>
                <a:gridCol w="2113280">
                  <a:extLst>
                    <a:ext uri="{9D8B030D-6E8A-4147-A177-3AD203B41FA5}">
                      <a16:colId xmlns:a16="http://schemas.microsoft.com/office/drawing/2014/main" val="3635761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FCFS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SJF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56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Optimise</a:t>
                      </a:r>
                      <a:r>
                        <a:rPr lang="en-US" dirty="0"/>
                        <a:t> Average Completion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786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Prevent Starvation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44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Prevent</a:t>
                      </a:r>
                    </a:p>
                    <a:p>
                      <a:pPr algn="ctr"/>
                      <a:r>
                        <a:rPr lang="en-US" dirty="0"/>
                        <a:t>Convoy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50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Psychic Skills Not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457379"/>
                  </a:ext>
                </a:extLst>
              </a:tr>
            </a:tbl>
          </a:graphicData>
        </a:graphic>
      </p:graphicFrame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00B0F02-6A9D-E120-F306-E38CB753ECD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0" y="1752600"/>
            <a:ext cx="685800" cy="685800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DEE0EB30-11F1-B788-1ECD-ADDACF1E98F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752600"/>
            <a:ext cx="685800" cy="685800"/>
          </a:xfrm>
          <a:prstGeom prst="rect">
            <a:avLst/>
          </a:prstGeom>
        </p:spPr>
      </p:pic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5857A660-5600-B467-68C4-201A8732A67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0" y="2753360"/>
            <a:ext cx="685800" cy="685800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C4B18705-E165-4F62-E035-9843D3A96CB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3505200"/>
            <a:ext cx="685800" cy="685800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2FAA0088-62AD-97F8-4D4F-98E625E0637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0" y="4310643"/>
            <a:ext cx="685800" cy="685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F24230-82F7-25C0-B846-AEDC9974CE9B}"/>
              </a:ext>
            </a:extLst>
          </p:cNvPr>
          <p:cNvSpPr txBox="1"/>
          <p:nvPr/>
        </p:nvSpPr>
        <p:spPr>
          <a:xfrm>
            <a:off x="3200400" y="5332376"/>
            <a:ext cx="60949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Can we design a non-psychic, starvation-free scheduler with good response time?</a:t>
            </a:r>
          </a:p>
        </p:txBody>
      </p:sp>
    </p:spTree>
    <p:extLst>
      <p:ext uri="{BB962C8B-B14F-4D97-AF65-F5344CB8AC3E}">
        <p14:creationId xmlns:p14="http://schemas.microsoft.com/office/powerpoint/2010/main" val="4127178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16B9-7C47-E8E6-E059-D0CF481D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Round-Robin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1B85D-FCB5-9458-38DA-D6AEA28CB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676400"/>
            <a:ext cx="10566400" cy="4343400"/>
          </a:xfrm>
        </p:spPr>
        <p:txBody>
          <a:bodyPr/>
          <a:lstStyle/>
          <a:p>
            <a:pPr marL="0" indent="0" algn="ctr">
              <a:buNone/>
            </a:pPr>
            <a:r>
              <a:rPr lang="en-US" b="0" i="0" u="none" strike="noStrike" baseline="0" dirty="0"/>
              <a:t>RR runs a job for a </a:t>
            </a:r>
            <a:r>
              <a:rPr lang="en-US" b="1" i="0" u="none" strike="noStrike" baseline="0" dirty="0"/>
              <a:t>time slice </a:t>
            </a:r>
          </a:p>
          <a:p>
            <a:pPr marL="0" indent="0" algn="ctr">
              <a:buNone/>
            </a:pPr>
            <a:r>
              <a:rPr lang="en-US" b="0" i="0" u="none" strike="noStrike" baseline="0" dirty="0"/>
              <a:t>(a </a:t>
            </a:r>
            <a:r>
              <a:rPr lang="en-US" i="0" u="none" strike="noStrike" baseline="0" dirty="0">
                <a:solidFill>
                  <a:schemeClr val="accent1"/>
                </a:solidFill>
              </a:rPr>
              <a:t>scheduling quantum</a:t>
            </a:r>
            <a:r>
              <a:rPr lang="en-US" b="0" i="0" u="none" strike="noStrike" baseline="0" dirty="0"/>
              <a:t>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Once time slice over, </a:t>
            </a:r>
          </a:p>
          <a:p>
            <a:pPr marL="0" indent="0" algn="ctr">
              <a:buNone/>
            </a:pPr>
            <a:r>
              <a:rPr lang="en-US" dirty="0"/>
              <a:t>Switch to next job in ready queue.</a:t>
            </a:r>
          </a:p>
          <a:p>
            <a:pPr marL="0" indent="0" algn="ctr">
              <a:buNone/>
            </a:pPr>
            <a:r>
              <a:rPr lang="en-US" dirty="0"/>
              <a:t>=&gt; Called </a:t>
            </a:r>
            <a:r>
              <a:rPr lang="en-US" dirty="0">
                <a:solidFill>
                  <a:schemeClr val="accent1"/>
                </a:solidFill>
              </a:rPr>
              <a:t>time-slicing</a:t>
            </a:r>
          </a:p>
        </p:txBody>
      </p:sp>
    </p:spTree>
    <p:extLst>
      <p:ext uri="{BB962C8B-B14F-4D97-AF65-F5344CB8AC3E}">
        <p14:creationId xmlns:p14="http://schemas.microsoft.com/office/powerpoint/2010/main" val="26131132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0572" y="1066800"/>
            <a:ext cx="5892801" cy="1924050"/>
          </a:xfrm>
        </p:spPr>
        <p:txBody>
          <a:bodyPr/>
          <a:lstStyle/>
          <a:p>
            <a:pPr marL="0" indent="0" algn="ctr">
              <a:buNone/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u="sng" dirty="0">
                <a:ea typeface="굴림" panose="020B0600000101010101" pitchFamily="34" charset="-127"/>
              </a:rPr>
              <a:t>Process</a:t>
            </a:r>
            <a:r>
              <a:rPr lang="en-US" altLang="ko-KR" dirty="0">
                <a:ea typeface="굴림" panose="020B0600000101010101" pitchFamily="34" charset="-127"/>
              </a:rPr>
              <a:t>		</a:t>
            </a:r>
            <a:r>
              <a:rPr lang="en-US" altLang="ko-KR" u="sng" dirty="0">
                <a:ea typeface="굴림" panose="020B0600000101010101" pitchFamily="34" charset="-127"/>
              </a:rPr>
              <a:t>Burst Time</a:t>
            </a:r>
            <a:br>
              <a:rPr lang="en-US" altLang="ko-KR" u="sng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1	  	</a:t>
            </a:r>
            <a:r>
              <a:rPr lang="en-US" altLang="ko-KR" dirty="0">
                <a:ea typeface="굴림" panose="020B0600000101010101" pitchFamily="34" charset="-127"/>
              </a:rPr>
              <a:t>53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2	 	 </a:t>
            </a:r>
            <a:r>
              <a:rPr lang="en-US" altLang="ko-KR" dirty="0">
                <a:ea typeface="굴림" panose="020B0600000101010101" pitchFamily="34" charset="-127"/>
              </a:rPr>
              <a:t>8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3	 	</a:t>
            </a:r>
            <a:r>
              <a:rPr lang="en-US" altLang="ko-KR" dirty="0">
                <a:ea typeface="굴림" panose="020B0600000101010101" pitchFamily="34" charset="-127"/>
              </a:rPr>
              <a:t>68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4		</a:t>
            </a:r>
            <a:r>
              <a:rPr lang="en-US" altLang="ko-KR" dirty="0">
                <a:ea typeface="굴림" panose="020B0600000101010101" pitchFamily="34" charset="-127"/>
              </a:rPr>
              <a:t>24</a:t>
            </a:r>
          </a:p>
          <a:p>
            <a:pPr marL="342900" indent="-342900">
              <a:buNone/>
              <a:tabLst>
                <a:tab pos="2630488" algn="ctr"/>
                <a:tab pos="3206750" algn="l"/>
                <a:tab pos="4459288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RR with Time Quantum =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153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0572" y="1066800"/>
            <a:ext cx="5892801" cy="1924050"/>
          </a:xfrm>
        </p:spPr>
        <p:txBody>
          <a:bodyPr/>
          <a:lstStyle/>
          <a:p>
            <a:pPr marL="0" indent="0" algn="ctr">
              <a:buNone/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u="sng" dirty="0">
                <a:ea typeface="굴림" panose="020B0600000101010101" pitchFamily="34" charset="-127"/>
              </a:rPr>
              <a:t>Process</a:t>
            </a:r>
            <a:r>
              <a:rPr lang="en-US" altLang="ko-KR" dirty="0">
                <a:ea typeface="굴림" panose="020B0600000101010101" pitchFamily="34" charset="-127"/>
              </a:rPr>
              <a:t>		</a:t>
            </a:r>
            <a:r>
              <a:rPr lang="en-US" altLang="ko-KR" u="sng" dirty="0">
                <a:ea typeface="굴림" panose="020B0600000101010101" pitchFamily="34" charset="-127"/>
              </a:rPr>
              <a:t>Burst Time</a:t>
            </a:r>
            <a:br>
              <a:rPr lang="en-US" altLang="ko-KR" u="sng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1	  	</a:t>
            </a:r>
            <a:r>
              <a:rPr lang="en-US" altLang="ko-KR" dirty="0">
                <a:ea typeface="굴림" panose="020B0600000101010101" pitchFamily="34" charset="-127"/>
              </a:rPr>
              <a:t>53 =&gt; 33</a:t>
            </a:r>
            <a:b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2	 	 </a:t>
            </a:r>
            <a:r>
              <a:rPr lang="en-US" altLang="ko-KR" dirty="0">
                <a:ea typeface="굴림" panose="020B0600000101010101" pitchFamily="34" charset="-127"/>
              </a:rPr>
              <a:t>8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3	 	</a:t>
            </a:r>
            <a:r>
              <a:rPr lang="en-US" altLang="ko-KR" dirty="0">
                <a:ea typeface="굴림" panose="020B0600000101010101" pitchFamily="34" charset="-127"/>
              </a:rPr>
              <a:t>68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4		</a:t>
            </a:r>
            <a:r>
              <a:rPr lang="en-US" altLang="ko-KR" dirty="0">
                <a:ea typeface="굴림" panose="020B0600000101010101" pitchFamily="34" charset="-127"/>
              </a:rPr>
              <a:t>24</a:t>
            </a:r>
          </a:p>
          <a:p>
            <a:pPr marL="342900" indent="-342900">
              <a:buNone/>
              <a:tabLst>
                <a:tab pos="2630488" algn="ctr"/>
                <a:tab pos="3206750" algn="l"/>
                <a:tab pos="4459288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76396" y="4114800"/>
            <a:ext cx="1323387" cy="977622"/>
            <a:chOff x="2962998" y="2452688"/>
            <a:chExt cx="822559" cy="977622"/>
          </a:xfrm>
          <a:solidFill>
            <a:srgbClr val="FFC000"/>
          </a:solidFill>
        </p:grpSpPr>
        <p:sp>
          <p:nvSpPr>
            <p:cNvPr id="23569" name="Rectangle 6"/>
            <p:cNvSpPr>
              <a:spLocks noChangeArrowheads="1"/>
            </p:cNvSpPr>
            <p:nvPr/>
          </p:nvSpPr>
          <p:spPr bwMode="auto">
            <a:xfrm>
              <a:off x="3048000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1</a:t>
              </a:r>
              <a:endParaRPr lang="en-US" altLang="en-US" sz="2400" b="0">
                <a:latin typeface="+mn-lt"/>
              </a:endParaRPr>
            </a:p>
          </p:txBody>
        </p:sp>
        <p:sp>
          <p:nvSpPr>
            <p:cNvPr id="23558" name="Text Box 16"/>
            <p:cNvSpPr txBox="1">
              <a:spLocks noChangeArrowheads="1"/>
            </p:cNvSpPr>
            <p:nvPr/>
          </p:nvSpPr>
          <p:spPr bwMode="auto">
            <a:xfrm>
              <a:off x="2962998" y="3060978"/>
              <a:ext cx="2213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0</a:t>
              </a:r>
            </a:p>
          </p:txBody>
        </p:sp>
        <p:sp>
          <p:nvSpPr>
            <p:cNvPr id="23559" name="Text Box 17"/>
            <p:cNvSpPr txBox="1">
              <a:spLocks noChangeArrowheads="1"/>
            </p:cNvSpPr>
            <p:nvPr/>
          </p:nvSpPr>
          <p:spPr bwMode="auto">
            <a:xfrm>
              <a:off x="3463534" y="3060978"/>
              <a:ext cx="32202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20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RR with Time Quantum =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2431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0572" y="1066800"/>
            <a:ext cx="5892801" cy="1924050"/>
          </a:xfrm>
        </p:spPr>
        <p:txBody>
          <a:bodyPr/>
          <a:lstStyle/>
          <a:p>
            <a:pPr marL="0" indent="0" algn="ctr">
              <a:buNone/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u="sng" dirty="0">
                <a:ea typeface="굴림" panose="020B0600000101010101" pitchFamily="34" charset="-127"/>
              </a:rPr>
              <a:t>Process</a:t>
            </a:r>
            <a:r>
              <a:rPr lang="en-US" altLang="ko-KR" dirty="0">
                <a:ea typeface="굴림" panose="020B0600000101010101" pitchFamily="34" charset="-127"/>
              </a:rPr>
              <a:t>		</a:t>
            </a:r>
            <a:r>
              <a:rPr lang="en-US" altLang="ko-KR" u="sng" dirty="0">
                <a:ea typeface="굴림" panose="020B0600000101010101" pitchFamily="34" charset="-127"/>
              </a:rPr>
              <a:t>Burst Time</a:t>
            </a:r>
            <a:br>
              <a:rPr lang="en-US" altLang="ko-KR" u="sng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1	  	</a:t>
            </a:r>
            <a:r>
              <a:rPr lang="en-US" altLang="ko-KR" dirty="0">
                <a:ea typeface="굴림" panose="020B0600000101010101" pitchFamily="34" charset="-127"/>
              </a:rPr>
              <a:t>33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2	 	 </a:t>
            </a:r>
            <a:r>
              <a:rPr lang="en-US" altLang="ko-KR" dirty="0">
                <a:ea typeface="굴림" panose="020B0600000101010101" pitchFamily="34" charset="-127"/>
              </a:rPr>
              <a:t>8 =&gt; 0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3	 	</a:t>
            </a:r>
            <a:r>
              <a:rPr lang="en-US" altLang="ko-KR" dirty="0">
                <a:ea typeface="굴림" panose="020B0600000101010101" pitchFamily="34" charset="-127"/>
              </a:rPr>
              <a:t>68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4		</a:t>
            </a:r>
            <a:r>
              <a:rPr lang="en-US" altLang="ko-KR" dirty="0">
                <a:ea typeface="굴림" panose="020B0600000101010101" pitchFamily="34" charset="-127"/>
              </a:rPr>
              <a:t>24</a:t>
            </a:r>
          </a:p>
          <a:p>
            <a:pPr marL="342900" indent="-342900">
              <a:buNone/>
              <a:tabLst>
                <a:tab pos="2630488" algn="ctr"/>
                <a:tab pos="3206750" algn="l"/>
                <a:tab pos="4459288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76396" y="4114800"/>
            <a:ext cx="1323387" cy="977622"/>
            <a:chOff x="2962998" y="2452688"/>
            <a:chExt cx="822559" cy="977622"/>
          </a:xfrm>
          <a:solidFill>
            <a:srgbClr val="FFC000"/>
          </a:solidFill>
        </p:grpSpPr>
        <p:sp>
          <p:nvSpPr>
            <p:cNvPr id="23569" name="Rectangle 6"/>
            <p:cNvSpPr>
              <a:spLocks noChangeArrowheads="1"/>
            </p:cNvSpPr>
            <p:nvPr/>
          </p:nvSpPr>
          <p:spPr bwMode="auto">
            <a:xfrm>
              <a:off x="3048000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1</a:t>
              </a:r>
              <a:endParaRPr lang="en-US" altLang="en-US" sz="2400" b="0">
                <a:latin typeface="+mn-lt"/>
              </a:endParaRPr>
            </a:p>
          </p:txBody>
        </p:sp>
        <p:sp>
          <p:nvSpPr>
            <p:cNvPr id="23558" name="Text Box 16"/>
            <p:cNvSpPr txBox="1">
              <a:spLocks noChangeArrowheads="1"/>
            </p:cNvSpPr>
            <p:nvPr/>
          </p:nvSpPr>
          <p:spPr bwMode="auto">
            <a:xfrm>
              <a:off x="2962998" y="3060978"/>
              <a:ext cx="2213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0</a:t>
              </a:r>
            </a:p>
          </p:txBody>
        </p:sp>
        <p:sp>
          <p:nvSpPr>
            <p:cNvPr id="23559" name="Text Box 17"/>
            <p:cNvSpPr txBox="1">
              <a:spLocks noChangeArrowheads="1"/>
            </p:cNvSpPr>
            <p:nvPr/>
          </p:nvSpPr>
          <p:spPr bwMode="auto">
            <a:xfrm>
              <a:off x="3463534" y="3060978"/>
              <a:ext cx="32202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20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RR with Time Quantum = 20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B75D6D1-C66E-593E-646A-C5A911C13976}"/>
              </a:ext>
            </a:extLst>
          </p:cNvPr>
          <p:cNvGrpSpPr/>
          <p:nvPr/>
        </p:nvGrpSpPr>
        <p:grpSpPr>
          <a:xfrm>
            <a:off x="2732749" y="4114800"/>
            <a:ext cx="1141576" cy="977622"/>
            <a:chOff x="3612002" y="2452688"/>
            <a:chExt cx="709554" cy="977622"/>
          </a:xfrm>
          <a:solidFill>
            <a:srgbClr val="92D050"/>
          </a:solidFill>
        </p:grpSpPr>
        <p:sp>
          <p:nvSpPr>
            <p:cNvPr id="3" name="Rectangle 7">
              <a:extLst>
                <a:ext uri="{FF2B5EF4-FFF2-40B4-BE49-F238E27FC236}">
                  <a16:creationId xmlns:a16="http://schemas.microsoft.com/office/drawing/2014/main" id="{2ACCCED4-E724-9A6B-F2A7-E6893375D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2002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2</a:t>
              </a:r>
            </a:p>
          </p:txBody>
        </p:sp>
        <p:sp>
          <p:nvSpPr>
            <p:cNvPr id="4" name="Text Box 18">
              <a:extLst>
                <a:ext uri="{FF2B5EF4-FFF2-40B4-BE49-F238E27FC236}">
                  <a16:creationId xmlns:a16="http://schemas.microsoft.com/office/drawing/2014/main" id="{9C0DBF4A-B9AF-3473-6D76-BE4A4B7D2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7540" y="3060978"/>
              <a:ext cx="32401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28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73821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0572" y="1066800"/>
            <a:ext cx="5892801" cy="1924050"/>
          </a:xfrm>
        </p:spPr>
        <p:txBody>
          <a:bodyPr/>
          <a:lstStyle/>
          <a:p>
            <a:pPr marL="0" indent="0" algn="ctr">
              <a:buNone/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u="sng" dirty="0">
                <a:ea typeface="굴림" panose="020B0600000101010101" pitchFamily="34" charset="-127"/>
              </a:rPr>
              <a:t>Process</a:t>
            </a:r>
            <a:r>
              <a:rPr lang="en-US" altLang="ko-KR" dirty="0">
                <a:ea typeface="굴림" panose="020B0600000101010101" pitchFamily="34" charset="-127"/>
              </a:rPr>
              <a:t>		</a:t>
            </a:r>
            <a:r>
              <a:rPr lang="en-US" altLang="ko-KR" u="sng" dirty="0">
                <a:ea typeface="굴림" panose="020B0600000101010101" pitchFamily="34" charset="-127"/>
              </a:rPr>
              <a:t>Burst Time</a:t>
            </a:r>
            <a:br>
              <a:rPr lang="en-US" altLang="ko-KR" u="sng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1	  	</a:t>
            </a:r>
            <a:r>
              <a:rPr lang="en-US" altLang="ko-KR" dirty="0">
                <a:ea typeface="굴림" panose="020B0600000101010101" pitchFamily="34" charset="-127"/>
              </a:rPr>
              <a:t>33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2	 	 </a:t>
            </a:r>
            <a:r>
              <a:rPr lang="en-US" altLang="ko-KR" dirty="0">
                <a:ea typeface="굴림" panose="020B0600000101010101" pitchFamily="34" charset="-127"/>
              </a:rPr>
              <a:t>0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3	 	</a:t>
            </a:r>
            <a:r>
              <a:rPr lang="en-US" altLang="ko-KR" dirty="0">
                <a:ea typeface="굴림" panose="020B0600000101010101" pitchFamily="34" charset="-127"/>
              </a:rPr>
              <a:t>68 =&gt; 48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4		</a:t>
            </a:r>
            <a:r>
              <a:rPr lang="en-US" altLang="ko-KR" dirty="0">
                <a:ea typeface="굴림" panose="020B0600000101010101" pitchFamily="34" charset="-127"/>
              </a:rPr>
              <a:t>24</a:t>
            </a:r>
          </a:p>
          <a:p>
            <a:pPr marL="342900" indent="-342900">
              <a:buNone/>
              <a:tabLst>
                <a:tab pos="2630488" algn="ctr"/>
                <a:tab pos="3206750" algn="l"/>
                <a:tab pos="4459288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76396" y="4114800"/>
            <a:ext cx="1323387" cy="977622"/>
            <a:chOff x="2962998" y="2452688"/>
            <a:chExt cx="822559" cy="977622"/>
          </a:xfrm>
          <a:solidFill>
            <a:srgbClr val="FFC000"/>
          </a:solidFill>
        </p:grpSpPr>
        <p:sp>
          <p:nvSpPr>
            <p:cNvPr id="23569" name="Rectangle 6"/>
            <p:cNvSpPr>
              <a:spLocks noChangeArrowheads="1"/>
            </p:cNvSpPr>
            <p:nvPr/>
          </p:nvSpPr>
          <p:spPr bwMode="auto">
            <a:xfrm>
              <a:off x="3048000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1</a:t>
              </a:r>
              <a:endParaRPr lang="en-US" altLang="en-US" sz="2400" b="0">
                <a:latin typeface="+mn-lt"/>
              </a:endParaRPr>
            </a:p>
          </p:txBody>
        </p:sp>
        <p:sp>
          <p:nvSpPr>
            <p:cNvPr id="23558" name="Text Box 16"/>
            <p:cNvSpPr txBox="1">
              <a:spLocks noChangeArrowheads="1"/>
            </p:cNvSpPr>
            <p:nvPr/>
          </p:nvSpPr>
          <p:spPr bwMode="auto">
            <a:xfrm>
              <a:off x="2962998" y="3060978"/>
              <a:ext cx="2213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0</a:t>
              </a:r>
            </a:p>
          </p:txBody>
        </p:sp>
        <p:sp>
          <p:nvSpPr>
            <p:cNvPr id="23559" name="Text Box 17"/>
            <p:cNvSpPr txBox="1">
              <a:spLocks noChangeArrowheads="1"/>
            </p:cNvSpPr>
            <p:nvPr/>
          </p:nvSpPr>
          <p:spPr bwMode="auto">
            <a:xfrm>
              <a:off x="3463534" y="3060978"/>
              <a:ext cx="32202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20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RR with Time Quantum = 20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B75D6D1-C66E-593E-646A-C5A911C13976}"/>
              </a:ext>
            </a:extLst>
          </p:cNvPr>
          <p:cNvGrpSpPr/>
          <p:nvPr/>
        </p:nvGrpSpPr>
        <p:grpSpPr>
          <a:xfrm>
            <a:off x="2732749" y="4114800"/>
            <a:ext cx="1141576" cy="977622"/>
            <a:chOff x="3612002" y="2452688"/>
            <a:chExt cx="709554" cy="977622"/>
          </a:xfrm>
          <a:solidFill>
            <a:srgbClr val="92D050"/>
          </a:solidFill>
        </p:grpSpPr>
        <p:sp>
          <p:nvSpPr>
            <p:cNvPr id="3" name="Rectangle 7">
              <a:extLst>
                <a:ext uri="{FF2B5EF4-FFF2-40B4-BE49-F238E27FC236}">
                  <a16:creationId xmlns:a16="http://schemas.microsoft.com/office/drawing/2014/main" id="{2ACCCED4-E724-9A6B-F2A7-E6893375D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2002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2</a:t>
              </a:r>
            </a:p>
          </p:txBody>
        </p:sp>
        <p:sp>
          <p:nvSpPr>
            <p:cNvPr id="4" name="Text Box 18">
              <a:extLst>
                <a:ext uri="{FF2B5EF4-FFF2-40B4-BE49-F238E27FC236}">
                  <a16:creationId xmlns:a16="http://schemas.microsoft.com/office/drawing/2014/main" id="{9C0DBF4A-B9AF-3473-6D76-BE4A4B7D2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7540" y="3060978"/>
              <a:ext cx="32401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28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A2DC124-BC8E-6828-2DB3-9724711A12F2}"/>
              </a:ext>
            </a:extLst>
          </p:cNvPr>
          <p:cNvGrpSpPr/>
          <p:nvPr/>
        </p:nvGrpSpPr>
        <p:grpSpPr>
          <a:xfrm>
            <a:off x="3637727" y="4122815"/>
            <a:ext cx="1216207" cy="977622"/>
            <a:chOff x="4177962" y="2452688"/>
            <a:chExt cx="755941" cy="977622"/>
          </a:xfrm>
          <a:solidFill>
            <a:srgbClr val="FF99FF"/>
          </a:solidFill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C8A42BC5-0E33-5F29-14CD-B1E62EB24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7962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3</a:t>
              </a:r>
            </a:p>
          </p:txBody>
        </p:sp>
        <p:sp>
          <p:nvSpPr>
            <p:cNvPr id="7" name="Text Box 19">
              <a:extLst>
                <a:ext uri="{FF2B5EF4-FFF2-40B4-BE49-F238E27FC236}">
                  <a16:creationId xmlns:a16="http://schemas.microsoft.com/office/drawing/2014/main" id="{FC4C915B-3E07-FF43-E68F-5B1D73474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2914" y="3060978"/>
              <a:ext cx="33098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48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91984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0572" y="1066800"/>
            <a:ext cx="5892801" cy="1924050"/>
          </a:xfrm>
        </p:spPr>
        <p:txBody>
          <a:bodyPr/>
          <a:lstStyle/>
          <a:p>
            <a:pPr marL="0" indent="0" algn="ctr">
              <a:buNone/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u="sng" dirty="0">
                <a:ea typeface="굴림" panose="020B0600000101010101" pitchFamily="34" charset="-127"/>
              </a:rPr>
              <a:t>Process</a:t>
            </a:r>
            <a:r>
              <a:rPr lang="en-US" altLang="ko-KR" dirty="0">
                <a:ea typeface="굴림" panose="020B0600000101010101" pitchFamily="34" charset="-127"/>
              </a:rPr>
              <a:t>		</a:t>
            </a:r>
            <a:r>
              <a:rPr lang="en-US" altLang="ko-KR" u="sng" dirty="0">
                <a:ea typeface="굴림" panose="020B0600000101010101" pitchFamily="34" charset="-127"/>
              </a:rPr>
              <a:t>Burst Time</a:t>
            </a:r>
            <a:br>
              <a:rPr lang="en-US" altLang="ko-KR" u="sng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1	  	</a:t>
            </a:r>
            <a:r>
              <a:rPr lang="en-US" altLang="ko-KR" dirty="0">
                <a:ea typeface="굴림" panose="020B0600000101010101" pitchFamily="34" charset="-127"/>
              </a:rPr>
              <a:t>33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2	 	 </a:t>
            </a:r>
            <a:r>
              <a:rPr lang="en-US" altLang="ko-KR" dirty="0">
                <a:ea typeface="굴림" panose="020B0600000101010101" pitchFamily="34" charset="-127"/>
              </a:rPr>
              <a:t>0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3	 	</a:t>
            </a:r>
            <a:r>
              <a:rPr lang="en-US" altLang="ko-KR" dirty="0">
                <a:ea typeface="굴림" panose="020B0600000101010101" pitchFamily="34" charset="-127"/>
              </a:rPr>
              <a:t>48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4		</a:t>
            </a:r>
            <a:r>
              <a:rPr lang="en-US" altLang="ko-KR" dirty="0">
                <a:ea typeface="굴림" panose="020B0600000101010101" pitchFamily="34" charset="-127"/>
              </a:rPr>
              <a:t>24 =&gt; 4</a:t>
            </a:r>
          </a:p>
          <a:p>
            <a:pPr marL="342900" indent="-342900">
              <a:buNone/>
              <a:tabLst>
                <a:tab pos="2630488" algn="ctr"/>
                <a:tab pos="3206750" algn="l"/>
                <a:tab pos="4459288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76396" y="4114800"/>
            <a:ext cx="1323387" cy="977622"/>
            <a:chOff x="2962998" y="2452688"/>
            <a:chExt cx="822559" cy="977622"/>
          </a:xfrm>
          <a:solidFill>
            <a:srgbClr val="FFC000"/>
          </a:solidFill>
        </p:grpSpPr>
        <p:sp>
          <p:nvSpPr>
            <p:cNvPr id="23569" name="Rectangle 6"/>
            <p:cNvSpPr>
              <a:spLocks noChangeArrowheads="1"/>
            </p:cNvSpPr>
            <p:nvPr/>
          </p:nvSpPr>
          <p:spPr bwMode="auto">
            <a:xfrm>
              <a:off x="3048000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1</a:t>
              </a:r>
              <a:endParaRPr lang="en-US" altLang="en-US" sz="2400" b="0">
                <a:latin typeface="+mn-lt"/>
              </a:endParaRPr>
            </a:p>
          </p:txBody>
        </p:sp>
        <p:sp>
          <p:nvSpPr>
            <p:cNvPr id="23558" name="Text Box 16"/>
            <p:cNvSpPr txBox="1">
              <a:spLocks noChangeArrowheads="1"/>
            </p:cNvSpPr>
            <p:nvPr/>
          </p:nvSpPr>
          <p:spPr bwMode="auto">
            <a:xfrm>
              <a:off x="2962998" y="3060978"/>
              <a:ext cx="2213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0</a:t>
              </a:r>
            </a:p>
          </p:txBody>
        </p:sp>
        <p:sp>
          <p:nvSpPr>
            <p:cNvPr id="23559" name="Text Box 17"/>
            <p:cNvSpPr txBox="1">
              <a:spLocks noChangeArrowheads="1"/>
            </p:cNvSpPr>
            <p:nvPr/>
          </p:nvSpPr>
          <p:spPr bwMode="auto">
            <a:xfrm>
              <a:off x="3463534" y="3060978"/>
              <a:ext cx="32202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20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RR with Time Quantum = 20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B75D6D1-C66E-593E-646A-C5A911C13976}"/>
              </a:ext>
            </a:extLst>
          </p:cNvPr>
          <p:cNvGrpSpPr/>
          <p:nvPr/>
        </p:nvGrpSpPr>
        <p:grpSpPr>
          <a:xfrm>
            <a:off x="2732749" y="4114800"/>
            <a:ext cx="1141576" cy="977622"/>
            <a:chOff x="3612002" y="2452688"/>
            <a:chExt cx="709554" cy="977622"/>
          </a:xfrm>
          <a:solidFill>
            <a:srgbClr val="92D050"/>
          </a:solidFill>
        </p:grpSpPr>
        <p:sp>
          <p:nvSpPr>
            <p:cNvPr id="3" name="Rectangle 7">
              <a:extLst>
                <a:ext uri="{FF2B5EF4-FFF2-40B4-BE49-F238E27FC236}">
                  <a16:creationId xmlns:a16="http://schemas.microsoft.com/office/drawing/2014/main" id="{2ACCCED4-E724-9A6B-F2A7-E6893375D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2002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2</a:t>
              </a:r>
            </a:p>
          </p:txBody>
        </p:sp>
        <p:sp>
          <p:nvSpPr>
            <p:cNvPr id="4" name="Text Box 18">
              <a:extLst>
                <a:ext uri="{FF2B5EF4-FFF2-40B4-BE49-F238E27FC236}">
                  <a16:creationId xmlns:a16="http://schemas.microsoft.com/office/drawing/2014/main" id="{9C0DBF4A-B9AF-3473-6D76-BE4A4B7D2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7540" y="3060978"/>
              <a:ext cx="32401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28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A2DC124-BC8E-6828-2DB3-9724711A12F2}"/>
              </a:ext>
            </a:extLst>
          </p:cNvPr>
          <p:cNvGrpSpPr/>
          <p:nvPr/>
        </p:nvGrpSpPr>
        <p:grpSpPr>
          <a:xfrm>
            <a:off x="3637727" y="4122815"/>
            <a:ext cx="1216207" cy="977622"/>
            <a:chOff x="4177962" y="2452688"/>
            <a:chExt cx="755941" cy="977622"/>
          </a:xfrm>
          <a:solidFill>
            <a:srgbClr val="FF99FF"/>
          </a:solidFill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C8A42BC5-0E33-5F29-14CD-B1E62EB24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7962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3</a:t>
              </a:r>
            </a:p>
          </p:txBody>
        </p:sp>
        <p:sp>
          <p:nvSpPr>
            <p:cNvPr id="7" name="Text Box 19">
              <a:extLst>
                <a:ext uri="{FF2B5EF4-FFF2-40B4-BE49-F238E27FC236}">
                  <a16:creationId xmlns:a16="http://schemas.microsoft.com/office/drawing/2014/main" id="{FC4C915B-3E07-FF43-E68F-5B1D73474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2914" y="3060978"/>
              <a:ext cx="33098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48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EBAD4F1-B36F-BDE6-7C6A-BE124B3B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125" y="4114800"/>
            <a:ext cx="907403" cy="609600"/>
          </a:xfrm>
          <a:prstGeom prst="rect">
            <a:avLst/>
          </a:prstGeom>
          <a:solidFill>
            <a:srgbClr val="DFE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>
                <a:latin typeface="+mn-lt"/>
              </a:rPr>
              <a:t>P</a:t>
            </a:r>
            <a:r>
              <a:rPr lang="en-US" altLang="en-US" sz="2400" b="0" baseline="-25000">
                <a:latin typeface="+mn-lt"/>
              </a:rPr>
              <a:t>4</a:t>
            </a:r>
          </a:p>
        </p:txBody>
      </p:sp>
      <p:sp>
        <p:nvSpPr>
          <p:cNvPr id="11" name="Text Box 20">
            <a:extLst>
              <a:ext uri="{FF2B5EF4-FFF2-40B4-BE49-F238E27FC236}">
                <a16:creationId xmlns:a16="http://schemas.microsoft.com/office/drawing/2014/main" id="{2F846AA8-EAC8-001E-4E33-3CC1D6F35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1906" y="4723090"/>
            <a:ext cx="5309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>
                <a:latin typeface="+mn-lt"/>
              </a:rPr>
              <a:t>68</a:t>
            </a:r>
          </a:p>
        </p:txBody>
      </p:sp>
    </p:spTree>
    <p:extLst>
      <p:ext uri="{BB962C8B-B14F-4D97-AF65-F5344CB8AC3E}">
        <p14:creationId xmlns:p14="http://schemas.microsoft.com/office/powerpoint/2010/main" val="398216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F868-A1B7-9F71-6F46-DA9C3F17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/>
              <a:t>What makes a good scheduling policy?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E5E146-D77D-924A-016A-89ADC33E8BF8}"/>
              </a:ext>
            </a:extLst>
          </p:cNvPr>
          <p:cNvSpPr/>
          <p:nvPr/>
        </p:nvSpPr>
        <p:spPr bwMode="auto">
          <a:xfrm>
            <a:off x="381000" y="1828800"/>
            <a:ext cx="5334000" cy="28194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 hopeless Queue.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 Queue For the UK Queen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6 miles (10 KM) long.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Visible from Space.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B715E5-6F30-7F49-E8B6-486D06AB9E38}"/>
              </a:ext>
            </a:extLst>
          </p:cNvPr>
          <p:cNvSpPr/>
          <p:nvPr/>
        </p:nvSpPr>
        <p:spPr bwMode="auto">
          <a:xfrm>
            <a:off x="6324600" y="1828800"/>
            <a:ext cx="5334000" cy="28194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 bad but more realistic queue.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The DMV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6615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0572" y="1066800"/>
            <a:ext cx="5892801" cy="1924050"/>
          </a:xfrm>
        </p:spPr>
        <p:txBody>
          <a:bodyPr/>
          <a:lstStyle/>
          <a:p>
            <a:pPr marL="0" indent="0" algn="ctr">
              <a:buNone/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u="sng" dirty="0">
                <a:ea typeface="굴림" panose="020B0600000101010101" pitchFamily="34" charset="-127"/>
              </a:rPr>
              <a:t>Process</a:t>
            </a:r>
            <a:r>
              <a:rPr lang="en-US" altLang="ko-KR" dirty="0">
                <a:ea typeface="굴림" panose="020B0600000101010101" pitchFamily="34" charset="-127"/>
              </a:rPr>
              <a:t>		</a:t>
            </a:r>
            <a:r>
              <a:rPr lang="en-US" altLang="ko-KR" u="sng" dirty="0">
                <a:ea typeface="굴림" panose="020B0600000101010101" pitchFamily="34" charset="-127"/>
              </a:rPr>
              <a:t>Burst Time</a:t>
            </a:r>
            <a:br>
              <a:rPr lang="en-US" altLang="ko-KR" u="sng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1	  	</a:t>
            </a:r>
            <a:r>
              <a:rPr lang="en-US" altLang="ko-KR" dirty="0">
                <a:ea typeface="굴림" panose="020B0600000101010101" pitchFamily="34" charset="-127"/>
              </a:rPr>
              <a:t>33 =&gt; 13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2	 	 </a:t>
            </a:r>
            <a:r>
              <a:rPr lang="en-US" altLang="ko-KR" dirty="0">
                <a:ea typeface="굴림" panose="020B0600000101010101" pitchFamily="34" charset="-127"/>
              </a:rPr>
              <a:t>0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3	 	</a:t>
            </a:r>
            <a:r>
              <a:rPr lang="en-US" altLang="ko-KR" dirty="0">
                <a:ea typeface="굴림" panose="020B0600000101010101" pitchFamily="34" charset="-127"/>
              </a:rPr>
              <a:t>48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4		</a:t>
            </a:r>
            <a:r>
              <a:rPr lang="en-US" altLang="ko-KR" dirty="0">
                <a:ea typeface="굴림" panose="020B0600000101010101" pitchFamily="34" charset="-127"/>
              </a:rPr>
              <a:t>4</a:t>
            </a:r>
          </a:p>
          <a:p>
            <a:pPr marL="342900" indent="-342900">
              <a:buNone/>
              <a:tabLst>
                <a:tab pos="2630488" algn="ctr"/>
                <a:tab pos="3206750" algn="l"/>
                <a:tab pos="4459288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76396" y="4114800"/>
            <a:ext cx="1323387" cy="977622"/>
            <a:chOff x="2962998" y="2452688"/>
            <a:chExt cx="822559" cy="977622"/>
          </a:xfrm>
          <a:solidFill>
            <a:srgbClr val="FFC000"/>
          </a:solidFill>
        </p:grpSpPr>
        <p:sp>
          <p:nvSpPr>
            <p:cNvPr id="23569" name="Rectangle 6"/>
            <p:cNvSpPr>
              <a:spLocks noChangeArrowheads="1"/>
            </p:cNvSpPr>
            <p:nvPr/>
          </p:nvSpPr>
          <p:spPr bwMode="auto">
            <a:xfrm>
              <a:off x="3048000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1</a:t>
              </a:r>
              <a:endParaRPr lang="en-US" altLang="en-US" sz="2400" b="0">
                <a:latin typeface="+mn-lt"/>
              </a:endParaRPr>
            </a:p>
          </p:txBody>
        </p:sp>
        <p:sp>
          <p:nvSpPr>
            <p:cNvPr id="23558" name="Text Box 16"/>
            <p:cNvSpPr txBox="1">
              <a:spLocks noChangeArrowheads="1"/>
            </p:cNvSpPr>
            <p:nvPr/>
          </p:nvSpPr>
          <p:spPr bwMode="auto">
            <a:xfrm>
              <a:off x="2962998" y="3060978"/>
              <a:ext cx="2213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0</a:t>
              </a:r>
            </a:p>
          </p:txBody>
        </p:sp>
        <p:sp>
          <p:nvSpPr>
            <p:cNvPr id="23559" name="Text Box 17"/>
            <p:cNvSpPr txBox="1">
              <a:spLocks noChangeArrowheads="1"/>
            </p:cNvSpPr>
            <p:nvPr/>
          </p:nvSpPr>
          <p:spPr bwMode="auto">
            <a:xfrm>
              <a:off x="3463534" y="3060978"/>
              <a:ext cx="32202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20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RR with Time Quantum = 20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B75D6D1-C66E-593E-646A-C5A911C13976}"/>
              </a:ext>
            </a:extLst>
          </p:cNvPr>
          <p:cNvGrpSpPr/>
          <p:nvPr/>
        </p:nvGrpSpPr>
        <p:grpSpPr>
          <a:xfrm>
            <a:off x="2732749" y="4114800"/>
            <a:ext cx="1141576" cy="977622"/>
            <a:chOff x="3612002" y="2452688"/>
            <a:chExt cx="709554" cy="977622"/>
          </a:xfrm>
          <a:solidFill>
            <a:srgbClr val="92D050"/>
          </a:solidFill>
        </p:grpSpPr>
        <p:sp>
          <p:nvSpPr>
            <p:cNvPr id="3" name="Rectangle 7">
              <a:extLst>
                <a:ext uri="{FF2B5EF4-FFF2-40B4-BE49-F238E27FC236}">
                  <a16:creationId xmlns:a16="http://schemas.microsoft.com/office/drawing/2014/main" id="{2ACCCED4-E724-9A6B-F2A7-E6893375D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2002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2</a:t>
              </a:r>
            </a:p>
          </p:txBody>
        </p:sp>
        <p:sp>
          <p:nvSpPr>
            <p:cNvPr id="4" name="Text Box 18">
              <a:extLst>
                <a:ext uri="{FF2B5EF4-FFF2-40B4-BE49-F238E27FC236}">
                  <a16:creationId xmlns:a16="http://schemas.microsoft.com/office/drawing/2014/main" id="{9C0DBF4A-B9AF-3473-6D76-BE4A4B7D2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7540" y="3060978"/>
              <a:ext cx="32401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28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A2DC124-BC8E-6828-2DB3-9724711A12F2}"/>
              </a:ext>
            </a:extLst>
          </p:cNvPr>
          <p:cNvGrpSpPr/>
          <p:nvPr/>
        </p:nvGrpSpPr>
        <p:grpSpPr>
          <a:xfrm>
            <a:off x="3637727" y="4122815"/>
            <a:ext cx="1216207" cy="977622"/>
            <a:chOff x="4177962" y="2452688"/>
            <a:chExt cx="755941" cy="977622"/>
          </a:xfrm>
          <a:solidFill>
            <a:srgbClr val="FF99FF"/>
          </a:solidFill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C8A42BC5-0E33-5F29-14CD-B1E62EB24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7962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3</a:t>
              </a:r>
            </a:p>
          </p:txBody>
        </p:sp>
        <p:sp>
          <p:nvSpPr>
            <p:cNvPr id="7" name="Text Box 19">
              <a:extLst>
                <a:ext uri="{FF2B5EF4-FFF2-40B4-BE49-F238E27FC236}">
                  <a16:creationId xmlns:a16="http://schemas.microsoft.com/office/drawing/2014/main" id="{FC4C915B-3E07-FF43-E68F-5B1D73474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2914" y="3060978"/>
              <a:ext cx="33098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48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EBAD4F1-B36F-BDE6-7C6A-BE124B3B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125" y="4114800"/>
            <a:ext cx="907403" cy="609600"/>
          </a:xfrm>
          <a:prstGeom prst="rect">
            <a:avLst/>
          </a:prstGeom>
          <a:solidFill>
            <a:srgbClr val="DFE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>
                <a:latin typeface="+mn-lt"/>
              </a:rPr>
              <a:t>P</a:t>
            </a:r>
            <a:r>
              <a:rPr lang="en-US" altLang="en-US" sz="2400" b="0" baseline="-25000">
                <a:latin typeface="+mn-lt"/>
              </a:rPr>
              <a:t>4</a:t>
            </a:r>
          </a:p>
        </p:txBody>
      </p:sp>
      <p:sp>
        <p:nvSpPr>
          <p:cNvPr id="11" name="Text Box 20">
            <a:extLst>
              <a:ext uri="{FF2B5EF4-FFF2-40B4-BE49-F238E27FC236}">
                <a16:creationId xmlns:a16="http://schemas.microsoft.com/office/drawing/2014/main" id="{2F846AA8-EAC8-001E-4E33-3CC1D6F35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1906" y="4723090"/>
            <a:ext cx="5309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>
                <a:latin typeface="+mn-lt"/>
              </a:rPr>
              <a:t>68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C20C5463-07E0-F40E-9C43-73E2FA908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6806" y="4114800"/>
            <a:ext cx="907402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>
                <a:latin typeface="+mn-lt"/>
              </a:rPr>
              <a:t>P</a:t>
            </a:r>
            <a:r>
              <a:rPr lang="en-US" altLang="en-US" sz="2400" b="0" baseline="-25000">
                <a:latin typeface="+mn-lt"/>
              </a:rPr>
              <a:t>1</a:t>
            </a:r>
          </a:p>
        </p:txBody>
      </p:sp>
      <p:sp>
        <p:nvSpPr>
          <p:cNvPr id="13" name="Text Box 21">
            <a:extLst>
              <a:ext uri="{FF2B5EF4-FFF2-40B4-BE49-F238E27FC236}">
                <a16:creationId xmlns:a16="http://schemas.microsoft.com/office/drawing/2014/main" id="{4DAC0793-40D3-59CE-FF91-BDACE24AD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5328" y="4723090"/>
            <a:ext cx="5341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>
                <a:latin typeface="+mn-lt"/>
              </a:rPr>
              <a:t>88</a:t>
            </a:r>
          </a:p>
        </p:txBody>
      </p:sp>
    </p:spTree>
    <p:extLst>
      <p:ext uri="{BB962C8B-B14F-4D97-AF65-F5344CB8AC3E}">
        <p14:creationId xmlns:p14="http://schemas.microsoft.com/office/powerpoint/2010/main" val="33063773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0572" y="1066800"/>
            <a:ext cx="5892801" cy="1924050"/>
          </a:xfrm>
        </p:spPr>
        <p:txBody>
          <a:bodyPr/>
          <a:lstStyle/>
          <a:p>
            <a:pPr marL="0" indent="0" algn="ctr">
              <a:buNone/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u="sng" dirty="0">
                <a:ea typeface="굴림" panose="020B0600000101010101" pitchFamily="34" charset="-127"/>
              </a:rPr>
              <a:t>Process</a:t>
            </a:r>
            <a:r>
              <a:rPr lang="en-US" altLang="ko-KR" dirty="0">
                <a:ea typeface="굴림" panose="020B0600000101010101" pitchFamily="34" charset="-127"/>
              </a:rPr>
              <a:t>		</a:t>
            </a:r>
            <a:r>
              <a:rPr lang="en-US" altLang="ko-KR" u="sng" dirty="0">
                <a:ea typeface="굴림" panose="020B0600000101010101" pitchFamily="34" charset="-127"/>
              </a:rPr>
              <a:t>Burst Time</a:t>
            </a:r>
            <a:br>
              <a:rPr lang="en-US" altLang="ko-KR" u="sng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1	  	</a:t>
            </a:r>
            <a:r>
              <a:rPr lang="en-US" altLang="ko-KR" dirty="0">
                <a:ea typeface="굴림" panose="020B0600000101010101" pitchFamily="34" charset="-127"/>
              </a:rPr>
              <a:t>13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2	 	 </a:t>
            </a:r>
            <a:r>
              <a:rPr lang="en-US" altLang="ko-KR" dirty="0">
                <a:ea typeface="굴림" panose="020B0600000101010101" pitchFamily="34" charset="-127"/>
              </a:rPr>
              <a:t>0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3	 	</a:t>
            </a:r>
            <a:r>
              <a:rPr lang="en-US" altLang="ko-KR" dirty="0">
                <a:ea typeface="굴림" panose="020B0600000101010101" pitchFamily="34" charset="-127"/>
              </a:rPr>
              <a:t>48 =&gt; 28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4		</a:t>
            </a:r>
            <a:r>
              <a:rPr lang="en-US" altLang="ko-KR" dirty="0">
                <a:ea typeface="굴림" panose="020B0600000101010101" pitchFamily="34" charset="-127"/>
              </a:rPr>
              <a:t>4</a:t>
            </a:r>
          </a:p>
          <a:p>
            <a:pPr marL="342900" indent="-342900">
              <a:buNone/>
              <a:tabLst>
                <a:tab pos="2630488" algn="ctr"/>
                <a:tab pos="3206750" algn="l"/>
                <a:tab pos="4459288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76396" y="4114800"/>
            <a:ext cx="1323387" cy="977622"/>
            <a:chOff x="2962998" y="2452688"/>
            <a:chExt cx="822559" cy="977622"/>
          </a:xfrm>
          <a:solidFill>
            <a:srgbClr val="FFC000"/>
          </a:solidFill>
        </p:grpSpPr>
        <p:sp>
          <p:nvSpPr>
            <p:cNvPr id="23569" name="Rectangle 6"/>
            <p:cNvSpPr>
              <a:spLocks noChangeArrowheads="1"/>
            </p:cNvSpPr>
            <p:nvPr/>
          </p:nvSpPr>
          <p:spPr bwMode="auto">
            <a:xfrm>
              <a:off x="3048000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1</a:t>
              </a:r>
              <a:endParaRPr lang="en-US" altLang="en-US" sz="2400" b="0">
                <a:latin typeface="+mn-lt"/>
              </a:endParaRPr>
            </a:p>
          </p:txBody>
        </p:sp>
        <p:sp>
          <p:nvSpPr>
            <p:cNvPr id="23558" name="Text Box 16"/>
            <p:cNvSpPr txBox="1">
              <a:spLocks noChangeArrowheads="1"/>
            </p:cNvSpPr>
            <p:nvPr/>
          </p:nvSpPr>
          <p:spPr bwMode="auto">
            <a:xfrm>
              <a:off x="2962998" y="3060978"/>
              <a:ext cx="2213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0</a:t>
              </a:r>
            </a:p>
          </p:txBody>
        </p:sp>
        <p:sp>
          <p:nvSpPr>
            <p:cNvPr id="23559" name="Text Box 17"/>
            <p:cNvSpPr txBox="1">
              <a:spLocks noChangeArrowheads="1"/>
            </p:cNvSpPr>
            <p:nvPr/>
          </p:nvSpPr>
          <p:spPr bwMode="auto">
            <a:xfrm>
              <a:off x="3463534" y="3060978"/>
              <a:ext cx="32202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20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RR with Time Quantum = 20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B75D6D1-C66E-593E-646A-C5A911C13976}"/>
              </a:ext>
            </a:extLst>
          </p:cNvPr>
          <p:cNvGrpSpPr/>
          <p:nvPr/>
        </p:nvGrpSpPr>
        <p:grpSpPr>
          <a:xfrm>
            <a:off x="2732749" y="4114800"/>
            <a:ext cx="1141576" cy="977622"/>
            <a:chOff x="3612002" y="2452688"/>
            <a:chExt cx="709554" cy="977622"/>
          </a:xfrm>
          <a:solidFill>
            <a:srgbClr val="92D050"/>
          </a:solidFill>
        </p:grpSpPr>
        <p:sp>
          <p:nvSpPr>
            <p:cNvPr id="3" name="Rectangle 7">
              <a:extLst>
                <a:ext uri="{FF2B5EF4-FFF2-40B4-BE49-F238E27FC236}">
                  <a16:creationId xmlns:a16="http://schemas.microsoft.com/office/drawing/2014/main" id="{2ACCCED4-E724-9A6B-F2A7-E6893375D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2002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2</a:t>
              </a:r>
            </a:p>
          </p:txBody>
        </p:sp>
        <p:sp>
          <p:nvSpPr>
            <p:cNvPr id="4" name="Text Box 18">
              <a:extLst>
                <a:ext uri="{FF2B5EF4-FFF2-40B4-BE49-F238E27FC236}">
                  <a16:creationId xmlns:a16="http://schemas.microsoft.com/office/drawing/2014/main" id="{9C0DBF4A-B9AF-3473-6D76-BE4A4B7D2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7540" y="3060978"/>
              <a:ext cx="32401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28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A2DC124-BC8E-6828-2DB3-9724711A12F2}"/>
              </a:ext>
            </a:extLst>
          </p:cNvPr>
          <p:cNvGrpSpPr/>
          <p:nvPr/>
        </p:nvGrpSpPr>
        <p:grpSpPr>
          <a:xfrm>
            <a:off x="3637727" y="4122815"/>
            <a:ext cx="1216207" cy="977622"/>
            <a:chOff x="4177962" y="2452688"/>
            <a:chExt cx="755941" cy="977622"/>
          </a:xfrm>
          <a:solidFill>
            <a:srgbClr val="FF99FF"/>
          </a:solidFill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C8A42BC5-0E33-5F29-14CD-B1E62EB24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7962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3</a:t>
              </a:r>
            </a:p>
          </p:txBody>
        </p:sp>
        <p:sp>
          <p:nvSpPr>
            <p:cNvPr id="7" name="Text Box 19">
              <a:extLst>
                <a:ext uri="{FF2B5EF4-FFF2-40B4-BE49-F238E27FC236}">
                  <a16:creationId xmlns:a16="http://schemas.microsoft.com/office/drawing/2014/main" id="{FC4C915B-3E07-FF43-E68F-5B1D73474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2914" y="3060978"/>
              <a:ext cx="33098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48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EBAD4F1-B36F-BDE6-7C6A-BE124B3B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125" y="4114800"/>
            <a:ext cx="907403" cy="609600"/>
          </a:xfrm>
          <a:prstGeom prst="rect">
            <a:avLst/>
          </a:prstGeom>
          <a:solidFill>
            <a:srgbClr val="DFE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>
                <a:latin typeface="+mn-lt"/>
              </a:rPr>
              <a:t>P</a:t>
            </a:r>
            <a:r>
              <a:rPr lang="en-US" altLang="en-US" sz="2400" b="0" baseline="-25000">
                <a:latin typeface="+mn-lt"/>
              </a:rPr>
              <a:t>4</a:t>
            </a:r>
          </a:p>
        </p:txBody>
      </p:sp>
      <p:sp>
        <p:nvSpPr>
          <p:cNvPr id="11" name="Text Box 20">
            <a:extLst>
              <a:ext uri="{FF2B5EF4-FFF2-40B4-BE49-F238E27FC236}">
                <a16:creationId xmlns:a16="http://schemas.microsoft.com/office/drawing/2014/main" id="{2F846AA8-EAC8-001E-4E33-3CC1D6F35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1906" y="4723090"/>
            <a:ext cx="5309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>
                <a:latin typeface="+mn-lt"/>
              </a:rPr>
              <a:t>68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C20C5463-07E0-F40E-9C43-73E2FA908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6806" y="4114800"/>
            <a:ext cx="907402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>
                <a:latin typeface="+mn-lt"/>
              </a:rPr>
              <a:t>P</a:t>
            </a:r>
            <a:r>
              <a:rPr lang="en-US" altLang="en-US" sz="2400" b="0" baseline="-25000">
                <a:latin typeface="+mn-lt"/>
              </a:rPr>
              <a:t>1</a:t>
            </a:r>
          </a:p>
        </p:txBody>
      </p:sp>
      <p:sp>
        <p:nvSpPr>
          <p:cNvPr id="13" name="Text Box 21">
            <a:extLst>
              <a:ext uri="{FF2B5EF4-FFF2-40B4-BE49-F238E27FC236}">
                <a16:creationId xmlns:a16="http://schemas.microsoft.com/office/drawing/2014/main" id="{4DAC0793-40D3-59CE-FF91-BDACE24AD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5328" y="4723090"/>
            <a:ext cx="5341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>
                <a:latin typeface="+mn-lt"/>
              </a:rPr>
              <a:t>88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6E5691-DC66-D8D3-FFEA-367BA70271EB}"/>
              </a:ext>
            </a:extLst>
          </p:cNvPr>
          <p:cNvGrpSpPr/>
          <p:nvPr/>
        </p:nvGrpSpPr>
        <p:grpSpPr>
          <a:xfrm>
            <a:off x="6384697" y="4114800"/>
            <a:ext cx="1289436" cy="977622"/>
            <a:chOff x="5869967" y="2452688"/>
            <a:chExt cx="801457" cy="977622"/>
          </a:xfrm>
          <a:solidFill>
            <a:srgbClr val="FF99FF"/>
          </a:solidFill>
        </p:grpSpPr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CD306F07-0183-9ED5-0581-2BC462AEF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9967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3</a:t>
              </a:r>
            </a:p>
          </p:txBody>
        </p:sp>
        <p:sp>
          <p:nvSpPr>
            <p:cNvPr id="16" name="Text Box 22">
              <a:extLst>
                <a:ext uri="{FF2B5EF4-FFF2-40B4-BE49-F238E27FC236}">
                  <a16:creationId xmlns:a16="http://schemas.microsoft.com/office/drawing/2014/main" id="{F6433219-C600-E6C3-B508-5160BBAEE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9766" y="3060978"/>
              <a:ext cx="42165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108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9667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0572" y="1066800"/>
            <a:ext cx="5892801" cy="1924050"/>
          </a:xfrm>
        </p:spPr>
        <p:txBody>
          <a:bodyPr/>
          <a:lstStyle/>
          <a:p>
            <a:pPr marL="0" indent="0" algn="ctr">
              <a:buNone/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u="sng" dirty="0">
                <a:ea typeface="굴림" panose="020B0600000101010101" pitchFamily="34" charset="-127"/>
              </a:rPr>
              <a:t>Process</a:t>
            </a:r>
            <a:r>
              <a:rPr lang="en-US" altLang="ko-KR" dirty="0">
                <a:ea typeface="굴림" panose="020B0600000101010101" pitchFamily="34" charset="-127"/>
              </a:rPr>
              <a:t>		</a:t>
            </a:r>
            <a:r>
              <a:rPr lang="en-US" altLang="ko-KR" u="sng" dirty="0">
                <a:ea typeface="굴림" panose="020B0600000101010101" pitchFamily="34" charset="-127"/>
              </a:rPr>
              <a:t>Burst Time</a:t>
            </a:r>
            <a:br>
              <a:rPr lang="en-US" altLang="ko-KR" u="sng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1	  	</a:t>
            </a:r>
            <a:r>
              <a:rPr lang="en-US" altLang="ko-KR" dirty="0">
                <a:ea typeface="굴림" panose="020B0600000101010101" pitchFamily="34" charset="-127"/>
              </a:rPr>
              <a:t>13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2	 	 </a:t>
            </a:r>
            <a:r>
              <a:rPr lang="en-US" altLang="ko-KR" dirty="0">
                <a:ea typeface="굴림" panose="020B0600000101010101" pitchFamily="34" charset="-127"/>
              </a:rPr>
              <a:t>0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3	 	</a:t>
            </a:r>
            <a:r>
              <a:rPr lang="en-US" altLang="ko-KR" dirty="0">
                <a:ea typeface="굴림" panose="020B0600000101010101" pitchFamily="34" charset="-127"/>
              </a:rPr>
              <a:t>28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4		</a:t>
            </a:r>
            <a:r>
              <a:rPr lang="en-US" altLang="ko-KR" dirty="0">
                <a:ea typeface="굴림" panose="020B0600000101010101" pitchFamily="34" charset="-127"/>
              </a:rPr>
              <a:t>4 =&gt; 0</a:t>
            </a:r>
          </a:p>
          <a:p>
            <a:pPr marL="342900" indent="-342900">
              <a:buNone/>
              <a:tabLst>
                <a:tab pos="2630488" algn="ctr"/>
                <a:tab pos="3206750" algn="l"/>
                <a:tab pos="4459288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76396" y="4114800"/>
            <a:ext cx="1323387" cy="977622"/>
            <a:chOff x="2962998" y="2452688"/>
            <a:chExt cx="822559" cy="977622"/>
          </a:xfrm>
          <a:solidFill>
            <a:srgbClr val="FFC000"/>
          </a:solidFill>
        </p:grpSpPr>
        <p:sp>
          <p:nvSpPr>
            <p:cNvPr id="23569" name="Rectangle 6"/>
            <p:cNvSpPr>
              <a:spLocks noChangeArrowheads="1"/>
            </p:cNvSpPr>
            <p:nvPr/>
          </p:nvSpPr>
          <p:spPr bwMode="auto">
            <a:xfrm>
              <a:off x="3048000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1</a:t>
              </a:r>
              <a:endParaRPr lang="en-US" altLang="en-US" sz="2400" b="0">
                <a:latin typeface="+mn-lt"/>
              </a:endParaRPr>
            </a:p>
          </p:txBody>
        </p:sp>
        <p:sp>
          <p:nvSpPr>
            <p:cNvPr id="23558" name="Text Box 16"/>
            <p:cNvSpPr txBox="1">
              <a:spLocks noChangeArrowheads="1"/>
            </p:cNvSpPr>
            <p:nvPr/>
          </p:nvSpPr>
          <p:spPr bwMode="auto">
            <a:xfrm>
              <a:off x="2962998" y="3060978"/>
              <a:ext cx="2213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0</a:t>
              </a:r>
            </a:p>
          </p:txBody>
        </p:sp>
        <p:sp>
          <p:nvSpPr>
            <p:cNvPr id="23559" name="Text Box 17"/>
            <p:cNvSpPr txBox="1">
              <a:spLocks noChangeArrowheads="1"/>
            </p:cNvSpPr>
            <p:nvPr/>
          </p:nvSpPr>
          <p:spPr bwMode="auto">
            <a:xfrm>
              <a:off x="3463534" y="3060978"/>
              <a:ext cx="32202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20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RR with Time Quantum = 20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B75D6D1-C66E-593E-646A-C5A911C13976}"/>
              </a:ext>
            </a:extLst>
          </p:cNvPr>
          <p:cNvGrpSpPr/>
          <p:nvPr/>
        </p:nvGrpSpPr>
        <p:grpSpPr>
          <a:xfrm>
            <a:off x="2732749" y="4114800"/>
            <a:ext cx="1141576" cy="977622"/>
            <a:chOff x="3612002" y="2452688"/>
            <a:chExt cx="709554" cy="977622"/>
          </a:xfrm>
          <a:solidFill>
            <a:srgbClr val="92D050"/>
          </a:solidFill>
        </p:grpSpPr>
        <p:sp>
          <p:nvSpPr>
            <p:cNvPr id="3" name="Rectangle 7">
              <a:extLst>
                <a:ext uri="{FF2B5EF4-FFF2-40B4-BE49-F238E27FC236}">
                  <a16:creationId xmlns:a16="http://schemas.microsoft.com/office/drawing/2014/main" id="{2ACCCED4-E724-9A6B-F2A7-E6893375D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2002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2</a:t>
              </a:r>
            </a:p>
          </p:txBody>
        </p:sp>
        <p:sp>
          <p:nvSpPr>
            <p:cNvPr id="4" name="Text Box 18">
              <a:extLst>
                <a:ext uri="{FF2B5EF4-FFF2-40B4-BE49-F238E27FC236}">
                  <a16:creationId xmlns:a16="http://schemas.microsoft.com/office/drawing/2014/main" id="{9C0DBF4A-B9AF-3473-6D76-BE4A4B7D2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7540" y="3060978"/>
              <a:ext cx="32401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28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A2DC124-BC8E-6828-2DB3-9724711A12F2}"/>
              </a:ext>
            </a:extLst>
          </p:cNvPr>
          <p:cNvGrpSpPr/>
          <p:nvPr/>
        </p:nvGrpSpPr>
        <p:grpSpPr>
          <a:xfrm>
            <a:off x="3637727" y="4122815"/>
            <a:ext cx="1216207" cy="977622"/>
            <a:chOff x="4177962" y="2452688"/>
            <a:chExt cx="755941" cy="977622"/>
          </a:xfrm>
          <a:solidFill>
            <a:srgbClr val="FF99FF"/>
          </a:solidFill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C8A42BC5-0E33-5F29-14CD-B1E62EB24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7962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3</a:t>
              </a:r>
            </a:p>
          </p:txBody>
        </p:sp>
        <p:sp>
          <p:nvSpPr>
            <p:cNvPr id="7" name="Text Box 19">
              <a:extLst>
                <a:ext uri="{FF2B5EF4-FFF2-40B4-BE49-F238E27FC236}">
                  <a16:creationId xmlns:a16="http://schemas.microsoft.com/office/drawing/2014/main" id="{FC4C915B-3E07-FF43-E68F-5B1D73474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2914" y="3060978"/>
              <a:ext cx="33098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48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EBAD4F1-B36F-BDE6-7C6A-BE124B3B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125" y="4114800"/>
            <a:ext cx="907403" cy="609600"/>
          </a:xfrm>
          <a:prstGeom prst="rect">
            <a:avLst/>
          </a:prstGeom>
          <a:solidFill>
            <a:srgbClr val="DFE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>
                <a:latin typeface="+mn-lt"/>
              </a:rPr>
              <a:t>P</a:t>
            </a:r>
            <a:r>
              <a:rPr lang="en-US" altLang="en-US" sz="2400" b="0" baseline="-25000">
                <a:latin typeface="+mn-lt"/>
              </a:rPr>
              <a:t>4</a:t>
            </a:r>
          </a:p>
        </p:txBody>
      </p:sp>
      <p:sp>
        <p:nvSpPr>
          <p:cNvPr id="11" name="Text Box 20">
            <a:extLst>
              <a:ext uri="{FF2B5EF4-FFF2-40B4-BE49-F238E27FC236}">
                <a16:creationId xmlns:a16="http://schemas.microsoft.com/office/drawing/2014/main" id="{2F846AA8-EAC8-001E-4E33-3CC1D6F35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1906" y="4723090"/>
            <a:ext cx="5309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>
                <a:latin typeface="+mn-lt"/>
              </a:rPr>
              <a:t>68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C20C5463-07E0-F40E-9C43-73E2FA908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6806" y="4114800"/>
            <a:ext cx="907402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>
                <a:latin typeface="+mn-lt"/>
              </a:rPr>
              <a:t>P</a:t>
            </a:r>
            <a:r>
              <a:rPr lang="en-US" altLang="en-US" sz="2400" b="0" baseline="-25000">
                <a:latin typeface="+mn-lt"/>
              </a:rPr>
              <a:t>1</a:t>
            </a:r>
          </a:p>
        </p:txBody>
      </p:sp>
      <p:sp>
        <p:nvSpPr>
          <p:cNvPr id="13" name="Text Box 21">
            <a:extLst>
              <a:ext uri="{FF2B5EF4-FFF2-40B4-BE49-F238E27FC236}">
                <a16:creationId xmlns:a16="http://schemas.microsoft.com/office/drawing/2014/main" id="{4DAC0793-40D3-59CE-FF91-BDACE24AD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5328" y="4723090"/>
            <a:ext cx="5341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>
                <a:latin typeface="+mn-lt"/>
              </a:rPr>
              <a:t>88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6E5691-DC66-D8D3-FFEA-367BA70271EB}"/>
              </a:ext>
            </a:extLst>
          </p:cNvPr>
          <p:cNvGrpSpPr/>
          <p:nvPr/>
        </p:nvGrpSpPr>
        <p:grpSpPr>
          <a:xfrm>
            <a:off x="6384697" y="4114800"/>
            <a:ext cx="1289436" cy="977622"/>
            <a:chOff x="5869967" y="2452688"/>
            <a:chExt cx="801457" cy="977622"/>
          </a:xfrm>
          <a:solidFill>
            <a:srgbClr val="FF99FF"/>
          </a:solidFill>
        </p:grpSpPr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CD306F07-0183-9ED5-0581-2BC462AEF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9967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3</a:t>
              </a:r>
            </a:p>
          </p:txBody>
        </p:sp>
        <p:sp>
          <p:nvSpPr>
            <p:cNvPr id="16" name="Text Box 22">
              <a:extLst>
                <a:ext uri="{FF2B5EF4-FFF2-40B4-BE49-F238E27FC236}">
                  <a16:creationId xmlns:a16="http://schemas.microsoft.com/office/drawing/2014/main" id="{F6433219-C600-E6C3-B508-5160BBAEE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9766" y="3060978"/>
              <a:ext cx="42165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108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73E967-AD97-AEF0-913D-A9C07A0DDA6B}"/>
              </a:ext>
            </a:extLst>
          </p:cNvPr>
          <p:cNvGrpSpPr/>
          <p:nvPr/>
        </p:nvGrpSpPr>
        <p:grpSpPr>
          <a:xfrm>
            <a:off x="7297689" y="4122815"/>
            <a:ext cx="1314706" cy="977622"/>
            <a:chOff x="6433968" y="2452688"/>
            <a:chExt cx="817164" cy="977622"/>
          </a:xfrm>
        </p:grpSpPr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9B56C0E4-C86D-713E-B07D-3F9355849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3968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4</a:t>
              </a:r>
            </a:p>
          </p:txBody>
        </p:sp>
        <p:sp>
          <p:nvSpPr>
            <p:cNvPr id="22" name="Text Box 23">
              <a:extLst>
                <a:ext uri="{FF2B5EF4-FFF2-40B4-BE49-F238E27FC236}">
                  <a16:creationId xmlns:a16="http://schemas.microsoft.com/office/drawing/2014/main" id="{A5ACFFD1-F98A-BA7E-405A-0300E7729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2390" y="3060978"/>
              <a:ext cx="39874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112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43798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752600" y="5334000"/>
            <a:ext cx="1323387" cy="977622"/>
            <a:chOff x="2962998" y="2452688"/>
            <a:chExt cx="822559" cy="977622"/>
          </a:xfrm>
          <a:solidFill>
            <a:srgbClr val="FFC000"/>
          </a:solidFill>
        </p:grpSpPr>
        <p:sp>
          <p:nvSpPr>
            <p:cNvPr id="23569" name="Rectangle 6"/>
            <p:cNvSpPr>
              <a:spLocks noChangeArrowheads="1"/>
            </p:cNvSpPr>
            <p:nvPr/>
          </p:nvSpPr>
          <p:spPr bwMode="auto">
            <a:xfrm>
              <a:off x="3048000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1</a:t>
              </a:r>
              <a:endParaRPr lang="en-US" altLang="en-US" sz="2400" b="0">
                <a:latin typeface="+mn-lt"/>
              </a:endParaRPr>
            </a:p>
          </p:txBody>
        </p:sp>
        <p:sp>
          <p:nvSpPr>
            <p:cNvPr id="23558" name="Text Box 16"/>
            <p:cNvSpPr txBox="1">
              <a:spLocks noChangeArrowheads="1"/>
            </p:cNvSpPr>
            <p:nvPr/>
          </p:nvSpPr>
          <p:spPr bwMode="auto">
            <a:xfrm>
              <a:off x="2962998" y="3060978"/>
              <a:ext cx="2213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0</a:t>
              </a:r>
            </a:p>
          </p:txBody>
        </p:sp>
        <p:sp>
          <p:nvSpPr>
            <p:cNvPr id="23559" name="Text Box 17"/>
            <p:cNvSpPr txBox="1">
              <a:spLocks noChangeArrowheads="1"/>
            </p:cNvSpPr>
            <p:nvPr/>
          </p:nvSpPr>
          <p:spPr bwMode="auto">
            <a:xfrm>
              <a:off x="3463534" y="3060978"/>
              <a:ext cx="32202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20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808951" y="5334000"/>
            <a:ext cx="1141573" cy="977622"/>
            <a:chOff x="3612002" y="2452688"/>
            <a:chExt cx="709552" cy="977622"/>
          </a:xfrm>
          <a:solidFill>
            <a:srgbClr val="92D050"/>
          </a:solidFill>
        </p:grpSpPr>
        <p:sp>
          <p:nvSpPr>
            <p:cNvPr id="23570" name="Rectangle 7"/>
            <p:cNvSpPr>
              <a:spLocks noChangeArrowheads="1"/>
            </p:cNvSpPr>
            <p:nvPr/>
          </p:nvSpPr>
          <p:spPr bwMode="auto">
            <a:xfrm>
              <a:off x="3612002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2</a:t>
              </a:r>
            </a:p>
          </p:txBody>
        </p:sp>
        <p:sp>
          <p:nvSpPr>
            <p:cNvPr id="23560" name="Text Box 18"/>
            <p:cNvSpPr txBox="1">
              <a:spLocks noChangeArrowheads="1"/>
            </p:cNvSpPr>
            <p:nvPr/>
          </p:nvSpPr>
          <p:spPr bwMode="auto">
            <a:xfrm>
              <a:off x="3997540" y="3060978"/>
              <a:ext cx="32401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28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713927" y="5342015"/>
            <a:ext cx="1216207" cy="977622"/>
            <a:chOff x="4177962" y="2452688"/>
            <a:chExt cx="755941" cy="977622"/>
          </a:xfrm>
          <a:solidFill>
            <a:srgbClr val="FF99FF"/>
          </a:solidFill>
        </p:grpSpPr>
        <p:sp>
          <p:nvSpPr>
            <p:cNvPr id="23571" name="Rectangle 8"/>
            <p:cNvSpPr>
              <a:spLocks noChangeArrowheads="1"/>
            </p:cNvSpPr>
            <p:nvPr/>
          </p:nvSpPr>
          <p:spPr bwMode="auto">
            <a:xfrm>
              <a:off x="4177962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3</a:t>
              </a:r>
            </a:p>
          </p:txBody>
        </p:sp>
        <p:sp>
          <p:nvSpPr>
            <p:cNvPr id="23561" name="Text Box 19"/>
            <p:cNvSpPr txBox="1">
              <a:spLocks noChangeArrowheads="1"/>
            </p:cNvSpPr>
            <p:nvPr/>
          </p:nvSpPr>
          <p:spPr bwMode="auto">
            <a:xfrm>
              <a:off x="4602914" y="3060978"/>
              <a:ext cx="33098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48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21325" y="5334000"/>
            <a:ext cx="1297697" cy="977622"/>
            <a:chOff x="4741963" y="2452688"/>
            <a:chExt cx="806592" cy="977622"/>
          </a:xfrm>
        </p:grpSpPr>
        <p:sp>
          <p:nvSpPr>
            <p:cNvPr id="23572" name="Rectangle 9"/>
            <p:cNvSpPr>
              <a:spLocks noChangeArrowheads="1"/>
            </p:cNvSpPr>
            <p:nvPr/>
          </p:nvSpPr>
          <p:spPr bwMode="auto">
            <a:xfrm>
              <a:off x="4741963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4</a:t>
              </a:r>
            </a:p>
          </p:txBody>
        </p:sp>
        <p:sp>
          <p:nvSpPr>
            <p:cNvPr id="23562" name="Text Box 20"/>
            <p:cNvSpPr txBox="1">
              <a:spLocks noChangeArrowheads="1"/>
            </p:cNvSpPr>
            <p:nvPr/>
          </p:nvSpPr>
          <p:spPr bwMode="auto">
            <a:xfrm>
              <a:off x="5218561" y="3060978"/>
              <a:ext cx="3299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68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543006" y="5334000"/>
            <a:ext cx="1252642" cy="977622"/>
            <a:chOff x="5305965" y="2452688"/>
            <a:chExt cx="778588" cy="977622"/>
          </a:xfrm>
          <a:solidFill>
            <a:srgbClr val="FFC000"/>
          </a:solidFill>
        </p:grpSpPr>
        <p:sp>
          <p:nvSpPr>
            <p:cNvPr id="23573" name="Rectangle 10"/>
            <p:cNvSpPr>
              <a:spLocks noChangeArrowheads="1"/>
            </p:cNvSpPr>
            <p:nvPr/>
          </p:nvSpPr>
          <p:spPr bwMode="auto">
            <a:xfrm>
              <a:off x="5305965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1</a:t>
              </a:r>
            </a:p>
          </p:txBody>
        </p:sp>
        <p:sp>
          <p:nvSpPr>
            <p:cNvPr id="23563" name="Text Box 21"/>
            <p:cNvSpPr txBox="1">
              <a:spLocks noChangeArrowheads="1"/>
            </p:cNvSpPr>
            <p:nvPr/>
          </p:nvSpPr>
          <p:spPr bwMode="auto">
            <a:xfrm>
              <a:off x="5752567" y="3060978"/>
              <a:ext cx="3319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88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460897" y="5334000"/>
            <a:ext cx="1289436" cy="977622"/>
            <a:chOff x="5869967" y="2452688"/>
            <a:chExt cx="801457" cy="977622"/>
          </a:xfrm>
          <a:solidFill>
            <a:srgbClr val="FF99FF"/>
          </a:solidFill>
        </p:grpSpPr>
        <p:sp>
          <p:nvSpPr>
            <p:cNvPr id="23574" name="Rectangle 11"/>
            <p:cNvSpPr>
              <a:spLocks noChangeArrowheads="1"/>
            </p:cNvSpPr>
            <p:nvPr/>
          </p:nvSpPr>
          <p:spPr bwMode="auto">
            <a:xfrm>
              <a:off x="5869967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3</a:t>
              </a:r>
            </a:p>
          </p:txBody>
        </p:sp>
        <p:sp>
          <p:nvSpPr>
            <p:cNvPr id="23564" name="Text Box 22"/>
            <p:cNvSpPr txBox="1">
              <a:spLocks noChangeArrowheads="1"/>
            </p:cNvSpPr>
            <p:nvPr/>
          </p:nvSpPr>
          <p:spPr bwMode="auto">
            <a:xfrm>
              <a:off x="6249766" y="3060978"/>
              <a:ext cx="42165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108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373888" y="5342015"/>
            <a:ext cx="3996034" cy="977622"/>
            <a:chOff x="6433968" y="2452688"/>
            <a:chExt cx="2483761" cy="977622"/>
          </a:xfrm>
        </p:grpSpPr>
        <p:sp>
          <p:nvSpPr>
            <p:cNvPr id="23575" name="Rectangle 12"/>
            <p:cNvSpPr>
              <a:spLocks noChangeArrowheads="1"/>
            </p:cNvSpPr>
            <p:nvPr/>
          </p:nvSpPr>
          <p:spPr bwMode="auto">
            <a:xfrm>
              <a:off x="6433968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4</a:t>
              </a:r>
            </a:p>
          </p:txBody>
        </p:sp>
        <p:sp>
          <p:nvSpPr>
            <p:cNvPr id="23576" name="Rectangle 13"/>
            <p:cNvSpPr>
              <a:spLocks noChangeArrowheads="1"/>
            </p:cNvSpPr>
            <p:nvPr/>
          </p:nvSpPr>
          <p:spPr bwMode="auto">
            <a:xfrm>
              <a:off x="6997970" y="2452688"/>
              <a:ext cx="564002" cy="6096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1</a:t>
              </a:r>
            </a:p>
          </p:txBody>
        </p:sp>
        <p:sp>
          <p:nvSpPr>
            <p:cNvPr id="23577" name="Rectangle 14"/>
            <p:cNvSpPr>
              <a:spLocks noChangeArrowheads="1"/>
            </p:cNvSpPr>
            <p:nvPr/>
          </p:nvSpPr>
          <p:spPr bwMode="auto">
            <a:xfrm>
              <a:off x="7561972" y="2452688"/>
              <a:ext cx="564002" cy="60960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3</a:t>
              </a:r>
            </a:p>
          </p:txBody>
        </p:sp>
        <p:sp>
          <p:nvSpPr>
            <p:cNvPr id="23578" name="Rectangle 15"/>
            <p:cNvSpPr>
              <a:spLocks noChangeArrowheads="1"/>
            </p:cNvSpPr>
            <p:nvPr/>
          </p:nvSpPr>
          <p:spPr bwMode="auto">
            <a:xfrm>
              <a:off x="8125973" y="2452688"/>
              <a:ext cx="564002" cy="60960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3</a:t>
              </a:r>
            </a:p>
          </p:txBody>
        </p:sp>
        <p:sp>
          <p:nvSpPr>
            <p:cNvPr id="23565" name="Text Box 23"/>
            <p:cNvSpPr txBox="1">
              <a:spLocks noChangeArrowheads="1"/>
            </p:cNvSpPr>
            <p:nvPr/>
          </p:nvSpPr>
          <p:spPr bwMode="auto">
            <a:xfrm>
              <a:off x="6852390" y="3060978"/>
              <a:ext cx="39874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112</a:t>
              </a:r>
            </a:p>
          </p:txBody>
        </p:sp>
        <p:sp>
          <p:nvSpPr>
            <p:cNvPr id="23566" name="Text Box 24"/>
            <p:cNvSpPr txBox="1">
              <a:spLocks noChangeArrowheads="1"/>
            </p:cNvSpPr>
            <p:nvPr/>
          </p:nvSpPr>
          <p:spPr bwMode="auto">
            <a:xfrm>
              <a:off x="7388520" y="3060978"/>
              <a:ext cx="40770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125</a:t>
              </a:r>
            </a:p>
          </p:txBody>
        </p:sp>
        <p:sp>
          <p:nvSpPr>
            <p:cNvPr id="23567" name="Text Box 25"/>
            <p:cNvSpPr txBox="1">
              <a:spLocks noChangeArrowheads="1"/>
            </p:cNvSpPr>
            <p:nvPr/>
          </p:nvSpPr>
          <p:spPr bwMode="auto">
            <a:xfrm>
              <a:off x="7974843" y="3060978"/>
              <a:ext cx="41468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145</a:t>
              </a:r>
            </a:p>
          </p:txBody>
        </p:sp>
        <p:sp>
          <p:nvSpPr>
            <p:cNvPr id="23568" name="Text Box 26"/>
            <p:cNvSpPr txBox="1">
              <a:spLocks noChangeArrowheads="1"/>
            </p:cNvSpPr>
            <p:nvPr/>
          </p:nvSpPr>
          <p:spPr bwMode="auto">
            <a:xfrm>
              <a:off x="8507031" y="3060978"/>
              <a:ext cx="41069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153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RR with Time Quantum = 20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53379-F75A-E40A-0609-A34E7FE34333}"/>
              </a:ext>
            </a:extLst>
          </p:cNvPr>
          <p:cNvSpPr txBox="1"/>
          <p:nvPr/>
        </p:nvSpPr>
        <p:spPr>
          <a:xfrm>
            <a:off x="1447800" y="1161455"/>
            <a:ext cx="5410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400" b="0">
                <a:solidFill>
                  <a:schemeClr val="accent1"/>
                </a:solidFill>
                <a:latin typeface="+mn-lt"/>
                <a:ea typeface="굴림" panose="020B0600000101010101" pitchFamily="34" charset="-127"/>
              </a:rPr>
              <a:t>Waiting time 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400" b="0">
                <a:latin typeface="+mn-lt"/>
                <a:ea typeface="굴림" panose="020B0600000101010101" pitchFamily="34" charset="-127"/>
              </a:rPr>
              <a:t>	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400" b="0">
              <a:latin typeface="+mn-lt"/>
              <a:ea typeface="굴림" panose="020B0600000101010101" pitchFamily="34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400" b="0">
              <a:latin typeface="+mn-lt"/>
              <a:ea typeface="굴림" panose="020B0600000101010101" pitchFamily="34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400" b="0">
                <a:solidFill>
                  <a:schemeClr val="accent1"/>
                </a:solidFill>
                <a:latin typeface="+mn-lt"/>
                <a:ea typeface="굴림" panose="020B0600000101010101" pitchFamily="34" charset="-127"/>
              </a:rPr>
              <a:t>Average waiting time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400" b="0">
              <a:latin typeface="+mn-lt"/>
              <a:ea typeface="굴림" panose="020B0600000101010101" pitchFamily="34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400" b="0">
              <a:solidFill>
                <a:schemeClr val="accent1"/>
              </a:solidFill>
              <a:latin typeface="+mn-lt"/>
              <a:ea typeface="굴림" panose="020B0600000101010101" pitchFamily="34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400" b="0">
                <a:solidFill>
                  <a:schemeClr val="accent1"/>
                </a:solidFill>
                <a:latin typeface="+mn-lt"/>
                <a:ea typeface="굴림" panose="020B0600000101010101" pitchFamily="34" charset="-127"/>
              </a:rPr>
              <a:t>Average completion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39F4BA66-1C6D-83CA-4507-F28ADDC551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89661" y="2653782"/>
                <a:ext cx="3197341" cy="3999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80000"/>
                  </a:lnSpc>
                  <a:spcBef>
                    <a:spcPct val="20000"/>
                  </a:spcBef>
                  <a:buFontTx/>
                  <a:buNone/>
                  <a:tabLst>
                    <a:tab pos="3032125" algn="ctr"/>
                    <a:tab pos="4635500" algn="ctr"/>
                  </a:tabLst>
                </a:pPr>
                <a:r>
                  <a:rPr lang="en-US" altLang="ko-KR" sz="2000" kern="0">
                    <a:solidFill>
                      <a:schemeClr val="tx1"/>
                    </a:solidFill>
                    <a:ea typeface="굴림" panose="020B0600000101010101" pitchFamily="34" charset="-127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fPr>
                      <m:num>
                        <m:r>
                          <a:rPr lang="en-US" altLang="ko-KR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  </m:t>
                        </m:r>
                        <m:r>
                          <a:rPr lang="en-US" altLang="ko-KR" sz="2000" b="0" i="0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72+20+85+88</m:t>
                        </m:r>
                      </m:num>
                      <m:den>
                        <m:r>
                          <a:rPr lang="en-US" altLang="ko-KR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4</m:t>
                        </m:r>
                      </m:den>
                    </m:f>
                    <m:r>
                      <a:rPr lang="en-US" altLang="ko-KR" sz="20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=66.25</m:t>
                    </m:r>
                  </m:oMath>
                </a14:m>
                <a:r>
                  <a:rPr lang="en-US" altLang="ko-KR" sz="2000" kern="0">
                    <a:solidFill>
                      <a:schemeClr val="tx1"/>
                    </a:solidFill>
                    <a:ea typeface="굴림" panose="020B0600000101010101" pitchFamily="34" charset="-127"/>
                  </a:rPr>
                  <a:t>)</a:t>
                </a:r>
                <a:endParaRPr lang="en-US" altLang="ko-KR" sz="2000" i="1" kern="0" baseline="-25000">
                  <a:solidFill>
                    <a:schemeClr val="tx1"/>
                  </a:solidFill>
                  <a:ea typeface="굴림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39F4BA66-1C6D-83CA-4507-F28ADDC55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89661" y="2653782"/>
                <a:ext cx="3197341" cy="399919"/>
              </a:xfrm>
              <a:prstGeom prst="rect">
                <a:avLst/>
              </a:prstGeom>
              <a:blipFill>
                <a:blip r:embed="rId3"/>
                <a:stretch>
                  <a:fillRect l="-2099" t="-6061" b="-27273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758CE24-E382-79DD-9877-39A683226355}"/>
              </a:ext>
            </a:extLst>
          </p:cNvPr>
          <p:cNvSpPr txBox="1"/>
          <p:nvPr/>
        </p:nvSpPr>
        <p:spPr>
          <a:xfrm>
            <a:off x="6073459" y="952559"/>
            <a:ext cx="6934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b="0">
                <a:latin typeface="+mn-lt"/>
                <a:ea typeface="굴림" panose="020B0600000101010101" pitchFamily="34" charset="-127"/>
              </a:rPr>
              <a:t>P</a:t>
            </a:r>
            <a:r>
              <a:rPr lang="en-US" altLang="ko-KR" b="0" baseline="-25000">
                <a:latin typeface="+mn-lt"/>
                <a:ea typeface="굴림" panose="020B0600000101010101" pitchFamily="34" charset="-127"/>
              </a:rPr>
              <a:t>1</a:t>
            </a:r>
            <a:r>
              <a:rPr lang="en-US" altLang="ko-KR" b="0">
                <a:latin typeface="+mn-lt"/>
                <a:ea typeface="굴림" panose="020B0600000101010101" pitchFamily="34" charset="-127"/>
              </a:rPr>
              <a:t>= 0 + (68-20)+(112-88)=72</a:t>
            </a: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b="0">
                <a:latin typeface="+mn-lt"/>
                <a:ea typeface="굴림" panose="020B0600000101010101" pitchFamily="34" charset="-127"/>
              </a:rPr>
              <a:t>P</a:t>
            </a:r>
            <a:r>
              <a:rPr lang="en-US" altLang="ko-KR" b="0" baseline="-25000">
                <a:latin typeface="+mn-lt"/>
                <a:ea typeface="굴림" panose="020B0600000101010101" pitchFamily="34" charset="-127"/>
              </a:rPr>
              <a:t>2</a:t>
            </a:r>
            <a:r>
              <a:rPr lang="en-US" altLang="ko-KR" b="0">
                <a:latin typeface="+mn-lt"/>
                <a:ea typeface="굴림" panose="020B0600000101010101" pitchFamily="34" charset="-127"/>
              </a:rPr>
              <a:t>=(20-0)=20</a:t>
            </a: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b="0">
                <a:latin typeface="+mn-lt"/>
                <a:ea typeface="굴림" panose="020B0600000101010101" pitchFamily="34" charset="-127"/>
              </a:rPr>
              <a:t>P</a:t>
            </a:r>
            <a:r>
              <a:rPr lang="en-US" altLang="ko-KR" b="0" baseline="-25000">
                <a:latin typeface="+mn-lt"/>
                <a:ea typeface="굴림" panose="020B0600000101010101" pitchFamily="34" charset="-127"/>
              </a:rPr>
              <a:t>3</a:t>
            </a:r>
            <a:r>
              <a:rPr lang="en-US" altLang="ko-KR" b="0">
                <a:latin typeface="+mn-lt"/>
                <a:ea typeface="굴림" panose="020B0600000101010101" pitchFamily="34" charset="-127"/>
              </a:rPr>
              <a:t>=(28-0)+(88-48)+(125-108)+0=85</a:t>
            </a: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b="0">
                <a:latin typeface="+mn-lt"/>
                <a:ea typeface="굴림" panose="020B0600000101010101" pitchFamily="34" charset="-127"/>
              </a:rPr>
              <a:t>P</a:t>
            </a:r>
            <a:r>
              <a:rPr lang="en-US" altLang="ko-KR" b="0" baseline="-25000">
                <a:latin typeface="+mn-lt"/>
                <a:ea typeface="굴림" panose="020B0600000101010101" pitchFamily="34" charset="-127"/>
              </a:rPr>
              <a:t>4</a:t>
            </a:r>
            <a:r>
              <a:rPr lang="en-US" altLang="ko-KR" b="0">
                <a:latin typeface="+mn-lt"/>
                <a:ea typeface="굴림" panose="020B0600000101010101" pitchFamily="34" charset="-127"/>
              </a:rPr>
              <a:t>=(48-0)+(108-68)=88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3025D102-87F6-F744-B1E6-663EA9D33B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89661" y="3778023"/>
                <a:ext cx="4705465" cy="3999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80000"/>
                  </a:lnSpc>
                  <a:spcBef>
                    <a:spcPct val="20000"/>
                  </a:spcBef>
                  <a:buFontTx/>
                  <a:buNone/>
                  <a:tabLst>
                    <a:tab pos="3032125" algn="ctr"/>
                    <a:tab pos="4635500" algn="ctr"/>
                  </a:tabLst>
                </a:pPr>
                <a:r>
                  <a:rPr lang="en-US" altLang="ko-KR" sz="2000" kern="0">
                    <a:solidFill>
                      <a:schemeClr val="tx1"/>
                    </a:solidFill>
                    <a:ea typeface="굴림" panose="020B0600000101010101" pitchFamily="34" charset="-127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125+28+153+112</m:t>
                        </m:r>
                      </m:num>
                      <m:den>
                        <m:r>
                          <a:rPr lang="en-US" altLang="ko-KR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4</m:t>
                        </m:r>
                      </m:den>
                    </m:f>
                    <m:r>
                      <a:rPr lang="en-US" altLang="ko-KR" sz="20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=104.25</m:t>
                    </m:r>
                  </m:oMath>
                </a14:m>
                <a:r>
                  <a:rPr lang="en-US" altLang="ko-KR" sz="2000" kern="0">
                    <a:solidFill>
                      <a:schemeClr val="tx1"/>
                    </a:solidFill>
                    <a:ea typeface="굴림" panose="020B0600000101010101" pitchFamily="34" charset="-127"/>
                  </a:rPr>
                  <a:t>)</a:t>
                </a:r>
                <a:endParaRPr lang="en-US" altLang="ko-KR" sz="2000" i="1" kern="0" baseline="-25000">
                  <a:solidFill>
                    <a:schemeClr val="tx1"/>
                  </a:solidFill>
                  <a:ea typeface="굴림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3025D102-87F6-F744-B1E6-663EA9D33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89661" y="3778023"/>
                <a:ext cx="4705465" cy="399919"/>
              </a:xfrm>
              <a:prstGeom prst="rect">
                <a:avLst/>
              </a:prstGeom>
              <a:blipFill>
                <a:blip r:embed="rId4"/>
                <a:stretch>
                  <a:fillRect l="-1425" b="-41538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88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12192000" cy="59436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endParaRPr lang="en-US" altLang="ko-KR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>
                <a:ea typeface="굴림" panose="020B0600000101010101" pitchFamily="34" charset="-127"/>
              </a:rPr>
              <a:t>What should the time slice be?</a:t>
            </a: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endParaRPr lang="en-US" altLang="ko-KR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If increase the time slice:</a:t>
            </a:r>
          </a:p>
          <a:p>
            <a:pPr marL="457200" lvl="1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Average Completion Time</a:t>
            </a:r>
          </a:p>
          <a:p>
            <a:pPr marL="457200" lvl="1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Average Response Time</a:t>
            </a:r>
          </a:p>
          <a:p>
            <a:pPr marL="457200" lvl="1" indent="0" algn="ctr">
              <a:lnSpc>
                <a:spcPct val="100000"/>
              </a:lnSpc>
              <a:spcBef>
                <a:spcPct val="20000"/>
              </a:spcBef>
              <a:buNone/>
            </a:pPr>
            <a:endParaRPr lang="en-US" altLang="ko-KR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The magic number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6C2CCD-D4AD-06AF-46ED-9F6311E349D2}"/>
              </a:ext>
            </a:extLst>
          </p:cNvPr>
          <p:cNvSpPr txBox="1"/>
          <p:nvPr/>
        </p:nvSpPr>
        <p:spPr>
          <a:xfrm>
            <a:off x="3046950" y="3509689"/>
            <a:ext cx="6094948" cy="1348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sz="2400" b="0">
                <a:latin typeface="+mn-lt"/>
                <a:ea typeface="굴림" panose="020B0600000101010101" pitchFamily="34" charset="-127"/>
                <a:sym typeface="Symbol" panose="05050102010706020507" pitchFamily="18" charset="2"/>
              </a:rPr>
              <a:t>If decrease the time slice:</a:t>
            </a:r>
          </a:p>
          <a:p>
            <a:pPr marL="457200" lvl="1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sz="2400" b="0">
                <a:latin typeface="+mn-lt"/>
                <a:ea typeface="굴림" panose="020B0600000101010101" pitchFamily="34" charset="-127"/>
                <a:sym typeface="Symbol" panose="05050102010706020507" pitchFamily="18" charset="2"/>
              </a:rPr>
              <a:t>Average Completion Time</a:t>
            </a:r>
          </a:p>
          <a:p>
            <a:pPr marL="457200" lvl="1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sz="2400" b="0">
                <a:latin typeface="+mn-lt"/>
                <a:ea typeface="굴림" panose="020B0600000101010101" pitchFamily="34" charset="-127"/>
                <a:sym typeface="Symbol" panose="05050102010706020507" pitchFamily="18" charset="2"/>
              </a:rPr>
              <a:t>Average Response Time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33E1F0D-2A37-4CC9-4736-ED3CAD295526}"/>
              </a:ext>
            </a:extLst>
          </p:cNvPr>
          <p:cNvCxnSpPr>
            <a:cxnSpLocks/>
          </p:cNvCxnSpPr>
          <p:nvPr/>
        </p:nvCxnSpPr>
        <p:spPr bwMode="auto">
          <a:xfrm flipV="1">
            <a:off x="9601200" y="2914650"/>
            <a:ext cx="0" cy="38100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07DE6F-4720-BD0A-447B-3C5DF5A3860C}"/>
              </a:ext>
            </a:extLst>
          </p:cNvPr>
          <p:cNvCxnSpPr>
            <a:cxnSpLocks/>
          </p:cNvCxnSpPr>
          <p:nvPr/>
        </p:nvCxnSpPr>
        <p:spPr bwMode="auto">
          <a:xfrm>
            <a:off x="9144000" y="2438400"/>
            <a:ext cx="0" cy="41910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39538B-92A0-1C75-1931-420123155B5C}"/>
              </a:ext>
            </a:extLst>
          </p:cNvPr>
          <p:cNvCxnSpPr>
            <a:cxnSpLocks/>
          </p:cNvCxnSpPr>
          <p:nvPr/>
        </p:nvCxnSpPr>
        <p:spPr bwMode="auto">
          <a:xfrm>
            <a:off x="9699997" y="4240870"/>
            <a:ext cx="0" cy="41910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DE9F5E-17F1-5E79-63D5-16F77F8A1A63}"/>
              </a:ext>
            </a:extLst>
          </p:cNvPr>
          <p:cNvCxnSpPr>
            <a:cxnSpLocks/>
          </p:cNvCxnSpPr>
          <p:nvPr/>
        </p:nvCxnSpPr>
        <p:spPr bwMode="auto">
          <a:xfrm flipV="1">
            <a:off x="9165547" y="3886200"/>
            <a:ext cx="0" cy="38100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710FD5-EE33-7CB0-D0C4-17B3DF180E99}"/>
              </a:ext>
            </a:extLst>
          </p:cNvPr>
          <p:cNvSpPr txBox="1"/>
          <p:nvPr/>
        </p:nvSpPr>
        <p:spPr>
          <a:xfrm>
            <a:off x="3153" y="5352210"/>
            <a:ext cx="12192000" cy="127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sz="2400" b="0">
                <a:latin typeface="+mn-lt"/>
                <a:ea typeface="굴림" panose="020B0600000101010101" pitchFamily="34" charset="-127"/>
                <a:sym typeface="Symbol" panose="05050102010706020507" pitchFamily="18" charset="2"/>
              </a:rPr>
              <a:t>What about variance (predictability?) </a:t>
            </a:r>
          </a:p>
          <a:p>
            <a:pPr marL="457200" lvl="1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sz="2400" b="0">
                <a:latin typeface="+mn-lt"/>
                <a:ea typeface="굴림" panose="020B0600000101010101" pitchFamily="34" charset="-127"/>
                <a:sym typeface="Symbol" panose="05050102010706020507" pitchFamily="18" charset="2"/>
              </a:rPr>
              <a:t>How does the overhead of context switching affect your decision?</a:t>
            </a:r>
          </a:p>
        </p:txBody>
      </p:sp>
    </p:spTree>
    <p:extLst>
      <p:ext uri="{BB962C8B-B14F-4D97-AF65-F5344CB8AC3E}">
        <p14:creationId xmlns:p14="http://schemas.microsoft.com/office/powerpoint/2010/main" val="61947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3711E5D-494D-43D6-B8BD-1DA48C511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14400"/>
            <a:ext cx="11125200" cy="52657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/>
              <a:t>: Burst Length 10   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r>
              <a:rPr lang="en-US" dirty="0"/>
              <a:t>: Burst Length 10</a:t>
            </a:r>
          </a:p>
          <a:p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baseline="-25000" dirty="0">
                <a:solidFill>
                  <a:srgbClr val="0070C0"/>
                </a:solidFill>
              </a:rPr>
              <a:t>2</a:t>
            </a:r>
            <a:r>
              <a:rPr lang="en-US" dirty="0"/>
              <a:t>: Burst Length 5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Q</a:t>
            </a:r>
            <a:r>
              <a:rPr lang="en-US" dirty="0"/>
              <a:t> = 10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Average Completion Time = (10 + 15 + 25)/3 = 16.7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Q</a:t>
            </a:r>
            <a:r>
              <a:rPr lang="en-US" dirty="0"/>
              <a:t> = 5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Average Completion Time = (20 + 10 + 25)/3 = 18.3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11FC4-8A44-490D-9B51-14146038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52400"/>
            <a:ext cx="9550400" cy="533400"/>
          </a:xfrm>
        </p:spPr>
        <p:txBody>
          <a:bodyPr/>
          <a:lstStyle/>
          <a:p>
            <a:r>
              <a:rPr lang="en-US"/>
              <a:t>Decrease Completion Time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552DBB4-B34A-4BC4-B85B-15A0862DBAA4}"/>
              </a:ext>
            </a:extLst>
          </p:cNvPr>
          <p:cNvGrpSpPr/>
          <p:nvPr/>
        </p:nvGrpSpPr>
        <p:grpSpPr>
          <a:xfrm>
            <a:off x="2917670" y="2068549"/>
            <a:ext cx="5194784" cy="1096438"/>
            <a:chOff x="1214997" y="2908288"/>
            <a:chExt cx="5194784" cy="1096438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E53E05C7-32AB-4440-A956-6DCF4FDE5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3311942" cy="609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+mn-lt"/>
                </a:rPr>
                <a:t>T</a:t>
              </a:r>
              <a:r>
                <a:rPr lang="en-US" altLang="en-US" b="0" baseline="-25000">
                  <a:latin typeface="+mn-lt"/>
                </a:rPr>
                <a:t>1</a:t>
              </a:r>
              <a:endParaRPr lang="en-US" altLang="en-US" b="0">
                <a:latin typeface="+mn-lt"/>
              </a:endParaRPr>
            </a:p>
          </p:txBody>
        </p:sp>
        <p:sp>
          <p:nvSpPr>
            <p:cNvPr id="10" name="Text Box 16">
              <a:extLst>
                <a:ext uri="{FF2B5EF4-FFF2-40B4-BE49-F238E27FC236}">
                  <a16:creationId xmlns:a16="http://schemas.microsoft.com/office/drawing/2014/main" id="{B5F3DD59-0E32-4CF8-9C3A-18C7D3EC2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501189"/>
              <a:ext cx="37542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b="0">
                  <a:latin typeface="+mn-lt"/>
                </a:rPr>
                <a:t>0</a:t>
              </a:r>
            </a:p>
          </p:txBody>
        </p:sp>
        <p:sp>
          <p:nvSpPr>
            <p:cNvPr id="11" name="Text Box 17">
              <a:extLst>
                <a:ext uri="{FF2B5EF4-FFF2-40B4-BE49-F238E27FC236}">
                  <a16:creationId xmlns:a16="http://schemas.microsoft.com/office/drawing/2014/main" id="{6218ED46-9667-4C44-B9EA-B9CAD66FD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462" y="3604616"/>
              <a:ext cx="53893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b="0">
                  <a:latin typeface="+mn-lt"/>
                </a:rPr>
                <a:t>10</a:t>
              </a: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24CF2C6B-7591-4E1A-9B18-AC696E075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927" y="2908288"/>
              <a:ext cx="1524000" cy="6096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+mn-lt"/>
                </a:rPr>
                <a:t>T</a:t>
              </a:r>
              <a:r>
                <a:rPr lang="en-US" altLang="en-US" b="0" baseline="-25000">
                  <a:latin typeface="+mn-lt"/>
                </a:rPr>
                <a:t>2</a:t>
              </a:r>
            </a:p>
          </p:txBody>
        </p:sp>
        <p:sp>
          <p:nvSpPr>
            <p:cNvPr id="13" name="Text Box 18">
              <a:extLst>
                <a:ext uri="{FF2B5EF4-FFF2-40B4-BE49-F238E27FC236}">
                  <a16:creationId xmlns:a16="http://schemas.microsoft.com/office/drawing/2014/main" id="{A9EF7B4B-BB59-48BB-BCEA-8BA9418B9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2072" y="3558064"/>
              <a:ext cx="52770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b="0">
                  <a:latin typeface="+mn-lt"/>
                </a:rPr>
                <a:t>15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64E1B7-B010-4EEF-AE5E-5038404F0B07}"/>
              </a:ext>
            </a:extLst>
          </p:cNvPr>
          <p:cNvGrpSpPr/>
          <p:nvPr/>
        </p:nvGrpSpPr>
        <p:grpSpPr>
          <a:xfrm>
            <a:off x="2917670" y="4263978"/>
            <a:ext cx="6607330" cy="1077115"/>
            <a:chOff x="1238805" y="4932367"/>
            <a:chExt cx="6607330" cy="1077115"/>
          </a:xfrm>
        </p:grpSpPr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1F391041-CAA9-454C-9379-2CB92F393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793" y="4932367"/>
              <a:ext cx="1559342" cy="609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T</a:t>
              </a:r>
              <a:r>
                <a:rPr lang="en-US" altLang="en-US" sz="2400" b="0" baseline="-25000">
                  <a:latin typeface="+mn-lt"/>
                </a:rPr>
                <a:t>1</a:t>
              </a:r>
              <a:endParaRPr lang="en-US" altLang="en-US" sz="2400" b="0">
                <a:latin typeface="+mn-lt"/>
              </a:endParaRP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C7C643C5-201C-44AC-BD7A-3DE35000C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8805" y="5494491"/>
              <a:ext cx="41229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0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3890F6B2-88D5-4E85-B0C6-A52961E16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7166" y="5586456"/>
              <a:ext cx="52770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b="0">
                  <a:latin typeface="+mn-lt"/>
                </a:rPr>
                <a:t>15</a:t>
              </a:r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0B5057A0-9E57-479A-8CD1-50D796232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5632" y="4936124"/>
              <a:ext cx="1587703" cy="6096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T</a:t>
              </a:r>
              <a:r>
                <a:rPr lang="en-US" altLang="en-US" sz="2400" b="0" baseline="-25000">
                  <a:latin typeface="+mn-lt"/>
                </a:rPr>
                <a:t>2</a:t>
              </a:r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ACF0DAB7-DA58-47F7-AAF2-58371431E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2329" y="4932367"/>
              <a:ext cx="1803806" cy="609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T</a:t>
              </a:r>
              <a:r>
                <a:rPr lang="en-US" altLang="en-US" sz="2400" b="0" baseline="-25000" dirty="0">
                  <a:latin typeface="+mn-lt"/>
                </a:rPr>
                <a:t>1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21" name="Text Box 17">
              <a:extLst>
                <a:ext uri="{FF2B5EF4-FFF2-40B4-BE49-F238E27FC236}">
                  <a16:creationId xmlns:a16="http://schemas.microsoft.com/office/drawing/2014/main" id="{1A306477-ABF3-46E3-B4B7-977BC38C8C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0748" y="5547817"/>
              <a:ext cx="4010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5</a:t>
              </a:r>
            </a:p>
          </p:txBody>
        </p:sp>
      </p:grpSp>
      <p:sp>
        <p:nvSpPr>
          <p:cNvPr id="3" name="Text Box 17">
            <a:extLst>
              <a:ext uri="{FF2B5EF4-FFF2-40B4-BE49-F238E27FC236}">
                <a16:creationId xmlns:a16="http://schemas.microsoft.com/office/drawing/2014/main" id="{FDCDE341-6FC5-AFD8-C406-39DAD4636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4330" y="4955591"/>
            <a:ext cx="5549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b="0">
                <a:latin typeface="+mn-lt"/>
              </a:rPr>
              <a:t>20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8629D71-9374-8FDF-80C6-4456CAA5C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598" y="2068549"/>
            <a:ext cx="3205475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+mn-lt"/>
              </a:rPr>
              <a:t>T</a:t>
            </a:r>
            <a:r>
              <a:rPr lang="en-US" altLang="en-US" b="0" baseline="-25000">
                <a:latin typeface="+mn-lt"/>
              </a:rPr>
              <a:t>3</a:t>
            </a:r>
          </a:p>
        </p:txBody>
      </p:sp>
      <p:sp>
        <p:nvSpPr>
          <p:cNvPr id="5" name="Text Box 18">
            <a:extLst>
              <a:ext uri="{FF2B5EF4-FFF2-40B4-BE49-F238E27FC236}">
                <a16:creationId xmlns:a16="http://schemas.microsoft.com/office/drawing/2014/main" id="{0290077A-93DD-D418-F42C-1C43EF0D8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0400" y="2718325"/>
            <a:ext cx="20164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b="0">
                <a:latin typeface="+mn-lt"/>
              </a:rPr>
              <a:t>25</a:t>
            </a:r>
          </a:p>
        </p:txBody>
      </p:sp>
      <p:sp>
        <p:nvSpPr>
          <p:cNvPr id="6" name="Text Box 17">
            <a:extLst>
              <a:ext uri="{FF2B5EF4-FFF2-40B4-BE49-F238E27FC236}">
                <a16:creationId xmlns:a16="http://schemas.microsoft.com/office/drawing/2014/main" id="{3F4AE9EA-28AE-CA9A-373A-C06286F14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2735" y="4924814"/>
            <a:ext cx="5389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b="0">
                <a:latin typeface="+mn-lt"/>
              </a:rPr>
              <a:t>10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76324E1-E962-2807-08D8-8E8E1829E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697" y="4263978"/>
            <a:ext cx="15240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+mn-lt"/>
              </a:rPr>
              <a:t>T</a:t>
            </a:r>
            <a:r>
              <a:rPr lang="en-US" altLang="en-US" b="0" baseline="-25000">
                <a:latin typeface="+mn-lt"/>
              </a:rPr>
              <a:t>3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079FC294-F263-0AFC-1375-DDA127FCB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0074" y="4263978"/>
            <a:ext cx="15240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+mn-lt"/>
              </a:rPr>
              <a:t>T</a:t>
            </a:r>
            <a:r>
              <a:rPr lang="en-US" altLang="en-US" b="0" baseline="-25000">
                <a:latin typeface="+mn-lt"/>
              </a:rPr>
              <a:t>3</a:t>
            </a:r>
          </a:p>
        </p:txBody>
      </p:sp>
      <p:sp>
        <p:nvSpPr>
          <p:cNvPr id="24" name="Text Box 17">
            <a:extLst>
              <a:ext uri="{FF2B5EF4-FFF2-40B4-BE49-F238E27FC236}">
                <a16:creationId xmlns:a16="http://schemas.microsoft.com/office/drawing/2014/main" id="{91178865-70A7-2D7A-CD26-6FD71980B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6593" y="4902123"/>
            <a:ext cx="5437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b="0">
                <a:latin typeface="+mn-lt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018278348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12115800" cy="53340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endParaRPr lang="en-US" altLang="ko-KR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Small scheduling </a:t>
            </a:r>
            <a:r>
              <a:rPr lang="en-US" altLang="ko-KR" dirty="0" err="1">
                <a:ea typeface="굴림" panose="020B0600000101010101" pitchFamily="34" charset="-127"/>
              </a:rPr>
              <a:t>quantas</a:t>
            </a:r>
            <a:r>
              <a:rPr lang="en-US" altLang="ko-KR" dirty="0">
                <a:ea typeface="굴림" panose="020B0600000101010101" pitchFamily="34" charset="-127"/>
              </a:rPr>
              <a:t> lead to </a:t>
            </a: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frequent context switches</a:t>
            </a: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- Mode switch overhead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Char char="-"/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Trash cache-state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Char char="-"/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457200" lvl="1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q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must be large with respect to context switch, </a:t>
            </a:r>
          </a:p>
          <a:p>
            <a:pPr marL="457200" lvl="1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otherwise overhead is too high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Switching is not free!</a:t>
            </a:r>
          </a:p>
        </p:txBody>
      </p:sp>
    </p:spTree>
    <p:extLst>
      <p:ext uri="{BB962C8B-B14F-4D97-AF65-F5344CB8AC3E}">
        <p14:creationId xmlns:p14="http://schemas.microsoft.com/office/powerpoint/2010/main" val="13184818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683D-B4DD-8763-DD6E-F4176132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we done?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EA368-CB46-659A-9AFB-46557D6D7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00201"/>
            <a:ext cx="12192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Can RR lead to starvation?</a:t>
            </a:r>
            <a:endParaRPr lang="en-US" altLang="ko-KR" i="1" kern="0" baseline="-25000">
              <a:ea typeface="굴림" panose="020B0600000101010101" pitchFamily="34" charset="-12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F0AAA5A-0F6D-86EA-DB6A-2C0C9FD18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3505200"/>
            <a:ext cx="101346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No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kern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>
                <a:ea typeface="굴림" panose="020B0600000101010101" pitchFamily="34" charset="-127"/>
              </a:rPr>
              <a:t>No process waits more than (</a:t>
            </a:r>
            <a:r>
              <a:rPr lang="en-US" altLang="ko-KR" i="1">
                <a:ea typeface="굴림" panose="020B0600000101010101" pitchFamily="34" charset="-127"/>
              </a:rPr>
              <a:t>n</a:t>
            </a:r>
            <a:r>
              <a:rPr lang="en-US" altLang="ko-KR">
                <a:ea typeface="굴림" panose="020B0600000101010101" pitchFamily="34" charset="-127"/>
              </a:rPr>
              <a:t>-1)</a:t>
            </a:r>
            <a:r>
              <a:rPr lang="en-US" altLang="ko-KR" i="1">
                <a:ea typeface="굴림" panose="020B0600000101010101" pitchFamily="34" charset="-127"/>
              </a:rPr>
              <a:t>q </a:t>
            </a:r>
            <a:r>
              <a:rPr lang="en-US" altLang="ko-KR">
                <a:ea typeface="굴림" panose="020B0600000101010101" pitchFamily="34" charset="-127"/>
              </a:rPr>
              <a:t>time units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ker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69283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683D-B4DD-8763-DD6E-F4176132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we done?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EA368-CB46-659A-9AFB-46557D6D7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00201"/>
            <a:ext cx="12192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Can RR suffer from convoy effect?</a:t>
            </a:r>
            <a:endParaRPr lang="en-US" altLang="ko-KR" i="1" kern="0" baseline="-25000">
              <a:ea typeface="굴림" panose="020B0600000101010101" pitchFamily="34" charset="-12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F0AAA5A-0F6D-86EA-DB6A-2C0C9FD18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657600"/>
            <a:ext cx="101346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No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kern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>
                <a:ea typeface="굴림" panose="020B0600000101010101" pitchFamily="34" charset="-127"/>
              </a:rPr>
              <a:t>Only run a time-slice at a time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ker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3152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4BEC-C0D6-6D8A-3215-516C7E7D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RR Summary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91BD9A-3A81-4EDA-A922-50E7E77F7343}"/>
              </a:ext>
            </a:extLst>
          </p:cNvPr>
          <p:cNvSpPr/>
          <p:nvPr/>
        </p:nvSpPr>
        <p:spPr bwMode="auto">
          <a:xfrm>
            <a:off x="762000" y="1292772"/>
            <a:ext cx="4953000" cy="2377147"/>
          </a:xfrm>
          <a:prstGeom prst="roundRect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sz="2400" b="0" u="sng"/>
              <a:t>The good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solidFill>
                  <a:schemeClr val="tx1"/>
                </a:solidFill>
              </a:rPr>
              <a:t>Bounded response time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12028F-DD3C-B19B-9B70-0779BA2C06B2}"/>
              </a:ext>
            </a:extLst>
          </p:cNvPr>
          <p:cNvSpPr/>
          <p:nvPr/>
        </p:nvSpPr>
        <p:spPr bwMode="auto">
          <a:xfrm>
            <a:off x="6705600" y="1292772"/>
            <a:ext cx="4952999" cy="2377146"/>
          </a:xfrm>
          <a:prstGeom prst="roundRect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0" u="sng"/>
              <a:t>The bad</a:t>
            </a:r>
          </a:p>
          <a:p>
            <a:pPr lvl="1" algn="ctr"/>
            <a:endParaRPr lang="en-US" sz="2400" b="0" u="sng"/>
          </a:p>
          <a:p>
            <a:pPr lvl="1" algn="ctr"/>
            <a:r>
              <a:rPr lang="en-US" sz="2400" b="0"/>
              <a:t>Completion time can be high (stretches out long jobs)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2D55318-580F-9DC4-9CA8-D6C0DB6DCD9A}"/>
              </a:ext>
            </a:extLst>
          </p:cNvPr>
          <p:cNvSpPr/>
          <p:nvPr/>
        </p:nvSpPr>
        <p:spPr bwMode="auto">
          <a:xfrm>
            <a:off x="2514600" y="4276891"/>
            <a:ext cx="8153400" cy="2037555"/>
          </a:xfrm>
          <a:prstGeom prst="roundRect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0" u="sng"/>
              <a:t>The ugly</a:t>
            </a:r>
          </a:p>
          <a:p>
            <a:pPr algn="ctr"/>
            <a:endParaRPr lang="en-US" sz="2400" b="0"/>
          </a:p>
          <a:p>
            <a:pPr lvl="1" algn="ctr"/>
            <a:r>
              <a:rPr lang="en-US" sz="2400" b="0"/>
              <a:t> Overhead of context switching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0682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ld woman cheering two hands smiling">
            <a:extLst>
              <a:ext uri="{FF2B5EF4-FFF2-40B4-BE49-F238E27FC236}">
                <a16:creationId xmlns:a16="http://schemas.microsoft.com/office/drawing/2014/main" id="{5B5AB1DF-1E9C-59F2-DE5C-45912743482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4850" y="3886200"/>
            <a:ext cx="688799" cy="1697633"/>
          </a:xfrm>
          <a:prstGeom prst="rect">
            <a:avLst/>
          </a:prstGeom>
        </p:spPr>
      </p:pic>
      <p:pic>
        <p:nvPicPr>
          <p:cNvPr id="8" name="Picture 7" descr="Young casual woman thumbs up">
            <a:extLst>
              <a:ext uri="{FF2B5EF4-FFF2-40B4-BE49-F238E27FC236}">
                <a16:creationId xmlns:a16="http://schemas.microsoft.com/office/drawing/2014/main" id="{2FEBF872-BE33-E7EE-F641-33471D08C87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18594" y="3865667"/>
            <a:ext cx="600743" cy="1697635"/>
          </a:xfrm>
          <a:prstGeom prst="rect">
            <a:avLst/>
          </a:prstGeom>
        </p:spPr>
      </p:pic>
      <p:pic>
        <p:nvPicPr>
          <p:cNvPr id="10" name="Picture 9" descr="Elderly woman thumbs up">
            <a:extLst>
              <a:ext uri="{FF2B5EF4-FFF2-40B4-BE49-F238E27FC236}">
                <a16:creationId xmlns:a16="http://schemas.microsoft.com/office/drawing/2014/main" id="{FF242CB7-22EB-4789-7EED-674DC72DBB9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76742" y="3886200"/>
            <a:ext cx="731030" cy="1697632"/>
          </a:xfrm>
          <a:prstGeom prst="rect">
            <a:avLst/>
          </a:prstGeom>
        </p:spPr>
      </p:pic>
      <p:pic>
        <p:nvPicPr>
          <p:cNvPr id="12" name="Picture 11" descr="Traditional man using tablet">
            <a:extLst>
              <a:ext uri="{FF2B5EF4-FFF2-40B4-BE49-F238E27FC236}">
                <a16:creationId xmlns:a16="http://schemas.microsoft.com/office/drawing/2014/main" id="{BFD969D3-8303-80B3-B309-7C9611F2AE5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52446" y="3886200"/>
            <a:ext cx="493888" cy="1697635"/>
          </a:xfrm>
          <a:prstGeom prst="rect">
            <a:avLst/>
          </a:prstGeom>
        </p:spPr>
      </p:pic>
      <p:pic>
        <p:nvPicPr>
          <p:cNvPr id="14" name="Picture 13" descr="Woman in wheelchair cheering two hands">
            <a:extLst>
              <a:ext uri="{FF2B5EF4-FFF2-40B4-BE49-F238E27FC236}">
                <a16:creationId xmlns:a16="http://schemas.microsoft.com/office/drawing/2014/main" id="{C00DB10B-6E7E-19F3-0644-02DE2D0E43B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99283" y="3886200"/>
            <a:ext cx="801825" cy="1697633"/>
          </a:xfrm>
          <a:prstGeom prst="rect">
            <a:avLst/>
          </a:prstGeom>
        </p:spPr>
      </p:pic>
      <p:pic>
        <p:nvPicPr>
          <p:cNvPr id="16" name="Picture 15" descr="Athletic woman thumbs up smiling">
            <a:extLst>
              <a:ext uri="{FF2B5EF4-FFF2-40B4-BE49-F238E27FC236}">
                <a16:creationId xmlns:a16="http://schemas.microsoft.com/office/drawing/2014/main" id="{9C623400-5ECB-24C8-48A5-0E228AB1A156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1968" y="3886200"/>
            <a:ext cx="626893" cy="1697632"/>
          </a:xfrm>
          <a:prstGeom prst="rect">
            <a:avLst/>
          </a:prstGeom>
        </p:spPr>
      </p:pic>
      <p:pic>
        <p:nvPicPr>
          <p:cNvPr id="18" name="Picture 17" descr="Young girl cheering one hand">
            <a:extLst>
              <a:ext uri="{FF2B5EF4-FFF2-40B4-BE49-F238E27FC236}">
                <a16:creationId xmlns:a16="http://schemas.microsoft.com/office/drawing/2014/main" id="{9E9D0BD4-CE23-AD2F-FC52-A2D70D983DDE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55273" y="3890763"/>
            <a:ext cx="685900" cy="1697633"/>
          </a:xfrm>
          <a:prstGeom prst="rect">
            <a:avLst/>
          </a:prstGeom>
        </p:spPr>
      </p:pic>
      <p:pic>
        <p:nvPicPr>
          <p:cNvPr id="20" name="Picture 19" descr="Businessman in wheelchair using phone">
            <a:extLst>
              <a:ext uri="{FF2B5EF4-FFF2-40B4-BE49-F238E27FC236}">
                <a16:creationId xmlns:a16="http://schemas.microsoft.com/office/drawing/2014/main" id="{B10DDFE3-AF29-8C91-C6F8-B17F0A0B18E8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53600" y="3886200"/>
            <a:ext cx="931872" cy="1697634"/>
          </a:xfrm>
          <a:prstGeom prst="rect">
            <a:avLst/>
          </a:prstGeom>
        </p:spPr>
      </p:pic>
      <p:pic>
        <p:nvPicPr>
          <p:cNvPr id="22" name="Picture 21" descr="Businessman fist on chin">
            <a:extLst>
              <a:ext uri="{FF2B5EF4-FFF2-40B4-BE49-F238E27FC236}">
                <a16:creationId xmlns:a16="http://schemas.microsoft.com/office/drawing/2014/main" id="{AE5A53B4-C06E-A300-C6AC-22979D032B54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24498" y="3886200"/>
            <a:ext cx="514876" cy="1697633"/>
          </a:xfrm>
          <a:prstGeom prst="rect">
            <a:avLst/>
          </a:prstGeom>
        </p:spPr>
      </p:pic>
      <p:pic>
        <p:nvPicPr>
          <p:cNvPr id="24" name="Picture 23" descr="Businessman taking notes">
            <a:extLst>
              <a:ext uri="{FF2B5EF4-FFF2-40B4-BE49-F238E27FC236}">
                <a16:creationId xmlns:a16="http://schemas.microsoft.com/office/drawing/2014/main" id="{1F3D8569-9326-13A3-2FAE-6B658772732D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09510" y="3865666"/>
            <a:ext cx="695483" cy="17181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6DEC8EF-EE0C-8AF7-10A7-355BE9567852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920232" y="1676400"/>
            <a:ext cx="2452565" cy="1697635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6095B4B2-57D6-ACC7-E897-74A196F2270E}"/>
              </a:ext>
            </a:extLst>
          </p:cNvPr>
          <p:cNvSpPr txBox="1">
            <a:spLocks/>
          </p:cNvSpPr>
          <p:nvPr/>
        </p:nvSpPr>
        <p:spPr bwMode="auto">
          <a:xfrm>
            <a:off x="0" y="152400"/>
            <a:ext cx="12192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0" i="0">
                <a:solidFill>
                  <a:srgbClr val="2A40E2"/>
                </a:solidFill>
                <a:latin typeface="+mj-lt"/>
                <a:ea typeface="Gill Sans" charset="0"/>
                <a:cs typeface="Gill Sans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2A40E2"/>
                </a:solidFill>
                <a:latin typeface="Gill Sans" charset="0"/>
                <a:ea typeface="ＭＳ Ｐゴシック" charset="0"/>
                <a:cs typeface="Gill Sans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2A40E2"/>
                </a:solidFill>
                <a:latin typeface="Gill Sans" charset="0"/>
                <a:ea typeface="ＭＳ Ｐゴシック" charset="0"/>
                <a:cs typeface="Gill Sans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2A40E2"/>
                </a:solidFill>
                <a:latin typeface="Gill Sans" charset="0"/>
                <a:ea typeface="ＭＳ Ｐゴシック" charset="0"/>
                <a:cs typeface="Gill Sans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2A40E2"/>
                </a:solidFill>
                <a:latin typeface="Gill Sans" charset="0"/>
                <a:ea typeface="ＭＳ Ｐゴシック" charset="0"/>
                <a:cs typeface="Gill Sans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A40E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A40E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A40E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A40E2"/>
                </a:solidFill>
                <a:latin typeface="Comic Sans MS" pitchFamily="66" charset="0"/>
              </a:defRPr>
            </a:lvl9pPr>
          </a:lstStyle>
          <a:p>
            <a:r>
              <a:rPr lang="en-US" kern="0"/>
              <a:t>What makes a good scheduling policy?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A11082-D187-BB15-3F68-25E376549F08}"/>
              </a:ext>
            </a:extLst>
          </p:cNvPr>
          <p:cNvSpPr txBox="1"/>
          <p:nvPr/>
        </p:nvSpPr>
        <p:spPr>
          <a:xfrm>
            <a:off x="386248" y="2438400"/>
            <a:ext cx="42690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What does the DMV care about?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28B25B-AE4C-665C-99A5-DA4FB8228A4E}"/>
              </a:ext>
            </a:extLst>
          </p:cNvPr>
          <p:cNvSpPr txBox="1"/>
          <p:nvPr/>
        </p:nvSpPr>
        <p:spPr>
          <a:xfrm>
            <a:off x="7957207" y="2438400"/>
            <a:ext cx="42690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</a:rPr>
              <a:t>What do individual users care about?</a:t>
            </a:r>
          </a:p>
        </p:txBody>
      </p:sp>
    </p:spTree>
    <p:extLst>
      <p:ext uri="{BB962C8B-B14F-4D97-AF65-F5344CB8AC3E}">
        <p14:creationId xmlns:p14="http://schemas.microsoft.com/office/powerpoint/2010/main" val="3271367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8215-3E84-B4BF-EF6E-279D942A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a step back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C86A4E-A68B-F47E-991F-6E68AE7A7F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219200"/>
          <a:ext cx="845312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280">
                  <a:extLst>
                    <a:ext uri="{9D8B030D-6E8A-4147-A177-3AD203B41FA5}">
                      <a16:colId xmlns:a16="http://schemas.microsoft.com/office/drawing/2014/main" val="3630885568"/>
                    </a:ext>
                  </a:extLst>
                </a:gridCol>
                <a:gridCol w="2113280">
                  <a:extLst>
                    <a:ext uri="{9D8B030D-6E8A-4147-A177-3AD203B41FA5}">
                      <a16:colId xmlns:a16="http://schemas.microsoft.com/office/drawing/2014/main" val="664523570"/>
                    </a:ext>
                  </a:extLst>
                </a:gridCol>
                <a:gridCol w="2113280">
                  <a:extLst>
                    <a:ext uri="{9D8B030D-6E8A-4147-A177-3AD203B41FA5}">
                      <a16:colId xmlns:a16="http://schemas.microsoft.com/office/drawing/2014/main" val="3646623971"/>
                    </a:ext>
                  </a:extLst>
                </a:gridCol>
                <a:gridCol w="2113280">
                  <a:extLst>
                    <a:ext uri="{9D8B030D-6E8A-4147-A177-3AD203B41FA5}">
                      <a16:colId xmlns:a16="http://schemas.microsoft.com/office/drawing/2014/main" val="3635761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FCFS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SJF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56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Optimise</a:t>
                      </a:r>
                      <a:r>
                        <a:rPr lang="en-US" dirty="0"/>
                        <a:t> Average Completion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786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Prevent Starvation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44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Prevent</a:t>
                      </a:r>
                    </a:p>
                    <a:p>
                      <a:pPr algn="ctr"/>
                      <a:r>
                        <a:rPr lang="en-US" dirty="0"/>
                        <a:t>Convoy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50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Psychic Skills Not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457379"/>
                  </a:ext>
                </a:extLst>
              </a:tr>
            </a:tbl>
          </a:graphicData>
        </a:graphic>
      </p:graphicFrame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00B0F02-6A9D-E120-F306-E38CB753ECD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0" y="1752600"/>
            <a:ext cx="685800" cy="685800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DEE0EB30-11F1-B788-1ECD-ADDACF1E98F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752600"/>
            <a:ext cx="685800" cy="685800"/>
          </a:xfrm>
          <a:prstGeom prst="rect">
            <a:avLst/>
          </a:prstGeom>
        </p:spPr>
      </p:pic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5857A660-5600-B467-68C4-201A8732A67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0" y="2753360"/>
            <a:ext cx="685800" cy="685800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C4B18705-E165-4F62-E035-9843D3A96CB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3505200"/>
            <a:ext cx="685800" cy="685800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2FAA0088-62AD-97F8-4D4F-98E625E0637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0" y="4310643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9226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8215-3E84-B4BF-EF6E-279D942A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a step back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C86A4E-A68B-F47E-991F-6E68AE7A7F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300814"/>
              </p:ext>
            </p:extLst>
          </p:nvPr>
        </p:nvGraphicFramePr>
        <p:xfrm>
          <a:off x="1981200" y="1219200"/>
          <a:ext cx="845312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624">
                  <a:extLst>
                    <a:ext uri="{9D8B030D-6E8A-4147-A177-3AD203B41FA5}">
                      <a16:colId xmlns:a16="http://schemas.microsoft.com/office/drawing/2014/main" val="3630885568"/>
                    </a:ext>
                  </a:extLst>
                </a:gridCol>
                <a:gridCol w="1690624">
                  <a:extLst>
                    <a:ext uri="{9D8B030D-6E8A-4147-A177-3AD203B41FA5}">
                      <a16:colId xmlns:a16="http://schemas.microsoft.com/office/drawing/2014/main" val="664523570"/>
                    </a:ext>
                  </a:extLst>
                </a:gridCol>
                <a:gridCol w="1690624">
                  <a:extLst>
                    <a:ext uri="{9D8B030D-6E8A-4147-A177-3AD203B41FA5}">
                      <a16:colId xmlns:a16="http://schemas.microsoft.com/office/drawing/2014/main" val="3646623971"/>
                    </a:ext>
                  </a:extLst>
                </a:gridCol>
                <a:gridCol w="1690624">
                  <a:extLst>
                    <a:ext uri="{9D8B030D-6E8A-4147-A177-3AD203B41FA5}">
                      <a16:colId xmlns:a16="http://schemas.microsoft.com/office/drawing/2014/main" val="3635761700"/>
                    </a:ext>
                  </a:extLst>
                </a:gridCol>
                <a:gridCol w="1690624">
                  <a:extLst>
                    <a:ext uri="{9D8B030D-6E8A-4147-A177-3AD203B41FA5}">
                      <a16:colId xmlns:a16="http://schemas.microsoft.com/office/drawing/2014/main" val="1506459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FCFS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SJF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56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Optimise</a:t>
                      </a:r>
                      <a:r>
                        <a:rPr lang="en-US" dirty="0"/>
                        <a:t> Average Completion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786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Optimise Average Response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96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Prevent Starvation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44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Prevent</a:t>
                      </a:r>
                    </a:p>
                    <a:p>
                      <a:pPr algn="ctr"/>
                      <a:r>
                        <a:rPr lang="en-US" dirty="0"/>
                        <a:t>Convoy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50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Psychic Skills Not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457379"/>
                  </a:ext>
                </a:extLst>
              </a:tr>
            </a:tbl>
          </a:graphicData>
        </a:graphic>
      </p:graphicFrame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00B0F02-6A9D-E120-F306-E38CB753ECD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4860" y="1752600"/>
            <a:ext cx="685800" cy="685800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DEE0EB30-11F1-B788-1ECD-ADDACF1E98F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3790" y="1752600"/>
            <a:ext cx="685800" cy="685800"/>
          </a:xfrm>
          <a:prstGeom prst="rect">
            <a:avLst/>
          </a:prstGeom>
        </p:spPr>
      </p:pic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5857A660-5600-B467-68C4-201A8732A67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0" y="3929905"/>
            <a:ext cx="685800" cy="685800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2FAA0088-62AD-97F8-4D4F-98E625E0637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0" y="4724400"/>
            <a:ext cx="685800" cy="685800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27DE7C2F-FF7C-88A9-7580-6E194220A6D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0200" y="2971800"/>
            <a:ext cx="685800" cy="685800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9CDD56E2-8376-390D-8B8C-3131E23128B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7017" y="3935686"/>
            <a:ext cx="685800" cy="685800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2D56DB4E-58FF-D1D9-FB1B-0024CFDF01D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0" y="5750560"/>
            <a:ext cx="685800" cy="685800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5BB590DC-5309-2283-2BC7-3A5EE070B91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0200" y="4724400"/>
            <a:ext cx="685800" cy="685800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49650969-586A-FC1B-3EA0-DE3368ADCB5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0200" y="5688286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414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9154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FCFS and Round Robin Showdown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19200"/>
            <a:ext cx="10820400" cy="5638800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319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Assuming zero-cost context-switching time, 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319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is RR always better than FCFS?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319463" algn="l"/>
              </a:tabLst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319463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10 jobs, each take 100s of CPU time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319463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RR scheduler quantum of 1s</a:t>
            </a:r>
            <a:br>
              <a:rPr lang="en-US" altLang="ko-KR" sz="2000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All jobs start at the same time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31946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31946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31946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</p:txBody>
      </p:sp>
      <p:graphicFrame>
        <p:nvGraphicFramePr>
          <p:cNvPr id="592938" name="Group 4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91126860"/>
              </p:ext>
            </p:extLst>
          </p:nvPr>
        </p:nvGraphicFramePr>
        <p:xfrm>
          <a:off x="4229100" y="3810000"/>
          <a:ext cx="3733800" cy="2194404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Job #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FIFO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RR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991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992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999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" name="Group 42">
            <a:extLst>
              <a:ext uri="{FF2B5EF4-FFF2-40B4-BE49-F238E27FC236}">
                <a16:creationId xmlns:a16="http://schemas.microsoft.com/office/drawing/2014/main" id="{B5525718-62B3-8F6D-442D-D6063916AE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479180"/>
              </p:ext>
            </p:extLst>
          </p:nvPr>
        </p:nvGraphicFramePr>
        <p:xfrm>
          <a:off x="4209734" y="3810000"/>
          <a:ext cx="2489200" cy="2194404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Job #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FIFO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317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0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Earlier Example with Different Time Quantum</a:t>
            </a:r>
          </a:p>
        </p:txBody>
      </p:sp>
      <p:grpSp>
        <p:nvGrpSpPr>
          <p:cNvPr id="26661" name="Group 196"/>
          <p:cNvGrpSpPr>
            <a:grpSpLocks/>
          </p:cNvGrpSpPr>
          <p:nvPr/>
        </p:nvGrpSpPr>
        <p:grpSpPr bwMode="auto">
          <a:xfrm>
            <a:off x="1531937" y="838203"/>
            <a:ext cx="8393113" cy="977902"/>
            <a:chOff x="53" y="624"/>
            <a:chExt cx="5287" cy="616"/>
          </a:xfrm>
        </p:grpSpPr>
        <p:grpSp>
          <p:nvGrpSpPr>
            <p:cNvPr id="26782" name="Group 197"/>
            <p:cNvGrpSpPr>
              <a:grpSpLocks/>
            </p:cNvGrpSpPr>
            <p:nvPr/>
          </p:nvGrpSpPr>
          <p:grpSpPr bwMode="auto">
            <a:xfrm>
              <a:off x="1468" y="624"/>
              <a:ext cx="3872" cy="616"/>
              <a:chOff x="1248" y="624"/>
              <a:chExt cx="3872" cy="616"/>
            </a:xfrm>
          </p:grpSpPr>
          <p:sp>
            <p:nvSpPr>
              <p:cNvPr id="26784" name="Rectangle 198"/>
              <p:cNvSpPr>
                <a:spLocks noChangeArrowheads="1"/>
              </p:cNvSpPr>
              <p:nvPr/>
            </p:nvSpPr>
            <p:spPr bwMode="auto">
              <a:xfrm>
                <a:off x="1344" y="624"/>
                <a:ext cx="288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00" b="0">
                    <a:latin typeface="+mn-lt"/>
                    <a:cs typeface="Gill Sans Light"/>
                  </a:rPr>
                  <a:t>P</a:t>
                </a:r>
                <a:r>
                  <a:rPr lang="en-US" altLang="en-US" sz="1600" b="0" baseline="-25000">
                    <a:latin typeface="+mn-lt"/>
                    <a:cs typeface="Gill Sans Light"/>
                  </a:rPr>
                  <a:t>2</a:t>
                </a:r>
                <a:endParaRPr lang="en-US" altLang="en-US" sz="1600" b="0">
                  <a:latin typeface="+mn-lt"/>
                  <a:cs typeface="Gill Sans Ligh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00" b="0">
                    <a:latin typeface="+mn-lt"/>
                    <a:cs typeface="Gill Sans Light"/>
                  </a:rPr>
                  <a:t>[8]</a:t>
                </a:r>
              </a:p>
            </p:txBody>
          </p:sp>
          <p:sp>
            <p:nvSpPr>
              <p:cNvPr id="26785" name="Rectangle 199"/>
              <p:cNvSpPr>
                <a:spLocks noChangeArrowheads="1"/>
              </p:cNvSpPr>
              <p:nvPr/>
            </p:nvSpPr>
            <p:spPr bwMode="auto">
              <a:xfrm>
                <a:off x="1632" y="624"/>
                <a:ext cx="778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00" b="0">
                    <a:latin typeface="+mn-lt"/>
                    <a:cs typeface="Gill Sans Light"/>
                  </a:rPr>
                  <a:t>P</a:t>
                </a:r>
                <a:r>
                  <a:rPr lang="en-US" altLang="en-US" sz="1600" b="0" baseline="-25000">
                    <a:latin typeface="+mn-lt"/>
                    <a:cs typeface="Gill Sans Light"/>
                  </a:rPr>
                  <a:t>4</a:t>
                </a:r>
                <a:endParaRPr lang="en-US" altLang="en-US" sz="1600" b="0">
                  <a:latin typeface="+mn-lt"/>
                  <a:cs typeface="Gill Sans Ligh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00" b="0">
                    <a:latin typeface="+mn-lt"/>
                    <a:cs typeface="Gill Sans Light"/>
                  </a:rPr>
                  <a:t>[24]</a:t>
                </a:r>
                <a:endParaRPr lang="en-US" altLang="en-US" sz="1600" b="0" baseline="-25000">
                  <a:latin typeface="+mn-lt"/>
                  <a:cs typeface="Gill Sans Light"/>
                </a:endParaRPr>
              </a:p>
            </p:txBody>
          </p:sp>
          <p:sp>
            <p:nvSpPr>
              <p:cNvPr id="26786" name="Rectangle 200"/>
              <p:cNvSpPr>
                <a:spLocks noChangeArrowheads="1"/>
              </p:cNvSpPr>
              <p:nvPr/>
            </p:nvSpPr>
            <p:spPr bwMode="auto">
              <a:xfrm>
                <a:off x="2410" y="624"/>
                <a:ext cx="1046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00" b="0">
                    <a:latin typeface="+mn-lt"/>
                    <a:cs typeface="Gill Sans Light"/>
                  </a:rPr>
                  <a:t>P</a:t>
                </a:r>
                <a:r>
                  <a:rPr lang="en-US" altLang="en-US" sz="1600" b="0" baseline="-25000">
                    <a:latin typeface="+mn-lt"/>
                    <a:cs typeface="Gill Sans Light"/>
                  </a:rPr>
                  <a:t>1</a:t>
                </a:r>
                <a:endParaRPr lang="en-US" altLang="en-US" sz="1600" b="0">
                  <a:latin typeface="+mn-lt"/>
                  <a:cs typeface="Gill Sans Ligh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00" b="0">
                    <a:latin typeface="+mn-lt"/>
                    <a:cs typeface="Gill Sans Light"/>
                  </a:rPr>
                  <a:t>[53]</a:t>
                </a:r>
                <a:endParaRPr lang="en-US" altLang="en-US" sz="1600" b="0" baseline="-25000">
                  <a:latin typeface="+mn-lt"/>
                  <a:cs typeface="Gill Sans Light"/>
                </a:endParaRPr>
              </a:p>
            </p:txBody>
          </p:sp>
          <p:sp>
            <p:nvSpPr>
              <p:cNvPr id="26787" name="Rectangle 201"/>
              <p:cNvSpPr>
                <a:spLocks noChangeArrowheads="1"/>
              </p:cNvSpPr>
              <p:nvPr/>
            </p:nvSpPr>
            <p:spPr bwMode="auto">
              <a:xfrm>
                <a:off x="3456" y="624"/>
                <a:ext cx="1440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00" b="0">
                    <a:latin typeface="+mn-lt"/>
                    <a:cs typeface="Gill Sans Light"/>
                  </a:rPr>
                  <a:t>P</a:t>
                </a:r>
                <a:r>
                  <a:rPr lang="en-US" altLang="en-US" sz="1600" b="0" baseline="-25000">
                    <a:latin typeface="+mn-lt"/>
                    <a:cs typeface="Gill Sans Light"/>
                  </a:rPr>
                  <a:t>3</a:t>
                </a:r>
                <a:endParaRPr lang="en-US" altLang="en-US" sz="1600" b="0">
                  <a:latin typeface="+mn-lt"/>
                  <a:cs typeface="Gill Sans Ligh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00" b="0">
                    <a:latin typeface="+mn-lt"/>
                    <a:cs typeface="Gill Sans Light"/>
                  </a:rPr>
                  <a:t>[68]</a:t>
                </a:r>
                <a:endParaRPr lang="en-US" altLang="en-US" sz="1600" b="0" baseline="-25000">
                  <a:latin typeface="+mn-lt"/>
                  <a:cs typeface="Gill Sans Light"/>
                </a:endParaRPr>
              </a:p>
            </p:txBody>
          </p:sp>
          <p:sp>
            <p:nvSpPr>
              <p:cNvPr id="26788" name="Text Box 202"/>
              <p:cNvSpPr txBox="1">
                <a:spLocks noChangeArrowheads="1"/>
              </p:cNvSpPr>
              <p:nvPr/>
            </p:nvSpPr>
            <p:spPr bwMode="auto">
              <a:xfrm>
                <a:off x="1248" y="1007"/>
                <a:ext cx="22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+mn-lt"/>
                    <a:cs typeface="Gill Sans Light"/>
                  </a:rPr>
                  <a:t>0</a:t>
                </a:r>
              </a:p>
            </p:txBody>
          </p:sp>
          <p:sp>
            <p:nvSpPr>
              <p:cNvPr id="26789" name="Text Box 203"/>
              <p:cNvSpPr txBox="1">
                <a:spLocks noChangeArrowheads="1"/>
              </p:cNvSpPr>
              <p:nvPr/>
            </p:nvSpPr>
            <p:spPr bwMode="auto">
              <a:xfrm>
                <a:off x="1528" y="1007"/>
                <a:ext cx="22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+mn-lt"/>
                    <a:cs typeface="Gill Sans Light"/>
                  </a:rPr>
                  <a:t>8</a:t>
                </a:r>
              </a:p>
            </p:txBody>
          </p:sp>
          <p:sp>
            <p:nvSpPr>
              <p:cNvPr id="26790" name="Text Box 204"/>
              <p:cNvSpPr txBox="1">
                <a:spLocks noChangeArrowheads="1"/>
              </p:cNvSpPr>
              <p:nvPr/>
            </p:nvSpPr>
            <p:spPr bwMode="auto">
              <a:xfrm>
                <a:off x="2260" y="1007"/>
                <a:ext cx="32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+mn-lt"/>
                    <a:cs typeface="Gill Sans Light"/>
                  </a:rPr>
                  <a:t>32</a:t>
                </a:r>
              </a:p>
            </p:txBody>
          </p:sp>
          <p:sp>
            <p:nvSpPr>
              <p:cNvPr id="26791" name="Text Box 205"/>
              <p:cNvSpPr txBox="1">
                <a:spLocks noChangeArrowheads="1"/>
              </p:cNvSpPr>
              <p:nvPr/>
            </p:nvSpPr>
            <p:spPr bwMode="auto">
              <a:xfrm>
                <a:off x="3320" y="1007"/>
                <a:ext cx="32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+mn-lt"/>
                    <a:cs typeface="Gill Sans Light"/>
                  </a:rPr>
                  <a:t>85</a:t>
                </a:r>
              </a:p>
            </p:txBody>
          </p:sp>
          <p:sp>
            <p:nvSpPr>
              <p:cNvPr id="26792" name="Text Box 206"/>
              <p:cNvSpPr txBox="1">
                <a:spLocks noChangeArrowheads="1"/>
              </p:cNvSpPr>
              <p:nvPr/>
            </p:nvSpPr>
            <p:spPr bwMode="auto">
              <a:xfrm>
                <a:off x="4704" y="1007"/>
                <a:ext cx="41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+mn-lt"/>
                    <a:cs typeface="Gill Sans Light"/>
                  </a:rPr>
                  <a:t>153</a:t>
                </a:r>
              </a:p>
            </p:txBody>
          </p:sp>
        </p:grpSp>
        <p:sp>
          <p:nvSpPr>
            <p:cNvPr id="26783" name="Text Box 207"/>
            <p:cNvSpPr txBox="1">
              <a:spLocks noChangeArrowheads="1"/>
            </p:cNvSpPr>
            <p:nvPr/>
          </p:nvSpPr>
          <p:spPr bwMode="auto">
            <a:xfrm>
              <a:off x="53" y="720"/>
              <a:ext cx="115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+mn-lt"/>
                  <a:ea typeface="Gill Sans" charset="0"/>
                  <a:cs typeface="Gill Sans" charset="0"/>
                </a:rPr>
                <a:t>Best FCFS:</a:t>
              </a:r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F69C8A-0985-98AF-855A-94FE80350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980425"/>
              </p:ext>
            </p:extLst>
          </p:nvPr>
        </p:nvGraphicFramePr>
        <p:xfrm>
          <a:off x="2389186" y="2286000"/>
          <a:ext cx="8128002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256">
                  <a:extLst>
                    <a:ext uri="{9D8B030D-6E8A-4147-A177-3AD203B41FA5}">
                      <a16:colId xmlns:a16="http://schemas.microsoft.com/office/drawing/2014/main" val="1041735694"/>
                    </a:ext>
                  </a:extLst>
                </a:gridCol>
                <a:gridCol w="1049078">
                  <a:extLst>
                    <a:ext uri="{9D8B030D-6E8A-4147-A177-3AD203B41FA5}">
                      <a16:colId xmlns:a16="http://schemas.microsoft.com/office/drawing/2014/main" val="15307778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435954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785483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674514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236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80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FCFS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18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53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8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3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063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Q=20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62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Worst FCFS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04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046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229A-2310-62E9-5E9F-EC5057D2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054BE-1BB6-51C9-FBBE-B78F98174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0" i="0" u="none" strike="noStrike" baseline="0" dirty="0">
                <a:solidFill>
                  <a:schemeClr val="accent1"/>
                </a:solidFill>
              </a:rPr>
              <a:t>Response time (or latency). </a:t>
            </a:r>
          </a:p>
          <a:p>
            <a:pPr marL="0" indent="0" algn="ctr">
              <a:buNone/>
            </a:pPr>
            <a:r>
              <a:rPr lang="en-US" b="0" i="0" u="none" strike="noStrike" baseline="0" dirty="0"/>
              <a:t>User-perceived time to do some task</a:t>
            </a:r>
          </a:p>
          <a:p>
            <a:pPr marL="0" indent="0" algn="ctr">
              <a:buNone/>
            </a:pPr>
            <a:endParaRPr lang="en-US" b="0" i="0" u="none" strike="noStrike" baseline="0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Throughput. </a:t>
            </a:r>
          </a:p>
          <a:p>
            <a:pPr marL="0" indent="0" algn="ctr">
              <a:buNone/>
            </a:pPr>
            <a:r>
              <a:rPr lang="en-US" dirty="0"/>
              <a:t>The rate at which tasks are completed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0" i="0" u="none" strike="noStrike" baseline="0" dirty="0">
                <a:solidFill>
                  <a:schemeClr val="accent1"/>
                </a:solidFill>
              </a:rPr>
              <a:t>Scheduling overhead. </a:t>
            </a:r>
          </a:p>
          <a:p>
            <a:pPr marL="0" indent="0" algn="ctr">
              <a:buNone/>
            </a:pPr>
            <a:r>
              <a:rPr lang="en-US" b="0" i="0" u="none" strike="noStrike" baseline="0" dirty="0"/>
              <a:t>The time to switch from one task to another.</a:t>
            </a:r>
          </a:p>
          <a:p>
            <a:pPr marL="0" indent="0" algn="ctr">
              <a:buNone/>
            </a:pPr>
            <a:endParaRPr lang="en-US" b="0" i="0" u="none" strike="noStrike" baseline="0" dirty="0"/>
          </a:p>
          <a:p>
            <a:pPr marL="0" indent="0" algn="ctr">
              <a:buNone/>
            </a:pPr>
            <a:r>
              <a:rPr lang="en-US" b="0" i="0" u="none" strike="noStrike" baseline="0" dirty="0">
                <a:solidFill>
                  <a:schemeClr val="accent1"/>
                </a:solidFill>
              </a:rPr>
              <a:t>Predictability. </a:t>
            </a:r>
          </a:p>
          <a:p>
            <a:pPr marL="0" indent="0" algn="ctr">
              <a:buNone/>
            </a:pPr>
            <a:r>
              <a:rPr lang="en-US" b="0" i="0" u="none" strike="noStrike" baseline="0" dirty="0"/>
              <a:t>Variance in response times for repeated requests.</a:t>
            </a:r>
          </a:p>
          <a:p>
            <a:pPr marL="0" indent="0" algn="ctr">
              <a:buNone/>
            </a:pPr>
            <a:endParaRPr lang="en-US" sz="1800" b="0" i="0" u="none" strike="noStrike" baseline="0" dirty="0">
              <a:latin typeface="NimbusSanL-Regu"/>
            </a:endParaRPr>
          </a:p>
          <a:p>
            <a:pPr marL="0" indent="0" algn="ctr">
              <a:buNone/>
            </a:pPr>
            <a:endParaRPr lang="en-US" sz="1800" b="0" i="0" u="none" strike="noStrike" baseline="0" dirty="0">
              <a:latin typeface="NimbusSanL-Regu"/>
            </a:endParaRPr>
          </a:p>
        </p:txBody>
      </p:sp>
    </p:spTree>
    <p:extLst>
      <p:ext uri="{BB962C8B-B14F-4D97-AF65-F5344CB8AC3E}">
        <p14:creationId xmlns:p14="http://schemas.microsoft.com/office/powerpoint/2010/main" val="41868376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229A-2310-62E9-5E9F-EC5057D2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054BE-1BB6-51C9-FBBE-B78F9817404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marL="0" indent="0" algn="ctr">
              <a:buNone/>
            </a:pPr>
            <a:endParaRPr lang="en-US" b="0" i="0" u="none" strike="noStrike" baseline="0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0" i="0" u="none" strike="noStrike" baseline="0" dirty="0">
                <a:solidFill>
                  <a:schemeClr val="accent1"/>
                </a:solidFill>
              </a:rPr>
              <a:t>Fairness </a:t>
            </a:r>
          </a:p>
          <a:p>
            <a:pPr marL="0" indent="0" algn="ctr">
              <a:buNone/>
            </a:pPr>
            <a:r>
              <a:rPr lang="en-US" b="0" i="0" u="none" strike="noStrike" baseline="0" dirty="0"/>
              <a:t>Equality in the performance perceived by one task</a:t>
            </a:r>
          </a:p>
          <a:p>
            <a:pPr marL="0" indent="0" algn="ctr">
              <a:buNone/>
            </a:pPr>
            <a:endParaRPr lang="en-US" b="0" i="0" u="none" strike="noStrike" baseline="0" dirty="0"/>
          </a:p>
          <a:p>
            <a:pPr marL="0" indent="0" algn="ctr">
              <a:buNone/>
            </a:pPr>
            <a:endParaRPr lang="en-US" b="0" i="0" u="none" strike="noStrike" baseline="0" dirty="0"/>
          </a:p>
          <a:p>
            <a:pPr marL="0" indent="0" algn="ctr">
              <a:buNone/>
            </a:pPr>
            <a:r>
              <a:rPr lang="en-US" b="0" i="0" u="none" strike="noStrike" baseline="0" dirty="0">
                <a:solidFill>
                  <a:schemeClr val="accent1"/>
                </a:solidFill>
              </a:rPr>
              <a:t>Starvation</a:t>
            </a:r>
            <a:endParaRPr lang="en-US" b="0" i="0" u="none" strike="noStrike" baseline="0" dirty="0"/>
          </a:p>
          <a:p>
            <a:pPr marL="0" indent="0" algn="ctr">
              <a:buNone/>
            </a:pPr>
            <a:r>
              <a:rPr lang="en-US" b="0" i="0" u="none" strike="noStrike" baseline="0" dirty="0"/>
              <a:t>The lack of progress for one task, due to resources being allocated to different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00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Class">
      <a:majorFont>
        <a:latin typeface="OpenDyslexic3"/>
        <a:ea typeface=""/>
        <a:cs typeface=""/>
      </a:majorFont>
      <a:minorFont>
        <a:latin typeface="OpenDyslexic 3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60</Pages>
  <Words>3037</Words>
  <Application>Microsoft Office PowerPoint</Application>
  <PresentationFormat>Widescreen</PresentationFormat>
  <Paragraphs>946</Paragraphs>
  <Slides>73</Slides>
  <Notes>44</Notes>
  <HiddenSlides>3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4" baseType="lpstr">
      <vt:lpstr>Arial</vt:lpstr>
      <vt:lpstr>Cambria Math</vt:lpstr>
      <vt:lpstr>Comic Sans MS</vt:lpstr>
      <vt:lpstr>Consolas</vt:lpstr>
      <vt:lpstr>Courier New</vt:lpstr>
      <vt:lpstr>Gill Sans</vt:lpstr>
      <vt:lpstr>Gill Sans Light</vt:lpstr>
      <vt:lpstr>NimbusSanL-Regu</vt:lpstr>
      <vt:lpstr>OpenDyslexic 3</vt:lpstr>
      <vt:lpstr>OpenDyslexic3</vt:lpstr>
      <vt:lpstr>Office</vt:lpstr>
      <vt:lpstr>CS162 Operating Systems and Systems Programming Lecture 10   Scheduling Core Concepts and Classic Policies </vt:lpstr>
      <vt:lpstr>Goals for Today</vt:lpstr>
      <vt:lpstr>The Scheduling Loop!</vt:lpstr>
      <vt:lpstr>Recall: Thread Life Cycle </vt:lpstr>
      <vt:lpstr>Recall:  What triggers a scheduling decision?</vt:lpstr>
      <vt:lpstr>What makes a good scheduling policy?</vt:lpstr>
      <vt:lpstr>PowerPoint Presentation</vt:lpstr>
      <vt:lpstr>Important Performance Metrics</vt:lpstr>
      <vt:lpstr>Important Performance Metrics</vt:lpstr>
      <vt:lpstr>Sample Scheduling Policies</vt:lpstr>
      <vt:lpstr>Sample Scheduling Policies</vt:lpstr>
      <vt:lpstr>Sample Scheduling Policies</vt:lpstr>
      <vt:lpstr>Minimise Latency</vt:lpstr>
      <vt:lpstr>Maximising Throughput</vt:lpstr>
      <vt:lpstr>Scheduling Policy Goals/Criteria</vt:lpstr>
      <vt:lpstr>Useful metrics</vt:lpstr>
      <vt:lpstr>Assumptions</vt:lpstr>
      <vt:lpstr>Workload Assumptions</vt:lpstr>
      <vt:lpstr>First-Come, First-Served (FCFS)</vt:lpstr>
      <vt:lpstr>First-Come, First-Served (FCFS)</vt:lpstr>
      <vt:lpstr>First-Come, First-Served (FCFS)</vt:lpstr>
      <vt:lpstr>The Convoy Effect</vt:lpstr>
      <vt:lpstr>The Convoy Effect</vt:lpstr>
      <vt:lpstr>The Convoy Effect</vt:lpstr>
      <vt:lpstr>The Convoy Effect</vt:lpstr>
      <vt:lpstr>The Convoy Effect</vt:lpstr>
      <vt:lpstr>The Convoy Effect</vt:lpstr>
      <vt:lpstr>The Convoy Effect</vt:lpstr>
      <vt:lpstr>The Convoy Effect</vt:lpstr>
      <vt:lpstr>The Convoy Effect</vt:lpstr>
      <vt:lpstr>FCFS/FIFO Summary</vt:lpstr>
      <vt:lpstr>Shortest Job First</vt:lpstr>
      <vt:lpstr>Shortest Job First</vt:lpstr>
      <vt:lpstr>Are we done?</vt:lpstr>
      <vt:lpstr>Are we done?</vt:lpstr>
      <vt:lpstr>Are we done?</vt:lpstr>
      <vt:lpstr>Are we done?</vt:lpstr>
      <vt:lpstr>Are we done?</vt:lpstr>
      <vt:lpstr>SJF Summary</vt:lpstr>
      <vt:lpstr>Shortest Time to Completion First (STCF)</vt:lpstr>
      <vt:lpstr>Shortest Time to Completion First (STCF)</vt:lpstr>
      <vt:lpstr>Shortest Time to Completion First (STCF)</vt:lpstr>
      <vt:lpstr>Shortest Time to Completion First (STCF)</vt:lpstr>
      <vt:lpstr>Shortest Time to Completion First (STCF)</vt:lpstr>
      <vt:lpstr>Shortest Time to Completion First (STCF)</vt:lpstr>
      <vt:lpstr>Shortest Time to Completion First (STCF)</vt:lpstr>
      <vt:lpstr>Shortest Time to Completion First (STCF)</vt:lpstr>
      <vt:lpstr>Shortest Time to Completion First (STCF)</vt:lpstr>
      <vt:lpstr>Shortest Time to Completion First (STCF)</vt:lpstr>
      <vt:lpstr>Are we done?</vt:lpstr>
      <vt:lpstr>Are we done?</vt:lpstr>
      <vt:lpstr>STCF Summary</vt:lpstr>
      <vt:lpstr>Taking a step back</vt:lpstr>
      <vt:lpstr>Round-Robin Scheduling</vt:lpstr>
      <vt:lpstr>RR with Time Quantum = 20</vt:lpstr>
      <vt:lpstr>RR with Time Quantum = 20</vt:lpstr>
      <vt:lpstr>RR with Time Quantum = 20</vt:lpstr>
      <vt:lpstr>RR with Time Quantum = 20</vt:lpstr>
      <vt:lpstr>RR with Time Quantum = 20</vt:lpstr>
      <vt:lpstr>RR with Time Quantum = 20</vt:lpstr>
      <vt:lpstr>RR with Time Quantum = 20</vt:lpstr>
      <vt:lpstr>RR with Time Quantum = 20</vt:lpstr>
      <vt:lpstr>RR with Time Quantum = 20</vt:lpstr>
      <vt:lpstr>The magic number</vt:lpstr>
      <vt:lpstr>Decrease Completion Time</vt:lpstr>
      <vt:lpstr>Switching is not free!</vt:lpstr>
      <vt:lpstr>Are we done?</vt:lpstr>
      <vt:lpstr>Are we done?</vt:lpstr>
      <vt:lpstr>RR Summary</vt:lpstr>
      <vt:lpstr>Taking a step back</vt:lpstr>
      <vt:lpstr>Taking a step back</vt:lpstr>
      <vt:lpstr>FCFS and Round Robin Showdown</vt:lpstr>
      <vt:lpstr>Earlier Example with Different Time Quantum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2023-09-26T17:10:24Z</dcterms:created>
  <dcterms:modified xsi:type="dcterms:W3CDTF">2023-09-26T17:13:57Z</dcterms:modified>
</cp:coreProperties>
</file>