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1592" r:id="rId3"/>
    <p:sldId id="1617" r:id="rId4"/>
    <p:sldId id="1666" r:id="rId5"/>
    <p:sldId id="1613" r:id="rId6"/>
    <p:sldId id="1615" r:id="rId7"/>
    <p:sldId id="1665" r:id="rId8"/>
    <p:sldId id="1663" r:id="rId9"/>
    <p:sldId id="1618" r:id="rId10"/>
    <p:sldId id="1619" r:id="rId11"/>
    <p:sldId id="1620" r:id="rId12"/>
    <p:sldId id="1621" r:id="rId13"/>
    <p:sldId id="1465" r:id="rId14"/>
    <p:sldId id="1622" r:id="rId15"/>
    <p:sldId id="1623" r:id="rId16"/>
    <p:sldId id="1624" r:id="rId17"/>
    <p:sldId id="1625" r:id="rId18"/>
    <p:sldId id="1480" r:id="rId19"/>
    <p:sldId id="1589" r:id="rId20"/>
    <p:sldId id="1626" r:id="rId21"/>
    <p:sldId id="1629" r:id="rId22"/>
    <p:sldId id="1630" r:id="rId23"/>
    <p:sldId id="1628" r:id="rId24"/>
    <p:sldId id="1586" r:id="rId25"/>
    <p:sldId id="1633" r:id="rId26"/>
    <p:sldId id="1634" r:id="rId27"/>
    <p:sldId id="1588" r:id="rId28"/>
    <p:sldId id="1635" r:id="rId29"/>
    <p:sldId id="1631" r:id="rId30"/>
    <p:sldId id="1642" r:id="rId31"/>
    <p:sldId id="1637" r:id="rId32"/>
    <p:sldId id="1638" r:id="rId33"/>
    <p:sldId id="1639" r:id="rId34"/>
    <p:sldId id="1641" r:id="rId35"/>
    <p:sldId id="1644" r:id="rId36"/>
    <p:sldId id="1645" r:id="rId37"/>
    <p:sldId id="1646" r:id="rId38"/>
    <p:sldId id="1647" r:id="rId39"/>
    <p:sldId id="1648" r:id="rId40"/>
    <p:sldId id="1640" r:id="rId41"/>
    <p:sldId id="1649" r:id="rId42"/>
    <p:sldId id="1650" r:id="rId43"/>
    <p:sldId id="1651" r:id="rId44"/>
    <p:sldId id="1653" r:id="rId45"/>
    <p:sldId id="1654" r:id="rId46"/>
    <p:sldId id="1655" r:id="rId47"/>
    <p:sldId id="1593" r:id="rId48"/>
    <p:sldId id="1643" r:id="rId4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592"/>
            <p14:sldId id="1617"/>
            <p14:sldId id="1666"/>
            <p14:sldId id="1613"/>
            <p14:sldId id="1615"/>
            <p14:sldId id="1665"/>
            <p14:sldId id="1663"/>
            <p14:sldId id="1618"/>
            <p14:sldId id="1619"/>
            <p14:sldId id="1620"/>
            <p14:sldId id="1621"/>
            <p14:sldId id="1465"/>
            <p14:sldId id="1622"/>
            <p14:sldId id="1623"/>
            <p14:sldId id="1624"/>
            <p14:sldId id="1625"/>
            <p14:sldId id="1480"/>
            <p14:sldId id="1589"/>
            <p14:sldId id="1626"/>
            <p14:sldId id="1629"/>
            <p14:sldId id="1630"/>
            <p14:sldId id="1628"/>
            <p14:sldId id="1586"/>
            <p14:sldId id="1633"/>
            <p14:sldId id="1634"/>
            <p14:sldId id="1588"/>
            <p14:sldId id="1635"/>
            <p14:sldId id="1631"/>
            <p14:sldId id="1642"/>
            <p14:sldId id="1637"/>
            <p14:sldId id="1638"/>
            <p14:sldId id="1639"/>
            <p14:sldId id="1641"/>
            <p14:sldId id="1644"/>
            <p14:sldId id="1645"/>
            <p14:sldId id="1646"/>
            <p14:sldId id="1647"/>
            <p14:sldId id="1648"/>
            <p14:sldId id="1640"/>
            <p14:sldId id="1649"/>
            <p14:sldId id="1650"/>
            <p14:sldId id="1651"/>
            <p14:sldId id="1653"/>
            <p14:sldId id="1654"/>
            <p14:sldId id="1655"/>
            <p14:sldId id="1593"/>
            <p14:sldId id="1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CB2B3-F2CD-4AD0-A69C-893122A16EDD}" v="662" dt="2023-10-05T19:06:40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78702" autoAdjust="0"/>
  </p:normalViewPr>
  <p:slideViewPr>
    <p:cSldViewPr>
      <p:cViewPr varScale="1">
        <p:scale>
          <a:sx n="76" d="100"/>
          <a:sy n="76" d="100"/>
        </p:scale>
        <p:origin x="1005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3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2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6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7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44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787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1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53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1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25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4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03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0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08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04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2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46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26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7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87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1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5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1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04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68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4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4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6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17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03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9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70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29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06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8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12.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F1296-D623-F2E1-4D68-3051BB3BD9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12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Scheduling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Core Concepts and Classic Policies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BF34A-4366-42FA-9804-466BBC0844D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O(n)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06200" cy="409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every context switch:</a:t>
            </a:r>
          </a:p>
          <a:p>
            <a:pPr lvl="1"/>
            <a:r>
              <a:rPr lang="en-US" dirty="0">
                <a:sym typeface="Symbol"/>
              </a:rPr>
              <a:t>Scan full list of processes in the ready queue</a:t>
            </a:r>
          </a:p>
          <a:p>
            <a:pPr lvl="1"/>
            <a:r>
              <a:rPr lang="en-US" dirty="0">
                <a:sym typeface="Symbol"/>
              </a:rPr>
              <a:t>Compute relevant priorities</a:t>
            </a:r>
          </a:p>
          <a:p>
            <a:pPr lvl="1"/>
            <a:r>
              <a:rPr lang="en-US" dirty="0">
                <a:sym typeface="Symbol"/>
              </a:rPr>
              <a:t>Select the best process to run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Scalability issues:</a:t>
            </a:r>
          </a:p>
          <a:p>
            <a:pPr lvl="1"/>
            <a:r>
              <a:rPr lang="en-US" dirty="0">
                <a:sym typeface="Symbol"/>
              </a:rPr>
              <a:t>Context switch cost increases as number of processes increase</a:t>
            </a:r>
          </a:p>
          <a:p>
            <a:pPr lvl="1"/>
            <a:r>
              <a:rPr lang="en-US" dirty="0">
                <a:sym typeface="Symbol"/>
              </a:rPr>
              <a:t>Single queue even in multicore systems</a:t>
            </a:r>
          </a:p>
          <a:p>
            <a:pPr lvl="1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20106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93B3B-DBB5-D99B-B42E-94D7E0C75A3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O(1)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11506200" cy="4099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Next process to run is chosen in </a:t>
            </a:r>
            <a:r>
              <a:rPr lang="en-US" dirty="0">
                <a:solidFill>
                  <a:schemeClr val="accent1"/>
                </a:solidFill>
              </a:rPr>
              <a:t>constant time</a:t>
            </a:r>
            <a:endParaRPr lang="en-US" dirty="0">
              <a:solidFill>
                <a:schemeClr val="accent1"/>
              </a:solidFill>
              <a:sym typeface="Symbol"/>
            </a:endParaRPr>
          </a:p>
          <a:p>
            <a:pPr lvl="1" algn="ctr"/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Priority-based scheduler with </a:t>
            </a:r>
            <a:r>
              <a:rPr lang="en-US" dirty="0">
                <a:solidFill>
                  <a:schemeClr val="accent1"/>
                </a:solidFill>
                <a:sym typeface="Symbol"/>
              </a:rPr>
              <a:t>140</a:t>
            </a:r>
            <a:r>
              <a:rPr lang="en-US" dirty="0">
                <a:sym typeface="Symbol"/>
              </a:rPr>
              <a:t> different priorities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1"/>
                </a:solidFill>
                <a:sym typeface="Symbol"/>
              </a:rPr>
              <a:t>Real-time/kernel tasks </a:t>
            </a:r>
            <a:r>
              <a:rPr lang="en-US" dirty="0">
                <a:sym typeface="Symbol"/>
              </a:rPr>
              <a:t>assigned priorities 0 to 99 (0 is highest priority)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olidFill>
                  <a:schemeClr val="accent1"/>
                </a:solidFill>
                <a:sym typeface="Symbol"/>
              </a:rPr>
              <a:t>User tasks </a:t>
            </a:r>
            <a:r>
              <a:rPr lang="en-US" dirty="0">
                <a:sym typeface="Symbol"/>
              </a:rPr>
              <a:t>(interactive/batch) assigned priorities 100 to 139 (100 is highest priority)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7600" y="1217414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+mn-lt"/>
              </a:rPr>
              <a:t>Kernel/</a:t>
            </a:r>
            <a:r>
              <a:rPr lang="en-US" dirty="0" err="1">
                <a:latin typeface="+mn-lt"/>
              </a:rPr>
              <a:t>Realtime</a:t>
            </a:r>
            <a:r>
              <a:rPr lang="en-US" dirty="0">
                <a:latin typeface="+mn-lt"/>
              </a:rPr>
              <a:t> Tasks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1217414"/>
            <a:ext cx="1792538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+mn-lt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827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4607" y="182701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1" y="182701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6828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0B8FE-F304-3F6D-39B7-1CF498A7130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dirty="0"/>
              <a:t>Case Study: O(1) Scheduler – User tasks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B1FEFF-E1DF-4A86-A5CB-1DECCE45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506200" cy="518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Per priority-level, each CPU has </a:t>
            </a:r>
            <a:r>
              <a:rPr lang="en-US" b="1" dirty="0">
                <a:solidFill>
                  <a:schemeClr val="accent1"/>
                </a:solidFill>
              </a:rPr>
              <a:t>two ready queues</a:t>
            </a:r>
            <a:endParaRPr lang="en-US" b="1" dirty="0">
              <a:solidFill>
                <a:schemeClr val="accent1"/>
              </a:solidFill>
              <a:sym typeface="Symbol"/>
            </a:endParaRP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An </a:t>
            </a:r>
            <a:r>
              <a:rPr lang="en-US" dirty="0">
                <a:solidFill>
                  <a:schemeClr val="accent1"/>
                </a:solidFill>
                <a:sym typeface="Symbol"/>
              </a:rPr>
              <a:t>active queue</a:t>
            </a:r>
            <a:r>
              <a:rPr lang="en-US" dirty="0">
                <a:sym typeface="Symbol"/>
              </a:rPr>
              <a:t>, for processes which have not used up their time quanta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An </a:t>
            </a:r>
            <a:r>
              <a:rPr lang="en-US" dirty="0">
                <a:solidFill>
                  <a:schemeClr val="accent1"/>
                </a:solidFill>
                <a:sym typeface="Symbol"/>
              </a:rPr>
              <a:t>expired queue</a:t>
            </a:r>
            <a:r>
              <a:rPr lang="en-US" dirty="0">
                <a:sym typeface="Symbol"/>
              </a:rPr>
              <a:t>, for processes who have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 err="1">
                <a:sym typeface="Symbol"/>
              </a:rPr>
              <a:t>Timeslices</a:t>
            </a:r>
            <a:r>
              <a:rPr lang="en-US" dirty="0">
                <a:sym typeface="Symbol"/>
              </a:rPr>
              <a:t>/priorities/interactivity credits all computed when jobs finishes </a:t>
            </a:r>
            <a:r>
              <a:rPr lang="en-US" dirty="0" err="1">
                <a:sym typeface="Symbol"/>
              </a:rPr>
              <a:t>timeslice</a:t>
            </a:r>
            <a:endParaRPr lang="en-US" dirty="0">
              <a:sym typeface="Symbol"/>
            </a:endParaRPr>
          </a:p>
          <a:p>
            <a:pPr marL="0" indent="0" algn="ctr">
              <a:buNone/>
            </a:pPr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depends on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91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38BF23-D2C7-2C63-F13D-E9F06E3D19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dirty="0"/>
              <a:t>User tasks – Priority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11963400" cy="46482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dirty="0"/>
              <a:t>User-task priority adjusted ±5 based on heuristics</a:t>
            </a:r>
          </a:p>
          <a:p>
            <a:pPr lvl="2"/>
            <a:r>
              <a:rPr lang="en-US" sz="2000" dirty="0"/>
              <a:t>p-&gt;</a:t>
            </a:r>
            <a:r>
              <a:rPr lang="en-US" sz="2000" dirty="0" err="1"/>
              <a:t>sleep_avg</a:t>
            </a:r>
            <a:r>
              <a:rPr lang="en-US" sz="2000" dirty="0"/>
              <a:t> = </a:t>
            </a:r>
            <a:r>
              <a:rPr lang="en-US" sz="2000" dirty="0" err="1"/>
              <a:t>sleep_time</a:t>
            </a:r>
            <a:r>
              <a:rPr lang="en-US" sz="2000" dirty="0"/>
              <a:t> – </a:t>
            </a:r>
            <a:r>
              <a:rPr lang="en-US" sz="2000" dirty="0" err="1"/>
              <a:t>run_time</a:t>
            </a:r>
            <a:endParaRPr lang="en-US" sz="2000" dirty="0"/>
          </a:p>
          <a:p>
            <a:pPr lvl="2"/>
            <a:r>
              <a:rPr lang="en-US" sz="2000" dirty="0"/>
              <a:t>Higher </a:t>
            </a:r>
            <a:r>
              <a:rPr lang="en-US" sz="2000" dirty="0" err="1"/>
              <a:t>sleep_avg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 more I/O bound the task, more reward (and vice versa)</a:t>
            </a:r>
          </a:p>
          <a:p>
            <a:pPr lvl="2"/>
            <a:endParaRPr lang="en-US" sz="2000" dirty="0">
              <a:sym typeface="Symbol"/>
            </a:endParaRPr>
          </a:p>
          <a:p>
            <a:pPr marL="457200" lvl="1" indent="0">
              <a:buNone/>
            </a:pPr>
            <a:r>
              <a:rPr lang="en-US" sz="2000" dirty="0">
                <a:sym typeface="Symbol"/>
              </a:rPr>
              <a:t>Interactive Credit</a:t>
            </a:r>
          </a:p>
          <a:p>
            <a:pPr lvl="2"/>
            <a:r>
              <a:rPr lang="en-US" sz="2000" dirty="0">
                <a:sym typeface="Symbol"/>
              </a:rPr>
              <a:t>Earned when a task sleeps for a “long” time</a:t>
            </a:r>
          </a:p>
          <a:p>
            <a:pPr lvl="2"/>
            <a:r>
              <a:rPr lang="en-US" sz="2000" dirty="0">
                <a:sym typeface="Symbol"/>
              </a:rPr>
              <a:t>Spend when a task runs for a “long” time</a:t>
            </a:r>
          </a:p>
          <a:p>
            <a:pPr lvl="2"/>
            <a:r>
              <a:rPr lang="en-US" sz="2000" dirty="0">
                <a:sym typeface="Symbol"/>
              </a:rPr>
              <a:t>IC is used to provide hysteresis to avoid changing interactivity for temporary changes in behavior</a:t>
            </a:r>
          </a:p>
          <a:p>
            <a:pPr lvl="2"/>
            <a:endParaRPr lang="en-US" sz="2000" dirty="0">
              <a:sym typeface="Symbol"/>
            </a:endParaRPr>
          </a:p>
          <a:p>
            <a:pPr marL="457200" lvl="1" indent="0">
              <a:buNone/>
            </a:pPr>
            <a:r>
              <a:rPr lang="en-US" sz="2000" dirty="0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 sz="2000" dirty="0">
                <a:sym typeface="Symbol"/>
              </a:rPr>
              <a:t>To try to maintain interactivity</a:t>
            </a:r>
          </a:p>
          <a:p>
            <a:pPr lvl="2"/>
            <a:r>
              <a:rPr lang="en-US" sz="2000" dirty="0">
                <a:sym typeface="Symbol"/>
              </a:rPr>
              <a:t>Placed back into active queue, unless some other task has been starved for too long…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66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63DD4-11D4-37E4-F8FD-BFE5982E568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 – Real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1277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ym typeface="Symbol"/>
              </a:rPr>
              <a:t>Real-Time Tasks always preempt non-RT tasks</a:t>
            </a:r>
          </a:p>
          <a:p>
            <a:pPr marL="0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No dynamic adjustment of priorities</a:t>
            </a:r>
          </a:p>
          <a:p>
            <a:pPr marL="457200" lvl="1" indent="0" algn="ctr">
              <a:buNone/>
            </a:pPr>
            <a:endParaRPr lang="en-US" dirty="0">
              <a:sym typeface="Symbol"/>
            </a:endParaRP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Scheduling schemes:</a:t>
            </a:r>
          </a:p>
          <a:p>
            <a:pPr lvl="2" algn="ctr"/>
            <a:r>
              <a:rPr lang="en-US" dirty="0">
                <a:sym typeface="Symbol"/>
              </a:rPr>
              <a:t>SCHED_FIFO: preempts other tasks, no 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limit</a:t>
            </a:r>
          </a:p>
          <a:p>
            <a:pPr lvl="2" algn="ctr"/>
            <a:r>
              <a:rPr lang="en-US" dirty="0">
                <a:sym typeface="Symbol"/>
              </a:rPr>
              <a:t>SCHED_RR: preempts normal tasks, RR scheduling amongst tasks of same priority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53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67C827-6FED-8E09-2A31-28C46D18FC7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11201400" cy="48826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Goal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Predictability</a:t>
            </a:r>
            <a:r>
              <a:rPr lang="en-US" dirty="0"/>
              <a:t> of Performance!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need to predict with confidence worst case response times for systems!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Real-time is about enforcing predictability,</a:t>
            </a:r>
          </a:p>
          <a:p>
            <a:pPr marL="0" indent="0" algn="ctr">
              <a:buNone/>
            </a:pPr>
            <a:r>
              <a:rPr lang="en-US" dirty="0"/>
              <a:t> and does not equal fast computing.</a:t>
            </a:r>
          </a:p>
        </p:txBody>
      </p:sp>
    </p:spTree>
    <p:extLst>
      <p:ext uri="{BB962C8B-B14F-4D97-AF65-F5344CB8AC3E}">
        <p14:creationId xmlns:p14="http://schemas.microsoft.com/office/powerpoint/2010/main" val="378660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B617E7-722A-26C4-4E38-0CF04870851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0AF271-EE0D-69F9-A505-A7B2449F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Introducing the Completely Fair Scheduler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C98A-4ADE-7214-1564-70B575BC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790700"/>
            <a:ext cx="105664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0" i="0" u="none" strike="noStrike" baseline="0" dirty="0"/>
              <a:t>Key idea:</a:t>
            </a:r>
            <a:br>
              <a:rPr lang="en-US" sz="2800" b="0" i="0" u="none" strike="noStrike" baseline="0" dirty="0"/>
            </a:br>
            <a:br>
              <a:rPr lang="en-US" sz="2800" b="0" i="0" u="none" strike="noStrike" baseline="0" dirty="0"/>
            </a:br>
            <a:r>
              <a:rPr lang="en-US" sz="2800" b="0" i="0" u="none" strike="noStrike" baseline="0" dirty="0">
                <a:solidFill>
                  <a:schemeClr val="accent1"/>
                </a:solidFill>
              </a:rPr>
              <a:t>Proportional Fair Sharing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8932D-0CA1-F8E1-EFF3-65FB94E70358}"/>
              </a:ext>
            </a:extLst>
          </p:cNvPr>
          <p:cNvSpPr txBox="1"/>
          <p:nvPr/>
        </p:nvSpPr>
        <p:spPr>
          <a:xfrm>
            <a:off x="3048526" y="3886200"/>
            <a:ext cx="6094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latin typeface="+mn-lt"/>
              </a:rPr>
              <a:t>Give each job a share of the CPU according to its priority</a:t>
            </a:r>
          </a:p>
        </p:txBody>
      </p:sp>
    </p:spTree>
    <p:extLst>
      <p:ext uri="{BB962C8B-B14F-4D97-AF65-F5344CB8AC3E}">
        <p14:creationId xmlns:p14="http://schemas.microsoft.com/office/powerpoint/2010/main" val="3795710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BA5DD-BBB6-5F0D-E5CC-D54473FD342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/>
              <a:t>Proportional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Share the CPU </a:t>
            </a:r>
            <a:r>
              <a:rPr lang="en-US" i="1" dirty="0"/>
              <a:t>proportionally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Give each job a share of the CPU according to its priority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Low-priority jobs get to run less often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But all jobs can at least make progress</a:t>
            </a:r>
          </a:p>
          <a:p>
            <a:pPr marL="457200" lvl="1" indent="0" algn="ctr">
              <a:buNone/>
            </a:pPr>
            <a:r>
              <a:rPr lang="en-US" dirty="0"/>
              <a:t>(no starvation)</a:t>
            </a:r>
          </a:p>
        </p:txBody>
      </p:sp>
    </p:spTree>
    <p:extLst>
      <p:ext uri="{BB962C8B-B14F-4D97-AF65-F5344CB8AC3E}">
        <p14:creationId xmlns:p14="http://schemas.microsoft.com/office/powerpoint/2010/main" val="604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FC1540-ED44-D999-A520-213D25D4240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3390900"/>
            <a:ext cx="2057400" cy="288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Early Example: Lottery Scheduling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C96D-C8B5-1FBD-4352-0A44262AA9C2}"/>
              </a:ext>
            </a:extLst>
          </p:cNvPr>
          <p:cNvSpPr txBox="1"/>
          <p:nvPr/>
        </p:nvSpPr>
        <p:spPr>
          <a:xfrm>
            <a:off x="2552700" y="1447800"/>
            <a:ext cx="7086600" cy="4529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</a:pPr>
            <a:r>
              <a:rPr lang="en-US" altLang="ko-KR" sz="2400" b="0" dirty="0">
                <a:latin typeface="+mn-lt"/>
                <a:ea typeface="굴림" charset="-127"/>
              </a:rPr>
              <a:t>Give each job some number of lottery tickets</a:t>
            </a: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  <a:p>
            <a:pPr lvl="1" algn="ctr">
              <a:lnSpc>
                <a:spcPct val="80000"/>
              </a:lnSpc>
            </a:pPr>
            <a:r>
              <a:rPr lang="en-US" altLang="ko-KR" sz="2400" b="0" dirty="0">
                <a:latin typeface="+mn-lt"/>
                <a:ea typeface="굴림" charset="-127"/>
              </a:rPr>
              <a:t>On each time slice, randomly pick a winning ticket</a:t>
            </a: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  <a:p>
            <a:pPr lvl="1" algn="ctr">
              <a:lnSpc>
                <a:spcPct val="80000"/>
              </a:lnSpc>
            </a:pPr>
            <a:r>
              <a:rPr lang="en-US" altLang="ko-KR" sz="2400" b="0" dirty="0">
                <a:latin typeface="+mn-lt"/>
                <a:ea typeface="굴림" charset="-127"/>
              </a:rPr>
              <a:t>Each job gets at least one ticket</a:t>
            </a: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  <a:p>
            <a:pPr lvl="1" algn="ctr">
              <a:lnSpc>
                <a:spcPct val="80000"/>
              </a:lnSpc>
            </a:pPr>
            <a:r>
              <a:rPr lang="en-US" altLang="ko-KR" sz="2400" b="0" dirty="0">
                <a:latin typeface="+mn-lt"/>
                <a:ea typeface="굴림" charset="-127"/>
              </a:rPr>
              <a:t>On average, CPU time is proportional to number of tickets </a:t>
            </a:r>
            <a:br>
              <a:rPr lang="en-US" altLang="ko-KR" sz="2400" b="0" dirty="0">
                <a:latin typeface="+mn-lt"/>
                <a:ea typeface="굴림" charset="-127"/>
              </a:rPr>
            </a:br>
            <a:r>
              <a:rPr lang="en-US" altLang="ko-KR" sz="2400" b="0" dirty="0">
                <a:latin typeface="+mn-lt"/>
                <a:ea typeface="굴림" charset="-127"/>
              </a:rPr>
              <a:t>given to each job</a:t>
            </a:r>
          </a:p>
          <a:p>
            <a:pPr lvl="1" algn="ctr">
              <a:lnSpc>
                <a:spcPct val="80000"/>
              </a:lnSpc>
            </a:pPr>
            <a:endParaRPr lang="en-US" altLang="ko-KR" sz="2400" b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09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E48716-A252-F0E2-76E3-4B14B17D898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5067"/>
            <a:ext cx="1206500" cy="169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to assign tickets?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11430000" cy="914400"/>
          </a:xfrm>
        </p:spPr>
        <p:txBody>
          <a:bodyPr>
            <a:normAutofit lnSpcReduction="10000"/>
          </a:bodyPr>
          <a:lstStyle/>
          <a:p>
            <a:pPr marL="457200" lvl="1" indent="0" algn="ctr">
              <a:lnSpc>
                <a:spcPct val="80000"/>
              </a:lnSpc>
              <a:buNone/>
            </a:pPr>
            <a:r>
              <a:rPr lang="en-US" altLang="ko-KR">
                <a:ea typeface="굴림" charset="-127"/>
              </a:rPr>
              <a:t>Give Job A 50% of CPU, Job B 25%, Job C 10%</a:t>
            </a:r>
            <a:br>
              <a:rPr lang="en-US" altLang="ko-KR">
                <a:ea typeface="굴림" charset="-127"/>
              </a:rPr>
            </a:br>
            <a:br>
              <a:rPr lang="en-US" altLang="ko-KR">
                <a:ea typeface="굴림" charset="-127"/>
              </a:rPr>
            </a:br>
            <a:endParaRPr lang="en-US" altLang="ko-KR" sz="2400">
              <a:ea typeface="굴림" charset="-127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0625520-F849-D4AB-DEA6-ACDEFFE1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11430000" cy="137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ctr">
              <a:lnSpc>
                <a:spcPct val="80000"/>
              </a:lnSpc>
              <a:buFontTx/>
              <a:buNone/>
            </a:pPr>
            <a:r>
              <a:rPr lang="en-US" altLang="ko-KR">
                <a:ea typeface="굴림" charset="-127"/>
              </a:rPr>
              <a:t>How can we use tickets to allow IO/interactive tasks to run quickly? </a:t>
            </a:r>
          </a:p>
          <a:p>
            <a:pPr marL="457200" lvl="1" indent="0" algn="ctr">
              <a:lnSpc>
                <a:spcPct val="80000"/>
              </a:lnSpc>
              <a:buFontTx/>
              <a:buNone/>
            </a:pPr>
            <a:r>
              <a:rPr lang="en-US" altLang="ko-KR" kern="0">
                <a:ea typeface="굴림" charset="-127"/>
              </a:rPr>
              <a:t>Assign tasks more tickets!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F5EF2-2D60-DC16-6FA3-EB74B538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762500"/>
            <a:ext cx="11430000" cy="647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ctr">
              <a:lnSpc>
                <a:spcPct val="80000"/>
              </a:lnSpc>
              <a:buFontTx/>
              <a:buNone/>
            </a:pPr>
            <a:r>
              <a:rPr lang="en-US" altLang="ko-KR" kern="0">
                <a:ea typeface="굴림" charset="-127"/>
              </a:rPr>
              <a:t>Can lottery scheduling lead to starvation?</a:t>
            </a:r>
          </a:p>
          <a:p>
            <a:pPr marL="457200" lvl="1" indent="0" algn="ctr">
              <a:lnSpc>
                <a:spcPct val="80000"/>
              </a:lnSpc>
              <a:buFontTx/>
              <a:buNone/>
            </a:pPr>
            <a:r>
              <a:rPr lang="en-US" altLang="ko-KR" kern="0">
                <a:ea typeface="굴림" charset="-127"/>
              </a:rPr>
              <a:t>a) Yes b) No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744A9A-180D-9FE2-2D46-E0AA1137E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11430000" cy="647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ctr">
              <a:lnSpc>
                <a:spcPct val="80000"/>
              </a:lnSpc>
              <a:buFontTx/>
              <a:buNone/>
            </a:pPr>
            <a:r>
              <a:rPr lang="en-US" altLang="ko-KR" kern="0">
                <a:ea typeface="굴림" charset="-127"/>
              </a:rPr>
              <a:t>Can lottery scheduling lead to priority inversion?</a:t>
            </a:r>
          </a:p>
        </p:txBody>
      </p:sp>
    </p:spTree>
    <p:extLst>
      <p:ext uri="{BB962C8B-B14F-4D97-AF65-F5344CB8AC3E}">
        <p14:creationId xmlns:p14="http://schemas.microsoft.com/office/powerpoint/2010/main" val="4103890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  <p:bldP spid="2" grpId="0" build="p"/>
      <p:bldP spid="4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11A9FA-B91F-39A6-5260-A8C23C1755E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7A26FD-EBA8-1979-F7A3-551AEED3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STCF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C075-14CE-6293-45C4-3C718CA3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95400"/>
            <a:ext cx="105664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Schedule jobs in order of shortest completion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2718F0-51BE-5425-1F6F-E62A6986DC43}"/>
              </a:ext>
            </a:extLst>
          </p:cNvPr>
          <p:cNvSpPr/>
          <p:nvPr/>
        </p:nvSpPr>
        <p:spPr bwMode="auto">
          <a:xfrm>
            <a:off x="1447800" y="2425786"/>
            <a:ext cx="4419600" cy="140667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Requires knowledge of job completion time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C9937B-34DE-1812-3FB0-01E61C3A31FC}"/>
              </a:ext>
            </a:extLst>
          </p:cNvPr>
          <p:cNvSpPr/>
          <p:nvPr/>
        </p:nvSpPr>
        <p:spPr bwMode="auto">
          <a:xfrm>
            <a:off x="7086600" y="2514600"/>
            <a:ext cx="2819400" cy="106679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Subject to Starvation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D9E33A7-0B2B-43D0-67A9-8907968B90D4}"/>
              </a:ext>
            </a:extLst>
          </p:cNvPr>
          <p:cNvSpPr/>
          <p:nvPr/>
        </p:nvSpPr>
        <p:spPr bwMode="auto">
          <a:xfrm>
            <a:off x="3505200" y="4165775"/>
            <a:ext cx="460240" cy="6858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5EEB0A-EE61-E80E-69BA-6DBFC3E0E7EC}"/>
              </a:ext>
            </a:extLst>
          </p:cNvPr>
          <p:cNvSpPr txBox="1">
            <a:spLocks/>
          </p:cNvSpPr>
          <p:nvPr/>
        </p:nvSpPr>
        <p:spPr bwMode="auto">
          <a:xfrm>
            <a:off x="1676400" y="5232575"/>
            <a:ext cx="4295578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Approximate duration of CPU burst; encode it in priorities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96D6D8B-FA18-44FD-529D-F15EAE939032}"/>
              </a:ext>
            </a:extLst>
          </p:cNvPr>
          <p:cNvSpPr/>
          <p:nvPr/>
        </p:nvSpPr>
        <p:spPr bwMode="auto">
          <a:xfrm>
            <a:off x="8393448" y="3962399"/>
            <a:ext cx="460240" cy="6858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75287E-A413-302F-098D-ED0F2203746E}"/>
              </a:ext>
            </a:extLst>
          </p:cNvPr>
          <p:cNvSpPr txBox="1">
            <a:spLocks/>
          </p:cNvSpPr>
          <p:nvPr/>
        </p:nvSpPr>
        <p:spPr bwMode="auto">
          <a:xfrm>
            <a:off x="7315200" y="5029199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Dynamically adapt priorities</a:t>
            </a:r>
          </a:p>
        </p:txBody>
      </p:sp>
    </p:spTree>
    <p:extLst>
      <p:ext uri="{BB962C8B-B14F-4D97-AF65-F5344CB8AC3E}">
        <p14:creationId xmlns:p14="http://schemas.microsoft.com/office/powerpoint/2010/main" val="3031650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88545-37DB-D5BA-7259-91FBC261D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7D230-0DAA-4754-B409-DE1E212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4D0-2256-4993-A6FA-E48DD0C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" y="3505200"/>
            <a:ext cx="698019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Given two jobs A and B of same run time </a:t>
            </a:r>
          </a:p>
          <a:p>
            <a:pPr marL="0" indent="0">
              <a:buNone/>
            </a:pPr>
            <a:r>
              <a:rPr lang="en-US" sz="1800" dirty="0"/>
              <a:t>(#Qs) that are each supposed to receive 50%,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U = finish time of first / finish time of last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a function of run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61D7C-75FC-4E39-B97B-C7ECDF8E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25" y="2582152"/>
            <a:ext cx="4574375" cy="4279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4719C-3F0F-783D-D516-EA1E37CA6101}"/>
              </a:ext>
            </a:extLst>
          </p:cNvPr>
          <p:cNvSpPr txBox="1"/>
          <p:nvPr/>
        </p:nvSpPr>
        <p:spPr>
          <a:xfrm>
            <a:off x="1193800" y="1381823"/>
            <a:ext cx="967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Lose control over which job gets scheduled next.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Can suffer temporary bouts of unfairness</a:t>
            </a:r>
          </a:p>
        </p:txBody>
      </p:sp>
    </p:spTree>
    <p:extLst>
      <p:ext uri="{BB962C8B-B14F-4D97-AF65-F5344CB8AC3E}">
        <p14:creationId xmlns:p14="http://schemas.microsoft.com/office/powerpoint/2010/main" val="2638218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19AAEE-9C0C-8B6B-F466-22484A5279B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1219200"/>
                <a:ext cx="10566400" cy="48006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600" dirty="0"/>
                  <a:t> proportional fair sharing</a:t>
                </a:r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chemeClr val="accent1"/>
                    </a:solidFill>
                  </a:rPr>
                  <a:t>Stride</a:t>
                </a:r>
                <a:r>
                  <a:rPr lang="en-US" dirty="0"/>
                  <a:t> of each job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The larger your share of tickets Ni,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the smaller your stride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W = 10,000, 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A=100 tickets, B=50, C=250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A stride: 100, B: 200, C: 40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219200"/>
                <a:ext cx="10566400" cy="4800600"/>
              </a:xfrm>
              <a:blipFill>
                <a:blip r:embed="rId3"/>
                <a:stretch>
                  <a:fillRect t="-1904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08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4AD78-22CD-AE16-40E8-CEB1D21DDE1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3B6-6B5A-4D49-92A8-6A479E8E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19200"/>
            <a:ext cx="105664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Each job as a </a:t>
            </a:r>
            <a:r>
              <a:rPr lang="en-US" dirty="0">
                <a:solidFill>
                  <a:schemeClr val="accent1"/>
                </a:solidFill>
              </a:rPr>
              <a:t>pass counter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Scheduler picks a job with lowest </a:t>
            </a:r>
            <a:r>
              <a:rPr lang="en-US" i="1" dirty="0"/>
              <a:t>pass</a:t>
            </a:r>
            <a:r>
              <a:rPr lang="en-US" dirty="0"/>
              <a:t>, runs it, </a:t>
            </a:r>
          </a:p>
          <a:p>
            <a:pPr marL="0" indent="0" algn="ctr">
              <a:buNone/>
            </a:pPr>
            <a:r>
              <a:rPr lang="en-US" dirty="0"/>
              <a:t>add its </a:t>
            </a:r>
            <a:r>
              <a:rPr lang="en-US" i="1" dirty="0"/>
              <a:t>stride</a:t>
            </a:r>
            <a:r>
              <a:rPr lang="en-US" dirty="0"/>
              <a:t> to its </a:t>
            </a:r>
            <a:r>
              <a:rPr lang="en-US" i="1" dirty="0"/>
              <a:t>pass</a:t>
            </a:r>
          </a:p>
          <a:p>
            <a:pPr algn="ctr"/>
            <a:endParaRPr lang="en-US" i="1" dirty="0"/>
          </a:p>
          <a:p>
            <a:pPr marL="0" indent="0" algn="ctr">
              <a:buNone/>
            </a:pPr>
            <a:r>
              <a:rPr lang="en-US" dirty="0"/>
              <a:t>Low-stride jobs (lots of tickets) run more often</a:t>
            </a:r>
          </a:p>
        </p:txBody>
      </p:sp>
    </p:spTree>
    <p:extLst>
      <p:ext uri="{BB962C8B-B14F-4D97-AF65-F5344CB8AC3E}">
        <p14:creationId xmlns:p14="http://schemas.microsoft.com/office/powerpoint/2010/main" val="194884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990A8-58E6-A650-8384-E1E394DDFD7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3B6-6B5A-4D49-92A8-6A479E8E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1600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 = 10,000,  </a:t>
            </a:r>
          </a:p>
          <a:p>
            <a:pPr marL="0" indent="0" algn="ctr">
              <a:buNone/>
            </a:pPr>
            <a:r>
              <a:rPr lang="en-US" dirty="0"/>
              <a:t>A=200 tickets, B=100 tickets, C=50 tickets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Strides: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1F40A-1ABA-435C-B111-A8A1DBC46A2A}"/>
              </a:ext>
            </a:extLst>
          </p:cNvPr>
          <p:cNvSpPr/>
          <p:nvPr/>
        </p:nvSpPr>
        <p:spPr>
          <a:xfrm>
            <a:off x="7705636" y="2086185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64C33-F563-4258-A686-D683F86D4880}"/>
              </a:ext>
            </a:extLst>
          </p:cNvPr>
          <p:cNvSpPr/>
          <p:nvPr/>
        </p:nvSpPr>
        <p:spPr>
          <a:xfrm>
            <a:off x="4343400" y="2087079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47145-8B5C-4267-B764-CCACD410CC86}"/>
              </a:ext>
            </a:extLst>
          </p:cNvPr>
          <p:cNvSpPr/>
          <p:nvPr/>
        </p:nvSpPr>
        <p:spPr>
          <a:xfrm>
            <a:off x="6029236" y="2085291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ED648-12FE-459D-8907-B51A566FE277}"/>
              </a:ext>
            </a:extLst>
          </p:cNvPr>
          <p:cNvSpPr txBox="1"/>
          <p:nvPr/>
        </p:nvSpPr>
        <p:spPr>
          <a:xfrm>
            <a:off x="905279" y="3239319"/>
            <a:ext cx="1463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Schedule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E2DA8-53DA-49CA-BF4D-43C738FBDCDA}"/>
              </a:ext>
            </a:extLst>
          </p:cNvPr>
          <p:cNvSpPr/>
          <p:nvPr/>
        </p:nvSpPr>
        <p:spPr>
          <a:xfrm>
            <a:off x="3672115" y="3239319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94D9D-BB0C-40B0-86D1-889910BFA871}"/>
              </a:ext>
            </a:extLst>
          </p:cNvPr>
          <p:cNvSpPr/>
          <p:nvPr/>
        </p:nvSpPr>
        <p:spPr>
          <a:xfrm>
            <a:off x="3643632" y="4665939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20797-CDB1-4383-8564-0C9F35DEE476}"/>
              </a:ext>
            </a:extLst>
          </p:cNvPr>
          <p:cNvSpPr/>
          <p:nvPr/>
        </p:nvSpPr>
        <p:spPr>
          <a:xfrm>
            <a:off x="3645081" y="5115555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5C3C2B-B225-47DD-B139-E0F3FAC023EA}"/>
              </a:ext>
            </a:extLst>
          </p:cNvPr>
          <p:cNvSpPr/>
          <p:nvPr/>
        </p:nvSpPr>
        <p:spPr>
          <a:xfrm>
            <a:off x="4743086" y="4665939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0260E-FABB-4F3C-A8CA-41AC0337C899}"/>
              </a:ext>
            </a:extLst>
          </p:cNvPr>
          <p:cNvSpPr/>
          <p:nvPr/>
        </p:nvSpPr>
        <p:spPr>
          <a:xfrm>
            <a:off x="4744535" y="5115555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8BBD3-35C6-43AA-9669-5FFBD0491E9D}"/>
              </a:ext>
            </a:extLst>
          </p:cNvPr>
          <p:cNvSpPr/>
          <p:nvPr/>
        </p:nvSpPr>
        <p:spPr>
          <a:xfrm>
            <a:off x="4768848" y="3244399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5EF8D-EECE-4BFF-A993-90EF073F4B31}"/>
              </a:ext>
            </a:extLst>
          </p:cNvPr>
          <p:cNvSpPr/>
          <p:nvPr/>
        </p:nvSpPr>
        <p:spPr>
          <a:xfrm>
            <a:off x="5862860" y="4678277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246775-6417-40BE-981B-71268B8767DD}"/>
              </a:ext>
            </a:extLst>
          </p:cNvPr>
          <p:cNvSpPr/>
          <p:nvPr/>
        </p:nvSpPr>
        <p:spPr>
          <a:xfrm>
            <a:off x="5884991" y="5115555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8217E-FC85-4C80-9934-013CA71512AD}"/>
              </a:ext>
            </a:extLst>
          </p:cNvPr>
          <p:cNvSpPr/>
          <p:nvPr/>
        </p:nvSpPr>
        <p:spPr>
          <a:xfrm>
            <a:off x="5837267" y="3251145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6A9E9-EDBB-4BAF-A6ED-DB79763FF232}"/>
              </a:ext>
            </a:extLst>
          </p:cNvPr>
          <p:cNvSpPr/>
          <p:nvPr/>
        </p:nvSpPr>
        <p:spPr>
          <a:xfrm>
            <a:off x="6918767" y="4678277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20546-7DDD-4160-A436-D680F3A59CAD}"/>
              </a:ext>
            </a:extLst>
          </p:cNvPr>
          <p:cNvSpPr/>
          <p:nvPr/>
        </p:nvSpPr>
        <p:spPr>
          <a:xfrm>
            <a:off x="6934007" y="5105360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CBF634-B4FF-4DF2-A962-F653B9FA4F8F}"/>
              </a:ext>
            </a:extLst>
          </p:cNvPr>
          <p:cNvSpPr/>
          <p:nvPr/>
        </p:nvSpPr>
        <p:spPr>
          <a:xfrm>
            <a:off x="6924209" y="3251145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AE1FFF-82B1-4EA6-9B38-A80923A30544}"/>
              </a:ext>
            </a:extLst>
          </p:cNvPr>
          <p:cNvSpPr/>
          <p:nvPr/>
        </p:nvSpPr>
        <p:spPr>
          <a:xfrm>
            <a:off x="7957454" y="4678312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60490B-5BB7-44B3-9FE1-1FF65CEE6DE0}"/>
              </a:ext>
            </a:extLst>
          </p:cNvPr>
          <p:cNvSpPr/>
          <p:nvPr/>
        </p:nvSpPr>
        <p:spPr>
          <a:xfrm>
            <a:off x="7972694" y="5105395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7834A-98DC-4F82-8711-7516D3740672}"/>
              </a:ext>
            </a:extLst>
          </p:cNvPr>
          <p:cNvSpPr/>
          <p:nvPr/>
        </p:nvSpPr>
        <p:spPr>
          <a:xfrm>
            <a:off x="7951117" y="3251144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55D11-5CFE-4667-8C52-009328B38FCD}"/>
              </a:ext>
            </a:extLst>
          </p:cNvPr>
          <p:cNvSpPr/>
          <p:nvPr/>
        </p:nvSpPr>
        <p:spPr>
          <a:xfrm>
            <a:off x="9024245" y="5105360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56DE59-B56B-4BD2-A5D0-48DC99510201}"/>
              </a:ext>
            </a:extLst>
          </p:cNvPr>
          <p:cNvSpPr/>
          <p:nvPr/>
        </p:nvSpPr>
        <p:spPr>
          <a:xfrm>
            <a:off x="9018803" y="4678277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B872F4-D6A8-4895-BE44-21A1A20E1A10}"/>
              </a:ext>
            </a:extLst>
          </p:cNvPr>
          <p:cNvSpPr/>
          <p:nvPr/>
        </p:nvSpPr>
        <p:spPr>
          <a:xfrm>
            <a:off x="8967865" y="3257314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3AF870-4B13-46D5-BEB4-4413EF47EFC0}"/>
              </a:ext>
            </a:extLst>
          </p:cNvPr>
          <p:cNvSpPr/>
          <p:nvPr/>
        </p:nvSpPr>
        <p:spPr>
          <a:xfrm>
            <a:off x="10035553" y="4688438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BC157B-573B-4A7A-AEA3-CFEB45B516C0}"/>
              </a:ext>
            </a:extLst>
          </p:cNvPr>
          <p:cNvSpPr/>
          <p:nvPr/>
        </p:nvSpPr>
        <p:spPr>
          <a:xfrm>
            <a:off x="10030110" y="5113733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F4F406-4D8F-4F17-84B0-8A139454E88B}"/>
              </a:ext>
            </a:extLst>
          </p:cNvPr>
          <p:cNvSpPr/>
          <p:nvPr/>
        </p:nvSpPr>
        <p:spPr>
          <a:xfrm>
            <a:off x="10049365" y="3257314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274604-D8D2-49D9-BA8D-C779E7C2F4A5}"/>
              </a:ext>
            </a:extLst>
          </p:cNvPr>
          <p:cNvSpPr txBox="1"/>
          <p:nvPr/>
        </p:nvSpPr>
        <p:spPr>
          <a:xfrm>
            <a:off x="954581" y="4641146"/>
            <a:ext cx="146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Ready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5891C-03F9-4D87-A776-BFB8E9E117B0}"/>
              </a:ext>
            </a:extLst>
          </p:cNvPr>
          <p:cNvSpPr/>
          <p:nvPr/>
        </p:nvSpPr>
        <p:spPr>
          <a:xfrm>
            <a:off x="2786649" y="5135554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485D0-EBF4-6892-0A47-5891D0F6F050}"/>
              </a:ext>
            </a:extLst>
          </p:cNvPr>
          <p:cNvSpPr/>
          <p:nvPr/>
        </p:nvSpPr>
        <p:spPr>
          <a:xfrm>
            <a:off x="2788098" y="5585170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478AE-228D-679B-F15D-D6E26832343A}"/>
              </a:ext>
            </a:extLst>
          </p:cNvPr>
          <p:cNvSpPr/>
          <p:nvPr/>
        </p:nvSpPr>
        <p:spPr>
          <a:xfrm>
            <a:off x="2802335" y="4654900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750037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2" grpId="0" animBg="1"/>
      <p:bldP spid="15" grpId="0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ACDAC-BB01-D942-D177-F3E176BB766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400"/>
            <a:ext cx="12191994" cy="533400"/>
          </a:xfrm>
        </p:spPr>
        <p:txBody>
          <a:bodyPr/>
          <a:lstStyle/>
          <a:p>
            <a:r>
              <a:rPr lang="en-US" dirty="0"/>
              <a:t>Linux 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466" y="990600"/>
                <a:ext cx="11588148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CFS models an “ideal, precise multi-tasking CPU”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Each process gets an equal share of CPU</a:t>
                </a:r>
              </a:p>
              <a:p>
                <a:pPr marL="457200" lvl="1" indent="0" algn="ctr">
                  <a:buNone/>
                </a:pPr>
                <a:endParaRPr lang="en-US" i="1" dirty="0"/>
              </a:p>
              <a:p>
                <a:pPr marL="457200" lvl="1" indent="0" algn="ctr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threads “simultaneously” execute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of CPU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466" y="990600"/>
                <a:ext cx="11588148" cy="4351338"/>
              </a:xfrm>
              <a:blipFill>
                <a:blip r:embed="rId3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-76200" y="3505200"/>
            <a:ext cx="4294187" cy="3124200"/>
            <a:chOff x="921546" y="1650801"/>
            <a:chExt cx="4294187" cy="3124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E0FA7-909E-4F68-A7E8-B5B0EC7D5D31}"/>
                </a:ext>
              </a:extLst>
            </p:cNvPr>
            <p:cNvSpPr txBox="1"/>
            <p:nvPr/>
          </p:nvSpPr>
          <p:spPr>
            <a:xfrm>
              <a:off x="1734847" y="1650801"/>
              <a:ext cx="30785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+mn-lt"/>
                </a:rPr>
                <a:t>Model: “Perfectly” subdivided CPU: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850CDD-EA78-4212-9CF5-0DB013325EC9}"/>
                </a:ext>
              </a:extLst>
            </p:cNvPr>
            <p:cNvGrpSpPr/>
            <p:nvPr/>
          </p:nvGrpSpPr>
          <p:grpSpPr>
            <a:xfrm>
              <a:off x="921546" y="2518547"/>
              <a:ext cx="4294187" cy="2256454"/>
              <a:chOff x="4333981" y="4158641"/>
              <a:chExt cx="4294187" cy="225645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C34E6A-BCFA-4ED3-A830-7B238152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75" y="6415094"/>
                <a:ext cx="32146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D5C5ADD-7E3B-4243-9843-9F69E3EB3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75" y="4158641"/>
                <a:ext cx="0" cy="2256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F9E6B-B43D-4BA1-9592-FE1952211E4C}"/>
                  </a:ext>
                </a:extLst>
              </p:cNvPr>
              <p:cNvSpPr txBox="1"/>
              <p:nvPr/>
            </p:nvSpPr>
            <p:spPr>
              <a:xfrm rot="5400000">
                <a:off x="3445049" y="5064497"/>
                <a:ext cx="223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CPU Time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7037D-DE33-421A-A0BD-1194A8C02EF2}"/>
                  </a:ext>
                </a:extLst>
              </p:cNvPr>
              <p:cNvSpPr/>
              <p:nvPr/>
            </p:nvSpPr>
            <p:spPr>
              <a:xfrm>
                <a:off x="4979223" y="4843463"/>
                <a:ext cx="707190" cy="155734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E092B-B6A3-4C80-BDDA-5D59B296211A}"/>
                  </a:ext>
                </a:extLst>
              </p:cNvPr>
              <p:cNvSpPr/>
              <p:nvPr/>
            </p:nvSpPr>
            <p:spPr>
              <a:xfrm>
                <a:off x="5979373" y="4843462"/>
                <a:ext cx="707190" cy="1557344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E6AC74-1869-4E02-88E5-F63B607A731C}"/>
                  </a:ext>
                </a:extLst>
              </p:cNvPr>
              <p:cNvSpPr/>
              <p:nvPr/>
            </p:nvSpPr>
            <p:spPr>
              <a:xfrm>
                <a:off x="6979523" y="4843462"/>
                <a:ext cx="707190" cy="1557344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57775" y="4829174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112DAF-EB76-3D05-55BB-A82ECAD345DF}"/>
                  </a:ext>
                </a:extLst>
              </p:cNvPr>
              <p:cNvSpPr txBox="1"/>
              <p:nvPr/>
            </p:nvSpPr>
            <p:spPr>
              <a:xfrm>
                <a:off x="4872938" y="4105364"/>
                <a:ext cx="6202154" cy="2101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 algn="ctr">
                  <a:buNone/>
                </a:pPr>
                <a:r>
                  <a:rPr lang="en-US" sz="2400" b="0" dirty="0">
                    <a:latin typeface="+mn-lt"/>
                  </a:rPr>
                  <a:t>Each thread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b="0" dirty="0">
                    <a:latin typeface="+mn-lt"/>
                  </a:rPr>
                  <a:t> of the cycles </a:t>
                </a:r>
              </a:p>
              <a:p>
                <a:pPr algn="ctr"/>
                <a:endParaRPr lang="en-US" sz="2400" b="0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US" sz="2400" b="0" dirty="0" err="1">
                    <a:solidFill>
                      <a:schemeClr val="accent1"/>
                    </a:solidFill>
                    <a:latin typeface="+mn-lt"/>
                  </a:rPr>
                  <a:t>Optimise</a:t>
                </a:r>
                <a:r>
                  <a:rPr lang="en-US" sz="2400" b="0" dirty="0">
                    <a:solidFill>
                      <a:schemeClr val="accent1"/>
                    </a:solidFill>
                    <a:latin typeface="+mn-lt"/>
                  </a:rPr>
                  <a:t> a global metric, not a local decision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112DAF-EB76-3D05-55BB-A82ECAD34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38" y="4105364"/>
                <a:ext cx="6202154" cy="2101409"/>
              </a:xfrm>
              <a:prstGeom prst="rect">
                <a:avLst/>
              </a:prstGeom>
              <a:blipFill>
                <a:blip r:embed="rId5"/>
                <a:stretch>
                  <a:fillRect r="-3831" b="-5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455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8ECDA9-AF6F-748B-6B47-61C9B2FECE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422499"/>
            <a:ext cx="12268200" cy="1301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Basic Idea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Track CPU time per thread</a:t>
            </a:r>
          </a:p>
          <a:p>
            <a:pPr algn="ctr"/>
            <a:endParaRPr lang="en-US" dirty="0"/>
          </a:p>
          <a:p>
            <a:pPr marL="457200" lvl="1" indent="0" algn="ctr">
              <a:buNone/>
            </a:pP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1441308" y="5097174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76200" y="3424796"/>
            <a:ext cx="4800598" cy="3214057"/>
            <a:chOff x="7696200" y="932182"/>
            <a:chExt cx="4800598" cy="3214057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889785"/>
              <a:ext cx="4513857" cy="2256454"/>
              <a:chOff x="7388122" y="1219200"/>
              <a:chExt cx="4513857" cy="22564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1219200"/>
                <a:ext cx="3750052" cy="2256454"/>
                <a:chOff x="4322386" y="4158641"/>
                <a:chExt cx="3750052" cy="225645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529878" y="4982492"/>
                  <a:ext cx="2046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+mn-lt"/>
                    </a:rPr>
                    <a:t>CPU 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762516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762516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932182"/>
                  <a:ext cx="3975702" cy="993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>
                      <a:latin typeface="+mn-l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+mn-l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932182"/>
                  <a:ext cx="3975702" cy="993413"/>
                </a:xfrm>
                <a:prstGeom prst="rect">
                  <a:avLst/>
                </a:prstGeom>
                <a:blipFill>
                  <a:blip r:embed="rId4"/>
                  <a:stretch>
                    <a:fillRect l="-2454" t="-4908" b="-5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04C3710-AC1C-1891-3433-BC4B147698EB}"/>
              </a:ext>
            </a:extLst>
          </p:cNvPr>
          <p:cNvSpPr txBox="1"/>
          <p:nvPr/>
        </p:nvSpPr>
        <p:spPr>
          <a:xfrm>
            <a:off x="5031246" y="3396938"/>
            <a:ext cx="62021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Scheduling Decision</a:t>
            </a:r>
          </a:p>
          <a:p>
            <a:pPr marL="0" indent="0" algn="ctr">
              <a:buNone/>
            </a:pPr>
            <a:endParaRPr lang="en-US" sz="2400" b="0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sz="2400" b="0" dirty="0">
                <a:latin typeface="+mn-lt"/>
              </a:rPr>
              <a:t>“Repair” illusion of complete fairness</a:t>
            </a:r>
          </a:p>
          <a:p>
            <a:pPr marL="457200" lvl="1" indent="0" algn="ctr">
              <a:buNone/>
            </a:pPr>
            <a:endParaRPr lang="en-US" sz="2400" b="0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sz="2400" b="0" dirty="0">
                <a:latin typeface="+mn-lt"/>
              </a:rPr>
              <a:t>Choose thread with minimum CPU time</a:t>
            </a:r>
          </a:p>
        </p:txBody>
      </p:sp>
    </p:spTree>
    <p:extLst>
      <p:ext uri="{BB962C8B-B14F-4D97-AF65-F5344CB8AC3E}">
        <p14:creationId xmlns:p14="http://schemas.microsoft.com/office/powerpoint/2010/main" val="76142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ECD8D-AD99-EA73-CCBB-57983D437A2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7800"/>
            <a:ext cx="9525000" cy="46728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Fair by construction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Scheduling Cost is </a:t>
            </a:r>
            <a:r>
              <a:rPr lang="en-US" dirty="0">
                <a:solidFill>
                  <a:schemeClr val="accent1"/>
                </a:solidFill>
              </a:rPr>
              <a:t>O(log n)</a:t>
            </a:r>
          </a:p>
          <a:p>
            <a:pPr marL="0" indent="0" algn="ctr">
              <a:buNone/>
            </a:pPr>
            <a:r>
              <a:rPr lang="en-US" sz="2400" dirty="0"/>
              <a:t>Threads are stored in a Red-Black tree.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Easy to capture </a:t>
            </a:r>
            <a:r>
              <a:rPr lang="en-US" sz="2400" dirty="0">
                <a:solidFill>
                  <a:schemeClr val="accent1"/>
                </a:solidFill>
              </a:rPr>
              <a:t>interactivity</a:t>
            </a:r>
          </a:p>
          <a:p>
            <a:pPr marL="0" indent="0" algn="ctr">
              <a:buNone/>
            </a:pPr>
            <a:r>
              <a:rPr lang="en-US" dirty="0"/>
              <a:t>Sleeping threads don’t advance their CPU time, so automatically get a boost when wake up again</a:t>
            </a:r>
          </a:p>
          <a:p>
            <a:pPr marL="0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585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F399E7-66F7-6BBB-C92E-480D2E3D2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219200"/>
            <a:ext cx="9550400" cy="4648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Low response time &amp; Starvation-freedom</a:t>
            </a:r>
          </a:p>
          <a:p>
            <a:pPr marL="0" indent="0" algn="ctr">
              <a:buNone/>
            </a:pPr>
            <a:r>
              <a:rPr lang="en-US" dirty="0"/>
              <a:t>Make sure that everyone gets to run in a given period  of time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Constraint 1: </a:t>
            </a:r>
            <a:r>
              <a:rPr lang="en-US" i="1" dirty="0">
                <a:solidFill>
                  <a:schemeClr val="accent1"/>
                </a:solidFill>
              </a:rPr>
              <a:t>Target Latency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dirty="0"/>
              <a:t>Period of time over which every process</a:t>
            </a:r>
          </a:p>
          <a:p>
            <a:pPr marL="457200" lvl="1" indent="0" algn="ctr">
              <a:buNone/>
            </a:pPr>
            <a:r>
              <a:rPr lang="en-US" dirty="0"/>
              <a:t> gets service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251160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F89226-1B82-7852-76EE-6780EF52BB6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219200"/>
            <a:ext cx="95504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Constraint 1: </a:t>
            </a:r>
            <a:r>
              <a:rPr lang="en-US" i="1" dirty="0">
                <a:solidFill>
                  <a:schemeClr val="accent1"/>
                </a:solidFill>
              </a:rPr>
              <a:t>Target Latency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4 Processes</a:t>
            </a:r>
          </a:p>
          <a:p>
            <a:pPr marL="0" indent="0" algn="ctr">
              <a:buNone/>
            </a:pPr>
            <a:r>
              <a:rPr lang="en-US" sz="2000" dirty="0"/>
              <a:t>Each process gets 5ms time slice</a:t>
            </a:r>
          </a:p>
          <a:p>
            <a:pPr marL="457200" lvl="1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marL="0" indent="0" algn="ctr">
              <a:buNone/>
            </a:pPr>
            <a:r>
              <a:rPr lang="en-US" sz="2000" dirty="0"/>
              <a:t>Each process gets 0.1ms time slice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Latency</a:t>
            </a:r>
          </a:p>
        </p:txBody>
      </p:sp>
    </p:spTree>
    <p:extLst>
      <p:ext uri="{BB962C8B-B14F-4D97-AF65-F5344CB8AC3E}">
        <p14:creationId xmlns:p14="http://schemas.microsoft.com/office/powerpoint/2010/main" val="1351167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9CA4F-362C-7513-B9B8-533409DD9BD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562831-CCF9-4DF5-8C07-14C254F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ED19-101B-41ED-9EBC-1522A288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71600"/>
            <a:ext cx="11150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Goal: Throughput</a:t>
            </a:r>
          </a:p>
          <a:p>
            <a:pPr marL="457200" lvl="1" indent="0" algn="ctr">
              <a:buNone/>
            </a:pPr>
            <a:r>
              <a:rPr lang="en-US" dirty="0"/>
              <a:t>Avoid excessive overhead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Constraint 2: Minimum Granularity</a:t>
            </a:r>
          </a:p>
          <a:p>
            <a:pPr marL="457200" lvl="1" indent="0" algn="ctr">
              <a:buNone/>
            </a:pPr>
            <a:r>
              <a:rPr lang="en-US" dirty="0"/>
              <a:t>Minimum length of any time slice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Target Latency 20 </a:t>
            </a:r>
            <a:r>
              <a:rPr lang="en-US" dirty="0" err="1"/>
              <a:t>ms</a:t>
            </a:r>
            <a:r>
              <a:rPr lang="en-US" dirty="0"/>
              <a:t>, </a:t>
            </a:r>
          </a:p>
          <a:p>
            <a:pPr marL="0" indent="0" algn="ctr">
              <a:buNone/>
            </a:pPr>
            <a:r>
              <a:rPr lang="en-US" dirty="0"/>
              <a:t>Minimum Granularity 1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marL="457200" lvl="1" indent="0" algn="ctr">
              <a:buNone/>
            </a:pPr>
            <a:r>
              <a:rPr lang="en-US" dirty="0"/>
              <a:t>Each process gets 1 </a:t>
            </a:r>
            <a:r>
              <a:rPr lang="en-US" dirty="0" err="1"/>
              <a:t>ms</a:t>
            </a:r>
            <a:r>
              <a:rPr lang="en-US" dirty="0"/>
              <a:t> time slice</a:t>
            </a:r>
          </a:p>
        </p:txBody>
      </p:sp>
    </p:spTree>
    <p:extLst>
      <p:ext uri="{BB962C8B-B14F-4D97-AF65-F5344CB8AC3E}">
        <p14:creationId xmlns:p14="http://schemas.microsoft.com/office/powerpoint/2010/main" val="233713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03E1FF-42B3-BAA6-76E0-DD47152A6C3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6E4F5B-89AF-A3D2-E7D1-C4EC0A1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Multi Level Feedback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88F5-00A5-5856-A8AF-0BF3FEBD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38200"/>
            <a:ext cx="10566400" cy="28194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1</a:t>
            </a:r>
          </a:p>
          <a:p>
            <a:pPr marL="0" indent="0" algn="ctr">
              <a:buNone/>
            </a:pPr>
            <a:r>
              <a:rPr lang="en-US" dirty="0"/>
              <a:t>If Priority(A) &gt; Priority(B), A runs (B doesn’t).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2 </a:t>
            </a:r>
          </a:p>
          <a:p>
            <a:pPr marL="0" indent="0" algn="ctr">
              <a:buNone/>
            </a:pPr>
            <a:r>
              <a:rPr lang="en-US" dirty="0"/>
              <a:t>If Priority(A) = Priority(B), A &amp; B run RR using quantum of queue.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3 </a:t>
            </a:r>
          </a:p>
          <a:p>
            <a:pPr marL="0" indent="0" algn="ctr">
              <a:buNone/>
            </a:pPr>
            <a:r>
              <a:rPr lang="en-US" dirty="0"/>
              <a:t>A new job is placed in the topmost queue.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4</a:t>
            </a:r>
          </a:p>
          <a:p>
            <a:pPr marL="0" indent="0" algn="ctr">
              <a:buNone/>
            </a:pPr>
            <a:r>
              <a:rPr lang="en-US" dirty="0"/>
              <a:t>If a job uses up its time allotment at a given level (regardless of how many times it has given up the CPU), its priority is reduced.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5 </a:t>
            </a:r>
          </a:p>
          <a:p>
            <a:pPr marL="0" indent="0" algn="ctr">
              <a:buNone/>
            </a:pPr>
            <a:r>
              <a:rPr lang="en-US" dirty="0"/>
              <a:t>After some time period S, move all the jobs in the system to the topmost queue.</a:t>
            </a:r>
          </a:p>
        </p:txBody>
      </p:sp>
    </p:spTree>
    <p:extLst>
      <p:ext uri="{BB962C8B-B14F-4D97-AF65-F5344CB8AC3E}">
        <p14:creationId xmlns:p14="http://schemas.microsoft.com/office/powerpoint/2010/main" val="372554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947AE5-2AA4-4EDD-0938-5A506B40E80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B57F11-63B6-2D04-DD99-92C51CA4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the Wild (Linux Kernel)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ED2AAE-E907-0D2F-7770-36AA1CEC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10236"/>
            <a:ext cx="5134013" cy="1571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91A55BC-3406-83F2-5DF6-2801DEE6A6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" y="3764980"/>
            <a:ext cx="4905411" cy="309564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28F9912-F894-CAD4-4C2E-785529DC22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76128"/>
            <a:ext cx="10516126" cy="30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03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40503B-5B53-796B-A4AE-BFC635DA35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D775E7-D45E-4C51-9717-9B71F34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F4E-4606-41EB-9212-EABD7DE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371600"/>
            <a:ext cx="94996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nice</a:t>
            </a:r>
            <a:r>
              <a:rPr lang="en-US" dirty="0"/>
              <a:t> values range from -20 to 19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Negative values are “not nice”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If you wanted to let your friends get more time, you would </a:t>
            </a:r>
            <a:r>
              <a:rPr lang="en-US" dirty="0">
                <a:solidFill>
                  <a:schemeClr val="accent1"/>
                </a:solidFill>
              </a:rPr>
              <a:t>nice up</a:t>
            </a:r>
            <a:r>
              <a:rPr lang="en-US" dirty="0"/>
              <a:t> your job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Easy to implement for O(1) scheduler, how does it work for CFS?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want to implement </a:t>
            </a:r>
            <a:r>
              <a:rPr lang="en-US" dirty="0">
                <a:solidFill>
                  <a:schemeClr val="accent1"/>
                </a:solidFill>
              </a:rPr>
              <a:t>proportional fair sharing</a:t>
            </a:r>
          </a:p>
          <a:p>
            <a:pPr lvl="1"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24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C3EDD0-59F8-C40C-3562-02C8B31FA65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10922000" cy="5181600"/>
              </a:xfrm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Allow different threads to have different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 </a:t>
                </a:r>
                <a:r>
                  <a:rPr lang="en-US" i="1" dirty="0">
                    <a:solidFill>
                      <a:schemeClr val="accent1"/>
                    </a:solidFill>
                  </a:rPr>
                  <a:t>rates</a:t>
                </a:r>
                <a:r>
                  <a:rPr lang="en-US" dirty="0">
                    <a:solidFill>
                      <a:schemeClr val="accent1"/>
                    </a:solidFill>
                  </a:rPr>
                  <a:t> of execution </a:t>
                </a:r>
                <a:r>
                  <a:rPr lang="en-US" dirty="0"/>
                  <a:t>(cycles/time)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Use weights! </a:t>
                </a:r>
              </a:p>
              <a:p>
                <a:pPr marL="0" indent="0" algn="ctr">
                  <a:buNone/>
                </a:pPr>
                <a:r>
                  <a:rPr lang="en-US" dirty="0"/>
                  <a:t>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10922000" cy="5181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17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9EE1B5-4634-9704-501D-1A0E791B9C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22D6-2F40-4A08-AA08-8AE5401E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109220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nice</a:t>
            </a:r>
            <a:r>
              <a:rPr lang="en-US" dirty="0"/>
              <a:t> value to reflect share, rather than priority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CFS uses nice values to scale weights exponentially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Weight=1024/(1.25)</a:t>
            </a:r>
            <a:r>
              <a:rPr lang="en-US" baseline="30000" dirty="0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39991658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74B0F9-45CF-636C-69A4-865DDFBF354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Two CPU-Bound Threads</a:t>
            </a:r>
          </a:p>
          <a:p>
            <a:pPr lvl="1" algn="ctr"/>
            <a:r>
              <a:rPr lang="en-US" dirty="0"/>
              <a:t>Thread A has weight 1</a:t>
            </a:r>
          </a:p>
          <a:p>
            <a:pPr lvl="1" algn="ctr"/>
            <a:r>
              <a:rPr lang="en-US" dirty="0"/>
              <a:t>Thread B has weight 4</a:t>
            </a:r>
          </a:p>
          <a:p>
            <a:pPr lvl="1" algn="ctr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What should the time slice of A and B be?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AF04E-2CB0-48A1-8510-98CC4EA865FD}"/>
                  </a:ext>
                </a:extLst>
              </p:cNvPr>
              <p:cNvSpPr txBox="1"/>
              <p:nvPr/>
            </p:nvSpPr>
            <p:spPr>
              <a:xfrm>
                <a:off x="3505200" y="4572000"/>
                <a:ext cx="6094948" cy="517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 algn="ctr">
                  <a:buNone/>
                </a:pPr>
                <a:r>
                  <a:rPr lang="en-US" dirty="0">
                    <a:latin typeface="+mn-lt"/>
                  </a:rPr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AF04E-2CB0-48A1-8510-98CC4EA8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572000"/>
                <a:ext cx="6094948" cy="517129"/>
              </a:xfrm>
              <a:prstGeom prst="rect">
                <a:avLst/>
              </a:prstGeom>
              <a:blipFill>
                <a:blip r:embed="rId3"/>
                <a:stretch>
                  <a:fillRect t="-94118" b="-16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84E9273-AD5E-146E-7060-80B78E8096ED}"/>
              </a:ext>
            </a:extLst>
          </p:cNvPr>
          <p:cNvSpPr txBox="1"/>
          <p:nvPr/>
        </p:nvSpPr>
        <p:spPr>
          <a:xfrm>
            <a:off x="-609600" y="5650468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dirty="0">
                <a:latin typeface="+mn-lt"/>
              </a:rPr>
              <a:t>A = (1/5) * 20 =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1E0D0-F40D-77C4-1538-5BBB63E143F0}"/>
              </a:ext>
            </a:extLst>
          </p:cNvPr>
          <p:cNvSpPr txBox="1"/>
          <p:nvPr/>
        </p:nvSpPr>
        <p:spPr>
          <a:xfrm>
            <a:off x="4790441" y="5574268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dirty="0">
                <a:latin typeface="+mn-lt"/>
              </a:rPr>
              <a:t>B = (4/5) * 20 = 16</a:t>
            </a:r>
          </a:p>
        </p:txBody>
      </p:sp>
    </p:spTree>
    <p:extLst>
      <p:ext uri="{BB962C8B-B14F-4D97-AF65-F5344CB8AC3E}">
        <p14:creationId xmlns:p14="http://schemas.microsoft.com/office/powerpoint/2010/main" val="136462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937B95-2042-809D-2C1A-5C1E6B982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Target Latency = 20ms</a:t>
            </a:r>
          </a:p>
          <a:p>
            <a:pPr marL="0" indent="0" algn="ctr">
              <a:buNone/>
            </a:pPr>
            <a:r>
              <a:rPr lang="en-US"/>
              <a:t>Minimum Granularity = 1ms</a:t>
            </a:r>
          </a:p>
          <a:p>
            <a:pPr marL="0" indent="0" algn="ctr">
              <a:buNone/>
            </a:pPr>
            <a:r>
              <a:rPr lang="en-US"/>
              <a:t>A </a:t>
            </a:r>
            <a:r>
              <a:rPr lang="en-US" err="1"/>
              <a:t>timeslice</a:t>
            </a:r>
            <a:r>
              <a:rPr lang="en-US"/>
              <a:t> = 4ms</a:t>
            </a:r>
          </a:p>
          <a:p>
            <a:pPr marL="0" indent="0" algn="ctr">
              <a:buNone/>
            </a:pPr>
            <a:r>
              <a:rPr lang="en-US"/>
              <a:t>B </a:t>
            </a:r>
            <a:r>
              <a:rPr lang="en-US" err="1"/>
              <a:t>timeslice</a:t>
            </a:r>
            <a:r>
              <a:rPr lang="en-US"/>
              <a:t> = 16 </a:t>
            </a:r>
            <a:r>
              <a:rPr lang="en-US" err="1"/>
              <a:t>ms</a:t>
            </a:r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29DE-A286-2D8A-ACD4-3E4F583533AB}"/>
              </a:ext>
            </a:extLst>
          </p:cNvPr>
          <p:cNvSpPr txBox="1">
            <a:spLocks/>
          </p:cNvSpPr>
          <p:nvPr/>
        </p:nvSpPr>
        <p:spPr bwMode="auto">
          <a:xfrm>
            <a:off x="0" y="3352800"/>
            <a:ext cx="12192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Recall: Run the thread with the lowest amount of CPU 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+mn-lt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9603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08B913-8405-C1C2-A962-27C4890E605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29DE-A286-2D8A-ACD4-3E4F583533AB}"/>
              </a:ext>
            </a:extLst>
          </p:cNvPr>
          <p:cNvSpPr txBox="1">
            <a:spLocks/>
          </p:cNvSpPr>
          <p:nvPr/>
        </p:nvSpPr>
        <p:spPr bwMode="auto">
          <a:xfrm>
            <a:off x="0" y="3352800"/>
            <a:ext cx="12192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Recall: Run the thread with the lowest amount of CPU 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66F70F-E255-C4F7-6D96-B73FED7E0FB0}"/>
              </a:ext>
            </a:extLst>
          </p:cNvPr>
          <p:cNvSpPr/>
          <p:nvPr/>
        </p:nvSpPr>
        <p:spPr bwMode="auto">
          <a:xfrm>
            <a:off x="3505200" y="5715000"/>
            <a:ext cx="23622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8977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1E1E8-6A9D-39D0-7621-0FB1B01A45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29DE-A286-2D8A-ACD4-3E4F583533AB}"/>
              </a:ext>
            </a:extLst>
          </p:cNvPr>
          <p:cNvSpPr txBox="1">
            <a:spLocks/>
          </p:cNvSpPr>
          <p:nvPr/>
        </p:nvSpPr>
        <p:spPr bwMode="auto">
          <a:xfrm>
            <a:off x="0" y="3352800"/>
            <a:ext cx="12192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Recall: Run the thread with the lowest amount of CPU 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66F70F-E255-C4F7-6D96-B73FED7E0FB0}"/>
              </a:ext>
            </a:extLst>
          </p:cNvPr>
          <p:cNvSpPr/>
          <p:nvPr/>
        </p:nvSpPr>
        <p:spPr bwMode="auto">
          <a:xfrm>
            <a:off x="3505200" y="5715000"/>
            <a:ext cx="23622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DC401-28BC-0785-BE9C-72E6A59863E7}"/>
              </a:ext>
            </a:extLst>
          </p:cNvPr>
          <p:cNvSpPr/>
          <p:nvPr/>
        </p:nvSpPr>
        <p:spPr bwMode="auto">
          <a:xfrm>
            <a:off x="6001407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697915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A5093D-6FCB-0CA2-2A53-65EAB12E4BF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29DE-A286-2D8A-ACD4-3E4F583533AB}"/>
              </a:ext>
            </a:extLst>
          </p:cNvPr>
          <p:cNvSpPr txBox="1">
            <a:spLocks/>
          </p:cNvSpPr>
          <p:nvPr/>
        </p:nvSpPr>
        <p:spPr bwMode="auto">
          <a:xfrm>
            <a:off x="0" y="3352800"/>
            <a:ext cx="12192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Recall: Run the thread with the lowest amount of CPU 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572000" y="495300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66F70F-E255-C4F7-6D96-B73FED7E0FB0}"/>
              </a:ext>
            </a:extLst>
          </p:cNvPr>
          <p:cNvSpPr/>
          <p:nvPr/>
        </p:nvSpPr>
        <p:spPr bwMode="auto">
          <a:xfrm>
            <a:off x="3505200" y="5715000"/>
            <a:ext cx="23622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DC401-28BC-0785-BE9C-72E6A59863E7}"/>
              </a:ext>
            </a:extLst>
          </p:cNvPr>
          <p:cNvSpPr/>
          <p:nvPr/>
        </p:nvSpPr>
        <p:spPr bwMode="auto">
          <a:xfrm>
            <a:off x="6001407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EDD9C1-D28A-FDAD-3275-35F1E19388BD}"/>
              </a:ext>
            </a:extLst>
          </p:cNvPr>
          <p:cNvSpPr/>
          <p:nvPr/>
        </p:nvSpPr>
        <p:spPr bwMode="auto">
          <a:xfrm>
            <a:off x="70866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7240C9-470F-3059-9135-E082115BBAE3}"/>
              </a:ext>
            </a:extLst>
          </p:cNvPr>
          <p:cNvSpPr/>
          <p:nvPr/>
        </p:nvSpPr>
        <p:spPr bwMode="auto">
          <a:xfrm>
            <a:off x="8171793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5823594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5F6E0C-E852-3BEF-5625-389C1A1467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29DE-A286-2D8A-ACD4-3E4F583533AB}"/>
              </a:ext>
            </a:extLst>
          </p:cNvPr>
          <p:cNvSpPr txBox="1">
            <a:spLocks/>
          </p:cNvSpPr>
          <p:nvPr/>
        </p:nvSpPr>
        <p:spPr bwMode="auto">
          <a:xfrm>
            <a:off x="0" y="3352800"/>
            <a:ext cx="12192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Recall: Run the thread with the lowest amount of CPU 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572000" y="495300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16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66F70F-E255-C4F7-6D96-B73FED7E0FB0}"/>
              </a:ext>
            </a:extLst>
          </p:cNvPr>
          <p:cNvSpPr/>
          <p:nvPr/>
        </p:nvSpPr>
        <p:spPr bwMode="auto">
          <a:xfrm>
            <a:off x="3505200" y="5715000"/>
            <a:ext cx="23622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DC401-28BC-0785-BE9C-72E6A59863E7}"/>
              </a:ext>
            </a:extLst>
          </p:cNvPr>
          <p:cNvSpPr/>
          <p:nvPr/>
        </p:nvSpPr>
        <p:spPr bwMode="auto">
          <a:xfrm>
            <a:off x="6001407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EDD9C1-D28A-FDAD-3275-35F1E19388BD}"/>
              </a:ext>
            </a:extLst>
          </p:cNvPr>
          <p:cNvSpPr/>
          <p:nvPr/>
        </p:nvSpPr>
        <p:spPr bwMode="auto">
          <a:xfrm>
            <a:off x="70866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7240C9-470F-3059-9135-E082115BBAE3}"/>
              </a:ext>
            </a:extLst>
          </p:cNvPr>
          <p:cNvSpPr/>
          <p:nvPr/>
        </p:nvSpPr>
        <p:spPr bwMode="auto">
          <a:xfrm>
            <a:off x="8171793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B5525B-93B0-CEEC-0EB8-ED0F6666202C}"/>
              </a:ext>
            </a:extLst>
          </p:cNvPr>
          <p:cNvSpPr/>
          <p:nvPr/>
        </p:nvSpPr>
        <p:spPr bwMode="auto">
          <a:xfrm>
            <a:off x="1752600" y="940939"/>
            <a:ext cx="9038897" cy="267856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and B got 50% of the CPU. Something went wrong!</a:t>
            </a:r>
          </a:p>
        </p:txBody>
      </p:sp>
    </p:spTree>
    <p:extLst>
      <p:ext uri="{BB962C8B-B14F-4D97-AF65-F5344CB8AC3E}">
        <p14:creationId xmlns:p14="http://schemas.microsoft.com/office/powerpoint/2010/main" val="11439669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2189A1-8087-8BB7-D714-1B9504625F1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6E4F5B-89AF-A3D2-E7D1-C4EC0A1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Multi Level Feedback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88F5-00A5-5856-A8AF-0BF3FEBD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38200"/>
            <a:ext cx="10566400" cy="28194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1</a:t>
            </a:r>
          </a:p>
          <a:p>
            <a:pPr marL="0" indent="0" algn="ctr">
              <a:buNone/>
            </a:pPr>
            <a:r>
              <a:rPr lang="en-US" dirty="0"/>
              <a:t>If Priority(A) &gt; Priority(B), A runs (B doesn’t).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2 </a:t>
            </a:r>
          </a:p>
          <a:p>
            <a:pPr marL="0" indent="0" algn="ctr">
              <a:buNone/>
            </a:pPr>
            <a:r>
              <a:rPr lang="en-US" dirty="0"/>
              <a:t>If Priority(A) = Priority(B), A &amp; B run RR using quantum of queue.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3 </a:t>
            </a:r>
          </a:p>
          <a:p>
            <a:pPr marL="0" indent="0" algn="ctr">
              <a:buNone/>
            </a:pPr>
            <a:r>
              <a:rPr lang="en-US" dirty="0"/>
              <a:t>A new job is placed in the topmost queue.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4</a:t>
            </a:r>
          </a:p>
          <a:p>
            <a:pPr marL="0" indent="0" algn="ctr">
              <a:buNone/>
            </a:pPr>
            <a:r>
              <a:rPr lang="en-US" dirty="0"/>
              <a:t>If a job uses up its time allotment at a given level (regardless of how many times it has given up the CPU), its priority is reduced.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Rule 5 </a:t>
            </a:r>
          </a:p>
          <a:p>
            <a:pPr marL="0" indent="0" algn="ctr">
              <a:buNone/>
            </a:pPr>
            <a:r>
              <a:rPr lang="en-US" dirty="0"/>
              <a:t>After some time period S, move all the jobs in the system to the topmost queue.</a:t>
            </a:r>
          </a:p>
        </p:txBody>
      </p:sp>
    </p:spTree>
    <p:extLst>
      <p:ext uri="{BB962C8B-B14F-4D97-AF65-F5344CB8AC3E}">
        <p14:creationId xmlns:p14="http://schemas.microsoft.com/office/powerpoint/2010/main" val="3790941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47260F-DB02-9FFB-7E54-361F036853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6A1F55-44BC-3AFD-C979-18937A7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Runtime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59BF8D-3EF4-7A5A-45A0-122195407E4E}"/>
              </a:ext>
            </a:extLst>
          </p:cNvPr>
          <p:cNvSpPr txBox="1">
            <a:spLocks/>
          </p:cNvSpPr>
          <p:nvPr/>
        </p:nvSpPr>
        <p:spPr bwMode="auto">
          <a:xfrm>
            <a:off x="-76200" y="1676400"/>
            <a:ext cx="122682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/>
              <a:t>Must track a thread's </a:t>
            </a:r>
            <a:r>
              <a:rPr lang="en-US" kern="0">
                <a:solidFill>
                  <a:schemeClr val="accent1"/>
                </a:solidFill>
              </a:rPr>
              <a:t>virtual runtime </a:t>
            </a:r>
          </a:p>
          <a:p>
            <a:pPr marL="0" indent="0" algn="ctr">
              <a:buNone/>
            </a:pPr>
            <a:r>
              <a:rPr lang="en-US" kern="0"/>
              <a:t>rather than its true physical runtime</a:t>
            </a:r>
          </a:p>
          <a:p>
            <a:pPr algn="ctr"/>
            <a:endParaRPr lang="en-US" ker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3F315-7E69-4EAB-A90F-FB1DA3458809}"/>
              </a:ext>
            </a:extLst>
          </p:cNvPr>
          <p:cNvSpPr txBox="1"/>
          <p:nvPr/>
        </p:nvSpPr>
        <p:spPr>
          <a:xfrm>
            <a:off x="0" y="3132636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b="0">
                <a:latin typeface="+mn-lt"/>
              </a:rPr>
              <a:t>Higher weight: Virtual runtime increases more slowly</a:t>
            </a:r>
          </a:p>
          <a:p>
            <a:pPr lvl="1" algn="ctr"/>
            <a:endParaRPr lang="en-US" b="0">
              <a:latin typeface="+mn-lt"/>
            </a:endParaRPr>
          </a:p>
          <a:p>
            <a:pPr lvl="1" algn="ctr"/>
            <a:r>
              <a:rPr lang="en-US" b="0">
                <a:latin typeface="+mn-lt"/>
              </a:rPr>
              <a:t>Lower weight: Virtual runtime increases more quickly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1CE0F3-3E6E-6B1E-4F8E-2D908484EA7D}"/>
                  </a:ext>
                </a:extLst>
              </p:cNvPr>
              <p:cNvSpPr txBox="1"/>
              <p:nvPr/>
            </p:nvSpPr>
            <p:spPr>
              <a:xfrm>
                <a:off x="495300" y="4974785"/>
                <a:ext cx="111252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dirty="0">
                    <a:latin typeface="+mn-lt"/>
                  </a:rPr>
                  <a:t>Virtual Runtime = Virtual Runtime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Physical Runtime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1CE0F3-3E6E-6B1E-4F8E-2D908484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974785"/>
                <a:ext cx="11125200" cy="404983"/>
              </a:xfrm>
              <a:prstGeom prst="rect">
                <a:avLst/>
              </a:prstGeom>
              <a:blipFill>
                <a:blip r:embed="rId3"/>
                <a:stretch>
                  <a:fillRect t="-98507" b="-15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174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467AC-43ED-CC04-9F46-F39F3267371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729DE-A286-2D8A-ACD4-3E4F583533AB}"/>
              </a:ext>
            </a:extLst>
          </p:cNvPr>
          <p:cNvSpPr txBox="1">
            <a:spLocks/>
          </p:cNvSpPr>
          <p:nvPr/>
        </p:nvSpPr>
        <p:spPr bwMode="auto">
          <a:xfrm>
            <a:off x="0" y="3352800"/>
            <a:ext cx="12192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Recall: Run the thread with the lowest amount of CPU use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424439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C53500-E4BE-4BFC-D888-2DE7A609C49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72E9-B8D4-B000-6D6B-0FDC061E7E51}"/>
              </a:ext>
            </a:extLst>
          </p:cNvPr>
          <p:cNvSpPr txBox="1"/>
          <p:nvPr/>
        </p:nvSpPr>
        <p:spPr>
          <a:xfrm>
            <a:off x="533400" y="3262651"/>
            <a:ext cx="1112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latin typeface="+mn-lt"/>
              </a:rPr>
              <a:t>Virtual Runtime = 0 + Physical Runtime / Weight = 0 + 4/1</a:t>
            </a:r>
          </a:p>
        </p:txBody>
      </p:sp>
    </p:spTree>
    <p:extLst>
      <p:ext uri="{BB962C8B-B14F-4D97-AF65-F5344CB8AC3E}">
        <p14:creationId xmlns:p14="http://schemas.microsoft.com/office/powerpoint/2010/main" val="22658410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CEA655-71A2-32FF-89C4-253FE66CEE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72E9-B8D4-B000-6D6B-0FDC061E7E51}"/>
              </a:ext>
            </a:extLst>
          </p:cNvPr>
          <p:cNvSpPr txBox="1"/>
          <p:nvPr/>
        </p:nvSpPr>
        <p:spPr>
          <a:xfrm>
            <a:off x="533400" y="3262651"/>
            <a:ext cx="1112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latin typeface="+mn-lt"/>
              </a:rPr>
              <a:t>Virtual Runtime = 0 + Physical Runtime / Weight = 0 + 16/4 = 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781484-DF83-55F8-749B-E38E70D930D6}"/>
              </a:ext>
            </a:extLst>
          </p:cNvPr>
          <p:cNvSpPr/>
          <p:nvPr/>
        </p:nvSpPr>
        <p:spPr bwMode="auto">
          <a:xfrm>
            <a:off x="3543562" y="5716051"/>
            <a:ext cx="2628637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076717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AE5A4A-6C64-689A-824C-AB1FDAB21A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72E9-B8D4-B000-6D6B-0FDC061E7E51}"/>
              </a:ext>
            </a:extLst>
          </p:cNvPr>
          <p:cNvSpPr txBox="1"/>
          <p:nvPr/>
        </p:nvSpPr>
        <p:spPr>
          <a:xfrm>
            <a:off x="533400" y="3262651"/>
            <a:ext cx="1112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latin typeface="+mn-lt"/>
              </a:rPr>
              <a:t>Virtual Runtime = 4 + Physical Runtime / Weight = 4 + 4/1 = 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781484-DF83-55F8-749B-E38E70D930D6}"/>
              </a:ext>
            </a:extLst>
          </p:cNvPr>
          <p:cNvSpPr/>
          <p:nvPr/>
        </p:nvSpPr>
        <p:spPr bwMode="auto">
          <a:xfrm>
            <a:off x="3543562" y="5716051"/>
            <a:ext cx="2628637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774B3-546D-B76A-65E6-6609473F5B69}"/>
              </a:ext>
            </a:extLst>
          </p:cNvPr>
          <p:cNvSpPr/>
          <p:nvPr/>
        </p:nvSpPr>
        <p:spPr bwMode="auto">
          <a:xfrm>
            <a:off x="6315142" y="570449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789861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EF2EC2-A26B-2DFB-991E-016C9110A86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Target Latency = 20ms</a:t>
            </a:r>
          </a:p>
          <a:p>
            <a:pPr marL="0" indent="0" algn="ctr">
              <a:buNone/>
            </a:pPr>
            <a:r>
              <a:rPr lang="en-US" dirty="0"/>
              <a:t>Minimum Granularity = 1ms</a:t>
            </a:r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err="1"/>
              <a:t>timeslice</a:t>
            </a:r>
            <a:r>
              <a:rPr lang="en-US" dirty="0"/>
              <a:t> = 4ms</a:t>
            </a:r>
          </a:p>
          <a:p>
            <a:pPr marL="0" indent="0" algn="ctr">
              <a:buNone/>
            </a:pPr>
            <a:r>
              <a:rPr lang="en-US" dirty="0"/>
              <a:t>B </a:t>
            </a:r>
            <a:r>
              <a:rPr lang="en-US" dirty="0" err="1"/>
              <a:t>timeslice</a:t>
            </a:r>
            <a:r>
              <a:rPr lang="en-US" dirty="0"/>
              <a:t> = 16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72E9-B8D4-B000-6D6B-0FDC061E7E51}"/>
              </a:ext>
            </a:extLst>
          </p:cNvPr>
          <p:cNvSpPr txBox="1"/>
          <p:nvPr/>
        </p:nvSpPr>
        <p:spPr>
          <a:xfrm>
            <a:off x="533400" y="3262651"/>
            <a:ext cx="1112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latin typeface="+mn-lt"/>
              </a:rPr>
              <a:t>Virtual Runtime = 4 + Physical Runtime / Weight = 4 + 16/4 = 8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781484-DF83-55F8-749B-E38E70D930D6}"/>
              </a:ext>
            </a:extLst>
          </p:cNvPr>
          <p:cNvSpPr/>
          <p:nvPr/>
        </p:nvSpPr>
        <p:spPr bwMode="auto">
          <a:xfrm>
            <a:off x="3543562" y="5716051"/>
            <a:ext cx="2628637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774B3-546D-B76A-65E6-6609473F5B69}"/>
              </a:ext>
            </a:extLst>
          </p:cNvPr>
          <p:cNvSpPr/>
          <p:nvPr/>
        </p:nvSpPr>
        <p:spPr bwMode="auto">
          <a:xfrm>
            <a:off x="6315142" y="570449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9DCFB-74B5-4CEC-CF69-5BB4E58B36C5}"/>
              </a:ext>
            </a:extLst>
          </p:cNvPr>
          <p:cNvSpPr/>
          <p:nvPr/>
        </p:nvSpPr>
        <p:spPr bwMode="auto">
          <a:xfrm>
            <a:off x="7448685" y="5704490"/>
            <a:ext cx="2628637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067591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6C1795-AAF9-AD9C-830D-EA9A5A5896A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94390"/>
            <a:ext cx="105664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 “Physical” CPU utilization: 4 + 4 = 8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B “Physical” CPU utilization: 16 + 16 = 32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A388A-B963-8632-4C6B-2DE31410F854}"/>
              </a:ext>
            </a:extLst>
          </p:cNvPr>
          <p:cNvSpPr/>
          <p:nvPr/>
        </p:nvSpPr>
        <p:spPr bwMode="auto">
          <a:xfrm>
            <a:off x="4572000" y="42672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0DB4-72E6-943B-D646-03D2CA7FED15}"/>
              </a:ext>
            </a:extLst>
          </p:cNvPr>
          <p:cNvSpPr/>
          <p:nvPr/>
        </p:nvSpPr>
        <p:spPr bwMode="auto">
          <a:xfrm>
            <a:off x="6324600" y="4267200"/>
            <a:ext cx="990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37494-B476-A833-EAA9-C4D779DA19DA}"/>
              </a:ext>
            </a:extLst>
          </p:cNvPr>
          <p:cNvSpPr txBox="1"/>
          <p:nvPr/>
        </p:nvSpPr>
        <p:spPr>
          <a:xfrm>
            <a:off x="4876800" y="4953000"/>
            <a:ext cx="43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+mn-lt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D4343-0CA8-E4D7-AF7A-BFFEF28D1800}"/>
              </a:ext>
            </a:extLst>
          </p:cNvPr>
          <p:cNvSpPr txBox="1"/>
          <p:nvPr/>
        </p:nvSpPr>
        <p:spPr>
          <a:xfrm>
            <a:off x="6400801" y="4953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+mn-lt"/>
              </a:rPr>
              <a:t>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9E348-27F0-D5C0-EF9B-36A7876B1ED5}"/>
              </a:ext>
            </a:extLst>
          </p:cNvPr>
          <p:cNvSpPr/>
          <p:nvPr/>
        </p:nvSpPr>
        <p:spPr bwMode="auto">
          <a:xfrm>
            <a:off x="2362200" y="571500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781484-DF83-55F8-749B-E38E70D930D6}"/>
              </a:ext>
            </a:extLst>
          </p:cNvPr>
          <p:cNvSpPr/>
          <p:nvPr/>
        </p:nvSpPr>
        <p:spPr bwMode="auto">
          <a:xfrm>
            <a:off x="3543562" y="5716051"/>
            <a:ext cx="2628637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774B3-546D-B76A-65E6-6609473F5B69}"/>
              </a:ext>
            </a:extLst>
          </p:cNvPr>
          <p:cNvSpPr/>
          <p:nvPr/>
        </p:nvSpPr>
        <p:spPr bwMode="auto">
          <a:xfrm>
            <a:off x="6315142" y="5704490"/>
            <a:ext cx="990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D9DCFB-74B5-4CEC-CF69-5BB4E58B36C5}"/>
              </a:ext>
            </a:extLst>
          </p:cNvPr>
          <p:cNvSpPr/>
          <p:nvPr/>
        </p:nvSpPr>
        <p:spPr bwMode="auto">
          <a:xfrm>
            <a:off x="7448685" y="5704490"/>
            <a:ext cx="2628637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B824FC-E19C-8798-5BEB-86F36A9ED5DC}"/>
              </a:ext>
            </a:extLst>
          </p:cNvPr>
          <p:cNvSpPr txBox="1">
            <a:spLocks/>
          </p:cNvSpPr>
          <p:nvPr/>
        </p:nvSpPr>
        <p:spPr bwMode="auto">
          <a:xfrm>
            <a:off x="1031942" y="2829910"/>
            <a:ext cx="105664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But equal virtual runtime!</a:t>
            </a: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CFS shares </a:t>
            </a:r>
            <a:r>
              <a:rPr lang="en-US" kern="0" err="1">
                <a:solidFill>
                  <a:schemeClr val="accent1"/>
                </a:solidFill>
              </a:rPr>
              <a:t>vruntime</a:t>
            </a:r>
            <a:r>
              <a:rPr lang="en-US" kern="0">
                <a:solidFill>
                  <a:schemeClr val="accent1"/>
                </a:solidFill>
              </a:rPr>
              <a:t> equally</a:t>
            </a:r>
          </a:p>
        </p:txBody>
      </p:sp>
    </p:spTree>
    <p:extLst>
      <p:ext uri="{BB962C8B-B14F-4D97-AF65-F5344CB8AC3E}">
        <p14:creationId xmlns:p14="http://schemas.microsoft.com/office/powerpoint/2010/main" val="2225787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FB980-3FAD-8D1F-73AB-F0B5367CD3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15200" y="1828800"/>
            <a:ext cx="4023717" cy="3335756"/>
            <a:chOff x="7352234" y="-150581"/>
            <a:chExt cx="4023717" cy="33357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26" y="318517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626" y="92872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7352234" y="-150581"/>
              <a:ext cx="4023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latin typeface="+mn-lt"/>
                </a:rPr>
                <a:t>Virtual</a:t>
              </a:r>
            </a:p>
            <a:p>
              <a:pPr algn="ctr"/>
              <a:r>
                <a:rPr lang="en-US" sz="2400" b="0" dirty="0">
                  <a:latin typeface="+mn-lt"/>
                </a:rPr>
                <a:t>CPU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7933187" y="1906999"/>
              <a:ext cx="707190" cy="1268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B</a:t>
              </a:r>
              <a:endParaRPr lang="en-US" sz="3200" b="1" baseline="-25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9296400" y="1905000"/>
              <a:ext cx="707190" cy="126812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A</a:t>
              </a:r>
              <a:endParaRPr lang="en-US" sz="3200" b="1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82748" y="1773135"/>
            <a:ext cx="3674334" cy="3391421"/>
            <a:chOff x="2062298" y="-68167"/>
            <a:chExt cx="3674334" cy="33914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062298" y="3323253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98" y="1066800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2962825" y="-68167"/>
              <a:ext cx="20297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+mn-lt"/>
                </a:rPr>
                <a:t>Physical</a:t>
              </a:r>
            </a:p>
            <a:p>
              <a:pPr algn="ctr"/>
              <a:r>
                <a:rPr lang="en-US" sz="2400" b="0" dirty="0">
                  <a:latin typeface="+mn-lt"/>
                </a:rPr>
                <a:t>CPU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2220859" y="1484404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0" dirty="0"/>
                <a:t>B</a:t>
              </a:r>
              <a:endParaRPr lang="en-US" sz="3200" b="0" baseline="-25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3584072" y="2854005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0" dirty="0"/>
                <a:t>A</a:t>
              </a:r>
              <a:endParaRPr lang="en-US" sz="3200" b="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5EC12-EA9F-4C40-B994-796BFFEE27A2}"/>
                </a:ext>
              </a:extLst>
            </p:cNvPr>
            <p:cNvSpPr txBox="1"/>
            <p:nvPr/>
          </p:nvSpPr>
          <p:spPr>
            <a:xfrm>
              <a:off x="2916326" y="1096726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>
                  <a:latin typeface="+mn-lt"/>
                </a:rPr>
                <a:t>16 (</a:t>
              </a:r>
              <a:r>
                <a:rPr lang="en-US" sz="2000" b="0" i="1" dirty="0" err="1">
                  <a:latin typeface="+mn-lt"/>
                </a:rPr>
                <a:t>w</a:t>
              </a:r>
              <a:r>
                <a:rPr lang="en-US" sz="2000" b="0" i="1" baseline="-25000" dirty="0" err="1">
                  <a:latin typeface="+mn-lt"/>
                </a:rPr>
                <a:t>B</a:t>
              </a:r>
              <a:r>
                <a:rPr lang="en-US" sz="2000" b="0" i="1" dirty="0">
                  <a:latin typeface="+mn-lt"/>
                </a:rPr>
                <a:t>=4)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932C1-E718-42B7-A503-219F3B840E04}"/>
                </a:ext>
              </a:extLst>
            </p:cNvPr>
            <p:cNvSpPr txBox="1"/>
            <p:nvPr/>
          </p:nvSpPr>
          <p:spPr>
            <a:xfrm>
              <a:off x="4179796" y="237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>
                  <a:latin typeface="+mn-lt"/>
                </a:rPr>
                <a:t>4 (</a:t>
              </a:r>
              <a:r>
                <a:rPr lang="en-US" sz="2000" b="0" i="1" dirty="0" err="1">
                  <a:latin typeface="+mn-lt"/>
                </a:rPr>
                <a:t>w</a:t>
              </a:r>
              <a:r>
                <a:rPr lang="en-US" sz="2000" b="0" i="1" baseline="-25000" dirty="0" err="1">
                  <a:latin typeface="+mn-lt"/>
                </a:rPr>
                <a:t>A</a:t>
              </a:r>
              <a:r>
                <a:rPr lang="en-US" sz="2000" b="0" i="1" dirty="0">
                  <a:latin typeface="+mn-lt"/>
                </a:rPr>
                <a:t>=1)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13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B34E6E-A909-E5DF-CA36-3A8F19BF9B1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Schedulers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029200" cy="5090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O(n) scheduler</a:t>
            </a:r>
          </a:p>
          <a:p>
            <a:pPr marL="457200" lvl="1" indent="0" algn="ctr">
              <a:buNone/>
            </a:pPr>
            <a:r>
              <a:rPr lang="en-US">
                <a:sym typeface="Symbol"/>
              </a:rPr>
              <a:t>Linux 2.4 to Linux 2.6</a:t>
            </a:r>
          </a:p>
          <a:p>
            <a:pPr lvl="1" algn="ctr"/>
            <a:endParaRPr lang="en-US">
              <a:sym typeface="Symbol"/>
            </a:endParaRPr>
          </a:p>
          <a:p>
            <a:pPr marL="0" indent="0" algn="ctr">
              <a:buNone/>
            </a:pPr>
            <a:r>
              <a:rPr lang="en-US">
                <a:sym typeface="Symbol"/>
              </a:rPr>
              <a:t>O(1) scheduler</a:t>
            </a:r>
          </a:p>
          <a:p>
            <a:pPr marL="457200" lvl="1" indent="0" algn="ctr">
              <a:buNone/>
            </a:pPr>
            <a:r>
              <a:rPr lang="en-US">
                <a:sym typeface="Symbol"/>
              </a:rPr>
              <a:t>Linux 2.6 to 2.6.22</a:t>
            </a:r>
          </a:p>
          <a:p>
            <a:pPr lvl="1" algn="ctr"/>
            <a:endParaRPr lang="en-US">
              <a:sym typeface="Symbol"/>
            </a:endParaRPr>
          </a:p>
          <a:p>
            <a:pPr marL="0" indent="0" algn="ctr">
              <a:buNone/>
            </a:pPr>
            <a:r>
              <a:rPr lang="en-US">
                <a:sym typeface="Symbol"/>
              </a:rPr>
              <a:t>CFS scheduler</a:t>
            </a:r>
          </a:p>
          <a:p>
            <a:pPr marL="457200" lvl="1" indent="0" algn="ctr">
              <a:buNone/>
            </a:pPr>
            <a:r>
              <a:rPr lang="en-US">
                <a:sym typeface="Symbol"/>
              </a:rPr>
              <a:t>Linux 2.6.23 onwards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A48BA8-AFDD-7D59-CE8A-737CA7390116}"/>
              </a:ext>
            </a:extLst>
          </p:cNvPr>
          <p:cNvSpPr txBox="1">
            <a:spLocks/>
          </p:cNvSpPr>
          <p:nvPr/>
        </p:nvSpPr>
        <p:spPr bwMode="auto">
          <a:xfrm>
            <a:off x="6172200" y="1676399"/>
            <a:ext cx="5029200" cy="50902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sym typeface="Symbol"/>
              </a:rPr>
              <a:t>Did not scale with large number of processes</a:t>
            </a:r>
          </a:p>
          <a:p>
            <a:pPr lvl="1" algn="ctr"/>
            <a:endParaRPr lang="en-US" kern="0">
              <a:solidFill>
                <a:schemeClr val="accent1"/>
              </a:solidFill>
              <a:sym typeface="Symbol"/>
            </a:endParaRP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sym typeface="Symbol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sym typeface="Symbol"/>
              </a:rPr>
              <a:t>Heuristics too complex</a:t>
            </a: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sym typeface="Symbol"/>
            </a:endParaRP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sym typeface="Symbol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sym typeface="Symbol"/>
              </a:rPr>
              <a:t>Proportional Fair Sharing. </a:t>
            </a:r>
            <a:br>
              <a:rPr lang="en-US" kern="0">
                <a:solidFill>
                  <a:schemeClr val="accent1"/>
                </a:solidFill>
                <a:sym typeface="Symbol"/>
              </a:rPr>
            </a:br>
            <a:r>
              <a:rPr lang="en-US" kern="0">
                <a:solidFill>
                  <a:schemeClr val="accent1"/>
                </a:solidFill>
                <a:sym typeface="Symbol"/>
              </a:rPr>
              <a:t>Throughput and Latency constraints</a:t>
            </a: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sym typeface="Symbol"/>
              </a:rPr>
              <a:t>Gives all processes 1/N *virtual time * on CPU</a:t>
            </a:r>
          </a:p>
        </p:txBody>
      </p:sp>
    </p:spTree>
    <p:extLst>
      <p:ext uri="{BB962C8B-B14F-4D97-AF65-F5344CB8AC3E}">
        <p14:creationId xmlns:p14="http://schemas.microsoft.com/office/powerpoint/2010/main" val="2103903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738AF-B27E-0F57-7211-FD6AB4FE2D3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E10EEF-EFFB-F853-6B36-87B44D8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Recall</a:t>
            </a:r>
            <a:r>
              <a:rPr lang="fr-FR" dirty="0"/>
              <a:t>: Learning </a:t>
            </a:r>
            <a:r>
              <a:rPr lang="fr-FR" dirty="0" err="1"/>
              <a:t>behaviour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B867E3-1CC3-CAAB-E9C1-0B1BE1624195}"/>
              </a:ext>
            </a:extLst>
          </p:cNvPr>
          <p:cNvSpPr/>
          <p:nvPr/>
        </p:nvSpPr>
        <p:spPr bwMode="auto">
          <a:xfrm>
            <a:off x="3349302" y="2590800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DE049-1546-6706-BD23-B7349B4E1F97}"/>
              </a:ext>
            </a:extLst>
          </p:cNvPr>
          <p:cNvSpPr/>
          <p:nvPr/>
        </p:nvSpPr>
        <p:spPr bwMode="auto">
          <a:xfrm>
            <a:off x="3349302" y="3461056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29CE-6F3D-5763-3073-8ED9AB2BF43F}"/>
              </a:ext>
            </a:extLst>
          </p:cNvPr>
          <p:cNvSpPr/>
          <p:nvPr/>
        </p:nvSpPr>
        <p:spPr bwMode="auto">
          <a:xfrm>
            <a:off x="3349302" y="4353385"/>
            <a:ext cx="67056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C4E70-2141-674B-C7AF-7F44A7CC315F}"/>
              </a:ext>
            </a:extLst>
          </p:cNvPr>
          <p:cNvGrpSpPr/>
          <p:nvPr/>
        </p:nvGrpSpPr>
        <p:grpSpPr>
          <a:xfrm>
            <a:off x="2895599" y="875458"/>
            <a:ext cx="7153721" cy="749022"/>
            <a:chOff x="2258479" y="2681288"/>
            <a:chExt cx="4446436" cy="749022"/>
          </a:xfrm>
          <a:solidFill>
            <a:srgbClr val="FFC000"/>
          </a:solidFill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09D7D23-A855-B343-C531-36FD8C1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79" y="26812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35ABE39-B9F8-B4D2-3EEB-28918C582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83" y="3060978"/>
              <a:ext cx="11482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800" b="0">
                <a:latin typeface="+mn-lt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D0576B2C-11CF-61A5-85CB-719E370E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554" y="2801422"/>
              <a:ext cx="378336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Computes for 1 </a:t>
              </a:r>
              <a:r>
                <a:rPr lang="en-US" altLang="en-US" sz="1800" b="0" err="1">
                  <a:latin typeface="+mn-lt"/>
                </a:rPr>
                <a:t>ms.</a:t>
              </a:r>
              <a:r>
                <a:rPr lang="en-US" altLang="en-US" sz="1800" b="0">
                  <a:latin typeface="+mn-lt"/>
                </a:rPr>
                <a:t> Uses disk for 10 </a:t>
              </a:r>
              <a:r>
                <a:rPr lang="en-US" altLang="en-US" sz="1800" b="0" err="1">
                  <a:latin typeface="+mn-lt"/>
                </a:rPr>
                <a:t>ms</a:t>
              </a:r>
              <a:endParaRPr lang="en-US" altLang="en-US" sz="1800" b="0">
                <a:latin typeface="+mn-lt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EC4716D-EFE0-04B5-EE9C-B337B13B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73782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2</a:t>
            </a:r>
            <a:endParaRPr lang="en-US" altLang="en-US" sz="2400" b="0">
              <a:latin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589B150-57AA-6A97-1B04-F3AB8636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9" y="1535119"/>
            <a:ext cx="33457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Computes for 50 </a:t>
            </a:r>
            <a:r>
              <a:rPr lang="en-US" altLang="en-US" sz="1800" b="0" err="1">
                <a:latin typeface="+mn-lt"/>
              </a:rPr>
              <a:t>ms.</a:t>
            </a:r>
            <a:r>
              <a:rPr lang="en-US" altLang="en-US" sz="1800" b="0">
                <a:latin typeface="+mn-lt"/>
              </a:rPr>
              <a:t>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B06BDE8-3A7D-C5F7-1FAA-006B3964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76" y="2787134"/>
            <a:ext cx="143821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q= 2 </a:t>
            </a:r>
            <a:r>
              <a:rPr lang="en-US" altLang="en-US" sz="1800" b="0" err="1">
                <a:latin typeface="+mn-lt"/>
              </a:rPr>
              <a:t>ms</a:t>
            </a:r>
            <a:endParaRPr lang="en-US" altLang="en-US" sz="1800" b="0">
              <a:latin typeface="+mn-lt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821A07F-F797-F5F7-4C4E-EB7CF9B0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977" y="3657390"/>
            <a:ext cx="15953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q= 10 </a:t>
            </a:r>
            <a:r>
              <a:rPr lang="en-US" altLang="en-US" sz="1800" b="0" err="1">
                <a:latin typeface="+mn-lt"/>
              </a:rPr>
              <a:t>ms</a:t>
            </a:r>
            <a:endParaRPr lang="en-US" altLang="en-US" sz="1800" b="0">
              <a:latin typeface="+mn-lt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712D3BC-ABDA-730D-3BD9-AFC76806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4648200"/>
            <a:ext cx="176683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q= 100 </a:t>
            </a:r>
            <a:r>
              <a:rPr lang="en-US" altLang="en-US" sz="1800" b="0" err="1">
                <a:latin typeface="+mn-lt"/>
              </a:rPr>
              <a:t>ms</a:t>
            </a:r>
            <a:endParaRPr lang="en-US" altLang="en-US" sz="1800" b="0">
              <a:latin typeface="+mn-lt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7EA7F3AF-E03D-CF1B-8B78-5D1183B1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09" y="5758724"/>
            <a:ext cx="130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Schedule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21918-7F32-0EB0-61AF-6232402F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78" y="5638590"/>
            <a:ext cx="3036222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2</a:t>
            </a:r>
            <a:endParaRPr lang="en-US" altLang="en-US" sz="2400" b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C0920-2800-424D-65B3-A83D1FDF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975" y="563859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  <a:endParaRPr lang="en-US" altLang="en-US" sz="2400" b="0"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0A6AC8-ABC8-836A-FFF2-6D4D2CC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  <a:endParaRPr lang="en-US" altLang="en-US" sz="2400" b="0">
              <a:latin typeface="+mn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EFC38D7-3A50-1BB4-FED9-79A9D85D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470" y="5638800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  <a:endParaRPr lang="en-US" altLang="en-US" sz="2400" b="0">
              <a:latin typeface="+mn-lt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41CC4-CE13-CE6A-CDC0-6937C2E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944" y="5638590"/>
            <a:ext cx="3355256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2</a:t>
            </a:r>
            <a:endParaRPr lang="en-US" altLang="en-US" sz="2400" b="0">
              <a:latin typeface="+mn-lt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839614-8AC1-ECBF-E587-52156B19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982" y="4424541"/>
            <a:ext cx="907404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2</a:t>
            </a:r>
            <a:endParaRPr lang="en-US" altLang="en-US" sz="2400" b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027D3-8BF1-2B6F-35BA-17CF7B2D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56" y="2657322"/>
            <a:ext cx="907404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  <a:endParaRPr lang="en-US" altLang="en-US" sz="24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3507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5C736-7D99-D60A-1B97-A6EBF0AC806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B3994D-C908-3EE1-4B17-970F0F7D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Many </a:t>
            </a:r>
            <a:r>
              <a:rPr lang="en-US" err="1"/>
              <a:t>many</a:t>
            </a:r>
            <a:r>
              <a:rPr lang="en-US"/>
              <a:t> different variants of MLQF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D9FB-A38B-4DF2-1572-10179E70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24000"/>
            <a:ext cx="10566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Change how prevent starvation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Change constants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Change scheduling policies within each queue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Most modern schedulers are variants of MLQF queues</a:t>
            </a:r>
          </a:p>
        </p:txBody>
      </p:sp>
    </p:spTree>
    <p:extLst>
      <p:ext uri="{BB962C8B-B14F-4D97-AF65-F5344CB8AC3E}">
        <p14:creationId xmlns:p14="http://schemas.microsoft.com/office/powerpoint/2010/main" val="391206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495CD1-8B9F-4368-5F7D-9F808633F5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6E4F5B-89AF-A3D2-E7D1-C4EC0A1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88F5-00A5-5856-A8AF-0BF3FEBD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66400" cy="28194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IO-bound jobs have high priorities.</a:t>
            </a:r>
          </a:p>
          <a:p>
            <a:pPr marL="0" indent="0" algn="ctr">
              <a:buNone/>
            </a:pPr>
            <a:r>
              <a:rPr lang="en-US" dirty="0"/>
              <a:t>Get scheduled quickly. Run for short </a:t>
            </a:r>
            <a:r>
              <a:rPr lang="en-US" dirty="0" err="1"/>
              <a:t>quantas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Compute-bound jobs have low priority</a:t>
            </a:r>
            <a:r>
              <a:rPr lang="en-US" dirty="0"/>
              <a:t>. Run with low time </a:t>
            </a:r>
            <a:r>
              <a:rPr lang="en-US" dirty="0" err="1"/>
              <a:t>quantas</a:t>
            </a:r>
            <a:r>
              <a:rPr lang="en-US" dirty="0"/>
              <a:t>. Run when IO bound jobs blocked on IO.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To prevent </a:t>
            </a:r>
            <a:r>
              <a:rPr lang="en-US" dirty="0">
                <a:solidFill>
                  <a:schemeClr val="accent1"/>
                </a:solidFill>
              </a:rPr>
              <a:t>starvation</a:t>
            </a:r>
            <a:r>
              <a:rPr lang="en-US" dirty="0"/>
              <a:t>, all jobs get a chance to run in a given period 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 job says in the lower queue for ever. Account for </a:t>
            </a:r>
            <a:r>
              <a:rPr lang="en-US" dirty="0">
                <a:solidFill>
                  <a:schemeClr val="accent1"/>
                </a:solidFill>
              </a:rPr>
              <a:t>changes in workload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221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5E868F-DF5F-FAC3-12BD-74931F4C8FB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8AFDBF-B8EF-66B2-24C9-5E09FFD5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 for Tod</a:t>
            </a:r>
            <a:r>
              <a:rPr lang="en-US" dirty="0"/>
              <a:t>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E2F6-19F1-EF5C-41E4-4A9F115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05000"/>
            <a:ext cx="10566400" cy="4114800"/>
          </a:xfrm>
        </p:spPr>
        <p:txBody>
          <a:bodyPr/>
          <a:lstStyle/>
          <a:p>
            <a:r>
              <a:rPr lang="en-US" dirty="0"/>
              <a:t>What did “older” Linux schedulers do?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Introducing the concept of proportional fair sharing and CFS</a:t>
            </a:r>
          </a:p>
          <a:p>
            <a:endParaRPr lang="en-US" dirty="0"/>
          </a:p>
          <a:p>
            <a:r>
              <a:rPr lang="en-US" dirty="0"/>
              <a:t>Understanding deadlocks more formally</a:t>
            </a:r>
          </a:p>
        </p:txBody>
      </p:sp>
    </p:spTree>
    <p:extLst>
      <p:ext uri="{BB962C8B-B14F-4D97-AF65-F5344CB8AC3E}">
        <p14:creationId xmlns:p14="http://schemas.microsoft.com/office/powerpoint/2010/main" val="14117885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E83AB6-7908-4130-8364-4B1F94FEF38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History of Schedulers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90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O(n) scheduler</a:t>
            </a: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Linux 2.4 to Linux 2.6</a:t>
            </a:r>
          </a:p>
          <a:p>
            <a:pPr lvl="1" algn="ctr"/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O(1) scheduler</a:t>
            </a: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Linux 2.6 to 2.6.22</a:t>
            </a:r>
          </a:p>
          <a:p>
            <a:pPr lvl="1" algn="ctr"/>
            <a:endParaRPr lang="en-US" dirty="0">
              <a:sym typeface="Symbol"/>
            </a:endParaRPr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CFS scheduler</a:t>
            </a:r>
          </a:p>
          <a:p>
            <a:pPr marL="457200" lvl="1" indent="0" algn="ctr">
              <a:buNone/>
            </a:pPr>
            <a:r>
              <a:rPr lang="en-US" dirty="0">
                <a:sym typeface="Symbol"/>
              </a:rPr>
              <a:t>Linux 2.6.23 onwards</a:t>
            </a:r>
          </a:p>
        </p:txBody>
      </p:sp>
    </p:spTree>
    <p:extLst>
      <p:ext uri="{BB962C8B-B14F-4D97-AF65-F5344CB8AC3E}">
        <p14:creationId xmlns:p14="http://schemas.microsoft.com/office/powerpoint/2010/main" val="13405467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2350</Words>
  <Application>Microsoft Office PowerPoint</Application>
  <PresentationFormat>Widescreen</PresentationFormat>
  <Paragraphs>531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Cambria Math</vt:lpstr>
      <vt:lpstr>Comic Sans MS</vt:lpstr>
      <vt:lpstr>Consolas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12   Scheduling Core Concepts and Classic Policies </vt:lpstr>
      <vt:lpstr>Recall: STCF</vt:lpstr>
      <vt:lpstr>Recall: Multi Level Feedback Queue</vt:lpstr>
      <vt:lpstr>Recall: Multi Level Feedback Queue</vt:lpstr>
      <vt:lpstr>Recall: Learning behaviour</vt:lpstr>
      <vt:lpstr>Many many different variants of MLQF</vt:lpstr>
      <vt:lpstr>What’s important?</vt:lpstr>
      <vt:lpstr>Goals for Today</vt:lpstr>
      <vt:lpstr>Recall: History of Schedulers in Linux</vt:lpstr>
      <vt:lpstr>Case Study: Linux O(n) Scheduler</vt:lpstr>
      <vt:lpstr>Case Study: Linux O(1) Scheduler</vt:lpstr>
      <vt:lpstr>Case Study: O(1) Scheduler – User tasks</vt:lpstr>
      <vt:lpstr>User tasks – Priority Adjustment</vt:lpstr>
      <vt:lpstr>O(1) Scheduler – Real tasks</vt:lpstr>
      <vt:lpstr>An aside: Real-Time Scheduling</vt:lpstr>
      <vt:lpstr>Introducing the Completely Fair Scheduler </vt:lpstr>
      <vt:lpstr>Proportional Fair Sharing</vt:lpstr>
      <vt:lpstr>Early Example: Lottery Scheduling</vt:lpstr>
      <vt:lpstr>How to assign tickets?</vt:lpstr>
      <vt:lpstr>Temporary Unfairness</vt:lpstr>
      <vt:lpstr>Stride Scheduling</vt:lpstr>
      <vt:lpstr>Stride Scheduling</vt:lpstr>
      <vt:lpstr>Stride Scheduling</vt:lpstr>
      <vt:lpstr>Linux Completely Fair Scheduler (CFS)</vt:lpstr>
      <vt:lpstr>Linux Completely Fair Scheduler (CFS)</vt:lpstr>
      <vt:lpstr>Linux Completely Fair Scheduler (CFS)</vt:lpstr>
      <vt:lpstr>Linux CFS: Responsiveness</vt:lpstr>
      <vt:lpstr>Linux CFS: Latency</vt:lpstr>
      <vt:lpstr>Linux CFS: Throughput</vt:lpstr>
      <vt:lpstr>Constraints in the Wild (Linux Kernel)</vt:lpstr>
      <vt:lpstr>Priorities in Unix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Virtual Runtime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Linux CFS: Proportional Shares</vt:lpstr>
      <vt:lpstr>Summary: Schedulers in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2023-10-05T19:06:40Z</dcterms:created>
  <dcterms:modified xsi:type="dcterms:W3CDTF">2023-10-05T19:06:50Z</dcterms:modified>
</cp:coreProperties>
</file>