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50"/>
  </p:notesMasterIdLst>
  <p:handoutMasterIdLst>
    <p:handoutMasterId r:id="rId51"/>
  </p:handoutMasterIdLst>
  <p:sldIdLst>
    <p:sldId id="256" r:id="rId2"/>
    <p:sldId id="731" r:id="rId3"/>
    <p:sldId id="1668" r:id="rId4"/>
    <p:sldId id="709" r:id="rId5"/>
    <p:sldId id="739" r:id="rId6"/>
    <p:sldId id="1669" r:id="rId7"/>
    <p:sldId id="1670" r:id="rId8"/>
    <p:sldId id="1715" r:id="rId9"/>
    <p:sldId id="1714" r:id="rId10"/>
    <p:sldId id="1686" r:id="rId11"/>
    <p:sldId id="1671" r:id="rId12"/>
    <p:sldId id="1638" r:id="rId13"/>
    <p:sldId id="1639" r:id="rId14"/>
    <p:sldId id="1608" r:id="rId15"/>
    <p:sldId id="1717" r:id="rId16"/>
    <p:sldId id="771" r:id="rId17"/>
    <p:sldId id="770" r:id="rId18"/>
    <p:sldId id="1716" r:id="rId19"/>
    <p:sldId id="756" r:id="rId20"/>
    <p:sldId id="758" r:id="rId21"/>
    <p:sldId id="768" r:id="rId22"/>
    <p:sldId id="769" r:id="rId23"/>
    <p:sldId id="765" r:id="rId24"/>
    <p:sldId id="1675" r:id="rId25"/>
    <p:sldId id="1684" r:id="rId26"/>
    <p:sldId id="1676" r:id="rId27"/>
    <p:sldId id="1697" r:id="rId28"/>
    <p:sldId id="1672" r:id="rId29"/>
    <p:sldId id="1678" r:id="rId30"/>
    <p:sldId id="1679" r:id="rId31"/>
    <p:sldId id="1680" r:id="rId32"/>
    <p:sldId id="1677" r:id="rId33"/>
    <p:sldId id="1698" r:id="rId34"/>
    <p:sldId id="1682" r:id="rId35"/>
    <p:sldId id="1683" r:id="rId36"/>
    <p:sldId id="1687" r:id="rId37"/>
    <p:sldId id="1688" r:id="rId38"/>
    <p:sldId id="1692" r:id="rId39"/>
    <p:sldId id="1691" r:id="rId40"/>
    <p:sldId id="1615" r:id="rId41"/>
    <p:sldId id="1616" r:id="rId42"/>
    <p:sldId id="1617" r:id="rId43"/>
    <p:sldId id="1693" r:id="rId44"/>
    <p:sldId id="1690" r:id="rId45"/>
    <p:sldId id="1689" r:id="rId46"/>
    <p:sldId id="1695" r:id="rId47"/>
    <p:sldId id="1685" r:id="rId48"/>
    <p:sldId id="1696" r:id="rId4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256"/>
            <p14:sldId id="731"/>
            <p14:sldId id="1668"/>
            <p14:sldId id="709"/>
            <p14:sldId id="739"/>
            <p14:sldId id="1669"/>
            <p14:sldId id="1670"/>
            <p14:sldId id="1715"/>
            <p14:sldId id="1714"/>
            <p14:sldId id="1686"/>
            <p14:sldId id="1671"/>
            <p14:sldId id="1638"/>
            <p14:sldId id="1639"/>
            <p14:sldId id="1608"/>
            <p14:sldId id="1717"/>
            <p14:sldId id="771"/>
            <p14:sldId id="770"/>
            <p14:sldId id="1716"/>
            <p14:sldId id="756"/>
            <p14:sldId id="758"/>
            <p14:sldId id="768"/>
            <p14:sldId id="769"/>
            <p14:sldId id="765"/>
            <p14:sldId id="1675"/>
            <p14:sldId id="1684"/>
            <p14:sldId id="1676"/>
            <p14:sldId id="1697"/>
            <p14:sldId id="1672"/>
            <p14:sldId id="1678"/>
            <p14:sldId id="1679"/>
            <p14:sldId id="1680"/>
            <p14:sldId id="1677"/>
            <p14:sldId id="1698"/>
            <p14:sldId id="1682"/>
            <p14:sldId id="1683"/>
            <p14:sldId id="1687"/>
            <p14:sldId id="1688"/>
            <p14:sldId id="1692"/>
            <p14:sldId id="1691"/>
            <p14:sldId id="1615"/>
            <p14:sldId id="1616"/>
            <p14:sldId id="1617"/>
            <p14:sldId id="1693"/>
            <p14:sldId id="1690"/>
            <p14:sldId id="1689"/>
            <p14:sldId id="1695"/>
            <p14:sldId id="1685"/>
            <p14:sldId id="16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FF"/>
    <a:srgbClr val="A18623"/>
    <a:srgbClr val="9E7800"/>
    <a:srgbClr val="C49500"/>
    <a:srgbClr val="F430AB"/>
    <a:srgbClr val="E6E703"/>
    <a:srgbClr val="72AAAE"/>
    <a:srgbClr val="2A40E2"/>
    <a:srgbClr val="233AE1"/>
    <a:srgbClr val="1C31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1319C-1938-4470-9C50-797069EB71BD}" v="4" dt="2023-10-12T18:16:23.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76"/>
    <p:restoredTop sz="85755" autoAdjust="0"/>
  </p:normalViewPr>
  <p:slideViewPr>
    <p:cSldViewPr>
      <p:cViewPr varScale="1">
        <p:scale>
          <a:sx n="83" d="100"/>
          <a:sy n="83" d="100"/>
        </p:scale>
        <p:origin x="723" y="3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135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ko-KR" altLang="en-US" dirty="0"/>
          </a:p>
        </p:txBody>
      </p:sp>
    </p:spTree>
    <p:extLst>
      <p:ext uri="{BB962C8B-B14F-4D97-AF65-F5344CB8AC3E}">
        <p14:creationId xmlns:p14="http://schemas.microsoft.com/office/powerpoint/2010/main" val="2530824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440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ko-KR" altLang="en-US" dirty="0"/>
          </a:p>
        </p:txBody>
      </p:sp>
    </p:spTree>
    <p:extLst>
      <p:ext uri="{BB962C8B-B14F-4D97-AF65-F5344CB8AC3E}">
        <p14:creationId xmlns:p14="http://schemas.microsoft.com/office/powerpoint/2010/main" val="4008995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0089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0771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2889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80000"/>
              </a:lnSpc>
              <a:spcBef>
                <a:spcPct val="20000"/>
              </a:spcBef>
            </a:pPr>
            <a:endParaRPr lang="en-US" altLang="ko-KR" dirty="0"/>
          </a:p>
        </p:txBody>
      </p:sp>
    </p:spTree>
    <p:extLst>
      <p:ext uri="{BB962C8B-B14F-4D97-AF65-F5344CB8AC3E}">
        <p14:creationId xmlns:p14="http://schemas.microsoft.com/office/powerpoint/2010/main" val="3652366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575944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3581766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24881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026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4020085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1205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a:p>
        </p:txBody>
      </p:sp>
    </p:spTree>
    <p:extLst>
      <p:ext uri="{BB962C8B-B14F-4D97-AF65-F5344CB8AC3E}">
        <p14:creationId xmlns:p14="http://schemas.microsoft.com/office/powerpoint/2010/main" val="877936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0346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3950830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3460944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3373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9268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3617446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276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1519495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9856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3466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8034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7888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63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1548308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37444628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1315665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31207076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1014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7373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5199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9247251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664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1971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6847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3121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870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p>
        </p:txBody>
      </p:sp>
    </p:spTree>
    <p:extLst>
      <p:ext uri="{BB962C8B-B14F-4D97-AF65-F5344CB8AC3E}">
        <p14:creationId xmlns:p14="http://schemas.microsoft.com/office/powerpoint/2010/main" val="3026259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able Placeholder 2"/>
          <p:cNvSpPr>
            <a:spLocks noGrp="1"/>
          </p:cNvSpPr>
          <p:nvPr>
            <p:ph type="tbl" idx="1"/>
          </p:nvPr>
        </p:nvSpPr>
        <p:spPr>
          <a:xfrm>
            <a:off x="812800" y="914400"/>
            <a:ext cx="10566400" cy="5105400"/>
          </a:xfrm>
        </p:spPr>
        <p:txBody>
          <a:bodyPr/>
          <a:lstStyle/>
          <a:p>
            <a:pPr lvl="0"/>
            <a:endParaRPr lang="en-US" noProof="0"/>
          </a:p>
        </p:txBody>
      </p:sp>
    </p:spTree>
    <p:extLst>
      <p:ext uri="{BB962C8B-B14F-4D97-AF65-F5344CB8AC3E}">
        <p14:creationId xmlns:p14="http://schemas.microsoft.com/office/powerpoint/2010/main" val="12212017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mj-lt"/>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mn-lt"/>
                <a:ea typeface="Gill Sans Light" charset="0"/>
                <a:cs typeface="Gill Sans Light" charset="0"/>
              </a:defRPr>
            </a:lvl1pPr>
            <a:lvl2pPr>
              <a:defRPr b="0" i="0">
                <a:latin typeface="+mn-lt"/>
                <a:ea typeface="Gill Sans Light" charset="0"/>
                <a:cs typeface="Gill Sans Light" charset="0"/>
              </a:defRPr>
            </a:lvl2pPr>
            <a:lvl3pPr>
              <a:defRPr b="0" i="0">
                <a:latin typeface="+mn-lt"/>
                <a:ea typeface="Gill Sans Light" charset="0"/>
                <a:cs typeface="Gill Sans Light" charset="0"/>
              </a:defRPr>
            </a:lvl3pPr>
            <a:lvl4pPr>
              <a:defRPr b="0" i="0">
                <a:latin typeface="+mn-lt"/>
                <a:ea typeface="Gill Sans Light" charset="0"/>
                <a:cs typeface="Gill Sans Light" charset="0"/>
              </a:defRPr>
            </a:lvl4pPr>
            <a:lvl5pPr>
              <a:defRPr b="0" i="0">
                <a:latin typeface="+mn-lt"/>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460514" y="6551306"/>
            <a:ext cx="621947"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14.</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1031" name="Text Box 7"/>
          <p:cNvSpPr txBox="1">
            <a:spLocks noChangeArrowheads="1"/>
          </p:cNvSpPr>
          <p:nvPr userDrawn="1"/>
        </p:nvSpPr>
        <p:spPr bwMode="auto">
          <a:xfrm>
            <a:off x="4894272" y="6537472"/>
            <a:ext cx="2403456"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defRPr/>
            </a:pPr>
            <a:r>
              <a:rPr lang="en-US" sz="1400" b="0" dirty="0">
                <a:solidFill>
                  <a:srgbClr val="2A40E2"/>
                </a:solidFill>
                <a:latin typeface="Gill Sans" charset="0"/>
                <a:cs typeface="Gill Sans" charset="0"/>
              </a:rPr>
              <a:t>Crooks CS162 © UCB Fall 2023</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mj-lt"/>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mn-lt"/>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mn-lt"/>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mn-lt"/>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mn-lt"/>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freepngimg.com/png/29024-mario-bros-phot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freepngimg.com/png/29024-mario-bros-phot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freepngimg.com/png/29024-mario-bros-photo"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eoplematters.in/article/culture/how-to-build-a-high-performance-organization-23189"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371600"/>
            <a:ext cx="12192000" cy="2057400"/>
          </a:xfrm>
        </p:spPr>
        <p:txBody>
          <a:bodyPr/>
          <a:lstStyle/>
          <a:p>
            <a:pPr>
              <a:defRPr/>
            </a:pPr>
            <a:r>
              <a:rPr lang="en-US" sz="3000" dirty="0">
                <a:latin typeface="+mj-lt"/>
              </a:rPr>
              <a:t>CS162</a:t>
            </a:r>
            <a:br>
              <a:rPr lang="en-US" sz="3000" dirty="0">
                <a:latin typeface="+mj-lt"/>
              </a:rPr>
            </a:br>
            <a:r>
              <a:rPr lang="en-US" sz="3000" dirty="0">
                <a:latin typeface="+mj-lt"/>
              </a:rPr>
              <a:t>Operating Systems and</a:t>
            </a:r>
            <a:br>
              <a:rPr lang="en-US" sz="3000" dirty="0">
                <a:latin typeface="+mj-lt"/>
              </a:rPr>
            </a:br>
            <a:r>
              <a:rPr lang="en-US" sz="3000" dirty="0">
                <a:latin typeface="+mj-lt"/>
              </a:rPr>
              <a:t>Systems Programming</a:t>
            </a:r>
            <a:br>
              <a:rPr lang="en-US" sz="3000" dirty="0">
                <a:latin typeface="+mj-lt"/>
              </a:rPr>
            </a:br>
            <a:r>
              <a:rPr lang="en-US" sz="3000" dirty="0">
                <a:latin typeface="+mj-lt"/>
              </a:rPr>
              <a:t>Lecture 14</a:t>
            </a:r>
            <a:br>
              <a:rPr lang="en-US" sz="3000" dirty="0">
                <a:latin typeface="+mj-lt"/>
              </a:rPr>
            </a:br>
            <a:br>
              <a:rPr lang="en-US" sz="3000" dirty="0">
                <a:latin typeface="+mj-lt"/>
              </a:rPr>
            </a:br>
            <a:br>
              <a:rPr lang="en-US" sz="3000" dirty="0">
                <a:latin typeface="+mj-lt"/>
              </a:rPr>
            </a:br>
            <a:r>
              <a:rPr lang="en-US" sz="3000" dirty="0">
                <a:latin typeface="+mj-lt"/>
              </a:rPr>
              <a:t>Virtual Memory</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latin typeface="+mj-lt"/>
                <a:ea typeface="Gill Sans" charset="0"/>
              </a:rPr>
              <a:t>Professor Natacha Crooks</a:t>
            </a:r>
          </a:p>
          <a:p>
            <a:pPr marL="285750" indent="-285750">
              <a:defRPr/>
            </a:pPr>
            <a:r>
              <a:rPr lang="en-US" altLang="en-US" dirty="0">
                <a:latin typeface="+mj-lt"/>
                <a:ea typeface="Gill Sans" charset="0"/>
              </a:rPr>
              <a:t>https://cs162.org/</a:t>
            </a:r>
          </a:p>
        </p:txBody>
      </p:sp>
      <p:sp>
        <p:nvSpPr>
          <p:cNvPr id="2" name="Rectangle 3">
            <a:extLst>
              <a:ext uri="{FF2B5EF4-FFF2-40B4-BE49-F238E27FC236}">
                <a16:creationId xmlns:a16="http://schemas.microsoft.com/office/drawing/2014/main" id="{A7337522-8EBC-710A-3C8B-B5C35ABD3B16}"/>
              </a:ext>
            </a:extLst>
          </p:cNvPr>
          <p:cNvSpPr txBox="1">
            <a:spLocks noChangeArrowheads="1"/>
          </p:cNvSpPr>
          <p:nvPr/>
        </p:nvSpPr>
        <p:spPr bwMode="auto">
          <a:xfrm>
            <a:off x="1143000" y="6172200"/>
            <a:ext cx="106680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0" indent="0" algn="ctr" rtl="0" eaLnBrk="0" fontAlgn="base" hangingPunct="0">
              <a:lnSpc>
                <a:spcPct val="90000"/>
              </a:lnSpc>
              <a:spcBef>
                <a:spcPct val="30000"/>
              </a:spcBef>
              <a:spcAft>
                <a:spcPct val="0"/>
              </a:spcAft>
              <a:buSzPct val="100000"/>
              <a:buFontTx/>
              <a:buNone/>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285750" indent="-285750">
              <a:defRPr/>
            </a:pPr>
            <a:r>
              <a:rPr lang="en-US" altLang="en-US" sz="1600" b="0" kern="0">
                <a:latin typeface="+mj-lt"/>
                <a:ea typeface="Gill Sans" charset="0"/>
              </a:rPr>
              <a:t>Slides based on prior slide decks from David Culler, Ion </a:t>
            </a:r>
            <a:r>
              <a:rPr lang="en-US" altLang="en-US" sz="1600" b="0" kern="0" err="1">
                <a:latin typeface="+mj-lt"/>
                <a:ea typeface="Gill Sans" charset="0"/>
              </a:rPr>
              <a:t>Stoica</a:t>
            </a:r>
            <a:r>
              <a:rPr lang="en-US" altLang="en-US" sz="1600" b="0" kern="0">
                <a:latin typeface="+mj-lt"/>
                <a:ea typeface="Gill Sans" charset="0"/>
              </a:rPr>
              <a:t>, John </a:t>
            </a:r>
            <a:r>
              <a:rPr lang="en-US" altLang="en-US" sz="1600" b="0" kern="0" err="1">
                <a:latin typeface="+mj-lt"/>
                <a:ea typeface="Gill Sans" charset="0"/>
              </a:rPr>
              <a:t>Kubiatowicz</a:t>
            </a:r>
            <a:r>
              <a:rPr lang="en-US" altLang="en-US" sz="1600" b="0" kern="0">
                <a:latin typeface="+mj-lt"/>
                <a:ea typeface="Gill Sans" charset="0"/>
              </a:rPr>
              <a:t>, Alison Norman and Lorenzo </a:t>
            </a:r>
            <a:r>
              <a:rPr lang="en-US" altLang="en-US" sz="1600" b="0" kern="0" err="1">
                <a:latin typeface="+mj-lt"/>
                <a:ea typeface="Gill Sans" charset="0"/>
              </a:rPr>
              <a:t>Alvisi</a:t>
            </a:r>
            <a:endParaRPr lang="en-US" altLang="en-US" sz="1600" b="0" kern="0">
              <a:latin typeface="+mj-lt"/>
              <a:ea typeface="Gill Sans" charset="0"/>
            </a:endParaRPr>
          </a:p>
        </p:txBody>
      </p:sp>
    </p:spTree>
  </p:cSld>
  <p:clrMapOvr>
    <a:masterClrMapping/>
  </p:clrMapOvr>
  <p:transition advTm="3617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B99E-567B-3217-51AC-451F3804AEC8}"/>
              </a:ext>
            </a:extLst>
          </p:cNvPr>
          <p:cNvSpPr>
            <a:spLocks noGrp="1"/>
          </p:cNvSpPr>
          <p:nvPr>
            <p:ph type="title"/>
          </p:nvPr>
        </p:nvSpPr>
        <p:spPr/>
        <p:txBody>
          <a:bodyPr/>
          <a:lstStyle/>
          <a:p>
            <a:r>
              <a:rPr lang="en-US" dirty="0"/>
              <a:t>Bits &amp; Addresses</a:t>
            </a:r>
          </a:p>
        </p:txBody>
      </p:sp>
      <p:sp>
        <p:nvSpPr>
          <p:cNvPr id="3" name="Content Placeholder 2">
            <a:extLst>
              <a:ext uri="{FF2B5EF4-FFF2-40B4-BE49-F238E27FC236}">
                <a16:creationId xmlns:a16="http://schemas.microsoft.com/office/drawing/2014/main" id="{674D235D-F91A-BAA8-419C-48FC3F2D3F45}"/>
              </a:ext>
            </a:extLst>
          </p:cNvPr>
          <p:cNvSpPr>
            <a:spLocks noGrp="1"/>
          </p:cNvSpPr>
          <p:nvPr>
            <p:ph idx="1"/>
          </p:nvPr>
        </p:nvSpPr>
        <p:spPr>
          <a:xfrm>
            <a:off x="0" y="1066800"/>
            <a:ext cx="12192000" cy="4953000"/>
          </a:xfrm>
        </p:spPr>
        <p:txBody>
          <a:bodyPr/>
          <a:lstStyle/>
          <a:p>
            <a:pPr marL="0" indent="0" algn="ctr">
              <a:buNone/>
            </a:pPr>
            <a:r>
              <a:rPr lang="en-US" dirty="0"/>
              <a:t>If an address space has 32 bits, </a:t>
            </a:r>
          </a:p>
          <a:p>
            <a:pPr marL="0" indent="0" algn="ctr">
              <a:buNone/>
            </a:pPr>
            <a:r>
              <a:rPr lang="en-US" dirty="0"/>
              <a:t>how many unique addresses do I have?</a:t>
            </a:r>
          </a:p>
          <a:p>
            <a:pPr marL="0" indent="0" algn="ctr">
              <a:buNone/>
            </a:pPr>
            <a:r>
              <a:rPr lang="en-US" dirty="0">
                <a:solidFill>
                  <a:schemeClr val="accent1"/>
                </a:solidFill>
              </a:rPr>
              <a:t>2^32 = (</a:t>
            </a:r>
            <a:r>
              <a:rPr lang="en-US" b="0" i="0" dirty="0">
                <a:solidFill>
                  <a:schemeClr val="accent1"/>
                </a:solidFill>
                <a:effectLst/>
              </a:rPr>
              <a:t>4294967296)</a:t>
            </a:r>
          </a:p>
          <a:p>
            <a:pPr marL="0" indent="0" algn="ctr">
              <a:buNone/>
            </a:pPr>
            <a:r>
              <a:rPr lang="en-US" b="0" i="0" dirty="0">
                <a:solidFill>
                  <a:schemeClr val="accent1"/>
                </a:solidFill>
                <a:effectLst/>
              </a:rPr>
              <a:t>2^64 = more than the atoms of the universe</a:t>
            </a:r>
          </a:p>
          <a:p>
            <a:pPr marL="0" indent="0" algn="ctr">
              <a:buNone/>
            </a:pPr>
            <a:endParaRPr lang="en-US" dirty="0">
              <a:solidFill>
                <a:srgbClr val="202124"/>
              </a:solidFill>
            </a:endParaRPr>
          </a:p>
          <a:p>
            <a:pPr marL="0" indent="0" algn="ctr">
              <a:buNone/>
            </a:pPr>
            <a:r>
              <a:rPr lang="en-US" dirty="0"/>
              <a:t>How many bits necessary to exclusively enumerate 4 elements? </a:t>
            </a:r>
          </a:p>
          <a:p>
            <a:pPr marL="0" indent="0" algn="ctr">
              <a:buNone/>
            </a:pPr>
            <a:r>
              <a:rPr lang="en-US" dirty="0">
                <a:solidFill>
                  <a:schemeClr val="accent1"/>
                </a:solidFill>
              </a:rPr>
              <a:t>2 bits =&gt; 2^2 = 4.  =&gt; log2(4)</a:t>
            </a:r>
          </a:p>
          <a:p>
            <a:pPr marL="0" indent="0" algn="ctr">
              <a:buNone/>
            </a:pPr>
            <a:endParaRPr lang="en-US" dirty="0"/>
          </a:p>
          <a:p>
            <a:pPr marL="0" indent="0" algn="ctr">
              <a:buNone/>
            </a:pPr>
            <a:r>
              <a:rPr lang="en-US" dirty="0"/>
              <a:t>How many 32 bit numbers fit in a 2^32 address space?</a:t>
            </a:r>
          </a:p>
          <a:p>
            <a:pPr marL="0" indent="0" algn="ctr">
              <a:buNone/>
            </a:pPr>
            <a:r>
              <a:rPr lang="en-US" dirty="0">
                <a:solidFill>
                  <a:schemeClr val="accent1"/>
                </a:solidFill>
              </a:rPr>
              <a:t>32 bits -&gt; 4 bytes -&gt; 2^2. </a:t>
            </a:r>
          </a:p>
          <a:p>
            <a:pPr marL="0" indent="0" algn="ctr">
              <a:buNone/>
            </a:pPr>
            <a:r>
              <a:rPr lang="en-US" dirty="0">
                <a:solidFill>
                  <a:schemeClr val="accent1"/>
                </a:solidFill>
              </a:rPr>
              <a:t>2^32/2^2 = 2^30, 1 billion</a:t>
            </a:r>
          </a:p>
          <a:p>
            <a:pPr marL="0" indent="0" algn="ctr">
              <a:buNone/>
            </a:pPr>
            <a:endParaRPr lang="en-US" dirty="0"/>
          </a:p>
          <a:p>
            <a:pPr marL="0" indent="0" algn="ctr">
              <a:buNone/>
            </a:pPr>
            <a:endParaRPr lang="en-US" b="0" i="0" dirty="0">
              <a:solidFill>
                <a:srgbClr val="202124"/>
              </a:solidFill>
              <a:effectLst/>
            </a:endParaRPr>
          </a:p>
          <a:p>
            <a:pPr marL="0" indent="0" algn="ctr">
              <a:buNone/>
            </a:pPr>
            <a:endParaRPr lang="en-US" dirty="0"/>
          </a:p>
        </p:txBody>
      </p:sp>
    </p:spTree>
    <p:extLst>
      <p:ext uri="{BB962C8B-B14F-4D97-AF65-F5344CB8AC3E}">
        <p14:creationId xmlns:p14="http://schemas.microsoft.com/office/powerpoint/2010/main" val="6566941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2E85-DE8E-E8D7-5BF7-DC100ABE4773}"/>
              </a:ext>
            </a:extLst>
          </p:cNvPr>
          <p:cNvSpPr>
            <a:spLocks noGrp="1"/>
          </p:cNvSpPr>
          <p:nvPr>
            <p:ph type="title"/>
          </p:nvPr>
        </p:nvSpPr>
        <p:spPr/>
        <p:txBody>
          <a:bodyPr/>
          <a:lstStyle/>
          <a:p>
            <a:r>
              <a:rPr lang="en-US"/>
              <a:t>Increasingly powerful mechanisms</a:t>
            </a:r>
          </a:p>
        </p:txBody>
      </p:sp>
      <p:sp>
        <p:nvSpPr>
          <p:cNvPr id="4" name="Rectangle: Rounded Corners 3">
            <a:extLst>
              <a:ext uri="{FF2B5EF4-FFF2-40B4-BE49-F238E27FC236}">
                <a16:creationId xmlns:a16="http://schemas.microsoft.com/office/drawing/2014/main" id="{35F9B504-9875-82EE-6889-AABEF786DD97}"/>
              </a:ext>
            </a:extLst>
          </p:cNvPr>
          <p:cNvSpPr/>
          <p:nvPr/>
        </p:nvSpPr>
        <p:spPr bwMode="auto">
          <a:xfrm>
            <a:off x="3962400" y="9144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a:latin typeface="+mn-lt"/>
              </a:rPr>
              <a:t>No protection. Living life on the edge</a:t>
            </a:r>
            <a:endParaRPr kumimoji="0" lang="en-US" sz="2400" b="0" i="0" u="none" strike="noStrike" cap="none" normalizeH="0" baseline="0" dirty="0">
              <a:ln>
                <a:noFill/>
              </a:ln>
              <a:solidFill>
                <a:schemeClr val="tx1"/>
              </a:solidFill>
              <a:effectLst/>
              <a:latin typeface="+mn-lt"/>
            </a:endParaRPr>
          </a:p>
        </p:txBody>
      </p:sp>
      <p:sp>
        <p:nvSpPr>
          <p:cNvPr id="5" name="Rectangle: Rounded Corners 4">
            <a:extLst>
              <a:ext uri="{FF2B5EF4-FFF2-40B4-BE49-F238E27FC236}">
                <a16:creationId xmlns:a16="http://schemas.microsoft.com/office/drawing/2014/main" id="{D5EF85BC-1BBD-B0C8-408E-8CD7285A61E1}"/>
              </a:ext>
            </a:extLst>
          </p:cNvPr>
          <p:cNvSpPr/>
          <p:nvPr/>
        </p:nvSpPr>
        <p:spPr bwMode="auto">
          <a:xfrm>
            <a:off x="3975012" y="20955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a:latin typeface="+mn-lt"/>
              </a:rPr>
              <a:t>Base &amp; Bound</a:t>
            </a:r>
            <a:endParaRPr kumimoji="0" lang="en-US" sz="2400" b="0" i="0" u="none" strike="noStrike" cap="none" normalizeH="0" baseline="0" dirty="0">
              <a:ln>
                <a:noFill/>
              </a:ln>
              <a:solidFill>
                <a:schemeClr val="tx1"/>
              </a:solidFill>
              <a:effectLst/>
              <a:latin typeface="+mn-lt"/>
            </a:endParaRPr>
          </a:p>
        </p:txBody>
      </p:sp>
      <p:sp>
        <p:nvSpPr>
          <p:cNvPr id="6" name="Rectangle: Rounded Corners 5">
            <a:extLst>
              <a:ext uri="{FF2B5EF4-FFF2-40B4-BE49-F238E27FC236}">
                <a16:creationId xmlns:a16="http://schemas.microsoft.com/office/drawing/2014/main" id="{A72527FA-2606-774B-8858-E62F69CFFBEF}"/>
              </a:ext>
            </a:extLst>
          </p:cNvPr>
          <p:cNvSpPr/>
          <p:nvPr/>
        </p:nvSpPr>
        <p:spPr bwMode="auto">
          <a:xfrm>
            <a:off x="3955568" y="32766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a:latin typeface="+mn-lt"/>
              </a:rPr>
              <a:t>Base &amp; Bound with Relocation</a:t>
            </a:r>
            <a:endParaRPr kumimoji="0" lang="en-US" sz="2400" b="0" i="0" u="none" strike="noStrike" cap="none" normalizeH="0" baseline="0" dirty="0">
              <a:ln>
                <a:noFill/>
              </a:ln>
              <a:solidFill>
                <a:schemeClr val="tx1"/>
              </a:solidFill>
              <a:effectLst/>
              <a:latin typeface="+mn-lt"/>
            </a:endParaRPr>
          </a:p>
        </p:txBody>
      </p:sp>
      <p:sp>
        <p:nvSpPr>
          <p:cNvPr id="8" name="Rectangle: Rounded Corners 7">
            <a:extLst>
              <a:ext uri="{FF2B5EF4-FFF2-40B4-BE49-F238E27FC236}">
                <a16:creationId xmlns:a16="http://schemas.microsoft.com/office/drawing/2014/main" id="{BB3C7041-8BAC-8844-91C8-D30DEE3715AC}"/>
              </a:ext>
            </a:extLst>
          </p:cNvPr>
          <p:cNvSpPr/>
          <p:nvPr/>
        </p:nvSpPr>
        <p:spPr bwMode="auto">
          <a:xfrm>
            <a:off x="3993931" y="44577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a:latin typeface="+mn-lt"/>
              </a:rPr>
              <a:t>Segmentation</a:t>
            </a:r>
            <a:endParaRPr kumimoji="0" lang="en-US" sz="2400" b="0" i="0" u="none" strike="noStrike" cap="none" normalizeH="0" baseline="0" dirty="0">
              <a:ln>
                <a:noFill/>
              </a:ln>
              <a:solidFill>
                <a:schemeClr val="tx1"/>
              </a:solidFill>
              <a:effectLst/>
              <a:latin typeface="+mn-lt"/>
            </a:endParaRPr>
          </a:p>
        </p:txBody>
      </p:sp>
      <p:sp>
        <p:nvSpPr>
          <p:cNvPr id="9" name="Rectangle: Rounded Corners 8">
            <a:extLst>
              <a:ext uri="{FF2B5EF4-FFF2-40B4-BE49-F238E27FC236}">
                <a16:creationId xmlns:a16="http://schemas.microsoft.com/office/drawing/2014/main" id="{A650F9A2-04D8-2CE4-2FA6-737D275AF80B}"/>
              </a:ext>
            </a:extLst>
          </p:cNvPr>
          <p:cNvSpPr/>
          <p:nvPr/>
        </p:nvSpPr>
        <p:spPr bwMode="auto">
          <a:xfrm>
            <a:off x="3993931" y="5725248"/>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a:latin typeface="+mn-lt"/>
              </a:rPr>
              <a:t>Paging</a:t>
            </a:r>
            <a:endParaRPr kumimoji="0" lang="en-US" sz="2400" b="0" i="0" u="none" strike="noStrike" cap="none" normalizeH="0" baseline="0" dirty="0">
              <a:ln>
                <a:noFill/>
              </a:ln>
              <a:solidFill>
                <a:schemeClr val="tx1"/>
              </a:solidFill>
              <a:effectLst/>
              <a:latin typeface="+mn-lt"/>
            </a:endParaRPr>
          </a:p>
        </p:txBody>
      </p:sp>
      <p:pic>
        <p:nvPicPr>
          <p:cNvPr id="3" name="Picture 2" descr="A close-up of some toys&#10;&#10;Description automatically generated with medium confidence">
            <a:extLst>
              <a:ext uri="{FF2B5EF4-FFF2-40B4-BE49-F238E27FC236}">
                <a16:creationId xmlns:a16="http://schemas.microsoft.com/office/drawing/2014/main" id="{B94632F3-BA1C-0121-BFFF-DEA4995FEF6C}"/>
              </a:ext>
            </a:extLst>
          </p:cNvPr>
          <p:cNvPicPr>
            <a:picLocks noChangeAspect="1"/>
          </p:cNvPicPr>
          <p:nvPr/>
        </p:nvPicPr>
        <p:blipFill>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067800" y="987545"/>
            <a:ext cx="762000" cy="765055"/>
          </a:xfrm>
          <a:prstGeom prst="rect">
            <a:avLst/>
          </a:prstGeom>
        </p:spPr>
      </p:pic>
      <p:sp>
        <p:nvSpPr>
          <p:cNvPr id="7" name="TextBox 6">
            <a:extLst>
              <a:ext uri="{FF2B5EF4-FFF2-40B4-BE49-F238E27FC236}">
                <a16:creationId xmlns:a16="http://schemas.microsoft.com/office/drawing/2014/main" id="{D6CAF166-1BBC-EADA-099C-D7CA25E52812}"/>
              </a:ext>
            </a:extLst>
          </p:cNvPr>
          <p:cNvSpPr txBox="1"/>
          <p:nvPr/>
        </p:nvSpPr>
        <p:spPr>
          <a:xfrm>
            <a:off x="8915400" y="8077199"/>
            <a:ext cx="417331" cy="2585323"/>
          </a:xfrm>
          <a:prstGeom prst="rect">
            <a:avLst/>
          </a:prstGeom>
          <a:noFill/>
        </p:spPr>
        <p:txBody>
          <a:bodyPr wrap="square" rtlCol="0">
            <a:spAutoFit/>
          </a:bodyPr>
          <a:lstStyle/>
          <a:p>
            <a:r>
              <a:rPr lang="en-US" sz="900">
                <a:hlinkClick r:id="rId4" tooltip="https://freepngimg.com/png/29024-mario-bros-photo"/>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2494597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0" y="190500"/>
            <a:ext cx="12192000" cy="533400"/>
          </a:xfrm>
        </p:spPr>
        <p:txBody>
          <a:bodyPr/>
          <a:lstStyle/>
          <a:p>
            <a:r>
              <a:rPr lang="en-US" altLang="ko-KR" dirty="0" err="1">
                <a:ea typeface="굴림" panose="020B0600000101010101" pitchFamily="34" charset="-127"/>
              </a:rPr>
              <a:t>Uniprogramming</a:t>
            </a:r>
            <a:r>
              <a:rPr lang="en-US" altLang="ko-KR" dirty="0">
                <a:ea typeface="굴림" panose="020B0600000101010101" pitchFamily="34" charset="-127"/>
              </a:rPr>
              <a:t>: I’m all alone</a:t>
            </a:r>
          </a:p>
        </p:txBody>
      </p:sp>
      <p:sp>
        <p:nvSpPr>
          <p:cNvPr id="645123" name="Rectangle 3"/>
          <p:cNvSpPr>
            <a:spLocks noGrp="1" noChangeArrowheads="1"/>
          </p:cNvSpPr>
          <p:nvPr>
            <p:ph type="body" idx="1"/>
          </p:nvPr>
        </p:nvSpPr>
        <p:spPr>
          <a:xfrm>
            <a:off x="0" y="1028700"/>
            <a:ext cx="12115800" cy="5638800"/>
          </a:xfrm>
        </p:spPr>
        <p:txBody>
          <a:bodyPr>
            <a:noAutofit/>
          </a:bodyPr>
          <a:lstStyle/>
          <a:p>
            <a:pPr marL="457200" lvl="1" indent="0" algn="ctr">
              <a:buNone/>
            </a:pPr>
            <a:r>
              <a:rPr lang="en-US" altLang="ko-KR" sz="2400" dirty="0">
                <a:ea typeface="굴림" panose="020B0600000101010101" pitchFamily="34" charset="-127"/>
              </a:rPr>
              <a:t>Application always runs at </a:t>
            </a:r>
            <a:r>
              <a:rPr lang="en-US" altLang="ko-KR" sz="2400" dirty="0">
                <a:solidFill>
                  <a:schemeClr val="accent1"/>
                </a:solidFill>
                <a:ea typeface="굴림" panose="020B0600000101010101" pitchFamily="34" charset="-127"/>
              </a:rPr>
              <a:t>same place in physical memory </a:t>
            </a:r>
            <a:r>
              <a:rPr lang="en-US" altLang="ko-KR" sz="2400" dirty="0">
                <a:ea typeface="굴림" panose="020B0600000101010101" pitchFamily="34" charset="-127"/>
              </a:rPr>
              <a:t>since only one application at a time</a:t>
            </a:r>
          </a:p>
          <a:p>
            <a:pPr marL="457200" lvl="1" indent="0" algn="ctr">
              <a:buNone/>
            </a:pPr>
            <a:r>
              <a:rPr lang="en-US" altLang="ko-KR" sz="2400" dirty="0">
                <a:ea typeface="굴림" panose="020B0600000101010101" pitchFamily="34" charset="-127"/>
              </a:rPr>
              <a:t>Application can access </a:t>
            </a:r>
            <a:r>
              <a:rPr lang="en-US" altLang="ko-KR" sz="2400" dirty="0">
                <a:solidFill>
                  <a:schemeClr val="accent1"/>
                </a:solidFill>
                <a:ea typeface="굴림" panose="020B0600000101010101" pitchFamily="34" charset="-127"/>
              </a:rPr>
              <a:t>any physical address</a:t>
            </a:r>
          </a:p>
          <a:p>
            <a:pPr lvl="1" algn="ctr"/>
            <a:endParaRPr lang="en-US" altLang="ko-KR" sz="2400" dirty="0">
              <a:ea typeface="굴림" panose="020B0600000101010101" pitchFamily="34" charset="-127"/>
            </a:endParaRPr>
          </a:p>
          <a:p>
            <a:pPr lvl="1" algn="ctr"/>
            <a:endParaRPr lang="en-US" altLang="ko-KR" sz="2400" dirty="0">
              <a:ea typeface="굴림" panose="020B0600000101010101" pitchFamily="34" charset="-127"/>
            </a:endParaRPr>
          </a:p>
          <a:p>
            <a:pPr lvl="1" algn="ctr"/>
            <a:endParaRPr lang="en-US" altLang="ko-KR" sz="2400" dirty="0">
              <a:ea typeface="굴림" panose="020B0600000101010101" pitchFamily="34" charset="-127"/>
            </a:endParaRPr>
          </a:p>
          <a:p>
            <a:pPr lvl="1" algn="ctr"/>
            <a:endParaRPr lang="en-US" altLang="ko-KR" sz="2400" dirty="0">
              <a:ea typeface="굴림" panose="020B0600000101010101" pitchFamily="34" charset="-127"/>
            </a:endParaRPr>
          </a:p>
          <a:p>
            <a:pPr marL="457200" lvl="1" indent="0" algn="ctr">
              <a:buNone/>
            </a:pPr>
            <a:endParaRPr lang="en-US" altLang="ko-KR" sz="2400" dirty="0">
              <a:ea typeface="굴림" panose="020B0600000101010101" pitchFamily="34" charset="-127"/>
            </a:endParaRPr>
          </a:p>
          <a:p>
            <a:pPr marL="457200" lvl="1" indent="0" algn="ctr">
              <a:buNone/>
            </a:pPr>
            <a:endParaRPr lang="en-US" altLang="ko-KR" sz="2400" dirty="0">
              <a:ea typeface="굴림" panose="020B0600000101010101" pitchFamily="34" charset="-127"/>
            </a:endParaRPr>
          </a:p>
          <a:p>
            <a:pPr lvl="1" algn="ctr"/>
            <a:endParaRPr lang="en-US" altLang="ko-KR" sz="2400" dirty="0">
              <a:ea typeface="굴림" panose="020B0600000101010101" pitchFamily="34" charset="-127"/>
            </a:endParaRPr>
          </a:p>
          <a:p>
            <a:pPr marL="457200" lvl="1" indent="0" algn="ctr">
              <a:buNone/>
            </a:pPr>
            <a:endParaRPr lang="en-US" altLang="ko-KR" sz="2400" dirty="0">
              <a:ea typeface="굴림" panose="020B0600000101010101" pitchFamily="34" charset="-127"/>
            </a:endParaRPr>
          </a:p>
          <a:p>
            <a:pPr marL="457200" lvl="1" indent="0" algn="ctr">
              <a:buNone/>
            </a:pPr>
            <a:r>
              <a:rPr lang="en-US" altLang="ko-KR" sz="2400" dirty="0">
                <a:ea typeface="굴림" panose="020B0600000101010101" pitchFamily="34" charset="-127"/>
              </a:rPr>
              <a:t>Application given illusion of dedicated machine by giving it reality of a dedicated machine</a:t>
            </a:r>
          </a:p>
        </p:txBody>
      </p:sp>
      <p:grpSp>
        <p:nvGrpSpPr>
          <p:cNvPr id="2" name="Group 13"/>
          <p:cNvGrpSpPr>
            <a:grpSpLocks/>
          </p:cNvGrpSpPr>
          <p:nvPr/>
        </p:nvGrpSpPr>
        <p:grpSpPr bwMode="auto">
          <a:xfrm>
            <a:off x="3048001" y="2590805"/>
            <a:ext cx="3465514" cy="2728917"/>
            <a:chOff x="1728" y="2112"/>
            <a:chExt cx="2183" cy="1719"/>
          </a:xfrm>
        </p:grpSpPr>
        <p:sp>
          <p:nvSpPr>
            <p:cNvPr id="27653" name="Text Box 6"/>
            <p:cNvSpPr txBox="1">
              <a:spLocks noChangeArrowheads="1"/>
            </p:cNvSpPr>
            <p:nvPr/>
          </p:nvSpPr>
          <p:spPr bwMode="auto">
            <a:xfrm>
              <a:off x="2932" y="3600"/>
              <a:ext cx="91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0x00000000</a:t>
              </a:r>
            </a:p>
          </p:txBody>
        </p:sp>
        <p:sp>
          <p:nvSpPr>
            <p:cNvPr id="27654" name="Text Box 7"/>
            <p:cNvSpPr txBox="1">
              <a:spLocks noChangeArrowheads="1"/>
            </p:cNvSpPr>
            <p:nvPr/>
          </p:nvSpPr>
          <p:spPr bwMode="auto">
            <a:xfrm>
              <a:off x="2932" y="2121"/>
              <a:ext cx="97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0xFFFFFFFF</a:t>
              </a:r>
            </a:p>
          </p:txBody>
        </p:sp>
        <p:grpSp>
          <p:nvGrpSpPr>
            <p:cNvPr id="27655" name="Group 11"/>
            <p:cNvGrpSpPr>
              <a:grpSpLocks/>
            </p:cNvGrpSpPr>
            <p:nvPr/>
          </p:nvGrpSpPr>
          <p:grpSpPr bwMode="auto">
            <a:xfrm>
              <a:off x="1728" y="2112"/>
              <a:ext cx="1104" cy="1680"/>
              <a:chOff x="2208" y="1968"/>
              <a:chExt cx="1104" cy="1680"/>
            </a:xfrm>
          </p:grpSpPr>
          <p:sp>
            <p:nvSpPr>
              <p:cNvPr id="61449" name="Rectangle 5"/>
              <p:cNvSpPr>
                <a:spLocks noChangeArrowheads="1"/>
              </p:cNvSpPr>
              <p:nvPr/>
            </p:nvSpPr>
            <p:spPr bwMode="auto">
              <a:xfrm>
                <a:off x="2208" y="1968"/>
                <a:ext cx="1104" cy="1680"/>
              </a:xfrm>
              <a:prstGeom prst="rect">
                <a:avLst/>
              </a:prstGeom>
              <a:solidFill>
                <a:schemeClr val="accent1">
                  <a:lumMod val="40000"/>
                  <a:lumOff val="60000"/>
                </a:schemeClr>
              </a:solidFill>
              <a:ln w="38100">
                <a:solidFill>
                  <a:schemeClr val="tx1"/>
                </a:solidFill>
                <a:miter lim="800000"/>
                <a:headEnd/>
                <a:tailEnd/>
              </a:ln>
            </p:spPr>
            <p:txBody>
              <a:bodyPr wrap="none" lIns="90478" tIns="44445" rIns="90478" bIns="44445" anchor="ctr"/>
              <a:lstStyle/>
              <a:p>
                <a:pPr eaLnBrk="0" hangingPunct="0">
                  <a:defRPr/>
                </a:pPr>
                <a:endParaRPr lang="en-US" b="0">
                  <a:latin typeface="Gill Sans" charset="0"/>
                  <a:ea typeface="Gill Sans" charset="0"/>
                  <a:cs typeface="Gill Sans" charset="0"/>
                </a:endParaRPr>
              </a:p>
            </p:txBody>
          </p:sp>
          <p:sp>
            <p:nvSpPr>
              <p:cNvPr id="27658" name="Text Box 9"/>
              <p:cNvSpPr txBox="1">
                <a:spLocks noChangeArrowheads="1"/>
              </p:cNvSpPr>
              <p:nvPr/>
            </p:nvSpPr>
            <p:spPr bwMode="auto">
              <a:xfrm>
                <a:off x="2284" y="3312"/>
                <a:ext cx="82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Application</a:t>
                </a:r>
              </a:p>
            </p:txBody>
          </p:sp>
          <p:sp>
            <p:nvSpPr>
              <p:cNvPr id="27659" name="Text Box 10"/>
              <p:cNvSpPr txBox="1">
                <a:spLocks noChangeArrowheads="1"/>
              </p:cNvSpPr>
              <p:nvPr/>
            </p:nvSpPr>
            <p:spPr bwMode="auto">
              <a:xfrm>
                <a:off x="2324" y="2112"/>
                <a:ext cx="753" cy="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Operating</a:t>
                </a:r>
              </a:p>
              <a:p>
                <a:r>
                  <a:rPr lang="en-US" altLang="ko-KR" sz="1800" b="0">
                    <a:latin typeface="Gill Sans" charset="0"/>
                    <a:ea typeface="Gill Sans" charset="0"/>
                    <a:cs typeface="Gill Sans" charset="0"/>
                  </a:rPr>
                  <a:t>System</a:t>
                </a:r>
              </a:p>
            </p:txBody>
          </p:sp>
        </p:grpSp>
        <p:sp>
          <p:nvSpPr>
            <p:cNvPr id="27656" name="Text Box 12"/>
            <p:cNvSpPr txBox="1">
              <a:spLocks noChangeArrowheads="1"/>
            </p:cNvSpPr>
            <p:nvPr/>
          </p:nvSpPr>
          <p:spPr bwMode="auto">
            <a:xfrm rot="16200000">
              <a:off x="3098" y="2733"/>
              <a:ext cx="831" cy="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Valid 32-bit</a:t>
              </a:r>
            </a:p>
            <a:p>
              <a:r>
                <a:rPr lang="en-US" altLang="ko-KR" sz="1800" b="0">
                  <a:latin typeface="Gill Sans" charset="0"/>
                  <a:ea typeface="Gill Sans" charset="0"/>
                  <a:cs typeface="Gill Sans" charset="0"/>
                </a:rPr>
                <a:t>Addresses</a:t>
              </a:r>
            </a:p>
          </p:txBody>
        </p:sp>
      </p:grpSp>
      <p:pic>
        <p:nvPicPr>
          <p:cNvPr id="27652" name="Picture 2" descr="ibm162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73132" y="2971801"/>
            <a:ext cx="235982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9138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Memory Translation Through Relocation</a:t>
            </a:r>
          </a:p>
        </p:txBody>
      </p:sp>
      <p:sp>
        <p:nvSpPr>
          <p:cNvPr id="646147" name="Rectangle 3"/>
          <p:cNvSpPr>
            <a:spLocks noGrp="1" noChangeArrowheads="1"/>
          </p:cNvSpPr>
          <p:nvPr>
            <p:ph type="body" idx="1"/>
          </p:nvPr>
        </p:nvSpPr>
        <p:spPr>
          <a:xfrm>
            <a:off x="1752600" y="685800"/>
            <a:ext cx="8763000" cy="5943600"/>
          </a:xfrm>
        </p:spPr>
        <p:txBody>
          <a:bodyPr/>
          <a:lstStyle/>
          <a:p>
            <a:pPr marL="457200" lvl="1" indent="0" algn="ctr">
              <a:lnSpc>
                <a:spcPct val="80000"/>
              </a:lnSpc>
              <a:spcBef>
                <a:spcPct val="25000"/>
              </a:spcBef>
              <a:buNone/>
            </a:pPr>
            <a:endParaRPr lang="en-US" altLang="ko-KR" dirty="0">
              <a:ea typeface="굴림" panose="020B0600000101010101" pitchFamily="34" charset="-127"/>
            </a:endParaRPr>
          </a:p>
          <a:p>
            <a:pPr marL="457200" lvl="1" indent="0" algn="ctr">
              <a:lnSpc>
                <a:spcPct val="80000"/>
              </a:lnSpc>
              <a:spcBef>
                <a:spcPct val="25000"/>
              </a:spcBef>
              <a:buNone/>
            </a:pPr>
            <a:r>
              <a:rPr lang="en-US" altLang="ko-KR" dirty="0">
                <a:ea typeface="굴림" panose="020B0600000101010101" pitchFamily="34" charset="-127"/>
              </a:rPr>
              <a:t>Use loader/linker to adjust addresses when program loaded into memory. </a:t>
            </a:r>
          </a:p>
          <a:p>
            <a:pPr marL="457200" lvl="1" indent="0" algn="ctr">
              <a:lnSpc>
                <a:spcPct val="80000"/>
              </a:lnSpc>
              <a:spcBef>
                <a:spcPct val="25000"/>
              </a:spcBef>
              <a:buNone/>
            </a:pPr>
            <a:r>
              <a:rPr lang="en-US" altLang="ko-KR" dirty="0">
                <a:solidFill>
                  <a:schemeClr val="accent1"/>
                </a:solidFill>
                <a:ea typeface="굴림" panose="020B0600000101010101" pitchFamily="34" charset="-127"/>
              </a:rPr>
              <a:t>Memory Translation Through Relocation</a:t>
            </a:r>
          </a:p>
          <a:p>
            <a:pPr marL="457200" lvl="1" indent="0" algn="ctr">
              <a:lnSpc>
                <a:spcPct val="80000"/>
              </a:lnSpc>
              <a:spcBef>
                <a:spcPct val="25000"/>
              </a:spcBef>
              <a:buNone/>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marL="0" indent="0" algn="ctr">
              <a:lnSpc>
                <a:spcPct val="80000"/>
              </a:lnSpc>
              <a:spcBef>
                <a:spcPct val="25000"/>
              </a:spcBef>
              <a:buNone/>
            </a:pPr>
            <a:endParaRPr lang="en-US" altLang="ko-KR" dirty="0">
              <a:ea typeface="굴림" panose="020B0600000101010101" pitchFamily="34" charset="-127"/>
            </a:endParaRPr>
          </a:p>
          <a:p>
            <a:pPr marL="0" indent="0" algn="ctr">
              <a:lnSpc>
                <a:spcPct val="80000"/>
              </a:lnSpc>
              <a:spcBef>
                <a:spcPct val="25000"/>
              </a:spcBef>
              <a:buNone/>
            </a:pPr>
            <a:endParaRPr lang="en-US" altLang="ko-KR" dirty="0">
              <a:ea typeface="굴림" panose="020B0600000101010101" pitchFamily="34" charset="-127"/>
            </a:endParaRPr>
          </a:p>
        </p:txBody>
      </p:sp>
      <p:grpSp>
        <p:nvGrpSpPr>
          <p:cNvPr id="2" name="Group 13"/>
          <p:cNvGrpSpPr>
            <a:grpSpLocks/>
          </p:cNvGrpSpPr>
          <p:nvPr/>
        </p:nvGrpSpPr>
        <p:grpSpPr bwMode="auto">
          <a:xfrm>
            <a:off x="2834739" y="3055414"/>
            <a:ext cx="3465514" cy="2728917"/>
            <a:chOff x="1680" y="2256"/>
            <a:chExt cx="2183" cy="1719"/>
          </a:xfrm>
        </p:grpSpPr>
        <p:sp>
          <p:nvSpPr>
            <p:cNvPr id="29701" name="Text Box 4"/>
            <p:cNvSpPr txBox="1">
              <a:spLocks noChangeArrowheads="1"/>
            </p:cNvSpPr>
            <p:nvPr/>
          </p:nvSpPr>
          <p:spPr bwMode="auto">
            <a:xfrm>
              <a:off x="2884" y="3744"/>
              <a:ext cx="91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0x00000000</a:t>
              </a:r>
            </a:p>
          </p:txBody>
        </p:sp>
        <p:sp>
          <p:nvSpPr>
            <p:cNvPr id="29702" name="Text Box 5"/>
            <p:cNvSpPr txBox="1">
              <a:spLocks noChangeArrowheads="1"/>
            </p:cNvSpPr>
            <p:nvPr/>
          </p:nvSpPr>
          <p:spPr bwMode="auto">
            <a:xfrm>
              <a:off x="2884" y="2265"/>
              <a:ext cx="97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0xFFFFFFFF</a:t>
              </a:r>
            </a:p>
          </p:txBody>
        </p:sp>
        <p:sp>
          <p:nvSpPr>
            <p:cNvPr id="29703" name="Rectangle 7"/>
            <p:cNvSpPr>
              <a:spLocks noChangeArrowheads="1"/>
            </p:cNvSpPr>
            <p:nvPr/>
          </p:nvSpPr>
          <p:spPr bwMode="auto">
            <a:xfrm>
              <a:off x="1680" y="2256"/>
              <a:ext cx="1104" cy="1680"/>
            </a:xfrm>
            <a:prstGeom prst="rect">
              <a:avLst/>
            </a:prstGeom>
            <a:solidFill>
              <a:srgbClr val="C0D2FE"/>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ko-KR" altLang="en-US" sz="1800" b="0">
                <a:latin typeface="Gill Sans" charset="0"/>
                <a:ea typeface="Gill Sans" charset="0"/>
                <a:cs typeface="Gill Sans" charset="0"/>
              </a:endParaRPr>
            </a:p>
          </p:txBody>
        </p:sp>
        <p:sp>
          <p:nvSpPr>
            <p:cNvPr id="29704" name="Text Box 8"/>
            <p:cNvSpPr txBox="1">
              <a:spLocks noChangeArrowheads="1"/>
            </p:cNvSpPr>
            <p:nvPr/>
          </p:nvSpPr>
          <p:spPr bwMode="auto">
            <a:xfrm>
              <a:off x="1707" y="3600"/>
              <a:ext cx="90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Application1</a:t>
              </a:r>
            </a:p>
          </p:txBody>
        </p:sp>
        <p:sp>
          <p:nvSpPr>
            <p:cNvPr id="29705" name="Text Box 9"/>
            <p:cNvSpPr txBox="1">
              <a:spLocks noChangeArrowheads="1"/>
            </p:cNvSpPr>
            <p:nvPr/>
          </p:nvSpPr>
          <p:spPr bwMode="auto">
            <a:xfrm>
              <a:off x="1796" y="2400"/>
              <a:ext cx="753" cy="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Operating</a:t>
              </a:r>
            </a:p>
            <a:p>
              <a:r>
                <a:rPr lang="en-US" altLang="ko-KR" sz="1800" b="0">
                  <a:latin typeface="Gill Sans" charset="0"/>
                  <a:ea typeface="Gill Sans" charset="0"/>
                  <a:cs typeface="Gill Sans" charset="0"/>
                </a:rPr>
                <a:t>System</a:t>
              </a:r>
            </a:p>
          </p:txBody>
        </p:sp>
        <p:sp>
          <p:nvSpPr>
            <p:cNvPr id="29706" name="Text Box 11"/>
            <p:cNvSpPr txBox="1">
              <a:spLocks noChangeArrowheads="1"/>
            </p:cNvSpPr>
            <p:nvPr/>
          </p:nvSpPr>
          <p:spPr bwMode="auto">
            <a:xfrm>
              <a:off x="1727" y="3120"/>
              <a:ext cx="90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Application2</a:t>
              </a:r>
            </a:p>
          </p:txBody>
        </p:sp>
        <p:sp>
          <p:nvSpPr>
            <p:cNvPr id="29707" name="Text Box 12"/>
            <p:cNvSpPr txBox="1">
              <a:spLocks noChangeArrowheads="1"/>
            </p:cNvSpPr>
            <p:nvPr/>
          </p:nvSpPr>
          <p:spPr bwMode="auto">
            <a:xfrm>
              <a:off x="2880" y="3102"/>
              <a:ext cx="91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0x00020000</a:t>
              </a:r>
            </a:p>
          </p:txBody>
        </p:sp>
      </p:grpSp>
      <p:pic>
        <p:nvPicPr>
          <p:cNvPr id="3" name="Picture 2"/>
          <p:cNvPicPr>
            <a:picLocks noChangeAspect="1"/>
          </p:cNvPicPr>
          <p:nvPr/>
        </p:nvPicPr>
        <p:blipFill>
          <a:blip r:embed="rId3"/>
          <a:stretch>
            <a:fillRect/>
          </a:stretch>
        </p:blipFill>
        <p:spPr>
          <a:xfrm>
            <a:off x="7315200" y="3124200"/>
            <a:ext cx="2133600" cy="2548467"/>
          </a:xfrm>
          <a:prstGeom prst="rect">
            <a:avLst/>
          </a:prstGeom>
        </p:spPr>
      </p:pic>
    </p:spTree>
    <p:extLst>
      <p:ext uri="{BB962C8B-B14F-4D97-AF65-F5344CB8AC3E}">
        <p14:creationId xmlns:p14="http://schemas.microsoft.com/office/powerpoint/2010/main" val="447948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5791200" y="2662237"/>
            <a:ext cx="2362200" cy="2590800"/>
          </a:xfrm>
          <a:prstGeom prst="roundRect">
            <a:avLst/>
          </a:prstGeom>
          <a:ln>
            <a:headEnd type="triangl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b="0" dirty="0">
              <a:latin typeface="Helvetica"/>
              <a:ea typeface="ＭＳ Ｐゴシック" charset="-128"/>
              <a:cs typeface="Helvetica"/>
            </a:endParaRPr>
          </a:p>
        </p:txBody>
      </p:sp>
      <p:sp>
        <p:nvSpPr>
          <p:cNvPr id="17" name="Rounded Rectangle 16"/>
          <p:cNvSpPr>
            <a:spLocks noChangeArrowheads="1"/>
          </p:cNvSpPr>
          <p:nvPr/>
        </p:nvSpPr>
        <p:spPr bwMode="auto">
          <a:xfrm>
            <a:off x="1676400" y="2662237"/>
            <a:ext cx="3657600" cy="2590800"/>
          </a:xfrm>
          <a:prstGeom prst="roundRect">
            <a:avLst>
              <a:gd name="adj" fmla="val 16667"/>
            </a:avLst>
          </a:prstGeom>
          <a:solidFill>
            <a:srgbClr val="FFFFAA"/>
          </a:solidFill>
          <a:ln w="25400">
            <a:solidFill>
              <a:schemeClr val="tx1"/>
            </a:solidFill>
            <a:round/>
            <a:headEnd type="triangle" w="med" len="med"/>
            <a:tailEnd/>
          </a:ln>
          <a:effectLst>
            <a:outerShdw blurRad="50800" dist="38100" dir="2700000" rotWithShape="0">
              <a:srgbClr val="808080">
                <a:alpha val="42998"/>
              </a:srgbClr>
            </a:outerShdw>
          </a:effectLst>
        </p:spPr>
        <p:txBody>
          <a:bodyPr anchor="ctr"/>
          <a:lstStyle/>
          <a:p>
            <a:pPr algn="ctr">
              <a:defRPr/>
            </a:pPr>
            <a:endParaRPr lang="en-US" b="0" dirty="0">
              <a:latin typeface="Helvetica"/>
              <a:ea typeface="ＭＳ Ｐゴシック" charset="-128"/>
              <a:cs typeface="Helvetica"/>
            </a:endParaRPr>
          </a:p>
        </p:txBody>
      </p:sp>
      <p:sp>
        <p:nvSpPr>
          <p:cNvPr id="5" name="Text Box 11"/>
          <p:cNvSpPr txBox="1">
            <a:spLocks noChangeArrowheads="1"/>
          </p:cNvSpPr>
          <p:nvPr/>
        </p:nvSpPr>
        <p:spPr bwMode="auto">
          <a:xfrm>
            <a:off x="5715000" y="2843212"/>
            <a:ext cx="2514600" cy="2305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marL="342900" indent="-3429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1pPr>
            <a:lvl2pPr marL="1143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9pPr>
          </a:lstStyle>
          <a:p>
            <a:pPr lvl="1"/>
            <a:r>
              <a:rPr lang="en-US" altLang="ko-KR" sz="1800" b="0">
                <a:latin typeface="Consolas" charset="0"/>
                <a:ea typeface="Consolas" charset="0"/>
                <a:cs typeface="Consolas" charset="0"/>
              </a:rPr>
              <a:t>0x</a:t>
            </a:r>
            <a:r>
              <a:rPr lang="en-US" altLang="ko-KR" sz="1800" b="0">
                <a:solidFill>
                  <a:srgbClr val="FF0000"/>
                </a:solidFill>
                <a:latin typeface="Consolas" charset="0"/>
                <a:ea typeface="Consolas" charset="0"/>
                <a:cs typeface="Consolas" charset="0"/>
              </a:rPr>
              <a:t>1300</a:t>
            </a:r>
            <a:r>
              <a:rPr lang="en-US" altLang="ko-KR" sz="1800" b="0">
                <a:latin typeface="Consolas" charset="0"/>
                <a:ea typeface="Consolas" charset="0"/>
                <a:cs typeface="Consolas" charset="0"/>
              </a:rPr>
              <a:t>	00000020</a:t>
            </a:r>
          </a:p>
          <a:p>
            <a:pPr lvl="1"/>
            <a:r>
              <a:rPr lang="en-US" altLang="ko-KR" sz="1800" b="0" dirty="0">
                <a:latin typeface="Consolas" charset="0"/>
                <a:ea typeface="Consolas" charset="0"/>
                <a:cs typeface="Consolas" charset="0"/>
              </a:rPr>
              <a:t>   …	   …</a:t>
            </a:r>
          </a:p>
          <a:p>
            <a:pPr lvl="1"/>
            <a:r>
              <a:rPr lang="en-US" altLang="ko-KR" sz="1800" b="0" dirty="0">
                <a:latin typeface="Consolas" charset="0"/>
                <a:ea typeface="Consolas" charset="0"/>
                <a:cs typeface="Consolas" charset="0"/>
              </a:rPr>
              <a:t>0x1900	8C20</a:t>
            </a:r>
            <a:r>
              <a:rPr lang="en-US" altLang="ko-KR" sz="1800" b="0" dirty="0">
                <a:solidFill>
                  <a:srgbClr val="FF0000"/>
                </a:solidFill>
                <a:latin typeface="Consolas" charset="0"/>
                <a:ea typeface="Consolas" charset="0"/>
                <a:cs typeface="Consolas" charset="0"/>
              </a:rPr>
              <a:t>04C0</a:t>
            </a:r>
            <a:endParaRPr lang="en-US" altLang="ko-KR" sz="1800" b="0" dirty="0">
              <a:latin typeface="Consolas" charset="0"/>
              <a:ea typeface="Consolas" charset="0"/>
              <a:cs typeface="Consolas" charset="0"/>
            </a:endParaRPr>
          </a:p>
          <a:p>
            <a:pPr lvl="1"/>
            <a:r>
              <a:rPr lang="en-US" altLang="ko-KR" sz="1800" b="0" dirty="0">
                <a:latin typeface="Consolas" charset="0"/>
                <a:ea typeface="Consolas" charset="0"/>
                <a:cs typeface="Consolas" charset="0"/>
              </a:rPr>
              <a:t>0x1904	0C00</a:t>
            </a:r>
            <a:r>
              <a:rPr lang="en-US" altLang="ko-KR" sz="1800" b="0" dirty="0">
                <a:solidFill>
                  <a:srgbClr val="00FFFF"/>
                </a:solidFill>
                <a:latin typeface="Consolas" charset="0"/>
                <a:ea typeface="Consolas" charset="0"/>
                <a:cs typeface="Consolas" charset="0"/>
              </a:rPr>
              <a:t>0680</a:t>
            </a:r>
            <a:endParaRPr lang="en-US" altLang="ko-KR" sz="1800" b="0" dirty="0">
              <a:latin typeface="Consolas" charset="0"/>
              <a:ea typeface="Consolas" charset="0"/>
              <a:cs typeface="Consolas" charset="0"/>
            </a:endParaRPr>
          </a:p>
          <a:p>
            <a:pPr lvl="1"/>
            <a:r>
              <a:rPr lang="en-US" altLang="ko-KR" sz="1800" b="0" dirty="0">
                <a:solidFill>
                  <a:srgbClr val="008200"/>
                </a:solidFill>
                <a:latin typeface="Consolas" charset="0"/>
                <a:ea typeface="Consolas" charset="0"/>
                <a:cs typeface="Consolas" charset="0"/>
              </a:rPr>
              <a:t>0x1908</a:t>
            </a:r>
            <a:r>
              <a:rPr lang="en-US" altLang="ko-KR" sz="1800" b="0" dirty="0">
                <a:latin typeface="Consolas" charset="0"/>
                <a:ea typeface="Consolas" charset="0"/>
                <a:cs typeface="Consolas" charset="0"/>
              </a:rPr>
              <a:t>	2021FFFF</a:t>
            </a:r>
          </a:p>
          <a:p>
            <a:pPr lvl="1"/>
            <a:r>
              <a:rPr lang="en-US" altLang="ko-KR" sz="1800" b="0" dirty="0">
                <a:latin typeface="Consolas" charset="0"/>
                <a:ea typeface="Consolas" charset="0"/>
                <a:cs typeface="Consolas" charset="0"/>
              </a:rPr>
              <a:t>0x190C	1420</a:t>
            </a:r>
            <a:r>
              <a:rPr lang="en-US" altLang="ko-KR" sz="1800" b="0" dirty="0">
                <a:solidFill>
                  <a:srgbClr val="008200"/>
                </a:solidFill>
                <a:latin typeface="Consolas" charset="0"/>
                <a:ea typeface="Consolas" charset="0"/>
                <a:cs typeface="Consolas" charset="0"/>
              </a:rPr>
              <a:t>0642</a:t>
            </a:r>
          </a:p>
          <a:p>
            <a:pPr lvl="1"/>
            <a:r>
              <a:rPr lang="en-US" altLang="ko-KR" sz="1800" b="0" dirty="0">
                <a:latin typeface="Consolas" charset="0"/>
                <a:ea typeface="Consolas" charset="0"/>
                <a:cs typeface="Consolas" charset="0"/>
              </a:rPr>
              <a:t> …</a:t>
            </a:r>
          </a:p>
          <a:p>
            <a:pPr lvl="1"/>
            <a:r>
              <a:rPr lang="en-US" altLang="ko-KR" sz="1800" b="0" dirty="0">
                <a:latin typeface="Consolas" charset="0"/>
                <a:ea typeface="Consolas" charset="0"/>
                <a:cs typeface="Consolas" charset="0"/>
              </a:rPr>
              <a:t>0x</a:t>
            </a:r>
            <a:r>
              <a:rPr lang="en-US" altLang="ko-KR" sz="1800" b="0" dirty="0">
                <a:solidFill>
                  <a:srgbClr val="00FFFF"/>
                </a:solidFill>
                <a:latin typeface="Consolas" charset="0"/>
                <a:ea typeface="Consolas" charset="0"/>
                <a:cs typeface="Consolas" charset="0"/>
              </a:rPr>
              <a:t>1A00</a:t>
            </a:r>
            <a:endParaRPr lang="en-US" altLang="ko-KR" sz="1800" b="0" dirty="0">
              <a:latin typeface="Consolas" charset="0"/>
              <a:ea typeface="Consolas" charset="0"/>
              <a:cs typeface="Consolas" charset="0"/>
            </a:endParaRPr>
          </a:p>
        </p:txBody>
      </p:sp>
      <p:sp>
        <p:nvSpPr>
          <p:cNvPr id="20485" name="AutoShape 4"/>
          <p:cNvSpPr>
            <a:spLocks noChangeArrowheads="1"/>
          </p:cNvSpPr>
          <p:nvPr/>
        </p:nvSpPr>
        <p:spPr bwMode="auto">
          <a:xfrm>
            <a:off x="5029200" y="3576637"/>
            <a:ext cx="762000" cy="685800"/>
          </a:xfrm>
          <a:prstGeom prst="rightArrow">
            <a:avLst>
              <a:gd name="adj1" fmla="val 50000"/>
              <a:gd name="adj2" fmla="val 27778"/>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a:p>
        </p:txBody>
      </p:sp>
      <p:sp>
        <p:nvSpPr>
          <p:cNvPr id="20486" name="Text Box 10"/>
          <p:cNvSpPr txBox="1">
            <a:spLocks noChangeArrowheads="1"/>
          </p:cNvSpPr>
          <p:nvPr/>
        </p:nvSpPr>
        <p:spPr bwMode="auto">
          <a:xfrm>
            <a:off x="1524000" y="2770187"/>
            <a:ext cx="3962400" cy="2305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marL="342900" indent="-342900" eaLnBrk="0" hangingPunct="0">
              <a:tabLst>
                <a:tab pos="1204913" algn="l"/>
                <a:tab pos="1944688" algn="l"/>
              </a:tabLst>
              <a:defRPr sz="2400" b="1">
                <a:solidFill>
                  <a:schemeClr val="tx1"/>
                </a:solidFill>
                <a:latin typeface="Comic Sans MS" panose="030F0702030302020204" pitchFamily="66" charset="0"/>
                <a:ea typeface="MS PGothic" panose="020B0600070205080204" pitchFamily="34" charset="-128"/>
              </a:defRPr>
            </a:lvl1pPr>
            <a:lvl2pPr marL="114300" eaLnBrk="0" hangingPunct="0">
              <a:tabLst>
                <a:tab pos="1204913" algn="l"/>
                <a:tab pos="1944688" algn="l"/>
              </a:tabLst>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1204913" algn="l"/>
                <a:tab pos="1944688" algn="l"/>
              </a:tabLst>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1204913" algn="l"/>
                <a:tab pos="1944688" algn="l"/>
              </a:tabLst>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1204913" algn="l"/>
                <a:tab pos="1944688" algn="l"/>
              </a:tabLst>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1204913" algn="l"/>
                <a:tab pos="1944688" algn="l"/>
              </a:tabLs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1204913" algn="l"/>
                <a:tab pos="1944688" algn="l"/>
              </a:tabLs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1204913" algn="l"/>
                <a:tab pos="1944688" algn="l"/>
              </a:tabLs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1204913" algn="l"/>
                <a:tab pos="1944688" algn="l"/>
              </a:tabLst>
              <a:defRPr sz="2400" b="1">
                <a:solidFill>
                  <a:schemeClr val="tx1"/>
                </a:solidFill>
                <a:latin typeface="Comic Sans MS" panose="030F0702030302020204" pitchFamily="66" charset="0"/>
                <a:ea typeface="MS PGothic" panose="020B0600070205080204" pitchFamily="34" charset="-128"/>
              </a:defRPr>
            </a:lvl9pPr>
          </a:lstStyle>
          <a:p>
            <a:pPr lvl="1"/>
            <a:r>
              <a:rPr lang="en-US" altLang="ko-KR" sz="1800" b="0" dirty="0">
                <a:latin typeface="Consolas" charset="0"/>
                <a:ea typeface="Consolas" charset="0"/>
                <a:cs typeface="Consolas" charset="0"/>
              </a:rPr>
              <a:t>data1:	</a:t>
            </a:r>
            <a:r>
              <a:rPr lang="en-US" altLang="ko-KR" sz="1800" b="0" dirty="0" err="1">
                <a:latin typeface="Consolas" charset="0"/>
                <a:ea typeface="Consolas" charset="0"/>
                <a:cs typeface="Consolas" charset="0"/>
              </a:rPr>
              <a:t>dw</a:t>
            </a:r>
            <a:r>
              <a:rPr lang="en-US" altLang="ko-KR" sz="1800" b="0" dirty="0">
                <a:latin typeface="Consolas" charset="0"/>
                <a:ea typeface="Consolas" charset="0"/>
                <a:cs typeface="Consolas" charset="0"/>
              </a:rPr>
              <a:t> 	32</a:t>
            </a:r>
          </a:p>
          <a:p>
            <a:pPr lvl="1"/>
            <a:r>
              <a:rPr lang="en-US" altLang="ko-KR" sz="1800" b="0" dirty="0">
                <a:latin typeface="Consolas" charset="0"/>
                <a:ea typeface="Consolas" charset="0"/>
                <a:cs typeface="Consolas" charset="0"/>
              </a:rPr>
              <a:t>		…	</a:t>
            </a:r>
          </a:p>
          <a:p>
            <a:pPr lvl="1"/>
            <a:r>
              <a:rPr lang="en-US" altLang="ko-KR" sz="1800" b="0" dirty="0">
                <a:latin typeface="Consolas" charset="0"/>
                <a:ea typeface="Consolas" charset="0"/>
                <a:cs typeface="Consolas" charset="0"/>
              </a:rPr>
              <a:t>start:	</a:t>
            </a:r>
            <a:r>
              <a:rPr lang="en-US" altLang="ko-KR" sz="1800" b="0" dirty="0" err="1">
                <a:latin typeface="Consolas" charset="0"/>
                <a:ea typeface="Consolas" charset="0"/>
                <a:cs typeface="Consolas" charset="0"/>
              </a:rPr>
              <a:t>lw</a:t>
            </a:r>
            <a:r>
              <a:rPr lang="en-US" altLang="ko-KR" sz="1800" b="0" dirty="0">
                <a:latin typeface="Consolas" charset="0"/>
                <a:ea typeface="Consolas" charset="0"/>
                <a:cs typeface="Consolas" charset="0"/>
              </a:rPr>
              <a:t>	r1,0(data1)	</a:t>
            </a:r>
          </a:p>
          <a:p>
            <a:pPr lvl="1"/>
            <a:r>
              <a:rPr lang="en-US" altLang="ko-KR" sz="1800" b="0" dirty="0">
                <a:latin typeface="Consolas" charset="0"/>
                <a:ea typeface="Consolas" charset="0"/>
                <a:cs typeface="Consolas" charset="0"/>
              </a:rPr>
              <a:t>	</a:t>
            </a:r>
            <a:r>
              <a:rPr lang="en-US" altLang="ko-KR" sz="1800" b="0" dirty="0" err="1">
                <a:latin typeface="Consolas" charset="0"/>
                <a:ea typeface="Consolas" charset="0"/>
                <a:cs typeface="Consolas" charset="0"/>
              </a:rPr>
              <a:t>jal</a:t>
            </a:r>
            <a:r>
              <a:rPr lang="en-US" altLang="ko-KR" sz="1800" b="0" dirty="0">
                <a:latin typeface="Consolas" charset="0"/>
                <a:ea typeface="Consolas" charset="0"/>
                <a:cs typeface="Consolas" charset="0"/>
              </a:rPr>
              <a:t>	</a:t>
            </a:r>
            <a:r>
              <a:rPr lang="en-US" altLang="ko-KR" sz="1800" b="0" dirty="0" err="1">
                <a:latin typeface="Consolas" charset="0"/>
                <a:ea typeface="Consolas" charset="0"/>
                <a:cs typeface="Consolas" charset="0"/>
              </a:rPr>
              <a:t>checkit</a:t>
            </a:r>
            <a:endParaRPr lang="en-US" altLang="ko-KR" sz="1800" b="0" dirty="0">
              <a:latin typeface="Consolas" charset="0"/>
              <a:ea typeface="Consolas" charset="0"/>
              <a:cs typeface="Consolas" charset="0"/>
            </a:endParaRPr>
          </a:p>
          <a:p>
            <a:pPr lvl="1"/>
            <a:r>
              <a:rPr lang="en-US" altLang="ko-KR" sz="1800" b="0" dirty="0">
                <a:latin typeface="Consolas" charset="0"/>
                <a:ea typeface="Consolas" charset="0"/>
                <a:cs typeface="Consolas" charset="0"/>
              </a:rPr>
              <a:t>loop:	</a:t>
            </a:r>
            <a:r>
              <a:rPr lang="en-US" altLang="ko-KR" sz="1800" b="0" dirty="0" err="1">
                <a:latin typeface="Consolas" charset="0"/>
                <a:ea typeface="Consolas" charset="0"/>
                <a:cs typeface="Consolas" charset="0"/>
              </a:rPr>
              <a:t>addi</a:t>
            </a:r>
            <a:r>
              <a:rPr lang="en-US" altLang="ko-KR" sz="1800" b="0" dirty="0">
                <a:latin typeface="Consolas" charset="0"/>
                <a:ea typeface="Consolas" charset="0"/>
                <a:cs typeface="Consolas" charset="0"/>
              </a:rPr>
              <a:t> r1, r1, -1</a:t>
            </a:r>
          </a:p>
          <a:p>
            <a:pPr lvl="1"/>
            <a:r>
              <a:rPr lang="en-US" altLang="ko-KR" sz="1800" b="0" dirty="0">
                <a:latin typeface="Consolas" charset="0"/>
                <a:ea typeface="Consolas" charset="0"/>
                <a:cs typeface="Consolas" charset="0"/>
              </a:rPr>
              <a:t>	</a:t>
            </a:r>
            <a:r>
              <a:rPr lang="en-US" altLang="ko-KR" sz="1800" b="0" dirty="0" err="1">
                <a:latin typeface="Consolas" charset="0"/>
                <a:ea typeface="Consolas" charset="0"/>
                <a:cs typeface="Consolas" charset="0"/>
              </a:rPr>
              <a:t>bnz</a:t>
            </a:r>
            <a:r>
              <a:rPr lang="en-US" altLang="ko-KR" sz="1800" b="0" dirty="0">
                <a:latin typeface="Consolas" charset="0"/>
                <a:ea typeface="Consolas" charset="0"/>
                <a:cs typeface="Consolas" charset="0"/>
              </a:rPr>
              <a:t> 	r1, loop		…</a:t>
            </a:r>
          </a:p>
          <a:p>
            <a:pPr lvl="1"/>
            <a:r>
              <a:rPr lang="en-US" altLang="ko-KR" sz="1800" b="0" dirty="0" err="1">
                <a:latin typeface="Consolas" charset="0"/>
                <a:ea typeface="Consolas" charset="0"/>
                <a:cs typeface="Consolas" charset="0"/>
              </a:rPr>
              <a:t>checkit</a:t>
            </a:r>
            <a:r>
              <a:rPr lang="en-US" altLang="ko-KR" sz="1800" b="0" dirty="0">
                <a:latin typeface="Consolas" charset="0"/>
                <a:ea typeface="Consolas" charset="0"/>
                <a:cs typeface="Consolas" charset="0"/>
              </a:rPr>
              <a:t>: …	</a:t>
            </a:r>
          </a:p>
        </p:txBody>
      </p:sp>
      <p:sp>
        <p:nvSpPr>
          <p:cNvPr id="20487" name="TextBox 18"/>
          <p:cNvSpPr txBox="1">
            <a:spLocks noChangeArrowheads="1"/>
          </p:cNvSpPr>
          <p:nvPr/>
        </p:nvSpPr>
        <p:spPr bwMode="auto">
          <a:xfrm>
            <a:off x="1981201" y="2262187"/>
            <a:ext cx="297549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Process view of memory</a:t>
            </a:r>
          </a:p>
        </p:txBody>
      </p:sp>
      <p:sp>
        <p:nvSpPr>
          <p:cNvPr id="20488" name="TextBox 18"/>
          <p:cNvSpPr txBox="1">
            <a:spLocks noChangeArrowheads="1"/>
          </p:cNvSpPr>
          <p:nvPr/>
        </p:nvSpPr>
        <p:spPr bwMode="auto">
          <a:xfrm>
            <a:off x="5715001" y="2262187"/>
            <a:ext cx="23952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charset="0"/>
                <a:ea typeface="Gill Sans" charset="0"/>
                <a:cs typeface="Gill Sans" charset="0"/>
              </a:rPr>
              <a:t>Physical addresses</a:t>
            </a:r>
          </a:p>
        </p:txBody>
      </p:sp>
      <p:sp>
        <p:nvSpPr>
          <p:cNvPr id="20489" name="Rectangle 7"/>
          <p:cNvSpPr>
            <a:spLocks noChangeArrowheads="1"/>
          </p:cNvSpPr>
          <p:nvPr/>
        </p:nvSpPr>
        <p:spPr bwMode="auto">
          <a:xfrm>
            <a:off x="8991600" y="1366837"/>
            <a:ext cx="1447800" cy="4724400"/>
          </a:xfrm>
          <a:prstGeom prst="rect">
            <a:avLst/>
          </a:prstGeom>
          <a:solidFill>
            <a:srgbClr val="C0D2FE"/>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ko-KR" altLang="en-US" sz="1800">
              <a:latin typeface="Helvetica" panose="020B0604020202020204" pitchFamily="34" charset="0"/>
              <a:ea typeface="굴림" panose="020B0600000101010101" pitchFamily="34" charset="-127"/>
            </a:endParaRPr>
          </a:p>
        </p:txBody>
      </p:sp>
      <p:sp>
        <p:nvSpPr>
          <p:cNvPr id="20490" name="Text Box 85"/>
          <p:cNvSpPr txBox="1">
            <a:spLocks noChangeArrowheads="1"/>
          </p:cNvSpPr>
          <p:nvPr/>
        </p:nvSpPr>
        <p:spPr bwMode="auto">
          <a:xfrm>
            <a:off x="8153401" y="2738437"/>
            <a:ext cx="866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Consolas" charset="0"/>
                <a:ea typeface="Consolas" charset="0"/>
                <a:cs typeface="Consolas" charset="0"/>
              </a:rPr>
              <a:t>0x0900</a:t>
            </a:r>
          </a:p>
        </p:txBody>
      </p:sp>
      <p:sp>
        <p:nvSpPr>
          <p:cNvPr id="20491" name="Text Box 85"/>
          <p:cNvSpPr txBox="1">
            <a:spLocks noChangeArrowheads="1"/>
          </p:cNvSpPr>
          <p:nvPr/>
        </p:nvSpPr>
        <p:spPr bwMode="auto">
          <a:xfrm>
            <a:off x="8077200" y="5754688"/>
            <a:ext cx="855984" cy="335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Consolas" charset="0"/>
                <a:ea typeface="Consolas" charset="0"/>
                <a:cs typeface="Consolas" charset="0"/>
              </a:rPr>
              <a:t>0xFFFF</a:t>
            </a:r>
          </a:p>
        </p:txBody>
      </p:sp>
      <p:sp>
        <p:nvSpPr>
          <p:cNvPr id="20492" name="Text Box 85"/>
          <p:cNvSpPr txBox="1">
            <a:spLocks noChangeArrowheads="1"/>
          </p:cNvSpPr>
          <p:nvPr/>
        </p:nvSpPr>
        <p:spPr bwMode="auto">
          <a:xfrm>
            <a:off x="8153401" y="1976437"/>
            <a:ext cx="866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Consolas" charset="0"/>
                <a:ea typeface="Consolas" charset="0"/>
                <a:cs typeface="Consolas" charset="0"/>
              </a:rPr>
              <a:t>0x0300</a:t>
            </a:r>
          </a:p>
        </p:txBody>
      </p:sp>
      <p:sp>
        <p:nvSpPr>
          <p:cNvPr id="20493" name="Text Box 85"/>
          <p:cNvSpPr txBox="1">
            <a:spLocks noChangeArrowheads="1"/>
          </p:cNvSpPr>
          <p:nvPr/>
        </p:nvSpPr>
        <p:spPr bwMode="auto">
          <a:xfrm>
            <a:off x="8153401" y="1290637"/>
            <a:ext cx="866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Consolas" charset="0"/>
                <a:ea typeface="Consolas" charset="0"/>
                <a:cs typeface="Consolas" charset="0"/>
              </a:rPr>
              <a:t>0x0000</a:t>
            </a:r>
          </a:p>
        </p:txBody>
      </p:sp>
      <p:sp>
        <p:nvSpPr>
          <p:cNvPr id="20494" name="TextBox 19"/>
          <p:cNvSpPr txBox="1">
            <a:spLocks noChangeArrowheads="1"/>
          </p:cNvSpPr>
          <p:nvPr/>
        </p:nvSpPr>
        <p:spPr bwMode="auto">
          <a:xfrm>
            <a:off x="8905876" y="685800"/>
            <a:ext cx="1141659"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charset="0"/>
                <a:ea typeface="Gill Sans" charset="0"/>
                <a:cs typeface="Gill Sans" charset="0"/>
              </a:rPr>
              <a:t>Physical</a:t>
            </a:r>
            <a:br>
              <a:rPr lang="en-US" altLang="en-US" sz="2000" b="0" dirty="0">
                <a:latin typeface="Gill Sans" charset="0"/>
                <a:ea typeface="Gill Sans" charset="0"/>
                <a:cs typeface="Gill Sans" charset="0"/>
              </a:rPr>
            </a:br>
            <a:r>
              <a:rPr lang="en-US" altLang="en-US" sz="2000" b="0" dirty="0">
                <a:latin typeface="Gill Sans" charset="0"/>
                <a:ea typeface="Gill Sans" charset="0"/>
                <a:cs typeface="Gill Sans" charset="0"/>
              </a:rPr>
              <a:t>Memory</a:t>
            </a:r>
          </a:p>
        </p:txBody>
      </p:sp>
      <p:sp>
        <p:nvSpPr>
          <p:cNvPr id="20495" name="Rectangle 20"/>
          <p:cNvSpPr>
            <a:spLocks noChangeArrowheads="1"/>
          </p:cNvSpPr>
          <p:nvPr/>
        </p:nvSpPr>
        <p:spPr bwMode="auto">
          <a:xfrm>
            <a:off x="8991600" y="2052637"/>
            <a:ext cx="1447800" cy="15240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Helvetica" panose="020B0604020202020204" pitchFamily="34" charset="0"/>
              </a:rPr>
              <a:t>App X</a:t>
            </a:r>
          </a:p>
        </p:txBody>
      </p:sp>
      <p:grpSp>
        <p:nvGrpSpPr>
          <p:cNvPr id="6" name="Group 5"/>
          <p:cNvGrpSpPr>
            <a:grpSpLocks/>
          </p:cNvGrpSpPr>
          <p:nvPr/>
        </p:nvGrpSpPr>
        <p:grpSpPr bwMode="auto">
          <a:xfrm>
            <a:off x="8153400" y="3652837"/>
            <a:ext cx="2286000" cy="2012950"/>
            <a:chOff x="6629400" y="3429000"/>
            <a:chExt cx="2286000" cy="2012950"/>
          </a:xfrm>
        </p:grpSpPr>
        <p:grpSp>
          <p:nvGrpSpPr>
            <p:cNvPr id="20498" name="Group 3"/>
            <p:cNvGrpSpPr>
              <a:grpSpLocks/>
            </p:cNvGrpSpPr>
            <p:nvPr/>
          </p:nvGrpSpPr>
          <p:grpSpPr bwMode="auto">
            <a:xfrm>
              <a:off x="7391400" y="3460750"/>
              <a:ext cx="1524000" cy="1981200"/>
              <a:chOff x="7391400" y="3460750"/>
              <a:chExt cx="1524000" cy="1981200"/>
            </a:xfrm>
          </p:grpSpPr>
          <p:sp>
            <p:nvSpPr>
              <p:cNvPr id="20502" name="Rectangle 20"/>
              <p:cNvSpPr>
                <a:spLocks noChangeArrowheads="1"/>
              </p:cNvSpPr>
              <p:nvPr/>
            </p:nvSpPr>
            <p:spPr bwMode="auto">
              <a:xfrm>
                <a:off x="7467600" y="3536950"/>
                <a:ext cx="1447800" cy="1905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0503" name="Text Box 11"/>
              <p:cNvSpPr txBox="1">
                <a:spLocks noChangeArrowheads="1"/>
              </p:cNvSpPr>
              <p:nvPr/>
            </p:nvSpPr>
            <p:spPr bwMode="auto">
              <a:xfrm>
                <a:off x="7391400" y="4208462"/>
                <a:ext cx="1447800" cy="119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marL="342900" indent="-3429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1pPr>
                <a:lvl2pPr marL="1143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9pPr>
              </a:lstStyle>
              <a:p>
                <a:pPr lvl="1"/>
                <a:r>
                  <a:rPr lang="en-US" altLang="ko-KR" sz="1800" b="0">
                    <a:latin typeface="Consolas" charset="0"/>
                    <a:ea typeface="Consolas" charset="0"/>
                    <a:cs typeface="Consolas" charset="0"/>
                  </a:rPr>
                  <a:t>8C2004C0</a:t>
                </a:r>
              </a:p>
              <a:p>
                <a:pPr lvl="1"/>
                <a:r>
                  <a:rPr lang="en-US" altLang="ko-KR" sz="1800" b="0" dirty="0">
                    <a:latin typeface="Consolas" charset="0"/>
                    <a:ea typeface="Consolas" charset="0"/>
                    <a:cs typeface="Consolas" charset="0"/>
                  </a:rPr>
                  <a:t>0C000680</a:t>
                </a:r>
              </a:p>
              <a:p>
                <a:pPr lvl="1"/>
                <a:r>
                  <a:rPr lang="en-US" altLang="ko-KR" sz="1800" b="0" dirty="0">
                    <a:latin typeface="Consolas" charset="0"/>
                    <a:ea typeface="Consolas" charset="0"/>
                    <a:cs typeface="Consolas" charset="0"/>
                  </a:rPr>
                  <a:t>2021FFFF</a:t>
                </a:r>
              </a:p>
              <a:p>
                <a:pPr lvl="1"/>
                <a:r>
                  <a:rPr lang="en-US" altLang="ko-KR" sz="1800" b="0" dirty="0">
                    <a:latin typeface="Consolas" charset="0"/>
                    <a:ea typeface="Consolas" charset="0"/>
                    <a:cs typeface="Consolas" charset="0"/>
                  </a:rPr>
                  <a:t>14200642</a:t>
                </a:r>
              </a:p>
            </p:txBody>
          </p:sp>
          <p:sp>
            <p:nvSpPr>
              <p:cNvPr id="20504" name="Text Box 11"/>
              <p:cNvSpPr txBox="1">
                <a:spLocks noChangeArrowheads="1"/>
              </p:cNvSpPr>
              <p:nvPr/>
            </p:nvSpPr>
            <p:spPr bwMode="auto">
              <a:xfrm>
                <a:off x="7391400" y="3460750"/>
                <a:ext cx="14478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marL="342900" indent="-3429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1pPr>
                <a:lvl2pPr marL="1143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tabLst>
                    <a:tab pos="1089025" algn="l"/>
                  </a:tabLst>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tabLst>
                    <a:tab pos="1089025" algn="l"/>
                  </a:tabLst>
                  <a:defRPr sz="2400" b="1">
                    <a:solidFill>
                      <a:schemeClr val="tx1"/>
                    </a:solidFill>
                    <a:latin typeface="Comic Sans MS" panose="030F0702030302020204" pitchFamily="66" charset="0"/>
                    <a:ea typeface="MS PGothic" panose="020B0600070205080204" pitchFamily="34" charset="-128"/>
                  </a:defRPr>
                </a:lvl9pPr>
              </a:lstStyle>
              <a:p>
                <a:pPr lvl="1"/>
                <a:r>
                  <a:rPr lang="en-US" altLang="ko-KR" sz="1800" b="0">
                    <a:latin typeface="Consolas" charset="0"/>
                    <a:ea typeface="Consolas" charset="0"/>
                    <a:cs typeface="Consolas" charset="0"/>
                  </a:rPr>
                  <a:t>00000020</a:t>
                </a:r>
              </a:p>
            </p:txBody>
          </p:sp>
        </p:grpSp>
        <p:sp>
          <p:nvSpPr>
            <p:cNvPr id="20499" name="Text Box 85"/>
            <p:cNvSpPr txBox="1">
              <a:spLocks noChangeArrowheads="1"/>
            </p:cNvSpPr>
            <p:nvPr/>
          </p:nvSpPr>
          <p:spPr bwMode="auto">
            <a:xfrm>
              <a:off x="6629400" y="3429000"/>
              <a:ext cx="867406" cy="335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Consolas" charset="0"/>
                  <a:ea typeface="Consolas" charset="0"/>
                  <a:cs typeface="Consolas" charset="0"/>
                </a:rPr>
                <a:t>0x1300</a:t>
              </a:r>
            </a:p>
          </p:txBody>
        </p:sp>
        <p:sp>
          <p:nvSpPr>
            <p:cNvPr id="20500" name="Text Box 85"/>
            <p:cNvSpPr txBox="1">
              <a:spLocks noChangeArrowheads="1"/>
            </p:cNvSpPr>
            <p:nvPr/>
          </p:nvSpPr>
          <p:spPr bwMode="auto">
            <a:xfrm>
              <a:off x="6629400" y="4236021"/>
              <a:ext cx="867406" cy="335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Consolas" charset="0"/>
                  <a:ea typeface="Consolas" charset="0"/>
                  <a:cs typeface="Consolas" charset="0"/>
                </a:rPr>
                <a:t>0x1900</a:t>
              </a:r>
            </a:p>
          </p:txBody>
        </p:sp>
        <p:sp>
          <p:nvSpPr>
            <p:cNvPr id="20501" name="AutoShape 4"/>
            <p:cNvSpPr>
              <a:spLocks noChangeArrowheads="1"/>
            </p:cNvSpPr>
            <p:nvPr/>
          </p:nvSpPr>
          <p:spPr bwMode="auto">
            <a:xfrm rot="1369641">
              <a:off x="6765925" y="3664386"/>
              <a:ext cx="549275" cy="601662"/>
            </a:xfrm>
            <a:prstGeom prst="rightArrow">
              <a:avLst>
                <a:gd name="adj1" fmla="val 50000"/>
                <a:gd name="adj2" fmla="val 27778"/>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800" b="0"/>
            </a:p>
          </p:txBody>
        </p:sp>
      </p:grpSp>
      <p:sp>
        <p:nvSpPr>
          <p:cNvPr id="2" name="Title 1"/>
          <p:cNvSpPr>
            <a:spLocks noGrp="1"/>
          </p:cNvSpPr>
          <p:nvPr>
            <p:ph type="title"/>
          </p:nvPr>
        </p:nvSpPr>
        <p:spPr>
          <a:xfrm>
            <a:off x="0" y="152400"/>
            <a:ext cx="12192000" cy="533400"/>
          </a:xfrm>
        </p:spPr>
        <p:txBody>
          <a:bodyPr/>
          <a:lstStyle/>
          <a:p>
            <a:r>
              <a:rPr lang="en-US" altLang="ko-KR" dirty="0">
                <a:ea typeface="굴림" panose="020B0600000101010101" pitchFamily="34" charset="-127"/>
              </a:rPr>
              <a:t>Memory Translation Through Relocation</a:t>
            </a:r>
            <a:endParaRPr lang="en-US" dirty="0"/>
          </a:p>
        </p:txBody>
      </p:sp>
    </p:spTree>
    <p:extLst>
      <p:ext uri="{BB962C8B-B14F-4D97-AF65-F5344CB8AC3E}">
        <p14:creationId xmlns:p14="http://schemas.microsoft.com/office/powerpoint/2010/main" val="139348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Memory Translation Through Relocation</a:t>
            </a:r>
          </a:p>
        </p:txBody>
      </p:sp>
      <p:sp>
        <p:nvSpPr>
          <p:cNvPr id="646147" name="Rectangle 3"/>
          <p:cNvSpPr>
            <a:spLocks noGrp="1" noChangeArrowheads="1"/>
          </p:cNvSpPr>
          <p:nvPr>
            <p:ph type="body" idx="1"/>
          </p:nvPr>
        </p:nvSpPr>
        <p:spPr>
          <a:xfrm>
            <a:off x="1752600" y="1066800"/>
            <a:ext cx="8763000" cy="5562600"/>
          </a:xfrm>
        </p:spPr>
        <p:txBody>
          <a:bodyPr/>
          <a:lstStyle/>
          <a:p>
            <a:pPr marL="0" indent="0" algn="ctr">
              <a:lnSpc>
                <a:spcPct val="80000"/>
              </a:lnSpc>
              <a:spcBef>
                <a:spcPct val="25000"/>
              </a:spcBef>
              <a:buNone/>
            </a:pPr>
            <a:r>
              <a:rPr lang="en-US" altLang="ko-KR" dirty="0">
                <a:ea typeface="굴림" panose="020B0600000101010101" pitchFamily="34" charset="-127"/>
              </a:rPr>
              <a:t>With this solution, no protection: bugs in any program can cause other programs to crash or even the OS</a:t>
            </a:r>
          </a:p>
          <a:p>
            <a:pPr marL="457200" lvl="1" indent="0" algn="ctr">
              <a:lnSpc>
                <a:spcPct val="80000"/>
              </a:lnSpc>
              <a:spcBef>
                <a:spcPct val="25000"/>
              </a:spcBef>
              <a:buNone/>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lvl="1" algn="ctr">
              <a:lnSpc>
                <a:spcPct val="80000"/>
              </a:lnSpc>
              <a:spcBef>
                <a:spcPct val="25000"/>
              </a:spcBef>
            </a:pPr>
            <a:endParaRPr lang="en-US" altLang="ko-KR" dirty="0">
              <a:ea typeface="굴림" panose="020B0600000101010101" pitchFamily="34" charset="-127"/>
            </a:endParaRPr>
          </a:p>
          <a:p>
            <a:pPr marL="0" indent="0" algn="ctr">
              <a:lnSpc>
                <a:spcPct val="80000"/>
              </a:lnSpc>
              <a:spcBef>
                <a:spcPct val="25000"/>
              </a:spcBef>
              <a:buNone/>
            </a:pPr>
            <a:endParaRPr lang="en-US" altLang="ko-KR" dirty="0">
              <a:ea typeface="굴림" panose="020B0600000101010101" pitchFamily="34" charset="-127"/>
            </a:endParaRPr>
          </a:p>
          <a:p>
            <a:pPr marL="0" indent="0" algn="ctr">
              <a:lnSpc>
                <a:spcPct val="80000"/>
              </a:lnSpc>
              <a:spcBef>
                <a:spcPct val="25000"/>
              </a:spcBef>
              <a:buNone/>
            </a:pPr>
            <a:endParaRPr lang="en-US" altLang="ko-KR" dirty="0">
              <a:ea typeface="굴림" panose="020B0600000101010101" pitchFamily="34" charset="-127"/>
            </a:endParaRPr>
          </a:p>
        </p:txBody>
      </p:sp>
      <p:grpSp>
        <p:nvGrpSpPr>
          <p:cNvPr id="2" name="Group 13"/>
          <p:cNvGrpSpPr>
            <a:grpSpLocks/>
          </p:cNvGrpSpPr>
          <p:nvPr/>
        </p:nvGrpSpPr>
        <p:grpSpPr bwMode="auto">
          <a:xfrm>
            <a:off x="2784990" y="2438405"/>
            <a:ext cx="3465514" cy="2728917"/>
            <a:chOff x="1680" y="2256"/>
            <a:chExt cx="2183" cy="1719"/>
          </a:xfrm>
        </p:grpSpPr>
        <p:sp>
          <p:nvSpPr>
            <p:cNvPr id="29701" name="Text Box 4"/>
            <p:cNvSpPr txBox="1">
              <a:spLocks noChangeArrowheads="1"/>
            </p:cNvSpPr>
            <p:nvPr/>
          </p:nvSpPr>
          <p:spPr bwMode="auto">
            <a:xfrm>
              <a:off x="2884" y="3744"/>
              <a:ext cx="91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0x00000000</a:t>
              </a:r>
            </a:p>
          </p:txBody>
        </p:sp>
        <p:sp>
          <p:nvSpPr>
            <p:cNvPr id="29702" name="Text Box 5"/>
            <p:cNvSpPr txBox="1">
              <a:spLocks noChangeArrowheads="1"/>
            </p:cNvSpPr>
            <p:nvPr/>
          </p:nvSpPr>
          <p:spPr bwMode="auto">
            <a:xfrm>
              <a:off x="2884" y="2265"/>
              <a:ext cx="97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0xFFFFFFFF</a:t>
              </a:r>
            </a:p>
          </p:txBody>
        </p:sp>
        <p:sp>
          <p:nvSpPr>
            <p:cNvPr id="29703" name="Rectangle 7"/>
            <p:cNvSpPr>
              <a:spLocks noChangeArrowheads="1"/>
            </p:cNvSpPr>
            <p:nvPr/>
          </p:nvSpPr>
          <p:spPr bwMode="auto">
            <a:xfrm>
              <a:off x="1680" y="2256"/>
              <a:ext cx="1104" cy="1680"/>
            </a:xfrm>
            <a:prstGeom prst="rect">
              <a:avLst/>
            </a:prstGeom>
            <a:solidFill>
              <a:srgbClr val="C0D2FE"/>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ko-KR" altLang="en-US" sz="1800" b="0">
                <a:latin typeface="Gill Sans" charset="0"/>
                <a:ea typeface="Gill Sans" charset="0"/>
                <a:cs typeface="Gill Sans" charset="0"/>
              </a:endParaRPr>
            </a:p>
          </p:txBody>
        </p:sp>
        <p:sp>
          <p:nvSpPr>
            <p:cNvPr id="29704" name="Text Box 8"/>
            <p:cNvSpPr txBox="1">
              <a:spLocks noChangeArrowheads="1"/>
            </p:cNvSpPr>
            <p:nvPr/>
          </p:nvSpPr>
          <p:spPr bwMode="auto">
            <a:xfrm>
              <a:off x="1707" y="3600"/>
              <a:ext cx="90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Application1</a:t>
              </a:r>
            </a:p>
          </p:txBody>
        </p:sp>
        <p:sp>
          <p:nvSpPr>
            <p:cNvPr id="29705" name="Text Box 9"/>
            <p:cNvSpPr txBox="1">
              <a:spLocks noChangeArrowheads="1"/>
            </p:cNvSpPr>
            <p:nvPr/>
          </p:nvSpPr>
          <p:spPr bwMode="auto">
            <a:xfrm>
              <a:off x="1796" y="2400"/>
              <a:ext cx="753" cy="4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Operating</a:t>
              </a:r>
            </a:p>
            <a:p>
              <a:r>
                <a:rPr lang="en-US" altLang="ko-KR" sz="1800" b="0">
                  <a:latin typeface="Gill Sans" charset="0"/>
                  <a:ea typeface="Gill Sans" charset="0"/>
                  <a:cs typeface="Gill Sans" charset="0"/>
                </a:rPr>
                <a:t>System</a:t>
              </a:r>
            </a:p>
          </p:txBody>
        </p:sp>
        <p:sp>
          <p:nvSpPr>
            <p:cNvPr id="29706" name="Text Box 11"/>
            <p:cNvSpPr txBox="1">
              <a:spLocks noChangeArrowheads="1"/>
            </p:cNvSpPr>
            <p:nvPr/>
          </p:nvSpPr>
          <p:spPr bwMode="auto">
            <a:xfrm>
              <a:off x="1727" y="3120"/>
              <a:ext cx="90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Application2</a:t>
              </a:r>
            </a:p>
          </p:txBody>
        </p:sp>
        <p:sp>
          <p:nvSpPr>
            <p:cNvPr id="29707" name="Text Box 12"/>
            <p:cNvSpPr txBox="1">
              <a:spLocks noChangeArrowheads="1"/>
            </p:cNvSpPr>
            <p:nvPr/>
          </p:nvSpPr>
          <p:spPr bwMode="auto">
            <a:xfrm>
              <a:off x="2880" y="3102"/>
              <a:ext cx="91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1800" b="0">
                  <a:latin typeface="Gill Sans" charset="0"/>
                  <a:ea typeface="Gill Sans" charset="0"/>
                  <a:cs typeface="Gill Sans" charset="0"/>
                </a:rPr>
                <a:t>0x00020000</a:t>
              </a:r>
            </a:p>
          </p:txBody>
        </p:sp>
      </p:grpSp>
      <p:pic>
        <p:nvPicPr>
          <p:cNvPr id="3" name="Picture 2"/>
          <p:cNvPicPr>
            <a:picLocks noChangeAspect="1"/>
          </p:cNvPicPr>
          <p:nvPr/>
        </p:nvPicPr>
        <p:blipFill>
          <a:blip r:embed="rId3"/>
          <a:stretch>
            <a:fillRect/>
          </a:stretch>
        </p:blipFill>
        <p:spPr>
          <a:xfrm>
            <a:off x="7265451" y="2507191"/>
            <a:ext cx="2133600" cy="2548467"/>
          </a:xfrm>
          <a:prstGeom prst="rect">
            <a:avLst/>
          </a:prstGeom>
        </p:spPr>
      </p:pic>
    </p:spTree>
    <p:extLst>
      <p:ext uri="{BB962C8B-B14F-4D97-AF65-F5344CB8AC3E}">
        <p14:creationId xmlns:p14="http://schemas.microsoft.com/office/powerpoint/2010/main" val="3816625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CDB3-B482-8A90-003E-424452B4AA7A}"/>
              </a:ext>
            </a:extLst>
          </p:cNvPr>
          <p:cNvSpPr>
            <a:spLocks noGrp="1"/>
          </p:cNvSpPr>
          <p:nvPr>
            <p:ph type="title"/>
          </p:nvPr>
        </p:nvSpPr>
        <p:spPr/>
        <p:txBody>
          <a:bodyPr/>
          <a:lstStyle/>
          <a:p>
            <a:r>
              <a:rPr lang="en-US" dirty="0">
                <a:latin typeface="+mj-lt"/>
              </a:rPr>
              <a:t>Recall: A Bug’s Tail</a:t>
            </a:r>
          </a:p>
        </p:txBody>
      </p:sp>
      <p:sp>
        <p:nvSpPr>
          <p:cNvPr id="3" name="Content Placeholder 2">
            <a:extLst>
              <a:ext uri="{FF2B5EF4-FFF2-40B4-BE49-F238E27FC236}">
                <a16:creationId xmlns:a16="http://schemas.microsoft.com/office/drawing/2014/main" id="{3E5AB364-20C5-6785-61E1-6420C3C65C60}"/>
              </a:ext>
            </a:extLst>
          </p:cNvPr>
          <p:cNvSpPr>
            <a:spLocks noGrp="1"/>
          </p:cNvSpPr>
          <p:nvPr>
            <p:ph idx="1"/>
          </p:nvPr>
        </p:nvSpPr>
        <p:spPr>
          <a:xfrm>
            <a:off x="812800" y="1447800"/>
            <a:ext cx="10566400" cy="5105400"/>
          </a:xfrm>
        </p:spPr>
        <p:txBody>
          <a:bodyPr/>
          <a:lstStyle/>
          <a:p>
            <a:pPr marL="0" indent="0" algn="ctr">
              <a:buNone/>
            </a:pPr>
            <a:r>
              <a:rPr lang="en-US" b="0" i="0" dirty="0">
                <a:solidFill>
                  <a:srgbClr val="0F1419"/>
                </a:solidFill>
                <a:effectLst/>
                <a:latin typeface="+mn-lt"/>
              </a:rPr>
              <a:t>The character could leave the game area and start overwriting other running programs and kernel memory.</a:t>
            </a:r>
            <a:endParaRPr lang="en-US" dirty="0">
              <a:latin typeface="+mn-lt"/>
            </a:endParaRPr>
          </a:p>
        </p:txBody>
      </p:sp>
      <p:sp>
        <p:nvSpPr>
          <p:cNvPr id="8" name="TextBox 7">
            <a:extLst>
              <a:ext uri="{FF2B5EF4-FFF2-40B4-BE49-F238E27FC236}">
                <a16:creationId xmlns:a16="http://schemas.microsoft.com/office/drawing/2014/main" id="{AC7264F6-4A7A-97CA-49DA-687547040546}"/>
              </a:ext>
            </a:extLst>
          </p:cNvPr>
          <p:cNvSpPr txBox="1"/>
          <p:nvPr/>
        </p:nvSpPr>
        <p:spPr>
          <a:xfrm>
            <a:off x="990600" y="2743200"/>
            <a:ext cx="10744200" cy="3693319"/>
          </a:xfrm>
          <a:prstGeom prst="rect">
            <a:avLst/>
          </a:prstGeom>
          <a:noFill/>
        </p:spPr>
        <p:txBody>
          <a:bodyPr wrap="square">
            <a:spAutoFit/>
          </a:bodyPr>
          <a:lstStyle/>
          <a:p>
            <a:pPr algn="ctr"/>
            <a:endParaRPr lang="en-US" b="0" i="0" dirty="0">
              <a:solidFill>
                <a:srgbClr val="333333"/>
              </a:solidFill>
              <a:effectLst/>
              <a:latin typeface="Helvetica Neue Light"/>
            </a:endParaRPr>
          </a:p>
          <a:p>
            <a:pPr algn="ctr"/>
            <a:r>
              <a:rPr lang="en-US" b="0" i="0" dirty="0">
                <a:solidFill>
                  <a:srgbClr val="333333"/>
                </a:solidFill>
                <a:effectLst/>
                <a:latin typeface="Helvetica Neue Light"/>
              </a:rPr>
              <a:t>One of the worst bugs I ever had to deal with was in this game. Once the game player made it to the Colony, every so often the system would crash and burn at totally random times. You might be playing for ten minutes when it happened or ten hours, but it would just die in a totally random way</a:t>
            </a:r>
            <a:endParaRPr lang="en-US" b="0" dirty="0">
              <a:solidFill>
                <a:srgbClr val="333333"/>
              </a:solidFill>
              <a:latin typeface="Helvetica Neue Light"/>
            </a:endParaRPr>
          </a:p>
          <a:p>
            <a:pPr algn="ctr"/>
            <a:endParaRPr lang="en-US" b="0" i="0" dirty="0">
              <a:solidFill>
                <a:srgbClr val="333333"/>
              </a:solidFill>
              <a:effectLst/>
              <a:latin typeface="Helvetica Neue Light"/>
            </a:endParaRPr>
          </a:p>
          <a:p>
            <a:pPr algn="ctr"/>
            <a:r>
              <a:rPr lang="en-US" b="0" i="0" dirty="0">
                <a:solidFill>
                  <a:srgbClr val="333333"/>
                </a:solidFill>
                <a:effectLst/>
                <a:latin typeface="Helvetica Neue Light"/>
              </a:rPr>
              <a:t>There was a slow-moving slug like creature that knew how to follow the game player’s trail. When it came across another creature, rather than bouncing off and risk losing the trail, I made it so that it would destroy the other creature and stay on target to find you. This worked great, except that on some rare occasions, this slug could do to a wall what it did to the other creatures. That is, it could delete it. This meant that the virtual door was now open for this creature to explore the rest of the RAM on the Macintosh, deleting and modifying it as it went along. Of course, it was just a matter of time before it found some juicy code. In other words, the bug was a REAL bug.</a:t>
            </a:r>
            <a:br>
              <a:rPr lang="en-US" dirty="0"/>
            </a:br>
            <a:endParaRPr lang="en-US" dirty="0"/>
          </a:p>
        </p:txBody>
      </p:sp>
    </p:spTree>
    <p:extLst>
      <p:ext uri="{BB962C8B-B14F-4D97-AF65-F5344CB8AC3E}">
        <p14:creationId xmlns:p14="http://schemas.microsoft.com/office/powerpoint/2010/main" val="11114836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FB4E-69E2-4613-D298-1BFCACF227DC}"/>
              </a:ext>
            </a:extLst>
          </p:cNvPr>
          <p:cNvSpPr>
            <a:spLocks noGrp="1"/>
          </p:cNvSpPr>
          <p:nvPr>
            <p:ph type="title"/>
          </p:nvPr>
        </p:nvSpPr>
        <p:spPr/>
        <p:txBody>
          <a:bodyPr/>
          <a:lstStyle/>
          <a:p>
            <a:r>
              <a:rPr lang="en-US" dirty="0">
                <a:latin typeface="+mj-lt"/>
              </a:rPr>
              <a:t>Recall: Super Mario Land 2</a:t>
            </a:r>
          </a:p>
        </p:txBody>
      </p:sp>
      <p:sp>
        <p:nvSpPr>
          <p:cNvPr id="7" name="Content Placeholder 2">
            <a:extLst>
              <a:ext uri="{FF2B5EF4-FFF2-40B4-BE49-F238E27FC236}">
                <a16:creationId xmlns:a16="http://schemas.microsoft.com/office/drawing/2014/main" id="{3B45C41F-3EBA-0A4D-BF12-74B2A3E8539E}"/>
              </a:ext>
            </a:extLst>
          </p:cNvPr>
          <p:cNvSpPr txBox="1">
            <a:spLocks/>
          </p:cNvSpPr>
          <p:nvPr/>
        </p:nvSpPr>
        <p:spPr bwMode="auto">
          <a:xfrm>
            <a:off x="762000" y="1219200"/>
            <a:ext cx="108966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Mario could exit a level and explore the entire memory of the system</a:t>
            </a:r>
          </a:p>
        </p:txBody>
      </p:sp>
      <p:pic>
        <p:nvPicPr>
          <p:cNvPr id="4" name="Picture 3" descr="A close-up of some toys&#10;&#10;Description automatically generated with medium confidence">
            <a:extLst>
              <a:ext uri="{FF2B5EF4-FFF2-40B4-BE49-F238E27FC236}">
                <a16:creationId xmlns:a16="http://schemas.microsoft.com/office/drawing/2014/main" id="{3D90A530-4F04-9EA3-3073-D2B8FF1315C5}"/>
              </a:ext>
            </a:extLst>
          </p:cNvPr>
          <p:cNvPicPr>
            <a:picLocks noChangeAspect="1"/>
          </p:cNvPicPr>
          <p:nvPr/>
        </p:nvPicPr>
        <p:blipFill>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72000" y="2514600"/>
            <a:ext cx="3429000" cy="3442746"/>
          </a:xfrm>
          <a:prstGeom prst="rect">
            <a:avLst/>
          </a:prstGeom>
        </p:spPr>
      </p:pic>
      <p:sp>
        <p:nvSpPr>
          <p:cNvPr id="5" name="TextBox 4">
            <a:extLst>
              <a:ext uri="{FF2B5EF4-FFF2-40B4-BE49-F238E27FC236}">
                <a16:creationId xmlns:a16="http://schemas.microsoft.com/office/drawing/2014/main" id="{5974B801-D15F-5599-DE1D-93FCDAAE0BE9}"/>
              </a:ext>
            </a:extLst>
          </p:cNvPr>
          <p:cNvSpPr txBox="1"/>
          <p:nvPr/>
        </p:nvSpPr>
        <p:spPr>
          <a:xfrm>
            <a:off x="4572000" y="9372599"/>
            <a:ext cx="3129981" cy="369332"/>
          </a:xfrm>
          <a:prstGeom prst="rect">
            <a:avLst/>
          </a:prstGeom>
          <a:noFill/>
        </p:spPr>
        <p:txBody>
          <a:bodyPr wrap="square" rtlCol="0">
            <a:spAutoFit/>
          </a:bodyPr>
          <a:lstStyle/>
          <a:p>
            <a:r>
              <a:rPr lang="en-US" sz="900">
                <a:hlinkClick r:id="rId4" tooltip="https://freepngimg.com/png/29024-mario-bros-photo"/>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9677053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2E85-DE8E-E8D7-5BF7-DC100ABE4773}"/>
              </a:ext>
            </a:extLst>
          </p:cNvPr>
          <p:cNvSpPr>
            <a:spLocks noGrp="1"/>
          </p:cNvSpPr>
          <p:nvPr>
            <p:ph type="title"/>
          </p:nvPr>
        </p:nvSpPr>
        <p:spPr/>
        <p:txBody>
          <a:bodyPr/>
          <a:lstStyle/>
          <a:p>
            <a:r>
              <a:rPr lang="en-US"/>
              <a:t>Increasingly powerful mechanisms</a:t>
            </a:r>
          </a:p>
        </p:txBody>
      </p:sp>
      <p:sp>
        <p:nvSpPr>
          <p:cNvPr id="4" name="Rectangle: Rounded Corners 3">
            <a:extLst>
              <a:ext uri="{FF2B5EF4-FFF2-40B4-BE49-F238E27FC236}">
                <a16:creationId xmlns:a16="http://schemas.microsoft.com/office/drawing/2014/main" id="{35F9B504-9875-82EE-6889-AABEF786DD97}"/>
              </a:ext>
            </a:extLst>
          </p:cNvPr>
          <p:cNvSpPr/>
          <p:nvPr/>
        </p:nvSpPr>
        <p:spPr bwMode="auto">
          <a:xfrm>
            <a:off x="3962400" y="9144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a:latin typeface="+mn-lt"/>
              </a:rPr>
              <a:t>No protection. Living life on the edge</a:t>
            </a:r>
            <a:endParaRPr kumimoji="0" lang="en-US" sz="2400" b="0" i="0" u="none" strike="noStrike" cap="none" normalizeH="0" baseline="0" dirty="0">
              <a:ln>
                <a:noFill/>
              </a:ln>
              <a:solidFill>
                <a:schemeClr val="tx1"/>
              </a:solidFill>
              <a:effectLst/>
              <a:latin typeface="+mn-lt"/>
            </a:endParaRPr>
          </a:p>
        </p:txBody>
      </p:sp>
      <p:sp>
        <p:nvSpPr>
          <p:cNvPr id="5" name="Rectangle: Rounded Corners 4">
            <a:extLst>
              <a:ext uri="{FF2B5EF4-FFF2-40B4-BE49-F238E27FC236}">
                <a16:creationId xmlns:a16="http://schemas.microsoft.com/office/drawing/2014/main" id="{D5EF85BC-1BBD-B0C8-408E-8CD7285A61E1}"/>
              </a:ext>
            </a:extLst>
          </p:cNvPr>
          <p:cNvSpPr/>
          <p:nvPr/>
        </p:nvSpPr>
        <p:spPr bwMode="auto">
          <a:xfrm>
            <a:off x="3975012" y="20955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a:latin typeface="+mn-lt"/>
              </a:rPr>
              <a:t>Base &amp; Bound</a:t>
            </a:r>
            <a:endParaRPr kumimoji="0" lang="en-US" sz="2400" b="0" i="0" u="none" strike="noStrike" cap="none" normalizeH="0" baseline="0" dirty="0">
              <a:ln>
                <a:noFill/>
              </a:ln>
              <a:solidFill>
                <a:schemeClr val="tx1"/>
              </a:solidFill>
              <a:effectLst/>
              <a:latin typeface="+mn-lt"/>
            </a:endParaRPr>
          </a:p>
        </p:txBody>
      </p:sp>
      <p:sp>
        <p:nvSpPr>
          <p:cNvPr id="6" name="Rectangle: Rounded Corners 5">
            <a:extLst>
              <a:ext uri="{FF2B5EF4-FFF2-40B4-BE49-F238E27FC236}">
                <a16:creationId xmlns:a16="http://schemas.microsoft.com/office/drawing/2014/main" id="{A72527FA-2606-774B-8858-E62F69CFFBEF}"/>
              </a:ext>
            </a:extLst>
          </p:cNvPr>
          <p:cNvSpPr/>
          <p:nvPr/>
        </p:nvSpPr>
        <p:spPr bwMode="auto">
          <a:xfrm>
            <a:off x="3955568" y="32766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a:latin typeface="+mn-lt"/>
              </a:rPr>
              <a:t>Base &amp; Bound with Relocation</a:t>
            </a:r>
            <a:endParaRPr kumimoji="0" lang="en-US" sz="2400" b="0" i="0" u="none" strike="noStrike" cap="none" normalizeH="0" baseline="0" dirty="0">
              <a:ln>
                <a:noFill/>
              </a:ln>
              <a:solidFill>
                <a:schemeClr val="tx1"/>
              </a:solidFill>
              <a:effectLst/>
              <a:latin typeface="+mn-lt"/>
            </a:endParaRPr>
          </a:p>
        </p:txBody>
      </p:sp>
      <p:sp>
        <p:nvSpPr>
          <p:cNvPr id="8" name="Rectangle: Rounded Corners 7">
            <a:extLst>
              <a:ext uri="{FF2B5EF4-FFF2-40B4-BE49-F238E27FC236}">
                <a16:creationId xmlns:a16="http://schemas.microsoft.com/office/drawing/2014/main" id="{BB3C7041-8BAC-8844-91C8-D30DEE3715AC}"/>
              </a:ext>
            </a:extLst>
          </p:cNvPr>
          <p:cNvSpPr/>
          <p:nvPr/>
        </p:nvSpPr>
        <p:spPr bwMode="auto">
          <a:xfrm>
            <a:off x="3993931" y="44577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a:latin typeface="+mn-lt"/>
              </a:rPr>
              <a:t>Segmentation</a:t>
            </a:r>
            <a:endParaRPr kumimoji="0" lang="en-US" sz="2400" b="0" i="0" u="none" strike="noStrike" cap="none" normalizeH="0" baseline="0" dirty="0">
              <a:ln>
                <a:noFill/>
              </a:ln>
              <a:solidFill>
                <a:schemeClr val="tx1"/>
              </a:solidFill>
              <a:effectLst/>
              <a:latin typeface="+mn-lt"/>
            </a:endParaRPr>
          </a:p>
        </p:txBody>
      </p:sp>
      <p:sp>
        <p:nvSpPr>
          <p:cNvPr id="9" name="Rectangle: Rounded Corners 8">
            <a:extLst>
              <a:ext uri="{FF2B5EF4-FFF2-40B4-BE49-F238E27FC236}">
                <a16:creationId xmlns:a16="http://schemas.microsoft.com/office/drawing/2014/main" id="{A650F9A2-04D8-2CE4-2FA6-737D275AF80B}"/>
              </a:ext>
            </a:extLst>
          </p:cNvPr>
          <p:cNvSpPr/>
          <p:nvPr/>
        </p:nvSpPr>
        <p:spPr bwMode="auto">
          <a:xfrm>
            <a:off x="3993931" y="5725248"/>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dirty="0">
                <a:latin typeface="+mn-lt"/>
              </a:rPr>
              <a:t>Paging</a:t>
            </a:r>
            <a:endParaRPr kumimoji="0" lang="en-US" sz="2400" b="0" i="0" u="none" strike="noStrike" cap="none" normalizeH="0" baseline="0" dirty="0">
              <a:ln>
                <a:noFill/>
              </a:ln>
              <a:solidFill>
                <a:schemeClr val="tx1"/>
              </a:solidFill>
              <a:effectLst/>
              <a:latin typeface="+mn-lt"/>
            </a:endParaRPr>
          </a:p>
        </p:txBody>
      </p:sp>
      <p:pic>
        <p:nvPicPr>
          <p:cNvPr id="3" name="Picture 2" descr="A close-up of some toys&#10;&#10;Description automatically generated with medium confidence">
            <a:extLst>
              <a:ext uri="{FF2B5EF4-FFF2-40B4-BE49-F238E27FC236}">
                <a16:creationId xmlns:a16="http://schemas.microsoft.com/office/drawing/2014/main" id="{B94632F3-BA1C-0121-BFFF-DEA4995FEF6C}"/>
              </a:ext>
            </a:extLst>
          </p:cNvPr>
          <p:cNvPicPr>
            <a:picLocks noChangeAspect="1"/>
          </p:cNvPicPr>
          <p:nvPr/>
        </p:nvPicPr>
        <p:blipFill>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15400" y="1219200"/>
            <a:ext cx="457200" cy="459033"/>
          </a:xfrm>
          <a:prstGeom prst="rect">
            <a:avLst/>
          </a:prstGeom>
        </p:spPr>
      </p:pic>
      <p:sp>
        <p:nvSpPr>
          <p:cNvPr id="7" name="TextBox 6">
            <a:extLst>
              <a:ext uri="{FF2B5EF4-FFF2-40B4-BE49-F238E27FC236}">
                <a16:creationId xmlns:a16="http://schemas.microsoft.com/office/drawing/2014/main" id="{D6CAF166-1BBC-EADA-099C-D7CA25E52812}"/>
              </a:ext>
            </a:extLst>
          </p:cNvPr>
          <p:cNvSpPr txBox="1"/>
          <p:nvPr/>
        </p:nvSpPr>
        <p:spPr>
          <a:xfrm>
            <a:off x="8915400" y="8077199"/>
            <a:ext cx="417331" cy="2585323"/>
          </a:xfrm>
          <a:prstGeom prst="rect">
            <a:avLst/>
          </a:prstGeom>
          <a:noFill/>
        </p:spPr>
        <p:txBody>
          <a:bodyPr wrap="square" rtlCol="0">
            <a:spAutoFit/>
          </a:bodyPr>
          <a:lstStyle/>
          <a:p>
            <a:r>
              <a:rPr lang="en-US" sz="900">
                <a:hlinkClick r:id="rId4" tooltip="https://freepngimg.com/png/29024-mario-bros-photo"/>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373094131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Recall: Memory Protection</a:t>
            </a:r>
          </a:p>
        </p:txBody>
      </p:sp>
      <p:sp>
        <p:nvSpPr>
          <p:cNvPr id="3" name="Content Placeholder 2">
            <a:extLst>
              <a:ext uri="{FF2B5EF4-FFF2-40B4-BE49-F238E27FC236}">
                <a16:creationId xmlns:a16="http://schemas.microsoft.com/office/drawing/2014/main" id="{F87D741D-0694-8C63-8CA7-A906BF8F454D}"/>
              </a:ext>
            </a:extLst>
          </p:cNvPr>
          <p:cNvSpPr txBox="1">
            <a:spLocks/>
          </p:cNvSpPr>
          <p:nvPr/>
        </p:nvSpPr>
        <p:spPr bwMode="auto">
          <a:xfrm>
            <a:off x="952500" y="14478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OS and applications both resident in memory</a:t>
            </a:r>
          </a:p>
          <a:p>
            <a:pPr marL="0" indent="0" algn="ctr">
              <a:buNone/>
            </a:pPr>
            <a:endParaRPr lang="en-US" kern="0" dirty="0">
              <a:latin typeface="+mn-lt"/>
            </a:endParaRPr>
          </a:p>
          <a:p>
            <a:pPr marL="0" indent="0" algn="ctr">
              <a:buNone/>
            </a:pPr>
            <a:endParaRPr lang="en-US" kern="0" dirty="0">
              <a:latin typeface="+mn-lt"/>
            </a:endParaRPr>
          </a:p>
          <a:p>
            <a:pPr marL="0" indent="0" algn="ctr">
              <a:buNone/>
            </a:pPr>
            <a:r>
              <a:rPr lang="en-US" kern="0" dirty="0">
                <a:latin typeface="+mn-lt"/>
              </a:rPr>
              <a:t>Application should not read/write kernel memory</a:t>
            </a:r>
          </a:p>
          <a:p>
            <a:pPr marL="0" indent="0" algn="ctr">
              <a:buNone/>
            </a:pPr>
            <a:r>
              <a:rPr lang="en-US" kern="0" dirty="0">
                <a:latin typeface="+mn-lt"/>
              </a:rPr>
              <a:t> (or other apps memory) </a:t>
            </a:r>
          </a:p>
        </p:txBody>
      </p:sp>
    </p:spTree>
    <p:extLst>
      <p:ext uri="{BB962C8B-B14F-4D97-AF65-F5344CB8AC3E}">
        <p14:creationId xmlns:p14="http://schemas.microsoft.com/office/powerpoint/2010/main" val="2254755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86E1-D794-DC8F-C665-27CE57DF22A1}"/>
              </a:ext>
            </a:extLst>
          </p:cNvPr>
          <p:cNvSpPr>
            <a:spLocks noGrp="1"/>
          </p:cNvSpPr>
          <p:nvPr>
            <p:ph type="title"/>
          </p:nvPr>
        </p:nvSpPr>
        <p:spPr>
          <a:xfrm>
            <a:off x="1143000" y="76200"/>
            <a:ext cx="9550400" cy="533400"/>
          </a:xfrm>
        </p:spPr>
        <p:txBody>
          <a:bodyPr/>
          <a:lstStyle/>
          <a:p>
            <a:r>
              <a:rPr lang="en-US" err="1">
                <a:latin typeface="+mj-lt"/>
              </a:rPr>
              <a:t>Admistratrivia</a:t>
            </a:r>
            <a:endParaRPr lang="en-US">
              <a:latin typeface="+mj-lt"/>
            </a:endParaRPr>
          </a:p>
        </p:txBody>
      </p:sp>
      <p:pic>
        <p:nvPicPr>
          <p:cNvPr id="5" name="Picture 4" descr="A picture containing text, gear&#10;&#10;Description automatically generated">
            <a:extLst>
              <a:ext uri="{FF2B5EF4-FFF2-40B4-BE49-F238E27FC236}">
                <a16:creationId xmlns:a16="http://schemas.microsoft.com/office/drawing/2014/main" id="{D5382A27-E637-EEB5-079B-E2E9DC1557CC}"/>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09800" y="1371600"/>
            <a:ext cx="7044266" cy="3962400"/>
          </a:xfrm>
          <a:prstGeom prst="rect">
            <a:avLst/>
          </a:prstGeom>
        </p:spPr>
      </p:pic>
      <p:sp>
        <p:nvSpPr>
          <p:cNvPr id="6" name="TextBox 5">
            <a:extLst>
              <a:ext uri="{FF2B5EF4-FFF2-40B4-BE49-F238E27FC236}">
                <a16:creationId xmlns:a16="http://schemas.microsoft.com/office/drawing/2014/main" id="{F2088DF4-0C3A-58C7-434D-6D9EDF206D38}"/>
              </a:ext>
            </a:extLst>
          </p:cNvPr>
          <p:cNvSpPr txBox="1"/>
          <p:nvPr/>
        </p:nvSpPr>
        <p:spPr>
          <a:xfrm>
            <a:off x="-93028168" y="40618612"/>
            <a:ext cx="48126" cy="6878806"/>
          </a:xfrm>
          <a:prstGeom prst="rect">
            <a:avLst/>
          </a:prstGeom>
          <a:noFill/>
        </p:spPr>
        <p:txBody>
          <a:bodyPr wrap="square" rtlCol="0">
            <a:spAutoFit/>
          </a:bodyPr>
          <a:lstStyle/>
          <a:p>
            <a:r>
              <a:rPr lang="en-US" sz="900">
                <a:hlinkClick r:id="rId3" tooltip="https://www.peoplematters.in/article/culture/how-to-build-a-high-performance-organization-23189"/>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329946466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t>Base And Bound</a:t>
            </a:r>
            <a:endParaRPr lang="en-US">
              <a:latin typeface="+mj-lt"/>
            </a:endParaRPr>
          </a:p>
        </p:txBody>
      </p:sp>
      <p:sp>
        <p:nvSpPr>
          <p:cNvPr id="4" name="Content Placeholder 2">
            <a:extLst>
              <a:ext uri="{FF2B5EF4-FFF2-40B4-BE49-F238E27FC236}">
                <a16:creationId xmlns:a16="http://schemas.microsoft.com/office/drawing/2014/main" id="{1451B479-AB38-ECFC-18EE-8089DBA450D4}"/>
              </a:ext>
            </a:extLst>
          </p:cNvPr>
          <p:cNvSpPr txBox="1">
            <a:spLocks/>
          </p:cNvSpPr>
          <p:nvPr/>
        </p:nvSpPr>
        <p:spPr bwMode="auto">
          <a:xfrm>
            <a:off x="952500" y="14478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Hardware to the rescue! </a:t>
            </a:r>
          </a:p>
          <a:p>
            <a:pPr marL="0" indent="0" algn="ctr">
              <a:buNone/>
            </a:pPr>
            <a:r>
              <a:rPr lang="en-US" kern="0" dirty="0">
                <a:solidFill>
                  <a:schemeClr val="accent1"/>
                </a:solidFill>
                <a:latin typeface="+mn-lt"/>
              </a:rPr>
              <a:t>Base </a:t>
            </a:r>
            <a:r>
              <a:rPr lang="en-US" kern="0" dirty="0">
                <a:latin typeface="+mn-lt"/>
              </a:rPr>
              <a:t>and</a:t>
            </a:r>
            <a:r>
              <a:rPr lang="en-US" kern="0" dirty="0">
                <a:solidFill>
                  <a:schemeClr val="accent1"/>
                </a:solidFill>
                <a:latin typeface="+mn-lt"/>
              </a:rPr>
              <a:t> Bound </a:t>
            </a:r>
            <a:r>
              <a:rPr lang="en-US" kern="0" dirty="0">
                <a:latin typeface="+mn-lt"/>
              </a:rPr>
              <a:t>registers </a:t>
            </a:r>
          </a:p>
          <a:p>
            <a:pPr marL="0" indent="0" algn="ctr">
              <a:buNone/>
            </a:pPr>
            <a:endParaRPr lang="en-US" kern="0" dirty="0">
              <a:latin typeface="+mn-lt"/>
            </a:endParaRPr>
          </a:p>
        </p:txBody>
      </p:sp>
      <p:sp>
        <p:nvSpPr>
          <p:cNvPr id="5" name="TextBox 4">
            <a:extLst>
              <a:ext uri="{FF2B5EF4-FFF2-40B4-BE49-F238E27FC236}">
                <a16:creationId xmlns:a16="http://schemas.microsoft.com/office/drawing/2014/main" id="{0727C0C0-782B-6137-5E2B-0A1A6393A23E}"/>
              </a:ext>
            </a:extLst>
          </p:cNvPr>
          <p:cNvSpPr txBox="1"/>
          <p:nvPr/>
        </p:nvSpPr>
        <p:spPr>
          <a:xfrm>
            <a:off x="-381000" y="4525961"/>
            <a:ext cx="2667000" cy="461665"/>
          </a:xfrm>
          <a:prstGeom prst="rect">
            <a:avLst/>
          </a:prstGeom>
          <a:noFill/>
        </p:spPr>
        <p:txBody>
          <a:bodyPr wrap="square">
            <a:spAutoFit/>
          </a:bodyPr>
          <a:lstStyle/>
          <a:p>
            <a:pPr marL="0" indent="0" algn="ctr">
              <a:buNone/>
            </a:pPr>
            <a:r>
              <a:rPr lang="en-US" sz="2400" b="0" kern="0">
                <a:latin typeface="+mn-lt"/>
              </a:rPr>
              <a:t>Base</a:t>
            </a:r>
          </a:p>
        </p:txBody>
      </p:sp>
      <p:sp>
        <p:nvSpPr>
          <p:cNvPr id="6" name="TextBox 5">
            <a:extLst>
              <a:ext uri="{FF2B5EF4-FFF2-40B4-BE49-F238E27FC236}">
                <a16:creationId xmlns:a16="http://schemas.microsoft.com/office/drawing/2014/main" id="{D021DB90-F505-6216-15F2-312CFA3F7127}"/>
              </a:ext>
            </a:extLst>
          </p:cNvPr>
          <p:cNvSpPr txBox="1"/>
          <p:nvPr/>
        </p:nvSpPr>
        <p:spPr>
          <a:xfrm>
            <a:off x="2324100" y="4810670"/>
            <a:ext cx="2667000" cy="461665"/>
          </a:xfrm>
          <a:prstGeom prst="rect">
            <a:avLst/>
          </a:prstGeom>
          <a:noFill/>
        </p:spPr>
        <p:txBody>
          <a:bodyPr wrap="square">
            <a:spAutoFit/>
          </a:bodyPr>
          <a:lstStyle/>
          <a:p>
            <a:pPr marL="0" indent="0" algn="ctr">
              <a:buNone/>
            </a:pPr>
            <a:r>
              <a:rPr lang="en-US" sz="2400" b="0" kern="0">
                <a:latin typeface="+mn-lt"/>
              </a:rPr>
              <a:t>Bound</a:t>
            </a:r>
          </a:p>
        </p:txBody>
      </p:sp>
      <p:cxnSp>
        <p:nvCxnSpPr>
          <p:cNvPr id="8" name="Straight Connector 7">
            <a:extLst>
              <a:ext uri="{FF2B5EF4-FFF2-40B4-BE49-F238E27FC236}">
                <a16:creationId xmlns:a16="http://schemas.microsoft.com/office/drawing/2014/main" id="{3F28A96D-428B-4360-C30E-6FA5DF18BB96}"/>
              </a:ext>
            </a:extLst>
          </p:cNvPr>
          <p:cNvCxnSpPr>
            <a:cxnSpLocks/>
          </p:cNvCxnSpPr>
          <p:nvPr/>
        </p:nvCxnSpPr>
        <p:spPr bwMode="auto">
          <a:xfrm>
            <a:off x="76200" y="2819981"/>
            <a:ext cx="73152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C9DC6EC9-4E6D-CDA7-B967-61605E737DBA}"/>
              </a:ext>
            </a:extLst>
          </p:cNvPr>
          <p:cNvCxnSpPr>
            <a:cxnSpLocks/>
          </p:cNvCxnSpPr>
          <p:nvPr/>
        </p:nvCxnSpPr>
        <p:spPr bwMode="auto">
          <a:xfrm>
            <a:off x="76200" y="4115381"/>
            <a:ext cx="73152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ADFD9678-E9A6-BC21-2371-2A784C4C0825}"/>
              </a:ext>
            </a:extLst>
          </p:cNvPr>
          <p:cNvCxnSpPr>
            <a:cxnSpLocks/>
          </p:cNvCxnSpPr>
          <p:nvPr/>
        </p:nvCxnSpPr>
        <p:spPr bwMode="auto">
          <a:xfrm>
            <a:off x="95250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9B772C13-7385-F10C-88D6-9A846CB2F873}"/>
              </a:ext>
            </a:extLst>
          </p:cNvPr>
          <p:cNvCxnSpPr>
            <a:cxnSpLocks/>
          </p:cNvCxnSpPr>
          <p:nvPr/>
        </p:nvCxnSpPr>
        <p:spPr bwMode="auto">
          <a:xfrm>
            <a:off x="228600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6883BB8-238E-9390-380B-5EADFDFF7F51}"/>
              </a:ext>
            </a:extLst>
          </p:cNvPr>
          <p:cNvCxnSpPr>
            <a:cxnSpLocks/>
          </p:cNvCxnSpPr>
          <p:nvPr/>
        </p:nvCxnSpPr>
        <p:spPr bwMode="auto">
          <a:xfrm>
            <a:off x="365760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977814A6-2EAE-0038-327B-5663CBEC319C}"/>
              </a:ext>
            </a:extLst>
          </p:cNvPr>
          <p:cNvCxnSpPr>
            <a:cxnSpLocks/>
          </p:cNvCxnSpPr>
          <p:nvPr/>
        </p:nvCxnSpPr>
        <p:spPr bwMode="auto">
          <a:xfrm>
            <a:off x="495300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4A11345F-70EA-798F-57A6-18EACF561FAE}"/>
              </a:ext>
            </a:extLst>
          </p:cNvPr>
          <p:cNvCxnSpPr>
            <a:cxnSpLocks/>
          </p:cNvCxnSpPr>
          <p:nvPr/>
        </p:nvCxnSpPr>
        <p:spPr bwMode="auto">
          <a:xfrm>
            <a:off x="6096000" y="2845794"/>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Content Placeholder 2">
            <a:extLst>
              <a:ext uri="{FF2B5EF4-FFF2-40B4-BE49-F238E27FC236}">
                <a16:creationId xmlns:a16="http://schemas.microsoft.com/office/drawing/2014/main" id="{4C6D83C4-CBE3-0205-C412-7B91AC3CD234}"/>
              </a:ext>
            </a:extLst>
          </p:cNvPr>
          <p:cNvSpPr txBox="1">
            <a:spLocks/>
          </p:cNvSpPr>
          <p:nvPr/>
        </p:nvSpPr>
        <p:spPr bwMode="auto">
          <a:xfrm>
            <a:off x="774017" y="3292778"/>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Code</a:t>
            </a:r>
          </a:p>
        </p:txBody>
      </p:sp>
      <p:sp>
        <p:nvSpPr>
          <p:cNvPr id="18" name="Content Placeholder 2">
            <a:extLst>
              <a:ext uri="{FF2B5EF4-FFF2-40B4-BE49-F238E27FC236}">
                <a16:creationId xmlns:a16="http://schemas.microsoft.com/office/drawing/2014/main" id="{C8359022-7D0E-6CF0-1BCB-9AD48786D82B}"/>
              </a:ext>
            </a:extLst>
          </p:cNvPr>
          <p:cNvSpPr txBox="1">
            <a:spLocks/>
          </p:cNvSpPr>
          <p:nvPr/>
        </p:nvSpPr>
        <p:spPr bwMode="auto">
          <a:xfrm>
            <a:off x="2152650" y="3292778"/>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Data</a:t>
            </a:r>
          </a:p>
        </p:txBody>
      </p:sp>
      <p:sp>
        <p:nvSpPr>
          <p:cNvPr id="19" name="Content Placeholder 2">
            <a:extLst>
              <a:ext uri="{FF2B5EF4-FFF2-40B4-BE49-F238E27FC236}">
                <a16:creationId xmlns:a16="http://schemas.microsoft.com/office/drawing/2014/main" id="{C6AF1E27-4FA2-F89C-3E56-4E60155A2CBA}"/>
              </a:ext>
            </a:extLst>
          </p:cNvPr>
          <p:cNvSpPr txBox="1">
            <a:spLocks/>
          </p:cNvSpPr>
          <p:nvPr/>
        </p:nvSpPr>
        <p:spPr bwMode="auto">
          <a:xfrm>
            <a:off x="3486149" y="3288904"/>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Heap</a:t>
            </a:r>
          </a:p>
        </p:txBody>
      </p:sp>
      <p:sp>
        <p:nvSpPr>
          <p:cNvPr id="20" name="Content Placeholder 2">
            <a:extLst>
              <a:ext uri="{FF2B5EF4-FFF2-40B4-BE49-F238E27FC236}">
                <a16:creationId xmlns:a16="http://schemas.microsoft.com/office/drawing/2014/main" id="{AB941AF3-EA4F-2380-79B9-555E0E404235}"/>
              </a:ext>
            </a:extLst>
          </p:cNvPr>
          <p:cNvSpPr txBox="1">
            <a:spLocks/>
          </p:cNvSpPr>
          <p:nvPr/>
        </p:nvSpPr>
        <p:spPr bwMode="auto">
          <a:xfrm>
            <a:off x="4712381" y="3285996"/>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Stack</a:t>
            </a:r>
          </a:p>
        </p:txBody>
      </p:sp>
      <p:sp>
        <p:nvSpPr>
          <p:cNvPr id="23" name="Left Brace 22">
            <a:extLst>
              <a:ext uri="{FF2B5EF4-FFF2-40B4-BE49-F238E27FC236}">
                <a16:creationId xmlns:a16="http://schemas.microsoft.com/office/drawing/2014/main" id="{B3273175-665E-FD89-FE32-896CC6BB2CED}"/>
              </a:ext>
            </a:extLst>
          </p:cNvPr>
          <p:cNvSpPr/>
          <p:nvPr/>
        </p:nvSpPr>
        <p:spPr bwMode="auto">
          <a:xfrm rot="16200000">
            <a:off x="3209926" y="1915105"/>
            <a:ext cx="628649" cy="5143502"/>
          </a:xfrm>
          <a:prstGeom prst="leftBrac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24" name="TextBox 23">
            <a:extLst>
              <a:ext uri="{FF2B5EF4-FFF2-40B4-BE49-F238E27FC236}">
                <a16:creationId xmlns:a16="http://schemas.microsoft.com/office/drawing/2014/main" id="{D324539C-DDBA-80B0-1EF7-EA177AED0836}"/>
              </a:ext>
            </a:extLst>
          </p:cNvPr>
          <p:cNvSpPr txBox="1"/>
          <p:nvPr/>
        </p:nvSpPr>
        <p:spPr>
          <a:xfrm>
            <a:off x="952499" y="5392382"/>
            <a:ext cx="5531531" cy="830997"/>
          </a:xfrm>
          <a:prstGeom prst="rect">
            <a:avLst/>
          </a:prstGeom>
          <a:noFill/>
        </p:spPr>
        <p:txBody>
          <a:bodyPr wrap="square">
            <a:spAutoFit/>
          </a:bodyPr>
          <a:lstStyle/>
          <a:p>
            <a:pPr marL="0" indent="0" algn="ctr">
              <a:buNone/>
            </a:pPr>
            <a:r>
              <a:rPr lang="en-US" sz="2400" b="0" kern="0">
                <a:latin typeface="+mn-lt"/>
              </a:rPr>
              <a:t>Address Space</a:t>
            </a:r>
          </a:p>
          <a:p>
            <a:pPr marL="0" indent="0" algn="ctr">
              <a:buNone/>
            </a:pPr>
            <a:r>
              <a:rPr lang="en-US" sz="2400" b="0" kern="0">
                <a:latin typeface="+mn-lt"/>
              </a:rPr>
              <a:t>Process 1</a:t>
            </a:r>
          </a:p>
        </p:txBody>
      </p:sp>
      <p:sp>
        <p:nvSpPr>
          <p:cNvPr id="25" name="TextBox 24">
            <a:extLst>
              <a:ext uri="{FF2B5EF4-FFF2-40B4-BE49-F238E27FC236}">
                <a16:creationId xmlns:a16="http://schemas.microsoft.com/office/drawing/2014/main" id="{AF5FE664-F867-2DC7-C916-0C5A2DD447AA}"/>
              </a:ext>
            </a:extLst>
          </p:cNvPr>
          <p:cNvSpPr txBox="1"/>
          <p:nvPr/>
        </p:nvSpPr>
        <p:spPr>
          <a:xfrm>
            <a:off x="8401050" y="4810670"/>
            <a:ext cx="2667000" cy="461665"/>
          </a:xfrm>
          <a:prstGeom prst="rect">
            <a:avLst/>
          </a:prstGeom>
          <a:noFill/>
        </p:spPr>
        <p:txBody>
          <a:bodyPr wrap="square">
            <a:spAutoFit/>
          </a:bodyPr>
          <a:lstStyle/>
          <a:p>
            <a:pPr marL="0" indent="0" algn="ctr">
              <a:buNone/>
            </a:pPr>
            <a:r>
              <a:rPr lang="en-US" sz="2400" b="0" kern="0">
                <a:latin typeface="+mn-lt"/>
              </a:rPr>
              <a:t>Bound</a:t>
            </a:r>
          </a:p>
        </p:txBody>
      </p:sp>
      <p:cxnSp>
        <p:nvCxnSpPr>
          <p:cNvPr id="26" name="Straight Connector 25">
            <a:extLst>
              <a:ext uri="{FF2B5EF4-FFF2-40B4-BE49-F238E27FC236}">
                <a16:creationId xmlns:a16="http://schemas.microsoft.com/office/drawing/2014/main" id="{629B248E-1A4E-620E-5D02-68DA400C4534}"/>
              </a:ext>
            </a:extLst>
          </p:cNvPr>
          <p:cNvCxnSpPr>
            <a:cxnSpLocks/>
          </p:cNvCxnSpPr>
          <p:nvPr/>
        </p:nvCxnSpPr>
        <p:spPr bwMode="auto">
          <a:xfrm>
            <a:off x="6153150" y="2819981"/>
            <a:ext cx="73152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706E45BD-3E4A-4A5C-969B-CC35D6BA6838}"/>
              </a:ext>
            </a:extLst>
          </p:cNvPr>
          <p:cNvCxnSpPr>
            <a:cxnSpLocks/>
          </p:cNvCxnSpPr>
          <p:nvPr/>
        </p:nvCxnSpPr>
        <p:spPr bwMode="auto">
          <a:xfrm>
            <a:off x="6153150" y="4115381"/>
            <a:ext cx="73152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Straight Connector 27">
            <a:extLst>
              <a:ext uri="{FF2B5EF4-FFF2-40B4-BE49-F238E27FC236}">
                <a16:creationId xmlns:a16="http://schemas.microsoft.com/office/drawing/2014/main" id="{2DE3811D-AE04-264E-B8CF-02E0AEE392C2}"/>
              </a:ext>
            </a:extLst>
          </p:cNvPr>
          <p:cNvCxnSpPr>
            <a:cxnSpLocks/>
          </p:cNvCxnSpPr>
          <p:nvPr/>
        </p:nvCxnSpPr>
        <p:spPr bwMode="auto">
          <a:xfrm>
            <a:off x="702945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B24952A4-DDC3-F8D5-FD4B-A4875BF1BE92}"/>
              </a:ext>
            </a:extLst>
          </p:cNvPr>
          <p:cNvCxnSpPr>
            <a:cxnSpLocks/>
          </p:cNvCxnSpPr>
          <p:nvPr/>
        </p:nvCxnSpPr>
        <p:spPr bwMode="auto">
          <a:xfrm>
            <a:off x="836295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8A575BC3-0008-9835-5364-AC4B2A3F0D94}"/>
              </a:ext>
            </a:extLst>
          </p:cNvPr>
          <p:cNvCxnSpPr>
            <a:cxnSpLocks/>
          </p:cNvCxnSpPr>
          <p:nvPr/>
        </p:nvCxnSpPr>
        <p:spPr bwMode="auto">
          <a:xfrm>
            <a:off x="973455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3C184755-9465-820D-BC84-1FD6E82C9DB5}"/>
              </a:ext>
            </a:extLst>
          </p:cNvPr>
          <p:cNvCxnSpPr>
            <a:cxnSpLocks/>
          </p:cNvCxnSpPr>
          <p:nvPr/>
        </p:nvCxnSpPr>
        <p:spPr bwMode="auto">
          <a:xfrm>
            <a:off x="1102995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C901BA9F-2CBA-EEFF-6606-178C54BF26A9}"/>
              </a:ext>
            </a:extLst>
          </p:cNvPr>
          <p:cNvCxnSpPr>
            <a:cxnSpLocks/>
          </p:cNvCxnSpPr>
          <p:nvPr/>
        </p:nvCxnSpPr>
        <p:spPr bwMode="auto">
          <a:xfrm>
            <a:off x="1211580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3" name="Content Placeholder 2">
            <a:extLst>
              <a:ext uri="{FF2B5EF4-FFF2-40B4-BE49-F238E27FC236}">
                <a16:creationId xmlns:a16="http://schemas.microsoft.com/office/drawing/2014/main" id="{D41B01BE-B047-3943-33B7-74FF580F6A33}"/>
              </a:ext>
            </a:extLst>
          </p:cNvPr>
          <p:cNvSpPr txBox="1">
            <a:spLocks/>
          </p:cNvSpPr>
          <p:nvPr/>
        </p:nvSpPr>
        <p:spPr bwMode="auto">
          <a:xfrm>
            <a:off x="6850967" y="3292778"/>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Code</a:t>
            </a:r>
          </a:p>
        </p:txBody>
      </p:sp>
      <p:sp>
        <p:nvSpPr>
          <p:cNvPr id="34" name="Content Placeholder 2">
            <a:extLst>
              <a:ext uri="{FF2B5EF4-FFF2-40B4-BE49-F238E27FC236}">
                <a16:creationId xmlns:a16="http://schemas.microsoft.com/office/drawing/2014/main" id="{F31E8DB2-060F-DCD1-848C-70BAF7B8A189}"/>
              </a:ext>
            </a:extLst>
          </p:cNvPr>
          <p:cNvSpPr txBox="1">
            <a:spLocks/>
          </p:cNvSpPr>
          <p:nvPr/>
        </p:nvSpPr>
        <p:spPr bwMode="auto">
          <a:xfrm>
            <a:off x="8229600" y="3292778"/>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Data</a:t>
            </a:r>
          </a:p>
        </p:txBody>
      </p:sp>
      <p:sp>
        <p:nvSpPr>
          <p:cNvPr id="35" name="Content Placeholder 2">
            <a:extLst>
              <a:ext uri="{FF2B5EF4-FFF2-40B4-BE49-F238E27FC236}">
                <a16:creationId xmlns:a16="http://schemas.microsoft.com/office/drawing/2014/main" id="{6471988A-14E5-84CC-6B8C-2701BDAF1B9A}"/>
              </a:ext>
            </a:extLst>
          </p:cNvPr>
          <p:cNvSpPr txBox="1">
            <a:spLocks/>
          </p:cNvSpPr>
          <p:nvPr/>
        </p:nvSpPr>
        <p:spPr bwMode="auto">
          <a:xfrm>
            <a:off x="9563099" y="3288904"/>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Heap</a:t>
            </a:r>
          </a:p>
        </p:txBody>
      </p:sp>
      <p:sp>
        <p:nvSpPr>
          <p:cNvPr id="36" name="Content Placeholder 2">
            <a:extLst>
              <a:ext uri="{FF2B5EF4-FFF2-40B4-BE49-F238E27FC236}">
                <a16:creationId xmlns:a16="http://schemas.microsoft.com/office/drawing/2014/main" id="{E32A9EDC-F850-8C67-8A31-84AFD829B2D4}"/>
              </a:ext>
            </a:extLst>
          </p:cNvPr>
          <p:cNvSpPr txBox="1">
            <a:spLocks/>
          </p:cNvSpPr>
          <p:nvPr/>
        </p:nvSpPr>
        <p:spPr bwMode="auto">
          <a:xfrm>
            <a:off x="10732181" y="3279648"/>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Stack</a:t>
            </a:r>
          </a:p>
        </p:txBody>
      </p:sp>
      <p:sp>
        <p:nvSpPr>
          <p:cNvPr id="37" name="Left Brace 36">
            <a:extLst>
              <a:ext uri="{FF2B5EF4-FFF2-40B4-BE49-F238E27FC236}">
                <a16:creationId xmlns:a16="http://schemas.microsoft.com/office/drawing/2014/main" id="{48876177-A20A-D98B-ABB6-8DAC89E38379}"/>
              </a:ext>
            </a:extLst>
          </p:cNvPr>
          <p:cNvSpPr/>
          <p:nvPr/>
        </p:nvSpPr>
        <p:spPr bwMode="auto">
          <a:xfrm rot="16200000">
            <a:off x="9258301" y="1943680"/>
            <a:ext cx="628649" cy="5086352"/>
          </a:xfrm>
          <a:prstGeom prst="leftBrac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38" name="TextBox 37">
            <a:extLst>
              <a:ext uri="{FF2B5EF4-FFF2-40B4-BE49-F238E27FC236}">
                <a16:creationId xmlns:a16="http://schemas.microsoft.com/office/drawing/2014/main" id="{D7C03C78-1D61-9C21-ADB3-8F0E33586100}"/>
              </a:ext>
            </a:extLst>
          </p:cNvPr>
          <p:cNvSpPr txBox="1"/>
          <p:nvPr/>
        </p:nvSpPr>
        <p:spPr>
          <a:xfrm>
            <a:off x="7029449" y="5392382"/>
            <a:ext cx="5531531" cy="830997"/>
          </a:xfrm>
          <a:prstGeom prst="rect">
            <a:avLst/>
          </a:prstGeom>
          <a:noFill/>
        </p:spPr>
        <p:txBody>
          <a:bodyPr wrap="square">
            <a:spAutoFit/>
          </a:bodyPr>
          <a:lstStyle/>
          <a:p>
            <a:pPr marL="0" indent="0" algn="ctr">
              <a:buNone/>
            </a:pPr>
            <a:r>
              <a:rPr lang="en-US" sz="2400" b="0" kern="0">
                <a:latin typeface="+mn-lt"/>
              </a:rPr>
              <a:t>Address Space</a:t>
            </a:r>
          </a:p>
          <a:p>
            <a:pPr marL="0" indent="0" algn="ctr">
              <a:buNone/>
            </a:pPr>
            <a:r>
              <a:rPr lang="en-US" sz="2400" b="0" kern="0">
                <a:latin typeface="+mn-lt"/>
              </a:rPr>
              <a:t>Process 2</a:t>
            </a:r>
          </a:p>
        </p:txBody>
      </p:sp>
      <p:sp>
        <p:nvSpPr>
          <p:cNvPr id="39" name="TextBox 38">
            <a:extLst>
              <a:ext uri="{FF2B5EF4-FFF2-40B4-BE49-F238E27FC236}">
                <a16:creationId xmlns:a16="http://schemas.microsoft.com/office/drawing/2014/main" id="{97F241FE-0AF2-5AE1-04C0-2A868B57D1FA}"/>
              </a:ext>
            </a:extLst>
          </p:cNvPr>
          <p:cNvSpPr txBox="1"/>
          <p:nvPr/>
        </p:nvSpPr>
        <p:spPr>
          <a:xfrm>
            <a:off x="5822267" y="4579837"/>
            <a:ext cx="2667000" cy="461665"/>
          </a:xfrm>
          <a:prstGeom prst="rect">
            <a:avLst/>
          </a:prstGeom>
          <a:noFill/>
        </p:spPr>
        <p:txBody>
          <a:bodyPr wrap="square">
            <a:spAutoFit/>
          </a:bodyPr>
          <a:lstStyle/>
          <a:p>
            <a:pPr marL="0" indent="0" algn="ctr">
              <a:buNone/>
            </a:pPr>
            <a:r>
              <a:rPr lang="en-US" sz="2400" b="0" kern="0">
                <a:latin typeface="+mn-lt"/>
              </a:rPr>
              <a:t>Base</a:t>
            </a:r>
          </a:p>
        </p:txBody>
      </p:sp>
    </p:spTree>
    <p:extLst>
      <p:ext uri="{BB962C8B-B14F-4D97-AF65-F5344CB8AC3E}">
        <p14:creationId xmlns:p14="http://schemas.microsoft.com/office/powerpoint/2010/main" val="3742125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7" grpId="0"/>
      <p:bldP spid="18" grpId="0"/>
      <p:bldP spid="19" grpId="0"/>
      <p:bldP spid="20" grpId="0"/>
      <p:bldP spid="23" grpId="0" animBg="1"/>
      <p:bldP spid="24" grpId="0"/>
      <p:bldP spid="25" grpId="0"/>
      <p:bldP spid="33" grpId="0"/>
      <p:bldP spid="34" grpId="0"/>
      <p:bldP spid="35" grpId="0"/>
      <p:bldP spid="36" grpId="0"/>
      <p:bldP spid="37" grpId="0" animBg="1"/>
      <p:bldP spid="38"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Base &amp; Bound</a:t>
            </a:r>
          </a:p>
        </p:txBody>
      </p:sp>
      <p:sp>
        <p:nvSpPr>
          <p:cNvPr id="4" name="Content Placeholder 2">
            <a:extLst>
              <a:ext uri="{FF2B5EF4-FFF2-40B4-BE49-F238E27FC236}">
                <a16:creationId xmlns:a16="http://schemas.microsoft.com/office/drawing/2014/main" id="{1451B479-AB38-ECFC-18EE-8089DBA450D4}"/>
              </a:ext>
            </a:extLst>
          </p:cNvPr>
          <p:cNvSpPr txBox="1">
            <a:spLocks/>
          </p:cNvSpPr>
          <p:nvPr/>
        </p:nvSpPr>
        <p:spPr bwMode="auto">
          <a:xfrm>
            <a:off x="952500" y="14478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Hardware to the rescue!</a:t>
            </a:r>
          </a:p>
          <a:p>
            <a:pPr marL="0" indent="0" algn="ctr">
              <a:buNone/>
            </a:pPr>
            <a:r>
              <a:rPr lang="en-US" kern="0">
                <a:solidFill>
                  <a:schemeClr val="accent1"/>
                </a:solidFill>
                <a:latin typeface="+mn-lt"/>
              </a:rPr>
              <a:t>Base </a:t>
            </a:r>
            <a:r>
              <a:rPr lang="en-US" kern="0">
                <a:latin typeface="+mn-lt"/>
              </a:rPr>
              <a:t>and</a:t>
            </a:r>
            <a:r>
              <a:rPr lang="en-US" kern="0">
                <a:solidFill>
                  <a:schemeClr val="accent1"/>
                </a:solidFill>
                <a:latin typeface="+mn-lt"/>
              </a:rPr>
              <a:t> Bound </a:t>
            </a:r>
            <a:r>
              <a:rPr lang="en-US" kern="0">
                <a:latin typeface="+mn-lt"/>
              </a:rPr>
              <a:t>registers </a:t>
            </a:r>
          </a:p>
          <a:p>
            <a:pPr marL="0" indent="0" algn="ctr">
              <a:buNone/>
            </a:pPr>
            <a:endParaRPr lang="en-US" kern="0">
              <a:latin typeface="+mn-lt"/>
            </a:endParaRPr>
          </a:p>
        </p:txBody>
      </p:sp>
      <p:sp>
        <p:nvSpPr>
          <p:cNvPr id="3" name="Oval 2">
            <a:extLst>
              <a:ext uri="{FF2B5EF4-FFF2-40B4-BE49-F238E27FC236}">
                <a16:creationId xmlns:a16="http://schemas.microsoft.com/office/drawing/2014/main" id="{1DFC82E6-1A1C-2FF3-69C4-46498E6ACDC2}"/>
              </a:ext>
            </a:extLst>
          </p:cNvPr>
          <p:cNvSpPr/>
          <p:nvPr/>
        </p:nvSpPr>
        <p:spPr bwMode="auto">
          <a:xfrm>
            <a:off x="1390650" y="3194920"/>
            <a:ext cx="17526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rPr>
              <a:t>CPU</a:t>
            </a:r>
          </a:p>
        </p:txBody>
      </p:sp>
      <p:sp>
        <p:nvSpPr>
          <p:cNvPr id="7" name="Oval 6">
            <a:extLst>
              <a:ext uri="{FF2B5EF4-FFF2-40B4-BE49-F238E27FC236}">
                <a16:creationId xmlns:a16="http://schemas.microsoft.com/office/drawing/2014/main" id="{8E6A8CFF-0749-7A85-AA17-E9016650D77D}"/>
              </a:ext>
            </a:extLst>
          </p:cNvPr>
          <p:cNvSpPr/>
          <p:nvPr/>
        </p:nvSpPr>
        <p:spPr bwMode="auto">
          <a:xfrm>
            <a:off x="5276850" y="3194920"/>
            <a:ext cx="17526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rPr>
              <a:t>OK?</a:t>
            </a:r>
          </a:p>
        </p:txBody>
      </p:sp>
      <p:cxnSp>
        <p:nvCxnSpPr>
          <p:cNvPr id="21" name="Straight Arrow Connector 20">
            <a:extLst>
              <a:ext uri="{FF2B5EF4-FFF2-40B4-BE49-F238E27FC236}">
                <a16:creationId xmlns:a16="http://schemas.microsoft.com/office/drawing/2014/main" id="{11BDF5E8-0058-74DC-02DF-D70037FB1C0A}"/>
              </a:ext>
            </a:extLst>
          </p:cNvPr>
          <p:cNvCxnSpPr>
            <a:stCxn id="3" idx="6"/>
            <a:endCxn id="7" idx="2"/>
          </p:cNvCxnSpPr>
          <p:nvPr/>
        </p:nvCxnSpPr>
        <p:spPr bwMode="auto">
          <a:xfrm>
            <a:off x="3143250" y="3690220"/>
            <a:ext cx="2133600"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 name="Content Placeholder 2">
            <a:extLst>
              <a:ext uri="{FF2B5EF4-FFF2-40B4-BE49-F238E27FC236}">
                <a16:creationId xmlns:a16="http://schemas.microsoft.com/office/drawing/2014/main" id="{E572F8C3-6ED2-DB1E-6073-467E892A24A4}"/>
              </a:ext>
            </a:extLst>
          </p:cNvPr>
          <p:cNvSpPr txBox="1">
            <a:spLocks/>
          </p:cNvSpPr>
          <p:nvPr/>
        </p:nvSpPr>
        <p:spPr bwMode="auto">
          <a:xfrm>
            <a:off x="2778869" y="2775108"/>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Memory Reference</a:t>
            </a:r>
          </a:p>
        </p:txBody>
      </p:sp>
      <p:cxnSp>
        <p:nvCxnSpPr>
          <p:cNvPr id="40" name="Straight Arrow Connector 39">
            <a:extLst>
              <a:ext uri="{FF2B5EF4-FFF2-40B4-BE49-F238E27FC236}">
                <a16:creationId xmlns:a16="http://schemas.microsoft.com/office/drawing/2014/main" id="{89D43B5D-8F5F-87E1-D69D-9AD3F2E6344A}"/>
              </a:ext>
            </a:extLst>
          </p:cNvPr>
          <p:cNvCxnSpPr>
            <a:cxnSpLocks/>
            <a:stCxn id="7" idx="4"/>
          </p:cNvCxnSpPr>
          <p:nvPr/>
        </p:nvCxnSpPr>
        <p:spPr bwMode="auto">
          <a:xfrm>
            <a:off x="6153150" y="4185520"/>
            <a:ext cx="0" cy="1269902"/>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F34C1311-31AA-9318-5FAB-2971AAE71252}"/>
              </a:ext>
            </a:extLst>
          </p:cNvPr>
          <p:cNvCxnSpPr>
            <a:cxnSpLocks/>
            <a:stCxn id="7" idx="6"/>
          </p:cNvCxnSpPr>
          <p:nvPr/>
        </p:nvCxnSpPr>
        <p:spPr bwMode="auto">
          <a:xfrm>
            <a:off x="7029450" y="3690220"/>
            <a:ext cx="1733550"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Content Placeholder 2">
            <a:extLst>
              <a:ext uri="{FF2B5EF4-FFF2-40B4-BE49-F238E27FC236}">
                <a16:creationId xmlns:a16="http://schemas.microsoft.com/office/drawing/2014/main" id="{B41B1DFD-927A-AA76-774E-C326D5D777E2}"/>
              </a:ext>
            </a:extLst>
          </p:cNvPr>
          <p:cNvSpPr txBox="1">
            <a:spLocks/>
          </p:cNvSpPr>
          <p:nvPr/>
        </p:nvSpPr>
        <p:spPr bwMode="auto">
          <a:xfrm>
            <a:off x="8458200" y="3456523"/>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Continue</a:t>
            </a:r>
          </a:p>
        </p:txBody>
      </p:sp>
      <p:sp>
        <p:nvSpPr>
          <p:cNvPr id="47" name="Content Placeholder 2">
            <a:extLst>
              <a:ext uri="{FF2B5EF4-FFF2-40B4-BE49-F238E27FC236}">
                <a16:creationId xmlns:a16="http://schemas.microsoft.com/office/drawing/2014/main" id="{BD9FCD5E-AEF7-F5F0-6C74-49A37A0F9FB0}"/>
              </a:ext>
            </a:extLst>
          </p:cNvPr>
          <p:cNvSpPr txBox="1">
            <a:spLocks/>
          </p:cNvSpPr>
          <p:nvPr/>
        </p:nvSpPr>
        <p:spPr bwMode="auto">
          <a:xfrm>
            <a:off x="4762500" y="5655918"/>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Generate Exception</a:t>
            </a:r>
          </a:p>
        </p:txBody>
      </p:sp>
      <p:sp>
        <p:nvSpPr>
          <p:cNvPr id="48" name="Content Placeholder 2">
            <a:extLst>
              <a:ext uri="{FF2B5EF4-FFF2-40B4-BE49-F238E27FC236}">
                <a16:creationId xmlns:a16="http://schemas.microsoft.com/office/drawing/2014/main" id="{26570EC0-7BF5-8E0F-01AA-CBC8C1A3FFA3}"/>
              </a:ext>
            </a:extLst>
          </p:cNvPr>
          <p:cNvSpPr txBox="1">
            <a:spLocks/>
          </p:cNvSpPr>
          <p:nvPr/>
        </p:nvSpPr>
        <p:spPr bwMode="auto">
          <a:xfrm>
            <a:off x="5276850" y="4538026"/>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No</a:t>
            </a:r>
          </a:p>
        </p:txBody>
      </p:sp>
      <p:sp>
        <p:nvSpPr>
          <p:cNvPr id="49" name="Content Placeholder 2">
            <a:extLst>
              <a:ext uri="{FF2B5EF4-FFF2-40B4-BE49-F238E27FC236}">
                <a16:creationId xmlns:a16="http://schemas.microsoft.com/office/drawing/2014/main" id="{74DEDE14-55B3-6C00-55FD-569C7BD1F3B5}"/>
              </a:ext>
            </a:extLst>
          </p:cNvPr>
          <p:cNvSpPr txBox="1">
            <a:spLocks/>
          </p:cNvSpPr>
          <p:nvPr/>
        </p:nvSpPr>
        <p:spPr bwMode="auto">
          <a:xfrm>
            <a:off x="6343650" y="3072365"/>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Yes</a:t>
            </a:r>
          </a:p>
        </p:txBody>
      </p:sp>
    </p:spTree>
    <p:extLst>
      <p:ext uri="{BB962C8B-B14F-4D97-AF65-F5344CB8AC3E}">
        <p14:creationId xmlns:p14="http://schemas.microsoft.com/office/powerpoint/2010/main" val="3343824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22" grpId="0"/>
      <p:bldP spid="46" grpId="0"/>
      <p:bldP spid="47" grpId="0"/>
      <p:bldP spid="48" grpId="0"/>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Base &amp; Bound</a:t>
            </a:r>
          </a:p>
        </p:txBody>
      </p:sp>
      <p:sp>
        <p:nvSpPr>
          <p:cNvPr id="4" name="Content Placeholder 2">
            <a:extLst>
              <a:ext uri="{FF2B5EF4-FFF2-40B4-BE49-F238E27FC236}">
                <a16:creationId xmlns:a16="http://schemas.microsoft.com/office/drawing/2014/main" id="{1451B479-AB38-ECFC-18EE-8089DBA450D4}"/>
              </a:ext>
            </a:extLst>
          </p:cNvPr>
          <p:cNvSpPr txBox="1">
            <a:spLocks/>
          </p:cNvSpPr>
          <p:nvPr/>
        </p:nvSpPr>
        <p:spPr bwMode="auto">
          <a:xfrm>
            <a:off x="952500" y="14478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Kernel Mode executes without</a:t>
            </a:r>
          </a:p>
          <a:p>
            <a:pPr marL="0" indent="0" algn="ctr">
              <a:buNone/>
            </a:pPr>
            <a:r>
              <a:rPr lang="en-US" kern="0">
                <a:solidFill>
                  <a:schemeClr val="accent1"/>
                </a:solidFill>
                <a:latin typeface="+mn-lt"/>
              </a:rPr>
              <a:t>Base </a:t>
            </a:r>
            <a:r>
              <a:rPr lang="en-US" kern="0">
                <a:latin typeface="+mn-lt"/>
              </a:rPr>
              <a:t>and</a:t>
            </a:r>
            <a:r>
              <a:rPr lang="en-US" kern="0">
                <a:solidFill>
                  <a:schemeClr val="accent1"/>
                </a:solidFill>
                <a:latin typeface="+mn-lt"/>
              </a:rPr>
              <a:t> Bound </a:t>
            </a:r>
            <a:r>
              <a:rPr lang="en-US" kern="0">
                <a:latin typeface="+mn-lt"/>
              </a:rPr>
              <a:t>registers </a:t>
            </a:r>
          </a:p>
          <a:p>
            <a:pPr marL="0" indent="0" algn="ctr">
              <a:buNone/>
            </a:pPr>
            <a:endParaRPr lang="en-US" kern="0">
              <a:latin typeface="+mn-lt"/>
            </a:endParaRPr>
          </a:p>
        </p:txBody>
      </p:sp>
      <p:sp>
        <p:nvSpPr>
          <p:cNvPr id="5" name="Content Placeholder 2">
            <a:extLst>
              <a:ext uri="{FF2B5EF4-FFF2-40B4-BE49-F238E27FC236}">
                <a16:creationId xmlns:a16="http://schemas.microsoft.com/office/drawing/2014/main" id="{46A3601C-4189-4EE2-5ABA-5BB78A1AE1E7}"/>
              </a:ext>
            </a:extLst>
          </p:cNvPr>
          <p:cNvSpPr txBox="1">
            <a:spLocks/>
          </p:cNvSpPr>
          <p:nvPr/>
        </p:nvSpPr>
        <p:spPr bwMode="auto">
          <a:xfrm>
            <a:off x="0" y="3276600"/>
            <a:ext cx="12192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b="1">
                <a:latin typeface="+mn-lt"/>
              </a:rPr>
              <a:t>Loader </a:t>
            </a:r>
            <a:r>
              <a:rPr lang="en-US">
                <a:latin typeface="+mn-lt"/>
              </a:rPr>
              <a:t>rewrites address to the desired offset in physical memory.</a:t>
            </a:r>
          </a:p>
          <a:p>
            <a:pPr marL="0" indent="0" algn="ctr">
              <a:buNone/>
            </a:pPr>
            <a:endParaRPr lang="en-US">
              <a:latin typeface="+mn-lt"/>
            </a:endParaRPr>
          </a:p>
          <a:p>
            <a:pPr marL="0" indent="0" algn="ctr">
              <a:buNone/>
            </a:pPr>
            <a:r>
              <a:rPr lang="en-US">
                <a:solidFill>
                  <a:schemeClr val="accent1"/>
                </a:solidFill>
                <a:latin typeface="+mn-lt"/>
              </a:rPr>
              <a:t>Relocation</a:t>
            </a:r>
          </a:p>
        </p:txBody>
      </p:sp>
      <p:sp>
        <p:nvSpPr>
          <p:cNvPr id="6" name="TextBox 5">
            <a:extLst>
              <a:ext uri="{FF2B5EF4-FFF2-40B4-BE49-F238E27FC236}">
                <a16:creationId xmlns:a16="http://schemas.microsoft.com/office/drawing/2014/main" id="{57A29A14-CB12-C540-12FF-AC7553A55CA8}"/>
              </a:ext>
            </a:extLst>
          </p:cNvPr>
          <p:cNvSpPr txBox="1"/>
          <p:nvPr/>
        </p:nvSpPr>
        <p:spPr>
          <a:xfrm>
            <a:off x="2667001" y="5486400"/>
            <a:ext cx="2133600" cy="369332"/>
          </a:xfrm>
          <a:prstGeom prst="rect">
            <a:avLst/>
          </a:prstGeom>
          <a:noFill/>
        </p:spPr>
        <p:txBody>
          <a:bodyPr wrap="square">
            <a:spAutoFit/>
          </a:bodyPr>
          <a:lstStyle/>
          <a:p>
            <a:r>
              <a:rPr lang="en-US" sz="1800" b="0" i="0" u="none" strike="noStrike" baseline="0" err="1">
                <a:latin typeface="NimbusMonL-Regu"/>
              </a:rPr>
              <a:t>movl</a:t>
            </a:r>
            <a:r>
              <a:rPr lang="en-US" sz="1800" b="0" i="0" u="none" strike="noStrike" baseline="0">
                <a:latin typeface="NimbusMonL-Regu"/>
              </a:rPr>
              <a:t> 1000, %</a:t>
            </a:r>
            <a:r>
              <a:rPr lang="en-US" sz="1800" b="0" i="0" u="none" strike="noStrike" baseline="0" err="1">
                <a:latin typeface="NimbusMonL-Regu"/>
              </a:rPr>
              <a:t>eax</a:t>
            </a:r>
            <a:r>
              <a:rPr lang="en-US" sz="1800" b="0" i="0" u="none" strike="noStrike" baseline="0">
                <a:latin typeface="URWPalladioL-Roma"/>
              </a:rPr>
              <a:t> </a:t>
            </a:r>
            <a:endParaRPr lang="en-US"/>
          </a:p>
        </p:txBody>
      </p:sp>
      <p:sp>
        <p:nvSpPr>
          <p:cNvPr id="7" name="TextBox 6">
            <a:extLst>
              <a:ext uri="{FF2B5EF4-FFF2-40B4-BE49-F238E27FC236}">
                <a16:creationId xmlns:a16="http://schemas.microsoft.com/office/drawing/2014/main" id="{5FF28EDF-0174-7B62-8622-BE228349EDC4}"/>
              </a:ext>
            </a:extLst>
          </p:cNvPr>
          <p:cNvSpPr txBox="1"/>
          <p:nvPr/>
        </p:nvSpPr>
        <p:spPr>
          <a:xfrm>
            <a:off x="7391400" y="5486400"/>
            <a:ext cx="6094948" cy="369332"/>
          </a:xfrm>
          <a:prstGeom prst="rect">
            <a:avLst/>
          </a:prstGeom>
          <a:noFill/>
        </p:spPr>
        <p:txBody>
          <a:bodyPr wrap="square">
            <a:spAutoFit/>
          </a:bodyPr>
          <a:lstStyle/>
          <a:p>
            <a:r>
              <a:rPr lang="en-US" sz="1800" b="0" i="0" u="none" strike="noStrike" baseline="0" err="1">
                <a:latin typeface="NimbusMonL-Regu"/>
              </a:rPr>
              <a:t>movl</a:t>
            </a:r>
            <a:r>
              <a:rPr lang="en-US" sz="1800" b="0" i="0" u="none" strike="noStrike" baseline="0">
                <a:latin typeface="NimbusMonL-Regu"/>
              </a:rPr>
              <a:t> 4000, %</a:t>
            </a:r>
            <a:r>
              <a:rPr lang="en-US" sz="1800" b="0" i="0" u="none" strike="noStrike" baseline="0" err="1">
                <a:latin typeface="NimbusMonL-Regu"/>
              </a:rPr>
              <a:t>eax</a:t>
            </a:r>
            <a:r>
              <a:rPr lang="en-US" sz="1800" b="0" i="0" u="none" strike="noStrike" baseline="0">
                <a:latin typeface="URWPalladioL-Roma"/>
              </a:rPr>
              <a:t> </a:t>
            </a:r>
            <a:endParaRPr lang="en-US"/>
          </a:p>
        </p:txBody>
      </p:sp>
    </p:spTree>
    <p:extLst>
      <p:ext uri="{BB962C8B-B14F-4D97-AF65-F5344CB8AC3E}">
        <p14:creationId xmlns:p14="http://schemas.microsoft.com/office/powerpoint/2010/main" val="3078484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Limitations of Base &amp; Bound</a:t>
            </a:r>
          </a:p>
        </p:txBody>
      </p:sp>
      <p:sp>
        <p:nvSpPr>
          <p:cNvPr id="3" name="Content Placeholder 2">
            <a:extLst>
              <a:ext uri="{FF2B5EF4-FFF2-40B4-BE49-F238E27FC236}">
                <a16:creationId xmlns:a16="http://schemas.microsoft.com/office/drawing/2014/main" id="{8318DDF6-ACB0-836E-0FAA-6C54743291A9}"/>
              </a:ext>
            </a:extLst>
          </p:cNvPr>
          <p:cNvSpPr txBox="1">
            <a:spLocks/>
          </p:cNvSpPr>
          <p:nvPr/>
        </p:nvSpPr>
        <p:spPr bwMode="auto">
          <a:xfrm>
            <a:off x="-152400" y="143973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457200" indent="-457200" algn="ctr">
              <a:buFontTx/>
              <a:buAutoNum type="arabicParenR"/>
            </a:pPr>
            <a:r>
              <a:rPr lang="en-US" kern="0" dirty="0">
                <a:solidFill>
                  <a:schemeClr val="accent1"/>
                </a:solidFill>
                <a:latin typeface="+mn-lt"/>
              </a:rPr>
              <a:t>No expandable memory</a:t>
            </a:r>
          </a:p>
          <a:p>
            <a:pPr marL="0" indent="0" algn="ctr">
              <a:buNone/>
            </a:pPr>
            <a:r>
              <a:rPr lang="en-US" kern="0" dirty="0">
                <a:latin typeface="+mn-lt"/>
              </a:rPr>
              <a:t>Static memory allocation</a:t>
            </a:r>
          </a:p>
        </p:txBody>
      </p:sp>
      <p:sp>
        <p:nvSpPr>
          <p:cNvPr id="5" name="Content Placeholder 2">
            <a:extLst>
              <a:ext uri="{FF2B5EF4-FFF2-40B4-BE49-F238E27FC236}">
                <a16:creationId xmlns:a16="http://schemas.microsoft.com/office/drawing/2014/main" id="{C774FC77-A9D7-2079-BCC6-D1EC290768FA}"/>
              </a:ext>
            </a:extLst>
          </p:cNvPr>
          <p:cNvSpPr txBox="1">
            <a:spLocks/>
          </p:cNvSpPr>
          <p:nvPr/>
        </p:nvSpPr>
        <p:spPr bwMode="auto">
          <a:xfrm>
            <a:off x="6553200" y="143973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2) No memory Sharing</a:t>
            </a:r>
          </a:p>
          <a:p>
            <a:pPr marL="0" indent="0" algn="ctr">
              <a:buNone/>
            </a:pPr>
            <a:r>
              <a:rPr lang="en-US" kern="0">
                <a:latin typeface="+mn-lt"/>
              </a:rPr>
              <a:t>Cannot share memory between processes</a:t>
            </a:r>
          </a:p>
        </p:txBody>
      </p:sp>
      <p:sp>
        <p:nvSpPr>
          <p:cNvPr id="6" name="Content Placeholder 2">
            <a:extLst>
              <a:ext uri="{FF2B5EF4-FFF2-40B4-BE49-F238E27FC236}">
                <a16:creationId xmlns:a16="http://schemas.microsoft.com/office/drawing/2014/main" id="{D96F4A28-B1F5-FBC4-8F3E-808B8D12FAF7}"/>
              </a:ext>
            </a:extLst>
          </p:cNvPr>
          <p:cNvSpPr txBox="1">
            <a:spLocks/>
          </p:cNvSpPr>
          <p:nvPr/>
        </p:nvSpPr>
        <p:spPr bwMode="auto">
          <a:xfrm>
            <a:off x="3657600" y="3047474"/>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3) Non-Relative Memory Addresses</a:t>
            </a:r>
          </a:p>
          <a:p>
            <a:pPr marL="0" indent="0" algn="ctr">
              <a:buNone/>
            </a:pPr>
            <a:r>
              <a:rPr lang="en-US" kern="0">
                <a:latin typeface="+mn-lt"/>
              </a:rPr>
              <a:t>Location of code &amp; data determined at runtime</a:t>
            </a:r>
          </a:p>
        </p:txBody>
      </p:sp>
      <p:sp>
        <p:nvSpPr>
          <p:cNvPr id="7" name="Content Placeholder 2">
            <a:extLst>
              <a:ext uri="{FF2B5EF4-FFF2-40B4-BE49-F238E27FC236}">
                <a16:creationId xmlns:a16="http://schemas.microsoft.com/office/drawing/2014/main" id="{431DF78E-5E39-C226-071E-FD74E31FF5D7}"/>
              </a:ext>
            </a:extLst>
          </p:cNvPr>
          <p:cNvSpPr txBox="1">
            <a:spLocks/>
          </p:cNvSpPr>
          <p:nvPr/>
        </p:nvSpPr>
        <p:spPr bwMode="auto">
          <a:xfrm>
            <a:off x="152400" y="48006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4) External Fragmentation</a:t>
            </a:r>
          </a:p>
          <a:p>
            <a:pPr marL="0" indent="0" algn="ctr">
              <a:buNone/>
            </a:pPr>
            <a:r>
              <a:rPr lang="en-US" kern="0">
                <a:latin typeface="+mn-lt"/>
              </a:rPr>
              <a:t>Cannot relocate/move programs. Leads to fragmentation</a:t>
            </a:r>
          </a:p>
        </p:txBody>
      </p:sp>
      <p:sp>
        <p:nvSpPr>
          <p:cNvPr id="8" name="Content Placeholder 2">
            <a:extLst>
              <a:ext uri="{FF2B5EF4-FFF2-40B4-BE49-F238E27FC236}">
                <a16:creationId xmlns:a16="http://schemas.microsoft.com/office/drawing/2014/main" id="{DE062B8E-FBD2-2115-7A6E-C22F7EB8F759}"/>
              </a:ext>
            </a:extLst>
          </p:cNvPr>
          <p:cNvSpPr txBox="1">
            <a:spLocks/>
          </p:cNvSpPr>
          <p:nvPr/>
        </p:nvSpPr>
        <p:spPr bwMode="auto">
          <a:xfrm>
            <a:off x="7086600" y="4991363"/>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5) Internal Fragmentation</a:t>
            </a:r>
          </a:p>
          <a:p>
            <a:pPr marL="0" indent="0" algn="ctr">
              <a:buNone/>
            </a:pPr>
            <a:r>
              <a:rPr lang="en-US" kern="0">
                <a:latin typeface="+mn-lt"/>
              </a:rPr>
              <a:t>Address Space must be contiguous</a:t>
            </a:r>
          </a:p>
        </p:txBody>
      </p:sp>
    </p:spTree>
    <p:extLst>
      <p:ext uri="{BB962C8B-B14F-4D97-AF65-F5344CB8AC3E}">
        <p14:creationId xmlns:p14="http://schemas.microsoft.com/office/powerpoint/2010/main" val="1600493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3C0C-BD28-C929-42B5-C98DD8AA455D}"/>
              </a:ext>
            </a:extLst>
          </p:cNvPr>
          <p:cNvSpPr>
            <a:spLocks noGrp="1"/>
          </p:cNvSpPr>
          <p:nvPr>
            <p:ph type="title"/>
          </p:nvPr>
        </p:nvSpPr>
        <p:spPr/>
        <p:txBody>
          <a:bodyPr/>
          <a:lstStyle/>
          <a:p>
            <a:r>
              <a:rPr lang="en-US"/>
              <a:t>Fragmentation in More Detail</a:t>
            </a:r>
          </a:p>
        </p:txBody>
      </p:sp>
      <p:sp>
        <p:nvSpPr>
          <p:cNvPr id="4" name="Rectangle 4">
            <a:extLst>
              <a:ext uri="{FF2B5EF4-FFF2-40B4-BE49-F238E27FC236}">
                <a16:creationId xmlns:a16="http://schemas.microsoft.com/office/drawing/2014/main" id="{A885D3BD-311F-316F-FE7D-43968DD23257}"/>
              </a:ext>
            </a:extLst>
          </p:cNvPr>
          <p:cNvSpPr>
            <a:spLocks noChangeArrowheads="1"/>
          </p:cNvSpPr>
          <p:nvPr/>
        </p:nvSpPr>
        <p:spPr bwMode="auto">
          <a:xfrm>
            <a:off x="2755432" y="3461296"/>
            <a:ext cx="1143000" cy="2133600"/>
          </a:xfrm>
          <a:prstGeom prst="rect">
            <a:avLst/>
          </a:prstGeom>
          <a:solidFill>
            <a:srgbClr val="C0D2FE"/>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ko-KR" altLang="en-US" sz="1200">
              <a:solidFill>
                <a:srgbClr val="FF66CC"/>
              </a:solidFill>
              <a:latin typeface="+mn-lt"/>
              <a:ea typeface="굴림" panose="020B0600000101010101" pitchFamily="34" charset="-127"/>
            </a:endParaRPr>
          </a:p>
        </p:txBody>
      </p:sp>
      <p:sp>
        <p:nvSpPr>
          <p:cNvPr id="5" name="Line 5">
            <a:extLst>
              <a:ext uri="{FF2B5EF4-FFF2-40B4-BE49-F238E27FC236}">
                <a16:creationId xmlns:a16="http://schemas.microsoft.com/office/drawing/2014/main" id="{D0BF291D-C3B6-30A2-D01A-CDCDC0DF89B4}"/>
              </a:ext>
            </a:extLst>
          </p:cNvPr>
          <p:cNvSpPr>
            <a:spLocks noChangeShapeType="1"/>
          </p:cNvSpPr>
          <p:nvPr/>
        </p:nvSpPr>
        <p:spPr bwMode="auto">
          <a:xfrm>
            <a:off x="2755432" y="3824834"/>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6" name="Line 6">
            <a:extLst>
              <a:ext uri="{FF2B5EF4-FFF2-40B4-BE49-F238E27FC236}">
                <a16:creationId xmlns:a16="http://schemas.microsoft.com/office/drawing/2014/main" id="{B34DE3FC-71F0-D7A0-C262-F7BD8D60ADE0}"/>
              </a:ext>
            </a:extLst>
          </p:cNvPr>
          <p:cNvSpPr>
            <a:spLocks noChangeShapeType="1"/>
          </p:cNvSpPr>
          <p:nvPr/>
        </p:nvSpPr>
        <p:spPr bwMode="auto">
          <a:xfrm>
            <a:off x="2755432" y="4235996"/>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7" name="Line 7">
            <a:extLst>
              <a:ext uri="{FF2B5EF4-FFF2-40B4-BE49-F238E27FC236}">
                <a16:creationId xmlns:a16="http://schemas.microsoft.com/office/drawing/2014/main" id="{436732B2-C240-8D11-737B-3AD9BE9D540F}"/>
              </a:ext>
            </a:extLst>
          </p:cNvPr>
          <p:cNvSpPr>
            <a:spLocks noChangeShapeType="1"/>
          </p:cNvSpPr>
          <p:nvPr/>
        </p:nvSpPr>
        <p:spPr bwMode="auto">
          <a:xfrm>
            <a:off x="2755432" y="5167859"/>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8" name="Text Box 8">
            <a:extLst>
              <a:ext uri="{FF2B5EF4-FFF2-40B4-BE49-F238E27FC236}">
                <a16:creationId xmlns:a16="http://schemas.microsoft.com/office/drawing/2014/main" id="{256C4D79-AC25-66D5-759C-110AE6E32747}"/>
              </a:ext>
            </a:extLst>
          </p:cNvPr>
          <p:cNvSpPr txBox="1">
            <a:spLocks noChangeArrowheads="1"/>
          </p:cNvSpPr>
          <p:nvPr/>
        </p:nvSpPr>
        <p:spPr bwMode="auto">
          <a:xfrm>
            <a:off x="2806232" y="3513642"/>
            <a:ext cx="121219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process 6</a:t>
            </a:r>
          </a:p>
        </p:txBody>
      </p:sp>
      <p:sp>
        <p:nvSpPr>
          <p:cNvPr id="9" name="Text Box 9">
            <a:extLst>
              <a:ext uri="{FF2B5EF4-FFF2-40B4-BE49-F238E27FC236}">
                <a16:creationId xmlns:a16="http://schemas.microsoft.com/office/drawing/2014/main" id="{168DCD49-37C0-D7FF-460B-02360701864A}"/>
              </a:ext>
            </a:extLst>
          </p:cNvPr>
          <p:cNvSpPr txBox="1">
            <a:spLocks noChangeArrowheads="1"/>
          </p:cNvSpPr>
          <p:nvPr/>
        </p:nvSpPr>
        <p:spPr bwMode="auto">
          <a:xfrm>
            <a:off x="2770215" y="3948406"/>
            <a:ext cx="10668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process 5</a:t>
            </a:r>
          </a:p>
        </p:txBody>
      </p:sp>
      <p:sp>
        <p:nvSpPr>
          <p:cNvPr id="10" name="Text Box 10">
            <a:extLst>
              <a:ext uri="{FF2B5EF4-FFF2-40B4-BE49-F238E27FC236}">
                <a16:creationId xmlns:a16="http://schemas.microsoft.com/office/drawing/2014/main" id="{D60B5744-566A-13CE-C3E5-CDFD0FF10AA5}"/>
              </a:ext>
            </a:extLst>
          </p:cNvPr>
          <p:cNvSpPr txBox="1">
            <a:spLocks noChangeArrowheads="1"/>
          </p:cNvSpPr>
          <p:nvPr/>
        </p:nvSpPr>
        <p:spPr bwMode="auto">
          <a:xfrm>
            <a:off x="2755432" y="4559846"/>
            <a:ext cx="10668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process 2</a:t>
            </a:r>
          </a:p>
        </p:txBody>
      </p:sp>
      <p:sp>
        <p:nvSpPr>
          <p:cNvPr id="11" name="Text Box 11">
            <a:extLst>
              <a:ext uri="{FF2B5EF4-FFF2-40B4-BE49-F238E27FC236}">
                <a16:creationId xmlns:a16="http://schemas.microsoft.com/office/drawing/2014/main" id="{8702B1BC-250D-1B14-6E7B-F663C7081CCF}"/>
              </a:ext>
            </a:extLst>
          </p:cNvPr>
          <p:cNvSpPr txBox="1">
            <a:spLocks noChangeArrowheads="1"/>
          </p:cNvSpPr>
          <p:nvPr/>
        </p:nvSpPr>
        <p:spPr bwMode="auto">
          <a:xfrm>
            <a:off x="2755432" y="5199221"/>
            <a:ext cx="10668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OS</a:t>
            </a:r>
          </a:p>
        </p:txBody>
      </p:sp>
      <p:grpSp>
        <p:nvGrpSpPr>
          <p:cNvPr id="12" name="Group 11">
            <a:extLst>
              <a:ext uri="{FF2B5EF4-FFF2-40B4-BE49-F238E27FC236}">
                <a16:creationId xmlns:a16="http://schemas.microsoft.com/office/drawing/2014/main" id="{A66989AA-955D-2D1F-BE6B-C93403A4A11E}"/>
              </a:ext>
            </a:extLst>
          </p:cNvPr>
          <p:cNvGrpSpPr>
            <a:grpSpLocks/>
          </p:cNvGrpSpPr>
          <p:nvPr/>
        </p:nvGrpSpPr>
        <p:grpSpPr bwMode="auto">
          <a:xfrm>
            <a:off x="3974632" y="3461296"/>
            <a:ext cx="1752600" cy="2133600"/>
            <a:chOff x="2514600" y="914400"/>
            <a:chExt cx="1752600" cy="2133600"/>
          </a:xfrm>
        </p:grpSpPr>
        <p:sp>
          <p:nvSpPr>
            <p:cNvPr id="13" name="Rectangle 12">
              <a:extLst>
                <a:ext uri="{FF2B5EF4-FFF2-40B4-BE49-F238E27FC236}">
                  <a16:creationId xmlns:a16="http://schemas.microsoft.com/office/drawing/2014/main" id="{4DD08240-D1CA-FE9D-4790-F9D50A6E619C}"/>
                </a:ext>
              </a:extLst>
            </p:cNvPr>
            <p:cNvSpPr>
              <a:spLocks noChangeArrowheads="1"/>
            </p:cNvSpPr>
            <p:nvPr/>
          </p:nvSpPr>
          <p:spPr bwMode="auto">
            <a:xfrm>
              <a:off x="3124200" y="914400"/>
              <a:ext cx="1143000" cy="2133600"/>
            </a:xfrm>
            <a:prstGeom prst="rect">
              <a:avLst/>
            </a:prstGeom>
            <a:solidFill>
              <a:srgbClr val="C0D2FE"/>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200">
                <a:latin typeface="+mn-lt"/>
              </a:endParaRPr>
            </a:p>
          </p:txBody>
        </p:sp>
        <p:sp>
          <p:nvSpPr>
            <p:cNvPr id="14" name="Line 13">
              <a:extLst>
                <a:ext uri="{FF2B5EF4-FFF2-40B4-BE49-F238E27FC236}">
                  <a16:creationId xmlns:a16="http://schemas.microsoft.com/office/drawing/2014/main" id="{C17CBC86-1701-E025-F6BC-EE8652627FAD}"/>
                </a:ext>
              </a:extLst>
            </p:cNvPr>
            <p:cNvSpPr>
              <a:spLocks noChangeShapeType="1"/>
            </p:cNvSpPr>
            <p:nvPr/>
          </p:nvSpPr>
          <p:spPr bwMode="auto">
            <a:xfrm>
              <a:off x="3124200" y="1277938"/>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15" name="Line 14">
              <a:extLst>
                <a:ext uri="{FF2B5EF4-FFF2-40B4-BE49-F238E27FC236}">
                  <a16:creationId xmlns:a16="http://schemas.microsoft.com/office/drawing/2014/main" id="{7A8D6C1C-CC35-B82F-F65C-A8307178E14D}"/>
                </a:ext>
              </a:extLst>
            </p:cNvPr>
            <p:cNvSpPr>
              <a:spLocks noChangeShapeType="1"/>
            </p:cNvSpPr>
            <p:nvPr/>
          </p:nvSpPr>
          <p:spPr bwMode="auto">
            <a:xfrm>
              <a:off x="3124200" y="1689100"/>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16" name="Line 15">
              <a:extLst>
                <a:ext uri="{FF2B5EF4-FFF2-40B4-BE49-F238E27FC236}">
                  <a16:creationId xmlns:a16="http://schemas.microsoft.com/office/drawing/2014/main" id="{1813FA4D-808B-734C-62B7-8F00AB4DB818}"/>
                </a:ext>
              </a:extLst>
            </p:cNvPr>
            <p:cNvSpPr>
              <a:spLocks noChangeShapeType="1"/>
            </p:cNvSpPr>
            <p:nvPr/>
          </p:nvSpPr>
          <p:spPr bwMode="auto">
            <a:xfrm>
              <a:off x="3124200" y="2620963"/>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17" name="Text Box 16">
              <a:extLst>
                <a:ext uri="{FF2B5EF4-FFF2-40B4-BE49-F238E27FC236}">
                  <a16:creationId xmlns:a16="http://schemas.microsoft.com/office/drawing/2014/main" id="{BA6C3D86-1B28-2AE9-6E39-FB73A41B6A25}"/>
                </a:ext>
              </a:extLst>
            </p:cNvPr>
            <p:cNvSpPr txBox="1">
              <a:spLocks noChangeArrowheads="1"/>
            </p:cNvSpPr>
            <p:nvPr/>
          </p:nvSpPr>
          <p:spPr bwMode="auto">
            <a:xfrm>
              <a:off x="3173413" y="928301"/>
              <a:ext cx="106471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process 6</a:t>
              </a:r>
            </a:p>
          </p:txBody>
        </p:sp>
        <p:sp>
          <p:nvSpPr>
            <p:cNvPr id="18" name="Text Box 17">
              <a:extLst>
                <a:ext uri="{FF2B5EF4-FFF2-40B4-BE49-F238E27FC236}">
                  <a16:creationId xmlns:a16="http://schemas.microsoft.com/office/drawing/2014/main" id="{C063C767-BD98-A050-8028-12CDBE0C5FEA}"/>
                </a:ext>
              </a:extLst>
            </p:cNvPr>
            <p:cNvSpPr txBox="1">
              <a:spLocks noChangeArrowheads="1"/>
            </p:cNvSpPr>
            <p:nvPr/>
          </p:nvSpPr>
          <p:spPr bwMode="auto">
            <a:xfrm>
              <a:off x="3124200" y="1372800"/>
              <a:ext cx="10668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process 5</a:t>
              </a:r>
            </a:p>
          </p:txBody>
        </p:sp>
        <p:sp>
          <p:nvSpPr>
            <p:cNvPr id="19" name="Text Box 18">
              <a:extLst>
                <a:ext uri="{FF2B5EF4-FFF2-40B4-BE49-F238E27FC236}">
                  <a16:creationId xmlns:a16="http://schemas.microsoft.com/office/drawing/2014/main" id="{2D61AFD5-331D-C19A-AB7F-890B1233056E}"/>
                </a:ext>
              </a:extLst>
            </p:cNvPr>
            <p:cNvSpPr txBox="1">
              <a:spLocks noChangeArrowheads="1"/>
            </p:cNvSpPr>
            <p:nvPr/>
          </p:nvSpPr>
          <p:spPr bwMode="auto">
            <a:xfrm>
              <a:off x="3162300" y="2680900"/>
              <a:ext cx="10668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OS</a:t>
              </a:r>
            </a:p>
          </p:txBody>
        </p:sp>
        <p:sp>
          <p:nvSpPr>
            <p:cNvPr id="20" name="Rectangle 34">
              <a:extLst>
                <a:ext uri="{FF2B5EF4-FFF2-40B4-BE49-F238E27FC236}">
                  <a16:creationId xmlns:a16="http://schemas.microsoft.com/office/drawing/2014/main" id="{1BF8063B-5A32-AFA5-F5DD-4861B4F99C4A}"/>
                </a:ext>
              </a:extLst>
            </p:cNvPr>
            <p:cNvSpPr>
              <a:spLocks noChangeArrowheads="1"/>
            </p:cNvSpPr>
            <p:nvPr/>
          </p:nvSpPr>
          <p:spPr bwMode="auto">
            <a:xfrm>
              <a:off x="3124200" y="1676400"/>
              <a:ext cx="1143000" cy="990600"/>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200">
                <a:latin typeface="+mn-lt"/>
              </a:endParaRPr>
            </a:p>
          </p:txBody>
        </p:sp>
        <p:sp>
          <p:nvSpPr>
            <p:cNvPr id="21" name="AutoShape 40">
              <a:extLst>
                <a:ext uri="{FF2B5EF4-FFF2-40B4-BE49-F238E27FC236}">
                  <a16:creationId xmlns:a16="http://schemas.microsoft.com/office/drawing/2014/main" id="{ED188C7F-BFDF-D907-D25F-0F106F031654}"/>
                </a:ext>
              </a:extLst>
            </p:cNvPr>
            <p:cNvSpPr>
              <a:spLocks noChangeArrowheads="1"/>
            </p:cNvSpPr>
            <p:nvPr/>
          </p:nvSpPr>
          <p:spPr bwMode="auto">
            <a:xfrm>
              <a:off x="2514600" y="2057400"/>
              <a:ext cx="533400" cy="228600"/>
            </a:xfrm>
            <a:prstGeom prst="rightArrow">
              <a:avLst>
                <a:gd name="adj1" fmla="val 50000"/>
                <a:gd name="adj2" fmla="val 58333"/>
              </a:avLst>
            </a:prstGeom>
            <a:solidFill>
              <a:srgbClr val="FF66CC"/>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200">
                <a:latin typeface="+mn-lt"/>
              </a:endParaRPr>
            </a:p>
          </p:txBody>
        </p:sp>
      </p:grpSp>
      <p:grpSp>
        <p:nvGrpSpPr>
          <p:cNvPr id="22" name="Group 21">
            <a:extLst>
              <a:ext uri="{FF2B5EF4-FFF2-40B4-BE49-F238E27FC236}">
                <a16:creationId xmlns:a16="http://schemas.microsoft.com/office/drawing/2014/main" id="{F0012BDF-E03C-4505-0681-7033C5275B22}"/>
              </a:ext>
            </a:extLst>
          </p:cNvPr>
          <p:cNvGrpSpPr>
            <a:grpSpLocks/>
          </p:cNvGrpSpPr>
          <p:nvPr/>
        </p:nvGrpSpPr>
        <p:grpSpPr bwMode="auto">
          <a:xfrm>
            <a:off x="5803432" y="3461296"/>
            <a:ext cx="1752600" cy="2133600"/>
            <a:chOff x="4343400" y="914400"/>
            <a:chExt cx="1752600" cy="2133600"/>
          </a:xfrm>
        </p:grpSpPr>
        <p:sp>
          <p:nvSpPr>
            <p:cNvPr id="23" name="Rectangle 19">
              <a:extLst>
                <a:ext uri="{FF2B5EF4-FFF2-40B4-BE49-F238E27FC236}">
                  <a16:creationId xmlns:a16="http://schemas.microsoft.com/office/drawing/2014/main" id="{973E59A3-06D4-B7DB-8A2A-7EA6F06EB762}"/>
                </a:ext>
              </a:extLst>
            </p:cNvPr>
            <p:cNvSpPr>
              <a:spLocks noChangeArrowheads="1"/>
            </p:cNvSpPr>
            <p:nvPr/>
          </p:nvSpPr>
          <p:spPr bwMode="auto">
            <a:xfrm>
              <a:off x="4953000" y="914400"/>
              <a:ext cx="1143000" cy="2133600"/>
            </a:xfrm>
            <a:prstGeom prst="rect">
              <a:avLst/>
            </a:prstGeom>
            <a:solidFill>
              <a:srgbClr val="C0D2FE"/>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200">
                <a:latin typeface="+mn-lt"/>
              </a:endParaRPr>
            </a:p>
          </p:txBody>
        </p:sp>
        <p:sp>
          <p:nvSpPr>
            <p:cNvPr id="24" name="Line 20">
              <a:extLst>
                <a:ext uri="{FF2B5EF4-FFF2-40B4-BE49-F238E27FC236}">
                  <a16:creationId xmlns:a16="http://schemas.microsoft.com/office/drawing/2014/main" id="{216D95C1-641F-BAD0-27A0-09AF98199CA6}"/>
                </a:ext>
              </a:extLst>
            </p:cNvPr>
            <p:cNvSpPr>
              <a:spLocks noChangeShapeType="1"/>
            </p:cNvSpPr>
            <p:nvPr/>
          </p:nvSpPr>
          <p:spPr bwMode="auto">
            <a:xfrm>
              <a:off x="4953000" y="1277938"/>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25" name="Line 21">
              <a:extLst>
                <a:ext uri="{FF2B5EF4-FFF2-40B4-BE49-F238E27FC236}">
                  <a16:creationId xmlns:a16="http://schemas.microsoft.com/office/drawing/2014/main" id="{C14871FC-61F1-B6A6-F284-096FE345E66C}"/>
                </a:ext>
              </a:extLst>
            </p:cNvPr>
            <p:cNvSpPr>
              <a:spLocks noChangeShapeType="1"/>
            </p:cNvSpPr>
            <p:nvPr/>
          </p:nvSpPr>
          <p:spPr bwMode="auto">
            <a:xfrm>
              <a:off x="4953000" y="1689100"/>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26" name="Line 22">
              <a:extLst>
                <a:ext uri="{FF2B5EF4-FFF2-40B4-BE49-F238E27FC236}">
                  <a16:creationId xmlns:a16="http://schemas.microsoft.com/office/drawing/2014/main" id="{9D80E56D-6E58-5E13-B246-4C7A1BE42915}"/>
                </a:ext>
              </a:extLst>
            </p:cNvPr>
            <p:cNvSpPr>
              <a:spLocks noChangeShapeType="1"/>
            </p:cNvSpPr>
            <p:nvPr/>
          </p:nvSpPr>
          <p:spPr bwMode="auto">
            <a:xfrm>
              <a:off x="4953000" y="2620963"/>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27" name="Text Box 23">
              <a:extLst>
                <a:ext uri="{FF2B5EF4-FFF2-40B4-BE49-F238E27FC236}">
                  <a16:creationId xmlns:a16="http://schemas.microsoft.com/office/drawing/2014/main" id="{77D66F4C-EA36-A2B0-11AA-2EEC21383E7A}"/>
                </a:ext>
              </a:extLst>
            </p:cNvPr>
            <p:cNvSpPr txBox="1">
              <a:spLocks noChangeArrowheads="1"/>
            </p:cNvSpPr>
            <p:nvPr/>
          </p:nvSpPr>
          <p:spPr bwMode="auto">
            <a:xfrm>
              <a:off x="5003800" y="928301"/>
              <a:ext cx="106471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process 6</a:t>
              </a:r>
            </a:p>
          </p:txBody>
        </p:sp>
        <p:sp>
          <p:nvSpPr>
            <p:cNvPr id="28" name="Text Box 24">
              <a:extLst>
                <a:ext uri="{FF2B5EF4-FFF2-40B4-BE49-F238E27FC236}">
                  <a16:creationId xmlns:a16="http://schemas.microsoft.com/office/drawing/2014/main" id="{2EDCA1BA-44C9-06CE-5BF3-68F24CB1F412}"/>
                </a:ext>
              </a:extLst>
            </p:cNvPr>
            <p:cNvSpPr txBox="1">
              <a:spLocks noChangeArrowheads="1"/>
            </p:cNvSpPr>
            <p:nvPr/>
          </p:nvSpPr>
          <p:spPr bwMode="auto">
            <a:xfrm>
              <a:off x="4953000" y="1372800"/>
              <a:ext cx="10668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process 5</a:t>
              </a:r>
            </a:p>
          </p:txBody>
        </p:sp>
        <p:sp>
          <p:nvSpPr>
            <p:cNvPr id="29" name="Text Box 25">
              <a:extLst>
                <a:ext uri="{FF2B5EF4-FFF2-40B4-BE49-F238E27FC236}">
                  <a16:creationId xmlns:a16="http://schemas.microsoft.com/office/drawing/2014/main" id="{E9F5B993-1D41-1E40-41B2-F60623B29557}"/>
                </a:ext>
              </a:extLst>
            </p:cNvPr>
            <p:cNvSpPr txBox="1">
              <a:spLocks noChangeArrowheads="1"/>
            </p:cNvSpPr>
            <p:nvPr/>
          </p:nvSpPr>
          <p:spPr bwMode="auto">
            <a:xfrm>
              <a:off x="4953000" y="2652325"/>
              <a:ext cx="10668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OS</a:t>
              </a:r>
            </a:p>
          </p:txBody>
        </p:sp>
        <p:sp>
          <p:nvSpPr>
            <p:cNvPr id="30" name="Rectangle 35">
              <a:extLst>
                <a:ext uri="{FF2B5EF4-FFF2-40B4-BE49-F238E27FC236}">
                  <a16:creationId xmlns:a16="http://schemas.microsoft.com/office/drawing/2014/main" id="{E71B45AF-5F49-E2BA-6357-2CE5CA27D715}"/>
                </a:ext>
              </a:extLst>
            </p:cNvPr>
            <p:cNvSpPr>
              <a:spLocks noChangeArrowheads="1"/>
            </p:cNvSpPr>
            <p:nvPr/>
          </p:nvSpPr>
          <p:spPr bwMode="auto">
            <a:xfrm>
              <a:off x="4953000" y="2057400"/>
              <a:ext cx="1143000" cy="609600"/>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200">
                <a:latin typeface="+mn-lt"/>
              </a:endParaRPr>
            </a:p>
          </p:txBody>
        </p:sp>
        <p:sp>
          <p:nvSpPr>
            <p:cNvPr id="31" name="Text Box 36">
              <a:extLst>
                <a:ext uri="{FF2B5EF4-FFF2-40B4-BE49-F238E27FC236}">
                  <a16:creationId xmlns:a16="http://schemas.microsoft.com/office/drawing/2014/main" id="{2953A797-8C5A-A880-C52E-CA721B614F36}"/>
                </a:ext>
              </a:extLst>
            </p:cNvPr>
            <p:cNvSpPr txBox="1">
              <a:spLocks noChangeArrowheads="1"/>
            </p:cNvSpPr>
            <p:nvPr/>
          </p:nvSpPr>
          <p:spPr bwMode="auto">
            <a:xfrm>
              <a:off x="4953000" y="1690300"/>
              <a:ext cx="10668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process 9</a:t>
              </a:r>
            </a:p>
          </p:txBody>
        </p:sp>
        <p:sp>
          <p:nvSpPr>
            <p:cNvPr id="32" name="AutoShape 41">
              <a:extLst>
                <a:ext uri="{FF2B5EF4-FFF2-40B4-BE49-F238E27FC236}">
                  <a16:creationId xmlns:a16="http://schemas.microsoft.com/office/drawing/2014/main" id="{193E9906-F3AA-CC95-65FA-C208CE1F1518}"/>
                </a:ext>
              </a:extLst>
            </p:cNvPr>
            <p:cNvSpPr>
              <a:spLocks noChangeArrowheads="1"/>
            </p:cNvSpPr>
            <p:nvPr/>
          </p:nvSpPr>
          <p:spPr bwMode="auto">
            <a:xfrm>
              <a:off x="4343400" y="2057400"/>
              <a:ext cx="533400" cy="228600"/>
            </a:xfrm>
            <a:prstGeom prst="rightArrow">
              <a:avLst>
                <a:gd name="adj1" fmla="val 50000"/>
                <a:gd name="adj2" fmla="val 58333"/>
              </a:avLst>
            </a:prstGeom>
            <a:solidFill>
              <a:srgbClr val="FF66CC"/>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200">
                <a:latin typeface="+mn-lt"/>
              </a:endParaRPr>
            </a:p>
          </p:txBody>
        </p:sp>
      </p:grpSp>
      <p:grpSp>
        <p:nvGrpSpPr>
          <p:cNvPr id="33" name="Group 32">
            <a:extLst>
              <a:ext uri="{FF2B5EF4-FFF2-40B4-BE49-F238E27FC236}">
                <a16:creationId xmlns:a16="http://schemas.microsoft.com/office/drawing/2014/main" id="{F97DCD04-FF74-9708-0060-D2D89BD946A3}"/>
              </a:ext>
            </a:extLst>
          </p:cNvPr>
          <p:cNvGrpSpPr>
            <a:grpSpLocks/>
          </p:cNvGrpSpPr>
          <p:nvPr/>
        </p:nvGrpSpPr>
        <p:grpSpPr bwMode="auto">
          <a:xfrm>
            <a:off x="7632232" y="3461296"/>
            <a:ext cx="1905000" cy="2133600"/>
            <a:chOff x="6172200" y="914400"/>
            <a:chExt cx="1752600" cy="2133600"/>
          </a:xfrm>
        </p:grpSpPr>
        <p:grpSp>
          <p:nvGrpSpPr>
            <p:cNvPr id="34" name="Group 1">
              <a:extLst>
                <a:ext uri="{FF2B5EF4-FFF2-40B4-BE49-F238E27FC236}">
                  <a16:creationId xmlns:a16="http://schemas.microsoft.com/office/drawing/2014/main" id="{FCCF2441-D1E0-7AE4-436B-D221039FD26E}"/>
                </a:ext>
              </a:extLst>
            </p:cNvPr>
            <p:cNvGrpSpPr>
              <a:grpSpLocks/>
            </p:cNvGrpSpPr>
            <p:nvPr/>
          </p:nvGrpSpPr>
          <p:grpSpPr bwMode="auto">
            <a:xfrm>
              <a:off x="6172200" y="914400"/>
              <a:ext cx="1752600" cy="2133600"/>
              <a:chOff x="6172200" y="914400"/>
              <a:chExt cx="1752600" cy="2133600"/>
            </a:xfrm>
          </p:grpSpPr>
          <p:sp>
            <p:nvSpPr>
              <p:cNvPr id="36" name="Rectangle 26">
                <a:extLst>
                  <a:ext uri="{FF2B5EF4-FFF2-40B4-BE49-F238E27FC236}">
                    <a16:creationId xmlns:a16="http://schemas.microsoft.com/office/drawing/2014/main" id="{69EE37A5-8A74-1B13-F864-5E53CE8E937E}"/>
                  </a:ext>
                </a:extLst>
              </p:cNvPr>
              <p:cNvSpPr>
                <a:spLocks noChangeArrowheads="1"/>
              </p:cNvSpPr>
              <p:nvPr/>
            </p:nvSpPr>
            <p:spPr bwMode="auto">
              <a:xfrm>
                <a:off x="6781800" y="914400"/>
                <a:ext cx="1143000" cy="2133600"/>
              </a:xfrm>
              <a:prstGeom prst="rect">
                <a:avLst/>
              </a:prstGeom>
              <a:solidFill>
                <a:srgbClr val="C0D2FE"/>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200">
                  <a:latin typeface="+mn-lt"/>
                </a:endParaRPr>
              </a:p>
            </p:txBody>
          </p:sp>
          <p:sp>
            <p:nvSpPr>
              <p:cNvPr id="37" name="Line 27">
                <a:extLst>
                  <a:ext uri="{FF2B5EF4-FFF2-40B4-BE49-F238E27FC236}">
                    <a16:creationId xmlns:a16="http://schemas.microsoft.com/office/drawing/2014/main" id="{C240537B-6EC3-E04D-ED86-2863791B8F50}"/>
                  </a:ext>
                </a:extLst>
              </p:cNvPr>
              <p:cNvSpPr>
                <a:spLocks noChangeShapeType="1"/>
              </p:cNvSpPr>
              <p:nvPr/>
            </p:nvSpPr>
            <p:spPr bwMode="auto">
              <a:xfrm>
                <a:off x="6781800" y="1277938"/>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38" name="Line 28">
                <a:extLst>
                  <a:ext uri="{FF2B5EF4-FFF2-40B4-BE49-F238E27FC236}">
                    <a16:creationId xmlns:a16="http://schemas.microsoft.com/office/drawing/2014/main" id="{E7D25D56-23E2-72C3-70EF-D7FFF0554ECD}"/>
                  </a:ext>
                </a:extLst>
              </p:cNvPr>
              <p:cNvSpPr>
                <a:spLocks noChangeShapeType="1"/>
              </p:cNvSpPr>
              <p:nvPr/>
            </p:nvSpPr>
            <p:spPr bwMode="auto">
              <a:xfrm>
                <a:off x="6781800" y="1689100"/>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39" name="Line 29">
                <a:extLst>
                  <a:ext uri="{FF2B5EF4-FFF2-40B4-BE49-F238E27FC236}">
                    <a16:creationId xmlns:a16="http://schemas.microsoft.com/office/drawing/2014/main" id="{BCBAFE9D-9601-C831-9376-85954F1A7A88}"/>
                  </a:ext>
                </a:extLst>
              </p:cNvPr>
              <p:cNvSpPr>
                <a:spLocks noChangeShapeType="1"/>
              </p:cNvSpPr>
              <p:nvPr/>
            </p:nvSpPr>
            <p:spPr bwMode="auto">
              <a:xfrm>
                <a:off x="6781800" y="2620963"/>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40" name="Text Box 30">
                <a:extLst>
                  <a:ext uri="{FF2B5EF4-FFF2-40B4-BE49-F238E27FC236}">
                    <a16:creationId xmlns:a16="http://schemas.microsoft.com/office/drawing/2014/main" id="{D24B7271-5DDE-5BAF-814E-7B279120A60A}"/>
                  </a:ext>
                </a:extLst>
              </p:cNvPr>
              <p:cNvSpPr txBox="1">
                <a:spLocks noChangeArrowheads="1"/>
              </p:cNvSpPr>
              <p:nvPr/>
            </p:nvSpPr>
            <p:spPr bwMode="auto">
              <a:xfrm>
                <a:off x="6832600" y="928301"/>
                <a:ext cx="106471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process 6</a:t>
                </a:r>
              </a:p>
            </p:txBody>
          </p:sp>
          <p:sp>
            <p:nvSpPr>
              <p:cNvPr id="41" name="Text Box 32">
                <a:extLst>
                  <a:ext uri="{FF2B5EF4-FFF2-40B4-BE49-F238E27FC236}">
                    <a16:creationId xmlns:a16="http://schemas.microsoft.com/office/drawing/2014/main" id="{C9B21B2B-51D1-2B02-8A88-7D0089D18667}"/>
                  </a:ext>
                </a:extLst>
              </p:cNvPr>
              <p:cNvSpPr txBox="1">
                <a:spLocks noChangeArrowheads="1"/>
              </p:cNvSpPr>
              <p:nvPr/>
            </p:nvSpPr>
            <p:spPr bwMode="auto">
              <a:xfrm>
                <a:off x="6781800" y="1690300"/>
                <a:ext cx="10668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process 9</a:t>
                </a:r>
              </a:p>
            </p:txBody>
          </p:sp>
          <p:sp>
            <p:nvSpPr>
              <p:cNvPr id="42" name="Text Box 33">
                <a:extLst>
                  <a:ext uri="{FF2B5EF4-FFF2-40B4-BE49-F238E27FC236}">
                    <a16:creationId xmlns:a16="http://schemas.microsoft.com/office/drawing/2014/main" id="{4E7C7D06-FBB8-3B20-DCF3-A8122D3AD136}"/>
                  </a:ext>
                </a:extLst>
              </p:cNvPr>
              <p:cNvSpPr txBox="1">
                <a:spLocks noChangeArrowheads="1"/>
              </p:cNvSpPr>
              <p:nvPr/>
            </p:nvSpPr>
            <p:spPr bwMode="auto">
              <a:xfrm>
                <a:off x="6781800" y="2652325"/>
                <a:ext cx="10668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OS</a:t>
                </a:r>
              </a:p>
            </p:txBody>
          </p:sp>
          <p:sp>
            <p:nvSpPr>
              <p:cNvPr id="43" name="Rectangle 37">
                <a:extLst>
                  <a:ext uri="{FF2B5EF4-FFF2-40B4-BE49-F238E27FC236}">
                    <a16:creationId xmlns:a16="http://schemas.microsoft.com/office/drawing/2014/main" id="{15BE8BC1-A909-28BD-A48D-0A143DF05042}"/>
                  </a:ext>
                </a:extLst>
              </p:cNvPr>
              <p:cNvSpPr>
                <a:spLocks noChangeArrowheads="1"/>
              </p:cNvSpPr>
              <p:nvPr/>
            </p:nvSpPr>
            <p:spPr bwMode="auto">
              <a:xfrm>
                <a:off x="6781800" y="2362200"/>
                <a:ext cx="1143000" cy="304800"/>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200">
                  <a:latin typeface="+mn-lt"/>
                </a:endParaRPr>
              </a:p>
            </p:txBody>
          </p:sp>
          <p:sp>
            <p:nvSpPr>
              <p:cNvPr id="44" name="Line 38">
                <a:extLst>
                  <a:ext uri="{FF2B5EF4-FFF2-40B4-BE49-F238E27FC236}">
                    <a16:creationId xmlns:a16="http://schemas.microsoft.com/office/drawing/2014/main" id="{5EEA05DA-9396-1449-CB64-8DC241F1CE94}"/>
                  </a:ext>
                </a:extLst>
              </p:cNvPr>
              <p:cNvSpPr>
                <a:spLocks noChangeShapeType="1"/>
              </p:cNvSpPr>
              <p:nvPr/>
            </p:nvSpPr>
            <p:spPr bwMode="auto">
              <a:xfrm>
                <a:off x="6781800" y="2012950"/>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200">
                  <a:latin typeface="+mn-lt"/>
                </a:endParaRPr>
              </a:p>
            </p:txBody>
          </p:sp>
          <p:sp>
            <p:nvSpPr>
              <p:cNvPr id="45" name="Text Box 39">
                <a:extLst>
                  <a:ext uri="{FF2B5EF4-FFF2-40B4-BE49-F238E27FC236}">
                    <a16:creationId xmlns:a16="http://schemas.microsoft.com/office/drawing/2014/main" id="{C4E2770C-B7D2-E3F9-D94A-24AB08E5EC26}"/>
                  </a:ext>
                </a:extLst>
              </p:cNvPr>
              <p:cNvSpPr txBox="1">
                <a:spLocks noChangeArrowheads="1"/>
              </p:cNvSpPr>
              <p:nvPr/>
            </p:nvSpPr>
            <p:spPr bwMode="auto">
              <a:xfrm>
                <a:off x="6781800" y="1978967"/>
                <a:ext cx="106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spcBef>
                    <a:spcPct val="50000"/>
                  </a:spcBef>
                </a:pPr>
                <a:r>
                  <a:rPr lang="en-US" altLang="ko-KR" sz="1200" b="0">
                    <a:latin typeface="+mn-lt"/>
                    <a:ea typeface="굴림" panose="020B0600000101010101" pitchFamily="34" charset="-127"/>
                  </a:rPr>
                  <a:t>process 10</a:t>
                </a:r>
              </a:p>
            </p:txBody>
          </p:sp>
          <p:sp>
            <p:nvSpPr>
              <p:cNvPr id="46" name="AutoShape 42">
                <a:extLst>
                  <a:ext uri="{FF2B5EF4-FFF2-40B4-BE49-F238E27FC236}">
                    <a16:creationId xmlns:a16="http://schemas.microsoft.com/office/drawing/2014/main" id="{A60BCB66-BCF4-1C40-B0C2-A2AC9C3E5FAD}"/>
                  </a:ext>
                </a:extLst>
              </p:cNvPr>
              <p:cNvSpPr>
                <a:spLocks noChangeArrowheads="1"/>
              </p:cNvSpPr>
              <p:nvPr/>
            </p:nvSpPr>
            <p:spPr bwMode="auto">
              <a:xfrm>
                <a:off x="6172200" y="2057400"/>
                <a:ext cx="533400" cy="228600"/>
              </a:xfrm>
              <a:prstGeom prst="rightArrow">
                <a:avLst>
                  <a:gd name="adj1" fmla="val 50000"/>
                  <a:gd name="adj2" fmla="val 58333"/>
                </a:avLst>
              </a:prstGeom>
              <a:solidFill>
                <a:srgbClr val="FF66CC"/>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200">
                  <a:latin typeface="+mn-lt"/>
                </a:endParaRPr>
              </a:p>
            </p:txBody>
          </p:sp>
        </p:grpSp>
        <p:sp>
          <p:nvSpPr>
            <p:cNvPr id="35" name="Rectangle 37">
              <a:extLst>
                <a:ext uri="{FF2B5EF4-FFF2-40B4-BE49-F238E27FC236}">
                  <a16:creationId xmlns:a16="http://schemas.microsoft.com/office/drawing/2014/main" id="{0193CC48-AC76-18C8-E721-65FCB41E29B3}"/>
                </a:ext>
              </a:extLst>
            </p:cNvPr>
            <p:cNvSpPr>
              <a:spLocks noChangeArrowheads="1"/>
            </p:cNvSpPr>
            <p:nvPr/>
          </p:nvSpPr>
          <p:spPr bwMode="auto">
            <a:xfrm>
              <a:off x="6781800" y="1295400"/>
              <a:ext cx="1143000" cy="381000"/>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endParaRPr lang="en-US" altLang="en-US" sz="1200">
                <a:latin typeface="+mn-lt"/>
              </a:endParaRPr>
            </a:p>
          </p:txBody>
        </p:sp>
      </p:grpSp>
      <p:grpSp>
        <p:nvGrpSpPr>
          <p:cNvPr id="47" name="Group 46">
            <a:extLst>
              <a:ext uri="{FF2B5EF4-FFF2-40B4-BE49-F238E27FC236}">
                <a16:creationId xmlns:a16="http://schemas.microsoft.com/office/drawing/2014/main" id="{4D891DA6-D0E2-15B1-B0F5-9EDCF99769FE}"/>
              </a:ext>
            </a:extLst>
          </p:cNvPr>
          <p:cNvGrpSpPr>
            <a:grpSpLocks/>
          </p:cNvGrpSpPr>
          <p:nvPr/>
        </p:nvGrpSpPr>
        <p:grpSpPr bwMode="auto">
          <a:xfrm>
            <a:off x="9659814" y="3766096"/>
            <a:ext cx="1242391" cy="1447800"/>
            <a:chOff x="8001000" y="1219200"/>
            <a:chExt cx="1066800" cy="1447800"/>
          </a:xfrm>
        </p:grpSpPr>
        <p:sp>
          <p:nvSpPr>
            <p:cNvPr id="48" name="Text Box 31">
              <a:extLst>
                <a:ext uri="{FF2B5EF4-FFF2-40B4-BE49-F238E27FC236}">
                  <a16:creationId xmlns:a16="http://schemas.microsoft.com/office/drawing/2014/main" id="{B2DCDBBC-3E4D-BAE2-6BEE-A417D1F8436A}"/>
                </a:ext>
              </a:extLst>
            </p:cNvPr>
            <p:cNvSpPr txBox="1">
              <a:spLocks noChangeArrowheads="1"/>
            </p:cNvSpPr>
            <p:nvPr/>
          </p:nvSpPr>
          <p:spPr bwMode="auto">
            <a:xfrm>
              <a:off x="8001000" y="1577046"/>
              <a:ext cx="1066800" cy="736805"/>
            </a:xfrm>
            <a:prstGeom prst="rect">
              <a:avLst/>
            </a:prstGeom>
            <a:solidFill>
              <a:srgbClr val="C0D2FE"/>
            </a:solidFill>
            <a:ln w="9525">
              <a:solidFill>
                <a:schemeClr val="tx1"/>
              </a:solidFill>
              <a:miter lim="800000"/>
              <a:headEnd/>
              <a:tailEnd/>
            </a:ln>
          </p:spPr>
          <p:txBody>
            <a:bodyPr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nSpc>
                  <a:spcPct val="50000"/>
                </a:lnSpc>
                <a:spcBef>
                  <a:spcPct val="50000"/>
                </a:spcBef>
              </a:pPr>
              <a:endParaRPr lang="en-US" altLang="ko-KR" sz="1200" b="0">
                <a:latin typeface="+mn-lt"/>
                <a:ea typeface="굴림" panose="020B0600000101010101" pitchFamily="34" charset="-127"/>
              </a:endParaRPr>
            </a:p>
            <a:p>
              <a:pPr>
                <a:lnSpc>
                  <a:spcPct val="70000"/>
                </a:lnSpc>
                <a:spcBef>
                  <a:spcPct val="50000"/>
                </a:spcBef>
              </a:pPr>
              <a:r>
                <a:rPr lang="en-US" altLang="ko-KR" sz="1200" b="0">
                  <a:latin typeface="+mn-lt"/>
                  <a:ea typeface="굴림" panose="020B0600000101010101" pitchFamily="34" charset="-127"/>
                </a:rPr>
                <a:t>process 11</a:t>
              </a:r>
            </a:p>
            <a:p>
              <a:pPr>
                <a:lnSpc>
                  <a:spcPct val="50000"/>
                </a:lnSpc>
                <a:spcBef>
                  <a:spcPct val="50000"/>
                </a:spcBef>
              </a:pPr>
              <a:endParaRPr lang="en-US" altLang="ko-KR" sz="1200" b="0">
                <a:latin typeface="+mn-lt"/>
                <a:ea typeface="굴림" panose="020B0600000101010101" pitchFamily="34" charset="-127"/>
              </a:endParaRPr>
            </a:p>
          </p:txBody>
        </p:sp>
        <p:sp>
          <p:nvSpPr>
            <p:cNvPr id="49" name="Bent Arrow 5">
              <a:extLst>
                <a:ext uri="{FF2B5EF4-FFF2-40B4-BE49-F238E27FC236}">
                  <a16:creationId xmlns:a16="http://schemas.microsoft.com/office/drawing/2014/main" id="{0E513EF2-7421-8CD1-62F4-678F493EAA93}"/>
                </a:ext>
              </a:extLst>
            </p:cNvPr>
            <p:cNvSpPr/>
            <p:nvPr/>
          </p:nvSpPr>
          <p:spPr bwMode="auto">
            <a:xfrm flipH="1">
              <a:off x="8001000" y="1219200"/>
              <a:ext cx="685800" cy="381000"/>
            </a:xfrm>
            <a:prstGeom prst="bentArrow">
              <a:avLst/>
            </a:prstGeom>
            <a:solidFill>
              <a:srgbClr val="FF44EC"/>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1200" b="0">
                <a:latin typeface="+mn-lt"/>
                <a:ea typeface="ＭＳ Ｐゴシック" charset="0"/>
                <a:cs typeface="Helvetica"/>
              </a:endParaRPr>
            </a:p>
          </p:txBody>
        </p:sp>
        <p:sp>
          <p:nvSpPr>
            <p:cNvPr id="50" name="Bent Arrow 51">
              <a:extLst>
                <a:ext uri="{FF2B5EF4-FFF2-40B4-BE49-F238E27FC236}">
                  <a16:creationId xmlns:a16="http://schemas.microsoft.com/office/drawing/2014/main" id="{B7C461AF-E1F3-CCD0-50C1-C2B2511174D6}"/>
                </a:ext>
              </a:extLst>
            </p:cNvPr>
            <p:cNvSpPr/>
            <p:nvPr/>
          </p:nvSpPr>
          <p:spPr bwMode="auto">
            <a:xfrm flipH="1" flipV="1">
              <a:off x="8001000" y="2286000"/>
              <a:ext cx="685800" cy="381000"/>
            </a:xfrm>
            <a:prstGeom prst="bentArrow">
              <a:avLst/>
            </a:prstGeom>
            <a:solidFill>
              <a:srgbClr val="FF44EC"/>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1200" b="0">
                <a:latin typeface="+mn-lt"/>
                <a:ea typeface="ＭＳ Ｐゴシック" charset="0"/>
                <a:cs typeface="Helvetica"/>
              </a:endParaRPr>
            </a:p>
          </p:txBody>
        </p:sp>
      </p:grpSp>
      <p:sp>
        <p:nvSpPr>
          <p:cNvPr id="3" name="Content Placeholder 2">
            <a:extLst>
              <a:ext uri="{FF2B5EF4-FFF2-40B4-BE49-F238E27FC236}">
                <a16:creationId xmlns:a16="http://schemas.microsoft.com/office/drawing/2014/main" id="{D3400CE1-9CF5-6B23-A835-ADB7A7DE0EB1}"/>
              </a:ext>
            </a:extLst>
          </p:cNvPr>
          <p:cNvSpPr txBox="1">
            <a:spLocks/>
          </p:cNvSpPr>
          <p:nvPr/>
        </p:nvSpPr>
        <p:spPr bwMode="auto">
          <a:xfrm>
            <a:off x="1371600" y="1294635"/>
            <a:ext cx="9499599"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solidFill>
                  <a:schemeClr val="accent1"/>
                </a:solidFill>
                <a:latin typeface="+mn-lt"/>
              </a:rPr>
              <a:t>External Fragmentation</a:t>
            </a:r>
          </a:p>
          <a:p>
            <a:pPr marL="0" indent="0" algn="ctr">
              <a:buNone/>
            </a:pPr>
            <a:endParaRPr lang="en-US" kern="0" dirty="0">
              <a:solidFill>
                <a:schemeClr val="accent1"/>
              </a:solidFill>
              <a:latin typeface="+mn-lt"/>
            </a:endParaRPr>
          </a:p>
          <a:p>
            <a:pPr marL="0" indent="0" algn="ctr">
              <a:buNone/>
            </a:pPr>
            <a:r>
              <a:rPr lang="en-US" kern="0" dirty="0">
                <a:latin typeface="+mn-lt"/>
              </a:rPr>
              <a:t>Free chunks between allocated regions</a:t>
            </a:r>
          </a:p>
        </p:txBody>
      </p:sp>
    </p:spTree>
    <p:extLst>
      <p:ext uri="{BB962C8B-B14F-4D97-AF65-F5344CB8AC3E}">
        <p14:creationId xmlns:p14="http://schemas.microsoft.com/office/powerpoint/2010/main" val="3399317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3C0C-BD28-C929-42B5-C98DD8AA455D}"/>
              </a:ext>
            </a:extLst>
          </p:cNvPr>
          <p:cNvSpPr>
            <a:spLocks noGrp="1"/>
          </p:cNvSpPr>
          <p:nvPr>
            <p:ph type="title"/>
          </p:nvPr>
        </p:nvSpPr>
        <p:spPr/>
        <p:txBody>
          <a:bodyPr/>
          <a:lstStyle/>
          <a:p>
            <a:r>
              <a:rPr lang="en-US"/>
              <a:t>Fragmentation in More Detail</a:t>
            </a:r>
          </a:p>
        </p:txBody>
      </p:sp>
      <p:sp>
        <p:nvSpPr>
          <p:cNvPr id="59" name="Content Placeholder 2">
            <a:extLst>
              <a:ext uri="{FF2B5EF4-FFF2-40B4-BE49-F238E27FC236}">
                <a16:creationId xmlns:a16="http://schemas.microsoft.com/office/drawing/2014/main" id="{B4BFB264-5192-EDB8-5120-EB6ABB4DC5D0}"/>
              </a:ext>
            </a:extLst>
          </p:cNvPr>
          <p:cNvSpPr>
            <a:spLocks noGrp="1"/>
          </p:cNvSpPr>
          <p:nvPr>
            <p:ph idx="1"/>
          </p:nvPr>
        </p:nvSpPr>
        <p:spPr>
          <a:xfrm>
            <a:off x="-76200" y="762000"/>
            <a:ext cx="12192000" cy="5257800"/>
          </a:xfrm>
        </p:spPr>
        <p:txBody>
          <a:bodyPr/>
          <a:lstStyle/>
          <a:p>
            <a:pPr marL="0" indent="0" algn="ctr">
              <a:buNone/>
            </a:pPr>
            <a:endParaRPr lang="en-US" dirty="0"/>
          </a:p>
          <a:p>
            <a:pPr marL="0" indent="0" algn="ctr">
              <a:buNone/>
            </a:pPr>
            <a:r>
              <a:rPr lang="en-US" dirty="0">
                <a:solidFill>
                  <a:schemeClr val="accent1"/>
                </a:solidFill>
              </a:rPr>
              <a:t>Internal Fragmentation</a:t>
            </a:r>
          </a:p>
          <a:p>
            <a:pPr marL="0" indent="0" algn="ctr">
              <a:buNone/>
            </a:pPr>
            <a:endParaRPr lang="en-US" dirty="0"/>
          </a:p>
          <a:p>
            <a:pPr marL="0" indent="0" algn="ctr">
              <a:buNone/>
            </a:pPr>
            <a:r>
              <a:rPr lang="en-US" dirty="0"/>
              <a:t>Space inside allocated address space may not be fully used.</a:t>
            </a:r>
          </a:p>
          <a:p>
            <a:pPr marL="0" indent="0" algn="ctr">
              <a:buNone/>
            </a:pPr>
            <a:endParaRPr lang="en-US" dirty="0"/>
          </a:p>
        </p:txBody>
      </p:sp>
      <p:sp>
        <p:nvSpPr>
          <p:cNvPr id="60" name="Rectangle: Rounded Corners 59">
            <a:extLst>
              <a:ext uri="{FF2B5EF4-FFF2-40B4-BE49-F238E27FC236}">
                <a16:creationId xmlns:a16="http://schemas.microsoft.com/office/drawing/2014/main" id="{D8ACD2E6-7749-34E7-0D77-7FA687ED661B}"/>
              </a:ext>
            </a:extLst>
          </p:cNvPr>
          <p:cNvSpPr/>
          <p:nvPr/>
        </p:nvSpPr>
        <p:spPr bwMode="auto">
          <a:xfrm>
            <a:off x="4767128" y="2819400"/>
            <a:ext cx="2286000" cy="3549838"/>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61" name="Content Placeholder 2">
            <a:extLst>
              <a:ext uri="{FF2B5EF4-FFF2-40B4-BE49-F238E27FC236}">
                <a16:creationId xmlns:a16="http://schemas.microsoft.com/office/drawing/2014/main" id="{13EA10EF-0A8C-0032-F094-0C4C7F63C961}"/>
              </a:ext>
            </a:extLst>
          </p:cNvPr>
          <p:cNvSpPr txBox="1">
            <a:spLocks/>
          </p:cNvSpPr>
          <p:nvPr/>
        </p:nvSpPr>
        <p:spPr bwMode="auto">
          <a:xfrm>
            <a:off x="3866756" y="5463103"/>
            <a:ext cx="4038600" cy="38949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1800" kern="0">
                <a:latin typeface="+mn-lt"/>
              </a:rPr>
              <a:t>Data</a:t>
            </a:r>
          </a:p>
        </p:txBody>
      </p:sp>
      <p:sp>
        <p:nvSpPr>
          <p:cNvPr id="62" name="Content Placeholder 2">
            <a:extLst>
              <a:ext uri="{FF2B5EF4-FFF2-40B4-BE49-F238E27FC236}">
                <a16:creationId xmlns:a16="http://schemas.microsoft.com/office/drawing/2014/main" id="{04B0B025-F7A9-852A-5870-21BC311D1FC9}"/>
              </a:ext>
            </a:extLst>
          </p:cNvPr>
          <p:cNvSpPr txBox="1">
            <a:spLocks/>
          </p:cNvSpPr>
          <p:nvPr/>
        </p:nvSpPr>
        <p:spPr bwMode="auto">
          <a:xfrm>
            <a:off x="3866756" y="2950064"/>
            <a:ext cx="4038600" cy="109070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1800" kern="0">
                <a:latin typeface="+mn-lt"/>
              </a:rPr>
              <a:t>Stack</a:t>
            </a:r>
          </a:p>
        </p:txBody>
      </p:sp>
      <p:sp>
        <p:nvSpPr>
          <p:cNvPr id="63" name="Content Placeholder 2">
            <a:extLst>
              <a:ext uri="{FF2B5EF4-FFF2-40B4-BE49-F238E27FC236}">
                <a16:creationId xmlns:a16="http://schemas.microsoft.com/office/drawing/2014/main" id="{4FE4F296-C909-FB19-CDD1-C73256C54D4A}"/>
              </a:ext>
            </a:extLst>
          </p:cNvPr>
          <p:cNvSpPr txBox="1">
            <a:spLocks/>
          </p:cNvSpPr>
          <p:nvPr/>
        </p:nvSpPr>
        <p:spPr bwMode="auto">
          <a:xfrm>
            <a:off x="3866756" y="4967546"/>
            <a:ext cx="4038600" cy="51301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1800" kern="0">
                <a:latin typeface="+mn-lt"/>
              </a:rPr>
              <a:t>Heap</a:t>
            </a:r>
          </a:p>
        </p:txBody>
      </p:sp>
      <p:sp>
        <p:nvSpPr>
          <p:cNvPr id="64" name="Arrow: Up 63">
            <a:extLst>
              <a:ext uri="{FF2B5EF4-FFF2-40B4-BE49-F238E27FC236}">
                <a16:creationId xmlns:a16="http://schemas.microsoft.com/office/drawing/2014/main" id="{57A6BB8A-D3D6-BD86-5A0F-25C20C193D04}"/>
              </a:ext>
            </a:extLst>
          </p:cNvPr>
          <p:cNvSpPr/>
          <p:nvPr/>
        </p:nvSpPr>
        <p:spPr bwMode="auto">
          <a:xfrm>
            <a:off x="5721437" y="4155070"/>
            <a:ext cx="304800" cy="570058"/>
          </a:xfrm>
          <a:prstGeom prst="up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65" name="Arrow: Up 64">
            <a:extLst>
              <a:ext uri="{FF2B5EF4-FFF2-40B4-BE49-F238E27FC236}">
                <a16:creationId xmlns:a16="http://schemas.microsoft.com/office/drawing/2014/main" id="{6B837EB3-7975-7013-A787-EB2B4B190EBD}"/>
              </a:ext>
            </a:extLst>
          </p:cNvPr>
          <p:cNvSpPr/>
          <p:nvPr/>
        </p:nvSpPr>
        <p:spPr bwMode="auto">
          <a:xfrm rot="10800000">
            <a:off x="5721437" y="3429000"/>
            <a:ext cx="304800" cy="533400"/>
          </a:xfrm>
          <a:prstGeom prst="upArrow">
            <a:avLst>
              <a:gd name="adj1" fmla="val 50000"/>
              <a:gd name="adj2" fmla="val 50000"/>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66" name="Content Placeholder 2">
            <a:extLst>
              <a:ext uri="{FF2B5EF4-FFF2-40B4-BE49-F238E27FC236}">
                <a16:creationId xmlns:a16="http://schemas.microsoft.com/office/drawing/2014/main" id="{E9F77A3C-8671-983A-FBFD-AB98C38DDB55}"/>
              </a:ext>
            </a:extLst>
          </p:cNvPr>
          <p:cNvSpPr txBox="1">
            <a:spLocks/>
          </p:cNvSpPr>
          <p:nvPr/>
        </p:nvSpPr>
        <p:spPr bwMode="auto">
          <a:xfrm>
            <a:off x="5600306" y="2959105"/>
            <a:ext cx="4953000" cy="78711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1800" kern="0">
                <a:latin typeface="+mn-lt"/>
              </a:rPr>
              <a:t>0xFFFFFFFF</a:t>
            </a:r>
          </a:p>
        </p:txBody>
      </p:sp>
    </p:spTree>
    <p:extLst>
      <p:ext uri="{BB962C8B-B14F-4D97-AF65-F5344CB8AC3E}">
        <p14:creationId xmlns:p14="http://schemas.microsoft.com/office/powerpoint/2010/main" val="245423322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Limitations of Base &amp; Bound</a:t>
            </a:r>
          </a:p>
        </p:txBody>
      </p:sp>
      <p:sp>
        <p:nvSpPr>
          <p:cNvPr id="3" name="Content Placeholder 2">
            <a:extLst>
              <a:ext uri="{FF2B5EF4-FFF2-40B4-BE49-F238E27FC236}">
                <a16:creationId xmlns:a16="http://schemas.microsoft.com/office/drawing/2014/main" id="{8318DDF6-ACB0-836E-0FAA-6C54743291A9}"/>
              </a:ext>
            </a:extLst>
          </p:cNvPr>
          <p:cNvSpPr txBox="1">
            <a:spLocks/>
          </p:cNvSpPr>
          <p:nvPr/>
        </p:nvSpPr>
        <p:spPr bwMode="auto">
          <a:xfrm>
            <a:off x="-152400" y="143973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457200" indent="-457200" algn="ctr">
              <a:buFontTx/>
              <a:buAutoNum type="arabicParenR"/>
            </a:pPr>
            <a:r>
              <a:rPr lang="en-US" kern="0">
                <a:solidFill>
                  <a:schemeClr val="accent1"/>
                </a:solidFill>
                <a:latin typeface="+mn-lt"/>
              </a:rPr>
              <a:t>No expandable memory</a:t>
            </a:r>
          </a:p>
          <a:p>
            <a:pPr marL="0" indent="0" algn="ctr">
              <a:buNone/>
            </a:pPr>
            <a:r>
              <a:rPr lang="en-US" kern="0">
                <a:latin typeface="+mn-lt"/>
              </a:rPr>
              <a:t>Static memory allocation</a:t>
            </a:r>
          </a:p>
        </p:txBody>
      </p:sp>
      <p:sp>
        <p:nvSpPr>
          <p:cNvPr id="5" name="Content Placeholder 2">
            <a:extLst>
              <a:ext uri="{FF2B5EF4-FFF2-40B4-BE49-F238E27FC236}">
                <a16:creationId xmlns:a16="http://schemas.microsoft.com/office/drawing/2014/main" id="{C774FC77-A9D7-2079-BCC6-D1EC290768FA}"/>
              </a:ext>
            </a:extLst>
          </p:cNvPr>
          <p:cNvSpPr txBox="1">
            <a:spLocks/>
          </p:cNvSpPr>
          <p:nvPr/>
        </p:nvSpPr>
        <p:spPr bwMode="auto">
          <a:xfrm>
            <a:off x="6553200" y="143973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2) No memory Sharing</a:t>
            </a:r>
          </a:p>
          <a:p>
            <a:pPr marL="0" indent="0" algn="ctr">
              <a:buNone/>
            </a:pPr>
            <a:r>
              <a:rPr lang="en-US" kern="0">
                <a:latin typeface="+mn-lt"/>
              </a:rPr>
              <a:t>Cannot share memory between processes</a:t>
            </a:r>
          </a:p>
        </p:txBody>
      </p:sp>
      <p:sp>
        <p:nvSpPr>
          <p:cNvPr id="6" name="Content Placeholder 2">
            <a:extLst>
              <a:ext uri="{FF2B5EF4-FFF2-40B4-BE49-F238E27FC236}">
                <a16:creationId xmlns:a16="http://schemas.microsoft.com/office/drawing/2014/main" id="{D96F4A28-B1F5-FBC4-8F3E-808B8D12FAF7}"/>
              </a:ext>
            </a:extLst>
          </p:cNvPr>
          <p:cNvSpPr txBox="1">
            <a:spLocks/>
          </p:cNvSpPr>
          <p:nvPr/>
        </p:nvSpPr>
        <p:spPr bwMode="auto">
          <a:xfrm>
            <a:off x="3657600" y="3047474"/>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3) Non-Relative Memory Addresses</a:t>
            </a:r>
          </a:p>
          <a:p>
            <a:pPr marL="0" indent="0" algn="ctr">
              <a:buNone/>
            </a:pPr>
            <a:r>
              <a:rPr lang="en-US" kern="0">
                <a:latin typeface="+mn-lt"/>
              </a:rPr>
              <a:t>Location of code &amp; data determined at runtime</a:t>
            </a:r>
          </a:p>
        </p:txBody>
      </p:sp>
      <p:sp>
        <p:nvSpPr>
          <p:cNvPr id="7" name="Content Placeholder 2">
            <a:extLst>
              <a:ext uri="{FF2B5EF4-FFF2-40B4-BE49-F238E27FC236}">
                <a16:creationId xmlns:a16="http://schemas.microsoft.com/office/drawing/2014/main" id="{431DF78E-5E39-C226-071E-FD74E31FF5D7}"/>
              </a:ext>
            </a:extLst>
          </p:cNvPr>
          <p:cNvSpPr txBox="1">
            <a:spLocks/>
          </p:cNvSpPr>
          <p:nvPr/>
        </p:nvSpPr>
        <p:spPr bwMode="auto">
          <a:xfrm>
            <a:off x="152400" y="4991363"/>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4) External Fragmentation</a:t>
            </a:r>
          </a:p>
          <a:p>
            <a:pPr marL="0" indent="0" algn="ctr">
              <a:buNone/>
            </a:pPr>
            <a:r>
              <a:rPr lang="en-US" kern="0">
                <a:latin typeface="+mn-lt"/>
              </a:rPr>
              <a:t>Cannot relocate/move programs. Leads to fragmentation</a:t>
            </a:r>
          </a:p>
        </p:txBody>
      </p:sp>
      <p:sp>
        <p:nvSpPr>
          <p:cNvPr id="8" name="Content Placeholder 2">
            <a:extLst>
              <a:ext uri="{FF2B5EF4-FFF2-40B4-BE49-F238E27FC236}">
                <a16:creationId xmlns:a16="http://schemas.microsoft.com/office/drawing/2014/main" id="{DE062B8E-FBD2-2115-7A6E-C22F7EB8F759}"/>
              </a:ext>
            </a:extLst>
          </p:cNvPr>
          <p:cNvSpPr txBox="1">
            <a:spLocks/>
          </p:cNvSpPr>
          <p:nvPr/>
        </p:nvSpPr>
        <p:spPr bwMode="auto">
          <a:xfrm>
            <a:off x="7086600" y="4991363"/>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5) Internal Fragmentation</a:t>
            </a:r>
          </a:p>
          <a:p>
            <a:pPr marL="0" indent="0" algn="ctr">
              <a:buNone/>
            </a:pPr>
            <a:r>
              <a:rPr lang="en-US" kern="0">
                <a:latin typeface="+mn-lt"/>
              </a:rPr>
              <a:t>Address Space must be contiguous</a:t>
            </a:r>
          </a:p>
        </p:txBody>
      </p:sp>
      <p:sp>
        <p:nvSpPr>
          <p:cNvPr id="4" name="Rectangle: Rounded Corners 3">
            <a:extLst>
              <a:ext uri="{FF2B5EF4-FFF2-40B4-BE49-F238E27FC236}">
                <a16:creationId xmlns:a16="http://schemas.microsoft.com/office/drawing/2014/main" id="{AD9F4E31-70A0-5F43-CD51-7095F9FE8B4E}"/>
              </a:ext>
            </a:extLst>
          </p:cNvPr>
          <p:cNvSpPr/>
          <p:nvPr/>
        </p:nvSpPr>
        <p:spPr bwMode="auto">
          <a:xfrm>
            <a:off x="3328676" y="2819400"/>
            <a:ext cx="5129524" cy="2133600"/>
          </a:xfrm>
          <a:prstGeom prst="roundRect">
            <a:avLst/>
          </a:prstGeom>
          <a:no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3183087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2E85-DE8E-E8D7-5BF7-DC100ABE4773}"/>
              </a:ext>
            </a:extLst>
          </p:cNvPr>
          <p:cNvSpPr>
            <a:spLocks noGrp="1"/>
          </p:cNvSpPr>
          <p:nvPr>
            <p:ph type="title"/>
          </p:nvPr>
        </p:nvSpPr>
        <p:spPr/>
        <p:txBody>
          <a:bodyPr/>
          <a:lstStyle/>
          <a:p>
            <a:r>
              <a:rPr lang="en-US"/>
              <a:t>Increasingly powerful mechanisms</a:t>
            </a:r>
          </a:p>
        </p:txBody>
      </p:sp>
      <p:sp>
        <p:nvSpPr>
          <p:cNvPr id="4" name="Rectangle: Rounded Corners 3">
            <a:extLst>
              <a:ext uri="{FF2B5EF4-FFF2-40B4-BE49-F238E27FC236}">
                <a16:creationId xmlns:a16="http://schemas.microsoft.com/office/drawing/2014/main" id="{35F9B504-9875-82EE-6889-AABEF786DD97}"/>
              </a:ext>
            </a:extLst>
          </p:cNvPr>
          <p:cNvSpPr/>
          <p:nvPr/>
        </p:nvSpPr>
        <p:spPr bwMode="auto">
          <a:xfrm>
            <a:off x="3962400" y="9144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No protection. Living life on the edge</a:t>
            </a:r>
            <a:endParaRPr kumimoji="0" lang="en-US" sz="2400" b="0" i="0" u="none" strike="noStrike" cap="none" normalizeH="0" baseline="0">
              <a:ln>
                <a:noFill/>
              </a:ln>
              <a:solidFill>
                <a:schemeClr val="tx1"/>
              </a:solidFill>
              <a:effectLst/>
              <a:latin typeface="+mn-lt"/>
            </a:endParaRPr>
          </a:p>
        </p:txBody>
      </p:sp>
      <p:sp>
        <p:nvSpPr>
          <p:cNvPr id="5" name="Rectangle: Rounded Corners 4">
            <a:extLst>
              <a:ext uri="{FF2B5EF4-FFF2-40B4-BE49-F238E27FC236}">
                <a16:creationId xmlns:a16="http://schemas.microsoft.com/office/drawing/2014/main" id="{D5EF85BC-1BBD-B0C8-408E-8CD7285A61E1}"/>
              </a:ext>
            </a:extLst>
          </p:cNvPr>
          <p:cNvSpPr/>
          <p:nvPr/>
        </p:nvSpPr>
        <p:spPr bwMode="auto">
          <a:xfrm>
            <a:off x="3975012" y="20955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Base &amp; Bound</a:t>
            </a:r>
            <a:endParaRPr kumimoji="0" lang="en-US" sz="2400" b="0" i="0" u="none" strike="noStrike" cap="none" normalizeH="0" baseline="0">
              <a:ln>
                <a:noFill/>
              </a:ln>
              <a:solidFill>
                <a:schemeClr val="tx1"/>
              </a:solidFill>
              <a:effectLst/>
              <a:latin typeface="+mn-lt"/>
            </a:endParaRPr>
          </a:p>
        </p:txBody>
      </p:sp>
      <p:sp>
        <p:nvSpPr>
          <p:cNvPr id="6" name="Rectangle: Rounded Corners 5">
            <a:extLst>
              <a:ext uri="{FF2B5EF4-FFF2-40B4-BE49-F238E27FC236}">
                <a16:creationId xmlns:a16="http://schemas.microsoft.com/office/drawing/2014/main" id="{A72527FA-2606-774B-8858-E62F69CFFBEF}"/>
              </a:ext>
            </a:extLst>
          </p:cNvPr>
          <p:cNvSpPr/>
          <p:nvPr/>
        </p:nvSpPr>
        <p:spPr bwMode="auto">
          <a:xfrm>
            <a:off x="3955568" y="32766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Base &amp; Bound with Relocation</a:t>
            </a:r>
            <a:endParaRPr kumimoji="0" lang="en-US" sz="2400" b="0" i="0" u="none" strike="noStrike" cap="none" normalizeH="0" baseline="0">
              <a:ln>
                <a:noFill/>
              </a:ln>
              <a:solidFill>
                <a:schemeClr val="tx1"/>
              </a:solidFill>
              <a:effectLst/>
              <a:latin typeface="+mn-lt"/>
            </a:endParaRPr>
          </a:p>
        </p:txBody>
      </p:sp>
      <p:sp>
        <p:nvSpPr>
          <p:cNvPr id="8" name="Rectangle: Rounded Corners 7">
            <a:extLst>
              <a:ext uri="{FF2B5EF4-FFF2-40B4-BE49-F238E27FC236}">
                <a16:creationId xmlns:a16="http://schemas.microsoft.com/office/drawing/2014/main" id="{BB3C7041-8BAC-8844-91C8-D30DEE3715AC}"/>
              </a:ext>
            </a:extLst>
          </p:cNvPr>
          <p:cNvSpPr/>
          <p:nvPr/>
        </p:nvSpPr>
        <p:spPr bwMode="auto">
          <a:xfrm>
            <a:off x="3993931" y="44577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Segmentation</a:t>
            </a:r>
            <a:endParaRPr kumimoji="0" lang="en-US" sz="2400" b="0" i="0" u="none" strike="noStrike" cap="none" normalizeH="0" baseline="0">
              <a:ln>
                <a:noFill/>
              </a:ln>
              <a:solidFill>
                <a:schemeClr val="tx1"/>
              </a:solidFill>
              <a:effectLst/>
              <a:latin typeface="+mn-lt"/>
            </a:endParaRPr>
          </a:p>
        </p:txBody>
      </p:sp>
      <p:sp>
        <p:nvSpPr>
          <p:cNvPr id="9" name="Rectangle: Rounded Corners 8">
            <a:extLst>
              <a:ext uri="{FF2B5EF4-FFF2-40B4-BE49-F238E27FC236}">
                <a16:creationId xmlns:a16="http://schemas.microsoft.com/office/drawing/2014/main" id="{A650F9A2-04D8-2CE4-2FA6-737D275AF80B}"/>
              </a:ext>
            </a:extLst>
          </p:cNvPr>
          <p:cNvSpPr/>
          <p:nvPr/>
        </p:nvSpPr>
        <p:spPr bwMode="auto">
          <a:xfrm>
            <a:off x="3993931" y="5725248"/>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Paging</a:t>
            </a:r>
            <a:endParaRPr kumimoji="0" lang="en-US" sz="2400" b="0" i="0" u="none" strike="noStrike" cap="none" normalizeH="0" baseline="0">
              <a:ln>
                <a:noFill/>
              </a:ln>
              <a:solidFill>
                <a:schemeClr val="tx1"/>
              </a:solidFill>
              <a:effectLst/>
              <a:latin typeface="+mn-lt"/>
            </a:endParaRPr>
          </a:p>
        </p:txBody>
      </p:sp>
    </p:spTree>
    <p:extLst>
      <p:ext uri="{BB962C8B-B14F-4D97-AF65-F5344CB8AC3E}">
        <p14:creationId xmlns:p14="http://schemas.microsoft.com/office/powerpoint/2010/main" val="256628511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Base &amp; Bound With Hardware Relocation</a:t>
            </a:r>
          </a:p>
        </p:txBody>
      </p:sp>
    </p:spTree>
    <p:extLst>
      <p:ext uri="{BB962C8B-B14F-4D97-AF65-F5344CB8AC3E}">
        <p14:creationId xmlns:p14="http://schemas.microsoft.com/office/powerpoint/2010/main" val="365490917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t>Address </a:t>
            </a:r>
            <a:r>
              <a:rPr lang="en-US">
                <a:latin typeface="+mj-lt"/>
              </a:rPr>
              <a:t>Translation</a:t>
            </a:r>
          </a:p>
        </p:txBody>
      </p:sp>
      <p:sp>
        <p:nvSpPr>
          <p:cNvPr id="6" name="TextBox 5">
            <a:extLst>
              <a:ext uri="{FF2B5EF4-FFF2-40B4-BE49-F238E27FC236}">
                <a16:creationId xmlns:a16="http://schemas.microsoft.com/office/drawing/2014/main" id="{C069F35D-5D0D-11ED-26DC-FCD2D6F791A9}"/>
              </a:ext>
            </a:extLst>
          </p:cNvPr>
          <p:cNvSpPr txBox="1"/>
          <p:nvPr/>
        </p:nvSpPr>
        <p:spPr>
          <a:xfrm>
            <a:off x="3124200" y="4648200"/>
            <a:ext cx="6105378" cy="1569660"/>
          </a:xfrm>
          <a:prstGeom prst="rect">
            <a:avLst/>
          </a:prstGeom>
          <a:noFill/>
        </p:spPr>
        <p:txBody>
          <a:bodyPr wrap="square">
            <a:spAutoFit/>
          </a:bodyPr>
          <a:lstStyle/>
          <a:p>
            <a:pPr algn="ctr"/>
            <a:r>
              <a:rPr lang="en-US" sz="2400" b="0" dirty="0">
                <a:solidFill>
                  <a:schemeClr val="accent1"/>
                </a:solidFill>
                <a:latin typeface="+mn-lt"/>
              </a:rPr>
              <a:t>Physical address space</a:t>
            </a:r>
          </a:p>
          <a:p>
            <a:pPr algn="ctr"/>
            <a:endParaRPr lang="en-US" sz="2400" b="0" dirty="0">
              <a:latin typeface="+mn-lt"/>
            </a:endParaRPr>
          </a:p>
          <a:p>
            <a:pPr algn="ctr"/>
            <a:r>
              <a:rPr lang="en-US" sz="2400" b="0" dirty="0">
                <a:latin typeface="+mn-lt"/>
              </a:rPr>
              <a:t>Set of memory addresses supported by hardware</a:t>
            </a:r>
          </a:p>
        </p:txBody>
      </p:sp>
      <p:sp>
        <p:nvSpPr>
          <p:cNvPr id="8" name="TextBox 7">
            <a:extLst>
              <a:ext uri="{FF2B5EF4-FFF2-40B4-BE49-F238E27FC236}">
                <a16:creationId xmlns:a16="http://schemas.microsoft.com/office/drawing/2014/main" id="{0698D2A5-898A-498E-BDFC-1273FD07AB17}"/>
              </a:ext>
            </a:extLst>
          </p:cNvPr>
          <p:cNvSpPr txBox="1"/>
          <p:nvPr/>
        </p:nvSpPr>
        <p:spPr>
          <a:xfrm>
            <a:off x="3043311" y="1143000"/>
            <a:ext cx="6105378" cy="1938992"/>
          </a:xfrm>
          <a:prstGeom prst="rect">
            <a:avLst/>
          </a:prstGeom>
          <a:noFill/>
        </p:spPr>
        <p:txBody>
          <a:bodyPr wrap="square">
            <a:spAutoFit/>
          </a:bodyPr>
          <a:lstStyle/>
          <a:p>
            <a:pPr algn="ctr"/>
            <a:r>
              <a:rPr lang="en-US" sz="2400" b="0" dirty="0">
                <a:solidFill>
                  <a:schemeClr val="accent1"/>
                </a:solidFill>
                <a:latin typeface="+mn-lt"/>
              </a:rPr>
              <a:t>Virtual address space</a:t>
            </a:r>
          </a:p>
          <a:p>
            <a:pPr algn="ctr"/>
            <a:endParaRPr lang="en-US" sz="2400" b="0" dirty="0">
              <a:latin typeface="+mn-lt"/>
            </a:endParaRPr>
          </a:p>
          <a:p>
            <a:pPr algn="ctr"/>
            <a:r>
              <a:rPr lang="en-US" sz="2400" b="0" dirty="0">
                <a:latin typeface="+mn-lt"/>
              </a:rPr>
              <a:t>Set of memory addresses that process can “touch”</a:t>
            </a:r>
          </a:p>
          <a:p>
            <a:pPr algn="ctr"/>
            <a:endParaRPr lang="en-US" sz="2400" b="0" dirty="0">
              <a:latin typeface="+mn-lt"/>
            </a:endParaRPr>
          </a:p>
        </p:txBody>
      </p:sp>
      <p:sp>
        <p:nvSpPr>
          <p:cNvPr id="3" name="Arrow: Down 2">
            <a:extLst>
              <a:ext uri="{FF2B5EF4-FFF2-40B4-BE49-F238E27FC236}">
                <a16:creationId xmlns:a16="http://schemas.microsoft.com/office/drawing/2014/main" id="{E995FA81-20CC-EFAA-E356-C16D4DFE31AB}"/>
              </a:ext>
            </a:extLst>
          </p:cNvPr>
          <p:cNvSpPr/>
          <p:nvPr/>
        </p:nvSpPr>
        <p:spPr bwMode="auto">
          <a:xfrm>
            <a:off x="5715000" y="3183846"/>
            <a:ext cx="762000" cy="914400"/>
          </a:xfrm>
          <a:prstGeom prst="down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1544889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3516-EC75-9967-E478-4B6DED295CC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C971D12-C1D0-B90F-D627-2756102E7207}"/>
              </a:ext>
            </a:extLst>
          </p:cNvPr>
          <p:cNvSpPr>
            <a:spLocks noGrp="1"/>
          </p:cNvSpPr>
          <p:nvPr>
            <p:ph idx="1"/>
          </p:nvPr>
        </p:nvSpPr>
        <p:spPr/>
        <p:txBody>
          <a:bodyPr/>
          <a:lstStyle/>
          <a:p>
            <a:pPr marL="0" indent="0" algn="ctr">
              <a:buNone/>
            </a:pPr>
            <a:endParaRPr lang="en-US" b="0" i="0" dirty="0">
              <a:solidFill>
                <a:srgbClr val="222222"/>
              </a:solidFill>
              <a:effectLst/>
              <a:latin typeface="Open Sans" panose="020B0606030504020204" pitchFamily="34" charset="0"/>
            </a:endParaRPr>
          </a:p>
          <a:p>
            <a:pPr marL="0" indent="0" algn="ctr">
              <a:buNone/>
            </a:pPr>
            <a:endParaRPr lang="en-US" dirty="0">
              <a:solidFill>
                <a:srgbClr val="222222"/>
              </a:solidFill>
            </a:endParaRPr>
          </a:p>
          <a:p>
            <a:pPr marL="0" indent="0" algn="ctr">
              <a:buNone/>
            </a:pPr>
            <a:endParaRPr lang="en-US" dirty="0">
              <a:solidFill>
                <a:srgbClr val="222222"/>
              </a:solidFill>
            </a:endParaRPr>
          </a:p>
          <a:p>
            <a:pPr marL="0" indent="0" algn="ctr">
              <a:buNone/>
            </a:pPr>
            <a:endParaRPr lang="en-US" dirty="0">
              <a:solidFill>
                <a:srgbClr val="222222"/>
              </a:solidFill>
            </a:endParaRPr>
          </a:p>
          <a:p>
            <a:pPr marL="0" indent="0" algn="ctr">
              <a:buNone/>
            </a:pPr>
            <a:r>
              <a:rPr lang="en-US" dirty="0">
                <a:solidFill>
                  <a:srgbClr val="222222"/>
                </a:solidFill>
              </a:rPr>
              <a:t>Please fill in Midterm Survey</a:t>
            </a:r>
          </a:p>
          <a:p>
            <a:pPr marL="0" indent="0" algn="ctr">
              <a:buNone/>
            </a:pPr>
            <a:r>
              <a:rPr lang="en-US" b="0" i="0" dirty="0">
                <a:solidFill>
                  <a:srgbClr val="222222"/>
                </a:solidFill>
                <a:effectLst/>
              </a:rPr>
              <a:t>Construc</a:t>
            </a:r>
            <a:r>
              <a:rPr lang="en-US" dirty="0">
                <a:solidFill>
                  <a:srgbClr val="222222"/>
                </a:solidFill>
              </a:rPr>
              <a:t>tive feedback please!</a:t>
            </a:r>
          </a:p>
          <a:p>
            <a:pPr marL="0" indent="0" algn="ctr">
              <a:buNone/>
            </a:pPr>
            <a:r>
              <a:rPr lang="en-US" dirty="0">
                <a:solidFill>
                  <a:srgbClr val="222222"/>
                </a:solidFill>
              </a:rPr>
              <a:t> Help us make the class better</a:t>
            </a:r>
          </a:p>
          <a:p>
            <a:pPr marL="0" indent="0" algn="ctr">
              <a:buNone/>
            </a:pPr>
            <a:endParaRPr lang="en-US" b="0" i="0" dirty="0">
              <a:solidFill>
                <a:srgbClr val="222222"/>
              </a:solidFill>
              <a:effectLst/>
            </a:endParaRPr>
          </a:p>
          <a:p>
            <a:pPr algn="ctr"/>
            <a:endParaRPr lang="en-US" dirty="0"/>
          </a:p>
        </p:txBody>
      </p:sp>
    </p:spTree>
    <p:extLst>
      <p:ext uri="{BB962C8B-B14F-4D97-AF65-F5344CB8AC3E}">
        <p14:creationId xmlns:p14="http://schemas.microsoft.com/office/powerpoint/2010/main" val="88862232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94F4-F6BA-DE52-40FC-F6297B9505C0}"/>
              </a:ext>
            </a:extLst>
          </p:cNvPr>
          <p:cNvSpPr>
            <a:spLocks noGrp="1"/>
          </p:cNvSpPr>
          <p:nvPr>
            <p:ph type="title"/>
          </p:nvPr>
        </p:nvSpPr>
        <p:spPr/>
        <p:txBody>
          <a:bodyPr/>
          <a:lstStyle/>
          <a:p>
            <a:r>
              <a:rPr lang="en-US"/>
              <a:t>Base And Bound With Relocation</a:t>
            </a:r>
          </a:p>
        </p:txBody>
      </p:sp>
      <p:sp>
        <p:nvSpPr>
          <p:cNvPr id="3" name="Content Placeholder 2">
            <a:extLst>
              <a:ext uri="{FF2B5EF4-FFF2-40B4-BE49-F238E27FC236}">
                <a16:creationId xmlns:a16="http://schemas.microsoft.com/office/drawing/2014/main" id="{6D71DCB0-E4A2-7129-3338-D31756998EC3}"/>
              </a:ext>
            </a:extLst>
          </p:cNvPr>
          <p:cNvSpPr>
            <a:spLocks noGrp="1"/>
          </p:cNvSpPr>
          <p:nvPr>
            <p:ph idx="1"/>
          </p:nvPr>
        </p:nvSpPr>
        <p:spPr>
          <a:xfrm>
            <a:off x="812800" y="928505"/>
            <a:ext cx="10566400" cy="5105400"/>
          </a:xfrm>
        </p:spPr>
        <p:txBody>
          <a:bodyPr/>
          <a:lstStyle/>
          <a:p>
            <a:pPr marL="0" indent="0" algn="ctr">
              <a:buNone/>
            </a:pPr>
            <a:r>
              <a:rPr lang="en-US"/>
              <a:t>E</a:t>
            </a:r>
            <a:r>
              <a:rPr lang="en-US" b="0" i="0" u="none" strike="noStrike" baseline="0"/>
              <a:t>ach program is written and compiled as </a:t>
            </a:r>
          </a:p>
          <a:p>
            <a:pPr marL="0" indent="0" algn="ctr">
              <a:buNone/>
            </a:pPr>
            <a:r>
              <a:rPr lang="en-US" b="0" i="0" u="none" strike="noStrike" baseline="0"/>
              <a:t>if it is loaded at address zero</a:t>
            </a:r>
          </a:p>
          <a:p>
            <a:pPr marL="0" indent="0" algn="ctr">
              <a:buNone/>
            </a:pPr>
            <a:endParaRPr lang="en-US"/>
          </a:p>
          <a:p>
            <a:pPr marL="0" indent="0" algn="ctr">
              <a:buNone/>
            </a:pPr>
            <a:r>
              <a:rPr lang="en-US"/>
              <a:t>Memory references are </a:t>
            </a:r>
            <a:r>
              <a:rPr lang="en-US" b="1" i="0" u="none" strike="noStrike" baseline="0">
                <a:solidFill>
                  <a:schemeClr val="accent1"/>
                </a:solidFill>
              </a:rPr>
              <a:t>translated</a:t>
            </a:r>
            <a:r>
              <a:rPr lang="en-US" b="1" i="0" u="none" strike="noStrike" baseline="0"/>
              <a:t> </a:t>
            </a:r>
            <a:r>
              <a:rPr lang="en-US" b="0" i="0" u="none" strike="noStrike" baseline="0"/>
              <a:t>by the processor </a:t>
            </a:r>
          </a:p>
          <a:p>
            <a:pPr marL="0" indent="0" algn="ctr">
              <a:buNone/>
            </a:pPr>
            <a:r>
              <a:rPr lang="en-US" b="0" i="0" u="none" strike="noStrike" baseline="0">
                <a:latin typeface="Courier New" panose="02070309020205020404" pitchFamily="49" charset="0"/>
                <a:cs typeface="Courier New" panose="02070309020205020404" pitchFamily="49" charset="0"/>
              </a:rPr>
              <a:t>physical address = virtual address + base</a:t>
            </a:r>
            <a:endParaRPr lang="en-US">
              <a:latin typeface="Courier New" panose="02070309020205020404" pitchFamily="49" charset="0"/>
              <a:cs typeface="Courier New" panose="02070309020205020404" pitchFamily="49" charset="0"/>
            </a:endParaRPr>
          </a:p>
        </p:txBody>
      </p:sp>
      <p:sp>
        <p:nvSpPr>
          <p:cNvPr id="6" name="Oval 5">
            <a:extLst>
              <a:ext uri="{FF2B5EF4-FFF2-40B4-BE49-F238E27FC236}">
                <a16:creationId xmlns:a16="http://schemas.microsoft.com/office/drawing/2014/main" id="{3BF40E32-0E1A-6098-5769-14DE571F1ACC}"/>
              </a:ext>
            </a:extLst>
          </p:cNvPr>
          <p:cNvSpPr/>
          <p:nvPr/>
        </p:nvSpPr>
        <p:spPr bwMode="auto">
          <a:xfrm>
            <a:off x="1371600" y="4124679"/>
            <a:ext cx="1752600" cy="547647"/>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n-lt"/>
              </a:rPr>
              <a:t>CPU</a:t>
            </a:r>
          </a:p>
        </p:txBody>
      </p:sp>
      <p:sp>
        <p:nvSpPr>
          <p:cNvPr id="7" name="Oval 6">
            <a:extLst>
              <a:ext uri="{FF2B5EF4-FFF2-40B4-BE49-F238E27FC236}">
                <a16:creationId xmlns:a16="http://schemas.microsoft.com/office/drawing/2014/main" id="{1BCC97C2-3D35-8AAF-34A8-9589BA521F6B}"/>
              </a:ext>
            </a:extLst>
          </p:cNvPr>
          <p:cNvSpPr/>
          <p:nvPr/>
        </p:nvSpPr>
        <p:spPr bwMode="auto">
          <a:xfrm>
            <a:off x="5257800" y="4124679"/>
            <a:ext cx="1752600" cy="547647"/>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n-lt"/>
              </a:rPr>
              <a:t>OK?</a:t>
            </a:r>
          </a:p>
        </p:txBody>
      </p:sp>
      <p:cxnSp>
        <p:nvCxnSpPr>
          <p:cNvPr id="8" name="Straight Arrow Connector 7">
            <a:extLst>
              <a:ext uri="{FF2B5EF4-FFF2-40B4-BE49-F238E27FC236}">
                <a16:creationId xmlns:a16="http://schemas.microsoft.com/office/drawing/2014/main" id="{A2142A92-6C15-DE84-F6A1-355C748EAFC8}"/>
              </a:ext>
            </a:extLst>
          </p:cNvPr>
          <p:cNvCxnSpPr>
            <a:cxnSpLocks/>
            <a:stCxn id="6" idx="6"/>
            <a:endCxn id="7" idx="2"/>
          </p:cNvCxnSpPr>
          <p:nvPr/>
        </p:nvCxnSpPr>
        <p:spPr bwMode="auto">
          <a:xfrm>
            <a:off x="3124200" y="4398503"/>
            <a:ext cx="2133600"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Content Placeholder 2">
            <a:extLst>
              <a:ext uri="{FF2B5EF4-FFF2-40B4-BE49-F238E27FC236}">
                <a16:creationId xmlns:a16="http://schemas.microsoft.com/office/drawing/2014/main" id="{D20649F9-99F5-3F76-67F3-214532FE72D0}"/>
              </a:ext>
            </a:extLst>
          </p:cNvPr>
          <p:cNvSpPr txBox="1">
            <a:spLocks/>
          </p:cNvSpPr>
          <p:nvPr/>
        </p:nvSpPr>
        <p:spPr bwMode="auto">
          <a:xfrm>
            <a:off x="2781300" y="3705231"/>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sz="1600" b="1" kern="0">
                <a:latin typeface="+mn-lt"/>
              </a:rPr>
              <a:t>Virtual Memory Reference</a:t>
            </a:r>
          </a:p>
        </p:txBody>
      </p:sp>
      <p:cxnSp>
        <p:nvCxnSpPr>
          <p:cNvPr id="10" name="Straight Arrow Connector 9">
            <a:extLst>
              <a:ext uri="{FF2B5EF4-FFF2-40B4-BE49-F238E27FC236}">
                <a16:creationId xmlns:a16="http://schemas.microsoft.com/office/drawing/2014/main" id="{FD31D5BB-B0BC-60DA-64AE-C15D01B5BD35}"/>
              </a:ext>
            </a:extLst>
          </p:cNvPr>
          <p:cNvCxnSpPr>
            <a:cxnSpLocks/>
            <a:stCxn id="7" idx="4"/>
          </p:cNvCxnSpPr>
          <p:nvPr/>
        </p:nvCxnSpPr>
        <p:spPr bwMode="auto">
          <a:xfrm>
            <a:off x="6134100" y="4672326"/>
            <a:ext cx="0" cy="101626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377B7F74-886E-33C7-CACF-E7578D88F99E}"/>
              </a:ext>
            </a:extLst>
          </p:cNvPr>
          <p:cNvCxnSpPr>
            <a:cxnSpLocks/>
            <a:stCxn id="7" idx="6"/>
          </p:cNvCxnSpPr>
          <p:nvPr/>
        </p:nvCxnSpPr>
        <p:spPr bwMode="auto">
          <a:xfrm>
            <a:off x="7010400" y="4398503"/>
            <a:ext cx="1790700"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Content Placeholder 2">
            <a:extLst>
              <a:ext uri="{FF2B5EF4-FFF2-40B4-BE49-F238E27FC236}">
                <a16:creationId xmlns:a16="http://schemas.microsoft.com/office/drawing/2014/main" id="{B487EAE7-2F90-4072-3264-D5E42D9DFB57}"/>
              </a:ext>
            </a:extLst>
          </p:cNvPr>
          <p:cNvSpPr txBox="1">
            <a:spLocks/>
          </p:cNvSpPr>
          <p:nvPr/>
        </p:nvSpPr>
        <p:spPr bwMode="auto">
          <a:xfrm>
            <a:off x="4838700" y="5822038"/>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sz="1600" b="1" kern="0">
                <a:latin typeface="+mn-lt"/>
              </a:rPr>
              <a:t>Generate Exception</a:t>
            </a:r>
          </a:p>
        </p:txBody>
      </p:sp>
      <p:sp>
        <p:nvSpPr>
          <p:cNvPr id="13" name="Content Placeholder 2">
            <a:extLst>
              <a:ext uri="{FF2B5EF4-FFF2-40B4-BE49-F238E27FC236}">
                <a16:creationId xmlns:a16="http://schemas.microsoft.com/office/drawing/2014/main" id="{977A84BE-236A-D85F-C362-CED5999587BB}"/>
              </a:ext>
            </a:extLst>
          </p:cNvPr>
          <p:cNvSpPr txBox="1">
            <a:spLocks/>
          </p:cNvSpPr>
          <p:nvPr/>
        </p:nvSpPr>
        <p:spPr bwMode="auto">
          <a:xfrm>
            <a:off x="5105400" y="5040220"/>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sz="1600" b="1" kern="0">
                <a:latin typeface="+mn-lt"/>
              </a:rPr>
              <a:t>No</a:t>
            </a:r>
          </a:p>
        </p:txBody>
      </p:sp>
      <p:sp>
        <p:nvSpPr>
          <p:cNvPr id="14" name="Content Placeholder 2">
            <a:extLst>
              <a:ext uri="{FF2B5EF4-FFF2-40B4-BE49-F238E27FC236}">
                <a16:creationId xmlns:a16="http://schemas.microsoft.com/office/drawing/2014/main" id="{754F5773-022D-81F0-922A-A68DF27E0E04}"/>
              </a:ext>
            </a:extLst>
          </p:cNvPr>
          <p:cNvSpPr txBox="1">
            <a:spLocks/>
          </p:cNvSpPr>
          <p:nvPr/>
        </p:nvSpPr>
        <p:spPr bwMode="auto">
          <a:xfrm>
            <a:off x="6324600" y="4002124"/>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sz="1600" b="1" kern="0">
                <a:latin typeface="+mn-lt"/>
              </a:rPr>
              <a:t>Yes</a:t>
            </a:r>
          </a:p>
        </p:txBody>
      </p:sp>
      <p:sp>
        <p:nvSpPr>
          <p:cNvPr id="24" name="Oval 23">
            <a:extLst>
              <a:ext uri="{FF2B5EF4-FFF2-40B4-BE49-F238E27FC236}">
                <a16:creationId xmlns:a16="http://schemas.microsoft.com/office/drawing/2014/main" id="{7B334361-1E22-4CB3-0CCD-56EFD989CCD7}"/>
              </a:ext>
            </a:extLst>
          </p:cNvPr>
          <p:cNvSpPr/>
          <p:nvPr/>
        </p:nvSpPr>
        <p:spPr bwMode="auto">
          <a:xfrm>
            <a:off x="8796370" y="4115143"/>
            <a:ext cx="1947830" cy="547647"/>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a:solidFill>
                  <a:schemeClr val="accent1"/>
                </a:solidFill>
                <a:latin typeface="+mn-lt"/>
              </a:rPr>
              <a:t>Translate</a:t>
            </a:r>
            <a:endParaRPr kumimoji="0" lang="en-US" sz="1600" b="1" i="0" u="none" strike="noStrike" cap="none" normalizeH="0" baseline="0">
              <a:ln>
                <a:noFill/>
              </a:ln>
              <a:solidFill>
                <a:schemeClr val="accent1"/>
              </a:solidFill>
              <a:effectLst/>
              <a:latin typeface="+mn-lt"/>
            </a:endParaRPr>
          </a:p>
        </p:txBody>
      </p:sp>
      <p:sp>
        <p:nvSpPr>
          <p:cNvPr id="25" name="Content Placeholder 2">
            <a:extLst>
              <a:ext uri="{FF2B5EF4-FFF2-40B4-BE49-F238E27FC236}">
                <a16:creationId xmlns:a16="http://schemas.microsoft.com/office/drawing/2014/main" id="{A7579DAF-044F-E200-D3BB-080BDA74EE9E}"/>
              </a:ext>
            </a:extLst>
          </p:cNvPr>
          <p:cNvSpPr txBox="1">
            <a:spLocks/>
          </p:cNvSpPr>
          <p:nvPr/>
        </p:nvSpPr>
        <p:spPr bwMode="auto">
          <a:xfrm>
            <a:off x="8597900" y="4819419"/>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sz="1600" b="1" kern="0">
                <a:solidFill>
                  <a:schemeClr val="accent1"/>
                </a:solidFill>
                <a:latin typeface="+mn-lt"/>
              </a:rPr>
              <a:t>Virtual Memory Reference</a:t>
            </a:r>
          </a:p>
          <a:p>
            <a:pPr marL="0" indent="0" algn="ctr">
              <a:buNone/>
            </a:pPr>
            <a:r>
              <a:rPr lang="en-US" sz="1600" b="1" kern="0">
                <a:solidFill>
                  <a:schemeClr val="accent1"/>
                </a:solidFill>
                <a:latin typeface="+mn-lt"/>
              </a:rPr>
              <a:t>+ Base</a:t>
            </a:r>
          </a:p>
        </p:txBody>
      </p:sp>
    </p:spTree>
    <p:extLst>
      <p:ext uri="{BB962C8B-B14F-4D97-AF65-F5344CB8AC3E}">
        <p14:creationId xmlns:p14="http://schemas.microsoft.com/office/powerpoint/2010/main" val="38573542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2" grpId="0"/>
      <p:bldP spid="13" grpId="0"/>
      <p:bldP spid="14" grpId="0"/>
      <p:bldP spid="24" grpId="0" animBg="1"/>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074F-2A8A-0487-76D9-87551CFE6C87}"/>
              </a:ext>
            </a:extLst>
          </p:cNvPr>
          <p:cNvSpPr>
            <a:spLocks noGrp="1"/>
          </p:cNvSpPr>
          <p:nvPr>
            <p:ph type="title"/>
          </p:nvPr>
        </p:nvSpPr>
        <p:spPr/>
        <p:txBody>
          <a:bodyPr/>
          <a:lstStyle/>
          <a:p>
            <a:r>
              <a:rPr lang="en-US" dirty="0"/>
              <a:t>Memory Management Unit</a:t>
            </a:r>
          </a:p>
        </p:txBody>
      </p:sp>
      <p:grpSp>
        <p:nvGrpSpPr>
          <p:cNvPr id="4" name="Group 18">
            <a:extLst>
              <a:ext uri="{FF2B5EF4-FFF2-40B4-BE49-F238E27FC236}">
                <a16:creationId xmlns:a16="http://schemas.microsoft.com/office/drawing/2014/main" id="{CFE31603-94F1-4A28-B648-55028289B4EF}"/>
              </a:ext>
            </a:extLst>
          </p:cNvPr>
          <p:cNvGrpSpPr>
            <a:grpSpLocks/>
          </p:cNvGrpSpPr>
          <p:nvPr/>
        </p:nvGrpSpPr>
        <p:grpSpPr bwMode="auto">
          <a:xfrm>
            <a:off x="2514600" y="3581400"/>
            <a:ext cx="7616825" cy="1979900"/>
            <a:chOff x="698" y="415"/>
            <a:chExt cx="4263" cy="1104"/>
          </a:xfrm>
        </p:grpSpPr>
        <p:pic>
          <p:nvPicPr>
            <p:cNvPr id="5" name="Picture 6" descr="memory">
              <a:extLst>
                <a:ext uri="{FF2B5EF4-FFF2-40B4-BE49-F238E27FC236}">
                  <a16:creationId xmlns:a16="http://schemas.microsoft.com/office/drawing/2014/main" id="{A840C224-CA04-C57E-0ADC-F35CDB7CC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555559">
              <a:off x="3921" y="447"/>
              <a:ext cx="1008" cy="10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7">
              <a:extLst>
                <a:ext uri="{FF2B5EF4-FFF2-40B4-BE49-F238E27FC236}">
                  <a16:creationId xmlns:a16="http://schemas.microsoft.com/office/drawing/2014/main" id="{02293B51-76A0-F035-A154-C3E9ED9F362C}"/>
                </a:ext>
              </a:extLst>
            </p:cNvPr>
            <p:cNvGrpSpPr>
              <a:grpSpLocks/>
            </p:cNvGrpSpPr>
            <p:nvPr/>
          </p:nvGrpSpPr>
          <p:grpSpPr bwMode="auto">
            <a:xfrm>
              <a:off x="698" y="415"/>
              <a:ext cx="3478" cy="773"/>
              <a:chOff x="890" y="2191"/>
              <a:chExt cx="3478" cy="773"/>
            </a:xfrm>
          </p:grpSpPr>
          <p:sp>
            <p:nvSpPr>
              <p:cNvPr id="9" name="Text Box 8">
                <a:extLst>
                  <a:ext uri="{FF2B5EF4-FFF2-40B4-BE49-F238E27FC236}">
                    <a16:creationId xmlns:a16="http://schemas.microsoft.com/office/drawing/2014/main" id="{36B1403C-B9D0-4F80-F238-5A54A579C157}"/>
                  </a:ext>
                </a:extLst>
              </p:cNvPr>
              <p:cNvSpPr txBox="1">
                <a:spLocks noChangeArrowheads="1"/>
              </p:cNvSpPr>
              <p:nvPr/>
            </p:nvSpPr>
            <p:spPr bwMode="auto">
              <a:xfrm>
                <a:off x="3436" y="2213"/>
                <a:ext cx="782" cy="3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2000" b="0">
                    <a:latin typeface="Gill Sans" charset="0"/>
                    <a:ea typeface="Gill Sans" charset="0"/>
                    <a:cs typeface="Gill Sans" charset="0"/>
                  </a:rPr>
                  <a:t>Physical</a:t>
                </a:r>
              </a:p>
              <a:p>
                <a:r>
                  <a:rPr lang="en-US" altLang="ko-KR" sz="2000" b="0">
                    <a:latin typeface="Gill Sans" charset="0"/>
                    <a:ea typeface="Gill Sans" charset="0"/>
                    <a:cs typeface="Gill Sans" charset="0"/>
                  </a:rPr>
                  <a:t>Addresses</a:t>
                </a:r>
              </a:p>
            </p:txBody>
          </p:sp>
          <p:sp>
            <p:nvSpPr>
              <p:cNvPr id="10" name="Oval 9">
                <a:extLst>
                  <a:ext uri="{FF2B5EF4-FFF2-40B4-BE49-F238E27FC236}">
                    <a16:creationId xmlns:a16="http://schemas.microsoft.com/office/drawing/2014/main" id="{70F40142-F135-B090-8F3F-0BC5659742B2}"/>
                  </a:ext>
                </a:extLst>
              </p:cNvPr>
              <p:cNvSpPr>
                <a:spLocks noChangeArrowheads="1"/>
              </p:cNvSpPr>
              <p:nvPr/>
            </p:nvSpPr>
            <p:spPr bwMode="auto">
              <a:xfrm>
                <a:off x="890" y="2334"/>
                <a:ext cx="671" cy="630"/>
              </a:xfrm>
              <a:prstGeom prst="ellipse">
                <a:avLst/>
              </a:prstGeom>
              <a:solidFill>
                <a:schemeClr val="accent1"/>
              </a:solidFill>
              <a:ln w="57150">
                <a:solidFill>
                  <a:schemeClr val="tx1"/>
                </a:solidFill>
                <a:round/>
                <a:headEnd/>
                <a:tailEnd/>
              </a:ln>
            </p:spPr>
            <p:txBody>
              <a:bodyPr wrap="none" lIns="91429" tIns="45714" rIns="91429" bIns="45714"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a:r>
                  <a:rPr lang="en-US" altLang="ko-KR" b="0">
                    <a:latin typeface="Gill Sans" charset="0"/>
                    <a:ea typeface="Gill Sans" charset="0"/>
                    <a:cs typeface="Gill Sans" charset="0"/>
                  </a:rPr>
                  <a:t>CPU</a:t>
                </a:r>
              </a:p>
            </p:txBody>
          </p:sp>
          <p:sp>
            <p:nvSpPr>
              <p:cNvPr id="11" name="Line 10">
                <a:extLst>
                  <a:ext uri="{FF2B5EF4-FFF2-40B4-BE49-F238E27FC236}">
                    <a16:creationId xmlns:a16="http://schemas.microsoft.com/office/drawing/2014/main" id="{723F913E-0B7B-8F31-395A-72BAE1ECE1B9}"/>
                  </a:ext>
                </a:extLst>
              </p:cNvPr>
              <p:cNvSpPr>
                <a:spLocks noChangeShapeType="1"/>
              </p:cNvSpPr>
              <p:nvPr/>
            </p:nvSpPr>
            <p:spPr bwMode="auto">
              <a:xfrm flipV="1">
                <a:off x="1561" y="2670"/>
                <a:ext cx="926" cy="14"/>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b="0">
                  <a:latin typeface="Gill Sans" charset="0"/>
                  <a:ea typeface="Gill Sans" charset="0"/>
                  <a:cs typeface="Gill Sans" charset="0"/>
                </a:endParaRPr>
              </a:p>
            </p:txBody>
          </p:sp>
          <p:sp>
            <p:nvSpPr>
              <p:cNvPr id="12" name="Rectangle 11">
                <a:extLst>
                  <a:ext uri="{FF2B5EF4-FFF2-40B4-BE49-F238E27FC236}">
                    <a16:creationId xmlns:a16="http://schemas.microsoft.com/office/drawing/2014/main" id="{7E7EE452-A8C7-276B-D84F-5D7853E16252}"/>
                  </a:ext>
                </a:extLst>
              </p:cNvPr>
              <p:cNvSpPr>
                <a:spLocks noChangeArrowheads="1"/>
              </p:cNvSpPr>
              <p:nvPr/>
            </p:nvSpPr>
            <p:spPr bwMode="auto">
              <a:xfrm>
                <a:off x="2487" y="2376"/>
                <a:ext cx="805" cy="588"/>
              </a:xfrm>
              <a:prstGeom prst="rect">
                <a:avLst/>
              </a:prstGeom>
              <a:solidFill>
                <a:schemeClr val="bg1"/>
              </a:solidFill>
              <a:ln w="57150">
                <a:solidFill>
                  <a:schemeClr val="tx1"/>
                </a:solidFill>
                <a:miter lim="800000"/>
                <a:headEnd/>
                <a:tailEnd/>
              </a:ln>
            </p:spPr>
            <p:txBody>
              <a:bodyPr wrap="none" lIns="91429" tIns="45714" rIns="91429" bIns="45714"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a:r>
                  <a:rPr lang="en-US" altLang="ko-KR" b="0">
                    <a:latin typeface="Gill Sans" charset="0"/>
                    <a:ea typeface="Gill Sans" charset="0"/>
                    <a:cs typeface="Gill Sans" charset="0"/>
                  </a:rPr>
                  <a:t>MMU</a:t>
                </a:r>
              </a:p>
            </p:txBody>
          </p:sp>
          <p:sp>
            <p:nvSpPr>
              <p:cNvPr id="13" name="Line 12">
                <a:extLst>
                  <a:ext uri="{FF2B5EF4-FFF2-40B4-BE49-F238E27FC236}">
                    <a16:creationId xmlns:a16="http://schemas.microsoft.com/office/drawing/2014/main" id="{E66B8116-D1BF-BD5C-EB31-867E1DECB0B7}"/>
                  </a:ext>
                </a:extLst>
              </p:cNvPr>
              <p:cNvSpPr>
                <a:spLocks noChangeShapeType="1"/>
              </p:cNvSpPr>
              <p:nvPr/>
            </p:nvSpPr>
            <p:spPr bwMode="auto">
              <a:xfrm>
                <a:off x="3292" y="2670"/>
                <a:ext cx="1076"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b="0">
                  <a:latin typeface="Gill Sans" charset="0"/>
                  <a:ea typeface="Gill Sans" charset="0"/>
                  <a:cs typeface="Gill Sans" charset="0"/>
                </a:endParaRPr>
              </a:p>
            </p:txBody>
          </p:sp>
          <p:sp>
            <p:nvSpPr>
              <p:cNvPr id="14" name="Text Box 13">
                <a:extLst>
                  <a:ext uri="{FF2B5EF4-FFF2-40B4-BE49-F238E27FC236}">
                    <a16:creationId xmlns:a16="http://schemas.microsoft.com/office/drawing/2014/main" id="{904B9C31-0349-90B4-FE46-45B458B51915}"/>
                  </a:ext>
                </a:extLst>
              </p:cNvPr>
              <p:cNvSpPr txBox="1">
                <a:spLocks noChangeArrowheads="1"/>
              </p:cNvSpPr>
              <p:nvPr/>
            </p:nvSpPr>
            <p:spPr bwMode="auto">
              <a:xfrm>
                <a:off x="1606" y="2191"/>
                <a:ext cx="782" cy="3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2000" b="0">
                    <a:latin typeface="Gill Sans" charset="0"/>
                    <a:ea typeface="Gill Sans" charset="0"/>
                    <a:cs typeface="Gill Sans" charset="0"/>
                  </a:rPr>
                  <a:t>Virtual</a:t>
                </a:r>
              </a:p>
              <a:p>
                <a:r>
                  <a:rPr lang="en-US" altLang="ko-KR" sz="2000" b="0">
                    <a:latin typeface="Gill Sans" charset="0"/>
                    <a:ea typeface="Gill Sans" charset="0"/>
                    <a:cs typeface="Gill Sans" charset="0"/>
                  </a:rPr>
                  <a:t>Addresses</a:t>
                </a:r>
              </a:p>
            </p:txBody>
          </p:sp>
        </p:grpSp>
        <p:sp>
          <p:nvSpPr>
            <p:cNvPr id="7" name="Freeform 14">
              <a:extLst>
                <a:ext uri="{FF2B5EF4-FFF2-40B4-BE49-F238E27FC236}">
                  <a16:creationId xmlns:a16="http://schemas.microsoft.com/office/drawing/2014/main" id="{838D0C81-A21E-C35B-D3E9-AC7D65B2ACC7}"/>
                </a:ext>
              </a:extLst>
            </p:cNvPr>
            <p:cNvSpPr>
              <a:spLocks/>
            </p:cNvSpPr>
            <p:nvPr/>
          </p:nvSpPr>
          <p:spPr bwMode="auto">
            <a:xfrm>
              <a:off x="1313" y="1019"/>
              <a:ext cx="2959" cy="325"/>
            </a:xfrm>
            <a:custGeom>
              <a:avLst/>
              <a:gdLst>
                <a:gd name="T0" fmla="*/ 0 w 2736"/>
                <a:gd name="T1" fmla="*/ 2 h 392"/>
                <a:gd name="T2" fmla="*/ 3809 w 2736"/>
                <a:gd name="T3" fmla="*/ 2 h 392"/>
                <a:gd name="T4" fmla="*/ 15248 w 2736"/>
                <a:gd name="T5" fmla="*/ 2 h 392"/>
                <a:gd name="T6" fmla="*/ 21733 w 2736"/>
                <a:gd name="T7" fmla="*/ 0 h 392"/>
                <a:gd name="T8" fmla="*/ 0 60000 65536"/>
                <a:gd name="T9" fmla="*/ 0 60000 65536"/>
                <a:gd name="T10" fmla="*/ 0 60000 65536"/>
                <a:gd name="T11" fmla="*/ 0 60000 65536"/>
                <a:gd name="T12" fmla="*/ 0 w 2736"/>
                <a:gd name="T13" fmla="*/ 0 h 392"/>
                <a:gd name="T14" fmla="*/ 2736 w 2736"/>
                <a:gd name="T15" fmla="*/ 392 h 392"/>
              </a:gdLst>
              <a:ahLst/>
              <a:cxnLst>
                <a:cxn ang="T8">
                  <a:pos x="T0" y="T1"/>
                </a:cxn>
                <a:cxn ang="T9">
                  <a:pos x="T2" y="T3"/>
                </a:cxn>
                <a:cxn ang="T10">
                  <a:pos x="T4" y="T5"/>
                </a:cxn>
                <a:cxn ang="T11">
                  <a:pos x="T6" y="T7"/>
                </a:cxn>
              </a:cxnLst>
              <a:rect l="T12" t="T13" r="T14" b="T15"/>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endParaRPr lang="en-US" b="0">
                <a:latin typeface="Gill Sans" charset="0"/>
                <a:ea typeface="Gill Sans" charset="0"/>
                <a:cs typeface="Gill Sans" charset="0"/>
              </a:endParaRPr>
            </a:p>
          </p:txBody>
        </p:sp>
        <p:sp>
          <p:nvSpPr>
            <p:cNvPr id="8" name="Text Box 15">
              <a:extLst>
                <a:ext uri="{FF2B5EF4-FFF2-40B4-BE49-F238E27FC236}">
                  <a16:creationId xmlns:a16="http://schemas.microsoft.com/office/drawing/2014/main" id="{ED9E0CAC-B54B-3313-17D0-95F9D2BCE91A}"/>
                </a:ext>
              </a:extLst>
            </p:cNvPr>
            <p:cNvSpPr txBox="1">
              <a:spLocks noChangeArrowheads="1"/>
            </p:cNvSpPr>
            <p:nvPr/>
          </p:nvSpPr>
          <p:spPr bwMode="auto">
            <a:xfrm>
              <a:off x="1511" y="1297"/>
              <a:ext cx="1752" cy="2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r>
                <a:rPr lang="en-US" altLang="ko-KR" sz="2000" b="0" err="1">
                  <a:latin typeface="Gill Sans" charset="0"/>
                  <a:ea typeface="Gill Sans" charset="0"/>
                  <a:cs typeface="Gill Sans" charset="0"/>
                </a:rPr>
                <a:t>Untranslated</a:t>
              </a:r>
              <a:r>
                <a:rPr lang="en-US" altLang="ko-KR" sz="2000" b="0">
                  <a:latin typeface="Gill Sans" charset="0"/>
                  <a:ea typeface="Gill Sans" charset="0"/>
                  <a:cs typeface="Gill Sans" charset="0"/>
                </a:rPr>
                <a:t> read or write</a:t>
              </a:r>
            </a:p>
          </p:txBody>
        </p:sp>
      </p:grpSp>
      <p:sp>
        <p:nvSpPr>
          <p:cNvPr id="16" name="TextBox 15">
            <a:extLst>
              <a:ext uri="{FF2B5EF4-FFF2-40B4-BE49-F238E27FC236}">
                <a16:creationId xmlns:a16="http://schemas.microsoft.com/office/drawing/2014/main" id="{B538BF39-C020-5F00-4F38-D6A560C29D25}"/>
              </a:ext>
            </a:extLst>
          </p:cNvPr>
          <p:cNvSpPr txBox="1"/>
          <p:nvPr/>
        </p:nvSpPr>
        <p:spPr>
          <a:xfrm>
            <a:off x="3209429" y="1496817"/>
            <a:ext cx="6094948" cy="1200329"/>
          </a:xfrm>
          <a:prstGeom prst="rect">
            <a:avLst/>
          </a:prstGeom>
          <a:noFill/>
        </p:spPr>
        <p:txBody>
          <a:bodyPr wrap="square">
            <a:spAutoFit/>
          </a:bodyPr>
          <a:lstStyle/>
          <a:p>
            <a:pPr marL="0" indent="0" algn="ctr">
              <a:buNone/>
            </a:pPr>
            <a:r>
              <a:rPr lang="en-US" sz="2400" b="0" i="0" u="none" strike="noStrike" baseline="0" dirty="0">
                <a:latin typeface="+mn-lt"/>
              </a:rPr>
              <a:t>Hardware that performs translation of virtual to physical addresses</a:t>
            </a:r>
          </a:p>
        </p:txBody>
      </p:sp>
    </p:spTree>
    <p:extLst>
      <p:ext uri="{BB962C8B-B14F-4D97-AF65-F5344CB8AC3E}">
        <p14:creationId xmlns:p14="http://schemas.microsoft.com/office/powerpoint/2010/main" val="49696562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Limitations of Base &amp; Bound with Relocation</a:t>
            </a:r>
          </a:p>
        </p:txBody>
      </p:sp>
      <p:sp>
        <p:nvSpPr>
          <p:cNvPr id="3" name="Content Placeholder 2">
            <a:extLst>
              <a:ext uri="{FF2B5EF4-FFF2-40B4-BE49-F238E27FC236}">
                <a16:creationId xmlns:a16="http://schemas.microsoft.com/office/drawing/2014/main" id="{8318DDF6-ACB0-836E-0FAA-6C54743291A9}"/>
              </a:ext>
            </a:extLst>
          </p:cNvPr>
          <p:cNvSpPr txBox="1">
            <a:spLocks/>
          </p:cNvSpPr>
          <p:nvPr/>
        </p:nvSpPr>
        <p:spPr bwMode="auto">
          <a:xfrm>
            <a:off x="-152400" y="143973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457200" indent="-457200" algn="ctr">
              <a:buFontTx/>
              <a:buAutoNum type="arabicParenR"/>
            </a:pPr>
            <a:r>
              <a:rPr lang="en-US" kern="0">
                <a:solidFill>
                  <a:schemeClr val="accent1"/>
                </a:solidFill>
                <a:latin typeface="+mn-lt"/>
              </a:rPr>
              <a:t>No expandable memory</a:t>
            </a:r>
          </a:p>
          <a:p>
            <a:pPr marL="0" indent="0" algn="ctr">
              <a:buNone/>
            </a:pPr>
            <a:r>
              <a:rPr lang="en-US" kern="0">
                <a:latin typeface="+mn-lt"/>
              </a:rPr>
              <a:t>Static memory allocation</a:t>
            </a:r>
          </a:p>
        </p:txBody>
      </p:sp>
      <p:sp>
        <p:nvSpPr>
          <p:cNvPr id="5" name="Content Placeholder 2">
            <a:extLst>
              <a:ext uri="{FF2B5EF4-FFF2-40B4-BE49-F238E27FC236}">
                <a16:creationId xmlns:a16="http://schemas.microsoft.com/office/drawing/2014/main" id="{C774FC77-A9D7-2079-BCC6-D1EC290768FA}"/>
              </a:ext>
            </a:extLst>
          </p:cNvPr>
          <p:cNvSpPr txBox="1">
            <a:spLocks/>
          </p:cNvSpPr>
          <p:nvPr/>
        </p:nvSpPr>
        <p:spPr bwMode="auto">
          <a:xfrm>
            <a:off x="6553200" y="143973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2) No memory Sharing</a:t>
            </a:r>
          </a:p>
          <a:p>
            <a:pPr marL="0" indent="0" algn="ctr">
              <a:buNone/>
            </a:pPr>
            <a:r>
              <a:rPr lang="en-US" kern="0">
                <a:latin typeface="+mn-lt"/>
              </a:rPr>
              <a:t>Cannot share memory between processes</a:t>
            </a:r>
          </a:p>
        </p:txBody>
      </p:sp>
      <p:sp>
        <p:nvSpPr>
          <p:cNvPr id="6" name="Content Placeholder 2">
            <a:extLst>
              <a:ext uri="{FF2B5EF4-FFF2-40B4-BE49-F238E27FC236}">
                <a16:creationId xmlns:a16="http://schemas.microsoft.com/office/drawing/2014/main" id="{D96F4A28-B1F5-FBC4-8F3E-808B8D12FAF7}"/>
              </a:ext>
            </a:extLst>
          </p:cNvPr>
          <p:cNvSpPr txBox="1">
            <a:spLocks/>
          </p:cNvSpPr>
          <p:nvPr/>
        </p:nvSpPr>
        <p:spPr bwMode="auto">
          <a:xfrm>
            <a:off x="3657600" y="3047474"/>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3) Non-Relative Memory Addresses</a:t>
            </a:r>
          </a:p>
          <a:p>
            <a:pPr marL="0" indent="0" algn="ctr">
              <a:buNone/>
            </a:pPr>
            <a:r>
              <a:rPr lang="en-US" kern="0">
                <a:latin typeface="+mn-lt"/>
              </a:rPr>
              <a:t>Location of code &amp; data determined at runtime</a:t>
            </a:r>
          </a:p>
        </p:txBody>
      </p:sp>
      <p:sp>
        <p:nvSpPr>
          <p:cNvPr id="7" name="Content Placeholder 2">
            <a:extLst>
              <a:ext uri="{FF2B5EF4-FFF2-40B4-BE49-F238E27FC236}">
                <a16:creationId xmlns:a16="http://schemas.microsoft.com/office/drawing/2014/main" id="{431DF78E-5E39-C226-071E-FD74E31FF5D7}"/>
              </a:ext>
            </a:extLst>
          </p:cNvPr>
          <p:cNvSpPr txBox="1">
            <a:spLocks/>
          </p:cNvSpPr>
          <p:nvPr/>
        </p:nvSpPr>
        <p:spPr bwMode="auto">
          <a:xfrm>
            <a:off x="152400" y="48006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solidFill>
                  <a:schemeClr val="accent1"/>
                </a:solidFill>
                <a:latin typeface="+mn-lt"/>
              </a:rPr>
              <a:t>4) External Fragmentation</a:t>
            </a:r>
          </a:p>
          <a:p>
            <a:pPr marL="0" indent="0" algn="ctr">
              <a:buNone/>
            </a:pPr>
            <a:r>
              <a:rPr lang="en-US" kern="0" dirty="0">
                <a:latin typeface="+mn-lt"/>
              </a:rPr>
              <a:t>Cannot relocate/move programs. Leads to fragmentation</a:t>
            </a:r>
          </a:p>
        </p:txBody>
      </p:sp>
      <p:sp>
        <p:nvSpPr>
          <p:cNvPr id="8" name="Content Placeholder 2">
            <a:extLst>
              <a:ext uri="{FF2B5EF4-FFF2-40B4-BE49-F238E27FC236}">
                <a16:creationId xmlns:a16="http://schemas.microsoft.com/office/drawing/2014/main" id="{DE062B8E-FBD2-2115-7A6E-C22F7EB8F759}"/>
              </a:ext>
            </a:extLst>
          </p:cNvPr>
          <p:cNvSpPr txBox="1">
            <a:spLocks/>
          </p:cNvSpPr>
          <p:nvPr/>
        </p:nvSpPr>
        <p:spPr bwMode="auto">
          <a:xfrm>
            <a:off x="7086600" y="51054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solidFill>
                  <a:schemeClr val="accent1"/>
                </a:solidFill>
                <a:latin typeface="+mn-lt"/>
              </a:rPr>
              <a:t>5) Internal Fragmentation</a:t>
            </a:r>
          </a:p>
          <a:p>
            <a:pPr marL="0" indent="0" algn="ctr">
              <a:buNone/>
            </a:pPr>
            <a:r>
              <a:rPr lang="en-US" kern="0" dirty="0">
                <a:latin typeface="+mn-lt"/>
              </a:rPr>
              <a:t>Address Space must be contiguous</a:t>
            </a:r>
          </a:p>
        </p:txBody>
      </p:sp>
      <p:pic>
        <p:nvPicPr>
          <p:cNvPr id="9" name="Graphic 8" descr="Checkmark with solid fill">
            <a:extLst>
              <a:ext uri="{FF2B5EF4-FFF2-40B4-BE49-F238E27FC236}">
                <a16:creationId xmlns:a16="http://schemas.microsoft.com/office/drawing/2014/main" id="{9CFFD66A-F336-F19A-E1E2-F6EB374956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6800" y="2895600"/>
            <a:ext cx="1981200" cy="1981200"/>
          </a:xfrm>
          <a:prstGeom prst="rect">
            <a:avLst/>
          </a:prstGeom>
        </p:spPr>
      </p:pic>
      <p:sp>
        <p:nvSpPr>
          <p:cNvPr id="10" name="TextBox 9">
            <a:extLst>
              <a:ext uri="{FF2B5EF4-FFF2-40B4-BE49-F238E27FC236}">
                <a16:creationId xmlns:a16="http://schemas.microsoft.com/office/drawing/2014/main" id="{A9CBD921-4B9B-6B35-8857-7A1535277D58}"/>
              </a:ext>
            </a:extLst>
          </p:cNvPr>
          <p:cNvSpPr txBox="1"/>
          <p:nvPr/>
        </p:nvSpPr>
        <p:spPr>
          <a:xfrm>
            <a:off x="1981200" y="5098168"/>
            <a:ext cx="1207638" cy="1569660"/>
          </a:xfrm>
          <a:prstGeom prst="rect">
            <a:avLst/>
          </a:prstGeom>
          <a:noFill/>
        </p:spPr>
        <p:txBody>
          <a:bodyPr wrap="square">
            <a:spAutoFit/>
          </a:bodyPr>
          <a:lstStyle/>
          <a:p>
            <a:r>
              <a:rPr lang="en-US" sz="9600" b="0" kern="0" dirty="0">
                <a:solidFill>
                  <a:schemeClr val="accent6">
                    <a:lumMod val="60000"/>
                    <a:lumOff val="40000"/>
                  </a:schemeClr>
                </a:solidFill>
                <a:latin typeface="+mn-lt"/>
              </a:rPr>
              <a:t>≈</a:t>
            </a:r>
            <a:endParaRPr lang="en-US" sz="9600" b="0" dirty="0">
              <a:solidFill>
                <a:schemeClr val="accent6">
                  <a:lumMod val="60000"/>
                  <a:lumOff val="40000"/>
                </a:schemeClr>
              </a:solidFill>
            </a:endParaRPr>
          </a:p>
        </p:txBody>
      </p:sp>
      <p:sp>
        <p:nvSpPr>
          <p:cNvPr id="11" name="TextBox 10">
            <a:extLst>
              <a:ext uri="{FF2B5EF4-FFF2-40B4-BE49-F238E27FC236}">
                <a16:creationId xmlns:a16="http://schemas.microsoft.com/office/drawing/2014/main" id="{962B1F4E-FC7E-1F73-FA31-1D3CA8620DA5}"/>
              </a:ext>
            </a:extLst>
          </p:cNvPr>
          <p:cNvSpPr txBox="1"/>
          <p:nvPr/>
        </p:nvSpPr>
        <p:spPr>
          <a:xfrm>
            <a:off x="1752600" y="1432739"/>
            <a:ext cx="1207638" cy="1569660"/>
          </a:xfrm>
          <a:prstGeom prst="rect">
            <a:avLst/>
          </a:prstGeom>
          <a:noFill/>
        </p:spPr>
        <p:txBody>
          <a:bodyPr wrap="square">
            <a:spAutoFit/>
          </a:bodyPr>
          <a:lstStyle/>
          <a:p>
            <a:r>
              <a:rPr lang="en-US" sz="9600" b="0" kern="0" dirty="0">
                <a:solidFill>
                  <a:schemeClr val="accent6">
                    <a:lumMod val="60000"/>
                    <a:lumOff val="40000"/>
                  </a:schemeClr>
                </a:solidFill>
                <a:latin typeface="+mn-lt"/>
              </a:rPr>
              <a:t>≈</a:t>
            </a:r>
            <a:endParaRPr lang="en-US" sz="9600" b="0" dirty="0">
              <a:solidFill>
                <a:schemeClr val="accent6">
                  <a:lumMod val="60000"/>
                  <a:lumOff val="40000"/>
                </a:schemeClr>
              </a:solidFill>
            </a:endParaRPr>
          </a:p>
        </p:txBody>
      </p:sp>
    </p:spTree>
    <p:extLst>
      <p:ext uri="{BB962C8B-B14F-4D97-AF65-F5344CB8AC3E}">
        <p14:creationId xmlns:p14="http://schemas.microsoft.com/office/powerpoint/2010/main" val="1887807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2E85-DE8E-E8D7-5BF7-DC100ABE4773}"/>
              </a:ext>
            </a:extLst>
          </p:cNvPr>
          <p:cNvSpPr>
            <a:spLocks noGrp="1"/>
          </p:cNvSpPr>
          <p:nvPr>
            <p:ph type="title"/>
          </p:nvPr>
        </p:nvSpPr>
        <p:spPr/>
        <p:txBody>
          <a:bodyPr/>
          <a:lstStyle/>
          <a:p>
            <a:r>
              <a:rPr lang="en-US"/>
              <a:t>Increasingly powerful mechanisms</a:t>
            </a:r>
          </a:p>
        </p:txBody>
      </p:sp>
      <p:sp>
        <p:nvSpPr>
          <p:cNvPr id="4" name="Rectangle: Rounded Corners 3">
            <a:extLst>
              <a:ext uri="{FF2B5EF4-FFF2-40B4-BE49-F238E27FC236}">
                <a16:creationId xmlns:a16="http://schemas.microsoft.com/office/drawing/2014/main" id="{35F9B504-9875-82EE-6889-AABEF786DD97}"/>
              </a:ext>
            </a:extLst>
          </p:cNvPr>
          <p:cNvSpPr/>
          <p:nvPr/>
        </p:nvSpPr>
        <p:spPr bwMode="auto">
          <a:xfrm>
            <a:off x="3962400" y="9144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No protection. Living life on the edge</a:t>
            </a:r>
            <a:endParaRPr kumimoji="0" lang="en-US" sz="2400" b="0" i="0" u="none" strike="noStrike" cap="none" normalizeH="0" baseline="0">
              <a:ln>
                <a:noFill/>
              </a:ln>
              <a:solidFill>
                <a:schemeClr val="tx1"/>
              </a:solidFill>
              <a:effectLst/>
              <a:latin typeface="+mn-lt"/>
            </a:endParaRPr>
          </a:p>
        </p:txBody>
      </p:sp>
      <p:sp>
        <p:nvSpPr>
          <p:cNvPr id="5" name="Rectangle: Rounded Corners 4">
            <a:extLst>
              <a:ext uri="{FF2B5EF4-FFF2-40B4-BE49-F238E27FC236}">
                <a16:creationId xmlns:a16="http://schemas.microsoft.com/office/drawing/2014/main" id="{D5EF85BC-1BBD-B0C8-408E-8CD7285A61E1}"/>
              </a:ext>
            </a:extLst>
          </p:cNvPr>
          <p:cNvSpPr/>
          <p:nvPr/>
        </p:nvSpPr>
        <p:spPr bwMode="auto">
          <a:xfrm>
            <a:off x="3975012" y="20955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Base &amp; Bound</a:t>
            </a:r>
            <a:endParaRPr kumimoji="0" lang="en-US" sz="2400" b="0" i="0" u="none" strike="noStrike" cap="none" normalizeH="0" baseline="0">
              <a:ln>
                <a:noFill/>
              </a:ln>
              <a:solidFill>
                <a:schemeClr val="tx1"/>
              </a:solidFill>
              <a:effectLst/>
              <a:latin typeface="+mn-lt"/>
            </a:endParaRPr>
          </a:p>
        </p:txBody>
      </p:sp>
      <p:sp>
        <p:nvSpPr>
          <p:cNvPr id="6" name="Rectangle: Rounded Corners 5">
            <a:extLst>
              <a:ext uri="{FF2B5EF4-FFF2-40B4-BE49-F238E27FC236}">
                <a16:creationId xmlns:a16="http://schemas.microsoft.com/office/drawing/2014/main" id="{A72527FA-2606-774B-8858-E62F69CFFBEF}"/>
              </a:ext>
            </a:extLst>
          </p:cNvPr>
          <p:cNvSpPr/>
          <p:nvPr/>
        </p:nvSpPr>
        <p:spPr bwMode="auto">
          <a:xfrm>
            <a:off x="3955568" y="32766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Base &amp; Bound with Relocation</a:t>
            </a:r>
            <a:endParaRPr kumimoji="0" lang="en-US" sz="2400" b="0" i="0" u="none" strike="noStrike" cap="none" normalizeH="0" baseline="0">
              <a:ln>
                <a:noFill/>
              </a:ln>
              <a:solidFill>
                <a:schemeClr val="tx1"/>
              </a:solidFill>
              <a:effectLst/>
              <a:latin typeface="+mn-lt"/>
            </a:endParaRPr>
          </a:p>
        </p:txBody>
      </p:sp>
      <p:sp>
        <p:nvSpPr>
          <p:cNvPr id="8" name="Rectangle: Rounded Corners 7">
            <a:extLst>
              <a:ext uri="{FF2B5EF4-FFF2-40B4-BE49-F238E27FC236}">
                <a16:creationId xmlns:a16="http://schemas.microsoft.com/office/drawing/2014/main" id="{BB3C7041-8BAC-8844-91C8-D30DEE3715AC}"/>
              </a:ext>
            </a:extLst>
          </p:cNvPr>
          <p:cNvSpPr/>
          <p:nvPr/>
        </p:nvSpPr>
        <p:spPr bwMode="auto">
          <a:xfrm>
            <a:off x="3993931" y="44577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Segmentation</a:t>
            </a:r>
            <a:endParaRPr kumimoji="0" lang="en-US" sz="2400" b="0" i="0" u="none" strike="noStrike" cap="none" normalizeH="0" baseline="0">
              <a:ln>
                <a:noFill/>
              </a:ln>
              <a:solidFill>
                <a:schemeClr val="tx1"/>
              </a:solidFill>
              <a:effectLst/>
              <a:latin typeface="+mn-lt"/>
            </a:endParaRPr>
          </a:p>
        </p:txBody>
      </p:sp>
      <p:sp>
        <p:nvSpPr>
          <p:cNvPr id="9" name="Rectangle: Rounded Corners 8">
            <a:extLst>
              <a:ext uri="{FF2B5EF4-FFF2-40B4-BE49-F238E27FC236}">
                <a16:creationId xmlns:a16="http://schemas.microsoft.com/office/drawing/2014/main" id="{A650F9A2-04D8-2CE4-2FA6-737D275AF80B}"/>
              </a:ext>
            </a:extLst>
          </p:cNvPr>
          <p:cNvSpPr/>
          <p:nvPr/>
        </p:nvSpPr>
        <p:spPr bwMode="auto">
          <a:xfrm>
            <a:off x="3993931" y="5725248"/>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Paging</a:t>
            </a:r>
            <a:endParaRPr kumimoji="0" lang="en-US" sz="2400" b="0" i="0" u="none" strike="noStrike" cap="none" normalizeH="0" baseline="0">
              <a:ln>
                <a:noFill/>
              </a:ln>
              <a:solidFill>
                <a:schemeClr val="tx1"/>
              </a:solidFill>
              <a:effectLst/>
              <a:latin typeface="+mn-lt"/>
            </a:endParaRPr>
          </a:p>
        </p:txBody>
      </p:sp>
    </p:spTree>
    <p:extLst>
      <p:ext uri="{BB962C8B-B14F-4D97-AF65-F5344CB8AC3E}">
        <p14:creationId xmlns:p14="http://schemas.microsoft.com/office/powerpoint/2010/main" val="332387300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5E27-BAF8-282B-80E7-54D6D947D6A6}"/>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86166DDF-379F-8A17-B64A-A57B882685E8}"/>
              </a:ext>
            </a:extLst>
          </p:cNvPr>
          <p:cNvSpPr>
            <a:spLocks noGrp="1"/>
          </p:cNvSpPr>
          <p:nvPr>
            <p:ph idx="1"/>
          </p:nvPr>
        </p:nvSpPr>
        <p:spPr>
          <a:xfrm>
            <a:off x="812800" y="1295400"/>
            <a:ext cx="10566400" cy="4724400"/>
          </a:xfrm>
        </p:spPr>
        <p:txBody>
          <a:bodyPr/>
          <a:lstStyle/>
          <a:p>
            <a:pPr marL="0" indent="0" algn="ctr">
              <a:buNone/>
            </a:pPr>
            <a:r>
              <a:rPr lang="en-US" i="0" u="none" strike="noStrike" baseline="0" dirty="0"/>
              <a:t>Create a base and bounds pair per </a:t>
            </a:r>
            <a:r>
              <a:rPr lang="en-US" i="0" u="none" strike="noStrike" baseline="0" dirty="0">
                <a:solidFill>
                  <a:schemeClr val="accent1"/>
                </a:solidFill>
              </a:rPr>
              <a:t>logical segment </a:t>
            </a:r>
            <a:r>
              <a:rPr lang="en-US" i="0" u="none" strike="noStrike" baseline="0" dirty="0"/>
              <a:t>of the address space</a:t>
            </a:r>
          </a:p>
          <a:p>
            <a:pPr marL="0" indent="0" algn="ctr">
              <a:buNone/>
            </a:pPr>
            <a:endParaRPr lang="en-US" dirty="0"/>
          </a:p>
          <a:p>
            <a:pPr marL="0" indent="0" algn="ctr">
              <a:buNone/>
            </a:pPr>
            <a:endParaRPr lang="en-US" dirty="0"/>
          </a:p>
          <a:p>
            <a:pPr marL="0" indent="0" algn="ctr">
              <a:buNone/>
            </a:pPr>
            <a:r>
              <a:rPr lang="en-US" i="0" u="none" strike="noStrike" baseline="0" dirty="0"/>
              <a:t>A </a:t>
            </a:r>
            <a:r>
              <a:rPr lang="en-US" i="0" u="none" strike="noStrike" baseline="0" dirty="0">
                <a:solidFill>
                  <a:schemeClr val="accent1"/>
                </a:solidFill>
              </a:rPr>
              <a:t>segment</a:t>
            </a:r>
            <a:r>
              <a:rPr lang="en-US" i="0" u="none" strike="noStrike" baseline="0" dirty="0"/>
              <a:t> is a contiguous portion of the address space of a particular length</a:t>
            </a:r>
          </a:p>
          <a:p>
            <a:pPr marL="0" indent="0" algn="ctr">
              <a:buNone/>
            </a:pPr>
            <a:endParaRPr lang="en-US" dirty="0"/>
          </a:p>
          <a:p>
            <a:pPr marL="0" indent="0" algn="ctr">
              <a:buNone/>
            </a:pPr>
            <a:endParaRPr lang="en-US" dirty="0"/>
          </a:p>
          <a:p>
            <a:pPr marL="0" indent="0" algn="ctr">
              <a:buNone/>
            </a:pPr>
            <a:r>
              <a:rPr lang="en-US" dirty="0"/>
              <a:t>Can place each segment </a:t>
            </a:r>
            <a:r>
              <a:rPr lang="en-US" dirty="0">
                <a:solidFill>
                  <a:schemeClr val="accent1"/>
                </a:solidFill>
              </a:rPr>
              <a:t>independently</a:t>
            </a:r>
            <a:r>
              <a:rPr lang="en-US" dirty="0"/>
              <a:t> at different locations in memory</a:t>
            </a:r>
          </a:p>
        </p:txBody>
      </p:sp>
    </p:spTree>
    <p:extLst>
      <p:ext uri="{BB962C8B-B14F-4D97-AF65-F5344CB8AC3E}">
        <p14:creationId xmlns:p14="http://schemas.microsoft.com/office/powerpoint/2010/main" val="169034849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4A6D-FD45-C9AC-2514-9DCBEA775124}"/>
              </a:ext>
            </a:extLst>
          </p:cNvPr>
          <p:cNvSpPr>
            <a:spLocks noGrp="1"/>
          </p:cNvSpPr>
          <p:nvPr>
            <p:ph type="title"/>
          </p:nvPr>
        </p:nvSpPr>
        <p:spPr/>
        <p:txBody>
          <a:bodyPr/>
          <a:lstStyle/>
          <a:p>
            <a:r>
              <a:rPr lang="en-US"/>
              <a:t>Segmentation</a:t>
            </a:r>
          </a:p>
        </p:txBody>
      </p:sp>
      <p:grpSp>
        <p:nvGrpSpPr>
          <p:cNvPr id="4" name="Group 55">
            <a:extLst>
              <a:ext uri="{FF2B5EF4-FFF2-40B4-BE49-F238E27FC236}">
                <a16:creationId xmlns:a16="http://schemas.microsoft.com/office/drawing/2014/main" id="{450282C7-308F-2B84-1D87-91F6F0403326}"/>
              </a:ext>
            </a:extLst>
          </p:cNvPr>
          <p:cNvGrpSpPr>
            <a:grpSpLocks/>
          </p:cNvGrpSpPr>
          <p:nvPr/>
        </p:nvGrpSpPr>
        <p:grpSpPr bwMode="auto">
          <a:xfrm>
            <a:off x="3830637" y="1371600"/>
            <a:ext cx="4530726" cy="3862388"/>
            <a:chOff x="2592" y="480"/>
            <a:chExt cx="2854" cy="2433"/>
          </a:xfrm>
        </p:grpSpPr>
        <p:sp>
          <p:nvSpPr>
            <p:cNvPr id="5" name="Oval 5">
              <a:extLst>
                <a:ext uri="{FF2B5EF4-FFF2-40B4-BE49-F238E27FC236}">
                  <a16:creationId xmlns:a16="http://schemas.microsoft.com/office/drawing/2014/main" id="{A957A1CD-EE2B-FB4C-989E-0CA89A2A8DED}"/>
                </a:ext>
              </a:extLst>
            </p:cNvPr>
            <p:cNvSpPr>
              <a:spLocks noChangeArrowheads="1"/>
            </p:cNvSpPr>
            <p:nvPr/>
          </p:nvSpPr>
          <p:spPr bwMode="auto">
            <a:xfrm>
              <a:off x="2688" y="558"/>
              <a:ext cx="1381" cy="1890"/>
            </a:xfrm>
            <a:prstGeom prst="ellipse">
              <a:avLst/>
            </a:prstGeom>
            <a:solidFill>
              <a:srgbClr val="99FFCC"/>
            </a:solidFill>
            <a:ln w="9525">
              <a:solidFill>
                <a:schemeClr val="tx1"/>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2800" b="0">
                <a:latin typeface="Gill Sans Light" charset="0"/>
                <a:ea typeface="Gill Sans Light" charset="0"/>
                <a:cs typeface="Gill Sans Light" charset="0"/>
              </a:endParaRPr>
            </a:p>
          </p:txBody>
        </p:sp>
        <p:sp>
          <p:nvSpPr>
            <p:cNvPr id="6" name="Rectangle 6">
              <a:extLst>
                <a:ext uri="{FF2B5EF4-FFF2-40B4-BE49-F238E27FC236}">
                  <a16:creationId xmlns:a16="http://schemas.microsoft.com/office/drawing/2014/main" id="{B33795CB-A351-8C5E-6F19-9EEEFA714774}"/>
                </a:ext>
              </a:extLst>
            </p:cNvPr>
            <p:cNvSpPr>
              <a:spLocks noChangeArrowheads="1"/>
            </p:cNvSpPr>
            <p:nvPr/>
          </p:nvSpPr>
          <p:spPr bwMode="auto">
            <a:xfrm>
              <a:off x="2992" y="864"/>
              <a:ext cx="472" cy="254"/>
            </a:xfrm>
            <a:prstGeom prst="rect">
              <a:avLst/>
            </a:prstGeom>
            <a:solidFill>
              <a:srgbClr val="FF66CC"/>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charset="0"/>
                  <a:ea typeface="Gill Sans Light" charset="0"/>
                  <a:cs typeface="Gill Sans Light" charset="0"/>
                </a:rPr>
                <a:t>1</a:t>
              </a:r>
            </a:p>
          </p:txBody>
        </p:sp>
        <p:sp>
          <p:nvSpPr>
            <p:cNvPr id="7" name="Rectangle 7">
              <a:extLst>
                <a:ext uri="{FF2B5EF4-FFF2-40B4-BE49-F238E27FC236}">
                  <a16:creationId xmlns:a16="http://schemas.microsoft.com/office/drawing/2014/main" id="{1C7537C0-9A02-0EA9-FA34-E6DA683339BD}"/>
                </a:ext>
              </a:extLst>
            </p:cNvPr>
            <p:cNvSpPr>
              <a:spLocks noChangeArrowheads="1"/>
            </p:cNvSpPr>
            <p:nvPr/>
          </p:nvSpPr>
          <p:spPr bwMode="auto">
            <a:xfrm>
              <a:off x="2800" y="1440"/>
              <a:ext cx="436" cy="436"/>
            </a:xfrm>
            <a:prstGeom prst="rect">
              <a:avLst/>
            </a:prstGeom>
            <a:solidFill>
              <a:srgbClr val="FFFF00"/>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charset="0"/>
                  <a:ea typeface="Gill Sans Light" charset="0"/>
                  <a:cs typeface="Gill Sans Light" charset="0"/>
                </a:rPr>
                <a:t>3</a:t>
              </a:r>
            </a:p>
          </p:txBody>
        </p:sp>
        <p:sp>
          <p:nvSpPr>
            <p:cNvPr id="8" name="Rectangle 8">
              <a:extLst>
                <a:ext uri="{FF2B5EF4-FFF2-40B4-BE49-F238E27FC236}">
                  <a16:creationId xmlns:a16="http://schemas.microsoft.com/office/drawing/2014/main" id="{D07D01DB-BD1D-8B49-8451-F8F70F39E02D}"/>
                </a:ext>
              </a:extLst>
            </p:cNvPr>
            <p:cNvSpPr>
              <a:spLocks noChangeArrowheads="1"/>
            </p:cNvSpPr>
            <p:nvPr/>
          </p:nvSpPr>
          <p:spPr bwMode="auto">
            <a:xfrm>
              <a:off x="3520" y="1248"/>
              <a:ext cx="437" cy="182"/>
            </a:xfrm>
            <a:prstGeom prst="rect">
              <a:avLst/>
            </a:prstGeom>
            <a:solidFill>
              <a:srgbClr val="00FFFF"/>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charset="0"/>
                  <a:ea typeface="Gill Sans Light" charset="0"/>
                  <a:cs typeface="Gill Sans Light" charset="0"/>
                </a:rPr>
                <a:t>2</a:t>
              </a:r>
            </a:p>
          </p:txBody>
        </p:sp>
        <p:sp>
          <p:nvSpPr>
            <p:cNvPr id="9" name="Rectangle 9">
              <a:extLst>
                <a:ext uri="{FF2B5EF4-FFF2-40B4-BE49-F238E27FC236}">
                  <a16:creationId xmlns:a16="http://schemas.microsoft.com/office/drawing/2014/main" id="{FCC89D9B-E736-99A1-082B-8E9C72CB9AD5}"/>
                </a:ext>
              </a:extLst>
            </p:cNvPr>
            <p:cNvSpPr>
              <a:spLocks noChangeArrowheads="1"/>
            </p:cNvSpPr>
            <p:nvPr/>
          </p:nvSpPr>
          <p:spPr bwMode="auto">
            <a:xfrm>
              <a:off x="3376" y="1728"/>
              <a:ext cx="435" cy="254"/>
            </a:xfrm>
            <a:prstGeom prst="rect">
              <a:avLst/>
            </a:prstGeom>
            <a:solidFill>
              <a:srgbClr val="53FB25"/>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charset="0"/>
                  <a:ea typeface="Gill Sans Light" charset="0"/>
                  <a:cs typeface="Gill Sans Light" charset="0"/>
                </a:rPr>
                <a:t>4</a:t>
              </a:r>
            </a:p>
          </p:txBody>
        </p:sp>
        <p:sp>
          <p:nvSpPr>
            <p:cNvPr id="10" name="Text Box 24">
              <a:extLst>
                <a:ext uri="{FF2B5EF4-FFF2-40B4-BE49-F238E27FC236}">
                  <a16:creationId xmlns:a16="http://schemas.microsoft.com/office/drawing/2014/main" id="{F97A559B-3742-0A3B-C36C-408CAD3E4329}"/>
                </a:ext>
              </a:extLst>
            </p:cNvPr>
            <p:cNvSpPr txBox="1">
              <a:spLocks noChangeArrowheads="1"/>
            </p:cNvSpPr>
            <p:nvPr/>
          </p:nvSpPr>
          <p:spPr bwMode="auto">
            <a:xfrm>
              <a:off x="2776" y="2462"/>
              <a:ext cx="1219"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Gill Sans Light" charset="0"/>
                  <a:ea typeface="Gill Sans Light" charset="0"/>
                  <a:cs typeface="Gill Sans Light" charset="0"/>
                </a:rPr>
                <a:t>user view of</a:t>
              </a:r>
            </a:p>
            <a:p>
              <a:pPr eaLnBrk="1" hangingPunct="1"/>
              <a:r>
                <a:rPr lang="en-US" altLang="en-US" sz="2000" b="0">
                  <a:latin typeface="Gill Sans Light" charset="0"/>
                  <a:ea typeface="Gill Sans Light" charset="0"/>
                  <a:cs typeface="Gill Sans Light" charset="0"/>
                </a:rPr>
                <a:t>memory space </a:t>
              </a:r>
            </a:p>
          </p:txBody>
        </p:sp>
        <p:sp>
          <p:nvSpPr>
            <p:cNvPr id="11" name="Rectangle 12">
              <a:extLst>
                <a:ext uri="{FF2B5EF4-FFF2-40B4-BE49-F238E27FC236}">
                  <a16:creationId xmlns:a16="http://schemas.microsoft.com/office/drawing/2014/main" id="{369A0633-0BD8-0527-A810-DE277AB55975}"/>
                </a:ext>
              </a:extLst>
            </p:cNvPr>
            <p:cNvSpPr>
              <a:spLocks noChangeArrowheads="1"/>
            </p:cNvSpPr>
            <p:nvPr/>
          </p:nvSpPr>
          <p:spPr bwMode="auto">
            <a:xfrm>
              <a:off x="4518" y="576"/>
              <a:ext cx="545" cy="509"/>
            </a:xfrm>
            <a:prstGeom prst="rect">
              <a:avLst/>
            </a:prstGeom>
            <a:solidFill>
              <a:srgbClr val="53FB25"/>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2800" b="0">
                <a:latin typeface="Gill Sans Light" charset="0"/>
                <a:ea typeface="Gill Sans Light" charset="0"/>
                <a:cs typeface="Gill Sans Light" charset="0"/>
              </a:endParaRPr>
            </a:p>
          </p:txBody>
        </p:sp>
        <p:sp>
          <p:nvSpPr>
            <p:cNvPr id="12" name="Line 13">
              <a:extLst>
                <a:ext uri="{FF2B5EF4-FFF2-40B4-BE49-F238E27FC236}">
                  <a16:creationId xmlns:a16="http://schemas.microsoft.com/office/drawing/2014/main" id="{CAE7A01B-33EC-AE37-B74A-EA97AB248236}"/>
                </a:ext>
              </a:extLst>
            </p:cNvPr>
            <p:cNvSpPr>
              <a:spLocks noChangeShapeType="1"/>
            </p:cNvSpPr>
            <p:nvPr/>
          </p:nvSpPr>
          <p:spPr bwMode="auto">
            <a:xfrm>
              <a:off x="4518" y="831"/>
              <a:ext cx="54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b="0">
                <a:latin typeface="Gill Sans Light" charset="0"/>
                <a:ea typeface="Gill Sans Light" charset="0"/>
                <a:cs typeface="Gill Sans Light" charset="0"/>
              </a:endParaRPr>
            </a:p>
          </p:txBody>
        </p:sp>
        <p:sp>
          <p:nvSpPr>
            <p:cNvPr id="13" name="Rectangle 15">
              <a:extLst>
                <a:ext uri="{FF2B5EF4-FFF2-40B4-BE49-F238E27FC236}">
                  <a16:creationId xmlns:a16="http://schemas.microsoft.com/office/drawing/2014/main" id="{36781132-E84B-3C9A-538E-AE3FABBDDCC9}"/>
                </a:ext>
              </a:extLst>
            </p:cNvPr>
            <p:cNvSpPr>
              <a:spLocks noChangeArrowheads="1"/>
            </p:cNvSpPr>
            <p:nvPr/>
          </p:nvSpPr>
          <p:spPr bwMode="auto">
            <a:xfrm>
              <a:off x="4518" y="1085"/>
              <a:ext cx="545" cy="509"/>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2800" b="0">
                <a:latin typeface="Gill Sans Light" charset="0"/>
                <a:ea typeface="Gill Sans Light" charset="0"/>
                <a:cs typeface="Gill Sans Light" charset="0"/>
              </a:endParaRPr>
            </a:p>
          </p:txBody>
        </p:sp>
        <p:sp>
          <p:nvSpPr>
            <p:cNvPr id="14" name="Line 16">
              <a:extLst>
                <a:ext uri="{FF2B5EF4-FFF2-40B4-BE49-F238E27FC236}">
                  <a16:creationId xmlns:a16="http://schemas.microsoft.com/office/drawing/2014/main" id="{452D867A-78A5-87B5-55F6-4B994F497582}"/>
                </a:ext>
              </a:extLst>
            </p:cNvPr>
            <p:cNvSpPr>
              <a:spLocks noChangeShapeType="1"/>
            </p:cNvSpPr>
            <p:nvPr/>
          </p:nvSpPr>
          <p:spPr bwMode="auto">
            <a:xfrm>
              <a:off x="4518" y="1340"/>
              <a:ext cx="54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b="0">
                <a:latin typeface="Gill Sans Light" charset="0"/>
                <a:ea typeface="Gill Sans Light" charset="0"/>
                <a:cs typeface="Gill Sans Light" charset="0"/>
              </a:endParaRPr>
            </a:p>
          </p:txBody>
        </p:sp>
        <p:sp>
          <p:nvSpPr>
            <p:cNvPr id="15" name="Text Box 17">
              <a:extLst>
                <a:ext uri="{FF2B5EF4-FFF2-40B4-BE49-F238E27FC236}">
                  <a16:creationId xmlns:a16="http://schemas.microsoft.com/office/drawing/2014/main" id="{15961581-8D69-B268-5F58-AA1FA2E612FB}"/>
                </a:ext>
              </a:extLst>
            </p:cNvPr>
            <p:cNvSpPr txBox="1">
              <a:spLocks noChangeArrowheads="1"/>
            </p:cNvSpPr>
            <p:nvPr/>
          </p:nvSpPr>
          <p:spPr bwMode="auto">
            <a:xfrm>
              <a:off x="4675" y="595"/>
              <a:ext cx="20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2000" b="0">
                  <a:latin typeface="Gill Sans Light" charset="0"/>
                  <a:ea typeface="Gill Sans Light" charset="0"/>
                  <a:cs typeface="Gill Sans Light" charset="0"/>
                </a:rPr>
                <a:t>1</a:t>
              </a:r>
            </a:p>
          </p:txBody>
        </p:sp>
        <p:sp>
          <p:nvSpPr>
            <p:cNvPr id="16" name="Text Box 18">
              <a:extLst>
                <a:ext uri="{FF2B5EF4-FFF2-40B4-BE49-F238E27FC236}">
                  <a16:creationId xmlns:a16="http://schemas.microsoft.com/office/drawing/2014/main" id="{B16F492F-09A9-CDAC-4E5C-DA7B3891C64A}"/>
                </a:ext>
              </a:extLst>
            </p:cNvPr>
            <p:cNvSpPr txBox="1">
              <a:spLocks noChangeArrowheads="1"/>
            </p:cNvSpPr>
            <p:nvPr/>
          </p:nvSpPr>
          <p:spPr bwMode="auto">
            <a:xfrm>
              <a:off x="4691" y="828"/>
              <a:ext cx="20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2000" b="0">
                  <a:latin typeface="Gill Sans Light" charset="0"/>
                  <a:ea typeface="Gill Sans Light" charset="0"/>
                  <a:cs typeface="Gill Sans Light" charset="0"/>
                </a:rPr>
                <a:t>4</a:t>
              </a:r>
            </a:p>
          </p:txBody>
        </p:sp>
        <p:sp>
          <p:nvSpPr>
            <p:cNvPr id="17" name="Rectangle 19">
              <a:extLst>
                <a:ext uri="{FF2B5EF4-FFF2-40B4-BE49-F238E27FC236}">
                  <a16:creationId xmlns:a16="http://schemas.microsoft.com/office/drawing/2014/main" id="{5DD9479E-D243-80AD-6475-6431499C6A8E}"/>
                </a:ext>
              </a:extLst>
            </p:cNvPr>
            <p:cNvSpPr>
              <a:spLocks noChangeArrowheads="1"/>
            </p:cNvSpPr>
            <p:nvPr/>
          </p:nvSpPr>
          <p:spPr bwMode="auto">
            <a:xfrm>
              <a:off x="4518" y="1594"/>
              <a:ext cx="545" cy="690"/>
            </a:xfrm>
            <a:prstGeom prst="rect">
              <a:avLst/>
            </a:prstGeom>
            <a:solidFill>
              <a:srgbClr val="FFFF00"/>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2800" b="0">
                <a:latin typeface="Gill Sans Light" charset="0"/>
                <a:ea typeface="Gill Sans Light" charset="0"/>
                <a:cs typeface="Gill Sans Light" charset="0"/>
              </a:endParaRPr>
            </a:p>
          </p:txBody>
        </p:sp>
        <p:sp>
          <p:nvSpPr>
            <p:cNvPr id="18" name="Rectangle 20">
              <a:extLst>
                <a:ext uri="{FF2B5EF4-FFF2-40B4-BE49-F238E27FC236}">
                  <a16:creationId xmlns:a16="http://schemas.microsoft.com/office/drawing/2014/main" id="{8B310B6F-51F5-2DFB-8CD9-43C2AF3964EF}"/>
                </a:ext>
              </a:extLst>
            </p:cNvPr>
            <p:cNvSpPr>
              <a:spLocks noChangeArrowheads="1"/>
            </p:cNvSpPr>
            <p:nvPr/>
          </p:nvSpPr>
          <p:spPr bwMode="auto">
            <a:xfrm>
              <a:off x="4518" y="2284"/>
              <a:ext cx="545" cy="182"/>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2800" b="0">
                <a:latin typeface="Gill Sans Light" charset="0"/>
                <a:ea typeface="Gill Sans Light" charset="0"/>
                <a:cs typeface="Gill Sans Light" charset="0"/>
              </a:endParaRPr>
            </a:p>
          </p:txBody>
        </p:sp>
        <p:sp>
          <p:nvSpPr>
            <p:cNvPr id="19" name="Line 21">
              <a:extLst>
                <a:ext uri="{FF2B5EF4-FFF2-40B4-BE49-F238E27FC236}">
                  <a16:creationId xmlns:a16="http://schemas.microsoft.com/office/drawing/2014/main" id="{D292A89B-705C-5D69-61B6-697D0CDC57D0}"/>
                </a:ext>
              </a:extLst>
            </p:cNvPr>
            <p:cNvSpPr>
              <a:spLocks noChangeShapeType="1"/>
            </p:cNvSpPr>
            <p:nvPr/>
          </p:nvSpPr>
          <p:spPr bwMode="auto">
            <a:xfrm>
              <a:off x="4518" y="1775"/>
              <a:ext cx="54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b="0">
                <a:latin typeface="Gill Sans Light" charset="0"/>
                <a:ea typeface="Gill Sans Light" charset="0"/>
                <a:cs typeface="Gill Sans Light" charset="0"/>
              </a:endParaRPr>
            </a:p>
          </p:txBody>
        </p:sp>
        <p:sp>
          <p:nvSpPr>
            <p:cNvPr id="20" name="Text Box 22">
              <a:extLst>
                <a:ext uri="{FF2B5EF4-FFF2-40B4-BE49-F238E27FC236}">
                  <a16:creationId xmlns:a16="http://schemas.microsoft.com/office/drawing/2014/main" id="{847AC697-20B7-8A9E-E594-A6EA1406DBE7}"/>
                </a:ext>
              </a:extLst>
            </p:cNvPr>
            <p:cNvSpPr txBox="1">
              <a:spLocks noChangeArrowheads="1"/>
            </p:cNvSpPr>
            <p:nvPr/>
          </p:nvSpPr>
          <p:spPr bwMode="auto">
            <a:xfrm>
              <a:off x="4676" y="1577"/>
              <a:ext cx="20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2000" b="0">
                  <a:latin typeface="Gill Sans Light" charset="0"/>
                  <a:ea typeface="Gill Sans Light" charset="0"/>
                  <a:cs typeface="Gill Sans Light" charset="0"/>
                </a:rPr>
                <a:t>2</a:t>
              </a:r>
            </a:p>
          </p:txBody>
        </p:sp>
        <p:sp>
          <p:nvSpPr>
            <p:cNvPr id="21" name="Text Box 23">
              <a:extLst>
                <a:ext uri="{FF2B5EF4-FFF2-40B4-BE49-F238E27FC236}">
                  <a16:creationId xmlns:a16="http://schemas.microsoft.com/office/drawing/2014/main" id="{A5CD84A7-5848-E965-8D42-E20248DCD36E}"/>
                </a:ext>
              </a:extLst>
            </p:cNvPr>
            <p:cNvSpPr txBox="1">
              <a:spLocks noChangeArrowheads="1"/>
            </p:cNvSpPr>
            <p:nvPr/>
          </p:nvSpPr>
          <p:spPr bwMode="auto">
            <a:xfrm>
              <a:off x="4691" y="1925"/>
              <a:ext cx="20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spcBef>
                  <a:spcPct val="50000"/>
                </a:spcBef>
              </a:pPr>
              <a:r>
                <a:rPr lang="en-US" altLang="en-US" sz="2000" b="0">
                  <a:latin typeface="Gill Sans Light" charset="0"/>
                  <a:ea typeface="Gill Sans Light" charset="0"/>
                  <a:cs typeface="Gill Sans Light" charset="0"/>
                </a:rPr>
                <a:t>3</a:t>
              </a:r>
            </a:p>
          </p:txBody>
        </p:sp>
        <p:sp>
          <p:nvSpPr>
            <p:cNvPr id="22" name="Text Box 25">
              <a:extLst>
                <a:ext uri="{FF2B5EF4-FFF2-40B4-BE49-F238E27FC236}">
                  <a16:creationId xmlns:a16="http://schemas.microsoft.com/office/drawing/2014/main" id="{CEFCF209-2C3A-3E84-6B7C-E322970110A2}"/>
                </a:ext>
              </a:extLst>
            </p:cNvPr>
            <p:cNvSpPr txBox="1">
              <a:spLocks noChangeArrowheads="1"/>
            </p:cNvSpPr>
            <p:nvPr/>
          </p:nvSpPr>
          <p:spPr bwMode="auto">
            <a:xfrm>
              <a:off x="4082" y="2457"/>
              <a:ext cx="1364" cy="4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spcBef>
                  <a:spcPct val="5000"/>
                </a:spcBef>
              </a:pPr>
              <a:r>
                <a:rPr lang="en-US" altLang="en-US" sz="2000" b="0">
                  <a:latin typeface="Gill Sans Light" charset="0"/>
                  <a:ea typeface="Gill Sans Light" charset="0"/>
                  <a:cs typeface="Gill Sans Light" charset="0"/>
                </a:rPr>
                <a:t>physical </a:t>
              </a:r>
            </a:p>
            <a:p>
              <a:pPr algn="ctr" eaLnBrk="1" hangingPunct="1">
                <a:spcBef>
                  <a:spcPct val="5000"/>
                </a:spcBef>
              </a:pPr>
              <a:r>
                <a:rPr lang="en-US" altLang="en-US" sz="2000" b="0">
                  <a:latin typeface="Gill Sans Light" charset="0"/>
                  <a:ea typeface="Gill Sans Light" charset="0"/>
                  <a:cs typeface="Gill Sans Light" charset="0"/>
                </a:rPr>
                <a:t>memory space</a:t>
              </a:r>
            </a:p>
          </p:txBody>
        </p:sp>
        <p:sp>
          <p:nvSpPr>
            <p:cNvPr id="23" name="Rectangle 26">
              <a:extLst>
                <a:ext uri="{FF2B5EF4-FFF2-40B4-BE49-F238E27FC236}">
                  <a16:creationId xmlns:a16="http://schemas.microsoft.com/office/drawing/2014/main" id="{8C20E2B6-A43C-FA05-3AD5-6D3499CDBEAD}"/>
                </a:ext>
              </a:extLst>
            </p:cNvPr>
            <p:cNvSpPr>
              <a:spLocks noChangeArrowheads="1"/>
            </p:cNvSpPr>
            <p:nvPr/>
          </p:nvSpPr>
          <p:spPr bwMode="auto">
            <a:xfrm>
              <a:off x="4520" y="576"/>
              <a:ext cx="539" cy="254"/>
            </a:xfrm>
            <a:prstGeom prst="rect">
              <a:avLst/>
            </a:prstGeom>
            <a:solidFill>
              <a:srgbClr val="FF66CC"/>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Gill Sans Light" charset="0"/>
                  <a:ea typeface="Gill Sans Light" charset="0"/>
                  <a:cs typeface="Gill Sans Light" charset="0"/>
                </a:rPr>
                <a:t>1</a:t>
              </a:r>
            </a:p>
          </p:txBody>
        </p:sp>
        <p:sp>
          <p:nvSpPr>
            <p:cNvPr id="24" name="Rectangle 27">
              <a:extLst>
                <a:ext uri="{FF2B5EF4-FFF2-40B4-BE49-F238E27FC236}">
                  <a16:creationId xmlns:a16="http://schemas.microsoft.com/office/drawing/2014/main" id="{CB296484-8989-1C72-B9FC-012851D02C73}"/>
                </a:ext>
              </a:extLst>
            </p:cNvPr>
            <p:cNvSpPr>
              <a:spLocks noChangeArrowheads="1"/>
            </p:cNvSpPr>
            <p:nvPr/>
          </p:nvSpPr>
          <p:spPr bwMode="auto">
            <a:xfrm>
              <a:off x="4521" y="1584"/>
              <a:ext cx="543" cy="200"/>
            </a:xfrm>
            <a:prstGeom prst="rect">
              <a:avLst/>
            </a:prstGeom>
            <a:solidFill>
              <a:srgbClr val="00FFFF"/>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Gill Sans Light" charset="0"/>
                  <a:ea typeface="Gill Sans Light" charset="0"/>
                  <a:cs typeface="Gill Sans Light" charset="0"/>
                </a:rPr>
                <a:t>2</a:t>
              </a:r>
            </a:p>
          </p:txBody>
        </p:sp>
        <p:sp>
          <p:nvSpPr>
            <p:cNvPr id="25" name="Rectangle 50">
              <a:extLst>
                <a:ext uri="{FF2B5EF4-FFF2-40B4-BE49-F238E27FC236}">
                  <a16:creationId xmlns:a16="http://schemas.microsoft.com/office/drawing/2014/main" id="{1FB9F91C-C6EF-CA34-CF1A-3BE8615D0CC2}"/>
                </a:ext>
              </a:extLst>
            </p:cNvPr>
            <p:cNvSpPr>
              <a:spLocks noChangeArrowheads="1"/>
            </p:cNvSpPr>
            <p:nvPr/>
          </p:nvSpPr>
          <p:spPr bwMode="auto">
            <a:xfrm>
              <a:off x="2592" y="480"/>
              <a:ext cx="2854" cy="2400"/>
            </a:xfrm>
            <a:prstGeom prst="rect">
              <a:avLst/>
            </a:prstGeom>
            <a:noFill/>
            <a:ln w="38100">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2800" b="0">
                <a:latin typeface="Gill Sans Light" charset="0"/>
                <a:ea typeface="Gill Sans Light" charset="0"/>
                <a:cs typeface="Gill Sans Light" charset="0"/>
              </a:endParaRPr>
            </a:p>
          </p:txBody>
        </p:sp>
      </p:grpSp>
      <p:sp>
        <p:nvSpPr>
          <p:cNvPr id="26" name="Content Placeholder 2">
            <a:extLst>
              <a:ext uri="{FF2B5EF4-FFF2-40B4-BE49-F238E27FC236}">
                <a16:creationId xmlns:a16="http://schemas.microsoft.com/office/drawing/2014/main" id="{BE34D71B-F1D8-1AED-DD34-171D225F39CD}"/>
              </a:ext>
            </a:extLst>
          </p:cNvPr>
          <p:cNvSpPr txBox="1">
            <a:spLocks/>
          </p:cNvSpPr>
          <p:nvPr/>
        </p:nvSpPr>
        <p:spPr bwMode="auto">
          <a:xfrm>
            <a:off x="457200" y="5693814"/>
            <a:ext cx="109728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err="1">
                <a:latin typeface="+mn-lt"/>
              </a:rPr>
              <a:t>Minimises</a:t>
            </a:r>
            <a:r>
              <a:rPr lang="en-US" kern="0">
                <a:latin typeface="+mn-lt"/>
              </a:rPr>
              <a:t> internal fragmentation </a:t>
            </a:r>
          </a:p>
          <a:p>
            <a:pPr marL="0" indent="0" algn="ctr">
              <a:buNone/>
            </a:pPr>
            <a:r>
              <a:rPr lang="en-US" kern="0">
                <a:latin typeface="+mn-lt"/>
              </a:rPr>
              <a:t>(code, data, heap, stack segments placed independently)</a:t>
            </a:r>
          </a:p>
        </p:txBody>
      </p:sp>
    </p:spTree>
    <p:extLst>
      <p:ext uri="{BB962C8B-B14F-4D97-AF65-F5344CB8AC3E}">
        <p14:creationId xmlns:p14="http://schemas.microsoft.com/office/powerpoint/2010/main" val="3896733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B4A3-7A69-7284-2FDF-97DFEA43D4C3}"/>
              </a:ext>
            </a:extLst>
          </p:cNvPr>
          <p:cNvSpPr>
            <a:spLocks noGrp="1"/>
          </p:cNvSpPr>
          <p:nvPr>
            <p:ph type="title"/>
          </p:nvPr>
        </p:nvSpPr>
        <p:spPr>
          <a:xfrm>
            <a:off x="0" y="152400"/>
            <a:ext cx="12192000" cy="533400"/>
          </a:xfrm>
        </p:spPr>
        <p:txBody>
          <a:bodyPr/>
          <a:lstStyle/>
          <a:p>
            <a:r>
              <a:rPr lang="en-US" dirty="0"/>
              <a:t>Implementation of a multi-segment model</a:t>
            </a:r>
          </a:p>
        </p:txBody>
      </p:sp>
      <p:sp>
        <p:nvSpPr>
          <p:cNvPr id="5" name="TextBox 4">
            <a:extLst>
              <a:ext uri="{FF2B5EF4-FFF2-40B4-BE49-F238E27FC236}">
                <a16:creationId xmlns:a16="http://schemas.microsoft.com/office/drawing/2014/main" id="{80619F18-6EF5-2670-016F-8E698D467AEA}"/>
              </a:ext>
            </a:extLst>
          </p:cNvPr>
          <p:cNvSpPr txBox="1"/>
          <p:nvPr/>
        </p:nvSpPr>
        <p:spPr>
          <a:xfrm>
            <a:off x="0" y="1371600"/>
            <a:ext cx="12192000" cy="1722908"/>
          </a:xfrm>
          <a:prstGeom prst="rect">
            <a:avLst/>
          </a:prstGeom>
          <a:noFill/>
        </p:spPr>
        <p:txBody>
          <a:bodyPr wrap="square">
            <a:spAutoFit/>
          </a:bodyPr>
          <a:lstStyle/>
          <a:p>
            <a:pPr algn="ctr">
              <a:lnSpc>
                <a:spcPct val="80000"/>
              </a:lnSpc>
              <a:spcBef>
                <a:spcPct val="10000"/>
              </a:spcBef>
            </a:pPr>
            <a:r>
              <a:rPr lang="en-US" altLang="ko-KR" sz="2400" b="0" dirty="0">
                <a:latin typeface="+mn-lt"/>
              </a:rPr>
              <a:t>Segment map resides in processor</a:t>
            </a:r>
          </a:p>
          <a:p>
            <a:pPr lvl="1" algn="ctr">
              <a:lnSpc>
                <a:spcPct val="80000"/>
              </a:lnSpc>
              <a:spcBef>
                <a:spcPct val="10000"/>
              </a:spcBef>
            </a:pPr>
            <a:endParaRPr lang="en-US" altLang="ko-KR" sz="2400" b="0" dirty="0">
              <a:latin typeface="+mn-lt"/>
            </a:endParaRPr>
          </a:p>
          <a:p>
            <a:pPr lvl="1" algn="ctr">
              <a:lnSpc>
                <a:spcPct val="80000"/>
              </a:lnSpc>
              <a:spcBef>
                <a:spcPct val="10000"/>
              </a:spcBef>
            </a:pPr>
            <a:r>
              <a:rPr lang="en-US" altLang="ko-KR" sz="2400" b="0" dirty="0">
                <a:latin typeface="+mn-lt"/>
              </a:rPr>
              <a:t>Segment number mapped into base/limit pair</a:t>
            </a:r>
          </a:p>
          <a:p>
            <a:pPr lvl="1" algn="ctr">
              <a:lnSpc>
                <a:spcPct val="80000"/>
              </a:lnSpc>
              <a:spcBef>
                <a:spcPct val="10000"/>
              </a:spcBef>
            </a:pPr>
            <a:endParaRPr lang="en-US" altLang="ko-KR" sz="2400" b="0" dirty="0">
              <a:latin typeface="+mn-lt"/>
            </a:endParaRPr>
          </a:p>
          <a:p>
            <a:pPr lvl="1" algn="ctr">
              <a:lnSpc>
                <a:spcPct val="80000"/>
              </a:lnSpc>
              <a:spcBef>
                <a:spcPct val="10000"/>
              </a:spcBef>
            </a:pPr>
            <a:r>
              <a:rPr lang="en-US" altLang="ko-KR" sz="2400" b="0" dirty="0">
                <a:latin typeface="+mn-lt"/>
              </a:rPr>
              <a:t>Base added to offset to generate physical address</a:t>
            </a:r>
          </a:p>
        </p:txBody>
      </p:sp>
      <p:grpSp>
        <p:nvGrpSpPr>
          <p:cNvPr id="6" name="Group 78">
            <a:extLst>
              <a:ext uri="{FF2B5EF4-FFF2-40B4-BE49-F238E27FC236}">
                <a16:creationId xmlns:a16="http://schemas.microsoft.com/office/drawing/2014/main" id="{ED339AB3-5ECD-720E-BDA4-6A7720BB0209}"/>
              </a:ext>
            </a:extLst>
          </p:cNvPr>
          <p:cNvGrpSpPr>
            <a:grpSpLocks/>
          </p:cNvGrpSpPr>
          <p:nvPr/>
        </p:nvGrpSpPr>
        <p:grpSpPr bwMode="auto">
          <a:xfrm>
            <a:off x="4876799" y="3581400"/>
            <a:ext cx="2663681" cy="2590800"/>
            <a:chOff x="2352" y="758"/>
            <a:chExt cx="1018" cy="1306"/>
          </a:xfrm>
        </p:grpSpPr>
        <p:grpSp>
          <p:nvGrpSpPr>
            <p:cNvPr id="43" name="Group 11">
              <a:extLst>
                <a:ext uri="{FF2B5EF4-FFF2-40B4-BE49-F238E27FC236}">
                  <a16:creationId xmlns:a16="http://schemas.microsoft.com/office/drawing/2014/main" id="{E37E5332-34D6-D96A-B422-CA8C8AB890D6}"/>
                </a:ext>
              </a:extLst>
            </p:cNvPr>
            <p:cNvGrpSpPr>
              <a:grpSpLocks/>
            </p:cNvGrpSpPr>
            <p:nvPr/>
          </p:nvGrpSpPr>
          <p:grpSpPr bwMode="auto">
            <a:xfrm>
              <a:off x="2352" y="758"/>
              <a:ext cx="1018" cy="163"/>
              <a:chOff x="2352" y="960"/>
              <a:chExt cx="1392" cy="288"/>
            </a:xfrm>
          </p:grpSpPr>
          <p:sp>
            <p:nvSpPr>
              <p:cNvPr id="45" name="Rectangle 8">
                <a:extLst>
                  <a:ext uri="{FF2B5EF4-FFF2-40B4-BE49-F238E27FC236}">
                    <a16:creationId xmlns:a16="http://schemas.microsoft.com/office/drawing/2014/main" id="{8E39038D-300C-16C6-4A6D-F2819E9F2191}"/>
                  </a:ext>
                </a:extLst>
              </p:cNvPr>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dirty="0">
                    <a:latin typeface="+mn-lt"/>
                    <a:ea typeface="Gill Sans" charset="0"/>
                    <a:cs typeface="Gill Sans" charset="0"/>
                  </a:rPr>
                  <a:t>Base0</a:t>
                </a:r>
              </a:p>
            </p:txBody>
          </p:sp>
          <p:sp>
            <p:nvSpPr>
              <p:cNvPr id="46" name="Rectangle 10">
                <a:extLst>
                  <a:ext uri="{FF2B5EF4-FFF2-40B4-BE49-F238E27FC236}">
                    <a16:creationId xmlns:a16="http://schemas.microsoft.com/office/drawing/2014/main" id="{29532C5F-4DC8-75A4-C257-830A1AC33769}"/>
                  </a:ext>
                </a:extLst>
              </p:cNvPr>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Limit0</a:t>
                </a:r>
              </a:p>
            </p:txBody>
          </p:sp>
        </p:grpSp>
        <p:grpSp>
          <p:nvGrpSpPr>
            <p:cNvPr id="39" name="Group 15">
              <a:extLst>
                <a:ext uri="{FF2B5EF4-FFF2-40B4-BE49-F238E27FC236}">
                  <a16:creationId xmlns:a16="http://schemas.microsoft.com/office/drawing/2014/main" id="{7B5CC594-B74D-C4B9-F22D-11435D4AC686}"/>
                </a:ext>
              </a:extLst>
            </p:cNvPr>
            <p:cNvGrpSpPr>
              <a:grpSpLocks/>
            </p:cNvGrpSpPr>
            <p:nvPr/>
          </p:nvGrpSpPr>
          <p:grpSpPr bwMode="auto">
            <a:xfrm>
              <a:off x="2352" y="920"/>
              <a:ext cx="1018" cy="164"/>
              <a:chOff x="2352" y="960"/>
              <a:chExt cx="1392" cy="288"/>
            </a:xfrm>
          </p:grpSpPr>
          <p:sp>
            <p:nvSpPr>
              <p:cNvPr id="41" name="Rectangle 16">
                <a:extLst>
                  <a:ext uri="{FF2B5EF4-FFF2-40B4-BE49-F238E27FC236}">
                    <a16:creationId xmlns:a16="http://schemas.microsoft.com/office/drawing/2014/main" id="{7284DFD0-A864-0EAA-EFB2-A11A72CEC00D}"/>
                  </a:ext>
                </a:extLst>
              </p:cNvPr>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dirty="0">
                    <a:latin typeface="+mn-lt"/>
                    <a:ea typeface="Gill Sans" charset="0"/>
                    <a:cs typeface="Gill Sans" charset="0"/>
                  </a:rPr>
                  <a:t>Base1</a:t>
                </a:r>
              </a:p>
            </p:txBody>
          </p:sp>
          <p:sp>
            <p:nvSpPr>
              <p:cNvPr id="42" name="Rectangle 17">
                <a:extLst>
                  <a:ext uri="{FF2B5EF4-FFF2-40B4-BE49-F238E27FC236}">
                    <a16:creationId xmlns:a16="http://schemas.microsoft.com/office/drawing/2014/main" id="{5201C2D4-D207-C122-B581-D130FAF6116F}"/>
                  </a:ext>
                </a:extLst>
              </p:cNvPr>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dirty="0">
                    <a:latin typeface="+mn-lt"/>
                    <a:ea typeface="Gill Sans" charset="0"/>
                    <a:cs typeface="Gill Sans" charset="0"/>
                  </a:rPr>
                  <a:t>Limit1</a:t>
                </a:r>
              </a:p>
            </p:txBody>
          </p:sp>
        </p:grpSp>
        <p:grpSp>
          <p:nvGrpSpPr>
            <p:cNvPr id="35" name="Group 20">
              <a:extLst>
                <a:ext uri="{FF2B5EF4-FFF2-40B4-BE49-F238E27FC236}">
                  <a16:creationId xmlns:a16="http://schemas.microsoft.com/office/drawing/2014/main" id="{B95D9D89-AF8D-A3F4-7632-0987370C3700}"/>
                </a:ext>
              </a:extLst>
            </p:cNvPr>
            <p:cNvGrpSpPr>
              <a:grpSpLocks/>
            </p:cNvGrpSpPr>
            <p:nvPr/>
          </p:nvGrpSpPr>
          <p:grpSpPr bwMode="auto">
            <a:xfrm>
              <a:off x="2352" y="1085"/>
              <a:ext cx="1018" cy="163"/>
              <a:chOff x="2352" y="960"/>
              <a:chExt cx="1392" cy="288"/>
            </a:xfrm>
          </p:grpSpPr>
          <p:sp>
            <p:nvSpPr>
              <p:cNvPr id="37" name="Rectangle 21">
                <a:extLst>
                  <a:ext uri="{FF2B5EF4-FFF2-40B4-BE49-F238E27FC236}">
                    <a16:creationId xmlns:a16="http://schemas.microsoft.com/office/drawing/2014/main" id="{3BB188F0-806A-FBCA-F44D-CECF1B753DA2}"/>
                  </a:ext>
                </a:extLst>
              </p:cNvPr>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Base2</a:t>
                </a:r>
              </a:p>
            </p:txBody>
          </p:sp>
          <p:sp>
            <p:nvSpPr>
              <p:cNvPr id="38" name="Rectangle 22">
                <a:extLst>
                  <a:ext uri="{FF2B5EF4-FFF2-40B4-BE49-F238E27FC236}">
                    <a16:creationId xmlns:a16="http://schemas.microsoft.com/office/drawing/2014/main" id="{B5824604-2D0C-D0F2-BD36-50B2D394267E}"/>
                  </a:ext>
                </a:extLst>
              </p:cNvPr>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Limit2</a:t>
                </a:r>
              </a:p>
            </p:txBody>
          </p:sp>
        </p:grpSp>
        <p:grpSp>
          <p:nvGrpSpPr>
            <p:cNvPr id="31" name="Group 25">
              <a:extLst>
                <a:ext uri="{FF2B5EF4-FFF2-40B4-BE49-F238E27FC236}">
                  <a16:creationId xmlns:a16="http://schemas.microsoft.com/office/drawing/2014/main" id="{CABA1367-8A4F-8973-B149-288B66DC2006}"/>
                </a:ext>
              </a:extLst>
            </p:cNvPr>
            <p:cNvGrpSpPr>
              <a:grpSpLocks/>
            </p:cNvGrpSpPr>
            <p:nvPr/>
          </p:nvGrpSpPr>
          <p:grpSpPr bwMode="auto">
            <a:xfrm>
              <a:off x="2352" y="1248"/>
              <a:ext cx="1018" cy="163"/>
              <a:chOff x="2352" y="960"/>
              <a:chExt cx="1392" cy="288"/>
            </a:xfrm>
          </p:grpSpPr>
          <p:sp>
            <p:nvSpPr>
              <p:cNvPr id="33" name="Rectangle 26">
                <a:extLst>
                  <a:ext uri="{FF2B5EF4-FFF2-40B4-BE49-F238E27FC236}">
                    <a16:creationId xmlns:a16="http://schemas.microsoft.com/office/drawing/2014/main" id="{369FE9C7-CF98-3EF0-7D18-B234B28C1F9D}"/>
                  </a:ext>
                </a:extLst>
              </p:cNvPr>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Base3</a:t>
                </a:r>
              </a:p>
            </p:txBody>
          </p:sp>
          <p:sp>
            <p:nvSpPr>
              <p:cNvPr id="34" name="Rectangle 27">
                <a:extLst>
                  <a:ext uri="{FF2B5EF4-FFF2-40B4-BE49-F238E27FC236}">
                    <a16:creationId xmlns:a16="http://schemas.microsoft.com/office/drawing/2014/main" id="{0156F1A1-F374-8ED4-7D29-BBC289D13905}"/>
                  </a:ext>
                </a:extLst>
              </p:cNvPr>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Limit3</a:t>
                </a:r>
              </a:p>
            </p:txBody>
          </p:sp>
        </p:grpSp>
        <p:grpSp>
          <p:nvGrpSpPr>
            <p:cNvPr id="27" name="Group 30">
              <a:extLst>
                <a:ext uri="{FF2B5EF4-FFF2-40B4-BE49-F238E27FC236}">
                  <a16:creationId xmlns:a16="http://schemas.microsoft.com/office/drawing/2014/main" id="{41EF8A1D-3B6E-B113-ADF2-DD9BCDB1A7F4}"/>
                </a:ext>
              </a:extLst>
            </p:cNvPr>
            <p:cNvGrpSpPr>
              <a:grpSpLocks/>
            </p:cNvGrpSpPr>
            <p:nvPr/>
          </p:nvGrpSpPr>
          <p:grpSpPr bwMode="auto">
            <a:xfrm>
              <a:off x="2352" y="1411"/>
              <a:ext cx="1018" cy="163"/>
              <a:chOff x="2352" y="960"/>
              <a:chExt cx="1392" cy="288"/>
            </a:xfrm>
          </p:grpSpPr>
          <p:sp>
            <p:nvSpPr>
              <p:cNvPr id="29" name="Rectangle 31">
                <a:extLst>
                  <a:ext uri="{FF2B5EF4-FFF2-40B4-BE49-F238E27FC236}">
                    <a16:creationId xmlns:a16="http://schemas.microsoft.com/office/drawing/2014/main" id="{058B7ED1-EFC0-D3FE-8769-41949F1D309F}"/>
                  </a:ext>
                </a:extLst>
              </p:cNvPr>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dirty="0">
                    <a:latin typeface="+mn-lt"/>
                    <a:ea typeface="Gill Sans" charset="0"/>
                    <a:cs typeface="Gill Sans" charset="0"/>
                  </a:rPr>
                  <a:t>Base4</a:t>
                </a:r>
              </a:p>
            </p:txBody>
          </p:sp>
          <p:sp>
            <p:nvSpPr>
              <p:cNvPr id="30" name="Rectangle 32">
                <a:extLst>
                  <a:ext uri="{FF2B5EF4-FFF2-40B4-BE49-F238E27FC236}">
                    <a16:creationId xmlns:a16="http://schemas.microsoft.com/office/drawing/2014/main" id="{16F41E11-1DF1-4C32-DCBF-A235BCD8ABE4}"/>
                  </a:ext>
                </a:extLst>
              </p:cNvPr>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Limit4</a:t>
                </a:r>
              </a:p>
            </p:txBody>
          </p:sp>
        </p:grpSp>
        <p:grpSp>
          <p:nvGrpSpPr>
            <p:cNvPr id="23" name="Group 35">
              <a:extLst>
                <a:ext uri="{FF2B5EF4-FFF2-40B4-BE49-F238E27FC236}">
                  <a16:creationId xmlns:a16="http://schemas.microsoft.com/office/drawing/2014/main" id="{80523D05-7C94-7D0D-33A7-4949EAE82CB3}"/>
                </a:ext>
              </a:extLst>
            </p:cNvPr>
            <p:cNvGrpSpPr>
              <a:grpSpLocks/>
            </p:cNvGrpSpPr>
            <p:nvPr/>
          </p:nvGrpSpPr>
          <p:grpSpPr bwMode="auto">
            <a:xfrm>
              <a:off x="2352" y="1573"/>
              <a:ext cx="1018" cy="164"/>
              <a:chOff x="2352" y="960"/>
              <a:chExt cx="1392" cy="288"/>
            </a:xfrm>
          </p:grpSpPr>
          <p:sp>
            <p:nvSpPr>
              <p:cNvPr id="25" name="Rectangle 36">
                <a:extLst>
                  <a:ext uri="{FF2B5EF4-FFF2-40B4-BE49-F238E27FC236}">
                    <a16:creationId xmlns:a16="http://schemas.microsoft.com/office/drawing/2014/main" id="{A3B5B626-CCCF-2901-AB08-F6A2A59F633B}"/>
                  </a:ext>
                </a:extLst>
              </p:cNvPr>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Base5</a:t>
                </a:r>
              </a:p>
            </p:txBody>
          </p:sp>
          <p:sp>
            <p:nvSpPr>
              <p:cNvPr id="26" name="Rectangle 37">
                <a:extLst>
                  <a:ext uri="{FF2B5EF4-FFF2-40B4-BE49-F238E27FC236}">
                    <a16:creationId xmlns:a16="http://schemas.microsoft.com/office/drawing/2014/main" id="{D62C7902-B069-AFFC-4273-2AEC44584A5A}"/>
                  </a:ext>
                </a:extLst>
              </p:cNvPr>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Limit5</a:t>
                </a:r>
              </a:p>
            </p:txBody>
          </p:sp>
        </p:grpSp>
        <p:grpSp>
          <p:nvGrpSpPr>
            <p:cNvPr id="19" name="Group 40">
              <a:extLst>
                <a:ext uri="{FF2B5EF4-FFF2-40B4-BE49-F238E27FC236}">
                  <a16:creationId xmlns:a16="http://schemas.microsoft.com/office/drawing/2014/main" id="{F5840C27-69EF-7A56-BDE2-BD468A37F717}"/>
                </a:ext>
              </a:extLst>
            </p:cNvPr>
            <p:cNvGrpSpPr>
              <a:grpSpLocks/>
            </p:cNvGrpSpPr>
            <p:nvPr/>
          </p:nvGrpSpPr>
          <p:grpSpPr bwMode="auto">
            <a:xfrm>
              <a:off x="2352" y="1738"/>
              <a:ext cx="1018" cy="163"/>
              <a:chOff x="2352" y="960"/>
              <a:chExt cx="1392" cy="288"/>
            </a:xfrm>
          </p:grpSpPr>
          <p:sp>
            <p:nvSpPr>
              <p:cNvPr id="21" name="Rectangle 41">
                <a:extLst>
                  <a:ext uri="{FF2B5EF4-FFF2-40B4-BE49-F238E27FC236}">
                    <a16:creationId xmlns:a16="http://schemas.microsoft.com/office/drawing/2014/main" id="{8B2A916E-1288-23A4-C8A6-3D9432F8979B}"/>
                  </a:ext>
                </a:extLst>
              </p:cNvPr>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Base6</a:t>
                </a:r>
              </a:p>
            </p:txBody>
          </p:sp>
          <p:sp>
            <p:nvSpPr>
              <p:cNvPr id="22" name="Rectangle 42">
                <a:extLst>
                  <a:ext uri="{FF2B5EF4-FFF2-40B4-BE49-F238E27FC236}">
                    <a16:creationId xmlns:a16="http://schemas.microsoft.com/office/drawing/2014/main" id="{4B982DEB-0068-C1BE-624C-2A79E7E9B7B1}"/>
                  </a:ext>
                </a:extLst>
              </p:cNvPr>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Limit6</a:t>
                </a:r>
              </a:p>
            </p:txBody>
          </p:sp>
        </p:grpSp>
        <p:grpSp>
          <p:nvGrpSpPr>
            <p:cNvPr id="15" name="Group 45">
              <a:extLst>
                <a:ext uri="{FF2B5EF4-FFF2-40B4-BE49-F238E27FC236}">
                  <a16:creationId xmlns:a16="http://schemas.microsoft.com/office/drawing/2014/main" id="{D9DEA935-74DF-E59D-35C9-24AA76D1E1B0}"/>
                </a:ext>
              </a:extLst>
            </p:cNvPr>
            <p:cNvGrpSpPr>
              <a:grpSpLocks/>
            </p:cNvGrpSpPr>
            <p:nvPr/>
          </p:nvGrpSpPr>
          <p:grpSpPr bwMode="auto">
            <a:xfrm>
              <a:off x="2352" y="1901"/>
              <a:ext cx="1018" cy="163"/>
              <a:chOff x="2352" y="960"/>
              <a:chExt cx="1392" cy="288"/>
            </a:xfrm>
          </p:grpSpPr>
          <p:sp>
            <p:nvSpPr>
              <p:cNvPr id="17" name="Rectangle 46">
                <a:extLst>
                  <a:ext uri="{FF2B5EF4-FFF2-40B4-BE49-F238E27FC236}">
                    <a16:creationId xmlns:a16="http://schemas.microsoft.com/office/drawing/2014/main" id="{2427014E-67F2-354C-7956-907D6901F690}"/>
                  </a:ext>
                </a:extLst>
              </p:cNvPr>
              <p:cNvSpPr>
                <a:spLocks noChangeArrowheads="1"/>
              </p:cNvSpPr>
              <p:nvPr/>
            </p:nvSpPr>
            <p:spPr bwMode="auto">
              <a:xfrm>
                <a:off x="2352" y="960"/>
                <a:ext cx="672"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Base7</a:t>
                </a:r>
              </a:p>
            </p:txBody>
          </p:sp>
          <p:sp>
            <p:nvSpPr>
              <p:cNvPr id="18" name="Rectangle 47">
                <a:extLst>
                  <a:ext uri="{FF2B5EF4-FFF2-40B4-BE49-F238E27FC236}">
                    <a16:creationId xmlns:a16="http://schemas.microsoft.com/office/drawing/2014/main" id="{755B501A-5F1A-EA7F-7302-340C2D201656}"/>
                  </a:ext>
                </a:extLst>
              </p:cNvPr>
              <p:cNvSpPr>
                <a:spLocks noChangeArrowheads="1"/>
              </p:cNvSpPr>
              <p:nvPr/>
            </p:nvSpPr>
            <p:spPr bwMode="auto">
              <a:xfrm>
                <a:off x="3024" y="960"/>
                <a:ext cx="720" cy="288"/>
              </a:xfrm>
              <a:prstGeom prst="rect">
                <a:avLst/>
              </a:prstGeom>
              <a:solidFill>
                <a:srgbClr val="99FFCC"/>
              </a:solidFill>
              <a:ln w="127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mn-lt"/>
                    <a:ea typeface="Gill Sans" charset="0"/>
                    <a:cs typeface="Gill Sans" charset="0"/>
                  </a:rPr>
                  <a:t>Limit7</a:t>
                </a:r>
              </a:p>
            </p:txBody>
          </p:sp>
        </p:grpSp>
      </p:grpSp>
      <p:sp>
        <p:nvSpPr>
          <p:cNvPr id="48" name="TextBox 47">
            <a:extLst>
              <a:ext uri="{FF2B5EF4-FFF2-40B4-BE49-F238E27FC236}">
                <a16:creationId xmlns:a16="http://schemas.microsoft.com/office/drawing/2014/main" id="{6FDDB737-8B18-C020-0A55-34D0860A8DB9}"/>
              </a:ext>
            </a:extLst>
          </p:cNvPr>
          <p:cNvSpPr txBox="1"/>
          <p:nvPr/>
        </p:nvSpPr>
        <p:spPr>
          <a:xfrm>
            <a:off x="4479885" y="3581400"/>
            <a:ext cx="610125" cy="2585323"/>
          </a:xfrm>
          <a:prstGeom prst="rect">
            <a:avLst/>
          </a:prstGeom>
          <a:noFill/>
        </p:spPr>
        <p:txBody>
          <a:bodyPr wrap="square">
            <a:spAutoFit/>
          </a:bodyPr>
          <a:lstStyle/>
          <a:p>
            <a:pPr eaLnBrk="1" hangingPunct="1"/>
            <a:r>
              <a:rPr lang="en-US" altLang="en-US" sz="1800" b="0" dirty="0">
                <a:latin typeface="+mn-lt"/>
                <a:ea typeface="Gill Sans" charset="0"/>
                <a:cs typeface="Gill Sans" charset="0"/>
              </a:rPr>
              <a:t>0:</a:t>
            </a:r>
          </a:p>
          <a:p>
            <a:pPr eaLnBrk="1" hangingPunct="1"/>
            <a:r>
              <a:rPr lang="en-US" altLang="en-US" b="0" dirty="0">
                <a:latin typeface="+mn-lt"/>
                <a:ea typeface="Gill Sans" charset="0"/>
                <a:cs typeface="Gill Sans" charset="0"/>
              </a:rPr>
              <a:t>1:</a:t>
            </a:r>
          </a:p>
          <a:p>
            <a:pPr eaLnBrk="1" hangingPunct="1"/>
            <a:r>
              <a:rPr lang="en-US" altLang="en-US" sz="1800" b="0" dirty="0">
                <a:latin typeface="+mn-lt"/>
                <a:ea typeface="Gill Sans" charset="0"/>
                <a:cs typeface="Gill Sans" charset="0"/>
              </a:rPr>
              <a:t>2:</a:t>
            </a:r>
          </a:p>
          <a:p>
            <a:pPr eaLnBrk="1" hangingPunct="1"/>
            <a:r>
              <a:rPr lang="en-US" altLang="en-US" b="0" dirty="0">
                <a:latin typeface="+mn-lt"/>
                <a:ea typeface="Gill Sans" charset="0"/>
                <a:cs typeface="Gill Sans" charset="0"/>
              </a:rPr>
              <a:t>3:</a:t>
            </a:r>
          </a:p>
          <a:p>
            <a:pPr eaLnBrk="1" hangingPunct="1"/>
            <a:r>
              <a:rPr lang="en-US" altLang="en-US" sz="1800" b="0" dirty="0">
                <a:latin typeface="+mn-lt"/>
                <a:ea typeface="Gill Sans" charset="0"/>
                <a:cs typeface="Gill Sans" charset="0"/>
              </a:rPr>
              <a:t>4:</a:t>
            </a:r>
          </a:p>
          <a:p>
            <a:pPr eaLnBrk="1" hangingPunct="1"/>
            <a:r>
              <a:rPr lang="en-US" altLang="en-US" b="0" dirty="0">
                <a:latin typeface="+mn-lt"/>
                <a:ea typeface="Gill Sans" charset="0"/>
                <a:cs typeface="Gill Sans" charset="0"/>
              </a:rPr>
              <a:t>5:</a:t>
            </a:r>
          </a:p>
          <a:p>
            <a:pPr eaLnBrk="1" hangingPunct="1"/>
            <a:r>
              <a:rPr lang="en-US" altLang="en-US" sz="1800" b="0" dirty="0">
                <a:latin typeface="+mn-lt"/>
                <a:ea typeface="Gill Sans" charset="0"/>
                <a:cs typeface="Gill Sans" charset="0"/>
              </a:rPr>
              <a:t>6:</a:t>
            </a:r>
          </a:p>
          <a:p>
            <a:pPr eaLnBrk="1" hangingPunct="1"/>
            <a:r>
              <a:rPr lang="en-US" altLang="en-US" b="0" dirty="0">
                <a:latin typeface="+mn-lt"/>
                <a:ea typeface="Gill Sans" charset="0"/>
                <a:cs typeface="Gill Sans" charset="0"/>
              </a:rPr>
              <a:t>7:</a:t>
            </a:r>
          </a:p>
          <a:p>
            <a:pPr eaLnBrk="1" hangingPunct="1"/>
            <a:r>
              <a:rPr lang="en-US" altLang="en-US" sz="1800" b="0" dirty="0">
                <a:latin typeface="+mn-lt"/>
                <a:ea typeface="Gill Sans" charset="0"/>
                <a:cs typeface="Gill Sans" charset="0"/>
              </a:rPr>
              <a:t>8:</a:t>
            </a:r>
          </a:p>
        </p:txBody>
      </p:sp>
    </p:spTree>
    <p:extLst>
      <p:ext uri="{BB962C8B-B14F-4D97-AF65-F5344CB8AC3E}">
        <p14:creationId xmlns:p14="http://schemas.microsoft.com/office/powerpoint/2010/main" val="2237153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B4A3-7A69-7284-2FDF-97DFEA43D4C3}"/>
              </a:ext>
            </a:extLst>
          </p:cNvPr>
          <p:cNvSpPr>
            <a:spLocks noGrp="1"/>
          </p:cNvSpPr>
          <p:nvPr>
            <p:ph type="title"/>
          </p:nvPr>
        </p:nvSpPr>
        <p:spPr>
          <a:xfrm>
            <a:off x="0" y="152400"/>
            <a:ext cx="12192000" cy="533400"/>
          </a:xfrm>
        </p:spPr>
        <p:txBody>
          <a:bodyPr/>
          <a:lstStyle/>
          <a:p>
            <a:r>
              <a:rPr lang="en-US" dirty="0"/>
              <a:t>Address Translation</a:t>
            </a:r>
          </a:p>
        </p:txBody>
      </p:sp>
      <p:sp>
        <p:nvSpPr>
          <p:cNvPr id="5" name="TextBox 4">
            <a:extLst>
              <a:ext uri="{FF2B5EF4-FFF2-40B4-BE49-F238E27FC236}">
                <a16:creationId xmlns:a16="http://schemas.microsoft.com/office/drawing/2014/main" id="{80619F18-6EF5-2670-016F-8E698D467AEA}"/>
              </a:ext>
            </a:extLst>
          </p:cNvPr>
          <p:cNvSpPr txBox="1"/>
          <p:nvPr/>
        </p:nvSpPr>
        <p:spPr>
          <a:xfrm>
            <a:off x="16291" y="1835155"/>
            <a:ext cx="12192000" cy="984244"/>
          </a:xfrm>
          <a:prstGeom prst="rect">
            <a:avLst/>
          </a:prstGeom>
          <a:noFill/>
        </p:spPr>
        <p:txBody>
          <a:bodyPr wrap="square">
            <a:spAutoFit/>
          </a:bodyPr>
          <a:lstStyle/>
          <a:p>
            <a:pPr algn="ctr">
              <a:lnSpc>
                <a:spcPct val="80000"/>
              </a:lnSpc>
              <a:spcBef>
                <a:spcPct val="10000"/>
              </a:spcBef>
            </a:pPr>
            <a:r>
              <a:rPr lang="en-US" sz="2400" b="0" dirty="0">
                <a:latin typeface="+mn-lt"/>
              </a:rPr>
              <a:t>A logical address consists of two parts: a segment identifier (top bits) and an offset that specifies the relative address within the segment (bottom bits)</a:t>
            </a:r>
            <a:endParaRPr lang="en-US" altLang="ko-KR" sz="2400" dirty="0">
              <a:latin typeface="+mn-lt"/>
            </a:endParaRPr>
          </a:p>
        </p:txBody>
      </p:sp>
      <p:sp>
        <p:nvSpPr>
          <p:cNvPr id="3" name="Rectangle 4">
            <a:extLst>
              <a:ext uri="{FF2B5EF4-FFF2-40B4-BE49-F238E27FC236}">
                <a16:creationId xmlns:a16="http://schemas.microsoft.com/office/drawing/2014/main" id="{69785B08-7481-FCD8-0760-52BB346798D0}"/>
              </a:ext>
            </a:extLst>
          </p:cNvPr>
          <p:cNvSpPr>
            <a:spLocks noChangeArrowheads="1"/>
          </p:cNvSpPr>
          <p:nvPr/>
        </p:nvSpPr>
        <p:spPr bwMode="auto">
          <a:xfrm>
            <a:off x="5257800" y="4038600"/>
            <a:ext cx="3631324" cy="569689"/>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dirty="0">
                <a:latin typeface="+mn-lt"/>
                <a:ea typeface="Gill Sans" charset="0"/>
                <a:cs typeface="Gill Sans" charset="0"/>
              </a:rPr>
              <a:t>Offset</a:t>
            </a:r>
          </a:p>
        </p:txBody>
      </p:sp>
      <p:sp>
        <p:nvSpPr>
          <p:cNvPr id="4" name="Rectangle 5">
            <a:extLst>
              <a:ext uri="{FF2B5EF4-FFF2-40B4-BE49-F238E27FC236}">
                <a16:creationId xmlns:a16="http://schemas.microsoft.com/office/drawing/2014/main" id="{43D1EF33-D794-B430-C206-A5A42C39310B}"/>
              </a:ext>
            </a:extLst>
          </p:cNvPr>
          <p:cNvSpPr>
            <a:spLocks noChangeArrowheads="1"/>
          </p:cNvSpPr>
          <p:nvPr/>
        </p:nvSpPr>
        <p:spPr bwMode="auto">
          <a:xfrm>
            <a:off x="3904374" y="4038601"/>
            <a:ext cx="1327150" cy="569689"/>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dirty="0">
                <a:latin typeface="+mn-lt"/>
                <a:ea typeface="Gill Sans" charset="0"/>
                <a:cs typeface="Gill Sans" charset="0"/>
              </a:rPr>
              <a:t>Seg #</a:t>
            </a:r>
          </a:p>
        </p:txBody>
      </p:sp>
    </p:spTree>
    <p:extLst>
      <p:ext uri="{BB962C8B-B14F-4D97-AF65-F5344CB8AC3E}">
        <p14:creationId xmlns:p14="http://schemas.microsoft.com/office/powerpoint/2010/main" val="2091573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B4A3-7A69-7284-2FDF-97DFEA43D4C3}"/>
              </a:ext>
            </a:extLst>
          </p:cNvPr>
          <p:cNvSpPr>
            <a:spLocks noGrp="1"/>
          </p:cNvSpPr>
          <p:nvPr>
            <p:ph type="title"/>
          </p:nvPr>
        </p:nvSpPr>
        <p:spPr>
          <a:xfrm>
            <a:off x="0" y="152400"/>
            <a:ext cx="12192000" cy="533400"/>
          </a:xfrm>
        </p:spPr>
        <p:txBody>
          <a:bodyPr/>
          <a:lstStyle/>
          <a:p>
            <a:r>
              <a:rPr lang="en-US" dirty="0"/>
              <a:t>Address Translation</a:t>
            </a:r>
          </a:p>
        </p:txBody>
      </p:sp>
      <p:sp>
        <p:nvSpPr>
          <p:cNvPr id="5" name="TextBox 4">
            <a:extLst>
              <a:ext uri="{FF2B5EF4-FFF2-40B4-BE49-F238E27FC236}">
                <a16:creationId xmlns:a16="http://schemas.microsoft.com/office/drawing/2014/main" id="{80619F18-6EF5-2670-016F-8E698D467AEA}"/>
              </a:ext>
            </a:extLst>
          </p:cNvPr>
          <p:cNvSpPr txBox="1"/>
          <p:nvPr/>
        </p:nvSpPr>
        <p:spPr>
          <a:xfrm>
            <a:off x="0" y="1096199"/>
            <a:ext cx="12192000" cy="393313"/>
          </a:xfrm>
          <a:prstGeom prst="rect">
            <a:avLst/>
          </a:prstGeom>
          <a:noFill/>
        </p:spPr>
        <p:txBody>
          <a:bodyPr wrap="square">
            <a:spAutoFit/>
          </a:bodyPr>
          <a:lstStyle/>
          <a:p>
            <a:pPr algn="ctr">
              <a:lnSpc>
                <a:spcPct val="80000"/>
              </a:lnSpc>
              <a:spcBef>
                <a:spcPct val="10000"/>
              </a:spcBef>
            </a:pPr>
            <a:r>
              <a:rPr lang="en-US" sz="2400" b="0" dirty="0">
                <a:latin typeface="+mn-lt"/>
              </a:rPr>
              <a:t>Assume we have 16 bit addresses</a:t>
            </a:r>
            <a:endParaRPr lang="en-US" altLang="ko-KR" sz="2400" dirty="0">
              <a:latin typeface="+mn-lt"/>
            </a:endParaRPr>
          </a:p>
        </p:txBody>
      </p:sp>
      <p:sp>
        <p:nvSpPr>
          <p:cNvPr id="7" name="TextBox 6">
            <a:extLst>
              <a:ext uri="{FF2B5EF4-FFF2-40B4-BE49-F238E27FC236}">
                <a16:creationId xmlns:a16="http://schemas.microsoft.com/office/drawing/2014/main" id="{C3738FC0-6AFB-2027-B137-9293EC2371A4}"/>
              </a:ext>
            </a:extLst>
          </p:cNvPr>
          <p:cNvSpPr txBox="1"/>
          <p:nvPr/>
        </p:nvSpPr>
        <p:spPr>
          <a:xfrm>
            <a:off x="685800" y="1796660"/>
            <a:ext cx="10820400" cy="688778"/>
          </a:xfrm>
          <a:prstGeom prst="rect">
            <a:avLst/>
          </a:prstGeom>
          <a:noFill/>
        </p:spPr>
        <p:txBody>
          <a:bodyPr wrap="square">
            <a:spAutoFit/>
          </a:bodyPr>
          <a:lstStyle/>
          <a:p>
            <a:pPr algn="ctr">
              <a:lnSpc>
                <a:spcPct val="80000"/>
              </a:lnSpc>
              <a:spcBef>
                <a:spcPct val="10000"/>
              </a:spcBef>
            </a:pPr>
            <a:r>
              <a:rPr lang="en-US" altLang="ko-KR" sz="2400" b="0" dirty="0">
                <a:latin typeface="+mn-lt"/>
              </a:rPr>
              <a:t>Question: if I have 4 segments (code, data, stack, heap), how many segment bits do I need?</a:t>
            </a:r>
          </a:p>
        </p:txBody>
      </p:sp>
      <p:sp>
        <p:nvSpPr>
          <p:cNvPr id="9" name="TextBox 8">
            <a:extLst>
              <a:ext uri="{FF2B5EF4-FFF2-40B4-BE49-F238E27FC236}">
                <a16:creationId xmlns:a16="http://schemas.microsoft.com/office/drawing/2014/main" id="{1EB9C709-7748-7FE5-3CB3-D90401BFF55C}"/>
              </a:ext>
            </a:extLst>
          </p:cNvPr>
          <p:cNvSpPr txBox="1"/>
          <p:nvPr/>
        </p:nvSpPr>
        <p:spPr>
          <a:xfrm>
            <a:off x="533400" y="2644245"/>
            <a:ext cx="10820400" cy="393313"/>
          </a:xfrm>
          <a:prstGeom prst="rect">
            <a:avLst/>
          </a:prstGeom>
          <a:noFill/>
        </p:spPr>
        <p:txBody>
          <a:bodyPr wrap="square">
            <a:spAutoFit/>
          </a:bodyPr>
          <a:lstStyle/>
          <a:p>
            <a:pPr algn="ctr">
              <a:lnSpc>
                <a:spcPct val="80000"/>
              </a:lnSpc>
              <a:spcBef>
                <a:spcPct val="10000"/>
              </a:spcBef>
            </a:pPr>
            <a:r>
              <a:rPr lang="en-US" altLang="ko-KR" sz="2400" dirty="0">
                <a:solidFill>
                  <a:schemeClr val="accent1"/>
                </a:solidFill>
                <a:latin typeface="+mn-lt"/>
              </a:rPr>
              <a:t>Log(4) = 2</a:t>
            </a:r>
          </a:p>
        </p:txBody>
      </p:sp>
      <p:sp>
        <p:nvSpPr>
          <p:cNvPr id="3" name="TextBox 2">
            <a:extLst>
              <a:ext uri="{FF2B5EF4-FFF2-40B4-BE49-F238E27FC236}">
                <a16:creationId xmlns:a16="http://schemas.microsoft.com/office/drawing/2014/main" id="{37046F84-FE72-C725-4EBD-15CD9500E3A2}"/>
              </a:ext>
            </a:extLst>
          </p:cNvPr>
          <p:cNvSpPr txBox="1"/>
          <p:nvPr/>
        </p:nvSpPr>
        <p:spPr>
          <a:xfrm>
            <a:off x="685800" y="4038600"/>
            <a:ext cx="10820400" cy="1353576"/>
          </a:xfrm>
          <a:prstGeom prst="rect">
            <a:avLst/>
          </a:prstGeom>
          <a:noFill/>
        </p:spPr>
        <p:txBody>
          <a:bodyPr wrap="square">
            <a:spAutoFit/>
          </a:bodyPr>
          <a:lstStyle/>
          <a:p>
            <a:pPr algn="ctr">
              <a:lnSpc>
                <a:spcPct val="80000"/>
              </a:lnSpc>
              <a:spcBef>
                <a:spcPct val="10000"/>
              </a:spcBef>
            </a:pPr>
            <a:r>
              <a:rPr lang="en-US" altLang="ko-KR" sz="2400" b="0" dirty="0">
                <a:latin typeface="+mn-lt"/>
              </a:rPr>
              <a:t>Segment 0: 00</a:t>
            </a:r>
            <a:br>
              <a:rPr lang="en-US" altLang="ko-KR" sz="2400" b="0" dirty="0">
                <a:latin typeface="+mn-lt"/>
              </a:rPr>
            </a:br>
            <a:r>
              <a:rPr lang="en-US" altLang="ko-KR" sz="2400" b="0" dirty="0">
                <a:latin typeface="+mn-lt"/>
              </a:rPr>
              <a:t>Segment 1: 01</a:t>
            </a:r>
          </a:p>
          <a:p>
            <a:pPr algn="ctr">
              <a:lnSpc>
                <a:spcPct val="80000"/>
              </a:lnSpc>
              <a:spcBef>
                <a:spcPct val="10000"/>
              </a:spcBef>
            </a:pPr>
            <a:r>
              <a:rPr lang="en-US" altLang="ko-KR" sz="2400" b="0" dirty="0">
                <a:latin typeface="+mn-lt"/>
              </a:rPr>
              <a:t>Segment 2: 10</a:t>
            </a:r>
          </a:p>
          <a:p>
            <a:pPr algn="ctr">
              <a:lnSpc>
                <a:spcPct val="80000"/>
              </a:lnSpc>
              <a:spcBef>
                <a:spcPct val="10000"/>
              </a:spcBef>
            </a:pPr>
            <a:r>
              <a:rPr lang="en-US" altLang="ko-KR" sz="2400" b="0" dirty="0">
                <a:latin typeface="+mn-lt"/>
              </a:rPr>
              <a:t>Segment 3: 11</a:t>
            </a:r>
          </a:p>
        </p:txBody>
      </p:sp>
    </p:spTree>
    <p:extLst>
      <p:ext uri="{BB962C8B-B14F-4D97-AF65-F5344CB8AC3E}">
        <p14:creationId xmlns:p14="http://schemas.microsoft.com/office/powerpoint/2010/main" val="7134973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B4A3-7A69-7284-2FDF-97DFEA43D4C3}"/>
              </a:ext>
            </a:extLst>
          </p:cNvPr>
          <p:cNvSpPr>
            <a:spLocks noGrp="1"/>
          </p:cNvSpPr>
          <p:nvPr>
            <p:ph type="title"/>
          </p:nvPr>
        </p:nvSpPr>
        <p:spPr>
          <a:xfrm>
            <a:off x="0" y="152400"/>
            <a:ext cx="12192000" cy="533400"/>
          </a:xfrm>
        </p:spPr>
        <p:txBody>
          <a:bodyPr/>
          <a:lstStyle/>
          <a:p>
            <a:r>
              <a:rPr lang="en-US" dirty="0"/>
              <a:t>Address Translation</a:t>
            </a:r>
          </a:p>
        </p:txBody>
      </p:sp>
      <p:sp>
        <p:nvSpPr>
          <p:cNvPr id="5" name="TextBox 4">
            <a:extLst>
              <a:ext uri="{FF2B5EF4-FFF2-40B4-BE49-F238E27FC236}">
                <a16:creationId xmlns:a16="http://schemas.microsoft.com/office/drawing/2014/main" id="{80619F18-6EF5-2670-016F-8E698D467AEA}"/>
              </a:ext>
            </a:extLst>
          </p:cNvPr>
          <p:cNvSpPr txBox="1"/>
          <p:nvPr/>
        </p:nvSpPr>
        <p:spPr>
          <a:xfrm>
            <a:off x="0" y="1096199"/>
            <a:ext cx="12192000" cy="393313"/>
          </a:xfrm>
          <a:prstGeom prst="rect">
            <a:avLst/>
          </a:prstGeom>
          <a:noFill/>
        </p:spPr>
        <p:txBody>
          <a:bodyPr wrap="square">
            <a:spAutoFit/>
          </a:bodyPr>
          <a:lstStyle/>
          <a:p>
            <a:pPr algn="ctr">
              <a:lnSpc>
                <a:spcPct val="80000"/>
              </a:lnSpc>
              <a:spcBef>
                <a:spcPct val="10000"/>
              </a:spcBef>
            </a:pPr>
            <a:r>
              <a:rPr lang="en-US" sz="2400" b="0" dirty="0">
                <a:latin typeface="+mn-lt"/>
              </a:rPr>
              <a:t>Assume we have 16 bit addresses</a:t>
            </a:r>
            <a:endParaRPr lang="en-US" altLang="ko-KR" sz="2400" dirty="0">
              <a:latin typeface="+mn-lt"/>
            </a:endParaRPr>
          </a:p>
        </p:txBody>
      </p:sp>
      <p:sp>
        <p:nvSpPr>
          <p:cNvPr id="7" name="TextBox 6">
            <a:extLst>
              <a:ext uri="{FF2B5EF4-FFF2-40B4-BE49-F238E27FC236}">
                <a16:creationId xmlns:a16="http://schemas.microsoft.com/office/drawing/2014/main" id="{C3738FC0-6AFB-2027-B137-9293EC2371A4}"/>
              </a:ext>
            </a:extLst>
          </p:cNvPr>
          <p:cNvSpPr txBox="1"/>
          <p:nvPr/>
        </p:nvSpPr>
        <p:spPr>
          <a:xfrm>
            <a:off x="685800" y="1796660"/>
            <a:ext cx="10820400" cy="688778"/>
          </a:xfrm>
          <a:prstGeom prst="rect">
            <a:avLst/>
          </a:prstGeom>
          <a:noFill/>
        </p:spPr>
        <p:txBody>
          <a:bodyPr wrap="square">
            <a:spAutoFit/>
          </a:bodyPr>
          <a:lstStyle/>
          <a:p>
            <a:pPr algn="ctr">
              <a:lnSpc>
                <a:spcPct val="80000"/>
              </a:lnSpc>
              <a:spcBef>
                <a:spcPct val="10000"/>
              </a:spcBef>
            </a:pPr>
            <a:r>
              <a:rPr lang="en-US" altLang="ko-KR" sz="2400" b="0" dirty="0">
                <a:latin typeface="+mn-lt"/>
              </a:rPr>
              <a:t>Question: if I have 4 segments (code, data, stack, heap), how many segment bits do I need?</a:t>
            </a:r>
          </a:p>
        </p:txBody>
      </p:sp>
      <p:sp>
        <p:nvSpPr>
          <p:cNvPr id="8" name="TextBox 7">
            <a:extLst>
              <a:ext uri="{FF2B5EF4-FFF2-40B4-BE49-F238E27FC236}">
                <a16:creationId xmlns:a16="http://schemas.microsoft.com/office/drawing/2014/main" id="{1C407FB4-AB86-6F16-5973-C86C3494C603}"/>
              </a:ext>
            </a:extLst>
          </p:cNvPr>
          <p:cNvSpPr txBox="1"/>
          <p:nvPr/>
        </p:nvSpPr>
        <p:spPr>
          <a:xfrm>
            <a:off x="457200" y="4940448"/>
            <a:ext cx="10820400" cy="688778"/>
          </a:xfrm>
          <a:prstGeom prst="rect">
            <a:avLst/>
          </a:prstGeom>
          <a:noFill/>
        </p:spPr>
        <p:txBody>
          <a:bodyPr wrap="square">
            <a:spAutoFit/>
          </a:bodyPr>
          <a:lstStyle/>
          <a:p>
            <a:pPr algn="ctr">
              <a:lnSpc>
                <a:spcPct val="80000"/>
              </a:lnSpc>
              <a:spcBef>
                <a:spcPct val="10000"/>
              </a:spcBef>
            </a:pPr>
            <a:r>
              <a:rPr lang="en-US" altLang="ko-KR" sz="2400" b="0" dirty="0">
                <a:latin typeface="+mn-lt"/>
              </a:rPr>
              <a:t>Question: if I have 7 segments and an address size of 32 bits, what is the maximum size of a segment?</a:t>
            </a:r>
          </a:p>
        </p:txBody>
      </p:sp>
      <p:sp>
        <p:nvSpPr>
          <p:cNvPr id="9" name="TextBox 8">
            <a:extLst>
              <a:ext uri="{FF2B5EF4-FFF2-40B4-BE49-F238E27FC236}">
                <a16:creationId xmlns:a16="http://schemas.microsoft.com/office/drawing/2014/main" id="{1EB9C709-7748-7FE5-3CB3-D90401BFF55C}"/>
              </a:ext>
            </a:extLst>
          </p:cNvPr>
          <p:cNvSpPr txBox="1"/>
          <p:nvPr/>
        </p:nvSpPr>
        <p:spPr>
          <a:xfrm>
            <a:off x="533400" y="2644245"/>
            <a:ext cx="10820400" cy="393313"/>
          </a:xfrm>
          <a:prstGeom prst="rect">
            <a:avLst/>
          </a:prstGeom>
          <a:noFill/>
        </p:spPr>
        <p:txBody>
          <a:bodyPr wrap="square">
            <a:spAutoFit/>
          </a:bodyPr>
          <a:lstStyle/>
          <a:p>
            <a:pPr algn="ctr">
              <a:lnSpc>
                <a:spcPct val="80000"/>
              </a:lnSpc>
              <a:spcBef>
                <a:spcPct val="10000"/>
              </a:spcBef>
            </a:pPr>
            <a:r>
              <a:rPr lang="en-US" altLang="ko-KR" sz="2400" dirty="0">
                <a:solidFill>
                  <a:schemeClr val="accent1"/>
                </a:solidFill>
                <a:latin typeface="+mn-lt"/>
              </a:rPr>
              <a:t>Log(4) = 2</a:t>
            </a:r>
          </a:p>
        </p:txBody>
      </p:sp>
      <p:sp>
        <p:nvSpPr>
          <p:cNvPr id="10" name="TextBox 9">
            <a:extLst>
              <a:ext uri="{FF2B5EF4-FFF2-40B4-BE49-F238E27FC236}">
                <a16:creationId xmlns:a16="http://schemas.microsoft.com/office/drawing/2014/main" id="{F99D6686-79A5-CE26-D57C-4B523A4B455D}"/>
              </a:ext>
            </a:extLst>
          </p:cNvPr>
          <p:cNvSpPr txBox="1"/>
          <p:nvPr/>
        </p:nvSpPr>
        <p:spPr>
          <a:xfrm>
            <a:off x="667407" y="5936374"/>
            <a:ext cx="10820400" cy="393313"/>
          </a:xfrm>
          <a:prstGeom prst="rect">
            <a:avLst/>
          </a:prstGeom>
          <a:noFill/>
        </p:spPr>
        <p:txBody>
          <a:bodyPr wrap="square">
            <a:spAutoFit/>
          </a:bodyPr>
          <a:lstStyle/>
          <a:p>
            <a:pPr algn="ctr">
              <a:lnSpc>
                <a:spcPct val="80000"/>
              </a:lnSpc>
              <a:spcBef>
                <a:spcPct val="10000"/>
              </a:spcBef>
            </a:pPr>
            <a:r>
              <a:rPr lang="en-US" altLang="ko-KR" sz="2400" dirty="0">
                <a:solidFill>
                  <a:schemeClr val="accent1"/>
                </a:solidFill>
                <a:latin typeface="+mn-lt"/>
              </a:rPr>
              <a:t>Log2(7) = 2.8 =&gt; 3 bits. 2^(32-3)=2^29</a:t>
            </a:r>
          </a:p>
        </p:txBody>
      </p:sp>
      <p:sp>
        <p:nvSpPr>
          <p:cNvPr id="6" name="TextBox 5">
            <a:extLst>
              <a:ext uri="{FF2B5EF4-FFF2-40B4-BE49-F238E27FC236}">
                <a16:creationId xmlns:a16="http://schemas.microsoft.com/office/drawing/2014/main" id="{6FCDEA92-801D-5BE6-856D-0266E71ECE4B}"/>
              </a:ext>
            </a:extLst>
          </p:cNvPr>
          <p:cNvSpPr txBox="1"/>
          <p:nvPr/>
        </p:nvSpPr>
        <p:spPr>
          <a:xfrm>
            <a:off x="609600" y="3295782"/>
            <a:ext cx="10820400" cy="393313"/>
          </a:xfrm>
          <a:prstGeom prst="rect">
            <a:avLst/>
          </a:prstGeom>
          <a:noFill/>
        </p:spPr>
        <p:txBody>
          <a:bodyPr wrap="square">
            <a:spAutoFit/>
          </a:bodyPr>
          <a:lstStyle/>
          <a:p>
            <a:pPr algn="ctr">
              <a:lnSpc>
                <a:spcPct val="80000"/>
              </a:lnSpc>
              <a:spcBef>
                <a:spcPct val="10000"/>
              </a:spcBef>
            </a:pPr>
            <a:r>
              <a:rPr lang="en-US" altLang="ko-KR" sz="2400" b="0" dirty="0">
                <a:latin typeface="+mn-lt"/>
              </a:rPr>
              <a:t>Question: what is the maximum size of each segment?</a:t>
            </a:r>
          </a:p>
        </p:txBody>
      </p:sp>
      <p:sp>
        <p:nvSpPr>
          <p:cNvPr id="11" name="TextBox 10">
            <a:extLst>
              <a:ext uri="{FF2B5EF4-FFF2-40B4-BE49-F238E27FC236}">
                <a16:creationId xmlns:a16="http://schemas.microsoft.com/office/drawing/2014/main" id="{F03DFD6B-252E-D881-95D4-DBEF60FFA2FC}"/>
              </a:ext>
            </a:extLst>
          </p:cNvPr>
          <p:cNvSpPr txBox="1"/>
          <p:nvPr/>
        </p:nvSpPr>
        <p:spPr>
          <a:xfrm>
            <a:off x="533400" y="3947319"/>
            <a:ext cx="10820400" cy="393313"/>
          </a:xfrm>
          <a:prstGeom prst="rect">
            <a:avLst/>
          </a:prstGeom>
          <a:noFill/>
        </p:spPr>
        <p:txBody>
          <a:bodyPr wrap="square">
            <a:spAutoFit/>
          </a:bodyPr>
          <a:lstStyle/>
          <a:p>
            <a:pPr algn="ctr">
              <a:lnSpc>
                <a:spcPct val="80000"/>
              </a:lnSpc>
              <a:spcBef>
                <a:spcPct val="10000"/>
              </a:spcBef>
            </a:pPr>
            <a:r>
              <a:rPr lang="en-US" altLang="ko-KR" sz="2400" dirty="0">
                <a:solidFill>
                  <a:schemeClr val="accent1"/>
                </a:solidFill>
                <a:latin typeface="+mn-lt"/>
              </a:rPr>
              <a:t>16-2 = 14 bits left. =&gt; 2^14 bytes</a:t>
            </a:r>
          </a:p>
        </p:txBody>
      </p:sp>
    </p:spTree>
    <p:extLst>
      <p:ext uri="{BB962C8B-B14F-4D97-AF65-F5344CB8AC3E}">
        <p14:creationId xmlns:p14="http://schemas.microsoft.com/office/powerpoint/2010/main" val="2697568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6"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61FB-EA86-3D7F-FAAD-D2DF60DB4C06}"/>
              </a:ext>
            </a:extLst>
          </p:cNvPr>
          <p:cNvSpPr>
            <a:spLocks noGrp="1"/>
          </p:cNvSpPr>
          <p:nvPr>
            <p:ph type="title"/>
          </p:nvPr>
        </p:nvSpPr>
        <p:spPr/>
        <p:txBody>
          <a:bodyPr/>
          <a:lstStyle/>
          <a:p>
            <a:r>
              <a:rPr lang="en-US">
                <a:latin typeface="+mj-lt"/>
              </a:rPr>
              <a:t>Topic Breakdown</a:t>
            </a:r>
          </a:p>
        </p:txBody>
      </p:sp>
      <p:sp>
        <p:nvSpPr>
          <p:cNvPr id="3" name="Content Placeholder 2">
            <a:extLst>
              <a:ext uri="{FF2B5EF4-FFF2-40B4-BE49-F238E27FC236}">
                <a16:creationId xmlns:a16="http://schemas.microsoft.com/office/drawing/2014/main" id="{1CFA734F-9373-59A4-F7B6-816C3E51D254}"/>
              </a:ext>
            </a:extLst>
          </p:cNvPr>
          <p:cNvSpPr txBox="1">
            <a:spLocks/>
          </p:cNvSpPr>
          <p:nvPr/>
        </p:nvSpPr>
        <p:spPr bwMode="auto">
          <a:xfrm>
            <a:off x="1066800" y="1528157"/>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Virtualizing the CPU </a:t>
            </a:r>
          </a:p>
        </p:txBody>
      </p:sp>
      <p:sp>
        <p:nvSpPr>
          <p:cNvPr id="4" name="Content Placeholder 2">
            <a:extLst>
              <a:ext uri="{FF2B5EF4-FFF2-40B4-BE49-F238E27FC236}">
                <a16:creationId xmlns:a16="http://schemas.microsoft.com/office/drawing/2014/main" id="{2DD11C9A-F0A6-945D-E2EA-024B85054061}"/>
              </a:ext>
            </a:extLst>
          </p:cNvPr>
          <p:cNvSpPr txBox="1">
            <a:spLocks/>
          </p:cNvSpPr>
          <p:nvPr/>
        </p:nvSpPr>
        <p:spPr bwMode="auto">
          <a:xfrm>
            <a:off x="5943600" y="925830"/>
            <a:ext cx="54864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Process Abstraction and API</a:t>
            </a:r>
          </a:p>
        </p:txBody>
      </p:sp>
      <p:sp>
        <p:nvSpPr>
          <p:cNvPr id="5" name="Content Placeholder 2">
            <a:extLst>
              <a:ext uri="{FF2B5EF4-FFF2-40B4-BE49-F238E27FC236}">
                <a16:creationId xmlns:a16="http://schemas.microsoft.com/office/drawing/2014/main" id="{090BF0D0-E5F8-4BE2-991C-F1D9FAD23E6D}"/>
              </a:ext>
            </a:extLst>
          </p:cNvPr>
          <p:cNvSpPr txBox="1">
            <a:spLocks/>
          </p:cNvSpPr>
          <p:nvPr/>
        </p:nvSpPr>
        <p:spPr bwMode="auto">
          <a:xfrm>
            <a:off x="5933902" y="1371945"/>
            <a:ext cx="54864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Threads and Concurrency</a:t>
            </a:r>
          </a:p>
        </p:txBody>
      </p:sp>
      <p:sp>
        <p:nvSpPr>
          <p:cNvPr id="6" name="Content Placeholder 2">
            <a:extLst>
              <a:ext uri="{FF2B5EF4-FFF2-40B4-BE49-F238E27FC236}">
                <a16:creationId xmlns:a16="http://schemas.microsoft.com/office/drawing/2014/main" id="{FF1A4833-ADDD-1396-1A56-6BD4A96D2896}"/>
              </a:ext>
            </a:extLst>
          </p:cNvPr>
          <p:cNvSpPr txBox="1">
            <a:spLocks/>
          </p:cNvSpPr>
          <p:nvPr/>
        </p:nvSpPr>
        <p:spPr bwMode="auto">
          <a:xfrm>
            <a:off x="5933902" y="1819794"/>
            <a:ext cx="54864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Scheduling</a:t>
            </a:r>
          </a:p>
        </p:txBody>
      </p:sp>
      <p:sp>
        <p:nvSpPr>
          <p:cNvPr id="7" name="Content Placeholder 2">
            <a:extLst>
              <a:ext uri="{FF2B5EF4-FFF2-40B4-BE49-F238E27FC236}">
                <a16:creationId xmlns:a16="http://schemas.microsoft.com/office/drawing/2014/main" id="{171BE2DC-DFFA-DD32-A745-2947D7EB1600}"/>
              </a:ext>
            </a:extLst>
          </p:cNvPr>
          <p:cNvSpPr txBox="1">
            <a:spLocks/>
          </p:cNvSpPr>
          <p:nvPr/>
        </p:nvSpPr>
        <p:spPr bwMode="auto">
          <a:xfrm>
            <a:off x="1066800" y="2666999"/>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Virtualizing Memory</a:t>
            </a:r>
          </a:p>
        </p:txBody>
      </p:sp>
      <p:sp>
        <p:nvSpPr>
          <p:cNvPr id="8" name="Content Placeholder 2">
            <a:extLst>
              <a:ext uri="{FF2B5EF4-FFF2-40B4-BE49-F238E27FC236}">
                <a16:creationId xmlns:a16="http://schemas.microsoft.com/office/drawing/2014/main" id="{BE96D8B7-F417-6556-377F-8EEA0A4B516B}"/>
              </a:ext>
            </a:extLst>
          </p:cNvPr>
          <p:cNvSpPr txBox="1">
            <a:spLocks/>
          </p:cNvSpPr>
          <p:nvPr/>
        </p:nvSpPr>
        <p:spPr bwMode="auto">
          <a:xfrm>
            <a:off x="5933902" y="2474421"/>
            <a:ext cx="5551516"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Virtual Memory</a:t>
            </a:r>
          </a:p>
        </p:txBody>
      </p:sp>
      <p:sp>
        <p:nvSpPr>
          <p:cNvPr id="9" name="Content Placeholder 2">
            <a:extLst>
              <a:ext uri="{FF2B5EF4-FFF2-40B4-BE49-F238E27FC236}">
                <a16:creationId xmlns:a16="http://schemas.microsoft.com/office/drawing/2014/main" id="{CECB7631-B2DA-974E-100F-0BC7FA9D7F87}"/>
              </a:ext>
            </a:extLst>
          </p:cNvPr>
          <p:cNvSpPr txBox="1">
            <a:spLocks/>
          </p:cNvSpPr>
          <p:nvPr/>
        </p:nvSpPr>
        <p:spPr bwMode="auto">
          <a:xfrm>
            <a:off x="5921433" y="2936469"/>
            <a:ext cx="5551516"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Paging</a:t>
            </a:r>
          </a:p>
        </p:txBody>
      </p:sp>
      <p:sp>
        <p:nvSpPr>
          <p:cNvPr id="10" name="Content Placeholder 2">
            <a:extLst>
              <a:ext uri="{FF2B5EF4-FFF2-40B4-BE49-F238E27FC236}">
                <a16:creationId xmlns:a16="http://schemas.microsoft.com/office/drawing/2014/main" id="{FAC919F6-7ADF-2069-CC8D-FDEFDA0D1F7B}"/>
              </a:ext>
            </a:extLst>
          </p:cNvPr>
          <p:cNvSpPr txBox="1">
            <a:spLocks/>
          </p:cNvSpPr>
          <p:nvPr/>
        </p:nvSpPr>
        <p:spPr bwMode="auto">
          <a:xfrm>
            <a:off x="1066800" y="3886200"/>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Persistence</a:t>
            </a:r>
          </a:p>
        </p:txBody>
      </p:sp>
      <p:sp>
        <p:nvSpPr>
          <p:cNvPr id="11" name="Content Placeholder 2">
            <a:extLst>
              <a:ext uri="{FF2B5EF4-FFF2-40B4-BE49-F238E27FC236}">
                <a16:creationId xmlns:a16="http://schemas.microsoft.com/office/drawing/2014/main" id="{7DE24CAD-FE32-1B96-EFE9-84219541C90D}"/>
              </a:ext>
            </a:extLst>
          </p:cNvPr>
          <p:cNvSpPr txBox="1">
            <a:spLocks/>
          </p:cNvSpPr>
          <p:nvPr/>
        </p:nvSpPr>
        <p:spPr bwMode="auto">
          <a:xfrm>
            <a:off x="5906193" y="3617072"/>
            <a:ext cx="5561214"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IO devices</a:t>
            </a:r>
          </a:p>
        </p:txBody>
      </p:sp>
      <p:sp>
        <p:nvSpPr>
          <p:cNvPr id="12" name="Content Placeholder 2">
            <a:extLst>
              <a:ext uri="{FF2B5EF4-FFF2-40B4-BE49-F238E27FC236}">
                <a16:creationId xmlns:a16="http://schemas.microsoft.com/office/drawing/2014/main" id="{CC58FAED-32AE-616F-99D6-94C4A62AC5D0}"/>
              </a:ext>
            </a:extLst>
          </p:cNvPr>
          <p:cNvSpPr txBox="1">
            <a:spLocks/>
          </p:cNvSpPr>
          <p:nvPr/>
        </p:nvSpPr>
        <p:spPr bwMode="auto">
          <a:xfrm>
            <a:off x="5906193" y="4082936"/>
            <a:ext cx="5561214"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File Systems</a:t>
            </a:r>
          </a:p>
        </p:txBody>
      </p:sp>
      <p:sp>
        <p:nvSpPr>
          <p:cNvPr id="13" name="Content Placeholder 2">
            <a:extLst>
              <a:ext uri="{FF2B5EF4-FFF2-40B4-BE49-F238E27FC236}">
                <a16:creationId xmlns:a16="http://schemas.microsoft.com/office/drawing/2014/main" id="{88E8D1B9-3FE7-628F-CE7B-482C4D166662}"/>
              </a:ext>
            </a:extLst>
          </p:cNvPr>
          <p:cNvSpPr txBox="1">
            <a:spLocks/>
          </p:cNvSpPr>
          <p:nvPr/>
        </p:nvSpPr>
        <p:spPr bwMode="auto">
          <a:xfrm>
            <a:off x="1029393" y="5181600"/>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Distributed Systems</a:t>
            </a:r>
          </a:p>
        </p:txBody>
      </p:sp>
      <p:sp>
        <p:nvSpPr>
          <p:cNvPr id="14" name="Content Placeholder 2">
            <a:extLst>
              <a:ext uri="{FF2B5EF4-FFF2-40B4-BE49-F238E27FC236}">
                <a16:creationId xmlns:a16="http://schemas.microsoft.com/office/drawing/2014/main" id="{FDB89231-B524-451C-5AE1-52872B968359}"/>
              </a:ext>
            </a:extLst>
          </p:cNvPr>
          <p:cNvSpPr txBox="1">
            <a:spLocks/>
          </p:cNvSpPr>
          <p:nvPr/>
        </p:nvSpPr>
        <p:spPr bwMode="auto">
          <a:xfrm>
            <a:off x="5910348" y="4876800"/>
            <a:ext cx="5523807"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Challenges with distribution</a:t>
            </a:r>
          </a:p>
        </p:txBody>
      </p:sp>
      <p:sp>
        <p:nvSpPr>
          <p:cNvPr id="15" name="Content Placeholder 2">
            <a:extLst>
              <a:ext uri="{FF2B5EF4-FFF2-40B4-BE49-F238E27FC236}">
                <a16:creationId xmlns:a16="http://schemas.microsoft.com/office/drawing/2014/main" id="{61F5BD0E-A3B8-BAF5-BD29-81FBC04385F5}"/>
              </a:ext>
            </a:extLst>
          </p:cNvPr>
          <p:cNvSpPr txBox="1">
            <a:spLocks/>
          </p:cNvSpPr>
          <p:nvPr/>
        </p:nvSpPr>
        <p:spPr bwMode="auto">
          <a:xfrm>
            <a:off x="5900651" y="5328809"/>
            <a:ext cx="5523807"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Data Processing &amp; Storage</a:t>
            </a:r>
          </a:p>
        </p:txBody>
      </p:sp>
      <p:sp>
        <p:nvSpPr>
          <p:cNvPr id="16" name="Ribbon: Tilted Up 15">
            <a:extLst>
              <a:ext uri="{FF2B5EF4-FFF2-40B4-BE49-F238E27FC236}">
                <a16:creationId xmlns:a16="http://schemas.microsoft.com/office/drawing/2014/main" id="{94BCD1B9-5957-1FB1-A37F-6B78F9B1A247}"/>
              </a:ext>
            </a:extLst>
          </p:cNvPr>
          <p:cNvSpPr/>
          <p:nvPr/>
        </p:nvSpPr>
        <p:spPr bwMode="auto">
          <a:xfrm>
            <a:off x="457200" y="896912"/>
            <a:ext cx="11125200" cy="1218850"/>
          </a:xfrm>
          <a:prstGeom prst="ribbon2">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err="1">
                <a:ln>
                  <a:noFill/>
                </a:ln>
                <a:solidFill>
                  <a:schemeClr val="tx1"/>
                </a:solidFill>
                <a:effectLst/>
                <a:latin typeface="+mn-lt"/>
              </a:rPr>
              <a:t>Virtualised</a:t>
            </a:r>
            <a:r>
              <a:rPr kumimoji="0" lang="en-US" sz="2400" b="1" i="0" u="none" strike="noStrike" cap="none" normalizeH="0" baseline="0">
                <a:ln>
                  <a:noFill/>
                </a:ln>
                <a:solidFill>
                  <a:schemeClr val="tx1"/>
                </a:solidFill>
                <a:effectLst/>
                <a:latin typeface="+mn-lt"/>
              </a:rPr>
              <a:t>!</a:t>
            </a:r>
          </a:p>
        </p:txBody>
      </p:sp>
    </p:spTree>
    <p:extLst>
      <p:ext uri="{BB962C8B-B14F-4D97-AF65-F5344CB8AC3E}">
        <p14:creationId xmlns:p14="http://schemas.microsoft.com/office/powerpoint/2010/main" val="26812273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Example: Four Segments (16 bit addresses)</a:t>
            </a:r>
          </a:p>
        </p:txBody>
      </p:sp>
      <p:graphicFrame>
        <p:nvGraphicFramePr>
          <p:cNvPr id="693356" name="Group 108"/>
          <p:cNvGraphicFramePr>
            <a:graphicFrameLocks noGrp="1"/>
          </p:cNvGraphicFramePr>
          <p:nvPr>
            <p:ph idx="1"/>
          </p:nvPr>
        </p:nvGraphicFramePr>
        <p:xfrm>
          <a:off x="6019800" y="685800"/>
          <a:ext cx="3505200" cy="1816230"/>
        </p:xfrm>
        <a:graphic>
          <a:graphicData uri="http://schemas.openxmlformats.org/drawingml/2006/table">
            <a:tbl>
              <a:tblPr/>
              <a:tblGrid>
                <a:gridCol w="1371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35915">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err="1">
                          <a:ln>
                            <a:noFill/>
                          </a:ln>
                          <a:solidFill>
                            <a:schemeClr val="tx1"/>
                          </a:solidFill>
                          <a:effectLst/>
                          <a:latin typeface="Gill Sans" charset="0"/>
                          <a:ea typeface="Gill Sans" charset="0"/>
                          <a:cs typeface="Gill Sans" charset="0"/>
                        </a:rPr>
                        <a:t>Seg</a:t>
                      </a:r>
                      <a:r>
                        <a:rPr kumimoji="0" lang="en-US" sz="2000" b="0" i="0" u="none" strike="noStrike" cap="none" normalizeH="0" baseline="0">
                          <a:ln>
                            <a:noFill/>
                          </a:ln>
                          <a:solidFill>
                            <a:schemeClr val="tx1"/>
                          </a:solidFill>
                          <a:effectLst/>
                          <a:latin typeface="Gill Sans" charset="0"/>
                          <a:ea typeface="Gill Sans" charset="0"/>
                          <a:cs typeface="Gill Sans" charset="0"/>
                        </a:rPr>
                        <a:t> ID #</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Base</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Limit</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 (code)</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0x0800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 (data)</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0x4800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0x1400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 (shared)</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0xF000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0x1000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3 (stack)</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0x3000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bl>
          </a:graphicData>
        </a:graphic>
      </p:graphicFrame>
      <p:grpSp>
        <p:nvGrpSpPr>
          <p:cNvPr id="42012" name="Group 105"/>
          <p:cNvGrpSpPr>
            <a:grpSpLocks/>
          </p:cNvGrpSpPr>
          <p:nvPr/>
        </p:nvGrpSpPr>
        <p:grpSpPr bwMode="auto">
          <a:xfrm>
            <a:off x="2057401" y="1143000"/>
            <a:ext cx="3573463" cy="641351"/>
            <a:chOff x="-48" y="480"/>
            <a:chExt cx="2251" cy="504"/>
          </a:xfrm>
        </p:grpSpPr>
        <p:sp>
          <p:nvSpPr>
            <p:cNvPr id="42051" name="Rectangle 57"/>
            <p:cNvSpPr>
              <a:spLocks noChangeArrowheads="1"/>
            </p:cNvSpPr>
            <p:nvPr/>
          </p:nvSpPr>
          <p:spPr bwMode="auto">
            <a:xfrm>
              <a:off x="432" y="480"/>
              <a:ext cx="1680" cy="240"/>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Offset</a:t>
              </a:r>
            </a:p>
          </p:txBody>
        </p:sp>
        <p:sp>
          <p:nvSpPr>
            <p:cNvPr id="42052" name="Rectangle 58"/>
            <p:cNvSpPr>
              <a:spLocks noChangeArrowheads="1"/>
            </p:cNvSpPr>
            <p:nvPr/>
          </p:nvSpPr>
          <p:spPr bwMode="auto">
            <a:xfrm>
              <a:off x="48" y="480"/>
              <a:ext cx="384" cy="240"/>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Seg</a:t>
              </a:r>
            </a:p>
          </p:txBody>
        </p:sp>
        <p:sp>
          <p:nvSpPr>
            <p:cNvPr id="42053" name="Text Box 59"/>
            <p:cNvSpPr txBox="1">
              <a:spLocks noChangeArrowheads="1"/>
            </p:cNvSpPr>
            <p:nvPr/>
          </p:nvSpPr>
          <p:spPr bwMode="auto">
            <a:xfrm>
              <a:off x="2016" y="720"/>
              <a:ext cx="187"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a:t>
              </a:r>
            </a:p>
          </p:txBody>
        </p:sp>
        <p:sp>
          <p:nvSpPr>
            <p:cNvPr id="42054" name="Text Box 60"/>
            <p:cNvSpPr txBox="1">
              <a:spLocks noChangeArrowheads="1"/>
            </p:cNvSpPr>
            <p:nvPr/>
          </p:nvSpPr>
          <p:spPr bwMode="auto">
            <a:xfrm>
              <a:off x="192" y="720"/>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14</a:t>
              </a:r>
            </a:p>
          </p:txBody>
        </p:sp>
        <p:sp>
          <p:nvSpPr>
            <p:cNvPr id="42055" name="Text Box 61"/>
            <p:cNvSpPr txBox="1">
              <a:spLocks noChangeArrowheads="1"/>
            </p:cNvSpPr>
            <p:nvPr/>
          </p:nvSpPr>
          <p:spPr bwMode="auto">
            <a:xfrm>
              <a:off x="384" y="720"/>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13</a:t>
              </a:r>
            </a:p>
          </p:txBody>
        </p:sp>
        <p:sp>
          <p:nvSpPr>
            <p:cNvPr id="42056" name="Text Box 62"/>
            <p:cNvSpPr txBox="1">
              <a:spLocks noChangeArrowheads="1"/>
            </p:cNvSpPr>
            <p:nvPr/>
          </p:nvSpPr>
          <p:spPr bwMode="auto">
            <a:xfrm>
              <a:off x="-48" y="719"/>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15</a:t>
              </a:r>
            </a:p>
          </p:txBody>
        </p:sp>
      </p:grpSp>
      <p:grpSp>
        <p:nvGrpSpPr>
          <p:cNvPr id="42013" name="Group 103"/>
          <p:cNvGrpSpPr>
            <a:grpSpLocks/>
          </p:cNvGrpSpPr>
          <p:nvPr/>
        </p:nvGrpSpPr>
        <p:grpSpPr bwMode="auto">
          <a:xfrm>
            <a:off x="1676402" y="2590801"/>
            <a:ext cx="2519363" cy="3905251"/>
            <a:chOff x="2640" y="672"/>
            <a:chExt cx="1587" cy="2460"/>
          </a:xfrm>
        </p:grpSpPr>
        <p:grpSp>
          <p:nvGrpSpPr>
            <p:cNvPr id="42038" name="Group 90"/>
            <p:cNvGrpSpPr>
              <a:grpSpLocks/>
            </p:cNvGrpSpPr>
            <p:nvPr/>
          </p:nvGrpSpPr>
          <p:grpSpPr bwMode="auto">
            <a:xfrm>
              <a:off x="2640" y="672"/>
              <a:ext cx="1349" cy="1968"/>
              <a:chOff x="2299" y="816"/>
              <a:chExt cx="1349" cy="1968"/>
            </a:xfrm>
          </p:grpSpPr>
          <p:sp>
            <p:nvSpPr>
              <p:cNvPr id="42040" name="Rectangle 45"/>
              <p:cNvSpPr>
                <a:spLocks noChangeArrowheads="1"/>
              </p:cNvSpPr>
              <p:nvPr/>
            </p:nvSpPr>
            <p:spPr bwMode="auto">
              <a:xfrm>
                <a:off x="2880" y="864"/>
                <a:ext cx="768" cy="192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1" name="Rectangle 46"/>
              <p:cNvSpPr>
                <a:spLocks noChangeArrowheads="1"/>
              </p:cNvSpPr>
              <p:nvPr/>
            </p:nvSpPr>
            <p:spPr bwMode="auto">
              <a:xfrm>
                <a:off x="2880" y="864"/>
                <a:ext cx="768" cy="96"/>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2" name="Rectangle 47"/>
              <p:cNvSpPr>
                <a:spLocks noChangeArrowheads="1"/>
              </p:cNvSpPr>
              <p:nvPr/>
            </p:nvSpPr>
            <p:spPr bwMode="auto">
              <a:xfrm>
                <a:off x="2880" y="1344"/>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3" name="Rectangle 48"/>
              <p:cNvSpPr>
                <a:spLocks noChangeArrowheads="1"/>
              </p:cNvSpPr>
              <p:nvPr/>
            </p:nvSpPr>
            <p:spPr bwMode="auto">
              <a:xfrm>
                <a:off x="2880" y="2304"/>
                <a:ext cx="768" cy="336"/>
              </a:xfrm>
              <a:prstGeom prst="rect">
                <a:avLst/>
              </a:prstGeom>
              <a:solidFill>
                <a:srgbClr val="53FB25"/>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4" name="Rectangle 80"/>
              <p:cNvSpPr>
                <a:spLocks noChangeArrowheads="1"/>
              </p:cNvSpPr>
              <p:nvPr/>
            </p:nvSpPr>
            <p:spPr bwMode="auto">
              <a:xfrm>
                <a:off x="2880" y="2304"/>
                <a:ext cx="768" cy="48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5" name="Rectangle 82"/>
              <p:cNvSpPr>
                <a:spLocks noChangeArrowheads="1"/>
              </p:cNvSpPr>
              <p:nvPr/>
            </p:nvSpPr>
            <p:spPr bwMode="auto">
              <a:xfrm>
                <a:off x="2880" y="1824"/>
                <a:ext cx="768" cy="144"/>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grpSp>
            <p:nvGrpSpPr>
              <p:cNvPr id="42046" name="Group 87"/>
              <p:cNvGrpSpPr>
                <a:grpSpLocks/>
              </p:cNvGrpSpPr>
              <p:nvPr/>
            </p:nvGrpSpPr>
            <p:grpSpPr bwMode="auto">
              <a:xfrm>
                <a:off x="2299" y="816"/>
                <a:ext cx="568" cy="1604"/>
                <a:chOff x="2299" y="816"/>
                <a:chExt cx="568" cy="1604"/>
              </a:xfrm>
            </p:grpSpPr>
            <p:sp>
              <p:nvSpPr>
                <p:cNvPr id="42047" name="Text Box 72"/>
                <p:cNvSpPr txBox="1">
                  <a:spLocks noChangeArrowheads="1"/>
                </p:cNvSpPr>
                <p:nvPr/>
              </p:nvSpPr>
              <p:spPr bwMode="auto">
                <a:xfrm>
                  <a:off x="2299" y="1296"/>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0x4000</a:t>
                  </a:r>
                </a:p>
              </p:txBody>
            </p:sp>
            <p:sp>
              <p:nvSpPr>
                <p:cNvPr id="42048" name="Text Box 75"/>
                <p:cNvSpPr txBox="1">
                  <a:spLocks noChangeArrowheads="1"/>
                </p:cNvSpPr>
                <p:nvPr/>
              </p:nvSpPr>
              <p:spPr bwMode="auto">
                <a:xfrm>
                  <a:off x="2299" y="816"/>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0x0000</a:t>
                  </a:r>
                </a:p>
              </p:txBody>
            </p:sp>
            <p:sp>
              <p:nvSpPr>
                <p:cNvPr id="42049" name="Text Box 83"/>
                <p:cNvSpPr txBox="1">
                  <a:spLocks noChangeArrowheads="1"/>
                </p:cNvSpPr>
                <p:nvPr/>
              </p:nvSpPr>
              <p:spPr bwMode="auto">
                <a:xfrm>
                  <a:off x="2299" y="1728"/>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0x8000</a:t>
                  </a:r>
                </a:p>
              </p:txBody>
            </p:sp>
            <p:sp>
              <p:nvSpPr>
                <p:cNvPr id="42050" name="Text Box 84"/>
                <p:cNvSpPr txBox="1">
                  <a:spLocks noChangeArrowheads="1"/>
                </p:cNvSpPr>
                <p:nvPr/>
              </p:nvSpPr>
              <p:spPr bwMode="auto">
                <a:xfrm>
                  <a:off x="2299" y="2208"/>
                  <a:ext cx="56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0xC000</a:t>
                  </a:r>
                </a:p>
              </p:txBody>
            </p:sp>
          </p:grpSp>
        </p:grpSp>
        <p:sp>
          <p:nvSpPr>
            <p:cNvPr id="42039" name="Text Box 101"/>
            <p:cNvSpPr txBox="1">
              <a:spLocks noChangeArrowheads="1"/>
            </p:cNvSpPr>
            <p:nvPr/>
          </p:nvSpPr>
          <p:spPr bwMode="auto">
            <a:xfrm>
              <a:off x="3016" y="2688"/>
              <a:ext cx="1211" cy="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a:t>
              </a:r>
            </a:p>
            <a:p>
              <a:pPr eaLnBrk="1" hangingPunct="1"/>
              <a:r>
                <a:rPr lang="en-US" altLang="en-US" sz="2000" b="0">
                  <a:latin typeface="Gill Sans" charset="0"/>
                  <a:ea typeface="Gill Sans" charset="0"/>
                  <a:cs typeface="Gill Sans" charset="0"/>
                </a:rPr>
                <a:t>Address Space</a:t>
              </a:r>
            </a:p>
          </p:txBody>
        </p:sp>
      </p:grpSp>
      <p:sp>
        <p:nvSpPr>
          <p:cNvPr id="42014" name="Text Box 107"/>
          <p:cNvSpPr txBox="1">
            <a:spLocks noChangeArrowheads="1"/>
          </p:cNvSpPr>
          <p:nvPr/>
        </p:nvSpPr>
        <p:spPr bwMode="auto">
          <a:xfrm>
            <a:off x="2286000" y="1752601"/>
            <a:ext cx="2784846" cy="397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 Address Format</a:t>
            </a:r>
          </a:p>
        </p:txBody>
      </p:sp>
      <p:grpSp>
        <p:nvGrpSpPr>
          <p:cNvPr id="42015" name="Group 104"/>
          <p:cNvGrpSpPr>
            <a:grpSpLocks/>
          </p:cNvGrpSpPr>
          <p:nvPr/>
        </p:nvGrpSpPr>
        <p:grpSpPr bwMode="auto">
          <a:xfrm>
            <a:off x="6030916" y="2514601"/>
            <a:ext cx="2443163" cy="3981451"/>
            <a:chOff x="4176" y="624"/>
            <a:chExt cx="1539" cy="2508"/>
          </a:xfrm>
        </p:grpSpPr>
        <p:grpSp>
          <p:nvGrpSpPr>
            <p:cNvPr id="42026" name="Group 89"/>
            <p:cNvGrpSpPr>
              <a:grpSpLocks/>
            </p:cNvGrpSpPr>
            <p:nvPr/>
          </p:nvGrpSpPr>
          <p:grpSpPr bwMode="auto">
            <a:xfrm>
              <a:off x="4176" y="624"/>
              <a:ext cx="1349" cy="2016"/>
              <a:chOff x="3883" y="768"/>
              <a:chExt cx="1349" cy="2016"/>
            </a:xfrm>
          </p:grpSpPr>
          <p:sp>
            <p:nvSpPr>
              <p:cNvPr id="42028" name="Rectangle 64"/>
              <p:cNvSpPr>
                <a:spLocks noChangeArrowheads="1"/>
              </p:cNvSpPr>
              <p:nvPr/>
            </p:nvSpPr>
            <p:spPr bwMode="auto">
              <a:xfrm>
                <a:off x="4464" y="864"/>
                <a:ext cx="768" cy="192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32" name="Text Box 71"/>
              <p:cNvSpPr txBox="1">
                <a:spLocks noChangeArrowheads="1"/>
              </p:cNvSpPr>
              <p:nvPr/>
            </p:nvSpPr>
            <p:spPr bwMode="auto">
              <a:xfrm>
                <a:off x="3883" y="768"/>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0x0000</a:t>
                </a:r>
              </a:p>
            </p:txBody>
          </p:sp>
        </p:grpSp>
        <p:sp>
          <p:nvSpPr>
            <p:cNvPr id="42027" name="Text Box 102"/>
            <p:cNvSpPr txBox="1">
              <a:spLocks noChangeArrowheads="1"/>
            </p:cNvSpPr>
            <p:nvPr/>
          </p:nvSpPr>
          <p:spPr bwMode="auto">
            <a:xfrm>
              <a:off x="4504" y="2688"/>
              <a:ext cx="1211" cy="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Physical</a:t>
              </a:r>
            </a:p>
            <a:p>
              <a:pPr eaLnBrk="1" hangingPunct="1"/>
              <a:r>
                <a:rPr lang="en-US" altLang="en-US" sz="2000" b="0">
                  <a:latin typeface="Gill Sans" charset="0"/>
                  <a:ea typeface="Gill Sans" charset="0"/>
                  <a:cs typeface="Gill Sans" charset="0"/>
                </a:rPr>
                <a:t>Address Space</a:t>
              </a:r>
            </a:p>
          </p:txBody>
        </p:sp>
      </p:grpSp>
    </p:spTree>
    <p:extLst>
      <p:ext uri="{BB962C8B-B14F-4D97-AF65-F5344CB8AC3E}">
        <p14:creationId xmlns:p14="http://schemas.microsoft.com/office/powerpoint/2010/main" val="2422289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Example: Four Segments (16 bit addresses)</a:t>
            </a:r>
          </a:p>
        </p:txBody>
      </p:sp>
      <p:graphicFrame>
        <p:nvGraphicFramePr>
          <p:cNvPr id="693356" name="Group 108"/>
          <p:cNvGraphicFramePr>
            <a:graphicFrameLocks noGrp="1"/>
          </p:cNvGraphicFramePr>
          <p:nvPr>
            <p:ph idx="1"/>
          </p:nvPr>
        </p:nvGraphicFramePr>
        <p:xfrm>
          <a:off x="6019800" y="685800"/>
          <a:ext cx="3505200" cy="1816230"/>
        </p:xfrm>
        <a:graphic>
          <a:graphicData uri="http://schemas.openxmlformats.org/drawingml/2006/table">
            <a:tbl>
              <a:tblPr/>
              <a:tblGrid>
                <a:gridCol w="1371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35915">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err="1">
                          <a:ln>
                            <a:noFill/>
                          </a:ln>
                          <a:solidFill>
                            <a:schemeClr val="tx1"/>
                          </a:solidFill>
                          <a:effectLst/>
                          <a:latin typeface="Gill Sans" charset="0"/>
                          <a:ea typeface="Gill Sans" charset="0"/>
                          <a:cs typeface="Gill Sans" charset="0"/>
                        </a:rPr>
                        <a:t>Seg</a:t>
                      </a:r>
                      <a:r>
                        <a:rPr kumimoji="0" lang="en-US" sz="2000" b="0" i="0" u="none" strike="noStrike" cap="none" normalizeH="0" baseline="0">
                          <a:ln>
                            <a:noFill/>
                          </a:ln>
                          <a:solidFill>
                            <a:schemeClr val="tx1"/>
                          </a:solidFill>
                          <a:effectLst/>
                          <a:latin typeface="Gill Sans" charset="0"/>
                          <a:ea typeface="Gill Sans" charset="0"/>
                          <a:cs typeface="Gill Sans" charset="0"/>
                        </a:rPr>
                        <a:t> ID #</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Base</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Limit</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 (code)</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0x0800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 (data)</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0x4800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0x1400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 (shared)</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0xF000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0x1000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3 (stack)</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0x3000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bl>
          </a:graphicData>
        </a:graphic>
      </p:graphicFrame>
      <p:grpSp>
        <p:nvGrpSpPr>
          <p:cNvPr id="42012" name="Group 105"/>
          <p:cNvGrpSpPr>
            <a:grpSpLocks/>
          </p:cNvGrpSpPr>
          <p:nvPr/>
        </p:nvGrpSpPr>
        <p:grpSpPr bwMode="auto">
          <a:xfrm>
            <a:off x="2057401" y="1143000"/>
            <a:ext cx="3573463" cy="641351"/>
            <a:chOff x="-48" y="480"/>
            <a:chExt cx="2251" cy="504"/>
          </a:xfrm>
        </p:grpSpPr>
        <p:sp>
          <p:nvSpPr>
            <p:cNvPr id="42051" name="Rectangle 57"/>
            <p:cNvSpPr>
              <a:spLocks noChangeArrowheads="1"/>
            </p:cNvSpPr>
            <p:nvPr/>
          </p:nvSpPr>
          <p:spPr bwMode="auto">
            <a:xfrm>
              <a:off x="432" y="480"/>
              <a:ext cx="1680" cy="240"/>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Offset</a:t>
              </a:r>
            </a:p>
          </p:txBody>
        </p:sp>
        <p:sp>
          <p:nvSpPr>
            <p:cNvPr id="42052" name="Rectangle 58"/>
            <p:cNvSpPr>
              <a:spLocks noChangeArrowheads="1"/>
            </p:cNvSpPr>
            <p:nvPr/>
          </p:nvSpPr>
          <p:spPr bwMode="auto">
            <a:xfrm>
              <a:off x="48" y="480"/>
              <a:ext cx="384" cy="240"/>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Seg</a:t>
              </a:r>
            </a:p>
          </p:txBody>
        </p:sp>
        <p:sp>
          <p:nvSpPr>
            <p:cNvPr id="42053" name="Text Box 59"/>
            <p:cNvSpPr txBox="1">
              <a:spLocks noChangeArrowheads="1"/>
            </p:cNvSpPr>
            <p:nvPr/>
          </p:nvSpPr>
          <p:spPr bwMode="auto">
            <a:xfrm>
              <a:off x="2016" y="720"/>
              <a:ext cx="187"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a:t>
              </a:r>
            </a:p>
          </p:txBody>
        </p:sp>
        <p:sp>
          <p:nvSpPr>
            <p:cNvPr id="42054" name="Text Box 60"/>
            <p:cNvSpPr txBox="1">
              <a:spLocks noChangeArrowheads="1"/>
            </p:cNvSpPr>
            <p:nvPr/>
          </p:nvSpPr>
          <p:spPr bwMode="auto">
            <a:xfrm>
              <a:off x="192" y="720"/>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14</a:t>
              </a:r>
            </a:p>
          </p:txBody>
        </p:sp>
        <p:sp>
          <p:nvSpPr>
            <p:cNvPr id="42055" name="Text Box 61"/>
            <p:cNvSpPr txBox="1">
              <a:spLocks noChangeArrowheads="1"/>
            </p:cNvSpPr>
            <p:nvPr/>
          </p:nvSpPr>
          <p:spPr bwMode="auto">
            <a:xfrm>
              <a:off x="384" y="720"/>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13</a:t>
              </a:r>
            </a:p>
          </p:txBody>
        </p:sp>
        <p:sp>
          <p:nvSpPr>
            <p:cNvPr id="42056" name="Text Box 62"/>
            <p:cNvSpPr txBox="1">
              <a:spLocks noChangeArrowheads="1"/>
            </p:cNvSpPr>
            <p:nvPr/>
          </p:nvSpPr>
          <p:spPr bwMode="auto">
            <a:xfrm>
              <a:off x="-48" y="719"/>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15</a:t>
              </a:r>
            </a:p>
          </p:txBody>
        </p:sp>
      </p:grpSp>
      <p:grpSp>
        <p:nvGrpSpPr>
          <p:cNvPr id="42013" name="Group 103"/>
          <p:cNvGrpSpPr>
            <a:grpSpLocks/>
          </p:cNvGrpSpPr>
          <p:nvPr/>
        </p:nvGrpSpPr>
        <p:grpSpPr bwMode="auto">
          <a:xfrm>
            <a:off x="1676402" y="2590801"/>
            <a:ext cx="2519363" cy="3905251"/>
            <a:chOff x="2640" y="672"/>
            <a:chExt cx="1587" cy="2460"/>
          </a:xfrm>
        </p:grpSpPr>
        <p:grpSp>
          <p:nvGrpSpPr>
            <p:cNvPr id="42038" name="Group 90"/>
            <p:cNvGrpSpPr>
              <a:grpSpLocks/>
            </p:cNvGrpSpPr>
            <p:nvPr/>
          </p:nvGrpSpPr>
          <p:grpSpPr bwMode="auto">
            <a:xfrm>
              <a:off x="2640" y="672"/>
              <a:ext cx="1349" cy="1968"/>
              <a:chOff x="2299" y="816"/>
              <a:chExt cx="1349" cy="1968"/>
            </a:xfrm>
          </p:grpSpPr>
          <p:sp>
            <p:nvSpPr>
              <p:cNvPr id="42040" name="Rectangle 45"/>
              <p:cNvSpPr>
                <a:spLocks noChangeArrowheads="1"/>
              </p:cNvSpPr>
              <p:nvPr/>
            </p:nvSpPr>
            <p:spPr bwMode="auto">
              <a:xfrm>
                <a:off x="2880" y="864"/>
                <a:ext cx="768" cy="192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1" name="Rectangle 46"/>
              <p:cNvSpPr>
                <a:spLocks noChangeArrowheads="1"/>
              </p:cNvSpPr>
              <p:nvPr/>
            </p:nvSpPr>
            <p:spPr bwMode="auto">
              <a:xfrm>
                <a:off x="2880" y="864"/>
                <a:ext cx="768" cy="96"/>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2" name="Rectangle 47"/>
              <p:cNvSpPr>
                <a:spLocks noChangeArrowheads="1"/>
              </p:cNvSpPr>
              <p:nvPr/>
            </p:nvSpPr>
            <p:spPr bwMode="auto">
              <a:xfrm>
                <a:off x="2880" y="1344"/>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3" name="Rectangle 48"/>
              <p:cNvSpPr>
                <a:spLocks noChangeArrowheads="1"/>
              </p:cNvSpPr>
              <p:nvPr/>
            </p:nvSpPr>
            <p:spPr bwMode="auto">
              <a:xfrm>
                <a:off x="2880" y="2304"/>
                <a:ext cx="768" cy="336"/>
              </a:xfrm>
              <a:prstGeom prst="rect">
                <a:avLst/>
              </a:prstGeom>
              <a:solidFill>
                <a:srgbClr val="53FB25"/>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4" name="Rectangle 80"/>
              <p:cNvSpPr>
                <a:spLocks noChangeArrowheads="1"/>
              </p:cNvSpPr>
              <p:nvPr/>
            </p:nvSpPr>
            <p:spPr bwMode="auto">
              <a:xfrm>
                <a:off x="2880" y="2304"/>
                <a:ext cx="768" cy="48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5" name="Rectangle 82"/>
              <p:cNvSpPr>
                <a:spLocks noChangeArrowheads="1"/>
              </p:cNvSpPr>
              <p:nvPr/>
            </p:nvSpPr>
            <p:spPr bwMode="auto">
              <a:xfrm>
                <a:off x="2880" y="1824"/>
                <a:ext cx="768" cy="144"/>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grpSp>
            <p:nvGrpSpPr>
              <p:cNvPr id="42046" name="Group 87"/>
              <p:cNvGrpSpPr>
                <a:grpSpLocks/>
              </p:cNvGrpSpPr>
              <p:nvPr/>
            </p:nvGrpSpPr>
            <p:grpSpPr bwMode="auto">
              <a:xfrm>
                <a:off x="2299" y="816"/>
                <a:ext cx="568" cy="1604"/>
                <a:chOff x="2299" y="816"/>
                <a:chExt cx="568" cy="1604"/>
              </a:xfrm>
            </p:grpSpPr>
            <p:sp>
              <p:nvSpPr>
                <p:cNvPr id="42047" name="Text Box 72"/>
                <p:cNvSpPr txBox="1">
                  <a:spLocks noChangeArrowheads="1"/>
                </p:cNvSpPr>
                <p:nvPr/>
              </p:nvSpPr>
              <p:spPr bwMode="auto">
                <a:xfrm>
                  <a:off x="2299" y="1296"/>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0x4000</a:t>
                  </a:r>
                </a:p>
              </p:txBody>
            </p:sp>
            <p:sp>
              <p:nvSpPr>
                <p:cNvPr id="42048" name="Text Box 75"/>
                <p:cNvSpPr txBox="1">
                  <a:spLocks noChangeArrowheads="1"/>
                </p:cNvSpPr>
                <p:nvPr/>
              </p:nvSpPr>
              <p:spPr bwMode="auto">
                <a:xfrm>
                  <a:off x="2299" y="816"/>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0x0000</a:t>
                  </a:r>
                </a:p>
              </p:txBody>
            </p:sp>
            <p:sp>
              <p:nvSpPr>
                <p:cNvPr id="42049" name="Text Box 83"/>
                <p:cNvSpPr txBox="1">
                  <a:spLocks noChangeArrowheads="1"/>
                </p:cNvSpPr>
                <p:nvPr/>
              </p:nvSpPr>
              <p:spPr bwMode="auto">
                <a:xfrm>
                  <a:off x="2299" y="1728"/>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0x8000</a:t>
                  </a:r>
                </a:p>
              </p:txBody>
            </p:sp>
            <p:sp>
              <p:nvSpPr>
                <p:cNvPr id="42050" name="Text Box 84"/>
                <p:cNvSpPr txBox="1">
                  <a:spLocks noChangeArrowheads="1"/>
                </p:cNvSpPr>
                <p:nvPr/>
              </p:nvSpPr>
              <p:spPr bwMode="auto">
                <a:xfrm>
                  <a:off x="2299" y="2208"/>
                  <a:ext cx="56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0xC000</a:t>
                  </a:r>
                </a:p>
              </p:txBody>
            </p:sp>
          </p:grpSp>
        </p:grpSp>
        <p:sp>
          <p:nvSpPr>
            <p:cNvPr id="42039" name="Text Box 101"/>
            <p:cNvSpPr txBox="1">
              <a:spLocks noChangeArrowheads="1"/>
            </p:cNvSpPr>
            <p:nvPr/>
          </p:nvSpPr>
          <p:spPr bwMode="auto">
            <a:xfrm>
              <a:off x="3016" y="2688"/>
              <a:ext cx="1211" cy="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a:t>
              </a:r>
            </a:p>
            <a:p>
              <a:pPr eaLnBrk="1" hangingPunct="1"/>
              <a:r>
                <a:rPr lang="en-US" altLang="en-US" sz="2000" b="0">
                  <a:latin typeface="Gill Sans" charset="0"/>
                  <a:ea typeface="Gill Sans" charset="0"/>
                  <a:cs typeface="Gill Sans" charset="0"/>
                </a:rPr>
                <a:t>Address Space</a:t>
              </a:r>
            </a:p>
          </p:txBody>
        </p:sp>
      </p:grpSp>
      <p:sp>
        <p:nvSpPr>
          <p:cNvPr id="42014" name="Text Box 107"/>
          <p:cNvSpPr txBox="1">
            <a:spLocks noChangeArrowheads="1"/>
          </p:cNvSpPr>
          <p:nvPr/>
        </p:nvSpPr>
        <p:spPr bwMode="auto">
          <a:xfrm>
            <a:off x="2286000" y="1752601"/>
            <a:ext cx="2784846" cy="397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 Address Format</a:t>
            </a:r>
          </a:p>
        </p:txBody>
      </p:sp>
      <p:grpSp>
        <p:nvGrpSpPr>
          <p:cNvPr id="42015" name="Group 104"/>
          <p:cNvGrpSpPr>
            <a:grpSpLocks/>
          </p:cNvGrpSpPr>
          <p:nvPr/>
        </p:nvGrpSpPr>
        <p:grpSpPr bwMode="auto">
          <a:xfrm>
            <a:off x="6030916" y="2514601"/>
            <a:ext cx="2443163" cy="3981451"/>
            <a:chOff x="4176" y="624"/>
            <a:chExt cx="1539" cy="2508"/>
          </a:xfrm>
        </p:grpSpPr>
        <p:grpSp>
          <p:nvGrpSpPr>
            <p:cNvPr id="42026" name="Group 89"/>
            <p:cNvGrpSpPr>
              <a:grpSpLocks/>
            </p:cNvGrpSpPr>
            <p:nvPr/>
          </p:nvGrpSpPr>
          <p:grpSpPr bwMode="auto">
            <a:xfrm>
              <a:off x="4176" y="624"/>
              <a:ext cx="1349" cy="2016"/>
              <a:chOff x="3883" y="768"/>
              <a:chExt cx="1349" cy="2016"/>
            </a:xfrm>
          </p:grpSpPr>
          <p:sp>
            <p:nvSpPr>
              <p:cNvPr id="42028" name="Rectangle 64"/>
              <p:cNvSpPr>
                <a:spLocks noChangeArrowheads="1"/>
              </p:cNvSpPr>
              <p:nvPr/>
            </p:nvSpPr>
            <p:spPr bwMode="auto">
              <a:xfrm>
                <a:off x="4464" y="864"/>
                <a:ext cx="768" cy="192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32" name="Text Box 71"/>
              <p:cNvSpPr txBox="1">
                <a:spLocks noChangeArrowheads="1"/>
              </p:cNvSpPr>
              <p:nvPr/>
            </p:nvSpPr>
            <p:spPr bwMode="auto">
              <a:xfrm>
                <a:off x="3883" y="768"/>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0x0000</a:t>
                </a:r>
              </a:p>
            </p:txBody>
          </p:sp>
          <p:sp>
            <p:nvSpPr>
              <p:cNvPr id="42033" name="Text Box 73"/>
              <p:cNvSpPr txBox="1">
                <a:spLocks noChangeArrowheads="1"/>
              </p:cNvSpPr>
              <p:nvPr/>
            </p:nvSpPr>
            <p:spPr bwMode="auto">
              <a:xfrm>
                <a:off x="3883" y="1344"/>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0x4800</a:t>
                </a:r>
              </a:p>
            </p:txBody>
          </p:sp>
          <p:sp>
            <p:nvSpPr>
              <p:cNvPr id="42036" name="Text Box 79"/>
              <p:cNvSpPr txBox="1">
                <a:spLocks noChangeArrowheads="1"/>
              </p:cNvSpPr>
              <p:nvPr/>
            </p:nvSpPr>
            <p:spPr bwMode="auto">
              <a:xfrm>
                <a:off x="3883" y="1200"/>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0x4000</a:t>
                </a:r>
              </a:p>
            </p:txBody>
          </p:sp>
        </p:grpSp>
        <p:sp>
          <p:nvSpPr>
            <p:cNvPr id="42027" name="Text Box 102"/>
            <p:cNvSpPr txBox="1">
              <a:spLocks noChangeArrowheads="1"/>
            </p:cNvSpPr>
            <p:nvPr/>
          </p:nvSpPr>
          <p:spPr bwMode="auto">
            <a:xfrm>
              <a:off x="4504" y="2688"/>
              <a:ext cx="1211" cy="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Physical</a:t>
              </a:r>
            </a:p>
            <a:p>
              <a:pPr eaLnBrk="1" hangingPunct="1"/>
              <a:r>
                <a:rPr lang="en-US" altLang="en-US" sz="2000" b="0">
                  <a:latin typeface="Gill Sans" charset="0"/>
                  <a:ea typeface="Gill Sans" charset="0"/>
                  <a:cs typeface="Gill Sans" charset="0"/>
                </a:rPr>
                <a:t>Address Space</a:t>
              </a:r>
            </a:p>
          </p:txBody>
        </p:sp>
      </p:grpSp>
      <p:cxnSp>
        <p:nvCxnSpPr>
          <p:cNvPr id="42022" name="Elbow Connector 4"/>
          <p:cNvCxnSpPr>
            <a:cxnSpLocks noChangeShapeType="1"/>
            <a:stCxn id="42041" idx="3"/>
          </p:cNvCxnSpPr>
          <p:nvPr/>
        </p:nvCxnSpPr>
        <p:spPr bwMode="auto">
          <a:xfrm>
            <a:off x="3817938" y="2743200"/>
            <a:ext cx="2201862" cy="762000"/>
          </a:xfrm>
          <a:prstGeom prst="bentConnector3">
            <a:avLst>
              <a:gd name="adj1" fmla="val 50000"/>
            </a:avLst>
          </a:prstGeom>
          <a:noFill/>
          <a:ln w="3810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42023" name="TextBox 11"/>
          <p:cNvSpPr txBox="1">
            <a:spLocks noChangeArrowheads="1"/>
          </p:cNvSpPr>
          <p:nvPr/>
        </p:nvSpPr>
        <p:spPr bwMode="auto">
          <a:xfrm>
            <a:off x="3810001" y="2405064"/>
            <a:ext cx="111442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SegID = 0</a:t>
            </a:r>
          </a:p>
        </p:txBody>
      </p:sp>
      <p:sp>
        <p:nvSpPr>
          <p:cNvPr id="49" name="Rectangle 66"/>
          <p:cNvSpPr>
            <a:spLocks noChangeArrowheads="1"/>
          </p:cNvSpPr>
          <p:nvPr/>
        </p:nvSpPr>
        <p:spPr bwMode="auto">
          <a:xfrm>
            <a:off x="6953253" y="3429000"/>
            <a:ext cx="1219200" cy="1524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Tree>
    <p:extLst>
      <p:ext uri="{BB962C8B-B14F-4D97-AF65-F5344CB8AC3E}">
        <p14:creationId xmlns:p14="http://schemas.microsoft.com/office/powerpoint/2010/main" val="34944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Example: Four Segments (16 bit addresses)</a:t>
            </a:r>
          </a:p>
        </p:txBody>
      </p:sp>
      <p:graphicFrame>
        <p:nvGraphicFramePr>
          <p:cNvPr id="693356" name="Group 108"/>
          <p:cNvGraphicFramePr>
            <a:graphicFrameLocks noGrp="1"/>
          </p:cNvGraphicFramePr>
          <p:nvPr>
            <p:ph idx="1"/>
          </p:nvPr>
        </p:nvGraphicFramePr>
        <p:xfrm>
          <a:off x="6019800" y="685800"/>
          <a:ext cx="3505200" cy="1816230"/>
        </p:xfrm>
        <a:graphic>
          <a:graphicData uri="http://schemas.openxmlformats.org/drawingml/2006/table">
            <a:tbl>
              <a:tblPr/>
              <a:tblGrid>
                <a:gridCol w="1371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35915">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err="1">
                          <a:ln>
                            <a:noFill/>
                          </a:ln>
                          <a:solidFill>
                            <a:schemeClr val="tx1"/>
                          </a:solidFill>
                          <a:effectLst/>
                          <a:latin typeface="Gill Sans" charset="0"/>
                          <a:ea typeface="Gill Sans" charset="0"/>
                          <a:cs typeface="Gill Sans" charset="0"/>
                        </a:rPr>
                        <a:t>Seg</a:t>
                      </a:r>
                      <a:r>
                        <a:rPr kumimoji="0" lang="en-US" sz="2000" b="0" i="0" u="none" strike="noStrike" cap="none" normalizeH="0" baseline="0">
                          <a:ln>
                            <a:noFill/>
                          </a:ln>
                          <a:solidFill>
                            <a:schemeClr val="tx1"/>
                          </a:solidFill>
                          <a:effectLst/>
                          <a:latin typeface="Gill Sans" charset="0"/>
                          <a:ea typeface="Gill Sans" charset="0"/>
                          <a:cs typeface="Gill Sans" charset="0"/>
                        </a:rPr>
                        <a:t> ID #</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Base</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Limit</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 (code)</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0x0800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 (data)</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0x4800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0x1400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 (shared)</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0xF000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0x1000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3 (stack)</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0x3000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bl>
          </a:graphicData>
        </a:graphic>
      </p:graphicFrame>
      <p:grpSp>
        <p:nvGrpSpPr>
          <p:cNvPr id="42012" name="Group 105"/>
          <p:cNvGrpSpPr>
            <a:grpSpLocks/>
          </p:cNvGrpSpPr>
          <p:nvPr/>
        </p:nvGrpSpPr>
        <p:grpSpPr bwMode="auto">
          <a:xfrm>
            <a:off x="2057401" y="1143000"/>
            <a:ext cx="3573463" cy="641351"/>
            <a:chOff x="-48" y="480"/>
            <a:chExt cx="2251" cy="504"/>
          </a:xfrm>
        </p:grpSpPr>
        <p:sp>
          <p:nvSpPr>
            <p:cNvPr id="42051" name="Rectangle 57"/>
            <p:cNvSpPr>
              <a:spLocks noChangeArrowheads="1"/>
            </p:cNvSpPr>
            <p:nvPr/>
          </p:nvSpPr>
          <p:spPr bwMode="auto">
            <a:xfrm>
              <a:off x="432" y="480"/>
              <a:ext cx="1680" cy="240"/>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Offset</a:t>
              </a:r>
            </a:p>
          </p:txBody>
        </p:sp>
        <p:sp>
          <p:nvSpPr>
            <p:cNvPr id="42052" name="Rectangle 58"/>
            <p:cNvSpPr>
              <a:spLocks noChangeArrowheads="1"/>
            </p:cNvSpPr>
            <p:nvPr/>
          </p:nvSpPr>
          <p:spPr bwMode="auto">
            <a:xfrm>
              <a:off x="48" y="480"/>
              <a:ext cx="384" cy="240"/>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Seg</a:t>
              </a:r>
            </a:p>
          </p:txBody>
        </p:sp>
        <p:sp>
          <p:nvSpPr>
            <p:cNvPr id="42053" name="Text Box 59"/>
            <p:cNvSpPr txBox="1">
              <a:spLocks noChangeArrowheads="1"/>
            </p:cNvSpPr>
            <p:nvPr/>
          </p:nvSpPr>
          <p:spPr bwMode="auto">
            <a:xfrm>
              <a:off x="2016" y="720"/>
              <a:ext cx="187"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a:t>
              </a:r>
            </a:p>
          </p:txBody>
        </p:sp>
        <p:sp>
          <p:nvSpPr>
            <p:cNvPr id="42054" name="Text Box 60"/>
            <p:cNvSpPr txBox="1">
              <a:spLocks noChangeArrowheads="1"/>
            </p:cNvSpPr>
            <p:nvPr/>
          </p:nvSpPr>
          <p:spPr bwMode="auto">
            <a:xfrm>
              <a:off x="192" y="720"/>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14</a:t>
              </a:r>
            </a:p>
          </p:txBody>
        </p:sp>
        <p:sp>
          <p:nvSpPr>
            <p:cNvPr id="42055" name="Text Box 61"/>
            <p:cNvSpPr txBox="1">
              <a:spLocks noChangeArrowheads="1"/>
            </p:cNvSpPr>
            <p:nvPr/>
          </p:nvSpPr>
          <p:spPr bwMode="auto">
            <a:xfrm>
              <a:off x="384" y="720"/>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13</a:t>
              </a:r>
            </a:p>
          </p:txBody>
        </p:sp>
        <p:sp>
          <p:nvSpPr>
            <p:cNvPr id="42056" name="Text Box 62"/>
            <p:cNvSpPr txBox="1">
              <a:spLocks noChangeArrowheads="1"/>
            </p:cNvSpPr>
            <p:nvPr/>
          </p:nvSpPr>
          <p:spPr bwMode="auto">
            <a:xfrm>
              <a:off x="-48" y="719"/>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15</a:t>
              </a:r>
            </a:p>
          </p:txBody>
        </p:sp>
      </p:grpSp>
      <p:grpSp>
        <p:nvGrpSpPr>
          <p:cNvPr id="42013" name="Group 103"/>
          <p:cNvGrpSpPr>
            <a:grpSpLocks/>
          </p:cNvGrpSpPr>
          <p:nvPr/>
        </p:nvGrpSpPr>
        <p:grpSpPr bwMode="auto">
          <a:xfrm>
            <a:off x="1676402" y="2590801"/>
            <a:ext cx="2519363" cy="3905251"/>
            <a:chOff x="2640" y="672"/>
            <a:chExt cx="1587" cy="2460"/>
          </a:xfrm>
        </p:grpSpPr>
        <p:grpSp>
          <p:nvGrpSpPr>
            <p:cNvPr id="42038" name="Group 90"/>
            <p:cNvGrpSpPr>
              <a:grpSpLocks/>
            </p:cNvGrpSpPr>
            <p:nvPr/>
          </p:nvGrpSpPr>
          <p:grpSpPr bwMode="auto">
            <a:xfrm>
              <a:off x="2640" y="672"/>
              <a:ext cx="1349" cy="1968"/>
              <a:chOff x="2299" y="816"/>
              <a:chExt cx="1349" cy="1968"/>
            </a:xfrm>
          </p:grpSpPr>
          <p:sp>
            <p:nvSpPr>
              <p:cNvPr id="42040" name="Rectangle 45"/>
              <p:cNvSpPr>
                <a:spLocks noChangeArrowheads="1"/>
              </p:cNvSpPr>
              <p:nvPr/>
            </p:nvSpPr>
            <p:spPr bwMode="auto">
              <a:xfrm>
                <a:off x="2880" y="864"/>
                <a:ext cx="768" cy="192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1" name="Rectangle 46"/>
              <p:cNvSpPr>
                <a:spLocks noChangeArrowheads="1"/>
              </p:cNvSpPr>
              <p:nvPr/>
            </p:nvSpPr>
            <p:spPr bwMode="auto">
              <a:xfrm>
                <a:off x="2880" y="864"/>
                <a:ext cx="768" cy="96"/>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2" name="Rectangle 47"/>
              <p:cNvSpPr>
                <a:spLocks noChangeArrowheads="1"/>
              </p:cNvSpPr>
              <p:nvPr/>
            </p:nvSpPr>
            <p:spPr bwMode="auto">
              <a:xfrm>
                <a:off x="2880" y="1344"/>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3" name="Rectangle 48"/>
              <p:cNvSpPr>
                <a:spLocks noChangeArrowheads="1"/>
              </p:cNvSpPr>
              <p:nvPr/>
            </p:nvSpPr>
            <p:spPr bwMode="auto">
              <a:xfrm>
                <a:off x="2880" y="2304"/>
                <a:ext cx="768" cy="336"/>
              </a:xfrm>
              <a:prstGeom prst="rect">
                <a:avLst/>
              </a:prstGeom>
              <a:solidFill>
                <a:srgbClr val="53FB25"/>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4" name="Rectangle 80"/>
              <p:cNvSpPr>
                <a:spLocks noChangeArrowheads="1"/>
              </p:cNvSpPr>
              <p:nvPr/>
            </p:nvSpPr>
            <p:spPr bwMode="auto">
              <a:xfrm>
                <a:off x="2880" y="2304"/>
                <a:ext cx="768" cy="48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5" name="Rectangle 82"/>
              <p:cNvSpPr>
                <a:spLocks noChangeArrowheads="1"/>
              </p:cNvSpPr>
              <p:nvPr/>
            </p:nvSpPr>
            <p:spPr bwMode="auto">
              <a:xfrm>
                <a:off x="2880" y="1824"/>
                <a:ext cx="768" cy="144"/>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grpSp>
            <p:nvGrpSpPr>
              <p:cNvPr id="42046" name="Group 87"/>
              <p:cNvGrpSpPr>
                <a:grpSpLocks/>
              </p:cNvGrpSpPr>
              <p:nvPr/>
            </p:nvGrpSpPr>
            <p:grpSpPr bwMode="auto">
              <a:xfrm>
                <a:off x="2299" y="816"/>
                <a:ext cx="568" cy="1604"/>
                <a:chOff x="2299" y="816"/>
                <a:chExt cx="568" cy="1604"/>
              </a:xfrm>
            </p:grpSpPr>
            <p:sp>
              <p:nvSpPr>
                <p:cNvPr id="42047" name="Text Box 72"/>
                <p:cNvSpPr txBox="1">
                  <a:spLocks noChangeArrowheads="1"/>
                </p:cNvSpPr>
                <p:nvPr/>
              </p:nvSpPr>
              <p:spPr bwMode="auto">
                <a:xfrm>
                  <a:off x="2299" y="1296"/>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0x4000</a:t>
                  </a:r>
                </a:p>
              </p:txBody>
            </p:sp>
            <p:sp>
              <p:nvSpPr>
                <p:cNvPr id="42048" name="Text Box 75"/>
                <p:cNvSpPr txBox="1">
                  <a:spLocks noChangeArrowheads="1"/>
                </p:cNvSpPr>
                <p:nvPr/>
              </p:nvSpPr>
              <p:spPr bwMode="auto">
                <a:xfrm>
                  <a:off x="2299" y="816"/>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0x0000</a:t>
                  </a:r>
                </a:p>
              </p:txBody>
            </p:sp>
            <p:sp>
              <p:nvSpPr>
                <p:cNvPr id="42049" name="Text Box 83"/>
                <p:cNvSpPr txBox="1">
                  <a:spLocks noChangeArrowheads="1"/>
                </p:cNvSpPr>
                <p:nvPr/>
              </p:nvSpPr>
              <p:spPr bwMode="auto">
                <a:xfrm>
                  <a:off x="2299" y="1728"/>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0x8000</a:t>
                  </a:r>
                </a:p>
              </p:txBody>
            </p:sp>
            <p:sp>
              <p:nvSpPr>
                <p:cNvPr id="42050" name="Text Box 84"/>
                <p:cNvSpPr txBox="1">
                  <a:spLocks noChangeArrowheads="1"/>
                </p:cNvSpPr>
                <p:nvPr/>
              </p:nvSpPr>
              <p:spPr bwMode="auto">
                <a:xfrm>
                  <a:off x="2299" y="2208"/>
                  <a:ext cx="56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0xC000</a:t>
                  </a:r>
                </a:p>
              </p:txBody>
            </p:sp>
          </p:grpSp>
        </p:grpSp>
        <p:sp>
          <p:nvSpPr>
            <p:cNvPr id="42039" name="Text Box 101"/>
            <p:cNvSpPr txBox="1">
              <a:spLocks noChangeArrowheads="1"/>
            </p:cNvSpPr>
            <p:nvPr/>
          </p:nvSpPr>
          <p:spPr bwMode="auto">
            <a:xfrm>
              <a:off x="3016" y="2688"/>
              <a:ext cx="1211" cy="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a:t>
              </a:r>
            </a:p>
            <a:p>
              <a:pPr eaLnBrk="1" hangingPunct="1"/>
              <a:r>
                <a:rPr lang="en-US" altLang="en-US" sz="2000" b="0">
                  <a:latin typeface="Gill Sans" charset="0"/>
                  <a:ea typeface="Gill Sans" charset="0"/>
                  <a:cs typeface="Gill Sans" charset="0"/>
                </a:rPr>
                <a:t>Address Space</a:t>
              </a:r>
            </a:p>
          </p:txBody>
        </p:sp>
      </p:grpSp>
      <p:sp>
        <p:nvSpPr>
          <p:cNvPr id="42014" name="Text Box 107"/>
          <p:cNvSpPr txBox="1">
            <a:spLocks noChangeArrowheads="1"/>
          </p:cNvSpPr>
          <p:nvPr/>
        </p:nvSpPr>
        <p:spPr bwMode="auto">
          <a:xfrm>
            <a:off x="2286000" y="1752601"/>
            <a:ext cx="2784846" cy="397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 Address Format</a:t>
            </a:r>
          </a:p>
        </p:txBody>
      </p:sp>
      <p:grpSp>
        <p:nvGrpSpPr>
          <p:cNvPr id="42015" name="Group 104"/>
          <p:cNvGrpSpPr>
            <a:grpSpLocks/>
          </p:cNvGrpSpPr>
          <p:nvPr/>
        </p:nvGrpSpPr>
        <p:grpSpPr bwMode="auto">
          <a:xfrm>
            <a:off x="6030916" y="2514601"/>
            <a:ext cx="2443163" cy="3981451"/>
            <a:chOff x="4176" y="624"/>
            <a:chExt cx="1539" cy="2508"/>
          </a:xfrm>
        </p:grpSpPr>
        <p:grpSp>
          <p:nvGrpSpPr>
            <p:cNvPr id="42026" name="Group 89"/>
            <p:cNvGrpSpPr>
              <a:grpSpLocks/>
            </p:cNvGrpSpPr>
            <p:nvPr/>
          </p:nvGrpSpPr>
          <p:grpSpPr bwMode="auto">
            <a:xfrm>
              <a:off x="4176" y="624"/>
              <a:ext cx="1349" cy="2016"/>
              <a:chOff x="3883" y="768"/>
              <a:chExt cx="1349" cy="2016"/>
            </a:xfrm>
          </p:grpSpPr>
          <p:sp>
            <p:nvSpPr>
              <p:cNvPr id="42028" name="Rectangle 64"/>
              <p:cNvSpPr>
                <a:spLocks noChangeArrowheads="1"/>
              </p:cNvSpPr>
              <p:nvPr/>
            </p:nvSpPr>
            <p:spPr bwMode="auto">
              <a:xfrm>
                <a:off x="4464" y="864"/>
                <a:ext cx="768" cy="192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32" name="Text Box 71"/>
              <p:cNvSpPr txBox="1">
                <a:spLocks noChangeArrowheads="1"/>
              </p:cNvSpPr>
              <p:nvPr/>
            </p:nvSpPr>
            <p:spPr bwMode="auto">
              <a:xfrm>
                <a:off x="3883" y="768"/>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0x0000</a:t>
                </a:r>
              </a:p>
            </p:txBody>
          </p:sp>
          <p:sp>
            <p:nvSpPr>
              <p:cNvPr id="42033" name="Text Box 73"/>
              <p:cNvSpPr txBox="1">
                <a:spLocks noChangeArrowheads="1"/>
              </p:cNvSpPr>
              <p:nvPr/>
            </p:nvSpPr>
            <p:spPr bwMode="auto">
              <a:xfrm>
                <a:off x="3883" y="1344"/>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0x4800</a:t>
                </a:r>
              </a:p>
            </p:txBody>
          </p:sp>
          <p:sp>
            <p:nvSpPr>
              <p:cNvPr id="42034" name="Text Box 74"/>
              <p:cNvSpPr txBox="1">
                <a:spLocks noChangeArrowheads="1"/>
              </p:cNvSpPr>
              <p:nvPr/>
            </p:nvSpPr>
            <p:spPr bwMode="auto">
              <a:xfrm>
                <a:off x="3883" y="1536"/>
                <a:ext cx="56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0x5C00</a:t>
                </a:r>
              </a:p>
            </p:txBody>
          </p:sp>
          <p:sp>
            <p:nvSpPr>
              <p:cNvPr id="42036" name="Text Box 79"/>
              <p:cNvSpPr txBox="1">
                <a:spLocks noChangeArrowheads="1"/>
              </p:cNvSpPr>
              <p:nvPr/>
            </p:nvSpPr>
            <p:spPr bwMode="auto">
              <a:xfrm>
                <a:off x="3883" y="1200"/>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0x4000</a:t>
                </a:r>
              </a:p>
            </p:txBody>
          </p:sp>
        </p:grpSp>
        <p:sp>
          <p:nvSpPr>
            <p:cNvPr id="42027" name="Text Box 102"/>
            <p:cNvSpPr txBox="1">
              <a:spLocks noChangeArrowheads="1"/>
            </p:cNvSpPr>
            <p:nvPr/>
          </p:nvSpPr>
          <p:spPr bwMode="auto">
            <a:xfrm>
              <a:off x="4504" y="2688"/>
              <a:ext cx="1211" cy="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Physical</a:t>
              </a:r>
            </a:p>
            <a:p>
              <a:pPr eaLnBrk="1" hangingPunct="1"/>
              <a:r>
                <a:rPr lang="en-US" altLang="en-US" sz="2000" b="0">
                  <a:latin typeface="Gill Sans" charset="0"/>
                  <a:ea typeface="Gill Sans" charset="0"/>
                  <a:cs typeface="Gill Sans" charset="0"/>
                </a:rPr>
                <a:t>Address Space</a:t>
              </a:r>
            </a:p>
          </p:txBody>
        </p:sp>
      </p:grpSp>
      <p:cxnSp>
        <p:nvCxnSpPr>
          <p:cNvPr id="42022" name="Elbow Connector 4"/>
          <p:cNvCxnSpPr>
            <a:cxnSpLocks noChangeShapeType="1"/>
            <a:stCxn id="42041" idx="3"/>
          </p:cNvCxnSpPr>
          <p:nvPr/>
        </p:nvCxnSpPr>
        <p:spPr bwMode="auto">
          <a:xfrm>
            <a:off x="3817938" y="2743200"/>
            <a:ext cx="2201862" cy="762000"/>
          </a:xfrm>
          <a:prstGeom prst="bentConnector3">
            <a:avLst>
              <a:gd name="adj1" fmla="val 50000"/>
            </a:avLst>
          </a:prstGeom>
          <a:noFill/>
          <a:ln w="3810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42023" name="TextBox 11"/>
          <p:cNvSpPr txBox="1">
            <a:spLocks noChangeArrowheads="1"/>
          </p:cNvSpPr>
          <p:nvPr/>
        </p:nvSpPr>
        <p:spPr bwMode="auto">
          <a:xfrm>
            <a:off x="3810001" y="2405064"/>
            <a:ext cx="111442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SegID = 0</a:t>
            </a:r>
          </a:p>
        </p:txBody>
      </p:sp>
      <p:cxnSp>
        <p:nvCxnSpPr>
          <p:cNvPr id="42024" name="Elbow Connector 60"/>
          <p:cNvCxnSpPr>
            <a:cxnSpLocks noChangeShapeType="1"/>
          </p:cNvCxnSpPr>
          <p:nvPr/>
        </p:nvCxnSpPr>
        <p:spPr bwMode="auto">
          <a:xfrm>
            <a:off x="3810000" y="3565526"/>
            <a:ext cx="2209800" cy="244475"/>
          </a:xfrm>
          <a:prstGeom prst="bentConnector3">
            <a:avLst>
              <a:gd name="adj1" fmla="val 50000"/>
            </a:avLst>
          </a:prstGeom>
          <a:noFill/>
          <a:ln w="3810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42025" name="TextBox 64"/>
          <p:cNvSpPr txBox="1">
            <a:spLocks noChangeArrowheads="1"/>
          </p:cNvSpPr>
          <p:nvPr/>
        </p:nvSpPr>
        <p:spPr bwMode="auto">
          <a:xfrm>
            <a:off x="3838576" y="3243264"/>
            <a:ext cx="111442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SegID = 1</a:t>
            </a:r>
          </a:p>
        </p:txBody>
      </p:sp>
      <p:sp>
        <p:nvSpPr>
          <p:cNvPr id="44" name="Rectangle 66"/>
          <p:cNvSpPr>
            <a:spLocks noChangeArrowheads="1"/>
          </p:cNvSpPr>
          <p:nvPr/>
        </p:nvSpPr>
        <p:spPr bwMode="auto">
          <a:xfrm>
            <a:off x="6953253" y="3429000"/>
            <a:ext cx="1219200" cy="1524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5" name="Rectangle 67"/>
          <p:cNvSpPr>
            <a:spLocks noChangeArrowheads="1"/>
          </p:cNvSpPr>
          <p:nvPr/>
        </p:nvSpPr>
        <p:spPr bwMode="auto">
          <a:xfrm>
            <a:off x="6953253" y="3581400"/>
            <a:ext cx="1219200" cy="304800"/>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Tree>
    <p:extLst>
      <p:ext uri="{BB962C8B-B14F-4D97-AF65-F5344CB8AC3E}">
        <p14:creationId xmlns:p14="http://schemas.microsoft.com/office/powerpoint/2010/main" val="3910689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Example: Four Segments (16 bit addresses)</a:t>
            </a:r>
          </a:p>
        </p:txBody>
      </p:sp>
      <p:graphicFrame>
        <p:nvGraphicFramePr>
          <p:cNvPr id="693356" name="Group 108"/>
          <p:cNvGraphicFramePr>
            <a:graphicFrameLocks noGrp="1"/>
          </p:cNvGraphicFramePr>
          <p:nvPr>
            <p:ph idx="1"/>
          </p:nvPr>
        </p:nvGraphicFramePr>
        <p:xfrm>
          <a:off x="6019800" y="685800"/>
          <a:ext cx="3505200" cy="1816230"/>
        </p:xfrm>
        <a:graphic>
          <a:graphicData uri="http://schemas.openxmlformats.org/drawingml/2006/table">
            <a:tbl>
              <a:tblPr/>
              <a:tblGrid>
                <a:gridCol w="1371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35915">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err="1">
                          <a:ln>
                            <a:noFill/>
                          </a:ln>
                          <a:solidFill>
                            <a:schemeClr val="tx1"/>
                          </a:solidFill>
                          <a:effectLst/>
                          <a:latin typeface="Gill Sans" charset="0"/>
                          <a:ea typeface="Gill Sans" charset="0"/>
                          <a:cs typeface="Gill Sans" charset="0"/>
                        </a:rPr>
                        <a:t>Seg</a:t>
                      </a:r>
                      <a:r>
                        <a:rPr kumimoji="0" lang="en-US" sz="2000" b="0" i="0" u="none" strike="noStrike" cap="none" normalizeH="0" baseline="0">
                          <a:ln>
                            <a:noFill/>
                          </a:ln>
                          <a:solidFill>
                            <a:schemeClr val="tx1"/>
                          </a:solidFill>
                          <a:effectLst/>
                          <a:latin typeface="Gill Sans" charset="0"/>
                          <a:ea typeface="Gill Sans" charset="0"/>
                          <a:cs typeface="Gill Sans" charset="0"/>
                        </a:rPr>
                        <a:t> ID #</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Base</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Limit</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 (code)</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0x0800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 (data)</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0x4800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0x1400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 (shared)</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0xF000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0x1000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3 (stack)</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0x3000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bl>
          </a:graphicData>
        </a:graphic>
      </p:graphicFrame>
      <p:grpSp>
        <p:nvGrpSpPr>
          <p:cNvPr id="42012" name="Group 105"/>
          <p:cNvGrpSpPr>
            <a:grpSpLocks/>
          </p:cNvGrpSpPr>
          <p:nvPr/>
        </p:nvGrpSpPr>
        <p:grpSpPr bwMode="auto">
          <a:xfrm>
            <a:off x="2057401" y="1143000"/>
            <a:ext cx="3573463" cy="641351"/>
            <a:chOff x="-48" y="480"/>
            <a:chExt cx="2251" cy="504"/>
          </a:xfrm>
        </p:grpSpPr>
        <p:sp>
          <p:nvSpPr>
            <p:cNvPr id="42051" name="Rectangle 57"/>
            <p:cNvSpPr>
              <a:spLocks noChangeArrowheads="1"/>
            </p:cNvSpPr>
            <p:nvPr/>
          </p:nvSpPr>
          <p:spPr bwMode="auto">
            <a:xfrm>
              <a:off x="432" y="480"/>
              <a:ext cx="1680" cy="240"/>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Offset</a:t>
              </a:r>
            </a:p>
          </p:txBody>
        </p:sp>
        <p:sp>
          <p:nvSpPr>
            <p:cNvPr id="42052" name="Rectangle 58"/>
            <p:cNvSpPr>
              <a:spLocks noChangeArrowheads="1"/>
            </p:cNvSpPr>
            <p:nvPr/>
          </p:nvSpPr>
          <p:spPr bwMode="auto">
            <a:xfrm>
              <a:off x="48" y="480"/>
              <a:ext cx="384" cy="240"/>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Seg</a:t>
              </a:r>
            </a:p>
          </p:txBody>
        </p:sp>
        <p:sp>
          <p:nvSpPr>
            <p:cNvPr id="42053" name="Text Box 59"/>
            <p:cNvSpPr txBox="1">
              <a:spLocks noChangeArrowheads="1"/>
            </p:cNvSpPr>
            <p:nvPr/>
          </p:nvSpPr>
          <p:spPr bwMode="auto">
            <a:xfrm>
              <a:off x="2016" y="720"/>
              <a:ext cx="187"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a:t>
              </a:r>
            </a:p>
          </p:txBody>
        </p:sp>
        <p:sp>
          <p:nvSpPr>
            <p:cNvPr id="42054" name="Text Box 60"/>
            <p:cNvSpPr txBox="1">
              <a:spLocks noChangeArrowheads="1"/>
            </p:cNvSpPr>
            <p:nvPr/>
          </p:nvSpPr>
          <p:spPr bwMode="auto">
            <a:xfrm>
              <a:off x="192" y="720"/>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14</a:t>
              </a:r>
            </a:p>
          </p:txBody>
        </p:sp>
        <p:sp>
          <p:nvSpPr>
            <p:cNvPr id="42055" name="Text Box 61"/>
            <p:cNvSpPr txBox="1">
              <a:spLocks noChangeArrowheads="1"/>
            </p:cNvSpPr>
            <p:nvPr/>
          </p:nvSpPr>
          <p:spPr bwMode="auto">
            <a:xfrm>
              <a:off x="384" y="720"/>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13</a:t>
              </a:r>
            </a:p>
          </p:txBody>
        </p:sp>
        <p:sp>
          <p:nvSpPr>
            <p:cNvPr id="42056" name="Text Box 62"/>
            <p:cNvSpPr txBox="1">
              <a:spLocks noChangeArrowheads="1"/>
            </p:cNvSpPr>
            <p:nvPr/>
          </p:nvSpPr>
          <p:spPr bwMode="auto">
            <a:xfrm>
              <a:off x="-48" y="719"/>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15</a:t>
              </a:r>
            </a:p>
          </p:txBody>
        </p:sp>
      </p:grpSp>
      <p:grpSp>
        <p:nvGrpSpPr>
          <p:cNvPr id="42013" name="Group 103"/>
          <p:cNvGrpSpPr>
            <a:grpSpLocks/>
          </p:cNvGrpSpPr>
          <p:nvPr/>
        </p:nvGrpSpPr>
        <p:grpSpPr bwMode="auto">
          <a:xfrm>
            <a:off x="1676402" y="2590801"/>
            <a:ext cx="2519363" cy="3905251"/>
            <a:chOff x="2640" y="672"/>
            <a:chExt cx="1587" cy="2460"/>
          </a:xfrm>
        </p:grpSpPr>
        <p:grpSp>
          <p:nvGrpSpPr>
            <p:cNvPr id="42038" name="Group 90"/>
            <p:cNvGrpSpPr>
              <a:grpSpLocks/>
            </p:cNvGrpSpPr>
            <p:nvPr/>
          </p:nvGrpSpPr>
          <p:grpSpPr bwMode="auto">
            <a:xfrm>
              <a:off x="2640" y="672"/>
              <a:ext cx="1349" cy="1968"/>
              <a:chOff x="2299" y="816"/>
              <a:chExt cx="1349" cy="1968"/>
            </a:xfrm>
          </p:grpSpPr>
          <p:sp>
            <p:nvSpPr>
              <p:cNvPr id="42040" name="Rectangle 45"/>
              <p:cNvSpPr>
                <a:spLocks noChangeArrowheads="1"/>
              </p:cNvSpPr>
              <p:nvPr/>
            </p:nvSpPr>
            <p:spPr bwMode="auto">
              <a:xfrm>
                <a:off x="2880" y="864"/>
                <a:ext cx="768" cy="192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1" name="Rectangle 46"/>
              <p:cNvSpPr>
                <a:spLocks noChangeArrowheads="1"/>
              </p:cNvSpPr>
              <p:nvPr/>
            </p:nvSpPr>
            <p:spPr bwMode="auto">
              <a:xfrm>
                <a:off x="2880" y="864"/>
                <a:ext cx="768" cy="96"/>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2" name="Rectangle 47"/>
              <p:cNvSpPr>
                <a:spLocks noChangeArrowheads="1"/>
              </p:cNvSpPr>
              <p:nvPr/>
            </p:nvSpPr>
            <p:spPr bwMode="auto">
              <a:xfrm>
                <a:off x="2880" y="1344"/>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3" name="Rectangle 48"/>
              <p:cNvSpPr>
                <a:spLocks noChangeArrowheads="1"/>
              </p:cNvSpPr>
              <p:nvPr/>
            </p:nvSpPr>
            <p:spPr bwMode="auto">
              <a:xfrm>
                <a:off x="2880" y="2304"/>
                <a:ext cx="768" cy="336"/>
              </a:xfrm>
              <a:prstGeom prst="rect">
                <a:avLst/>
              </a:prstGeom>
              <a:solidFill>
                <a:srgbClr val="53FB25"/>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4" name="Rectangle 80"/>
              <p:cNvSpPr>
                <a:spLocks noChangeArrowheads="1"/>
              </p:cNvSpPr>
              <p:nvPr/>
            </p:nvSpPr>
            <p:spPr bwMode="auto">
              <a:xfrm>
                <a:off x="2880" y="2304"/>
                <a:ext cx="768" cy="48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45" name="Rectangle 82"/>
              <p:cNvSpPr>
                <a:spLocks noChangeArrowheads="1"/>
              </p:cNvSpPr>
              <p:nvPr/>
            </p:nvSpPr>
            <p:spPr bwMode="auto">
              <a:xfrm>
                <a:off x="2880" y="1824"/>
                <a:ext cx="768" cy="129"/>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grpSp>
            <p:nvGrpSpPr>
              <p:cNvPr id="42046" name="Group 87"/>
              <p:cNvGrpSpPr>
                <a:grpSpLocks/>
              </p:cNvGrpSpPr>
              <p:nvPr/>
            </p:nvGrpSpPr>
            <p:grpSpPr bwMode="auto">
              <a:xfrm>
                <a:off x="2299" y="816"/>
                <a:ext cx="568" cy="1604"/>
                <a:chOff x="2299" y="816"/>
                <a:chExt cx="568" cy="1604"/>
              </a:xfrm>
            </p:grpSpPr>
            <p:sp>
              <p:nvSpPr>
                <p:cNvPr id="42047" name="Text Box 72"/>
                <p:cNvSpPr txBox="1">
                  <a:spLocks noChangeArrowheads="1"/>
                </p:cNvSpPr>
                <p:nvPr/>
              </p:nvSpPr>
              <p:spPr bwMode="auto">
                <a:xfrm>
                  <a:off x="2299" y="1296"/>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0x4000</a:t>
                  </a:r>
                </a:p>
              </p:txBody>
            </p:sp>
            <p:sp>
              <p:nvSpPr>
                <p:cNvPr id="42048" name="Text Box 75"/>
                <p:cNvSpPr txBox="1">
                  <a:spLocks noChangeArrowheads="1"/>
                </p:cNvSpPr>
                <p:nvPr/>
              </p:nvSpPr>
              <p:spPr bwMode="auto">
                <a:xfrm>
                  <a:off x="2299" y="816"/>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0x0000</a:t>
                  </a:r>
                </a:p>
              </p:txBody>
            </p:sp>
            <p:sp>
              <p:nvSpPr>
                <p:cNvPr id="42049" name="Text Box 83"/>
                <p:cNvSpPr txBox="1">
                  <a:spLocks noChangeArrowheads="1"/>
                </p:cNvSpPr>
                <p:nvPr/>
              </p:nvSpPr>
              <p:spPr bwMode="auto">
                <a:xfrm>
                  <a:off x="2299" y="1728"/>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0x8000</a:t>
                  </a:r>
                </a:p>
              </p:txBody>
            </p:sp>
            <p:sp>
              <p:nvSpPr>
                <p:cNvPr id="42050" name="Text Box 84"/>
                <p:cNvSpPr txBox="1">
                  <a:spLocks noChangeArrowheads="1"/>
                </p:cNvSpPr>
                <p:nvPr/>
              </p:nvSpPr>
              <p:spPr bwMode="auto">
                <a:xfrm>
                  <a:off x="2299" y="2208"/>
                  <a:ext cx="56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0xC000</a:t>
                  </a:r>
                </a:p>
              </p:txBody>
            </p:sp>
          </p:grpSp>
        </p:grpSp>
        <p:sp>
          <p:nvSpPr>
            <p:cNvPr id="42039" name="Text Box 101"/>
            <p:cNvSpPr txBox="1">
              <a:spLocks noChangeArrowheads="1"/>
            </p:cNvSpPr>
            <p:nvPr/>
          </p:nvSpPr>
          <p:spPr bwMode="auto">
            <a:xfrm>
              <a:off x="3016" y="2688"/>
              <a:ext cx="1211" cy="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a:t>
              </a:r>
            </a:p>
            <a:p>
              <a:pPr eaLnBrk="1" hangingPunct="1"/>
              <a:r>
                <a:rPr lang="en-US" altLang="en-US" sz="2000" b="0">
                  <a:latin typeface="Gill Sans" charset="0"/>
                  <a:ea typeface="Gill Sans" charset="0"/>
                  <a:cs typeface="Gill Sans" charset="0"/>
                </a:rPr>
                <a:t>Address Space</a:t>
              </a:r>
            </a:p>
          </p:txBody>
        </p:sp>
      </p:grpSp>
      <p:sp>
        <p:nvSpPr>
          <p:cNvPr id="42014" name="Text Box 107"/>
          <p:cNvSpPr txBox="1">
            <a:spLocks noChangeArrowheads="1"/>
          </p:cNvSpPr>
          <p:nvPr/>
        </p:nvSpPr>
        <p:spPr bwMode="auto">
          <a:xfrm>
            <a:off x="2286000" y="1752601"/>
            <a:ext cx="2784846" cy="397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Virtual Address Format</a:t>
            </a:r>
          </a:p>
        </p:txBody>
      </p:sp>
      <p:grpSp>
        <p:nvGrpSpPr>
          <p:cNvPr id="42015" name="Group 104"/>
          <p:cNvGrpSpPr>
            <a:grpSpLocks/>
          </p:cNvGrpSpPr>
          <p:nvPr/>
        </p:nvGrpSpPr>
        <p:grpSpPr bwMode="auto">
          <a:xfrm>
            <a:off x="6030916" y="2514601"/>
            <a:ext cx="2443163" cy="3981451"/>
            <a:chOff x="4176" y="624"/>
            <a:chExt cx="1539" cy="2508"/>
          </a:xfrm>
        </p:grpSpPr>
        <p:grpSp>
          <p:nvGrpSpPr>
            <p:cNvPr id="42026" name="Group 89"/>
            <p:cNvGrpSpPr>
              <a:grpSpLocks/>
            </p:cNvGrpSpPr>
            <p:nvPr/>
          </p:nvGrpSpPr>
          <p:grpSpPr bwMode="auto">
            <a:xfrm>
              <a:off x="4176" y="624"/>
              <a:ext cx="1349" cy="2016"/>
              <a:chOff x="3883" y="768"/>
              <a:chExt cx="1349" cy="2016"/>
            </a:xfrm>
          </p:grpSpPr>
          <p:sp>
            <p:nvSpPr>
              <p:cNvPr id="42028" name="Rectangle 64"/>
              <p:cNvSpPr>
                <a:spLocks noChangeArrowheads="1"/>
              </p:cNvSpPr>
              <p:nvPr/>
            </p:nvSpPr>
            <p:spPr bwMode="auto">
              <a:xfrm>
                <a:off x="4464" y="864"/>
                <a:ext cx="768" cy="192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2032" name="Text Box 71"/>
              <p:cNvSpPr txBox="1">
                <a:spLocks noChangeArrowheads="1"/>
              </p:cNvSpPr>
              <p:nvPr/>
            </p:nvSpPr>
            <p:spPr bwMode="auto">
              <a:xfrm>
                <a:off x="3883" y="768"/>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0x0000</a:t>
                </a:r>
              </a:p>
            </p:txBody>
          </p:sp>
          <p:sp>
            <p:nvSpPr>
              <p:cNvPr id="42033" name="Text Box 73"/>
              <p:cNvSpPr txBox="1">
                <a:spLocks noChangeArrowheads="1"/>
              </p:cNvSpPr>
              <p:nvPr/>
            </p:nvSpPr>
            <p:spPr bwMode="auto">
              <a:xfrm>
                <a:off x="3883" y="1344"/>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0x4800</a:t>
                </a:r>
              </a:p>
            </p:txBody>
          </p:sp>
          <p:sp>
            <p:nvSpPr>
              <p:cNvPr id="42034" name="Text Box 74"/>
              <p:cNvSpPr txBox="1">
                <a:spLocks noChangeArrowheads="1"/>
              </p:cNvSpPr>
              <p:nvPr/>
            </p:nvSpPr>
            <p:spPr bwMode="auto">
              <a:xfrm>
                <a:off x="3883" y="1536"/>
                <a:ext cx="56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0x5C00</a:t>
                </a:r>
              </a:p>
            </p:txBody>
          </p:sp>
          <p:sp>
            <p:nvSpPr>
              <p:cNvPr id="42036" name="Text Box 79"/>
              <p:cNvSpPr txBox="1">
                <a:spLocks noChangeArrowheads="1"/>
              </p:cNvSpPr>
              <p:nvPr/>
            </p:nvSpPr>
            <p:spPr bwMode="auto">
              <a:xfrm>
                <a:off x="3883" y="1200"/>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0x4000</a:t>
                </a:r>
              </a:p>
            </p:txBody>
          </p:sp>
        </p:grpSp>
        <p:sp>
          <p:nvSpPr>
            <p:cNvPr id="42027" name="Text Box 102"/>
            <p:cNvSpPr txBox="1">
              <a:spLocks noChangeArrowheads="1"/>
            </p:cNvSpPr>
            <p:nvPr/>
          </p:nvSpPr>
          <p:spPr bwMode="auto">
            <a:xfrm>
              <a:off x="4504" y="2688"/>
              <a:ext cx="1211" cy="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Physical</a:t>
              </a:r>
            </a:p>
            <a:p>
              <a:pPr eaLnBrk="1" hangingPunct="1"/>
              <a:r>
                <a:rPr lang="en-US" altLang="en-US" sz="2000" b="0">
                  <a:latin typeface="Gill Sans" charset="0"/>
                  <a:ea typeface="Gill Sans" charset="0"/>
                  <a:cs typeface="Gill Sans" charset="0"/>
                </a:rPr>
                <a:t>Address Space</a:t>
              </a:r>
            </a:p>
          </p:txBody>
        </p:sp>
      </p:grpSp>
      <p:cxnSp>
        <p:nvCxnSpPr>
          <p:cNvPr id="42022" name="Elbow Connector 4"/>
          <p:cNvCxnSpPr>
            <a:cxnSpLocks noChangeShapeType="1"/>
            <a:stCxn id="42041" idx="3"/>
          </p:cNvCxnSpPr>
          <p:nvPr/>
        </p:nvCxnSpPr>
        <p:spPr bwMode="auto">
          <a:xfrm>
            <a:off x="3817938" y="2743200"/>
            <a:ext cx="2201862" cy="762000"/>
          </a:xfrm>
          <a:prstGeom prst="bentConnector3">
            <a:avLst>
              <a:gd name="adj1" fmla="val 50000"/>
            </a:avLst>
          </a:prstGeom>
          <a:noFill/>
          <a:ln w="3810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42023" name="TextBox 11"/>
          <p:cNvSpPr txBox="1">
            <a:spLocks noChangeArrowheads="1"/>
          </p:cNvSpPr>
          <p:nvPr/>
        </p:nvSpPr>
        <p:spPr bwMode="auto">
          <a:xfrm>
            <a:off x="3810001" y="2405064"/>
            <a:ext cx="111442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SegID = 0</a:t>
            </a:r>
          </a:p>
        </p:txBody>
      </p:sp>
      <p:cxnSp>
        <p:nvCxnSpPr>
          <p:cNvPr id="42024" name="Elbow Connector 60"/>
          <p:cNvCxnSpPr>
            <a:cxnSpLocks noChangeShapeType="1"/>
          </p:cNvCxnSpPr>
          <p:nvPr/>
        </p:nvCxnSpPr>
        <p:spPr bwMode="auto">
          <a:xfrm>
            <a:off x="3810000" y="3565526"/>
            <a:ext cx="2209800" cy="244475"/>
          </a:xfrm>
          <a:prstGeom prst="bentConnector3">
            <a:avLst>
              <a:gd name="adj1" fmla="val 50000"/>
            </a:avLst>
          </a:prstGeom>
          <a:noFill/>
          <a:ln w="3810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42025" name="TextBox 64"/>
          <p:cNvSpPr txBox="1">
            <a:spLocks noChangeArrowheads="1"/>
          </p:cNvSpPr>
          <p:nvPr/>
        </p:nvSpPr>
        <p:spPr bwMode="auto">
          <a:xfrm>
            <a:off x="3838576" y="3243264"/>
            <a:ext cx="111442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SegID = 1</a:t>
            </a:r>
          </a:p>
        </p:txBody>
      </p:sp>
      <p:sp>
        <p:nvSpPr>
          <p:cNvPr id="44" name="Rectangle 66"/>
          <p:cNvSpPr>
            <a:spLocks noChangeArrowheads="1"/>
          </p:cNvSpPr>
          <p:nvPr/>
        </p:nvSpPr>
        <p:spPr bwMode="auto">
          <a:xfrm>
            <a:off x="6953253" y="3429000"/>
            <a:ext cx="1219200" cy="1524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45" name="Rectangle 67"/>
          <p:cNvSpPr>
            <a:spLocks noChangeArrowheads="1"/>
          </p:cNvSpPr>
          <p:nvPr/>
        </p:nvSpPr>
        <p:spPr bwMode="auto">
          <a:xfrm>
            <a:off x="6953253" y="3581400"/>
            <a:ext cx="1219200" cy="304800"/>
          </a:xfrm>
          <a:prstGeom prst="rect">
            <a:avLst/>
          </a:prstGeom>
          <a:solidFill>
            <a:srgbClr val="00FF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
        <p:nvSpPr>
          <p:cNvPr id="2" name="Rectangle 82">
            <a:extLst>
              <a:ext uri="{FF2B5EF4-FFF2-40B4-BE49-F238E27FC236}">
                <a16:creationId xmlns:a16="http://schemas.microsoft.com/office/drawing/2014/main" id="{865556C1-9409-809F-AA26-C907EB0F03DD}"/>
              </a:ext>
            </a:extLst>
          </p:cNvPr>
          <p:cNvSpPr>
            <a:spLocks noChangeArrowheads="1"/>
          </p:cNvSpPr>
          <p:nvPr/>
        </p:nvSpPr>
        <p:spPr bwMode="auto">
          <a:xfrm>
            <a:off x="6961464" y="5475822"/>
            <a:ext cx="1219200" cy="204788"/>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endParaRPr>
          </a:p>
        </p:txBody>
      </p:sp>
    </p:spTree>
    <p:extLst>
      <p:ext uri="{BB962C8B-B14F-4D97-AF65-F5344CB8AC3E}">
        <p14:creationId xmlns:p14="http://schemas.microsoft.com/office/powerpoint/2010/main" val="2978127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08">
            <a:extLst>
              <a:ext uri="{FF2B5EF4-FFF2-40B4-BE49-F238E27FC236}">
                <a16:creationId xmlns:a16="http://schemas.microsoft.com/office/drawing/2014/main" id="{8CB91298-898B-8734-2E20-9EF3785EC7E1}"/>
              </a:ext>
            </a:extLst>
          </p:cNvPr>
          <p:cNvGraphicFramePr>
            <a:graphicFrameLocks/>
          </p:cNvGraphicFramePr>
          <p:nvPr>
            <p:extLst>
              <p:ext uri="{D42A27DB-BD31-4B8C-83A1-F6EECF244321}">
                <p14:modId xmlns:p14="http://schemas.microsoft.com/office/powerpoint/2010/main" val="1425835893"/>
              </p:ext>
            </p:extLst>
          </p:nvPr>
        </p:nvGraphicFramePr>
        <p:xfrm>
          <a:off x="4572000" y="2209800"/>
          <a:ext cx="3505200" cy="1816230"/>
        </p:xfrm>
        <a:graphic>
          <a:graphicData uri="http://schemas.openxmlformats.org/drawingml/2006/table">
            <a:tbl>
              <a:tblPr/>
              <a:tblGrid>
                <a:gridCol w="1371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35915">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err="1">
                          <a:ln>
                            <a:noFill/>
                          </a:ln>
                          <a:solidFill>
                            <a:schemeClr val="tx1"/>
                          </a:solidFill>
                          <a:effectLst/>
                          <a:latin typeface="Gill Sans" charset="0"/>
                          <a:ea typeface="Gill Sans" charset="0"/>
                          <a:cs typeface="Gill Sans" charset="0"/>
                        </a:rPr>
                        <a:t>Seg</a:t>
                      </a:r>
                      <a:r>
                        <a:rPr kumimoji="0" lang="en-US" sz="2000" b="0" i="0" u="none" strike="noStrike" cap="none" normalizeH="0" baseline="0">
                          <a:ln>
                            <a:noFill/>
                          </a:ln>
                          <a:solidFill>
                            <a:schemeClr val="tx1"/>
                          </a:solidFill>
                          <a:effectLst/>
                          <a:latin typeface="Gill Sans" charset="0"/>
                          <a:ea typeface="Gill Sans" charset="0"/>
                          <a:cs typeface="Gill Sans" charset="0"/>
                        </a:rPr>
                        <a:t> ID #</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Base</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Limit</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 (code)</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0x0800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 (data)</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0x4800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0x1400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 (shared)</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0xF000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0x1000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3 (stack)</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0x3000</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bl>
          </a:graphicData>
        </a:graphic>
      </p:graphicFrame>
      <p:grpSp>
        <p:nvGrpSpPr>
          <p:cNvPr id="5" name="Group 105">
            <a:extLst>
              <a:ext uri="{FF2B5EF4-FFF2-40B4-BE49-F238E27FC236}">
                <a16:creationId xmlns:a16="http://schemas.microsoft.com/office/drawing/2014/main" id="{82706C05-B7C1-832D-01FF-1C92DDD208AD}"/>
              </a:ext>
            </a:extLst>
          </p:cNvPr>
          <p:cNvGrpSpPr>
            <a:grpSpLocks/>
          </p:cNvGrpSpPr>
          <p:nvPr/>
        </p:nvGrpSpPr>
        <p:grpSpPr bwMode="auto">
          <a:xfrm>
            <a:off x="4537868" y="1127125"/>
            <a:ext cx="3573463" cy="641350"/>
            <a:chOff x="-48" y="480"/>
            <a:chExt cx="2251" cy="504"/>
          </a:xfrm>
        </p:grpSpPr>
        <p:sp>
          <p:nvSpPr>
            <p:cNvPr id="6" name="Rectangle 57">
              <a:extLst>
                <a:ext uri="{FF2B5EF4-FFF2-40B4-BE49-F238E27FC236}">
                  <a16:creationId xmlns:a16="http://schemas.microsoft.com/office/drawing/2014/main" id="{EAA40C71-45C7-3D88-97A1-E6F08423FDF6}"/>
                </a:ext>
              </a:extLst>
            </p:cNvPr>
            <p:cNvSpPr>
              <a:spLocks noChangeArrowheads="1"/>
            </p:cNvSpPr>
            <p:nvPr/>
          </p:nvSpPr>
          <p:spPr bwMode="auto">
            <a:xfrm>
              <a:off x="432" y="480"/>
              <a:ext cx="1680" cy="240"/>
            </a:xfrm>
            <a:prstGeom prst="rect">
              <a:avLst/>
            </a:prstGeom>
            <a:solidFill>
              <a:srgbClr val="00CCFF"/>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Offset</a:t>
              </a:r>
            </a:p>
          </p:txBody>
        </p:sp>
        <p:sp>
          <p:nvSpPr>
            <p:cNvPr id="7" name="Rectangle 58">
              <a:extLst>
                <a:ext uri="{FF2B5EF4-FFF2-40B4-BE49-F238E27FC236}">
                  <a16:creationId xmlns:a16="http://schemas.microsoft.com/office/drawing/2014/main" id="{4751D3E6-34FD-8EAB-D1C9-B9FBA7A17A08}"/>
                </a:ext>
              </a:extLst>
            </p:cNvPr>
            <p:cNvSpPr>
              <a:spLocks noChangeArrowheads="1"/>
            </p:cNvSpPr>
            <p:nvPr/>
          </p:nvSpPr>
          <p:spPr bwMode="auto">
            <a:xfrm>
              <a:off x="48" y="480"/>
              <a:ext cx="384" cy="240"/>
            </a:xfrm>
            <a:prstGeom prst="rect">
              <a:avLst/>
            </a:prstGeom>
            <a:solidFill>
              <a:schemeClr val="hlink"/>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Seg</a:t>
              </a:r>
            </a:p>
          </p:txBody>
        </p:sp>
        <p:sp>
          <p:nvSpPr>
            <p:cNvPr id="8" name="Text Box 59">
              <a:extLst>
                <a:ext uri="{FF2B5EF4-FFF2-40B4-BE49-F238E27FC236}">
                  <a16:creationId xmlns:a16="http://schemas.microsoft.com/office/drawing/2014/main" id="{09208E7C-E7C7-CD72-3F51-6BC0846F2915}"/>
                </a:ext>
              </a:extLst>
            </p:cNvPr>
            <p:cNvSpPr txBox="1">
              <a:spLocks noChangeArrowheads="1"/>
            </p:cNvSpPr>
            <p:nvPr/>
          </p:nvSpPr>
          <p:spPr bwMode="auto">
            <a:xfrm>
              <a:off x="2016" y="720"/>
              <a:ext cx="187"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a:t>
              </a:r>
            </a:p>
          </p:txBody>
        </p:sp>
        <p:sp>
          <p:nvSpPr>
            <p:cNvPr id="9" name="Text Box 60">
              <a:extLst>
                <a:ext uri="{FF2B5EF4-FFF2-40B4-BE49-F238E27FC236}">
                  <a16:creationId xmlns:a16="http://schemas.microsoft.com/office/drawing/2014/main" id="{E58F73AE-359B-C91A-28E9-2ECD0676B450}"/>
                </a:ext>
              </a:extLst>
            </p:cNvPr>
            <p:cNvSpPr txBox="1">
              <a:spLocks noChangeArrowheads="1"/>
            </p:cNvSpPr>
            <p:nvPr/>
          </p:nvSpPr>
          <p:spPr bwMode="auto">
            <a:xfrm>
              <a:off x="192" y="720"/>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14</a:t>
              </a:r>
            </a:p>
          </p:txBody>
        </p:sp>
        <p:sp>
          <p:nvSpPr>
            <p:cNvPr id="10" name="Text Box 61">
              <a:extLst>
                <a:ext uri="{FF2B5EF4-FFF2-40B4-BE49-F238E27FC236}">
                  <a16:creationId xmlns:a16="http://schemas.microsoft.com/office/drawing/2014/main" id="{F5EE4D3A-C4C3-6C1D-F0BD-C8FE9A916C6D}"/>
                </a:ext>
              </a:extLst>
            </p:cNvPr>
            <p:cNvSpPr txBox="1">
              <a:spLocks noChangeArrowheads="1"/>
            </p:cNvSpPr>
            <p:nvPr/>
          </p:nvSpPr>
          <p:spPr bwMode="auto">
            <a:xfrm>
              <a:off x="384" y="720"/>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13</a:t>
              </a:r>
            </a:p>
          </p:txBody>
        </p:sp>
        <p:sp>
          <p:nvSpPr>
            <p:cNvPr id="11" name="Text Box 62">
              <a:extLst>
                <a:ext uri="{FF2B5EF4-FFF2-40B4-BE49-F238E27FC236}">
                  <a16:creationId xmlns:a16="http://schemas.microsoft.com/office/drawing/2014/main" id="{2FA02258-75FD-6340-BF3F-66D5163E5623}"/>
                </a:ext>
              </a:extLst>
            </p:cNvPr>
            <p:cNvSpPr txBox="1">
              <a:spLocks noChangeArrowheads="1"/>
            </p:cNvSpPr>
            <p:nvPr/>
          </p:nvSpPr>
          <p:spPr bwMode="auto">
            <a:xfrm>
              <a:off x="-48" y="719"/>
              <a:ext cx="259"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15</a:t>
              </a:r>
            </a:p>
          </p:txBody>
        </p:sp>
      </p:grpSp>
      <p:sp>
        <p:nvSpPr>
          <p:cNvPr id="12" name="Text Box 72">
            <a:extLst>
              <a:ext uri="{FF2B5EF4-FFF2-40B4-BE49-F238E27FC236}">
                <a16:creationId xmlns:a16="http://schemas.microsoft.com/office/drawing/2014/main" id="{E2133BF0-C87B-6EF6-41EE-92C49BD59810}"/>
              </a:ext>
            </a:extLst>
          </p:cNvPr>
          <p:cNvSpPr txBox="1">
            <a:spLocks noChangeArrowheads="1"/>
          </p:cNvSpPr>
          <p:nvPr/>
        </p:nvSpPr>
        <p:spPr bwMode="auto">
          <a:xfrm>
            <a:off x="6647808" y="4901123"/>
            <a:ext cx="1463523" cy="335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mn-lt"/>
              </a:rPr>
              <a:t>Segment 1</a:t>
            </a:r>
          </a:p>
        </p:txBody>
      </p:sp>
      <p:sp>
        <p:nvSpPr>
          <p:cNvPr id="13" name="Text Box 83">
            <a:extLst>
              <a:ext uri="{FF2B5EF4-FFF2-40B4-BE49-F238E27FC236}">
                <a16:creationId xmlns:a16="http://schemas.microsoft.com/office/drawing/2014/main" id="{1B17C6B5-952B-AFC1-1816-EA70B382F58B}"/>
              </a:ext>
            </a:extLst>
          </p:cNvPr>
          <p:cNvSpPr txBox="1">
            <a:spLocks noChangeArrowheads="1"/>
          </p:cNvSpPr>
          <p:nvPr/>
        </p:nvSpPr>
        <p:spPr bwMode="auto">
          <a:xfrm>
            <a:off x="781399" y="5579632"/>
            <a:ext cx="1078802" cy="335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mn-lt"/>
              </a:rPr>
              <a:t>0x8020</a:t>
            </a:r>
          </a:p>
        </p:txBody>
      </p:sp>
      <p:sp>
        <p:nvSpPr>
          <p:cNvPr id="15" name="TextBox 14">
            <a:extLst>
              <a:ext uri="{FF2B5EF4-FFF2-40B4-BE49-F238E27FC236}">
                <a16:creationId xmlns:a16="http://schemas.microsoft.com/office/drawing/2014/main" id="{DDCA6B4E-939D-64FC-473B-3F613056F816}"/>
              </a:ext>
            </a:extLst>
          </p:cNvPr>
          <p:cNvSpPr txBox="1"/>
          <p:nvPr/>
        </p:nvSpPr>
        <p:spPr>
          <a:xfrm>
            <a:off x="2670968" y="4901123"/>
            <a:ext cx="4038600" cy="369332"/>
          </a:xfrm>
          <a:prstGeom prst="rect">
            <a:avLst/>
          </a:prstGeom>
          <a:noFill/>
        </p:spPr>
        <p:txBody>
          <a:bodyPr wrap="square">
            <a:spAutoFit/>
          </a:bodyPr>
          <a:lstStyle/>
          <a:p>
            <a:r>
              <a:rPr lang="en-US" b="0" i="0">
                <a:solidFill>
                  <a:srgbClr val="202124"/>
                </a:solidFill>
                <a:effectLst/>
                <a:latin typeface="+mn-lt"/>
              </a:rPr>
              <a:t>01 00 0000 0000 0000</a:t>
            </a:r>
            <a:endParaRPr lang="en-US">
              <a:latin typeface="+mn-lt"/>
            </a:endParaRPr>
          </a:p>
        </p:txBody>
      </p:sp>
      <p:sp>
        <p:nvSpPr>
          <p:cNvPr id="17" name="TextBox 16">
            <a:extLst>
              <a:ext uri="{FF2B5EF4-FFF2-40B4-BE49-F238E27FC236}">
                <a16:creationId xmlns:a16="http://schemas.microsoft.com/office/drawing/2014/main" id="{D263A1F6-0B9C-DF58-55F2-748546C98950}"/>
              </a:ext>
            </a:extLst>
          </p:cNvPr>
          <p:cNvSpPr txBox="1"/>
          <p:nvPr/>
        </p:nvSpPr>
        <p:spPr>
          <a:xfrm>
            <a:off x="2680267" y="5613193"/>
            <a:ext cx="10094758" cy="369332"/>
          </a:xfrm>
          <a:prstGeom prst="rect">
            <a:avLst/>
          </a:prstGeom>
          <a:noFill/>
        </p:spPr>
        <p:txBody>
          <a:bodyPr wrap="square">
            <a:spAutoFit/>
          </a:bodyPr>
          <a:lstStyle/>
          <a:p>
            <a:r>
              <a:rPr lang="en-US" b="0" i="0">
                <a:solidFill>
                  <a:srgbClr val="202124"/>
                </a:solidFill>
                <a:effectLst/>
                <a:latin typeface="+mn-lt"/>
              </a:rPr>
              <a:t>10 00 0000 0010 0000</a:t>
            </a:r>
            <a:endParaRPr lang="en-US">
              <a:latin typeface="+mn-lt"/>
            </a:endParaRPr>
          </a:p>
        </p:txBody>
      </p:sp>
      <p:sp>
        <p:nvSpPr>
          <p:cNvPr id="18" name="Rectangle: Rounded Corners 17">
            <a:extLst>
              <a:ext uri="{FF2B5EF4-FFF2-40B4-BE49-F238E27FC236}">
                <a16:creationId xmlns:a16="http://schemas.microsoft.com/office/drawing/2014/main" id="{9A11286B-E64F-6C80-083A-71A1F4EA20B2}"/>
              </a:ext>
            </a:extLst>
          </p:cNvPr>
          <p:cNvSpPr/>
          <p:nvPr/>
        </p:nvSpPr>
        <p:spPr bwMode="auto">
          <a:xfrm>
            <a:off x="2670968" y="4901123"/>
            <a:ext cx="533400" cy="336015"/>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9" name="Rectangle: Rounded Corners 18">
            <a:extLst>
              <a:ext uri="{FF2B5EF4-FFF2-40B4-BE49-F238E27FC236}">
                <a16:creationId xmlns:a16="http://schemas.microsoft.com/office/drawing/2014/main" id="{F3AD4C9F-AE0C-1AD6-2EEF-613F39AC3FE9}"/>
              </a:ext>
            </a:extLst>
          </p:cNvPr>
          <p:cNvSpPr/>
          <p:nvPr/>
        </p:nvSpPr>
        <p:spPr bwMode="auto">
          <a:xfrm>
            <a:off x="3252892" y="4901123"/>
            <a:ext cx="3075675" cy="336015"/>
          </a:xfrm>
          <a:prstGeom prst="roundRect">
            <a:avLst/>
          </a:prstGeom>
          <a:no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0" name="Rectangle: Rounded Corners 19">
            <a:extLst>
              <a:ext uri="{FF2B5EF4-FFF2-40B4-BE49-F238E27FC236}">
                <a16:creationId xmlns:a16="http://schemas.microsoft.com/office/drawing/2014/main" id="{C53B4347-0AF2-4770-CE89-E9C64586B80F}"/>
              </a:ext>
            </a:extLst>
          </p:cNvPr>
          <p:cNvSpPr/>
          <p:nvPr/>
        </p:nvSpPr>
        <p:spPr bwMode="auto">
          <a:xfrm>
            <a:off x="2669757" y="5579632"/>
            <a:ext cx="533400" cy="369325"/>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1" name="Rectangle: Rounded Corners 20">
            <a:extLst>
              <a:ext uri="{FF2B5EF4-FFF2-40B4-BE49-F238E27FC236}">
                <a16:creationId xmlns:a16="http://schemas.microsoft.com/office/drawing/2014/main" id="{E42B6EC7-BEC6-CD9D-B0EB-8FA9A08D1838}"/>
              </a:ext>
            </a:extLst>
          </p:cNvPr>
          <p:cNvSpPr/>
          <p:nvPr/>
        </p:nvSpPr>
        <p:spPr bwMode="auto">
          <a:xfrm>
            <a:off x="3252892" y="5579632"/>
            <a:ext cx="3075675" cy="336015"/>
          </a:xfrm>
          <a:prstGeom prst="roundRect">
            <a:avLst/>
          </a:prstGeom>
          <a:no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3" name="Text Box 72">
            <a:extLst>
              <a:ext uri="{FF2B5EF4-FFF2-40B4-BE49-F238E27FC236}">
                <a16:creationId xmlns:a16="http://schemas.microsoft.com/office/drawing/2014/main" id="{7C43CB21-5ABF-3650-FDE6-1AE9B676DA96}"/>
              </a:ext>
            </a:extLst>
          </p:cNvPr>
          <p:cNvSpPr txBox="1">
            <a:spLocks noChangeArrowheads="1"/>
          </p:cNvSpPr>
          <p:nvPr/>
        </p:nvSpPr>
        <p:spPr bwMode="auto">
          <a:xfrm>
            <a:off x="832576" y="4901123"/>
            <a:ext cx="1086817" cy="335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mn-lt"/>
              </a:rPr>
              <a:t>0x4000</a:t>
            </a:r>
          </a:p>
        </p:txBody>
      </p:sp>
      <p:sp>
        <p:nvSpPr>
          <p:cNvPr id="14" name="Text Box 72">
            <a:extLst>
              <a:ext uri="{FF2B5EF4-FFF2-40B4-BE49-F238E27FC236}">
                <a16:creationId xmlns:a16="http://schemas.microsoft.com/office/drawing/2014/main" id="{D789AFAA-97D2-4B5E-E19F-EA4E3362055D}"/>
              </a:ext>
            </a:extLst>
          </p:cNvPr>
          <p:cNvSpPr txBox="1">
            <a:spLocks noChangeArrowheads="1"/>
          </p:cNvSpPr>
          <p:nvPr/>
        </p:nvSpPr>
        <p:spPr bwMode="auto">
          <a:xfrm>
            <a:off x="8551095" y="5564250"/>
            <a:ext cx="1705576" cy="335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mn-lt"/>
              </a:rPr>
              <a:t>Offset 0x20</a:t>
            </a:r>
          </a:p>
        </p:txBody>
      </p:sp>
      <p:sp>
        <p:nvSpPr>
          <p:cNvPr id="16" name="Text Box 72">
            <a:extLst>
              <a:ext uri="{FF2B5EF4-FFF2-40B4-BE49-F238E27FC236}">
                <a16:creationId xmlns:a16="http://schemas.microsoft.com/office/drawing/2014/main" id="{DA7B01DA-6D4A-2826-A592-AC68224D3062}"/>
              </a:ext>
            </a:extLst>
          </p:cNvPr>
          <p:cNvSpPr txBox="1">
            <a:spLocks noChangeArrowheads="1"/>
          </p:cNvSpPr>
          <p:nvPr/>
        </p:nvSpPr>
        <p:spPr bwMode="auto">
          <a:xfrm>
            <a:off x="6665910" y="5579632"/>
            <a:ext cx="1474744" cy="335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mn-lt"/>
              </a:rPr>
              <a:t>Segment 2</a:t>
            </a:r>
          </a:p>
        </p:txBody>
      </p:sp>
      <p:sp>
        <p:nvSpPr>
          <p:cNvPr id="22" name="Text Box 72">
            <a:extLst>
              <a:ext uri="{FF2B5EF4-FFF2-40B4-BE49-F238E27FC236}">
                <a16:creationId xmlns:a16="http://schemas.microsoft.com/office/drawing/2014/main" id="{2D4A6697-6B63-6EE1-7244-00090B68DA64}"/>
              </a:ext>
            </a:extLst>
          </p:cNvPr>
          <p:cNvSpPr txBox="1">
            <a:spLocks noChangeArrowheads="1"/>
          </p:cNvSpPr>
          <p:nvPr/>
        </p:nvSpPr>
        <p:spPr bwMode="auto">
          <a:xfrm>
            <a:off x="8551095" y="4888913"/>
            <a:ext cx="1562909" cy="335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latin typeface="+mn-lt"/>
              </a:rPr>
              <a:t>Offset 0x0</a:t>
            </a:r>
          </a:p>
        </p:txBody>
      </p:sp>
      <p:sp>
        <p:nvSpPr>
          <p:cNvPr id="23" name="Text Box 72">
            <a:extLst>
              <a:ext uri="{FF2B5EF4-FFF2-40B4-BE49-F238E27FC236}">
                <a16:creationId xmlns:a16="http://schemas.microsoft.com/office/drawing/2014/main" id="{35D53064-47B3-61E8-7445-9A8A69839755}"/>
              </a:ext>
            </a:extLst>
          </p:cNvPr>
          <p:cNvSpPr txBox="1">
            <a:spLocks noChangeArrowheads="1"/>
          </p:cNvSpPr>
          <p:nvPr/>
        </p:nvSpPr>
        <p:spPr bwMode="auto">
          <a:xfrm>
            <a:off x="10324400" y="4933654"/>
            <a:ext cx="1085214" cy="3113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lvl="0">
              <a:lnSpc>
                <a:spcPct val="90000"/>
              </a:lnSpc>
              <a:spcBef>
                <a:spcPct val="30000"/>
              </a:spcBef>
              <a:buSzPct val="100000"/>
            </a:pPr>
            <a:r>
              <a:rPr lang="en-US" sz="1600" b="0">
                <a:latin typeface="+mn-lt"/>
                <a:ea typeface="Gill Sans" charset="0"/>
                <a:cs typeface="Gill Sans" charset="0"/>
              </a:rPr>
              <a:t>0x4000</a:t>
            </a:r>
          </a:p>
        </p:txBody>
      </p:sp>
      <p:sp>
        <p:nvSpPr>
          <p:cNvPr id="24" name="Text Box 72">
            <a:extLst>
              <a:ext uri="{FF2B5EF4-FFF2-40B4-BE49-F238E27FC236}">
                <a16:creationId xmlns:a16="http://schemas.microsoft.com/office/drawing/2014/main" id="{92545BC8-6D18-2EC2-0720-3ACB8F5344AA}"/>
              </a:ext>
            </a:extLst>
          </p:cNvPr>
          <p:cNvSpPr txBox="1">
            <a:spLocks noChangeArrowheads="1"/>
          </p:cNvSpPr>
          <p:nvPr/>
        </p:nvSpPr>
        <p:spPr bwMode="auto">
          <a:xfrm>
            <a:off x="10363182" y="5604254"/>
            <a:ext cx="1056360" cy="3113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lvl="0">
              <a:lnSpc>
                <a:spcPct val="90000"/>
              </a:lnSpc>
              <a:spcBef>
                <a:spcPct val="30000"/>
              </a:spcBef>
              <a:buSzPct val="100000"/>
            </a:pPr>
            <a:r>
              <a:rPr lang="en-US" sz="1600" b="0">
                <a:latin typeface="+mn-lt"/>
                <a:ea typeface="Gill Sans" charset="0"/>
                <a:cs typeface="Gill Sans" charset="0"/>
              </a:rPr>
              <a:t>0xF020</a:t>
            </a:r>
          </a:p>
        </p:txBody>
      </p:sp>
      <p:sp>
        <p:nvSpPr>
          <p:cNvPr id="28" name="Rectangle 2">
            <a:extLst>
              <a:ext uri="{FF2B5EF4-FFF2-40B4-BE49-F238E27FC236}">
                <a16:creationId xmlns:a16="http://schemas.microsoft.com/office/drawing/2014/main" id="{10130586-F931-88F0-2E9C-2D070B942C92}"/>
              </a:ext>
            </a:extLst>
          </p:cNvPr>
          <p:cNvSpPr>
            <a:spLocks noGrp="1" noChangeArrowheads="1"/>
          </p:cNvSpPr>
          <p:nvPr>
            <p:ph type="title"/>
          </p:nvPr>
        </p:nvSpPr>
        <p:spPr>
          <a:xfrm>
            <a:off x="0" y="152400"/>
            <a:ext cx="12192000" cy="533400"/>
          </a:xfrm>
        </p:spPr>
        <p:txBody>
          <a:bodyPr/>
          <a:lstStyle/>
          <a:p>
            <a:r>
              <a:rPr lang="en-US" altLang="ko-KR">
                <a:ea typeface="굴림" panose="020B0600000101010101" pitchFamily="34" charset="-127"/>
              </a:rPr>
              <a:t>Example: Four Segments (16 bit addresses)</a:t>
            </a:r>
          </a:p>
        </p:txBody>
      </p:sp>
    </p:spTree>
    <p:extLst>
      <p:ext uri="{BB962C8B-B14F-4D97-AF65-F5344CB8AC3E}">
        <p14:creationId xmlns:p14="http://schemas.microsoft.com/office/powerpoint/2010/main" val="982327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7" grpId="0"/>
      <p:bldP spid="18" grpId="0" animBg="1"/>
      <p:bldP spid="19" grpId="0" animBg="1"/>
      <p:bldP spid="20" grpId="0" animBg="1"/>
      <p:bldP spid="21" grpId="0" animBg="1"/>
      <p:bldP spid="3" grpId="0"/>
      <p:bldP spid="14" grpId="0"/>
      <p:bldP spid="16" grpId="0"/>
      <p:bldP spid="22" grpId="0"/>
      <p:bldP spid="23" grpId="0"/>
      <p:bldP spid="2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4065-3A05-ED8B-79AC-310C40118E7B}"/>
              </a:ext>
            </a:extLst>
          </p:cNvPr>
          <p:cNvSpPr>
            <a:spLocks noGrp="1"/>
          </p:cNvSpPr>
          <p:nvPr>
            <p:ph type="title"/>
          </p:nvPr>
        </p:nvSpPr>
        <p:spPr/>
        <p:txBody>
          <a:bodyPr/>
          <a:lstStyle/>
          <a:p>
            <a:r>
              <a:rPr lang="en-US" dirty="0"/>
              <a:t>Adding support for sharing</a:t>
            </a:r>
          </a:p>
        </p:txBody>
      </p:sp>
      <p:graphicFrame>
        <p:nvGraphicFramePr>
          <p:cNvPr id="4" name="Group 108">
            <a:extLst>
              <a:ext uri="{FF2B5EF4-FFF2-40B4-BE49-F238E27FC236}">
                <a16:creationId xmlns:a16="http://schemas.microsoft.com/office/drawing/2014/main" id="{E308146D-9752-E293-0B10-3BCCCAD8BCF8}"/>
              </a:ext>
            </a:extLst>
          </p:cNvPr>
          <p:cNvGraphicFramePr>
            <a:graphicFrameLocks noGrp="1"/>
          </p:cNvGraphicFramePr>
          <p:nvPr>
            <p:ph idx="1"/>
            <p:extLst>
              <p:ext uri="{D42A27DB-BD31-4B8C-83A1-F6EECF244321}">
                <p14:modId xmlns:p14="http://schemas.microsoft.com/office/powerpoint/2010/main" val="1910397912"/>
              </p:ext>
            </p:extLst>
          </p:nvPr>
        </p:nvGraphicFramePr>
        <p:xfrm>
          <a:off x="2870200" y="2667000"/>
          <a:ext cx="6451599" cy="2364870"/>
        </p:xfrm>
        <a:graphic>
          <a:graphicData uri="http://schemas.openxmlformats.org/drawingml/2006/table">
            <a:tbl>
              <a:tblPr/>
              <a:tblGrid>
                <a:gridCol w="1935480">
                  <a:extLst>
                    <a:ext uri="{9D8B030D-6E8A-4147-A177-3AD203B41FA5}">
                      <a16:colId xmlns:a16="http://schemas.microsoft.com/office/drawing/2014/main" val="20000"/>
                    </a:ext>
                  </a:extLst>
                </a:gridCol>
                <a:gridCol w="1505373">
                  <a:extLst>
                    <a:ext uri="{9D8B030D-6E8A-4147-A177-3AD203B41FA5}">
                      <a16:colId xmlns:a16="http://schemas.microsoft.com/office/drawing/2014/main" val="20001"/>
                    </a:ext>
                  </a:extLst>
                </a:gridCol>
                <a:gridCol w="1505373">
                  <a:extLst>
                    <a:ext uri="{9D8B030D-6E8A-4147-A177-3AD203B41FA5}">
                      <a16:colId xmlns:a16="http://schemas.microsoft.com/office/drawing/2014/main" val="20002"/>
                    </a:ext>
                  </a:extLst>
                </a:gridCol>
                <a:gridCol w="1505373">
                  <a:extLst>
                    <a:ext uri="{9D8B030D-6E8A-4147-A177-3AD203B41FA5}">
                      <a16:colId xmlns:a16="http://schemas.microsoft.com/office/drawing/2014/main" val="206098402"/>
                    </a:ext>
                  </a:extLst>
                </a:gridCol>
              </a:tblGrid>
              <a:tr h="335915">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err="1">
                          <a:ln>
                            <a:noFill/>
                          </a:ln>
                          <a:solidFill>
                            <a:schemeClr val="tx1"/>
                          </a:solidFill>
                          <a:effectLst/>
                          <a:latin typeface="Gill Sans" charset="0"/>
                          <a:ea typeface="Gill Sans" charset="0"/>
                          <a:cs typeface="Gill Sans" charset="0"/>
                        </a:rPr>
                        <a:t>Seg</a:t>
                      </a:r>
                      <a:r>
                        <a:rPr kumimoji="0" lang="en-US" sz="2000" b="0" i="0" u="none" strike="noStrike" cap="none" normalizeH="0" baseline="0">
                          <a:ln>
                            <a:noFill/>
                          </a:ln>
                          <a:solidFill>
                            <a:schemeClr val="tx1"/>
                          </a:solidFill>
                          <a:effectLst/>
                          <a:latin typeface="Gill Sans" charset="0"/>
                          <a:ea typeface="Gill Sans" charset="0"/>
                          <a:cs typeface="Gill Sans" charset="0"/>
                        </a:rPr>
                        <a:t> ID #</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Base</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Limit</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Protection Bits</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 (code)</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0x0800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Read-Execute</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 (data)</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0x4800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0x1400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Read-Write</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 (shared)</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0xF000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0x1000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Read-Write</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35915">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3 (stack)</a:t>
                      </a:r>
                    </a:p>
                  </a:txBody>
                  <a:tcPr marL="90478" marR="90478" marT="44463" marB="444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0x0000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0x3000</a:t>
                      </a:r>
                    </a:p>
                  </a:txBody>
                  <a:tcPr marL="90478" marR="90478" marT="44463" marB="444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Read-Write</a:t>
                      </a:r>
                    </a:p>
                  </a:txBody>
                  <a:tcPr marL="90478" marR="90478" marT="44463" marB="444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bl>
          </a:graphicData>
        </a:graphic>
      </p:graphicFrame>
      <p:sp>
        <p:nvSpPr>
          <p:cNvPr id="7" name="TextBox 6">
            <a:extLst>
              <a:ext uri="{FF2B5EF4-FFF2-40B4-BE49-F238E27FC236}">
                <a16:creationId xmlns:a16="http://schemas.microsoft.com/office/drawing/2014/main" id="{8AC1A16C-C88B-48A7-E333-15315A73FD7D}"/>
              </a:ext>
            </a:extLst>
          </p:cNvPr>
          <p:cNvSpPr txBox="1"/>
          <p:nvPr/>
        </p:nvSpPr>
        <p:spPr>
          <a:xfrm>
            <a:off x="76200" y="1143000"/>
            <a:ext cx="12115800" cy="830997"/>
          </a:xfrm>
          <a:prstGeom prst="rect">
            <a:avLst/>
          </a:prstGeom>
          <a:noFill/>
        </p:spPr>
        <p:txBody>
          <a:bodyPr wrap="square">
            <a:spAutoFit/>
          </a:bodyPr>
          <a:lstStyle/>
          <a:p>
            <a:pPr algn="ctr"/>
            <a:r>
              <a:rPr lang="en-US" sz="2400" b="0" dirty="0">
                <a:latin typeface="+mn-lt"/>
              </a:rPr>
              <a:t>U</a:t>
            </a:r>
            <a:r>
              <a:rPr lang="en-US" sz="2400" b="0" i="0" u="none" strike="noStrike" baseline="0" dirty="0">
                <a:latin typeface="+mn-lt"/>
              </a:rPr>
              <a:t>seful to </a:t>
            </a:r>
            <a:r>
              <a:rPr lang="en-US" sz="2400" b="1" i="0" u="none" strike="noStrike" baseline="0" dirty="0">
                <a:solidFill>
                  <a:schemeClr val="accent1"/>
                </a:solidFill>
                <a:latin typeface="+mn-lt"/>
              </a:rPr>
              <a:t>share</a:t>
            </a:r>
          </a:p>
          <a:p>
            <a:pPr algn="ctr"/>
            <a:r>
              <a:rPr lang="en-US" sz="2400" b="0" i="0" u="none" strike="noStrike" baseline="0" dirty="0">
                <a:latin typeface="+mn-lt"/>
              </a:rPr>
              <a:t>certain memory segments between address spaces.</a:t>
            </a:r>
            <a:endParaRPr lang="en-US" sz="2400" dirty="0">
              <a:latin typeface="+mn-lt"/>
            </a:endParaRPr>
          </a:p>
        </p:txBody>
      </p:sp>
      <p:sp>
        <p:nvSpPr>
          <p:cNvPr id="8" name="TextBox 7">
            <a:extLst>
              <a:ext uri="{FF2B5EF4-FFF2-40B4-BE49-F238E27FC236}">
                <a16:creationId xmlns:a16="http://schemas.microsoft.com/office/drawing/2014/main" id="{990E5CD4-31AB-42E7-5A60-D1B9A0155BD6}"/>
              </a:ext>
            </a:extLst>
          </p:cNvPr>
          <p:cNvSpPr txBox="1"/>
          <p:nvPr/>
        </p:nvSpPr>
        <p:spPr>
          <a:xfrm>
            <a:off x="0" y="5638800"/>
            <a:ext cx="12115800" cy="830997"/>
          </a:xfrm>
          <a:prstGeom prst="rect">
            <a:avLst/>
          </a:prstGeom>
          <a:noFill/>
        </p:spPr>
        <p:txBody>
          <a:bodyPr wrap="square">
            <a:spAutoFit/>
          </a:bodyPr>
          <a:lstStyle/>
          <a:p>
            <a:pPr algn="ctr"/>
            <a:r>
              <a:rPr lang="en-US" sz="2400" b="0" dirty="0">
                <a:latin typeface="+mn-lt"/>
              </a:rPr>
              <a:t>Hardware must now check whether access is </a:t>
            </a:r>
          </a:p>
          <a:p>
            <a:pPr algn="ctr"/>
            <a:r>
              <a:rPr lang="en-US" sz="2400" b="0" dirty="0">
                <a:solidFill>
                  <a:schemeClr val="accent1"/>
                </a:solidFill>
                <a:latin typeface="+mn-lt"/>
              </a:rPr>
              <a:t>1) within bounds 2) permissible </a:t>
            </a:r>
            <a:endParaRPr lang="en-US" sz="2400" dirty="0">
              <a:solidFill>
                <a:schemeClr val="accent1"/>
              </a:solidFill>
              <a:latin typeface="+mn-lt"/>
            </a:endParaRPr>
          </a:p>
        </p:txBody>
      </p:sp>
    </p:spTree>
    <p:extLst>
      <p:ext uri="{BB962C8B-B14F-4D97-AF65-F5344CB8AC3E}">
        <p14:creationId xmlns:p14="http://schemas.microsoft.com/office/powerpoint/2010/main" val="1170613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57EF-8D2F-D4FD-B8D4-8B0E1DA80C37}"/>
              </a:ext>
            </a:extLst>
          </p:cNvPr>
          <p:cNvSpPr>
            <a:spLocks noGrp="1"/>
          </p:cNvSpPr>
          <p:nvPr>
            <p:ph type="title"/>
          </p:nvPr>
        </p:nvSpPr>
        <p:spPr/>
        <p:txBody>
          <a:bodyPr/>
          <a:lstStyle/>
          <a:p>
            <a:r>
              <a:rPr lang="en-US" dirty="0"/>
              <a:t>Segmentation Summary Pros</a:t>
            </a:r>
          </a:p>
        </p:txBody>
      </p:sp>
      <p:sp>
        <p:nvSpPr>
          <p:cNvPr id="3" name="Content Placeholder 2">
            <a:extLst>
              <a:ext uri="{FF2B5EF4-FFF2-40B4-BE49-F238E27FC236}">
                <a16:creationId xmlns:a16="http://schemas.microsoft.com/office/drawing/2014/main" id="{AA103AE9-22A9-224E-8FED-1B46579B5B10}"/>
              </a:ext>
            </a:extLst>
          </p:cNvPr>
          <p:cNvSpPr>
            <a:spLocks noGrp="1"/>
          </p:cNvSpPr>
          <p:nvPr>
            <p:ph idx="1"/>
          </p:nvPr>
        </p:nvSpPr>
        <p:spPr>
          <a:xfrm>
            <a:off x="685800" y="1447800"/>
            <a:ext cx="10566400" cy="4191000"/>
          </a:xfrm>
        </p:spPr>
        <p:txBody>
          <a:bodyPr/>
          <a:lstStyle/>
          <a:p>
            <a:pPr marL="0" indent="0" algn="ctr">
              <a:buNone/>
            </a:pPr>
            <a:r>
              <a:rPr lang="en-US" dirty="0"/>
              <a:t>Minimal hardware requirements &amp; efficient translation</a:t>
            </a:r>
          </a:p>
          <a:p>
            <a:pPr marL="0" indent="0" algn="ctr">
              <a:buNone/>
            </a:pPr>
            <a:endParaRPr lang="en-US" b="0" i="0" u="none" strike="noStrike" baseline="0" dirty="0"/>
          </a:p>
          <a:p>
            <a:pPr marL="0" indent="0" algn="ctr">
              <a:buNone/>
            </a:pPr>
            <a:endParaRPr lang="en-US" b="0" i="0" u="none" strike="noStrike" baseline="0" dirty="0"/>
          </a:p>
          <a:p>
            <a:pPr marL="0" indent="0" algn="ctr">
              <a:buNone/>
            </a:pPr>
            <a:r>
              <a:rPr lang="en-US" b="0" i="0" u="none" strike="noStrike" baseline="0" dirty="0"/>
              <a:t>Segmentation can better support </a:t>
            </a:r>
            <a:r>
              <a:rPr lang="en-US" b="0" i="0" u="none" strike="noStrike" baseline="0" dirty="0">
                <a:solidFill>
                  <a:schemeClr val="accent1"/>
                </a:solidFill>
              </a:rPr>
              <a:t>sparse address spaces</a:t>
            </a:r>
          </a:p>
          <a:p>
            <a:pPr algn="ctr"/>
            <a:endParaRPr lang="en-US" dirty="0"/>
          </a:p>
          <a:p>
            <a:pPr marL="0" indent="0" algn="ctr">
              <a:buNone/>
            </a:pPr>
            <a:endParaRPr lang="en-US" b="0" i="0" u="none" strike="noStrike" baseline="0" dirty="0"/>
          </a:p>
          <a:p>
            <a:pPr marL="0" indent="0" algn="ctr">
              <a:buNone/>
            </a:pPr>
            <a:endParaRPr lang="en-US" dirty="0"/>
          </a:p>
          <a:p>
            <a:pPr marL="0" indent="0" algn="ctr">
              <a:buNone/>
            </a:pPr>
            <a:r>
              <a:rPr lang="en-US" b="0" i="0" u="none" strike="noStrike" baseline="0" dirty="0"/>
              <a:t>Avoids </a:t>
            </a:r>
            <a:r>
              <a:rPr lang="en-US" dirty="0">
                <a:solidFill>
                  <a:schemeClr val="accent1"/>
                </a:solidFill>
              </a:rPr>
              <a:t>internal fragmentation</a:t>
            </a:r>
            <a:r>
              <a:rPr lang="en-US" dirty="0"/>
              <a:t>. </a:t>
            </a:r>
          </a:p>
          <a:p>
            <a:pPr marL="0" indent="0" algn="ctr">
              <a:buNone/>
            </a:pPr>
            <a:r>
              <a:rPr lang="en-US" dirty="0" err="1"/>
              <a:t>Minimises</a:t>
            </a:r>
            <a:r>
              <a:rPr lang="en-US" dirty="0"/>
              <a:t> </a:t>
            </a:r>
            <a:r>
              <a:rPr lang="en-US" b="0" i="0" u="none" strike="noStrike" baseline="0" dirty="0"/>
              <a:t>memory waste between logical segments of the address space</a:t>
            </a:r>
            <a:endParaRPr lang="en-US" dirty="0"/>
          </a:p>
        </p:txBody>
      </p:sp>
    </p:spTree>
    <p:extLst>
      <p:ext uri="{BB962C8B-B14F-4D97-AF65-F5344CB8AC3E}">
        <p14:creationId xmlns:p14="http://schemas.microsoft.com/office/powerpoint/2010/main" val="871788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Limitations of Segmentation</a:t>
            </a:r>
          </a:p>
        </p:txBody>
      </p:sp>
      <p:sp>
        <p:nvSpPr>
          <p:cNvPr id="3" name="Content Placeholder 2">
            <a:extLst>
              <a:ext uri="{FF2B5EF4-FFF2-40B4-BE49-F238E27FC236}">
                <a16:creationId xmlns:a16="http://schemas.microsoft.com/office/drawing/2014/main" id="{8318DDF6-ACB0-836E-0FAA-6C54743291A9}"/>
              </a:ext>
            </a:extLst>
          </p:cNvPr>
          <p:cNvSpPr txBox="1">
            <a:spLocks/>
          </p:cNvSpPr>
          <p:nvPr/>
        </p:nvSpPr>
        <p:spPr bwMode="auto">
          <a:xfrm>
            <a:off x="-152400" y="143973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457200" indent="-457200" algn="ctr">
              <a:buFontTx/>
              <a:buAutoNum type="arabicParenR"/>
            </a:pPr>
            <a:r>
              <a:rPr lang="en-US" b="1" kern="0">
                <a:solidFill>
                  <a:schemeClr val="accent1"/>
                </a:solidFill>
                <a:latin typeface="+mn-lt"/>
              </a:rPr>
              <a:t>No expandable memory</a:t>
            </a:r>
          </a:p>
          <a:p>
            <a:pPr marL="0" indent="0" algn="ctr">
              <a:buNone/>
            </a:pPr>
            <a:r>
              <a:rPr lang="en-US" b="1" kern="0">
                <a:latin typeface="+mn-lt"/>
              </a:rPr>
              <a:t>Static memory allocation</a:t>
            </a:r>
          </a:p>
        </p:txBody>
      </p:sp>
      <p:sp>
        <p:nvSpPr>
          <p:cNvPr id="5" name="Content Placeholder 2">
            <a:extLst>
              <a:ext uri="{FF2B5EF4-FFF2-40B4-BE49-F238E27FC236}">
                <a16:creationId xmlns:a16="http://schemas.microsoft.com/office/drawing/2014/main" id="{C774FC77-A9D7-2079-BCC6-D1EC290768FA}"/>
              </a:ext>
            </a:extLst>
          </p:cNvPr>
          <p:cNvSpPr txBox="1">
            <a:spLocks/>
          </p:cNvSpPr>
          <p:nvPr/>
        </p:nvSpPr>
        <p:spPr bwMode="auto">
          <a:xfrm>
            <a:off x="6553200" y="143973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b="1" kern="0">
                <a:solidFill>
                  <a:schemeClr val="accent1"/>
                </a:solidFill>
                <a:latin typeface="+mn-lt"/>
              </a:rPr>
              <a:t>2) No memory Sharing</a:t>
            </a:r>
          </a:p>
          <a:p>
            <a:pPr marL="0" indent="0" algn="ctr">
              <a:buNone/>
            </a:pPr>
            <a:r>
              <a:rPr lang="en-US" b="1" kern="0">
                <a:latin typeface="+mn-lt"/>
              </a:rPr>
              <a:t>Cannot share memory between processes</a:t>
            </a:r>
          </a:p>
        </p:txBody>
      </p:sp>
      <p:sp>
        <p:nvSpPr>
          <p:cNvPr id="6" name="Content Placeholder 2">
            <a:extLst>
              <a:ext uri="{FF2B5EF4-FFF2-40B4-BE49-F238E27FC236}">
                <a16:creationId xmlns:a16="http://schemas.microsoft.com/office/drawing/2014/main" id="{D96F4A28-B1F5-FBC4-8F3E-808B8D12FAF7}"/>
              </a:ext>
            </a:extLst>
          </p:cNvPr>
          <p:cNvSpPr txBox="1">
            <a:spLocks/>
          </p:cNvSpPr>
          <p:nvPr/>
        </p:nvSpPr>
        <p:spPr bwMode="auto">
          <a:xfrm>
            <a:off x="3657600" y="3047474"/>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b="1" kern="0">
                <a:solidFill>
                  <a:schemeClr val="accent1"/>
                </a:solidFill>
                <a:latin typeface="+mn-lt"/>
              </a:rPr>
              <a:t>3) Non-Relative Memory Addresses</a:t>
            </a:r>
          </a:p>
          <a:p>
            <a:pPr marL="0" indent="0" algn="ctr">
              <a:buNone/>
            </a:pPr>
            <a:r>
              <a:rPr lang="en-US" b="1" kern="0">
                <a:latin typeface="+mn-lt"/>
              </a:rPr>
              <a:t>Location of code &amp; data determined at runtime</a:t>
            </a:r>
          </a:p>
        </p:txBody>
      </p:sp>
      <p:sp>
        <p:nvSpPr>
          <p:cNvPr id="7" name="Content Placeholder 2">
            <a:extLst>
              <a:ext uri="{FF2B5EF4-FFF2-40B4-BE49-F238E27FC236}">
                <a16:creationId xmlns:a16="http://schemas.microsoft.com/office/drawing/2014/main" id="{431DF78E-5E39-C226-071E-FD74E31FF5D7}"/>
              </a:ext>
            </a:extLst>
          </p:cNvPr>
          <p:cNvSpPr txBox="1">
            <a:spLocks/>
          </p:cNvSpPr>
          <p:nvPr/>
        </p:nvSpPr>
        <p:spPr bwMode="auto">
          <a:xfrm>
            <a:off x="152400" y="48006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b="1" kern="0">
                <a:solidFill>
                  <a:schemeClr val="accent1"/>
                </a:solidFill>
                <a:latin typeface="+mn-lt"/>
              </a:rPr>
              <a:t>4) External Fragmentation</a:t>
            </a:r>
          </a:p>
          <a:p>
            <a:pPr marL="0" indent="0" algn="ctr">
              <a:buNone/>
            </a:pPr>
            <a:r>
              <a:rPr lang="en-US" b="1" kern="0">
                <a:latin typeface="+mn-lt"/>
              </a:rPr>
              <a:t>Cannot relocate/move programs. Leads to fragmentation</a:t>
            </a:r>
          </a:p>
        </p:txBody>
      </p:sp>
      <p:sp>
        <p:nvSpPr>
          <p:cNvPr id="8" name="Content Placeholder 2">
            <a:extLst>
              <a:ext uri="{FF2B5EF4-FFF2-40B4-BE49-F238E27FC236}">
                <a16:creationId xmlns:a16="http://schemas.microsoft.com/office/drawing/2014/main" id="{DE062B8E-FBD2-2115-7A6E-C22F7EB8F759}"/>
              </a:ext>
            </a:extLst>
          </p:cNvPr>
          <p:cNvSpPr txBox="1">
            <a:spLocks/>
          </p:cNvSpPr>
          <p:nvPr/>
        </p:nvSpPr>
        <p:spPr bwMode="auto">
          <a:xfrm>
            <a:off x="7086600" y="51054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b="1" kern="0">
                <a:solidFill>
                  <a:schemeClr val="accent1"/>
                </a:solidFill>
                <a:latin typeface="+mn-lt"/>
              </a:rPr>
              <a:t>5) Internal Fragmentation</a:t>
            </a:r>
          </a:p>
          <a:p>
            <a:pPr marL="0" indent="0" algn="ctr">
              <a:buNone/>
            </a:pPr>
            <a:r>
              <a:rPr lang="en-US" b="1" kern="0">
                <a:latin typeface="+mn-lt"/>
              </a:rPr>
              <a:t>Address Space must be contiguous</a:t>
            </a:r>
          </a:p>
        </p:txBody>
      </p:sp>
      <p:pic>
        <p:nvPicPr>
          <p:cNvPr id="9" name="Graphic 8" descr="Checkmark with solid fill">
            <a:extLst>
              <a:ext uri="{FF2B5EF4-FFF2-40B4-BE49-F238E27FC236}">
                <a16:creationId xmlns:a16="http://schemas.microsoft.com/office/drawing/2014/main" id="{9CFFD66A-F336-F19A-E1E2-F6EB374956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6800" y="2895600"/>
            <a:ext cx="1981200" cy="1981200"/>
          </a:xfrm>
          <a:prstGeom prst="rect">
            <a:avLst/>
          </a:prstGeom>
        </p:spPr>
      </p:pic>
      <p:sp>
        <p:nvSpPr>
          <p:cNvPr id="10" name="TextBox 9">
            <a:extLst>
              <a:ext uri="{FF2B5EF4-FFF2-40B4-BE49-F238E27FC236}">
                <a16:creationId xmlns:a16="http://schemas.microsoft.com/office/drawing/2014/main" id="{A9CBD921-4B9B-6B35-8857-7A1535277D58}"/>
              </a:ext>
            </a:extLst>
          </p:cNvPr>
          <p:cNvSpPr txBox="1"/>
          <p:nvPr/>
        </p:nvSpPr>
        <p:spPr>
          <a:xfrm>
            <a:off x="1981200" y="5098168"/>
            <a:ext cx="1207638" cy="1569660"/>
          </a:xfrm>
          <a:prstGeom prst="rect">
            <a:avLst/>
          </a:prstGeom>
          <a:noFill/>
        </p:spPr>
        <p:txBody>
          <a:bodyPr wrap="square">
            <a:spAutoFit/>
          </a:bodyPr>
          <a:lstStyle/>
          <a:p>
            <a:r>
              <a:rPr lang="en-US" sz="9600" b="1" kern="0" dirty="0">
                <a:solidFill>
                  <a:schemeClr val="accent6">
                    <a:lumMod val="60000"/>
                    <a:lumOff val="40000"/>
                  </a:schemeClr>
                </a:solidFill>
                <a:latin typeface="+mn-lt"/>
              </a:rPr>
              <a:t>≈</a:t>
            </a:r>
            <a:endParaRPr lang="en-US" sz="9600" dirty="0">
              <a:solidFill>
                <a:schemeClr val="accent6">
                  <a:lumMod val="60000"/>
                  <a:lumOff val="40000"/>
                </a:schemeClr>
              </a:solidFill>
            </a:endParaRPr>
          </a:p>
        </p:txBody>
      </p:sp>
      <p:pic>
        <p:nvPicPr>
          <p:cNvPr id="4" name="Graphic 3" descr="Checkmark with solid fill">
            <a:extLst>
              <a:ext uri="{FF2B5EF4-FFF2-40B4-BE49-F238E27FC236}">
                <a16:creationId xmlns:a16="http://schemas.microsoft.com/office/drawing/2014/main" id="{88BE2E7F-A4CB-1116-0D0C-3AA2E86CD5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4400" y="4968598"/>
            <a:ext cx="1981200" cy="1981200"/>
          </a:xfrm>
          <a:prstGeom prst="rect">
            <a:avLst/>
          </a:prstGeom>
        </p:spPr>
      </p:pic>
      <p:pic>
        <p:nvPicPr>
          <p:cNvPr id="12" name="Graphic 11" descr="Checkmark with solid fill">
            <a:extLst>
              <a:ext uri="{FF2B5EF4-FFF2-40B4-BE49-F238E27FC236}">
                <a16:creationId xmlns:a16="http://schemas.microsoft.com/office/drawing/2014/main" id="{D95C511C-4D14-1D9E-1DE3-5D3E802112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7638" y="1066800"/>
            <a:ext cx="1981200" cy="1981200"/>
          </a:xfrm>
          <a:prstGeom prst="rect">
            <a:avLst/>
          </a:prstGeom>
        </p:spPr>
      </p:pic>
      <p:pic>
        <p:nvPicPr>
          <p:cNvPr id="13" name="Graphic 12" descr="Checkmark with solid fill">
            <a:extLst>
              <a:ext uri="{FF2B5EF4-FFF2-40B4-BE49-F238E27FC236}">
                <a16:creationId xmlns:a16="http://schemas.microsoft.com/office/drawing/2014/main" id="{5F2F27C5-12B6-F822-3FAB-C8D9C09F1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5490" y="2910672"/>
            <a:ext cx="1981200" cy="1981200"/>
          </a:xfrm>
          <a:prstGeom prst="rect">
            <a:avLst/>
          </a:prstGeom>
        </p:spPr>
      </p:pic>
      <p:sp>
        <p:nvSpPr>
          <p:cNvPr id="15" name="TextBox 14">
            <a:extLst>
              <a:ext uri="{FF2B5EF4-FFF2-40B4-BE49-F238E27FC236}">
                <a16:creationId xmlns:a16="http://schemas.microsoft.com/office/drawing/2014/main" id="{EF190192-9FE6-3064-022D-447E6AB58BA9}"/>
              </a:ext>
            </a:extLst>
          </p:cNvPr>
          <p:cNvSpPr txBox="1"/>
          <p:nvPr/>
        </p:nvSpPr>
        <p:spPr>
          <a:xfrm>
            <a:off x="8534400" y="1231131"/>
            <a:ext cx="1207638" cy="1569660"/>
          </a:xfrm>
          <a:prstGeom prst="rect">
            <a:avLst/>
          </a:prstGeom>
          <a:noFill/>
        </p:spPr>
        <p:txBody>
          <a:bodyPr wrap="square">
            <a:spAutoFit/>
          </a:bodyPr>
          <a:lstStyle/>
          <a:p>
            <a:r>
              <a:rPr lang="en-US" sz="9600" b="1" kern="0" dirty="0">
                <a:solidFill>
                  <a:schemeClr val="accent6">
                    <a:lumMod val="60000"/>
                    <a:lumOff val="40000"/>
                  </a:schemeClr>
                </a:solidFill>
                <a:latin typeface="+mn-lt"/>
              </a:rPr>
              <a:t>≈</a:t>
            </a:r>
            <a:endParaRPr lang="en-US" sz="9600" dirty="0">
              <a:solidFill>
                <a:schemeClr val="accent6">
                  <a:lumMod val="60000"/>
                  <a:lumOff val="40000"/>
                </a:schemeClr>
              </a:solidFill>
            </a:endParaRPr>
          </a:p>
        </p:txBody>
      </p:sp>
    </p:spTree>
    <p:extLst>
      <p:ext uri="{BB962C8B-B14F-4D97-AF65-F5344CB8AC3E}">
        <p14:creationId xmlns:p14="http://schemas.microsoft.com/office/powerpoint/2010/main" val="305814820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57EF-8D2F-D4FD-B8D4-8B0E1DA80C37}"/>
              </a:ext>
            </a:extLst>
          </p:cNvPr>
          <p:cNvSpPr>
            <a:spLocks noGrp="1"/>
          </p:cNvSpPr>
          <p:nvPr>
            <p:ph type="title"/>
          </p:nvPr>
        </p:nvSpPr>
        <p:spPr/>
        <p:txBody>
          <a:bodyPr/>
          <a:lstStyle/>
          <a:p>
            <a:r>
              <a:rPr lang="en-US"/>
              <a:t>Segmentation Summary Cons</a:t>
            </a:r>
          </a:p>
        </p:txBody>
      </p:sp>
      <p:sp>
        <p:nvSpPr>
          <p:cNvPr id="3" name="Content Placeholder 2">
            <a:extLst>
              <a:ext uri="{FF2B5EF4-FFF2-40B4-BE49-F238E27FC236}">
                <a16:creationId xmlns:a16="http://schemas.microsoft.com/office/drawing/2014/main" id="{AA103AE9-22A9-224E-8FED-1B46579B5B10}"/>
              </a:ext>
            </a:extLst>
          </p:cNvPr>
          <p:cNvSpPr>
            <a:spLocks noGrp="1"/>
          </p:cNvSpPr>
          <p:nvPr>
            <p:ph idx="1"/>
          </p:nvPr>
        </p:nvSpPr>
        <p:spPr>
          <a:xfrm>
            <a:off x="914400" y="76200"/>
            <a:ext cx="10566400" cy="2530476"/>
          </a:xfrm>
        </p:spPr>
        <p:txBody>
          <a:bodyPr/>
          <a:lstStyle/>
          <a:p>
            <a:pPr marL="0" indent="0" algn="ctr">
              <a:buNone/>
            </a:pPr>
            <a:endParaRPr lang="en-US" b="0" i="0" u="none" strike="noStrike" baseline="0">
              <a:solidFill>
                <a:schemeClr val="accent1"/>
              </a:solidFill>
            </a:endParaRPr>
          </a:p>
          <a:p>
            <a:pPr marL="0" indent="0" algn="ctr">
              <a:buNone/>
            </a:pPr>
            <a:endParaRPr lang="en-US" b="0" i="0" u="none" strike="noStrike" baseline="0">
              <a:solidFill>
                <a:schemeClr val="accent1"/>
              </a:solidFill>
            </a:endParaRPr>
          </a:p>
          <a:p>
            <a:pPr marL="0" indent="0" algn="ctr">
              <a:buNone/>
            </a:pPr>
            <a:r>
              <a:rPr lang="en-US" b="0" i="0" u="none" strike="noStrike" baseline="0">
                <a:solidFill>
                  <a:schemeClr val="accent1"/>
                </a:solidFill>
              </a:rPr>
              <a:t>External</a:t>
            </a:r>
            <a:r>
              <a:rPr lang="en-US" b="0" i="0" u="none" strike="noStrike" baseline="0"/>
              <a:t> </a:t>
            </a:r>
            <a:r>
              <a:rPr lang="en-US">
                <a:solidFill>
                  <a:schemeClr val="accent1"/>
                </a:solidFill>
              </a:rPr>
              <a:t>fragmentation </a:t>
            </a:r>
            <a:r>
              <a:rPr lang="en-US"/>
              <a:t>still a problem </a:t>
            </a:r>
          </a:p>
          <a:p>
            <a:pPr marL="0" indent="0" algn="ctr">
              <a:lnSpc>
                <a:spcPct val="80000"/>
              </a:lnSpc>
              <a:spcBef>
                <a:spcPct val="20000"/>
              </a:spcBef>
              <a:buNone/>
            </a:pPr>
            <a:r>
              <a:rPr lang="en-US" altLang="ko-KR">
                <a:ea typeface="굴림" panose="020B0600000101010101" pitchFamily="34" charset="-127"/>
              </a:rPr>
              <a:t>Must fit variable-sized chunks into physical memory.</a:t>
            </a:r>
          </a:p>
          <a:p>
            <a:pPr marL="0" indent="0" algn="ctr">
              <a:lnSpc>
                <a:spcPct val="80000"/>
              </a:lnSpc>
              <a:spcBef>
                <a:spcPct val="20000"/>
              </a:spcBef>
              <a:buNone/>
            </a:pPr>
            <a:endParaRPr lang="en-US" altLang="ko-KR">
              <a:ea typeface="굴림" panose="020B0600000101010101" pitchFamily="34" charset="-127"/>
            </a:endParaRPr>
          </a:p>
          <a:p>
            <a:pPr marL="0" indent="0" algn="ctr">
              <a:lnSpc>
                <a:spcPct val="80000"/>
              </a:lnSpc>
              <a:spcBef>
                <a:spcPct val="20000"/>
              </a:spcBef>
              <a:buNone/>
            </a:pPr>
            <a:r>
              <a:rPr lang="en-US" altLang="ko-KR">
                <a:ea typeface="굴림" panose="020B0600000101010101" pitchFamily="34" charset="-127"/>
              </a:rPr>
              <a:t>May move processes multiple times to fit everything</a:t>
            </a:r>
          </a:p>
          <a:p>
            <a:pPr marL="0" indent="0" algn="ctr">
              <a:lnSpc>
                <a:spcPct val="80000"/>
              </a:lnSpc>
              <a:spcBef>
                <a:spcPct val="20000"/>
              </a:spcBef>
              <a:buNone/>
            </a:pPr>
            <a:endParaRPr lang="en-US" altLang="ko-KR">
              <a:ea typeface="굴림" panose="020B0600000101010101" pitchFamily="34" charset="-127"/>
            </a:endParaRPr>
          </a:p>
          <a:p>
            <a:pPr marL="0" indent="0" algn="ctr">
              <a:buNone/>
            </a:pPr>
            <a:endParaRPr lang="en-US" b="0" i="0" u="none" strike="noStrike" baseline="0"/>
          </a:p>
          <a:p>
            <a:pPr marL="0" indent="0" algn="ctr">
              <a:buNone/>
            </a:pPr>
            <a:endParaRPr lang="en-US"/>
          </a:p>
        </p:txBody>
      </p:sp>
      <p:sp>
        <p:nvSpPr>
          <p:cNvPr id="4" name="Rectangle 12">
            <a:extLst>
              <a:ext uri="{FF2B5EF4-FFF2-40B4-BE49-F238E27FC236}">
                <a16:creationId xmlns:a16="http://schemas.microsoft.com/office/drawing/2014/main" id="{54F49F01-E9F2-4502-2DEA-CE63DD2F6E55}"/>
              </a:ext>
            </a:extLst>
          </p:cNvPr>
          <p:cNvSpPr>
            <a:spLocks noChangeArrowheads="1"/>
          </p:cNvSpPr>
          <p:nvPr/>
        </p:nvSpPr>
        <p:spPr bwMode="auto">
          <a:xfrm>
            <a:off x="5867400" y="3276600"/>
            <a:ext cx="865188" cy="808038"/>
          </a:xfrm>
          <a:prstGeom prst="rect">
            <a:avLst/>
          </a:prstGeom>
          <a:solidFill>
            <a:srgbClr val="53FB25"/>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2800" b="0">
              <a:latin typeface="Gill Sans Light" charset="0"/>
              <a:ea typeface="Gill Sans Light" charset="0"/>
              <a:cs typeface="Gill Sans Light" charset="0"/>
            </a:endParaRPr>
          </a:p>
        </p:txBody>
      </p:sp>
      <p:sp>
        <p:nvSpPr>
          <p:cNvPr id="5" name="Rectangle 15">
            <a:extLst>
              <a:ext uri="{FF2B5EF4-FFF2-40B4-BE49-F238E27FC236}">
                <a16:creationId xmlns:a16="http://schemas.microsoft.com/office/drawing/2014/main" id="{65BA5D87-56C6-8D95-8FBE-7F33155A733E}"/>
              </a:ext>
            </a:extLst>
          </p:cNvPr>
          <p:cNvSpPr>
            <a:spLocks noChangeArrowheads="1"/>
          </p:cNvSpPr>
          <p:nvPr/>
        </p:nvSpPr>
        <p:spPr bwMode="auto">
          <a:xfrm>
            <a:off x="5867400" y="4084638"/>
            <a:ext cx="865188" cy="519112"/>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2800" b="0">
              <a:latin typeface="Gill Sans Light" charset="0"/>
              <a:ea typeface="Gill Sans Light" charset="0"/>
              <a:cs typeface="Gill Sans Light" charset="0"/>
            </a:endParaRPr>
          </a:p>
        </p:txBody>
      </p:sp>
      <p:sp>
        <p:nvSpPr>
          <p:cNvPr id="6" name="Rectangle 19">
            <a:extLst>
              <a:ext uri="{FF2B5EF4-FFF2-40B4-BE49-F238E27FC236}">
                <a16:creationId xmlns:a16="http://schemas.microsoft.com/office/drawing/2014/main" id="{DBCA2CF6-31DB-0C3A-08C7-0BDE707AAB52}"/>
              </a:ext>
            </a:extLst>
          </p:cNvPr>
          <p:cNvSpPr>
            <a:spLocks noChangeArrowheads="1"/>
          </p:cNvSpPr>
          <p:nvPr/>
        </p:nvSpPr>
        <p:spPr bwMode="auto">
          <a:xfrm>
            <a:off x="5867400" y="4603751"/>
            <a:ext cx="865188" cy="1384300"/>
          </a:xfrm>
          <a:prstGeom prst="rect">
            <a:avLst/>
          </a:prstGeom>
          <a:solidFill>
            <a:srgbClr val="FFFF00"/>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2800" b="0">
              <a:latin typeface="Gill Sans Light" charset="0"/>
              <a:ea typeface="Gill Sans Light" charset="0"/>
              <a:cs typeface="Gill Sans Light" charset="0"/>
            </a:endParaRPr>
          </a:p>
        </p:txBody>
      </p:sp>
      <p:sp>
        <p:nvSpPr>
          <p:cNvPr id="7" name="Rectangle 20">
            <a:extLst>
              <a:ext uri="{FF2B5EF4-FFF2-40B4-BE49-F238E27FC236}">
                <a16:creationId xmlns:a16="http://schemas.microsoft.com/office/drawing/2014/main" id="{A5883AD4-2B80-CDA9-CDE1-18C41F38159D}"/>
              </a:ext>
            </a:extLst>
          </p:cNvPr>
          <p:cNvSpPr>
            <a:spLocks noChangeArrowheads="1"/>
          </p:cNvSpPr>
          <p:nvPr/>
        </p:nvSpPr>
        <p:spPr bwMode="auto">
          <a:xfrm>
            <a:off x="5867400" y="5988050"/>
            <a:ext cx="865188" cy="288925"/>
          </a:xfrm>
          <a:prstGeom prst="rect">
            <a:avLst/>
          </a:prstGeom>
          <a:solidFill>
            <a:srgbClr val="DDDDDD"/>
          </a:solidFill>
          <a:ln w="9525">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2800" b="0">
              <a:latin typeface="Gill Sans Light" charset="0"/>
              <a:ea typeface="Gill Sans Light" charset="0"/>
              <a:cs typeface="Gill Sans Light" charset="0"/>
            </a:endParaRPr>
          </a:p>
        </p:txBody>
      </p:sp>
      <p:sp>
        <p:nvSpPr>
          <p:cNvPr id="8" name="Rectangle 7">
            <a:extLst>
              <a:ext uri="{FF2B5EF4-FFF2-40B4-BE49-F238E27FC236}">
                <a16:creationId xmlns:a16="http://schemas.microsoft.com/office/drawing/2014/main" id="{474631EB-71C1-12F5-27DF-F92AFD266394}"/>
              </a:ext>
            </a:extLst>
          </p:cNvPr>
          <p:cNvSpPr/>
          <p:nvPr/>
        </p:nvSpPr>
        <p:spPr bwMode="auto">
          <a:xfrm>
            <a:off x="5867400" y="4084638"/>
            <a:ext cx="865188" cy="519112"/>
          </a:xfrm>
          <a:prstGeom prst="rect">
            <a:avLst/>
          </a:prstGeom>
          <a:solidFill>
            <a:schemeClr val="accent1"/>
          </a:solidFill>
          <a:ln w="5715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13916037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F30C-0A00-83BB-00D4-BC58D122C118}"/>
              </a:ext>
            </a:extLst>
          </p:cNvPr>
          <p:cNvSpPr>
            <a:spLocks noGrp="1"/>
          </p:cNvSpPr>
          <p:nvPr>
            <p:ph type="title"/>
          </p:nvPr>
        </p:nvSpPr>
        <p:spPr/>
        <p:txBody>
          <a:bodyPr/>
          <a:lstStyle/>
          <a:p>
            <a:r>
              <a:rPr lang="en-US">
                <a:latin typeface="+mj-lt"/>
              </a:rPr>
              <a:t>Recall: A process</a:t>
            </a:r>
          </a:p>
        </p:txBody>
      </p:sp>
      <p:sp>
        <p:nvSpPr>
          <p:cNvPr id="4" name="Content Placeholder 2">
            <a:extLst>
              <a:ext uri="{FF2B5EF4-FFF2-40B4-BE49-F238E27FC236}">
                <a16:creationId xmlns:a16="http://schemas.microsoft.com/office/drawing/2014/main" id="{87C53A79-8F44-227D-1408-BE1B9A8210D8}"/>
              </a:ext>
            </a:extLst>
          </p:cNvPr>
          <p:cNvSpPr>
            <a:spLocks noGrp="1"/>
          </p:cNvSpPr>
          <p:nvPr>
            <p:ph idx="1"/>
          </p:nvPr>
        </p:nvSpPr>
        <p:spPr>
          <a:xfrm>
            <a:off x="1409700" y="1295400"/>
            <a:ext cx="9372600" cy="3429000"/>
          </a:xfrm>
        </p:spPr>
        <p:txBody>
          <a:bodyPr/>
          <a:lstStyle/>
          <a:p>
            <a:pPr marL="0" indent="0" algn="ctr">
              <a:buNone/>
            </a:pPr>
            <a:r>
              <a:rPr lang="en-US"/>
              <a:t>A process is an </a:t>
            </a:r>
            <a:r>
              <a:rPr lang="en-US">
                <a:solidFill>
                  <a:schemeClr val="accent1"/>
                </a:solidFill>
              </a:rPr>
              <a:t>instance</a:t>
            </a:r>
            <a:r>
              <a:rPr lang="en-US"/>
              <a:t> of a running program</a:t>
            </a:r>
          </a:p>
        </p:txBody>
      </p:sp>
      <p:sp>
        <p:nvSpPr>
          <p:cNvPr id="5" name="Content Placeholder 2">
            <a:extLst>
              <a:ext uri="{FF2B5EF4-FFF2-40B4-BE49-F238E27FC236}">
                <a16:creationId xmlns:a16="http://schemas.microsoft.com/office/drawing/2014/main" id="{52EEA3CD-0697-085C-DA56-BE928D236452}"/>
              </a:ext>
            </a:extLst>
          </p:cNvPr>
          <p:cNvSpPr txBox="1">
            <a:spLocks/>
          </p:cNvSpPr>
          <p:nvPr/>
        </p:nvSpPr>
        <p:spPr bwMode="auto">
          <a:xfrm>
            <a:off x="1790701" y="2576146"/>
            <a:ext cx="3429000" cy="11430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Memory</a:t>
            </a:r>
          </a:p>
          <a:p>
            <a:pPr marL="0" indent="0" algn="ctr">
              <a:buFontTx/>
              <a:buNone/>
            </a:pPr>
            <a:r>
              <a:rPr lang="en-US" kern="0">
                <a:latin typeface="+mn-lt"/>
              </a:rPr>
              <a:t>(address space) </a:t>
            </a:r>
          </a:p>
        </p:txBody>
      </p:sp>
      <p:sp>
        <p:nvSpPr>
          <p:cNvPr id="6" name="Content Placeholder 2">
            <a:extLst>
              <a:ext uri="{FF2B5EF4-FFF2-40B4-BE49-F238E27FC236}">
                <a16:creationId xmlns:a16="http://schemas.microsoft.com/office/drawing/2014/main" id="{9DFE866F-54C7-F7AD-248F-C4390C521FFD}"/>
              </a:ext>
            </a:extLst>
          </p:cNvPr>
          <p:cNvSpPr txBox="1">
            <a:spLocks/>
          </p:cNvSpPr>
          <p:nvPr/>
        </p:nvSpPr>
        <p:spPr bwMode="auto">
          <a:xfrm>
            <a:off x="304800" y="2590800"/>
            <a:ext cx="1295400" cy="11430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CPU</a:t>
            </a:r>
          </a:p>
        </p:txBody>
      </p:sp>
      <p:sp>
        <p:nvSpPr>
          <p:cNvPr id="7" name="Content Placeholder 2">
            <a:extLst>
              <a:ext uri="{FF2B5EF4-FFF2-40B4-BE49-F238E27FC236}">
                <a16:creationId xmlns:a16="http://schemas.microsoft.com/office/drawing/2014/main" id="{B15273BA-018D-365D-0346-BF9BD7117B9C}"/>
              </a:ext>
            </a:extLst>
          </p:cNvPr>
          <p:cNvSpPr txBox="1">
            <a:spLocks/>
          </p:cNvSpPr>
          <p:nvPr/>
        </p:nvSpPr>
        <p:spPr bwMode="auto">
          <a:xfrm>
            <a:off x="5486400" y="2553286"/>
            <a:ext cx="3429000" cy="11430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Registers</a:t>
            </a:r>
          </a:p>
        </p:txBody>
      </p:sp>
      <p:sp>
        <p:nvSpPr>
          <p:cNvPr id="8" name="Content Placeholder 2">
            <a:extLst>
              <a:ext uri="{FF2B5EF4-FFF2-40B4-BE49-F238E27FC236}">
                <a16:creationId xmlns:a16="http://schemas.microsoft.com/office/drawing/2014/main" id="{62735C76-2BFB-D2F5-1B3F-D455EE3DD00D}"/>
              </a:ext>
            </a:extLst>
          </p:cNvPr>
          <p:cNvSpPr txBox="1">
            <a:spLocks/>
          </p:cNvSpPr>
          <p:nvPr/>
        </p:nvSpPr>
        <p:spPr bwMode="auto">
          <a:xfrm>
            <a:off x="9067800" y="2576146"/>
            <a:ext cx="2590800" cy="11430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IO information</a:t>
            </a:r>
          </a:p>
        </p:txBody>
      </p:sp>
      <p:sp>
        <p:nvSpPr>
          <p:cNvPr id="9" name="Content Placeholder 2">
            <a:extLst>
              <a:ext uri="{FF2B5EF4-FFF2-40B4-BE49-F238E27FC236}">
                <a16:creationId xmlns:a16="http://schemas.microsoft.com/office/drawing/2014/main" id="{92F0F377-C813-8696-A90B-036848284CF7}"/>
              </a:ext>
            </a:extLst>
          </p:cNvPr>
          <p:cNvSpPr txBox="1">
            <a:spLocks/>
          </p:cNvSpPr>
          <p:nvPr/>
        </p:nvSpPr>
        <p:spPr bwMode="auto">
          <a:xfrm>
            <a:off x="2057400" y="4051495"/>
            <a:ext cx="23622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Store code, data, stack, heap</a:t>
            </a:r>
          </a:p>
        </p:txBody>
      </p:sp>
      <p:sp>
        <p:nvSpPr>
          <p:cNvPr id="10" name="Content Placeholder 2">
            <a:extLst>
              <a:ext uri="{FF2B5EF4-FFF2-40B4-BE49-F238E27FC236}">
                <a16:creationId xmlns:a16="http://schemas.microsoft.com/office/drawing/2014/main" id="{8A23D74D-475D-6863-7531-8B508F79C2E1}"/>
              </a:ext>
            </a:extLst>
          </p:cNvPr>
          <p:cNvSpPr txBox="1">
            <a:spLocks/>
          </p:cNvSpPr>
          <p:nvPr/>
        </p:nvSpPr>
        <p:spPr bwMode="auto">
          <a:xfrm>
            <a:off x="5943600" y="4076700"/>
            <a:ext cx="23622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Program Counter, Stack Pointer</a:t>
            </a:r>
          </a:p>
          <a:p>
            <a:pPr marL="0" indent="0" algn="ctr">
              <a:buFontTx/>
              <a:buNone/>
            </a:pPr>
            <a:r>
              <a:rPr lang="en-US" kern="0">
                <a:latin typeface="+mn-lt"/>
              </a:rPr>
              <a:t>Regular registers</a:t>
            </a:r>
          </a:p>
        </p:txBody>
      </p:sp>
      <p:sp>
        <p:nvSpPr>
          <p:cNvPr id="11" name="Content Placeholder 2">
            <a:extLst>
              <a:ext uri="{FF2B5EF4-FFF2-40B4-BE49-F238E27FC236}">
                <a16:creationId xmlns:a16="http://schemas.microsoft.com/office/drawing/2014/main" id="{D5E51D8A-91A5-5155-8EDD-7076485E4519}"/>
              </a:ext>
            </a:extLst>
          </p:cNvPr>
          <p:cNvSpPr txBox="1">
            <a:spLocks/>
          </p:cNvSpPr>
          <p:nvPr/>
        </p:nvSpPr>
        <p:spPr bwMode="auto">
          <a:xfrm>
            <a:off x="9182100" y="4051495"/>
            <a:ext cx="23622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Open files (and others)</a:t>
            </a:r>
          </a:p>
        </p:txBody>
      </p:sp>
    </p:spTree>
    <p:extLst>
      <p:ext uri="{BB962C8B-B14F-4D97-AF65-F5344CB8AC3E}">
        <p14:creationId xmlns:p14="http://schemas.microsoft.com/office/powerpoint/2010/main" val="1124369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uiExpand="1" build="p"/>
      <p:bldP spid="10" grpId="0" uiExpand="1" build="p"/>
      <p:bldP spid="1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AA20-FC41-17FF-8FD6-FED1913D2EC1}"/>
              </a:ext>
            </a:extLst>
          </p:cNvPr>
          <p:cNvSpPr>
            <a:spLocks noGrp="1"/>
          </p:cNvSpPr>
          <p:nvPr>
            <p:ph type="title"/>
          </p:nvPr>
        </p:nvSpPr>
        <p:spPr/>
        <p:txBody>
          <a:bodyPr/>
          <a:lstStyle/>
          <a:p>
            <a:r>
              <a:rPr lang="en-US" dirty="0"/>
              <a:t>Recall: Address Space</a:t>
            </a:r>
          </a:p>
        </p:txBody>
      </p:sp>
      <p:sp>
        <p:nvSpPr>
          <p:cNvPr id="3" name="Content Placeholder 2">
            <a:extLst>
              <a:ext uri="{FF2B5EF4-FFF2-40B4-BE49-F238E27FC236}">
                <a16:creationId xmlns:a16="http://schemas.microsoft.com/office/drawing/2014/main" id="{2E2641A0-C3E0-062F-942F-935869D63E47}"/>
              </a:ext>
            </a:extLst>
          </p:cNvPr>
          <p:cNvSpPr>
            <a:spLocks noGrp="1"/>
          </p:cNvSpPr>
          <p:nvPr>
            <p:ph idx="1"/>
          </p:nvPr>
        </p:nvSpPr>
        <p:spPr>
          <a:xfrm>
            <a:off x="812800" y="918079"/>
            <a:ext cx="10566400" cy="5105400"/>
          </a:xfrm>
        </p:spPr>
        <p:txBody>
          <a:bodyPr/>
          <a:lstStyle/>
          <a:p>
            <a:pPr marL="0" indent="0" algn="ctr">
              <a:buNone/>
            </a:pPr>
            <a:r>
              <a:rPr lang="en-US" dirty="0"/>
              <a:t>Set of memory addresses accessible to program</a:t>
            </a:r>
          </a:p>
          <a:p>
            <a:pPr marL="0" indent="0" algn="ctr">
              <a:buNone/>
            </a:pPr>
            <a:r>
              <a:rPr lang="en-US" dirty="0"/>
              <a:t> (for read or write)</a:t>
            </a:r>
          </a:p>
          <a:p>
            <a:pPr marL="0" indent="0" algn="ctr">
              <a:buNone/>
            </a:pPr>
            <a:endParaRPr lang="en-US" dirty="0"/>
          </a:p>
        </p:txBody>
      </p:sp>
      <p:sp>
        <p:nvSpPr>
          <p:cNvPr id="4" name="Rectangle 3">
            <a:extLst>
              <a:ext uri="{FF2B5EF4-FFF2-40B4-BE49-F238E27FC236}">
                <a16:creationId xmlns:a16="http://schemas.microsoft.com/office/drawing/2014/main" id="{9051AC73-D92C-E529-C29C-89C278C55A5F}"/>
              </a:ext>
            </a:extLst>
          </p:cNvPr>
          <p:cNvSpPr/>
          <p:nvPr/>
        </p:nvSpPr>
        <p:spPr bwMode="auto">
          <a:xfrm>
            <a:off x="2688067" y="2938001"/>
            <a:ext cx="1828800" cy="1066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b="0">
              <a:latin typeface="+mn-lt"/>
              <a:ea typeface="Gill Sans" charset="0"/>
              <a:cs typeface="Gill Sans" charset="0"/>
            </a:endParaRPr>
          </a:p>
        </p:txBody>
      </p:sp>
      <p:sp>
        <p:nvSpPr>
          <p:cNvPr id="5" name="TextBox 4">
            <a:extLst>
              <a:ext uri="{FF2B5EF4-FFF2-40B4-BE49-F238E27FC236}">
                <a16:creationId xmlns:a16="http://schemas.microsoft.com/office/drawing/2014/main" id="{34FF744A-35B2-519B-3636-D00004D80A85}"/>
              </a:ext>
            </a:extLst>
          </p:cNvPr>
          <p:cNvSpPr txBox="1"/>
          <p:nvPr/>
        </p:nvSpPr>
        <p:spPr>
          <a:xfrm>
            <a:off x="2952493" y="4004802"/>
            <a:ext cx="1410964" cy="646331"/>
          </a:xfrm>
          <a:prstGeom prst="rect">
            <a:avLst/>
          </a:prstGeom>
          <a:noFill/>
        </p:spPr>
        <p:txBody>
          <a:bodyPr wrap="none" rtlCol="0">
            <a:spAutoFit/>
          </a:bodyPr>
          <a:lstStyle/>
          <a:p>
            <a:r>
              <a:rPr lang="en-US" b="0" dirty="0">
                <a:latin typeface="+mn-lt"/>
                <a:ea typeface="Gill Sans" charset="0"/>
                <a:cs typeface="Gill Sans" charset="0"/>
              </a:rPr>
              <a:t>Processor</a:t>
            </a:r>
          </a:p>
          <a:p>
            <a:r>
              <a:rPr lang="en-US" b="0" dirty="0">
                <a:latin typeface="+mn-lt"/>
                <a:ea typeface="Gill Sans" charset="0"/>
                <a:cs typeface="Gill Sans" charset="0"/>
              </a:rPr>
              <a:t>registers</a:t>
            </a:r>
          </a:p>
        </p:txBody>
      </p:sp>
      <p:sp>
        <p:nvSpPr>
          <p:cNvPr id="6" name="Rectangle 5">
            <a:extLst>
              <a:ext uri="{FF2B5EF4-FFF2-40B4-BE49-F238E27FC236}">
                <a16:creationId xmlns:a16="http://schemas.microsoft.com/office/drawing/2014/main" id="{FC7F9AFF-4273-794E-B7BA-F059FAF4C116}"/>
              </a:ext>
            </a:extLst>
          </p:cNvPr>
          <p:cNvSpPr/>
          <p:nvPr/>
        </p:nvSpPr>
        <p:spPr bwMode="auto">
          <a:xfrm>
            <a:off x="2688067" y="3166601"/>
            <a:ext cx="1828800" cy="2286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b="0">
              <a:latin typeface="+mn-lt"/>
              <a:ea typeface="Gill Sans" charset="0"/>
              <a:cs typeface="Gill Sans" charset="0"/>
            </a:endParaRPr>
          </a:p>
        </p:txBody>
      </p:sp>
      <p:sp>
        <p:nvSpPr>
          <p:cNvPr id="7" name="TextBox 6">
            <a:extLst>
              <a:ext uri="{FF2B5EF4-FFF2-40B4-BE49-F238E27FC236}">
                <a16:creationId xmlns:a16="http://schemas.microsoft.com/office/drawing/2014/main" id="{F59DCBA0-EE73-4860-6EAC-DECEE50A0AB3}"/>
              </a:ext>
            </a:extLst>
          </p:cNvPr>
          <p:cNvSpPr txBox="1"/>
          <p:nvPr/>
        </p:nvSpPr>
        <p:spPr>
          <a:xfrm>
            <a:off x="2237560" y="2861801"/>
            <a:ext cx="566181" cy="338554"/>
          </a:xfrm>
          <a:prstGeom prst="rect">
            <a:avLst/>
          </a:prstGeom>
          <a:noFill/>
        </p:spPr>
        <p:txBody>
          <a:bodyPr wrap="none" rtlCol="0">
            <a:spAutoFit/>
          </a:bodyPr>
          <a:lstStyle/>
          <a:p>
            <a:r>
              <a:rPr lang="en-US" sz="1600" b="0" dirty="0">
                <a:latin typeface="+mn-lt"/>
                <a:ea typeface="Gill Sans" charset="0"/>
                <a:cs typeface="Gill Sans" charset="0"/>
              </a:rPr>
              <a:t>PC:</a:t>
            </a:r>
          </a:p>
        </p:txBody>
      </p:sp>
      <p:sp>
        <p:nvSpPr>
          <p:cNvPr id="8" name="Rectangle 7">
            <a:extLst>
              <a:ext uri="{FF2B5EF4-FFF2-40B4-BE49-F238E27FC236}">
                <a16:creationId xmlns:a16="http://schemas.microsoft.com/office/drawing/2014/main" id="{1699623D-238E-184A-4C16-B8619A3E76C6}"/>
              </a:ext>
            </a:extLst>
          </p:cNvPr>
          <p:cNvSpPr/>
          <p:nvPr/>
        </p:nvSpPr>
        <p:spPr bwMode="auto">
          <a:xfrm>
            <a:off x="2688067" y="3547601"/>
            <a:ext cx="1828800" cy="2286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b="0">
              <a:latin typeface="+mn-lt"/>
              <a:ea typeface="Gill Sans" charset="0"/>
              <a:cs typeface="Gill Sans" charset="0"/>
            </a:endParaRPr>
          </a:p>
        </p:txBody>
      </p:sp>
      <p:sp>
        <p:nvSpPr>
          <p:cNvPr id="9" name="TextBox 8">
            <a:extLst>
              <a:ext uri="{FF2B5EF4-FFF2-40B4-BE49-F238E27FC236}">
                <a16:creationId xmlns:a16="http://schemas.microsoft.com/office/drawing/2014/main" id="{712C028E-3E0F-A236-66D1-7D2E53B9DC4B}"/>
              </a:ext>
            </a:extLst>
          </p:cNvPr>
          <p:cNvSpPr txBox="1"/>
          <p:nvPr/>
        </p:nvSpPr>
        <p:spPr>
          <a:xfrm>
            <a:off x="2230868" y="3166601"/>
            <a:ext cx="554960" cy="338554"/>
          </a:xfrm>
          <a:prstGeom prst="rect">
            <a:avLst/>
          </a:prstGeom>
          <a:noFill/>
        </p:spPr>
        <p:txBody>
          <a:bodyPr wrap="none" rtlCol="0">
            <a:spAutoFit/>
          </a:bodyPr>
          <a:lstStyle/>
          <a:p>
            <a:r>
              <a:rPr lang="en-US" sz="1600" b="0" dirty="0">
                <a:latin typeface="+mn-lt"/>
                <a:ea typeface="Gill Sans" charset="0"/>
                <a:cs typeface="Gill Sans" charset="0"/>
              </a:rPr>
              <a:t>SP:</a:t>
            </a:r>
          </a:p>
        </p:txBody>
      </p:sp>
      <p:sp>
        <p:nvSpPr>
          <p:cNvPr id="10" name="Rectangle 9">
            <a:extLst>
              <a:ext uri="{FF2B5EF4-FFF2-40B4-BE49-F238E27FC236}">
                <a16:creationId xmlns:a16="http://schemas.microsoft.com/office/drawing/2014/main" id="{991B23DC-06D1-B6A3-AFA8-7F32B704B29A}"/>
              </a:ext>
            </a:extLst>
          </p:cNvPr>
          <p:cNvSpPr/>
          <p:nvPr/>
        </p:nvSpPr>
        <p:spPr bwMode="auto">
          <a:xfrm>
            <a:off x="6781082" y="2328401"/>
            <a:ext cx="2076040" cy="358207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b="0">
              <a:latin typeface="+mn-lt"/>
              <a:ea typeface="Gill Sans" charset="0"/>
              <a:cs typeface="Gill Sans" charset="0"/>
            </a:endParaRPr>
          </a:p>
        </p:txBody>
      </p:sp>
      <p:sp>
        <p:nvSpPr>
          <p:cNvPr id="11" name="TextBox 10">
            <a:extLst>
              <a:ext uri="{FF2B5EF4-FFF2-40B4-BE49-F238E27FC236}">
                <a16:creationId xmlns:a16="http://schemas.microsoft.com/office/drawing/2014/main" id="{4EB29ED0-5EB5-F4DA-D577-3566B41BCCBE}"/>
              </a:ext>
            </a:extLst>
          </p:cNvPr>
          <p:cNvSpPr txBox="1"/>
          <p:nvPr/>
        </p:nvSpPr>
        <p:spPr>
          <a:xfrm>
            <a:off x="8928212" y="2288683"/>
            <a:ext cx="1253869" cy="369332"/>
          </a:xfrm>
          <a:prstGeom prst="rect">
            <a:avLst/>
          </a:prstGeom>
          <a:noFill/>
        </p:spPr>
        <p:txBody>
          <a:bodyPr wrap="none" rtlCol="0">
            <a:spAutoFit/>
          </a:bodyPr>
          <a:lstStyle/>
          <a:p>
            <a:r>
              <a:rPr lang="en-US" b="0" dirty="0">
                <a:latin typeface="+mn-lt"/>
                <a:ea typeface="Gill Sans" charset="0"/>
                <a:cs typeface="Gill Sans" charset="0"/>
              </a:rPr>
              <a:t>0x000…</a:t>
            </a:r>
          </a:p>
        </p:txBody>
      </p:sp>
      <p:sp>
        <p:nvSpPr>
          <p:cNvPr id="12" name="TextBox 11">
            <a:extLst>
              <a:ext uri="{FF2B5EF4-FFF2-40B4-BE49-F238E27FC236}">
                <a16:creationId xmlns:a16="http://schemas.microsoft.com/office/drawing/2014/main" id="{B70E0647-F6A5-DE86-7E4F-2DE106C9E7F7}"/>
              </a:ext>
            </a:extLst>
          </p:cNvPr>
          <p:cNvSpPr txBox="1"/>
          <p:nvPr/>
        </p:nvSpPr>
        <p:spPr>
          <a:xfrm>
            <a:off x="8899527" y="5594290"/>
            <a:ext cx="1191352" cy="369332"/>
          </a:xfrm>
          <a:prstGeom prst="rect">
            <a:avLst/>
          </a:prstGeom>
          <a:noFill/>
        </p:spPr>
        <p:txBody>
          <a:bodyPr wrap="none" rtlCol="0">
            <a:spAutoFit/>
          </a:bodyPr>
          <a:lstStyle/>
          <a:p>
            <a:r>
              <a:rPr lang="en-US" b="0" dirty="0">
                <a:latin typeface="+mn-lt"/>
                <a:ea typeface="Gill Sans" charset="0"/>
                <a:cs typeface="Gill Sans" charset="0"/>
              </a:rPr>
              <a:t>0xFFF…</a:t>
            </a:r>
          </a:p>
        </p:txBody>
      </p:sp>
      <p:grpSp>
        <p:nvGrpSpPr>
          <p:cNvPr id="13" name="Group 12">
            <a:extLst>
              <a:ext uri="{FF2B5EF4-FFF2-40B4-BE49-F238E27FC236}">
                <a16:creationId xmlns:a16="http://schemas.microsoft.com/office/drawing/2014/main" id="{6A53C838-FEE0-E902-23BD-FBA5A59F4831}"/>
              </a:ext>
            </a:extLst>
          </p:cNvPr>
          <p:cNvGrpSpPr/>
          <p:nvPr/>
        </p:nvGrpSpPr>
        <p:grpSpPr>
          <a:xfrm>
            <a:off x="6843456" y="2564981"/>
            <a:ext cx="2076041" cy="3336842"/>
            <a:chOff x="3188552" y="1638300"/>
            <a:chExt cx="1691224" cy="3306338"/>
          </a:xfrm>
          <a:solidFill>
            <a:srgbClr val="FFFF00"/>
          </a:solidFill>
        </p:grpSpPr>
        <p:sp>
          <p:nvSpPr>
            <p:cNvPr id="14" name="Rectangle 13">
              <a:extLst>
                <a:ext uri="{FF2B5EF4-FFF2-40B4-BE49-F238E27FC236}">
                  <a16:creationId xmlns:a16="http://schemas.microsoft.com/office/drawing/2014/main" id="{8FEEB7E5-20B1-E961-82F1-CADC41412C46}"/>
                </a:ext>
              </a:extLst>
            </p:cNvPr>
            <p:cNvSpPr/>
            <p:nvPr/>
          </p:nvSpPr>
          <p:spPr bwMode="auto">
            <a:xfrm>
              <a:off x="3200400" y="1638300"/>
              <a:ext cx="1628564" cy="4191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1200" b="0">
                <a:latin typeface="+mn-lt"/>
                <a:ea typeface="Gill Sans" charset="0"/>
                <a:cs typeface="Gill Sans" charset="0"/>
              </a:endParaRPr>
            </a:p>
          </p:txBody>
        </p:sp>
        <p:sp>
          <p:nvSpPr>
            <p:cNvPr id="15" name="TextBox 14">
              <a:extLst>
                <a:ext uri="{FF2B5EF4-FFF2-40B4-BE49-F238E27FC236}">
                  <a16:creationId xmlns:a16="http://schemas.microsoft.com/office/drawing/2014/main" id="{99E991C3-CF2B-2031-789D-86B702687590}"/>
                </a:ext>
              </a:extLst>
            </p:cNvPr>
            <p:cNvSpPr txBox="1"/>
            <p:nvPr/>
          </p:nvSpPr>
          <p:spPr>
            <a:xfrm>
              <a:off x="3188552" y="1682285"/>
              <a:ext cx="1691224" cy="304963"/>
            </a:xfrm>
            <a:prstGeom prst="rect">
              <a:avLst/>
            </a:prstGeom>
            <a:noFill/>
          </p:spPr>
          <p:txBody>
            <a:bodyPr wrap="square" rtlCol="0">
              <a:spAutoFit/>
            </a:bodyPr>
            <a:lstStyle/>
            <a:p>
              <a:pPr algn="ctr"/>
              <a:r>
                <a:rPr lang="en-US" sz="1400" b="0" dirty="0">
                  <a:latin typeface="+mn-lt"/>
                  <a:ea typeface="Gill Sans" charset="0"/>
                  <a:cs typeface="Gill Sans" charset="0"/>
                </a:rPr>
                <a:t>Code Segment</a:t>
              </a:r>
            </a:p>
          </p:txBody>
        </p:sp>
        <p:sp>
          <p:nvSpPr>
            <p:cNvPr id="16" name="Rectangle 15">
              <a:extLst>
                <a:ext uri="{FF2B5EF4-FFF2-40B4-BE49-F238E27FC236}">
                  <a16:creationId xmlns:a16="http://schemas.microsoft.com/office/drawing/2014/main" id="{1C897BEF-D768-74FC-B262-4CDB43251082}"/>
                </a:ext>
              </a:extLst>
            </p:cNvPr>
            <p:cNvSpPr/>
            <p:nvPr/>
          </p:nvSpPr>
          <p:spPr bwMode="auto">
            <a:xfrm>
              <a:off x="3200400" y="20574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1200" b="0">
                <a:latin typeface="+mn-lt"/>
                <a:ea typeface="Gill Sans" charset="0"/>
                <a:cs typeface="Gill Sans" charset="0"/>
              </a:endParaRPr>
            </a:p>
          </p:txBody>
        </p:sp>
        <p:sp>
          <p:nvSpPr>
            <p:cNvPr id="17" name="TextBox 16">
              <a:extLst>
                <a:ext uri="{FF2B5EF4-FFF2-40B4-BE49-F238E27FC236}">
                  <a16:creationId xmlns:a16="http://schemas.microsoft.com/office/drawing/2014/main" id="{0AA5C5BC-CE2B-CBD4-E5D4-7C348E31B132}"/>
                </a:ext>
              </a:extLst>
            </p:cNvPr>
            <p:cNvSpPr txBox="1"/>
            <p:nvPr/>
          </p:nvSpPr>
          <p:spPr>
            <a:xfrm>
              <a:off x="3287209" y="2133601"/>
              <a:ext cx="1457836" cy="304963"/>
            </a:xfrm>
            <a:prstGeom prst="rect">
              <a:avLst/>
            </a:prstGeom>
            <a:grpFill/>
          </p:spPr>
          <p:txBody>
            <a:bodyPr wrap="square" rtlCol="0">
              <a:spAutoFit/>
            </a:bodyPr>
            <a:lstStyle/>
            <a:p>
              <a:pPr algn="ctr"/>
              <a:r>
                <a:rPr lang="en-US" sz="1400" b="0" dirty="0">
                  <a:latin typeface="+mn-lt"/>
                  <a:ea typeface="Gill Sans" charset="0"/>
                  <a:cs typeface="Gill Sans" charset="0"/>
                </a:rPr>
                <a:t>Static Data</a:t>
              </a:r>
            </a:p>
          </p:txBody>
        </p:sp>
        <p:sp>
          <p:nvSpPr>
            <p:cNvPr id="18" name="Rectangle 17">
              <a:extLst>
                <a:ext uri="{FF2B5EF4-FFF2-40B4-BE49-F238E27FC236}">
                  <a16:creationId xmlns:a16="http://schemas.microsoft.com/office/drawing/2014/main" id="{2D57CFD6-A868-413E-268E-3BAC1B42EA4B}"/>
                </a:ext>
              </a:extLst>
            </p:cNvPr>
            <p:cNvSpPr/>
            <p:nvPr/>
          </p:nvSpPr>
          <p:spPr bwMode="auto">
            <a:xfrm>
              <a:off x="3200400" y="25908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1200" b="0">
                <a:latin typeface="+mn-lt"/>
                <a:ea typeface="Gill Sans" charset="0"/>
                <a:cs typeface="Gill Sans" charset="0"/>
              </a:endParaRPr>
            </a:p>
          </p:txBody>
        </p:sp>
        <p:sp>
          <p:nvSpPr>
            <p:cNvPr id="19" name="TextBox 18">
              <a:extLst>
                <a:ext uri="{FF2B5EF4-FFF2-40B4-BE49-F238E27FC236}">
                  <a16:creationId xmlns:a16="http://schemas.microsoft.com/office/drawing/2014/main" id="{E9059C04-FABE-2133-AE21-151AC49CE9FE}"/>
                </a:ext>
              </a:extLst>
            </p:cNvPr>
            <p:cNvSpPr txBox="1"/>
            <p:nvPr/>
          </p:nvSpPr>
          <p:spPr>
            <a:xfrm>
              <a:off x="3200398" y="2762757"/>
              <a:ext cx="1628564" cy="304963"/>
            </a:xfrm>
            <a:prstGeom prst="rect">
              <a:avLst/>
            </a:prstGeom>
            <a:noFill/>
          </p:spPr>
          <p:txBody>
            <a:bodyPr wrap="square" rtlCol="0">
              <a:spAutoFit/>
            </a:bodyPr>
            <a:lstStyle/>
            <a:p>
              <a:pPr algn="ctr"/>
              <a:r>
                <a:rPr lang="en-US" sz="1400" b="0" dirty="0">
                  <a:latin typeface="+mn-lt"/>
                  <a:ea typeface="Gill Sans" charset="0"/>
                  <a:cs typeface="Gill Sans" charset="0"/>
                </a:rPr>
                <a:t>Heap</a:t>
              </a:r>
            </a:p>
          </p:txBody>
        </p:sp>
        <p:sp>
          <p:nvSpPr>
            <p:cNvPr id="20" name="Rectangle 19">
              <a:extLst>
                <a:ext uri="{FF2B5EF4-FFF2-40B4-BE49-F238E27FC236}">
                  <a16:creationId xmlns:a16="http://schemas.microsoft.com/office/drawing/2014/main" id="{65D64C5D-A637-F54E-64C7-7D39CEA4CFD4}"/>
                </a:ext>
              </a:extLst>
            </p:cNvPr>
            <p:cNvSpPr/>
            <p:nvPr/>
          </p:nvSpPr>
          <p:spPr bwMode="auto">
            <a:xfrm>
              <a:off x="3200400" y="4411238"/>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1200" b="0">
                <a:latin typeface="+mn-lt"/>
                <a:ea typeface="Gill Sans" charset="0"/>
                <a:cs typeface="Gill Sans" charset="0"/>
              </a:endParaRPr>
            </a:p>
          </p:txBody>
        </p:sp>
        <p:sp>
          <p:nvSpPr>
            <p:cNvPr id="21" name="TextBox 20">
              <a:extLst>
                <a:ext uri="{FF2B5EF4-FFF2-40B4-BE49-F238E27FC236}">
                  <a16:creationId xmlns:a16="http://schemas.microsoft.com/office/drawing/2014/main" id="{BDBB612A-4931-877E-8A84-09AE7E839124}"/>
                </a:ext>
              </a:extLst>
            </p:cNvPr>
            <p:cNvSpPr txBox="1"/>
            <p:nvPr/>
          </p:nvSpPr>
          <p:spPr>
            <a:xfrm>
              <a:off x="3200399" y="4487435"/>
              <a:ext cx="1628562" cy="304963"/>
            </a:xfrm>
            <a:prstGeom prst="rect">
              <a:avLst/>
            </a:prstGeom>
            <a:noFill/>
          </p:spPr>
          <p:txBody>
            <a:bodyPr wrap="square" rtlCol="0">
              <a:spAutoFit/>
            </a:bodyPr>
            <a:lstStyle/>
            <a:p>
              <a:pPr algn="ctr"/>
              <a:r>
                <a:rPr lang="en-US" sz="1400" b="0" dirty="0">
                  <a:latin typeface="+mn-lt"/>
                  <a:ea typeface="Gill Sans" charset="0"/>
                  <a:cs typeface="Gill Sans" charset="0"/>
                </a:rPr>
                <a:t>Stack Segment</a:t>
              </a:r>
            </a:p>
          </p:txBody>
        </p:sp>
        <p:cxnSp>
          <p:nvCxnSpPr>
            <p:cNvPr id="22" name="Straight Arrow Connector 21">
              <a:extLst>
                <a:ext uri="{FF2B5EF4-FFF2-40B4-BE49-F238E27FC236}">
                  <a16:creationId xmlns:a16="http://schemas.microsoft.com/office/drawing/2014/main" id="{F223C854-62CF-F27F-EA2F-5A98A73FC56D}"/>
                </a:ext>
              </a:extLst>
            </p:cNvPr>
            <p:cNvCxnSpPr>
              <a:cxnSpLocks/>
            </p:cNvCxnSpPr>
            <p:nvPr/>
          </p:nvCxnSpPr>
          <p:spPr bwMode="auto">
            <a:xfrm flipV="1">
              <a:off x="4063153" y="3928985"/>
              <a:ext cx="0" cy="482253"/>
            </a:xfrm>
            <a:prstGeom prst="straightConnector1">
              <a:avLst/>
            </a:prstGeom>
            <a:grpFill/>
            <a:ln w="12700" cap="flat" cmpd="sng" algn="ctr">
              <a:solidFill>
                <a:schemeClr val="tx1"/>
              </a:solidFill>
              <a:prstDash val="solid"/>
              <a:round/>
              <a:headEnd type="none" w="sm" len="sm"/>
              <a:tailEnd type="arrow"/>
            </a:ln>
            <a:effectLst/>
          </p:spPr>
        </p:cxnSp>
        <p:cxnSp>
          <p:nvCxnSpPr>
            <p:cNvPr id="23" name="Straight Arrow Connector 22">
              <a:extLst>
                <a:ext uri="{FF2B5EF4-FFF2-40B4-BE49-F238E27FC236}">
                  <a16:creationId xmlns:a16="http://schemas.microsoft.com/office/drawing/2014/main" id="{90A924C8-040C-4B5E-2BB1-A015562C2F69}"/>
                </a:ext>
              </a:extLst>
            </p:cNvPr>
            <p:cNvCxnSpPr>
              <a:cxnSpLocks/>
            </p:cNvCxnSpPr>
            <p:nvPr/>
          </p:nvCxnSpPr>
          <p:spPr bwMode="auto">
            <a:xfrm>
              <a:off x="4046946" y="3125355"/>
              <a:ext cx="0" cy="580027"/>
            </a:xfrm>
            <a:prstGeom prst="straightConnector1">
              <a:avLst/>
            </a:prstGeom>
            <a:grpFill/>
            <a:ln w="12700" cap="flat" cmpd="sng" algn="ctr">
              <a:solidFill>
                <a:schemeClr val="tx1"/>
              </a:solidFill>
              <a:prstDash val="solid"/>
              <a:round/>
              <a:headEnd type="none" w="sm" len="sm"/>
              <a:tailEnd type="arrow"/>
            </a:ln>
            <a:effectLst/>
          </p:spPr>
        </p:cxnSp>
      </p:grpSp>
      <p:sp>
        <p:nvSpPr>
          <p:cNvPr id="24" name="Freeform 9">
            <a:extLst>
              <a:ext uri="{FF2B5EF4-FFF2-40B4-BE49-F238E27FC236}">
                <a16:creationId xmlns:a16="http://schemas.microsoft.com/office/drawing/2014/main" id="{0BCABE81-1E87-EB23-6639-8B65E076DA46}"/>
              </a:ext>
            </a:extLst>
          </p:cNvPr>
          <p:cNvSpPr/>
          <p:nvPr/>
        </p:nvSpPr>
        <p:spPr bwMode="auto">
          <a:xfrm flipV="1">
            <a:off x="4333388" y="2793620"/>
            <a:ext cx="2701703" cy="270526"/>
          </a:xfrm>
          <a:custGeom>
            <a:avLst/>
            <a:gdLst>
              <a:gd name="connsiteX0" fmla="*/ 0 w 1864894"/>
              <a:gd name="connsiteY0" fmla="*/ 70287 h 1862992"/>
              <a:gd name="connsiteX1" fmla="*/ 372978 w 1864894"/>
              <a:gd name="connsiteY1" fmla="*/ 106382 h 1862992"/>
              <a:gd name="connsiteX2" fmla="*/ 914400 w 1864894"/>
              <a:gd name="connsiteY2" fmla="*/ 1080940 h 1862992"/>
              <a:gd name="connsiteX3" fmla="*/ 1419726 w 1864894"/>
              <a:gd name="connsiteY3" fmla="*/ 1718613 h 1862992"/>
              <a:gd name="connsiteX4" fmla="*/ 1864894 w 1864894"/>
              <a:gd name="connsiteY4" fmla="*/ 1862992 h 186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4894" h="1862992">
                <a:moveTo>
                  <a:pt x="0" y="70287"/>
                </a:moveTo>
                <a:cubicBezTo>
                  <a:pt x="110289" y="4113"/>
                  <a:pt x="220578" y="-62060"/>
                  <a:pt x="372978" y="106382"/>
                </a:cubicBezTo>
                <a:cubicBezTo>
                  <a:pt x="525378" y="274824"/>
                  <a:pt x="739942" y="812235"/>
                  <a:pt x="914400" y="1080940"/>
                </a:cubicBezTo>
                <a:cubicBezTo>
                  <a:pt x="1088858" y="1349645"/>
                  <a:pt x="1261310" y="1588271"/>
                  <a:pt x="1419726" y="1718613"/>
                </a:cubicBezTo>
                <a:cubicBezTo>
                  <a:pt x="1578142" y="1848955"/>
                  <a:pt x="1721518" y="1855973"/>
                  <a:pt x="1864894" y="1862992"/>
                </a:cubicBezTo>
              </a:path>
            </a:pathLst>
          </a:custGeom>
          <a:noFill/>
          <a:ln w="38100" cap="flat" cmpd="sng" algn="ctr">
            <a:solidFill>
              <a:schemeClr val="accent1"/>
            </a:solidFill>
            <a:prstDash val="solid"/>
            <a:round/>
            <a:headEnd type="oval"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b="0">
              <a:latin typeface="+mn-lt"/>
              <a:ea typeface="Gill Sans" charset="0"/>
              <a:cs typeface="Gill Sans" charset="0"/>
            </a:endParaRPr>
          </a:p>
        </p:txBody>
      </p:sp>
      <p:sp>
        <p:nvSpPr>
          <p:cNvPr id="25" name="Freeform 59">
            <a:extLst>
              <a:ext uri="{FF2B5EF4-FFF2-40B4-BE49-F238E27FC236}">
                <a16:creationId xmlns:a16="http://schemas.microsoft.com/office/drawing/2014/main" id="{B2E996DF-A372-A6C3-95AC-767A3C89DF41}"/>
              </a:ext>
            </a:extLst>
          </p:cNvPr>
          <p:cNvSpPr/>
          <p:nvPr/>
        </p:nvSpPr>
        <p:spPr bwMode="auto">
          <a:xfrm>
            <a:off x="4356785" y="3257109"/>
            <a:ext cx="2584365" cy="2393107"/>
          </a:xfrm>
          <a:custGeom>
            <a:avLst/>
            <a:gdLst>
              <a:gd name="connsiteX0" fmla="*/ 0 w 1864894"/>
              <a:gd name="connsiteY0" fmla="*/ 70287 h 1862992"/>
              <a:gd name="connsiteX1" fmla="*/ 372978 w 1864894"/>
              <a:gd name="connsiteY1" fmla="*/ 106382 h 1862992"/>
              <a:gd name="connsiteX2" fmla="*/ 914400 w 1864894"/>
              <a:gd name="connsiteY2" fmla="*/ 1080940 h 1862992"/>
              <a:gd name="connsiteX3" fmla="*/ 1419726 w 1864894"/>
              <a:gd name="connsiteY3" fmla="*/ 1718613 h 1862992"/>
              <a:gd name="connsiteX4" fmla="*/ 1864894 w 1864894"/>
              <a:gd name="connsiteY4" fmla="*/ 1862992 h 186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4894" h="1862992">
                <a:moveTo>
                  <a:pt x="0" y="70287"/>
                </a:moveTo>
                <a:cubicBezTo>
                  <a:pt x="110289" y="4113"/>
                  <a:pt x="220578" y="-62060"/>
                  <a:pt x="372978" y="106382"/>
                </a:cubicBezTo>
                <a:cubicBezTo>
                  <a:pt x="525378" y="274824"/>
                  <a:pt x="739942" y="812235"/>
                  <a:pt x="914400" y="1080940"/>
                </a:cubicBezTo>
                <a:cubicBezTo>
                  <a:pt x="1088858" y="1349645"/>
                  <a:pt x="1261310" y="1588271"/>
                  <a:pt x="1419726" y="1718613"/>
                </a:cubicBezTo>
                <a:cubicBezTo>
                  <a:pt x="1578142" y="1848955"/>
                  <a:pt x="1721518" y="1855973"/>
                  <a:pt x="1864894" y="1862992"/>
                </a:cubicBezTo>
              </a:path>
            </a:pathLst>
          </a:custGeom>
          <a:noFill/>
          <a:ln w="38100" cap="flat" cmpd="sng" algn="ctr">
            <a:solidFill>
              <a:schemeClr val="accent1"/>
            </a:solidFill>
            <a:prstDash val="solid"/>
            <a:round/>
            <a:headEnd type="oval"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b="0">
              <a:latin typeface="+mn-lt"/>
              <a:ea typeface="Gill Sans" charset="0"/>
              <a:cs typeface="Gill Sans" charset="0"/>
            </a:endParaRPr>
          </a:p>
        </p:txBody>
      </p:sp>
      <p:sp>
        <p:nvSpPr>
          <p:cNvPr id="26" name="TextBox 25">
            <a:extLst>
              <a:ext uri="{FF2B5EF4-FFF2-40B4-BE49-F238E27FC236}">
                <a16:creationId xmlns:a16="http://schemas.microsoft.com/office/drawing/2014/main" id="{30173485-EC5E-7503-9246-EFF91FA13998}"/>
              </a:ext>
            </a:extLst>
          </p:cNvPr>
          <p:cNvSpPr txBox="1"/>
          <p:nvPr/>
        </p:nvSpPr>
        <p:spPr>
          <a:xfrm>
            <a:off x="9084189" y="4156081"/>
            <a:ext cx="1779654" cy="369332"/>
          </a:xfrm>
          <a:prstGeom prst="rect">
            <a:avLst/>
          </a:prstGeom>
          <a:noFill/>
        </p:spPr>
        <p:txBody>
          <a:bodyPr wrap="none" rtlCol="0">
            <a:spAutoFit/>
          </a:bodyPr>
          <a:lstStyle/>
          <a:p>
            <a:r>
              <a:rPr lang="en-US" i="1" dirty="0" err="1">
                <a:solidFill>
                  <a:srgbClr val="FF0000"/>
                </a:solidFill>
                <a:latin typeface="+mn-lt"/>
              </a:rPr>
              <a:t>sbrk</a:t>
            </a:r>
            <a:r>
              <a:rPr lang="en-US" i="1" dirty="0">
                <a:solidFill>
                  <a:srgbClr val="FF0000"/>
                </a:solidFill>
                <a:latin typeface="+mn-lt"/>
              </a:rPr>
              <a:t> </a:t>
            </a:r>
            <a:r>
              <a:rPr lang="en-US" i="1" dirty="0" err="1">
                <a:solidFill>
                  <a:srgbClr val="FF0000"/>
                </a:solidFill>
                <a:latin typeface="+mn-lt"/>
              </a:rPr>
              <a:t>syscall</a:t>
            </a:r>
            <a:endParaRPr lang="en-US" i="1" dirty="0">
              <a:solidFill>
                <a:srgbClr val="FF0000"/>
              </a:solidFill>
              <a:latin typeface="+mn-lt"/>
            </a:endParaRPr>
          </a:p>
        </p:txBody>
      </p:sp>
    </p:spTree>
    <p:extLst>
      <p:ext uri="{BB962C8B-B14F-4D97-AF65-F5344CB8AC3E}">
        <p14:creationId xmlns:p14="http://schemas.microsoft.com/office/powerpoint/2010/main" val="227399301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B8F8-C69B-83CF-3F7C-06D4D5CC1308}"/>
              </a:ext>
            </a:extLst>
          </p:cNvPr>
          <p:cNvSpPr>
            <a:spLocks noGrp="1"/>
          </p:cNvSpPr>
          <p:nvPr>
            <p:ph type="title"/>
          </p:nvPr>
        </p:nvSpPr>
        <p:spPr/>
        <p:txBody>
          <a:bodyPr/>
          <a:lstStyle/>
          <a:p>
            <a:r>
              <a:rPr lang="en-US"/>
              <a:t>Memory Virtualization Objectives</a:t>
            </a:r>
          </a:p>
        </p:txBody>
      </p:sp>
      <p:sp>
        <p:nvSpPr>
          <p:cNvPr id="4" name="Rectangle: Rounded Corners 3">
            <a:extLst>
              <a:ext uri="{FF2B5EF4-FFF2-40B4-BE49-F238E27FC236}">
                <a16:creationId xmlns:a16="http://schemas.microsoft.com/office/drawing/2014/main" id="{54542AE5-1D3E-5984-50BF-C550986A19F1}"/>
              </a:ext>
            </a:extLst>
          </p:cNvPr>
          <p:cNvSpPr/>
          <p:nvPr/>
        </p:nvSpPr>
        <p:spPr bwMode="auto">
          <a:xfrm>
            <a:off x="1219200" y="17526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Isolation</a:t>
            </a:r>
          </a:p>
        </p:txBody>
      </p:sp>
      <p:sp>
        <p:nvSpPr>
          <p:cNvPr id="5" name="Rectangle: Rounded Corners 4">
            <a:extLst>
              <a:ext uri="{FF2B5EF4-FFF2-40B4-BE49-F238E27FC236}">
                <a16:creationId xmlns:a16="http://schemas.microsoft.com/office/drawing/2014/main" id="{FA8EC1ED-84D9-B04E-FCD2-94D7912EB9C2}"/>
              </a:ext>
            </a:extLst>
          </p:cNvPr>
          <p:cNvSpPr/>
          <p:nvPr/>
        </p:nvSpPr>
        <p:spPr bwMode="auto">
          <a:xfrm>
            <a:off x="6553200" y="17526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Flexibility</a:t>
            </a:r>
          </a:p>
        </p:txBody>
      </p:sp>
      <p:sp>
        <p:nvSpPr>
          <p:cNvPr id="6" name="Rectangle: Rounded Corners 5">
            <a:extLst>
              <a:ext uri="{FF2B5EF4-FFF2-40B4-BE49-F238E27FC236}">
                <a16:creationId xmlns:a16="http://schemas.microsoft.com/office/drawing/2014/main" id="{E61BD742-457F-519F-A4C4-2B609503FCCD}"/>
              </a:ext>
            </a:extLst>
          </p:cNvPr>
          <p:cNvSpPr/>
          <p:nvPr/>
        </p:nvSpPr>
        <p:spPr bwMode="auto">
          <a:xfrm>
            <a:off x="3962400" y="3276600"/>
            <a:ext cx="4648200" cy="1066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Infinite Resources</a:t>
            </a:r>
          </a:p>
        </p:txBody>
      </p:sp>
      <p:sp>
        <p:nvSpPr>
          <p:cNvPr id="7" name="Content Placeholder 2">
            <a:extLst>
              <a:ext uri="{FF2B5EF4-FFF2-40B4-BE49-F238E27FC236}">
                <a16:creationId xmlns:a16="http://schemas.microsoft.com/office/drawing/2014/main" id="{87CC1246-1513-97F1-2C6D-D600DDD782DE}"/>
              </a:ext>
            </a:extLst>
          </p:cNvPr>
          <p:cNvSpPr txBox="1">
            <a:spLocks/>
          </p:cNvSpPr>
          <p:nvPr/>
        </p:nvSpPr>
        <p:spPr bwMode="auto">
          <a:xfrm>
            <a:off x="838200" y="5410200"/>
            <a:ext cx="108966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How can we do so </a:t>
            </a:r>
            <a:r>
              <a:rPr lang="en-US" kern="0" dirty="0">
                <a:solidFill>
                  <a:schemeClr val="accent1"/>
                </a:solidFill>
                <a:latin typeface="+mn-lt"/>
              </a:rPr>
              <a:t>efficiently</a:t>
            </a:r>
            <a:r>
              <a:rPr lang="en-US" kern="0" dirty="0">
                <a:latin typeface="+mn-lt"/>
              </a:rPr>
              <a:t>?</a:t>
            </a:r>
          </a:p>
        </p:txBody>
      </p:sp>
    </p:spTree>
    <p:extLst>
      <p:ext uri="{BB962C8B-B14F-4D97-AF65-F5344CB8AC3E}">
        <p14:creationId xmlns:p14="http://schemas.microsoft.com/office/powerpoint/2010/main" val="325717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8CE-691F-3A3D-39D3-B7487C907299}"/>
              </a:ext>
            </a:extLst>
          </p:cNvPr>
          <p:cNvSpPr>
            <a:spLocks noGrp="1"/>
          </p:cNvSpPr>
          <p:nvPr>
            <p:ph type="title"/>
          </p:nvPr>
        </p:nvSpPr>
        <p:spPr/>
        <p:txBody>
          <a:bodyPr/>
          <a:lstStyle/>
          <a:p>
            <a:r>
              <a:rPr lang="en-US" dirty="0"/>
              <a:t>Interposing on Process </a:t>
            </a:r>
            <a:r>
              <a:rPr lang="en-US" dirty="0" err="1"/>
              <a:t>Behaviours</a:t>
            </a:r>
            <a:endParaRPr lang="en-US" dirty="0"/>
          </a:p>
        </p:txBody>
      </p:sp>
      <p:sp>
        <p:nvSpPr>
          <p:cNvPr id="3" name="Content Placeholder 2">
            <a:extLst>
              <a:ext uri="{FF2B5EF4-FFF2-40B4-BE49-F238E27FC236}">
                <a16:creationId xmlns:a16="http://schemas.microsoft.com/office/drawing/2014/main" id="{9A1A9AD9-FEDB-D6AC-2B6E-7B15DF8D93AC}"/>
              </a:ext>
            </a:extLst>
          </p:cNvPr>
          <p:cNvSpPr>
            <a:spLocks noGrp="1"/>
          </p:cNvSpPr>
          <p:nvPr>
            <p:ph idx="1"/>
          </p:nvPr>
        </p:nvSpPr>
        <p:spPr>
          <a:xfrm>
            <a:off x="0" y="1143000"/>
            <a:ext cx="12192000" cy="5105400"/>
          </a:xfrm>
        </p:spPr>
        <p:txBody>
          <a:bodyPr/>
          <a:lstStyle/>
          <a:p>
            <a:pPr marL="0" indent="0" algn="ctr">
              <a:buNone/>
            </a:pPr>
            <a:r>
              <a:rPr lang="en-US" dirty="0">
                <a:solidFill>
                  <a:schemeClr val="accent1"/>
                </a:solidFill>
              </a:rPr>
              <a:t>OS interposes on process’s IO operations</a:t>
            </a:r>
          </a:p>
          <a:p>
            <a:pPr marL="0" indent="0" algn="ctr">
              <a:buNone/>
            </a:pPr>
            <a:r>
              <a:rPr lang="en-US" dirty="0"/>
              <a:t> via </a:t>
            </a:r>
            <a:r>
              <a:rPr lang="en-US" dirty="0" err="1"/>
              <a:t>Syscalls</a:t>
            </a:r>
            <a:endParaRPr lang="en-US" dirty="0"/>
          </a:p>
          <a:p>
            <a:pPr marL="0" indent="0" algn="ctr">
              <a:buNone/>
            </a:pPr>
            <a:endParaRPr lang="en-US" dirty="0"/>
          </a:p>
          <a:p>
            <a:pPr marL="0" indent="0" algn="ctr">
              <a:buNone/>
            </a:pPr>
            <a:r>
              <a:rPr lang="en-US" dirty="0">
                <a:solidFill>
                  <a:schemeClr val="accent1"/>
                </a:solidFill>
              </a:rPr>
              <a:t>OS interposes on process’s CPU usage</a:t>
            </a:r>
          </a:p>
          <a:p>
            <a:pPr marL="0" indent="0" algn="ctr">
              <a:buNone/>
            </a:pPr>
            <a:r>
              <a:rPr lang="en-US" dirty="0"/>
              <a:t>Via Preemption</a:t>
            </a:r>
          </a:p>
          <a:p>
            <a:pPr marL="0" indent="0" algn="ctr">
              <a:buNone/>
            </a:pPr>
            <a:endParaRPr lang="en-US" dirty="0"/>
          </a:p>
          <a:p>
            <a:pPr marL="0" indent="0" algn="ctr">
              <a:buNone/>
            </a:pPr>
            <a:r>
              <a:rPr lang="en-US" dirty="0">
                <a:solidFill>
                  <a:schemeClr val="accent1"/>
                </a:solidFill>
              </a:rPr>
              <a:t>How can OS interpose on process’s memory access?</a:t>
            </a:r>
            <a:br>
              <a:rPr lang="en-US" dirty="0"/>
            </a:br>
            <a:endParaRPr lang="en-US" dirty="0"/>
          </a:p>
          <a:p>
            <a:pPr marL="0" indent="0" algn="ctr">
              <a:buNone/>
            </a:pPr>
            <a:r>
              <a:rPr lang="en-US" dirty="0"/>
              <a:t>Too slow for the OS to interpose every memory access. </a:t>
            </a:r>
          </a:p>
          <a:p>
            <a:pPr marL="0" indent="0" algn="ctr">
              <a:buNone/>
            </a:pPr>
            <a:r>
              <a:rPr lang="en-US" dirty="0"/>
              <a:t>Translation: hardware support to accelerate common case. </a:t>
            </a:r>
          </a:p>
          <a:p>
            <a:pPr marL="0" indent="0" algn="ctr">
              <a:buNone/>
            </a:pPr>
            <a:r>
              <a:rPr lang="en-US" dirty="0"/>
              <a:t>Uncommon cases “trap” into the OS to handle</a:t>
            </a:r>
          </a:p>
        </p:txBody>
      </p:sp>
    </p:spTree>
    <p:extLst>
      <p:ext uri="{BB962C8B-B14F-4D97-AF65-F5344CB8AC3E}">
        <p14:creationId xmlns:p14="http://schemas.microsoft.com/office/powerpoint/2010/main" val="1328059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AA20-FC41-17FF-8FD6-FED1913D2EC1}"/>
              </a:ext>
            </a:extLst>
          </p:cNvPr>
          <p:cNvSpPr>
            <a:spLocks noGrp="1"/>
          </p:cNvSpPr>
          <p:nvPr>
            <p:ph type="title"/>
          </p:nvPr>
        </p:nvSpPr>
        <p:spPr/>
        <p:txBody>
          <a:bodyPr/>
          <a:lstStyle/>
          <a:p>
            <a:r>
              <a:rPr lang="en-US" dirty="0"/>
              <a:t>An Address</a:t>
            </a:r>
          </a:p>
        </p:txBody>
      </p:sp>
      <p:sp>
        <p:nvSpPr>
          <p:cNvPr id="3" name="Content Placeholder 2">
            <a:extLst>
              <a:ext uri="{FF2B5EF4-FFF2-40B4-BE49-F238E27FC236}">
                <a16:creationId xmlns:a16="http://schemas.microsoft.com/office/drawing/2014/main" id="{2E2641A0-C3E0-062F-942F-935869D63E47}"/>
              </a:ext>
            </a:extLst>
          </p:cNvPr>
          <p:cNvSpPr>
            <a:spLocks noGrp="1"/>
          </p:cNvSpPr>
          <p:nvPr>
            <p:ph idx="1"/>
          </p:nvPr>
        </p:nvSpPr>
        <p:spPr>
          <a:xfrm>
            <a:off x="812800" y="1447799"/>
            <a:ext cx="10566400" cy="4575679"/>
          </a:xfrm>
        </p:spPr>
        <p:txBody>
          <a:bodyPr/>
          <a:lstStyle/>
          <a:p>
            <a:pPr marL="0" indent="0" algn="ctr">
              <a:buNone/>
            </a:pPr>
            <a:r>
              <a:rPr lang="en-US" dirty="0"/>
              <a:t>A memory address refers to the location of a byte in memory. </a:t>
            </a:r>
          </a:p>
          <a:p>
            <a:pPr marL="0" indent="0" algn="ctr">
              <a:buNone/>
            </a:pPr>
            <a:endParaRPr lang="en-US" dirty="0"/>
          </a:p>
          <a:p>
            <a:pPr marL="0" indent="0" algn="ctr">
              <a:buNone/>
            </a:pPr>
            <a:r>
              <a:rPr lang="en-US" dirty="0"/>
              <a:t>Most machines are byte-addressable</a:t>
            </a:r>
          </a:p>
          <a:p>
            <a:pPr marL="0" indent="0" algn="ctr">
              <a:buNone/>
            </a:pPr>
            <a:endParaRPr lang="en-US" dirty="0"/>
          </a:p>
        </p:txBody>
      </p:sp>
      <p:sp>
        <p:nvSpPr>
          <p:cNvPr id="27" name="Rectangle 26">
            <a:extLst>
              <a:ext uri="{FF2B5EF4-FFF2-40B4-BE49-F238E27FC236}">
                <a16:creationId xmlns:a16="http://schemas.microsoft.com/office/drawing/2014/main" id="{96B5FD7F-763A-F437-087D-95BADC783198}"/>
              </a:ext>
            </a:extLst>
          </p:cNvPr>
          <p:cNvSpPr/>
          <p:nvPr/>
        </p:nvSpPr>
        <p:spPr bwMode="auto">
          <a:xfrm>
            <a:off x="1066800" y="4419600"/>
            <a:ext cx="3124200" cy="584881"/>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b="0">
              <a:latin typeface="+mn-lt"/>
              <a:ea typeface="Gill Sans" charset="0"/>
              <a:cs typeface="Gill Sans" charset="0"/>
            </a:endParaRPr>
          </a:p>
        </p:txBody>
      </p:sp>
      <p:sp>
        <p:nvSpPr>
          <p:cNvPr id="30" name="Content Placeholder 2">
            <a:extLst>
              <a:ext uri="{FF2B5EF4-FFF2-40B4-BE49-F238E27FC236}">
                <a16:creationId xmlns:a16="http://schemas.microsoft.com/office/drawing/2014/main" id="{C32DD311-4026-ED9E-B4D3-4741CEF4DB85}"/>
              </a:ext>
            </a:extLst>
          </p:cNvPr>
          <p:cNvSpPr txBox="1">
            <a:spLocks/>
          </p:cNvSpPr>
          <p:nvPr/>
        </p:nvSpPr>
        <p:spPr bwMode="auto">
          <a:xfrm>
            <a:off x="1066800" y="5257800"/>
            <a:ext cx="2692400" cy="45720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t>K bits</a:t>
            </a:r>
          </a:p>
        </p:txBody>
      </p:sp>
      <p:sp>
        <p:nvSpPr>
          <p:cNvPr id="31" name="Rectangle 30">
            <a:extLst>
              <a:ext uri="{FF2B5EF4-FFF2-40B4-BE49-F238E27FC236}">
                <a16:creationId xmlns:a16="http://schemas.microsoft.com/office/drawing/2014/main" id="{27D3D979-26F9-E699-A20A-30155CF5211B}"/>
              </a:ext>
            </a:extLst>
          </p:cNvPr>
          <p:cNvSpPr/>
          <p:nvPr/>
        </p:nvSpPr>
        <p:spPr bwMode="auto">
          <a:xfrm>
            <a:off x="6159500" y="3352800"/>
            <a:ext cx="3124200" cy="2819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b="0">
              <a:latin typeface="+mn-lt"/>
              <a:ea typeface="Gill Sans" charset="0"/>
              <a:cs typeface="Gill Sans" charset="0"/>
            </a:endParaRPr>
          </a:p>
        </p:txBody>
      </p:sp>
      <p:sp>
        <p:nvSpPr>
          <p:cNvPr id="32" name="Content Placeholder 2">
            <a:extLst>
              <a:ext uri="{FF2B5EF4-FFF2-40B4-BE49-F238E27FC236}">
                <a16:creationId xmlns:a16="http://schemas.microsoft.com/office/drawing/2014/main" id="{5A8A5B0B-8C06-2FBF-3BA1-77594065C25D}"/>
              </a:ext>
            </a:extLst>
          </p:cNvPr>
          <p:cNvSpPr txBox="1">
            <a:spLocks/>
          </p:cNvSpPr>
          <p:nvPr/>
        </p:nvSpPr>
        <p:spPr bwMode="auto">
          <a:xfrm>
            <a:off x="8921013" y="4305299"/>
            <a:ext cx="2692400" cy="45720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t>2^K </a:t>
            </a:r>
          </a:p>
          <a:p>
            <a:pPr marL="0" indent="0" algn="ctr">
              <a:buFontTx/>
              <a:buNone/>
            </a:pPr>
            <a:r>
              <a:rPr lang="en-US" kern="0" dirty="0"/>
              <a:t>things</a:t>
            </a:r>
          </a:p>
        </p:txBody>
      </p:sp>
    </p:spTree>
    <p:extLst>
      <p:ext uri="{BB962C8B-B14F-4D97-AF65-F5344CB8AC3E}">
        <p14:creationId xmlns:p14="http://schemas.microsoft.com/office/powerpoint/2010/main" val="2790990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Class">
      <a:majorFont>
        <a:latin typeface="OpenDyslexic3"/>
        <a:ea typeface=""/>
        <a:cs typeface=""/>
      </a:majorFont>
      <a:minorFont>
        <a:latin typeface="OpenDyslexic 3"/>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60</Pages>
  <Words>2196</Words>
  <Application>Microsoft Office PowerPoint</Application>
  <PresentationFormat>Widescreen</PresentationFormat>
  <Paragraphs>653</Paragraphs>
  <Slides>48</Slides>
  <Notes>42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Arial</vt:lpstr>
      <vt:lpstr>Comic Sans MS</vt:lpstr>
      <vt:lpstr>Consolas</vt:lpstr>
      <vt:lpstr>Courier New</vt:lpstr>
      <vt:lpstr>Gill Sans</vt:lpstr>
      <vt:lpstr>Gill Sans Light</vt:lpstr>
      <vt:lpstr>Helvetica</vt:lpstr>
      <vt:lpstr>Helvetica Neue Light</vt:lpstr>
      <vt:lpstr>NimbusMonL-Regu</vt:lpstr>
      <vt:lpstr>Open Sans</vt:lpstr>
      <vt:lpstr>OpenDyslexic 3</vt:lpstr>
      <vt:lpstr>OpenDyslexic3</vt:lpstr>
      <vt:lpstr>URWPalladioL-Roma</vt:lpstr>
      <vt:lpstr>Office</vt:lpstr>
      <vt:lpstr>CS162 Operating Systems and Systems Programming Lecture 14   Virtual Memory</vt:lpstr>
      <vt:lpstr>Admistratrivia</vt:lpstr>
      <vt:lpstr>PowerPoint Presentation</vt:lpstr>
      <vt:lpstr>Topic Breakdown</vt:lpstr>
      <vt:lpstr>Recall: A process</vt:lpstr>
      <vt:lpstr>Recall: Address Space</vt:lpstr>
      <vt:lpstr>Memory Virtualization Objectives</vt:lpstr>
      <vt:lpstr>Interposing on Process Behaviours</vt:lpstr>
      <vt:lpstr>An Address</vt:lpstr>
      <vt:lpstr>Bits &amp; Addresses</vt:lpstr>
      <vt:lpstr>Increasingly powerful mechanisms</vt:lpstr>
      <vt:lpstr>Uniprogramming: I’m all alone</vt:lpstr>
      <vt:lpstr>Memory Translation Through Relocation</vt:lpstr>
      <vt:lpstr>Memory Translation Through Relocation</vt:lpstr>
      <vt:lpstr>Memory Translation Through Relocation</vt:lpstr>
      <vt:lpstr>Recall: A Bug’s Tail</vt:lpstr>
      <vt:lpstr>Recall: Super Mario Land 2</vt:lpstr>
      <vt:lpstr>Increasingly powerful mechanisms</vt:lpstr>
      <vt:lpstr>Recall: Memory Protection</vt:lpstr>
      <vt:lpstr>Base And Bound</vt:lpstr>
      <vt:lpstr>Base &amp; Bound</vt:lpstr>
      <vt:lpstr>Base &amp; Bound</vt:lpstr>
      <vt:lpstr>Limitations of Base &amp; Bound</vt:lpstr>
      <vt:lpstr>Fragmentation in More Detail</vt:lpstr>
      <vt:lpstr>Fragmentation in More Detail</vt:lpstr>
      <vt:lpstr>Limitations of Base &amp; Bound</vt:lpstr>
      <vt:lpstr>Increasingly powerful mechanisms</vt:lpstr>
      <vt:lpstr>Base &amp; Bound With Hardware Relocation</vt:lpstr>
      <vt:lpstr>Address Translation</vt:lpstr>
      <vt:lpstr>Base And Bound With Relocation</vt:lpstr>
      <vt:lpstr>Memory Management Unit</vt:lpstr>
      <vt:lpstr>Limitations of Base &amp; Bound with Relocation</vt:lpstr>
      <vt:lpstr>Increasingly powerful mechanisms</vt:lpstr>
      <vt:lpstr>Segmentation</vt:lpstr>
      <vt:lpstr>Segmentation</vt:lpstr>
      <vt:lpstr>Implementation of a multi-segment model</vt:lpstr>
      <vt:lpstr>Address Translation</vt:lpstr>
      <vt:lpstr>Address Translation</vt:lpstr>
      <vt:lpstr>Address Translation</vt:lpstr>
      <vt:lpstr>Example: Four Segments (16 bit addresses)</vt:lpstr>
      <vt:lpstr>Example: Four Segments (16 bit addresses)</vt:lpstr>
      <vt:lpstr>Example: Four Segments (16 bit addresses)</vt:lpstr>
      <vt:lpstr>Example: Four Segments (16 bit addresses)</vt:lpstr>
      <vt:lpstr>Example: Four Segments (16 bit addresses)</vt:lpstr>
      <vt:lpstr>Adding support for sharing</vt:lpstr>
      <vt:lpstr>Segmentation Summary Pros</vt:lpstr>
      <vt:lpstr>Limitations of Segmentation</vt:lpstr>
      <vt:lpstr>Segmentation Summary 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2023-10-12T18:16:23Z</dcterms:created>
  <dcterms:modified xsi:type="dcterms:W3CDTF">2023-10-12T18:22:11Z</dcterms:modified>
</cp:coreProperties>
</file>