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1835" r:id="rId3"/>
    <p:sldId id="1930" r:id="rId4"/>
    <p:sldId id="1932" r:id="rId5"/>
    <p:sldId id="1937" r:id="rId6"/>
    <p:sldId id="1933" r:id="rId7"/>
    <p:sldId id="1917" r:id="rId8"/>
    <p:sldId id="1934" r:id="rId9"/>
    <p:sldId id="1919" r:id="rId10"/>
    <p:sldId id="1935" r:id="rId11"/>
    <p:sldId id="1000" r:id="rId12"/>
    <p:sldId id="1921" r:id="rId13"/>
    <p:sldId id="2036" r:id="rId14"/>
    <p:sldId id="1938" r:id="rId15"/>
    <p:sldId id="1947" r:id="rId16"/>
    <p:sldId id="2031" r:id="rId17"/>
    <p:sldId id="2028" r:id="rId18"/>
    <p:sldId id="2029" r:id="rId19"/>
    <p:sldId id="1943" r:id="rId20"/>
    <p:sldId id="2042" r:id="rId21"/>
    <p:sldId id="2032" r:id="rId22"/>
    <p:sldId id="2033" r:id="rId23"/>
    <p:sldId id="2034" r:id="rId24"/>
    <p:sldId id="1965" r:id="rId25"/>
    <p:sldId id="1966" r:id="rId26"/>
    <p:sldId id="1967" r:id="rId27"/>
    <p:sldId id="1971" r:id="rId28"/>
    <p:sldId id="1972" r:id="rId29"/>
    <p:sldId id="2040" r:id="rId30"/>
    <p:sldId id="1973" r:id="rId31"/>
    <p:sldId id="2043" r:id="rId32"/>
    <p:sldId id="2044" r:id="rId33"/>
    <p:sldId id="2046" r:id="rId34"/>
    <p:sldId id="2047" r:id="rId35"/>
    <p:sldId id="2048" r:id="rId36"/>
    <p:sldId id="2049" r:id="rId37"/>
    <p:sldId id="2050" r:id="rId38"/>
    <p:sldId id="2051" r:id="rId39"/>
    <p:sldId id="2052" r:id="rId40"/>
    <p:sldId id="2053" r:id="rId41"/>
    <p:sldId id="2054" r:id="rId42"/>
    <p:sldId id="1964" r:id="rId43"/>
    <p:sldId id="1988" r:id="rId44"/>
    <p:sldId id="1990" r:id="rId45"/>
    <p:sldId id="1975" r:id="rId46"/>
    <p:sldId id="1980" r:id="rId47"/>
    <p:sldId id="1981" r:id="rId48"/>
    <p:sldId id="1977" r:id="rId49"/>
    <p:sldId id="2041" r:id="rId50"/>
    <p:sldId id="1983" r:id="rId51"/>
    <p:sldId id="2037" r:id="rId52"/>
    <p:sldId id="2038" r:id="rId53"/>
    <p:sldId id="1939" r:id="rId54"/>
    <p:sldId id="2039" r:id="rId55"/>
    <p:sldId id="1941" r:id="rId56"/>
    <p:sldId id="1944" r:id="rId57"/>
    <p:sldId id="1942" r:id="rId5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1835"/>
            <p14:sldId id="1930"/>
            <p14:sldId id="1932"/>
            <p14:sldId id="1937"/>
            <p14:sldId id="1933"/>
            <p14:sldId id="1917"/>
            <p14:sldId id="1934"/>
            <p14:sldId id="1919"/>
            <p14:sldId id="1935"/>
            <p14:sldId id="1000"/>
            <p14:sldId id="1921"/>
            <p14:sldId id="2036"/>
            <p14:sldId id="1938"/>
            <p14:sldId id="1947"/>
            <p14:sldId id="2031"/>
            <p14:sldId id="2028"/>
            <p14:sldId id="2029"/>
            <p14:sldId id="1943"/>
            <p14:sldId id="2042"/>
            <p14:sldId id="2032"/>
            <p14:sldId id="2033"/>
            <p14:sldId id="2034"/>
            <p14:sldId id="1965"/>
            <p14:sldId id="1966"/>
            <p14:sldId id="1967"/>
            <p14:sldId id="1971"/>
            <p14:sldId id="1972"/>
            <p14:sldId id="2040"/>
            <p14:sldId id="1973"/>
            <p14:sldId id="2043"/>
            <p14:sldId id="2044"/>
            <p14:sldId id="2046"/>
            <p14:sldId id="2047"/>
            <p14:sldId id="2048"/>
            <p14:sldId id="2049"/>
            <p14:sldId id="2050"/>
            <p14:sldId id="2051"/>
            <p14:sldId id="2052"/>
            <p14:sldId id="2053"/>
            <p14:sldId id="2054"/>
            <p14:sldId id="1964"/>
            <p14:sldId id="1988"/>
            <p14:sldId id="1990"/>
            <p14:sldId id="1975"/>
            <p14:sldId id="1980"/>
            <p14:sldId id="1981"/>
            <p14:sldId id="1977"/>
            <p14:sldId id="2041"/>
            <p14:sldId id="1983"/>
            <p14:sldId id="2037"/>
            <p14:sldId id="2038"/>
            <p14:sldId id="1939"/>
            <p14:sldId id="2039"/>
            <p14:sldId id="1941"/>
            <p14:sldId id="1944"/>
            <p14:sldId id="19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A18623"/>
    <a:srgbClr val="9E7800"/>
    <a:srgbClr val="C49500"/>
    <a:srgbClr val="F430AB"/>
    <a:srgbClr val="E6E703"/>
    <a:srgbClr val="72AAAE"/>
    <a:srgbClr val="2A40E2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73088" autoAdjust="0"/>
  </p:normalViewPr>
  <p:slideViewPr>
    <p:cSldViewPr>
      <p:cViewPr>
        <p:scale>
          <a:sx n="70" d="100"/>
          <a:sy n="70" d="100"/>
        </p:scale>
        <p:origin x="618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notesViewPr>
    <p:cSldViewPr>
      <p:cViewPr varScale="1">
        <p:scale>
          <a:sx n="91" d="100"/>
          <a:sy n="91" d="100"/>
        </p:scale>
        <p:origin x="153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3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8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98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96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5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93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01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386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78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063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160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67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59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6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9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9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3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6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9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330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47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496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460514" y="6551306"/>
            <a:ext cx="62194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20.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121920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19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File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3AF-90BF-4D44-9F71-D300D47E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File System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1414-7591-404F-AB53-42563DB5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Track free disk blocks</a:t>
            </a:r>
          </a:p>
          <a:p>
            <a:pPr marL="457200" lvl="1" indent="0" algn="ctr">
              <a:buNone/>
            </a:pPr>
            <a:r>
              <a:rPr lang="en-US" dirty="0"/>
              <a:t>Need to know where to put newly written data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Track which blocks contain data for which files</a:t>
            </a:r>
          </a:p>
          <a:p>
            <a:pPr marL="457200" lvl="1" indent="0" algn="ctr">
              <a:buNone/>
            </a:pPr>
            <a:r>
              <a:rPr lang="en-US" dirty="0"/>
              <a:t>Need to know where to read a file from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Track files in a directory</a:t>
            </a:r>
          </a:p>
          <a:p>
            <a:pPr marL="457200" lvl="1" indent="0" algn="ctr">
              <a:buNone/>
            </a:pPr>
            <a:r>
              <a:rPr lang="en-US" dirty="0"/>
              <a:t>Find list of file's blocks given its name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Where do we maintain all of this?</a:t>
            </a:r>
          </a:p>
          <a:p>
            <a:pPr marL="457200" lvl="1" indent="0" algn="ctr">
              <a:buNone/>
            </a:pPr>
            <a:r>
              <a:rPr lang="en-US" dirty="0"/>
              <a:t>Somewhere on disk</a:t>
            </a:r>
          </a:p>
        </p:txBody>
      </p:sp>
    </p:spTree>
    <p:extLst>
      <p:ext uri="{BB962C8B-B14F-4D97-AF65-F5344CB8AC3E}">
        <p14:creationId xmlns:p14="http://schemas.microsoft.com/office/powerpoint/2010/main" val="980736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9BB174-486B-6A7A-4852-7CEDEBA8FB20}"/>
              </a:ext>
            </a:extLst>
          </p:cNvPr>
          <p:cNvSpPr/>
          <p:nvPr/>
        </p:nvSpPr>
        <p:spPr bwMode="auto">
          <a:xfrm>
            <a:off x="1924050" y="13439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989D5F-A66A-21D0-5F87-E84892F09987}"/>
              </a:ext>
            </a:extLst>
          </p:cNvPr>
          <p:cNvSpPr/>
          <p:nvPr/>
        </p:nvSpPr>
        <p:spPr bwMode="auto">
          <a:xfrm>
            <a:off x="5562600" y="11430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EA7E4-5C8E-3FC0-C283-B5E2301C5EAB}"/>
              </a:ext>
            </a:extLst>
          </p:cNvPr>
          <p:cNvCxnSpPr>
            <a:cxnSpLocks/>
          </p:cNvCxnSpPr>
          <p:nvPr/>
        </p:nvCxnSpPr>
        <p:spPr bwMode="auto">
          <a:xfrm>
            <a:off x="1924050" y="18773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2A984C-BB94-C5F2-CE44-34236212E41A}"/>
              </a:ext>
            </a:extLst>
          </p:cNvPr>
          <p:cNvCxnSpPr>
            <a:cxnSpLocks/>
          </p:cNvCxnSpPr>
          <p:nvPr/>
        </p:nvCxnSpPr>
        <p:spPr bwMode="auto">
          <a:xfrm>
            <a:off x="1924050" y="2410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522AFA-427A-206C-9C4F-20141CDC77D1}"/>
              </a:ext>
            </a:extLst>
          </p:cNvPr>
          <p:cNvCxnSpPr>
            <a:cxnSpLocks/>
          </p:cNvCxnSpPr>
          <p:nvPr/>
        </p:nvCxnSpPr>
        <p:spPr bwMode="auto">
          <a:xfrm>
            <a:off x="1924050" y="29657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75E4C0-1455-56E0-8ED5-5962B02670F4}"/>
              </a:ext>
            </a:extLst>
          </p:cNvPr>
          <p:cNvSpPr txBox="1"/>
          <p:nvPr/>
        </p:nvSpPr>
        <p:spPr>
          <a:xfrm>
            <a:off x="2000250" y="14757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AD110-F7BA-A01E-0763-F159EEB2BDE5}"/>
              </a:ext>
            </a:extLst>
          </p:cNvPr>
          <p:cNvSpPr txBox="1"/>
          <p:nvPr/>
        </p:nvSpPr>
        <p:spPr>
          <a:xfrm>
            <a:off x="2000249" y="19769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CE62-ADA5-C2A2-9530-B2698611661B}"/>
              </a:ext>
            </a:extLst>
          </p:cNvPr>
          <p:cNvSpPr txBox="1"/>
          <p:nvPr/>
        </p:nvSpPr>
        <p:spPr>
          <a:xfrm>
            <a:off x="2000248" y="24928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CADBC-F910-B6F9-4062-F1817545006A}"/>
              </a:ext>
            </a:extLst>
          </p:cNvPr>
          <p:cNvSpPr txBox="1"/>
          <p:nvPr/>
        </p:nvSpPr>
        <p:spPr>
          <a:xfrm>
            <a:off x="1447801" y="42882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7EC96-0FCF-4519-3F1C-F66449A61607}"/>
              </a:ext>
            </a:extLst>
          </p:cNvPr>
          <p:cNvSpPr txBox="1"/>
          <p:nvPr/>
        </p:nvSpPr>
        <p:spPr>
          <a:xfrm>
            <a:off x="5294993" y="52233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Global Open File Description Table</a:t>
            </a:r>
            <a:endParaRPr lang="en-US" sz="2400" b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07E41D-27D4-49FD-CE6D-42DD6D260EE9}"/>
              </a:ext>
            </a:extLst>
          </p:cNvPr>
          <p:cNvCxnSpPr>
            <a:cxnSpLocks/>
          </p:cNvCxnSpPr>
          <p:nvPr/>
        </p:nvCxnSpPr>
        <p:spPr bwMode="auto">
          <a:xfrm>
            <a:off x="5562601" y="17965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421F3-B226-A98E-B265-B299D1152F15}"/>
              </a:ext>
            </a:extLst>
          </p:cNvPr>
          <p:cNvCxnSpPr>
            <a:cxnSpLocks/>
          </p:cNvCxnSpPr>
          <p:nvPr/>
        </p:nvCxnSpPr>
        <p:spPr bwMode="auto">
          <a:xfrm>
            <a:off x="6324601" y="11430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1B938-2C45-93E0-CB0B-332254426EB9}"/>
              </a:ext>
            </a:extLst>
          </p:cNvPr>
          <p:cNvSpPr txBox="1"/>
          <p:nvPr/>
        </p:nvSpPr>
        <p:spPr>
          <a:xfrm>
            <a:off x="5654855" y="13879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F2F90-EFF2-C3B9-5E27-63D798D04B75}"/>
              </a:ext>
            </a:extLst>
          </p:cNvPr>
          <p:cNvSpPr txBox="1"/>
          <p:nvPr/>
        </p:nvSpPr>
        <p:spPr>
          <a:xfrm>
            <a:off x="6301923" y="13780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21326-EBD3-91F3-EB59-F51767CBD17F}"/>
              </a:ext>
            </a:extLst>
          </p:cNvPr>
          <p:cNvSpPr txBox="1"/>
          <p:nvPr/>
        </p:nvSpPr>
        <p:spPr>
          <a:xfrm>
            <a:off x="7010400" y="13780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A1D2B-1B85-ACDF-4BAB-8FACEB6D2885}"/>
              </a:ext>
            </a:extLst>
          </p:cNvPr>
          <p:cNvSpPr txBox="1"/>
          <p:nvPr/>
        </p:nvSpPr>
        <p:spPr>
          <a:xfrm>
            <a:off x="7848601" y="13780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F9FEC-419B-566B-9E1F-13F576949FD5}"/>
              </a:ext>
            </a:extLst>
          </p:cNvPr>
          <p:cNvCxnSpPr>
            <a:cxnSpLocks/>
          </p:cNvCxnSpPr>
          <p:nvPr/>
        </p:nvCxnSpPr>
        <p:spPr bwMode="auto">
          <a:xfrm>
            <a:off x="7848601" y="11253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EDDD53-D326-2014-4652-C4086281F5B3}"/>
              </a:ext>
            </a:extLst>
          </p:cNvPr>
          <p:cNvCxnSpPr>
            <a:cxnSpLocks/>
          </p:cNvCxnSpPr>
          <p:nvPr/>
        </p:nvCxnSpPr>
        <p:spPr bwMode="auto">
          <a:xfrm>
            <a:off x="7010400" y="11430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1A2064-70BD-0AE9-2130-BE575A3B9156}"/>
              </a:ext>
            </a:extLst>
          </p:cNvPr>
          <p:cNvCxnSpPr>
            <a:cxnSpLocks/>
          </p:cNvCxnSpPr>
          <p:nvPr/>
        </p:nvCxnSpPr>
        <p:spPr bwMode="auto">
          <a:xfrm>
            <a:off x="1924050" y="34290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F7D7A4-DA4C-9882-82AE-14EC3F2CAE9C}"/>
              </a:ext>
            </a:extLst>
          </p:cNvPr>
          <p:cNvSpPr txBox="1"/>
          <p:nvPr/>
        </p:nvSpPr>
        <p:spPr>
          <a:xfrm>
            <a:off x="2000249" y="30330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D7314C-416B-E4A9-569A-9967FD54A6D2}"/>
              </a:ext>
            </a:extLst>
          </p:cNvPr>
          <p:cNvCxnSpPr>
            <a:cxnSpLocks/>
          </p:cNvCxnSpPr>
          <p:nvPr/>
        </p:nvCxnSpPr>
        <p:spPr bwMode="auto">
          <a:xfrm>
            <a:off x="5562600" y="22860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8E3E60-2A73-FB14-7F94-91DBAD6DFD42}"/>
              </a:ext>
            </a:extLst>
          </p:cNvPr>
          <p:cNvSpPr txBox="1"/>
          <p:nvPr/>
        </p:nvSpPr>
        <p:spPr>
          <a:xfrm>
            <a:off x="6301922" y="19209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19A31-4D8B-CC9A-B5C7-7E376C61D3B7}"/>
              </a:ext>
            </a:extLst>
          </p:cNvPr>
          <p:cNvSpPr txBox="1"/>
          <p:nvPr/>
        </p:nvSpPr>
        <p:spPr>
          <a:xfrm>
            <a:off x="7033078" y="19316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9FFBC9-4B9C-BC35-A883-322C49B2A113}"/>
              </a:ext>
            </a:extLst>
          </p:cNvPr>
          <p:cNvSpPr txBox="1"/>
          <p:nvPr/>
        </p:nvSpPr>
        <p:spPr>
          <a:xfrm>
            <a:off x="5582105" y="19409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9A660F4-DE6D-23C7-0647-90188262060F}"/>
              </a:ext>
            </a:extLst>
          </p:cNvPr>
          <p:cNvCxnSpPr>
            <a:stCxn id="23" idx="3"/>
            <a:endCxn id="27" idx="1"/>
          </p:cNvCxnSpPr>
          <p:nvPr/>
        </p:nvCxnSpPr>
        <p:spPr bwMode="auto">
          <a:xfrm flipV="1">
            <a:off x="4042231" y="20948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88614D-6162-255E-F5CD-7DE043F43122}"/>
              </a:ext>
            </a:extLst>
          </p:cNvPr>
          <p:cNvSpPr txBox="1"/>
          <p:nvPr/>
        </p:nvSpPr>
        <p:spPr>
          <a:xfrm>
            <a:off x="2000249" y="35818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543D3D-E863-781E-E817-86D7A05D9E23}"/>
              </a:ext>
            </a:extLst>
          </p:cNvPr>
          <p:cNvCxnSpPr>
            <a:cxnSpLocks/>
          </p:cNvCxnSpPr>
          <p:nvPr/>
        </p:nvCxnSpPr>
        <p:spPr bwMode="auto">
          <a:xfrm>
            <a:off x="5582478" y="28223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148B1C-1B86-40E1-86C6-D6A1C05869FF}"/>
              </a:ext>
            </a:extLst>
          </p:cNvPr>
          <p:cNvSpPr txBox="1"/>
          <p:nvPr/>
        </p:nvSpPr>
        <p:spPr>
          <a:xfrm>
            <a:off x="5580328" y="24308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DE962-6532-FEAE-75EB-69ADA6A8592B}"/>
              </a:ext>
            </a:extLst>
          </p:cNvPr>
          <p:cNvSpPr txBox="1"/>
          <p:nvPr/>
        </p:nvSpPr>
        <p:spPr>
          <a:xfrm>
            <a:off x="7021108" y="24210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03FF6-72E9-A27E-A9BF-FF5FC94E927D}"/>
              </a:ext>
            </a:extLst>
          </p:cNvPr>
          <p:cNvSpPr txBox="1"/>
          <p:nvPr/>
        </p:nvSpPr>
        <p:spPr>
          <a:xfrm>
            <a:off x="6295552" y="24308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RW</a:t>
            </a:r>
            <a:endParaRPr lang="en-US" sz="1400" b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385655-1C1A-42EC-EB0F-A262E763B942}"/>
              </a:ext>
            </a:extLst>
          </p:cNvPr>
          <p:cNvCxnSpPr/>
          <p:nvPr/>
        </p:nvCxnSpPr>
        <p:spPr bwMode="auto">
          <a:xfrm flipV="1">
            <a:off x="4042231" y="25847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8F90663B-8FEB-31F7-FEF7-540F108F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498902"/>
          </a:xfrm>
        </p:spPr>
        <p:txBody>
          <a:bodyPr/>
          <a:lstStyle/>
          <a:p>
            <a:r>
              <a:rPr lang="en-US" dirty="0">
                <a:latin typeface="+mj-lt"/>
              </a:rPr>
              <a:t>Recall: FD &amp; File Descriptors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512564-E0A4-C28D-BDC9-2E3546D06C00}"/>
              </a:ext>
            </a:extLst>
          </p:cNvPr>
          <p:cNvSpPr txBox="1"/>
          <p:nvPr/>
        </p:nvSpPr>
        <p:spPr>
          <a:xfrm>
            <a:off x="5294992" y="5226278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Global Open File Description Table</a:t>
            </a:r>
            <a:endParaRPr lang="en-US" sz="2400" b="0"/>
          </a:p>
        </p:txBody>
      </p:sp>
      <p:pic>
        <p:nvPicPr>
          <p:cNvPr id="50" name="Audio 49">
            <a:hlinkClick r:id="" action="ppaction://media"/>
            <a:extLst>
              <a:ext uri="{FF2B5EF4-FFF2-40B4-BE49-F238E27FC236}">
                <a16:creationId xmlns:a16="http://schemas.microsoft.com/office/drawing/2014/main" id="{B7593D1C-0866-AE50-5F21-D8488D15EE1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718773"/>
      </p:ext>
    </p:extLst>
  </p:cSld>
  <p:clrMapOvr>
    <a:masterClrMapping/>
  </p:clrMapOvr>
  <p:transition advTm="63661"/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Factors in File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10210800" cy="5486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(Hard) Disks Performance !!!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Open before Read/Write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Size is determined as they are used !!!</a:t>
            </a:r>
          </a:p>
          <a:p>
            <a:pPr lvl="1" algn="ctr"/>
            <a:endParaRPr lang="en-US" dirty="0"/>
          </a:p>
          <a:p>
            <a:pPr marL="0" indent="0" algn="ctr">
              <a:buNone/>
            </a:pPr>
            <a:r>
              <a:rPr lang="en-US" dirty="0"/>
              <a:t>Organized into directories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Need to carefully allocate / free blocks 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89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&amp; Directories</a:t>
            </a:r>
          </a:p>
        </p:txBody>
      </p:sp>
      <p:pic>
        <p:nvPicPr>
          <p:cNvPr id="3" name="Picture 2" descr="Screen Shot 2016-04-04 at 10.44.4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38200"/>
            <a:ext cx="952415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201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9A27-57E0-A0E4-1D61-44730CC7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&amp; Directories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D76BC-1ABB-7A70-444B-64A05F24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82" y="1143000"/>
            <a:ext cx="8820435" cy="49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866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DEEF-3B65-42E5-B80D-765F7471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DCAC-3DF4-487B-B5B8-5C9891D4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43000"/>
            <a:ext cx="818305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dirty="0"/>
              <a:t> traverse the structure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unlink</a:t>
            </a:r>
            <a:r>
              <a:rPr lang="en-US" dirty="0"/>
              <a:t>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libc</a:t>
            </a:r>
            <a:r>
              <a:rPr lang="en-US" dirty="0"/>
              <a:t> support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(const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*entry, 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	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4118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928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524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708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832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2059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423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2358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234778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1022381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BF46-CE76-4513-89A4-E862379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179B-F2BD-4051-B464-04AB2496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11153931" cy="514008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Superblock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object</a:t>
            </a:r>
            <a:r>
              <a:rPr lang="en-US" dirty="0"/>
              <a:t>: information about file system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Free bitmaps</a:t>
            </a:r>
            <a:r>
              <a:rPr lang="en-US" dirty="0"/>
              <a:t>: what is allocated/not allocated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 err="1">
                <a:solidFill>
                  <a:schemeClr val="accent1"/>
                </a:solidFill>
              </a:rPr>
              <a:t>Inode</a:t>
            </a:r>
            <a:r>
              <a:rPr lang="en-US" dirty="0">
                <a:solidFill>
                  <a:schemeClr val="accent1"/>
                </a:solidFill>
              </a:rPr>
              <a:t> object</a:t>
            </a:r>
            <a:r>
              <a:rPr lang="en-US" dirty="0"/>
              <a:t>: represents a specific file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 err="1">
                <a:solidFill>
                  <a:schemeClr val="accent1"/>
                </a:solidFill>
              </a:rPr>
              <a:t>Dentry</a:t>
            </a:r>
            <a:r>
              <a:rPr lang="en-US" dirty="0">
                <a:solidFill>
                  <a:schemeClr val="accent1"/>
                </a:solidFill>
              </a:rPr>
              <a:t> object</a:t>
            </a:r>
            <a:r>
              <a:rPr lang="en-US" dirty="0"/>
              <a:t>: directory entry, single component of a path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File object</a:t>
            </a:r>
            <a:r>
              <a:rPr lang="en-US" dirty="0"/>
              <a:t>: open file associated with a process.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Blocks</a:t>
            </a:r>
            <a:r>
              <a:rPr lang="en-US" dirty="0"/>
              <a:t>: How files are stored on disk 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6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C5E1-79AE-4B58-A3C3-4B77D2B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File System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588F370-5C19-4E26-9CF5-2BEDC8243EC5}"/>
              </a:ext>
            </a:extLst>
          </p:cNvPr>
          <p:cNvSpPr txBox="1"/>
          <p:nvPr/>
        </p:nvSpPr>
        <p:spPr>
          <a:xfrm>
            <a:off x="1348096" y="134894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+mn-lt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5FCD52-99AD-4CBE-A828-D9B9319362AE}"/>
              </a:ext>
            </a:extLst>
          </p:cNvPr>
          <p:cNvGrpSpPr/>
          <p:nvPr/>
        </p:nvGrpSpPr>
        <p:grpSpPr>
          <a:xfrm>
            <a:off x="2036747" y="1718280"/>
            <a:ext cx="1522371" cy="2773858"/>
            <a:chOff x="1134934" y="1941701"/>
            <a:chExt cx="1522371" cy="2773858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C213A18C-81F9-4690-A113-5787751C18E0}"/>
                </a:ext>
              </a:extLst>
            </p:cNvPr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 dirty="0">
                <a:ea typeface="Gill Sans" charset="0"/>
                <a:cs typeface="Gill Sans" charset="0"/>
              </a:endParaRPr>
            </a:p>
            <a:p>
              <a:pPr algn="ctr"/>
              <a:endParaRPr lang="en-US" b="0" dirty="0">
                <a:ea typeface="Gill Sans" charset="0"/>
                <a:cs typeface="Gill Sans" charset="0"/>
              </a:endParaRPr>
            </a:p>
            <a:p>
              <a:pPr algn="ctr"/>
              <a:endParaRPr lang="en-US" b="0" dirty="0">
                <a:ea typeface="Gill Sans" charset="0"/>
                <a:cs typeface="Gill Sans" charset="0"/>
              </a:endParaRPr>
            </a:p>
            <a:p>
              <a:pPr algn="ctr"/>
              <a:endParaRPr lang="en-US" b="0" dirty="0">
                <a:ea typeface="Gill Sans" charset="0"/>
                <a:cs typeface="Gill Sans" charset="0"/>
              </a:endParaRPr>
            </a:p>
            <a:p>
              <a:pPr algn="ctr"/>
              <a:endParaRPr lang="en-US" b="0" dirty="0"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04A80A18-EB0E-4EB1-8B0B-C51D32A9C198}"/>
                </a:ext>
              </a:extLst>
            </p:cNvPr>
            <p:cNvSpPr txBox="1"/>
            <p:nvPr/>
          </p:nvSpPr>
          <p:spPr>
            <a:xfrm>
              <a:off x="1299241" y="2233686"/>
              <a:ext cx="13580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bg1"/>
                  </a:solidFill>
                  <a:latin typeface="+mn-lt"/>
                  <a:ea typeface="Gill Sans" charset="0"/>
                  <a:cs typeface="Gill Sans" charset="0"/>
                </a:rPr>
                <a:t>Directory</a:t>
              </a:r>
            </a:p>
            <a:p>
              <a:pPr algn="ctr"/>
              <a:r>
                <a:rPr lang="en-US" b="0" dirty="0">
                  <a:solidFill>
                    <a:schemeClr val="bg1"/>
                  </a:solidFill>
                  <a:latin typeface="+mn-lt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31" name="Elbow Connector 10">
              <a:extLst>
                <a:ext uri="{FF2B5EF4-FFF2-40B4-BE49-F238E27FC236}">
                  <a16:creationId xmlns:a16="http://schemas.microsoft.com/office/drawing/2014/main" id="{561CB4BA-D810-47F8-B55A-F2CED81BE5D7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700430" y="2642222"/>
              <a:ext cx="1120912" cy="25190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0BB1B1-90C5-417D-8723-88B320E2F961}"/>
              </a:ext>
            </a:extLst>
          </p:cNvPr>
          <p:cNvGrpSpPr/>
          <p:nvPr/>
        </p:nvGrpSpPr>
        <p:grpSpPr>
          <a:xfrm>
            <a:off x="2692933" y="2530884"/>
            <a:ext cx="3955902" cy="2773858"/>
            <a:chOff x="1394507" y="1941701"/>
            <a:chExt cx="3955902" cy="2773858"/>
          </a:xfrm>
        </p:grpSpPr>
        <p:sp>
          <p:nvSpPr>
            <p:cNvPr id="23" name="Rounded Rectangle 13">
              <a:extLst>
                <a:ext uri="{FF2B5EF4-FFF2-40B4-BE49-F238E27FC236}">
                  <a16:creationId xmlns:a16="http://schemas.microsoft.com/office/drawing/2014/main" id="{FC14A262-7A16-43AA-ADDC-2434FBDBF69B}"/>
                </a:ext>
              </a:extLst>
            </p:cNvPr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B1164138-EC09-43B7-A8F5-2298EEE2C854}"/>
                </a:ext>
              </a:extLst>
            </p:cNvPr>
            <p:cNvSpPr txBox="1"/>
            <p:nvPr/>
          </p:nvSpPr>
          <p:spPr>
            <a:xfrm>
              <a:off x="4009978" y="1998251"/>
              <a:ext cx="13404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dirty="0">
                  <a:solidFill>
                    <a:srgbClr val="FFFFFF"/>
                  </a:solidFill>
                  <a:latin typeface="+mn-lt"/>
                  <a:ea typeface="Gill Sans" charset="0"/>
                  <a:cs typeface="Gill Sans" charset="0"/>
                </a:rPr>
                <a:t>File </a:t>
              </a:r>
            </a:p>
            <a:p>
              <a:pPr algn="ctr"/>
              <a:r>
                <a:rPr lang="en-US" b="0" dirty="0">
                  <a:solidFill>
                    <a:srgbClr val="FFFFFF"/>
                  </a:solidFill>
                  <a:latin typeface="+mn-lt"/>
                  <a:ea typeface="Gill Sans" charset="0"/>
                  <a:cs typeface="Gill Sans" charset="0"/>
                </a:rPr>
                <a:t>Header </a:t>
              </a:r>
            </a:p>
            <a:p>
              <a:pPr algn="ctr"/>
              <a:r>
                <a:rPr lang="en-US" b="0" dirty="0">
                  <a:solidFill>
                    <a:srgbClr val="FFFFFF"/>
                  </a:solidFill>
                  <a:latin typeface="+mn-lt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A1C56A-6B22-42BD-89C9-19BB0ED8F9A7}"/>
                </a:ext>
              </a:extLst>
            </p:cNvPr>
            <p:cNvSpPr/>
            <p:nvPr/>
          </p:nvSpPr>
          <p:spPr>
            <a:xfrm>
              <a:off x="1394507" y="3369789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 dirty="0"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7C5A96-2665-4AD1-8568-8A5B6F4AC6F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183814" y="3929265"/>
              <a:ext cx="2258337" cy="18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0ABF7F2D-D58C-45C6-A7A7-17726AB4F6A2}"/>
                </a:ext>
              </a:extLst>
            </p:cNvPr>
            <p:cNvSpPr txBox="1"/>
            <p:nvPr/>
          </p:nvSpPr>
          <p:spPr>
            <a:xfrm>
              <a:off x="2300698" y="2664766"/>
              <a:ext cx="1741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dirty="0">
                  <a:latin typeface="+mn-lt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79168F15-D931-47C1-B38B-D3883DEF280B}"/>
                </a:ext>
              </a:extLst>
            </p:cNvPr>
            <p:cNvSpPr txBox="1"/>
            <p:nvPr/>
          </p:nvSpPr>
          <p:spPr>
            <a:xfrm>
              <a:off x="2455202" y="302963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dirty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</a:rPr>
                <a:t>“</a:t>
              </a:r>
              <a:r>
                <a:rPr lang="en-US" b="0" dirty="0" err="1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</a:rPr>
                <a:t>inumber</a:t>
              </a:r>
              <a:r>
                <a:rPr lang="en-US" b="0" dirty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</a:rPr>
                <a:t>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9CB2D1-6579-4D1D-A75A-79F3ABAF85D6}"/>
              </a:ext>
            </a:extLst>
          </p:cNvPr>
          <p:cNvGrpSpPr/>
          <p:nvPr/>
        </p:nvGrpSpPr>
        <p:grpSpPr>
          <a:xfrm>
            <a:off x="5518786" y="2792284"/>
            <a:ext cx="5352414" cy="3922415"/>
            <a:chOff x="4220360" y="2203101"/>
            <a:chExt cx="5352414" cy="392241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43F18A-08D5-474B-A705-35C3F116AEE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4949618" y="3570916"/>
              <a:ext cx="1619636" cy="327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n 23">
              <a:extLst>
                <a:ext uri="{FF2B5EF4-FFF2-40B4-BE49-F238E27FC236}">
                  <a16:creationId xmlns:a16="http://schemas.microsoft.com/office/drawing/2014/main" id="{F2C45D45-EE42-4500-9CAF-C74B4C2AB810}"/>
                </a:ext>
              </a:extLst>
            </p:cNvPr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ea typeface="Gill Sans" charset="0"/>
                <a:cs typeface="Gill Sans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2006C-D37E-47C9-98C3-2C83F44C2887}"/>
                </a:ext>
              </a:extLst>
            </p:cNvPr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E17F3D-5E07-4850-9AE0-A03E8B827910}"/>
                  </a:ext>
                </a:extLst>
              </p:cNvPr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6263E9-0DA2-4C79-A7AD-FBE0D7A1EB97}"/>
                  </a:ext>
                </a:extLst>
              </p:cNvPr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3FCB5A-3651-4E1B-BA4E-8E32259F3143}"/>
                  </a:ext>
                </a:extLst>
              </p:cNvPr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8B5B6F-5510-41BB-8509-6BE46578CBDA}"/>
                  </a:ext>
                </a:extLst>
              </p:cNvPr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DDC6BE-19CE-4910-8302-D5B49D6253A2}"/>
                  </a:ext>
                </a:extLst>
              </p:cNvPr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E3795758-2136-4B7D-AAEA-61BB48A71463}"/>
                  </a:ext>
                </a:extLst>
              </p:cNvPr>
              <p:cNvSpPr txBox="1"/>
              <p:nvPr/>
            </p:nvSpPr>
            <p:spPr>
              <a:xfrm>
                <a:off x="7544518" y="2387252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r>
                  <a:rPr lang="en-US" b="0" dirty="0">
                    <a:latin typeface="+mn-lt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79DB1ED1-84F9-419A-9376-8F7FFEA276DC}"/>
                </a:ext>
              </a:extLst>
            </p:cNvPr>
            <p:cNvSpPr txBox="1"/>
            <p:nvPr/>
          </p:nvSpPr>
          <p:spPr>
            <a:xfrm>
              <a:off x="6125271" y="3352800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+mn-lt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1B7A89B9-7E70-4615-B52F-27D6869F23DE}"/>
                </a:ext>
              </a:extLst>
            </p:cNvPr>
            <p:cNvSpPr txBox="1"/>
            <p:nvPr/>
          </p:nvSpPr>
          <p:spPr>
            <a:xfrm>
              <a:off x="4220360" y="4902244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b="0" dirty="0" err="1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</a:rPr>
                <a:t>Inode</a:t>
              </a:r>
              <a:endParaRPr lang="en-US" b="0" dirty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644C1F6E-5574-4B77-849F-B5385C5E5EF1}"/>
                </a:ext>
              </a:extLst>
            </p:cNvPr>
            <p:cNvSpPr txBox="1"/>
            <p:nvPr/>
          </p:nvSpPr>
          <p:spPr>
            <a:xfrm>
              <a:off x="5316480" y="2203101"/>
              <a:ext cx="4256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dirty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b="0" dirty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</a:rPr>
                <a:t>Ex: 512 sector,  4K block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A55AF9-DCA4-4768-998F-D1DC831976C4}"/>
                </a:ext>
              </a:extLst>
            </p:cNvPr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 dirty="0">
                <a:ea typeface="Gill Sans" charset="0"/>
                <a:cs typeface="Gill Sans" charset="0"/>
              </a:endParaRPr>
            </a:p>
          </p:txBody>
        </p:sp>
      </p:grpSp>
      <p:sp>
        <p:nvSpPr>
          <p:cNvPr id="5" name="TextBox 33">
            <a:extLst>
              <a:ext uri="{FF2B5EF4-FFF2-40B4-BE49-F238E27FC236}">
                <a16:creationId xmlns:a16="http://schemas.microsoft.com/office/drawing/2014/main" id="{4D4E7F03-00D7-1B3F-666E-BE8AF9B706CF}"/>
              </a:ext>
            </a:extLst>
          </p:cNvPr>
          <p:cNvSpPr txBox="1"/>
          <p:nvPr/>
        </p:nvSpPr>
        <p:spPr>
          <a:xfrm>
            <a:off x="3462667" y="990087"/>
            <a:ext cx="5570757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ea typeface="Gill Sans" charset="0"/>
                <a:cs typeface="Courier New" panose="02070309020205020404" pitchFamily="49" charset="0"/>
              </a:rPr>
              <a:t>open(/laptop/Natacha/cs162/foo.txt)</a:t>
            </a:r>
          </a:p>
        </p:txBody>
      </p:sp>
    </p:spTree>
    <p:extLst>
      <p:ext uri="{BB962C8B-B14F-4D97-AF65-F5344CB8AC3E}">
        <p14:creationId xmlns:p14="http://schemas.microsoft.com/office/powerpoint/2010/main" val="120009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9BB174-486B-6A7A-4852-7CEDEBA8FB20}"/>
              </a:ext>
            </a:extLst>
          </p:cNvPr>
          <p:cNvSpPr/>
          <p:nvPr/>
        </p:nvSpPr>
        <p:spPr bwMode="auto">
          <a:xfrm>
            <a:off x="1924050" y="13439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989D5F-A66A-21D0-5F87-E84892F09987}"/>
              </a:ext>
            </a:extLst>
          </p:cNvPr>
          <p:cNvSpPr/>
          <p:nvPr/>
        </p:nvSpPr>
        <p:spPr bwMode="auto">
          <a:xfrm>
            <a:off x="5562600" y="11430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EA7E4-5C8E-3FC0-C283-B5E2301C5EAB}"/>
              </a:ext>
            </a:extLst>
          </p:cNvPr>
          <p:cNvCxnSpPr>
            <a:cxnSpLocks/>
          </p:cNvCxnSpPr>
          <p:nvPr/>
        </p:nvCxnSpPr>
        <p:spPr bwMode="auto">
          <a:xfrm>
            <a:off x="1924050" y="18773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2A984C-BB94-C5F2-CE44-34236212E41A}"/>
              </a:ext>
            </a:extLst>
          </p:cNvPr>
          <p:cNvCxnSpPr>
            <a:cxnSpLocks/>
          </p:cNvCxnSpPr>
          <p:nvPr/>
        </p:nvCxnSpPr>
        <p:spPr bwMode="auto">
          <a:xfrm>
            <a:off x="1924050" y="2410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522AFA-427A-206C-9C4F-20141CDC77D1}"/>
              </a:ext>
            </a:extLst>
          </p:cNvPr>
          <p:cNvCxnSpPr>
            <a:cxnSpLocks/>
          </p:cNvCxnSpPr>
          <p:nvPr/>
        </p:nvCxnSpPr>
        <p:spPr bwMode="auto">
          <a:xfrm>
            <a:off x="1924050" y="29657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75E4C0-1455-56E0-8ED5-5962B02670F4}"/>
              </a:ext>
            </a:extLst>
          </p:cNvPr>
          <p:cNvSpPr txBox="1"/>
          <p:nvPr/>
        </p:nvSpPr>
        <p:spPr>
          <a:xfrm>
            <a:off x="2000250" y="14757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AD110-F7BA-A01E-0763-F159EEB2BDE5}"/>
              </a:ext>
            </a:extLst>
          </p:cNvPr>
          <p:cNvSpPr txBox="1"/>
          <p:nvPr/>
        </p:nvSpPr>
        <p:spPr>
          <a:xfrm>
            <a:off x="2000249" y="19769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CE62-ADA5-C2A2-9530-B2698611661B}"/>
              </a:ext>
            </a:extLst>
          </p:cNvPr>
          <p:cNvSpPr txBox="1"/>
          <p:nvPr/>
        </p:nvSpPr>
        <p:spPr>
          <a:xfrm>
            <a:off x="2000248" y="24928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CADBC-F910-B6F9-4062-F1817545006A}"/>
              </a:ext>
            </a:extLst>
          </p:cNvPr>
          <p:cNvSpPr txBox="1"/>
          <p:nvPr/>
        </p:nvSpPr>
        <p:spPr>
          <a:xfrm>
            <a:off x="1447801" y="42882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7EC96-0FCF-4519-3F1C-F66449A61607}"/>
              </a:ext>
            </a:extLst>
          </p:cNvPr>
          <p:cNvSpPr txBox="1"/>
          <p:nvPr/>
        </p:nvSpPr>
        <p:spPr>
          <a:xfrm>
            <a:off x="5294993" y="52233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Global Open File Description Table</a:t>
            </a:r>
            <a:endParaRPr lang="en-US" sz="2400" b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07E41D-27D4-49FD-CE6D-42DD6D260EE9}"/>
              </a:ext>
            </a:extLst>
          </p:cNvPr>
          <p:cNvCxnSpPr>
            <a:cxnSpLocks/>
          </p:cNvCxnSpPr>
          <p:nvPr/>
        </p:nvCxnSpPr>
        <p:spPr bwMode="auto">
          <a:xfrm>
            <a:off x="5562601" y="17965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421F3-B226-A98E-B265-B299D1152F15}"/>
              </a:ext>
            </a:extLst>
          </p:cNvPr>
          <p:cNvCxnSpPr>
            <a:cxnSpLocks/>
          </p:cNvCxnSpPr>
          <p:nvPr/>
        </p:nvCxnSpPr>
        <p:spPr bwMode="auto">
          <a:xfrm>
            <a:off x="6324601" y="11430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1B938-2C45-93E0-CB0B-332254426EB9}"/>
              </a:ext>
            </a:extLst>
          </p:cNvPr>
          <p:cNvSpPr txBox="1"/>
          <p:nvPr/>
        </p:nvSpPr>
        <p:spPr>
          <a:xfrm>
            <a:off x="5654855" y="13879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F2F90-EFF2-C3B9-5E27-63D798D04B75}"/>
              </a:ext>
            </a:extLst>
          </p:cNvPr>
          <p:cNvSpPr txBox="1"/>
          <p:nvPr/>
        </p:nvSpPr>
        <p:spPr>
          <a:xfrm>
            <a:off x="6301923" y="13780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21326-EBD3-91F3-EB59-F51767CBD17F}"/>
              </a:ext>
            </a:extLst>
          </p:cNvPr>
          <p:cNvSpPr txBox="1"/>
          <p:nvPr/>
        </p:nvSpPr>
        <p:spPr>
          <a:xfrm>
            <a:off x="7010400" y="13780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A1D2B-1B85-ACDF-4BAB-8FACEB6D2885}"/>
              </a:ext>
            </a:extLst>
          </p:cNvPr>
          <p:cNvSpPr txBox="1"/>
          <p:nvPr/>
        </p:nvSpPr>
        <p:spPr>
          <a:xfrm>
            <a:off x="7848601" y="13780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F9FEC-419B-566B-9E1F-13F576949FD5}"/>
              </a:ext>
            </a:extLst>
          </p:cNvPr>
          <p:cNvCxnSpPr>
            <a:cxnSpLocks/>
          </p:cNvCxnSpPr>
          <p:nvPr/>
        </p:nvCxnSpPr>
        <p:spPr bwMode="auto">
          <a:xfrm>
            <a:off x="7848601" y="11253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EDDD53-D326-2014-4652-C4086281F5B3}"/>
              </a:ext>
            </a:extLst>
          </p:cNvPr>
          <p:cNvCxnSpPr>
            <a:cxnSpLocks/>
          </p:cNvCxnSpPr>
          <p:nvPr/>
        </p:nvCxnSpPr>
        <p:spPr bwMode="auto">
          <a:xfrm>
            <a:off x="7010400" y="11430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1A2064-70BD-0AE9-2130-BE575A3B9156}"/>
              </a:ext>
            </a:extLst>
          </p:cNvPr>
          <p:cNvCxnSpPr>
            <a:cxnSpLocks/>
          </p:cNvCxnSpPr>
          <p:nvPr/>
        </p:nvCxnSpPr>
        <p:spPr bwMode="auto">
          <a:xfrm>
            <a:off x="1924050" y="34290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F7D7A4-DA4C-9882-82AE-14EC3F2CAE9C}"/>
              </a:ext>
            </a:extLst>
          </p:cNvPr>
          <p:cNvSpPr txBox="1"/>
          <p:nvPr/>
        </p:nvSpPr>
        <p:spPr>
          <a:xfrm>
            <a:off x="2000249" y="30330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D7314C-416B-E4A9-569A-9967FD54A6D2}"/>
              </a:ext>
            </a:extLst>
          </p:cNvPr>
          <p:cNvCxnSpPr>
            <a:cxnSpLocks/>
          </p:cNvCxnSpPr>
          <p:nvPr/>
        </p:nvCxnSpPr>
        <p:spPr bwMode="auto">
          <a:xfrm>
            <a:off x="5562600" y="22860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8E3E60-2A73-FB14-7F94-91DBAD6DFD42}"/>
              </a:ext>
            </a:extLst>
          </p:cNvPr>
          <p:cNvSpPr txBox="1"/>
          <p:nvPr/>
        </p:nvSpPr>
        <p:spPr>
          <a:xfrm>
            <a:off x="6301922" y="19209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19A31-4D8B-CC9A-B5C7-7E376C61D3B7}"/>
              </a:ext>
            </a:extLst>
          </p:cNvPr>
          <p:cNvSpPr txBox="1"/>
          <p:nvPr/>
        </p:nvSpPr>
        <p:spPr>
          <a:xfrm>
            <a:off x="7033078" y="19316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9FFBC9-4B9C-BC35-A883-322C49B2A113}"/>
              </a:ext>
            </a:extLst>
          </p:cNvPr>
          <p:cNvSpPr txBox="1"/>
          <p:nvPr/>
        </p:nvSpPr>
        <p:spPr>
          <a:xfrm>
            <a:off x="5582105" y="19409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9A660F4-DE6D-23C7-0647-90188262060F}"/>
              </a:ext>
            </a:extLst>
          </p:cNvPr>
          <p:cNvCxnSpPr>
            <a:stCxn id="23" idx="3"/>
            <a:endCxn id="27" idx="1"/>
          </p:cNvCxnSpPr>
          <p:nvPr/>
        </p:nvCxnSpPr>
        <p:spPr bwMode="auto">
          <a:xfrm flipV="1">
            <a:off x="4042231" y="20948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88614D-6162-255E-F5CD-7DE043F43122}"/>
              </a:ext>
            </a:extLst>
          </p:cNvPr>
          <p:cNvSpPr txBox="1"/>
          <p:nvPr/>
        </p:nvSpPr>
        <p:spPr>
          <a:xfrm>
            <a:off x="2000249" y="35818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543D3D-E863-781E-E817-86D7A05D9E23}"/>
              </a:ext>
            </a:extLst>
          </p:cNvPr>
          <p:cNvCxnSpPr>
            <a:cxnSpLocks/>
          </p:cNvCxnSpPr>
          <p:nvPr/>
        </p:nvCxnSpPr>
        <p:spPr bwMode="auto">
          <a:xfrm>
            <a:off x="5582478" y="28223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148B1C-1B86-40E1-86C6-D6A1C05869FF}"/>
              </a:ext>
            </a:extLst>
          </p:cNvPr>
          <p:cNvSpPr txBox="1"/>
          <p:nvPr/>
        </p:nvSpPr>
        <p:spPr>
          <a:xfrm>
            <a:off x="5580328" y="24308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DE962-6532-FEAE-75EB-69ADA6A8592B}"/>
              </a:ext>
            </a:extLst>
          </p:cNvPr>
          <p:cNvSpPr txBox="1"/>
          <p:nvPr/>
        </p:nvSpPr>
        <p:spPr>
          <a:xfrm>
            <a:off x="7021108" y="24210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03FF6-72E9-A27E-A9BF-FF5FC94E927D}"/>
              </a:ext>
            </a:extLst>
          </p:cNvPr>
          <p:cNvSpPr txBox="1"/>
          <p:nvPr/>
        </p:nvSpPr>
        <p:spPr>
          <a:xfrm>
            <a:off x="6295552" y="24308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RW</a:t>
            </a:r>
            <a:endParaRPr lang="en-US" sz="1400" b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385655-1C1A-42EC-EB0F-A262E763B942}"/>
              </a:ext>
            </a:extLst>
          </p:cNvPr>
          <p:cNvCxnSpPr/>
          <p:nvPr/>
        </p:nvCxnSpPr>
        <p:spPr bwMode="auto">
          <a:xfrm flipV="1">
            <a:off x="4042231" y="25847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8F90663B-8FEB-31F7-FEF7-540F108F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498902"/>
          </a:xfrm>
        </p:spPr>
        <p:txBody>
          <a:bodyPr/>
          <a:lstStyle/>
          <a:p>
            <a:r>
              <a:rPr lang="en-US" dirty="0">
                <a:latin typeface="+mj-lt"/>
              </a:rPr>
              <a:t>The (In)famous </a:t>
            </a:r>
            <a:r>
              <a:rPr lang="en-US" dirty="0" err="1">
                <a:latin typeface="+mj-lt"/>
              </a:rPr>
              <a:t>Inode</a:t>
            </a:r>
            <a:endParaRPr lang="en-US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512564-E0A4-C28D-BDC9-2E3546D06C00}"/>
              </a:ext>
            </a:extLst>
          </p:cNvPr>
          <p:cNvSpPr txBox="1"/>
          <p:nvPr/>
        </p:nvSpPr>
        <p:spPr>
          <a:xfrm>
            <a:off x="5294992" y="5226278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Global Open File Description Table</a:t>
            </a:r>
            <a:endParaRPr lang="en-US" sz="2400" b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9B46F8-A864-D714-C98F-32042D4D1146}"/>
              </a:ext>
            </a:extLst>
          </p:cNvPr>
          <p:cNvSpPr/>
          <p:nvPr/>
        </p:nvSpPr>
        <p:spPr bwMode="auto">
          <a:xfrm>
            <a:off x="7848600" y="1793557"/>
            <a:ext cx="2095502" cy="49890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Inode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Number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6CCA2-186E-2644-190F-27DF71FF2D79}"/>
              </a:ext>
            </a:extLst>
          </p:cNvPr>
          <p:cNvSpPr/>
          <p:nvPr/>
        </p:nvSpPr>
        <p:spPr bwMode="auto">
          <a:xfrm>
            <a:off x="7824516" y="2299853"/>
            <a:ext cx="2095502" cy="49890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Inode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Number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3499979"/>
      </p:ext>
    </p:extLst>
  </p:cSld>
  <p:clrMapOvr>
    <a:masterClrMapping/>
  </p:clrMapOvr>
  <p:transition advTm="6366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2820-D0FF-409D-BB55-A6BAC552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</a:t>
            </a:r>
            <a:r>
              <a:rPr lang="en-US" dirty="0" err="1"/>
              <a:t>Inode</a:t>
            </a:r>
            <a:r>
              <a:rPr lang="en-US" dirty="0"/>
              <a:t>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8085-EE4E-4D64-A552-C5823D10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11252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Look up in </a:t>
            </a:r>
            <a:r>
              <a:rPr lang="en-US" dirty="0">
                <a:solidFill>
                  <a:schemeClr val="accent1"/>
                </a:solidFill>
              </a:rPr>
              <a:t>directory structure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Directory is a </a:t>
            </a:r>
            <a:r>
              <a:rPr lang="en-US" dirty="0" err="1"/>
              <a:t>specialised</a:t>
            </a:r>
            <a:r>
              <a:rPr lang="en-US" dirty="0"/>
              <a:t> file containing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file_name</a:t>
            </a:r>
            <a:r>
              <a:rPr lang="en-US" dirty="0">
                <a:solidFill>
                  <a:schemeClr val="accent1"/>
                </a:solidFill>
              </a:rPr>
              <a:t> : </a:t>
            </a:r>
            <a:r>
              <a:rPr lang="en-US" dirty="0" err="1">
                <a:solidFill>
                  <a:schemeClr val="accent1"/>
                </a:solidFill>
              </a:rPr>
              <a:t>inode</a:t>
            </a:r>
            <a:r>
              <a:rPr lang="en-US" dirty="0">
                <a:solidFill>
                  <a:schemeClr val="accent1"/>
                </a:solidFill>
              </a:rPr>
              <a:t> number&gt; mappings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File number could be a file or another directory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Each &lt;</a:t>
            </a:r>
            <a:r>
              <a:rPr lang="en-US" dirty="0" err="1"/>
              <a:t>file_name</a:t>
            </a:r>
            <a:r>
              <a:rPr lang="en-US" dirty="0"/>
              <a:t> : </a:t>
            </a:r>
            <a:r>
              <a:rPr lang="en-US" dirty="0" err="1"/>
              <a:t>inode</a:t>
            </a:r>
            <a:r>
              <a:rPr lang="en-US" dirty="0"/>
              <a:t>&gt; mapping is called a </a:t>
            </a:r>
            <a:r>
              <a:rPr lang="en-US" dirty="0">
                <a:solidFill>
                  <a:schemeClr val="accent1"/>
                </a:solidFill>
              </a:rPr>
              <a:t>directory entry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1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3C2828-4027-497E-891D-C50ACEA6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HDD vs. SSD Comparison</a:t>
            </a:r>
          </a:p>
        </p:txBody>
      </p:sp>
      <p:pic>
        <p:nvPicPr>
          <p:cNvPr id="10" name="Picture 9" descr="vps-ssd-vs-hdd.jpg">
            <a:extLst>
              <a:ext uri="{FF2B5EF4-FFF2-40B4-BE49-F238E27FC236}">
                <a16:creationId xmlns:a16="http://schemas.microsoft.com/office/drawing/2014/main" id="{197BEDC0-2695-4DB3-B0E9-8F240FFDAE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8200"/>
            <a:ext cx="3733800" cy="558804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65D21C-E340-4DBD-81CA-D36B95CD72B0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2438400"/>
          <a:ext cx="7010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887388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1888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HDD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SDD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1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Require seek +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No seeks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Not parallel (one head)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Parallel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Brittle (moving parts)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No moving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6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Random reads take 10s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Random reads take 10s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3380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Slow (Mechanical)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Wears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68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Cheap/large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Expensive/smaller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6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64276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1161-7ED7-A336-814F-6311C1AE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 file from disk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1F496-14D8-B2CC-8DE4-773282E1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8962030" cy="480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85414-B2A3-B1EF-3297-F19F81B72520}"/>
              </a:ext>
            </a:extLst>
          </p:cNvPr>
          <p:cNvSpPr txBox="1"/>
          <p:nvPr/>
        </p:nvSpPr>
        <p:spPr>
          <a:xfrm>
            <a:off x="1600200" y="958334"/>
            <a:ext cx="929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0" dirty="0">
                <a:latin typeface="+mn-lt"/>
              </a:rPr>
              <a:t>Let’s read file /foo/bar.txt (Time goes downwards)</a:t>
            </a:r>
            <a:endParaRPr lang="en-US" b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34286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A9BB-9D79-4B2A-800F-43CF62EB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Files</a:t>
            </a:r>
          </a:p>
        </p:txBody>
      </p:sp>
      <p:pic>
        <p:nvPicPr>
          <p:cNvPr id="12" name="Picture 11" descr="Screen Shot 2014-10-21 at 1.49.39 PM.png">
            <a:extLst>
              <a:ext uri="{FF2B5EF4-FFF2-40B4-BE49-F238E27FC236}">
                <a16:creationId xmlns:a16="http://schemas.microsoft.com/office/drawing/2014/main" id="{338614E2-D340-4709-A3BA-D32387146A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72" y="1981200"/>
            <a:ext cx="6123710" cy="198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E35-3E3A-4986-A165-B59C1AB63F03}"/>
              </a:ext>
            </a:extLst>
          </p:cNvPr>
          <p:cNvSpPr txBox="1"/>
          <p:nvPr/>
        </p:nvSpPr>
        <p:spPr>
          <a:xfrm>
            <a:off x="7789214" y="2564178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Published in FAST 2007</a:t>
            </a:r>
          </a:p>
        </p:txBody>
      </p:sp>
    </p:spTree>
    <p:extLst>
      <p:ext uri="{BB962C8B-B14F-4D97-AF65-F5344CB8AC3E}">
        <p14:creationId xmlns:p14="http://schemas.microsoft.com/office/powerpoint/2010/main" val="9520649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8C3-7B3F-4487-A105-0F76F741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#1: Most Files Are Small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A1F26A4-8606-473E-88D8-E74BF7EF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57" y="1066800"/>
            <a:ext cx="7235686" cy="4351338"/>
          </a:xfrm>
        </p:spPr>
      </p:pic>
    </p:spTree>
    <p:extLst>
      <p:ext uri="{BB962C8B-B14F-4D97-AF65-F5344CB8AC3E}">
        <p14:creationId xmlns:p14="http://schemas.microsoft.com/office/powerpoint/2010/main" val="18644152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4B00257-6BFE-4951-AB9B-6C456D332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066800"/>
            <a:ext cx="8010526" cy="43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Observation #2: Most Bytes are in Large Files</a:t>
            </a:r>
          </a:p>
        </p:txBody>
      </p:sp>
    </p:spTree>
    <p:extLst>
      <p:ext uri="{BB962C8B-B14F-4D97-AF65-F5344CB8AC3E}">
        <p14:creationId xmlns:p14="http://schemas.microsoft.com/office/powerpoint/2010/main" val="6729998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C796-0363-41F9-A162-2F926725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The key to it all: the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30B6-E745-44C0-A566-C313D84B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11013281" cy="46482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File Number is index into set of </a:t>
            </a:r>
            <a:r>
              <a:rPr lang="en-US" dirty="0" err="1"/>
              <a:t>inode</a:t>
            </a:r>
            <a:r>
              <a:rPr lang="en-US" dirty="0"/>
              <a:t> arrays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Index structure is an array of </a:t>
            </a:r>
            <a:r>
              <a:rPr lang="en-US" i="1" dirty="0" err="1"/>
              <a:t>inodes</a:t>
            </a:r>
            <a:endParaRPr lang="en-US" i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corresponds to a file and contains its metadata</a:t>
            </a:r>
          </a:p>
          <a:p>
            <a:pPr lvl="2"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Inode</a:t>
            </a:r>
            <a:r>
              <a:rPr lang="en-US" dirty="0"/>
              <a:t> maintains a multi-level tree structure to find storage blocks for files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Original </a:t>
            </a:r>
            <a:r>
              <a:rPr lang="en-US" b="1" i="1" dirty="0" err="1">
                <a:solidFill>
                  <a:schemeClr val="accent1"/>
                </a:solidFill>
              </a:rPr>
              <a:t>inode</a:t>
            </a:r>
            <a:r>
              <a:rPr lang="en-US" dirty="0">
                <a:solidFill>
                  <a:schemeClr val="accent1"/>
                </a:solidFill>
              </a:rPr>
              <a:t> format appeared in BSD 4.1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Berkeley Standard Distribution Unix!</a:t>
            </a:r>
          </a:p>
        </p:txBody>
      </p:sp>
    </p:spTree>
    <p:extLst>
      <p:ext uri="{BB962C8B-B14F-4D97-AF65-F5344CB8AC3E}">
        <p14:creationId xmlns:p14="http://schemas.microsoft.com/office/powerpoint/2010/main" val="3001458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1143000"/>
            <a:ext cx="8409146" cy="4621212"/>
          </a:xfrm>
        </p:spPr>
      </p:pic>
    </p:spTree>
    <p:extLst>
      <p:ext uri="{BB962C8B-B14F-4D97-AF65-F5344CB8AC3E}">
        <p14:creationId xmlns:p14="http://schemas.microsoft.com/office/powerpoint/2010/main" val="14476651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937651"/>
            <a:ext cx="8409146" cy="46212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AB9E54-1D87-4AC7-B719-7B79C40F48D8}"/>
              </a:ext>
            </a:extLst>
          </p:cNvPr>
          <p:cNvSpPr/>
          <p:nvPr/>
        </p:nvSpPr>
        <p:spPr>
          <a:xfrm>
            <a:off x="4916629" y="1655388"/>
            <a:ext cx="982239" cy="91274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E8742-F61D-41F4-A666-D0C7386AC936}"/>
              </a:ext>
            </a:extLst>
          </p:cNvPr>
          <p:cNvSpPr txBox="1"/>
          <p:nvPr/>
        </p:nvSpPr>
        <p:spPr>
          <a:xfrm>
            <a:off x="1300268" y="2776478"/>
            <a:ext cx="4172880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ea typeface="Gill Sans" charset="0"/>
                <a:cs typeface="Gill Sans" charset="0"/>
              </a:rPr>
              <a:t>User</a:t>
            </a:r>
          </a:p>
          <a:p>
            <a:r>
              <a:rPr lang="en-US" b="0" dirty="0">
                <a:latin typeface="+mn-lt"/>
                <a:ea typeface="Gill Sans" charset="0"/>
                <a:cs typeface="Gill Sans" charset="0"/>
              </a:rPr>
              <a:t>Group</a:t>
            </a:r>
          </a:p>
          <a:p>
            <a:r>
              <a:rPr lang="en-US" b="0" dirty="0">
                <a:latin typeface="+mn-lt"/>
                <a:ea typeface="Gill Sans" charset="0"/>
                <a:cs typeface="Gill Sans" charset="0"/>
              </a:rPr>
              <a:t>9 basic access control bits </a:t>
            </a:r>
          </a:p>
          <a:p>
            <a:r>
              <a:rPr lang="en-US" b="0" dirty="0">
                <a:latin typeface="+mn-lt"/>
                <a:ea typeface="Gill Sans" charset="0"/>
                <a:cs typeface="Gill Sans" charset="0"/>
              </a:rPr>
              <a:t>   - UGO x RWX</a:t>
            </a:r>
          </a:p>
          <a:p>
            <a:r>
              <a:rPr lang="en-US" b="0" dirty="0" err="1">
                <a:latin typeface="+mn-lt"/>
                <a:ea typeface="Gill Sans" charset="0"/>
                <a:cs typeface="Gill Sans" charset="0"/>
              </a:rPr>
              <a:t>SetUID</a:t>
            </a:r>
            <a:r>
              <a:rPr lang="en-US" b="0" dirty="0">
                <a:latin typeface="+mn-lt"/>
                <a:ea typeface="Gill Sans" charset="0"/>
                <a:cs typeface="Gill Sans" charset="0"/>
              </a:rPr>
              <a:t> bit</a:t>
            </a:r>
          </a:p>
          <a:p>
            <a:r>
              <a:rPr lang="en-US" b="0" dirty="0">
                <a:latin typeface="+mn-lt"/>
                <a:ea typeface="Gill Sans" charset="0"/>
                <a:cs typeface="Gill Sans" charset="0"/>
              </a:rPr>
              <a:t>    - execute at owner permissions</a:t>
            </a:r>
            <a:br>
              <a:rPr lang="en-US" b="0" dirty="0">
                <a:latin typeface="+mn-lt"/>
                <a:ea typeface="Gill Sans" charset="0"/>
                <a:cs typeface="Gill Sans" charset="0"/>
              </a:rPr>
            </a:br>
            <a:r>
              <a:rPr lang="en-US" b="0" dirty="0">
                <a:latin typeface="+mn-lt"/>
                <a:ea typeface="Gill Sans" charset="0"/>
                <a:cs typeface="Gill Sans" charset="0"/>
              </a:rPr>
              <a:t>      rather than user</a:t>
            </a:r>
          </a:p>
          <a:p>
            <a:r>
              <a:rPr lang="en-US" b="0" dirty="0" err="1">
                <a:latin typeface="+mn-lt"/>
                <a:ea typeface="Gill Sans" charset="0"/>
                <a:cs typeface="Gill Sans" charset="0"/>
              </a:rPr>
              <a:t>SetGID</a:t>
            </a:r>
            <a:r>
              <a:rPr lang="en-US" b="0" dirty="0">
                <a:latin typeface="+mn-lt"/>
                <a:ea typeface="Gill Sans" charset="0"/>
                <a:cs typeface="Gill Sans" charset="0"/>
              </a:rPr>
              <a:t> bit</a:t>
            </a:r>
          </a:p>
          <a:p>
            <a:r>
              <a:rPr lang="en-US" b="0" dirty="0">
                <a:latin typeface="+mn-lt"/>
                <a:ea typeface="Gill Sans" charset="0"/>
                <a:cs typeface="Gill Sans" charset="0"/>
              </a:rPr>
              <a:t>    - execute at group’s permissions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7A0290-8E7A-4E41-AF08-F592FCEE467B}"/>
              </a:ext>
            </a:extLst>
          </p:cNvPr>
          <p:cNvCxnSpPr/>
          <p:nvPr/>
        </p:nvCxnSpPr>
        <p:spPr>
          <a:xfrm flipH="1">
            <a:off x="4729412" y="2568134"/>
            <a:ext cx="187217" cy="2083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898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Direct Pointers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914400"/>
            <a:ext cx="8409146" cy="46212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B47DF9-21EB-419B-9441-936FDB7C2173}"/>
              </a:ext>
            </a:extLst>
          </p:cNvPr>
          <p:cNvSpPr/>
          <p:nvPr/>
        </p:nvSpPr>
        <p:spPr>
          <a:xfrm>
            <a:off x="4956385" y="2456180"/>
            <a:ext cx="912787" cy="190036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59FEC-9FA4-4010-B768-12C0EB573F99}"/>
              </a:ext>
            </a:extLst>
          </p:cNvPr>
          <p:cNvSpPr txBox="1"/>
          <p:nvPr/>
        </p:nvSpPr>
        <p:spPr>
          <a:xfrm>
            <a:off x="882824" y="916524"/>
            <a:ext cx="2953680" cy="1631216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+mn-lt"/>
                <a:ea typeface="Gill Sans" charset="0"/>
                <a:cs typeface="Gill Sans" charset="0"/>
              </a:rPr>
              <a:t>Direct pointers</a:t>
            </a:r>
          </a:p>
          <a:p>
            <a:endParaRPr lang="en-US" sz="2000" b="0" dirty="0">
              <a:latin typeface="+mn-lt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+mn-lt"/>
                <a:ea typeface="Gill Sans" charset="0"/>
                <a:cs typeface="Gill Sans" charset="0"/>
              </a:rPr>
              <a:t>4kB blocks </a:t>
            </a:r>
            <a:r>
              <a:rPr lang="en-US" sz="2000" b="0" dirty="0">
                <a:latin typeface="+mn-lt"/>
                <a:ea typeface="Gill Sans" charset="0"/>
                <a:cs typeface="Gill Sans" charset="0"/>
                <a:sym typeface="Symbol" panose="05050102010706020507" pitchFamily="18" charset="2"/>
              </a:rPr>
              <a:t> </a:t>
            </a:r>
            <a:r>
              <a:rPr lang="en-US" sz="2000" b="0" dirty="0">
                <a:latin typeface="+mn-lt"/>
                <a:ea typeface="Gill Sans" charset="0"/>
                <a:cs typeface="Gill Sans" charset="0"/>
              </a:rPr>
              <a:t>sufficient for files up to 48KB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EB6CC0-874A-41E5-830F-EF1167D49294}"/>
              </a:ext>
            </a:extLst>
          </p:cNvPr>
          <p:cNvCxnSpPr/>
          <p:nvPr/>
        </p:nvCxnSpPr>
        <p:spPr>
          <a:xfrm flipH="1" flipV="1">
            <a:off x="3836504" y="2008351"/>
            <a:ext cx="1119882" cy="44783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Shot 2014-10-21 at 1.40.36 PM.png">
            <a:extLst>
              <a:ext uri="{FF2B5EF4-FFF2-40B4-BE49-F238E27FC236}">
                <a16:creationId xmlns:a16="http://schemas.microsoft.com/office/drawing/2014/main" id="{B68A8613-63EC-4487-90CC-FF9C86573D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38" y="3070214"/>
            <a:ext cx="4292335" cy="2659867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2C773F-8027-4767-8566-BA12BD9061BC}"/>
              </a:ext>
            </a:extLst>
          </p:cNvPr>
          <p:cNvSpPr/>
          <p:nvPr/>
        </p:nvSpPr>
        <p:spPr>
          <a:xfrm>
            <a:off x="8213300" y="3391198"/>
            <a:ext cx="2067270" cy="176596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3379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Pointers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951492"/>
            <a:ext cx="8409146" cy="46212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5179EE-84BA-4F37-920E-9957350FC04C}"/>
              </a:ext>
            </a:extLst>
          </p:cNvPr>
          <p:cNvSpPr/>
          <p:nvPr/>
        </p:nvSpPr>
        <p:spPr>
          <a:xfrm>
            <a:off x="4930139" y="4330446"/>
            <a:ext cx="912787" cy="5258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78B92-590D-41B9-9DC4-103F2013725F}"/>
              </a:ext>
            </a:extLst>
          </p:cNvPr>
          <p:cNvSpPr txBox="1"/>
          <p:nvPr/>
        </p:nvSpPr>
        <p:spPr>
          <a:xfrm>
            <a:off x="9449058" y="250019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48 KB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07A58-91E1-4B7D-B17E-7652835DFECE}"/>
              </a:ext>
            </a:extLst>
          </p:cNvPr>
          <p:cNvSpPr txBox="1"/>
          <p:nvPr/>
        </p:nvSpPr>
        <p:spPr>
          <a:xfrm>
            <a:off x="9372114" y="3021925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1AFD1-BDB8-4ED0-A994-C40043EF7B83}"/>
              </a:ext>
            </a:extLst>
          </p:cNvPr>
          <p:cNvSpPr txBox="1"/>
          <p:nvPr/>
        </p:nvSpPr>
        <p:spPr>
          <a:xfrm>
            <a:off x="9423410" y="38192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GB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71357-B068-46CA-9BD9-CFA740275A2E}"/>
              </a:ext>
            </a:extLst>
          </p:cNvPr>
          <p:cNvSpPr txBox="1"/>
          <p:nvPr/>
        </p:nvSpPr>
        <p:spPr>
          <a:xfrm>
            <a:off x="9461882" y="5191951"/>
            <a:ext cx="87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TB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6FE87D-2823-469A-B628-CF0F8F2D302F}"/>
              </a:ext>
            </a:extLst>
          </p:cNvPr>
          <p:cNvCxnSpPr/>
          <p:nvPr/>
        </p:nvCxnSpPr>
        <p:spPr>
          <a:xfrm flipH="1" flipV="1">
            <a:off x="3962658" y="3070736"/>
            <a:ext cx="967482" cy="125971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19A2E2-B1C4-4BA5-A510-74712C438D10}"/>
              </a:ext>
            </a:extLst>
          </p:cNvPr>
          <p:cNvSpPr txBox="1"/>
          <p:nvPr/>
        </p:nvSpPr>
        <p:spPr>
          <a:xfrm>
            <a:off x="587902" y="2256364"/>
            <a:ext cx="3334680" cy="1569660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latin typeface="+mn-lt"/>
                <a:ea typeface="Gill Sans" charset="0"/>
                <a:cs typeface="Gill Sans" charset="0"/>
              </a:rPr>
              <a:t>Indirect pointers point to a disk block containing only pointers </a:t>
            </a:r>
          </a:p>
        </p:txBody>
      </p:sp>
    </p:spTree>
    <p:extLst>
      <p:ext uri="{BB962C8B-B14F-4D97-AF65-F5344CB8AC3E}">
        <p14:creationId xmlns:p14="http://schemas.microsoft.com/office/powerpoint/2010/main" val="383475978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5C76-1500-F725-6375-325EC04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D788-3595-8E25-1774-68D31B98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Assume 4KB blocks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What is the maximum size of a file with only direct pointers?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12 * 4 KB = 48 KB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is the maximum size of a file with one indirect pointer?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12 * 4 KB + 1024 * 4KB = 4.1MB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is the maximum size of a file with double indirect pointers?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12 * 4KB + 1024 * 4KB + 1024 * 1024 * 4KB = 4.6 GB </a:t>
            </a:r>
          </a:p>
        </p:txBody>
      </p:sp>
    </p:spTree>
    <p:extLst>
      <p:ext uri="{BB962C8B-B14F-4D97-AF65-F5344CB8AC3E}">
        <p14:creationId xmlns:p14="http://schemas.microsoft.com/office/powerpoint/2010/main" val="1227094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4508335" y="1466931"/>
            <a:ext cx="25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4495800" y="1466930"/>
            <a:ext cx="2597538" cy="38687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4495800" y="2479226"/>
            <a:ext cx="259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4495800" y="2479225"/>
            <a:ext cx="2597538" cy="3393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4508333" y="3281731"/>
            <a:ext cx="260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err="1">
                <a:latin typeface="+mn-lt"/>
              </a:rPr>
              <a:t>Syscall</a:t>
            </a:r>
            <a:endParaRPr lang="en-US" sz="2000" b="0" dirty="0">
              <a:latin typeface="+mn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4495798" y="3273986"/>
            <a:ext cx="2618212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4622690" y="4240170"/>
            <a:ext cx="255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4495798" y="4149242"/>
            <a:ext cx="2597540" cy="5184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4495798" y="4926635"/>
            <a:ext cx="26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4495800" y="4953000"/>
            <a:ext cx="259753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5110493" y="5488815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5262893" y="5310050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5710815" y="5488815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5587494" y="5667580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5968393" y="5667580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5830103" y="5765123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4811962" y="5472495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4918598" y="5293730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7710022" y="146265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7564237" y="2427283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7391400" y="3265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7505906" y="4216989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7199974" y="4940718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7044697" y="5765122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Disks, Flash, Controllers, DMA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7495020" y="3751734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Open File Descriptions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CEFEBF-E0F6-0555-62F6-CD222E1FDBC0}"/>
              </a:ext>
            </a:extLst>
          </p:cNvPr>
          <p:cNvSpPr/>
          <p:nvPr/>
        </p:nvSpPr>
        <p:spPr bwMode="auto">
          <a:xfrm>
            <a:off x="2895600" y="990600"/>
            <a:ext cx="9205744" cy="2747051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B8842-F468-E903-A1AD-403A8C895A2C}"/>
              </a:ext>
            </a:extLst>
          </p:cNvPr>
          <p:cNvSpPr/>
          <p:nvPr/>
        </p:nvSpPr>
        <p:spPr bwMode="auto">
          <a:xfrm>
            <a:off x="2950029" y="4767053"/>
            <a:ext cx="9205744" cy="155754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48AE64-A48C-EF96-4FF4-6280D8636696}"/>
              </a:ext>
            </a:extLst>
          </p:cNvPr>
          <p:cNvSpPr/>
          <p:nvPr/>
        </p:nvSpPr>
        <p:spPr bwMode="auto">
          <a:xfrm>
            <a:off x="2950029" y="3740663"/>
            <a:ext cx="9205744" cy="103357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75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50" grpId="0" animBg="1"/>
      <p:bldP spid="51" grpId="0" animBg="1"/>
      <p:bldP spid="53" grpId="0" animBg="1"/>
      <p:bldP spid="56" grpId="0"/>
      <p:bldP spid="57" grpId="0"/>
      <p:bldP spid="58" grpId="0"/>
      <p:bldP spid="59" grpId="0"/>
      <p:bldP spid="60" grpId="0"/>
      <p:bldP spid="61" grpId="0"/>
      <p:bldP spid="70" grpId="0"/>
      <p:bldP spid="3" grpId="0" animBg="1"/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FC5D42-B922-4A7B-B6AF-58A09902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12115800" cy="533400"/>
          </a:xfrm>
        </p:spPr>
        <p:txBody>
          <a:bodyPr/>
          <a:lstStyle/>
          <a:p>
            <a:r>
              <a:rPr lang="en-US" dirty="0" err="1"/>
              <a:t>Inodes</a:t>
            </a:r>
            <a:r>
              <a:rPr lang="en-US" dirty="0"/>
              <a:t> form an on-disk index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B00C76-F9D3-4211-ACDE-FAE245094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55880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Sample file in multilevel </a:t>
            </a:r>
            <a:br>
              <a:rPr lang="en-US" altLang="ko-KR" sz="2400" dirty="0"/>
            </a:br>
            <a:r>
              <a:rPr lang="en-US" altLang="ko-KR" sz="2400" dirty="0"/>
              <a:t>indexed format:</a:t>
            </a:r>
          </a:p>
          <a:p>
            <a:pPr lvl="1"/>
            <a:r>
              <a:rPr lang="en-US" altLang="ko-KR" sz="2000" dirty="0"/>
              <a:t>12 direct </a:t>
            </a:r>
            <a:r>
              <a:rPr lang="en-US" altLang="ko-KR" sz="2000" dirty="0" err="1"/>
              <a:t>ptrs</a:t>
            </a:r>
            <a:r>
              <a:rPr lang="en-US" altLang="ko-KR" sz="2000" dirty="0"/>
              <a:t>, 4K blocks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/>
              <a:t>How many accesses for </a:t>
            </a:r>
            <a:br>
              <a:rPr lang="en-US" altLang="ko-KR" sz="2000" dirty="0"/>
            </a:br>
            <a:r>
              <a:rPr lang="en-US" altLang="ko-KR" sz="2000" dirty="0"/>
              <a:t>block #23? (assume file </a:t>
            </a:r>
            <a:br>
              <a:rPr lang="en-US" altLang="ko-KR" sz="2000" dirty="0"/>
            </a:br>
            <a:r>
              <a:rPr lang="en-US" altLang="ko-KR" sz="2000" dirty="0"/>
              <a:t>header accessed on open)?</a:t>
            </a:r>
          </a:p>
          <a:p>
            <a:pPr lvl="2"/>
            <a:r>
              <a:rPr lang="en-US" altLang="ko-KR" sz="1800" dirty="0"/>
              <a:t>Two: One for indirect block, </a:t>
            </a:r>
            <a:br>
              <a:rPr lang="en-US" altLang="ko-KR" sz="1800" dirty="0"/>
            </a:br>
            <a:r>
              <a:rPr lang="en-US" altLang="ko-KR" sz="1800" dirty="0"/>
              <a:t>one for data</a:t>
            </a:r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r>
              <a:rPr lang="en-US" altLang="ko-KR" sz="2000" dirty="0"/>
              <a:t>How about block #5?</a:t>
            </a:r>
          </a:p>
          <a:p>
            <a:pPr lvl="2"/>
            <a:r>
              <a:rPr lang="en-US" altLang="ko-KR" sz="1800" dirty="0"/>
              <a:t>One: One for data</a:t>
            </a:r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r>
              <a:rPr lang="en-US" altLang="ko-KR" sz="2000" dirty="0"/>
              <a:t>Block #340?</a:t>
            </a:r>
          </a:p>
          <a:p>
            <a:pPr lvl="2"/>
            <a:r>
              <a:rPr lang="en-US" altLang="ko-KR" sz="1800" dirty="0"/>
              <a:t>Three: double indirect block, </a:t>
            </a:r>
            <a:br>
              <a:rPr lang="en-US" altLang="ko-KR" sz="1800" dirty="0"/>
            </a:br>
            <a:r>
              <a:rPr lang="en-US" altLang="ko-KR" sz="1800" dirty="0"/>
              <a:t>indirect block, and data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F34887E-1DF6-42D6-8797-A6178E1E1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28800"/>
            <a:ext cx="6917925" cy="3810000"/>
          </a:xfrm>
        </p:spPr>
      </p:pic>
    </p:spTree>
    <p:extLst>
      <p:ext uri="{BB962C8B-B14F-4D97-AF65-F5344CB8AC3E}">
        <p14:creationId xmlns:p14="http://schemas.microsoft.com/office/powerpoint/2010/main" val="22189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C171-F03A-B6C5-7A6F-556B9C63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CF7A3A-7424-0B2C-75EB-3E2C3A33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Inodes</a:t>
            </a:r>
            <a:r>
              <a:rPr lang="en-US" dirty="0"/>
              <a:t> are (logically) stored in an </a:t>
            </a:r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File system stores a bitmap of free </a:t>
            </a:r>
            <a:r>
              <a:rPr lang="en-US" dirty="0" err="1"/>
              <a:t>inodes</a:t>
            </a:r>
            <a:r>
              <a:rPr lang="en-US" dirty="0"/>
              <a:t> and free blocks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 creating a new file, </a:t>
            </a:r>
          </a:p>
          <a:p>
            <a:pPr marL="514350" indent="-514350" algn="ctr">
              <a:buAutoNum type="arabicParenR"/>
            </a:pPr>
            <a:r>
              <a:rPr lang="en-US" dirty="0"/>
              <a:t>Check which </a:t>
            </a:r>
            <a:r>
              <a:rPr lang="en-US" dirty="0" err="1"/>
              <a:t>inode</a:t>
            </a:r>
            <a:r>
              <a:rPr lang="en-US" dirty="0"/>
              <a:t> is free/where that </a:t>
            </a:r>
            <a:r>
              <a:rPr lang="en-US" dirty="0" err="1"/>
              <a:t>inode</a:t>
            </a:r>
            <a:r>
              <a:rPr lang="en-US" dirty="0"/>
              <a:t> is stored</a:t>
            </a:r>
          </a:p>
          <a:p>
            <a:pPr marL="514350" indent="-514350" algn="ctr">
              <a:buAutoNum type="arabicParenR"/>
            </a:pPr>
            <a:r>
              <a:rPr lang="en-US" dirty="0"/>
              <a:t>Check which data blocks are free</a:t>
            </a:r>
          </a:p>
        </p:txBody>
      </p:sp>
    </p:spTree>
    <p:extLst>
      <p:ext uri="{BB962C8B-B14F-4D97-AF65-F5344CB8AC3E}">
        <p14:creationId xmlns:p14="http://schemas.microsoft.com/office/powerpoint/2010/main" val="766736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A77C-C9C0-1E19-A556-FC9E530E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1BC328-B7C5-1915-0387-DFC8E861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/cs162/natacha.txt (60KB)</a:t>
            </a:r>
          </a:p>
          <a:p>
            <a:pPr marL="0" indent="0" algn="ctr">
              <a:buNone/>
            </a:pPr>
            <a:r>
              <a:rPr lang="en-US" dirty="0"/>
              <a:t>/cs162/natasha.txt (4KB)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Each block is 4KB</a:t>
            </a:r>
          </a:p>
          <a:p>
            <a:pPr marL="0" indent="0" algn="ctr">
              <a:buNone/>
            </a:pPr>
            <a:r>
              <a:rPr lang="en-US" dirty="0" err="1"/>
              <a:t>Inode</a:t>
            </a:r>
            <a:r>
              <a:rPr lang="en-US" dirty="0"/>
              <a:t> is 256 Bytes</a:t>
            </a:r>
          </a:p>
        </p:txBody>
      </p:sp>
    </p:spTree>
    <p:extLst>
      <p:ext uri="{BB962C8B-B14F-4D97-AF65-F5344CB8AC3E}">
        <p14:creationId xmlns:p14="http://schemas.microsoft.com/office/powerpoint/2010/main" val="57329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A77C-C9C0-1E19-A556-FC9E530E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1BC328-B7C5-1915-0387-DFC8E861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/cs162/natacha.txt (60KB)</a:t>
            </a:r>
          </a:p>
          <a:p>
            <a:pPr marL="0" indent="0" algn="ctr">
              <a:buNone/>
            </a:pPr>
            <a:r>
              <a:rPr lang="en-US" dirty="0"/>
              <a:t>/cs162/natasha.txt (4KB)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301162-4EF6-9332-4997-C4571D4E41A9}"/>
              </a:ext>
            </a:extLst>
          </p:cNvPr>
          <p:cNvSpPr/>
          <p:nvPr/>
        </p:nvSpPr>
        <p:spPr bwMode="auto">
          <a:xfrm>
            <a:off x="381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5578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A77C-C9C0-1E19-A556-FC9E530E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1BC328-B7C5-1915-0387-DFC8E861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/cs162/natacha.txt (60KB)</a:t>
            </a:r>
          </a:p>
          <a:p>
            <a:pPr marL="0" indent="0" algn="ctr">
              <a:buNone/>
            </a:pPr>
            <a:r>
              <a:rPr lang="en-US" dirty="0"/>
              <a:t>/cs162/natasha.txt (4KB)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301162-4EF6-9332-4997-C4571D4E41A9}"/>
              </a:ext>
            </a:extLst>
          </p:cNvPr>
          <p:cNvSpPr/>
          <p:nvPr/>
        </p:nvSpPr>
        <p:spPr bwMode="auto">
          <a:xfrm>
            <a:off x="381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B7ED93-E1F6-AE28-FFEF-3CBA9F8D3A69}"/>
              </a:ext>
            </a:extLst>
          </p:cNvPr>
          <p:cNvSpPr/>
          <p:nvPr/>
        </p:nvSpPr>
        <p:spPr bwMode="auto">
          <a:xfrm>
            <a:off x="1524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Inode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bitmap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3C4001-E7E4-719D-ED05-AFEC494DAB7B}"/>
              </a:ext>
            </a:extLst>
          </p:cNvPr>
          <p:cNvSpPr/>
          <p:nvPr/>
        </p:nvSpPr>
        <p:spPr bwMode="auto">
          <a:xfrm>
            <a:off x="2693158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Block bitmap</a:t>
            </a:r>
          </a:p>
        </p:txBody>
      </p:sp>
    </p:spTree>
    <p:extLst>
      <p:ext uri="{BB962C8B-B14F-4D97-AF65-F5344CB8AC3E}">
        <p14:creationId xmlns:p14="http://schemas.microsoft.com/office/powerpoint/2010/main" val="222504883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A77C-C9C0-1E19-A556-FC9E530E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1BC328-B7C5-1915-0387-DFC8E861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/cs162/natacha.txt (60KB)</a:t>
            </a:r>
          </a:p>
          <a:p>
            <a:pPr marL="0" indent="0" algn="ctr">
              <a:buNone/>
            </a:pPr>
            <a:r>
              <a:rPr lang="en-US" dirty="0"/>
              <a:t>/cs162/natasha.txt (4KB)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301162-4EF6-9332-4997-C4571D4E41A9}"/>
              </a:ext>
            </a:extLst>
          </p:cNvPr>
          <p:cNvSpPr/>
          <p:nvPr/>
        </p:nvSpPr>
        <p:spPr bwMode="auto">
          <a:xfrm>
            <a:off x="381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B7ED93-E1F6-AE28-FFEF-3CBA9F8D3A69}"/>
              </a:ext>
            </a:extLst>
          </p:cNvPr>
          <p:cNvSpPr/>
          <p:nvPr/>
        </p:nvSpPr>
        <p:spPr bwMode="auto">
          <a:xfrm>
            <a:off x="1524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Inode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bitmap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3C4001-E7E4-719D-ED05-AFEC494DAB7B}"/>
              </a:ext>
            </a:extLst>
          </p:cNvPr>
          <p:cNvSpPr/>
          <p:nvPr/>
        </p:nvSpPr>
        <p:spPr bwMode="auto">
          <a:xfrm>
            <a:off x="2693158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Block bitmap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408A3-A312-4A5A-F61C-3406204AB65B}"/>
              </a:ext>
            </a:extLst>
          </p:cNvPr>
          <p:cNvSpPr/>
          <p:nvPr/>
        </p:nvSpPr>
        <p:spPr bwMode="auto">
          <a:xfrm>
            <a:off x="386914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0 to 15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6299E3-D380-CCFD-E968-D593D0E3CC6B}"/>
              </a:ext>
            </a:extLst>
          </p:cNvPr>
          <p:cNvSpPr/>
          <p:nvPr/>
        </p:nvSpPr>
        <p:spPr bwMode="auto">
          <a:xfrm>
            <a:off x="5045122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16 to 31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59D174-1733-025E-C131-39BDC32C58B5}"/>
              </a:ext>
            </a:extLst>
          </p:cNvPr>
          <p:cNvSpPr/>
          <p:nvPr/>
        </p:nvSpPr>
        <p:spPr bwMode="auto">
          <a:xfrm>
            <a:off x="6221104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32 to 47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A0F138-093A-0B8F-AE80-7810C964C5CF}"/>
              </a:ext>
            </a:extLst>
          </p:cNvPr>
          <p:cNvSpPr/>
          <p:nvPr/>
        </p:nvSpPr>
        <p:spPr bwMode="auto">
          <a:xfrm>
            <a:off x="7397086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48 to 63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81C7CC-D156-26D3-BB31-B247BCE5D093}"/>
              </a:ext>
            </a:extLst>
          </p:cNvPr>
          <p:cNvSpPr/>
          <p:nvPr/>
        </p:nvSpPr>
        <p:spPr bwMode="auto">
          <a:xfrm>
            <a:off x="8590127" y="3853218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64 to 79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19175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A77C-C9C0-1E19-A556-FC9E530E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1BC328-B7C5-1915-0387-DFC8E861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/cs162/natacha.txt (60KB)</a:t>
            </a:r>
          </a:p>
          <a:p>
            <a:pPr marL="0" indent="0" algn="ctr">
              <a:buNone/>
            </a:pPr>
            <a:r>
              <a:rPr lang="en-US" dirty="0"/>
              <a:t>/cs162/natasha.txt (4KB)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301162-4EF6-9332-4997-C4571D4E41A9}"/>
              </a:ext>
            </a:extLst>
          </p:cNvPr>
          <p:cNvSpPr/>
          <p:nvPr/>
        </p:nvSpPr>
        <p:spPr bwMode="auto">
          <a:xfrm>
            <a:off x="381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B7ED93-E1F6-AE28-FFEF-3CBA9F8D3A69}"/>
              </a:ext>
            </a:extLst>
          </p:cNvPr>
          <p:cNvSpPr/>
          <p:nvPr/>
        </p:nvSpPr>
        <p:spPr bwMode="auto">
          <a:xfrm>
            <a:off x="1524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Inode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bitmap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3C4001-E7E4-719D-ED05-AFEC494DAB7B}"/>
              </a:ext>
            </a:extLst>
          </p:cNvPr>
          <p:cNvSpPr/>
          <p:nvPr/>
        </p:nvSpPr>
        <p:spPr bwMode="auto">
          <a:xfrm>
            <a:off x="2693158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Block bitmap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408A3-A312-4A5A-F61C-3406204AB65B}"/>
              </a:ext>
            </a:extLst>
          </p:cNvPr>
          <p:cNvSpPr/>
          <p:nvPr/>
        </p:nvSpPr>
        <p:spPr bwMode="auto">
          <a:xfrm>
            <a:off x="386914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0 to 15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6299E3-D380-CCFD-E968-D593D0E3CC6B}"/>
              </a:ext>
            </a:extLst>
          </p:cNvPr>
          <p:cNvSpPr/>
          <p:nvPr/>
        </p:nvSpPr>
        <p:spPr bwMode="auto">
          <a:xfrm>
            <a:off x="5045122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16 to 31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59D174-1733-025E-C131-39BDC32C58B5}"/>
              </a:ext>
            </a:extLst>
          </p:cNvPr>
          <p:cNvSpPr/>
          <p:nvPr/>
        </p:nvSpPr>
        <p:spPr bwMode="auto">
          <a:xfrm>
            <a:off x="6221104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32 to 47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A0F138-093A-0B8F-AE80-7810C964C5CF}"/>
              </a:ext>
            </a:extLst>
          </p:cNvPr>
          <p:cNvSpPr/>
          <p:nvPr/>
        </p:nvSpPr>
        <p:spPr bwMode="auto">
          <a:xfrm>
            <a:off x="7397086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48 to 63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81C7CC-D156-26D3-BB31-B247BCE5D093}"/>
              </a:ext>
            </a:extLst>
          </p:cNvPr>
          <p:cNvSpPr/>
          <p:nvPr/>
        </p:nvSpPr>
        <p:spPr bwMode="auto">
          <a:xfrm>
            <a:off x="8590127" y="3853218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64 to 79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63C5EC-884D-FD07-0278-EF32ABF1E5A0}"/>
              </a:ext>
            </a:extLst>
          </p:cNvPr>
          <p:cNvSpPr/>
          <p:nvPr/>
        </p:nvSpPr>
        <p:spPr bwMode="auto">
          <a:xfrm>
            <a:off x="35597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81C520-03FC-DDDD-1625-039F792C6D5F}"/>
              </a:ext>
            </a:extLst>
          </p:cNvPr>
          <p:cNvSpPr/>
          <p:nvPr/>
        </p:nvSpPr>
        <p:spPr bwMode="auto">
          <a:xfrm>
            <a:off x="149897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E569B-AFF9-4478-6281-DF88F6C3C106}"/>
              </a:ext>
            </a:extLst>
          </p:cNvPr>
          <p:cNvSpPr/>
          <p:nvPr/>
        </p:nvSpPr>
        <p:spPr bwMode="auto">
          <a:xfrm>
            <a:off x="2668136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59DC6C-439E-A8C5-A805-B570CF3CC1BD}"/>
              </a:ext>
            </a:extLst>
          </p:cNvPr>
          <p:cNvSpPr/>
          <p:nvPr/>
        </p:nvSpPr>
        <p:spPr bwMode="auto">
          <a:xfrm>
            <a:off x="384411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48B667-0E7F-8650-90E0-1FE946D77D46}"/>
              </a:ext>
            </a:extLst>
          </p:cNvPr>
          <p:cNvSpPr/>
          <p:nvPr/>
        </p:nvSpPr>
        <p:spPr bwMode="auto">
          <a:xfrm>
            <a:off x="5020100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992353-0CC6-880C-F8DE-16BBBDB3582D}"/>
              </a:ext>
            </a:extLst>
          </p:cNvPr>
          <p:cNvSpPr/>
          <p:nvPr/>
        </p:nvSpPr>
        <p:spPr bwMode="auto">
          <a:xfrm>
            <a:off x="6196082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8A14FF-6A4F-1CE8-6CE7-315B6E2C39AE}"/>
              </a:ext>
            </a:extLst>
          </p:cNvPr>
          <p:cNvSpPr/>
          <p:nvPr/>
        </p:nvSpPr>
        <p:spPr bwMode="auto">
          <a:xfrm>
            <a:off x="7372064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8E0CD0-3011-E033-49B1-5F43D7CBB11B}"/>
              </a:ext>
            </a:extLst>
          </p:cNvPr>
          <p:cNvSpPr/>
          <p:nvPr/>
        </p:nvSpPr>
        <p:spPr bwMode="auto">
          <a:xfrm>
            <a:off x="8565105" y="4729518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083952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A77C-C9C0-1E19-A556-FC9E530E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1BC328-B7C5-1915-0387-DFC8E861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/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Allocate </a:t>
            </a:r>
            <a:r>
              <a:rPr lang="en-US" dirty="0" err="1"/>
              <a:t>inode</a:t>
            </a:r>
            <a:r>
              <a:rPr lang="en-US" dirty="0"/>
              <a:t> 0</a:t>
            </a:r>
          </a:p>
          <a:p>
            <a:pPr marL="0" indent="0" algn="ctr">
              <a:buNone/>
            </a:pPr>
            <a:r>
              <a:rPr lang="en-US" dirty="0"/>
              <a:t>Create data block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301162-4EF6-9332-4997-C4571D4E41A9}"/>
              </a:ext>
            </a:extLst>
          </p:cNvPr>
          <p:cNvSpPr/>
          <p:nvPr/>
        </p:nvSpPr>
        <p:spPr bwMode="auto">
          <a:xfrm>
            <a:off x="381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B7ED93-E1F6-AE28-FFEF-3CBA9F8D3A69}"/>
              </a:ext>
            </a:extLst>
          </p:cNvPr>
          <p:cNvSpPr/>
          <p:nvPr/>
        </p:nvSpPr>
        <p:spPr bwMode="auto">
          <a:xfrm>
            <a:off x="1524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Inode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bitmap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3C4001-E7E4-719D-ED05-AFEC494DAB7B}"/>
              </a:ext>
            </a:extLst>
          </p:cNvPr>
          <p:cNvSpPr/>
          <p:nvPr/>
        </p:nvSpPr>
        <p:spPr bwMode="auto">
          <a:xfrm>
            <a:off x="2693158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Block bitmap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408A3-A312-4A5A-F61C-3406204AB65B}"/>
              </a:ext>
            </a:extLst>
          </p:cNvPr>
          <p:cNvSpPr/>
          <p:nvPr/>
        </p:nvSpPr>
        <p:spPr bwMode="auto">
          <a:xfrm>
            <a:off x="386914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0 to 15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6299E3-D380-CCFD-E968-D593D0E3CC6B}"/>
              </a:ext>
            </a:extLst>
          </p:cNvPr>
          <p:cNvSpPr/>
          <p:nvPr/>
        </p:nvSpPr>
        <p:spPr bwMode="auto">
          <a:xfrm>
            <a:off x="5045122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16 to 31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59D174-1733-025E-C131-39BDC32C58B5}"/>
              </a:ext>
            </a:extLst>
          </p:cNvPr>
          <p:cNvSpPr/>
          <p:nvPr/>
        </p:nvSpPr>
        <p:spPr bwMode="auto">
          <a:xfrm>
            <a:off x="6221104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32 to 47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A0F138-093A-0B8F-AE80-7810C964C5CF}"/>
              </a:ext>
            </a:extLst>
          </p:cNvPr>
          <p:cNvSpPr/>
          <p:nvPr/>
        </p:nvSpPr>
        <p:spPr bwMode="auto">
          <a:xfrm>
            <a:off x="7397086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48 to 63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81C7CC-D156-26D3-BB31-B247BCE5D093}"/>
              </a:ext>
            </a:extLst>
          </p:cNvPr>
          <p:cNvSpPr/>
          <p:nvPr/>
        </p:nvSpPr>
        <p:spPr bwMode="auto">
          <a:xfrm>
            <a:off x="8590127" y="3853218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64 to 79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63C5EC-884D-FD07-0278-EF32ABF1E5A0}"/>
              </a:ext>
            </a:extLst>
          </p:cNvPr>
          <p:cNvSpPr/>
          <p:nvPr/>
        </p:nvSpPr>
        <p:spPr bwMode="auto">
          <a:xfrm>
            <a:off x="35597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81C520-03FC-DDDD-1625-039F792C6D5F}"/>
              </a:ext>
            </a:extLst>
          </p:cNvPr>
          <p:cNvSpPr/>
          <p:nvPr/>
        </p:nvSpPr>
        <p:spPr bwMode="auto">
          <a:xfrm>
            <a:off x="149897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E569B-AFF9-4478-6281-DF88F6C3C106}"/>
              </a:ext>
            </a:extLst>
          </p:cNvPr>
          <p:cNvSpPr/>
          <p:nvPr/>
        </p:nvSpPr>
        <p:spPr bwMode="auto">
          <a:xfrm>
            <a:off x="2668136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59DC6C-439E-A8C5-A805-B570CF3CC1BD}"/>
              </a:ext>
            </a:extLst>
          </p:cNvPr>
          <p:cNvSpPr/>
          <p:nvPr/>
        </p:nvSpPr>
        <p:spPr bwMode="auto">
          <a:xfrm>
            <a:off x="384411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48B667-0E7F-8650-90E0-1FE946D77D46}"/>
              </a:ext>
            </a:extLst>
          </p:cNvPr>
          <p:cNvSpPr/>
          <p:nvPr/>
        </p:nvSpPr>
        <p:spPr bwMode="auto">
          <a:xfrm>
            <a:off x="5020100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992353-0CC6-880C-F8DE-16BBBDB3582D}"/>
              </a:ext>
            </a:extLst>
          </p:cNvPr>
          <p:cNvSpPr/>
          <p:nvPr/>
        </p:nvSpPr>
        <p:spPr bwMode="auto">
          <a:xfrm>
            <a:off x="6196082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8A14FF-6A4F-1CE8-6CE7-315B6E2C39AE}"/>
              </a:ext>
            </a:extLst>
          </p:cNvPr>
          <p:cNvSpPr/>
          <p:nvPr/>
        </p:nvSpPr>
        <p:spPr bwMode="auto">
          <a:xfrm>
            <a:off x="7372064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8E0CD0-3011-E033-49B1-5F43D7CBB11B}"/>
              </a:ext>
            </a:extLst>
          </p:cNvPr>
          <p:cNvSpPr/>
          <p:nvPr/>
        </p:nvSpPr>
        <p:spPr bwMode="auto">
          <a:xfrm>
            <a:off x="8565105" y="4729518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5201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A77C-C9C0-1E19-A556-FC9E530E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1BC328-B7C5-1915-0387-DFC8E861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/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Allocate </a:t>
            </a:r>
            <a:r>
              <a:rPr lang="en-US" dirty="0" err="1"/>
              <a:t>inode</a:t>
            </a:r>
            <a:r>
              <a:rPr lang="en-US" dirty="0"/>
              <a:t> 0</a:t>
            </a:r>
          </a:p>
          <a:p>
            <a:pPr marL="0" indent="0" algn="ctr">
              <a:buNone/>
            </a:pPr>
            <a:r>
              <a:rPr lang="en-US" dirty="0"/>
              <a:t>Create data block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301162-4EF6-9332-4997-C4571D4E41A9}"/>
              </a:ext>
            </a:extLst>
          </p:cNvPr>
          <p:cNvSpPr/>
          <p:nvPr/>
        </p:nvSpPr>
        <p:spPr bwMode="auto">
          <a:xfrm>
            <a:off x="381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B7ED93-E1F6-AE28-FFEF-3CBA9F8D3A69}"/>
              </a:ext>
            </a:extLst>
          </p:cNvPr>
          <p:cNvSpPr/>
          <p:nvPr/>
        </p:nvSpPr>
        <p:spPr bwMode="auto">
          <a:xfrm>
            <a:off x="1524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1000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3C4001-E7E4-719D-ED05-AFEC494DAB7B}"/>
              </a:ext>
            </a:extLst>
          </p:cNvPr>
          <p:cNvSpPr/>
          <p:nvPr/>
        </p:nvSpPr>
        <p:spPr bwMode="auto">
          <a:xfrm>
            <a:off x="2693158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1000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0000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408A3-A312-4A5A-F61C-3406204AB65B}"/>
              </a:ext>
            </a:extLst>
          </p:cNvPr>
          <p:cNvSpPr/>
          <p:nvPr/>
        </p:nvSpPr>
        <p:spPr bwMode="auto">
          <a:xfrm>
            <a:off x="386914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0 to 15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6299E3-D380-CCFD-E968-D593D0E3CC6B}"/>
              </a:ext>
            </a:extLst>
          </p:cNvPr>
          <p:cNvSpPr/>
          <p:nvPr/>
        </p:nvSpPr>
        <p:spPr bwMode="auto">
          <a:xfrm>
            <a:off x="5045122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16 to 31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59D174-1733-025E-C131-39BDC32C58B5}"/>
              </a:ext>
            </a:extLst>
          </p:cNvPr>
          <p:cNvSpPr/>
          <p:nvPr/>
        </p:nvSpPr>
        <p:spPr bwMode="auto">
          <a:xfrm>
            <a:off x="6221104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32 to 47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A0F138-093A-0B8F-AE80-7810C964C5CF}"/>
              </a:ext>
            </a:extLst>
          </p:cNvPr>
          <p:cNvSpPr/>
          <p:nvPr/>
        </p:nvSpPr>
        <p:spPr bwMode="auto">
          <a:xfrm>
            <a:off x="7397086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48 to 63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81C7CC-D156-26D3-BB31-B247BCE5D093}"/>
              </a:ext>
            </a:extLst>
          </p:cNvPr>
          <p:cNvSpPr/>
          <p:nvPr/>
        </p:nvSpPr>
        <p:spPr bwMode="auto">
          <a:xfrm>
            <a:off x="8590127" y="3853218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64 to 79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63C5EC-884D-FD07-0278-EF32ABF1E5A0}"/>
              </a:ext>
            </a:extLst>
          </p:cNvPr>
          <p:cNvSpPr/>
          <p:nvPr/>
        </p:nvSpPr>
        <p:spPr bwMode="auto">
          <a:xfrm>
            <a:off x="35597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+mn-lt"/>
              </a:rPr>
              <a:t>&lt;.,0&gt;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81C520-03FC-DDDD-1625-039F792C6D5F}"/>
              </a:ext>
            </a:extLst>
          </p:cNvPr>
          <p:cNvSpPr/>
          <p:nvPr/>
        </p:nvSpPr>
        <p:spPr bwMode="auto">
          <a:xfrm>
            <a:off x="149897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E569B-AFF9-4478-6281-DF88F6C3C106}"/>
              </a:ext>
            </a:extLst>
          </p:cNvPr>
          <p:cNvSpPr/>
          <p:nvPr/>
        </p:nvSpPr>
        <p:spPr bwMode="auto">
          <a:xfrm>
            <a:off x="2668136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59DC6C-439E-A8C5-A805-B570CF3CC1BD}"/>
              </a:ext>
            </a:extLst>
          </p:cNvPr>
          <p:cNvSpPr/>
          <p:nvPr/>
        </p:nvSpPr>
        <p:spPr bwMode="auto">
          <a:xfrm>
            <a:off x="384411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48B667-0E7F-8650-90E0-1FE946D77D46}"/>
              </a:ext>
            </a:extLst>
          </p:cNvPr>
          <p:cNvSpPr/>
          <p:nvPr/>
        </p:nvSpPr>
        <p:spPr bwMode="auto">
          <a:xfrm>
            <a:off x="5020100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992353-0CC6-880C-F8DE-16BBBDB3582D}"/>
              </a:ext>
            </a:extLst>
          </p:cNvPr>
          <p:cNvSpPr/>
          <p:nvPr/>
        </p:nvSpPr>
        <p:spPr bwMode="auto">
          <a:xfrm>
            <a:off x="6196082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8A14FF-6A4F-1CE8-6CE7-315B6E2C39AE}"/>
              </a:ext>
            </a:extLst>
          </p:cNvPr>
          <p:cNvSpPr/>
          <p:nvPr/>
        </p:nvSpPr>
        <p:spPr bwMode="auto">
          <a:xfrm>
            <a:off x="7372064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8E0CD0-3011-E033-49B1-5F43D7CBB11B}"/>
              </a:ext>
            </a:extLst>
          </p:cNvPr>
          <p:cNvSpPr/>
          <p:nvPr/>
        </p:nvSpPr>
        <p:spPr bwMode="auto">
          <a:xfrm>
            <a:off x="8565105" y="4729518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148796A-5B70-C745-A6C2-665F693F3F96}"/>
              </a:ext>
            </a:extLst>
          </p:cNvPr>
          <p:cNvCxnSpPr>
            <a:stCxn id="7" idx="1"/>
            <a:endCxn id="12" idx="0"/>
          </p:cNvCxnSpPr>
          <p:nvPr/>
        </p:nvCxnSpPr>
        <p:spPr bwMode="auto">
          <a:xfrm rot="10800000" flipV="1">
            <a:off x="927478" y="4305300"/>
            <a:ext cx="2941662" cy="457200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1366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A77C-C9C0-1E19-A556-FC9E530E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1BC328-B7C5-1915-0387-DFC8E861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/cs162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Allocate </a:t>
            </a:r>
            <a:r>
              <a:rPr lang="en-US" dirty="0" err="1"/>
              <a:t>inode</a:t>
            </a:r>
            <a:r>
              <a:rPr lang="en-US" dirty="0"/>
              <a:t> 1</a:t>
            </a:r>
          </a:p>
          <a:p>
            <a:pPr marL="0" indent="0" algn="ctr">
              <a:buNone/>
            </a:pPr>
            <a:r>
              <a:rPr lang="en-US" dirty="0"/>
              <a:t>Update </a:t>
            </a:r>
            <a:r>
              <a:rPr lang="en-US" dirty="0" err="1"/>
              <a:t>direntry</a:t>
            </a:r>
            <a:r>
              <a:rPr lang="en-US" dirty="0"/>
              <a:t> for /</a:t>
            </a:r>
          </a:p>
          <a:p>
            <a:pPr marL="0" indent="0" algn="ctr">
              <a:buNone/>
            </a:pPr>
            <a:r>
              <a:rPr lang="en-US" dirty="0"/>
              <a:t>Create data block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301162-4EF6-9332-4997-C4571D4E41A9}"/>
              </a:ext>
            </a:extLst>
          </p:cNvPr>
          <p:cNvSpPr/>
          <p:nvPr/>
        </p:nvSpPr>
        <p:spPr bwMode="auto">
          <a:xfrm>
            <a:off x="381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B7ED93-E1F6-AE28-FFEF-3CBA9F8D3A69}"/>
              </a:ext>
            </a:extLst>
          </p:cNvPr>
          <p:cNvSpPr/>
          <p:nvPr/>
        </p:nvSpPr>
        <p:spPr bwMode="auto">
          <a:xfrm>
            <a:off x="1524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1000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3C4001-E7E4-719D-ED05-AFEC494DAB7B}"/>
              </a:ext>
            </a:extLst>
          </p:cNvPr>
          <p:cNvSpPr/>
          <p:nvPr/>
        </p:nvSpPr>
        <p:spPr bwMode="auto">
          <a:xfrm>
            <a:off x="2693158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1000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0000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408A3-A312-4A5A-F61C-3406204AB65B}"/>
              </a:ext>
            </a:extLst>
          </p:cNvPr>
          <p:cNvSpPr/>
          <p:nvPr/>
        </p:nvSpPr>
        <p:spPr bwMode="auto">
          <a:xfrm>
            <a:off x="386914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0 to 15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6299E3-D380-CCFD-E968-D593D0E3CC6B}"/>
              </a:ext>
            </a:extLst>
          </p:cNvPr>
          <p:cNvSpPr/>
          <p:nvPr/>
        </p:nvSpPr>
        <p:spPr bwMode="auto">
          <a:xfrm>
            <a:off x="5045122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16 to 31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59D174-1733-025E-C131-39BDC32C58B5}"/>
              </a:ext>
            </a:extLst>
          </p:cNvPr>
          <p:cNvSpPr/>
          <p:nvPr/>
        </p:nvSpPr>
        <p:spPr bwMode="auto">
          <a:xfrm>
            <a:off x="6221104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32 to 47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A0F138-093A-0B8F-AE80-7810C964C5CF}"/>
              </a:ext>
            </a:extLst>
          </p:cNvPr>
          <p:cNvSpPr/>
          <p:nvPr/>
        </p:nvSpPr>
        <p:spPr bwMode="auto">
          <a:xfrm>
            <a:off x="7397086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48 to 63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81C7CC-D156-26D3-BB31-B247BCE5D093}"/>
              </a:ext>
            </a:extLst>
          </p:cNvPr>
          <p:cNvSpPr/>
          <p:nvPr/>
        </p:nvSpPr>
        <p:spPr bwMode="auto">
          <a:xfrm>
            <a:off x="8590127" y="3853218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64 to 79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63C5EC-884D-FD07-0278-EF32ABF1E5A0}"/>
              </a:ext>
            </a:extLst>
          </p:cNvPr>
          <p:cNvSpPr/>
          <p:nvPr/>
        </p:nvSpPr>
        <p:spPr bwMode="auto">
          <a:xfrm>
            <a:off x="35597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+mn-lt"/>
              </a:rPr>
              <a:t>&lt;..,-1&gt;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81C520-03FC-DDDD-1625-039F792C6D5F}"/>
              </a:ext>
            </a:extLst>
          </p:cNvPr>
          <p:cNvSpPr/>
          <p:nvPr/>
        </p:nvSpPr>
        <p:spPr bwMode="auto">
          <a:xfrm>
            <a:off x="149897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E569B-AFF9-4478-6281-DF88F6C3C106}"/>
              </a:ext>
            </a:extLst>
          </p:cNvPr>
          <p:cNvSpPr/>
          <p:nvPr/>
        </p:nvSpPr>
        <p:spPr bwMode="auto">
          <a:xfrm>
            <a:off x="2668136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59DC6C-439E-A8C5-A805-B570CF3CC1BD}"/>
              </a:ext>
            </a:extLst>
          </p:cNvPr>
          <p:cNvSpPr/>
          <p:nvPr/>
        </p:nvSpPr>
        <p:spPr bwMode="auto">
          <a:xfrm>
            <a:off x="384411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48B667-0E7F-8650-90E0-1FE946D77D46}"/>
              </a:ext>
            </a:extLst>
          </p:cNvPr>
          <p:cNvSpPr/>
          <p:nvPr/>
        </p:nvSpPr>
        <p:spPr bwMode="auto">
          <a:xfrm>
            <a:off x="5020100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992353-0CC6-880C-F8DE-16BBBDB3582D}"/>
              </a:ext>
            </a:extLst>
          </p:cNvPr>
          <p:cNvSpPr/>
          <p:nvPr/>
        </p:nvSpPr>
        <p:spPr bwMode="auto">
          <a:xfrm>
            <a:off x="6196082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8A14FF-6A4F-1CE8-6CE7-315B6E2C39AE}"/>
              </a:ext>
            </a:extLst>
          </p:cNvPr>
          <p:cNvSpPr/>
          <p:nvPr/>
        </p:nvSpPr>
        <p:spPr bwMode="auto">
          <a:xfrm>
            <a:off x="7372064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8E0CD0-3011-E033-49B1-5F43D7CBB11B}"/>
              </a:ext>
            </a:extLst>
          </p:cNvPr>
          <p:cNvSpPr/>
          <p:nvPr/>
        </p:nvSpPr>
        <p:spPr bwMode="auto">
          <a:xfrm>
            <a:off x="8565105" y="4729518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148796A-5B70-C745-A6C2-665F693F3F96}"/>
              </a:ext>
            </a:extLst>
          </p:cNvPr>
          <p:cNvCxnSpPr>
            <a:stCxn id="7" idx="1"/>
            <a:endCxn id="12" idx="0"/>
          </p:cNvCxnSpPr>
          <p:nvPr/>
        </p:nvCxnSpPr>
        <p:spPr bwMode="auto">
          <a:xfrm rot="10800000" flipV="1">
            <a:off x="927478" y="4305300"/>
            <a:ext cx="2941662" cy="457200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05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20F88-DF8E-4C2A-9415-7F48B931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Storage to File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508C-F1CF-4F5E-924B-DB5CB8FD1D7B}"/>
              </a:ext>
            </a:extLst>
          </p:cNvPr>
          <p:cNvSpPr txBox="1"/>
          <p:nvPr/>
        </p:nvSpPr>
        <p:spPr>
          <a:xfrm>
            <a:off x="1335507" y="1346079"/>
            <a:ext cx="202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I/O API and</a:t>
            </a:r>
          </a:p>
          <a:p>
            <a:pPr algn="ctr"/>
            <a:r>
              <a:rPr lang="en-US" sz="1400" b="0" dirty="0" err="1">
                <a:latin typeface="+mn-lt"/>
              </a:rPr>
              <a:t>syscalls</a:t>
            </a:r>
            <a:endParaRPr lang="en-US" sz="1400" b="0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7FBAC-6D0F-4DF2-9C23-2A4885FBC312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63BC23-7CE3-4489-A2EC-78CF1DA11E6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2A500-9F7C-48FD-8F37-AF319D44321A}"/>
              </a:ext>
            </a:extLst>
          </p:cNvPr>
          <p:cNvSpPr txBox="1"/>
          <p:nvPr/>
        </p:nvSpPr>
        <p:spPr>
          <a:xfrm>
            <a:off x="1335506" y="2491121"/>
            <a:ext cx="202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476F7E-5709-4DAE-8AB6-753DCB622E58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6F32D-1024-4222-A7EB-6B8309B38723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8FB7D-39F8-4F1C-9C2F-B43C6B82CA3D}"/>
              </a:ext>
            </a:extLst>
          </p:cNvPr>
          <p:cNvSpPr txBox="1"/>
          <p:nvPr/>
        </p:nvSpPr>
        <p:spPr>
          <a:xfrm>
            <a:off x="6870032" y="2292685"/>
            <a:ext cx="202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1" dirty="0">
                <a:latin typeface="+mn-lt"/>
              </a:rPr>
              <a:t>Logical Index,</a:t>
            </a:r>
            <a:br>
              <a:rPr lang="en-US" sz="1400" b="0" i="1" dirty="0">
                <a:latin typeface="+mn-lt"/>
              </a:rPr>
            </a:br>
            <a:r>
              <a:rPr lang="en-US" sz="1400" b="0" i="1" dirty="0">
                <a:latin typeface="+mn-lt"/>
              </a:rPr>
              <a:t>Typically 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36FD0-C1AF-498B-A69A-60C0A801F6DB}"/>
              </a:ext>
            </a:extLst>
          </p:cNvPr>
          <p:cNvSpPr txBox="1"/>
          <p:nvPr/>
        </p:nvSpPr>
        <p:spPr>
          <a:xfrm>
            <a:off x="1281825" y="3959443"/>
            <a:ext cx="202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Hardware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F94F5-FC7D-44EA-8F1F-DDD63D4D0CDA}"/>
              </a:ext>
            </a:extLst>
          </p:cNvPr>
          <p:cNvSpPr txBox="1"/>
          <p:nvPr/>
        </p:nvSpPr>
        <p:spPr>
          <a:xfrm>
            <a:off x="6693567" y="1442694"/>
            <a:ext cx="2374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1" dirty="0">
                <a:latin typeface="+mn-lt"/>
              </a:rPr>
              <a:t>Memory Address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F63208-3524-4F31-A61C-EE3B1E108934}"/>
              </a:ext>
            </a:extLst>
          </p:cNvPr>
          <p:cNvGrpSpPr/>
          <p:nvPr/>
        </p:nvGrpSpPr>
        <p:grpSpPr>
          <a:xfrm>
            <a:off x="3100138" y="3492527"/>
            <a:ext cx="2326105" cy="2508787"/>
            <a:chOff x="1973179" y="4299284"/>
            <a:chExt cx="2326105" cy="25087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F40A34-131B-4020-BDDB-170ED3E0F19A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latin typeface="+mn-lt"/>
                </a:rPr>
                <a:t>HDD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3B972-5176-4A70-8533-FCF20A7F031F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Sector(s)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088F00-5EFC-4A67-8B58-B5D9FBB14AF4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5DD44A-ADE6-4808-B84D-281893794A76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latin typeface="+mn-lt"/>
                </a:rPr>
                <a:t>Physical Index,</a:t>
              </a:r>
            </a:p>
            <a:p>
              <a:pPr algn="ctr"/>
              <a:r>
                <a:rPr lang="en-US" sz="1400" b="0" dirty="0">
                  <a:latin typeface="+mn-lt"/>
                </a:rPr>
                <a:t>512B or 4KB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6EB87-3258-4709-80FC-58AD4E8827AB}"/>
              </a:ext>
            </a:extLst>
          </p:cNvPr>
          <p:cNvGrpSpPr/>
          <p:nvPr/>
        </p:nvGrpSpPr>
        <p:grpSpPr>
          <a:xfrm>
            <a:off x="5841332" y="3492527"/>
            <a:ext cx="2326105" cy="2508787"/>
            <a:chOff x="1973179" y="4299284"/>
            <a:chExt cx="2326105" cy="250878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EEE4A4-2FEB-44AE-B7B6-7B2DB111D55F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latin typeface="+mn-lt"/>
                </a:rPr>
                <a:t>SSD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06934D-F37A-422C-9A31-D03075DBEB7A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BA0FEF-FBA4-4811-8844-95BBE86CA1D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3501E0-652A-4CF9-ADB3-6A02BCE57B8A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Flash Trans.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82AE2-4B37-4F3F-A3A9-1BC873EF34C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5C913D-9378-451D-9B36-E8FA779B833C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Phys. Block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7B79-9165-48EA-9D23-44A6F4754132}"/>
              </a:ext>
            </a:extLst>
          </p:cNvPr>
          <p:cNvSpPr txBox="1"/>
          <p:nvPr/>
        </p:nvSpPr>
        <p:spPr>
          <a:xfrm>
            <a:off x="8082718" y="4344164"/>
            <a:ext cx="1855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1" dirty="0">
                <a:latin typeface="+mn-lt"/>
              </a:rPr>
              <a:t>Phys Index., 4KB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D1F13-1D5B-4D0F-AFF1-BF054F94313F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CE924-59AE-46D3-9121-4404401A12C5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E024D4-B320-4DFB-84AC-1A118263CCEF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DE31552-A2A7-4455-B2D8-BC812C4E6789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Sector(s)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9A4609-A5A9-4F02-AD97-B071BDCA747B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Sector(s)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CBFD8C-D858-43A3-A309-E110CC4F2C7C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4007405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3" grpId="0" animBg="1"/>
      <p:bldP spid="14" grpId="0"/>
      <p:bldP spid="15" grpId="0"/>
      <p:bldP spid="16" grpId="0"/>
      <p:bldP spid="26" grpId="0" animBg="1"/>
      <p:bldP spid="28" grpId="0" animBg="1"/>
      <p:bldP spid="29" grpId="0"/>
      <p:bldP spid="33" grpId="0" animBg="1"/>
      <p:bldP spid="34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A77C-C9C0-1E19-A556-FC9E530E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1BC328-B7C5-1915-0387-DFC8E861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/cs162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Allocate </a:t>
            </a:r>
            <a:r>
              <a:rPr lang="en-US" dirty="0" err="1"/>
              <a:t>inode</a:t>
            </a:r>
            <a:r>
              <a:rPr lang="en-US" dirty="0"/>
              <a:t> 1</a:t>
            </a:r>
          </a:p>
          <a:p>
            <a:pPr marL="0" indent="0" algn="ctr">
              <a:buNone/>
            </a:pPr>
            <a:r>
              <a:rPr lang="en-US" dirty="0"/>
              <a:t>Update </a:t>
            </a:r>
            <a:r>
              <a:rPr lang="en-US" dirty="0" err="1"/>
              <a:t>direntry</a:t>
            </a:r>
            <a:r>
              <a:rPr lang="en-US" dirty="0"/>
              <a:t> for /</a:t>
            </a:r>
          </a:p>
          <a:p>
            <a:pPr marL="0" indent="0" algn="ctr">
              <a:buNone/>
            </a:pPr>
            <a:r>
              <a:rPr lang="en-US" dirty="0"/>
              <a:t>Create data block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301162-4EF6-9332-4997-C4571D4E41A9}"/>
              </a:ext>
            </a:extLst>
          </p:cNvPr>
          <p:cNvSpPr/>
          <p:nvPr/>
        </p:nvSpPr>
        <p:spPr bwMode="auto">
          <a:xfrm>
            <a:off x="381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B7ED93-E1F6-AE28-FFEF-3CBA9F8D3A69}"/>
              </a:ext>
            </a:extLst>
          </p:cNvPr>
          <p:cNvSpPr/>
          <p:nvPr/>
        </p:nvSpPr>
        <p:spPr bwMode="auto">
          <a:xfrm>
            <a:off x="1524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1100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3C4001-E7E4-719D-ED05-AFEC494DAB7B}"/>
              </a:ext>
            </a:extLst>
          </p:cNvPr>
          <p:cNvSpPr/>
          <p:nvPr/>
        </p:nvSpPr>
        <p:spPr bwMode="auto">
          <a:xfrm>
            <a:off x="2693158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1100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0000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408A3-A312-4A5A-F61C-3406204AB65B}"/>
              </a:ext>
            </a:extLst>
          </p:cNvPr>
          <p:cNvSpPr/>
          <p:nvPr/>
        </p:nvSpPr>
        <p:spPr bwMode="auto">
          <a:xfrm>
            <a:off x="386914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0 to 15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6299E3-D380-CCFD-E968-D593D0E3CC6B}"/>
              </a:ext>
            </a:extLst>
          </p:cNvPr>
          <p:cNvSpPr/>
          <p:nvPr/>
        </p:nvSpPr>
        <p:spPr bwMode="auto">
          <a:xfrm>
            <a:off x="5045122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16 to 31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59D174-1733-025E-C131-39BDC32C58B5}"/>
              </a:ext>
            </a:extLst>
          </p:cNvPr>
          <p:cNvSpPr/>
          <p:nvPr/>
        </p:nvSpPr>
        <p:spPr bwMode="auto">
          <a:xfrm>
            <a:off x="6221104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32 to 47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A0F138-093A-0B8F-AE80-7810C964C5CF}"/>
              </a:ext>
            </a:extLst>
          </p:cNvPr>
          <p:cNvSpPr/>
          <p:nvPr/>
        </p:nvSpPr>
        <p:spPr bwMode="auto">
          <a:xfrm>
            <a:off x="7397086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48 to 63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81C7CC-D156-26D3-BB31-B247BCE5D093}"/>
              </a:ext>
            </a:extLst>
          </p:cNvPr>
          <p:cNvSpPr/>
          <p:nvPr/>
        </p:nvSpPr>
        <p:spPr bwMode="auto">
          <a:xfrm>
            <a:off x="8590127" y="3853218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64 to 79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63C5EC-884D-FD07-0278-EF32ABF1E5A0}"/>
              </a:ext>
            </a:extLst>
          </p:cNvPr>
          <p:cNvSpPr/>
          <p:nvPr/>
        </p:nvSpPr>
        <p:spPr bwMode="auto">
          <a:xfrm>
            <a:off x="35597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+mn-lt"/>
              </a:rPr>
              <a:t>&lt;..,-1&gt;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&lt;cs162,1&gt;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81C520-03FC-DDDD-1625-039F792C6D5F}"/>
              </a:ext>
            </a:extLst>
          </p:cNvPr>
          <p:cNvSpPr/>
          <p:nvPr/>
        </p:nvSpPr>
        <p:spPr bwMode="auto">
          <a:xfrm>
            <a:off x="149897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&lt;..,0&gt;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E569B-AFF9-4478-6281-DF88F6C3C106}"/>
              </a:ext>
            </a:extLst>
          </p:cNvPr>
          <p:cNvSpPr/>
          <p:nvPr/>
        </p:nvSpPr>
        <p:spPr bwMode="auto">
          <a:xfrm>
            <a:off x="2668136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59DC6C-439E-A8C5-A805-B570CF3CC1BD}"/>
              </a:ext>
            </a:extLst>
          </p:cNvPr>
          <p:cNvSpPr/>
          <p:nvPr/>
        </p:nvSpPr>
        <p:spPr bwMode="auto">
          <a:xfrm>
            <a:off x="384411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48B667-0E7F-8650-90E0-1FE946D77D46}"/>
              </a:ext>
            </a:extLst>
          </p:cNvPr>
          <p:cNvSpPr/>
          <p:nvPr/>
        </p:nvSpPr>
        <p:spPr bwMode="auto">
          <a:xfrm>
            <a:off x="5020100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992353-0CC6-880C-F8DE-16BBBDB3582D}"/>
              </a:ext>
            </a:extLst>
          </p:cNvPr>
          <p:cNvSpPr/>
          <p:nvPr/>
        </p:nvSpPr>
        <p:spPr bwMode="auto">
          <a:xfrm>
            <a:off x="6196082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8A14FF-6A4F-1CE8-6CE7-315B6E2C39AE}"/>
              </a:ext>
            </a:extLst>
          </p:cNvPr>
          <p:cNvSpPr/>
          <p:nvPr/>
        </p:nvSpPr>
        <p:spPr bwMode="auto">
          <a:xfrm>
            <a:off x="7372064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8E0CD0-3011-E033-49B1-5F43D7CBB11B}"/>
              </a:ext>
            </a:extLst>
          </p:cNvPr>
          <p:cNvSpPr/>
          <p:nvPr/>
        </p:nvSpPr>
        <p:spPr bwMode="auto">
          <a:xfrm>
            <a:off x="8565105" y="4729518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148796A-5B70-C745-A6C2-665F693F3F96}"/>
              </a:ext>
            </a:extLst>
          </p:cNvPr>
          <p:cNvCxnSpPr>
            <a:stCxn id="7" idx="1"/>
            <a:endCxn id="12" idx="0"/>
          </p:cNvCxnSpPr>
          <p:nvPr/>
        </p:nvCxnSpPr>
        <p:spPr bwMode="auto">
          <a:xfrm rot="10800000" flipV="1">
            <a:off x="927478" y="4305300"/>
            <a:ext cx="2941662" cy="457200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52A8FB9-2C45-08A4-EA94-DC0B4189B667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 rot="10800000" flipV="1">
            <a:off x="2070478" y="4457700"/>
            <a:ext cx="1951062" cy="304800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40119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A77C-C9C0-1E19-A556-FC9E530E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1BC328-B7C5-1915-0387-DFC8E861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/cs162/natacha.txt (60KB)</a:t>
            </a:r>
          </a:p>
          <a:p>
            <a:pPr marL="0" indent="0" algn="ctr">
              <a:buNone/>
            </a:pPr>
            <a:r>
              <a:rPr lang="en-US" dirty="0"/>
              <a:t>Allocate </a:t>
            </a:r>
            <a:r>
              <a:rPr lang="en-US" dirty="0" err="1"/>
              <a:t>inode</a:t>
            </a:r>
            <a:r>
              <a:rPr lang="en-US" dirty="0"/>
              <a:t> 3</a:t>
            </a:r>
          </a:p>
          <a:p>
            <a:pPr marL="0" indent="0" algn="ctr">
              <a:buNone/>
            </a:pPr>
            <a:r>
              <a:rPr lang="en-US" dirty="0"/>
              <a:t>Update </a:t>
            </a:r>
            <a:r>
              <a:rPr lang="en-US" dirty="0" err="1"/>
              <a:t>direntry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Create indirect block</a:t>
            </a:r>
          </a:p>
          <a:p>
            <a:pPr marL="0" indent="0" algn="ctr">
              <a:buNone/>
            </a:pPr>
            <a:r>
              <a:rPr lang="en-US" dirty="0"/>
              <a:t>Create </a:t>
            </a:r>
            <a:r>
              <a:rPr lang="en-US" dirty="0" err="1"/>
              <a:t>datablocks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301162-4EF6-9332-4997-C4571D4E41A9}"/>
              </a:ext>
            </a:extLst>
          </p:cNvPr>
          <p:cNvSpPr/>
          <p:nvPr/>
        </p:nvSpPr>
        <p:spPr bwMode="auto">
          <a:xfrm>
            <a:off x="381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B7ED93-E1F6-AE28-FFEF-3CBA9F8D3A69}"/>
              </a:ext>
            </a:extLst>
          </p:cNvPr>
          <p:cNvSpPr/>
          <p:nvPr/>
        </p:nvSpPr>
        <p:spPr bwMode="auto">
          <a:xfrm>
            <a:off x="152400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1101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3C4001-E7E4-719D-ED05-AFEC494DAB7B}"/>
              </a:ext>
            </a:extLst>
          </p:cNvPr>
          <p:cNvSpPr/>
          <p:nvPr/>
        </p:nvSpPr>
        <p:spPr bwMode="auto">
          <a:xfrm>
            <a:off x="2693158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1111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1111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408A3-A312-4A5A-F61C-3406204AB65B}"/>
              </a:ext>
            </a:extLst>
          </p:cNvPr>
          <p:cNvSpPr/>
          <p:nvPr/>
        </p:nvSpPr>
        <p:spPr bwMode="auto">
          <a:xfrm>
            <a:off x="3869140" y="38862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0 to 15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6299E3-D380-CCFD-E968-D593D0E3CC6B}"/>
              </a:ext>
            </a:extLst>
          </p:cNvPr>
          <p:cNvSpPr/>
          <p:nvPr/>
        </p:nvSpPr>
        <p:spPr bwMode="auto">
          <a:xfrm>
            <a:off x="5045122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16 to 31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59D174-1733-025E-C131-39BDC32C58B5}"/>
              </a:ext>
            </a:extLst>
          </p:cNvPr>
          <p:cNvSpPr/>
          <p:nvPr/>
        </p:nvSpPr>
        <p:spPr bwMode="auto">
          <a:xfrm>
            <a:off x="6221104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32 to 47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A0F138-093A-0B8F-AE80-7810C964C5CF}"/>
              </a:ext>
            </a:extLst>
          </p:cNvPr>
          <p:cNvSpPr/>
          <p:nvPr/>
        </p:nvSpPr>
        <p:spPr bwMode="auto">
          <a:xfrm>
            <a:off x="7397086" y="38668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48 to 63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81C7CC-D156-26D3-BB31-B247BCE5D093}"/>
              </a:ext>
            </a:extLst>
          </p:cNvPr>
          <p:cNvSpPr/>
          <p:nvPr/>
        </p:nvSpPr>
        <p:spPr bwMode="auto">
          <a:xfrm>
            <a:off x="8590127" y="3853218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latin typeface="+mn-lt"/>
              </a:rPr>
              <a:t>Inodes</a:t>
            </a:r>
            <a:r>
              <a:rPr lang="en-US" b="0" dirty="0">
                <a:latin typeface="+mn-lt"/>
              </a:rPr>
              <a:t> 64 to 79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63C5EC-884D-FD07-0278-EF32ABF1E5A0}"/>
              </a:ext>
            </a:extLst>
          </p:cNvPr>
          <p:cNvSpPr/>
          <p:nvPr/>
        </p:nvSpPr>
        <p:spPr bwMode="auto">
          <a:xfrm>
            <a:off x="35597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+mn-lt"/>
              </a:rPr>
              <a:t>&lt;..,-1&gt;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&lt;cs162,1&gt;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81C520-03FC-DDDD-1625-039F792C6D5F}"/>
              </a:ext>
            </a:extLst>
          </p:cNvPr>
          <p:cNvSpPr/>
          <p:nvPr/>
        </p:nvSpPr>
        <p:spPr bwMode="auto">
          <a:xfrm>
            <a:off x="149897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&lt;..,0&gt;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+mn-lt"/>
              </a:rPr>
              <a:t>&lt;nat..,3&gt;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E569B-AFF9-4478-6281-DF88F6C3C106}"/>
              </a:ext>
            </a:extLst>
          </p:cNvPr>
          <p:cNvSpPr/>
          <p:nvPr/>
        </p:nvSpPr>
        <p:spPr bwMode="auto">
          <a:xfrm>
            <a:off x="2668136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Indirect block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59DC6C-439E-A8C5-A805-B570CF3CC1BD}"/>
              </a:ext>
            </a:extLst>
          </p:cNvPr>
          <p:cNvSpPr/>
          <p:nvPr/>
        </p:nvSpPr>
        <p:spPr bwMode="auto">
          <a:xfrm>
            <a:off x="3844118" y="4762500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 block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48B667-0E7F-8650-90E0-1FE946D77D46}"/>
              </a:ext>
            </a:extLst>
          </p:cNvPr>
          <p:cNvSpPr/>
          <p:nvPr/>
        </p:nvSpPr>
        <p:spPr bwMode="auto">
          <a:xfrm>
            <a:off x="5020100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 block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992353-0CC6-880C-F8DE-16BBBDB3582D}"/>
              </a:ext>
            </a:extLst>
          </p:cNvPr>
          <p:cNvSpPr/>
          <p:nvPr/>
        </p:nvSpPr>
        <p:spPr bwMode="auto">
          <a:xfrm>
            <a:off x="6196082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 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8A14FF-6A4F-1CE8-6CE7-315B6E2C39AE}"/>
              </a:ext>
            </a:extLst>
          </p:cNvPr>
          <p:cNvSpPr/>
          <p:nvPr/>
        </p:nvSpPr>
        <p:spPr bwMode="auto">
          <a:xfrm>
            <a:off x="7372064" y="4743166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 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8E0CD0-3011-E033-49B1-5F43D7CBB11B}"/>
              </a:ext>
            </a:extLst>
          </p:cNvPr>
          <p:cNvSpPr/>
          <p:nvPr/>
        </p:nvSpPr>
        <p:spPr bwMode="auto">
          <a:xfrm>
            <a:off x="8565105" y="4729518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 block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148796A-5B70-C745-A6C2-665F693F3F96}"/>
              </a:ext>
            </a:extLst>
          </p:cNvPr>
          <p:cNvCxnSpPr>
            <a:stCxn id="7" idx="1"/>
            <a:endCxn id="12" idx="0"/>
          </p:cNvCxnSpPr>
          <p:nvPr/>
        </p:nvCxnSpPr>
        <p:spPr bwMode="auto">
          <a:xfrm rot="10800000" flipV="1">
            <a:off x="927478" y="4305300"/>
            <a:ext cx="2941662" cy="457200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52A8FB9-2C45-08A4-EA94-DC0B4189B667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 rot="10800000" flipV="1">
            <a:off x="2070478" y="4457700"/>
            <a:ext cx="1951062" cy="304800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538C8D-DB01-5846-63BF-4ECF0835AC0B}"/>
              </a:ext>
            </a:extLst>
          </p:cNvPr>
          <p:cNvSpPr/>
          <p:nvPr/>
        </p:nvSpPr>
        <p:spPr bwMode="auto">
          <a:xfrm>
            <a:off x="9774069" y="4752264"/>
            <a:ext cx="1143000" cy="83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…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DAEF7F9-1632-7BD3-931D-C8BE6613BBBF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238500" y="4723829"/>
            <a:ext cx="968139" cy="19107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F6703-B2E9-0F63-4220-15020282B046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38500" y="5600128"/>
            <a:ext cx="1177118" cy="572"/>
          </a:xfrm>
          <a:prstGeom prst="curvedConnector4">
            <a:avLst>
              <a:gd name="adj1" fmla="val 25725"/>
              <a:gd name="adj2" fmla="val 40065035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916995A-06C6-C735-24E9-8151F5868C68}"/>
              </a:ext>
            </a:extLst>
          </p:cNvPr>
          <p:cNvCxnSpPr>
            <a:cxnSpLocks/>
            <a:stCxn id="14" idx="2"/>
            <a:endCxn id="16" idx="2"/>
          </p:cNvCxnSpPr>
          <p:nvPr/>
        </p:nvCxnSpPr>
        <p:spPr bwMode="auto">
          <a:xfrm rot="5400000" flipH="1" flipV="1">
            <a:off x="4405951" y="4415051"/>
            <a:ext cx="19334" cy="2351964"/>
          </a:xfrm>
          <a:prstGeom prst="curvedConnector3">
            <a:avLst>
              <a:gd name="adj1" fmla="val -3300057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81554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F795EF-E56E-C19B-EFC9-1B48E2B1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10871200" cy="533400"/>
          </a:xfrm>
        </p:spPr>
        <p:txBody>
          <a:bodyPr/>
          <a:lstStyle/>
          <a:p>
            <a:r>
              <a:rPr lang="en-US" dirty="0"/>
              <a:t>Unix File System (Berkeley FFS)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356879BB-47D8-6110-1136-AD76A9A9E05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815229"/>
            <a:ext cx="6138880" cy="4052171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36927A2-8A24-680E-1F0A-98613BE9BFA3}"/>
              </a:ext>
            </a:extLst>
          </p:cNvPr>
          <p:cNvSpPr txBox="1">
            <a:spLocks/>
          </p:cNvSpPr>
          <p:nvPr/>
        </p:nvSpPr>
        <p:spPr>
          <a:xfrm>
            <a:off x="812800" y="1358029"/>
            <a:ext cx="10566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b="0" kern="0" dirty="0"/>
              <a:t>Introducing Disk Awareness</a:t>
            </a:r>
          </a:p>
        </p:txBody>
      </p:sp>
    </p:spTree>
    <p:extLst>
      <p:ext uri="{BB962C8B-B14F-4D97-AF65-F5344CB8AC3E}">
        <p14:creationId xmlns:p14="http://schemas.microsoft.com/office/powerpoint/2010/main" val="248730751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226A-CD78-4486-8D7F-8696B648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268200" cy="533400"/>
          </a:xfrm>
        </p:spPr>
        <p:txBody>
          <a:bodyPr/>
          <a:lstStyle/>
          <a:p>
            <a:r>
              <a:rPr lang="en-US" dirty="0"/>
              <a:t>Recall: Critical Factors in File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1493-062F-45DD-9E8E-72260DEE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66400" cy="5334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(Hard) Disk Performance !!!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Maximize sequential access, minimize seeks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Open before Read/Write</a:t>
            </a:r>
          </a:p>
          <a:p>
            <a:pPr lvl="1" algn="ctr"/>
            <a:r>
              <a:rPr lang="en-US" dirty="0"/>
              <a:t>Can perform protection checks and look up where the actual file resource are, in advance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Size is determined as they are used !!!</a:t>
            </a:r>
          </a:p>
          <a:p>
            <a:pPr lvl="1" algn="ctr"/>
            <a:r>
              <a:rPr lang="en-US" dirty="0"/>
              <a:t>Can write (or read zeros) to expand the file</a:t>
            </a:r>
          </a:p>
          <a:p>
            <a:pPr lvl="1" algn="ctr"/>
            <a:r>
              <a:rPr lang="en-US" dirty="0"/>
              <a:t>Start small and grow, need to make room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Organized into directories</a:t>
            </a:r>
          </a:p>
          <a:p>
            <a:pPr lvl="1" algn="ctr"/>
            <a:r>
              <a:rPr lang="en-US" dirty="0"/>
              <a:t>What data structure (on disk) for that?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Need to carefully allocate / free blocks </a:t>
            </a:r>
          </a:p>
          <a:p>
            <a:pPr lvl="1" algn="ctr"/>
            <a:r>
              <a:rPr lang="en-US" dirty="0"/>
              <a:t>Such that access remains efficient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8971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022-1819-40AE-990F-6660E51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AB38-95D3-45E6-A750-7E316157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22" y="1450821"/>
            <a:ext cx="10515600" cy="469753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5000"/>
              </a:spcBef>
              <a:buNone/>
              <a:tabLst>
                <a:tab pos="2635250" algn="l"/>
              </a:tabLst>
            </a:pPr>
            <a:r>
              <a:rPr lang="en-US" dirty="0">
                <a:solidFill>
                  <a:schemeClr val="accent1"/>
                </a:solidFill>
              </a:rPr>
              <a:t>Cylinders: </a:t>
            </a:r>
            <a:r>
              <a:rPr lang="en-US" dirty="0"/>
              <a:t>all the tracks under the </a:t>
            </a:r>
            <a:br>
              <a:rPr lang="en-US" dirty="0"/>
            </a:br>
            <a:r>
              <a:rPr lang="en-US" dirty="0"/>
              <a:t>head at a given point on all surfaces</a:t>
            </a:r>
          </a:p>
          <a:p>
            <a:pPr marL="0" indent="0">
              <a:lnSpc>
                <a:spcPct val="110000"/>
              </a:lnSpc>
              <a:spcBef>
                <a:spcPct val="15000"/>
              </a:spcBef>
              <a:buNone/>
              <a:tabLst>
                <a:tab pos="2635250" algn="l"/>
              </a:tabLst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15000"/>
              </a:spcBef>
              <a:buNone/>
              <a:tabLst>
                <a:tab pos="2635250" algn="l"/>
              </a:tabLst>
            </a:pPr>
            <a:r>
              <a:rPr lang="en-US" dirty="0"/>
              <a:t>Read/write data is a three-stage process: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chemeClr val="accent1"/>
                </a:solidFill>
              </a:rPr>
              <a:t>Seek time: </a:t>
            </a:r>
            <a:r>
              <a:rPr lang="en-US" dirty="0"/>
              <a:t>position the head/arm over the proper track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chemeClr val="accent1"/>
                </a:solidFill>
              </a:rPr>
              <a:t>Rotational latency: </a:t>
            </a:r>
            <a:r>
              <a:rPr lang="en-US" dirty="0"/>
              <a:t>wait for desired sector to rotate under r/w 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chemeClr val="accent1"/>
                </a:solidFill>
              </a:rPr>
              <a:t>Transfer time: </a:t>
            </a:r>
            <a:r>
              <a:rPr lang="en-US" dirty="0"/>
              <a:t>transfer a block of bits (sector) under r/w head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B7443-9592-4D8A-94F9-CB255AF73206}"/>
              </a:ext>
            </a:extLst>
          </p:cNvPr>
          <p:cNvGrpSpPr/>
          <p:nvPr/>
        </p:nvGrpSpPr>
        <p:grpSpPr>
          <a:xfrm>
            <a:off x="8610600" y="914400"/>
            <a:ext cx="3484962" cy="2235138"/>
            <a:chOff x="5715000" y="1230330"/>
            <a:chExt cx="3260729" cy="2010530"/>
          </a:xfrm>
        </p:grpSpPr>
        <p:sp useBgFill="1">
          <p:nvSpPr>
            <p:cNvPr id="8" name="Oval 4">
              <a:extLst>
                <a:ext uri="{FF2B5EF4-FFF2-40B4-BE49-F238E27FC236}">
                  <a16:creationId xmlns:a16="http://schemas.microsoft.com/office/drawing/2014/main" id="{3B98F561-935B-4E1A-857B-5F2F7E95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9" name="Oval 5">
              <a:extLst>
                <a:ext uri="{FF2B5EF4-FFF2-40B4-BE49-F238E27FC236}">
                  <a16:creationId xmlns:a16="http://schemas.microsoft.com/office/drawing/2014/main" id="{816ED293-592B-4F15-BE75-98AE0DF6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0" name="Oval 6">
              <a:extLst>
                <a:ext uri="{FF2B5EF4-FFF2-40B4-BE49-F238E27FC236}">
                  <a16:creationId xmlns:a16="http://schemas.microsoft.com/office/drawing/2014/main" id="{0EE5D35D-7B13-4252-9E5C-6F28E4FC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1" name="Oval 7">
              <a:extLst>
                <a:ext uri="{FF2B5EF4-FFF2-40B4-BE49-F238E27FC236}">
                  <a16:creationId xmlns:a16="http://schemas.microsoft.com/office/drawing/2014/main" id="{DC5F41BE-8C3D-4633-A554-A5E068323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15F1FE80-0943-4E92-A8EF-50615B2CC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78395B73-AFFF-4EEE-81FD-5889A74D6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2423201-7D64-486F-BD06-D5BD1C878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29E3C41-D259-416B-82B1-80E34BF05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547830"/>
              <a:ext cx="743930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Sector</a:t>
              </a: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A1854C57-140C-4D91-A6D3-99F51A24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C381780-B369-4568-8F32-2075BE216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100" y="1230330"/>
              <a:ext cx="651899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Track</a:t>
              </a:r>
            </a:p>
          </p:txBody>
        </p:sp>
        <p:grpSp>
          <p:nvGrpSpPr>
            <p:cNvPr id="18" name="Group 49">
              <a:extLst>
                <a:ext uri="{FF2B5EF4-FFF2-40B4-BE49-F238E27FC236}">
                  <a16:creationId xmlns:a16="http://schemas.microsoft.com/office/drawing/2014/main" id="{563A6B6E-9569-46B5-8711-D47AD8F77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3" y="2233630"/>
              <a:ext cx="2232026" cy="723900"/>
              <a:chOff x="4272" y="632"/>
              <a:chExt cx="1406" cy="456"/>
            </a:xfrm>
          </p:grpSpPr>
          <p:grpSp>
            <p:nvGrpSpPr>
              <p:cNvPr id="29" name="Group 48">
                <a:extLst>
                  <a:ext uri="{FF2B5EF4-FFF2-40B4-BE49-F238E27FC236}">
                    <a16:creationId xmlns:a16="http://schemas.microsoft.com/office/drawing/2014/main" id="{5B93AAFF-8972-4D50-9BD3-EF7B00948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32" name="Oval 15">
                  <a:extLst>
                    <a:ext uri="{FF2B5EF4-FFF2-40B4-BE49-F238E27FC236}">
                      <a16:creationId xmlns:a16="http://schemas.microsoft.com/office/drawing/2014/main" id="{206ED2F6-2EB7-4B74-BD0A-33166F0F4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3" name="Oval 16">
                  <a:extLst>
                    <a:ext uri="{FF2B5EF4-FFF2-40B4-BE49-F238E27FC236}">
                      <a16:creationId xmlns:a16="http://schemas.microsoft.com/office/drawing/2014/main" id="{CC0730A6-5C7E-4046-BA6E-A14B54012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4" name="Line 17">
                  <a:extLst>
                    <a:ext uri="{FF2B5EF4-FFF2-40B4-BE49-F238E27FC236}">
                      <a16:creationId xmlns:a16="http://schemas.microsoft.com/office/drawing/2014/main" id="{18DF6636-3498-4507-B7C9-D55322DF0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5" name="Line 18">
                  <a:extLst>
                    <a:ext uri="{FF2B5EF4-FFF2-40B4-BE49-F238E27FC236}">
                      <a16:creationId xmlns:a16="http://schemas.microsoft.com/office/drawing/2014/main" id="{1502E472-DDE1-4A24-BD95-48C8F5DF12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</p:grpSp>
          <p:sp>
            <p:nvSpPr>
              <p:cNvPr id="30" name="Line 19">
                <a:extLst>
                  <a:ext uri="{FF2B5EF4-FFF2-40B4-BE49-F238E27FC236}">
                    <a16:creationId xmlns:a16="http://schemas.microsoft.com/office/drawing/2014/main" id="{1641D017-1FE8-498D-8181-8B451822B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4D5D1CA6-AE66-402E-A5DA-03DA08A3B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574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Gill Sans Light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F49DFB8A-19FE-4A8B-BDA0-2E9EF61E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A23C2115-DB79-4AEC-8A57-E22436F4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0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Gill Sans Light"/>
                    <a:cs typeface="Ariel"/>
                  </a:rPr>
                  <a:t>Head</a:t>
                </a: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7275DB85-F941-48B3-BB5E-D058D2BDA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FCCAC66D-12F3-4183-8D3C-DF45166A0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6C328DFB-C262-4073-907C-FC3DD812D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F8804A02-5198-4F6E-BD5F-806182D82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7FED8D95-04AE-4E65-8034-090E7719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69C0147C-4AD4-4B51-942A-3CECC5135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</p:grp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E80E128F-C7DF-49BB-8BF6-B32B509D3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7ECBB4-2803-4BCE-94BD-DF6FDB63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2982930"/>
              <a:ext cx="743931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Platter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65144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altLang="ko-KR" dirty="0"/>
              <a:t>Fast File System (BSD 4.2, 1984)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109728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Same </a:t>
            </a:r>
            <a:r>
              <a:rPr lang="en-US" altLang="ko-KR" dirty="0" err="1"/>
              <a:t>inode</a:t>
            </a:r>
            <a:r>
              <a:rPr lang="en-US" altLang="ko-KR" dirty="0"/>
              <a:t> structure as in BSD 4.1</a:t>
            </a:r>
          </a:p>
          <a:p>
            <a:pPr lvl="1"/>
            <a:r>
              <a:rPr lang="en-US" altLang="ko-KR" dirty="0"/>
              <a:t>same file header and triply indirect blocks like we just studied</a:t>
            </a:r>
          </a:p>
          <a:p>
            <a:pPr lvl="1"/>
            <a:r>
              <a:rPr lang="en-US" altLang="ko-KR" dirty="0"/>
              <a:t>Some changes to block sizes from 1024</a:t>
            </a:r>
            <a:r>
              <a:rPr lang="en-US" altLang="ko-KR" dirty="0">
                <a:sym typeface="Symbol" panose="05050102010706020507" pitchFamily="18" charset="2"/>
              </a:rPr>
              <a:t>4096 </a:t>
            </a:r>
            <a:r>
              <a:rPr lang="en-US" altLang="ko-KR" dirty="0"/>
              <a:t>bytes for performance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Optimization for Performance and Reliability:</a:t>
            </a:r>
          </a:p>
          <a:p>
            <a:pPr lvl="1"/>
            <a:r>
              <a:rPr lang="en-US" altLang="ko-KR" dirty="0"/>
              <a:t>Distribute </a:t>
            </a:r>
            <a:r>
              <a:rPr lang="en-US" altLang="ko-KR" dirty="0" err="1"/>
              <a:t>inodes</a:t>
            </a:r>
            <a:r>
              <a:rPr lang="en-US" altLang="ko-KR" dirty="0"/>
              <a:t> among different tracks to be closer to data</a:t>
            </a:r>
          </a:p>
          <a:p>
            <a:pPr lvl="1"/>
            <a:r>
              <a:rPr lang="en-US" altLang="ko-KR" dirty="0"/>
              <a:t>Uses bitmap allocation in place of </a:t>
            </a:r>
            <a:r>
              <a:rPr lang="en-US" altLang="ko-KR" dirty="0" err="1"/>
              <a:t>freelist</a:t>
            </a:r>
            <a:endParaRPr lang="en-US" altLang="ko-KR" dirty="0"/>
          </a:p>
          <a:p>
            <a:pPr lvl="1"/>
            <a:r>
              <a:rPr lang="en-US" altLang="ko-KR" dirty="0"/>
              <a:t>Attempt to allocate files contiguously</a:t>
            </a:r>
          </a:p>
          <a:p>
            <a:pPr lvl="1"/>
            <a:r>
              <a:rPr lang="en-US" altLang="ko-KR" dirty="0"/>
              <a:t>10% reserved disk space</a:t>
            </a:r>
          </a:p>
          <a:p>
            <a:pPr lvl="1"/>
            <a:r>
              <a:rPr lang="en-US" altLang="ko-KR" dirty="0"/>
              <a:t>Skip-sector positioning (mentioned later)</a:t>
            </a:r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9590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Locality: Block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Distribute header information (</a:t>
            </a:r>
            <a:r>
              <a:rPr lang="en-US" dirty="0" err="1"/>
              <a:t>inodes</a:t>
            </a:r>
            <a:r>
              <a:rPr lang="en-US" dirty="0"/>
              <a:t>) closer to the data blocks, in same “cylinder group”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 system volume divided into set of block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blocks, metadata, and free space </a:t>
            </a:r>
            <a:br>
              <a:rPr lang="en-US" dirty="0"/>
            </a:br>
            <a:r>
              <a:rPr lang="en-US" dirty="0"/>
              <a:t>interleaved within block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directory and its files in common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2192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7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Locality: Block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69342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First-Free allocation of new file blocks</a:t>
            </a:r>
          </a:p>
          <a:p>
            <a:pPr lvl="1"/>
            <a:r>
              <a:rPr lang="en-US" altLang="ko-KR" dirty="0"/>
              <a:t>To expand file, first try successive blocks in bitmap, then </a:t>
            </a:r>
            <a:br>
              <a:rPr lang="en-US" altLang="ko-KR" dirty="0"/>
            </a:br>
            <a:r>
              <a:rPr lang="en-US" altLang="ko-KR" dirty="0"/>
              <a:t>choose new range of blocks</a:t>
            </a:r>
          </a:p>
          <a:p>
            <a:pPr lvl="1"/>
            <a:r>
              <a:rPr lang="en-US" dirty="0"/>
              <a:t>Few little holes at start, big sequential runs at </a:t>
            </a:r>
            <a:br>
              <a:rPr lang="en-US" dirty="0"/>
            </a:br>
            <a:r>
              <a:rPr lang="en-US" dirty="0"/>
              <a:t>end of group</a:t>
            </a:r>
          </a:p>
          <a:p>
            <a:pPr lvl="1"/>
            <a:r>
              <a:rPr lang="en-US" dirty="0"/>
              <a:t>Avoids fragmentation</a:t>
            </a:r>
          </a:p>
          <a:p>
            <a:pPr lvl="1"/>
            <a:r>
              <a:rPr lang="en-US" dirty="0"/>
              <a:t>Sequential layout for big files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Important: keep 10% or more free!</a:t>
            </a:r>
          </a:p>
          <a:p>
            <a:pPr lvl="1"/>
            <a:r>
              <a:rPr lang="en-US" dirty="0"/>
              <a:t>Reserve space in the Block Group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10-22 at 5.27.38 PM.pn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2098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9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106680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/>
              <a:t>Missing blocks due to rotational delay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Issue: Read one block, do processing, and read next block.  In meantime, disk has continued turning: missed next block! Need 1 revolution/block!</a:t>
            </a:r>
          </a:p>
          <a:p>
            <a:pPr lvl="1" algn="ctr"/>
            <a:endParaRPr lang="en-US" altLang="ko-KR" dirty="0"/>
          </a:p>
          <a:p>
            <a:pPr lvl="1" algn="ctr"/>
            <a:endParaRPr lang="en-US" altLang="ko-KR" dirty="0"/>
          </a:p>
          <a:p>
            <a:pPr lvl="1" algn="ctr"/>
            <a:endParaRPr lang="en-US" altLang="ko-KR" dirty="0"/>
          </a:p>
          <a:p>
            <a:pPr lvl="1" algn="ctr"/>
            <a:endParaRPr lang="en-US" altLang="ko-KR" dirty="0"/>
          </a:p>
          <a:p>
            <a:pPr lvl="1" algn="ctr"/>
            <a:endParaRPr lang="en-US" altLang="ko-KR" dirty="0"/>
          </a:p>
          <a:p>
            <a:pPr lvl="1" algn="ctr"/>
            <a:endParaRPr lang="en-US" altLang="ko-KR" dirty="0"/>
          </a:p>
          <a:p>
            <a:pPr lvl="1"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3533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10668000" cy="5715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/>
              <a:t>Solution 1: Skip sector positioning (“interleaving”)</a:t>
            </a:r>
          </a:p>
          <a:p>
            <a:pPr lvl="2"/>
            <a:r>
              <a:rPr lang="en-US" altLang="ko-KR" dirty="0"/>
              <a:t>Place the blocks from one file on every other block of a track: give time for processing to overlap rotation</a:t>
            </a:r>
          </a:p>
          <a:p>
            <a:pPr lvl="2"/>
            <a:r>
              <a:rPr lang="en-US" altLang="ko-KR" dirty="0"/>
              <a:t>Can be done by OS or in modern drives by the disk controller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Solution 2: Read ahead: read next block right after first, even if application hasn’t asked for it yet</a:t>
            </a:r>
          </a:p>
          <a:p>
            <a:pPr lvl="2"/>
            <a:r>
              <a:rPr lang="en-US" altLang="ko-KR" dirty="0"/>
              <a:t>This can be done either by OS (read ahead) </a:t>
            </a:r>
          </a:p>
          <a:p>
            <a:pPr lvl="2"/>
            <a:r>
              <a:rPr lang="en-US" altLang="ko-KR" dirty="0"/>
              <a:t>By disk itself (track buffers) - many disk controllers have internal RAM that allows them to read a complete track</a:t>
            </a:r>
          </a:p>
        </p:txBody>
      </p:sp>
    </p:spTree>
    <p:extLst>
      <p:ext uri="{BB962C8B-B14F-4D97-AF65-F5344CB8AC3E}">
        <p14:creationId xmlns:p14="http://schemas.microsoft.com/office/powerpoint/2010/main" val="605049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99AA-FCAD-4B94-BD42-4C142C9B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876-EDE1-4D77-B70D-2FEFA709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819400"/>
            <a:ext cx="10566400" cy="3733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Layer of OS that transforms block interface of disks (or other block devices) into Files, Directories, etc.</a:t>
            </a:r>
          </a:p>
        </p:txBody>
      </p:sp>
    </p:spTree>
    <p:extLst>
      <p:ext uri="{BB962C8B-B14F-4D97-AF65-F5344CB8AC3E}">
        <p14:creationId xmlns:p14="http://schemas.microsoft.com/office/powerpoint/2010/main" val="2274507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4.2 BSD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11811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pPr lvl="1"/>
            <a:r>
              <a:rPr lang="en-US" dirty="0"/>
              <a:t>Efficient storage for both small and large files</a:t>
            </a:r>
          </a:p>
          <a:p>
            <a:pPr lvl="1"/>
            <a:r>
              <a:rPr lang="en-US" dirty="0"/>
              <a:t>Locality for both small and large files</a:t>
            </a:r>
          </a:p>
          <a:p>
            <a:pPr lvl="1"/>
            <a:r>
              <a:rPr lang="en-US" dirty="0"/>
              <a:t>Locality for metadata and data</a:t>
            </a:r>
          </a:p>
          <a:p>
            <a:pPr lvl="1"/>
            <a:r>
              <a:rPr lang="en-US" dirty="0"/>
              <a:t>No defragmentation necessary!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pPr lvl="1"/>
            <a:r>
              <a:rPr lang="en-US" dirty="0"/>
              <a:t>Inefficient for tiny files (a 1 byte file requires both an </a:t>
            </a:r>
            <a:r>
              <a:rPr lang="en-US" dirty="0" err="1"/>
              <a:t>inode</a:t>
            </a:r>
            <a:r>
              <a:rPr lang="en-US" dirty="0"/>
              <a:t> and a data block)</a:t>
            </a:r>
          </a:p>
          <a:p>
            <a:pPr lvl="1"/>
            <a:r>
              <a:rPr lang="en-US" dirty="0"/>
              <a:t>Inefficient encoding when file is mostly contiguous on disk</a:t>
            </a:r>
          </a:p>
          <a:p>
            <a:pPr lvl="1"/>
            <a:r>
              <a:rPr lang="en-US" dirty="0"/>
              <a:t>Need to reserve 10-20% of free space to prevent fragmentation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35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867C-6315-EBFE-435D-C0DFFF3E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file systems?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FDDE3D-DE3E-A09D-79E6-6449BA0FFD31}"/>
              </a:ext>
            </a:extLst>
          </p:cNvPr>
          <p:cNvSpPr/>
          <p:nvPr/>
        </p:nvSpPr>
        <p:spPr bwMode="auto">
          <a:xfrm>
            <a:off x="4114800" y="1524000"/>
            <a:ext cx="4267200" cy="1524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dirty="0"/>
              <a:t>FAT: </a:t>
            </a:r>
          </a:p>
          <a:p>
            <a:pPr marL="0" indent="0" algn="ctr">
              <a:buNone/>
            </a:pPr>
            <a:r>
              <a:rPr lang="en-US" sz="2400" dirty="0"/>
              <a:t>File Allocation Table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(MS-DOS,1977)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077B3B-1BB0-B962-1D0D-377CB7A88DE8}"/>
              </a:ext>
            </a:extLst>
          </p:cNvPr>
          <p:cNvSpPr/>
          <p:nvPr/>
        </p:nvSpPr>
        <p:spPr bwMode="auto">
          <a:xfrm>
            <a:off x="3810000" y="3886200"/>
            <a:ext cx="5283200" cy="1535374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dirty="0"/>
              <a:t>Windows NTFS</a:t>
            </a:r>
          </a:p>
        </p:txBody>
      </p:sp>
    </p:spTree>
    <p:extLst>
      <p:ext uri="{BB962C8B-B14F-4D97-AF65-F5344CB8AC3E}">
        <p14:creationId xmlns:p14="http://schemas.microsoft.com/office/powerpoint/2010/main" val="95298452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4" y="4587257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5192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7531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5" y="4587257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5192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7531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50" y="1066800"/>
            <a:ext cx="5948386" cy="5486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Assume (for now) we have a </a:t>
            </a:r>
            <a:br>
              <a:rPr lang="en-US" sz="2400" dirty="0"/>
            </a:br>
            <a:r>
              <a:rPr lang="en-US" sz="2400" dirty="0"/>
              <a:t>way to translate a path to </a:t>
            </a:r>
            <a:br>
              <a:rPr lang="en-US" sz="2400" dirty="0"/>
            </a:br>
            <a:r>
              <a:rPr lang="en-US" sz="2400" dirty="0"/>
              <a:t>a “file number”</a:t>
            </a:r>
          </a:p>
          <a:p>
            <a:pPr lvl="1"/>
            <a:r>
              <a:rPr lang="en-US" sz="2000" dirty="0"/>
              <a:t>i.e., a directory structure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Disk Storage is a collection of Blocks</a:t>
            </a:r>
          </a:p>
          <a:p>
            <a:pPr lvl="1"/>
            <a:r>
              <a:rPr lang="en-US" sz="2000" dirty="0"/>
              <a:t>Just hold file data</a:t>
            </a:r>
          </a:p>
          <a:p>
            <a:pPr marL="457200" lvl="1" indent="0">
              <a:buNone/>
            </a:pPr>
            <a:r>
              <a:rPr lang="en-US" sz="2000" dirty="0"/>
              <a:t>(offset o = &lt; B, x &gt;)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sz="2400" dirty="0"/>
              <a:t>xample: </a:t>
            </a:r>
            <a:r>
              <a:rPr lang="en-US" sz="2400" dirty="0" err="1"/>
              <a:t>file_read</a:t>
            </a:r>
            <a:r>
              <a:rPr lang="en-US" sz="2400" dirty="0"/>
              <a:t> 31, &lt; 2, x &gt;</a:t>
            </a:r>
          </a:p>
          <a:p>
            <a:pPr lvl="1"/>
            <a:r>
              <a:rPr lang="en-US" sz="2200" dirty="0"/>
              <a:t>Index into FAT with file number</a:t>
            </a:r>
          </a:p>
          <a:p>
            <a:pPr lvl="1"/>
            <a:r>
              <a:rPr lang="en-US" sz="2200" dirty="0"/>
              <a:t>Follow linked list to block</a:t>
            </a:r>
          </a:p>
          <a:p>
            <a:pPr lvl="1"/>
            <a:r>
              <a:rPr lang="en-US" sz="2200" dirty="0"/>
              <a:t>Read the block from disk </a:t>
            </a:r>
            <a:br>
              <a:rPr lang="en-US" sz="2200" dirty="0"/>
            </a:br>
            <a:r>
              <a:rPr lang="en-US" sz="2200" dirty="0"/>
              <a:t>into memory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377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0231 L -0.27864 0.0951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1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83" y="993640"/>
            <a:ext cx="5322147" cy="5638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File is a collection of disk blocks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FAT is linked list 1-1 with blocks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File number is index of root of block list for the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File offset: block number and offset within block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Follow list to get block number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Unused blocks marked free</a:t>
            </a:r>
          </a:p>
          <a:p>
            <a:pPr lvl="1"/>
            <a:r>
              <a:rPr lang="en-US" dirty="0"/>
              <a:t>Could require scan to find</a:t>
            </a:r>
          </a:p>
          <a:p>
            <a:pPr lvl="1"/>
            <a:r>
              <a:rPr lang="en-US" dirty="0"/>
              <a:t>Or, could use a free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E164E99-5642-4C85-8BAD-D41B66E53397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5529360" y="3082070"/>
              <a:ext cx="510838" cy="1310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0F381C1-82F2-43E1-8157-23178E5588D8}"/>
                </a:ext>
              </a:extLst>
            </p:cNvPr>
            <p:cNvCxnSpPr/>
            <p:nvPr/>
          </p:nvCxnSpPr>
          <p:spPr>
            <a:xfrm flipV="1">
              <a:off x="5516937" y="4029719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E43086-7910-4F99-8A6E-E70A34E81020}"/>
                </a:ext>
              </a:extLst>
            </p:cNvPr>
            <p:cNvCxnSpPr>
              <a:stCxn id="67" idx="3"/>
              <a:endCxn id="64" idx="1"/>
            </p:cNvCxnSpPr>
            <p:nvPr/>
          </p:nvCxnSpPr>
          <p:spPr>
            <a:xfrm>
              <a:off x="5529360" y="4392848"/>
              <a:ext cx="509583" cy="4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149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599"/>
            <a:ext cx="5151474" cy="53501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err="1">
                <a:sym typeface="Wingdings"/>
              </a:rPr>
              <a:t>file_write</a:t>
            </a:r>
            <a:r>
              <a:rPr lang="en-US" dirty="0">
                <a:sym typeface="Wingdings"/>
              </a:rPr>
              <a:t>(31, &lt; 3, y &gt;)</a:t>
            </a:r>
          </a:p>
          <a:p>
            <a:pPr lvl="1"/>
            <a:r>
              <a:rPr lang="en-US" dirty="0">
                <a:sym typeface="Wingdings"/>
              </a:rPr>
              <a:t>Grab free block</a:t>
            </a:r>
          </a:p>
          <a:p>
            <a:pPr lvl="1"/>
            <a:r>
              <a:rPr lang="en-US" dirty="0">
                <a:sym typeface="Wingdings"/>
              </a:rPr>
              <a:t>Linking them into file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5BF8DE-E9B7-464D-BEF7-7A37EDC23462}"/>
              </a:ext>
            </a:extLst>
          </p:cNvPr>
          <p:cNvSpPr/>
          <p:nvPr/>
        </p:nvSpPr>
        <p:spPr>
          <a:xfrm>
            <a:off x="8404320" y="1715423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18CC39-262D-4611-B4CE-80283DF5B480}"/>
              </a:ext>
            </a:extLst>
          </p:cNvPr>
          <p:cNvSpPr/>
          <p:nvPr/>
        </p:nvSpPr>
        <p:spPr>
          <a:xfrm>
            <a:off x="8404320" y="36441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89CC2F-331C-4932-ACBA-71031A06CEC4}"/>
              </a:ext>
            </a:extLst>
          </p:cNvPr>
          <p:cNvSpPr/>
          <p:nvPr/>
        </p:nvSpPr>
        <p:spPr>
          <a:xfrm>
            <a:off x="8404672" y="397449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20002-8521-4CCA-A234-58FDDB88CE3B}"/>
              </a:ext>
            </a:extLst>
          </p:cNvPr>
          <p:cNvSpPr/>
          <p:nvPr/>
        </p:nvSpPr>
        <p:spPr>
          <a:xfrm>
            <a:off x="8405665" y="26696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A21AF1-9391-4734-A59C-3B4E62F968E3}"/>
              </a:ext>
            </a:extLst>
          </p:cNvPr>
          <p:cNvSpPr txBox="1"/>
          <p:nvPr/>
        </p:nvSpPr>
        <p:spPr>
          <a:xfrm>
            <a:off x="7289026" y="393046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164E99-5642-4C85-8BAD-D41B66E53397}"/>
              </a:ext>
            </a:extLst>
          </p:cNvPr>
          <p:cNvCxnSpPr>
            <a:stCxn id="67" idx="3"/>
          </p:cNvCxnSpPr>
          <p:nvPr/>
        </p:nvCxnSpPr>
        <p:spPr>
          <a:xfrm flipV="1">
            <a:off x="7895089" y="2819739"/>
            <a:ext cx="510838" cy="1310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F381C1-82F2-43E1-8157-23178E5588D8}"/>
              </a:ext>
            </a:extLst>
          </p:cNvPr>
          <p:cNvCxnSpPr/>
          <p:nvPr/>
        </p:nvCxnSpPr>
        <p:spPr>
          <a:xfrm flipV="1">
            <a:off x="7882666" y="3767388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E43086-7910-4F99-8A6E-E70A34E81020}"/>
              </a:ext>
            </a:extLst>
          </p:cNvPr>
          <p:cNvCxnSpPr>
            <a:stCxn id="67" idx="3"/>
            <a:endCxn id="64" idx="1"/>
          </p:cNvCxnSpPr>
          <p:nvPr/>
        </p:nvCxnSpPr>
        <p:spPr>
          <a:xfrm>
            <a:off x="7895089" y="4130517"/>
            <a:ext cx="509583" cy="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46BA39-5709-4AFB-98D3-440A540AEAE8}"/>
              </a:ext>
            </a:extLst>
          </p:cNvPr>
          <p:cNvCxnSpPr>
            <a:stCxn id="67" idx="3"/>
            <a:endCxn id="62" idx="1"/>
          </p:cNvCxnSpPr>
          <p:nvPr/>
        </p:nvCxnSpPr>
        <p:spPr>
          <a:xfrm flipV="1">
            <a:off x="7895089" y="1870750"/>
            <a:ext cx="509231" cy="225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2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417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71" y="1314770"/>
            <a:ext cx="541539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Where is FAT stored?</a:t>
            </a:r>
          </a:p>
          <a:p>
            <a:pPr lvl="1"/>
            <a:r>
              <a:rPr lang="en-US" sz="2000" dirty="0"/>
              <a:t>On disk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How to format a disk?</a:t>
            </a:r>
          </a:p>
          <a:p>
            <a:pPr lvl="1"/>
            <a:r>
              <a:rPr lang="en-US" sz="2000" dirty="0"/>
              <a:t>Zero the blocks, mark FAT entries “free”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How to quick format a disk?</a:t>
            </a:r>
          </a:p>
          <a:p>
            <a:pPr lvl="1"/>
            <a:r>
              <a:rPr lang="en-US" sz="2000" dirty="0"/>
              <a:t>Mark FAT entries “free”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Simple: can implement in device firmware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45771"/>
            <a:ext cx="1634523" cy="2837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573431" y="1559178"/>
            <a:ext cx="1911278" cy="854504"/>
            <a:chOff x="3527788" y="2109138"/>
            <a:chExt cx="1911278" cy="8545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3527788" y="2109138"/>
              <a:ext cx="9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3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4" name="Freeform 64">
            <a:extLst>
              <a:ext uri="{FF2B5EF4-FFF2-40B4-BE49-F238E27FC236}">
                <a16:creationId xmlns:a16="http://schemas.microsoft.com/office/drawing/2014/main" id="{255B7CBA-9203-4720-9E46-2231CC5246E2}"/>
              </a:ext>
            </a:extLst>
          </p:cNvPr>
          <p:cNvSpPr/>
          <p:nvPr/>
        </p:nvSpPr>
        <p:spPr>
          <a:xfrm>
            <a:off x="8737987" y="2865730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ED87F-B8C7-4044-8120-D2D54F0268E5}"/>
              </a:ext>
            </a:extLst>
          </p:cNvPr>
          <p:cNvSpPr/>
          <p:nvPr/>
        </p:nvSpPr>
        <p:spPr>
          <a:xfrm>
            <a:off x="8400791" y="3969944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F93843-DD25-4371-9C33-696FD725EBF0}"/>
              </a:ext>
            </a:extLst>
          </p:cNvPr>
          <p:cNvSpPr/>
          <p:nvPr/>
        </p:nvSpPr>
        <p:spPr>
          <a:xfrm>
            <a:off x="8405965" y="2663949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D486D-2245-4A5E-B228-AF49D2C28DF4}"/>
              </a:ext>
            </a:extLst>
          </p:cNvPr>
          <p:cNvGrpSpPr/>
          <p:nvPr/>
        </p:nvGrpSpPr>
        <p:grpSpPr>
          <a:xfrm>
            <a:off x="7010433" y="4246140"/>
            <a:ext cx="1315518" cy="616687"/>
            <a:chOff x="3579621" y="1992773"/>
            <a:chExt cx="1315518" cy="61668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04DF6-1523-4732-A94E-C0DA5397B72F}"/>
                </a:ext>
              </a:extLst>
            </p:cNvPr>
            <p:cNvSpPr txBox="1"/>
            <p:nvPr/>
          </p:nvSpPr>
          <p:spPr>
            <a:xfrm>
              <a:off x="3579621" y="2209350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#2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2F63B7F-5B43-44A4-80EE-E2E07D18B037}"/>
                </a:ext>
              </a:extLst>
            </p:cNvPr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781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21 at 1.03.13 PM.png">
            <a:extLst>
              <a:ext uri="{FF2B5EF4-FFF2-40B4-BE49-F238E27FC236}">
                <a16:creationId xmlns:a16="http://schemas.microsoft.com/office/drawing/2014/main" id="{D2650F73-22D5-455E-B003-893D70C1B07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23" y="411127"/>
            <a:ext cx="8445500" cy="193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2C5AC-4A3C-426F-8405-99642439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FAT: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D2C5-5CEE-4EC7-97C8-4E3C78DE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945"/>
            <a:ext cx="10515600" cy="41874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 directory is a file containing &lt;</a:t>
            </a:r>
            <a:r>
              <a:rPr lang="en-US" dirty="0" err="1"/>
              <a:t>file_name</a:t>
            </a:r>
            <a:r>
              <a:rPr lang="en-US" dirty="0"/>
              <a:t>: </a:t>
            </a:r>
            <a:r>
              <a:rPr lang="en-US" dirty="0" err="1"/>
              <a:t>file_number</a:t>
            </a:r>
            <a:r>
              <a:rPr lang="en-US" dirty="0"/>
              <a:t>&gt; mappings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FAT: file attributes are kept in directory (!!!)</a:t>
            </a:r>
          </a:p>
          <a:p>
            <a:pPr lvl="1"/>
            <a:r>
              <a:rPr lang="en-US" dirty="0"/>
              <a:t>Not directly associated with the file itself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  <a:tabLst>
                <a:tab pos="5829300" algn="l"/>
              </a:tabLst>
            </a:pPr>
            <a:r>
              <a:rPr lang="en-US" dirty="0"/>
              <a:t>Each directory a linked list of entries</a:t>
            </a:r>
          </a:p>
          <a:p>
            <a:pPr lvl="1">
              <a:tabLst>
                <a:tab pos="5829300" algn="l"/>
              </a:tabLst>
            </a:pPr>
            <a:r>
              <a:rPr lang="en-US" dirty="0"/>
              <a:t>Requires linear search of directory to find particular entry</a:t>
            </a:r>
          </a:p>
          <a:p>
            <a:pPr marL="457200" lvl="1" indent="0">
              <a:buNone/>
              <a:tabLst>
                <a:tab pos="5829300" algn="l"/>
              </a:tabLst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do you find root directory (“/”)?</a:t>
            </a:r>
          </a:p>
          <a:p>
            <a:pPr lvl="1"/>
            <a:r>
              <a:rPr lang="en-US" dirty="0"/>
              <a:t>At well-defined place on disk</a:t>
            </a:r>
          </a:p>
          <a:p>
            <a:pPr lvl="1"/>
            <a:r>
              <a:rPr lang="en-US" dirty="0"/>
              <a:t>For FAT, this is at block 2 (there are no blocks 0 or 1)</a:t>
            </a:r>
          </a:p>
        </p:txBody>
      </p:sp>
    </p:spTree>
    <p:extLst>
      <p:ext uri="{BB962C8B-B14F-4D97-AF65-F5344CB8AC3E}">
        <p14:creationId xmlns:p14="http://schemas.microsoft.com/office/powerpoint/2010/main" val="1807798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219200"/>
            <a:ext cx="5455927" cy="4655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you start with the file number: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Time to find block?</a:t>
            </a:r>
          </a:p>
          <a:p>
            <a:r>
              <a:rPr lang="en-US" sz="2400" dirty="0"/>
              <a:t>Block layout for file?</a:t>
            </a:r>
          </a:p>
          <a:p>
            <a:r>
              <a:rPr lang="en-US" sz="2400" dirty="0"/>
              <a:t>Sequential access?</a:t>
            </a:r>
          </a:p>
          <a:p>
            <a:r>
              <a:rPr lang="en-US" sz="2400" dirty="0"/>
              <a:t>Random access?</a:t>
            </a:r>
          </a:p>
          <a:p>
            <a:r>
              <a:rPr lang="en-US" sz="2400" dirty="0"/>
              <a:t>Fragmentation?</a:t>
            </a:r>
          </a:p>
          <a:p>
            <a:r>
              <a:rPr lang="en-US" sz="2400" dirty="0"/>
              <a:t>Small files?</a:t>
            </a:r>
          </a:p>
          <a:p>
            <a:r>
              <a:rPr lang="en-US" sz="2400" dirty="0"/>
              <a:t>Big files?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45771"/>
            <a:ext cx="1634523" cy="2837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591319" y="1529949"/>
            <a:ext cx="1893390" cy="883733"/>
            <a:chOff x="3545676" y="2079909"/>
            <a:chExt cx="1893390" cy="8837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3545676" y="2079909"/>
              <a:ext cx="9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C5E0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3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4" name="Freeform 64">
            <a:extLst>
              <a:ext uri="{FF2B5EF4-FFF2-40B4-BE49-F238E27FC236}">
                <a16:creationId xmlns:a16="http://schemas.microsoft.com/office/drawing/2014/main" id="{255B7CBA-9203-4720-9E46-2231CC5246E2}"/>
              </a:ext>
            </a:extLst>
          </p:cNvPr>
          <p:cNvSpPr/>
          <p:nvPr/>
        </p:nvSpPr>
        <p:spPr>
          <a:xfrm>
            <a:off x="8737987" y="2865730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ED87F-B8C7-4044-8120-D2D54F0268E5}"/>
              </a:ext>
            </a:extLst>
          </p:cNvPr>
          <p:cNvSpPr/>
          <p:nvPr/>
        </p:nvSpPr>
        <p:spPr>
          <a:xfrm>
            <a:off x="8400791" y="3969944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F93843-DD25-4371-9C33-696FD725EBF0}"/>
              </a:ext>
            </a:extLst>
          </p:cNvPr>
          <p:cNvSpPr/>
          <p:nvPr/>
        </p:nvSpPr>
        <p:spPr>
          <a:xfrm>
            <a:off x="8405965" y="2663949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D486D-2245-4A5E-B228-AF49D2C28DF4}"/>
              </a:ext>
            </a:extLst>
          </p:cNvPr>
          <p:cNvGrpSpPr/>
          <p:nvPr/>
        </p:nvGrpSpPr>
        <p:grpSpPr>
          <a:xfrm>
            <a:off x="6958599" y="4246140"/>
            <a:ext cx="1367352" cy="607118"/>
            <a:chOff x="3527787" y="1992773"/>
            <a:chExt cx="1367352" cy="60711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04DF6-1523-4732-A94E-C0DA5397B72F}"/>
                </a:ext>
              </a:extLst>
            </p:cNvPr>
            <p:cNvSpPr txBox="1"/>
            <p:nvPr/>
          </p:nvSpPr>
          <p:spPr>
            <a:xfrm>
              <a:off x="3527787" y="2199781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#2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2F63B7F-5B43-44A4-80EE-E2E07D18B037}"/>
                </a:ext>
              </a:extLst>
            </p:cNvPr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819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99AA-FCAD-4B94-BD42-4C142C9B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876-EDE1-4D77-B70D-2FEFA709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14400"/>
            <a:ext cx="10922000" cy="51054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Take limited hardware interface (array of blocks) and provide a more convenient/useful interface with: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Naming</a:t>
            </a:r>
            <a:r>
              <a:rPr lang="en-US" dirty="0"/>
              <a:t>: Find file by name, not block numbers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Structure: </a:t>
            </a:r>
            <a:r>
              <a:rPr lang="en-US" dirty="0"/>
              <a:t>Organize file names with directories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Organization</a:t>
            </a:r>
            <a:r>
              <a:rPr lang="en-US" dirty="0"/>
              <a:t>: Map files to blocks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Protection</a:t>
            </a:r>
            <a:r>
              <a:rPr lang="en-US" dirty="0"/>
              <a:t>: Enforce access restrictions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Reliability</a:t>
            </a:r>
            <a:r>
              <a:rPr lang="en-US" dirty="0"/>
              <a:t>: Keep files intact despite crashes, failures, etc.</a:t>
            </a:r>
          </a:p>
        </p:txBody>
      </p:sp>
    </p:spTree>
    <p:extLst>
      <p:ext uri="{BB962C8B-B14F-4D97-AF65-F5344CB8AC3E}">
        <p14:creationId xmlns:p14="http://schemas.microsoft.com/office/powerpoint/2010/main" val="41919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/>
              <a:t>User vs. System View of a File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111252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accent1"/>
                </a:solidFill>
              </a:rPr>
              <a:t>User’s view:</a:t>
            </a:r>
            <a:r>
              <a:rPr lang="en-US" altLang="ko-KR" dirty="0"/>
              <a:t> </a:t>
            </a:r>
          </a:p>
          <a:p>
            <a:pPr marL="457200" lvl="1" indent="0" algn="ctr">
              <a:buNone/>
            </a:pPr>
            <a:r>
              <a:rPr lang="en-US" altLang="ko-KR" dirty="0"/>
              <a:t>Durable Data Structures</a:t>
            </a:r>
          </a:p>
          <a:p>
            <a:pPr marL="457200" lvl="1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1"/>
                </a:solidFill>
              </a:rPr>
              <a:t>System’s view </a:t>
            </a:r>
            <a:r>
              <a:rPr lang="en-US" altLang="ko-KR" dirty="0"/>
              <a:t>(system call interface):</a:t>
            </a:r>
          </a:p>
          <a:p>
            <a:pPr marL="457200" lvl="1" indent="0" algn="ctr">
              <a:buNone/>
            </a:pPr>
            <a:r>
              <a:rPr lang="en-US" altLang="ko-KR" dirty="0"/>
              <a:t>Collection of Bytes (UNIX)</a:t>
            </a:r>
          </a:p>
          <a:p>
            <a:pPr marL="457200" lvl="1" indent="0" algn="ctr">
              <a:buNone/>
            </a:pPr>
            <a:r>
              <a:rPr lang="en-US" altLang="ko-KR" dirty="0"/>
              <a:t>Doesn’t matter to system what kind of data structures you want to store on disk!</a:t>
            </a:r>
          </a:p>
          <a:p>
            <a:pPr marL="457200" lvl="1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1"/>
                </a:solidFill>
              </a:rPr>
              <a:t>System’s view </a:t>
            </a:r>
            <a:r>
              <a:rPr lang="en-US" altLang="ko-KR" dirty="0"/>
              <a:t>(inside OS):</a:t>
            </a:r>
          </a:p>
          <a:p>
            <a:pPr marL="457200" lvl="1" indent="0" algn="ctr">
              <a:buNone/>
            </a:pPr>
            <a:r>
              <a:rPr lang="en-US" altLang="ko-KR" dirty="0"/>
              <a:t>Collection of blocks (a block is a logical transfer unit, while a sector is the physical transfer unit)</a:t>
            </a:r>
          </a:p>
          <a:p>
            <a:pPr marL="457200" lvl="1" indent="0" algn="ctr">
              <a:buNone/>
            </a:pPr>
            <a:r>
              <a:rPr lang="en-US" altLang="ko-KR" dirty="0"/>
              <a:t>Block size </a:t>
            </a:r>
            <a:r>
              <a:rPr lang="en-US" altLang="ko-KR" dirty="0"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549569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4BC6-6AFA-46F1-A446-0F8B690B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Translation from User to System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9CA5-0782-4B71-89CE-113DDD89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676940"/>
            <a:ext cx="10998200" cy="33428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happens if user says: “give me bytes 2 – 12?”</a:t>
            </a:r>
          </a:p>
          <a:p>
            <a:pPr lvl="1"/>
            <a:r>
              <a:rPr lang="en-US" altLang="ko-KR" dirty="0"/>
              <a:t>Fetch block corresponding to those bytes</a:t>
            </a:r>
          </a:p>
          <a:p>
            <a:pPr lvl="1"/>
            <a:r>
              <a:rPr lang="en-US" altLang="ko-KR" dirty="0"/>
              <a:t>Return just the correct portion of the block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What about writing bytes 2 – 12?</a:t>
            </a:r>
          </a:p>
          <a:p>
            <a:pPr lvl="1"/>
            <a:r>
              <a:rPr lang="en-US" altLang="ko-KR" dirty="0"/>
              <a:t>Fetch block, modify relevant portion, write out block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Everything inside file system is in terms of whole-size blocks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A07F0F8A-17C0-4169-AF14-C973EEADE3A3}"/>
              </a:ext>
            </a:extLst>
          </p:cNvPr>
          <p:cNvGrpSpPr>
            <a:grpSpLocks/>
          </p:cNvGrpSpPr>
          <p:nvPr/>
        </p:nvGrpSpPr>
        <p:grpSpPr bwMode="auto">
          <a:xfrm>
            <a:off x="8784265" y="1143000"/>
            <a:ext cx="1270000" cy="939800"/>
            <a:chOff x="4496" y="800"/>
            <a:chExt cx="800" cy="592"/>
          </a:xfrm>
        </p:grpSpPr>
        <p:sp useBgFill="1">
          <p:nvSpPr>
            <p:cNvPr id="8" name="Oval 6">
              <a:extLst>
                <a:ext uri="{FF2B5EF4-FFF2-40B4-BE49-F238E27FC236}">
                  <a16:creationId xmlns:a16="http://schemas.microsoft.com/office/drawing/2014/main" id="{8FC40AF0-2240-41CD-B1B0-C22011B8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5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9" name="Oval 7">
              <a:extLst>
                <a:ext uri="{FF2B5EF4-FFF2-40B4-BE49-F238E27FC236}">
                  <a16:creationId xmlns:a16="http://schemas.microsoft.com/office/drawing/2014/main" id="{CE831553-818A-414A-A718-3CD1B8C9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0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0" name="Oval 8">
              <a:extLst>
                <a:ext uri="{FF2B5EF4-FFF2-40B4-BE49-F238E27FC236}">
                  <a16:creationId xmlns:a16="http://schemas.microsoft.com/office/drawing/2014/main" id="{CAB1F613-3D03-40AC-8D8E-C93D3551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9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1" name="Oval 9">
              <a:extLst>
                <a:ext uri="{FF2B5EF4-FFF2-40B4-BE49-F238E27FC236}">
                  <a16:creationId xmlns:a16="http://schemas.microsoft.com/office/drawing/2014/main" id="{D3254356-09A8-4BBD-B1ED-FD4E6780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00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4CAF148F-2FC1-4D73-9824-15D719DBC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908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EF9D69F-DFE4-4432-BCF2-524DCC73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892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9A92F360-ED89-4059-82DD-C6651B9A7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2" y="856"/>
              <a:ext cx="520" cy="456"/>
              <a:chOff x="4272" y="632"/>
              <a:chExt cx="520" cy="45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B862B3B3-AFE5-4EFE-8F91-CD4B807F0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6" name="Oval 14">
                <a:extLst>
                  <a:ext uri="{FF2B5EF4-FFF2-40B4-BE49-F238E27FC236}">
                    <a16:creationId xmlns:a16="http://schemas.microsoft.com/office/drawing/2014/main" id="{36A19048-B33D-4894-8E97-A0A8FEFDB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BB16C0BF-36CA-4F92-96B9-3A0205B3A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34605A79-E2FF-4E5E-95C5-B691228EA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</p:grpSp>
      </p:grpSp>
      <p:sp>
        <p:nvSpPr>
          <p:cNvPr id="19" name="Oval 17">
            <a:extLst>
              <a:ext uri="{FF2B5EF4-FFF2-40B4-BE49-F238E27FC236}">
                <a16:creationId xmlns:a16="http://schemas.microsoft.com/office/drawing/2014/main" id="{82154FED-B00C-4981-AC5C-7B35CBEA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065" y="990600"/>
            <a:ext cx="1371600" cy="1295400"/>
          </a:xfrm>
          <a:prstGeom prst="ellipse">
            <a:avLst/>
          </a:prstGeom>
          <a:solidFill>
            <a:srgbClr val="4472C4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File</a:t>
            </a: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10B6A176-D616-45C1-B080-00A02B87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8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1" name="AutoShape 19">
            <a:extLst>
              <a:ext uri="{FF2B5EF4-FFF2-40B4-BE49-F238E27FC236}">
                <a16:creationId xmlns:a16="http://schemas.microsoft.com/office/drawing/2014/main" id="{70DF788D-DD2F-4CE5-B51A-3D87E875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6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3C204-6D27-4938-B138-F4C7BF79D57C}"/>
              </a:ext>
            </a:extLst>
          </p:cNvPr>
          <p:cNvSpPr/>
          <p:nvPr/>
        </p:nvSpPr>
        <p:spPr>
          <a:xfrm>
            <a:off x="4056521" y="1034716"/>
            <a:ext cx="1388980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latin typeface="Gill Sans Light"/>
              </a:rPr>
              <a:t>File</a:t>
            </a:r>
            <a:br>
              <a:rPr lang="en-US" sz="2400" b="0" dirty="0">
                <a:latin typeface="Gill Sans Light"/>
              </a:rPr>
            </a:br>
            <a:r>
              <a:rPr lang="en-US" sz="2400" b="0" dirty="0">
                <a:latin typeface="Gill Sans Light"/>
              </a:rPr>
              <a:t>(Bytes)</a:t>
            </a:r>
          </a:p>
        </p:txBody>
      </p:sp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3CD88F4E-3B03-4720-B85E-B24D54CED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8464" y="1046163"/>
            <a:ext cx="1371600" cy="1371600"/>
          </a:xfrm>
          <a:prstGeom prst="rect">
            <a:avLst/>
          </a:prstGeom>
        </p:spPr>
      </p:pic>
      <p:sp>
        <p:nvSpPr>
          <p:cNvPr id="24" name="AutoShape 19">
            <a:extLst>
              <a:ext uri="{FF2B5EF4-FFF2-40B4-BE49-F238E27FC236}">
                <a16:creationId xmlns:a16="http://schemas.microsoft.com/office/drawing/2014/main" id="{DF8C1D56-D3EF-4F08-9B3D-B2FA3708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871" y="1437103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85675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Management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12192000" cy="5257800"/>
          </a:xfrm>
        </p:spPr>
        <p:txBody>
          <a:bodyPr>
            <a:noAutofit/>
          </a:bodyPr>
          <a:lstStyle/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File: </a:t>
            </a: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User-visible group of blocks arranged sequentially </a:t>
            </a: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in logical space</a:t>
            </a: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Directory: </a:t>
            </a: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User-visible index mapping names to files</a:t>
            </a: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Logical Block Addressing (LBA)</a:t>
            </a: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The disk is accessed as linear array of sectors</a:t>
            </a:r>
          </a:p>
          <a:p>
            <a:pPr marL="914400" lvl="2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Every sector has integer address </a:t>
            </a:r>
          </a:p>
          <a:p>
            <a:pPr marL="914400" lvl="2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Controller translates from address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>
                <a:ea typeface="굴림" panose="020B0600000101010101" pitchFamily="34" charset="-127"/>
              </a:rPr>
              <a:t> physical position</a:t>
            </a:r>
          </a:p>
          <a:p>
            <a:pPr marL="914400" lvl="2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Shields OS from structure of disk</a:t>
            </a:r>
          </a:p>
          <a:p>
            <a:pPr lvl="2" algn="ctr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36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4.2"/>
</p:tagLst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2854</Words>
  <Application>Microsoft Office PowerPoint</Application>
  <PresentationFormat>Widescreen</PresentationFormat>
  <Paragraphs>639</Paragraphs>
  <Slides>57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Comic Sans MS</vt:lpstr>
      <vt:lpstr>Consolas</vt:lpstr>
      <vt:lpstr>Courier New</vt:lpstr>
      <vt:lpstr>Gill Sans</vt:lpstr>
      <vt:lpstr>Gill Sans Light</vt:lpstr>
      <vt:lpstr>OpenDyslexic 3</vt:lpstr>
      <vt:lpstr>OpenDyslexic3</vt:lpstr>
      <vt:lpstr>Office</vt:lpstr>
      <vt:lpstr>CS162 Operating Systems and Systems Programming Lecture 19   File Systems</vt:lpstr>
      <vt:lpstr>Recall: HDD vs. SSD Comparison</vt:lpstr>
      <vt:lpstr>Recall: I/O and Storage Layers</vt:lpstr>
      <vt:lpstr>From Storage to File Systems</vt:lpstr>
      <vt:lpstr>Building a File System</vt:lpstr>
      <vt:lpstr>Building a File System</vt:lpstr>
      <vt:lpstr>User vs. System View of a File</vt:lpstr>
      <vt:lpstr>Translation from User to System View</vt:lpstr>
      <vt:lpstr>Disk Management</vt:lpstr>
      <vt:lpstr>What Does the File System Need?</vt:lpstr>
      <vt:lpstr>Recall: FD &amp; File Descriptors</vt:lpstr>
      <vt:lpstr>Critical Factors in File System Design</vt:lpstr>
      <vt:lpstr>Files &amp; Directories</vt:lpstr>
      <vt:lpstr>Files &amp; Directories</vt:lpstr>
      <vt:lpstr>Manipulating directories</vt:lpstr>
      <vt:lpstr>Components of a File System</vt:lpstr>
      <vt:lpstr>Components of a File System</vt:lpstr>
      <vt:lpstr>The (In)famous Inode</vt:lpstr>
      <vt:lpstr>How to get the Inode number?</vt:lpstr>
      <vt:lpstr>How to read a file from disk</vt:lpstr>
      <vt:lpstr>Characteristics of Files</vt:lpstr>
      <vt:lpstr>Observation #1: Most Files Are Small</vt:lpstr>
      <vt:lpstr>Observation #2: Most Bytes are in Large Files</vt:lpstr>
      <vt:lpstr>The key to it all: the Inode</vt:lpstr>
      <vt:lpstr>Inode Structure</vt:lpstr>
      <vt:lpstr>File Attributes</vt:lpstr>
      <vt:lpstr>Direct Pointers</vt:lpstr>
      <vt:lpstr>Indirect Pointers</vt:lpstr>
      <vt:lpstr>Indirect Pointers</vt:lpstr>
      <vt:lpstr>Inodes form an on-disk index</vt:lpstr>
      <vt:lpstr>Creating new files</vt:lpstr>
      <vt:lpstr>Putting it together</vt:lpstr>
      <vt:lpstr>Putting it together</vt:lpstr>
      <vt:lpstr>Putting it together</vt:lpstr>
      <vt:lpstr>Putting it together</vt:lpstr>
      <vt:lpstr>Putting it together</vt:lpstr>
      <vt:lpstr>Putting it together</vt:lpstr>
      <vt:lpstr>Putting it together</vt:lpstr>
      <vt:lpstr>Putting it together</vt:lpstr>
      <vt:lpstr>Putting it together</vt:lpstr>
      <vt:lpstr>Putting it together</vt:lpstr>
      <vt:lpstr>Unix File System (Berkeley FFS)</vt:lpstr>
      <vt:lpstr>Recall: Critical Factors in File System Design</vt:lpstr>
      <vt:lpstr>Recall: Magnetic Disks</vt:lpstr>
      <vt:lpstr>Fast File System (BSD 4.2, 1984)</vt:lpstr>
      <vt:lpstr>FFS Locality: Block Groups</vt:lpstr>
      <vt:lpstr>FFS Locality: Block Groups</vt:lpstr>
      <vt:lpstr>Attack of the Rotational Delay</vt:lpstr>
      <vt:lpstr>Attack of the Rotational Delay</vt:lpstr>
      <vt:lpstr>UNIX 4.2 BSD FFS</vt:lpstr>
      <vt:lpstr>What about other file systems?</vt:lpstr>
      <vt:lpstr>FAT (File Allocation Table)</vt:lpstr>
      <vt:lpstr>FAT (File Allocation Table)</vt:lpstr>
      <vt:lpstr>FAT (File Allocation Table)</vt:lpstr>
      <vt:lpstr>FAT (File Allocation Table)</vt:lpstr>
      <vt:lpstr>FAT: Directories</vt:lpstr>
      <vt:lpstr>FAT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2022-10-13T21:57:39Z</dcterms:created>
  <dcterms:modified xsi:type="dcterms:W3CDTF">2023-11-02T19:03:06Z</dcterms:modified>
</cp:coreProperties>
</file>