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64"/>
  </p:notesMasterIdLst>
  <p:handoutMasterIdLst>
    <p:handoutMasterId r:id="rId65"/>
  </p:handoutMasterIdLst>
  <p:sldIdLst>
    <p:sldId id="256" r:id="rId2"/>
    <p:sldId id="731" r:id="rId3"/>
    <p:sldId id="751" r:id="rId4"/>
    <p:sldId id="792" r:id="rId5"/>
    <p:sldId id="790" r:id="rId6"/>
    <p:sldId id="714" r:id="rId7"/>
    <p:sldId id="704" r:id="rId8"/>
    <p:sldId id="674" r:id="rId9"/>
    <p:sldId id="675" r:id="rId10"/>
    <p:sldId id="709" r:id="rId11"/>
    <p:sldId id="733" r:id="rId12"/>
    <p:sldId id="688" r:id="rId13"/>
    <p:sldId id="738" r:id="rId14"/>
    <p:sldId id="734" r:id="rId15"/>
    <p:sldId id="737" r:id="rId16"/>
    <p:sldId id="739" r:id="rId17"/>
    <p:sldId id="740" r:id="rId18"/>
    <p:sldId id="742" r:id="rId19"/>
    <p:sldId id="741" r:id="rId20"/>
    <p:sldId id="708" r:id="rId21"/>
    <p:sldId id="743" r:id="rId22"/>
    <p:sldId id="793" r:id="rId23"/>
    <p:sldId id="744" r:id="rId24"/>
    <p:sldId id="745" r:id="rId25"/>
    <p:sldId id="735" r:id="rId26"/>
    <p:sldId id="746" r:id="rId27"/>
    <p:sldId id="748" r:id="rId28"/>
    <p:sldId id="736" r:id="rId29"/>
    <p:sldId id="750" r:id="rId30"/>
    <p:sldId id="686" r:id="rId31"/>
    <p:sldId id="749" r:id="rId32"/>
    <p:sldId id="752" r:id="rId33"/>
    <p:sldId id="753" r:id="rId34"/>
    <p:sldId id="754" r:id="rId35"/>
    <p:sldId id="755" r:id="rId36"/>
    <p:sldId id="788" r:id="rId37"/>
    <p:sldId id="756" r:id="rId38"/>
    <p:sldId id="771" r:id="rId39"/>
    <p:sldId id="770" r:id="rId40"/>
    <p:sldId id="758" r:id="rId41"/>
    <p:sldId id="768" r:id="rId42"/>
    <p:sldId id="769" r:id="rId43"/>
    <p:sldId id="765" r:id="rId44"/>
    <p:sldId id="759" r:id="rId45"/>
    <p:sldId id="772" r:id="rId46"/>
    <p:sldId id="774" r:id="rId47"/>
    <p:sldId id="773" r:id="rId48"/>
    <p:sldId id="730" r:id="rId49"/>
    <p:sldId id="775" r:id="rId50"/>
    <p:sldId id="787" r:id="rId51"/>
    <p:sldId id="757" r:id="rId52"/>
    <p:sldId id="789" r:id="rId53"/>
    <p:sldId id="776" r:id="rId54"/>
    <p:sldId id="777" r:id="rId55"/>
    <p:sldId id="764" r:id="rId56"/>
    <p:sldId id="778" r:id="rId57"/>
    <p:sldId id="779" r:id="rId58"/>
    <p:sldId id="791" r:id="rId59"/>
    <p:sldId id="780" r:id="rId60"/>
    <p:sldId id="781" r:id="rId61"/>
    <p:sldId id="785" r:id="rId62"/>
    <p:sldId id="786" r:id="rId6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256"/>
            <p14:sldId id="731"/>
            <p14:sldId id="751"/>
            <p14:sldId id="792"/>
            <p14:sldId id="790"/>
            <p14:sldId id="714"/>
            <p14:sldId id="704"/>
            <p14:sldId id="674"/>
            <p14:sldId id="675"/>
            <p14:sldId id="709"/>
            <p14:sldId id="733"/>
            <p14:sldId id="688"/>
            <p14:sldId id="738"/>
            <p14:sldId id="734"/>
            <p14:sldId id="737"/>
            <p14:sldId id="739"/>
            <p14:sldId id="740"/>
            <p14:sldId id="742"/>
            <p14:sldId id="741"/>
            <p14:sldId id="708"/>
            <p14:sldId id="743"/>
            <p14:sldId id="793"/>
            <p14:sldId id="744"/>
            <p14:sldId id="745"/>
            <p14:sldId id="735"/>
            <p14:sldId id="746"/>
            <p14:sldId id="748"/>
            <p14:sldId id="736"/>
            <p14:sldId id="750"/>
            <p14:sldId id="686"/>
            <p14:sldId id="749"/>
            <p14:sldId id="752"/>
            <p14:sldId id="753"/>
            <p14:sldId id="754"/>
            <p14:sldId id="755"/>
            <p14:sldId id="788"/>
            <p14:sldId id="756"/>
            <p14:sldId id="771"/>
            <p14:sldId id="770"/>
            <p14:sldId id="758"/>
            <p14:sldId id="768"/>
            <p14:sldId id="769"/>
            <p14:sldId id="765"/>
            <p14:sldId id="759"/>
            <p14:sldId id="772"/>
            <p14:sldId id="774"/>
            <p14:sldId id="773"/>
            <p14:sldId id="730"/>
            <p14:sldId id="775"/>
            <p14:sldId id="787"/>
            <p14:sldId id="757"/>
            <p14:sldId id="789"/>
            <p14:sldId id="776"/>
            <p14:sldId id="777"/>
            <p14:sldId id="764"/>
            <p14:sldId id="778"/>
            <p14:sldId id="779"/>
            <p14:sldId id="791"/>
            <p14:sldId id="780"/>
            <p14:sldId id="781"/>
            <p14:sldId id="785"/>
            <p14:sldId id="7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D8EDA1-A64D-4862-9295-2C573F2A351C}" v="4" dt="2023-08-29T05:31:37.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76"/>
    <p:restoredTop sz="74598" autoAdjust="0"/>
  </p:normalViewPr>
  <p:slideViewPr>
    <p:cSldViewPr>
      <p:cViewPr>
        <p:scale>
          <a:sx n="83" d="100"/>
          <a:sy n="83" d="100"/>
        </p:scale>
        <p:origin x="723" y="3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73" d="100"/>
        <a:sy n="73" d="100"/>
      </p:scale>
      <p:origin x="0" y="-135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059854737226912"/>
          <c:y val="4.8526253849622107E-2"/>
          <c:w val="0.76846938166170409"/>
          <c:h val="0.87503916488991795"/>
        </c:manualLayout>
      </c:layout>
      <c:barChart>
        <c:barDir val="bar"/>
        <c:grouping val="clustered"/>
        <c:varyColors val="0"/>
        <c:ser>
          <c:idx val="0"/>
          <c:order val="0"/>
          <c:invertIfNegative val="0"/>
          <c:dPt>
            <c:idx val="1"/>
            <c:invertIfNegative val="0"/>
            <c:bubble3D val="0"/>
            <c:spPr>
              <a:solidFill>
                <a:srgbClr val="FF0000"/>
              </a:solidFill>
            </c:spPr>
            <c:extLst>
              <c:ext xmlns:c16="http://schemas.microsoft.com/office/drawing/2014/chart" uri="{C3380CC4-5D6E-409C-BE32-E72D297353CC}">
                <c16:uniqueId val="{00000001-8DF8-44D6-9075-7C255623E807}"/>
              </c:ext>
            </c:extLst>
          </c:dPt>
          <c:dPt>
            <c:idx val="7"/>
            <c:invertIfNegative val="0"/>
            <c:bubble3D val="0"/>
            <c:spPr>
              <a:solidFill>
                <a:srgbClr val="FF0000"/>
              </a:solidFill>
            </c:spPr>
            <c:extLst>
              <c:ext xmlns:c16="http://schemas.microsoft.com/office/drawing/2014/chart" uri="{C3380CC4-5D6E-409C-BE32-E72D297353CC}">
                <c16:uniqueId val="{00000003-8DF8-44D6-9075-7C255623E807}"/>
              </c:ext>
            </c:extLst>
          </c:dPt>
          <c:dPt>
            <c:idx val="11"/>
            <c:invertIfNegative val="0"/>
            <c:bubble3D val="0"/>
            <c:spPr>
              <a:solidFill>
                <a:srgbClr val="FF0000"/>
              </a:solidFill>
            </c:spPr>
            <c:extLst>
              <c:ext xmlns:c16="http://schemas.microsoft.com/office/drawing/2014/chart" uri="{C3380CC4-5D6E-409C-BE32-E72D297353CC}">
                <c16:uniqueId val="{00000005-8DF8-44D6-9075-7C255623E807}"/>
              </c:ext>
            </c:extLst>
          </c:dPt>
          <c:cat>
            <c:strRef>
              <c:f>Sheet1!$A$2:$A$15</c:f>
              <c:strCache>
                <c:ptCount val="14"/>
                <c:pt idx="0">
                  <c:v>Mouse Base Pairs</c:v>
                </c:pt>
                <c:pt idx="1">
                  <c:v>Modern Car</c:v>
                </c:pt>
                <c:pt idx="2">
                  <c:v>Mac OS X "Tiger"</c:v>
                </c:pt>
                <c:pt idx="3">
                  <c:v>Facebook</c:v>
                </c:pt>
                <c:pt idx="4">
                  <c:v>Windows Vista</c:v>
                </c:pt>
                <c:pt idx="5">
                  <c:v>Microsoft Office 2013</c:v>
                </c:pt>
                <c:pt idx="6">
                  <c:v>Windows 7</c:v>
                </c:pt>
                <c:pt idx="7">
                  <c:v>Linux 5.6 (2020)</c:v>
                </c:pt>
                <c:pt idx="8">
                  <c:v>Linux 3.1 (2005)</c:v>
                </c:pt>
                <c:pt idx="9">
                  <c:v>Android</c:v>
                </c:pt>
                <c:pt idx="10">
                  <c:v>Firefox</c:v>
                </c:pt>
                <c:pt idx="11">
                  <c:v>Mars Curiosity Rover</c:v>
                </c:pt>
                <c:pt idx="12">
                  <c:v>Linux 2.2.0 (2000)</c:v>
                </c:pt>
                <c:pt idx="13">
                  <c:v>Original Unix</c:v>
                </c:pt>
              </c:strCache>
            </c:strRef>
          </c:cat>
          <c:val>
            <c:numRef>
              <c:f>Sheet1!$B$2:$B$15</c:f>
              <c:numCache>
                <c:formatCode>General</c:formatCode>
                <c:ptCount val="14"/>
                <c:pt idx="0">
                  <c:v>120</c:v>
                </c:pt>
                <c:pt idx="1">
                  <c:v>100</c:v>
                </c:pt>
                <c:pt idx="2">
                  <c:v>86</c:v>
                </c:pt>
                <c:pt idx="3">
                  <c:v>62</c:v>
                </c:pt>
                <c:pt idx="4">
                  <c:v>50</c:v>
                </c:pt>
                <c:pt idx="5">
                  <c:v>45</c:v>
                </c:pt>
                <c:pt idx="6">
                  <c:v>40</c:v>
                </c:pt>
                <c:pt idx="7">
                  <c:v>27.8</c:v>
                </c:pt>
                <c:pt idx="8">
                  <c:v>15</c:v>
                </c:pt>
                <c:pt idx="9">
                  <c:v>12</c:v>
                </c:pt>
                <c:pt idx="10">
                  <c:v>9.6999999999999993</c:v>
                </c:pt>
                <c:pt idx="11">
                  <c:v>5</c:v>
                </c:pt>
                <c:pt idx="12">
                  <c:v>2</c:v>
                </c:pt>
                <c:pt idx="13">
                  <c:v>4.0000000000000001E-3</c:v>
                </c:pt>
              </c:numCache>
            </c:numRef>
          </c:val>
          <c:extLst>
            <c:ext xmlns:c16="http://schemas.microsoft.com/office/drawing/2014/chart" uri="{C3380CC4-5D6E-409C-BE32-E72D297353CC}">
              <c16:uniqueId val="{00000006-8DF8-44D6-9075-7C255623E807}"/>
            </c:ext>
          </c:extLst>
        </c:ser>
        <c:dLbls>
          <c:showLegendKey val="0"/>
          <c:showVal val="0"/>
          <c:showCatName val="0"/>
          <c:showSerName val="0"/>
          <c:showPercent val="0"/>
          <c:showBubbleSize val="0"/>
        </c:dLbls>
        <c:gapWidth val="42"/>
        <c:axId val="1497750960"/>
        <c:axId val="1"/>
      </c:barChart>
      <c:catAx>
        <c:axId val="1497750960"/>
        <c:scaling>
          <c:orientation val="minMax"/>
        </c:scaling>
        <c:delete val="0"/>
        <c:axPos val="l"/>
        <c:numFmt formatCode="General" sourceLinked="1"/>
        <c:majorTickMark val="out"/>
        <c:minorTickMark val="none"/>
        <c:tickLblPos val="nextTo"/>
        <c:crossAx val="1"/>
        <c:crosses val="autoZero"/>
        <c:auto val="1"/>
        <c:lblAlgn val="ctr"/>
        <c:lblOffset val="100"/>
        <c:noMultiLvlLbl val="0"/>
      </c:catAx>
      <c:valAx>
        <c:axId val="1"/>
        <c:scaling>
          <c:orientation val="minMax"/>
        </c:scaling>
        <c:delete val="0"/>
        <c:axPos val="b"/>
        <c:majorGridlines/>
        <c:numFmt formatCode="General" sourceLinked="1"/>
        <c:majorTickMark val="out"/>
        <c:minorTickMark val="none"/>
        <c:tickLblPos val="nextTo"/>
        <c:crossAx val="1497750960"/>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026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537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035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4516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117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Tree>
    <p:extLst>
      <p:ext uri="{BB962C8B-B14F-4D97-AF65-F5344CB8AC3E}">
        <p14:creationId xmlns:p14="http://schemas.microsoft.com/office/powerpoint/2010/main" val="1519495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133586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075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Tree>
    <p:extLst>
      <p:ext uri="{BB962C8B-B14F-4D97-AF65-F5344CB8AC3E}">
        <p14:creationId xmlns:p14="http://schemas.microsoft.com/office/powerpoint/2010/main" val="406349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67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2609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3877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439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3481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227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2606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3516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4180841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068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616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0638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0443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2745779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a:p>
        </p:txBody>
      </p:sp>
    </p:spTree>
    <p:extLst>
      <p:ext uri="{BB962C8B-B14F-4D97-AF65-F5344CB8AC3E}">
        <p14:creationId xmlns:p14="http://schemas.microsoft.com/office/powerpoint/2010/main" val="1398837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1910563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a:p>
        </p:txBody>
      </p:sp>
    </p:spTree>
    <p:extLst>
      <p:ext uri="{BB962C8B-B14F-4D97-AF65-F5344CB8AC3E}">
        <p14:creationId xmlns:p14="http://schemas.microsoft.com/office/powerpoint/2010/main" val="29211410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715732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53043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a:p>
        </p:txBody>
      </p:sp>
    </p:spTree>
    <p:extLst>
      <p:ext uri="{BB962C8B-B14F-4D97-AF65-F5344CB8AC3E}">
        <p14:creationId xmlns:p14="http://schemas.microsoft.com/office/powerpoint/2010/main" val="575944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a:p>
        </p:txBody>
      </p:sp>
    </p:spTree>
    <p:extLst>
      <p:ext uri="{BB962C8B-B14F-4D97-AF65-F5344CB8AC3E}">
        <p14:creationId xmlns:p14="http://schemas.microsoft.com/office/powerpoint/2010/main" val="3581766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a:p>
        </p:txBody>
      </p:sp>
    </p:spTree>
    <p:extLst>
      <p:ext uri="{BB962C8B-B14F-4D97-AF65-F5344CB8AC3E}">
        <p14:creationId xmlns:p14="http://schemas.microsoft.com/office/powerpoint/2010/main" val="2488165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402008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7647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22321079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17894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32090657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a:p>
        </p:txBody>
      </p:sp>
    </p:spTree>
    <p:extLst>
      <p:ext uri="{BB962C8B-B14F-4D97-AF65-F5344CB8AC3E}">
        <p14:creationId xmlns:p14="http://schemas.microsoft.com/office/powerpoint/2010/main" val="53630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0162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38069157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24735819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a:p>
        </p:txBody>
      </p:sp>
    </p:spTree>
    <p:extLst>
      <p:ext uri="{BB962C8B-B14F-4D97-AF65-F5344CB8AC3E}">
        <p14:creationId xmlns:p14="http://schemas.microsoft.com/office/powerpoint/2010/main" val="36324718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847950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2358581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17517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1553875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6328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97075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3168643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24364627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2249836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7542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3270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0124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378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1031" name="Text Box 7"/>
          <p:cNvSpPr txBox="1">
            <a:spLocks noChangeArrowheads="1"/>
          </p:cNvSpPr>
          <p:nvPr userDrawn="1"/>
        </p:nvSpPr>
        <p:spPr bwMode="auto">
          <a:xfrm>
            <a:off x="4894272" y="6537472"/>
            <a:ext cx="2403456" cy="3077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a:solidFill>
                  <a:srgbClr val="2A40E2"/>
                </a:solidFill>
                <a:latin typeface="Gill Sans" charset="0"/>
                <a:cs typeface="Gill Sans" charset="0"/>
              </a:rPr>
              <a:t>Crooks CS162 © UCB Fall 2023</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freesvg.org/female-computer-user-vector-icon"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peoplematters.in/article/culture/how-to-build-a-high-performance-organization-23189"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pixabay.com/en/angel-devil-gut-evil-sky-contrary-1939761/"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FPzuYWbnln4?start=112&amp;feature=oembe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latin typeface="+mj-lt"/>
              </a:rPr>
              <a:t>CS162</a:t>
            </a:r>
            <a:br>
              <a:rPr lang="en-US" sz="3000" dirty="0">
                <a:latin typeface="+mj-lt"/>
              </a:rPr>
            </a:br>
            <a:r>
              <a:rPr lang="en-US" sz="3000" dirty="0">
                <a:latin typeface="+mj-lt"/>
              </a:rPr>
              <a:t>Operating Systems and</a:t>
            </a:r>
            <a:br>
              <a:rPr lang="en-US" sz="3000" dirty="0">
                <a:latin typeface="+mj-lt"/>
              </a:rPr>
            </a:br>
            <a:r>
              <a:rPr lang="en-US" sz="3000" dirty="0">
                <a:latin typeface="+mj-lt"/>
              </a:rPr>
              <a:t>Systems Programming</a:t>
            </a:r>
            <a:br>
              <a:rPr lang="en-US" sz="3000" dirty="0">
                <a:latin typeface="+mj-lt"/>
              </a:rPr>
            </a:br>
            <a:r>
              <a:rPr lang="en-US" sz="3000" dirty="0">
                <a:latin typeface="+mj-lt"/>
              </a:rPr>
              <a:t>Lecture 2</a:t>
            </a:r>
            <a:br>
              <a:rPr lang="en-US" sz="3000" dirty="0">
                <a:latin typeface="+mj-lt"/>
              </a:rPr>
            </a:br>
            <a:br>
              <a:rPr lang="en-US" sz="3000" dirty="0">
                <a:latin typeface="+mj-lt"/>
              </a:rPr>
            </a:br>
            <a:r>
              <a:rPr lang="en-US" sz="3000" dirty="0">
                <a:latin typeface="+mj-lt"/>
              </a:rPr>
              <a:t>Protection: Processes and Kernels</a:t>
            </a:r>
            <a:br>
              <a:rPr lang="en-US" sz="3000" dirty="0">
                <a:latin typeface="+mj-lt"/>
              </a:rPr>
            </a:br>
            <a:br>
              <a:rPr lang="en-US" sz="3000" dirty="0">
                <a:latin typeface="+mj-lt"/>
              </a:rPr>
            </a:br>
            <a:endParaRPr lang="en-US" sz="3000" dirty="0">
              <a:latin typeface="+mj-lt"/>
            </a:endParaRP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latin typeface="+mj-lt"/>
                <a:ea typeface="Gill Sans" charset="0"/>
              </a:rPr>
              <a:t>Professor Natacha Crooks</a:t>
            </a:r>
          </a:p>
          <a:p>
            <a:pPr marL="285750" indent="-285750">
              <a:defRPr/>
            </a:pPr>
            <a:r>
              <a:rPr lang="en-US" altLang="en-US" dirty="0">
                <a:latin typeface="+mj-lt"/>
                <a:ea typeface="Gill Sans" charset="0"/>
              </a:rPr>
              <a:t>https://cs162.org/</a:t>
            </a:r>
          </a:p>
        </p:txBody>
      </p:sp>
      <p:sp>
        <p:nvSpPr>
          <p:cNvPr id="2" name="Rectangle 3">
            <a:extLst>
              <a:ext uri="{FF2B5EF4-FFF2-40B4-BE49-F238E27FC236}">
                <a16:creationId xmlns:a16="http://schemas.microsoft.com/office/drawing/2014/main" id="{A7337522-8EBC-710A-3C8B-B5C35ABD3B16}"/>
              </a:ext>
            </a:extLst>
          </p:cNvPr>
          <p:cNvSpPr txBox="1">
            <a:spLocks noChangeArrowheads="1"/>
          </p:cNvSpPr>
          <p:nvPr/>
        </p:nvSpPr>
        <p:spPr bwMode="auto">
          <a:xfrm>
            <a:off x="1143000" y="6172200"/>
            <a:ext cx="106680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0" indent="0" algn="ctr" rtl="0" eaLnBrk="0" fontAlgn="base" hangingPunct="0">
              <a:lnSpc>
                <a:spcPct val="90000"/>
              </a:lnSpc>
              <a:spcBef>
                <a:spcPct val="30000"/>
              </a:spcBef>
              <a:spcAft>
                <a:spcPct val="0"/>
              </a:spcAft>
              <a:buSzPct val="100000"/>
              <a:buFontTx/>
              <a:buNone/>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285750" indent="-285750">
              <a:defRPr/>
            </a:pPr>
            <a:r>
              <a:rPr lang="en-US" altLang="en-US" sz="1600" b="0" kern="0" dirty="0">
                <a:latin typeface="+mj-lt"/>
                <a:ea typeface="Gill Sans" charset="0"/>
              </a:rPr>
              <a:t>Slides based on prior slide decks from David Culler, Ion </a:t>
            </a:r>
            <a:r>
              <a:rPr lang="en-US" altLang="en-US" sz="1600" b="0" kern="0" dirty="0" err="1">
                <a:latin typeface="+mj-lt"/>
                <a:ea typeface="Gill Sans" charset="0"/>
              </a:rPr>
              <a:t>Stoica</a:t>
            </a:r>
            <a:r>
              <a:rPr lang="en-US" altLang="en-US" sz="1600" b="0" kern="0" dirty="0">
                <a:latin typeface="+mj-lt"/>
                <a:ea typeface="Gill Sans" charset="0"/>
              </a:rPr>
              <a:t>, John </a:t>
            </a:r>
            <a:r>
              <a:rPr lang="en-US" altLang="en-US" sz="1600" b="0" kern="0" dirty="0" err="1">
                <a:latin typeface="+mj-lt"/>
                <a:ea typeface="Gill Sans" charset="0"/>
              </a:rPr>
              <a:t>Kubiatowicz</a:t>
            </a:r>
            <a:r>
              <a:rPr lang="en-US" altLang="en-US" sz="1600" b="0" kern="0" dirty="0">
                <a:latin typeface="+mj-lt"/>
                <a:ea typeface="Gill Sans" charset="0"/>
              </a:rPr>
              <a:t>, Alison Norman and Lorenzo </a:t>
            </a:r>
            <a:r>
              <a:rPr lang="en-US" altLang="en-US" sz="1600" b="0" kern="0" dirty="0" err="1">
                <a:latin typeface="+mj-lt"/>
                <a:ea typeface="Gill Sans" charset="0"/>
              </a:rPr>
              <a:t>Alvisi</a:t>
            </a:r>
            <a:endParaRPr lang="en-US" altLang="en-US" sz="1600" b="0" kern="0" dirty="0">
              <a:latin typeface="+mj-lt"/>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61FB-EA86-3D7F-FAAD-D2DF60DB4C06}"/>
              </a:ext>
            </a:extLst>
          </p:cNvPr>
          <p:cNvSpPr>
            <a:spLocks noGrp="1"/>
          </p:cNvSpPr>
          <p:nvPr>
            <p:ph type="title"/>
          </p:nvPr>
        </p:nvSpPr>
        <p:spPr/>
        <p:txBody>
          <a:bodyPr/>
          <a:lstStyle/>
          <a:p>
            <a:r>
              <a:rPr lang="en-US">
                <a:latin typeface="+mj-lt"/>
              </a:rPr>
              <a:t>Topic Breakdown</a:t>
            </a:r>
          </a:p>
        </p:txBody>
      </p:sp>
      <p:sp>
        <p:nvSpPr>
          <p:cNvPr id="3" name="Content Placeholder 2">
            <a:extLst>
              <a:ext uri="{FF2B5EF4-FFF2-40B4-BE49-F238E27FC236}">
                <a16:creationId xmlns:a16="http://schemas.microsoft.com/office/drawing/2014/main" id="{1CFA734F-9373-59A4-F7B6-816C3E51D254}"/>
              </a:ext>
            </a:extLst>
          </p:cNvPr>
          <p:cNvSpPr txBox="1">
            <a:spLocks/>
          </p:cNvSpPr>
          <p:nvPr/>
        </p:nvSpPr>
        <p:spPr bwMode="auto">
          <a:xfrm>
            <a:off x="1066800" y="1528157"/>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solidFill>
                  <a:srgbClr val="FF0000"/>
                </a:solidFill>
                <a:latin typeface="+mn-lt"/>
              </a:rPr>
              <a:t>Virtualizing the CPU </a:t>
            </a:r>
          </a:p>
        </p:txBody>
      </p:sp>
      <p:sp>
        <p:nvSpPr>
          <p:cNvPr id="4" name="Content Placeholder 2">
            <a:extLst>
              <a:ext uri="{FF2B5EF4-FFF2-40B4-BE49-F238E27FC236}">
                <a16:creationId xmlns:a16="http://schemas.microsoft.com/office/drawing/2014/main" id="{2DD11C9A-F0A6-945D-E2EA-024B85054061}"/>
              </a:ext>
            </a:extLst>
          </p:cNvPr>
          <p:cNvSpPr txBox="1">
            <a:spLocks/>
          </p:cNvSpPr>
          <p:nvPr/>
        </p:nvSpPr>
        <p:spPr bwMode="auto">
          <a:xfrm>
            <a:off x="5943600" y="925830"/>
            <a:ext cx="54864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solidFill>
                  <a:srgbClr val="FF0000"/>
                </a:solidFill>
                <a:latin typeface="+mn-lt"/>
              </a:rPr>
              <a:t>Process Abstraction and API</a:t>
            </a:r>
          </a:p>
        </p:txBody>
      </p:sp>
      <p:sp>
        <p:nvSpPr>
          <p:cNvPr id="5" name="Content Placeholder 2">
            <a:extLst>
              <a:ext uri="{FF2B5EF4-FFF2-40B4-BE49-F238E27FC236}">
                <a16:creationId xmlns:a16="http://schemas.microsoft.com/office/drawing/2014/main" id="{090BF0D0-E5F8-4BE2-991C-F1D9FAD23E6D}"/>
              </a:ext>
            </a:extLst>
          </p:cNvPr>
          <p:cNvSpPr txBox="1">
            <a:spLocks/>
          </p:cNvSpPr>
          <p:nvPr/>
        </p:nvSpPr>
        <p:spPr bwMode="auto">
          <a:xfrm>
            <a:off x="5933902" y="1371945"/>
            <a:ext cx="54864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Threads and Concurrency</a:t>
            </a:r>
          </a:p>
        </p:txBody>
      </p:sp>
      <p:sp>
        <p:nvSpPr>
          <p:cNvPr id="6" name="Content Placeholder 2">
            <a:extLst>
              <a:ext uri="{FF2B5EF4-FFF2-40B4-BE49-F238E27FC236}">
                <a16:creationId xmlns:a16="http://schemas.microsoft.com/office/drawing/2014/main" id="{FF1A4833-ADDD-1396-1A56-6BD4A96D2896}"/>
              </a:ext>
            </a:extLst>
          </p:cNvPr>
          <p:cNvSpPr txBox="1">
            <a:spLocks/>
          </p:cNvSpPr>
          <p:nvPr/>
        </p:nvSpPr>
        <p:spPr bwMode="auto">
          <a:xfrm>
            <a:off x="5933902" y="1819794"/>
            <a:ext cx="54864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Scheduling</a:t>
            </a:r>
          </a:p>
        </p:txBody>
      </p:sp>
      <p:sp>
        <p:nvSpPr>
          <p:cNvPr id="7" name="Content Placeholder 2">
            <a:extLst>
              <a:ext uri="{FF2B5EF4-FFF2-40B4-BE49-F238E27FC236}">
                <a16:creationId xmlns:a16="http://schemas.microsoft.com/office/drawing/2014/main" id="{171BE2DC-DFFA-DD32-A745-2947D7EB1600}"/>
              </a:ext>
            </a:extLst>
          </p:cNvPr>
          <p:cNvSpPr txBox="1">
            <a:spLocks/>
          </p:cNvSpPr>
          <p:nvPr/>
        </p:nvSpPr>
        <p:spPr bwMode="auto">
          <a:xfrm>
            <a:off x="1066800" y="2666999"/>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Virtualizing Memory</a:t>
            </a:r>
          </a:p>
        </p:txBody>
      </p:sp>
      <p:sp>
        <p:nvSpPr>
          <p:cNvPr id="8" name="Content Placeholder 2">
            <a:extLst>
              <a:ext uri="{FF2B5EF4-FFF2-40B4-BE49-F238E27FC236}">
                <a16:creationId xmlns:a16="http://schemas.microsoft.com/office/drawing/2014/main" id="{BE96D8B7-F417-6556-377F-8EEA0A4B516B}"/>
              </a:ext>
            </a:extLst>
          </p:cNvPr>
          <p:cNvSpPr txBox="1">
            <a:spLocks/>
          </p:cNvSpPr>
          <p:nvPr/>
        </p:nvSpPr>
        <p:spPr bwMode="auto">
          <a:xfrm>
            <a:off x="5933902" y="2474421"/>
            <a:ext cx="5551516"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 Memory</a:t>
            </a:r>
          </a:p>
        </p:txBody>
      </p:sp>
      <p:sp>
        <p:nvSpPr>
          <p:cNvPr id="9" name="Content Placeholder 2">
            <a:extLst>
              <a:ext uri="{FF2B5EF4-FFF2-40B4-BE49-F238E27FC236}">
                <a16:creationId xmlns:a16="http://schemas.microsoft.com/office/drawing/2014/main" id="{CECB7631-B2DA-974E-100F-0BC7FA9D7F87}"/>
              </a:ext>
            </a:extLst>
          </p:cNvPr>
          <p:cNvSpPr txBox="1">
            <a:spLocks/>
          </p:cNvSpPr>
          <p:nvPr/>
        </p:nvSpPr>
        <p:spPr bwMode="auto">
          <a:xfrm>
            <a:off x="5921433" y="2936469"/>
            <a:ext cx="5551516"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Paging</a:t>
            </a:r>
          </a:p>
        </p:txBody>
      </p:sp>
      <p:sp>
        <p:nvSpPr>
          <p:cNvPr id="10" name="Content Placeholder 2">
            <a:extLst>
              <a:ext uri="{FF2B5EF4-FFF2-40B4-BE49-F238E27FC236}">
                <a16:creationId xmlns:a16="http://schemas.microsoft.com/office/drawing/2014/main" id="{FAC919F6-7ADF-2069-CC8D-FDEFDA0D1F7B}"/>
              </a:ext>
            </a:extLst>
          </p:cNvPr>
          <p:cNvSpPr txBox="1">
            <a:spLocks/>
          </p:cNvSpPr>
          <p:nvPr/>
        </p:nvSpPr>
        <p:spPr bwMode="auto">
          <a:xfrm>
            <a:off x="1066800" y="3886200"/>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Persistence</a:t>
            </a:r>
          </a:p>
        </p:txBody>
      </p:sp>
      <p:sp>
        <p:nvSpPr>
          <p:cNvPr id="11" name="Content Placeholder 2">
            <a:extLst>
              <a:ext uri="{FF2B5EF4-FFF2-40B4-BE49-F238E27FC236}">
                <a16:creationId xmlns:a16="http://schemas.microsoft.com/office/drawing/2014/main" id="{7DE24CAD-FE32-1B96-EFE9-84219541C90D}"/>
              </a:ext>
            </a:extLst>
          </p:cNvPr>
          <p:cNvSpPr txBox="1">
            <a:spLocks/>
          </p:cNvSpPr>
          <p:nvPr/>
        </p:nvSpPr>
        <p:spPr bwMode="auto">
          <a:xfrm>
            <a:off x="5906193" y="3617072"/>
            <a:ext cx="5561214"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IO devices</a:t>
            </a:r>
          </a:p>
        </p:txBody>
      </p:sp>
      <p:sp>
        <p:nvSpPr>
          <p:cNvPr id="12" name="Content Placeholder 2">
            <a:extLst>
              <a:ext uri="{FF2B5EF4-FFF2-40B4-BE49-F238E27FC236}">
                <a16:creationId xmlns:a16="http://schemas.microsoft.com/office/drawing/2014/main" id="{CC58FAED-32AE-616F-99D6-94C4A62AC5D0}"/>
              </a:ext>
            </a:extLst>
          </p:cNvPr>
          <p:cNvSpPr txBox="1">
            <a:spLocks/>
          </p:cNvSpPr>
          <p:nvPr/>
        </p:nvSpPr>
        <p:spPr bwMode="auto">
          <a:xfrm>
            <a:off x="5906193" y="4082936"/>
            <a:ext cx="5561214"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File Systems</a:t>
            </a:r>
          </a:p>
        </p:txBody>
      </p:sp>
      <p:sp>
        <p:nvSpPr>
          <p:cNvPr id="13" name="Content Placeholder 2">
            <a:extLst>
              <a:ext uri="{FF2B5EF4-FFF2-40B4-BE49-F238E27FC236}">
                <a16:creationId xmlns:a16="http://schemas.microsoft.com/office/drawing/2014/main" id="{88E8D1B9-3FE7-628F-CE7B-482C4D166662}"/>
              </a:ext>
            </a:extLst>
          </p:cNvPr>
          <p:cNvSpPr txBox="1">
            <a:spLocks/>
          </p:cNvSpPr>
          <p:nvPr/>
        </p:nvSpPr>
        <p:spPr bwMode="auto">
          <a:xfrm>
            <a:off x="1029393" y="5181600"/>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Distributed Systems</a:t>
            </a:r>
          </a:p>
        </p:txBody>
      </p:sp>
      <p:sp>
        <p:nvSpPr>
          <p:cNvPr id="14" name="Content Placeholder 2">
            <a:extLst>
              <a:ext uri="{FF2B5EF4-FFF2-40B4-BE49-F238E27FC236}">
                <a16:creationId xmlns:a16="http://schemas.microsoft.com/office/drawing/2014/main" id="{FDB89231-B524-451C-5AE1-52872B968359}"/>
              </a:ext>
            </a:extLst>
          </p:cNvPr>
          <p:cNvSpPr txBox="1">
            <a:spLocks/>
          </p:cNvSpPr>
          <p:nvPr/>
        </p:nvSpPr>
        <p:spPr bwMode="auto">
          <a:xfrm>
            <a:off x="5910348" y="4876800"/>
            <a:ext cx="5523807"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Challenges with distribution</a:t>
            </a:r>
          </a:p>
        </p:txBody>
      </p:sp>
      <p:sp>
        <p:nvSpPr>
          <p:cNvPr id="15" name="Content Placeholder 2">
            <a:extLst>
              <a:ext uri="{FF2B5EF4-FFF2-40B4-BE49-F238E27FC236}">
                <a16:creationId xmlns:a16="http://schemas.microsoft.com/office/drawing/2014/main" id="{61F5BD0E-A3B8-BAF5-BD29-81FBC04385F5}"/>
              </a:ext>
            </a:extLst>
          </p:cNvPr>
          <p:cNvSpPr txBox="1">
            <a:spLocks/>
          </p:cNvSpPr>
          <p:nvPr/>
        </p:nvSpPr>
        <p:spPr bwMode="auto">
          <a:xfrm>
            <a:off x="5900651" y="5328809"/>
            <a:ext cx="5523807"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Data Processing &amp; Storage</a:t>
            </a:r>
          </a:p>
        </p:txBody>
      </p:sp>
    </p:spTree>
    <p:extLst>
      <p:ext uri="{BB962C8B-B14F-4D97-AF65-F5344CB8AC3E}">
        <p14:creationId xmlns:p14="http://schemas.microsoft.com/office/powerpoint/2010/main" val="26812273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E56D-321B-934F-C54C-530146E132D9}"/>
              </a:ext>
            </a:extLst>
          </p:cNvPr>
          <p:cNvSpPr>
            <a:spLocks noGrp="1"/>
          </p:cNvSpPr>
          <p:nvPr>
            <p:ph type="title"/>
          </p:nvPr>
        </p:nvSpPr>
        <p:spPr/>
        <p:txBody>
          <a:bodyPr/>
          <a:lstStyle/>
          <a:p>
            <a:r>
              <a:rPr lang="en-US">
                <a:latin typeface="+mj-lt"/>
              </a:rPr>
              <a:t>Mechanisms vs Policy</a:t>
            </a:r>
          </a:p>
        </p:txBody>
      </p:sp>
      <p:sp>
        <p:nvSpPr>
          <p:cNvPr id="6" name="Content Placeholder 2">
            <a:extLst>
              <a:ext uri="{FF2B5EF4-FFF2-40B4-BE49-F238E27FC236}">
                <a16:creationId xmlns:a16="http://schemas.microsoft.com/office/drawing/2014/main" id="{A970CD16-E177-5698-1C5C-68D2CC200AC2}"/>
              </a:ext>
            </a:extLst>
          </p:cNvPr>
          <p:cNvSpPr txBox="1">
            <a:spLocks/>
          </p:cNvSpPr>
          <p:nvPr/>
        </p:nvSpPr>
        <p:spPr bwMode="auto">
          <a:xfrm>
            <a:off x="1143000" y="1219200"/>
            <a:ext cx="4724400" cy="28194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u="sng" kern="0">
                <a:latin typeface="+mn-lt"/>
              </a:rPr>
              <a:t>Mechanism</a:t>
            </a:r>
          </a:p>
          <a:p>
            <a:pPr marL="0" indent="0" algn="ctr">
              <a:buFontTx/>
              <a:buNone/>
            </a:pPr>
            <a:endParaRPr lang="en-US" kern="0">
              <a:latin typeface="+mn-lt"/>
            </a:endParaRPr>
          </a:p>
          <a:p>
            <a:pPr marL="0" indent="0" algn="ctr">
              <a:buNone/>
            </a:pPr>
            <a:r>
              <a:rPr lang="en-US">
                <a:latin typeface="+mn-lt"/>
              </a:rPr>
              <a:t>Low-level methods or protocols that implement a needed piece of functionality</a:t>
            </a:r>
            <a:endParaRPr lang="en-US" kern="0">
              <a:latin typeface="+mn-lt"/>
            </a:endParaRPr>
          </a:p>
        </p:txBody>
      </p:sp>
      <p:sp>
        <p:nvSpPr>
          <p:cNvPr id="7" name="Content Placeholder 2">
            <a:extLst>
              <a:ext uri="{FF2B5EF4-FFF2-40B4-BE49-F238E27FC236}">
                <a16:creationId xmlns:a16="http://schemas.microsoft.com/office/drawing/2014/main" id="{D99F04FC-77CD-AC81-24AD-AE53FC2195F8}"/>
              </a:ext>
            </a:extLst>
          </p:cNvPr>
          <p:cNvSpPr txBox="1">
            <a:spLocks/>
          </p:cNvSpPr>
          <p:nvPr/>
        </p:nvSpPr>
        <p:spPr bwMode="auto">
          <a:xfrm>
            <a:off x="6477004" y="1233488"/>
            <a:ext cx="4952996" cy="28194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u="sng" kern="0">
                <a:latin typeface="+mn-lt"/>
              </a:rPr>
              <a:t>Policy</a:t>
            </a:r>
          </a:p>
          <a:p>
            <a:pPr marL="0" indent="0" algn="ctr">
              <a:buFontTx/>
              <a:buNone/>
            </a:pPr>
            <a:endParaRPr lang="en-US" kern="0">
              <a:latin typeface="+mn-lt"/>
            </a:endParaRPr>
          </a:p>
          <a:p>
            <a:pPr marL="0" indent="0" algn="ctr">
              <a:buNone/>
            </a:pPr>
            <a:r>
              <a:rPr lang="en-US">
                <a:latin typeface="+mn-lt"/>
              </a:rPr>
              <a:t>Algorithms for making decisions within the OS.</a:t>
            </a:r>
          </a:p>
          <a:p>
            <a:pPr marL="0" indent="0" algn="ctr">
              <a:buNone/>
            </a:pPr>
            <a:r>
              <a:rPr lang="en-US" kern="0">
                <a:latin typeface="+mn-lt"/>
              </a:rPr>
              <a:t>Use the mechanism. </a:t>
            </a:r>
          </a:p>
        </p:txBody>
      </p:sp>
      <p:sp>
        <p:nvSpPr>
          <p:cNvPr id="9" name="TextBox 8">
            <a:extLst>
              <a:ext uri="{FF2B5EF4-FFF2-40B4-BE49-F238E27FC236}">
                <a16:creationId xmlns:a16="http://schemas.microsoft.com/office/drawing/2014/main" id="{C8168199-2E27-CD0E-D0C8-47B03ADFB488}"/>
              </a:ext>
            </a:extLst>
          </p:cNvPr>
          <p:cNvSpPr txBox="1"/>
          <p:nvPr/>
        </p:nvSpPr>
        <p:spPr>
          <a:xfrm>
            <a:off x="990600" y="4343400"/>
            <a:ext cx="4648200" cy="369332"/>
          </a:xfrm>
          <a:prstGeom prst="rect">
            <a:avLst/>
          </a:prstGeom>
          <a:noFill/>
        </p:spPr>
        <p:txBody>
          <a:bodyPr wrap="square">
            <a:spAutoFit/>
          </a:bodyPr>
          <a:lstStyle/>
          <a:p>
            <a:pPr marL="0" indent="0" algn="ctr">
              <a:buNone/>
            </a:pPr>
            <a:r>
              <a:rPr lang="en-US">
                <a:latin typeface="+mn-lt"/>
              </a:rPr>
              <a:t>A Brake Pedal!</a:t>
            </a:r>
            <a:endParaRPr lang="en-US" kern="0">
              <a:latin typeface="+mn-lt"/>
            </a:endParaRPr>
          </a:p>
        </p:txBody>
      </p:sp>
      <p:sp>
        <p:nvSpPr>
          <p:cNvPr id="10" name="TextBox 9">
            <a:extLst>
              <a:ext uri="{FF2B5EF4-FFF2-40B4-BE49-F238E27FC236}">
                <a16:creationId xmlns:a16="http://schemas.microsoft.com/office/drawing/2014/main" id="{D2D0F5ED-E4E2-A794-AA52-651E95FA60BD}"/>
              </a:ext>
            </a:extLst>
          </p:cNvPr>
          <p:cNvSpPr txBox="1"/>
          <p:nvPr/>
        </p:nvSpPr>
        <p:spPr>
          <a:xfrm>
            <a:off x="6248400" y="4343400"/>
            <a:ext cx="5029200" cy="369332"/>
          </a:xfrm>
          <a:prstGeom prst="rect">
            <a:avLst/>
          </a:prstGeom>
          <a:noFill/>
        </p:spPr>
        <p:txBody>
          <a:bodyPr wrap="square">
            <a:spAutoFit/>
          </a:bodyPr>
          <a:lstStyle/>
          <a:p>
            <a:pPr marL="0" indent="0" algn="ctr">
              <a:buNone/>
            </a:pPr>
            <a:r>
              <a:rPr lang="en-US">
                <a:latin typeface="+mn-lt"/>
              </a:rPr>
              <a:t>“I break when I see a stop sign”</a:t>
            </a:r>
            <a:endParaRPr lang="en-US" kern="0">
              <a:latin typeface="+mn-lt"/>
            </a:endParaRPr>
          </a:p>
        </p:txBody>
      </p:sp>
    </p:spTree>
    <p:extLst>
      <p:ext uri="{BB962C8B-B14F-4D97-AF65-F5344CB8AC3E}">
        <p14:creationId xmlns:p14="http://schemas.microsoft.com/office/powerpoint/2010/main" val="2709050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E56D-321B-934F-C54C-530146E132D9}"/>
              </a:ext>
            </a:extLst>
          </p:cNvPr>
          <p:cNvSpPr>
            <a:spLocks noGrp="1"/>
          </p:cNvSpPr>
          <p:nvPr>
            <p:ph type="title"/>
          </p:nvPr>
        </p:nvSpPr>
        <p:spPr/>
        <p:txBody>
          <a:bodyPr/>
          <a:lstStyle/>
          <a:p>
            <a:r>
              <a:rPr lang="en-US" dirty="0">
                <a:latin typeface="+mj-lt"/>
              </a:rPr>
              <a:t>Goals for Today</a:t>
            </a:r>
          </a:p>
        </p:txBody>
      </p:sp>
      <p:sp>
        <p:nvSpPr>
          <p:cNvPr id="3" name="Content Placeholder 2">
            <a:extLst>
              <a:ext uri="{FF2B5EF4-FFF2-40B4-BE49-F238E27FC236}">
                <a16:creationId xmlns:a16="http://schemas.microsoft.com/office/drawing/2014/main" id="{ADF40A0E-E38D-5481-DEC0-364DC7940D6B}"/>
              </a:ext>
            </a:extLst>
          </p:cNvPr>
          <p:cNvSpPr>
            <a:spLocks noGrp="1"/>
          </p:cNvSpPr>
          <p:nvPr>
            <p:ph idx="1"/>
          </p:nvPr>
        </p:nvSpPr>
        <p:spPr>
          <a:xfrm>
            <a:off x="152400" y="1447800"/>
            <a:ext cx="12039600" cy="4572000"/>
          </a:xfrm>
        </p:spPr>
        <p:txBody>
          <a:bodyPr/>
          <a:lstStyle/>
          <a:p>
            <a:endParaRPr lang="en-US" dirty="0">
              <a:latin typeface="+mn-lt"/>
            </a:endParaRPr>
          </a:p>
          <a:p>
            <a:r>
              <a:rPr lang="en-US" dirty="0">
                <a:latin typeface="+mn-lt"/>
              </a:rPr>
              <a:t>What are the requirements of a good VM abstraction?</a:t>
            </a:r>
          </a:p>
          <a:p>
            <a:endParaRPr lang="en-US" dirty="0">
              <a:latin typeface="+mn-lt"/>
            </a:endParaRPr>
          </a:p>
          <a:p>
            <a:r>
              <a:rPr lang="en-US" dirty="0">
                <a:latin typeface="+mn-lt"/>
              </a:rPr>
              <a:t>What is a </a:t>
            </a:r>
            <a:r>
              <a:rPr lang="en-US" dirty="0">
                <a:solidFill>
                  <a:schemeClr val="accent1"/>
                </a:solidFill>
                <a:latin typeface="+mn-lt"/>
              </a:rPr>
              <a:t>process</a:t>
            </a:r>
            <a:r>
              <a:rPr lang="en-US" dirty="0">
                <a:latin typeface="+mn-lt"/>
              </a:rPr>
              <a:t>? </a:t>
            </a:r>
          </a:p>
          <a:p>
            <a:endParaRPr lang="en-US" dirty="0">
              <a:latin typeface="+mn-lt"/>
            </a:endParaRPr>
          </a:p>
          <a:p>
            <a:r>
              <a:rPr lang="en-US" dirty="0">
                <a:latin typeface="+mn-lt"/>
              </a:rPr>
              <a:t>How does the </a:t>
            </a:r>
            <a:r>
              <a:rPr lang="en-US" dirty="0">
                <a:solidFill>
                  <a:schemeClr val="accent1"/>
                </a:solidFill>
                <a:latin typeface="+mn-lt"/>
              </a:rPr>
              <a:t>kernel</a:t>
            </a:r>
            <a:r>
              <a:rPr lang="en-US" dirty="0">
                <a:latin typeface="+mn-lt"/>
              </a:rPr>
              <a:t> use processes to enforce protection?</a:t>
            </a:r>
          </a:p>
          <a:p>
            <a:endParaRPr lang="en-US" dirty="0">
              <a:latin typeface="+mn-lt"/>
            </a:endParaRPr>
          </a:p>
          <a:p>
            <a:r>
              <a:rPr lang="en-US" dirty="0">
                <a:latin typeface="+mn-lt"/>
              </a:rPr>
              <a:t>When does one switch from </a:t>
            </a:r>
            <a:r>
              <a:rPr lang="en-US" dirty="0">
                <a:solidFill>
                  <a:schemeClr val="accent1"/>
                </a:solidFill>
                <a:latin typeface="+mn-lt"/>
              </a:rPr>
              <a:t>kernel</a:t>
            </a:r>
            <a:r>
              <a:rPr lang="en-US" dirty="0">
                <a:latin typeface="+mn-lt"/>
              </a:rPr>
              <a:t> to </a:t>
            </a:r>
            <a:r>
              <a:rPr lang="en-US" dirty="0">
                <a:solidFill>
                  <a:schemeClr val="accent1"/>
                </a:solidFill>
                <a:latin typeface="+mn-lt"/>
              </a:rPr>
              <a:t>user mode</a:t>
            </a:r>
            <a:r>
              <a:rPr lang="en-US" dirty="0">
                <a:latin typeface="+mn-lt"/>
              </a:rPr>
              <a:t> and back?</a:t>
            </a:r>
          </a:p>
          <a:p>
            <a:pPr marL="0" indent="0">
              <a:buNone/>
            </a:pPr>
            <a:endParaRPr lang="en-US" dirty="0">
              <a:latin typeface="+mn-lt"/>
            </a:endParaRPr>
          </a:p>
        </p:txBody>
      </p:sp>
    </p:spTree>
    <p:extLst>
      <p:ext uri="{BB962C8B-B14F-4D97-AF65-F5344CB8AC3E}">
        <p14:creationId xmlns:p14="http://schemas.microsoft.com/office/powerpoint/2010/main" val="8818748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170C-C8BA-1EE3-D571-4DCA1BF02129}"/>
              </a:ext>
            </a:extLst>
          </p:cNvPr>
          <p:cNvSpPr>
            <a:spLocks noGrp="1"/>
          </p:cNvSpPr>
          <p:nvPr>
            <p:ph type="title"/>
          </p:nvPr>
        </p:nvSpPr>
        <p:spPr>
          <a:xfrm>
            <a:off x="0" y="152400"/>
            <a:ext cx="12192000" cy="533400"/>
          </a:xfrm>
        </p:spPr>
        <p:txBody>
          <a:bodyPr/>
          <a:lstStyle/>
          <a:p>
            <a:r>
              <a:rPr lang="en-US" dirty="0">
                <a:latin typeface="+mj-lt"/>
              </a:rPr>
              <a:t>Goal 1: Requirements for Virtualization</a:t>
            </a:r>
          </a:p>
        </p:txBody>
      </p:sp>
      <p:sp>
        <p:nvSpPr>
          <p:cNvPr id="3" name="Content Placeholder 2">
            <a:extLst>
              <a:ext uri="{FF2B5EF4-FFF2-40B4-BE49-F238E27FC236}">
                <a16:creationId xmlns:a16="http://schemas.microsoft.com/office/drawing/2014/main" id="{2E77C022-703B-1CC2-7249-BCAEC7CCCF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387912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E56D-321B-934F-C54C-530146E132D9}"/>
              </a:ext>
            </a:extLst>
          </p:cNvPr>
          <p:cNvSpPr>
            <a:spLocks noGrp="1"/>
          </p:cNvSpPr>
          <p:nvPr>
            <p:ph type="title"/>
          </p:nvPr>
        </p:nvSpPr>
        <p:spPr/>
        <p:txBody>
          <a:bodyPr/>
          <a:lstStyle/>
          <a:p>
            <a:r>
              <a:rPr lang="en-US">
                <a:latin typeface="+mj-lt"/>
              </a:rPr>
              <a:t>The OS will protect you</a:t>
            </a:r>
          </a:p>
        </p:txBody>
      </p:sp>
      <p:pic>
        <p:nvPicPr>
          <p:cNvPr id="7" name="Picture 6" descr="A picture containing person, player, arm&#10;&#10;Description automatically generated">
            <a:extLst>
              <a:ext uri="{FF2B5EF4-FFF2-40B4-BE49-F238E27FC236}">
                <a16:creationId xmlns:a16="http://schemas.microsoft.com/office/drawing/2014/main" id="{EEA01695-ABFC-0F56-22BF-E300EE4D95D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5600" y="2552700"/>
            <a:ext cx="1930399" cy="2895600"/>
          </a:xfrm>
          <a:prstGeom prst="rect">
            <a:avLst/>
          </a:prstGeom>
        </p:spPr>
      </p:pic>
      <p:sp>
        <p:nvSpPr>
          <p:cNvPr id="8" name="Content Placeholder 2">
            <a:extLst>
              <a:ext uri="{FF2B5EF4-FFF2-40B4-BE49-F238E27FC236}">
                <a16:creationId xmlns:a16="http://schemas.microsoft.com/office/drawing/2014/main" id="{4B915AA9-D37D-4133-12A3-FB6C22F6E8E3}"/>
              </a:ext>
            </a:extLst>
          </p:cNvPr>
          <p:cNvSpPr>
            <a:spLocks noGrp="1"/>
          </p:cNvSpPr>
          <p:nvPr>
            <p:ph idx="1"/>
          </p:nvPr>
        </p:nvSpPr>
        <p:spPr>
          <a:xfrm>
            <a:off x="2454275" y="2209800"/>
            <a:ext cx="9372600" cy="3429000"/>
          </a:xfrm>
        </p:spPr>
        <p:txBody>
          <a:bodyPr/>
          <a:lstStyle/>
          <a:p>
            <a:pPr marL="0" indent="0" algn="ctr">
              <a:buNone/>
            </a:pPr>
            <a:r>
              <a:rPr lang="en-US" dirty="0">
                <a:solidFill>
                  <a:schemeClr val="accent1"/>
                </a:solidFill>
                <a:latin typeface="+mn-lt"/>
              </a:rPr>
              <a:t>Protect</a:t>
            </a:r>
            <a:r>
              <a:rPr lang="en-US" dirty="0">
                <a:latin typeface="+mn-lt"/>
              </a:rPr>
              <a:t> applications from other application’s code</a:t>
            </a:r>
          </a:p>
          <a:p>
            <a:pPr marL="0" indent="0" algn="ctr">
              <a:buNone/>
            </a:pPr>
            <a:r>
              <a:rPr lang="en-US" dirty="0">
                <a:latin typeface="+mn-lt"/>
              </a:rPr>
              <a:t>(reliability, security, privacy)</a:t>
            </a:r>
          </a:p>
          <a:p>
            <a:pPr marL="0" indent="0" algn="ctr">
              <a:buNone/>
            </a:pPr>
            <a:endParaRPr lang="en-US" dirty="0">
              <a:latin typeface="+mn-lt"/>
            </a:endParaRPr>
          </a:p>
          <a:p>
            <a:pPr marL="0" indent="0" algn="ctr">
              <a:buNone/>
            </a:pPr>
            <a:r>
              <a:rPr lang="en-US" dirty="0">
                <a:solidFill>
                  <a:schemeClr val="accent1"/>
                </a:solidFill>
                <a:latin typeface="+mn-lt"/>
              </a:rPr>
              <a:t>Protect</a:t>
            </a:r>
            <a:r>
              <a:rPr lang="en-US" dirty="0">
                <a:latin typeface="+mn-lt"/>
              </a:rPr>
              <a:t> OS from the application</a:t>
            </a:r>
          </a:p>
          <a:p>
            <a:pPr marL="0" indent="0" algn="ctr">
              <a:buNone/>
            </a:pPr>
            <a:endParaRPr lang="en-US" dirty="0">
              <a:latin typeface="+mn-lt"/>
            </a:endParaRPr>
          </a:p>
          <a:p>
            <a:pPr marL="0" indent="0" algn="ctr">
              <a:buNone/>
            </a:pPr>
            <a:r>
              <a:rPr lang="en-US" dirty="0">
                <a:solidFill>
                  <a:schemeClr val="accent1"/>
                </a:solidFill>
                <a:latin typeface="+mn-lt"/>
              </a:rPr>
              <a:t>Protect</a:t>
            </a:r>
            <a:r>
              <a:rPr lang="en-US" dirty="0">
                <a:latin typeface="+mn-lt"/>
              </a:rPr>
              <a:t> applications against inequitable resource </a:t>
            </a:r>
            <a:r>
              <a:rPr lang="en-US" dirty="0" err="1">
                <a:latin typeface="+mn-lt"/>
              </a:rPr>
              <a:t>utilisation</a:t>
            </a:r>
            <a:r>
              <a:rPr lang="en-US" dirty="0">
                <a:latin typeface="+mn-lt"/>
              </a:rPr>
              <a:t> </a:t>
            </a:r>
          </a:p>
          <a:p>
            <a:pPr marL="0" indent="0" algn="ctr">
              <a:buNone/>
            </a:pPr>
            <a:r>
              <a:rPr lang="en-US" dirty="0">
                <a:latin typeface="+mn-lt"/>
              </a:rPr>
              <a:t>(memory, CPU time)</a:t>
            </a:r>
          </a:p>
        </p:txBody>
      </p:sp>
      <p:sp>
        <p:nvSpPr>
          <p:cNvPr id="9" name="Oval 8">
            <a:extLst>
              <a:ext uri="{FF2B5EF4-FFF2-40B4-BE49-F238E27FC236}">
                <a16:creationId xmlns:a16="http://schemas.microsoft.com/office/drawing/2014/main" id="{2369912A-D70E-9134-3D4B-1B9440BE03BF}"/>
              </a:ext>
            </a:extLst>
          </p:cNvPr>
          <p:cNvSpPr/>
          <p:nvPr/>
        </p:nvSpPr>
        <p:spPr bwMode="auto">
          <a:xfrm>
            <a:off x="914400" y="3619500"/>
            <a:ext cx="457200" cy="481013"/>
          </a:xfrm>
          <a:prstGeom prst="ellipse">
            <a:avLst/>
          </a:prstGeom>
          <a:solidFill>
            <a:srgbClr val="FFFF00"/>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a:solidFill>
                  <a:srgbClr val="FF0000"/>
                </a:solidFill>
                <a:latin typeface="Amasis MT Pro Black" panose="020B0604020202020204" pitchFamily="18" charset="0"/>
              </a:rPr>
              <a:t>OS</a:t>
            </a:r>
            <a:endParaRPr kumimoji="0" lang="en-US" sz="1000" i="0" u="none" strike="noStrike" cap="none" normalizeH="0" baseline="0">
              <a:ln>
                <a:noFill/>
              </a:ln>
              <a:solidFill>
                <a:srgbClr val="FF0000"/>
              </a:solidFill>
              <a:effectLst/>
              <a:latin typeface="Amasis MT Pro Black" panose="020B0604020202020204" pitchFamily="18" charset="0"/>
            </a:endParaRPr>
          </a:p>
        </p:txBody>
      </p:sp>
      <p:sp>
        <p:nvSpPr>
          <p:cNvPr id="10" name="Content Placeholder 2">
            <a:extLst>
              <a:ext uri="{FF2B5EF4-FFF2-40B4-BE49-F238E27FC236}">
                <a16:creationId xmlns:a16="http://schemas.microsoft.com/office/drawing/2014/main" id="{C2088487-E845-1B63-78B3-DF78D342C882}"/>
              </a:ext>
            </a:extLst>
          </p:cNvPr>
          <p:cNvSpPr txBox="1">
            <a:spLocks/>
          </p:cNvSpPr>
          <p:nvPr/>
        </p:nvSpPr>
        <p:spPr bwMode="auto">
          <a:xfrm>
            <a:off x="1409700" y="1143000"/>
            <a:ext cx="9372600" cy="838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solidFill>
                  <a:schemeClr val="accent1"/>
                </a:solidFill>
                <a:latin typeface="+mn-lt"/>
              </a:rPr>
              <a:t>Protection is necessary to preserve the virtualization abstraction</a:t>
            </a:r>
            <a:endParaRPr lang="en-US" kern="0" dirty="0">
              <a:latin typeface="+mn-lt"/>
            </a:endParaRPr>
          </a:p>
        </p:txBody>
      </p:sp>
    </p:spTree>
    <p:extLst>
      <p:ext uri="{BB962C8B-B14F-4D97-AF65-F5344CB8AC3E}">
        <p14:creationId xmlns:p14="http://schemas.microsoft.com/office/powerpoint/2010/main" val="2365939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F30C-0A00-83BB-00D4-BC58D122C118}"/>
              </a:ext>
            </a:extLst>
          </p:cNvPr>
          <p:cNvSpPr>
            <a:spLocks noGrp="1"/>
          </p:cNvSpPr>
          <p:nvPr>
            <p:ph type="title"/>
          </p:nvPr>
        </p:nvSpPr>
        <p:spPr/>
        <p:txBody>
          <a:bodyPr/>
          <a:lstStyle/>
          <a:p>
            <a:r>
              <a:rPr lang="en-US" dirty="0">
                <a:latin typeface="+mj-lt"/>
              </a:rPr>
              <a:t>Goal 2: What is a Process?</a:t>
            </a:r>
          </a:p>
        </p:txBody>
      </p:sp>
      <p:sp>
        <p:nvSpPr>
          <p:cNvPr id="3" name="Content Placeholder 2">
            <a:extLst>
              <a:ext uri="{FF2B5EF4-FFF2-40B4-BE49-F238E27FC236}">
                <a16:creationId xmlns:a16="http://schemas.microsoft.com/office/drawing/2014/main" id="{0D4AEEBB-755D-2448-2117-C8C7A10AE8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760332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F30C-0A00-83BB-00D4-BC58D122C118}"/>
              </a:ext>
            </a:extLst>
          </p:cNvPr>
          <p:cNvSpPr>
            <a:spLocks noGrp="1"/>
          </p:cNvSpPr>
          <p:nvPr>
            <p:ph type="title"/>
          </p:nvPr>
        </p:nvSpPr>
        <p:spPr/>
        <p:txBody>
          <a:bodyPr/>
          <a:lstStyle/>
          <a:p>
            <a:r>
              <a:rPr lang="en-US">
                <a:latin typeface="+mj-lt"/>
              </a:rPr>
              <a:t>A process (simplified)</a:t>
            </a:r>
          </a:p>
        </p:txBody>
      </p:sp>
      <p:sp>
        <p:nvSpPr>
          <p:cNvPr id="4" name="Content Placeholder 2">
            <a:extLst>
              <a:ext uri="{FF2B5EF4-FFF2-40B4-BE49-F238E27FC236}">
                <a16:creationId xmlns:a16="http://schemas.microsoft.com/office/drawing/2014/main" id="{87C53A79-8F44-227D-1408-BE1B9A8210D8}"/>
              </a:ext>
            </a:extLst>
          </p:cNvPr>
          <p:cNvSpPr>
            <a:spLocks noGrp="1"/>
          </p:cNvSpPr>
          <p:nvPr>
            <p:ph idx="1"/>
          </p:nvPr>
        </p:nvSpPr>
        <p:spPr>
          <a:xfrm>
            <a:off x="1409700" y="1295400"/>
            <a:ext cx="9372600" cy="3429000"/>
          </a:xfrm>
        </p:spPr>
        <p:txBody>
          <a:bodyPr/>
          <a:lstStyle/>
          <a:p>
            <a:pPr marL="0" indent="0" algn="ctr">
              <a:buNone/>
            </a:pPr>
            <a:r>
              <a:rPr lang="en-US" dirty="0">
                <a:latin typeface="+mn-lt"/>
              </a:rPr>
              <a:t>A process is an </a:t>
            </a:r>
            <a:r>
              <a:rPr lang="en-US" dirty="0">
                <a:solidFill>
                  <a:schemeClr val="accent1"/>
                </a:solidFill>
                <a:latin typeface="+mn-lt"/>
              </a:rPr>
              <a:t>instance</a:t>
            </a:r>
            <a:r>
              <a:rPr lang="en-US" dirty="0">
                <a:latin typeface="+mn-lt"/>
              </a:rPr>
              <a:t> of a running program</a:t>
            </a:r>
          </a:p>
        </p:txBody>
      </p:sp>
      <p:sp>
        <p:nvSpPr>
          <p:cNvPr id="5" name="Content Placeholder 2">
            <a:extLst>
              <a:ext uri="{FF2B5EF4-FFF2-40B4-BE49-F238E27FC236}">
                <a16:creationId xmlns:a16="http://schemas.microsoft.com/office/drawing/2014/main" id="{52EEA3CD-0697-085C-DA56-BE928D236452}"/>
              </a:ext>
            </a:extLst>
          </p:cNvPr>
          <p:cNvSpPr txBox="1">
            <a:spLocks/>
          </p:cNvSpPr>
          <p:nvPr/>
        </p:nvSpPr>
        <p:spPr bwMode="auto">
          <a:xfrm>
            <a:off x="1790701" y="2576146"/>
            <a:ext cx="3429000" cy="11430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Memory</a:t>
            </a:r>
          </a:p>
          <a:p>
            <a:pPr marL="0" indent="0" algn="ctr">
              <a:buFontTx/>
              <a:buNone/>
            </a:pPr>
            <a:r>
              <a:rPr lang="en-US" kern="0">
                <a:latin typeface="+mn-lt"/>
              </a:rPr>
              <a:t>(address space) </a:t>
            </a:r>
          </a:p>
        </p:txBody>
      </p:sp>
      <p:sp>
        <p:nvSpPr>
          <p:cNvPr id="6" name="Content Placeholder 2">
            <a:extLst>
              <a:ext uri="{FF2B5EF4-FFF2-40B4-BE49-F238E27FC236}">
                <a16:creationId xmlns:a16="http://schemas.microsoft.com/office/drawing/2014/main" id="{9DFE866F-54C7-F7AD-248F-C4390C521FFD}"/>
              </a:ext>
            </a:extLst>
          </p:cNvPr>
          <p:cNvSpPr txBox="1">
            <a:spLocks/>
          </p:cNvSpPr>
          <p:nvPr/>
        </p:nvSpPr>
        <p:spPr bwMode="auto">
          <a:xfrm>
            <a:off x="304800" y="2590800"/>
            <a:ext cx="1295400" cy="11430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CPU</a:t>
            </a:r>
          </a:p>
        </p:txBody>
      </p:sp>
      <p:sp>
        <p:nvSpPr>
          <p:cNvPr id="7" name="Content Placeholder 2">
            <a:extLst>
              <a:ext uri="{FF2B5EF4-FFF2-40B4-BE49-F238E27FC236}">
                <a16:creationId xmlns:a16="http://schemas.microsoft.com/office/drawing/2014/main" id="{B15273BA-018D-365D-0346-BF9BD7117B9C}"/>
              </a:ext>
            </a:extLst>
          </p:cNvPr>
          <p:cNvSpPr txBox="1">
            <a:spLocks/>
          </p:cNvSpPr>
          <p:nvPr/>
        </p:nvSpPr>
        <p:spPr bwMode="auto">
          <a:xfrm>
            <a:off x="5486400" y="2553286"/>
            <a:ext cx="3429000" cy="11430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Registers</a:t>
            </a:r>
          </a:p>
        </p:txBody>
      </p:sp>
      <p:sp>
        <p:nvSpPr>
          <p:cNvPr id="8" name="Content Placeholder 2">
            <a:extLst>
              <a:ext uri="{FF2B5EF4-FFF2-40B4-BE49-F238E27FC236}">
                <a16:creationId xmlns:a16="http://schemas.microsoft.com/office/drawing/2014/main" id="{62735C76-2BFB-D2F5-1B3F-D455EE3DD00D}"/>
              </a:ext>
            </a:extLst>
          </p:cNvPr>
          <p:cNvSpPr txBox="1">
            <a:spLocks/>
          </p:cNvSpPr>
          <p:nvPr/>
        </p:nvSpPr>
        <p:spPr bwMode="auto">
          <a:xfrm>
            <a:off x="9067800" y="2576146"/>
            <a:ext cx="2590800" cy="11430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IO information</a:t>
            </a:r>
          </a:p>
        </p:txBody>
      </p:sp>
      <p:sp>
        <p:nvSpPr>
          <p:cNvPr id="9" name="Content Placeholder 2">
            <a:extLst>
              <a:ext uri="{FF2B5EF4-FFF2-40B4-BE49-F238E27FC236}">
                <a16:creationId xmlns:a16="http://schemas.microsoft.com/office/drawing/2014/main" id="{92F0F377-C813-8696-A90B-036848284CF7}"/>
              </a:ext>
            </a:extLst>
          </p:cNvPr>
          <p:cNvSpPr txBox="1">
            <a:spLocks/>
          </p:cNvSpPr>
          <p:nvPr/>
        </p:nvSpPr>
        <p:spPr bwMode="auto">
          <a:xfrm>
            <a:off x="2057400" y="4051495"/>
            <a:ext cx="23622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latin typeface="+mn-lt"/>
              </a:rPr>
              <a:t>Store code, data, stack, heap</a:t>
            </a:r>
          </a:p>
        </p:txBody>
      </p:sp>
      <p:sp>
        <p:nvSpPr>
          <p:cNvPr id="10" name="Content Placeholder 2">
            <a:extLst>
              <a:ext uri="{FF2B5EF4-FFF2-40B4-BE49-F238E27FC236}">
                <a16:creationId xmlns:a16="http://schemas.microsoft.com/office/drawing/2014/main" id="{8A23D74D-475D-6863-7531-8B508F79C2E1}"/>
              </a:ext>
            </a:extLst>
          </p:cNvPr>
          <p:cNvSpPr txBox="1">
            <a:spLocks/>
          </p:cNvSpPr>
          <p:nvPr/>
        </p:nvSpPr>
        <p:spPr bwMode="auto">
          <a:xfrm>
            <a:off x="5943600" y="4076700"/>
            <a:ext cx="23622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Program Counter, Stack Pointer</a:t>
            </a:r>
          </a:p>
          <a:p>
            <a:pPr marL="0" indent="0" algn="ctr">
              <a:buFontTx/>
              <a:buNone/>
            </a:pPr>
            <a:r>
              <a:rPr lang="en-US" kern="0">
                <a:latin typeface="+mn-lt"/>
              </a:rPr>
              <a:t>Regular registers</a:t>
            </a:r>
          </a:p>
        </p:txBody>
      </p:sp>
      <p:sp>
        <p:nvSpPr>
          <p:cNvPr id="11" name="Content Placeholder 2">
            <a:extLst>
              <a:ext uri="{FF2B5EF4-FFF2-40B4-BE49-F238E27FC236}">
                <a16:creationId xmlns:a16="http://schemas.microsoft.com/office/drawing/2014/main" id="{D5E51D8A-91A5-5155-8EDD-7076485E4519}"/>
              </a:ext>
            </a:extLst>
          </p:cNvPr>
          <p:cNvSpPr txBox="1">
            <a:spLocks/>
          </p:cNvSpPr>
          <p:nvPr/>
        </p:nvSpPr>
        <p:spPr bwMode="auto">
          <a:xfrm>
            <a:off x="9182100" y="4051495"/>
            <a:ext cx="23622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Open files (and others)</a:t>
            </a:r>
          </a:p>
        </p:txBody>
      </p:sp>
    </p:spTree>
    <p:extLst>
      <p:ext uri="{BB962C8B-B14F-4D97-AF65-F5344CB8AC3E}">
        <p14:creationId xmlns:p14="http://schemas.microsoft.com/office/powerpoint/2010/main" val="1124369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uiExpand="1" build="p"/>
      <p:bldP spid="10" grpId="0" uiExpand="1" build="p"/>
      <p:bldP spid="1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1AD7-B352-1299-9DBE-CAF34FBA7ACA}"/>
              </a:ext>
            </a:extLst>
          </p:cNvPr>
          <p:cNvSpPr>
            <a:spLocks noGrp="1"/>
          </p:cNvSpPr>
          <p:nvPr>
            <p:ph type="title"/>
          </p:nvPr>
        </p:nvSpPr>
        <p:spPr/>
        <p:txBody>
          <a:bodyPr/>
          <a:lstStyle/>
          <a:p>
            <a:r>
              <a:rPr lang="en-US">
                <a:latin typeface="+mj-lt"/>
              </a:rPr>
              <a:t>From program to process</a:t>
            </a:r>
          </a:p>
        </p:txBody>
      </p:sp>
      <p:pic>
        <p:nvPicPr>
          <p:cNvPr id="5" name="Picture 4" descr="Graphical user interface, text, application&#10;&#10;Description automatically generated">
            <a:extLst>
              <a:ext uri="{FF2B5EF4-FFF2-40B4-BE49-F238E27FC236}">
                <a16:creationId xmlns:a16="http://schemas.microsoft.com/office/drawing/2014/main" id="{AA72710A-04BB-865C-2EDB-1CB368A825A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862" y="5037283"/>
            <a:ext cx="12192000" cy="1820717"/>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A3B390E-F56A-F7BE-8F11-05FE5876CBFA}"/>
              </a:ext>
            </a:extLst>
          </p:cNvPr>
          <p:cNvPicPr>
            <a:picLocks noChangeAspect="1"/>
          </p:cNvPicPr>
          <p:nvPr/>
        </p:nvPicPr>
        <p:blipFill>
          <a:blip r:embed="rId4" cstate="email">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67000" y="1066799"/>
            <a:ext cx="1295400" cy="1295400"/>
          </a:xfrm>
          <a:prstGeom prst="rect">
            <a:avLst/>
          </a:prstGeom>
        </p:spPr>
      </p:pic>
      <p:sp>
        <p:nvSpPr>
          <p:cNvPr id="10" name="Arrow: Right 9">
            <a:extLst>
              <a:ext uri="{FF2B5EF4-FFF2-40B4-BE49-F238E27FC236}">
                <a16:creationId xmlns:a16="http://schemas.microsoft.com/office/drawing/2014/main" id="{3103ACAA-46AA-9F1C-7760-0B5484C3304B}"/>
              </a:ext>
            </a:extLst>
          </p:cNvPr>
          <p:cNvSpPr/>
          <p:nvPr/>
        </p:nvSpPr>
        <p:spPr bwMode="auto">
          <a:xfrm>
            <a:off x="3962400" y="1600199"/>
            <a:ext cx="533400" cy="381000"/>
          </a:xfrm>
          <a:prstGeom prs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pic>
        <p:nvPicPr>
          <p:cNvPr id="12" name="Picture 11" descr="Text&#10;&#10;Description automatically generated">
            <a:extLst>
              <a:ext uri="{FF2B5EF4-FFF2-40B4-BE49-F238E27FC236}">
                <a16:creationId xmlns:a16="http://schemas.microsoft.com/office/drawing/2014/main" id="{5D08090E-7804-DE2F-943D-57F358D26BB2}"/>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724400" y="1062110"/>
            <a:ext cx="2004178" cy="1495425"/>
          </a:xfrm>
          <a:prstGeom prst="rect">
            <a:avLst/>
          </a:prstGeom>
        </p:spPr>
      </p:pic>
      <p:sp>
        <p:nvSpPr>
          <p:cNvPr id="13" name="Arrow: Right 12">
            <a:extLst>
              <a:ext uri="{FF2B5EF4-FFF2-40B4-BE49-F238E27FC236}">
                <a16:creationId xmlns:a16="http://schemas.microsoft.com/office/drawing/2014/main" id="{B54A4EA7-FB89-5F4D-3262-5228D47DCADF}"/>
              </a:ext>
            </a:extLst>
          </p:cNvPr>
          <p:cNvSpPr/>
          <p:nvPr/>
        </p:nvSpPr>
        <p:spPr bwMode="auto">
          <a:xfrm>
            <a:off x="6938655" y="1600199"/>
            <a:ext cx="533400" cy="381000"/>
          </a:xfrm>
          <a:prstGeom prs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5" name="Rectangle: Rounded Corners 14">
            <a:extLst>
              <a:ext uri="{FF2B5EF4-FFF2-40B4-BE49-F238E27FC236}">
                <a16:creationId xmlns:a16="http://schemas.microsoft.com/office/drawing/2014/main" id="{B565642E-695F-9CF0-8CD1-41006AD18A7A}"/>
              </a:ext>
            </a:extLst>
          </p:cNvPr>
          <p:cNvSpPr/>
          <p:nvPr/>
        </p:nvSpPr>
        <p:spPr bwMode="auto">
          <a:xfrm>
            <a:off x="7696200" y="1062110"/>
            <a:ext cx="2514600" cy="1528689"/>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Executable image, instructions and data</a:t>
            </a:r>
          </a:p>
          <a:p>
            <a:pPr marL="0" marR="0" indent="0" algn="ctr" defTabSz="914400" rtl="0" eaLnBrk="0" fontAlgn="base" latinLnBrk="0" hangingPunct="0">
              <a:lnSpc>
                <a:spcPct val="100000"/>
              </a:lnSpc>
              <a:spcBef>
                <a:spcPct val="0"/>
              </a:spcBef>
              <a:spcAft>
                <a:spcPct val="0"/>
              </a:spcAft>
              <a:buClrTx/>
              <a:buSzTx/>
              <a:buFontTx/>
              <a:buNone/>
              <a:tabLst/>
            </a:pPr>
            <a:endParaRPr lang="en-US" sz="1600">
              <a:latin typeface="Courier New" panose="02070309020205020404" pitchFamily="49" charset="0"/>
              <a:cs typeface="Courier New" panose="02070309020205020404" pitchFamily="49"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t>
            </a:r>
            <a:r>
              <a:rPr kumimoji="0" lang="en-US" sz="1600" b="1" i="0" u="none" strike="noStrike" cap="none" normalizeH="0" baseline="0" err="1">
                <a:ln>
                  <a:noFill/>
                </a:ln>
                <a:solidFill>
                  <a:schemeClr val="tx1"/>
                </a:solidFill>
                <a:effectLst/>
                <a:latin typeface="Courier New" panose="02070309020205020404" pitchFamily="49" charset="0"/>
                <a:cs typeface="Courier New" panose="02070309020205020404" pitchFamily="49" charset="0"/>
              </a:rPr>
              <a:t>helloworld</a:t>
            </a:r>
            <a:endParaRPr kumimoji="0" lang="en-US" sz="1600" b="1"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17" name="Rectangle: Rounded Corners 16">
            <a:extLst>
              <a:ext uri="{FF2B5EF4-FFF2-40B4-BE49-F238E27FC236}">
                <a16:creationId xmlns:a16="http://schemas.microsoft.com/office/drawing/2014/main" id="{37B36E7D-2A9F-8A51-F3FA-F63431EB1687}"/>
              </a:ext>
            </a:extLst>
          </p:cNvPr>
          <p:cNvSpPr/>
          <p:nvPr/>
        </p:nvSpPr>
        <p:spPr bwMode="auto">
          <a:xfrm>
            <a:off x="1200150" y="3967238"/>
            <a:ext cx="9791700" cy="105712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Physical Memory</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p:txBody>
      </p:sp>
      <p:sp>
        <p:nvSpPr>
          <p:cNvPr id="18" name="Rectangle: Rounded Corners 17">
            <a:extLst>
              <a:ext uri="{FF2B5EF4-FFF2-40B4-BE49-F238E27FC236}">
                <a16:creationId xmlns:a16="http://schemas.microsoft.com/office/drawing/2014/main" id="{4CBF83DF-0220-385B-C284-89C8B2AD977C}"/>
              </a:ext>
            </a:extLst>
          </p:cNvPr>
          <p:cNvSpPr/>
          <p:nvPr/>
        </p:nvSpPr>
        <p:spPr bwMode="auto">
          <a:xfrm>
            <a:off x="1384790" y="4079926"/>
            <a:ext cx="1066800" cy="50649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Code</a:t>
            </a:r>
          </a:p>
        </p:txBody>
      </p:sp>
      <p:sp>
        <p:nvSpPr>
          <p:cNvPr id="19" name="Rectangle: Rounded Corners 18">
            <a:extLst>
              <a:ext uri="{FF2B5EF4-FFF2-40B4-BE49-F238E27FC236}">
                <a16:creationId xmlns:a16="http://schemas.microsoft.com/office/drawing/2014/main" id="{E149940F-63DD-F698-DC31-245F1B3DFBD1}"/>
              </a:ext>
            </a:extLst>
          </p:cNvPr>
          <p:cNvSpPr/>
          <p:nvPr/>
        </p:nvSpPr>
        <p:spPr bwMode="auto">
          <a:xfrm>
            <a:off x="2452762" y="4079927"/>
            <a:ext cx="1066800" cy="50649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Data</a:t>
            </a:r>
          </a:p>
        </p:txBody>
      </p:sp>
      <p:sp>
        <p:nvSpPr>
          <p:cNvPr id="20" name="Rectangle: Rounded Corners 19">
            <a:extLst>
              <a:ext uri="{FF2B5EF4-FFF2-40B4-BE49-F238E27FC236}">
                <a16:creationId xmlns:a16="http://schemas.microsoft.com/office/drawing/2014/main" id="{7AA9E5D6-93B5-2E42-A6DD-974DABAEFDC6}"/>
              </a:ext>
            </a:extLst>
          </p:cNvPr>
          <p:cNvSpPr/>
          <p:nvPr/>
        </p:nvSpPr>
        <p:spPr bwMode="auto">
          <a:xfrm>
            <a:off x="3520734" y="4079927"/>
            <a:ext cx="1066800" cy="50649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Heap</a:t>
            </a:r>
          </a:p>
        </p:txBody>
      </p:sp>
      <p:sp>
        <p:nvSpPr>
          <p:cNvPr id="21" name="Rectangle: Rounded Corners 20">
            <a:extLst>
              <a:ext uri="{FF2B5EF4-FFF2-40B4-BE49-F238E27FC236}">
                <a16:creationId xmlns:a16="http://schemas.microsoft.com/office/drawing/2014/main" id="{ADCC3CC3-B656-A83E-053C-AB13D9C4C7B1}"/>
              </a:ext>
            </a:extLst>
          </p:cNvPr>
          <p:cNvSpPr/>
          <p:nvPr/>
        </p:nvSpPr>
        <p:spPr bwMode="auto">
          <a:xfrm>
            <a:off x="4586362" y="4085219"/>
            <a:ext cx="1066800" cy="50649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Stack</a:t>
            </a:r>
          </a:p>
        </p:txBody>
      </p:sp>
      <p:sp>
        <p:nvSpPr>
          <p:cNvPr id="22" name="Rectangle: Rounded Corners 21">
            <a:extLst>
              <a:ext uri="{FF2B5EF4-FFF2-40B4-BE49-F238E27FC236}">
                <a16:creationId xmlns:a16="http://schemas.microsoft.com/office/drawing/2014/main" id="{26E96549-3B92-5F9F-2AA6-99CC58D74822}"/>
              </a:ext>
            </a:extLst>
          </p:cNvPr>
          <p:cNvSpPr/>
          <p:nvPr/>
        </p:nvSpPr>
        <p:spPr bwMode="auto">
          <a:xfrm>
            <a:off x="6487846" y="4068438"/>
            <a:ext cx="1066800" cy="50649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Code</a:t>
            </a:r>
          </a:p>
        </p:txBody>
      </p:sp>
      <p:sp>
        <p:nvSpPr>
          <p:cNvPr id="23" name="Rectangle: Rounded Corners 22">
            <a:extLst>
              <a:ext uri="{FF2B5EF4-FFF2-40B4-BE49-F238E27FC236}">
                <a16:creationId xmlns:a16="http://schemas.microsoft.com/office/drawing/2014/main" id="{AEFC5D9E-8832-6287-1A33-5F13A352A8DF}"/>
              </a:ext>
            </a:extLst>
          </p:cNvPr>
          <p:cNvSpPr/>
          <p:nvPr/>
        </p:nvSpPr>
        <p:spPr bwMode="auto">
          <a:xfrm>
            <a:off x="7555818" y="4068439"/>
            <a:ext cx="1066800" cy="50649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Data</a:t>
            </a:r>
          </a:p>
        </p:txBody>
      </p:sp>
      <p:sp>
        <p:nvSpPr>
          <p:cNvPr id="24" name="Rectangle: Rounded Corners 23">
            <a:extLst>
              <a:ext uri="{FF2B5EF4-FFF2-40B4-BE49-F238E27FC236}">
                <a16:creationId xmlns:a16="http://schemas.microsoft.com/office/drawing/2014/main" id="{8F2AA74A-7C3B-1333-375B-B6A7D76AABE9}"/>
              </a:ext>
            </a:extLst>
          </p:cNvPr>
          <p:cNvSpPr/>
          <p:nvPr/>
        </p:nvSpPr>
        <p:spPr bwMode="auto">
          <a:xfrm>
            <a:off x="8623790" y="4068439"/>
            <a:ext cx="1066800" cy="50649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Heap</a:t>
            </a:r>
          </a:p>
        </p:txBody>
      </p:sp>
      <p:sp>
        <p:nvSpPr>
          <p:cNvPr id="25" name="Rectangle: Rounded Corners 24">
            <a:extLst>
              <a:ext uri="{FF2B5EF4-FFF2-40B4-BE49-F238E27FC236}">
                <a16:creationId xmlns:a16="http://schemas.microsoft.com/office/drawing/2014/main" id="{820C6630-40C0-2F9C-ECA9-429EEAA23C1E}"/>
              </a:ext>
            </a:extLst>
          </p:cNvPr>
          <p:cNvSpPr/>
          <p:nvPr/>
        </p:nvSpPr>
        <p:spPr bwMode="auto">
          <a:xfrm>
            <a:off x="9690590" y="4078806"/>
            <a:ext cx="1066800" cy="50649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Stack</a:t>
            </a:r>
          </a:p>
        </p:txBody>
      </p:sp>
      <p:sp>
        <p:nvSpPr>
          <p:cNvPr id="26" name="TextBox 25">
            <a:extLst>
              <a:ext uri="{FF2B5EF4-FFF2-40B4-BE49-F238E27FC236}">
                <a16:creationId xmlns:a16="http://schemas.microsoft.com/office/drawing/2014/main" id="{D040548B-6636-1EDD-1EBE-3E39824AF474}"/>
              </a:ext>
            </a:extLst>
          </p:cNvPr>
          <p:cNvSpPr txBox="1"/>
          <p:nvPr/>
        </p:nvSpPr>
        <p:spPr>
          <a:xfrm>
            <a:off x="1536807" y="2890762"/>
            <a:ext cx="3965510" cy="369332"/>
          </a:xfrm>
          <a:prstGeom prst="rect">
            <a:avLst/>
          </a:prstGeom>
          <a:solidFill>
            <a:schemeClr val="bg2">
              <a:alpha val="20000"/>
            </a:schemeClr>
          </a:solidFill>
          <a:effectLst>
            <a:outerShdw blurRad="50800" dist="50800" dir="5400000" sx="4000" sy="4000" algn="ctr" rotWithShape="0">
              <a:srgbClr val="000000">
                <a:alpha val="43137"/>
              </a:srgbClr>
            </a:outerShdw>
            <a:softEdge rad="76200"/>
          </a:effectLst>
        </p:spPr>
        <p:txBody>
          <a:bodyPr wrap="square">
            <a:spAutoFit/>
          </a:bodyPr>
          <a:lstStyle/>
          <a:p>
            <a:r>
              <a:rPr lang="en-US" err="1">
                <a:latin typeface="Courier New" panose="02070309020205020404" pitchFamily="49" charset="0"/>
                <a:cs typeface="Courier New" panose="02070309020205020404" pitchFamily="49" charset="0"/>
              </a:rPr>
              <a:t>crooks@laptop</a:t>
            </a:r>
            <a:r>
              <a:rPr lang="en-US">
                <a:latin typeface="Courier New" panose="02070309020205020404" pitchFamily="49" charset="0"/>
                <a:cs typeface="Courier New" panose="02070309020205020404" pitchFamily="49" charset="0"/>
              </a:rPr>
              <a:t>&gt; </a:t>
            </a:r>
            <a:r>
              <a:rPr lang="pt-BR">
                <a:latin typeface="Courier New" panose="02070309020205020404" pitchFamily="49" charset="0"/>
                <a:cs typeface="Courier New" panose="02070309020205020404" pitchFamily="49" charset="0"/>
              </a:rPr>
              <a:t>./helloworld</a:t>
            </a:r>
            <a:endParaRPr lang="en-US">
              <a:latin typeface="Courier New" panose="02070309020205020404" pitchFamily="49" charset="0"/>
              <a:cs typeface="Courier New" panose="02070309020205020404" pitchFamily="49" charset="0"/>
            </a:endParaRPr>
          </a:p>
        </p:txBody>
      </p:sp>
      <p:sp>
        <p:nvSpPr>
          <p:cNvPr id="27" name="TextBox 26">
            <a:extLst>
              <a:ext uri="{FF2B5EF4-FFF2-40B4-BE49-F238E27FC236}">
                <a16:creationId xmlns:a16="http://schemas.microsoft.com/office/drawing/2014/main" id="{3557A086-FFDB-1F93-9C3A-8DE411F76427}"/>
              </a:ext>
            </a:extLst>
          </p:cNvPr>
          <p:cNvSpPr txBox="1"/>
          <p:nvPr/>
        </p:nvSpPr>
        <p:spPr>
          <a:xfrm>
            <a:off x="6936170" y="2887657"/>
            <a:ext cx="3965510" cy="369332"/>
          </a:xfrm>
          <a:prstGeom prst="rect">
            <a:avLst/>
          </a:prstGeom>
          <a:solidFill>
            <a:schemeClr val="bg2">
              <a:alpha val="20000"/>
            </a:schemeClr>
          </a:solidFill>
          <a:effectLst>
            <a:outerShdw blurRad="50800" dist="50800" dir="5400000" sx="4000" sy="4000" algn="ctr" rotWithShape="0">
              <a:srgbClr val="000000">
                <a:alpha val="43137"/>
              </a:srgbClr>
            </a:outerShdw>
            <a:softEdge rad="76200"/>
          </a:effectLst>
        </p:spPr>
        <p:txBody>
          <a:bodyPr wrap="square">
            <a:spAutoFit/>
          </a:bodyPr>
          <a:lstStyle/>
          <a:p>
            <a:r>
              <a:rPr lang="en-US" err="1">
                <a:latin typeface="Courier New" panose="02070309020205020404" pitchFamily="49" charset="0"/>
                <a:cs typeface="Courier New" panose="02070309020205020404" pitchFamily="49" charset="0"/>
              </a:rPr>
              <a:t>crooks@laptop</a:t>
            </a:r>
            <a:r>
              <a:rPr lang="en-US">
                <a:latin typeface="Courier New" panose="02070309020205020404" pitchFamily="49" charset="0"/>
                <a:cs typeface="Courier New" panose="02070309020205020404" pitchFamily="49" charset="0"/>
              </a:rPr>
              <a:t>&gt; </a:t>
            </a:r>
            <a:r>
              <a:rPr lang="pt-BR">
                <a:latin typeface="Courier New" panose="02070309020205020404" pitchFamily="49" charset="0"/>
                <a:cs typeface="Courier New" panose="02070309020205020404" pitchFamily="49" charset="0"/>
              </a:rPr>
              <a:t>./helloworld</a:t>
            </a:r>
            <a:endParaRPr lang="en-US">
              <a:latin typeface="Courier New" panose="02070309020205020404" pitchFamily="49" charset="0"/>
              <a:cs typeface="Courier New" panose="02070309020205020404" pitchFamily="49" charset="0"/>
            </a:endParaRPr>
          </a:p>
        </p:txBody>
      </p:sp>
      <p:sp>
        <p:nvSpPr>
          <p:cNvPr id="28" name="Arrow: Right 27">
            <a:extLst>
              <a:ext uri="{FF2B5EF4-FFF2-40B4-BE49-F238E27FC236}">
                <a16:creationId xmlns:a16="http://schemas.microsoft.com/office/drawing/2014/main" id="{1EE8DA2C-40B3-699E-20E7-E39069A6C0F0}"/>
              </a:ext>
            </a:extLst>
          </p:cNvPr>
          <p:cNvSpPr/>
          <p:nvPr/>
        </p:nvSpPr>
        <p:spPr bwMode="auto">
          <a:xfrm rot="5400000">
            <a:off x="3276600" y="3399675"/>
            <a:ext cx="533400" cy="381000"/>
          </a:xfrm>
          <a:prstGeom prs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0" name="Arrow: Right 29">
            <a:extLst>
              <a:ext uri="{FF2B5EF4-FFF2-40B4-BE49-F238E27FC236}">
                <a16:creationId xmlns:a16="http://schemas.microsoft.com/office/drawing/2014/main" id="{6A2BDF83-BE57-58F7-12DB-F5B1647AA263}"/>
              </a:ext>
            </a:extLst>
          </p:cNvPr>
          <p:cNvSpPr/>
          <p:nvPr/>
        </p:nvSpPr>
        <p:spPr bwMode="auto">
          <a:xfrm rot="5400000">
            <a:off x="8731503" y="3399675"/>
            <a:ext cx="533400" cy="381000"/>
          </a:xfrm>
          <a:prstGeom prs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3965308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17CB-B386-8A60-95C3-10A737DE5240}"/>
              </a:ext>
            </a:extLst>
          </p:cNvPr>
          <p:cNvSpPr>
            <a:spLocks noGrp="1"/>
          </p:cNvSpPr>
          <p:nvPr>
            <p:ph type="title"/>
          </p:nvPr>
        </p:nvSpPr>
        <p:spPr/>
        <p:txBody>
          <a:bodyPr/>
          <a:lstStyle/>
          <a:p>
            <a:r>
              <a:rPr lang="en-US">
                <a:latin typeface="+mj-lt"/>
              </a:rPr>
              <a:t>Process Life Cycle </a:t>
            </a:r>
          </a:p>
        </p:txBody>
      </p:sp>
      <p:sp>
        <p:nvSpPr>
          <p:cNvPr id="3" name="Content Placeholder 2">
            <a:extLst>
              <a:ext uri="{FF2B5EF4-FFF2-40B4-BE49-F238E27FC236}">
                <a16:creationId xmlns:a16="http://schemas.microsoft.com/office/drawing/2014/main" id="{3F899D36-49B1-9DF9-FE26-802522519E2A}"/>
              </a:ext>
            </a:extLst>
          </p:cNvPr>
          <p:cNvSpPr>
            <a:spLocks noGrp="1"/>
          </p:cNvSpPr>
          <p:nvPr>
            <p:ph idx="1"/>
          </p:nvPr>
        </p:nvSpPr>
        <p:spPr>
          <a:xfrm>
            <a:off x="812800" y="1143000"/>
            <a:ext cx="10566400" cy="5105400"/>
          </a:xfrm>
        </p:spPr>
        <p:txBody>
          <a:bodyPr/>
          <a:lstStyle/>
          <a:p>
            <a:pPr marL="0" indent="0" algn="ctr">
              <a:buNone/>
            </a:pPr>
            <a:r>
              <a:rPr lang="en-US">
                <a:latin typeface="+mn-lt"/>
              </a:rPr>
              <a:t>A process can be in one of several states:</a:t>
            </a:r>
          </a:p>
          <a:p>
            <a:pPr marL="0" indent="0" algn="ctr">
              <a:buNone/>
            </a:pPr>
            <a:r>
              <a:rPr lang="en-US">
                <a:latin typeface="+mn-lt"/>
              </a:rPr>
              <a:t>(real OSes have additional variants) </a:t>
            </a:r>
          </a:p>
        </p:txBody>
      </p:sp>
      <p:sp>
        <p:nvSpPr>
          <p:cNvPr id="4" name="Oval 3">
            <a:extLst>
              <a:ext uri="{FF2B5EF4-FFF2-40B4-BE49-F238E27FC236}">
                <a16:creationId xmlns:a16="http://schemas.microsoft.com/office/drawing/2014/main" id="{2535AF1E-9A2B-CBFA-4901-7037CA1798DA}"/>
              </a:ext>
            </a:extLst>
          </p:cNvPr>
          <p:cNvSpPr/>
          <p:nvPr/>
        </p:nvSpPr>
        <p:spPr bwMode="auto">
          <a:xfrm>
            <a:off x="3088543" y="3378394"/>
            <a:ext cx="16764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Running</a:t>
            </a:r>
          </a:p>
        </p:txBody>
      </p:sp>
      <p:sp>
        <p:nvSpPr>
          <p:cNvPr id="5" name="Oval 4">
            <a:extLst>
              <a:ext uri="{FF2B5EF4-FFF2-40B4-BE49-F238E27FC236}">
                <a16:creationId xmlns:a16="http://schemas.microsoft.com/office/drawing/2014/main" id="{186965C6-EF4A-B3B5-86C5-F3706A6E5550}"/>
              </a:ext>
            </a:extLst>
          </p:cNvPr>
          <p:cNvSpPr/>
          <p:nvPr/>
        </p:nvSpPr>
        <p:spPr bwMode="auto">
          <a:xfrm>
            <a:off x="7211158" y="3378394"/>
            <a:ext cx="16764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Ready</a:t>
            </a:r>
          </a:p>
        </p:txBody>
      </p:sp>
      <p:sp>
        <p:nvSpPr>
          <p:cNvPr id="6" name="Oval 5">
            <a:extLst>
              <a:ext uri="{FF2B5EF4-FFF2-40B4-BE49-F238E27FC236}">
                <a16:creationId xmlns:a16="http://schemas.microsoft.com/office/drawing/2014/main" id="{3FFAE1D5-D19E-4FB1-0702-FF646184F64A}"/>
              </a:ext>
            </a:extLst>
          </p:cNvPr>
          <p:cNvSpPr/>
          <p:nvPr/>
        </p:nvSpPr>
        <p:spPr bwMode="auto">
          <a:xfrm>
            <a:off x="5247543" y="5383041"/>
            <a:ext cx="16764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Blocked</a:t>
            </a:r>
          </a:p>
        </p:txBody>
      </p:sp>
      <p:cxnSp>
        <p:nvCxnSpPr>
          <p:cNvPr id="10" name="Connector: Curved 9">
            <a:extLst>
              <a:ext uri="{FF2B5EF4-FFF2-40B4-BE49-F238E27FC236}">
                <a16:creationId xmlns:a16="http://schemas.microsoft.com/office/drawing/2014/main" id="{9C4F3F53-16C7-ECAC-BF4F-80ABF6B74BA1}"/>
              </a:ext>
            </a:extLst>
          </p:cNvPr>
          <p:cNvCxnSpPr>
            <a:stCxn id="4" idx="0"/>
            <a:endCxn id="5" idx="0"/>
          </p:cNvCxnSpPr>
          <p:nvPr/>
        </p:nvCxnSpPr>
        <p:spPr bwMode="auto">
          <a:xfrm rot="5400000" flipH="1" flipV="1">
            <a:off x="5988050" y="1317087"/>
            <a:ext cx="12700" cy="4122615"/>
          </a:xfrm>
          <a:prstGeom prst="curvedConnector3">
            <a:avLst>
              <a:gd name="adj1" fmla="val 1800000"/>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Connector: Curved 11">
            <a:extLst>
              <a:ext uri="{FF2B5EF4-FFF2-40B4-BE49-F238E27FC236}">
                <a16:creationId xmlns:a16="http://schemas.microsoft.com/office/drawing/2014/main" id="{60101522-6846-71D2-5123-F66303C49E0C}"/>
              </a:ext>
            </a:extLst>
          </p:cNvPr>
          <p:cNvCxnSpPr>
            <a:stCxn id="5" idx="4"/>
            <a:endCxn id="4" idx="4"/>
          </p:cNvCxnSpPr>
          <p:nvPr/>
        </p:nvCxnSpPr>
        <p:spPr bwMode="auto">
          <a:xfrm rot="5400000">
            <a:off x="5988051" y="2307687"/>
            <a:ext cx="12700" cy="4122615"/>
          </a:xfrm>
          <a:prstGeom prst="curvedConnector3">
            <a:avLst>
              <a:gd name="adj1" fmla="val 1800000"/>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Connector: Curved 13">
            <a:extLst>
              <a:ext uri="{FF2B5EF4-FFF2-40B4-BE49-F238E27FC236}">
                <a16:creationId xmlns:a16="http://schemas.microsoft.com/office/drawing/2014/main" id="{B4DC39E2-4CE2-147B-712B-1C827D4ED8B8}"/>
              </a:ext>
            </a:extLst>
          </p:cNvPr>
          <p:cNvCxnSpPr>
            <a:cxnSpLocks/>
          </p:cNvCxnSpPr>
          <p:nvPr/>
        </p:nvCxnSpPr>
        <p:spPr bwMode="auto">
          <a:xfrm rot="16200000" flipH="1">
            <a:off x="3832470" y="4463268"/>
            <a:ext cx="1509347" cy="1320800"/>
          </a:xfrm>
          <a:prstGeom prst="curvedConnector2">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Connector: Curved 15">
            <a:extLst>
              <a:ext uri="{FF2B5EF4-FFF2-40B4-BE49-F238E27FC236}">
                <a16:creationId xmlns:a16="http://schemas.microsoft.com/office/drawing/2014/main" id="{E7793F0E-2F37-8CAF-96B9-59ACC4D0DE2F}"/>
              </a:ext>
            </a:extLst>
          </p:cNvPr>
          <p:cNvCxnSpPr>
            <a:stCxn id="6" idx="6"/>
            <a:endCxn id="5" idx="4"/>
          </p:cNvCxnSpPr>
          <p:nvPr/>
        </p:nvCxnSpPr>
        <p:spPr bwMode="auto">
          <a:xfrm flipV="1">
            <a:off x="6923943" y="4368994"/>
            <a:ext cx="1125415" cy="1509347"/>
          </a:xfrm>
          <a:prstGeom prst="curvedConnector2">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Content Placeholder 2">
            <a:extLst>
              <a:ext uri="{FF2B5EF4-FFF2-40B4-BE49-F238E27FC236}">
                <a16:creationId xmlns:a16="http://schemas.microsoft.com/office/drawing/2014/main" id="{E34E175D-A855-DC63-4A6A-C91322804736}"/>
              </a:ext>
            </a:extLst>
          </p:cNvPr>
          <p:cNvSpPr txBox="1">
            <a:spLocks/>
          </p:cNvSpPr>
          <p:nvPr/>
        </p:nvSpPr>
        <p:spPr bwMode="auto">
          <a:xfrm>
            <a:off x="1476620" y="5211541"/>
            <a:ext cx="26924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Request I/O</a:t>
            </a:r>
          </a:p>
        </p:txBody>
      </p:sp>
      <p:sp>
        <p:nvSpPr>
          <p:cNvPr id="18" name="Content Placeholder 2">
            <a:extLst>
              <a:ext uri="{FF2B5EF4-FFF2-40B4-BE49-F238E27FC236}">
                <a16:creationId xmlns:a16="http://schemas.microsoft.com/office/drawing/2014/main" id="{0A2D263A-020E-9AB8-A560-10CE0367512A}"/>
              </a:ext>
            </a:extLst>
          </p:cNvPr>
          <p:cNvSpPr txBox="1">
            <a:spLocks/>
          </p:cNvSpPr>
          <p:nvPr/>
        </p:nvSpPr>
        <p:spPr bwMode="auto">
          <a:xfrm>
            <a:off x="7909465" y="5211541"/>
            <a:ext cx="26924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Finish I/O</a:t>
            </a:r>
          </a:p>
        </p:txBody>
      </p:sp>
      <p:sp>
        <p:nvSpPr>
          <p:cNvPr id="19" name="Content Placeholder 2">
            <a:extLst>
              <a:ext uri="{FF2B5EF4-FFF2-40B4-BE49-F238E27FC236}">
                <a16:creationId xmlns:a16="http://schemas.microsoft.com/office/drawing/2014/main" id="{69AAB521-74DE-F492-B71B-D4882EEC240C}"/>
              </a:ext>
            </a:extLst>
          </p:cNvPr>
          <p:cNvSpPr txBox="1">
            <a:spLocks/>
          </p:cNvSpPr>
          <p:nvPr/>
        </p:nvSpPr>
        <p:spPr bwMode="auto">
          <a:xfrm>
            <a:off x="4648200" y="2590800"/>
            <a:ext cx="26924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err="1">
                <a:latin typeface="+mn-lt"/>
              </a:rPr>
              <a:t>Descheduled</a:t>
            </a:r>
            <a:endParaRPr lang="en-US" kern="0">
              <a:latin typeface="+mn-lt"/>
            </a:endParaRPr>
          </a:p>
        </p:txBody>
      </p:sp>
      <p:sp>
        <p:nvSpPr>
          <p:cNvPr id="20" name="Content Placeholder 2">
            <a:extLst>
              <a:ext uri="{FF2B5EF4-FFF2-40B4-BE49-F238E27FC236}">
                <a16:creationId xmlns:a16="http://schemas.microsoft.com/office/drawing/2014/main" id="{4302E410-E3D4-6427-4BAD-C8C561569905}"/>
              </a:ext>
            </a:extLst>
          </p:cNvPr>
          <p:cNvSpPr txBox="1">
            <a:spLocks/>
          </p:cNvSpPr>
          <p:nvPr/>
        </p:nvSpPr>
        <p:spPr bwMode="auto">
          <a:xfrm>
            <a:off x="4607659" y="4032834"/>
            <a:ext cx="26924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Scheduled</a:t>
            </a:r>
          </a:p>
        </p:txBody>
      </p:sp>
      <p:sp>
        <p:nvSpPr>
          <p:cNvPr id="31" name="Oval 30">
            <a:extLst>
              <a:ext uri="{FF2B5EF4-FFF2-40B4-BE49-F238E27FC236}">
                <a16:creationId xmlns:a16="http://schemas.microsoft.com/office/drawing/2014/main" id="{5CA61A47-81BD-4095-B2D6-6A3705B69DA0}"/>
              </a:ext>
            </a:extLst>
          </p:cNvPr>
          <p:cNvSpPr/>
          <p:nvPr/>
        </p:nvSpPr>
        <p:spPr bwMode="auto">
          <a:xfrm>
            <a:off x="692542" y="3384745"/>
            <a:ext cx="16764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Dying</a:t>
            </a:r>
          </a:p>
        </p:txBody>
      </p:sp>
      <p:cxnSp>
        <p:nvCxnSpPr>
          <p:cNvPr id="33" name="Connector: Curved 32">
            <a:extLst>
              <a:ext uri="{FF2B5EF4-FFF2-40B4-BE49-F238E27FC236}">
                <a16:creationId xmlns:a16="http://schemas.microsoft.com/office/drawing/2014/main" id="{43A339A9-63E1-3A20-4FD6-9C71F8B97CC3}"/>
              </a:ext>
            </a:extLst>
          </p:cNvPr>
          <p:cNvCxnSpPr>
            <a:stCxn id="4" idx="2"/>
            <a:endCxn id="31" idx="6"/>
          </p:cNvCxnSpPr>
          <p:nvPr/>
        </p:nvCxnSpPr>
        <p:spPr bwMode="auto">
          <a:xfrm rot="10800000" flipV="1">
            <a:off x="2368943" y="3873693"/>
            <a:ext cx="719601" cy="6351"/>
          </a:xfrm>
          <a:prstGeom prst="curvedConnector3">
            <a:avLst>
              <a:gd name="adj1" fmla="val 5000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379977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p:bldP spid="18" grpId="0"/>
      <p:bldP spid="19" grpId="0"/>
      <p:bldP spid="20" grpId="0"/>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D7D1-6BC9-9F4A-D432-0981BC1BA4FB}"/>
              </a:ext>
            </a:extLst>
          </p:cNvPr>
          <p:cNvSpPr>
            <a:spLocks noGrp="1"/>
          </p:cNvSpPr>
          <p:nvPr>
            <p:ph type="title"/>
          </p:nvPr>
        </p:nvSpPr>
        <p:spPr/>
        <p:txBody>
          <a:bodyPr/>
          <a:lstStyle/>
          <a:p>
            <a:r>
              <a:rPr lang="en-US">
                <a:latin typeface="+mj-lt"/>
              </a:rPr>
              <a:t>Process Management by the OS</a:t>
            </a:r>
          </a:p>
        </p:txBody>
      </p:sp>
      <p:sp>
        <p:nvSpPr>
          <p:cNvPr id="3" name="Content Placeholder 2">
            <a:extLst>
              <a:ext uri="{FF2B5EF4-FFF2-40B4-BE49-F238E27FC236}">
                <a16:creationId xmlns:a16="http://schemas.microsoft.com/office/drawing/2014/main" id="{F86F163B-7F93-168C-5FB3-6EB3136C8A98}"/>
              </a:ext>
            </a:extLst>
          </p:cNvPr>
          <p:cNvSpPr>
            <a:spLocks noGrp="1"/>
          </p:cNvSpPr>
          <p:nvPr>
            <p:ph idx="1"/>
          </p:nvPr>
        </p:nvSpPr>
        <p:spPr>
          <a:xfrm>
            <a:off x="0" y="1371600"/>
            <a:ext cx="12192000" cy="4648200"/>
          </a:xfrm>
        </p:spPr>
        <p:txBody>
          <a:bodyPr/>
          <a:lstStyle/>
          <a:p>
            <a:pPr marL="0" indent="0" algn="ctr">
              <a:buNone/>
            </a:pPr>
            <a:r>
              <a:rPr lang="en-US">
                <a:solidFill>
                  <a:schemeClr val="accent1"/>
                </a:solidFill>
                <a:latin typeface="+mn-lt"/>
              </a:rPr>
              <a:t>Process Control Block </a:t>
            </a:r>
            <a:r>
              <a:rPr lang="en-US">
                <a:latin typeface="+mn-lt"/>
              </a:rPr>
              <a:t>(or process descriptor) </a:t>
            </a:r>
          </a:p>
          <a:p>
            <a:pPr marL="0" indent="0" algn="ctr">
              <a:buNone/>
            </a:pPr>
            <a:r>
              <a:rPr lang="en-US">
                <a:latin typeface="+mn-lt"/>
              </a:rPr>
              <a:t>in OS stores necessary metadata</a:t>
            </a:r>
          </a:p>
        </p:txBody>
      </p:sp>
      <p:sp>
        <p:nvSpPr>
          <p:cNvPr id="4" name="Content Placeholder 2">
            <a:extLst>
              <a:ext uri="{FF2B5EF4-FFF2-40B4-BE49-F238E27FC236}">
                <a16:creationId xmlns:a16="http://schemas.microsoft.com/office/drawing/2014/main" id="{370A63EC-A706-1E36-A32F-DC307ECEFE63}"/>
              </a:ext>
            </a:extLst>
          </p:cNvPr>
          <p:cNvSpPr txBox="1">
            <a:spLocks/>
          </p:cNvSpPr>
          <p:nvPr/>
        </p:nvSpPr>
        <p:spPr bwMode="auto">
          <a:xfrm>
            <a:off x="4000500" y="2438400"/>
            <a:ext cx="4191000" cy="4083148"/>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a:latin typeface="+mn-lt"/>
              </a:rPr>
              <a:t>PC </a:t>
            </a:r>
          </a:p>
          <a:p>
            <a:pPr marL="0" indent="0" algn="ctr">
              <a:buFontTx/>
              <a:buNone/>
            </a:pPr>
            <a:r>
              <a:rPr lang="en-US">
                <a:latin typeface="+mn-lt"/>
              </a:rPr>
              <a:t>Stack </a:t>
            </a:r>
            <a:r>
              <a:rPr lang="en-US" err="1">
                <a:latin typeface="+mn-lt"/>
              </a:rPr>
              <a:t>Ptr</a:t>
            </a:r>
            <a:r>
              <a:rPr lang="en-US">
                <a:latin typeface="+mn-lt"/>
              </a:rPr>
              <a:t> </a:t>
            </a:r>
          </a:p>
          <a:p>
            <a:pPr marL="0" indent="0" algn="ctr">
              <a:buFontTx/>
              <a:buNone/>
            </a:pPr>
            <a:r>
              <a:rPr lang="en-US">
                <a:latin typeface="+mn-lt"/>
              </a:rPr>
              <a:t>Registers</a:t>
            </a:r>
          </a:p>
          <a:p>
            <a:pPr marL="0" indent="0" algn="ctr">
              <a:buFontTx/>
              <a:buNone/>
            </a:pPr>
            <a:r>
              <a:rPr lang="en-US">
                <a:latin typeface="+mn-lt"/>
              </a:rPr>
              <a:t> PID </a:t>
            </a:r>
          </a:p>
          <a:p>
            <a:pPr marL="0" indent="0" algn="ctr">
              <a:buFontTx/>
              <a:buNone/>
            </a:pPr>
            <a:r>
              <a:rPr lang="en-US">
                <a:latin typeface="+mn-lt"/>
              </a:rPr>
              <a:t>UID </a:t>
            </a:r>
          </a:p>
          <a:p>
            <a:pPr marL="0" indent="0" algn="ctr">
              <a:buFontTx/>
              <a:buNone/>
            </a:pPr>
            <a:r>
              <a:rPr lang="en-US">
                <a:latin typeface="+mn-lt"/>
              </a:rPr>
              <a:t>List of open files </a:t>
            </a:r>
          </a:p>
          <a:p>
            <a:pPr marL="0" indent="0" algn="ctr">
              <a:buFontTx/>
              <a:buNone/>
            </a:pPr>
            <a:r>
              <a:rPr lang="en-US">
                <a:latin typeface="+mn-lt"/>
              </a:rPr>
              <a:t>Process State</a:t>
            </a:r>
            <a:endParaRPr lang="en-US" kern="0">
              <a:latin typeface="+mn-lt"/>
            </a:endParaRPr>
          </a:p>
          <a:p>
            <a:pPr marL="0" indent="0" algn="ctr">
              <a:buFontTx/>
              <a:buNone/>
            </a:pPr>
            <a:r>
              <a:rPr lang="en-US" kern="0">
                <a:latin typeface="+mn-lt"/>
              </a:rPr>
              <a:t>… </a:t>
            </a:r>
            <a:endParaRPr lang="en-US">
              <a:latin typeface="+mn-lt"/>
            </a:endParaRPr>
          </a:p>
        </p:txBody>
      </p:sp>
    </p:spTree>
    <p:extLst>
      <p:ext uri="{BB962C8B-B14F-4D97-AF65-F5344CB8AC3E}">
        <p14:creationId xmlns:p14="http://schemas.microsoft.com/office/powerpoint/2010/main" val="1102967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86E1-D794-DC8F-C665-27CE57DF22A1}"/>
              </a:ext>
            </a:extLst>
          </p:cNvPr>
          <p:cNvSpPr>
            <a:spLocks noGrp="1"/>
          </p:cNvSpPr>
          <p:nvPr>
            <p:ph type="title"/>
          </p:nvPr>
        </p:nvSpPr>
        <p:spPr>
          <a:xfrm>
            <a:off x="1143000" y="76200"/>
            <a:ext cx="9550400" cy="533400"/>
          </a:xfrm>
        </p:spPr>
        <p:txBody>
          <a:bodyPr/>
          <a:lstStyle/>
          <a:p>
            <a:r>
              <a:rPr lang="en-US" err="1">
                <a:latin typeface="+mj-lt"/>
              </a:rPr>
              <a:t>Admistratrivia</a:t>
            </a:r>
            <a:endParaRPr lang="en-US">
              <a:latin typeface="+mj-lt"/>
            </a:endParaRPr>
          </a:p>
        </p:txBody>
      </p:sp>
      <p:pic>
        <p:nvPicPr>
          <p:cNvPr id="5" name="Picture 4" descr="A picture containing text, gear&#10;&#10;Description automatically generated">
            <a:extLst>
              <a:ext uri="{FF2B5EF4-FFF2-40B4-BE49-F238E27FC236}">
                <a16:creationId xmlns:a16="http://schemas.microsoft.com/office/drawing/2014/main" id="{D5382A27-E637-EEB5-079B-E2E9DC1557CC}"/>
              </a:ext>
            </a:extLst>
          </p:cNvPr>
          <p:cNvPicPr>
            <a:picLocks noChangeAspect="1"/>
          </p:cNvPicPr>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209800" y="1371600"/>
            <a:ext cx="7044266" cy="3962400"/>
          </a:xfrm>
          <a:prstGeom prst="rect">
            <a:avLst/>
          </a:prstGeom>
        </p:spPr>
      </p:pic>
      <p:sp>
        <p:nvSpPr>
          <p:cNvPr id="6" name="TextBox 5">
            <a:extLst>
              <a:ext uri="{FF2B5EF4-FFF2-40B4-BE49-F238E27FC236}">
                <a16:creationId xmlns:a16="http://schemas.microsoft.com/office/drawing/2014/main" id="{F2088DF4-0C3A-58C7-434D-6D9EDF206D38}"/>
              </a:ext>
            </a:extLst>
          </p:cNvPr>
          <p:cNvSpPr txBox="1"/>
          <p:nvPr/>
        </p:nvSpPr>
        <p:spPr>
          <a:xfrm>
            <a:off x="-93028168" y="40618612"/>
            <a:ext cx="48126" cy="6878806"/>
          </a:xfrm>
          <a:prstGeom prst="rect">
            <a:avLst/>
          </a:prstGeom>
          <a:noFill/>
        </p:spPr>
        <p:txBody>
          <a:bodyPr wrap="square" rtlCol="0">
            <a:spAutoFit/>
          </a:bodyPr>
          <a:lstStyle/>
          <a:p>
            <a:r>
              <a:rPr lang="en-US" sz="900">
                <a:hlinkClick r:id="rId4" tooltip="https://www.peoplematters.in/article/culture/how-to-build-a-high-performance-organization-23189"/>
              </a:rPr>
              <a:t>This Photo</a:t>
            </a:r>
            <a:r>
              <a:rPr lang="en-US" sz="900"/>
              <a:t> by Unknown Author is licensed under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329946466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AA6F-DA19-D5FD-7E44-41838AEC9A40}"/>
              </a:ext>
            </a:extLst>
          </p:cNvPr>
          <p:cNvSpPr>
            <a:spLocks noGrp="1"/>
          </p:cNvSpPr>
          <p:nvPr>
            <p:ph type="title"/>
          </p:nvPr>
        </p:nvSpPr>
        <p:spPr/>
        <p:txBody>
          <a:bodyPr/>
          <a:lstStyle/>
          <a:p>
            <a:r>
              <a:rPr lang="en-US">
                <a:latin typeface="+mj-lt"/>
              </a:rPr>
              <a:t>Three “Prongs” for the Class</a:t>
            </a:r>
          </a:p>
        </p:txBody>
      </p:sp>
      <p:sp>
        <p:nvSpPr>
          <p:cNvPr id="4" name="Content Placeholder 2">
            <a:extLst>
              <a:ext uri="{FF2B5EF4-FFF2-40B4-BE49-F238E27FC236}">
                <a16:creationId xmlns:a16="http://schemas.microsoft.com/office/drawing/2014/main" id="{81D2BCFF-6ABF-BAA0-FDAD-17CD82D0D317}"/>
              </a:ext>
            </a:extLst>
          </p:cNvPr>
          <p:cNvSpPr txBox="1">
            <a:spLocks/>
          </p:cNvSpPr>
          <p:nvPr/>
        </p:nvSpPr>
        <p:spPr bwMode="auto">
          <a:xfrm>
            <a:off x="457200" y="1905000"/>
            <a:ext cx="4724400" cy="1062643"/>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800" kern="0">
                <a:latin typeface="+mn-lt"/>
              </a:rPr>
              <a:t>Understanding OS principles</a:t>
            </a:r>
          </a:p>
        </p:txBody>
      </p:sp>
      <p:sp>
        <p:nvSpPr>
          <p:cNvPr id="5" name="Content Placeholder 2">
            <a:extLst>
              <a:ext uri="{FF2B5EF4-FFF2-40B4-BE49-F238E27FC236}">
                <a16:creationId xmlns:a16="http://schemas.microsoft.com/office/drawing/2014/main" id="{0B105BB9-34CC-F149-BE3D-61BCE9393A0D}"/>
              </a:ext>
            </a:extLst>
          </p:cNvPr>
          <p:cNvSpPr txBox="1">
            <a:spLocks/>
          </p:cNvSpPr>
          <p:nvPr/>
        </p:nvSpPr>
        <p:spPr bwMode="auto">
          <a:xfrm>
            <a:off x="6705600" y="1896533"/>
            <a:ext cx="4419600" cy="1062642"/>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800" kern="0">
                <a:latin typeface="+mn-lt"/>
              </a:rPr>
              <a:t>System Programming</a:t>
            </a:r>
          </a:p>
        </p:txBody>
      </p:sp>
      <p:sp>
        <p:nvSpPr>
          <p:cNvPr id="6" name="Content Placeholder 2">
            <a:extLst>
              <a:ext uri="{FF2B5EF4-FFF2-40B4-BE49-F238E27FC236}">
                <a16:creationId xmlns:a16="http://schemas.microsoft.com/office/drawing/2014/main" id="{5E59E872-5682-8DDE-DC8D-4FE724F61398}"/>
              </a:ext>
            </a:extLst>
          </p:cNvPr>
          <p:cNvSpPr txBox="1">
            <a:spLocks/>
          </p:cNvSpPr>
          <p:nvPr/>
        </p:nvSpPr>
        <p:spPr bwMode="auto">
          <a:xfrm>
            <a:off x="3962400" y="4267200"/>
            <a:ext cx="4419600" cy="1062642"/>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800" kern="0">
                <a:latin typeface="+mn-lt"/>
              </a:rPr>
              <a:t>Map Concepts to Real Code</a:t>
            </a:r>
          </a:p>
        </p:txBody>
      </p:sp>
    </p:spTree>
    <p:extLst>
      <p:ext uri="{BB962C8B-B14F-4D97-AF65-F5344CB8AC3E}">
        <p14:creationId xmlns:p14="http://schemas.microsoft.com/office/powerpoint/2010/main" val="381297620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13C-396D-33A2-A4D2-7A843613D43E}"/>
              </a:ext>
            </a:extLst>
          </p:cNvPr>
          <p:cNvSpPr>
            <a:spLocks noGrp="1"/>
          </p:cNvSpPr>
          <p:nvPr>
            <p:ph type="title"/>
          </p:nvPr>
        </p:nvSpPr>
        <p:spPr>
          <a:xfrm>
            <a:off x="-76200" y="152400"/>
            <a:ext cx="12192000" cy="533400"/>
          </a:xfrm>
        </p:spPr>
        <p:txBody>
          <a:bodyPr/>
          <a:lstStyle/>
          <a:p>
            <a:r>
              <a:rPr lang="en-US">
                <a:latin typeface="+mj-lt"/>
              </a:rPr>
              <a:t>Processes in the wild (well, in the kernel)</a:t>
            </a:r>
          </a:p>
        </p:txBody>
      </p:sp>
      <p:sp>
        <p:nvSpPr>
          <p:cNvPr id="9" name="TextBox 8">
            <a:extLst>
              <a:ext uri="{FF2B5EF4-FFF2-40B4-BE49-F238E27FC236}">
                <a16:creationId xmlns:a16="http://schemas.microsoft.com/office/drawing/2014/main" id="{B53E3A4C-9FB2-1EEE-2F2C-B538CFFF6D13}"/>
              </a:ext>
            </a:extLst>
          </p:cNvPr>
          <p:cNvSpPr txBox="1"/>
          <p:nvPr/>
        </p:nvSpPr>
        <p:spPr>
          <a:xfrm flipH="1">
            <a:off x="533400" y="1005840"/>
            <a:ext cx="11582400" cy="5016758"/>
          </a:xfrm>
          <a:prstGeom prst="rect">
            <a:avLst/>
          </a:prstGeom>
          <a:solidFill>
            <a:schemeClr val="tx1"/>
          </a:solidFill>
        </p:spPr>
        <p:txBody>
          <a:bodyPr wrap="square" rtlCol="0">
            <a:spAutoFit/>
          </a:bodyPr>
          <a:lstStyle/>
          <a:p>
            <a:endParaRPr lang="en-US" sz="1600">
              <a:solidFill>
                <a:schemeClr val="bg1"/>
              </a:solidFill>
              <a:latin typeface="Courier New" panose="02070309020205020404" pitchFamily="49" charset="0"/>
              <a:cs typeface="Courier New" panose="02070309020205020404" pitchFamily="49" charset="0"/>
            </a:endParaRPr>
          </a:p>
          <a:p>
            <a:r>
              <a:rPr lang="en-US" sz="1600" err="1">
                <a:solidFill>
                  <a:schemeClr val="bg1"/>
                </a:solidFill>
                <a:latin typeface="Courier New" panose="02070309020205020404" pitchFamily="49" charset="0"/>
                <a:cs typeface="Courier New" panose="02070309020205020404" pitchFamily="49" charset="0"/>
              </a:rPr>
              <a:t>enum</a:t>
            </a:r>
            <a:r>
              <a:rPr lang="en-US" sz="1600">
                <a:solidFill>
                  <a:schemeClr val="bg1"/>
                </a:solidFill>
                <a:latin typeface="Courier New" panose="02070309020205020404" pitchFamily="49" charset="0"/>
                <a:cs typeface="Courier New" panose="02070309020205020404" pitchFamily="49" charset="0"/>
              </a:rPr>
              <a:t> </a:t>
            </a:r>
            <a:r>
              <a:rPr lang="en-US" sz="1600" err="1">
                <a:solidFill>
                  <a:schemeClr val="bg1"/>
                </a:solidFill>
                <a:latin typeface="Courier New" panose="02070309020205020404" pitchFamily="49" charset="0"/>
                <a:cs typeface="Courier New" panose="02070309020205020404" pitchFamily="49" charset="0"/>
              </a:rPr>
              <a:t>procstate</a:t>
            </a:r>
            <a:r>
              <a:rPr lang="en-US" sz="1600">
                <a:solidFill>
                  <a:schemeClr val="bg1"/>
                </a:solidFill>
                <a:latin typeface="Courier New" panose="02070309020205020404" pitchFamily="49" charset="0"/>
                <a:cs typeface="Courier New" panose="02070309020205020404" pitchFamily="49" charset="0"/>
              </a:rPr>
              <a:t> { UNUSED, EMBRYO, SLEEPING, RUNNABLE, RUNNING, ZOMBIE };</a:t>
            </a:r>
          </a:p>
          <a:p>
            <a:endParaRPr lang="en-US" sz="1600">
              <a:solidFill>
                <a:schemeClr val="bg1"/>
              </a:solidFill>
              <a:latin typeface="Courier New" panose="02070309020205020404" pitchFamily="49" charset="0"/>
              <a:cs typeface="Courier New" panose="02070309020205020404" pitchFamily="49" charset="0"/>
            </a:endParaRPr>
          </a:p>
          <a:p>
            <a:r>
              <a:rPr lang="en-US" sz="1600">
                <a:solidFill>
                  <a:schemeClr val="bg1"/>
                </a:solidFill>
                <a:latin typeface="Courier New" panose="02070309020205020404" pitchFamily="49" charset="0"/>
                <a:cs typeface="Courier New" panose="02070309020205020404" pitchFamily="49" charset="0"/>
              </a:rPr>
              <a:t>// Per-process state</a:t>
            </a:r>
          </a:p>
          <a:p>
            <a:r>
              <a:rPr lang="en-US" sz="1600">
                <a:solidFill>
                  <a:schemeClr val="bg1"/>
                </a:solidFill>
                <a:latin typeface="Courier New" panose="02070309020205020404" pitchFamily="49" charset="0"/>
                <a:cs typeface="Courier New" panose="02070309020205020404" pitchFamily="49" charset="0"/>
              </a:rPr>
              <a:t>struct proc {</a:t>
            </a:r>
          </a:p>
          <a:p>
            <a:r>
              <a:rPr lang="en-US" sz="1600">
                <a:solidFill>
                  <a:schemeClr val="bg1"/>
                </a:solidFill>
                <a:latin typeface="Courier New" panose="02070309020205020404" pitchFamily="49" charset="0"/>
                <a:cs typeface="Courier New" panose="02070309020205020404" pitchFamily="49" charset="0"/>
              </a:rPr>
              <a:t>  </a:t>
            </a:r>
            <a:r>
              <a:rPr lang="en-US" sz="1600" err="1">
                <a:solidFill>
                  <a:schemeClr val="bg1"/>
                </a:solidFill>
                <a:latin typeface="Courier New" panose="02070309020205020404" pitchFamily="49" charset="0"/>
                <a:cs typeface="Courier New" panose="02070309020205020404" pitchFamily="49" charset="0"/>
              </a:rPr>
              <a:t>uint</a:t>
            </a:r>
            <a:r>
              <a:rPr lang="en-US" sz="1600">
                <a:solidFill>
                  <a:schemeClr val="bg1"/>
                </a:solidFill>
                <a:latin typeface="Courier New" panose="02070309020205020404" pitchFamily="49" charset="0"/>
                <a:cs typeface="Courier New" panose="02070309020205020404" pitchFamily="49" charset="0"/>
              </a:rPr>
              <a:t> </a:t>
            </a:r>
            <a:r>
              <a:rPr lang="en-US" sz="1600" err="1">
                <a:solidFill>
                  <a:schemeClr val="bg1"/>
                </a:solidFill>
                <a:latin typeface="Courier New" panose="02070309020205020404" pitchFamily="49" charset="0"/>
                <a:cs typeface="Courier New" panose="02070309020205020404" pitchFamily="49" charset="0"/>
              </a:rPr>
              <a:t>sz</a:t>
            </a:r>
            <a:r>
              <a:rPr lang="en-US" sz="1600">
                <a:solidFill>
                  <a:schemeClr val="bg1"/>
                </a:solidFill>
                <a:latin typeface="Courier New" panose="02070309020205020404" pitchFamily="49" charset="0"/>
                <a:cs typeface="Courier New" panose="02070309020205020404" pitchFamily="49" charset="0"/>
              </a:rPr>
              <a:t>;                     // Size of process memory (bytes)</a:t>
            </a:r>
          </a:p>
          <a:p>
            <a:r>
              <a:rPr lang="en-US" sz="1600">
                <a:solidFill>
                  <a:schemeClr val="bg1"/>
                </a:solidFill>
                <a:latin typeface="Courier New" panose="02070309020205020404" pitchFamily="49" charset="0"/>
                <a:cs typeface="Courier New" panose="02070309020205020404" pitchFamily="49" charset="0"/>
              </a:rPr>
              <a:t>  </a:t>
            </a:r>
            <a:r>
              <a:rPr lang="en-US" sz="1600" err="1">
                <a:solidFill>
                  <a:schemeClr val="bg1"/>
                </a:solidFill>
                <a:latin typeface="Courier New" panose="02070309020205020404" pitchFamily="49" charset="0"/>
                <a:cs typeface="Courier New" panose="02070309020205020404" pitchFamily="49" charset="0"/>
              </a:rPr>
              <a:t>pde_t</a:t>
            </a:r>
            <a:r>
              <a:rPr lang="en-US" sz="1600">
                <a:solidFill>
                  <a:schemeClr val="bg1"/>
                </a:solidFill>
                <a:latin typeface="Courier New" panose="02070309020205020404" pitchFamily="49" charset="0"/>
                <a:cs typeface="Courier New" panose="02070309020205020404" pitchFamily="49" charset="0"/>
              </a:rPr>
              <a:t>* </a:t>
            </a:r>
            <a:r>
              <a:rPr lang="en-US" sz="1600" err="1">
                <a:solidFill>
                  <a:schemeClr val="bg1"/>
                </a:solidFill>
                <a:latin typeface="Courier New" panose="02070309020205020404" pitchFamily="49" charset="0"/>
                <a:cs typeface="Courier New" panose="02070309020205020404" pitchFamily="49" charset="0"/>
              </a:rPr>
              <a:t>pgdir</a:t>
            </a:r>
            <a:r>
              <a:rPr lang="en-US" sz="1600">
                <a:solidFill>
                  <a:schemeClr val="bg1"/>
                </a:solidFill>
                <a:latin typeface="Courier New" panose="02070309020205020404" pitchFamily="49" charset="0"/>
                <a:cs typeface="Courier New" panose="02070309020205020404" pitchFamily="49" charset="0"/>
              </a:rPr>
              <a:t>;                // Page table</a:t>
            </a:r>
          </a:p>
          <a:p>
            <a:r>
              <a:rPr lang="en-US" sz="1600">
                <a:solidFill>
                  <a:schemeClr val="bg1"/>
                </a:solidFill>
                <a:latin typeface="Courier New" panose="02070309020205020404" pitchFamily="49" charset="0"/>
                <a:cs typeface="Courier New" panose="02070309020205020404" pitchFamily="49" charset="0"/>
              </a:rPr>
              <a:t>  char *</a:t>
            </a:r>
            <a:r>
              <a:rPr lang="en-US" sz="1600" err="1">
                <a:solidFill>
                  <a:schemeClr val="bg1"/>
                </a:solidFill>
                <a:latin typeface="Courier New" panose="02070309020205020404" pitchFamily="49" charset="0"/>
                <a:cs typeface="Courier New" panose="02070309020205020404" pitchFamily="49" charset="0"/>
              </a:rPr>
              <a:t>kstack</a:t>
            </a:r>
            <a:r>
              <a:rPr lang="en-US" sz="1600">
                <a:solidFill>
                  <a:schemeClr val="bg1"/>
                </a:solidFill>
                <a:latin typeface="Courier New" panose="02070309020205020404" pitchFamily="49" charset="0"/>
                <a:cs typeface="Courier New" panose="02070309020205020404" pitchFamily="49" charset="0"/>
              </a:rPr>
              <a:t>;                // Bottom of kernel stack for this process</a:t>
            </a:r>
          </a:p>
          <a:p>
            <a:r>
              <a:rPr lang="en-US" sz="1600">
                <a:solidFill>
                  <a:schemeClr val="bg1"/>
                </a:solidFill>
                <a:latin typeface="Courier New" panose="02070309020205020404" pitchFamily="49" charset="0"/>
                <a:cs typeface="Courier New" panose="02070309020205020404" pitchFamily="49" charset="0"/>
              </a:rPr>
              <a:t>  </a:t>
            </a:r>
            <a:r>
              <a:rPr lang="en-US" sz="1600" err="1">
                <a:solidFill>
                  <a:schemeClr val="bg1"/>
                </a:solidFill>
                <a:latin typeface="Courier New" panose="02070309020205020404" pitchFamily="49" charset="0"/>
                <a:cs typeface="Courier New" panose="02070309020205020404" pitchFamily="49" charset="0"/>
              </a:rPr>
              <a:t>enum</a:t>
            </a:r>
            <a:r>
              <a:rPr lang="en-US" sz="1600">
                <a:solidFill>
                  <a:schemeClr val="bg1"/>
                </a:solidFill>
                <a:latin typeface="Courier New" panose="02070309020205020404" pitchFamily="49" charset="0"/>
                <a:cs typeface="Courier New" panose="02070309020205020404" pitchFamily="49" charset="0"/>
              </a:rPr>
              <a:t> </a:t>
            </a:r>
            <a:r>
              <a:rPr lang="en-US" sz="1600" err="1">
                <a:solidFill>
                  <a:schemeClr val="bg1"/>
                </a:solidFill>
                <a:latin typeface="Courier New" panose="02070309020205020404" pitchFamily="49" charset="0"/>
                <a:cs typeface="Courier New" panose="02070309020205020404" pitchFamily="49" charset="0"/>
              </a:rPr>
              <a:t>procstate</a:t>
            </a:r>
            <a:r>
              <a:rPr lang="en-US" sz="1600">
                <a:solidFill>
                  <a:schemeClr val="bg1"/>
                </a:solidFill>
                <a:latin typeface="Courier New" panose="02070309020205020404" pitchFamily="49" charset="0"/>
                <a:cs typeface="Courier New" panose="02070309020205020404" pitchFamily="49" charset="0"/>
              </a:rPr>
              <a:t> state;        // Process state</a:t>
            </a:r>
          </a:p>
          <a:p>
            <a:r>
              <a:rPr lang="en-US" sz="1600">
                <a:solidFill>
                  <a:schemeClr val="bg1"/>
                </a:solidFill>
                <a:latin typeface="Courier New" panose="02070309020205020404" pitchFamily="49" charset="0"/>
                <a:cs typeface="Courier New" panose="02070309020205020404" pitchFamily="49" charset="0"/>
              </a:rPr>
              <a:t>  int </a:t>
            </a:r>
            <a:r>
              <a:rPr lang="en-US" sz="1600" err="1">
                <a:solidFill>
                  <a:schemeClr val="bg1"/>
                </a:solidFill>
                <a:latin typeface="Courier New" panose="02070309020205020404" pitchFamily="49" charset="0"/>
                <a:cs typeface="Courier New" panose="02070309020205020404" pitchFamily="49" charset="0"/>
              </a:rPr>
              <a:t>pid</a:t>
            </a:r>
            <a:r>
              <a:rPr lang="en-US" sz="1600">
                <a:solidFill>
                  <a:schemeClr val="bg1"/>
                </a:solidFill>
                <a:latin typeface="Courier New" panose="02070309020205020404" pitchFamily="49" charset="0"/>
                <a:cs typeface="Courier New" panose="02070309020205020404" pitchFamily="49" charset="0"/>
              </a:rPr>
              <a:t>;                     // Process ID</a:t>
            </a:r>
          </a:p>
          <a:p>
            <a:r>
              <a:rPr lang="en-US" sz="1600">
                <a:solidFill>
                  <a:schemeClr val="bg1"/>
                </a:solidFill>
                <a:latin typeface="Courier New" panose="02070309020205020404" pitchFamily="49" charset="0"/>
                <a:cs typeface="Courier New" panose="02070309020205020404" pitchFamily="49" charset="0"/>
              </a:rPr>
              <a:t>  struct proc *parent;         // Parent process</a:t>
            </a:r>
          </a:p>
          <a:p>
            <a:r>
              <a:rPr lang="en-US" sz="1600">
                <a:solidFill>
                  <a:schemeClr val="bg1"/>
                </a:solidFill>
                <a:latin typeface="Courier New" panose="02070309020205020404" pitchFamily="49" charset="0"/>
                <a:cs typeface="Courier New" panose="02070309020205020404" pitchFamily="49" charset="0"/>
              </a:rPr>
              <a:t>  struct </a:t>
            </a:r>
            <a:r>
              <a:rPr lang="en-US" sz="1600" err="1">
                <a:solidFill>
                  <a:schemeClr val="bg1"/>
                </a:solidFill>
                <a:latin typeface="Courier New" panose="02070309020205020404" pitchFamily="49" charset="0"/>
                <a:cs typeface="Courier New" panose="02070309020205020404" pitchFamily="49" charset="0"/>
              </a:rPr>
              <a:t>trapframe</a:t>
            </a:r>
            <a:r>
              <a:rPr lang="en-US" sz="1600">
                <a:solidFill>
                  <a:schemeClr val="bg1"/>
                </a:solidFill>
                <a:latin typeface="Courier New" panose="02070309020205020404" pitchFamily="49" charset="0"/>
                <a:cs typeface="Courier New" panose="02070309020205020404" pitchFamily="49" charset="0"/>
              </a:rPr>
              <a:t> *</a:t>
            </a:r>
            <a:r>
              <a:rPr lang="en-US" sz="1600" err="1">
                <a:solidFill>
                  <a:schemeClr val="bg1"/>
                </a:solidFill>
                <a:latin typeface="Courier New" panose="02070309020205020404" pitchFamily="49" charset="0"/>
                <a:cs typeface="Courier New" panose="02070309020205020404" pitchFamily="49" charset="0"/>
              </a:rPr>
              <a:t>tf</a:t>
            </a:r>
            <a:r>
              <a:rPr lang="en-US" sz="1600">
                <a:solidFill>
                  <a:schemeClr val="bg1"/>
                </a:solidFill>
                <a:latin typeface="Courier New" panose="02070309020205020404" pitchFamily="49" charset="0"/>
                <a:cs typeface="Courier New" panose="02070309020205020404" pitchFamily="49" charset="0"/>
              </a:rPr>
              <a:t>;        // Trap frame for current </a:t>
            </a:r>
            <a:r>
              <a:rPr lang="en-US" sz="1600" err="1">
                <a:solidFill>
                  <a:schemeClr val="bg1"/>
                </a:solidFill>
                <a:latin typeface="Courier New" panose="02070309020205020404" pitchFamily="49" charset="0"/>
                <a:cs typeface="Courier New" panose="02070309020205020404" pitchFamily="49" charset="0"/>
              </a:rPr>
              <a:t>syscall</a:t>
            </a:r>
            <a:endParaRPr lang="en-US" sz="1600">
              <a:solidFill>
                <a:schemeClr val="bg1"/>
              </a:solidFill>
              <a:latin typeface="Courier New" panose="02070309020205020404" pitchFamily="49" charset="0"/>
              <a:cs typeface="Courier New" panose="02070309020205020404" pitchFamily="49" charset="0"/>
            </a:endParaRPr>
          </a:p>
          <a:p>
            <a:r>
              <a:rPr lang="en-US" sz="1600">
                <a:solidFill>
                  <a:schemeClr val="bg1"/>
                </a:solidFill>
                <a:latin typeface="Courier New" panose="02070309020205020404" pitchFamily="49" charset="0"/>
                <a:cs typeface="Courier New" panose="02070309020205020404" pitchFamily="49" charset="0"/>
              </a:rPr>
              <a:t>  struct context *context;     // </a:t>
            </a:r>
            <a:r>
              <a:rPr lang="en-US" sz="1600" err="1">
                <a:solidFill>
                  <a:schemeClr val="bg1"/>
                </a:solidFill>
                <a:latin typeface="Courier New" panose="02070309020205020404" pitchFamily="49" charset="0"/>
                <a:cs typeface="Courier New" panose="02070309020205020404" pitchFamily="49" charset="0"/>
              </a:rPr>
              <a:t>swtch</a:t>
            </a:r>
            <a:r>
              <a:rPr lang="en-US" sz="1600">
                <a:solidFill>
                  <a:schemeClr val="bg1"/>
                </a:solidFill>
                <a:latin typeface="Courier New" panose="02070309020205020404" pitchFamily="49" charset="0"/>
                <a:cs typeface="Courier New" panose="02070309020205020404" pitchFamily="49" charset="0"/>
              </a:rPr>
              <a:t>() here to run process</a:t>
            </a:r>
          </a:p>
          <a:p>
            <a:r>
              <a:rPr lang="en-US" sz="1600">
                <a:solidFill>
                  <a:schemeClr val="bg1"/>
                </a:solidFill>
                <a:latin typeface="Courier New" panose="02070309020205020404" pitchFamily="49" charset="0"/>
                <a:cs typeface="Courier New" panose="02070309020205020404" pitchFamily="49" charset="0"/>
              </a:rPr>
              <a:t>  void *</a:t>
            </a:r>
            <a:r>
              <a:rPr lang="en-US" sz="1600" err="1">
                <a:solidFill>
                  <a:schemeClr val="bg1"/>
                </a:solidFill>
                <a:latin typeface="Courier New" panose="02070309020205020404" pitchFamily="49" charset="0"/>
                <a:cs typeface="Courier New" panose="02070309020205020404" pitchFamily="49" charset="0"/>
              </a:rPr>
              <a:t>chan</a:t>
            </a:r>
            <a:r>
              <a:rPr lang="en-US" sz="1600">
                <a:solidFill>
                  <a:schemeClr val="bg1"/>
                </a:solidFill>
                <a:latin typeface="Courier New" panose="02070309020205020404" pitchFamily="49" charset="0"/>
                <a:cs typeface="Courier New" panose="02070309020205020404" pitchFamily="49" charset="0"/>
              </a:rPr>
              <a:t>;                  // If non-zero, sleeping on </a:t>
            </a:r>
            <a:r>
              <a:rPr lang="en-US" sz="1600" err="1">
                <a:solidFill>
                  <a:schemeClr val="bg1"/>
                </a:solidFill>
                <a:latin typeface="Courier New" panose="02070309020205020404" pitchFamily="49" charset="0"/>
                <a:cs typeface="Courier New" panose="02070309020205020404" pitchFamily="49" charset="0"/>
              </a:rPr>
              <a:t>chan</a:t>
            </a:r>
            <a:endParaRPr lang="en-US" sz="1600">
              <a:solidFill>
                <a:schemeClr val="bg1"/>
              </a:solidFill>
              <a:latin typeface="Courier New" panose="02070309020205020404" pitchFamily="49" charset="0"/>
              <a:cs typeface="Courier New" panose="02070309020205020404" pitchFamily="49" charset="0"/>
            </a:endParaRPr>
          </a:p>
          <a:p>
            <a:r>
              <a:rPr lang="en-US" sz="1600">
                <a:solidFill>
                  <a:schemeClr val="bg1"/>
                </a:solidFill>
                <a:latin typeface="Courier New" panose="02070309020205020404" pitchFamily="49" charset="0"/>
                <a:cs typeface="Courier New" panose="02070309020205020404" pitchFamily="49" charset="0"/>
              </a:rPr>
              <a:t>  int killed;                  // If non-zero, have been killed</a:t>
            </a:r>
          </a:p>
          <a:p>
            <a:r>
              <a:rPr lang="en-US" sz="1600">
                <a:solidFill>
                  <a:schemeClr val="bg1"/>
                </a:solidFill>
                <a:latin typeface="Courier New" panose="02070309020205020404" pitchFamily="49" charset="0"/>
                <a:cs typeface="Courier New" panose="02070309020205020404" pitchFamily="49" charset="0"/>
              </a:rPr>
              <a:t>  struct file *</a:t>
            </a:r>
            <a:r>
              <a:rPr lang="en-US" sz="1600" err="1">
                <a:solidFill>
                  <a:schemeClr val="bg1"/>
                </a:solidFill>
                <a:latin typeface="Courier New" panose="02070309020205020404" pitchFamily="49" charset="0"/>
                <a:cs typeface="Courier New" panose="02070309020205020404" pitchFamily="49" charset="0"/>
              </a:rPr>
              <a:t>ofile</a:t>
            </a:r>
            <a:r>
              <a:rPr lang="en-US" sz="1600">
                <a:solidFill>
                  <a:schemeClr val="bg1"/>
                </a:solidFill>
                <a:latin typeface="Courier New" panose="02070309020205020404" pitchFamily="49" charset="0"/>
                <a:cs typeface="Courier New" panose="02070309020205020404" pitchFamily="49" charset="0"/>
              </a:rPr>
              <a:t>[NOFILE];  // Open files</a:t>
            </a:r>
          </a:p>
          <a:p>
            <a:r>
              <a:rPr lang="en-US" sz="1600">
                <a:solidFill>
                  <a:schemeClr val="bg1"/>
                </a:solidFill>
                <a:latin typeface="Courier New" panose="02070309020205020404" pitchFamily="49" charset="0"/>
                <a:cs typeface="Courier New" panose="02070309020205020404" pitchFamily="49" charset="0"/>
              </a:rPr>
              <a:t>  struct </a:t>
            </a:r>
            <a:r>
              <a:rPr lang="en-US" sz="1600" err="1">
                <a:solidFill>
                  <a:schemeClr val="bg1"/>
                </a:solidFill>
                <a:latin typeface="Courier New" panose="02070309020205020404" pitchFamily="49" charset="0"/>
                <a:cs typeface="Courier New" panose="02070309020205020404" pitchFamily="49" charset="0"/>
              </a:rPr>
              <a:t>inode</a:t>
            </a:r>
            <a:r>
              <a:rPr lang="en-US" sz="1600">
                <a:solidFill>
                  <a:schemeClr val="bg1"/>
                </a:solidFill>
                <a:latin typeface="Courier New" panose="02070309020205020404" pitchFamily="49" charset="0"/>
                <a:cs typeface="Courier New" panose="02070309020205020404" pitchFamily="49" charset="0"/>
              </a:rPr>
              <a:t> *</a:t>
            </a:r>
            <a:r>
              <a:rPr lang="en-US" sz="1600" err="1">
                <a:solidFill>
                  <a:schemeClr val="bg1"/>
                </a:solidFill>
                <a:latin typeface="Courier New" panose="02070309020205020404" pitchFamily="49" charset="0"/>
                <a:cs typeface="Courier New" panose="02070309020205020404" pitchFamily="49" charset="0"/>
              </a:rPr>
              <a:t>cwd</a:t>
            </a:r>
            <a:r>
              <a:rPr lang="en-US" sz="1600">
                <a:solidFill>
                  <a:schemeClr val="bg1"/>
                </a:solidFill>
                <a:latin typeface="Courier New" panose="02070309020205020404" pitchFamily="49" charset="0"/>
                <a:cs typeface="Courier New" panose="02070309020205020404" pitchFamily="49" charset="0"/>
              </a:rPr>
              <a:t>;           // Current directory</a:t>
            </a:r>
          </a:p>
          <a:p>
            <a:r>
              <a:rPr lang="en-US" sz="1600">
                <a:solidFill>
                  <a:schemeClr val="bg1"/>
                </a:solidFill>
                <a:latin typeface="Courier New" panose="02070309020205020404" pitchFamily="49" charset="0"/>
                <a:cs typeface="Courier New" panose="02070309020205020404" pitchFamily="49" charset="0"/>
              </a:rPr>
              <a:t>  char name[16];               // Process name (debugging)</a:t>
            </a:r>
          </a:p>
          <a:p>
            <a:r>
              <a:rPr lang="en-US" sz="1600">
                <a:solidFill>
                  <a:schemeClr val="bg1"/>
                </a:solidFill>
                <a:latin typeface="Courier New" panose="02070309020205020404" pitchFamily="49" charset="0"/>
                <a:cs typeface="Courier New" panose="02070309020205020404" pitchFamily="49" charset="0"/>
              </a:rPr>
              <a:t>};</a:t>
            </a:r>
          </a:p>
          <a:p>
            <a:endParaRPr lang="en-US" sz="1600">
              <a:solidFill>
                <a:schemeClr val="bg1"/>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6DBA0282-F561-8002-1DA2-89F2D558E477}"/>
              </a:ext>
            </a:extLst>
          </p:cNvPr>
          <p:cNvSpPr txBox="1">
            <a:spLocks/>
          </p:cNvSpPr>
          <p:nvPr/>
        </p:nvSpPr>
        <p:spPr bwMode="auto">
          <a:xfrm>
            <a:off x="3771900" y="6190238"/>
            <a:ext cx="4343400" cy="30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latin typeface="+mn-lt"/>
              </a:rPr>
              <a:t>Xv6 Kernel (</a:t>
            </a:r>
            <a:r>
              <a:rPr lang="en-US" kern="0" dirty="0" err="1">
                <a:latin typeface="+mn-lt"/>
              </a:rPr>
              <a:t>proc.h</a:t>
            </a:r>
            <a:r>
              <a:rPr lang="en-US" kern="0" dirty="0">
                <a:latin typeface="+mn-lt"/>
              </a:rPr>
              <a:t>)</a:t>
            </a:r>
          </a:p>
        </p:txBody>
      </p:sp>
      <p:sp>
        <p:nvSpPr>
          <p:cNvPr id="11" name="Content Placeholder 2">
            <a:extLst>
              <a:ext uri="{FF2B5EF4-FFF2-40B4-BE49-F238E27FC236}">
                <a16:creationId xmlns:a16="http://schemas.microsoft.com/office/drawing/2014/main" id="{B3E0AA69-0B09-DD7E-E398-BC53B8324E49}"/>
              </a:ext>
            </a:extLst>
          </p:cNvPr>
          <p:cNvSpPr txBox="1">
            <a:spLocks/>
          </p:cNvSpPr>
          <p:nvPr/>
        </p:nvSpPr>
        <p:spPr bwMode="auto">
          <a:xfrm>
            <a:off x="8051409" y="4988622"/>
            <a:ext cx="4038600" cy="1219201"/>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In Linux: </a:t>
            </a:r>
            <a:r>
              <a:rPr lang="en-US" sz="2000" kern="0" err="1">
                <a:latin typeface="Courier New" panose="02070309020205020404" pitchFamily="49" charset="0"/>
                <a:cs typeface="Courier New" panose="02070309020205020404" pitchFamily="49" charset="0"/>
              </a:rPr>
              <a:t>task_struct</a:t>
            </a:r>
            <a:r>
              <a:rPr lang="en-US" sz="2000" kern="0">
                <a:latin typeface="Courier New" panose="02070309020205020404" pitchFamily="49" charset="0"/>
                <a:cs typeface="Courier New" panose="02070309020205020404" pitchFamily="49" charset="0"/>
              </a:rPr>
              <a:t> </a:t>
            </a:r>
            <a:r>
              <a:rPr lang="en-US" sz="2000" kern="0">
                <a:latin typeface="+mn-lt"/>
              </a:rPr>
              <a:t>defined in &lt;</a:t>
            </a:r>
            <a:r>
              <a:rPr lang="en-US" sz="2000" kern="0" err="1">
                <a:latin typeface="Courier New" panose="02070309020205020404" pitchFamily="49" charset="0"/>
                <a:cs typeface="Courier New" panose="02070309020205020404" pitchFamily="49" charset="0"/>
              </a:rPr>
              <a:t>linux</a:t>
            </a:r>
            <a:r>
              <a:rPr lang="en-US" sz="2000" kern="0">
                <a:latin typeface="Courier New" panose="02070309020205020404" pitchFamily="49" charset="0"/>
                <a:cs typeface="Courier New" panose="02070309020205020404" pitchFamily="49" charset="0"/>
              </a:rPr>
              <a:t>/</a:t>
            </a:r>
            <a:r>
              <a:rPr lang="en-US" sz="2000" kern="0" err="1">
                <a:latin typeface="Courier New" panose="02070309020205020404" pitchFamily="49" charset="0"/>
                <a:cs typeface="Courier New" panose="02070309020205020404" pitchFamily="49" charset="0"/>
              </a:rPr>
              <a:t>sched.h</a:t>
            </a:r>
            <a:r>
              <a:rPr lang="en-US" sz="2000" kern="0">
                <a:latin typeface="+mn-lt"/>
              </a:rPr>
              <a:t>&gt;</a:t>
            </a:r>
          </a:p>
        </p:txBody>
      </p:sp>
    </p:spTree>
    <p:extLst>
      <p:ext uri="{BB962C8B-B14F-4D97-AF65-F5344CB8AC3E}">
        <p14:creationId xmlns:p14="http://schemas.microsoft.com/office/powerpoint/2010/main" val="540463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213C-396D-33A2-A4D2-7A843613D43E}"/>
              </a:ext>
            </a:extLst>
          </p:cNvPr>
          <p:cNvSpPr>
            <a:spLocks noGrp="1"/>
          </p:cNvSpPr>
          <p:nvPr>
            <p:ph type="title"/>
          </p:nvPr>
        </p:nvSpPr>
        <p:spPr>
          <a:xfrm>
            <a:off x="-76200" y="152400"/>
            <a:ext cx="12192000" cy="533400"/>
          </a:xfrm>
        </p:spPr>
        <p:txBody>
          <a:bodyPr/>
          <a:lstStyle/>
          <a:p>
            <a:r>
              <a:rPr lang="en-US" dirty="0">
                <a:latin typeface="+mj-lt"/>
              </a:rPr>
              <a:t>Processes in Pintos</a:t>
            </a:r>
          </a:p>
        </p:txBody>
      </p:sp>
      <p:sp>
        <p:nvSpPr>
          <p:cNvPr id="9" name="TextBox 8">
            <a:extLst>
              <a:ext uri="{FF2B5EF4-FFF2-40B4-BE49-F238E27FC236}">
                <a16:creationId xmlns:a16="http://schemas.microsoft.com/office/drawing/2014/main" id="{B53E3A4C-9FB2-1EEE-2F2C-B538CFFF6D13}"/>
              </a:ext>
            </a:extLst>
          </p:cNvPr>
          <p:cNvSpPr txBox="1"/>
          <p:nvPr/>
        </p:nvSpPr>
        <p:spPr>
          <a:xfrm flipH="1">
            <a:off x="516835" y="1905000"/>
            <a:ext cx="11582400" cy="2554545"/>
          </a:xfrm>
          <a:prstGeom prst="rect">
            <a:avLst/>
          </a:prstGeom>
          <a:solidFill>
            <a:schemeClr val="tx1"/>
          </a:solidFill>
        </p:spPr>
        <p:txBody>
          <a:bodyPr wrap="square" rtlCol="0">
            <a:spAutoFit/>
          </a:bodyPr>
          <a:lstStyle/>
          <a:p>
            <a:r>
              <a:rPr lang="en-US" sz="1600" dirty="0">
                <a:solidFill>
                  <a:schemeClr val="bg1"/>
                </a:solidFill>
                <a:latin typeface="Courier New" panose="02070309020205020404" pitchFamily="49" charset="0"/>
                <a:cs typeface="Courier New" panose="02070309020205020404" pitchFamily="49" charset="0"/>
              </a:rPr>
              <a:t>struct process {</a:t>
            </a:r>
          </a:p>
          <a:p>
            <a:r>
              <a:rPr lang="en-US" sz="1600" dirty="0">
                <a:solidFill>
                  <a:schemeClr val="bg1"/>
                </a:solidFill>
                <a:latin typeface="Courier New" panose="02070309020205020404" pitchFamily="49" charset="0"/>
                <a:cs typeface="Courier New" panose="02070309020205020404" pitchFamily="49" charset="0"/>
              </a:rPr>
              <a:t>  /* Owned by </a:t>
            </a:r>
            <a:r>
              <a:rPr lang="en-US" sz="1600" dirty="0" err="1">
                <a:solidFill>
                  <a:schemeClr val="bg1"/>
                </a:solidFill>
                <a:latin typeface="Courier New" panose="02070309020205020404" pitchFamily="49" charset="0"/>
                <a:cs typeface="Courier New" panose="02070309020205020404" pitchFamily="49" charset="0"/>
              </a:rPr>
              <a:t>process.c</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uint32_t* </a:t>
            </a:r>
            <a:r>
              <a:rPr lang="en-US" sz="1600" dirty="0" err="1">
                <a:solidFill>
                  <a:schemeClr val="bg1"/>
                </a:solidFill>
                <a:latin typeface="Courier New" panose="02070309020205020404" pitchFamily="49" charset="0"/>
                <a:cs typeface="Courier New" panose="02070309020205020404" pitchFamily="49" charset="0"/>
              </a:rPr>
              <a:t>pagedir</a:t>
            </a:r>
            <a:r>
              <a:rPr lang="en-US" sz="1600" dirty="0">
                <a:solidFill>
                  <a:schemeClr val="bg1"/>
                </a:solidFill>
                <a:latin typeface="Courier New" panose="02070309020205020404" pitchFamily="49" charset="0"/>
                <a:cs typeface="Courier New" panose="02070309020205020404" pitchFamily="49" charset="0"/>
              </a:rPr>
              <a:t>;          /* Page directory. */</a:t>
            </a:r>
          </a:p>
          <a:p>
            <a:r>
              <a:rPr lang="en-US" sz="1600" dirty="0">
                <a:solidFill>
                  <a:schemeClr val="bg1"/>
                </a:solidFill>
                <a:latin typeface="Courier New" panose="02070309020205020404" pitchFamily="49" charset="0"/>
                <a:cs typeface="Courier New" panose="02070309020205020404" pitchFamily="49" charset="0"/>
              </a:rPr>
              <a:t>  char </a:t>
            </a:r>
            <a:r>
              <a:rPr lang="en-US" sz="1600" dirty="0" err="1">
                <a:solidFill>
                  <a:schemeClr val="bg1"/>
                </a:solidFill>
                <a:latin typeface="Courier New" panose="02070309020205020404" pitchFamily="49" charset="0"/>
                <a:cs typeface="Courier New" panose="02070309020205020404" pitchFamily="49" charset="0"/>
              </a:rPr>
              <a:t>process_name</a:t>
            </a:r>
            <a:r>
              <a:rPr lang="en-US" sz="1600" dirty="0">
                <a:solidFill>
                  <a:schemeClr val="bg1"/>
                </a:solidFill>
                <a:latin typeface="Courier New" panose="02070309020205020404" pitchFamily="49" charset="0"/>
                <a:cs typeface="Courier New" panose="02070309020205020404" pitchFamily="49" charset="0"/>
              </a:rPr>
              <a:t>[16];      /* Name of the main thread */</a:t>
            </a:r>
          </a:p>
          <a:p>
            <a:r>
              <a:rPr lang="en-US" sz="1600" dirty="0">
                <a:solidFill>
                  <a:schemeClr val="bg1"/>
                </a:solidFill>
                <a:latin typeface="Courier New" panose="02070309020205020404" pitchFamily="49" charset="0"/>
                <a:cs typeface="Courier New" panose="02070309020205020404" pitchFamily="49" charset="0"/>
              </a:rPr>
              <a:t>  struct thread* </a:t>
            </a:r>
            <a:r>
              <a:rPr lang="en-US" sz="1600" dirty="0" err="1">
                <a:solidFill>
                  <a:schemeClr val="bg1"/>
                </a:solidFill>
                <a:latin typeface="Courier New" panose="02070309020205020404" pitchFamily="49" charset="0"/>
                <a:cs typeface="Courier New" panose="02070309020205020404" pitchFamily="49" charset="0"/>
              </a:rPr>
              <a:t>main_thread</a:t>
            </a:r>
            <a:r>
              <a:rPr lang="en-US" sz="1600" dirty="0">
                <a:solidFill>
                  <a:schemeClr val="bg1"/>
                </a:solidFill>
                <a:latin typeface="Courier New" panose="02070309020205020404" pitchFamily="49" charset="0"/>
                <a:cs typeface="Courier New" panose="02070309020205020404" pitchFamily="49" charset="0"/>
              </a:rPr>
              <a:t>; /* Pointer to main thread */</a:t>
            </a:r>
          </a:p>
          <a:p>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  /* All the fun data structures you’re going to add */</a:t>
            </a:r>
          </a:p>
          <a:p>
            <a:r>
              <a:rPr lang="en-US" sz="1600" dirty="0">
                <a:solidFill>
                  <a:schemeClr val="bg1"/>
                </a:solidFill>
                <a:latin typeface="Courier New" panose="02070309020205020404" pitchFamily="49" charset="0"/>
                <a:cs typeface="Courier New" panose="02070309020205020404" pitchFamily="49" charset="0"/>
              </a:rPr>
              <a:t>};</a:t>
            </a:r>
          </a:p>
          <a:p>
            <a:endParaRPr lang="en-US" sz="1600" dirty="0">
              <a:solidFill>
                <a:schemeClr val="bg1"/>
              </a:solidFill>
              <a:latin typeface="Courier New" panose="02070309020205020404" pitchFamily="49" charset="0"/>
              <a:cs typeface="Courier New" panose="02070309020205020404" pitchFamily="49" charset="0"/>
            </a:endParaRPr>
          </a:p>
          <a:p>
            <a:endParaRPr lang="en-US" sz="1600" dirty="0">
              <a:solidFill>
                <a:schemeClr val="bg1"/>
              </a:solidFill>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ACD3BF21-7AED-32A7-1AAE-E96E33ABC7A6}"/>
              </a:ext>
            </a:extLst>
          </p:cNvPr>
          <p:cNvSpPr txBox="1">
            <a:spLocks/>
          </p:cNvSpPr>
          <p:nvPr/>
        </p:nvSpPr>
        <p:spPr bwMode="auto">
          <a:xfrm>
            <a:off x="3810000" y="5547360"/>
            <a:ext cx="4343400" cy="30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latin typeface="+mn-lt"/>
              </a:rPr>
              <a:t>Pintos (</a:t>
            </a:r>
            <a:r>
              <a:rPr lang="en-US" kern="0" dirty="0" err="1">
                <a:latin typeface="+mn-lt"/>
              </a:rPr>
              <a:t>userprog</a:t>
            </a:r>
            <a:r>
              <a:rPr lang="en-US" kern="0" dirty="0">
                <a:latin typeface="+mn-lt"/>
              </a:rPr>
              <a:t>/</a:t>
            </a:r>
            <a:r>
              <a:rPr lang="en-US" kern="0" dirty="0" err="1">
                <a:latin typeface="+mn-lt"/>
              </a:rPr>
              <a:t>process.h</a:t>
            </a:r>
            <a:r>
              <a:rPr lang="en-US" kern="0" dirty="0">
                <a:latin typeface="+mn-lt"/>
              </a:rPr>
              <a:t>)</a:t>
            </a:r>
          </a:p>
        </p:txBody>
      </p:sp>
    </p:spTree>
    <p:extLst>
      <p:ext uri="{BB962C8B-B14F-4D97-AF65-F5344CB8AC3E}">
        <p14:creationId xmlns:p14="http://schemas.microsoft.com/office/powerpoint/2010/main" val="35806165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F7EB-D069-5134-35DA-C4546600F742}"/>
              </a:ext>
            </a:extLst>
          </p:cNvPr>
          <p:cNvSpPr>
            <a:spLocks noGrp="1"/>
          </p:cNvSpPr>
          <p:nvPr>
            <p:ph type="title"/>
          </p:nvPr>
        </p:nvSpPr>
        <p:spPr/>
        <p:txBody>
          <a:bodyPr/>
          <a:lstStyle/>
          <a:p>
            <a:r>
              <a:rPr lang="en-US">
                <a:latin typeface="+mj-lt"/>
              </a:rPr>
              <a:t>Many Processes</a:t>
            </a:r>
          </a:p>
        </p:txBody>
      </p:sp>
      <p:sp>
        <p:nvSpPr>
          <p:cNvPr id="4" name="Content Placeholder 2">
            <a:extLst>
              <a:ext uri="{FF2B5EF4-FFF2-40B4-BE49-F238E27FC236}">
                <a16:creationId xmlns:a16="http://schemas.microsoft.com/office/drawing/2014/main" id="{3BB36F6C-7CB9-5B11-F83B-48A2766332B0}"/>
              </a:ext>
            </a:extLst>
          </p:cNvPr>
          <p:cNvSpPr>
            <a:spLocks noGrp="1"/>
          </p:cNvSpPr>
          <p:nvPr>
            <p:ph idx="1"/>
          </p:nvPr>
        </p:nvSpPr>
        <p:spPr>
          <a:xfrm>
            <a:off x="2197100" y="1371600"/>
            <a:ext cx="7797800" cy="990600"/>
          </a:xfrm>
        </p:spPr>
        <p:txBody>
          <a:bodyPr/>
          <a:lstStyle/>
          <a:p>
            <a:pPr marL="0" indent="0" algn="ctr">
              <a:buNone/>
            </a:pPr>
            <a:r>
              <a:rPr lang="en-US">
                <a:solidFill>
                  <a:schemeClr val="accent1"/>
                </a:solidFill>
                <a:latin typeface="+mn-lt"/>
              </a:rPr>
              <a:t>Process List </a:t>
            </a:r>
            <a:r>
              <a:rPr lang="en-US">
                <a:latin typeface="+mn-lt"/>
              </a:rPr>
              <a:t>stores all processes</a:t>
            </a:r>
          </a:p>
        </p:txBody>
      </p:sp>
      <p:sp>
        <p:nvSpPr>
          <p:cNvPr id="6" name="Content Placeholder 2">
            <a:extLst>
              <a:ext uri="{FF2B5EF4-FFF2-40B4-BE49-F238E27FC236}">
                <a16:creationId xmlns:a16="http://schemas.microsoft.com/office/drawing/2014/main" id="{63732F50-ECCC-A9F4-C132-5700CC04D422}"/>
              </a:ext>
            </a:extLst>
          </p:cNvPr>
          <p:cNvSpPr txBox="1">
            <a:spLocks/>
          </p:cNvSpPr>
          <p:nvPr/>
        </p:nvSpPr>
        <p:spPr bwMode="auto">
          <a:xfrm>
            <a:off x="676031" y="4724400"/>
            <a:ext cx="43434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u="sng" kern="0">
                <a:latin typeface="+mn-lt"/>
              </a:rPr>
              <a:t>Run Queues</a:t>
            </a:r>
          </a:p>
          <a:p>
            <a:pPr marL="0" indent="0" algn="ctr">
              <a:buFontTx/>
              <a:buNone/>
            </a:pPr>
            <a:endParaRPr lang="en-US" kern="0">
              <a:latin typeface="+mn-lt"/>
            </a:endParaRPr>
          </a:p>
          <a:p>
            <a:pPr marL="0" indent="0" algn="ctr">
              <a:buFontTx/>
              <a:buNone/>
            </a:pPr>
            <a:r>
              <a:rPr lang="en-US" kern="0">
                <a:latin typeface="+mn-lt"/>
              </a:rPr>
              <a:t>Lists all PCBs in </a:t>
            </a:r>
            <a:r>
              <a:rPr lang="en-US" b="1" kern="0">
                <a:latin typeface="+mn-lt"/>
              </a:rPr>
              <a:t>READY state</a:t>
            </a:r>
            <a:endParaRPr lang="en-US" kern="0">
              <a:latin typeface="+mn-lt"/>
            </a:endParaRPr>
          </a:p>
        </p:txBody>
      </p:sp>
      <p:sp>
        <p:nvSpPr>
          <p:cNvPr id="7" name="Content Placeholder 2">
            <a:extLst>
              <a:ext uri="{FF2B5EF4-FFF2-40B4-BE49-F238E27FC236}">
                <a16:creationId xmlns:a16="http://schemas.microsoft.com/office/drawing/2014/main" id="{2FDCED8C-67C1-F6BA-1B12-E0599B33613B}"/>
              </a:ext>
            </a:extLst>
          </p:cNvPr>
          <p:cNvSpPr txBox="1">
            <a:spLocks/>
          </p:cNvSpPr>
          <p:nvPr/>
        </p:nvSpPr>
        <p:spPr bwMode="auto">
          <a:xfrm>
            <a:off x="6781800" y="4648200"/>
            <a:ext cx="43434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u="sng" kern="0">
                <a:latin typeface="+mn-lt"/>
              </a:rPr>
              <a:t>Wait Queues</a:t>
            </a:r>
          </a:p>
          <a:p>
            <a:pPr marL="0" indent="0" algn="ctr">
              <a:buFontTx/>
              <a:buNone/>
            </a:pPr>
            <a:endParaRPr lang="en-US" kern="0">
              <a:latin typeface="+mn-lt"/>
            </a:endParaRPr>
          </a:p>
          <a:p>
            <a:pPr marL="0" indent="0" algn="ctr">
              <a:buFontTx/>
              <a:buNone/>
            </a:pPr>
            <a:r>
              <a:rPr lang="en-US" kern="0">
                <a:latin typeface="+mn-lt"/>
              </a:rPr>
              <a:t>Lists all PCBs in </a:t>
            </a:r>
            <a:r>
              <a:rPr lang="en-US" b="1" kern="0">
                <a:latin typeface="+mn-lt"/>
              </a:rPr>
              <a:t>BLOCKED state</a:t>
            </a:r>
            <a:endParaRPr lang="en-US" kern="0">
              <a:latin typeface="+mn-lt"/>
            </a:endParaRPr>
          </a:p>
        </p:txBody>
      </p:sp>
      <p:sp>
        <p:nvSpPr>
          <p:cNvPr id="10" name="TextBox 9">
            <a:extLst>
              <a:ext uri="{FF2B5EF4-FFF2-40B4-BE49-F238E27FC236}">
                <a16:creationId xmlns:a16="http://schemas.microsoft.com/office/drawing/2014/main" id="{097716B6-D142-03A2-839E-541293BEB793}"/>
              </a:ext>
            </a:extLst>
          </p:cNvPr>
          <p:cNvSpPr txBox="1"/>
          <p:nvPr/>
        </p:nvSpPr>
        <p:spPr>
          <a:xfrm>
            <a:off x="3962400" y="2151299"/>
            <a:ext cx="4419600" cy="1200329"/>
          </a:xfrm>
          <a:prstGeom prst="rect">
            <a:avLst/>
          </a:prstGeom>
          <a:solidFill>
            <a:schemeClr val="tx1"/>
          </a:solidFill>
        </p:spPr>
        <p:txBody>
          <a:bodyPr wrap="square" rtlCol="0">
            <a:spAutoFit/>
          </a:bodyPr>
          <a:lstStyle/>
          <a:p>
            <a:r>
              <a:rPr lang="en-US">
                <a:solidFill>
                  <a:schemeClr val="bg1"/>
                </a:solidFill>
                <a:latin typeface="Courier New" panose="02070309020205020404" pitchFamily="49" charset="0"/>
                <a:cs typeface="Courier New" panose="02070309020205020404" pitchFamily="49" charset="0"/>
              </a:rPr>
              <a:t>struct {</a:t>
            </a:r>
          </a:p>
          <a:p>
            <a:r>
              <a:rPr lang="en-US">
                <a:solidFill>
                  <a:schemeClr val="bg1"/>
                </a:solidFill>
                <a:latin typeface="Courier New" panose="02070309020205020404" pitchFamily="49" charset="0"/>
                <a:cs typeface="Courier New" panose="02070309020205020404" pitchFamily="49" charset="0"/>
              </a:rPr>
              <a:t>  struct spinlock lock;</a:t>
            </a:r>
          </a:p>
          <a:p>
            <a:r>
              <a:rPr lang="en-US">
                <a:solidFill>
                  <a:schemeClr val="bg1"/>
                </a:solidFill>
                <a:latin typeface="Courier New" panose="02070309020205020404" pitchFamily="49" charset="0"/>
                <a:cs typeface="Courier New" panose="02070309020205020404" pitchFamily="49" charset="0"/>
              </a:rPr>
              <a:t>  struct proc proc[NPROC];</a:t>
            </a:r>
          </a:p>
          <a:p>
            <a:r>
              <a:rPr lang="en-US">
                <a:solidFill>
                  <a:schemeClr val="bg1"/>
                </a:solidFill>
                <a:latin typeface="Courier New" panose="02070309020205020404" pitchFamily="49" charset="0"/>
                <a:cs typeface="Courier New" panose="02070309020205020404" pitchFamily="49" charset="0"/>
              </a:rPr>
              <a:t>} </a:t>
            </a:r>
            <a:r>
              <a:rPr lang="en-US" err="1">
                <a:solidFill>
                  <a:schemeClr val="bg1"/>
                </a:solidFill>
                <a:latin typeface="Courier New" panose="02070309020205020404" pitchFamily="49" charset="0"/>
                <a:cs typeface="Courier New" panose="02070309020205020404" pitchFamily="49" charset="0"/>
              </a:rPr>
              <a:t>ptable</a:t>
            </a:r>
            <a:r>
              <a:rPr lang="en-US">
                <a:solidFill>
                  <a:schemeClr val="bg1"/>
                </a:solidFill>
                <a:latin typeface="Courier New" panose="02070309020205020404" pitchFamily="49" charset="0"/>
                <a:cs typeface="Courier New" panose="02070309020205020404" pitchFamily="49" charset="0"/>
              </a:rPr>
              <a:t>;</a:t>
            </a:r>
          </a:p>
        </p:txBody>
      </p:sp>
      <p:sp>
        <p:nvSpPr>
          <p:cNvPr id="11" name="Content Placeholder 2">
            <a:extLst>
              <a:ext uri="{FF2B5EF4-FFF2-40B4-BE49-F238E27FC236}">
                <a16:creationId xmlns:a16="http://schemas.microsoft.com/office/drawing/2014/main" id="{E9C6F528-9F3F-768F-292E-AB62E9F5BE1A}"/>
              </a:ext>
            </a:extLst>
          </p:cNvPr>
          <p:cNvSpPr txBox="1">
            <a:spLocks/>
          </p:cNvSpPr>
          <p:nvPr/>
        </p:nvSpPr>
        <p:spPr bwMode="auto">
          <a:xfrm>
            <a:off x="3924300" y="3466514"/>
            <a:ext cx="4343400" cy="304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Xv6 Kernel (</a:t>
            </a:r>
            <a:r>
              <a:rPr lang="en-US" kern="0" err="1">
                <a:latin typeface="+mn-lt"/>
              </a:rPr>
              <a:t>proc.c</a:t>
            </a:r>
            <a:r>
              <a:rPr lang="en-US" kern="0">
                <a:latin typeface="+mn-lt"/>
              </a:rPr>
              <a:t>)</a:t>
            </a:r>
          </a:p>
        </p:txBody>
      </p:sp>
    </p:spTree>
    <p:extLst>
      <p:ext uri="{BB962C8B-B14F-4D97-AF65-F5344CB8AC3E}">
        <p14:creationId xmlns:p14="http://schemas.microsoft.com/office/powerpoint/2010/main" val="943375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14066-AECA-74FC-E79F-BF3C8A4F3F24}"/>
              </a:ext>
            </a:extLst>
          </p:cNvPr>
          <p:cNvSpPr>
            <a:spLocks noGrp="1"/>
          </p:cNvSpPr>
          <p:nvPr>
            <p:ph type="title"/>
          </p:nvPr>
        </p:nvSpPr>
        <p:spPr>
          <a:xfrm>
            <a:off x="0" y="152400"/>
            <a:ext cx="12115800" cy="533400"/>
          </a:xfrm>
        </p:spPr>
        <p:txBody>
          <a:bodyPr/>
          <a:lstStyle/>
          <a:p>
            <a:r>
              <a:rPr lang="en-US" dirty="0">
                <a:latin typeface="+mj-lt"/>
              </a:rPr>
              <a:t>The Illusionist and the Referee are Back</a:t>
            </a:r>
          </a:p>
        </p:txBody>
      </p:sp>
      <p:sp>
        <p:nvSpPr>
          <p:cNvPr id="3" name="Content Placeholder 2">
            <a:extLst>
              <a:ext uri="{FF2B5EF4-FFF2-40B4-BE49-F238E27FC236}">
                <a16:creationId xmlns:a16="http://schemas.microsoft.com/office/drawing/2014/main" id="{B25183BA-58EB-C757-9606-3BE1DC47650E}"/>
              </a:ext>
            </a:extLst>
          </p:cNvPr>
          <p:cNvSpPr>
            <a:spLocks noGrp="1"/>
          </p:cNvSpPr>
          <p:nvPr>
            <p:ph idx="1"/>
          </p:nvPr>
        </p:nvSpPr>
        <p:spPr>
          <a:xfrm>
            <a:off x="762000" y="2768405"/>
            <a:ext cx="4495800" cy="3848100"/>
          </a:xfrm>
        </p:spPr>
        <p:txBody>
          <a:bodyPr/>
          <a:lstStyle/>
          <a:p>
            <a:pPr marL="0" indent="0" algn="ctr">
              <a:buNone/>
            </a:pPr>
            <a:r>
              <a:rPr lang="en-US" u="sng" dirty="0">
                <a:latin typeface="+mn-lt"/>
              </a:rPr>
              <a:t>Illusionist</a:t>
            </a:r>
          </a:p>
          <a:p>
            <a:pPr algn="ctr"/>
            <a:endParaRPr lang="en-US" dirty="0">
              <a:latin typeface="+mn-lt"/>
            </a:endParaRPr>
          </a:p>
          <a:p>
            <a:pPr marL="0" indent="0" algn="ctr">
              <a:buNone/>
            </a:pPr>
            <a:r>
              <a:rPr lang="en-US" dirty="0">
                <a:latin typeface="+mn-lt"/>
              </a:rPr>
              <a:t>Give every </a:t>
            </a:r>
            <a:r>
              <a:rPr lang="en-US" dirty="0">
                <a:solidFill>
                  <a:schemeClr val="accent1"/>
                </a:solidFill>
                <a:latin typeface="+mn-lt"/>
              </a:rPr>
              <a:t>process</a:t>
            </a:r>
            <a:r>
              <a:rPr lang="en-US" dirty="0">
                <a:latin typeface="+mn-lt"/>
              </a:rPr>
              <a:t> the illusion of running on a private CPU</a:t>
            </a:r>
          </a:p>
          <a:p>
            <a:pPr algn="ctr"/>
            <a:endParaRPr lang="en-US" dirty="0">
              <a:latin typeface="+mn-lt"/>
            </a:endParaRPr>
          </a:p>
          <a:p>
            <a:pPr marL="0" indent="0" algn="ctr">
              <a:buNone/>
            </a:pPr>
            <a:r>
              <a:rPr lang="en-US" dirty="0">
                <a:latin typeface="+mn-lt"/>
              </a:rPr>
              <a:t>Give every </a:t>
            </a:r>
            <a:r>
              <a:rPr lang="en-US" dirty="0">
                <a:solidFill>
                  <a:schemeClr val="accent1"/>
                </a:solidFill>
                <a:latin typeface="+mn-lt"/>
              </a:rPr>
              <a:t>process</a:t>
            </a:r>
            <a:r>
              <a:rPr lang="en-US" dirty="0">
                <a:latin typeface="+mn-lt"/>
              </a:rPr>
              <a:t> the illusion of running on private memory</a:t>
            </a:r>
          </a:p>
          <a:p>
            <a:pPr algn="ctr"/>
            <a:endParaRPr lang="en-US" dirty="0">
              <a:latin typeface="+mn-lt"/>
            </a:endParaRPr>
          </a:p>
        </p:txBody>
      </p:sp>
      <p:sp>
        <p:nvSpPr>
          <p:cNvPr id="4" name="Content Placeholder 2">
            <a:extLst>
              <a:ext uri="{FF2B5EF4-FFF2-40B4-BE49-F238E27FC236}">
                <a16:creationId xmlns:a16="http://schemas.microsoft.com/office/drawing/2014/main" id="{59D80436-E338-E507-A7ED-9C0310ADA963}"/>
              </a:ext>
            </a:extLst>
          </p:cNvPr>
          <p:cNvSpPr txBox="1">
            <a:spLocks/>
          </p:cNvSpPr>
          <p:nvPr/>
        </p:nvSpPr>
        <p:spPr bwMode="auto">
          <a:xfrm>
            <a:off x="6477000" y="2781300"/>
            <a:ext cx="4495800" cy="38481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u="sng" kern="0" dirty="0">
                <a:latin typeface="+mn-lt"/>
              </a:rPr>
              <a:t>Referee</a:t>
            </a:r>
          </a:p>
          <a:p>
            <a:pPr algn="ctr"/>
            <a:endParaRPr lang="en-US" kern="0" dirty="0">
              <a:latin typeface="+mn-lt"/>
            </a:endParaRPr>
          </a:p>
          <a:p>
            <a:pPr marL="0" indent="0" algn="ctr">
              <a:buFontTx/>
              <a:buNone/>
            </a:pPr>
            <a:r>
              <a:rPr lang="en-US" kern="0" dirty="0">
                <a:latin typeface="+mn-lt"/>
              </a:rPr>
              <a:t>Manage resources to allocate to each </a:t>
            </a:r>
            <a:r>
              <a:rPr lang="en-US" kern="0" dirty="0">
                <a:solidFill>
                  <a:schemeClr val="accent1"/>
                </a:solidFill>
                <a:latin typeface="+mn-lt"/>
              </a:rPr>
              <a:t>process</a:t>
            </a:r>
          </a:p>
          <a:p>
            <a:pPr algn="ctr"/>
            <a:endParaRPr lang="en-US" kern="0" dirty="0">
              <a:latin typeface="+mn-lt"/>
            </a:endParaRPr>
          </a:p>
          <a:p>
            <a:pPr marL="0" indent="0" algn="ctr">
              <a:buFontTx/>
              <a:buNone/>
            </a:pPr>
            <a:r>
              <a:rPr lang="en-US" kern="0" dirty="0">
                <a:latin typeface="+mn-lt"/>
              </a:rPr>
              <a:t>Isolate </a:t>
            </a:r>
            <a:r>
              <a:rPr lang="en-US" kern="0" dirty="0">
                <a:solidFill>
                  <a:schemeClr val="accent1"/>
                </a:solidFill>
                <a:latin typeface="+mn-lt"/>
              </a:rPr>
              <a:t>process</a:t>
            </a:r>
            <a:r>
              <a:rPr lang="en-US" kern="0" dirty="0">
                <a:latin typeface="+mn-lt"/>
              </a:rPr>
              <a:t> from all other processes and protect OS</a:t>
            </a:r>
          </a:p>
          <a:p>
            <a:pPr algn="ctr"/>
            <a:endParaRPr lang="en-US" kern="0" dirty="0">
              <a:latin typeface="+mn-lt"/>
            </a:endParaRPr>
          </a:p>
        </p:txBody>
      </p:sp>
      <p:pic>
        <p:nvPicPr>
          <p:cNvPr id="5" name="Picture 4">
            <a:extLst>
              <a:ext uri="{FF2B5EF4-FFF2-40B4-BE49-F238E27FC236}">
                <a16:creationId xmlns:a16="http://schemas.microsoft.com/office/drawing/2014/main" id="{82BB4D8D-92C6-483C-92DE-0C0CE49527B0}"/>
              </a:ext>
            </a:extLst>
          </p:cNvPr>
          <p:cNvPicPr>
            <a:picLocks noChangeAspect="1"/>
          </p:cNvPicPr>
          <p:nvPr/>
        </p:nvPicPr>
        <p:blipFill>
          <a:blip r:embed="rId2"/>
          <a:stretch>
            <a:fillRect/>
          </a:stretch>
        </p:blipFill>
        <p:spPr>
          <a:xfrm>
            <a:off x="8004716" y="1524000"/>
            <a:ext cx="914400" cy="732249"/>
          </a:xfrm>
          <a:prstGeom prst="rect">
            <a:avLst/>
          </a:prstGeom>
        </p:spPr>
      </p:pic>
      <p:pic>
        <p:nvPicPr>
          <p:cNvPr id="6" name="Picture 5">
            <a:extLst>
              <a:ext uri="{FF2B5EF4-FFF2-40B4-BE49-F238E27FC236}">
                <a16:creationId xmlns:a16="http://schemas.microsoft.com/office/drawing/2014/main" id="{D2C1A100-AAA9-B584-0A52-09572F66F185}"/>
              </a:ext>
            </a:extLst>
          </p:cNvPr>
          <p:cNvPicPr>
            <a:picLocks noChangeAspect="1"/>
          </p:cNvPicPr>
          <p:nvPr/>
        </p:nvPicPr>
        <p:blipFill>
          <a:blip r:embed="rId3"/>
          <a:stretch>
            <a:fillRect/>
          </a:stretch>
        </p:blipFill>
        <p:spPr>
          <a:xfrm>
            <a:off x="2667000" y="1447800"/>
            <a:ext cx="1063086" cy="878014"/>
          </a:xfrm>
          <a:prstGeom prst="rect">
            <a:avLst/>
          </a:prstGeom>
        </p:spPr>
      </p:pic>
    </p:spTree>
    <p:extLst>
      <p:ext uri="{BB962C8B-B14F-4D97-AF65-F5344CB8AC3E}">
        <p14:creationId xmlns:p14="http://schemas.microsoft.com/office/powerpoint/2010/main" val="233382904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A249-9BBC-8340-B508-D0BF177536A8}"/>
              </a:ext>
            </a:extLst>
          </p:cNvPr>
          <p:cNvSpPr>
            <a:spLocks noGrp="1"/>
          </p:cNvSpPr>
          <p:nvPr>
            <p:ph type="title"/>
          </p:nvPr>
        </p:nvSpPr>
        <p:spPr/>
        <p:txBody>
          <a:bodyPr/>
          <a:lstStyle/>
          <a:p>
            <a:r>
              <a:rPr lang="en-US">
                <a:latin typeface="+mj-lt"/>
              </a:rPr>
              <a:t>Operating System Kernel</a:t>
            </a:r>
          </a:p>
        </p:txBody>
      </p:sp>
      <p:sp>
        <p:nvSpPr>
          <p:cNvPr id="3" name="Content Placeholder 2">
            <a:extLst>
              <a:ext uri="{FF2B5EF4-FFF2-40B4-BE49-F238E27FC236}">
                <a16:creationId xmlns:a16="http://schemas.microsoft.com/office/drawing/2014/main" id="{D5CBC5EB-3CFB-55D2-AA35-84B36B94A60A}"/>
              </a:ext>
            </a:extLst>
          </p:cNvPr>
          <p:cNvSpPr>
            <a:spLocks noGrp="1"/>
          </p:cNvSpPr>
          <p:nvPr>
            <p:ph idx="1"/>
          </p:nvPr>
        </p:nvSpPr>
        <p:spPr>
          <a:xfrm>
            <a:off x="135988" y="1402960"/>
            <a:ext cx="11887200" cy="4876800"/>
          </a:xfrm>
        </p:spPr>
        <p:txBody>
          <a:bodyPr/>
          <a:lstStyle/>
          <a:p>
            <a:pPr marL="0" indent="0" algn="ctr">
              <a:buNone/>
            </a:pPr>
            <a:r>
              <a:rPr lang="en-US">
                <a:latin typeface="+mn-lt"/>
              </a:rPr>
              <a:t>Lowest level of OS running on system. </a:t>
            </a:r>
          </a:p>
          <a:p>
            <a:pPr marL="0" indent="0" algn="ctr">
              <a:buNone/>
            </a:pPr>
            <a:r>
              <a:rPr lang="en-US">
                <a:latin typeface="+mn-lt"/>
              </a:rPr>
              <a:t>Kernel is </a:t>
            </a:r>
            <a:r>
              <a:rPr lang="en-US">
                <a:solidFill>
                  <a:schemeClr val="accent1"/>
                </a:solidFill>
                <a:latin typeface="+mn-lt"/>
              </a:rPr>
              <a:t>trusted</a:t>
            </a:r>
            <a:r>
              <a:rPr lang="en-US">
                <a:latin typeface="+mn-lt"/>
              </a:rPr>
              <a:t> with </a:t>
            </a:r>
            <a:r>
              <a:rPr lang="en-US">
                <a:solidFill>
                  <a:schemeClr val="accent1"/>
                </a:solidFill>
                <a:latin typeface="+mn-lt"/>
              </a:rPr>
              <a:t>full access </a:t>
            </a:r>
            <a:r>
              <a:rPr lang="en-US">
                <a:latin typeface="+mn-lt"/>
              </a:rPr>
              <a:t>to all hardware capabilities</a:t>
            </a:r>
          </a:p>
          <a:p>
            <a:pPr marL="0" indent="0" algn="ctr">
              <a:buNone/>
            </a:pPr>
            <a:endParaRPr lang="en-US">
              <a:latin typeface="+mn-lt"/>
            </a:endParaRPr>
          </a:p>
          <a:p>
            <a:pPr marL="0" indent="0" algn="ctr">
              <a:buNone/>
            </a:pPr>
            <a:r>
              <a:rPr lang="en-US">
                <a:latin typeface="+mn-lt"/>
              </a:rPr>
              <a:t>All other software (OS or applications) is considered </a:t>
            </a:r>
            <a:r>
              <a:rPr lang="en-US" b="1">
                <a:solidFill>
                  <a:schemeClr val="accent1"/>
                </a:solidFill>
                <a:latin typeface="+mn-lt"/>
              </a:rPr>
              <a:t>untrusted</a:t>
            </a:r>
            <a:endParaRPr lang="en-US">
              <a:solidFill>
                <a:schemeClr val="accent1"/>
              </a:solidFill>
              <a:latin typeface="+mn-lt"/>
            </a:endParaRPr>
          </a:p>
          <a:p>
            <a:pPr marL="0" indent="0" algn="ctr">
              <a:buNone/>
            </a:pPr>
            <a:endParaRPr lang="en-US">
              <a:latin typeface="+mn-lt"/>
            </a:endParaRPr>
          </a:p>
          <a:p>
            <a:pPr marL="0" indent="0" algn="ctr">
              <a:buNone/>
            </a:pPr>
            <a:endParaRPr lang="en-US">
              <a:latin typeface="+mn-lt"/>
            </a:endParaRPr>
          </a:p>
        </p:txBody>
      </p:sp>
      <p:sp>
        <p:nvSpPr>
          <p:cNvPr id="4" name="Content Placeholder 2">
            <a:extLst>
              <a:ext uri="{FF2B5EF4-FFF2-40B4-BE49-F238E27FC236}">
                <a16:creationId xmlns:a16="http://schemas.microsoft.com/office/drawing/2014/main" id="{0775C53C-4BBE-1588-B9B1-A01352C50572}"/>
              </a:ext>
            </a:extLst>
          </p:cNvPr>
          <p:cNvSpPr txBox="1">
            <a:spLocks/>
          </p:cNvSpPr>
          <p:nvPr/>
        </p:nvSpPr>
        <p:spPr bwMode="auto">
          <a:xfrm>
            <a:off x="3566160" y="5486400"/>
            <a:ext cx="8077200" cy="685800"/>
          </a:xfrm>
          <a:prstGeom prst="roundRect">
            <a:avLst/>
          </a:prstGeom>
          <a:solidFill>
            <a:schemeClr val="bg1"/>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Hardware</a:t>
            </a:r>
          </a:p>
        </p:txBody>
      </p:sp>
      <p:sp>
        <p:nvSpPr>
          <p:cNvPr id="5" name="Content Placeholder 2">
            <a:extLst>
              <a:ext uri="{FF2B5EF4-FFF2-40B4-BE49-F238E27FC236}">
                <a16:creationId xmlns:a16="http://schemas.microsoft.com/office/drawing/2014/main" id="{EABFB71A-D2EA-A46B-BA1B-15F902CEE8B7}"/>
              </a:ext>
            </a:extLst>
          </p:cNvPr>
          <p:cNvSpPr txBox="1">
            <a:spLocks/>
          </p:cNvSpPr>
          <p:nvPr/>
        </p:nvSpPr>
        <p:spPr bwMode="auto">
          <a:xfrm>
            <a:off x="3566160" y="4605997"/>
            <a:ext cx="8077200" cy="596118"/>
          </a:xfrm>
          <a:prstGeom prst="roundRect">
            <a:avLst/>
          </a:prstGeom>
          <a:solidFill>
            <a:schemeClr val="bg1"/>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Operating System Kernel</a:t>
            </a:r>
          </a:p>
        </p:txBody>
      </p:sp>
      <p:sp>
        <p:nvSpPr>
          <p:cNvPr id="6" name="Content Placeholder 2">
            <a:extLst>
              <a:ext uri="{FF2B5EF4-FFF2-40B4-BE49-F238E27FC236}">
                <a16:creationId xmlns:a16="http://schemas.microsoft.com/office/drawing/2014/main" id="{B563C5BC-E93E-ACE1-5845-9992E7DCD7A4}"/>
              </a:ext>
            </a:extLst>
          </p:cNvPr>
          <p:cNvSpPr txBox="1">
            <a:spLocks/>
          </p:cNvSpPr>
          <p:nvPr/>
        </p:nvSpPr>
        <p:spPr bwMode="auto">
          <a:xfrm>
            <a:off x="3562643" y="4060287"/>
            <a:ext cx="8077200" cy="457200"/>
          </a:xfrm>
          <a:prstGeom prst="roundRect">
            <a:avLst/>
          </a:prstGeom>
          <a:solidFill>
            <a:schemeClr val="bg1"/>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Rest of OS</a:t>
            </a:r>
          </a:p>
        </p:txBody>
      </p:sp>
      <p:sp>
        <p:nvSpPr>
          <p:cNvPr id="7" name="Content Placeholder 2">
            <a:extLst>
              <a:ext uri="{FF2B5EF4-FFF2-40B4-BE49-F238E27FC236}">
                <a16:creationId xmlns:a16="http://schemas.microsoft.com/office/drawing/2014/main" id="{BF056A00-754E-7767-1458-3E3CAB6A1E50}"/>
              </a:ext>
            </a:extLst>
          </p:cNvPr>
          <p:cNvSpPr txBox="1">
            <a:spLocks/>
          </p:cNvSpPr>
          <p:nvPr/>
        </p:nvSpPr>
        <p:spPr bwMode="auto">
          <a:xfrm>
            <a:off x="3581400" y="3429000"/>
            <a:ext cx="8077200" cy="457200"/>
          </a:xfrm>
          <a:prstGeom prst="roundRect">
            <a:avLst/>
          </a:prstGeom>
          <a:solidFill>
            <a:schemeClr val="bg1"/>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Applications</a:t>
            </a:r>
          </a:p>
        </p:txBody>
      </p:sp>
      <p:cxnSp>
        <p:nvCxnSpPr>
          <p:cNvPr id="9" name="Straight Connector 8">
            <a:extLst>
              <a:ext uri="{FF2B5EF4-FFF2-40B4-BE49-F238E27FC236}">
                <a16:creationId xmlns:a16="http://schemas.microsoft.com/office/drawing/2014/main" id="{42ABC92E-925D-4196-4714-37BC22768C0B}"/>
              </a:ext>
            </a:extLst>
          </p:cNvPr>
          <p:cNvCxnSpPr>
            <a:cxnSpLocks/>
          </p:cNvCxnSpPr>
          <p:nvPr/>
        </p:nvCxnSpPr>
        <p:spPr bwMode="auto">
          <a:xfrm>
            <a:off x="152400" y="4558518"/>
            <a:ext cx="118110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01C65DF9-97A0-3598-8733-056EACF2968B}"/>
              </a:ext>
            </a:extLst>
          </p:cNvPr>
          <p:cNvCxnSpPr>
            <a:cxnSpLocks/>
          </p:cNvCxnSpPr>
          <p:nvPr/>
        </p:nvCxnSpPr>
        <p:spPr bwMode="auto">
          <a:xfrm>
            <a:off x="152400" y="5257800"/>
            <a:ext cx="118110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1EEC1F42-7817-8B64-C4CB-81F296730FD1}"/>
              </a:ext>
            </a:extLst>
          </p:cNvPr>
          <p:cNvCxnSpPr>
            <a:cxnSpLocks/>
          </p:cNvCxnSpPr>
          <p:nvPr/>
        </p:nvCxnSpPr>
        <p:spPr bwMode="auto">
          <a:xfrm>
            <a:off x="152400" y="6214403"/>
            <a:ext cx="118110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5D04D385-8D8E-06FB-EE88-5746DCFB3DF3}"/>
              </a:ext>
            </a:extLst>
          </p:cNvPr>
          <p:cNvCxnSpPr>
            <a:cxnSpLocks/>
          </p:cNvCxnSpPr>
          <p:nvPr/>
        </p:nvCxnSpPr>
        <p:spPr bwMode="auto">
          <a:xfrm>
            <a:off x="152400" y="3429000"/>
            <a:ext cx="118110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Content Placeholder 2">
            <a:extLst>
              <a:ext uri="{FF2B5EF4-FFF2-40B4-BE49-F238E27FC236}">
                <a16:creationId xmlns:a16="http://schemas.microsoft.com/office/drawing/2014/main" id="{63BAF98D-0D85-324E-1115-C233BE9E72BA}"/>
              </a:ext>
            </a:extLst>
          </p:cNvPr>
          <p:cNvSpPr txBox="1">
            <a:spLocks/>
          </p:cNvSpPr>
          <p:nvPr/>
        </p:nvSpPr>
        <p:spPr bwMode="auto">
          <a:xfrm>
            <a:off x="242082" y="3841360"/>
            <a:ext cx="32004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Untrusted</a:t>
            </a:r>
          </a:p>
        </p:txBody>
      </p:sp>
      <p:sp>
        <p:nvSpPr>
          <p:cNvPr id="15" name="Content Placeholder 2">
            <a:extLst>
              <a:ext uri="{FF2B5EF4-FFF2-40B4-BE49-F238E27FC236}">
                <a16:creationId xmlns:a16="http://schemas.microsoft.com/office/drawing/2014/main" id="{0075B3DB-E5A2-6163-32D5-3943B5085CFF}"/>
              </a:ext>
            </a:extLst>
          </p:cNvPr>
          <p:cNvSpPr txBox="1">
            <a:spLocks/>
          </p:cNvSpPr>
          <p:nvPr/>
        </p:nvSpPr>
        <p:spPr bwMode="auto">
          <a:xfrm>
            <a:off x="152400" y="4699785"/>
            <a:ext cx="32004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Trusted</a:t>
            </a:r>
          </a:p>
        </p:txBody>
      </p:sp>
      <p:sp>
        <p:nvSpPr>
          <p:cNvPr id="16" name="Content Placeholder 2">
            <a:extLst>
              <a:ext uri="{FF2B5EF4-FFF2-40B4-BE49-F238E27FC236}">
                <a16:creationId xmlns:a16="http://schemas.microsoft.com/office/drawing/2014/main" id="{B55C723B-0CF4-4B11-3D09-17C50E8FFB45}"/>
              </a:ext>
            </a:extLst>
          </p:cNvPr>
          <p:cNvSpPr txBox="1">
            <a:spLocks/>
          </p:cNvSpPr>
          <p:nvPr/>
        </p:nvSpPr>
        <p:spPr bwMode="auto">
          <a:xfrm>
            <a:off x="152400" y="5525086"/>
            <a:ext cx="32004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Untrusted</a:t>
            </a:r>
          </a:p>
        </p:txBody>
      </p:sp>
      <p:pic>
        <p:nvPicPr>
          <p:cNvPr id="22" name="Picture 21">
            <a:extLst>
              <a:ext uri="{FF2B5EF4-FFF2-40B4-BE49-F238E27FC236}">
                <a16:creationId xmlns:a16="http://schemas.microsoft.com/office/drawing/2014/main" id="{38BF3293-936C-2F91-29AD-B2B2042618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2400" y="0"/>
            <a:ext cx="1408945" cy="1457861"/>
          </a:xfrm>
          <a:prstGeom prst="rect">
            <a:avLst/>
          </a:prstGeom>
        </p:spPr>
      </p:pic>
    </p:spTree>
    <p:extLst>
      <p:ext uri="{BB962C8B-B14F-4D97-AF65-F5344CB8AC3E}">
        <p14:creationId xmlns:p14="http://schemas.microsoft.com/office/powerpoint/2010/main" val="1746274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122B914-760B-4C8E-65A6-7BB87D449274}"/>
              </a:ext>
            </a:extLst>
          </p:cNvPr>
          <p:cNvSpPr/>
          <p:nvPr/>
        </p:nvSpPr>
        <p:spPr bwMode="auto">
          <a:xfrm>
            <a:off x="1676400" y="2077328"/>
            <a:ext cx="2819400" cy="2895600"/>
          </a:xfrm>
          <a:prstGeom prst="roundRect">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 name="Title 1">
            <a:extLst>
              <a:ext uri="{FF2B5EF4-FFF2-40B4-BE49-F238E27FC236}">
                <a16:creationId xmlns:a16="http://schemas.microsoft.com/office/drawing/2014/main" id="{73849BA2-C957-5F26-AE60-992C115598BB}"/>
              </a:ext>
            </a:extLst>
          </p:cNvPr>
          <p:cNvSpPr>
            <a:spLocks noGrp="1"/>
          </p:cNvSpPr>
          <p:nvPr>
            <p:ph type="title"/>
          </p:nvPr>
        </p:nvSpPr>
        <p:spPr/>
        <p:txBody>
          <a:bodyPr/>
          <a:lstStyle/>
          <a:p>
            <a:r>
              <a:rPr lang="en-US">
                <a:latin typeface="+mj-lt"/>
              </a:rPr>
              <a:t>The Process, Refined </a:t>
            </a:r>
          </a:p>
        </p:txBody>
      </p:sp>
      <p:sp>
        <p:nvSpPr>
          <p:cNvPr id="3" name="Content Placeholder 2">
            <a:extLst>
              <a:ext uri="{FF2B5EF4-FFF2-40B4-BE49-F238E27FC236}">
                <a16:creationId xmlns:a16="http://schemas.microsoft.com/office/drawing/2014/main" id="{5988D772-DF4D-9496-5B30-2F55CAD880CD}"/>
              </a:ext>
            </a:extLst>
          </p:cNvPr>
          <p:cNvSpPr>
            <a:spLocks noGrp="1"/>
          </p:cNvSpPr>
          <p:nvPr>
            <p:ph idx="1"/>
          </p:nvPr>
        </p:nvSpPr>
        <p:spPr>
          <a:xfrm>
            <a:off x="812800" y="1219200"/>
            <a:ext cx="10566400" cy="4800600"/>
          </a:xfrm>
        </p:spPr>
        <p:txBody>
          <a:bodyPr/>
          <a:lstStyle/>
          <a:p>
            <a:pPr marL="0" indent="0" algn="ctr">
              <a:buNone/>
            </a:pPr>
            <a:r>
              <a:rPr lang="en-US">
                <a:latin typeface="+mn-lt"/>
              </a:rPr>
              <a:t>A executing  program with </a:t>
            </a:r>
            <a:r>
              <a:rPr lang="en-US">
                <a:solidFill>
                  <a:schemeClr val="accent1"/>
                </a:solidFill>
                <a:latin typeface="+mn-lt"/>
              </a:rPr>
              <a:t>restricted rights </a:t>
            </a:r>
          </a:p>
        </p:txBody>
      </p:sp>
      <p:sp>
        <p:nvSpPr>
          <p:cNvPr id="4" name="Content Placeholder 2">
            <a:extLst>
              <a:ext uri="{FF2B5EF4-FFF2-40B4-BE49-F238E27FC236}">
                <a16:creationId xmlns:a16="http://schemas.microsoft.com/office/drawing/2014/main" id="{84325BF5-3250-B781-B7D7-090F7D8CCC21}"/>
              </a:ext>
            </a:extLst>
          </p:cNvPr>
          <p:cNvSpPr txBox="1">
            <a:spLocks/>
          </p:cNvSpPr>
          <p:nvPr/>
        </p:nvSpPr>
        <p:spPr bwMode="auto">
          <a:xfrm>
            <a:off x="609600" y="5600700"/>
            <a:ext cx="10566400" cy="838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Enforcing mechanism must not hinder </a:t>
            </a:r>
            <a:r>
              <a:rPr lang="en-US" kern="0">
                <a:solidFill>
                  <a:schemeClr val="accent1"/>
                </a:solidFill>
                <a:latin typeface="+mn-lt"/>
              </a:rPr>
              <a:t>functionality</a:t>
            </a:r>
            <a:r>
              <a:rPr lang="en-US" kern="0">
                <a:latin typeface="+mn-lt"/>
              </a:rPr>
              <a:t> or hurt </a:t>
            </a:r>
            <a:r>
              <a:rPr lang="en-US" kern="0">
                <a:solidFill>
                  <a:schemeClr val="accent1"/>
                </a:solidFill>
                <a:latin typeface="+mn-lt"/>
              </a:rPr>
              <a:t>performance</a:t>
            </a:r>
          </a:p>
        </p:txBody>
      </p:sp>
      <p:sp>
        <p:nvSpPr>
          <p:cNvPr id="5" name="Content Placeholder 2">
            <a:extLst>
              <a:ext uri="{FF2B5EF4-FFF2-40B4-BE49-F238E27FC236}">
                <a16:creationId xmlns:a16="http://schemas.microsoft.com/office/drawing/2014/main" id="{04E08353-738C-C3F9-EBCB-8F365C2FF01C}"/>
              </a:ext>
            </a:extLst>
          </p:cNvPr>
          <p:cNvSpPr txBox="1">
            <a:spLocks/>
          </p:cNvSpPr>
          <p:nvPr/>
        </p:nvSpPr>
        <p:spPr bwMode="auto">
          <a:xfrm>
            <a:off x="2095500" y="2458327"/>
            <a:ext cx="198120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Process</a:t>
            </a:r>
          </a:p>
        </p:txBody>
      </p:sp>
      <p:sp>
        <p:nvSpPr>
          <p:cNvPr id="6" name="Content Placeholder 2">
            <a:extLst>
              <a:ext uri="{FF2B5EF4-FFF2-40B4-BE49-F238E27FC236}">
                <a16:creationId xmlns:a16="http://schemas.microsoft.com/office/drawing/2014/main" id="{6ADC37E2-6C6C-306B-B8A3-4AAFF35A77DE}"/>
              </a:ext>
            </a:extLst>
          </p:cNvPr>
          <p:cNvSpPr txBox="1">
            <a:spLocks/>
          </p:cNvSpPr>
          <p:nvPr/>
        </p:nvSpPr>
        <p:spPr bwMode="auto">
          <a:xfrm>
            <a:off x="2095500" y="3220328"/>
            <a:ext cx="198120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OS</a:t>
            </a:r>
          </a:p>
        </p:txBody>
      </p:sp>
      <p:sp>
        <p:nvSpPr>
          <p:cNvPr id="7" name="Content Placeholder 2">
            <a:extLst>
              <a:ext uri="{FF2B5EF4-FFF2-40B4-BE49-F238E27FC236}">
                <a16:creationId xmlns:a16="http://schemas.microsoft.com/office/drawing/2014/main" id="{A1AB33E2-D889-2D11-3F82-D045CDCF6E10}"/>
              </a:ext>
            </a:extLst>
          </p:cNvPr>
          <p:cNvSpPr txBox="1">
            <a:spLocks/>
          </p:cNvSpPr>
          <p:nvPr/>
        </p:nvSpPr>
        <p:spPr bwMode="auto">
          <a:xfrm>
            <a:off x="2095500" y="3970602"/>
            <a:ext cx="198120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Hardware</a:t>
            </a:r>
          </a:p>
        </p:txBody>
      </p:sp>
      <p:sp>
        <p:nvSpPr>
          <p:cNvPr id="9" name="Rectangle: Rounded Corners 8">
            <a:extLst>
              <a:ext uri="{FF2B5EF4-FFF2-40B4-BE49-F238E27FC236}">
                <a16:creationId xmlns:a16="http://schemas.microsoft.com/office/drawing/2014/main" id="{917DC227-599E-D05C-EDCA-C973F84C6957}"/>
              </a:ext>
            </a:extLst>
          </p:cNvPr>
          <p:cNvSpPr/>
          <p:nvPr/>
        </p:nvSpPr>
        <p:spPr bwMode="auto">
          <a:xfrm>
            <a:off x="4914900" y="2077328"/>
            <a:ext cx="2819400" cy="2895600"/>
          </a:xfrm>
          <a:prstGeom prst="roundRect">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0" name="Content Placeholder 2">
            <a:extLst>
              <a:ext uri="{FF2B5EF4-FFF2-40B4-BE49-F238E27FC236}">
                <a16:creationId xmlns:a16="http://schemas.microsoft.com/office/drawing/2014/main" id="{E92AD9C1-EAFF-2462-9292-6C3E95A2D7D9}"/>
              </a:ext>
            </a:extLst>
          </p:cNvPr>
          <p:cNvSpPr txBox="1">
            <a:spLocks/>
          </p:cNvSpPr>
          <p:nvPr/>
        </p:nvSpPr>
        <p:spPr bwMode="auto">
          <a:xfrm>
            <a:off x="5334000" y="2458327"/>
            <a:ext cx="198120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Process</a:t>
            </a:r>
          </a:p>
        </p:txBody>
      </p:sp>
      <p:sp>
        <p:nvSpPr>
          <p:cNvPr id="11" name="Content Placeholder 2">
            <a:extLst>
              <a:ext uri="{FF2B5EF4-FFF2-40B4-BE49-F238E27FC236}">
                <a16:creationId xmlns:a16="http://schemas.microsoft.com/office/drawing/2014/main" id="{CAACC946-982B-BB83-4AF7-8E65189662A5}"/>
              </a:ext>
            </a:extLst>
          </p:cNvPr>
          <p:cNvSpPr txBox="1">
            <a:spLocks/>
          </p:cNvSpPr>
          <p:nvPr/>
        </p:nvSpPr>
        <p:spPr bwMode="auto">
          <a:xfrm>
            <a:off x="5334000" y="3220328"/>
            <a:ext cx="198120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OS</a:t>
            </a:r>
          </a:p>
        </p:txBody>
      </p:sp>
      <p:sp>
        <p:nvSpPr>
          <p:cNvPr id="12" name="Content Placeholder 2">
            <a:extLst>
              <a:ext uri="{FF2B5EF4-FFF2-40B4-BE49-F238E27FC236}">
                <a16:creationId xmlns:a16="http://schemas.microsoft.com/office/drawing/2014/main" id="{E0C1AB42-A384-9BFC-87BB-5A85501532C1}"/>
              </a:ext>
            </a:extLst>
          </p:cNvPr>
          <p:cNvSpPr txBox="1">
            <a:spLocks/>
          </p:cNvSpPr>
          <p:nvPr/>
        </p:nvSpPr>
        <p:spPr bwMode="auto">
          <a:xfrm>
            <a:off x="5334000" y="3970602"/>
            <a:ext cx="198120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Hardware</a:t>
            </a:r>
          </a:p>
        </p:txBody>
      </p:sp>
      <p:sp>
        <p:nvSpPr>
          <p:cNvPr id="13" name="Rectangle: Rounded Corners 12">
            <a:extLst>
              <a:ext uri="{FF2B5EF4-FFF2-40B4-BE49-F238E27FC236}">
                <a16:creationId xmlns:a16="http://schemas.microsoft.com/office/drawing/2014/main" id="{C691ED21-CE9D-AB4B-51EC-B4F32229D496}"/>
              </a:ext>
            </a:extLst>
          </p:cNvPr>
          <p:cNvSpPr/>
          <p:nvPr/>
        </p:nvSpPr>
        <p:spPr bwMode="auto">
          <a:xfrm>
            <a:off x="8256172" y="2077328"/>
            <a:ext cx="2819400" cy="2895600"/>
          </a:xfrm>
          <a:prstGeom prst="roundRect">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4" name="Content Placeholder 2">
            <a:extLst>
              <a:ext uri="{FF2B5EF4-FFF2-40B4-BE49-F238E27FC236}">
                <a16:creationId xmlns:a16="http://schemas.microsoft.com/office/drawing/2014/main" id="{D58A7C24-7648-FEFA-2B76-113992286A6E}"/>
              </a:ext>
            </a:extLst>
          </p:cNvPr>
          <p:cNvSpPr txBox="1">
            <a:spLocks/>
          </p:cNvSpPr>
          <p:nvPr/>
        </p:nvSpPr>
        <p:spPr bwMode="auto">
          <a:xfrm>
            <a:off x="8675272" y="2458327"/>
            <a:ext cx="198120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Process</a:t>
            </a:r>
          </a:p>
        </p:txBody>
      </p:sp>
      <p:sp>
        <p:nvSpPr>
          <p:cNvPr id="15" name="Content Placeholder 2">
            <a:extLst>
              <a:ext uri="{FF2B5EF4-FFF2-40B4-BE49-F238E27FC236}">
                <a16:creationId xmlns:a16="http://schemas.microsoft.com/office/drawing/2014/main" id="{83A569E3-5919-BFA6-5FF9-CD3C8CCBC65D}"/>
              </a:ext>
            </a:extLst>
          </p:cNvPr>
          <p:cNvSpPr txBox="1">
            <a:spLocks/>
          </p:cNvSpPr>
          <p:nvPr/>
        </p:nvSpPr>
        <p:spPr bwMode="auto">
          <a:xfrm>
            <a:off x="8675272" y="3220328"/>
            <a:ext cx="198120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OS</a:t>
            </a:r>
          </a:p>
        </p:txBody>
      </p:sp>
      <p:sp>
        <p:nvSpPr>
          <p:cNvPr id="16" name="Content Placeholder 2">
            <a:extLst>
              <a:ext uri="{FF2B5EF4-FFF2-40B4-BE49-F238E27FC236}">
                <a16:creationId xmlns:a16="http://schemas.microsoft.com/office/drawing/2014/main" id="{7069FCD1-F52E-64F4-4608-44ABBEE6E118}"/>
              </a:ext>
            </a:extLst>
          </p:cNvPr>
          <p:cNvSpPr txBox="1">
            <a:spLocks/>
          </p:cNvSpPr>
          <p:nvPr/>
        </p:nvSpPr>
        <p:spPr bwMode="auto">
          <a:xfrm>
            <a:off x="8675272" y="3970602"/>
            <a:ext cx="198120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Hardware</a:t>
            </a:r>
          </a:p>
        </p:txBody>
      </p:sp>
      <p:sp>
        <p:nvSpPr>
          <p:cNvPr id="17" name="Arrow: Left-Right 16">
            <a:extLst>
              <a:ext uri="{FF2B5EF4-FFF2-40B4-BE49-F238E27FC236}">
                <a16:creationId xmlns:a16="http://schemas.microsoft.com/office/drawing/2014/main" id="{5F0C37B8-F119-2F68-B940-0A03F7202BA5}"/>
              </a:ext>
            </a:extLst>
          </p:cNvPr>
          <p:cNvSpPr/>
          <p:nvPr/>
        </p:nvSpPr>
        <p:spPr bwMode="auto">
          <a:xfrm>
            <a:off x="4458481" y="3334628"/>
            <a:ext cx="533400" cy="381000"/>
          </a:xfrm>
          <a:prstGeom prst="leftRightArrow">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8" name="Arrow: Left-Right 17">
            <a:extLst>
              <a:ext uri="{FF2B5EF4-FFF2-40B4-BE49-F238E27FC236}">
                <a16:creationId xmlns:a16="http://schemas.microsoft.com/office/drawing/2014/main" id="{BF5C1758-5023-664B-67A9-9BEB999D46A9}"/>
              </a:ext>
            </a:extLst>
          </p:cNvPr>
          <p:cNvSpPr/>
          <p:nvPr/>
        </p:nvSpPr>
        <p:spPr bwMode="auto">
          <a:xfrm>
            <a:off x="7722772" y="3334628"/>
            <a:ext cx="533400" cy="381000"/>
          </a:xfrm>
          <a:prstGeom prst="leftRightArrow">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1833713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032C-C008-0900-BB11-953D542CE5A6}"/>
              </a:ext>
            </a:extLst>
          </p:cNvPr>
          <p:cNvSpPr>
            <a:spLocks noGrp="1"/>
          </p:cNvSpPr>
          <p:nvPr>
            <p:ph type="title"/>
          </p:nvPr>
        </p:nvSpPr>
        <p:spPr>
          <a:xfrm>
            <a:off x="0" y="152400"/>
            <a:ext cx="12192000" cy="533400"/>
          </a:xfrm>
        </p:spPr>
        <p:txBody>
          <a:bodyPr/>
          <a:lstStyle/>
          <a:p>
            <a:r>
              <a:rPr lang="en-US" dirty="0">
                <a:latin typeface="+mj-lt"/>
              </a:rPr>
              <a:t>User vs Kernel: Dr Jekyll and </a:t>
            </a:r>
            <a:r>
              <a:rPr lang="en-US" dirty="0" err="1">
                <a:latin typeface="+mj-lt"/>
              </a:rPr>
              <a:t>Mr</a:t>
            </a:r>
            <a:r>
              <a:rPr lang="en-US" dirty="0">
                <a:latin typeface="+mj-lt"/>
              </a:rPr>
              <a:t> Hyde</a:t>
            </a:r>
          </a:p>
        </p:txBody>
      </p:sp>
      <p:sp>
        <p:nvSpPr>
          <p:cNvPr id="9" name="Content Placeholder 2">
            <a:extLst>
              <a:ext uri="{FF2B5EF4-FFF2-40B4-BE49-F238E27FC236}">
                <a16:creationId xmlns:a16="http://schemas.microsoft.com/office/drawing/2014/main" id="{A68B01BC-DB8D-8D23-782B-33CBC1FCDB47}"/>
              </a:ext>
            </a:extLst>
          </p:cNvPr>
          <p:cNvSpPr>
            <a:spLocks noGrp="1"/>
          </p:cNvSpPr>
          <p:nvPr>
            <p:ph idx="1"/>
          </p:nvPr>
        </p:nvSpPr>
        <p:spPr>
          <a:xfrm>
            <a:off x="7485123" y="2209800"/>
            <a:ext cx="4191000" cy="3581400"/>
          </a:xfrm>
        </p:spPr>
        <p:txBody>
          <a:bodyPr/>
          <a:lstStyle/>
          <a:p>
            <a:pPr marL="0" indent="0" algn="ctr">
              <a:buNone/>
            </a:pPr>
            <a:r>
              <a:rPr lang="en-US" u="sng" dirty="0">
                <a:latin typeface="+mn-lt"/>
              </a:rPr>
              <a:t>Kernel Code (Trusted)</a:t>
            </a:r>
          </a:p>
          <a:p>
            <a:pPr algn="ctr"/>
            <a:endParaRPr lang="en-US" dirty="0">
              <a:latin typeface="+mn-lt"/>
            </a:endParaRPr>
          </a:p>
          <a:p>
            <a:pPr marL="0" indent="0" algn="ctr">
              <a:buNone/>
            </a:pPr>
            <a:r>
              <a:rPr lang="en-US" dirty="0">
                <a:latin typeface="+mn-lt"/>
              </a:rPr>
              <a:t>Runs directly on processor with unlimited rights </a:t>
            </a:r>
          </a:p>
          <a:p>
            <a:pPr marL="0" indent="0" algn="ctr">
              <a:buNone/>
            </a:pPr>
            <a:endParaRPr lang="en-US" dirty="0">
              <a:latin typeface="+mn-lt"/>
            </a:endParaRPr>
          </a:p>
          <a:p>
            <a:pPr marL="0" indent="0" algn="ctr">
              <a:buNone/>
            </a:pPr>
            <a:r>
              <a:rPr lang="en-US" dirty="0">
                <a:latin typeface="+mn-lt"/>
              </a:rPr>
              <a:t>Performs any hardware operations</a:t>
            </a:r>
          </a:p>
        </p:txBody>
      </p:sp>
      <p:cxnSp>
        <p:nvCxnSpPr>
          <p:cNvPr id="11" name="Straight Connector 10">
            <a:extLst>
              <a:ext uri="{FF2B5EF4-FFF2-40B4-BE49-F238E27FC236}">
                <a16:creationId xmlns:a16="http://schemas.microsoft.com/office/drawing/2014/main" id="{92BABB70-4C7A-ACED-B2E5-09682AE74D8E}"/>
              </a:ext>
            </a:extLst>
          </p:cNvPr>
          <p:cNvCxnSpPr>
            <a:cxnSpLocks/>
          </p:cNvCxnSpPr>
          <p:nvPr/>
        </p:nvCxnSpPr>
        <p:spPr bwMode="auto">
          <a:xfrm flipV="1">
            <a:off x="5943600" y="1044526"/>
            <a:ext cx="0" cy="3908474"/>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Content Placeholder 2">
            <a:extLst>
              <a:ext uri="{FF2B5EF4-FFF2-40B4-BE49-F238E27FC236}">
                <a16:creationId xmlns:a16="http://schemas.microsoft.com/office/drawing/2014/main" id="{438D86B6-322C-FACC-AAB4-74A5DBFA1E8A}"/>
              </a:ext>
            </a:extLst>
          </p:cNvPr>
          <p:cNvSpPr txBox="1">
            <a:spLocks/>
          </p:cNvSpPr>
          <p:nvPr/>
        </p:nvSpPr>
        <p:spPr bwMode="auto">
          <a:xfrm>
            <a:off x="247420" y="2270402"/>
            <a:ext cx="4191000" cy="3581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u="sng" kern="0">
                <a:latin typeface="+mn-lt"/>
              </a:rPr>
              <a:t>Application/User Code (Untrusted)</a:t>
            </a:r>
          </a:p>
          <a:p>
            <a:pPr algn="ctr"/>
            <a:endParaRPr lang="en-US" kern="0">
              <a:latin typeface="+mn-lt"/>
            </a:endParaRPr>
          </a:p>
          <a:p>
            <a:pPr marL="0" indent="0" algn="ctr">
              <a:buFontTx/>
              <a:buNone/>
            </a:pPr>
            <a:r>
              <a:rPr lang="en-US" kern="0">
                <a:latin typeface="+mn-lt"/>
              </a:rPr>
              <a:t>Run all the processor with all potentially dangerous operations disabled</a:t>
            </a:r>
          </a:p>
        </p:txBody>
      </p:sp>
      <p:pic>
        <p:nvPicPr>
          <p:cNvPr id="14" name="Picture 13" descr="Shape&#10;&#10;Description automatically generated with low confidence">
            <a:extLst>
              <a:ext uri="{FF2B5EF4-FFF2-40B4-BE49-F238E27FC236}">
                <a16:creationId xmlns:a16="http://schemas.microsoft.com/office/drawing/2014/main" id="{AC48439A-471A-4F80-8FFD-5B55B8F92B23}"/>
              </a:ext>
            </a:extLst>
          </p:cNvPr>
          <p:cNvPicPr>
            <a:picLocks noChangeAspect="1"/>
          </p:cNvPicPr>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78984">
            <a:off x="4424601" y="753344"/>
            <a:ext cx="2914972" cy="2067808"/>
          </a:xfrm>
          <a:prstGeom prst="rect">
            <a:avLst/>
          </a:prstGeom>
        </p:spPr>
      </p:pic>
      <p:sp>
        <p:nvSpPr>
          <p:cNvPr id="18" name="Content Placeholder 2">
            <a:extLst>
              <a:ext uri="{FF2B5EF4-FFF2-40B4-BE49-F238E27FC236}">
                <a16:creationId xmlns:a16="http://schemas.microsoft.com/office/drawing/2014/main" id="{CDECC25E-C07A-9BC9-4E5A-292574DE0921}"/>
              </a:ext>
            </a:extLst>
          </p:cNvPr>
          <p:cNvSpPr txBox="1">
            <a:spLocks/>
          </p:cNvSpPr>
          <p:nvPr/>
        </p:nvSpPr>
        <p:spPr bwMode="auto">
          <a:xfrm>
            <a:off x="2209800" y="5856491"/>
            <a:ext cx="8229599" cy="71699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But run on the same machine!</a:t>
            </a:r>
          </a:p>
        </p:txBody>
      </p:sp>
    </p:spTree>
    <p:extLst>
      <p:ext uri="{BB962C8B-B14F-4D97-AF65-F5344CB8AC3E}">
        <p14:creationId xmlns:p14="http://schemas.microsoft.com/office/powerpoint/2010/main" val="145615236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0B57-8D71-E197-85A0-A664FA8F893E}"/>
              </a:ext>
            </a:extLst>
          </p:cNvPr>
          <p:cNvSpPr>
            <a:spLocks noGrp="1"/>
          </p:cNvSpPr>
          <p:nvPr>
            <p:ph type="title"/>
          </p:nvPr>
        </p:nvSpPr>
        <p:spPr>
          <a:xfrm>
            <a:off x="0" y="152400"/>
            <a:ext cx="12192000" cy="533400"/>
          </a:xfrm>
        </p:spPr>
        <p:txBody>
          <a:bodyPr/>
          <a:lstStyle/>
          <a:p>
            <a:r>
              <a:rPr lang="en-US" dirty="0">
                <a:latin typeface="+mj-lt"/>
              </a:rPr>
              <a:t>How can the kernel enforce restricted rights?</a:t>
            </a:r>
          </a:p>
        </p:txBody>
      </p:sp>
      <p:sp>
        <p:nvSpPr>
          <p:cNvPr id="4" name="Content Placeholder 2">
            <a:extLst>
              <a:ext uri="{FF2B5EF4-FFF2-40B4-BE49-F238E27FC236}">
                <a16:creationId xmlns:a16="http://schemas.microsoft.com/office/drawing/2014/main" id="{DD23BFD7-14F3-666C-9F78-D699AC7E2141}"/>
              </a:ext>
            </a:extLst>
          </p:cNvPr>
          <p:cNvSpPr txBox="1">
            <a:spLocks/>
          </p:cNvSpPr>
          <p:nvPr/>
        </p:nvSpPr>
        <p:spPr bwMode="auto">
          <a:xfrm>
            <a:off x="381000" y="2575202"/>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latin typeface="+mn-lt"/>
              </a:rPr>
              <a:t>1) While preserving functionality</a:t>
            </a:r>
          </a:p>
        </p:txBody>
      </p:sp>
      <p:sp>
        <p:nvSpPr>
          <p:cNvPr id="5" name="Content Placeholder 2">
            <a:extLst>
              <a:ext uri="{FF2B5EF4-FFF2-40B4-BE49-F238E27FC236}">
                <a16:creationId xmlns:a16="http://schemas.microsoft.com/office/drawing/2014/main" id="{02AE2AD1-DF97-6276-197F-1D2E535C21A9}"/>
              </a:ext>
            </a:extLst>
          </p:cNvPr>
          <p:cNvSpPr txBox="1">
            <a:spLocks/>
          </p:cNvSpPr>
          <p:nvPr/>
        </p:nvSpPr>
        <p:spPr bwMode="auto">
          <a:xfrm>
            <a:off x="6858000" y="253886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latin typeface="+mn-lt"/>
              </a:rPr>
              <a:t>2) While preserving performance</a:t>
            </a:r>
          </a:p>
        </p:txBody>
      </p:sp>
      <p:sp>
        <p:nvSpPr>
          <p:cNvPr id="6" name="Content Placeholder 2">
            <a:extLst>
              <a:ext uri="{FF2B5EF4-FFF2-40B4-BE49-F238E27FC236}">
                <a16:creationId xmlns:a16="http://schemas.microsoft.com/office/drawing/2014/main" id="{FA69EB35-06B1-F097-FC6E-80AD6ABAF7BE}"/>
              </a:ext>
            </a:extLst>
          </p:cNvPr>
          <p:cNvSpPr txBox="1">
            <a:spLocks/>
          </p:cNvSpPr>
          <p:nvPr/>
        </p:nvSpPr>
        <p:spPr bwMode="auto">
          <a:xfrm>
            <a:off x="3962400" y="439192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latin typeface="+mn-lt"/>
              </a:rPr>
              <a:t>3) While preserving control </a:t>
            </a:r>
          </a:p>
        </p:txBody>
      </p:sp>
    </p:spTree>
    <p:extLst>
      <p:ext uri="{BB962C8B-B14F-4D97-AF65-F5344CB8AC3E}">
        <p14:creationId xmlns:p14="http://schemas.microsoft.com/office/powerpoint/2010/main" val="3231766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17E2-34A8-0004-0E80-F7DF579A0A30}"/>
              </a:ext>
            </a:extLst>
          </p:cNvPr>
          <p:cNvSpPr>
            <a:spLocks noGrp="1"/>
          </p:cNvSpPr>
          <p:nvPr>
            <p:ph type="title"/>
          </p:nvPr>
        </p:nvSpPr>
        <p:spPr/>
        <p:txBody>
          <a:bodyPr/>
          <a:lstStyle/>
          <a:p>
            <a:r>
              <a:rPr lang="en-US" dirty="0">
                <a:latin typeface="+mj-lt"/>
              </a:rPr>
              <a:t>Attempt 1: Simulation</a:t>
            </a:r>
          </a:p>
        </p:txBody>
      </p:sp>
    </p:spTree>
    <p:extLst>
      <p:ext uri="{BB962C8B-B14F-4D97-AF65-F5344CB8AC3E}">
        <p14:creationId xmlns:p14="http://schemas.microsoft.com/office/powerpoint/2010/main" val="27878878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B2A8-6ED7-4A52-8F86-63C86130A35B}"/>
              </a:ext>
            </a:extLst>
          </p:cNvPr>
          <p:cNvSpPr>
            <a:spLocks noGrp="1"/>
          </p:cNvSpPr>
          <p:nvPr>
            <p:ph type="title"/>
          </p:nvPr>
        </p:nvSpPr>
        <p:spPr/>
        <p:txBody>
          <a:bodyPr/>
          <a:lstStyle/>
          <a:p>
            <a:r>
              <a:rPr lang="en-US" dirty="0">
                <a:latin typeface="+mj-lt"/>
              </a:rPr>
              <a:t>Homework and Early Drop Deadline</a:t>
            </a:r>
          </a:p>
        </p:txBody>
      </p:sp>
      <p:sp>
        <p:nvSpPr>
          <p:cNvPr id="3" name="Content Placeholder 2">
            <a:extLst>
              <a:ext uri="{FF2B5EF4-FFF2-40B4-BE49-F238E27FC236}">
                <a16:creationId xmlns:a16="http://schemas.microsoft.com/office/drawing/2014/main" id="{EBFFE042-5E13-D4A7-30F9-83FA8B60D768}"/>
              </a:ext>
            </a:extLst>
          </p:cNvPr>
          <p:cNvSpPr>
            <a:spLocks noGrp="1"/>
          </p:cNvSpPr>
          <p:nvPr>
            <p:ph idx="1"/>
          </p:nvPr>
        </p:nvSpPr>
        <p:spPr/>
        <p:txBody>
          <a:bodyPr/>
          <a:lstStyle/>
          <a:p>
            <a:pPr marL="0" indent="0">
              <a:buNone/>
            </a:pPr>
            <a:endParaRPr lang="en-US" dirty="0">
              <a:latin typeface="+mn-lt"/>
            </a:endParaRPr>
          </a:p>
          <a:p>
            <a:pPr marL="0" indent="0">
              <a:buNone/>
            </a:pPr>
            <a:r>
              <a:rPr lang="en-US" dirty="0">
                <a:latin typeface="+mn-lt"/>
              </a:rPr>
              <a:t>HW0 Due 31/8 </a:t>
            </a:r>
          </a:p>
          <a:p>
            <a:pPr marL="0" indent="0">
              <a:buNone/>
            </a:pPr>
            <a:endParaRPr lang="en-US" dirty="0">
              <a:latin typeface="+mn-lt"/>
            </a:endParaRPr>
          </a:p>
          <a:p>
            <a:pPr marL="0" indent="0">
              <a:buNone/>
            </a:pPr>
            <a:r>
              <a:rPr lang="en-US" dirty="0">
                <a:latin typeface="+mn-lt"/>
              </a:rPr>
              <a:t>Should be working on Homework 0 already! </a:t>
            </a:r>
          </a:p>
          <a:p>
            <a:pPr marL="0" indent="0">
              <a:buNone/>
            </a:pPr>
            <a:endParaRPr lang="en-US" dirty="0">
              <a:latin typeface="+mn-lt"/>
            </a:endParaRPr>
          </a:p>
          <a:p>
            <a:pPr marL="457200" lvl="1" indent="0">
              <a:buNone/>
            </a:pPr>
            <a:r>
              <a:rPr lang="en-US" sz="2400" dirty="0">
                <a:latin typeface="+mn-lt"/>
              </a:rPr>
              <a:t>cs162-xx account, </a:t>
            </a:r>
            <a:r>
              <a:rPr lang="en-US" sz="2400" dirty="0" err="1">
                <a:latin typeface="+mn-lt"/>
              </a:rPr>
              <a:t>Github</a:t>
            </a:r>
            <a:r>
              <a:rPr lang="en-US" sz="2400" dirty="0">
                <a:latin typeface="+mn-lt"/>
              </a:rPr>
              <a:t> </a:t>
            </a:r>
            <a:r>
              <a:rPr lang="en-US" sz="2400" dirty="0" err="1">
                <a:latin typeface="+mn-lt"/>
              </a:rPr>
              <a:t>accountVagrant</a:t>
            </a:r>
            <a:r>
              <a:rPr lang="en-US" sz="2400" dirty="0">
                <a:latin typeface="+mn-lt"/>
              </a:rPr>
              <a:t> and VirtualBox – VM environment for the course</a:t>
            </a:r>
          </a:p>
          <a:p>
            <a:pPr lvl="2"/>
            <a:r>
              <a:rPr lang="en-US" dirty="0">
                <a:latin typeface="+mn-lt"/>
              </a:rPr>
              <a:t>Consistent, managed environment on your machine</a:t>
            </a:r>
          </a:p>
          <a:p>
            <a:pPr marL="914400" lvl="2" indent="0">
              <a:buNone/>
            </a:pPr>
            <a:endParaRPr lang="en-US" dirty="0">
              <a:latin typeface="+mn-lt"/>
            </a:endParaRPr>
          </a:p>
          <a:p>
            <a:pPr marL="457200" lvl="1" indent="0">
              <a:buNone/>
            </a:pPr>
            <a:r>
              <a:rPr lang="en-US" sz="2400" dirty="0">
                <a:latin typeface="+mn-lt"/>
              </a:rPr>
              <a:t>Get familiar with all the cs162 tools, submit to </a:t>
            </a:r>
            <a:r>
              <a:rPr lang="en-US" sz="2400" dirty="0" err="1">
                <a:latin typeface="+mn-lt"/>
              </a:rPr>
              <a:t>autograder</a:t>
            </a:r>
            <a:r>
              <a:rPr lang="en-US" sz="2400" dirty="0">
                <a:latin typeface="+mn-lt"/>
              </a:rPr>
              <a:t> via git</a:t>
            </a:r>
          </a:p>
          <a:p>
            <a:pPr marL="0" indent="0">
              <a:buNone/>
            </a:pPr>
            <a:endParaRPr lang="en-US" dirty="0">
              <a:latin typeface="+mn-lt"/>
            </a:endParaRPr>
          </a:p>
        </p:txBody>
      </p:sp>
    </p:spTree>
    <p:extLst>
      <p:ext uri="{BB962C8B-B14F-4D97-AF65-F5344CB8AC3E}">
        <p14:creationId xmlns:p14="http://schemas.microsoft.com/office/powerpoint/2010/main" val="129716061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533400"/>
          </a:xfrm>
        </p:spPr>
        <p:txBody>
          <a:bodyPr/>
          <a:lstStyle/>
          <a:p>
            <a:r>
              <a:rPr lang="en-US" dirty="0">
                <a:latin typeface="+mj-lt"/>
              </a:rPr>
              <a:t>Recall: CPU Instruction Cycle (from CS61c)</a:t>
            </a:r>
          </a:p>
        </p:txBody>
      </p:sp>
      <p:sp>
        <p:nvSpPr>
          <p:cNvPr id="8" name="Rectangle 7"/>
          <p:cNvSpPr/>
          <p:nvPr/>
        </p:nvSpPr>
        <p:spPr bwMode="auto">
          <a:xfrm>
            <a:off x="3886200" y="1871246"/>
            <a:ext cx="1828800" cy="2286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400" b="0">
              <a:latin typeface="+mn-lt"/>
              <a:ea typeface="Gill Sans" charset="0"/>
              <a:cs typeface="Gill Sans" charset="0"/>
            </a:endParaRPr>
          </a:p>
        </p:txBody>
      </p:sp>
      <p:sp>
        <p:nvSpPr>
          <p:cNvPr id="9" name="TextBox 8"/>
          <p:cNvSpPr txBox="1"/>
          <p:nvPr/>
        </p:nvSpPr>
        <p:spPr>
          <a:xfrm>
            <a:off x="3405492" y="1836974"/>
            <a:ext cx="518091" cy="307777"/>
          </a:xfrm>
          <a:prstGeom prst="rect">
            <a:avLst/>
          </a:prstGeom>
          <a:noFill/>
        </p:spPr>
        <p:txBody>
          <a:bodyPr wrap="none" rtlCol="0">
            <a:spAutoFit/>
          </a:bodyPr>
          <a:lstStyle/>
          <a:p>
            <a:r>
              <a:rPr lang="en-US" sz="1400" b="0" dirty="0">
                <a:latin typeface="+mn-lt"/>
                <a:ea typeface="Gill Sans" charset="0"/>
                <a:cs typeface="Gill Sans" charset="0"/>
              </a:rPr>
              <a:t>PC:</a:t>
            </a:r>
          </a:p>
        </p:txBody>
      </p:sp>
      <p:sp>
        <p:nvSpPr>
          <p:cNvPr id="22" name="Rectangle 21"/>
          <p:cNvSpPr/>
          <p:nvPr/>
        </p:nvSpPr>
        <p:spPr bwMode="auto">
          <a:xfrm>
            <a:off x="6934200" y="1600200"/>
            <a:ext cx="1981200" cy="4495800"/>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400" b="0">
              <a:latin typeface="+mn-lt"/>
              <a:ea typeface="Gill Sans" charset="0"/>
              <a:cs typeface="Gill Sans" charset="0"/>
            </a:endParaRPr>
          </a:p>
        </p:txBody>
      </p:sp>
      <p:sp>
        <p:nvSpPr>
          <p:cNvPr id="32" name="Freeform 31"/>
          <p:cNvSpPr/>
          <p:nvPr/>
        </p:nvSpPr>
        <p:spPr>
          <a:xfrm>
            <a:off x="4727738" y="2079728"/>
            <a:ext cx="2438881" cy="72151"/>
          </a:xfrm>
          <a:custGeom>
            <a:avLst/>
            <a:gdLst>
              <a:gd name="connsiteX0" fmla="*/ 0 w 2438881"/>
              <a:gd name="connsiteY0" fmla="*/ 0 h 72151"/>
              <a:gd name="connsiteX1" fmla="*/ 0 w 2438881"/>
              <a:gd name="connsiteY1" fmla="*/ 0 h 72151"/>
              <a:gd name="connsiteX2" fmla="*/ 2438881 w 2438881"/>
              <a:gd name="connsiteY2" fmla="*/ 72151 h 72151"/>
            </a:gdLst>
            <a:ahLst/>
            <a:cxnLst>
              <a:cxn ang="0">
                <a:pos x="connsiteX0" y="connsiteY0"/>
              </a:cxn>
              <a:cxn ang="0">
                <a:pos x="connsiteX1" y="connsiteY1"/>
              </a:cxn>
              <a:cxn ang="0">
                <a:pos x="connsiteX2" y="connsiteY2"/>
              </a:cxn>
            </a:cxnLst>
            <a:rect l="l" t="t" r="r" b="b"/>
            <a:pathLst>
              <a:path w="2438881" h="72151">
                <a:moveTo>
                  <a:pt x="0" y="0"/>
                </a:moveTo>
                <a:lnTo>
                  <a:pt x="0" y="0"/>
                </a:lnTo>
                <a:lnTo>
                  <a:pt x="2438881" y="72151"/>
                </a:lnTo>
              </a:path>
            </a:pathLst>
          </a:custGeom>
        </p:spPr>
        <p:txBody>
          <a:bodyPr vert="horz" wrap="square" lIns="91440" tIns="45720" rIns="91440" bIns="45720" numCol="1" rtlCol="0" anchor="t" anchorCtr="0" compatLnSpc="1">
            <a:prstTxWarp prst="textNoShape">
              <a:avLst/>
            </a:prstTxWarp>
          </a:bodyPr>
          <a:lstStyle/>
          <a:p>
            <a:endParaRPr lang="en-US" sz="1400" b="0">
              <a:latin typeface="+mn-lt"/>
              <a:ea typeface="Gill Sans" charset="0"/>
              <a:cs typeface="Gill Sans" charset="0"/>
            </a:endParaRPr>
          </a:p>
        </p:txBody>
      </p:sp>
      <p:grpSp>
        <p:nvGrpSpPr>
          <p:cNvPr id="4" name="Group 3"/>
          <p:cNvGrpSpPr/>
          <p:nvPr/>
        </p:nvGrpSpPr>
        <p:grpSpPr>
          <a:xfrm>
            <a:off x="4800600" y="2099846"/>
            <a:ext cx="2133600" cy="186154"/>
            <a:chOff x="3276600" y="2099846"/>
            <a:chExt cx="2133600" cy="186154"/>
          </a:xfrm>
        </p:grpSpPr>
        <p:cxnSp>
          <p:nvCxnSpPr>
            <p:cNvPr id="34" name="Straight Connector 33"/>
            <p:cNvCxnSpPr>
              <a:endCxn id="8" idx="2"/>
            </p:cNvCxnSpPr>
            <p:nvPr/>
          </p:nvCxnSpPr>
          <p:spPr bwMode="auto">
            <a:xfrm flipV="1">
              <a:off x="3276600" y="2099846"/>
              <a:ext cx="0" cy="18615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6" name="Straight Connector 35"/>
            <p:cNvCxnSpPr/>
            <p:nvPr/>
          </p:nvCxnSpPr>
          <p:spPr bwMode="auto">
            <a:xfrm>
              <a:off x="3276600" y="2286000"/>
              <a:ext cx="2133600" cy="0"/>
            </a:xfrm>
            <a:prstGeom prst="line">
              <a:avLst/>
            </a:prstGeom>
            <a:solidFill>
              <a:schemeClr val="accent1"/>
            </a:solidFill>
            <a:ln w="12700" cap="flat" cmpd="sng" algn="ctr">
              <a:solidFill>
                <a:schemeClr val="tx1"/>
              </a:solidFill>
              <a:prstDash val="solid"/>
              <a:round/>
              <a:headEnd type="none" w="sm" len="sm"/>
              <a:tailEnd type="arrow" w="sm" len="sm"/>
            </a:ln>
            <a:effectLst/>
          </p:spPr>
        </p:cxnSp>
      </p:grpSp>
      <p:grpSp>
        <p:nvGrpSpPr>
          <p:cNvPr id="6" name="Group 5"/>
          <p:cNvGrpSpPr/>
          <p:nvPr/>
        </p:nvGrpSpPr>
        <p:grpSpPr>
          <a:xfrm>
            <a:off x="2286000" y="2209800"/>
            <a:ext cx="4648200" cy="457200"/>
            <a:chOff x="762000" y="2209800"/>
            <a:chExt cx="4648200" cy="457200"/>
          </a:xfrm>
        </p:grpSpPr>
        <p:sp>
          <p:nvSpPr>
            <p:cNvPr id="49" name="TextBox 48"/>
            <p:cNvSpPr txBox="1"/>
            <p:nvPr/>
          </p:nvSpPr>
          <p:spPr>
            <a:xfrm>
              <a:off x="762000" y="2209800"/>
              <a:ext cx="1877437" cy="307777"/>
            </a:xfrm>
            <a:prstGeom prst="rect">
              <a:avLst/>
            </a:prstGeom>
            <a:noFill/>
          </p:spPr>
          <p:txBody>
            <a:bodyPr wrap="none" rtlCol="0">
              <a:spAutoFit/>
            </a:bodyPr>
            <a:lstStyle/>
            <a:p>
              <a:r>
                <a:rPr lang="en-US" sz="1400" b="0" dirty="0">
                  <a:latin typeface="+mn-lt"/>
                  <a:ea typeface="Gill Sans" charset="0"/>
                  <a:cs typeface="Gill Sans" charset="0"/>
                </a:rPr>
                <a:t>Instruction fetch</a:t>
              </a:r>
            </a:p>
          </p:txBody>
        </p:sp>
        <p:cxnSp>
          <p:nvCxnSpPr>
            <p:cNvPr id="52" name="Straight Connector 51"/>
            <p:cNvCxnSpPr/>
            <p:nvPr/>
          </p:nvCxnSpPr>
          <p:spPr bwMode="auto">
            <a:xfrm>
              <a:off x="3276600" y="2438400"/>
              <a:ext cx="2133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8" name="Straight Arrow Connector 57"/>
            <p:cNvCxnSpPr/>
            <p:nvPr/>
          </p:nvCxnSpPr>
          <p:spPr bwMode="auto">
            <a:xfrm>
              <a:off x="3276600" y="2438400"/>
              <a:ext cx="0" cy="228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grpSp>
        <p:nvGrpSpPr>
          <p:cNvPr id="13" name="Group 12"/>
          <p:cNvGrpSpPr/>
          <p:nvPr/>
        </p:nvGrpSpPr>
        <p:grpSpPr>
          <a:xfrm>
            <a:off x="2279668" y="3200400"/>
            <a:ext cx="4883133" cy="3200400"/>
            <a:chOff x="755667" y="3200400"/>
            <a:chExt cx="4883133" cy="3200400"/>
          </a:xfrm>
        </p:grpSpPr>
        <p:sp>
          <p:nvSpPr>
            <p:cNvPr id="15" name="Trapezoid 14"/>
            <p:cNvSpPr/>
            <p:nvPr/>
          </p:nvSpPr>
          <p:spPr bwMode="auto">
            <a:xfrm flipV="1">
              <a:off x="2362200" y="4648200"/>
              <a:ext cx="1828800" cy="838200"/>
            </a:xfrm>
            <a:prstGeom prst="trapezoid">
              <a:avLst>
                <a:gd name="adj" fmla="val 55991"/>
              </a:avLst>
            </a:prstGeom>
            <a:solidFill>
              <a:schemeClr val="accent1">
                <a:alpha val="61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a:endParaRPr lang="en-US" sz="1400" b="0" dirty="0">
                <a:latin typeface="+mn-lt"/>
                <a:ea typeface="Gill Sans" charset="0"/>
                <a:cs typeface="Gill Sans" charset="0"/>
              </a:endParaRPr>
            </a:p>
          </p:txBody>
        </p:sp>
        <p:cxnSp>
          <p:nvCxnSpPr>
            <p:cNvPr id="60" name="Straight Connector 59"/>
            <p:cNvCxnSpPr/>
            <p:nvPr/>
          </p:nvCxnSpPr>
          <p:spPr bwMode="auto">
            <a:xfrm>
              <a:off x="3505200" y="5562600"/>
              <a:ext cx="1905000" cy="0"/>
            </a:xfrm>
            <a:prstGeom prst="line">
              <a:avLst/>
            </a:prstGeom>
            <a:solidFill>
              <a:schemeClr val="accent1"/>
            </a:solidFill>
            <a:ln w="12700" cap="flat" cmpd="sng" algn="ctr">
              <a:solidFill>
                <a:schemeClr val="tx1"/>
              </a:solidFill>
              <a:prstDash val="solid"/>
              <a:round/>
              <a:headEnd type="none" w="med" len="med"/>
              <a:tailEnd type="arrow" w="med" len="med"/>
            </a:ln>
            <a:effectLst/>
          </p:spPr>
        </p:cxnSp>
        <p:cxnSp>
          <p:nvCxnSpPr>
            <p:cNvPr id="61" name="Straight Connector 60"/>
            <p:cNvCxnSpPr/>
            <p:nvPr/>
          </p:nvCxnSpPr>
          <p:spPr bwMode="auto">
            <a:xfrm>
              <a:off x="3505200" y="5715000"/>
              <a:ext cx="2133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7" name="Rectangle 6"/>
            <p:cNvSpPr/>
            <p:nvPr/>
          </p:nvSpPr>
          <p:spPr bwMode="auto">
            <a:xfrm>
              <a:off x="2362200" y="3352800"/>
              <a:ext cx="1828800" cy="10668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400" b="0">
                <a:latin typeface="+mn-lt"/>
                <a:ea typeface="Gill Sans" charset="0"/>
                <a:cs typeface="Gill Sans" charset="0"/>
              </a:endParaRPr>
            </a:p>
          </p:txBody>
        </p:sp>
        <p:sp>
          <p:nvSpPr>
            <p:cNvPr id="10" name="Rectangle 9"/>
            <p:cNvSpPr/>
            <p:nvPr/>
          </p:nvSpPr>
          <p:spPr bwMode="auto">
            <a:xfrm>
              <a:off x="2362200" y="3962400"/>
              <a:ext cx="1828800" cy="2286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400" b="0">
                <a:latin typeface="+mn-lt"/>
                <a:ea typeface="Gill Sans" charset="0"/>
                <a:cs typeface="Gill Sans" charset="0"/>
              </a:endParaRPr>
            </a:p>
          </p:txBody>
        </p:sp>
        <p:sp>
          <p:nvSpPr>
            <p:cNvPr id="11" name="TextBox 10"/>
            <p:cNvSpPr txBox="1"/>
            <p:nvPr/>
          </p:nvSpPr>
          <p:spPr>
            <a:xfrm>
              <a:off x="2667000" y="3505200"/>
              <a:ext cx="1095172" cy="307777"/>
            </a:xfrm>
            <a:prstGeom prst="rect">
              <a:avLst/>
            </a:prstGeom>
            <a:noFill/>
          </p:spPr>
          <p:txBody>
            <a:bodyPr wrap="none" rtlCol="0">
              <a:spAutoFit/>
            </a:bodyPr>
            <a:lstStyle/>
            <a:p>
              <a:r>
                <a:rPr lang="en-US" sz="1400" b="0" dirty="0">
                  <a:latin typeface="+mn-lt"/>
                  <a:ea typeface="Gill Sans" charset="0"/>
                  <a:cs typeface="Gill Sans" charset="0"/>
                </a:rPr>
                <a:t>Registers</a:t>
              </a:r>
            </a:p>
          </p:txBody>
        </p:sp>
        <p:sp>
          <p:nvSpPr>
            <p:cNvPr id="16" name="TextBox 15"/>
            <p:cNvSpPr txBox="1"/>
            <p:nvPr/>
          </p:nvSpPr>
          <p:spPr>
            <a:xfrm>
              <a:off x="2895600" y="4800600"/>
              <a:ext cx="620683" cy="307777"/>
            </a:xfrm>
            <a:prstGeom prst="rect">
              <a:avLst/>
            </a:prstGeom>
            <a:noFill/>
          </p:spPr>
          <p:txBody>
            <a:bodyPr wrap="none" rtlCol="0">
              <a:spAutoFit/>
            </a:bodyPr>
            <a:lstStyle/>
            <a:p>
              <a:r>
                <a:rPr lang="en-US" sz="1400" b="0" dirty="0">
                  <a:latin typeface="+mn-lt"/>
                  <a:ea typeface="Gill Sans" charset="0"/>
                  <a:cs typeface="Gill Sans" charset="0"/>
                </a:rPr>
                <a:t>ALU</a:t>
              </a:r>
            </a:p>
          </p:txBody>
        </p:sp>
        <p:cxnSp>
          <p:nvCxnSpPr>
            <p:cNvPr id="18" name="Straight Arrow Connector 17"/>
            <p:cNvCxnSpPr/>
            <p:nvPr/>
          </p:nvCxnSpPr>
          <p:spPr bwMode="auto">
            <a:xfrm>
              <a:off x="2667000" y="4419600"/>
              <a:ext cx="0" cy="228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 name="Straight Arrow Connector 18"/>
            <p:cNvCxnSpPr/>
            <p:nvPr/>
          </p:nvCxnSpPr>
          <p:spPr bwMode="auto">
            <a:xfrm>
              <a:off x="3810000" y="4419600"/>
              <a:ext cx="0" cy="228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3" name="Rectangle 22"/>
            <p:cNvSpPr/>
            <p:nvPr/>
          </p:nvSpPr>
          <p:spPr bwMode="auto">
            <a:xfrm>
              <a:off x="2362200" y="5943600"/>
              <a:ext cx="1828800" cy="22860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400" b="0">
                <a:latin typeface="+mn-lt"/>
                <a:ea typeface="Gill Sans" charset="0"/>
                <a:cs typeface="Gill Sans" charset="0"/>
              </a:endParaRPr>
            </a:p>
          </p:txBody>
        </p:sp>
        <p:cxnSp>
          <p:nvCxnSpPr>
            <p:cNvPr id="24" name="Straight Arrow Connector 23"/>
            <p:cNvCxnSpPr>
              <a:stCxn id="15" idx="0"/>
              <a:endCxn id="23" idx="0"/>
            </p:cNvCxnSpPr>
            <p:nvPr/>
          </p:nvCxnSpPr>
          <p:spPr bwMode="auto">
            <a:xfrm>
              <a:off x="3276600" y="5486400"/>
              <a:ext cx="0" cy="4572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8" name="Straight Connector 37"/>
            <p:cNvCxnSpPr>
              <a:endCxn id="7" idx="0"/>
            </p:cNvCxnSpPr>
            <p:nvPr/>
          </p:nvCxnSpPr>
          <p:spPr bwMode="auto">
            <a:xfrm>
              <a:off x="3276600" y="3200400"/>
              <a:ext cx="0" cy="152400"/>
            </a:xfrm>
            <a:prstGeom prst="line">
              <a:avLst/>
            </a:prstGeom>
            <a:solidFill>
              <a:schemeClr val="accent1"/>
            </a:solidFill>
            <a:ln w="12700" cap="flat" cmpd="sng" algn="ctr">
              <a:solidFill>
                <a:schemeClr val="tx1"/>
              </a:solidFill>
              <a:prstDash val="solid"/>
              <a:round/>
              <a:headEnd type="none" w="sm" len="sm"/>
              <a:tailEnd type="triangle" w="lg" len="med"/>
            </a:ln>
            <a:effectLst/>
          </p:spPr>
        </p:cxnSp>
        <p:cxnSp>
          <p:nvCxnSpPr>
            <p:cNvPr id="40" name="Straight Connector 39"/>
            <p:cNvCxnSpPr>
              <a:stCxn id="23" idx="2"/>
            </p:cNvCxnSpPr>
            <p:nvPr/>
          </p:nvCxnSpPr>
          <p:spPr bwMode="auto">
            <a:xfrm>
              <a:off x="3276600" y="6172200"/>
              <a:ext cx="0" cy="2286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2" name="Straight Connector 41"/>
            <p:cNvCxnSpPr/>
            <p:nvPr/>
          </p:nvCxnSpPr>
          <p:spPr bwMode="auto">
            <a:xfrm flipH="1">
              <a:off x="2133600" y="6400800"/>
              <a:ext cx="1143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4" name="Straight Connector 43"/>
            <p:cNvCxnSpPr/>
            <p:nvPr/>
          </p:nvCxnSpPr>
          <p:spPr bwMode="auto">
            <a:xfrm flipV="1">
              <a:off x="2133600" y="3200400"/>
              <a:ext cx="0" cy="32004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7" name="Straight Connector 46"/>
            <p:cNvCxnSpPr/>
            <p:nvPr/>
          </p:nvCxnSpPr>
          <p:spPr bwMode="auto">
            <a:xfrm>
              <a:off x="2133600" y="3200400"/>
              <a:ext cx="11430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1" name="TextBox 50"/>
            <p:cNvSpPr txBox="1"/>
            <p:nvPr/>
          </p:nvSpPr>
          <p:spPr>
            <a:xfrm>
              <a:off x="755667" y="4267200"/>
              <a:ext cx="950901" cy="307777"/>
            </a:xfrm>
            <a:prstGeom prst="rect">
              <a:avLst/>
            </a:prstGeom>
            <a:noFill/>
          </p:spPr>
          <p:txBody>
            <a:bodyPr wrap="none" rtlCol="0">
              <a:spAutoFit/>
            </a:bodyPr>
            <a:lstStyle/>
            <a:p>
              <a:r>
                <a:rPr lang="en-US" sz="1400" b="0" dirty="0">
                  <a:latin typeface="+mn-lt"/>
                  <a:ea typeface="Gill Sans" charset="0"/>
                  <a:cs typeface="Gill Sans" charset="0"/>
                </a:rPr>
                <a:t>Execute</a:t>
              </a:r>
            </a:p>
          </p:txBody>
        </p:sp>
        <p:cxnSp>
          <p:nvCxnSpPr>
            <p:cNvPr id="59" name="Straight Connector 58"/>
            <p:cNvCxnSpPr/>
            <p:nvPr/>
          </p:nvCxnSpPr>
          <p:spPr bwMode="auto">
            <a:xfrm flipV="1">
              <a:off x="3505200" y="5376446"/>
              <a:ext cx="0" cy="18615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2" name="Straight Arrow Connector 61"/>
            <p:cNvCxnSpPr/>
            <p:nvPr/>
          </p:nvCxnSpPr>
          <p:spPr bwMode="auto">
            <a:xfrm>
              <a:off x="3505200" y="5715000"/>
              <a:ext cx="0" cy="228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63" name="TextBox 62"/>
          <p:cNvSpPr txBox="1"/>
          <p:nvPr/>
        </p:nvSpPr>
        <p:spPr>
          <a:xfrm>
            <a:off x="7315201" y="1219200"/>
            <a:ext cx="966931" cy="307777"/>
          </a:xfrm>
          <a:prstGeom prst="rect">
            <a:avLst/>
          </a:prstGeom>
          <a:noFill/>
        </p:spPr>
        <p:txBody>
          <a:bodyPr wrap="none" rtlCol="0">
            <a:spAutoFit/>
          </a:bodyPr>
          <a:lstStyle/>
          <a:p>
            <a:r>
              <a:rPr lang="en-US" sz="1400" b="0" dirty="0">
                <a:latin typeface="+mn-lt"/>
                <a:ea typeface="Gill Sans" charset="0"/>
                <a:cs typeface="Gill Sans" charset="0"/>
              </a:rPr>
              <a:t>Memory</a:t>
            </a:r>
          </a:p>
        </p:txBody>
      </p:sp>
      <p:sp>
        <p:nvSpPr>
          <p:cNvPr id="64" name="TextBox 63"/>
          <p:cNvSpPr txBox="1"/>
          <p:nvPr/>
        </p:nvSpPr>
        <p:spPr>
          <a:xfrm>
            <a:off x="7239000" y="2133600"/>
            <a:ext cx="1196161" cy="307777"/>
          </a:xfrm>
          <a:prstGeom prst="rect">
            <a:avLst/>
          </a:prstGeom>
          <a:noFill/>
          <a:ln>
            <a:solidFill>
              <a:srgbClr val="618FFD"/>
            </a:solidFill>
          </a:ln>
        </p:spPr>
        <p:txBody>
          <a:bodyPr wrap="none" rtlCol="0">
            <a:spAutoFit/>
          </a:bodyPr>
          <a:lstStyle/>
          <a:p>
            <a:r>
              <a:rPr lang="en-US" sz="1400" b="0" dirty="0">
                <a:latin typeface="+mn-lt"/>
                <a:ea typeface="Gill Sans" charset="0"/>
                <a:cs typeface="Gill Sans" charset="0"/>
              </a:rPr>
              <a:t>instruction</a:t>
            </a:r>
          </a:p>
        </p:txBody>
      </p:sp>
      <p:grpSp>
        <p:nvGrpSpPr>
          <p:cNvPr id="12" name="Group 11"/>
          <p:cNvGrpSpPr/>
          <p:nvPr/>
        </p:nvGrpSpPr>
        <p:grpSpPr>
          <a:xfrm>
            <a:off x="2286000" y="2590800"/>
            <a:ext cx="3200400" cy="383977"/>
            <a:chOff x="762000" y="2590800"/>
            <a:chExt cx="3200400" cy="383977"/>
          </a:xfrm>
        </p:grpSpPr>
        <p:sp>
          <p:nvSpPr>
            <p:cNvPr id="50" name="TextBox 49"/>
            <p:cNvSpPr txBox="1"/>
            <p:nvPr/>
          </p:nvSpPr>
          <p:spPr>
            <a:xfrm>
              <a:off x="762000" y="2667000"/>
              <a:ext cx="904415" cy="307777"/>
            </a:xfrm>
            <a:prstGeom prst="rect">
              <a:avLst/>
            </a:prstGeom>
            <a:noFill/>
          </p:spPr>
          <p:txBody>
            <a:bodyPr wrap="none" rtlCol="0">
              <a:spAutoFit/>
            </a:bodyPr>
            <a:lstStyle/>
            <a:p>
              <a:r>
                <a:rPr lang="en-US" sz="1400" b="0" dirty="0">
                  <a:latin typeface="+mn-lt"/>
                  <a:ea typeface="Gill Sans" charset="0"/>
                  <a:cs typeface="Gill Sans" charset="0"/>
                </a:rPr>
                <a:t>Decode</a:t>
              </a:r>
            </a:p>
          </p:txBody>
        </p:sp>
        <p:sp>
          <p:nvSpPr>
            <p:cNvPr id="69" name="Rounded Rectangle 68"/>
            <p:cNvSpPr/>
            <p:nvPr/>
          </p:nvSpPr>
          <p:spPr bwMode="auto">
            <a:xfrm>
              <a:off x="2590800" y="2667000"/>
              <a:ext cx="1371600" cy="304800"/>
            </a:xfrm>
            <a:prstGeom prst="roundRect">
              <a:avLst/>
            </a:prstGeom>
            <a:solidFill>
              <a:schemeClr val="accent1">
                <a:alpha val="61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400" b="0">
                <a:latin typeface="+mn-lt"/>
                <a:ea typeface="Gill Sans" charset="0"/>
                <a:cs typeface="Gill Sans" charset="0"/>
              </a:endParaRPr>
            </a:p>
          </p:txBody>
        </p:sp>
        <p:sp>
          <p:nvSpPr>
            <p:cNvPr id="70" name="TextBox 69"/>
            <p:cNvSpPr txBox="1"/>
            <p:nvPr/>
          </p:nvSpPr>
          <p:spPr>
            <a:xfrm>
              <a:off x="2791828" y="2590800"/>
              <a:ext cx="864339" cy="307777"/>
            </a:xfrm>
            <a:prstGeom prst="rect">
              <a:avLst/>
            </a:prstGeom>
            <a:noFill/>
          </p:spPr>
          <p:txBody>
            <a:bodyPr wrap="none" rtlCol="0">
              <a:spAutoFit/>
            </a:bodyPr>
            <a:lstStyle/>
            <a:p>
              <a:r>
                <a:rPr lang="en-US" sz="1400" b="0" dirty="0">
                  <a:latin typeface="+mn-lt"/>
                  <a:ea typeface="Gill Sans" charset="0"/>
                  <a:cs typeface="Gill Sans" charset="0"/>
                </a:rPr>
                <a:t>decode</a:t>
              </a:r>
            </a:p>
          </p:txBody>
        </p:sp>
      </p:grpSp>
      <p:grpSp>
        <p:nvGrpSpPr>
          <p:cNvPr id="5" name="Group 4"/>
          <p:cNvGrpSpPr/>
          <p:nvPr/>
        </p:nvGrpSpPr>
        <p:grpSpPr>
          <a:xfrm>
            <a:off x="4114800" y="1371600"/>
            <a:ext cx="1752600" cy="914400"/>
            <a:chOff x="2590800" y="1371600"/>
            <a:chExt cx="1752600" cy="914400"/>
          </a:xfrm>
        </p:grpSpPr>
        <p:sp>
          <p:nvSpPr>
            <p:cNvPr id="68" name="Rounded Rectangle 67"/>
            <p:cNvSpPr/>
            <p:nvPr/>
          </p:nvSpPr>
          <p:spPr bwMode="auto">
            <a:xfrm>
              <a:off x="2590800" y="1447800"/>
              <a:ext cx="1371600" cy="304800"/>
            </a:xfrm>
            <a:prstGeom prst="roundRect">
              <a:avLst/>
            </a:prstGeom>
            <a:solidFill>
              <a:schemeClr val="accent1">
                <a:alpha val="61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sz="1400" b="0">
                <a:latin typeface="+mn-lt"/>
                <a:ea typeface="Gill Sans" charset="0"/>
                <a:cs typeface="Gill Sans" charset="0"/>
              </a:endParaRPr>
            </a:p>
          </p:txBody>
        </p:sp>
        <p:sp>
          <p:nvSpPr>
            <p:cNvPr id="67" name="TextBox 66"/>
            <p:cNvSpPr txBox="1"/>
            <p:nvPr/>
          </p:nvSpPr>
          <p:spPr>
            <a:xfrm>
              <a:off x="2971800" y="1371600"/>
              <a:ext cx="617477" cy="307777"/>
            </a:xfrm>
            <a:prstGeom prst="rect">
              <a:avLst/>
            </a:prstGeom>
            <a:noFill/>
          </p:spPr>
          <p:txBody>
            <a:bodyPr wrap="none" rtlCol="0">
              <a:spAutoFit/>
            </a:bodyPr>
            <a:lstStyle/>
            <a:p>
              <a:r>
                <a:rPr lang="en-US" sz="1400" b="0" dirty="0">
                  <a:latin typeface="+mn-lt"/>
                  <a:ea typeface="Gill Sans" charset="0"/>
                  <a:cs typeface="Gill Sans" charset="0"/>
                </a:rPr>
                <a:t>next</a:t>
              </a:r>
            </a:p>
          </p:txBody>
        </p:sp>
        <p:cxnSp>
          <p:nvCxnSpPr>
            <p:cNvPr id="71" name="Straight Arrow Connector 70"/>
            <p:cNvCxnSpPr/>
            <p:nvPr/>
          </p:nvCxnSpPr>
          <p:spPr bwMode="auto">
            <a:xfrm>
              <a:off x="3276600" y="1676400"/>
              <a:ext cx="0" cy="2286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3" name="Straight Connector 72"/>
            <p:cNvCxnSpPr/>
            <p:nvPr/>
          </p:nvCxnSpPr>
          <p:spPr bwMode="auto">
            <a:xfrm flipV="1">
              <a:off x="4343400" y="1600200"/>
              <a:ext cx="0" cy="6858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6" name="Straight Arrow Connector 75"/>
            <p:cNvCxnSpPr>
              <a:endCxn id="68" idx="3"/>
            </p:cNvCxnSpPr>
            <p:nvPr/>
          </p:nvCxnSpPr>
          <p:spPr bwMode="auto">
            <a:xfrm flipH="1">
              <a:off x="3962400" y="1600200"/>
              <a:ext cx="3810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
        <p:nvSpPr>
          <p:cNvPr id="78" name="TextBox 77"/>
          <p:cNvSpPr txBox="1"/>
          <p:nvPr/>
        </p:nvSpPr>
        <p:spPr>
          <a:xfrm>
            <a:off x="7543800" y="5391090"/>
            <a:ext cx="598241" cy="307777"/>
          </a:xfrm>
          <a:prstGeom prst="rect">
            <a:avLst/>
          </a:prstGeom>
          <a:noFill/>
        </p:spPr>
        <p:txBody>
          <a:bodyPr wrap="none" rtlCol="0">
            <a:spAutoFit/>
          </a:bodyPr>
          <a:lstStyle/>
          <a:p>
            <a:r>
              <a:rPr lang="en-US" sz="1400" b="0" dirty="0">
                <a:latin typeface="+mn-lt"/>
                <a:ea typeface="Gill Sans" charset="0"/>
                <a:cs typeface="Gill Sans" charset="0"/>
              </a:rPr>
              <a:t>data</a:t>
            </a:r>
          </a:p>
        </p:txBody>
      </p:sp>
      <p:sp>
        <p:nvSpPr>
          <p:cNvPr id="46" name="TextBox 45"/>
          <p:cNvSpPr txBox="1"/>
          <p:nvPr/>
        </p:nvSpPr>
        <p:spPr>
          <a:xfrm>
            <a:off x="2379445" y="1383268"/>
            <a:ext cx="1141659" cy="307777"/>
          </a:xfrm>
          <a:prstGeom prst="rect">
            <a:avLst/>
          </a:prstGeom>
          <a:noFill/>
        </p:spPr>
        <p:txBody>
          <a:bodyPr wrap="none" rtlCol="0">
            <a:spAutoFit/>
          </a:bodyPr>
          <a:lstStyle/>
          <a:p>
            <a:r>
              <a:rPr lang="en-US" sz="1400" b="0" dirty="0">
                <a:latin typeface="+mn-lt"/>
                <a:ea typeface="Gill Sans" charset="0"/>
                <a:cs typeface="Gill Sans" charset="0"/>
              </a:rPr>
              <a:t>Processor</a:t>
            </a:r>
          </a:p>
        </p:txBody>
      </p:sp>
    </p:spTree>
    <p:extLst>
      <p:ext uri="{BB962C8B-B14F-4D97-AF65-F5344CB8AC3E}">
        <p14:creationId xmlns:p14="http://schemas.microsoft.com/office/powerpoint/2010/main" val="2390088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righ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24DC645-B23E-18BC-818A-9C3D6EF0F4F1}"/>
              </a:ext>
            </a:extLst>
          </p:cNvPr>
          <p:cNvSpPr txBox="1">
            <a:spLocks/>
          </p:cNvSpPr>
          <p:nvPr/>
        </p:nvSpPr>
        <p:spPr bwMode="auto">
          <a:xfrm>
            <a:off x="4267200" y="1981200"/>
            <a:ext cx="2743199" cy="10668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endParaRPr lang="en-US" kern="0">
              <a:latin typeface="+mn-lt"/>
            </a:endParaRPr>
          </a:p>
        </p:txBody>
      </p:sp>
      <p:sp>
        <p:nvSpPr>
          <p:cNvPr id="2" name="Title 1">
            <a:extLst>
              <a:ext uri="{FF2B5EF4-FFF2-40B4-BE49-F238E27FC236}">
                <a16:creationId xmlns:a16="http://schemas.microsoft.com/office/drawing/2014/main" id="{C83917E2-34A8-0004-0E80-F7DF579A0A30}"/>
              </a:ext>
            </a:extLst>
          </p:cNvPr>
          <p:cNvSpPr>
            <a:spLocks noGrp="1"/>
          </p:cNvSpPr>
          <p:nvPr>
            <p:ph type="title"/>
          </p:nvPr>
        </p:nvSpPr>
        <p:spPr/>
        <p:txBody>
          <a:bodyPr/>
          <a:lstStyle/>
          <a:p>
            <a:r>
              <a:rPr lang="en-US">
                <a:latin typeface="+mn-lt"/>
              </a:rPr>
              <a:t>Attempt 1: Simulation</a:t>
            </a:r>
          </a:p>
        </p:txBody>
      </p:sp>
      <p:sp>
        <p:nvSpPr>
          <p:cNvPr id="7" name="Content Placeholder 2">
            <a:extLst>
              <a:ext uri="{FF2B5EF4-FFF2-40B4-BE49-F238E27FC236}">
                <a16:creationId xmlns:a16="http://schemas.microsoft.com/office/drawing/2014/main" id="{791AE34A-0C86-2CD7-0482-AF20E35448AF}"/>
              </a:ext>
            </a:extLst>
          </p:cNvPr>
          <p:cNvSpPr txBox="1">
            <a:spLocks/>
          </p:cNvSpPr>
          <p:nvPr/>
        </p:nvSpPr>
        <p:spPr bwMode="auto">
          <a:xfrm>
            <a:off x="1066800" y="1143000"/>
            <a:ext cx="2743200" cy="6858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Process</a:t>
            </a:r>
          </a:p>
        </p:txBody>
      </p:sp>
      <p:sp>
        <p:nvSpPr>
          <p:cNvPr id="8" name="Content Placeholder 2">
            <a:extLst>
              <a:ext uri="{FF2B5EF4-FFF2-40B4-BE49-F238E27FC236}">
                <a16:creationId xmlns:a16="http://schemas.microsoft.com/office/drawing/2014/main" id="{4C7E780F-A8CD-50DD-8E5D-3EA3621339A5}"/>
              </a:ext>
            </a:extLst>
          </p:cNvPr>
          <p:cNvSpPr txBox="1">
            <a:spLocks/>
          </p:cNvSpPr>
          <p:nvPr/>
        </p:nvSpPr>
        <p:spPr bwMode="auto">
          <a:xfrm>
            <a:off x="1077350" y="1828800"/>
            <a:ext cx="2743199"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OS</a:t>
            </a:r>
          </a:p>
        </p:txBody>
      </p:sp>
      <p:sp>
        <p:nvSpPr>
          <p:cNvPr id="9" name="Content Placeholder 2">
            <a:extLst>
              <a:ext uri="{FF2B5EF4-FFF2-40B4-BE49-F238E27FC236}">
                <a16:creationId xmlns:a16="http://schemas.microsoft.com/office/drawing/2014/main" id="{7E6F4AC0-0B96-533D-ECBB-79C403E40629}"/>
              </a:ext>
            </a:extLst>
          </p:cNvPr>
          <p:cNvSpPr txBox="1">
            <a:spLocks/>
          </p:cNvSpPr>
          <p:nvPr/>
        </p:nvSpPr>
        <p:spPr bwMode="auto">
          <a:xfrm>
            <a:off x="1077350" y="2971800"/>
            <a:ext cx="2732650" cy="6096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Hardware</a:t>
            </a:r>
          </a:p>
        </p:txBody>
      </p:sp>
      <p:sp>
        <p:nvSpPr>
          <p:cNvPr id="14" name="Content Placeholder 2">
            <a:extLst>
              <a:ext uri="{FF2B5EF4-FFF2-40B4-BE49-F238E27FC236}">
                <a16:creationId xmlns:a16="http://schemas.microsoft.com/office/drawing/2014/main" id="{0C818A80-726F-8B64-69E2-7D13CD2CDAAA}"/>
              </a:ext>
            </a:extLst>
          </p:cNvPr>
          <p:cNvSpPr txBox="1">
            <a:spLocks/>
          </p:cNvSpPr>
          <p:nvPr/>
        </p:nvSpPr>
        <p:spPr bwMode="auto">
          <a:xfrm>
            <a:off x="6934200" y="1282147"/>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b="1" kern="0">
                <a:latin typeface="+mn-lt"/>
              </a:rPr>
              <a:t>Have the Kernel interpret and check every instruction!</a:t>
            </a:r>
          </a:p>
        </p:txBody>
      </p:sp>
      <p:pic>
        <p:nvPicPr>
          <p:cNvPr id="3" name="Picture 2">
            <a:extLst>
              <a:ext uri="{FF2B5EF4-FFF2-40B4-BE49-F238E27FC236}">
                <a16:creationId xmlns:a16="http://schemas.microsoft.com/office/drawing/2014/main" id="{A0C1FA93-2729-7004-E4DE-918F84F49F3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334000" y="2102476"/>
            <a:ext cx="685800" cy="709610"/>
          </a:xfrm>
          <a:prstGeom prst="rect">
            <a:avLst/>
          </a:prstGeom>
        </p:spPr>
      </p:pic>
      <p:cxnSp>
        <p:nvCxnSpPr>
          <p:cNvPr id="6" name="Connector: Curved 5">
            <a:extLst>
              <a:ext uri="{FF2B5EF4-FFF2-40B4-BE49-F238E27FC236}">
                <a16:creationId xmlns:a16="http://schemas.microsoft.com/office/drawing/2014/main" id="{151C7A2C-919F-B2F0-0E88-6DFF2C5CD73A}"/>
              </a:ext>
            </a:extLst>
          </p:cNvPr>
          <p:cNvCxnSpPr>
            <a:stCxn id="7" idx="3"/>
            <a:endCxn id="4" idx="0"/>
          </p:cNvCxnSpPr>
          <p:nvPr/>
        </p:nvCxnSpPr>
        <p:spPr bwMode="auto">
          <a:xfrm>
            <a:off x="3810000" y="1485900"/>
            <a:ext cx="1828800" cy="495300"/>
          </a:xfrm>
          <a:prstGeom prst="curvedConnector2">
            <a:avLst/>
          </a:prstGeom>
          <a:solidFill>
            <a:schemeClr val="bg1"/>
          </a:solidFill>
          <a:ln w="57150"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Connector: Curved 10">
            <a:extLst>
              <a:ext uri="{FF2B5EF4-FFF2-40B4-BE49-F238E27FC236}">
                <a16:creationId xmlns:a16="http://schemas.microsoft.com/office/drawing/2014/main" id="{3D733532-8B15-D4DD-8383-CC080233F5E2}"/>
              </a:ext>
            </a:extLst>
          </p:cNvPr>
          <p:cNvCxnSpPr>
            <a:endCxn id="4" idx="0"/>
          </p:cNvCxnSpPr>
          <p:nvPr/>
        </p:nvCxnSpPr>
        <p:spPr bwMode="auto">
          <a:xfrm flipV="1">
            <a:off x="3886200" y="1981200"/>
            <a:ext cx="1752600" cy="121276"/>
          </a:xfrm>
          <a:prstGeom prst="curvedConnector4">
            <a:avLst>
              <a:gd name="adj1" fmla="val 5713"/>
              <a:gd name="adj2" fmla="val 288496"/>
            </a:avLst>
          </a:prstGeom>
          <a:solidFill>
            <a:schemeClr val="bg1"/>
          </a:solidFill>
          <a:ln w="57150"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Connector: Curved 14">
            <a:extLst>
              <a:ext uri="{FF2B5EF4-FFF2-40B4-BE49-F238E27FC236}">
                <a16:creationId xmlns:a16="http://schemas.microsoft.com/office/drawing/2014/main" id="{4CEF5F7C-9B71-E42E-8CF2-1E9DF896916C}"/>
              </a:ext>
            </a:extLst>
          </p:cNvPr>
          <p:cNvCxnSpPr>
            <a:stCxn id="4" idx="2"/>
            <a:endCxn id="9" idx="3"/>
          </p:cNvCxnSpPr>
          <p:nvPr/>
        </p:nvCxnSpPr>
        <p:spPr bwMode="auto">
          <a:xfrm rot="5400000">
            <a:off x="4610100" y="2247900"/>
            <a:ext cx="228600" cy="1828800"/>
          </a:xfrm>
          <a:prstGeom prst="curvedConnector2">
            <a:avLst/>
          </a:prstGeom>
          <a:solidFill>
            <a:schemeClr val="bg1"/>
          </a:solidFill>
          <a:ln w="57150"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Content Placeholder 2">
            <a:extLst>
              <a:ext uri="{FF2B5EF4-FFF2-40B4-BE49-F238E27FC236}">
                <a16:creationId xmlns:a16="http://schemas.microsoft.com/office/drawing/2014/main" id="{89DC8333-6B14-A2BF-8F1F-EB669E183EF6}"/>
              </a:ext>
            </a:extLst>
          </p:cNvPr>
          <p:cNvSpPr txBox="1">
            <a:spLocks/>
          </p:cNvSpPr>
          <p:nvPr/>
        </p:nvSpPr>
        <p:spPr bwMode="auto">
          <a:xfrm>
            <a:off x="157716" y="4222124"/>
            <a:ext cx="120396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b="1" kern="0" dirty="0">
                <a:latin typeface="+mn-lt"/>
              </a:rPr>
              <a:t>Potential Issues: </a:t>
            </a:r>
          </a:p>
          <a:p>
            <a:pPr marL="0" indent="0" algn="ctr">
              <a:buFontTx/>
              <a:buNone/>
            </a:pPr>
            <a:r>
              <a:rPr lang="en-US" b="1" kern="0" dirty="0">
                <a:solidFill>
                  <a:schemeClr val="accent1"/>
                </a:solidFill>
                <a:latin typeface="+mn-lt"/>
              </a:rPr>
              <a:t>Extremely slow! </a:t>
            </a:r>
            <a:r>
              <a:rPr lang="en-US" b="1" kern="0" dirty="0">
                <a:latin typeface="+mn-lt"/>
              </a:rPr>
              <a:t>Would have to cycle through all operations, switch into the kernel, etc. </a:t>
            </a:r>
          </a:p>
          <a:p>
            <a:pPr marL="0" indent="0" algn="ctr">
              <a:buFontTx/>
              <a:buNone/>
            </a:pPr>
            <a:endParaRPr lang="en-US" b="1" kern="0" dirty="0">
              <a:latin typeface="+mn-lt"/>
            </a:endParaRPr>
          </a:p>
          <a:p>
            <a:pPr marL="0" indent="0" algn="ctr">
              <a:buFontTx/>
              <a:buNone/>
            </a:pPr>
            <a:r>
              <a:rPr lang="en-US" b="1" kern="0" dirty="0">
                <a:solidFill>
                  <a:schemeClr val="accent1"/>
                </a:solidFill>
                <a:latin typeface="+mn-lt"/>
              </a:rPr>
              <a:t>Unnecessary. </a:t>
            </a:r>
            <a:r>
              <a:rPr lang="en-US" b="1" kern="0" dirty="0">
                <a:latin typeface="+mn-lt"/>
              </a:rPr>
              <a:t>Most operations are perfectly safe!</a:t>
            </a:r>
          </a:p>
        </p:txBody>
      </p:sp>
    </p:spTree>
    <p:extLst>
      <p:ext uri="{BB962C8B-B14F-4D97-AF65-F5344CB8AC3E}">
        <p14:creationId xmlns:p14="http://schemas.microsoft.com/office/powerpoint/2010/main" val="41445793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17E2-34A8-0004-0E80-F7DF579A0A30}"/>
              </a:ext>
            </a:extLst>
          </p:cNvPr>
          <p:cNvSpPr>
            <a:spLocks noGrp="1"/>
          </p:cNvSpPr>
          <p:nvPr>
            <p:ph type="title"/>
          </p:nvPr>
        </p:nvSpPr>
        <p:spPr/>
        <p:txBody>
          <a:bodyPr/>
          <a:lstStyle/>
          <a:p>
            <a:r>
              <a:rPr lang="en-US">
                <a:latin typeface="+mn-lt"/>
              </a:rPr>
              <a:t>Attempt 2: Dual Mode Operation</a:t>
            </a:r>
          </a:p>
        </p:txBody>
      </p:sp>
      <p:sp>
        <p:nvSpPr>
          <p:cNvPr id="5" name="Content Placeholder 2">
            <a:extLst>
              <a:ext uri="{FF2B5EF4-FFF2-40B4-BE49-F238E27FC236}">
                <a16:creationId xmlns:a16="http://schemas.microsoft.com/office/drawing/2014/main" id="{CF8AEC7B-ECD6-A0F6-E7B3-AEB274C0E146}"/>
              </a:ext>
            </a:extLst>
          </p:cNvPr>
          <p:cNvSpPr txBox="1">
            <a:spLocks/>
          </p:cNvSpPr>
          <p:nvPr/>
        </p:nvSpPr>
        <p:spPr bwMode="auto">
          <a:xfrm>
            <a:off x="0" y="1295400"/>
            <a:ext cx="120396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Hardware to the rescue!</a:t>
            </a:r>
          </a:p>
          <a:p>
            <a:pPr marL="0" indent="0" algn="ctr">
              <a:buFontTx/>
              <a:buNone/>
            </a:pPr>
            <a:r>
              <a:rPr lang="en-US" kern="0">
                <a:latin typeface="+mn-lt"/>
              </a:rPr>
              <a:t>Use a bit to enable two modes of execution</a:t>
            </a:r>
          </a:p>
        </p:txBody>
      </p:sp>
      <p:sp>
        <p:nvSpPr>
          <p:cNvPr id="10" name="Content Placeholder 2">
            <a:extLst>
              <a:ext uri="{FF2B5EF4-FFF2-40B4-BE49-F238E27FC236}">
                <a16:creationId xmlns:a16="http://schemas.microsoft.com/office/drawing/2014/main" id="{6ADF3317-6775-FD42-36EF-316925A23BCD}"/>
              </a:ext>
            </a:extLst>
          </p:cNvPr>
          <p:cNvSpPr txBox="1">
            <a:spLocks/>
          </p:cNvSpPr>
          <p:nvPr/>
        </p:nvSpPr>
        <p:spPr bwMode="auto">
          <a:xfrm>
            <a:off x="762000" y="2968431"/>
            <a:ext cx="43434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u="sng" kern="0">
                <a:latin typeface="+mn-lt"/>
              </a:rPr>
              <a:t>In User Mode</a:t>
            </a:r>
          </a:p>
          <a:p>
            <a:pPr marL="0" indent="0" algn="ctr">
              <a:buFontTx/>
              <a:buNone/>
            </a:pPr>
            <a:endParaRPr lang="en-US" u="sng" kern="0">
              <a:latin typeface="+mn-lt"/>
            </a:endParaRPr>
          </a:p>
          <a:p>
            <a:pPr marL="0" indent="0" algn="ctr">
              <a:buFontTx/>
              <a:buNone/>
            </a:pPr>
            <a:r>
              <a:rPr lang="en-US" kern="0">
                <a:latin typeface="+mn-lt"/>
              </a:rPr>
              <a:t>Processor checks each instruction before executing it</a:t>
            </a:r>
          </a:p>
          <a:p>
            <a:pPr marL="0" indent="0" algn="ctr">
              <a:buFontTx/>
              <a:buNone/>
            </a:pPr>
            <a:endParaRPr lang="en-US" kern="0">
              <a:latin typeface="+mn-lt"/>
            </a:endParaRPr>
          </a:p>
          <a:p>
            <a:pPr marL="0" indent="0" algn="ctr">
              <a:buFontTx/>
              <a:buNone/>
            </a:pPr>
            <a:r>
              <a:rPr lang="en-US" kern="0">
                <a:latin typeface="+mn-lt"/>
              </a:rPr>
              <a:t>Executes a limited (safe) set of instructions</a:t>
            </a:r>
          </a:p>
        </p:txBody>
      </p:sp>
      <p:sp>
        <p:nvSpPr>
          <p:cNvPr id="12" name="Content Placeholder 2">
            <a:extLst>
              <a:ext uri="{FF2B5EF4-FFF2-40B4-BE49-F238E27FC236}">
                <a16:creationId xmlns:a16="http://schemas.microsoft.com/office/drawing/2014/main" id="{1A65EC1F-7E38-95ED-2F2D-93BB9AB70600}"/>
              </a:ext>
            </a:extLst>
          </p:cNvPr>
          <p:cNvSpPr txBox="1">
            <a:spLocks/>
          </p:cNvSpPr>
          <p:nvPr/>
        </p:nvSpPr>
        <p:spPr bwMode="auto">
          <a:xfrm>
            <a:off x="6705600" y="3002101"/>
            <a:ext cx="43434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u="sng" kern="0" dirty="0">
                <a:latin typeface="+mn-lt"/>
              </a:rPr>
              <a:t>In Kernel Mode</a:t>
            </a:r>
          </a:p>
          <a:p>
            <a:pPr marL="0" indent="0" algn="ctr">
              <a:buFontTx/>
              <a:buNone/>
            </a:pPr>
            <a:endParaRPr lang="en-US" u="sng" kern="0" dirty="0">
              <a:latin typeface="+mn-lt"/>
            </a:endParaRPr>
          </a:p>
          <a:p>
            <a:pPr marL="0" indent="0" algn="ctr">
              <a:buFontTx/>
              <a:buNone/>
            </a:pPr>
            <a:r>
              <a:rPr lang="en-US" kern="0" dirty="0">
                <a:latin typeface="+mn-lt"/>
              </a:rPr>
              <a:t>OS executes with protection checks off</a:t>
            </a:r>
          </a:p>
          <a:p>
            <a:pPr marL="0" indent="0" algn="ctr">
              <a:buFontTx/>
              <a:buNone/>
            </a:pPr>
            <a:endParaRPr lang="en-US" kern="0" dirty="0">
              <a:latin typeface="+mn-lt"/>
            </a:endParaRPr>
          </a:p>
          <a:p>
            <a:pPr marL="0" indent="0" algn="ctr">
              <a:buFontTx/>
              <a:buNone/>
            </a:pPr>
            <a:r>
              <a:rPr lang="en-US" kern="0" dirty="0">
                <a:latin typeface="+mn-lt"/>
              </a:rPr>
              <a:t>Can execute any instructions</a:t>
            </a:r>
          </a:p>
        </p:txBody>
      </p:sp>
      <p:pic>
        <p:nvPicPr>
          <p:cNvPr id="13" name="Picture 12">
            <a:extLst>
              <a:ext uri="{FF2B5EF4-FFF2-40B4-BE49-F238E27FC236}">
                <a16:creationId xmlns:a16="http://schemas.microsoft.com/office/drawing/2014/main" id="{A14F24AE-6C88-441F-B866-DAF6D2F1203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2389178"/>
            <a:ext cx="1408945" cy="1457861"/>
          </a:xfrm>
          <a:prstGeom prst="rect">
            <a:avLst/>
          </a:prstGeom>
        </p:spPr>
      </p:pic>
    </p:spTree>
    <p:extLst>
      <p:ext uri="{BB962C8B-B14F-4D97-AF65-F5344CB8AC3E}">
        <p14:creationId xmlns:p14="http://schemas.microsoft.com/office/powerpoint/2010/main" val="375684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Hardware must support </a:t>
            </a:r>
          </a:p>
        </p:txBody>
      </p:sp>
      <p:sp>
        <p:nvSpPr>
          <p:cNvPr id="5" name="Content Placeholder 2">
            <a:extLst>
              <a:ext uri="{FF2B5EF4-FFF2-40B4-BE49-F238E27FC236}">
                <a16:creationId xmlns:a16="http://schemas.microsoft.com/office/drawing/2014/main" id="{6FD4FF1C-84EA-05A4-1D68-CFD7A6A279FD}"/>
              </a:ext>
            </a:extLst>
          </p:cNvPr>
          <p:cNvSpPr txBox="1">
            <a:spLocks/>
          </p:cNvSpPr>
          <p:nvPr/>
        </p:nvSpPr>
        <p:spPr bwMode="auto">
          <a:xfrm>
            <a:off x="533400" y="1828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kern="0">
                <a:solidFill>
                  <a:schemeClr val="accent1"/>
                </a:solidFill>
                <a:latin typeface="+mn-lt"/>
              </a:rPr>
              <a:t>Privileged Instructions</a:t>
            </a:r>
          </a:p>
          <a:p>
            <a:pPr marL="0" indent="0" algn="ctr">
              <a:buNone/>
            </a:pPr>
            <a:r>
              <a:rPr lang="en-US" kern="0">
                <a:latin typeface="+mn-lt"/>
              </a:rPr>
              <a:t>Unsafe instructions cannot be executed in user mode</a:t>
            </a:r>
          </a:p>
        </p:txBody>
      </p:sp>
      <p:sp>
        <p:nvSpPr>
          <p:cNvPr id="6" name="Content Placeholder 2">
            <a:extLst>
              <a:ext uri="{FF2B5EF4-FFF2-40B4-BE49-F238E27FC236}">
                <a16:creationId xmlns:a16="http://schemas.microsoft.com/office/drawing/2014/main" id="{FBD35721-5935-2687-8D86-091DCFA6DA45}"/>
              </a:ext>
            </a:extLst>
          </p:cNvPr>
          <p:cNvSpPr txBox="1">
            <a:spLocks/>
          </p:cNvSpPr>
          <p:nvPr/>
        </p:nvSpPr>
        <p:spPr bwMode="auto">
          <a:xfrm>
            <a:off x="7010400" y="179245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solidFill>
                  <a:schemeClr val="accent1"/>
                </a:solidFill>
                <a:latin typeface="+mn-lt"/>
              </a:rPr>
              <a:t>2) Memory Isolation</a:t>
            </a:r>
          </a:p>
          <a:p>
            <a:pPr marL="0" indent="0" algn="ctr">
              <a:buFontTx/>
              <a:buNone/>
            </a:pPr>
            <a:r>
              <a:rPr lang="en-US" kern="0">
                <a:latin typeface="+mn-lt"/>
              </a:rPr>
              <a:t>Memory accesses outside a process’s address space prohibited</a:t>
            </a:r>
          </a:p>
        </p:txBody>
      </p:sp>
      <p:sp>
        <p:nvSpPr>
          <p:cNvPr id="7" name="Content Placeholder 2">
            <a:extLst>
              <a:ext uri="{FF2B5EF4-FFF2-40B4-BE49-F238E27FC236}">
                <a16:creationId xmlns:a16="http://schemas.microsoft.com/office/drawing/2014/main" id="{79ACDE97-FC6D-A9B3-8266-7050A4E1B7AF}"/>
              </a:ext>
            </a:extLst>
          </p:cNvPr>
          <p:cNvSpPr txBox="1">
            <a:spLocks/>
          </p:cNvSpPr>
          <p:nvPr/>
        </p:nvSpPr>
        <p:spPr bwMode="auto">
          <a:xfrm>
            <a:off x="228600" y="4495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solidFill>
                  <a:schemeClr val="accent1"/>
                </a:solidFill>
                <a:latin typeface="+mn-lt"/>
              </a:rPr>
              <a:t>3) Interrupts</a:t>
            </a:r>
          </a:p>
          <a:p>
            <a:pPr marL="0" indent="0" algn="ctr">
              <a:buFontTx/>
              <a:buNone/>
            </a:pPr>
            <a:r>
              <a:rPr lang="en-US" kern="0" dirty="0">
                <a:latin typeface="+mn-lt"/>
              </a:rPr>
              <a:t>Ensure kernel can regain control from running process</a:t>
            </a:r>
          </a:p>
        </p:txBody>
      </p:sp>
      <p:sp>
        <p:nvSpPr>
          <p:cNvPr id="8" name="Content Placeholder 2">
            <a:extLst>
              <a:ext uri="{FF2B5EF4-FFF2-40B4-BE49-F238E27FC236}">
                <a16:creationId xmlns:a16="http://schemas.microsoft.com/office/drawing/2014/main" id="{DBDF870D-BD0C-AB22-434E-0A922052D590}"/>
              </a:ext>
            </a:extLst>
          </p:cNvPr>
          <p:cNvSpPr txBox="1">
            <a:spLocks/>
          </p:cNvSpPr>
          <p:nvPr/>
        </p:nvSpPr>
        <p:spPr bwMode="auto">
          <a:xfrm>
            <a:off x="6934200" y="4419600"/>
            <a:ext cx="50292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solidFill>
                  <a:schemeClr val="accent1"/>
                </a:solidFill>
                <a:latin typeface="+mn-lt"/>
              </a:rPr>
              <a:t>4) Safe Transfers</a:t>
            </a:r>
          </a:p>
          <a:p>
            <a:pPr marL="0" indent="0" algn="ctr">
              <a:buFontTx/>
              <a:buNone/>
            </a:pPr>
            <a:r>
              <a:rPr lang="en-US" kern="0">
                <a:latin typeface="+mn-lt"/>
              </a:rPr>
              <a:t>Correctly transfer control from user-mode to kernel-mode and back</a:t>
            </a:r>
          </a:p>
        </p:txBody>
      </p:sp>
    </p:spTree>
    <p:extLst>
      <p:ext uri="{BB962C8B-B14F-4D97-AF65-F5344CB8AC3E}">
        <p14:creationId xmlns:p14="http://schemas.microsoft.com/office/powerpoint/2010/main" val="3883381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Req 1/4: Privileged Instructions</a:t>
            </a:r>
          </a:p>
        </p:txBody>
      </p:sp>
      <p:sp>
        <p:nvSpPr>
          <p:cNvPr id="5" name="Content Placeholder 2">
            <a:extLst>
              <a:ext uri="{FF2B5EF4-FFF2-40B4-BE49-F238E27FC236}">
                <a16:creationId xmlns:a16="http://schemas.microsoft.com/office/drawing/2014/main" id="{6FD4FF1C-84EA-05A4-1D68-CFD7A6A279FD}"/>
              </a:ext>
            </a:extLst>
          </p:cNvPr>
          <p:cNvSpPr txBox="1">
            <a:spLocks/>
          </p:cNvSpPr>
          <p:nvPr/>
        </p:nvSpPr>
        <p:spPr bwMode="auto">
          <a:xfrm>
            <a:off x="914400" y="15240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Cannot change privilege level (set mode bit)</a:t>
            </a:r>
          </a:p>
          <a:p>
            <a:pPr marL="0" indent="0" algn="ctr">
              <a:buNone/>
            </a:pPr>
            <a:endParaRPr lang="en-US" kern="0" dirty="0">
              <a:latin typeface="+mn-lt"/>
            </a:endParaRPr>
          </a:p>
          <a:p>
            <a:pPr marL="0" indent="0" algn="ctr">
              <a:buNone/>
            </a:pPr>
            <a:r>
              <a:rPr lang="en-US" kern="0" dirty="0">
                <a:latin typeface="+mn-lt"/>
              </a:rPr>
              <a:t>Cannot change address space </a:t>
            </a:r>
          </a:p>
          <a:p>
            <a:pPr marL="0" indent="0" algn="ctr">
              <a:buNone/>
            </a:pPr>
            <a:endParaRPr lang="en-US" kern="0" dirty="0">
              <a:latin typeface="+mn-lt"/>
            </a:endParaRPr>
          </a:p>
          <a:p>
            <a:pPr marL="0" indent="0" algn="ctr">
              <a:buNone/>
            </a:pPr>
            <a:r>
              <a:rPr lang="en-US" kern="0" dirty="0">
                <a:latin typeface="+mn-lt"/>
              </a:rPr>
              <a:t>Cannot disable interrupts</a:t>
            </a:r>
          </a:p>
          <a:p>
            <a:pPr marL="0" indent="0" algn="ctr">
              <a:buNone/>
            </a:pPr>
            <a:endParaRPr lang="en-US" kern="0" dirty="0">
              <a:latin typeface="+mn-lt"/>
            </a:endParaRPr>
          </a:p>
          <a:p>
            <a:pPr marL="0" indent="0" algn="ctr">
              <a:buNone/>
            </a:pPr>
            <a:r>
              <a:rPr lang="en-US" kern="0" dirty="0">
                <a:latin typeface="+mn-lt"/>
              </a:rPr>
              <a:t>Cannot perform IO operations</a:t>
            </a:r>
          </a:p>
          <a:p>
            <a:pPr marL="0" indent="0" algn="ctr">
              <a:buNone/>
            </a:pPr>
            <a:endParaRPr lang="en-US" kern="0" dirty="0">
              <a:latin typeface="+mn-lt"/>
            </a:endParaRPr>
          </a:p>
          <a:p>
            <a:pPr marL="0" indent="0" algn="ctr">
              <a:buNone/>
            </a:pPr>
            <a:r>
              <a:rPr lang="en-US" kern="0" dirty="0">
                <a:latin typeface="+mn-lt"/>
              </a:rPr>
              <a:t>Cannot halt the processor </a:t>
            </a:r>
          </a:p>
        </p:txBody>
      </p:sp>
    </p:spTree>
    <p:extLst>
      <p:ext uri="{BB962C8B-B14F-4D97-AF65-F5344CB8AC3E}">
        <p14:creationId xmlns:p14="http://schemas.microsoft.com/office/powerpoint/2010/main" val="39138926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How can an application do anything useful … </a:t>
            </a:r>
          </a:p>
        </p:txBody>
      </p:sp>
      <p:sp>
        <p:nvSpPr>
          <p:cNvPr id="3" name="Content Placeholder 2">
            <a:extLst>
              <a:ext uri="{FF2B5EF4-FFF2-40B4-BE49-F238E27FC236}">
                <a16:creationId xmlns:a16="http://schemas.microsoft.com/office/drawing/2014/main" id="{F87D741D-0694-8C63-8CA7-A906BF8F454D}"/>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Asks for permission to access kernel mode!</a:t>
            </a:r>
          </a:p>
        </p:txBody>
      </p:sp>
      <p:sp>
        <p:nvSpPr>
          <p:cNvPr id="6" name="Content Placeholder 2">
            <a:extLst>
              <a:ext uri="{FF2B5EF4-FFF2-40B4-BE49-F238E27FC236}">
                <a16:creationId xmlns:a16="http://schemas.microsoft.com/office/drawing/2014/main" id="{018C6B7F-7DC8-0D4B-D971-442E182F4A4C}"/>
              </a:ext>
            </a:extLst>
          </p:cNvPr>
          <p:cNvSpPr txBox="1">
            <a:spLocks/>
          </p:cNvSpPr>
          <p:nvPr/>
        </p:nvSpPr>
        <p:spPr bwMode="auto">
          <a:xfrm>
            <a:off x="1066800" y="2301598"/>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solidFill>
                  <a:schemeClr val="accent1"/>
                </a:solidFill>
                <a:latin typeface="+mn-lt"/>
              </a:rPr>
              <a:t>System calls </a:t>
            </a:r>
            <a:r>
              <a:rPr lang="en-US" kern="0" dirty="0">
                <a:latin typeface="+mn-lt"/>
              </a:rPr>
              <a:t>Transition from user to kernel mode only at specific locations specified by the OS</a:t>
            </a:r>
          </a:p>
          <a:p>
            <a:pPr marL="0" indent="0" algn="ctr">
              <a:buNone/>
            </a:pPr>
            <a:endParaRPr lang="en-US" kern="0" dirty="0">
              <a:latin typeface="+mn-lt"/>
            </a:endParaRPr>
          </a:p>
          <a:p>
            <a:pPr marL="0" indent="0" algn="ctr">
              <a:buNone/>
            </a:pPr>
            <a:endParaRPr lang="en-US" kern="0" dirty="0">
              <a:latin typeface="+mn-lt"/>
            </a:endParaRPr>
          </a:p>
          <a:p>
            <a:pPr marL="0" indent="0" algn="ctr">
              <a:buNone/>
            </a:pPr>
            <a:r>
              <a:rPr lang="en-US" kern="0" dirty="0">
                <a:solidFill>
                  <a:schemeClr val="accent1"/>
                </a:solidFill>
                <a:latin typeface="+mn-lt"/>
              </a:rPr>
              <a:t>Exceptions</a:t>
            </a:r>
            <a:r>
              <a:rPr lang="en-US" kern="0" dirty="0">
                <a:latin typeface="+mn-lt"/>
              </a:rPr>
              <a:t> User mode code attempts to execute a privileged exception. Generates a processor exception which passes control to kernel at specific locations</a:t>
            </a:r>
          </a:p>
        </p:txBody>
      </p:sp>
      <p:sp>
        <p:nvSpPr>
          <p:cNvPr id="7" name="Content Placeholder 2">
            <a:extLst>
              <a:ext uri="{FF2B5EF4-FFF2-40B4-BE49-F238E27FC236}">
                <a16:creationId xmlns:a16="http://schemas.microsoft.com/office/drawing/2014/main" id="{C75C6985-38D1-515A-2CF8-47D88C23ECCD}"/>
              </a:ext>
            </a:extLst>
          </p:cNvPr>
          <p:cNvSpPr txBox="1">
            <a:spLocks/>
          </p:cNvSpPr>
          <p:nvPr/>
        </p:nvSpPr>
        <p:spPr bwMode="auto">
          <a:xfrm>
            <a:off x="1219200" y="57150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More on safe control transfers later</a:t>
            </a:r>
          </a:p>
        </p:txBody>
      </p:sp>
    </p:spTree>
    <p:extLst>
      <p:ext uri="{BB962C8B-B14F-4D97-AF65-F5344CB8AC3E}">
        <p14:creationId xmlns:p14="http://schemas.microsoft.com/office/powerpoint/2010/main" val="2978042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Hardware must support </a:t>
            </a:r>
          </a:p>
        </p:txBody>
      </p:sp>
      <p:sp>
        <p:nvSpPr>
          <p:cNvPr id="5" name="Content Placeholder 2">
            <a:extLst>
              <a:ext uri="{FF2B5EF4-FFF2-40B4-BE49-F238E27FC236}">
                <a16:creationId xmlns:a16="http://schemas.microsoft.com/office/drawing/2014/main" id="{6FD4FF1C-84EA-05A4-1D68-CFD7A6A279FD}"/>
              </a:ext>
            </a:extLst>
          </p:cNvPr>
          <p:cNvSpPr txBox="1">
            <a:spLocks/>
          </p:cNvSpPr>
          <p:nvPr/>
        </p:nvSpPr>
        <p:spPr bwMode="auto">
          <a:xfrm>
            <a:off x="533400" y="1828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kern="0" dirty="0">
                <a:solidFill>
                  <a:schemeClr val="accent1"/>
                </a:solidFill>
                <a:latin typeface="+mn-lt"/>
              </a:rPr>
              <a:t>Privileged Instructions</a:t>
            </a:r>
          </a:p>
          <a:p>
            <a:pPr marL="0" indent="0" algn="ctr">
              <a:buNone/>
            </a:pPr>
            <a:r>
              <a:rPr lang="en-US" kern="0" dirty="0">
                <a:latin typeface="+mn-lt"/>
              </a:rPr>
              <a:t>Unsafe instructions cannot be executed in user mode</a:t>
            </a:r>
          </a:p>
        </p:txBody>
      </p:sp>
      <p:sp>
        <p:nvSpPr>
          <p:cNvPr id="6" name="Content Placeholder 2">
            <a:extLst>
              <a:ext uri="{FF2B5EF4-FFF2-40B4-BE49-F238E27FC236}">
                <a16:creationId xmlns:a16="http://schemas.microsoft.com/office/drawing/2014/main" id="{FBD35721-5935-2687-8D86-091DCFA6DA45}"/>
              </a:ext>
            </a:extLst>
          </p:cNvPr>
          <p:cNvSpPr txBox="1">
            <a:spLocks/>
          </p:cNvSpPr>
          <p:nvPr/>
        </p:nvSpPr>
        <p:spPr bwMode="auto">
          <a:xfrm>
            <a:off x="7010400" y="179245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b="1" kern="0">
                <a:solidFill>
                  <a:schemeClr val="accent1"/>
                </a:solidFill>
                <a:latin typeface="+mn-lt"/>
              </a:rPr>
              <a:t>2) Memory Isolation</a:t>
            </a:r>
          </a:p>
          <a:p>
            <a:pPr marL="0" indent="0" algn="ctr">
              <a:buFontTx/>
              <a:buNone/>
            </a:pPr>
            <a:r>
              <a:rPr lang="en-US" b="1" kern="0">
                <a:latin typeface="+mn-lt"/>
              </a:rPr>
              <a:t>Memory accesses outside a process’s address space prohibited</a:t>
            </a:r>
          </a:p>
        </p:txBody>
      </p:sp>
      <p:sp>
        <p:nvSpPr>
          <p:cNvPr id="7" name="Content Placeholder 2">
            <a:extLst>
              <a:ext uri="{FF2B5EF4-FFF2-40B4-BE49-F238E27FC236}">
                <a16:creationId xmlns:a16="http://schemas.microsoft.com/office/drawing/2014/main" id="{79ACDE97-FC6D-A9B3-8266-7050A4E1B7AF}"/>
              </a:ext>
            </a:extLst>
          </p:cNvPr>
          <p:cNvSpPr txBox="1">
            <a:spLocks/>
          </p:cNvSpPr>
          <p:nvPr/>
        </p:nvSpPr>
        <p:spPr bwMode="auto">
          <a:xfrm>
            <a:off x="228600" y="4495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solidFill>
                  <a:schemeClr val="accent1"/>
                </a:solidFill>
                <a:latin typeface="+mn-lt"/>
              </a:rPr>
              <a:t>3) Interrupts</a:t>
            </a:r>
          </a:p>
          <a:p>
            <a:pPr marL="0" indent="0" algn="ctr">
              <a:buFontTx/>
              <a:buNone/>
            </a:pPr>
            <a:r>
              <a:rPr lang="en-US" kern="0" dirty="0">
                <a:latin typeface="+mn-lt"/>
              </a:rPr>
              <a:t>Ensure kernel can regain control from running process</a:t>
            </a:r>
          </a:p>
        </p:txBody>
      </p:sp>
      <p:sp>
        <p:nvSpPr>
          <p:cNvPr id="8" name="Content Placeholder 2">
            <a:extLst>
              <a:ext uri="{FF2B5EF4-FFF2-40B4-BE49-F238E27FC236}">
                <a16:creationId xmlns:a16="http://schemas.microsoft.com/office/drawing/2014/main" id="{DBDF870D-BD0C-AB22-434E-0A922052D590}"/>
              </a:ext>
            </a:extLst>
          </p:cNvPr>
          <p:cNvSpPr txBox="1">
            <a:spLocks/>
          </p:cNvSpPr>
          <p:nvPr/>
        </p:nvSpPr>
        <p:spPr bwMode="auto">
          <a:xfrm>
            <a:off x="6934200" y="4419600"/>
            <a:ext cx="50292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solidFill>
                  <a:schemeClr val="accent1"/>
                </a:solidFill>
                <a:latin typeface="+mn-lt"/>
              </a:rPr>
              <a:t>4) Safe Transfers</a:t>
            </a:r>
          </a:p>
          <a:p>
            <a:pPr marL="0" indent="0" algn="ctr">
              <a:buFontTx/>
              <a:buNone/>
            </a:pPr>
            <a:r>
              <a:rPr lang="en-US" kern="0">
                <a:latin typeface="+mn-lt"/>
              </a:rPr>
              <a:t>Correctly transfer control from user-mode to kernel-mode and back</a:t>
            </a:r>
          </a:p>
        </p:txBody>
      </p:sp>
      <p:sp>
        <p:nvSpPr>
          <p:cNvPr id="3" name="Rectangle: Rounded Corners 2">
            <a:extLst>
              <a:ext uri="{FF2B5EF4-FFF2-40B4-BE49-F238E27FC236}">
                <a16:creationId xmlns:a16="http://schemas.microsoft.com/office/drawing/2014/main" id="{623C1E82-A453-1B47-C618-B2447E49CFF4}"/>
              </a:ext>
            </a:extLst>
          </p:cNvPr>
          <p:cNvSpPr/>
          <p:nvPr/>
        </p:nvSpPr>
        <p:spPr bwMode="auto">
          <a:xfrm>
            <a:off x="6858000" y="1600200"/>
            <a:ext cx="4876800" cy="1905000"/>
          </a:xfrm>
          <a:prstGeom prst="roundRect">
            <a:avLst/>
          </a:prstGeom>
          <a:noFill/>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omic Sans MS" pitchFamily="66" charset="0"/>
            </a:endParaRPr>
          </a:p>
        </p:txBody>
      </p:sp>
    </p:spTree>
    <p:extLst>
      <p:ext uri="{BB962C8B-B14F-4D97-AF65-F5344CB8AC3E}">
        <p14:creationId xmlns:p14="http://schemas.microsoft.com/office/powerpoint/2010/main" val="382675653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Req 2/4: Memory Protection</a:t>
            </a:r>
          </a:p>
        </p:txBody>
      </p:sp>
      <p:sp>
        <p:nvSpPr>
          <p:cNvPr id="3" name="Content Placeholder 2">
            <a:extLst>
              <a:ext uri="{FF2B5EF4-FFF2-40B4-BE49-F238E27FC236}">
                <a16:creationId xmlns:a16="http://schemas.microsoft.com/office/drawing/2014/main" id="{F87D741D-0694-8C63-8CA7-A906BF8F454D}"/>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OS and applications both resident in memory</a:t>
            </a:r>
          </a:p>
          <a:p>
            <a:pPr marL="0" indent="0" algn="ctr">
              <a:buNone/>
            </a:pPr>
            <a:endParaRPr lang="en-US" kern="0" dirty="0">
              <a:latin typeface="+mn-lt"/>
            </a:endParaRPr>
          </a:p>
          <a:p>
            <a:pPr marL="0" indent="0" algn="ctr">
              <a:buNone/>
            </a:pPr>
            <a:endParaRPr lang="en-US" kern="0" dirty="0">
              <a:latin typeface="+mn-lt"/>
            </a:endParaRPr>
          </a:p>
          <a:p>
            <a:pPr marL="0" indent="0" algn="ctr">
              <a:buNone/>
            </a:pPr>
            <a:r>
              <a:rPr lang="en-US" kern="0" dirty="0">
                <a:latin typeface="+mn-lt"/>
              </a:rPr>
              <a:t>Application should not read/write kernel memory</a:t>
            </a:r>
          </a:p>
          <a:p>
            <a:pPr marL="0" indent="0" algn="ctr">
              <a:buNone/>
            </a:pPr>
            <a:r>
              <a:rPr lang="en-US" kern="0" dirty="0">
                <a:latin typeface="+mn-lt"/>
              </a:rPr>
              <a:t> (or other apps memory) </a:t>
            </a:r>
          </a:p>
        </p:txBody>
      </p:sp>
    </p:spTree>
    <p:extLst>
      <p:ext uri="{BB962C8B-B14F-4D97-AF65-F5344CB8AC3E}">
        <p14:creationId xmlns:p14="http://schemas.microsoft.com/office/powerpoint/2010/main" val="2112941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CDB3-B482-8A90-003E-424452B4AA7A}"/>
              </a:ext>
            </a:extLst>
          </p:cNvPr>
          <p:cNvSpPr>
            <a:spLocks noGrp="1"/>
          </p:cNvSpPr>
          <p:nvPr>
            <p:ph type="title"/>
          </p:nvPr>
        </p:nvSpPr>
        <p:spPr/>
        <p:txBody>
          <a:bodyPr/>
          <a:lstStyle/>
          <a:p>
            <a:r>
              <a:rPr lang="en-US" dirty="0">
                <a:latin typeface="+mj-lt"/>
              </a:rPr>
              <a:t>A Bug’s Tail</a:t>
            </a:r>
          </a:p>
        </p:txBody>
      </p:sp>
      <p:sp>
        <p:nvSpPr>
          <p:cNvPr id="3" name="Content Placeholder 2">
            <a:extLst>
              <a:ext uri="{FF2B5EF4-FFF2-40B4-BE49-F238E27FC236}">
                <a16:creationId xmlns:a16="http://schemas.microsoft.com/office/drawing/2014/main" id="{3E5AB364-20C5-6785-61E1-6420C3C65C60}"/>
              </a:ext>
            </a:extLst>
          </p:cNvPr>
          <p:cNvSpPr>
            <a:spLocks noGrp="1"/>
          </p:cNvSpPr>
          <p:nvPr>
            <p:ph idx="1"/>
          </p:nvPr>
        </p:nvSpPr>
        <p:spPr>
          <a:xfrm>
            <a:off x="812800" y="1447800"/>
            <a:ext cx="10566400" cy="5105400"/>
          </a:xfrm>
        </p:spPr>
        <p:txBody>
          <a:bodyPr/>
          <a:lstStyle/>
          <a:p>
            <a:pPr marL="0" indent="0" algn="ctr">
              <a:buNone/>
            </a:pPr>
            <a:r>
              <a:rPr lang="en-US" b="0" i="0" dirty="0">
                <a:solidFill>
                  <a:srgbClr val="0F1419"/>
                </a:solidFill>
                <a:effectLst/>
                <a:latin typeface="+mn-lt"/>
              </a:rPr>
              <a:t>The character could leave the game area and start overwriting other running programs and kernel memory.</a:t>
            </a:r>
            <a:endParaRPr lang="en-US" dirty="0">
              <a:latin typeface="+mn-lt"/>
            </a:endParaRPr>
          </a:p>
        </p:txBody>
      </p:sp>
      <p:sp>
        <p:nvSpPr>
          <p:cNvPr id="8" name="TextBox 7">
            <a:extLst>
              <a:ext uri="{FF2B5EF4-FFF2-40B4-BE49-F238E27FC236}">
                <a16:creationId xmlns:a16="http://schemas.microsoft.com/office/drawing/2014/main" id="{AC7264F6-4A7A-97CA-49DA-687547040546}"/>
              </a:ext>
            </a:extLst>
          </p:cNvPr>
          <p:cNvSpPr txBox="1"/>
          <p:nvPr/>
        </p:nvSpPr>
        <p:spPr>
          <a:xfrm>
            <a:off x="990600" y="2743200"/>
            <a:ext cx="10744200" cy="3693319"/>
          </a:xfrm>
          <a:prstGeom prst="rect">
            <a:avLst/>
          </a:prstGeom>
          <a:noFill/>
        </p:spPr>
        <p:txBody>
          <a:bodyPr wrap="square">
            <a:spAutoFit/>
          </a:bodyPr>
          <a:lstStyle/>
          <a:p>
            <a:pPr algn="ctr"/>
            <a:endParaRPr lang="en-US" b="0" i="0" dirty="0">
              <a:solidFill>
                <a:srgbClr val="333333"/>
              </a:solidFill>
              <a:effectLst/>
              <a:latin typeface="Helvetica Neue Light"/>
            </a:endParaRPr>
          </a:p>
          <a:p>
            <a:pPr algn="ctr"/>
            <a:r>
              <a:rPr lang="en-US" b="0" i="0" dirty="0">
                <a:solidFill>
                  <a:srgbClr val="333333"/>
                </a:solidFill>
                <a:effectLst/>
                <a:latin typeface="Helvetica Neue Light"/>
              </a:rPr>
              <a:t>One of the worst bugs I ever had to deal with was in this game. Once the game player made it to the Colony, every so often the system would crash and burn at totally random times. You might be playing for ten minutes when it happened or ten hours, but it would just die in a totally random way</a:t>
            </a:r>
            <a:endParaRPr lang="en-US" b="0" dirty="0">
              <a:solidFill>
                <a:srgbClr val="333333"/>
              </a:solidFill>
              <a:latin typeface="Helvetica Neue Light"/>
            </a:endParaRPr>
          </a:p>
          <a:p>
            <a:pPr algn="ctr"/>
            <a:endParaRPr lang="en-US" b="0" i="0" dirty="0">
              <a:solidFill>
                <a:srgbClr val="333333"/>
              </a:solidFill>
              <a:effectLst/>
              <a:latin typeface="Helvetica Neue Light"/>
            </a:endParaRPr>
          </a:p>
          <a:p>
            <a:pPr algn="ctr"/>
            <a:r>
              <a:rPr lang="en-US" b="0" i="0" dirty="0">
                <a:solidFill>
                  <a:srgbClr val="333333"/>
                </a:solidFill>
                <a:effectLst/>
                <a:latin typeface="Helvetica Neue Light"/>
              </a:rPr>
              <a:t>There was a slow-moving slug like creature that knew how to follow the game player’s trail. When it came across another creature, rather than bouncing off and risk losing the trail, I made it so that it would destroy the other creature and stay on target to find you. This worked great, except that on some rare occasions, this slug could do to a wall what it did to the other creatures. That is, it could delete it. This meant that the virtual door was now open for this creature to explore the rest of the RAM on the Macintosh, deleting and modifying it as it went along. Of course, it was just a matter of time before it found some juicy code. In other words, the bug was a REAL bug.</a:t>
            </a:r>
            <a:br>
              <a:rPr lang="en-US" dirty="0"/>
            </a:br>
            <a:endParaRPr lang="en-US" dirty="0"/>
          </a:p>
        </p:txBody>
      </p:sp>
    </p:spTree>
    <p:extLst>
      <p:ext uri="{BB962C8B-B14F-4D97-AF65-F5344CB8AC3E}">
        <p14:creationId xmlns:p14="http://schemas.microsoft.com/office/powerpoint/2010/main" val="241731768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FB4E-69E2-4613-D298-1BFCACF227DC}"/>
              </a:ext>
            </a:extLst>
          </p:cNvPr>
          <p:cNvSpPr>
            <a:spLocks noGrp="1"/>
          </p:cNvSpPr>
          <p:nvPr>
            <p:ph type="title"/>
          </p:nvPr>
        </p:nvSpPr>
        <p:spPr/>
        <p:txBody>
          <a:bodyPr/>
          <a:lstStyle/>
          <a:p>
            <a:r>
              <a:rPr lang="en-US">
                <a:latin typeface="+mj-lt"/>
              </a:rPr>
              <a:t>Super Mario Land 2</a:t>
            </a:r>
          </a:p>
        </p:txBody>
      </p:sp>
      <p:pic>
        <p:nvPicPr>
          <p:cNvPr id="6" name="Online Media 5" title="Super Mario Land 2 - Memory Exploration">
            <a:hlinkClick r:id="" action="ppaction://media"/>
            <a:extLst>
              <a:ext uri="{FF2B5EF4-FFF2-40B4-BE49-F238E27FC236}">
                <a16:creationId xmlns:a16="http://schemas.microsoft.com/office/drawing/2014/main" id="{D289B55B-7244-CF41-6B82-CBCA5CA2CF4A}"/>
              </a:ext>
            </a:extLst>
          </p:cNvPr>
          <p:cNvPicPr>
            <a:picLocks noRot="1" noChangeAspect="1"/>
          </p:cNvPicPr>
          <p:nvPr>
            <a:videoFile r:link="rId1"/>
          </p:nvPr>
        </p:nvPicPr>
        <p:blipFill>
          <a:blip r:embed="rId3"/>
          <a:stretch>
            <a:fillRect/>
          </a:stretch>
        </p:blipFill>
        <p:spPr>
          <a:xfrm>
            <a:off x="2971800" y="2819400"/>
            <a:ext cx="5990354" cy="3384550"/>
          </a:xfrm>
          <a:prstGeom prst="rect">
            <a:avLst/>
          </a:prstGeom>
        </p:spPr>
      </p:pic>
      <p:sp>
        <p:nvSpPr>
          <p:cNvPr id="7" name="Content Placeholder 2">
            <a:extLst>
              <a:ext uri="{FF2B5EF4-FFF2-40B4-BE49-F238E27FC236}">
                <a16:creationId xmlns:a16="http://schemas.microsoft.com/office/drawing/2014/main" id="{3B45C41F-3EBA-0A4D-BF12-74B2A3E8539E}"/>
              </a:ext>
            </a:extLst>
          </p:cNvPr>
          <p:cNvSpPr txBox="1">
            <a:spLocks/>
          </p:cNvSpPr>
          <p:nvPr/>
        </p:nvSpPr>
        <p:spPr bwMode="auto">
          <a:xfrm>
            <a:off x="762000" y="1219200"/>
            <a:ext cx="108966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Mario could exit a level and explore the entire memory of the system</a:t>
            </a:r>
          </a:p>
        </p:txBody>
      </p:sp>
    </p:spTree>
    <p:extLst>
      <p:ext uri="{BB962C8B-B14F-4D97-AF65-F5344CB8AC3E}">
        <p14:creationId xmlns:p14="http://schemas.microsoft.com/office/powerpoint/2010/main" val="2977548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B2A8-6ED7-4A52-8F86-63C86130A35B}"/>
              </a:ext>
            </a:extLst>
          </p:cNvPr>
          <p:cNvSpPr>
            <a:spLocks noGrp="1"/>
          </p:cNvSpPr>
          <p:nvPr>
            <p:ph type="title"/>
          </p:nvPr>
        </p:nvSpPr>
        <p:spPr/>
        <p:txBody>
          <a:bodyPr/>
          <a:lstStyle/>
          <a:p>
            <a:r>
              <a:rPr lang="en-US" dirty="0">
                <a:latin typeface="+mj-lt"/>
              </a:rPr>
              <a:t>Homework and Early Drop Deadline</a:t>
            </a:r>
          </a:p>
        </p:txBody>
      </p:sp>
      <p:sp>
        <p:nvSpPr>
          <p:cNvPr id="3" name="Content Placeholder 2">
            <a:extLst>
              <a:ext uri="{FF2B5EF4-FFF2-40B4-BE49-F238E27FC236}">
                <a16:creationId xmlns:a16="http://schemas.microsoft.com/office/drawing/2014/main" id="{EBFFE042-5E13-D4A7-30F9-83FA8B60D768}"/>
              </a:ext>
            </a:extLst>
          </p:cNvPr>
          <p:cNvSpPr>
            <a:spLocks noGrp="1"/>
          </p:cNvSpPr>
          <p:nvPr>
            <p:ph idx="1"/>
          </p:nvPr>
        </p:nvSpPr>
        <p:spPr/>
        <p:txBody>
          <a:bodyPr/>
          <a:lstStyle/>
          <a:p>
            <a:pPr marL="0" indent="0">
              <a:buNone/>
            </a:pPr>
            <a:endParaRPr lang="en-US" dirty="0">
              <a:latin typeface="+mn-lt"/>
            </a:endParaRPr>
          </a:p>
          <a:p>
            <a:pPr marL="0" indent="0">
              <a:buNone/>
            </a:pPr>
            <a:r>
              <a:rPr lang="en-US" dirty="0">
                <a:latin typeface="+mn-lt"/>
              </a:rPr>
              <a:t>HW0 Due 1/9 (Same Day as Early Drop Deadline)</a:t>
            </a:r>
          </a:p>
          <a:p>
            <a:pPr marL="0" indent="0">
              <a:buNone/>
            </a:pPr>
            <a:endParaRPr lang="en-US" dirty="0">
              <a:latin typeface="+mn-lt"/>
            </a:endParaRPr>
          </a:p>
          <a:p>
            <a:pPr marL="0" indent="0">
              <a:buNone/>
            </a:pPr>
            <a:r>
              <a:rPr lang="en-US" dirty="0">
                <a:latin typeface="+mn-lt"/>
              </a:rPr>
              <a:t>Should be working on Homework 0 already! </a:t>
            </a:r>
          </a:p>
          <a:p>
            <a:pPr marL="914400" lvl="2" indent="0">
              <a:buNone/>
            </a:pPr>
            <a:endParaRPr lang="en-US" dirty="0">
              <a:latin typeface="+mn-lt"/>
            </a:endParaRPr>
          </a:p>
          <a:p>
            <a:pPr marL="457200" lvl="1" indent="0">
              <a:buNone/>
            </a:pPr>
            <a:r>
              <a:rPr lang="en-US" sz="2400" dirty="0">
                <a:latin typeface="+mn-lt"/>
              </a:rPr>
              <a:t>Get familiar with all the cs162 tools, submit to </a:t>
            </a:r>
            <a:r>
              <a:rPr lang="en-US" sz="2400" dirty="0" err="1">
                <a:latin typeface="+mn-lt"/>
              </a:rPr>
              <a:t>autograder</a:t>
            </a:r>
            <a:r>
              <a:rPr lang="en-US" sz="2400" dirty="0">
                <a:latin typeface="+mn-lt"/>
              </a:rPr>
              <a:t> via git</a:t>
            </a:r>
          </a:p>
          <a:p>
            <a:pPr marL="0" indent="0">
              <a:buNone/>
            </a:pPr>
            <a:endParaRPr lang="en-US" dirty="0">
              <a:latin typeface="+mn-lt"/>
            </a:endParaRPr>
          </a:p>
          <a:p>
            <a:pPr marL="0" indent="0">
              <a:buNone/>
            </a:pPr>
            <a:endParaRPr lang="en-US" dirty="0">
              <a:latin typeface="+mn-lt"/>
            </a:endParaRPr>
          </a:p>
          <a:p>
            <a:pPr marL="0" indent="0">
              <a:buNone/>
            </a:pPr>
            <a:r>
              <a:rPr lang="en-US" dirty="0">
                <a:latin typeface="+mn-lt"/>
              </a:rPr>
              <a:t>HW1 will be released on 2/9</a:t>
            </a:r>
          </a:p>
        </p:txBody>
      </p:sp>
    </p:spTree>
    <p:extLst>
      <p:ext uri="{BB962C8B-B14F-4D97-AF65-F5344CB8AC3E}">
        <p14:creationId xmlns:p14="http://schemas.microsoft.com/office/powerpoint/2010/main" val="382315234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Attempt 1: Isolation</a:t>
            </a:r>
          </a:p>
        </p:txBody>
      </p:sp>
      <p:sp>
        <p:nvSpPr>
          <p:cNvPr id="4" name="Content Placeholder 2">
            <a:extLst>
              <a:ext uri="{FF2B5EF4-FFF2-40B4-BE49-F238E27FC236}">
                <a16:creationId xmlns:a16="http://schemas.microsoft.com/office/drawing/2014/main" id="{1451B479-AB38-ECFC-18EE-8089DBA450D4}"/>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Hardware to the rescue! (Again)</a:t>
            </a:r>
          </a:p>
          <a:p>
            <a:pPr marL="0" indent="0" algn="ctr">
              <a:buNone/>
            </a:pPr>
            <a:r>
              <a:rPr lang="en-US" kern="0" dirty="0">
                <a:solidFill>
                  <a:schemeClr val="accent1"/>
                </a:solidFill>
                <a:latin typeface="+mn-lt"/>
              </a:rPr>
              <a:t>Base </a:t>
            </a:r>
            <a:r>
              <a:rPr lang="en-US" kern="0" dirty="0">
                <a:latin typeface="+mn-lt"/>
              </a:rPr>
              <a:t>and</a:t>
            </a:r>
            <a:r>
              <a:rPr lang="en-US" kern="0" dirty="0">
                <a:solidFill>
                  <a:schemeClr val="accent1"/>
                </a:solidFill>
                <a:latin typeface="+mn-lt"/>
              </a:rPr>
              <a:t> Bound </a:t>
            </a:r>
            <a:r>
              <a:rPr lang="en-US" kern="0" dirty="0">
                <a:latin typeface="+mn-lt"/>
              </a:rPr>
              <a:t>registers </a:t>
            </a:r>
          </a:p>
          <a:p>
            <a:pPr marL="0" indent="0" algn="ctr">
              <a:buNone/>
            </a:pPr>
            <a:endParaRPr lang="en-US" kern="0" dirty="0">
              <a:latin typeface="+mn-lt"/>
            </a:endParaRPr>
          </a:p>
        </p:txBody>
      </p:sp>
      <p:sp>
        <p:nvSpPr>
          <p:cNvPr id="5" name="TextBox 4">
            <a:extLst>
              <a:ext uri="{FF2B5EF4-FFF2-40B4-BE49-F238E27FC236}">
                <a16:creationId xmlns:a16="http://schemas.microsoft.com/office/drawing/2014/main" id="{0727C0C0-782B-6137-5E2B-0A1A6393A23E}"/>
              </a:ext>
            </a:extLst>
          </p:cNvPr>
          <p:cNvSpPr txBox="1"/>
          <p:nvPr/>
        </p:nvSpPr>
        <p:spPr>
          <a:xfrm>
            <a:off x="-381000" y="4525961"/>
            <a:ext cx="2667000" cy="461665"/>
          </a:xfrm>
          <a:prstGeom prst="rect">
            <a:avLst/>
          </a:prstGeom>
          <a:noFill/>
        </p:spPr>
        <p:txBody>
          <a:bodyPr wrap="square">
            <a:spAutoFit/>
          </a:bodyPr>
          <a:lstStyle/>
          <a:p>
            <a:pPr marL="0" indent="0" algn="ctr">
              <a:buNone/>
            </a:pPr>
            <a:r>
              <a:rPr lang="en-US" sz="2400" b="0" kern="0">
                <a:latin typeface="+mn-lt"/>
              </a:rPr>
              <a:t>Base</a:t>
            </a:r>
          </a:p>
        </p:txBody>
      </p:sp>
      <p:sp>
        <p:nvSpPr>
          <p:cNvPr id="6" name="TextBox 5">
            <a:extLst>
              <a:ext uri="{FF2B5EF4-FFF2-40B4-BE49-F238E27FC236}">
                <a16:creationId xmlns:a16="http://schemas.microsoft.com/office/drawing/2014/main" id="{D021DB90-F505-6216-15F2-312CFA3F7127}"/>
              </a:ext>
            </a:extLst>
          </p:cNvPr>
          <p:cNvSpPr txBox="1"/>
          <p:nvPr/>
        </p:nvSpPr>
        <p:spPr>
          <a:xfrm>
            <a:off x="2324100" y="4810670"/>
            <a:ext cx="2667000" cy="461665"/>
          </a:xfrm>
          <a:prstGeom prst="rect">
            <a:avLst/>
          </a:prstGeom>
          <a:noFill/>
        </p:spPr>
        <p:txBody>
          <a:bodyPr wrap="square">
            <a:spAutoFit/>
          </a:bodyPr>
          <a:lstStyle/>
          <a:p>
            <a:pPr marL="0" indent="0" algn="ctr">
              <a:buNone/>
            </a:pPr>
            <a:r>
              <a:rPr lang="en-US" sz="2400" b="0" kern="0">
                <a:latin typeface="+mn-lt"/>
              </a:rPr>
              <a:t>Bound</a:t>
            </a:r>
          </a:p>
        </p:txBody>
      </p:sp>
      <p:cxnSp>
        <p:nvCxnSpPr>
          <p:cNvPr id="8" name="Straight Connector 7">
            <a:extLst>
              <a:ext uri="{FF2B5EF4-FFF2-40B4-BE49-F238E27FC236}">
                <a16:creationId xmlns:a16="http://schemas.microsoft.com/office/drawing/2014/main" id="{3F28A96D-428B-4360-C30E-6FA5DF18BB96}"/>
              </a:ext>
            </a:extLst>
          </p:cNvPr>
          <p:cNvCxnSpPr>
            <a:cxnSpLocks/>
          </p:cNvCxnSpPr>
          <p:nvPr/>
        </p:nvCxnSpPr>
        <p:spPr bwMode="auto">
          <a:xfrm>
            <a:off x="76200" y="2819981"/>
            <a:ext cx="73152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C9DC6EC9-4E6D-CDA7-B967-61605E737DBA}"/>
              </a:ext>
            </a:extLst>
          </p:cNvPr>
          <p:cNvCxnSpPr>
            <a:cxnSpLocks/>
          </p:cNvCxnSpPr>
          <p:nvPr/>
        </p:nvCxnSpPr>
        <p:spPr bwMode="auto">
          <a:xfrm>
            <a:off x="76200" y="4115381"/>
            <a:ext cx="73152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ADFD9678-E9A6-BC21-2371-2A784C4C0825}"/>
              </a:ext>
            </a:extLst>
          </p:cNvPr>
          <p:cNvCxnSpPr>
            <a:cxnSpLocks/>
          </p:cNvCxnSpPr>
          <p:nvPr/>
        </p:nvCxnSpPr>
        <p:spPr bwMode="auto">
          <a:xfrm>
            <a:off x="9525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9B772C13-7385-F10C-88D6-9A846CB2F873}"/>
              </a:ext>
            </a:extLst>
          </p:cNvPr>
          <p:cNvCxnSpPr>
            <a:cxnSpLocks/>
          </p:cNvCxnSpPr>
          <p:nvPr/>
        </p:nvCxnSpPr>
        <p:spPr bwMode="auto">
          <a:xfrm>
            <a:off x="22860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D6883BB8-238E-9390-380B-5EADFDFF7F51}"/>
              </a:ext>
            </a:extLst>
          </p:cNvPr>
          <p:cNvCxnSpPr>
            <a:cxnSpLocks/>
          </p:cNvCxnSpPr>
          <p:nvPr/>
        </p:nvCxnSpPr>
        <p:spPr bwMode="auto">
          <a:xfrm>
            <a:off x="36576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977814A6-2EAE-0038-327B-5663CBEC319C}"/>
              </a:ext>
            </a:extLst>
          </p:cNvPr>
          <p:cNvCxnSpPr>
            <a:cxnSpLocks/>
          </p:cNvCxnSpPr>
          <p:nvPr/>
        </p:nvCxnSpPr>
        <p:spPr bwMode="auto">
          <a:xfrm>
            <a:off x="49530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4A11345F-70EA-798F-57A6-18EACF561FAE}"/>
              </a:ext>
            </a:extLst>
          </p:cNvPr>
          <p:cNvCxnSpPr>
            <a:cxnSpLocks/>
          </p:cNvCxnSpPr>
          <p:nvPr/>
        </p:nvCxnSpPr>
        <p:spPr bwMode="auto">
          <a:xfrm>
            <a:off x="6096000" y="2845794"/>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Content Placeholder 2">
            <a:extLst>
              <a:ext uri="{FF2B5EF4-FFF2-40B4-BE49-F238E27FC236}">
                <a16:creationId xmlns:a16="http://schemas.microsoft.com/office/drawing/2014/main" id="{4C6D83C4-CBE3-0205-C412-7B91AC3CD234}"/>
              </a:ext>
            </a:extLst>
          </p:cNvPr>
          <p:cNvSpPr txBox="1">
            <a:spLocks/>
          </p:cNvSpPr>
          <p:nvPr/>
        </p:nvSpPr>
        <p:spPr bwMode="auto">
          <a:xfrm>
            <a:off x="774017" y="329277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Code</a:t>
            </a:r>
          </a:p>
        </p:txBody>
      </p:sp>
      <p:sp>
        <p:nvSpPr>
          <p:cNvPr id="18" name="Content Placeholder 2">
            <a:extLst>
              <a:ext uri="{FF2B5EF4-FFF2-40B4-BE49-F238E27FC236}">
                <a16:creationId xmlns:a16="http://schemas.microsoft.com/office/drawing/2014/main" id="{C8359022-7D0E-6CF0-1BCB-9AD48786D82B}"/>
              </a:ext>
            </a:extLst>
          </p:cNvPr>
          <p:cNvSpPr txBox="1">
            <a:spLocks/>
          </p:cNvSpPr>
          <p:nvPr/>
        </p:nvSpPr>
        <p:spPr bwMode="auto">
          <a:xfrm>
            <a:off x="2152650" y="329277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Data</a:t>
            </a:r>
          </a:p>
        </p:txBody>
      </p:sp>
      <p:sp>
        <p:nvSpPr>
          <p:cNvPr id="19" name="Content Placeholder 2">
            <a:extLst>
              <a:ext uri="{FF2B5EF4-FFF2-40B4-BE49-F238E27FC236}">
                <a16:creationId xmlns:a16="http://schemas.microsoft.com/office/drawing/2014/main" id="{C6AF1E27-4FA2-F89C-3E56-4E60155A2CBA}"/>
              </a:ext>
            </a:extLst>
          </p:cNvPr>
          <p:cNvSpPr txBox="1">
            <a:spLocks/>
          </p:cNvSpPr>
          <p:nvPr/>
        </p:nvSpPr>
        <p:spPr bwMode="auto">
          <a:xfrm>
            <a:off x="3486149" y="3288904"/>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Heap</a:t>
            </a:r>
          </a:p>
        </p:txBody>
      </p:sp>
      <p:sp>
        <p:nvSpPr>
          <p:cNvPr id="20" name="Content Placeholder 2">
            <a:extLst>
              <a:ext uri="{FF2B5EF4-FFF2-40B4-BE49-F238E27FC236}">
                <a16:creationId xmlns:a16="http://schemas.microsoft.com/office/drawing/2014/main" id="{AB941AF3-EA4F-2380-79B9-555E0E404235}"/>
              </a:ext>
            </a:extLst>
          </p:cNvPr>
          <p:cNvSpPr txBox="1">
            <a:spLocks/>
          </p:cNvSpPr>
          <p:nvPr/>
        </p:nvSpPr>
        <p:spPr bwMode="auto">
          <a:xfrm>
            <a:off x="4712381" y="3285996"/>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Stack</a:t>
            </a:r>
          </a:p>
        </p:txBody>
      </p:sp>
      <p:sp>
        <p:nvSpPr>
          <p:cNvPr id="23" name="Left Brace 22">
            <a:extLst>
              <a:ext uri="{FF2B5EF4-FFF2-40B4-BE49-F238E27FC236}">
                <a16:creationId xmlns:a16="http://schemas.microsoft.com/office/drawing/2014/main" id="{B3273175-665E-FD89-FE32-896CC6BB2CED}"/>
              </a:ext>
            </a:extLst>
          </p:cNvPr>
          <p:cNvSpPr/>
          <p:nvPr/>
        </p:nvSpPr>
        <p:spPr bwMode="auto">
          <a:xfrm rot="16200000">
            <a:off x="3209926" y="1915105"/>
            <a:ext cx="628649" cy="5143502"/>
          </a:xfrm>
          <a:prstGeom prst="leftBrac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24" name="TextBox 23">
            <a:extLst>
              <a:ext uri="{FF2B5EF4-FFF2-40B4-BE49-F238E27FC236}">
                <a16:creationId xmlns:a16="http://schemas.microsoft.com/office/drawing/2014/main" id="{D324539C-DDBA-80B0-1EF7-EA177AED0836}"/>
              </a:ext>
            </a:extLst>
          </p:cNvPr>
          <p:cNvSpPr txBox="1"/>
          <p:nvPr/>
        </p:nvSpPr>
        <p:spPr>
          <a:xfrm>
            <a:off x="952499" y="5392382"/>
            <a:ext cx="5531531" cy="830997"/>
          </a:xfrm>
          <a:prstGeom prst="rect">
            <a:avLst/>
          </a:prstGeom>
          <a:noFill/>
        </p:spPr>
        <p:txBody>
          <a:bodyPr wrap="square">
            <a:spAutoFit/>
          </a:bodyPr>
          <a:lstStyle/>
          <a:p>
            <a:pPr marL="0" indent="0" algn="ctr">
              <a:buNone/>
            </a:pPr>
            <a:r>
              <a:rPr lang="en-US" sz="2400" b="0" kern="0">
                <a:latin typeface="+mn-lt"/>
              </a:rPr>
              <a:t>Address Space</a:t>
            </a:r>
          </a:p>
          <a:p>
            <a:pPr marL="0" indent="0" algn="ctr">
              <a:buNone/>
            </a:pPr>
            <a:r>
              <a:rPr lang="en-US" sz="2400" b="0" kern="0">
                <a:latin typeface="+mn-lt"/>
              </a:rPr>
              <a:t>Process 1</a:t>
            </a:r>
          </a:p>
        </p:txBody>
      </p:sp>
      <p:sp>
        <p:nvSpPr>
          <p:cNvPr id="25" name="TextBox 24">
            <a:extLst>
              <a:ext uri="{FF2B5EF4-FFF2-40B4-BE49-F238E27FC236}">
                <a16:creationId xmlns:a16="http://schemas.microsoft.com/office/drawing/2014/main" id="{AF5FE664-F867-2DC7-C916-0C5A2DD447AA}"/>
              </a:ext>
            </a:extLst>
          </p:cNvPr>
          <p:cNvSpPr txBox="1"/>
          <p:nvPr/>
        </p:nvSpPr>
        <p:spPr>
          <a:xfrm>
            <a:off x="8401050" y="4810670"/>
            <a:ext cx="2667000" cy="461665"/>
          </a:xfrm>
          <a:prstGeom prst="rect">
            <a:avLst/>
          </a:prstGeom>
          <a:noFill/>
        </p:spPr>
        <p:txBody>
          <a:bodyPr wrap="square">
            <a:spAutoFit/>
          </a:bodyPr>
          <a:lstStyle/>
          <a:p>
            <a:pPr marL="0" indent="0" algn="ctr">
              <a:buNone/>
            </a:pPr>
            <a:r>
              <a:rPr lang="en-US" sz="2400" b="0" kern="0">
                <a:latin typeface="+mn-lt"/>
              </a:rPr>
              <a:t>Bound</a:t>
            </a:r>
          </a:p>
        </p:txBody>
      </p:sp>
      <p:cxnSp>
        <p:nvCxnSpPr>
          <p:cNvPr id="26" name="Straight Connector 25">
            <a:extLst>
              <a:ext uri="{FF2B5EF4-FFF2-40B4-BE49-F238E27FC236}">
                <a16:creationId xmlns:a16="http://schemas.microsoft.com/office/drawing/2014/main" id="{629B248E-1A4E-620E-5D02-68DA400C4534}"/>
              </a:ext>
            </a:extLst>
          </p:cNvPr>
          <p:cNvCxnSpPr>
            <a:cxnSpLocks/>
          </p:cNvCxnSpPr>
          <p:nvPr/>
        </p:nvCxnSpPr>
        <p:spPr bwMode="auto">
          <a:xfrm>
            <a:off x="6153150" y="2819981"/>
            <a:ext cx="73152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706E45BD-3E4A-4A5C-969B-CC35D6BA6838}"/>
              </a:ext>
            </a:extLst>
          </p:cNvPr>
          <p:cNvCxnSpPr>
            <a:cxnSpLocks/>
          </p:cNvCxnSpPr>
          <p:nvPr/>
        </p:nvCxnSpPr>
        <p:spPr bwMode="auto">
          <a:xfrm>
            <a:off x="6153150" y="4115381"/>
            <a:ext cx="731520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id="{2DE3811D-AE04-264E-B8CF-02E0AEE392C2}"/>
              </a:ext>
            </a:extLst>
          </p:cNvPr>
          <p:cNvCxnSpPr>
            <a:cxnSpLocks/>
          </p:cNvCxnSpPr>
          <p:nvPr/>
        </p:nvCxnSpPr>
        <p:spPr bwMode="auto">
          <a:xfrm>
            <a:off x="702945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B24952A4-DDC3-F8D5-FD4B-A4875BF1BE92}"/>
              </a:ext>
            </a:extLst>
          </p:cNvPr>
          <p:cNvCxnSpPr>
            <a:cxnSpLocks/>
          </p:cNvCxnSpPr>
          <p:nvPr/>
        </p:nvCxnSpPr>
        <p:spPr bwMode="auto">
          <a:xfrm>
            <a:off x="836295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8A575BC3-0008-9835-5364-AC4B2A3F0D94}"/>
              </a:ext>
            </a:extLst>
          </p:cNvPr>
          <p:cNvCxnSpPr>
            <a:cxnSpLocks/>
          </p:cNvCxnSpPr>
          <p:nvPr/>
        </p:nvCxnSpPr>
        <p:spPr bwMode="auto">
          <a:xfrm>
            <a:off x="973455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3C184755-9465-820D-BC84-1FD6E82C9DB5}"/>
              </a:ext>
            </a:extLst>
          </p:cNvPr>
          <p:cNvCxnSpPr>
            <a:cxnSpLocks/>
          </p:cNvCxnSpPr>
          <p:nvPr/>
        </p:nvCxnSpPr>
        <p:spPr bwMode="auto">
          <a:xfrm>
            <a:off x="1102995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C901BA9F-2CBA-EEFF-6606-178C54BF26A9}"/>
              </a:ext>
            </a:extLst>
          </p:cNvPr>
          <p:cNvCxnSpPr>
            <a:cxnSpLocks/>
          </p:cNvCxnSpPr>
          <p:nvPr/>
        </p:nvCxnSpPr>
        <p:spPr bwMode="auto">
          <a:xfrm>
            <a:off x="12115800" y="2819981"/>
            <a:ext cx="0" cy="12954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3" name="Content Placeholder 2">
            <a:extLst>
              <a:ext uri="{FF2B5EF4-FFF2-40B4-BE49-F238E27FC236}">
                <a16:creationId xmlns:a16="http://schemas.microsoft.com/office/drawing/2014/main" id="{D41B01BE-B047-3943-33B7-74FF580F6A33}"/>
              </a:ext>
            </a:extLst>
          </p:cNvPr>
          <p:cNvSpPr txBox="1">
            <a:spLocks/>
          </p:cNvSpPr>
          <p:nvPr/>
        </p:nvSpPr>
        <p:spPr bwMode="auto">
          <a:xfrm>
            <a:off x="6850967" y="329277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Code</a:t>
            </a:r>
          </a:p>
        </p:txBody>
      </p:sp>
      <p:sp>
        <p:nvSpPr>
          <p:cNvPr id="34" name="Content Placeholder 2">
            <a:extLst>
              <a:ext uri="{FF2B5EF4-FFF2-40B4-BE49-F238E27FC236}">
                <a16:creationId xmlns:a16="http://schemas.microsoft.com/office/drawing/2014/main" id="{F31E8DB2-060F-DCD1-848C-70BAF7B8A189}"/>
              </a:ext>
            </a:extLst>
          </p:cNvPr>
          <p:cNvSpPr txBox="1">
            <a:spLocks/>
          </p:cNvSpPr>
          <p:nvPr/>
        </p:nvSpPr>
        <p:spPr bwMode="auto">
          <a:xfrm>
            <a:off x="8229600" y="329277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Data</a:t>
            </a:r>
          </a:p>
        </p:txBody>
      </p:sp>
      <p:sp>
        <p:nvSpPr>
          <p:cNvPr id="35" name="Content Placeholder 2">
            <a:extLst>
              <a:ext uri="{FF2B5EF4-FFF2-40B4-BE49-F238E27FC236}">
                <a16:creationId xmlns:a16="http://schemas.microsoft.com/office/drawing/2014/main" id="{6471988A-14E5-84CC-6B8C-2701BDAF1B9A}"/>
              </a:ext>
            </a:extLst>
          </p:cNvPr>
          <p:cNvSpPr txBox="1">
            <a:spLocks/>
          </p:cNvSpPr>
          <p:nvPr/>
        </p:nvSpPr>
        <p:spPr bwMode="auto">
          <a:xfrm>
            <a:off x="9563099" y="3288904"/>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Heap</a:t>
            </a:r>
          </a:p>
        </p:txBody>
      </p:sp>
      <p:sp>
        <p:nvSpPr>
          <p:cNvPr id="36" name="Content Placeholder 2">
            <a:extLst>
              <a:ext uri="{FF2B5EF4-FFF2-40B4-BE49-F238E27FC236}">
                <a16:creationId xmlns:a16="http://schemas.microsoft.com/office/drawing/2014/main" id="{E32A9EDC-F850-8C67-8A31-84AFD829B2D4}"/>
              </a:ext>
            </a:extLst>
          </p:cNvPr>
          <p:cNvSpPr txBox="1">
            <a:spLocks/>
          </p:cNvSpPr>
          <p:nvPr/>
        </p:nvSpPr>
        <p:spPr bwMode="auto">
          <a:xfrm>
            <a:off x="10732181" y="3279648"/>
            <a:ext cx="16383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Stack</a:t>
            </a:r>
          </a:p>
        </p:txBody>
      </p:sp>
      <p:sp>
        <p:nvSpPr>
          <p:cNvPr id="37" name="Left Brace 36">
            <a:extLst>
              <a:ext uri="{FF2B5EF4-FFF2-40B4-BE49-F238E27FC236}">
                <a16:creationId xmlns:a16="http://schemas.microsoft.com/office/drawing/2014/main" id="{48876177-A20A-D98B-ABB6-8DAC89E38379}"/>
              </a:ext>
            </a:extLst>
          </p:cNvPr>
          <p:cNvSpPr/>
          <p:nvPr/>
        </p:nvSpPr>
        <p:spPr bwMode="auto">
          <a:xfrm rot="16200000">
            <a:off x="9258301" y="1943680"/>
            <a:ext cx="628649" cy="5086352"/>
          </a:xfrm>
          <a:prstGeom prst="leftBrac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38" name="TextBox 37">
            <a:extLst>
              <a:ext uri="{FF2B5EF4-FFF2-40B4-BE49-F238E27FC236}">
                <a16:creationId xmlns:a16="http://schemas.microsoft.com/office/drawing/2014/main" id="{D7C03C78-1D61-9C21-ADB3-8F0E33586100}"/>
              </a:ext>
            </a:extLst>
          </p:cNvPr>
          <p:cNvSpPr txBox="1"/>
          <p:nvPr/>
        </p:nvSpPr>
        <p:spPr>
          <a:xfrm>
            <a:off x="7029449" y="5392382"/>
            <a:ext cx="5531531" cy="830997"/>
          </a:xfrm>
          <a:prstGeom prst="rect">
            <a:avLst/>
          </a:prstGeom>
          <a:noFill/>
        </p:spPr>
        <p:txBody>
          <a:bodyPr wrap="square">
            <a:spAutoFit/>
          </a:bodyPr>
          <a:lstStyle/>
          <a:p>
            <a:pPr marL="0" indent="0" algn="ctr">
              <a:buNone/>
            </a:pPr>
            <a:r>
              <a:rPr lang="en-US" sz="2400" b="0" kern="0">
                <a:latin typeface="+mn-lt"/>
              </a:rPr>
              <a:t>Address Space</a:t>
            </a:r>
          </a:p>
          <a:p>
            <a:pPr marL="0" indent="0" algn="ctr">
              <a:buNone/>
            </a:pPr>
            <a:r>
              <a:rPr lang="en-US" sz="2400" b="0" kern="0">
                <a:latin typeface="+mn-lt"/>
              </a:rPr>
              <a:t>Process 2</a:t>
            </a:r>
          </a:p>
        </p:txBody>
      </p:sp>
      <p:sp>
        <p:nvSpPr>
          <p:cNvPr id="39" name="TextBox 38">
            <a:extLst>
              <a:ext uri="{FF2B5EF4-FFF2-40B4-BE49-F238E27FC236}">
                <a16:creationId xmlns:a16="http://schemas.microsoft.com/office/drawing/2014/main" id="{97F241FE-0AF2-5AE1-04C0-2A868B57D1FA}"/>
              </a:ext>
            </a:extLst>
          </p:cNvPr>
          <p:cNvSpPr txBox="1"/>
          <p:nvPr/>
        </p:nvSpPr>
        <p:spPr>
          <a:xfrm>
            <a:off x="5822267" y="4579837"/>
            <a:ext cx="2667000" cy="461665"/>
          </a:xfrm>
          <a:prstGeom prst="rect">
            <a:avLst/>
          </a:prstGeom>
          <a:noFill/>
        </p:spPr>
        <p:txBody>
          <a:bodyPr wrap="square">
            <a:spAutoFit/>
          </a:bodyPr>
          <a:lstStyle/>
          <a:p>
            <a:pPr marL="0" indent="0" algn="ctr">
              <a:buNone/>
            </a:pPr>
            <a:r>
              <a:rPr lang="en-US" sz="2400" b="0" kern="0">
                <a:latin typeface="+mn-lt"/>
              </a:rPr>
              <a:t>Base</a:t>
            </a:r>
          </a:p>
        </p:txBody>
      </p:sp>
    </p:spTree>
    <p:extLst>
      <p:ext uri="{BB962C8B-B14F-4D97-AF65-F5344CB8AC3E}">
        <p14:creationId xmlns:p14="http://schemas.microsoft.com/office/powerpoint/2010/main" val="3742125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7" grpId="0"/>
      <p:bldP spid="18" grpId="0"/>
      <p:bldP spid="19" grpId="0"/>
      <p:bldP spid="20" grpId="0"/>
      <p:bldP spid="23" grpId="0" animBg="1"/>
      <p:bldP spid="24" grpId="0"/>
      <p:bldP spid="25" grpId="0"/>
      <p:bldP spid="33" grpId="0"/>
      <p:bldP spid="34" grpId="0"/>
      <p:bldP spid="35" grpId="0"/>
      <p:bldP spid="36" grpId="0"/>
      <p:bldP spid="37" grpId="0" animBg="1"/>
      <p:bldP spid="38" grpId="0"/>
      <p:bldP spid="3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Attempt 1: Isolation</a:t>
            </a:r>
          </a:p>
        </p:txBody>
      </p:sp>
      <p:sp>
        <p:nvSpPr>
          <p:cNvPr id="4" name="Content Placeholder 2">
            <a:extLst>
              <a:ext uri="{FF2B5EF4-FFF2-40B4-BE49-F238E27FC236}">
                <a16:creationId xmlns:a16="http://schemas.microsoft.com/office/drawing/2014/main" id="{1451B479-AB38-ECFC-18EE-8089DBA450D4}"/>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b="1" kern="0">
                <a:latin typeface="+mn-lt"/>
              </a:rPr>
              <a:t>Hardware to the rescue! (Again)</a:t>
            </a:r>
          </a:p>
          <a:p>
            <a:pPr marL="0" indent="0" algn="ctr">
              <a:buNone/>
            </a:pPr>
            <a:r>
              <a:rPr lang="en-US" b="1" kern="0">
                <a:solidFill>
                  <a:schemeClr val="accent1"/>
                </a:solidFill>
                <a:latin typeface="+mn-lt"/>
              </a:rPr>
              <a:t>Base </a:t>
            </a:r>
            <a:r>
              <a:rPr lang="en-US" b="1" kern="0">
                <a:latin typeface="+mn-lt"/>
              </a:rPr>
              <a:t>and</a:t>
            </a:r>
            <a:r>
              <a:rPr lang="en-US" b="1" kern="0">
                <a:solidFill>
                  <a:schemeClr val="accent1"/>
                </a:solidFill>
                <a:latin typeface="+mn-lt"/>
              </a:rPr>
              <a:t> Bound </a:t>
            </a:r>
            <a:r>
              <a:rPr lang="en-US" b="1" kern="0">
                <a:latin typeface="+mn-lt"/>
              </a:rPr>
              <a:t>registers </a:t>
            </a:r>
          </a:p>
          <a:p>
            <a:pPr marL="0" indent="0" algn="ctr">
              <a:buNone/>
            </a:pPr>
            <a:endParaRPr lang="en-US" b="1" kern="0">
              <a:latin typeface="+mn-lt"/>
            </a:endParaRPr>
          </a:p>
        </p:txBody>
      </p:sp>
      <p:sp>
        <p:nvSpPr>
          <p:cNvPr id="3" name="Oval 2">
            <a:extLst>
              <a:ext uri="{FF2B5EF4-FFF2-40B4-BE49-F238E27FC236}">
                <a16:creationId xmlns:a16="http://schemas.microsoft.com/office/drawing/2014/main" id="{1DFC82E6-1A1C-2FF3-69C4-46498E6ACDC2}"/>
              </a:ext>
            </a:extLst>
          </p:cNvPr>
          <p:cNvSpPr/>
          <p:nvPr/>
        </p:nvSpPr>
        <p:spPr bwMode="auto">
          <a:xfrm>
            <a:off x="323850" y="3225898"/>
            <a:ext cx="17526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rPr>
              <a:t>CPU</a:t>
            </a:r>
          </a:p>
        </p:txBody>
      </p:sp>
      <p:sp>
        <p:nvSpPr>
          <p:cNvPr id="7" name="Oval 6">
            <a:extLst>
              <a:ext uri="{FF2B5EF4-FFF2-40B4-BE49-F238E27FC236}">
                <a16:creationId xmlns:a16="http://schemas.microsoft.com/office/drawing/2014/main" id="{8E6A8CFF-0749-7A85-AA17-E9016650D77D}"/>
              </a:ext>
            </a:extLst>
          </p:cNvPr>
          <p:cNvSpPr/>
          <p:nvPr/>
        </p:nvSpPr>
        <p:spPr bwMode="auto">
          <a:xfrm>
            <a:off x="4210050" y="3225898"/>
            <a:ext cx="17526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rPr>
              <a:t>OK?</a:t>
            </a:r>
          </a:p>
        </p:txBody>
      </p:sp>
      <p:cxnSp>
        <p:nvCxnSpPr>
          <p:cNvPr id="21" name="Straight Arrow Connector 20">
            <a:extLst>
              <a:ext uri="{FF2B5EF4-FFF2-40B4-BE49-F238E27FC236}">
                <a16:creationId xmlns:a16="http://schemas.microsoft.com/office/drawing/2014/main" id="{11BDF5E8-0058-74DC-02DF-D70037FB1C0A}"/>
              </a:ext>
            </a:extLst>
          </p:cNvPr>
          <p:cNvCxnSpPr>
            <a:stCxn id="3" idx="6"/>
            <a:endCxn id="7" idx="2"/>
          </p:cNvCxnSpPr>
          <p:nvPr/>
        </p:nvCxnSpPr>
        <p:spPr bwMode="auto">
          <a:xfrm>
            <a:off x="2076450" y="3721198"/>
            <a:ext cx="2133600"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 name="Content Placeholder 2">
            <a:extLst>
              <a:ext uri="{FF2B5EF4-FFF2-40B4-BE49-F238E27FC236}">
                <a16:creationId xmlns:a16="http://schemas.microsoft.com/office/drawing/2014/main" id="{E572F8C3-6ED2-DB1E-6073-467E892A24A4}"/>
              </a:ext>
            </a:extLst>
          </p:cNvPr>
          <p:cNvSpPr txBox="1">
            <a:spLocks/>
          </p:cNvSpPr>
          <p:nvPr/>
        </p:nvSpPr>
        <p:spPr bwMode="auto">
          <a:xfrm>
            <a:off x="1752600" y="2819400"/>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Memory Reference</a:t>
            </a:r>
          </a:p>
        </p:txBody>
      </p:sp>
      <p:cxnSp>
        <p:nvCxnSpPr>
          <p:cNvPr id="40" name="Straight Arrow Connector 39">
            <a:extLst>
              <a:ext uri="{FF2B5EF4-FFF2-40B4-BE49-F238E27FC236}">
                <a16:creationId xmlns:a16="http://schemas.microsoft.com/office/drawing/2014/main" id="{89D43B5D-8F5F-87E1-D69D-9AD3F2E6344A}"/>
              </a:ext>
            </a:extLst>
          </p:cNvPr>
          <p:cNvCxnSpPr>
            <a:cxnSpLocks/>
            <a:stCxn id="7" idx="4"/>
          </p:cNvCxnSpPr>
          <p:nvPr/>
        </p:nvCxnSpPr>
        <p:spPr bwMode="auto">
          <a:xfrm>
            <a:off x="5086350" y="4216498"/>
            <a:ext cx="0" cy="126990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F34C1311-31AA-9318-5FAB-2971AAE71252}"/>
              </a:ext>
            </a:extLst>
          </p:cNvPr>
          <p:cNvCxnSpPr>
            <a:cxnSpLocks/>
            <a:stCxn id="7" idx="6"/>
          </p:cNvCxnSpPr>
          <p:nvPr/>
        </p:nvCxnSpPr>
        <p:spPr bwMode="auto">
          <a:xfrm>
            <a:off x="5962650" y="3721198"/>
            <a:ext cx="1733550"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Content Placeholder 2">
            <a:extLst>
              <a:ext uri="{FF2B5EF4-FFF2-40B4-BE49-F238E27FC236}">
                <a16:creationId xmlns:a16="http://schemas.microsoft.com/office/drawing/2014/main" id="{B41B1DFD-927A-AA76-774E-C326D5D777E2}"/>
              </a:ext>
            </a:extLst>
          </p:cNvPr>
          <p:cNvSpPr txBox="1">
            <a:spLocks/>
          </p:cNvSpPr>
          <p:nvPr/>
        </p:nvSpPr>
        <p:spPr bwMode="auto">
          <a:xfrm>
            <a:off x="7391400" y="3487501"/>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Continue</a:t>
            </a:r>
          </a:p>
        </p:txBody>
      </p:sp>
      <p:sp>
        <p:nvSpPr>
          <p:cNvPr id="47" name="Content Placeholder 2">
            <a:extLst>
              <a:ext uri="{FF2B5EF4-FFF2-40B4-BE49-F238E27FC236}">
                <a16:creationId xmlns:a16="http://schemas.microsoft.com/office/drawing/2014/main" id="{BD9FCD5E-AEF7-F5F0-6C74-49A37A0F9FB0}"/>
              </a:ext>
            </a:extLst>
          </p:cNvPr>
          <p:cNvSpPr txBox="1">
            <a:spLocks/>
          </p:cNvSpPr>
          <p:nvPr/>
        </p:nvSpPr>
        <p:spPr bwMode="auto">
          <a:xfrm>
            <a:off x="3695700" y="5686896"/>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Generate Exception</a:t>
            </a:r>
          </a:p>
        </p:txBody>
      </p:sp>
      <p:sp>
        <p:nvSpPr>
          <p:cNvPr id="48" name="Content Placeholder 2">
            <a:extLst>
              <a:ext uri="{FF2B5EF4-FFF2-40B4-BE49-F238E27FC236}">
                <a16:creationId xmlns:a16="http://schemas.microsoft.com/office/drawing/2014/main" id="{26570EC0-7BF5-8E0F-01AA-CBC8C1A3FFA3}"/>
              </a:ext>
            </a:extLst>
          </p:cNvPr>
          <p:cNvSpPr txBox="1">
            <a:spLocks/>
          </p:cNvSpPr>
          <p:nvPr/>
        </p:nvSpPr>
        <p:spPr bwMode="auto">
          <a:xfrm>
            <a:off x="4210050" y="4569004"/>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No</a:t>
            </a:r>
          </a:p>
        </p:txBody>
      </p:sp>
      <p:sp>
        <p:nvSpPr>
          <p:cNvPr id="49" name="Content Placeholder 2">
            <a:extLst>
              <a:ext uri="{FF2B5EF4-FFF2-40B4-BE49-F238E27FC236}">
                <a16:creationId xmlns:a16="http://schemas.microsoft.com/office/drawing/2014/main" id="{74DEDE14-55B3-6C00-55FD-569C7BD1F3B5}"/>
              </a:ext>
            </a:extLst>
          </p:cNvPr>
          <p:cNvSpPr txBox="1">
            <a:spLocks/>
          </p:cNvSpPr>
          <p:nvPr/>
        </p:nvSpPr>
        <p:spPr bwMode="auto">
          <a:xfrm>
            <a:off x="5276850" y="3103343"/>
            <a:ext cx="2781300" cy="4416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Yes</a:t>
            </a:r>
          </a:p>
        </p:txBody>
      </p:sp>
    </p:spTree>
    <p:extLst>
      <p:ext uri="{BB962C8B-B14F-4D97-AF65-F5344CB8AC3E}">
        <p14:creationId xmlns:p14="http://schemas.microsoft.com/office/powerpoint/2010/main" val="3343824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22" grpId="0"/>
      <p:bldP spid="46" grpId="0"/>
      <p:bldP spid="47" grpId="0"/>
      <p:bldP spid="48" grpId="0"/>
      <p:bldP spid="4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Attempt 1: Isolation</a:t>
            </a:r>
          </a:p>
        </p:txBody>
      </p:sp>
      <p:sp>
        <p:nvSpPr>
          <p:cNvPr id="4" name="Content Placeholder 2">
            <a:extLst>
              <a:ext uri="{FF2B5EF4-FFF2-40B4-BE49-F238E27FC236}">
                <a16:creationId xmlns:a16="http://schemas.microsoft.com/office/drawing/2014/main" id="{1451B479-AB38-ECFC-18EE-8089DBA450D4}"/>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Kernel Mode executes without</a:t>
            </a:r>
          </a:p>
          <a:p>
            <a:pPr marL="0" indent="0" algn="ctr">
              <a:buNone/>
            </a:pPr>
            <a:r>
              <a:rPr lang="en-US" kern="0">
                <a:solidFill>
                  <a:schemeClr val="accent1"/>
                </a:solidFill>
                <a:latin typeface="+mn-lt"/>
              </a:rPr>
              <a:t>Base </a:t>
            </a:r>
            <a:r>
              <a:rPr lang="en-US" kern="0">
                <a:latin typeface="+mn-lt"/>
              </a:rPr>
              <a:t>and</a:t>
            </a:r>
            <a:r>
              <a:rPr lang="en-US" kern="0">
                <a:solidFill>
                  <a:schemeClr val="accent1"/>
                </a:solidFill>
                <a:latin typeface="+mn-lt"/>
              </a:rPr>
              <a:t> Bound </a:t>
            </a:r>
            <a:r>
              <a:rPr lang="en-US" kern="0">
                <a:latin typeface="+mn-lt"/>
              </a:rPr>
              <a:t>registers </a:t>
            </a:r>
          </a:p>
          <a:p>
            <a:pPr marL="0" indent="0" algn="ctr">
              <a:buNone/>
            </a:pPr>
            <a:endParaRPr lang="en-US" kern="0">
              <a:latin typeface="+mn-lt"/>
            </a:endParaRPr>
          </a:p>
        </p:txBody>
      </p:sp>
      <p:sp>
        <p:nvSpPr>
          <p:cNvPr id="5" name="Content Placeholder 2">
            <a:extLst>
              <a:ext uri="{FF2B5EF4-FFF2-40B4-BE49-F238E27FC236}">
                <a16:creationId xmlns:a16="http://schemas.microsoft.com/office/drawing/2014/main" id="{46A3601C-4189-4EE2-5ABA-5BB78A1AE1E7}"/>
              </a:ext>
            </a:extLst>
          </p:cNvPr>
          <p:cNvSpPr txBox="1">
            <a:spLocks/>
          </p:cNvSpPr>
          <p:nvPr/>
        </p:nvSpPr>
        <p:spPr bwMode="auto">
          <a:xfrm>
            <a:off x="228600" y="3276600"/>
            <a:ext cx="11430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dirty="0">
                <a:latin typeface="+mn-lt"/>
              </a:rPr>
              <a:t>What can the Kernel see?</a:t>
            </a:r>
          </a:p>
          <a:p>
            <a:pPr marL="0" indent="0" algn="ctr">
              <a:buNone/>
            </a:pPr>
            <a:endParaRPr lang="en-US" kern="0" dirty="0">
              <a:latin typeface="+mn-lt"/>
            </a:endParaRPr>
          </a:p>
          <a:p>
            <a:pPr marL="457200" indent="-457200" algn="ctr">
              <a:buAutoNum type="alphaLcParenR"/>
            </a:pPr>
            <a:r>
              <a:rPr lang="en-US" kern="0" dirty="0">
                <a:latin typeface="+mn-lt"/>
              </a:rPr>
              <a:t>Kernel memory only </a:t>
            </a:r>
          </a:p>
          <a:p>
            <a:pPr marL="457200" indent="-457200" algn="ctr">
              <a:buAutoNum type="alphaLcParenR"/>
            </a:pPr>
            <a:r>
              <a:rPr lang="en-US" kern="0" dirty="0">
                <a:latin typeface="+mn-lt"/>
              </a:rPr>
              <a:t>Kernel memory + application memory of app that “invoked” kernel</a:t>
            </a:r>
            <a:br>
              <a:rPr lang="en-US" kern="0" dirty="0">
                <a:latin typeface="+mn-lt"/>
              </a:rPr>
            </a:br>
            <a:r>
              <a:rPr lang="en-US" kern="0" dirty="0">
                <a:latin typeface="+mn-lt"/>
              </a:rPr>
              <a:t>c) Everything</a:t>
            </a:r>
          </a:p>
        </p:txBody>
      </p:sp>
    </p:spTree>
    <p:extLst>
      <p:ext uri="{BB962C8B-B14F-4D97-AF65-F5344CB8AC3E}">
        <p14:creationId xmlns:p14="http://schemas.microsoft.com/office/powerpoint/2010/main" val="3078484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Limitations of Isolation</a:t>
            </a:r>
          </a:p>
        </p:txBody>
      </p:sp>
      <p:sp>
        <p:nvSpPr>
          <p:cNvPr id="3" name="Content Placeholder 2">
            <a:extLst>
              <a:ext uri="{FF2B5EF4-FFF2-40B4-BE49-F238E27FC236}">
                <a16:creationId xmlns:a16="http://schemas.microsoft.com/office/drawing/2014/main" id="{8318DDF6-ACB0-836E-0FAA-6C54743291A9}"/>
              </a:ext>
            </a:extLst>
          </p:cNvPr>
          <p:cNvSpPr txBox="1">
            <a:spLocks/>
          </p:cNvSpPr>
          <p:nvPr/>
        </p:nvSpPr>
        <p:spPr bwMode="auto">
          <a:xfrm>
            <a:off x="533400" y="1828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kern="0">
                <a:solidFill>
                  <a:schemeClr val="accent1"/>
                </a:solidFill>
                <a:latin typeface="+mn-lt"/>
              </a:rPr>
              <a:t>Expandable memory</a:t>
            </a:r>
          </a:p>
          <a:p>
            <a:pPr marL="0" indent="0" algn="ctr">
              <a:buNone/>
            </a:pPr>
            <a:r>
              <a:rPr lang="en-US" kern="0">
                <a:latin typeface="+mn-lt"/>
              </a:rPr>
              <a:t>Static memory allocation</a:t>
            </a:r>
          </a:p>
        </p:txBody>
      </p:sp>
      <p:sp>
        <p:nvSpPr>
          <p:cNvPr id="5" name="Content Placeholder 2">
            <a:extLst>
              <a:ext uri="{FF2B5EF4-FFF2-40B4-BE49-F238E27FC236}">
                <a16:creationId xmlns:a16="http://schemas.microsoft.com/office/drawing/2014/main" id="{C774FC77-A9D7-2079-BCC6-D1EC290768FA}"/>
              </a:ext>
            </a:extLst>
          </p:cNvPr>
          <p:cNvSpPr txBox="1">
            <a:spLocks/>
          </p:cNvSpPr>
          <p:nvPr/>
        </p:nvSpPr>
        <p:spPr bwMode="auto">
          <a:xfrm>
            <a:off x="6248400" y="1828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2) Memory Sharing</a:t>
            </a:r>
          </a:p>
          <a:p>
            <a:pPr marL="0" indent="0" algn="ctr">
              <a:buNone/>
            </a:pPr>
            <a:r>
              <a:rPr lang="en-US" kern="0">
                <a:latin typeface="+mn-lt"/>
              </a:rPr>
              <a:t>Cannot share memory between processes</a:t>
            </a:r>
          </a:p>
        </p:txBody>
      </p:sp>
      <p:sp>
        <p:nvSpPr>
          <p:cNvPr id="6" name="Content Placeholder 2">
            <a:extLst>
              <a:ext uri="{FF2B5EF4-FFF2-40B4-BE49-F238E27FC236}">
                <a16:creationId xmlns:a16="http://schemas.microsoft.com/office/drawing/2014/main" id="{D96F4A28-B1F5-FBC4-8F3E-808B8D12FAF7}"/>
              </a:ext>
            </a:extLst>
          </p:cNvPr>
          <p:cNvSpPr txBox="1">
            <a:spLocks/>
          </p:cNvSpPr>
          <p:nvPr/>
        </p:nvSpPr>
        <p:spPr bwMode="auto">
          <a:xfrm>
            <a:off x="381000" y="44196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3) Non-Relative Memory Addresses</a:t>
            </a:r>
          </a:p>
          <a:p>
            <a:pPr marL="0" indent="0" algn="ctr">
              <a:buNone/>
            </a:pPr>
            <a:r>
              <a:rPr lang="en-US" kern="0">
                <a:latin typeface="+mn-lt"/>
              </a:rPr>
              <a:t>Location of code &amp; data determined at runtime</a:t>
            </a:r>
          </a:p>
        </p:txBody>
      </p:sp>
      <p:sp>
        <p:nvSpPr>
          <p:cNvPr id="7" name="Content Placeholder 2">
            <a:extLst>
              <a:ext uri="{FF2B5EF4-FFF2-40B4-BE49-F238E27FC236}">
                <a16:creationId xmlns:a16="http://schemas.microsoft.com/office/drawing/2014/main" id="{431DF78E-5E39-C226-071E-FD74E31FF5D7}"/>
              </a:ext>
            </a:extLst>
          </p:cNvPr>
          <p:cNvSpPr txBox="1">
            <a:spLocks/>
          </p:cNvSpPr>
          <p:nvPr/>
        </p:nvSpPr>
        <p:spPr bwMode="auto">
          <a:xfrm>
            <a:off x="6553200" y="4426634"/>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4) Fragmentation</a:t>
            </a:r>
          </a:p>
          <a:p>
            <a:pPr marL="0" indent="0" algn="ctr">
              <a:buNone/>
            </a:pPr>
            <a:r>
              <a:rPr lang="en-US" kern="0">
                <a:latin typeface="+mn-lt"/>
              </a:rPr>
              <a:t>Cannot relocate/move programs. Leads to fragmentation</a:t>
            </a:r>
          </a:p>
        </p:txBody>
      </p:sp>
    </p:spTree>
    <p:extLst>
      <p:ext uri="{BB962C8B-B14F-4D97-AF65-F5344CB8AC3E}">
        <p14:creationId xmlns:p14="http://schemas.microsoft.com/office/powerpoint/2010/main" val="1600493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Attempt 2: Virtualization</a:t>
            </a:r>
          </a:p>
        </p:txBody>
      </p:sp>
      <p:sp>
        <p:nvSpPr>
          <p:cNvPr id="6" name="TextBox 5">
            <a:extLst>
              <a:ext uri="{FF2B5EF4-FFF2-40B4-BE49-F238E27FC236}">
                <a16:creationId xmlns:a16="http://schemas.microsoft.com/office/drawing/2014/main" id="{C069F35D-5D0D-11ED-26DC-FCD2D6F791A9}"/>
              </a:ext>
            </a:extLst>
          </p:cNvPr>
          <p:cNvSpPr txBox="1"/>
          <p:nvPr/>
        </p:nvSpPr>
        <p:spPr>
          <a:xfrm>
            <a:off x="6172200" y="2286000"/>
            <a:ext cx="6105378" cy="1569660"/>
          </a:xfrm>
          <a:prstGeom prst="rect">
            <a:avLst/>
          </a:prstGeom>
          <a:noFill/>
        </p:spPr>
        <p:txBody>
          <a:bodyPr wrap="square">
            <a:spAutoFit/>
          </a:bodyPr>
          <a:lstStyle/>
          <a:p>
            <a:pPr algn="ctr"/>
            <a:r>
              <a:rPr lang="en-US" sz="2400" b="0" dirty="0">
                <a:solidFill>
                  <a:schemeClr val="accent1"/>
                </a:solidFill>
                <a:latin typeface="+mn-lt"/>
              </a:rPr>
              <a:t>Physical address space</a:t>
            </a:r>
          </a:p>
          <a:p>
            <a:pPr algn="ctr"/>
            <a:endParaRPr lang="en-US" sz="2400" b="0" dirty="0">
              <a:latin typeface="+mn-lt"/>
            </a:endParaRPr>
          </a:p>
          <a:p>
            <a:pPr algn="ctr"/>
            <a:r>
              <a:rPr lang="en-US" sz="2400" b="0" dirty="0">
                <a:latin typeface="+mn-lt"/>
              </a:rPr>
              <a:t>Set of memory addresses supported by hardware</a:t>
            </a:r>
          </a:p>
        </p:txBody>
      </p:sp>
      <p:sp>
        <p:nvSpPr>
          <p:cNvPr id="8" name="TextBox 7">
            <a:extLst>
              <a:ext uri="{FF2B5EF4-FFF2-40B4-BE49-F238E27FC236}">
                <a16:creationId xmlns:a16="http://schemas.microsoft.com/office/drawing/2014/main" id="{0698D2A5-898A-498E-BDFC-1273FD07AB17}"/>
              </a:ext>
            </a:extLst>
          </p:cNvPr>
          <p:cNvSpPr txBox="1"/>
          <p:nvPr/>
        </p:nvSpPr>
        <p:spPr>
          <a:xfrm>
            <a:off x="287216" y="2222809"/>
            <a:ext cx="6105378" cy="1938992"/>
          </a:xfrm>
          <a:prstGeom prst="rect">
            <a:avLst/>
          </a:prstGeom>
          <a:noFill/>
        </p:spPr>
        <p:txBody>
          <a:bodyPr wrap="square">
            <a:spAutoFit/>
          </a:bodyPr>
          <a:lstStyle/>
          <a:p>
            <a:pPr algn="ctr"/>
            <a:r>
              <a:rPr lang="en-US" sz="2400" b="0" dirty="0">
                <a:solidFill>
                  <a:schemeClr val="accent1"/>
                </a:solidFill>
                <a:latin typeface="+mn-lt"/>
              </a:rPr>
              <a:t>Virtual address space</a:t>
            </a:r>
          </a:p>
          <a:p>
            <a:pPr algn="ctr"/>
            <a:endParaRPr lang="en-US" sz="2400" b="0" dirty="0">
              <a:latin typeface="+mn-lt"/>
            </a:endParaRPr>
          </a:p>
          <a:p>
            <a:pPr algn="ctr"/>
            <a:r>
              <a:rPr lang="en-US" sz="2400" b="0" dirty="0">
                <a:latin typeface="+mn-lt"/>
              </a:rPr>
              <a:t>Set of memory addresses that process can “touch”</a:t>
            </a:r>
          </a:p>
          <a:p>
            <a:pPr algn="ctr"/>
            <a:endParaRPr lang="en-US" sz="2400" b="0" dirty="0">
              <a:latin typeface="+mn-lt"/>
            </a:endParaRPr>
          </a:p>
        </p:txBody>
      </p:sp>
    </p:spTree>
    <p:extLst>
      <p:ext uri="{BB962C8B-B14F-4D97-AF65-F5344CB8AC3E}">
        <p14:creationId xmlns:p14="http://schemas.microsoft.com/office/powerpoint/2010/main" val="136039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Attempt 2: Virtualization</a:t>
            </a:r>
          </a:p>
        </p:txBody>
      </p:sp>
      <p:sp>
        <p:nvSpPr>
          <p:cNvPr id="3" name="TextBox 2">
            <a:extLst>
              <a:ext uri="{FF2B5EF4-FFF2-40B4-BE49-F238E27FC236}">
                <a16:creationId xmlns:a16="http://schemas.microsoft.com/office/drawing/2014/main" id="{A77FFAE3-43C6-47A7-521E-9245B3AA1D27}"/>
              </a:ext>
            </a:extLst>
          </p:cNvPr>
          <p:cNvSpPr txBox="1"/>
          <p:nvPr/>
        </p:nvSpPr>
        <p:spPr>
          <a:xfrm>
            <a:off x="1066800" y="1447800"/>
            <a:ext cx="9677400" cy="830997"/>
          </a:xfrm>
          <a:prstGeom prst="rect">
            <a:avLst/>
          </a:prstGeom>
          <a:noFill/>
        </p:spPr>
        <p:txBody>
          <a:bodyPr wrap="square">
            <a:spAutoFit/>
          </a:bodyPr>
          <a:lstStyle/>
          <a:p>
            <a:pPr algn="ctr"/>
            <a:r>
              <a:rPr lang="en-US" sz="2400" b="0" dirty="0">
                <a:latin typeface="+mn-lt"/>
              </a:rPr>
              <a:t>Map from virtual addresses to physical addresses through </a:t>
            </a:r>
            <a:r>
              <a:rPr lang="en-US" sz="2400" b="0" dirty="0">
                <a:solidFill>
                  <a:schemeClr val="accent1"/>
                </a:solidFill>
                <a:latin typeface="+mn-lt"/>
              </a:rPr>
              <a:t>address translation</a:t>
            </a:r>
          </a:p>
        </p:txBody>
      </p:sp>
      <p:sp>
        <p:nvSpPr>
          <p:cNvPr id="7" name="Rectangle: Rounded Corners 6">
            <a:extLst>
              <a:ext uri="{FF2B5EF4-FFF2-40B4-BE49-F238E27FC236}">
                <a16:creationId xmlns:a16="http://schemas.microsoft.com/office/drawing/2014/main" id="{310F7AB8-5AE0-A9DD-6820-26BC4E408F7F}"/>
              </a:ext>
            </a:extLst>
          </p:cNvPr>
          <p:cNvSpPr/>
          <p:nvPr/>
        </p:nvSpPr>
        <p:spPr bwMode="auto">
          <a:xfrm>
            <a:off x="1066800" y="2819400"/>
            <a:ext cx="3132406" cy="34290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9" name="Arrow: Right 8">
            <a:extLst>
              <a:ext uri="{FF2B5EF4-FFF2-40B4-BE49-F238E27FC236}">
                <a16:creationId xmlns:a16="http://schemas.microsoft.com/office/drawing/2014/main" id="{801FF09D-5FC3-FDA0-56E5-FC9D5BB5E924}"/>
              </a:ext>
            </a:extLst>
          </p:cNvPr>
          <p:cNvSpPr/>
          <p:nvPr/>
        </p:nvSpPr>
        <p:spPr bwMode="auto">
          <a:xfrm>
            <a:off x="4953000" y="3966001"/>
            <a:ext cx="1981200" cy="830997"/>
          </a:xfrm>
          <a:prstGeom prs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10" name="Rectangle: Rounded Corners 9">
            <a:extLst>
              <a:ext uri="{FF2B5EF4-FFF2-40B4-BE49-F238E27FC236}">
                <a16:creationId xmlns:a16="http://schemas.microsoft.com/office/drawing/2014/main" id="{75973EC8-FB0F-48C2-EDE1-EE84EC03BFE2}"/>
              </a:ext>
            </a:extLst>
          </p:cNvPr>
          <p:cNvSpPr/>
          <p:nvPr/>
        </p:nvSpPr>
        <p:spPr bwMode="auto">
          <a:xfrm>
            <a:off x="7768296" y="2666998"/>
            <a:ext cx="3433103" cy="34290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11" name="TextBox 10">
            <a:extLst>
              <a:ext uri="{FF2B5EF4-FFF2-40B4-BE49-F238E27FC236}">
                <a16:creationId xmlns:a16="http://schemas.microsoft.com/office/drawing/2014/main" id="{2B75244B-61BD-5519-8E50-07F4E9DB09EF}"/>
              </a:ext>
            </a:extLst>
          </p:cNvPr>
          <p:cNvSpPr txBox="1"/>
          <p:nvPr/>
        </p:nvSpPr>
        <p:spPr>
          <a:xfrm>
            <a:off x="480353" y="3781334"/>
            <a:ext cx="4305300" cy="1200329"/>
          </a:xfrm>
          <a:prstGeom prst="rect">
            <a:avLst/>
          </a:prstGeom>
          <a:noFill/>
        </p:spPr>
        <p:txBody>
          <a:bodyPr wrap="square">
            <a:spAutoFit/>
          </a:bodyPr>
          <a:lstStyle/>
          <a:p>
            <a:pPr algn="ctr"/>
            <a:r>
              <a:rPr lang="en-US" sz="2400" b="0" dirty="0" err="1">
                <a:latin typeface="+mn-lt"/>
              </a:rPr>
              <a:t>Pid</a:t>
            </a:r>
            <a:r>
              <a:rPr lang="en-US" sz="2400" b="0" dirty="0">
                <a:latin typeface="+mn-lt"/>
              </a:rPr>
              <a:t>,</a:t>
            </a:r>
          </a:p>
          <a:p>
            <a:pPr algn="ctr"/>
            <a:r>
              <a:rPr lang="en-US" sz="2400" b="0" dirty="0">
                <a:latin typeface="+mn-lt"/>
              </a:rPr>
              <a:t>Virtual Memory Address</a:t>
            </a:r>
          </a:p>
        </p:txBody>
      </p:sp>
      <p:sp>
        <p:nvSpPr>
          <p:cNvPr id="12" name="TextBox 11">
            <a:extLst>
              <a:ext uri="{FF2B5EF4-FFF2-40B4-BE49-F238E27FC236}">
                <a16:creationId xmlns:a16="http://schemas.microsoft.com/office/drawing/2014/main" id="{F3B67764-824B-FEA6-DEA7-38F779B7B275}"/>
              </a:ext>
            </a:extLst>
          </p:cNvPr>
          <p:cNvSpPr txBox="1"/>
          <p:nvPr/>
        </p:nvSpPr>
        <p:spPr>
          <a:xfrm>
            <a:off x="7768296" y="3822449"/>
            <a:ext cx="3433103" cy="830997"/>
          </a:xfrm>
          <a:prstGeom prst="rect">
            <a:avLst/>
          </a:prstGeom>
          <a:noFill/>
        </p:spPr>
        <p:txBody>
          <a:bodyPr wrap="square">
            <a:spAutoFit/>
          </a:bodyPr>
          <a:lstStyle/>
          <a:p>
            <a:pPr algn="ctr"/>
            <a:r>
              <a:rPr lang="en-US" sz="2400" b="0" dirty="0">
                <a:latin typeface="+mn-lt"/>
              </a:rPr>
              <a:t>Physical Memory Address</a:t>
            </a:r>
          </a:p>
        </p:txBody>
      </p:sp>
    </p:spTree>
    <p:extLst>
      <p:ext uri="{BB962C8B-B14F-4D97-AF65-F5344CB8AC3E}">
        <p14:creationId xmlns:p14="http://schemas.microsoft.com/office/powerpoint/2010/main" val="21585898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5A4D73F2-AD06-D129-02BA-B4A2BBC78C83}"/>
              </a:ext>
            </a:extLst>
          </p:cNvPr>
          <p:cNvSpPr/>
          <p:nvPr/>
        </p:nvSpPr>
        <p:spPr bwMode="auto">
          <a:xfrm>
            <a:off x="1078524" y="4456164"/>
            <a:ext cx="3132406" cy="1826005"/>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Attempt 2: Virtualization</a:t>
            </a:r>
          </a:p>
        </p:txBody>
      </p:sp>
      <p:sp>
        <p:nvSpPr>
          <p:cNvPr id="3" name="TextBox 2">
            <a:extLst>
              <a:ext uri="{FF2B5EF4-FFF2-40B4-BE49-F238E27FC236}">
                <a16:creationId xmlns:a16="http://schemas.microsoft.com/office/drawing/2014/main" id="{A77FFAE3-43C6-47A7-521E-9245B3AA1D27}"/>
              </a:ext>
            </a:extLst>
          </p:cNvPr>
          <p:cNvSpPr txBox="1"/>
          <p:nvPr/>
        </p:nvSpPr>
        <p:spPr>
          <a:xfrm>
            <a:off x="1066800" y="1447800"/>
            <a:ext cx="9677400" cy="461665"/>
          </a:xfrm>
          <a:prstGeom prst="rect">
            <a:avLst/>
          </a:prstGeom>
          <a:noFill/>
        </p:spPr>
        <p:txBody>
          <a:bodyPr wrap="square">
            <a:spAutoFit/>
          </a:bodyPr>
          <a:lstStyle/>
          <a:p>
            <a:pPr algn="ctr"/>
            <a:r>
              <a:rPr lang="en-US" sz="2400" b="0" dirty="0">
                <a:latin typeface="+mn-lt"/>
              </a:rPr>
              <a:t>Continues to provide isolation</a:t>
            </a:r>
            <a:endParaRPr lang="en-US" sz="2400" b="0" dirty="0">
              <a:solidFill>
                <a:schemeClr val="accent1"/>
              </a:solidFill>
              <a:latin typeface="+mn-lt"/>
            </a:endParaRPr>
          </a:p>
        </p:txBody>
      </p:sp>
      <p:sp>
        <p:nvSpPr>
          <p:cNvPr id="7" name="Rectangle: Rounded Corners 6">
            <a:extLst>
              <a:ext uri="{FF2B5EF4-FFF2-40B4-BE49-F238E27FC236}">
                <a16:creationId xmlns:a16="http://schemas.microsoft.com/office/drawing/2014/main" id="{310F7AB8-5AE0-A9DD-6820-26BC4E408F7F}"/>
              </a:ext>
            </a:extLst>
          </p:cNvPr>
          <p:cNvSpPr/>
          <p:nvPr/>
        </p:nvSpPr>
        <p:spPr bwMode="auto">
          <a:xfrm>
            <a:off x="1066800" y="2819400"/>
            <a:ext cx="3132406" cy="15240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9" name="Arrow: Right 8">
            <a:extLst>
              <a:ext uri="{FF2B5EF4-FFF2-40B4-BE49-F238E27FC236}">
                <a16:creationId xmlns:a16="http://schemas.microsoft.com/office/drawing/2014/main" id="{801FF09D-5FC3-FDA0-56E5-FC9D5BB5E924}"/>
              </a:ext>
            </a:extLst>
          </p:cNvPr>
          <p:cNvSpPr/>
          <p:nvPr/>
        </p:nvSpPr>
        <p:spPr bwMode="auto">
          <a:xfrm>
            <a:off x="4953000" y="3966001"/>
            <a:ext cx="1981200" cy="830997"/>
          </a:xfrm>
          <a:prstGeom prs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10" name="Rectangle: Rounded Corners 9">
            <a:extLst>
              <a:ext uri="{FF2B5EF4-FFF2-40B4-BE49-F238E27FC236}">
                <a16:creationId xmlns:a16="http://schemas.microsoft.com/office/drawing/2014/main" id="{75973EC8-FB0F-48C2-EDE1-EE84EC03BFE2}"/>
              </a:ext>
            </a:extLst>
          </p:cNvPr>
          <p:cNvSpPr/>
          <p:nvPr/>
        </p:nvSpPr>
        <p:spPr bwMode="auto">
          <a:xfrm>
            <a:off x="7768296" y="2666998"/>
            <a:ext cx="3433103" cy="34290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11" name="TextBox 10">
            <a:extLst>
              <a:ext uri="{FF2B5EF4-FFF2-40B4-BE49-F238E27FC236}">
                <a16:creationId xmlns:a16="http://schemas.microsoft.com/office/drawing/2014/main" id="{2B75244B-61BD-5519-8E50-07F4E9DB09EF}"/>
              </a:ext>
            </a:extLst>
          </p:cNvPr>
          <p:cNvSpPr txBox="1"/>
          <p:nvPr/>
        </p:nvSpPr>
        <p:spPr>
          <a:xfrm>
            <a:off x="480353" y="3037618"/>
            <a:ext cx="4305300" cy="1200329"/>
          </a:xfrm>
          <a:prstGeom prst="rect">
            <a:avLst/>
          </a:prstGeom>
          <a:noFill/>
        </p:spPr>
        <p:txBody>
          <a:bodyPr wrap="square">
            <a:spAutoFit/>
          </a:bodyPr>
          <a:lstStyle/>
          <a:p>
            <a:pPr algn="ctr"/>
            <a:r>
              <a:rPr lang="en-US" sz="2400" b="0" dirty="0">
                <a:latin typeface="+mn-lt"/>
              </a:rPr>
              <a:t>Process 1,</a:t>
            </a:r>
          </a:p>
          <a:p>
            <a:pPr algn="ctr"/>
            <a:r>
              <a:rPr lang="en-US" sz="2400" b="0" dirty="0">
                <a:latin typeface="+mn-lt"/>
              </a:rPr>
              <a:t>Virtual Memory Address</a:t>
            </a:r>
          </a:p>
        </p:txBody>
      </p:sp>
      <p:sp>
        <p:nvSpPr>
          <p:cNvPr id="12" name="TextBox 11">
            <a:extLst>
              <a:ext uri="{FF2B5EF4-FFF2-40B4-BE49-F238E27FC236}">
                <a16:creationId xmlns:a16="http://schemas.microsoft.com/office/drawing/2014/main" id="{F3B67764-824B-FEA6-DEA7-38F779B7B275}"/>
              </a:ext>
            </a:extLst>
          </p:cNvPr>
          <p:cNvSpPr txBox="1"/>
          <p:nvPr/>
        </p:nvSpPr>
        <p:spPr>
          <a:xfrm>
            <a:off x="7768295" y="2855515"/>
            <a:ext cx="3433103" cy="830997"/>
          </a:xfrm>
          <a:prstGeom prst="rect">
            <a:avLst/>
          </a:prstGeom>
          <a:noFill/>
        </p:spPr>
        <p:txBody>
          <a:bodyPr wrap="square">
            <a:spAutoFit/>
          </a:bodyPr>
          <a:lstStyle/>
          <a:p>
            <a:pPr algn="ctr"/>
            <a:r>
              <a:rPr lang="en-US" sz="2400" b="0" dirty="0">
                <a:latin typeface="+mn-lt"/>
              </a:rPr>
              <a:t>Physical Memory for P1</a:t>
            </a:r>
          </a:p>
        </p:txBody>
      </p:sp>
      <p:sp>
        <p:nvSpPr>
          <p:cNvPr id="4" name="TextBox 3">
            <a:extLst>
              <a:ext uri="{FF2B5EF4-FFF2-40B4-BE49-F238E27FC236}">
                <a16:creationId xmlns:a16="http://schemas.microsoft.com/office/drawing/2014/main" id="{2F687E15-F46C-457B-687E-432690EBE40E}"/>
              </a:ext>
            </a:extLst>
          </p:cNvPr>
          <p:cNvSpPr txBox="1"/>
          <p:nvPr/>
        </p:nvSpPr>
        <p:spPr>
          <a:xfrm>
            <a:off x="1078524" y="4796998"/>
            <a:ext cx="3120682" cy="1200329"/>
          </a:xfrm>
          <a:prstGeom prst="rect">
            <a:avLst/>
          </a:prstGeom>
          <a:noFill/>
        </p:spPr>
        <p:txBody>
          <a:bodyPr wrap="square">
            <a:spAutoFit/>
          </a:bodyPr>
          <a:lstStyle/>
          <a:p>
            <a:pPr algn="ctr"/>
            <a:r>
              <a:rPr lang="en-US" sz="2400" b="0" dirty="0">
                <a:latin typeface="+mn-lt"/>
              </a:rPr>
              <a:t>Process 2,</a:t>
            </a:r>
          </a:p>
          <a:p>
            <a:pPr algn="ctr"/>
            <a:r>
              <a:rPr lang="en-US" sz="2400" b="0" dirty="0">
                <a:latin typeface="+mn-lt"/>
              </a:rPr>
              <a:t>Virtual Memory Address</a:t>
            </a:r>
          </a:p>
        </p:txBody>
      </p:sp>
      <p:sp>
        <p:nvSpPr>
          <p:cNvPr id="5" name="TextBox 4">
            <a:extLst>
              <a:ext uri="{FF2B5EF4-FFF2-40B4-BE49-F238E27FC236}">
                <a16:creationId xmlns:a16="http://schemas.microsoft.com/office/drawing/2014/main" id="{48577CC2-C73C-6812-4A72-47205F65D0E0}"/>
              </a:ext>
            </a:extLst>
          </p:cNvPr>
          <p:cNvSpPr txBox="1"/>
          <p:nvPr/>
        </p:nvSpPr>
        <p:spPr>
          <a:xfrm>
            <a:off x="7756572" y="5158293"/>
            <a:ext cx="3433103" cy="830997"/>
          </a:xfrm>
          <a:prstGeom prst="rect">
            <a:avLst/>
          </a:prstGeom>
          <a:noFill/>
        </p:spPr>
        <p:txBody>
          <a:bodyPr wrap="square">
            <a:spAutoFit/>
          </a:bodyPr>
          <a:lstStyle/>
          <a:p>
            <a:pPr algn="ctr"/>
            <a:r>
              <a:rPr lang="en-US" sz="2400" b="0" dirty="0">
                <a:latin typeface="+mn-lt"/>
              </a:rPr>
              <a:t>Physical Memory for P2</a:t>
            </a:r>
          </a:p>
        </p:txBody>
      </p:sp>
      <p:cxnSp>
        <p:nvCxnSpPr>
          <p:cNvPr id="8" name="Straight Connector 7">
            <a:extLst>
              <a:ext uri="{FF2B5EF4-FFF2-40B4-BE49-F238E27FC236}">
                <a16:creationId xmlns:a16="http://schemas.microsoft.com/office/drawing/2014/main" id="{824FB4C2-9A0D-62ED-B9D5-68C6D85B5A5C}"/>
              </a:ext>
            </a:extLst>
          </p:cNvPr>
          <p:cNvCxnSpPr/>
          <p:nvPr/>
        </p:nvCxnSpPr>
        <p:spPr bwMode="auto">
          <a:xfrm>
            <a:off x="7756572" y="5029200"/>
            <a:ext cx="3433103"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7969306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Benefits of Virtualization</a:t>
            </a:r>
          </a:p>
        </p:txBody>
      </p:sp>
      <p:sp>
        <p:nvSpPr>
          <p:cNvPr id="4" name="Content Placeholder 2">
            <a:extLst>
              <a:ext uri="{FF2B5EF4-FFF2-40B4-BE49-F238E27FC236}">
                <a16:creationId xmlns:a16="http://schemas.microsoft.com/office/drawing/2014/main" id="{061DE2C7-6ECF-8DF6-A67B-67D835EDE96D}"/>
              </a:ext>
            </a:extLst>
          </p:cNvPr>
          <p:cNvSpPr txBox="1">
            <a:spLocks/>
          </p:cNvSpPr>
          <p:nvPr/>
        </p:nvSpPr>
        <p:spPr bwMode="auto">
          <a:xfrm>
            <a:off x="533400" y="1828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kern="0" dirty="0">
                <a:solidFill>
                  <a:schemeClr val="accent1"/>
                </a:solidFill>
                <a:latin typeface="+mn-lt"/>
              </a:rPr>
              <a:t>Expandable memory</a:t>
            </a:r>
          </a:p>
          <a:p>
            <a:pPr marL="0" indent="0" algn="ctr">
              <a:buNone/>
            </a:pPr>
            <a:r>
              <a:rPr lang="en-US" kern="0" dirty="0">
                <a:latin typeface="+mn-lt"/>
              </a:rPr>
              <a:t>Whole space of virtual address space! Even physical address not resident in memory</a:t>
            </a:r>
          </a:p>
        </p:txBody>
      </p:sp>
      <p:sp>
        <p:nvSpPr>
          <p:cNvPr id="5" name="Content Placeholder 2">
            <a:extLst>
              <a:ext uri="{FF2B5EF4-FFF2-40B4-BE49-F238E27FC236}">
                <a16:creationId xmlns:a16="http://schemas.microsoft.com/office/drawing/2014/main" id="{BE69F3EB-1FED-9B30-D9AF-2AFFB51A1DE6}"/>
              </a:ext>
            </a:extLst>
          </p:cNvPr>
          <p:cNvSpPr txBox="1">
            <a:spLocks/>
          </p:cNvSpPr>
          <p:nvPr/>
        </p:nvSpPr>
        <p:spPr bwMode="auto">
          <a:xfrm>
            <a:off x="6248400" y="1828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2) Memory Sharing</a:t>
            </a:r>
          </a:p>
          <a:p>
            <a:pPr marL="0" indent="0" algn="ctr">
              <a:buNone/>
            </a:pPr>
            <a:r>
              <a:rPr lang="en-US" kern="0">
                <a:latin typeface="+mn-lt"/>
              </a:rPr>
              <a:t>Same virtual address can map to same physical address</a:t>
            </a:r>
          </a:p>
        </p:txBody>
      </p:sp>
      <p:sp>
        <p:nvSpPr>
          <p:cNvPr id="6" name="Content Placeholder 2">
            <a:extLst>
              <a:ext uri="{FF2B5EF4-FFF2-40B4-BE49-F238E27FC236}">
                <a16:creationId xmlns:a16="http://schemas.microsoft.com/office/drawing/2014/main" id="{12742A32-2015-2507-7491-FFEDB531F725}"/>
              </a:ext>
            </a:extLst>
          </p:cNvPr>
          <p:cNvSpPr txBox="1">
            <a:spLocks/>
          </p:cNvSpPr>
          <p:nvPr/>
        </p:nvSpPr>
        <p:spPr bwMode="auto">
          <a:xfrm>
            <a:off x="381000" y="44196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3) Relative Memory Addresses</a:t>
            </a:r>
          </a:p>
          <a:p>
            <a:pPr marL="0" indent="0" algn="ctr">
              <a:buNone/>
            </a:pPr>
            <a:r>
              <a:rPr lang="en-US" kern="0">
                <a:latin typeface="+mn-lt"/>
              </a:rPr>
              <a:t>Every process’s memory always starts at 0</a:t>
            </a:r>
          </a:p>
        </p:txBody>
      </p:sp>
      <p:sp>
        <p:nvSpPr>
          <p:cNvPr id="8" name="Content Placeholder 2">
            <a:extLst>
              <a:ext uri="{FF2B5EF4-FFF2-40B4-BE49-F238E27FC236}">
                <a16:creationId xmlns:a16="http://schemas.microsoft.com/office/drawing/2014/main" id="{C54FBDE6-432B-292E-0214-6E8ABA921671}"/>
              </a:ext>
            </a:extLst>
          </p:cNvPr>
          <p:cNvSpPr txBox="1">
            <a:spLocks/>
          </p:cNvSpPr>
          <p:nvPr/>
        </p:nvSpPr>
        <p:spPr bwMode="auto">
          <a:xfrm>
            <a:off x="6553200" y="4426634"/>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4) Fragmentation</a:t>
            </a:r>
          </a:p>
          <a:p>
            <a:pPr marL="0" indent="0" algn="ctr">
              <a:buNone/>
            </a:pPr>
            <a:r>
              <a:rPr lang="en-US" kern="0">
                <a:latin typeface="+mn-lt"/>
              </a:rPr>
              <a:t>Can dynamically change mapping of virtual to physical addresses</a:t>
            </a:r>
          </a:p>
        </p:txBody>
      </p:sp>
    </p:spTree>
    <p:extLst>
      <p:ext uri="{BB962C8B-B14F-4D97-AF65-F5344CB8AC3E}">
        <p14:creationId xmlns:p14="http://schemas.microsoft.com/office/powerpoint/2010/main" val="36832867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2C24-B5EF-C768-98F1-B28A31EC5F41}"/>
              </a:ext>
            </a:extLst>
          </p:cNvPr>
          <p:cNvSpPr>
            <a:spLocks noGrp="1"/>
          </p:cNvSpPr>
          <p:nvPr>
            <p:ph type="title"/>
          </p:nvPr>
        </p:nvSpPr>
        <p:spPr/>
        <p:txBody>
          <a:bodyPr/>
          <a:lstStyle/>
          <a:p>
            <a:r>
              <a:rPr lang="en-US">
                <a:latin typeface="+mj-lt"/>
              </a:rPr>
              <a:t>What does this program do? (CS61C)</a:t>
            </a:r>
          </a:p>
        </p:txBody>
      </p:sp>
      <p:sp>
        <p:nvSpPr>
          <p:cNvPr id="3" name="TextBox 2">
            <a:extLst>
              <a:ext uri="{FF2B5EF4-FFF2-40B4-BE49-F238E27FC236}">
                <a16:creationId xmlns:a16="http://schemas.microsoft.com/office/drawing/2014/main" id="{4BD7E425-1F34-A5BB-2A64-F85C0BAAADED}"/>
              </a:ext>
            </a:extLst>
          </p:cNvPr>
          <p:cNvSpPr txBox="1"/>
          <p:nvPr/>
        </p:nvSpPr>
        <p:spPr>
          <a:xfrm>
            <a:off x="5486400" y="914400"/>
            <a:ext cx="6104964" cy="369332"/>
          </a:xfrm>
          <a:prstGeom prst="rect">
            <a:avLst/>
          </a:prstGeom>
          <a:solidFill>
            <a:schemeClr val="bg2">
              <a:alpha val="20000"/>
            </a:schemeClr>
          </a:solidFill>
          <a:effectLst>
            <a:outerShdw blurRad="50800" dist="50800" dir="5400000" sx="4000" sy="4000" algn="ctr" rotWithShape="0">
              <a:srgbClr val="000000">
                <a:alpha val="43137"/>
              </a:srgbClr>
            </a:outerShdw>
            <a:softEdge rad="76200"/>
          </a:effectLst>
        </p:spPr>
        <p:txBody>
          <a:bodyPr wrap="square">
            <a:spAutoFit/>
          </a:bodyPr>
          <a:lstStyle/>
          <a:p>
            <a:pPr algn="l"/>
            <a:r>
              <a:rPr lang="en-US" err="1">
                <a:latin typeface="Courier New" panose="02070309020205020404" pitchFamily="49" charset="0"/>
                <a:cs typeface="Courier New" panose="02070309020205020404" pitchFamily="49" charset="0"/>
              </a:rPr>
              <a:t>crooks@laptop</a:t>
            </a:r>
            <a:r>
              <a:rPr lang="en-US">
                <a:latin typeface="Courier New" panose="02070309020205020404" pitchFamily="49" charset="0"/>
                <a:cs typeface="Courier New" panose="02070309020205020404" pitchFamily="49" charset="0"/>
              </a:rPr>
              <a:t>&gt; </a:t>
            </a:r>
            <a:r>
              <a:rPr lang="en-US" err="1">
                <a:latin typeface="Courier New" panose="02070309020205020404" pitchFamily="49" charset="0"/>
                <a:cs typeface="Courier New" panose="02070309020205020404" pitchFamily="49" charset="0"/>
              </a:rPr>
              <a:t>gcc</a:t>
            </a:r>
            <a:r>
              <a:rPr lang="en-US">
                <a:latin typeface="Courier New" panose="02070309020205020404" pitchFamily="49" charset="0"/>
                <a:cs typeface="Courier New" panose="02070309020205020404" pitchFamily="49" charset="0"/>
              </a:rPr>
              <a:t> –o memory </a:t>
            </a:r>
            <a:r>
              <a:rPr lang="en-US" err="1">
                <a:latin typeface="Courier New" panose="02070309020205020404" pitchFamily="49" charset="0"/>
                <a:cs typeface="Courier New" panose="02070309020205020404" pitchFamily="49" charset="0"/>
              </a:rPr>
              <a:t>memory.c</a:t>
            </a:r>
            <a:r>
              <a:rPr lang="en-US">
                <a:latin typeface="Courier New" panose="02070309020205020404" pitchFamily="49" charset="0"/>
                <a:cs typeface="Courier New" panose="02070309020205020404" pitchFamily="49" charset="0"/>
              </a:rPr>
              <a:t> -Wall</a:t>
            </a:r>
          </a:p>
        </p:txBody>
      </p:sp>
      <p:sp>
        <p:nvSpPr>
          <p:cNvPr id="4" name="TextBox 3">
            <a:extLst>
              <a:ext uri="{FF2B5EF4-FFF2-40B4-BE49-F238E27FC236}">
                <a16:creationId xmlns:a16="http://schemas.microsoft.com/office/drawing/2014/main" id="{643D90B0-1CD2-A52A-36DF-7B2E51260F36}"/>
              </a:ext>
            </a:extLst>
          </p:cNvPr>
          <p:cNvSpPr txBox="1"/>
          <p:nvPr/>
        </p:nvSpPr>
        <p:spPr>
          <a:xfrm>
            <a:off x="136642" y="762994"/>
            <a:ext cx="5326225" cy="3539430"/>
          </a:xfrm>
          <a:prstGeom prst="rect">
            <a:avLst/>
          </a:prstGeom>
          <a:solidFill>
            <a:schemeClr val="bg2">
              <a:alpha val="20000"/>
            </a:schemeClr>
          </a:solidFill>
          <a:effectLst>
            <a:softEdge rad="76200"/>
          </a:effectLst>
        </p:spPr>
        <p:txBody>
          <a:bodyPr wrap="square">
            <a:spAutoFit/>
          </a:bodyPr>
          <a:lstStyle/>
          <a:p>
            <a:pPr algn="l"/>
            <a:r>
              <a:rPr lang="en-US" sz="1600" i="0" u="none" strike="noStrike" baseline="0">
                <a:latin typeface="Courier New" panose="02070309020205020404" pitchFamily="49" charset="0"/>
                <a:cs typeface="Courier New" panose="02070309020205020404" pitchFamily="49" charset="0"/>
              </a:rPr>
              <a:t>#include &lt;</a:t>
            </a:r>
            <a:r>
              <a:rPr lang="en-US" sz="1600" i="0" u="none" strike="noStrike" baseline="0" err="1">
                <a:latin typeface="Courier New" panose="02070309020205020404" pitchFamily="49" charset="0"/>
                <a:cs typeface="Courier New" panose="02070309020205020404" pitchFamily="49" charset="0"/>
              </a:rPr>
              <a:t>stdio.h</a:t>
            </a:r>
            <a:r>
              <a:rPr lang="en-US" sz="1600" i="0" u="none" strike="noStrike" baseline="0">
                <a:latin typeface="Courier New" panose="02070309020205020404" pitchFamily="49" charset="0"/>
                <a:cs typeface="Courier New" panose="02070309020205020404" pitchFamily="49" charset="0"/>
              </a:rPr>
              <a:t>&gt;</a:t>
            </a:r>
          </a:p>
          <a:p>
            <a:pPr algn="l"/>
            <a:r>
              <a:rPr lang="en-US" sz="1600" i="0" u="none" strike="noStrike" baseline="0">
                <a:latin typeface="Courier New" panose="02070309020205020404" pitchFamily="49" charset="0"/>
                <a:cs typeface="Courier New" panose="02070309020205020404" pitchFamily="49" charset="0"/>
              </a:rPr>
              <a:t>#include &lt;</a:t>
            </a:r>
            <a:r>
              <a:rPr lang="en-US" sz="1600" i="0" u="none" strike="noStrike" baseline="0" err="1">
                <a:latin typeface="Courier New" panose="02070309020205020404" pitchFamily="49" charset="0"/>
                <a:cs typeface="Courier New" panose="02070309020205020404" pitchFamily="49" charset="0"/>
              </a:rPr>
              <a:t>stdlib.h</a:t>
            </a:r>
            <a:r>
              <a:rPr lang="en-US" sz="1600" i="0" u="none" strike="noStrike" baseline="0">
                <a:latin typeface="Courier New" panose="02070309020205020404" pitchFamily="49" charset="0"/>
                <a:cs typeface="Courier New" panose="02070309020205020404" pitchFamily="49" charset="0"/>
              </a:rPr>
              <a:t>&gt;</a:t>
            </a:r>
          </a:p>
          <a:p>
            <a:pPr algn="l"/>
            <a:r>
              <a:rPr lang="en-US" sz="1600" i="0" u="none" strike="noStrike" baseline="0">
                <a:latin typeface="Courier New" panose="02070309020205020404" pitchFamily="49" charset="0"/>
                <a:cs typeface="Courier New" panose="02070309020205020404" pitchFamily="49" charset="0"/>
              </a:rPr>
              <a:t>#include &lt;</a:t>
            </a:r>
            <a:r>
              <a:rPr lang="en-US" sz="1600" i="0" u="none" strike="noStrike" baseline="0" err="1">
                <a:latin typeface="Courier New" panose="02070309020205020404" pitchFamily="49" charset="0"/>
                <a:cs typeface="Courier New" panose="02070309020205020404" pitchFamily="49" charset="0"/>
              </a:rPr>
              <a:t>unistd.h</a:t>
            </a:r>
            <a:r>
              <a:rPr lang="en-US" sz="1600" i="0" u="none" strike="noStrike" baseline="0">
                <a:latin typeface="Courier New" panose="02070309020205020404" pitchFamily="49" charset="0"/>
                <a:cs typeface="Courier New" panose="02070309020205020404" pitchFamily="49" charset="0"/>
              </a:rPr>
              <a:t>&gt;</a:t>
            </a:r>
          </a:p>
          <a:p>
            <a:pPr algn="l"/>
            <a:endParaRPr lang="en-US" sz="1600" i="0" u="none" strike="noStrike" baseline="0">
              <a:latin typeface="Courier New" panose="02070309020205020404" pitchFamily="49" charset="0"/>
              <a:cs typeface="Courier New" panose="02070309020205020404" pitchFamily="49" charset="0"/>
            </a:endParaRPr>
          </a:p>
          <a:p>
            <a:pPr algn="l"/>
            <a:r>
              <a:rPr lang="en-US" sz="1600" i="0" u="none" strike="noStrike" baseline="0">
                <a:latin typeface="Courier New" panose="02070309020205020404" pitchFamily="49" charset="0"/>
                <a:cs typeface="Courier New" panose="02070309020205020404" pitchFamily="49" charset="0"/>
              </a:rPr>
              <a:t>int main(int </a:t>
            </a:r>
            <a:r>
              <a:rPr lang="en-US" sz="1600" i="0" u="none" strike="noStrike" baseline="0" err="1">
                <a:latin typeface="Courier New" panose="02070309020205020404" pitchFamily="49" charset="0"/>
                <a:cs typeface="Courier New" panose="02070309020205020404" pitchFamily="49" charset="0"/>
              </a:rPr>
              <a:t>argc</a:t>
            </a:r>
            <a:r>
              <a:rPr lang="en-US" sz="1600" i="0" u="none" strike="noStrike" baseline="0">
                <a:latin typeface="Courier New" panose="02070309020205020404" pitchFamily="49" charset="0"/>
                <a:cs typeface="Courier New" panose="02070309020205020404" pitchFamily="49" charset="0"/>
              </a:rPr>
              <a:t>, char *</a:t>
            </a:r>
            <a:r>
              <a:rPr lang="en-US" sz="1600" i="0" u="none" strike="noStrike" baseline="0" err="1">
                <a:latin typeface="Courier New" panose="02070309020205020404" pitchFamily="49" charset="0"/>
                <a:cs typeface="Courier New" panose="02070309020205020404" pitchFamily="49" charset="0"/>
              </a:rPr>
              <a:t>argv</a:t>
            </a:r>
            <a:r>
              <a:rPr lang="en-US" sz="1600" i="0" u="none" strike="noStrike" baseline="0">
                <a:latin typeface="Courier New" panose="02070309020205020404" pitchFamily="49" charset="0"/>
                <a:cs typeface="Courier New" panose="02070309020205020404" pitchFamily="49" charset="0"/>
              </a:rPr>
              <a:t>[]){</a:t>
            </a:r>
          </a:p>
          <a:p>
            <a:pPr algn="l"/>
            <a:r>
              <a:rPr lang="en-US" sz="1600">
                <a:latin typeface="Courier New" panose="02070309020205020404" pitchFamily="49" charset="0"/>
                <a:cs typeface="Courier New" panose="02070309020205020404" pitchFamily="49" charset="0"/>
              </a:rPr>
              <a:t>  int </a:t>
            </a:r>
            <a:r>
              <a:rPr lang="en-US" sz="1600" i="0" u="none" strike="noStrike" baseline="0">
                <a:latin typeface="Courier New" panose="02070309020205020404" pitchFamily="49" charset="0"/>
                <a:cs typeface="Courier New" panose="02070309020205020404" pitchFamily="49" charset="0"/>
              </a:rPr>
              <a:t>*p = malloc(</a:t>
            </a:r>
            <a:r>
              <a:rPr lang="en-US" sz="1600" i="0" u="none" strike="noStrike" baseline="0" err="1">
                <a:latin typeface="Courier New" panose="02070309020205020404" pitchFamily="49" charset="0"/>
                <a:cs typeface="Courier New" panose="02070309020205020404" pitchFamily="49" charset="0"/>
              </a:rPr>
              <a:t>sizeof</a:t>
            </a:r>
            <a:r>
              <a:rPr lang="en-US" sz="1600" i="0" u="none" strike="noStrike" baseline="0">
                <a:latin typeface="Courier New" panose="02070309020205020404" pitchFamily="49" charset="0"/>
                <a:cs typeface="Courier New" panose="02070309020205020404" pitchFamily="49" charset="0"/>
              </a:rPr>
              <a:t>(int));  </a:t>
            </a:r>
          </a:p>
          <a:p>
            <a:pPr algn="l"/>
            <a:r>
              <a:rPr lang="en-US" sz="1600">
                <a:latin typeface="Courier New" panose="02070309020205020404" pitchFamily="49" charset="0"/>
                <a:cs typeface="Courier New" panose="02070309020205020404" pitchFamily="49" charset="0"/>
              </a:rPr>
              <a:t>  </a:t>
            </a:r>
            <a:r>
              <a:rPr lang="en-US" sz="1600" i="0" u="none" strike="noStrike" baseline="0" err="1">
                <a:latin typeface="Courier New" panose="02070309020205020404" pitchFamily="49" charset="0"/>
                <a:cs typeface="Courier New" panose="02070309020205020404" pitchFamily="49" charset="0"/>
              </a:rPr>
              <a:t>printf</a:t>
            </a:r>
            <a:r>
              <a:rPr lang="en-US" sz="1600" i="0" u="none" strike="noStrike" baseline="0">
                <a:latin typeface="Courier New" panose="02070309020205020404" pitchFamily="49" charset="0"/>
                <a:cs typeface="Courier New" panose="02070309020205020404" pitchFamily="49" charset="0"/>
              </a:rPr>
              <a:t>("(%d) p: %p\n", </a:t>
            </a:r>
            <a:r>
              <a:rPr lang="en-US" sz="1600" i="0" u="none" strike="noStrike" baseline="0" err="1">
                <a:latin typeface="Courier New" panose="02070309020205020404" pitchFamily="49" charset="0"/>
                <a:cs typeface="Courier New" panose="02070309020205020404" pitchFamily="49" charset="0"/>
              </a:rPr>
              <a:t>getpid</a:t>
            </a:r>
            <a:r>
              <a:rPr lang="en-US" sz="1600" i="0" u="none" strike="noStrike" baseline="0">
                <a:latin typeface="Courier New" panose="02070309020205020404" pitchFamily="49" charset="0"/>
                <a:cs typeface="Courier New" panose="02070309020205020404" pitchFamily="49" charset="0"/>
              </a:rPr>
              <a:t>(), p); </a:t>
            </a:r>
          </a:p>
          <a:p>
            <a:pPr algn="l"/>
            <a:r>
              <a:rPr lang="en-US" sz="1600" i="0" u="none" strike="noStrike" baseline="0">
                <a:latin typeface="Courier New" panose="02070309020205020404" pitchFamily="49" charset="0"/>
                <a:cs typeface="Courier New" panose="02070309020205020404" pitchFamily="49" charset="0"/>
              </a:rPr>
              <a:t>  *p = 0; </a:t>
            </a:r>
          </a:p>
          <a:p>
            <a:pPr algn="l"/>
            <a:r>
              <a:rPr lang="en-US" sz="1600" i="0" u="none" strike="noStrike" baseline="0">
                <a:latin typeface="Courier New" panose="02070309020205020404" pitchFamily="49" charset="0"/>
                <a:cs typeface="Courier New" panose="02070309020205020404" pitchFamily="49" charset="0"/>
              </a:rPr>
              <a:t>  while (1) {</a:t>
            </a:r>
          </a:p>
          <a:p>
            <a:pPr algn="l"/>
            <a:r>
              <a:rPr lang="en-US" sz="1600" i="0" u="none" strike="noStrike" baseline="0">
                <a:latin typeface="Courier New" panose="02070309020205020404" pitchFamily="49" charset="0"/>
                <a:cs typeface="Courier New" panose="02070309020205020404" pitchFamily="49" charset="0"/>
              </a:rPr>
              <a:t>    *p = *p + 1;</a:t>
            </a:r>
          </a:p>
          <a:p>
            <a:pPr algn="l"/>
            <a:r>
              <a:rPr lang="pt-BR" sz="1600" i="0" u="none" strike="noStrike" baseline="0">
                <a:latin typeface="Courier New" panose="02070309020205020404" pitchFamily="49" charset="0"/>
                <a:cs typeface="Courier New" panose="02070309020205020404" pitchFamily="49" charset="0"/>
              </a:rPr>
              <a:t>    printf("(%d) p: %d\n", getpid(), *p); </a:t>
            </a:r>
          </a:p>
          <a:p>
            <a:pPr algn="l"/>
            <a:r>
              <a:rPr lang="en-US" sz="1600" i="0" u="none" strike="noStrike" baseline="0">
                <a:latin typeface="Courier New" panose="02070309020205020404" pitchFamily="49" charset="0"/>
                <a:cs typeface="Courier New" panose="02070309020205020404" pitchFamily="49" charset="0"/>
              </a:rPr>
              <a:t>  }</a:t>
            </a:r>
          </a:p>
          <a:p>
            <a:pPr algn="l"/>
            <a:r>
              <a:rPr lang="en-US" sz="1600" i="0" u="none" strike="noStrike" baseline="0">
                <a:latin typeface="Courier New" panose="02070309020205020404" pitchFamily="49" charset="0"/>
                <a:cs typeface="Courier New" panose="02070309020205020404" pitchFamily="49" charset="0"/>
              </a:rPr>
              <a:t>  return 0;</a:t>
            </a:r>
          </a:p>
          <a:p>
            <a:pPr algn="l"/>
            <a:r>
              <a:rPr lang="en-US" sz="1600" i="0" u="none" strike="noStrike" baseline="0">
                <a:latin typeface="Courier New" panose="02070309020205020404" pitchFamily="49" charset="0"/>
                <a:cs typeface="Courier New" panose="02070309020205020404" pitchFamily="49" charset="0"/>
              </a:rPr>
              <a:t>}</a:t>
            </a:r>
            <a:endParaRPr lang="en-US" sz="160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2718BBC-E520-C439-97F1-C31D245A8116}"/>
              </a:ext>
            </a:extLst>
          </p:cNvPr>
          <p:cNvSpPr txBox="1"/>
          <p:nvPr/>
        </p:nvSpPr>
        <p:spPr>
          <a:xfrm>
            <a:off x="5486400" y="1163999"/>
            <a:ext cx="6104964" cy="369332"/>
          </a:xfrm>
          <a:prstGeom prst="rect">
            <a:avLst/>
          </a:prstGeom>
          <a:solidFill>
            <a:schemeClr val="bg2">
              <a:alpha val="20000"/>
            </a:schemeClr>
          </a:solidFill>
          <a:effectLst>
            <a:outerShdw blurRad="50800" dist="50800" dir="5400000" sx="4000" sy="4000" algn="ctr" rotWithShape="0">
              <a:srgbClr val="000000">
                <a:alpha val="43137"/>
              </a:srgbClr>
            </a:outerShdw>
            <a:softEdge rad="76200"/>
          </a:effectLst>
        </p:spPr>
        <p:txBody>
          <a:bodyPr wrap="square">
            <a:spAutoFit/>
          </a:bodyPr>
          <a:lstStyle/>
          <a:p>
            <a:pPr algn="l"/>
            <a:r>
              <a:rPr lang="en-US" err="1">
                <a:latin typeface="Courier New" panose="02070309020205020404" pitchFamily="49" charset="0"/>
                <a:cs typeface="Courier New" panose="02070309020205020404" pitchFamily="49" charset="0"/>
              </a:rPr>
              <a:t>crooks@laptop</a:t>
            </a:r>
            <a:r>
              <a:rPr lang="en-US">
                <a:latin typeface="Courier New" panose="02070309020205020404" pitchFamily="49" charset="0"/>
                <a:cs typeface="Courier New" panose="02070309020205020404" pitchFamily="49" charset="0"/>
              </a:rPr>
              <a:t>&gt; ./memory</a:t>
            </a:r>
          </a:p>
        </p:txBody>
      </p:sp>
      <p:sp>
        <p:nvSpPr>
          <p:cNvPr id="6" name="TextBox 5">
            <a:extLst>
              <a:ext uri="{FF2B5EF4-FFF2-40B4-BE49-F238E27FC236}">
                <a16:creationId xmlns:a16="http://schemas.microsoft.com/office/drawing/2014/main" id="{574EE130-AD6A-9EE1-2803-CA2304F7A27C}"/>
              </a:ext>
            </a:extLst>
          </p:cNvPr>
          <p:cNvSpPr txBox="1"/>
          <p:nvPr/>
        </p:nvSpPr>
        <p:spPr>
          <a:xfrm>
            <a:off x="5483290" y="2840400"/>
            <a:ext cx="6104964" cy="923330"/>
          </a:xfrm>
          <a:prstGeom prst="rect">
            <a:avLst/>
          </a:prstGeom>
          <a:solidFill>
            <a:schemeClr val="bg2">
              <a:alpha val="20000"/>
            </a:schemeClr>
          </a:solidFill>
          <a:effectLst>
            <a:outerShdw blurRad="50800" dist="50800" dir="5400000" sx="4000" sy="4000" algn="ctr" rotWithShape="0">
              <a:srgbClr val="000000">
                <a:alpha val="43137"/>
              </a:srgbClr>
            </a:outerShdw>
            <a:softEdge rad="76200"/>
          </a:effectLst>
        </p:spPr>
        <p:txBody>
          <a:bodyPr wrap="square">
            <a:spAutoFit/>
          </a:bodyPr>
          <a:lstStyle/>
          <a:p>
            <a:r>
              <a:rPr lang="en-US" err="1">
                <a:latin typeface="Courier New" panose="02070309020205020404" pitchFamily="49" charset="0"/>
                <a:cs typeface="Courier New" panose="02070309020205020404" pitchFamily="49" charset="0"/>
              </a:rPr>
              <a:t>crooks@laptop</a:t>
            </a:r>
            <a:r>
              <a:rPr lang="en-US">
                <a:latin typeface="Courier New" panose="02070309020205020404" pitchFamily="49" charset="0"/>
                <a:cs typeface="Courier New" panose="02070309020205020404" pitchFamily="49" charset="0"/>
              </a:rPr>
              <a:t>&gt; </a:t>
            </a:r>
            <a:r>
              <a:rPr lang="pt-BR">
                <a:latin typeface="Courier New" panose="02070309020205020404" pitchFamily="49" charset="0"/>
                <a:cs typeface="Courier New" panose="02070309020205020404" pitchFamily="49" charset="0"/>
              </a:rPr>
              <a:t>./memory &amp; ./memory</a:t>
            </a:r>
          </a:p>
          <a:p>
            <a:r>
              <a:rPr lang="en-US">
                <a:latin typeface="Courier New" panose="02070309020205020404" pitchFamily="49" charset="0"/>
                <a:cs typeface="Courier New" panose="02070309020205020404" pitchFamily="49" charset="0"/>
              </a:rPr>
              <a:t>(120) p: 0x200000</a:t>
            </a:r>
          </a:p>
          <a:p>
            <a:r>
              <a:rPr lang="en-US">
                <a:latin typeface="Courier New" panose="02070309020205020404" pitchFamily="49" charset="0"/>
                <a:cs typeface="Courier New" panose="02070309020205020404" pitchFamily="49" charset="0"/>
              </a:rPr>
              <a:t>(254) p: 0x200000</a:t>
            </a:r>
          </a:p>
        </p:txBody>
      </p:sp>
      <p:sp>
        <p:nvSpPr>
          <p:cNvPr id="7" name="TextBox 6">
            <a:extLst>
              <a:ext uri="{FF2B5EF4-FFF2-40B4-BE49-F238E27FC236}">
                <a16:creationId xmlns:a16="http://schemas.microsoft.com/office/drawing/2014/main" id="{E4128FE9-36BA-B77B-8776-59813D1EF6CC}"/>
              </a:ext>
            </a:extLst>
          </p:cNvPr>
          <p:cNvSpPr txBox="1"/>
          <p:nvPr/>
        </p:nvSpPr>
        <p:spPr>
          <a:xfrm>
            <a:off x="5486400" y="1441590"/>
            <a:ext cx="6104964" cy="1477328"/>
          </a:xfrm>
          <a:prstGeom prst="rect">
            <a:avLst/>
          </a:prstGeom>
          <a:solidFill>
            <a:schemeClr val="bg2">
              <a:alpha val="20000"/>
            </a:schemeClr>
          </a:solidFill>
          <a:effectLst>
            <a:outerShdw blurRad="50800" dist="50800" dir="5400000" sx="4000" sy="4000" algn="ctr" rotWithShape="0">
              <a:srgbClr val="000000">
                <a:alpha val="43137"/>
              </a:srgbClr>
            </a:outerShdw>
            <a:softEdge rad="76200"/>
          </a:effectLst>
        </p:spPr>
        <p:txBody>
          <a:bodyPr wrap="square">
            <a:spAutoFit/>
          </a:bodyPr>
          <a:lstStyle/>
          <a:p>
            <a:r>
              <a:rPr lang="en-US">
                <a:latin typeface="Courier New" panose="02070309020205020404" pitchFamily="49" charset="0"/>
                <a:cs typeface="Courier New" panose="02070309020205020404" pitchFamily="49" charset="0"/>
              </a:rPr>
              <a:t>(120) p: 0x200000</a:t>
            </a:r>
          </a:p>
          <a:p>
            <a:r>
              <a:rPr lang="en-US">
                <a:latin typeface="Courier New" panose="02070309020205020404" pitchFamily="49" charset="0"/>
                <a:cs typeface="Courier New" panose="02070309020205020404" pitchFamily="49" charset="0"/>
              </a:rPr>
              <a:t>(120) p: 1</a:t>
            </a:r>
          </a:p>
          <a:p>
            <a:r>
              <a:rPr lang="en-US">
                <a:latin typeface="Courier New" panose="02070309020205020404" pitchFamily="49" charset="0"/>
                <a:cs typeface="Courier New" panose="02070309020205020404" pitchFamily="49" charset="0"/>
              </a:rPr>
              <a:t>(120) p: 2</a:t>
            </a:r>
          </a:p>
          <a:p>
            <a:r>
              <a:rPr lang="en-US">
                <a:latin typeface="Courier New" panose="02070309020205020404" pitchFamily="49" charset="0"/>
                <a:cs typeface="Courier New" panose="02070309020205020404" pitchFamily="49" charset="0"/>
              </a:rPr>
              <a:t>(120) p: 3</a:t>
            </a:r>
          </a:p>
          <a:p>
            <a:r>
              <a:rPr lang="en-US">
                <a:latin typeface="Courier New" panose="02070309020205020404" pitchFamily="49" charset="0"/>
                <a:cs typeface="Courier New" panose="02070309020205020404" pitchFamily="49" charset="0"/>
              </a:rPr>
              <a:t>(120) p: 4</a:t>
            </a:r>
          </a:p>
        </p:txBody>
      </p:sp>
      <p:sp>
        <p:nvSpPr>
          <p:cNvPr id="8" name="Content Placeholder 2">
            <a:extLst>
              <a:ext uri="{FF2B5EF4-FFF2-40B4-BE49-F238E27FC236}">
                <a16:creationId xmlns:a16="http://schemas.microsoft.com/office/drawing/2014/main" id="{3535853C-8AE2-409E-489D-E086AF8FA04F}"/>
              </a:ext>
            </a:extLst>
          </p:cNvPr>
          <p:cNvSpPr txBox="1">
            <a:spLocks/>
          </p:cNvSpPr>
          <p:nvPr/>
        </p:nvSpPr>
        <p:spPr bwMode="auto">
          <a:xfrm>
            <a:off x="1524000" y="4529059"/>
            <a:ext cx="94488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Are these virtual or physical addresses? </a:t>
            </a:r>
          </a:p>
        </p:txBody>
      </p:sp>
      <p:sp>
        <p:nvSpPr>
          <p:cNvPr id="10" name="Content Placeholder 2">
            <a:extLst>
              <a:ext uri="{FF2B5EF4-FFF2-40B4-BE49-F238E27FC236}">
                <a16:creationId xmlns:a16="http://schemas.microsoft.com/office/drawing/2014/main" id="{6EE280BD-53DD-3969-E874-DFA58FCD1F1D}"/>
              </a:ext>
            </a:extLst>
          </p:cNvPr>
          <p:cNvSpPr txBox="1">
            <a:spLocks/>
          </p:cNvSpPr>
          <p:nvPr/>
        </p:nvSpPr>
        <p:spPr bwMode="auto">
          <a:xfrm>
            <a:off x="1422400" y="5432193"/>
            <a:ext cx="94488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Virtual memory provides each process with illusion of own complete (and infinite) memory </a:t>
            </a:r>
          </a:p>
        </p:txBody>
      </p:sp>
    </p:spTree>
    <p:extLst>
      <p:ext uri="{BB962C8B-B14F-4D97-AF65-F5344CB8AC3E}">
        <p14:creationId xmlns:p14="http://schemas.microsoft.com/office/powerpoint/2010/main" val="2924979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3041DD40-15B9-A61C-BA57-0B90CA01F3C4}"/>
              </a:ext>
            </a:extLst>
          </p:cNvPr>
          <p:cNvSpPr/>
          <p:nvPr/>
        </p:nvSpPr>
        <p:spPr bwMode="auto">
          <a:xfrm>
            <a:off x="685800" y="2322020"/>
            <a:ext cx="11277600" cy="1209511"/>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Virtual Memory is Hard!</a:t>
            </a:r>
          </a:p>
        </p:txBody>
      </p:sp>
      <p:sp>
        <p:nvSpPr>
          <p:cNvPr id="21" name="Content Placeholder 2">
            <a:extLst>
              <a:ext uri="{FF2B5EF4-FFF2-40B4-BE49-F238E27FC236}">
                <a16:creationId xmlns:a16="http://schemas.microsoft.com/office/drawing/2014/main" id="{998CCE78-5F46-3822-635D-BB0C339F796F}"/>
              </a:ext>
            </a:extLst>
          </p:cNvPr>
          <p:cNvSpPr txBox="1">
            <a:spLocks/>
          </p:cNvSpPr>
          <p:nvPr/>
        </p:nvSpPr>
        <p:spPr bwMode="auto">
          <a:xfrm>
            <a:off x="1066800" y="1528157"/>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Virtualizing the CPU </a:t>
            </a:r>
          </a:p>
        </p:txBody>
      </p:sp>
      <p:sp>
        <p:nvSpPr>
          <p:cNvPr id="22" name="Content Placeholder 2">
            <a:extLst>
              <a:ext uri="{FF2B5EF4-FFF2-40B4-BE49-F238E27FC236}">
                <a16:creationId xmlns:a16="http://schemas.microsoft.com/office/drawing/2014/main" id="{1B5C018B-1570-9AE8-9DBF-C292D16C2846}"/>
              </a:ext>
            </a:extLst>
          </p:cNvPr>
          <p:cNvSpPr txBox="1">
            <a:spLocks/>
          </p:cNvSpPr>
          <p:nvPr/>
        </p:nvSpPr>
        <p:spPr bwMode="auto">
          <a:xfrm>
            <a:off x="5943600" y="925830"/>
            <a:ext cx="54864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Process Abstraction and API</a:t>
            </a:r>
          </a:p>
        </p:txBody>
      </p:sp>
      <p:sp>
        <p:nvSpPr>
          <p:cNvPr id="23" name="Content Placeholder 2">
            <a:extLst>
              <a:ext uri="{FF2B5EF4-FFF2-40B4-BE49-F238E27FC236}">
                <a16:creationId xmlns:a16="http://schemas.microsoft.com/office/drawing/2014/main" id="{30FEE699-53A6-56F9-9243-E9FE16CF3A5F}"/>
              </a:ext>
            </a:extLst>
          </p:cNvPr>
          <p:cNvSpPr txBox="1">
            <a:spLocks/>
          </p:cNvSpPr>
          <p:nvPr/>
        </p:nvSpPr>
        <p:spPr bwMode="auto">
          <a:xfrm>
            <a:off x="5933902" y="1371945"/>
            <a:ext cx="54864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Threads and Concurrency</a:t>
            </a:r>
          </a:p>
        </p:txBody>
      </p:sp>
      <p:sp>
        <p:nvSpPr>
          <p:cNvPr id="24" name="Content Placeholder 2">
            <a:extLst>
              <a:ext uri="{FF2B5EF4-FFF2-40B4-BE49-F238E27FC236}">
                <a16:creationId xmlns:a16="http://schemas.microsoft.com/office/drawing/2014/main" id="{C4240666-65B1-3523-11E7-919CC3249A23}"/>
              </a:ext>
            </a:extLst>
          </p:cNvPr>
          <p:cNvSpPr txBox="1">
            <a:spLocks/>
          </p:cNvSpPr>
          <p:nvPr/>
        </p:nvSpPr>
        <p:spPr bwMode="auto">
          <a:xfrm>
            <a:off x="5933902" y="1819794"/>
            <a:ext cx="54864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Scheduling</a:t>
            </a:r>
          </a:p>
        </p:txBody>
      </p:sp>
      <p:sp>
        <p:nvSpPr>
          <p:cNvPr id="25" name="Content Placeholder 2">
            <a:extLst>
              <a:ext uri="{FF2B5EF4-FFF2-40B4-BE49-F238E27FC236}">
                <a16:creationId xmlns:a16="http://schemas.microsoft.com/office/drawing/2014/main" id="{969AA70B-07E5-375B-67D9-16425D29D357}"/>
              </a:ext>
            </a:extLst>
          </p:cNvPr>
          <p:cNvSpPr txBox="1">
            <a:spLocks/>
          </p:cNvSpPr>
          <p:nvPr/>
        </p:nvSpPr>
        <p:spPr bwMode="auto">
          <a:xfrm>
            <a:off x="1066800" y="2681199"/>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Virtualizing Memory</a:t>
            </a:r>
          </a:p>
        </p:txBody>
      </p:sp>
      <p:sp>
        <p:nvSpPr>
          <p:cNvPr id="26" name="Content Placeholder 2">
            <a:extLst>
              <a:ext uri="{FF2B5EF4-FFF2-40B4-BE49-F238E27FC236}">
                <a16:creationId xmlns:a16="http://schemas.microsoft.com/office/drawing/2014/main" id="{F5168FE5-71CC-1753-9535-BAF620715863}"/>
              </a:ext>
            </a:extLst>
          </p:cNvPr>
          <p:cNvSpPr txBox="1">
            <a:spLocks/>
          </p:cNvSpPr>
          <p:nvPr/>
        </p:nvSpPr>
        <p:spPr bwMode="auto">
          <a:xfrm>
            <a:off x="5933902" y="2474421"/>
            <a:ext cx="5551516"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 Memory</a:t>
            </a:r>
          </a:p>
        </p:txBody>
      </p:sp>
      <p:sp>
        <p:nvSpPr>
          <p:cNvPr id="27" name="Content Placeholder 2">
            <a:extLst>
              <a:ext uri="{FF2B5EF4-FFF2-40B4-BE49-F238E27FC236}">
                <a16:creationId xmlns:a16="http://schemas.microsoft.com/office/drawing/2014/main" id="{EAC693BD-106B-4B8C-1176-DD69586DED01}"/>
              </a:ext>
            </a:extLst>
          </p:cNvPr>
          <p:cNvSpPr txBox="1">
            <a:spLocks/>
          </p:cNvSpPr>
          <p:nvPr/>
        </p:nvSpPr>
        <p:spPr bwMode="auto">
          <a:xfrm>
            <a:off x="5921433" y="2936469"/>
            <a:ext cx="5551516"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Paging</a:t>
            </a:r>
          </a:p>
        </p:txBody>
      </p:sp>
      <p:sp>
        <p:nvSpPr>
          <p:cNvPr id="28" name="Content Placeholder 2">
            <a:extLst>
              <a:ext uri="{FF2B5EF4-FFF2-40B4-BE49-F238E27FC236}">
                <a16:creationId xmlns:a16="http://schemas.microsoft.com/office/drawing/2014/main" id="{A3F2697E-C408-967B-06A4-8F5B58F14A0C}"/>
              </a:ext>
            </a:extLst>
          </p:cNvPr>
          <p:cNvSpPr txBox="1">
            <a:spLocks/>
          </p:cNvSpPr>
          <p:nvPr/>
        </p:nvSpPr>
        <p:spPr bwMode="auto">
          <a:xfrm>
            <a:off x="1066800" y="3886200"/>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Persistence</a:t>
            </a:r>
          </a:p>
        </p:txBody>
      </p:sp>
      <p:sp>
        <p:nvSpPr>
          <p:cNvPr id="29" name="Content Placeholder 2">
            <a:extLst>
              <a:ext uri="{FF2B5EF4-FFF2-40B4-BE49-F238E27FC236}">
                <a16:creationId xmlns:a16="http://schemas.microsoft.com/office/drawing/2014/main" id="{5B6B81C4-5C08-046D-E3E4-6962807867C5}"/>
              </a:ext>
            </a:extLst>
          </p:cNvPr>
          <p:cNvSpPr txBox="1">
            <a:spLocks/>
          </p:cNvSpPr>
          <p:nvPr/>
        </p:nvSpPr>
        <p:spPr bwMode="auto">
          <a:xfrm>
            <a:off x="5906193" y="3617072"/>
            <a:ext cx="5561214"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IO devices</a:t>
            </a:r>
          </a:p>
        </p:txBody>
      </p:sp>
      <p:sp>
        <p:nvSpPr>
          <p:cNvPr id="30" name="Content Placeholder 2">
            <a:extLst>
              <a:ext uri="{FF2B5EF4-FFF2-40B4-BE49-F238E27FC236}">
                <a16:creationId xmlns:a16="http://schemas.microsoft.com/office/drawing/2014/main" id="{5E375079-5CF1-7446-0386-34DE6DC655C0}"/>
              </a:ext>
            </a:extLst>
          </p:cNvPr>
          <p:cNvSpPr txBox="1">
            <a:spLocks/>
          </p:cNvSpPr>
          <p:nvPr/>
        </p:nvSpPr>
        <p:spPr bwMode="auto">
          <a:xfrm>
            <a:off x="5906193" y="4082936"/>
            <a:ext cx="5561214"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File Systems</a:t>
            </a:r>
          </a:p>
        </p:txBody>
      </p:sp>
      <p:sp>
        <p:nvSpPr>
          <p:cNvPr id="31" name="Content Placeholder 2">
            <a:extLst>
              <a:ext uri="{FF2B5EF4-FFF2-40B4-BE49-F238E27FC236}">
                <a16:creationId xmlns:a16="http://schemas.microsoft.com/office/drawing/2014/main" id="{5A916D4F-D902-B953-24AA-43090981A954}"/>
              </a:ext>
            </a:extLst>
          </p:cNvPr>
          <p:cNvSpPr txBox="1">
            <a:spLocks/>
          </p:cNvSpPr>
          <p:nvPr/>
        </p:nvSpPr>
        <p:spPr bwMode="auto">
          <a:xfrm>
            <a:off x="1029393" y="5181600"/>
            <a:ext cx="4038600"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Distributed Systems</a:t>
            </a:r>
          </a:p>
        </p:txBody>
      </p:sp>
      <p:sp>
        <p:nvSpPr>
          <p:cNvPr id="32" name="Content Placeholder 2">
            <a:extLst>
              <a:ext uri="{FF2B5EF4-FFF2-40B4-BE49-F238E27FC236}">
                <a16:creationId xmlns:a16="http://schemas.microsoft.com/office/drawing/2014/main" id="{3CA2563C-26B6-9557-4B60-7A0FE713FF49}"/>
              </a:ext>
            </a:extLst>
          </p:cNvPr>
          <p:cNvSpPr txBox="1">
            <a:spLocks/>
          </p:cNvSpPr>
          <p:nvPr/>
        </p:nvSpPr>
        <p:spPr bwMode="auto">
          <a:xfrm>
            <a:off x="5910348" y="4876800"/>
            <a:ext cx="5523807"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Challenges with distribution</a:t>
            </a:r>
          </a:p>
        </p:txBody>
      </p:sp>
      <p:sp>
        <p:nvSpPr>
          <p:cNvPr id="33" name="Content Placeholder 2">
            <a:extLst>
              <a:ext uri="{FF2B5EF4-FFF2-40B4-BE49-F238E27FC236}">
                <a16:creationId xmlns:a16="http://schemas.microsoft.com/office/drawing/2014/main" id="{CD0EC5F6-C45E-2D8B-44DF-DB94A859B058}"/>
              </a:ext>
            </a:extLst>
          </p:cNvPr>
          <p:cNvSpPr txBox="1">
            <a:spLocks/>
          </p:cNvSpPr>
          <p:nvPr/>
        </p:nvSpPr>
        <p:spPr bwMode="auto">
          <a:xfrm>
            <a:off x="5900651" y="5328809"/>
            <a:ext cx="5523807" cy="385157"/>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Data Processing &amp; Storage</a:t>
            </a:r>
          </a:p>
        </p:txBody>
      </p:sp>
    </p:spTree>
    <p:extLst>
      <p:ext uri="{BB962C8B-B14F-4D97-AF65-F5344CB8AC3E}">
        <p14:creationId xmlns:p14="http://schemas.microsoft.com/office/powerpoint/2010/main" val="12567692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B2A8-6ED7-4A52-8F86-63C86130A35B}"/>
              </a:ext>
            </a:extLst>
          </p:cNvPr>
          <p:cNvSpPr>
            <a:spLocks noGrp="1"/>
          </p:cNvSpPr>
          <p:nvPr>
            <p:ph type="title"/>
          </p:nvPr>
        </p:nvSpPr>
        <p:spPr/>
        <p:txBody>
          <a:bodyPr/>
          <a:lstStyle/>
          <a:p>
            <a:r>
              <a:rPr lang="en-US" dirty="0">
                <a:latin typeface="+mj-lt"/>
              </a:rPr>
              <a:t>Projects are looming</a:t>
            </a:r>
          </a:p>
        </p:txBody>
      </p:sp>
      <p:sp>
        <p:nvSpPr>
          <p:cNvPr id="3" name="Content Placeholder 2">
            <a:extLst>
              <a:ext uri="{FF2B5EF4-FFF2-40B4-BE49-F238E27FC236}">
                <a16:creationId xmlns:a16="http://schemas.microsoft.com/office/drawing/2014/main" id="{EBFFE042-5E13-D4A7-30F9-83FA8B60D768}"/>
              </a:ext>
            </a:extLst>
          </p:cNvPr>
          <p:cNvSpPr>
            <a:spLocks noGrp="1"/>
          </p:cNvSpPr>
          <p:nvPr>
            <p:ph idx="1"/>
          </p:nvPr>
        </p:nvSpPr>
        <p:spPr/>
        <p:txBody>
          <a:bodyPr/>
          <a:lstStyle/>
          <a:p>
            <a:pPr marL="0" indent="0">
              <a:buNone/>
            </a:pPr>
            <a:endParaRPr lang="en-US" dirty="0">
              <a:latin typeface="+mn-lt"/>
            </a:endParaRPr>
          </a:p>
          <a:p>
            <a:pPr marL="0" indent="0">
              <a:buNone/>
            </a:pPr>
            <a:r>
              <a:rPr lang="en-US" dirty="0">
                <a:latin typeface="+mn-lt"/>
              </a:rPr>
              <a:t>Group Formation Form (Link on </a:t>
            </a:r>
            <a:r>
              <a:rPr lang="en-US" dirty="0" err="1">
                <a:latin typeface="+mn-lt"/>
              </a:rPr>
              <a:t>EdStem</a:t>
            </a:r>
            <a:r>
              <a:rPr lang="en-US" dirty="0">
                <a:latin typeface="+mn-lt"/>
              </a:rPr>
              <a:t>) is due 2/9. </a:t>
            </a:r>
          </a:p>
          <a:p>
            <a:pPr marL="0" indent="0">
              <a:buNone/>
            </a:pPr>
            <a:endParaRPr lang="en-US" sz="2400" dirty="0">
              <a:latin typeface="+mn-lt"/>
            </a:endParaRPr>
          </a:p>
          <a:p>
            <a:pPr marL="0" indent="0">
              <a:buNone/>
            </a:pPr>
            <a:r>
              <a:rPr lang="en-US" dirty="0">
                <a:latin typeface="+mn-lt"/>
              </a:rPr>
              <a:t>There is a teammate search functionality on </a:t>
            </a:r>
            <a:r>
              <a:rPr lang="en-US" dirty="0" err="1">
                <a:latin typeface="+mn-lt"/>
              </a:rPr>
              <a:t>EdStem</a:t>
            </a:r>
            <a:r>
              <a:rPr lang="en-US" dirty="0">
                <a:latin typeface="+mn-lt"/>
              </a:rPr>
              <a:t>.</a:t>
            </a:r>
          </a:p>
          <a:p>
            <a:pPr marL="0" indent="0">
              <a:buNone/>
            </a:pPr>
            <a:endParaRPr lang="en-US" sz="2400" dirty="0">
              <a:latin typeface="+mn-lt"/>
            </a:endParaRPr>
          </a:p>
          <a:p>
            <a:pPr marL="0" indent="0">
              <a:buNone/>
            </a:pPr>
            <a:r>
              <a:rPr lang="en-US" dirty="0">
                <a:latin typeface="+mn-lt"/>
              </a:rPr>
              <a:t>Discussions are starting! First 2 optional but mandatory afterwards</a:t>
            </a:r>
          </a:p>
          <a:p>
            <a:pPr marL="0" indent="0">
              <a:buNone/>
            </a:pPr>
            <a:endParaRPr lang="en-US" dirty="0">
              <a:latin typeface="+mn-lt"/>
            </a:endParaRPr>
          </a:p>
          <a:p>
            <a:pPr marL="0" indent="0">
              <a:buNone/>
            </a:pPr>
            <a:r>
              <a:rPr lang="en-US" dirty="0">
                <a:latin typeface="+mn-lt"/>
              </a:rPr>
              <a:t>Project 0 will be released on 9/4</a:t>
            </a:r>
          </a:p>
          <a:p>
            <a:pPr marL="0" indent="0">
              <a:buNone/>
            </a:pPr>
            <a:endParaRPr lang="en-US" sz="2400" dirty="0">
              <a:latin typeface="+mn-lt"/>
            </a:endParaRPr>
          </a:p>
          <a:p>
            <a:pPr marL="0" indent="0">
              <a:buNone/>
            </a:pPr>
            <a:endParaRPr lang="en-US" dirty="0">
              <a:latin typeface="+mn-lt"/>
            </a:endParaRPr>
          </a:p>
        </p:txBody>
      </p:sp>
    </p:spTree>
    <p:extLst>
      <p:ext uri="{BB962C8B-B14F-4D97-AF65-F5344CB8AC3E}">
        <p14:creationId xmlns:p14="http://schemas.microsoft.com/office/powerpoint/2010/main" val="147585290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Hardware must support </a:t>
            </a:r>
          </a:p>
        </p:txBody>
      </p:sp>
      <p:sp>
        <p:nvSpPr>
          <p:cNvPr id="5" name="Content Placeholder 2">
            <a:extLst>
              <a:ext uri="{FF2B5EF4-FFF2-40B4-BE49-F238E27FC236}">
                <a16:creationId xmlns:a16="http://schemas.microsoft.com/office/drawing/2014/main" id="{6FD4FF1C-84EA-05A4-1D68-CFD7A6A279FD}"/>
              </a:ext>
            </a:extLst>
          </p:cNvPr>
          <p:cNvSpPr txBox="1">
            <a:spLocks/>
          </p:cNvSpPr>
          <p:nvPr/>
        </p:nvSpPr>
        <p:spPr bwMode="auto">
          <a:xfrm>
            <a:off x="533400" y="1828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b="1" kern="0">
                <a:solidFill>
                  <a:schemeClr val="accent1"/>
                </a:solidFill>
                <a:latin typeface="+mn-lt"/>
              </a:rPr>
              <a:t>Privileged Instructions</a:t>
            </a:r>
          </a:p>
          <a:p>
            <a:pPr marL="0" indent="0" algn="ctr">
              <a:buNone/>
            </a:pPr>
            <a:r>
              <a:rPr lang="en-US" b="1" kern="0">
                <a:latin typeface="+mn-lt"/>
              </a:rPr>
              <a:t>Unsafe instructions cannot be executed in user mode</a:t>
            </a:r>
          </a:p>
        </p:txBody>
      </p:sp>
      <p:sp>
        <p:nvSpPr>
          <p:cNvPr id="6" name="Content Placeholder 2">
            <a:extLst>
              <a:ext uri="{FF2B5EF4-FFF2-40B4-BE49-F238E27FC236}">
                <a16:creationId xmlns:a16="http://schemas.microsoft.com/office/drawing/2014/main" id="{FBD35721-5935-2687-8D86-091DCFA6DA45}"/>
              </a:ext>
            </a:extLst>
          </p:cNvPr>
          <p:cNvSpPr txBox="1">
            <a:spLocks/>
          </p:cNvSpPr>
          <p:nvPr/>
        </p:nvSpPr>
        <p:spPr bwMode="auto">
          <a:xfrm>
            <a:off x="7010400" y="179245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b="1" kern="0">
                <a:solidFill>
                  <a:schemeClr val="accent1"/>
                </a:solidFill>
                <a:latin typeface="+mn-lt"/>
              </a:rPr>
              <a:t>2) Memory Isolation</a:t>
            </a:r>
          </a:p>
          <a:p>
            <a:pPr marL="0" indent="0" algn="ctr">
              <a:buFontTx/>
              <a:buNone/>
            </a:pPr>
            <a:r>
              <a:rPr lang="en-US" b="1" kern="0">
                <a:latin typeface="+mn-lt"/>
              </a:rPr>
              <a:t>Memory accesses outside a process’s address space prohibited</a:t>
            </a:r>
          </a:p>
        </p:txBody>
      </p:sp>
      <p:sp>
        <p:nvSpPr>
          <p:cNvPr id="7" name="Content Placeholder 2">
            <a:extLst>
              <a:ext uri="{FF2B5EF4-FFF2-40B4-BE49-F238E27FC236}">
                <a16:creationId xmlns:a16="http://schemas.microsoft.com/office/drawing/2014/main" id="{79ACDE97-FC6D-A9B3-8266-7050A4E1B7AF}"/>
              </a:ext>
            </a:extLst>
          </p:cNvPr>
          <p:cNvSpPr txBox="1">
            <a:spLocks/>
          </p:cNvSpPr>
          <p:nvPr/>
        </p:nvSpPr>
        <p:spPr bwMode="auto">
          <a:xfrm>
            <a:off x="228600" y="4495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b="1" kern="0">
                <a:solidFill>
                  <a:schemeClr val="accent1"/>
                </a:solidFill>
                <a:latin typeface="+mn-lt"/>
              </a:rPr>
              <a:t>3) Interrupts</a:t>
            </a:r>
          </a:p>
          <a:p>
            <a:pPr marL="0" indent="0" algn="ctr">
              <a:buFontTx/>
              <a:buNone/>
            </a:pPr>
            <a:r>
              <a:rPr lang="en-US" b="1" kern="0">
                <a:latin typeface="+mn-lt"/>
              </a:rPr>
              <a:t>Ensure kernel can regain control from running process</a:t>
            </a:r>
          </a:p>
        </p:txBody>
      </p:sp>
      <p:sp>
        <p:nvSpPr>
          <p:cNvPr id="8" name="Content Placeholder 2">
            <a:extLst>
              <a:ext uri="{FF2B5EF4-FFF2-40B4-BE49-F238E27FC236}">
                <a16:creationId xmlns:a16="http://schemas.microsoft.com/office/drawing/2014/main" id="{DBDF870D-BD0C-AB22-434E-0A922052D590}"/>
              </a:ext>
            </a:extLst>
          </p:cNvPr>
          <p:cNvSpPr txBox="1">
            <a:spLocks/>
          </p:cNvSpPr>
          <p:nvPr/>
        </p:nvSpPr>
        <p:spPr bwMode="auto">
          <a:xfrm>
            <a:off x="6934200" y="4419600"/>
            <a:ext cx="50292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b="1" kern="0">
                <a:solidFill>
                  <a:schemeClr val="accent1"/>
                </a:solidFill>
                <a:latin typeface="+mn-lt"/>
              </a:rPr>
              <a:t>4) Safe Transfers</a:t>
            </a:r>
          </a:p>
          <a:p>
            <a:pPr marL="0" indent="0" algn="ctr">
              <a:buFontTx/>
              <a:buNone/>
            </a:pPr>
            <a:r>
              <a:rPr lang="en-US" b="1" kern="0">
                <a:latin typeface="+mn-lt"/>
              </a:rPr>
              <a:t>Correctly transfer control from user-mode to kernel-mode and back</a:t>
            </a:r>
          </a:p>
        </p:txBody>
      </p:sp>
      <p:sp>
        <p:nvSpPr>
          <p:cNvPr id="3" name="Rectangle: Rounded Corners 2">
            <a:extLst>
              <a:ext uri="{FF2B5EF4-FFF2-40B4-BE49-F238E27FC236}">
                <a16:creationId xmlns:a16="http://schemas.microsoft.com/office/drawing/2014/main" id="{9B55FDF3-047F-8C3B-94E0-4412C8D3C22F}"/>
              </a:ext>
            </a:extLst>
          </p:cNvPr>
          <p:cNvSpPr/>
          <p:nvPr/>
        </p:nvSpPr>
        <p:spPr bwMode="auto">
          <a:xfrm>
            <a:off x="183199" y="4397098"/>
            <a:ext cx="4876800" cy="1905000"/>
          </a:xfrm>
          <a:prstGeom prst="roundRect">
            <a:avLst/>
          </a:prstGeom>
          <a:noFill/>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omic Sans MS" pitchFamily="66" charset="0"/>
            </a:endParaRPr>
          </a:p>
        </p:txBody>
      </p:sp>
    </p:spTree>
    <p:extLst>
      <p:ext uri="{BB962C8B-B14F-4D97-AF65-F5344CB8AC3E}">
        <p14:creationId xmlns:p14="http://schemas.microsoft.com/office/powerpoint/2010/main" val="307455837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Req 3/4: Interrupts</a:t>
            </a:r>
          </a:p>
        </p:txBody>
      </p:sp>
      <p:sp>
        <p:nvSpPr>
          <p:cNvPr id="3" name="Content Placeholder 2">
            <a:extLst>
              <a:ext uri="{FF2B5EF4-FFF2-40B4-BE49-F238E27FC236}">
                <a16:creationId xmlns:a16="http://schemas.microsoft.com/office/drawing/2014/main" id="{F87D741D-0694-8C63-8CA7-A906BF8F454D}"/>
              </a:ext>
            </a:extLst>
          </p:cNvPr>
          <p:cNvSpPr txBox="1">
            <a:spLocks/>
          </p:cNvSpPr>
          <p:nvPr/>
        </p:nvSpPr>
        <p:spPr bwMode="auto">
          <a:xfrm>
            <a:off x="952500" y="14478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Kernel must be able to </a:t>
            </a:r>
            <a:r>
              <a:rPr lang="en-US" kern="0">
                <a:solidFill>
                  <a:schemeClr val="accent1"/>
                </a:solidFill>
                <a:latin typeface="+mn-lt"/>
              </a:rPr>
              <a:t>regain control </a:t>
            </a:r>
            <a:r>
              <a:rPr lang="en-US" kern="0">
                <a:latin typeface="+mn-lt"/>
              </a:rPr>
              <a:t>of the processor</a:t>
            </a:r>
          </a:p>
          <a:p>
            <a:pPr marL="0" indent="0" algn="ctr">
              <a:buNone/>
            </a:pPr>
            <a:endParaRPr lang="en-US" kern="0">
              <a:latin typeface="+mn-lt"/>
            </a:endParaRPr>
          </a:p>
          <a:p>
            <a:pPr marL="0" indent="0" algn="ctr">
              <a:buNone/>
            </a:pPr>
            <a:endParaRPr lang="en-US" kern="0">
              <a:latin typeface="+mn-lt"/>
            </a:endParaRPr>
          </a:p>
        </p:txBody>
      </p:sp>
      <p:sp>
        <p:nvSpPr>
          <p:cNvPr id="4" name="Content Placeholder 2">
            <a:extLst>
              <a:ext uri="{FF2B5EF4-FFF2-40B4-BE49-F238E27FC236}">
                <a16:creationId xmlns:a16="http://schemas.microsoft.com/office/drawing/2014/main" id="{85C70662-891C-C8A1-50CB-DBD9EC4D44EA}"/>
              </a:ext>
            </a:extLst>
          </p:cNvPr>
          <p:cNvSpPr txBox="1">
            <a:spLocks/>
          </p:cNvSpPr>
          <p:nvPr/>
        </p:nvSpPr>
        <p:spPr bwMode="auto">
          <a:xfrm>
            <a:off x="952500" y="41910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Set to interrupt processor after a specified delay or specified event and transfer control to (specific locations) in Kernel.</a:t>
            </a:r>
          </a:p>
          <a:p>
            <a:pPr marL="0" indent="0" algn="ctr">
              <a:buNone/>
            </a:pPr>
            <a:endParaRPr lang="en-US" kern="0">
              <a:latin typeface="+mn-lt"/>
            </a:endParaRPr>
          </a:p>
          <a:p>
            <a:pPr marL="0" indent="0" algn="ctr">
              <a:buNone/>
            </a:pPr>
            <a:r>
              <a:rPr lang="en-US" kern="0">
                <a:latin typeface="+mn-lt"/>
              </a:rPr>
              <a:t> Resetting timer is a privileged operation</a:t>
            </a:r>
          </a:p>
        </p:txBody>
      </p:sp>
      <p:sp>
        <p:nvSpPr>
          <p:cNvPr id="5" name="Content Placeholder 2">
            <a:extLst>
              <a:ext uri="{FF2B5EF4-FFF2-40B4-BE49-F238E27FC236}">
                <a16:creationId xmlns:a16="http://schemas.microsoft.com/office/drawing/2014/main" id="{017EFCFD-B471-8622-A08C-49293073C41A}"/>
              </a:ext>
            </a:extLst>
          </p:cNvPr>
          <p:cNvSpPr txBox="1">
            <a:spLocks/>
          </p:cNvSpPr>
          <p:nvPr/>
        </p:nvSpPr>
        <p:spPr bwMode="auto">
          <a:xfrm>
            <a:off x="1116623" y="28956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Hardware to the rescue! (Again x 2)</a:t>
            </a:r>
          </a:p>
          <a:p>
            <a:pPr marL="0" indent="0" algn="ctr">
              <a:buNone/>
            </a:pPr>
            <a:r>
              <a:rPr lang="en-US" kern="0">
                <a:solidFill>
                  <a:schemeClr val="accent1"/>
                </a:solidFill>
                <a:latin typeface="+mn-lt"/>
              </a:rPr>
              <a:t>Hardware Interrupts</a:t>
            </a:r>
            <a:endParaRPr lang="en-US" kern="0">
              <a:latin typeface="+mn-lt"/>
            </a:endParaRPr>
          </a:p>
          <a:p>
            <a:pPr marL="0" indent="0" algn="ctr">
              <a:buNone/>
            </a:pPr>
            <a:endParaRPr lang="en-US" kern="0">
              <a:latin typeface="+mn-lt"/>
            </a:endParaRPr>
          </a:p>
        </p:txBody>
      </p:sp>
    </p:spTree>
    <p:extLst>
      <p:ext uri="{BB962C8B-B14F-4D97-AF65-F5344CB8AC3E}">
        <p14:creationId xmlns:p14="http://schemas.microsoft.com/office/powerpoint/2010/main" val="3053109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Hardware must support </a:t>
            </a:r>
          </a:p>
        </p:txBody>
      </p:sp>
      <p:sp>
        <p:nvSpPr>
          <p:cNvPr id="5" name="Content Placeholder 2">
            <a:extLst>
              <a:ext uri="{FF2B5EF4-FFF2-40B4-BE49-F238E27FC236}">
                <a16:creationId xmlns:a16="http://schemas.microsoft.com/office/drawing/2014/main" id="{6FD4FF1C-84EA-05A4-1D68-CFD7A6A279FD}"/>
              </a:ext>
            </a:extLst>
          </p:cNvPr>
          <p:cNvSpPr txBox="1">
            <a:spLocks/>
          </p:cNvSpPr>
          <p:nvPr/>
        </p:nvSpPr>
        <p:spPr bwMode="auto">
          <a:xfrm>
            <a:off x="533400" y="1828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FontTx/>
              <a:buAutoNum type="arabicParenR"/>
            </a:pPr>
            <a:r>
              <a:rPr lang="en-US" kern="0">
                <a:solidFill>
                  <a:schemeClr val="accent1"/>
                </a:solidFill>
                <a:latin typeface="+mn-lt"/>
              </a:rPr>
              <a:t>Privileged Instructions</a:t>
            </a:r>
          </a:p>
          <a:p>
            <a:pPr marL="0" indent="0" algn="ctr">
              <a:buNone/>
            </a:pPr>
            <a:r>
              <a:rPr lang="en-US" kern="0">
                <a:latin typeface="+mn-lt"/>
              </a:rPr>
              <a:t>Unsafe instructions cannot be executed in user mode</a:t>
            </a:r>
          </a:p>
        </p:txBody>
      </p:sp>
      <p:sp>
        <p:nvSpPr>
          <p:cNvPr id="6" name="Content Placeholder 2">
            <a:extLst>
              <a:ext uri="{FF2B5EF4-FFF2-40B4-BE49-F238E27FC236}">
                <a16:creationId xmlns:a16="http://schemas.microsoft.com/office/drawing/2014/main" id="{FBD35721-5935-2687-8D86-091DCFA6DA45}"/>
              </a:ext>
            </a:extLst>
          </p:cNvPr>
          <p:cNvSpPr txBox="1">
            <a:spLocks/>
          </p:cNvSpPr>
          <p:nvPr/>
        </p:nvSpPr>
        <p:spPr bwMode="auto">
          <a:xfrm>
            <a:off x="7010400" y="1792458"/>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solidFill>
                  <a:schemeClr val="accent1"/>
                </a:solidFill>
                <a:latin typeface="+mn-lt"/>
              </a:rPr>
              <a:t>2) Memory Isolation</a:t>
            </a:r>
          </a:p>
          <a:p>
            <a:pPr marL="0" indent="0" algn="ctr">
              <a:buFontTx/>
              <a:buNone/>
            </a:pPr>
            <a:r>
              <a:rPr lang="en-US" kern="0">
                <a:latin typeface="+mn-lt"/>
              </a:rPr>
              <a:t>Memory accesses outside a process’s address space prohibited</a:t>
            </a:r>
          </a:p>
        </p:txBody>
      </p:sp>
      <p:sp>
        <p:nvSpPr>
          <p:cNvPr id="7" name="Content Placeholder 2">
            <a:extLst>
              <a:ext uri="{FF2B5EF4-FFF2-40B4-BE49-F238E27FC236}">
                <a16:creationId xmlns:a16="http://schemas.microsoft.com/office/drawing/2014/main" id="{79ACDE97-FC6D-A9B3-8266-7050A4E1B7AF}"/>
              </a:ext>
            </a:extLst>
          </p:cNvPr>
          <p:cNvSpPr txBox="1">
            <a:spLocks/>
          </p:cNvSpPr>
          <p:nvPr/>
        </p:nvSpPr>
        <p:spPr bwMode="auto">
          <a:xfrm>
            <a:off x="228600" y="4495800"/>
            <a:ext cx="455318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solidFill>
                  <a:schemeClr val="accent1"/>
                </a:solidFill>
                <a:latin typeface="+mn-lt"/>
              </a:rPr>
              <a:t>3) Interrupts</a:t>
            </a:r>
          </a:p>
          <a:p>
            <a:pPr marL="0" indent="0" algn="ctr">
              <a:buFontTx/>
              <a:buNone/>
            </a:pPr>
            <a:r>
              <a:rPr lang="en-US" kern="0">
                <a:latin typeface="+mn-lt"/>
              </a:rPr>
              <a:t>Ensure kernel can regain control from running process</a:t>
            </a:r>
          </a:p>
        </p:txBody>
      </p:sp>
      <p:sp>
        <p:nvSpPr>
          <p:cNvPr id="8" name="Content Placeholder 2">
            <a:extLst>
              <a:ext uri="{FF2B5EF4-FFF2-40B4-BE49-F238E27FC236}">
                <a16:creationId xmlns:a16="http://schemas.microsoft.com/office/drawing/2014/main" id="{DBDF870D-BD0C-AB22-434E-0A922052D590}"/>
              </a:ext>
            </a:extLst>
          </p:cNvPr>
          <p:cNvSpPr txBox="1">
            <a:spLocks/>
          </p:cNvSpPr>
          <p:nvPr/>
        </p:nvSpPr>
        <p:spPr bwMode="auto">
          <a:xfrm>
            <a:off x="6934200" y="4419600"/>
            <a:ext cx="50292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solidFill>
                  <a:schemeClr val="accent1"/>
                </a:solidFill>
                <a:latin typeface="+mn-lt"/>
              </a:rPr>
              <a:t>4) Safe Transfers</a:t>
            </a:r>
          </a:p>
          <a:p>
            <a:pPr marL="0" indent="0" algn="ctr">
              <a:buFontTx/>
              <a:buNone/>
            </a:pPr>
            <a:r>
              <a:rPr lang="en-US" kern="0" dirty="0">
                <a:latin typeface="+mn-lt"/>
              </a:rPr>
              <a:t>Correctly transfer control from user-mode to kernel-mode and back</a:t>
            </a:r>
          </a:p>
        </p:txBody>
      </p:sp>
      <p:sp>
        <p:nvSpPr>
          <p:cNvPr id="3" name="Rectangle: Rounded Corners 2">
            <a:extLst>
              <a:ext uri="{FF2B5EF4-FFF2-40B4-BE49-F238E27FC236}">
                <a16:creationId xmlns:a16="http://schemas.microsoft.com/office/drawing/2014/main" id="{1B19F831-C75E-9FD7-91AF-7A6268325868}"/>
              </a:ext>
            </a:extLst>
          </p:cNvPr>
          <p:cNvSpPr/>
          <p:nvPr/>
        </p:nvSpPr>
        <p:spPr bwMode="auto">
          <a:xfrm>
            <a:off x="6914706" y="4195796"/>
            <a:ext cx="4972493" cy="1905000"/>
          </a:xfrm>
          <a:prstGeom prst="roundRect">
            <a:avLst/>
          </a:prstGeom>
          <a:noFill/>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omic Sans MS" pitchFamily="66" charset="0"/>
            </a:endParaRPr>
          </a:p>
        </p:txBody>
      </p:sp>
    </p:spTree>
    <p:extLst>
      <p:ext uri="{BB962C8B-B14F-4D97-AF65-F5344CB8AC3E}">
        <p14:creationId xmlns:p14="http://schemas.microsoft.com/office/powerpoint/2010/main" val="390375262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a:latin typeface="+mj-lt"/>
              </a:rPr>
              <a:t>Req 4/4: Safe Control Transfer</a:t>
            </a:r>
          </a:p>
        </p:txBody>
      </p:sp>
      <p:sp>
        <p:nvSpPr>
          <p:cNvPr id="6" name="Content Placeholder 2">
            <a:extLst>
              <a:ext uri="{FF2B5EF4-FFF2-40B4-BE49-F238E27FC236}">
                <a16:creationId xmlns:a16="http://schemas.microsoft.com/office/drawing/2014/main" id="{23C13D4F-B6C0-7591-5A02-DAC87B14E977}"/>
              </a:ext>
            </a:extLst>
          </p:cNvPr>
          <p:cNvSpPr txBox="1">
            <a:spLocks/>
          </p:cNvSpPr>
          <p:nvPr/>
        </p:nvSpPr>
        <p:spPr bwMode="auto">
          <a:xfrm>
            <a:off x="1219200" y="1524000"/>
            <a:ext cx="102870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How do safely/correctly transition from executing user process to executing the kernel?</a:t>
            </a:r>
          </a:p>
          <a:p>
            <a:pPr marL="0" indent="0" algn="ctr">
              <a:buNone/>
            </a:pPr>
            <a:endParaRPr lang="en-US" kern="0">
              <a:latin typeface="+mn-lt"/>
            </a:endParaRPr>
          </a:p>
        </p:txBody>
      </p:sp>
      <p:sp>
        <p:nvSpPr>
          <p:cNvPr id="8" name="Content Placeholder 2">
            <a:extLst>
              <a:ext uri="{FF2B5EF4-FFF2-40B4-BE49-F238E27FC236}">
                <a16:creationId xmlns:a16="http://schemas.microsoft.com/office/drawing/2014/main" id="{E2024972-BCC8-950B-FED5-F7E33906BE6E}"/>
              </a:ext>
            </a:extLst>
          </p:cNvPr>
          <p:cNvSpPr txBox="1">
            <a:spLocks/>
          </p:cNvSpPr>
          <p:nvPr/>
        </p:nvSpPr>
        <p:spPr bwMode="auto">
          <a:xfrm>
            <a:off x="-152400" y="3082808"/>
            <a:ext cx="4343400" cy="85379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457200" indent="-457200" algn="ctr">
              <a:buAutoNum type="arabicParenR"/>
            </a:pPr>
            <a:r>
              <a:rPr lang="en-US" kern="0">
                <a:solidFill>
                  <a:schemeClr val="accent1"/>
                </a:solidFill>
                <a:latin typeface="+mn-lt"/>
              </a:rPr>
              <a:t>System Calls</a:t>
            </a:r>
          </a:p>
          <a:p>
            <a:pPr marL="0" indent="0" algn="ctr">
              <a:buNone/>
            </a:pPr>
            <a:endParaRPr lang="en-US" kern="0">
              <a:solidFill>
                <a:schemeClr val="accent1"/>
              </a:solidFill>
              <a:latin typeface="+mn-lt"/>
            </a:endParaRPr>
          </a:p>
        </p:txBody>
      </p:sp>
      <p:sp>
        <p:nvSpPr>
          <p:cNvPr id="9" name="Content Placeholder 2">
            <a:extLst>
              <a:ext uri="{FF2B5EF4-FFF2-40B4-BE49-F238E27FC236}">
                <a16:creationId xmlns:a16="http://schemas.microsoft.com/office/drawing/2014/main" id="{97ECA30C-E1CD-3F2B-9EF0-672F94C2EF17}"/>
              </a:ext>
            </a:extLst>
          </p:cNvPr>
          <p:cNvSpPr txBox="1">
            <a:spLocks/>
          </p:cNvSpPr>
          <p:nvPr/>
        </p:nvSpPr>
        <p:spPr bwMode="auto">
          <a:xfrm>
            <a:off x="8248421" y="3082808"/>
            <a:ext cx="3943579" cy="83422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3) Interrupts</a:t>
            </a:r>
          </a:p>
          <a:p>
            <a:pPr marL="0" indent="0" algn="ctr">
              <a:buNone/>
            </a:pPr>
            <a:endParaRPr lang="en-US" kern="0">
              <a:solidFill>
                <a:schemeClr val="accent1"/>
              </a:solidFill>
              <a:latin typeface="+mn-lt"/>
            </a:endParaRPr>
          </a:p>
        </p:txBody>
      </p:sp>
      <p:sp>
        <p:nvSpPr>
          <p:cNvPr id="10" name="Content Placeholder 2">
            <a:extLst>
              <a:ext uri="{FF2B5EF4-FFF2-40B4-BE49-F238E27FC236}">
                <a16:creationId xmlns:a16="http://schemas.microsoft.com/office/drawing/2014/main" id="{6213438F-0F0A-D78A-47B2-35C47981C4E3}"/>
              </a:ext>
            </a:extLst>
          </p:cNvPr>
          <p:cNvSpPr txBox="1">
            <a:spLocks/>
          </p:cNvSpPr>
          <p:nvPr/>
        </p:nvSpPr>
        <p:spPr bwMode="auto">
          <a:xfrm>
            <a:off x="4267200" y="3082808"/>
            <a:ext cx="3943579" cy="83422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solidFill>
                  <a:schemeClr val="accent1"/>
                </a:solidFill>
                <a:latin typeface="+mn-lt"/>
              </a:rPr>
              <a:t>2) Exceptions</a:t>
            </a:r>
          </a:p>
          <a:p>
            <a:pPr marL="0" indent="0" algn="ctr">
              <a:buNone/>
            </a:pPr>
            <a:endParaRPr lang="en-US" kern="0">
              <a:solidFill>
                <a:schemeClr val="accent1"/>
              </a:solidFill>
              <a:latin typeface="+mn-lt"/>
            </a:endParaRPr>
          </a:p>
        </p:txBody>
      </p:sp>
      <p:sp>
        <p:nvSpPr>
          <p:cNvPr id="11" name="Right Brace 10">
            <a:extLst>
              <a:ext uri="{FF2B5EF4-FFF2-40B4-BE49-F238E27FC236}">
                <a16:creationId xmlns:a16="http://schemas.microsoft.com/office/drawing/2014/main" id="{BB74FEE3-57A5-3EE6-4016-384311B9EA19}"/>
              </a:ext>
            </a:extLst>
          </p:cNvPr>
          <p:cNvSpPr/>
          <p:nvPr/>
        </p:nvSpPr>
        <p:spPr bwMode="auto">
          <a:xfrm rot="5400000">
            <a:off x="3581400" y="2286000"/>
            <a:ext cx="1447800" cy="4038600"/>
          </a:xfrm>
          <a:prstGeom prst="rightBrac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omic Sans MS" pitchFamily="66" charset="0"/>
            </a:endParaRPr>
          </a:p>
        </p:txBody>
      </p:sp>
      <p:sp>
        <p:nvSpPr>
          <p:cNvPr id="12" name="Content Placeholder 2">
            <a:extLst>
              <a:ext uri="{FF2B5EF4-FFF2-40B4-BE49-F238E27FC236}">
                <a16:creationId xmlns:a16="http://schemas.microsoft.com/office/drawing/2014/main" id="{8740C90E-2CE4-4405-3393-5052D510B615}"/>
              </a:ext>
            </a:extLst>
          </p:cNvPr>
          <p:cNvSpPr txBox="1">
            <a:spLocks/>
          </p:cNvSpPr>
          <p:nvPr/>
        </p:nvSpPr>
        <p:spPr bwMode="auto">
          <a:xfrm>
            <a:off x="8210779" y="3851076"/>
            <a:ext cx="3943579" cy="83422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Asynchronous</a:t>
            </a:r>
          </a:p>
          <a:p>
            <a:pPr marL="0" indent="0" algn="ctr">
              <a:buNone/>
            </a:pPr>
            <a:endParaRPr lang="en-US" kern="0">
              <a:latin typeface="+mn-lt"/>
            </a:endParaRPr>
          </a:p>
          <a:p>
            <a:pPr marL="0" indent="0" algn="ctr">
              <a:buNone/>
            </a:pPr>
            <a:r>
              <a:rPr lang="en-US" kern="0">
                <a:latin typeface="+mn-lt"/>
              </a:rPr>
              <a:t>Can be maskable or non-maskable</a:t>
            </a:r>
          </a:p>
        </p:txBody>
      </p:sp>
      <p:sp>
        <p:nvSpPr>
          <p:cNvPr id="13" name="Content Placeholder 2">
            <a:extLst>
              <a:ext uri="{FF2B5EF4-FFF2-40B4-BE49-F238E27FC236}">
                <a16:creationId xmlns:a16="http://schemas.microsoft.com/office/drawing/2014/main" id="{B42CFABF-6B5D-0756-8D6E-06E5E35C9201}"/>
              </a:ext>
            </a:extLst>
          </p:cNvPr>
          <p:cNvSpPr txBox="1">
            <a:spLocks/>
          </p:cNvSpPr>
          <p:nvPr/>
        </p:nvSpPr>
        <p:spPr bwMode="auto">
          <a:xfrm>
            <a:off x="2438400" y="5453572"/>
            <a:ext cx="3943579" cy="834227"/>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None/>
            </a:pPr>
            <a:r>
              <a:rPr lang="en-US" kern="0">
                <a:latin typeface="+mn-lt"/>
              </a:rPr>
              <a:t>Synchronous Events (trapping)</a:t>
            </a:r>
          </a:p>
        </p:txBody>
      </p:sp>
    </p:spTree>
    <p:extLst>
      <p:ext uri="{BB962C8B-B14F-4D97-AF65-F5344CB8AC3E}">
        <p14:creationId xmlns:p14="http://schemas.microsoft.com/office/powerpoint/2010/main" val="2938258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Safe Control Transfer: System Calls</a:t>
            </a:r>
          </a:p>
        </p:txBody>
      </p:sp>
      <p:sp>
        <p:nvSpPr>
          <p:cNvPr id="4" name="TextBox 3">
            <a:extLst>
              <a:ext uri="{FF2B5EF4-FFF2-40B4-BE49-F238E27FC236}">
                <a16:creationId xmlns:a16="http://schemas.microsoft.com/office/drawing/2014/main" id="{6238C288-C25A-2B84-137D-D13818FB0912}"/>
              </a:ext>
            </a:extLst>
          </p:cNvPr>
          <p:cNvSpPr txBox="1"/>
          <p:nvPr/>
        </p:nvSpPr>
        <p:spPr>
          <a:xfrm>
            <a:off x="838200" y="1371600"/>
            <a:ext cx="10363200" cy="1569660"/>
          </a:xfrm>
          <a:prstGeom prst="rect">
            <a:avLst/>
          </a:prstGeom>
          <a:noFill/>
        </p:spPr>
        <p:txBody>
          <a:bodyPr wrap="square">
            <a:spAutoFit/>
          </a:bodyPr>
          <a:lstStyle/>
          <a:p>
            <a:pPr algn="ctr"/>
            <a:r>
              <a:rPr lang="en-US" sz="2400" b="0" dirty="0">
                <a:latin typeface="+mn-lt"/>
              </a:rPr>
              <a:t>User program requests OS service</a:t>
            </a:r>
          </a:p>
          <a:p>
            <a:pPr algn="ctr"/>
            <a:r>
              <a:rPr lang="en-US" sz="2400" b="0" dirty="0">
                <a:latin typeface="+mn-lt"/>
              </a:rPr>
              <a:t>Transfers to kernel at well-defined location</a:t>
            </a:r>
          </a:p>
          <a:p>
            <a:pPr algn="ctr"/>
            <a:endParaRPr lang="en-US" sz="2400" b="0" dirty="0">
              <a:latin typeface="+mn-lt"/>
            </a:endParaRPr>
          </a:p>
          <a:p>
            <a:pPr algn="ctr"/>
            <a:r>
              <a:rPr lang="en-US" sz="2400" b="0" dirty="0">
                <a:latin typeface="+mn-lt"/>
              </a:rPr>
              <a:t>Synchronous/non-maskable</a:t>
            </a:r>
          </a:p>
        </p:txBody>
      </p:sp>
      <p:sp>
        <p:nvSpPr>
          <p:cNvPr id="5" name="TextBox 4">
            <a:extLst>
              <a:ext uri="{FF2B5EF4-FFF2-40B4-BE49-F238E27FC236}">
                <a16:creationId xmlns:a16="http://schemas.microsoft.com/office/drawing/2014/main" id="{C2156EC6-3F6F-3501-A30B-D2CD868A5173}"/>
              </a:ext>
            </a:extLst>
          </p:cNvPr>
          <p:cNvSpPr txBox="1"/>
          <p:nvPr/>
        </p:nvSpPr>
        <p:spPr>
          <a:xfrm>
            <a:off x="1066800" y="4876800"/>
            <a:ext cx="10363200" cy="830997"/>
          </a:xfrm>
          <a:prstGeom prst="rect">
            <a:avLst/>
          </a:prstGeom>
          <a:noFill/>
        </p:spPr>
        <p:txBody>
          <a:bodyPr wrap="square">
            <a:spAutoFit/>
          </a:bodyPr>
          <a:lstStyle/>
          <a:p>
            <a:pPr algn="ctr"/>
            <a:r>
              <a:rPr lang="en-US" sz="2400" b="0" dirty="0">
                <a:latin typeface="+mn-lt"/>
              </a:rPr>
              <a:t>How many system calls in Linux 3.0 ?</a:t>
            </a:r>
          </a:p>
          <a:p>
            <a:pPr algn="ctr"/>
            <a:r>
              <a:rPr lang="en-US" sz="2400" b="0" dirty="0">
                <a:latin typeface="+mn-lt"/>
              </a:rPr>
              <a:t>a) 15 b) 336 c) 1021 d) 21121</a:t>
            </a:r>
          </a:p>
        </p:txBody>
      </p:sp>
      <p:sp>
        <p:nvSpPr>
          <p:cNvPr id="14" name="TextBox 13">
            <a:extLst>
              <a:ext uri="{FF2B5EF4-FFF2-40B4-BE49-F238E27FC236}">
                <a16:creationId xmlns:a16="http://schemas.microsoft.com/office/drawing/2014/main" id="{4E00F85D-FE93-9D8A-5779-D467D5528904}"/>
              </a:ext>
            </a:extLst>
          </p:cNvPr>
          <p:cNvSpPr txBox="1"/>
          <p:nvPr/>
        </p:nvSpPr>
        <p:spPr>
          <a:xfrm>
            <a:off x="0" y="6019800"/>
            <a:ext cx="12192000" cy="461665"/>
          </a:xfrm>
          <a:prstGeom prst="rect">
            <a:avLst/>
          </a:prstGeom>
          <a:noFill/>
        </p:spPr>
        <p:txBody>
          <a:bodyPr wrap="square">
            <a:spAutoFit/>
          </a:bodyPr>
          <a:lstStyle/>
          <a:p>
            <a:pPr algn="ctr"/>
            <a:r>
              <a:rPr lang="en-US" sz="2400" b="0" dirty="0">
                <a:solidFill>
                  <a:schemeClr val="accent1"/>
                </a:solidFill>
                <a:latin typeface="+mn-lt"/>
              </a:rPr>
              <a:t>https://man7.org/linux/man-pages/man2/syscalls.2.html</a:t>
            </a:r>
          </a:p>
        </p:txBody>
      </p:sp>
      <p:sp>
        <p:nvSpPr>
          <p:cNvPr id="6" name="TextBox 5">
            <a:extLst>
              <a:ext uri="{FF2B5EF4-FFF2-40B4-BE49-F238E27FC236}">
                <a16:creationId xmlns:a16="http://schemas.microsoft.com/office/drawing/2014/main" id="{EFEF7C3F-B6C2-4494-C469-655143F3184B}"/>
              </a:ext>
            </a:extLst>
          </p:cNvPr>
          <p:cNvSpPr txBox="1"/>
          <p:nvPr/>
        </p:nvSpPr>
        <p:spPr>
          <a:xfrm>
            <a:off x="-15531" y="3428515"/>
            <a:ext cx="12192000" cy="830997"/>
          </a:xfrm>
          <a:prstGeom prst="rect">
            <a:avLst/>
          </a:prstGeom>
          <a:noFill/>
        </p:spPr>
        <p:txBody>
          <a:bodyPr wrap="square">
            <a:spAutoFit/>
          </a:bodyPr>
          <a:lstStyle/>
          <a:p>
            <a:pPr algn="ctr"/>
            <a:r>
              <a:rPr lang="en-US" sz="2400" b="0" dirty="0">
                <a:latin typeface="+mn-lt"/>
              </a:rPr>
              <a:t>Read input/write to screen, to files, create new processes, send network packets, get time, etc.  </a:t>
            </a:r>
          </a:p>
        </p:txBody>
      </p:sp>
    </p:spTree>
    <p:extLst>
      <p:ext uri="{BB962C8B-B14F-4D97-AF65-F5344CB8AC3E}">
        <p14:creationId xmlns:p14="http://schemas.microsoft.com/office/powerpoint/2010/main" val="1665847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9FDD-7CAE-4AD6-81F0-5F182DE5C629}"/>
              </a:ext>
            </a:extLst>
          </p:cNvPr>
          <p:cNvSpPr>
            <a:spLocks noGrp="1"/>
          </p:cNvSpPr>
          <p:nvPr>
            <p:ph type="title"/>
          </p:nvPr>
        </p:nvSpPr>
        <p:spPr/>
        <p:txBody>
          <a:bodyPr/>
          <a:lstStyle/>
          <a:p>
            <a:r>
              <a:rPr lang="en-US" dirty="0">
                <a:latin typeface="+mj-lt"/>
              </a:rPr>
              <a:t>System Calls are the “Narrow Waste”</a:t>
            </a:r>
          </a:p>
        </p:txBody>
      </p:sp>
      <p:sp>
        <p:nvSpPr>
          <p:cNvPr id="6" name="Rectangle 5">
            <a:extLst>
              <a:ext uri="{FF2B5EF4-FFF2-40B4-BE49-F238E27FC236}">
                <a16:creationId xmlns:a16="http://schemas.microsoft.com/office/drawing/2014/main" id="{8B071CB8-16BB-488F-874A-03C610A00FC7}"/>
              </a:ext>
            </a:extLst>
          </p:cNvPr>
          <p:cNvSpPr/>
          <p:nvPr/>
        </p:nvSpPr>
        <p:spPr>
          <a:xfrm>
            <a:off x="5199165" y="3762162"/>
            <a:ext cx="2115555" cy="6463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a typeface="Gill Sans" charset="0"/>
              <a:cs typeface="Gill Sans" charset="0"/>
            </a:endParaRPr>
          </a:p>
        </p:txBody>
      </p:sp>
      <p:sp>
        <p:nvSpPr>
          <p:cNvPr id="7" name="TextBox 6">
            <a:extLst>
              <a:ext uri="{FF2B5EF4-FFF2-40B4-BE49-F238E27FC236}">
                <a16:creationId xmlns:a16="http://schemas.microsoft.com/office/drawing/2014/main" id="{CC480341-0BA6-4907-BD07-D427759EC2A2}"/>
              </a:ext>
            </a:extLst>
          </p:cNvPr>
          <p:cNvSpPr txBox="1"/>
          <p:nvPr/>
        </p:nvSpPr>
        <p:spPr>
          <a:xfrm>
            <a:off x="3731533" y="1861066"/>
            <a:ext cx="1223412" cy="369332"/>
          </a:xfrm>
          <a:prstGeom prst="rect">
            <a:avLst/>
          </a:prstGeom>
          <a:noFill/>
        </p:spPr>
        <p:txBody>
          <a:bodyPr wrap="none" rtlCol="0">
            <a:spAutoFit/>
          </a:bodyPr>
          <a:lstStyle/>
          <a:p>
            <a:r>
              <a:rPr lang="en-US" b="0" dirty="0">
                <a:latin typeface="Gill Sans Light"/>
                <a:ea typeface="Gill Sans" charset="0"/>
                <a:cs typeface="Gill Sans" charset="0"/>
              </a:rPr>
              <a:t>Compilers</a:t>
            </a:r>
          </a:p>
        </p:txBody>
      </p:sp>
      <p:sp>
        <p:nvSpPr>
          <p:cNvPr id="8" name="TextBox 7">
            <a:extLst>
              <a:ext uri="{FF2B5EF4-FFF2-40B4-BE49-F238E27FC236}">
                <a16:creationId xmlns:a16="http://schemas.microsoft.com/office/drawing/2014/main" id="{333010AE-A54D-4C93-8F48-C0F152F9A4F8}"/>
              </a:ext>
            </a:extLst>
          </p:cNvPr>
          <p:cNvSpPr txBox="1"/>
          <p:nvPr/>
        </p:nvSpPr>
        <p:spPr>
          <a:xfrm>
            <a:off x="6452416" y="2551209"/>
            <a:ext cx="1514197" cy="369332"/>
          </a:xfrm>
          <a:prstGeom prst="rect">
            <a:avLst/>
          </a:prstGeom>
          <a:noFill/>
        </p:spPr>
        <p:txBody>
          <a:bodyPr wrap="none" rtlCol="0">
            <a:spAutoFit/>
          </a:bodyPr>
          <a:lstStyle/>
          <a:p>
            <a:r>
              <a:rPr lang="en-US" b="0" dirty="0">
                <a:latin typeface="Gill Sans Light"/>
                <a:ea typeface="Gill Sans" charset="0"/>
                <a:cs typeface="Gill Sans" charset="0"/>
              </a:rPr>
              <a:t>Web Servers</a:t>
            </a:r>
          </a:p>
        </p:txBody>
      </p:sp>
      <p:sp>
        <p:nvSpPr>
          <p:cNvPr id="9" name="TextBox 8">
            <a:extLst>
              <a:ext uri="{FF2B5EF4-FFF2-40B4-BE49-F238E27FC236}">
                <a16:creationId xmlns:a16="http://schemas.microsoft.com/office/drawing/2014/main" id="{482D2276-381D-45ED-A6BE-F7A8D2C1B670}"/>
              </a:ext>
            </a:extLst>
          </p:cNvPr>
          <p:cNvSpPr txBox="1"/>
          <p:nvPr/>
        </p:nvSpPr>
        <p:spPr>
          <a:xfrm>
            <a:off x="6604816" y="1861066"/>
            <a:ext cx="1680909" cy="369332"/>
          </a:xfrm>
          <a:prstGeom prst="rect">
            <a:avLst/>
          </a:prstGeom>
          <a:noFill/>
        </p:spPr>
        <p:txBody>
          <a:bodyPr wrap="none" rtlCol="0">
            <a:spAutoFit/>
          </a:bodyPr>
          <a:lstStyle/>
          <a:p>
            <a:r>
              <a:rPr lang="en-US" b="0" dirty="0">
                <a:latin typeface="Gill Sans Light"/>
                <a:ea typeface="Gill Sans" charset="0"/>
                <a:cs typeface="Gill Sans" charset="0"/>
              </a:rPr>
              <a:t>Web Browsers</a:t>
            </a:r>
          </a:p>
        </p:txBody>
      </p:sp>
      <p:sp>
        <p:nvSpPr>
          <p:cNvPr id="10" name="TextBox 9">
            <a:extLst>
              <a:ext uri="{FF2B5EF4-FFF2-40B4-BE49-F238E27FC236}">
                <a16:creationId xmlns:a16="http://schemas.microsoft.com/office/drawing/2014/main" id="{BA8300C6-3096-41F4-B164-E032B4CACE97}"/>
              </a:ext>
            </a:extLst>
          </p:cNvPr>
          <p:cNvSpPr txBox="1"/>
          <p:nvPr/>
        </p:nvSpPr>
        <p:spPr>
          <a:xfrm>
            <a:off x="4294886" y="2655134"/>
            <a:ext cx="1287532" cy="369332"/>
          </a:xfrm>
          <a:prstGeom prst="rect">
            <a:avLst/>
          </a:prstGeom>
          <a:noFill/>
        </p:spPr>
        <p:txBody>
          <a:bodyPr wrap="none" rtlCol="0">
            <a:spAutoFit/>
          </a:bodyPr>
          <a:lstStyle/>
          <a:p>
            <a:r>
              <a:rPr lang="en-US" b="0" dirty="0">
                <a:latin typeface="Gill Sans Light"/>
                <a:ea typeface="Gill Sans" charset="0"/>
                <a:cs typeface="Gill Sans" charset="0"/>
              </a:rPr>
              <a:t>Databases</a:t>
            </a:r>
          </a:p>
        </p:txBody>
      </p:sp>
      <p:sp>
        <p:nvSpPr>
          <p:cNvPr id="11" name="TextBox 10">
            <a:extLst>
              <a:ext uri="{FF2B5EF4-FFF2-40B4-BE49-F238E27FC236}">
                <a16:creationId xmlns:a16="http://schemas.microsoft.com/office/drawing/2014/main" id="{52A46545-D1ED-4349-BE8C-C458F26021D4}"/>
              </a:ext>
            </a:extLst>
          </p:cNvPr>
          <p:cNvSpPr txBox="1"/>
          <p:nvPr/>
        </p:nvSpPr>
        <p:spPr>
          <a:xfrm>
            <a:off x="5315495" y="2284926"/>
            <a:ext cx="761747" cy="369332"/>
          </a:xfrm>
          <a:prstGeom prst="rect">
            <a:avLst/>
          </a:prstGeom>
          <a:noFill/>
        </p:spPr>
        <p:txBody>
          <a:bodyPr wrap="none" rtlCol="0">
            <a:spAutoFit/>
          </a:bodyPr>
          <a:lstStyle/>
          <a:p>
            <a:r>
              <a:rPr lang="en-US" b="0" dirty="0">
                <a:latin typeface="Gill Sans Light"/>
                <a:ea typeface="Gill Sans" charset="0"/>
                <a:cs typeface="Gill Sans" charset="0"/>
              </a:rPr>
              <a:t>Email</a:t>
            </a:r>
          </a:p>
        </p:txBody>
      </p:sp>
      <p:sp>
        <p:nvSpPr>
          <p:cNvPr id="12" name="TextBox 11">
            <a:extLst>
              <a:ext uri="{FF2B5EF4-FFF2-40B4-BE49-F238E27FC236}">
                <a16:creationId xmlns:a16="http://schemas.microsoft.com/office/drawing/2014/main" id="{9EEC8882-924D-4D7B-A83A-7BDA5E0F129E}"/>
              </a:ext>
            </a:extLst>
          </p:cNvPr>
          <p:cNvSpPr txBox="1"/>
          <p:nvPr/>
        </p:nvSpPr>
        <p:spPr>
          <a:xfrm>
            <a:off x="4953000" y="1676400"/>
            <a:ext cx="1937390" cy="369332"/>
          </a:xfrm>
          <a:prstGeom prst="rect">
            <a:avLst/>
          </a:prstGeom>
          <a:noFill/>
        </p:spPr>
        <p:txBody>
          <a:bodyPr wrap="none" rtlCol="0">
            <a:spAutoFit/>
          </a:bodyPr>
          <a:lstStyle/>
          <a:p>
            <a:r>
              <a:rPr lang="en-US" b="0" dirty="0">
                <a:latin typeface="Gill Sans Light"/>
                <a:ea typeface="Gill Sans" charset="0"/>
                <a:cs typeface="Gill Sans" charset="0"/>
              </a:rPr>
              <a:t>Word Processing</a:t>
            </a:r>
          </a:p>
        </p:txBody>
      </p:sp>
      <p:sp>
        <p:nvSpPr>
          <p:cNvPr id="13" name="TextBox 12">
            <a:extLst>
              <a:ext uri="{FF2B5EF4-FFF2-40B4-BE49-F238E27FC236}">
                <a16:creationId xmlns:a16="http://schemas.microsoft.com/office/drawing/2014/main" id="{1C0B4B3E-877F-4777-9C5E-894D52DE836F}"/>
              </a:ext>
            </a:extLst>
          </p:cNvPr>
          <p:cNvSpPr txBox="1"/>
          <p:nvPr/>
        </p:nvSpPr>
        <p:spPr>
          <a:xfrm>
            <a:off x="5199165" y="3385901"/>
            <a:ext cx="2210862" cy="369332"/>
          </a:xfrm>
          <a:prstGeom prst="rect">
            <a:avLst/>
          </a:prstGeom>
          <a:noFill/>
        </p:spPr>
        <p:txBody>
          <a:bodyPr wrap="none" rtlCol="0">
            <a:spAutoFit/>
          </a:bodyPr>
          <a:lstStyle/>
          <a:p>
            <a:r>
              <a:rPr lang="en-US" b="0" dirty="0">
                <a:latin typeface="Gill Sans Light"/>
                <a:ea typeface="Gill Sans" charset="0"/>
                <a:cs typeface="Gill Sans" charset="0"/>
              </a:rPr>
              <a:t>Portable OS Library</a:t>
            </a:r>
          </a:p>
        </p:txBody>
      </p:sp>
      <p:sp>
        <p:nvSpPr>
          <p:cNvPr id="14" name="TextBox 13">
            <a:extLst>
              <a:ext uri="{FF2B5EF4-FFF2-40B4-BE49-F238E27FC236}">
                <a16:creationId xmlns:a16="http://schemas.microsoft.com/office/drawing/2014/main" id="{2715F5F8-4B31-494E-9318-7F72BBD52929}"/>
              </a:ext>
            </a:extLst>
          </p:cNvPr>
          <p:cNvSpPr txBox="1"/>
          <p:nvPr/>
        </p:nvSpPr>
        <p:spPr>
          <a:xfrm>
            <a:off x="5483601" y="3762162"/>
            <a:ext cx="1479892" cy="646331"/>
          </a:xfrm>
          <a:prstGeom prst="rect">
            <a:avLst/>
          </a:prstGeom>
          <a:noFill/>
        </p:spPr>
        <p:txBody>
          <a:bodyPr wrap="square" rtlCol="0">
            <a:spAutoFit/>
          </a:bodyPr>
          <a:lstStyle/>
          <a:p>
            <a:pPr algn="ctr"/>
            <a:r>
              <a:rPr lang="en-US" b="0" dirty="0">
                <a:solidFill>
                  <a:schemeClr val="bg1"/>
                </a:solidFill>
                <a:latin typeface="Gill Sans Light"/>
                <a:ea typeface="Gill Sans" charset="0"/>
                <a:cs typeface="Gill Sans" charset="0"/>
              </a:rPr>
              <a:t>System Call </a:t>
            </a:r>
          </a:p>
          <a:p>
            <a:pPr algn="ctr"/>
            <a:r>
              <a:rPr lang="en-US" b="0" dirty="0">
                <a:solidFill>
                  <a:schemeClr val="bg1"/>
                </a:solidFill>
                <a:latin typeface="Gill Sans Light"/>
                <a:ea typeface="Gill Sans" charset="0"/>
                <a:cs typeface="Gill Sans" charset="0"/>
              </a:rPr>
              <a:t>Interface</a:t>
            </a:r>
          </a:p>
        </p:txBody>
      </p:sp>
      <p:sp>
        <p:nvSpPr>
          <p:cNvPr id="15" name="TextBox 14">
            <a:extLst>
              <a:ext uri="{FF2B5EF4-FFF2-40B4-BE49-F238E27FC236}">
                <a16:creationId xmlns:a16="http://schemas.microsoft.com/office/drawing/2014/main" id="{C818764D-1D0E-4A79-AD84-5DCD6174E38B}"/>
              </a:ext>
            </a:extLst>
          </p:cNvPr>
          <p:cNvSpPr txBox="1"/>
          <p:nvPr/>
        </p:nvSpPr>
        <p:spPr>
          <a:xfrm>
            <a:off x="5363983" y="4408493"/>
            <a:ext cx="2172390" cy="369332"/>
          </a:xfrm>
          <a:prstGeom prst="rect">
            <a:avLst/>
          </a:prstGeom>
          <a:noFill/>
        </p:spPr>
        <p:txBody>
          <a:bodyPr wrap="none" rtlCol="0">
            <a:spAutoFit/>
          </a:bodyPr>
          <a:lstStyle/>
          <a:p>
            <a:r>
              <a:rPr lang="en-US" b="0" dirty="0">
                <a:latin typeface="Gill Sans Light"/>
                <a:ea typeface="Gill Sans" charset="0"/>
                <a:cs typeface="Gill Sans" charset="0"/>
              </a:rPr>
              <a:t>Portable OS Kernel</a:t>
            </a:r>
          </a:p>
        </p:txBody>
      </p:sp>
      <p:sp>
        <p:nvSpPr>
          <p:cNvPr id="16" name="TextBox 15">
            <a:extLst>
              <a:ext uri="{FF2B5EF4-FFF2-40B4-BE49-F238E27FC236}">
                <a16:creationId xmlns:a16="http://schemas.microsoft.com/office/drawing/2014/main" id="{AF50CCBE-F14F-4103-B48C-EA0635A35DA4}"/>
              </a:ext>
            </a:extLst>
          </p:cNvPr>
          <p:cNvSpPr txBox="1"/>
          <p:nvPr/>
        </p:nvSpPr>
        <p:spPr>
          <a:xfrm>
            <a:off x="4814066" y="4851973"/>
            <a:ext cx="3570208" cy="369332"/>
          </a:xfrm>
          <a:prstGeom prst="rect">
            <a:avLst/>
          </a:prstGeom>
          <a:noFill/>
        </p:spPr>
        <p:txBody>
          <a:bodyPr wrap="none" rtlCol="0">
            <a:spAutoFit/>
          </a:bodyPr>
          <a:lstStyle/>
          <a:p>
            <a:r>
              <a:rPr lang="en-US" b="0" dirty="0">
                <a:latin typeface="Gill Sans Light"/>
                <a:ea typeface="Gill Sans" charset="0"/>
                <a:cs typeface="Gill Sans" charset="0"/>
              </a:rPr>
              <a:t>Platform support,  Device Drivers</a:t>
            </a:r>
          </a:p>
        </p:txBody>
      </p:sp>
      <p:sp>
        <p:nvSpPr>
          <p:cNvPr id="17" name="TextBox 16">
            <a:extLst>
              <a:ext uri="{FF2B5EF4-FFF2-40B4-BE49-F238E27FC236}">
                <a16:creationId xmlns:a16="http://schemas.microsoft.com/office/drawing/2014/main" id="{75A2D474-563F-4CFF-9D92-19801CE1C824}"/>
              </a:ext>
            </a:extLst>
          </p:cNvPr>
          <p:cNvSpPr txBox="1"/>
          <p:nvPr/>
        </p:nvSpPr>
        <p:spPr>
          <a:xfrm>
            <a:off x="4414436" y="5347760"/>
            <a:ext cx="556563" cy="369332"/>
          </a:xfrm>
          <a:prstGeom prst="rect">
            <a:avLst/>
          </a:prstGeom>
          <a:noFill/>
        </p:spPr>
        <p:txBody>
          <a:bodyPr wrap="none" rtlCol="0">
            <a:spAutoFit/>
          </a:bodyPr>
          <a:lstStyle/>
          <a:p>
            <a:r>
              <a:rPr lang="en-US" b="0" dirty="0">
                <a:latin typeface="Gill Sans Light"/>
                <a:ea typeface="Gill Sans" charset="0"/>
                <a:cs typeface="Gill Sans" charset="0"/>
              </a:rPr>
              <a:t>x86</a:t>
            </a:r>
          </a:p>
        </p:txBody>
      </p:sp>
      <p:sp>
        <p:nvSpPr>
          <p:cNvPr id="18" name="TextBox 17">
            <a:extLst>
              <a:ext uri="{FF2B5EF4-FFF2-40B4-BE49-F238E27FC236}">
                <a16:creationId xmlns:a16="http://schemas.microsoft.com/office/drawing/2014/main" id="{73FC65B8-9E05-4F52-A734-3C1CE33656A8}"/>
              </a:ext>
            </a:extLst>
          </p:cNvPr>
          <p:cNvSpPr txBox="1"/>
          <p:nvPr/>
        </p:nvSpPr>
        <p:spPr>
          <a:xfrm>
            <a:off x="7646872" y="5347760"/>
            <a:ext cx="697627" cy="369332"/>
          </a:xfrm>
          <a:prstGeom prst="rect">
            <a:avLst/>
          </a:prstGeom>
          <a:noFill/>
        </p:spPr>
        <p:txBody>
          <a:bodyPr wrap="none" rtlCol="0">
            <a:spAutoFit/>
          </a:bodyPr>
          <a:lstStyle/>
          <a:p>
            <a:r>
              <a:rPr lang="en-US" b="0" dirty="0">
                <a:latin typeface="Gill Sans Light"/>
                <a:ea typeface="Gill Sans" charset="0"/>
                <a:cs typeface="Gill Sans" charset="0"/>
              </a:rPr>
              <a:t>ARM</a:t>
            </a:r>
          </a:p>
        </p:txBody>
      </p:sp>
      <p:sp>
        <p:nvSpPr>
          <p:cNvPr id="19" name="TextBox 18">
            <a:extLst>
              <a:ext uri="{FF2B5EF4-FFF2-40B4-BE49-F238E27FC236}">
                <a16:creationId xmlns:a16="http://schemas.microsoft.com/office/drawing/2014/main" id="{8A7FF77D-F3C7-4E42-9ADA-44B337DCFAF6}"/>
              </a:ext>
            </a:extLst>
          </p:cNvPr>
          <p:cNvSpPr txBox="1"/>
          <p:nvPr/>
        </p:nvSpPr>
        <p:spPr>
          <a:xfrm>
            <a:off x="5752402" y="5347760"/>
            <a:ext cx="1159292" cy="369332"/>
          </a:xfrm>
          <a:prstGeom prst="rect">
            <a:avLst/>
          </a:prstGeom>
          <a:noFill/>
        </p:spPr>
        <p:txBody>
          <a:bodyPr wrap="none" rtlCol="0">
            <a:spAutoFit/>
          </a:bodyPr>
          <a:lstStyle/>
          <a:p>
            <a:r>
              <a:rPr lang="en-US" b="0" dirty="0">
                <a:latin typeface="Gill Sans Light"/>
                <a:ea typeface="Gill Sans" charset="0"/>
                <a:cs typeface="Gill Sans" charset="0"/>
              </a:rPr>
              <a:t>PowerPC</a:t>
            </a:r>
          </a:p>
        </p:txBody>
      </p:sp>
      <p:sp>
        <p:nvSpPr>
          <p:cNvPr id="20" name="TextBox 19">
            <a:extLst>
              <a:ext uri="{FF2B5EF4-FFF2-40B4-BE49-F238E27FC236}">
                <a16:creationId xmlns:a16="http://schemas.microsoft.com/office/drawing/2014/main" id="{B18A5CEA-2533-471F-933F-28F366CDA1D7}"/>
              </a:ext>
            </a:extLst>
          </p:cNvPr>
          <p:cNvSpPr txBox="1"/>
          <p:nvPr/>
        </p:nvSpPr>
        <p:spPr>
          <a:xfrm>
            <a:off x="2696486" y="6241545"/>
            <a:ext cx="2569934" cy="369332"/>
          </a:xfrm>
          <a:prstGeom prst="rect">
            <a:avLst/>
          </a:prstGeom>
          <a:noFill/>
        </p:spPr>
        <p:txBody>
          <a:bodyPr wrap="none" rtlCol="0">
            <a:spAutoFit/>
          </a:bodyPr>
          <a:lstStyle/>
          <a:p>
            <a:r>
              <a:rPr lang="en-US" b="0" dirty="0">
                <a:latin typeface="Gill Sans Light"/>
                <a:ea typeface="Gill Sans" charset="0"/>
                <a:cs typeface="Gill Sans" charset="0"/>
              </a:rPr>
              <a:t>Ethernet (1Gbs/10Gbs)</a:t>
            </a:r>
          </a:p>
        </p:txBody>
      </p:sp>
      <p:sp>
        <p:nvSpPr>
          <p:cNvPr id="21" name="TextBox 20">
            <a:extLst>
              <a:ext uri="{FF2B5EF4-FFF2-40B4-BE49-F238E27FC236}">
                <a16:creationId xmlns:a16="http://schemas.microsoft.com/office/drawing/2014/main" id="{64E8245D-954C-4B09-9D2C-21DA0DFCBEEE}"/>
              </a:ext>
            </a:extLst>
          </p:cNvPr>
          <p:cNvSpPr txBox="1"/>
          <p:nvPr/>
        </p:nvSpPr>
        <p:spPr>
          <a:xfrm>
            <a:off x="5210531" y="6239631"/>
            <a:ext cx="1757725" cy="369332"/>
          </a:xfrm>
          <a:prstGeom prst="rect">
            <a:avLst/>
          </a:prstGeom>
          <a:noFill/>
        </p:spPr>
        <p:txBody>
          <a:bodyPr wrap="none" rtlCol="0">
            <a:spAutoFit/>
          </a:bodyPr>
          <a:lstStyle/>
          <a:p>
            <a:r>
              <a:rPr lang="en-US" b="0" dirty="0">
                <a:latin typeface="Gill Sans Light"/>
                <a:ea typeface="Gill Sans" charset="0"/>
                <a:cs typeface="Gill Sans" charset="0"/>
              </a:rPr>
              <a:t>802.11 a/g/n/ac</a:t>
            </a:r>
          </a:p>
        </p:txBody>
      </p:sp>
      <p:sp>
        <p:nvSpPr>
          <p:cNvPr id="22" name="TextBox 21">
            <a:extLst>
              <a:ext uri="{FF2B5EF4-FFF2-40B4-BE49-F238E27FC236}">
                <a16:creationId xmlns:a16="http://schemas.microsoft.com/office/drawing/2014/main" id="{DF238C37-2DEB-4114-8738-FA3621A28B1A}"/>
              </a:ext>
            </a:extLst>
          </p:cNvPr>
          <p:cNvSpPr txBox="1"/>
          <p:nvPr/>
        </p:nvSpPr>
        <p:spPr>
          <a:xfrm>
            <a:off x="7105595" y="6210846"/>
            <a:ext cx="723275" cy="369332"/>
          </a:xfrm>
          <a:prstGeom prst="rect">
            <a:avLst/>
          </a:prstGeom>
          <a:noFill/>
        </p:spPr>
        <p:txBody>
          <a:bodyPr wrap="none" rtlCol="0">
            <a:spAutoFit/>
          </a:bodyPr>
          <a:lstStyle/>
          <a:p>
            <a:r>
              <a:rPr lang="en-US" b="0" dirty="0">
                <a:latin typeface="Gill Sans Light"/>
                <a:ea typeface="Gill Sans" charset="0"/>
                <a:cs typeface="Gill Sans" charset="0"/>
              </a:rPr>
              <a:t>SCSI</a:t>
            </a:r>
          </a:p>
        </p:txBody>
      </p:sp>
      <p:sp>
        <p:nvSpPr>
          <p:cNvPr id="23" name="TextBox 22">
            <a:extLst>
              <a:ext uri="{FF2B5EF4-FFF2-40B4-BE49-F238E27FC236}">
                <a16:creationId xmlns:a16="http://schemas.microsoft.com/office/drawing/2014/main" id="{533DFC6A-D905-4E9F-81BB-E1AEB727B554}"/>
              </a:ext>
            </a:extLst>
          </p:cNvPr>
          <p:cNvSpPr txBox="1"/>
          <p:nvPr/>
        </p:nvSpPr>
        <p:spPr>
          <a:xfrm>
            <a:off x="8649404" y="6225235"/>
            <a:ext cx="1415772" cy="369332"/>
          </a:xfrm>
          <a:prstGeom prst="rect">
            <a:avLst/>
          </a:prstGeom>
          <a:noFill/>
        </p:spPr>
        <p:txBody>
          <a:bodyPr wrap="none" rtlCol="0">
            <a:spAutoFit/>
          </a:bodyPr>
          <a:lstStyle/>
          <a:p>
            <a:r>
              <a:rPr lang="en-US" b="0" dirty="0">
                <a:latin typeface="Gill Sans Light"/>
                <a:ea typeface="Gill Sans" charset="0"/>
                <a:cs typeface="Gill Sans" charset="0"/>
              </a:rPr>
              <a:t>Thunderbolt</a:t>
            </a:r>
          </a:p>
        </p:txBody>
      </p:sp>
      <p:sp>
        <p:nvSpPr>
          <p:cNvPr id="24" name="TextBox 23">
            <a:extLst>
              <a:ext uri="{FF2B5EF4-FFF2-40B4-BE49-F238E27FC236}">
                <a16:creationId xmlns:a16="http://schemas.microsoft.com/office/drawing/2014/main" id="{A4ADF637-7656-46AF-9A30-5CA8723829E9}"/>
              </a:ext>
            </a:extLst>
          </p:cNvPr>
          <p:cNvSpPr txBox="1"/>
          <p:nvPr/>
        </p:nvSpPr>
        <p:spPr>
          <a:xfrm>
            <a:off x="7646872" y="6213567"/>
            <a:ext cx="1107996" cy="369332"/>
          </a:xfrm>
          <a:prstGeom prst="rect">
            <a:avLst/>
          </a:prstGeom>
          <a:noFill/>
        </p:spPr>
        <p:txBody>
          <a:bodyPr wrap="none" rtlCol="0">
            <a:spAutoFit/>
          </a:bodyPr>
          <a:lstStyle/>
          <a:p>
            <a:r>
              <a:rPr lang="en-US" b="0" dirty="0">
                <a:latin typeface="Gill Sans Light"/>
                <a:ea typeface="Gill Sans" charset="0"/>
                <a:cs typeface="Gill Sans" charset="0"/>
              </a:rPr>
              <a:t>Graphics</a:t>
            </a:r>
          </a:p>
        </p:txBody>
      </p:sp>
      <p:sp>
        <p:nvSpPr>
          <p:cNvPr id="25" name="TextBox 24">
            <a:extLst>
              <a:ext uri="{FF2B5EF4-FFF2-40B4-BE49-F238E27FC236}">
                <a16:creationId xmlns:a16="http://schemas.microsoft.com/office/drawing/2014/main" id="{4AB3A908-D903-4A27-8AC6-036AC5057485}"/>
              </a:ext>
            </a:extLst>
          </p:cNvPr>
          <p:cNvSpPr txBox="1"/>
          <p:nvPr/>
        </p:nvSpPr>
        <p:spPr>
          <a:xfrm>
            <a:off x="8698449" y="5599091"/>
            <a:ext cx="569387" cy="369332"/>
          </a:xfrm>
          <a:prstGeom prst="rect">
            <a:avLst/>
          </a:prstGeom>
          <a:noFill/>
        </p:spPr>
        <p:txBody>
          <a:bodyPr wrap="none" rtlCol="0">
            <a:spAutoFit/>
          </a:bodyPr>
          <a:lstStyle/>
          <a:p>
            <a:r>
              <a:rPr lang="en-US" b="0" dirty="0">
                <a:latin typeface="Gill Sans Light"/>
                <a:ea typeface="Gill Sans" charset="0"/>
                <a:cs typeface="Gill Sans" charset="0"/>
              </a:rPr>
              <a:t>PCI</a:t>
            </a:r>
          </a:p>
        </p:txBody>
      </p:sp>
      <p:sp>
        <p:nvSpPr>
          <p:cNvPr id="26" name="Freeform 25">
            <a:extLst>
              <a:ext uri="{FF2B5EF4-FFF2-40B4-BE49-F238E27FC236}">
                <a16:creationId xmlns:a16="http://schemas.microsoft.com/office/drawing/2014/main" id="{9116E387-3551-4694-9284-874C8E7DFA53}"/>
              </a:ext>
            </a:extLst>
          </p:cNvPr>
          <p:cNvSpPr/>
          <p:nvPr/>
        </p:nvSpPr>
        <p:spPr>
          <a:xfrm>
            <a:off x="2804712" y="1707698"/>
            <a:ext cx="2394453" cy="4459699"/>
          </a:xfrm>
          <a:custGeom>
            <a:avLst/>
            <a:gdLst>
              <a:gd name="connsiteX0" fmla="*/ 416848 w 2394453"/>
              <a:gd name="connsiteY0" fmla="*/ 0 h 4459699"/>
              <a:gd name="connsiteX1" fmla="*/ 1512286 w 2394453"/>
              <a:gd name="connsiteY1" fmla="*/ 1153705 h 4459699"/>
              <a:gd name="connsiteX2" fmla="*/ 2123017 w 2394453"/>
              <a:gd name="connsiteY2" fmla="*/ 1929305 h 4459699"/>
              <a:gd name="connsiteX3" fmla="*/ 2355677 w 2394453"/>
              <a:gd name="connsiteY3" fmla="*/ 2346190 h 4459699"/>
              <a:gd name="connsiteX4" fmla="*/ 2394453 w 2394453"/>
              <a:gd name="connsiteY4" fmla="*/ 2627345 h 4459699"/>
              <a:gd name="connsiteX5" fmla="*/ 2171488 w 2394453"/>
              <a:gd name="connsiteY5" fmla="*/ 2995755 h 4459699"/>
              <a:gd name="connsiteX6" fmla="*/ 1405651 w 2394453"/>
              <a:gd name="connsiteY6" fmla="*/ 3606540 h 4459699"/>
              <a:gd name="connsiteX7" fmla="*/ 0 w 2394453"/>
              <a:gd name="connsiteY7" fmla="*/ 4459699 h 445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4453" h="4459699">
                <a:moveTo>
                  <a:pt x="416848" y="0"/>
                </a:moveTo>
                <a:lnTo>
                  <a:pt x="1512286" y="1153705"/>
                </a:lnTo>
                <a:lnTo>
                  <a:pt x="2123017" y="1929305"/>
                </a:lnTo>
                <a:lnTo>
                  <a:pt x="2355677" y="2346190"/>
                </a:lnTo>
                <a:lnTo>
                  <a:pt x="2394453" y="2627345"/>
                </a:lnTo>
                <a:lnTo>
                  <a:pt x="2171488" y="2995755"/>
                </a:lnTo>
                <a:lnTo>
                  <a:pt x="1405651" y="3606540"/>
                </a:lnTo>
                <a:lnTo>
                  <a:pt x="0" y="4459699"/>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0">
              <a:latin typeface="Gill Sans Light"/>
              <a:ea typeface="Gill Sans" charset="0"/>
              <a:cs typeface="Gill Sans" charset="0"/>
            </a:endParaRPr>
          </a:p>
        </p:txBody>
      </p:sp>
      <p:sp>
        <p:nvSpPr>
          <p:cNvPr id="27" name="Freeform 26">
            <a:extLst>
              <a:ext uri="{FF2B5EF4-FFF2-40B4-BE49-F238E27FC236}">
                <a16:creationId xmlns:a16="http://schemas.microsoft.com/office/drawing/2014/main" id="{4531B0FD-5B1D-4347-BE4F-9DFD219191EA}"/>
              </a:ext>
            </a:extLst>
          </p:cNvPr>
          <p:cNvSpPr/>
          <p:nvPr/>
        </p:nvSpPr>
        <p:spPr>
          <a:xfrm flipH="1">
            <a:off x="7314720" y="1617723"/>
            <a:ext cx="2394453" cy="4459699"/>
          </a:xfrm>
          <a:custGeom>
            <a:avLst/>
            <a:gdLst>
              <a:gd name="connsiteX0" fmla="*/ 416848 w 2394453"/>
              <a:gd name="connsiteY0" fmla="*/ 0 h 4459699"/>
              <a:gd name="connsiteX1" fmla="*/ 1512286 w 2394453"/>
              <a:gd name="connsiteY1" fmla="*/ 1153705 h 4459699"/>
              <a:gd name="connsiteX2" fmla="*/ 2123017 w 2394453"/>
              <a:gd name="connsiteY2" fmla="*/ 1929305 h 4459699"/>
              <a:gd name="connsiteX3" fmla="*/ 2355677 w 2394453"/>
              <a:gd name="connsiteY3" fmla="*/ 2346190 h 4459699"/>
              <a:gd name="connsiteX4" fmla="*/ 2394453 w 2394453"/>
              <a:gd name="connsiteY4" fmla="*/ 2627345 h 4459699"/>
              <a:gd name="connsiteX5" fmla="*/ 2171488 w 2394453"/>
              <a:gd name="connsiteY5" fmla="*/ 2995755 h 4459699"/>
              <a:gd name="connsiteX6" fmla="*/ 1405651 w 2394453"/>
              <a:gd name="connsiteY6" fmla="*/ 3606540 h 4459699"/>
              <a:gd name="connsiteX7" fmla="*/ 0 w 2394453"/>
              <a:gd name="connsiteY7" fmla="*/ 4459699 h 445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4453" h="4459699">
                <a:moveTo>
                  <a:pt x="416848" y="0"/>
                </a:moveTo>
                <a:lnTo>
                  <a:pt x="1512286" y="1153705"/>
                </a:lnTo>
                <a:lnTo>
                  <a:pt x="2123017" y="1929305"/>
                </a:lnTo>
                <a:lnTo>
                  <a:pt x="2355677" y="2346190"/>
                </a:lnTo>
                <a:lnTo>
                  <a:pt x="2394453" y="2627345"/>
                </a:lnTo>
                <a:lnTo>
                  <a:pt x="2171488" y="2995755"/>
                </a:lnTo>
                <a:lnTo>
                  <a:pt x="1405651" y="3606540"/>
                </a:lnTo>
                <a:lnTo>
                  <a:pt x="0" y="4459699"/>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0">
              <a:latin typeface="Gill Sans Light"/>
              <a:ea typeface="Gill Sans" charset="0"/>
              <a:cs typeface="Gill Sans" charset="0"/>
            </a:endParaRPr>
          </a:p>
        </p:txBody>
      </p:sp>
      <p:cxnSp>
        <p:nvCxnSpPr>
          <p:cNvPr id="28" name="Straight Connector 27">
            <a:extLst>
              <a:ext uri="{FF2B5EF4-FFF2-40B4-BE49-F238E27FC236}">
                <a16:creationId xmlns:a16="http://schemas.microsoft.com/office/drawing/2014/main" id="{0C282C5D-76AF-4CCF-A688-C746BD6157F1}"/>
              </a:ext>
            </a:extLst>
          </p:cNvPr>
          <p:cNvCxnSpPr/>
          <p:nvPr/>
        </p:nvCxnSpPr>
        <p:spPr>
          <a:xfrm>
            <a:off x="4814066" y="3239508"/>
            <a:ext cx="2759884" cy="2995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EB83ADA-7E9F-4F81-9DC1-F38F8EF32F51}"/>
              </a:ext>
            </a:extLst>
          </p:cNvPr>
          <p:cNvCxnSpPr>
            <a:cxnSpLocks/>
          </p:cNvCxnSpPr>
          <p:nvPr/>
        </p:nvCxnSpPr>
        <p:spPr>
          <a:xfrm>
            <a:off x="2011350" y="5308980"/>
            <a:ext cx="707514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4C81C35B-7B97-485A-8160-A8A1F1ED349C}"/>
              </a:ext>
            </a:extLst>
          </p:cNvPr>
          <p:cNvSpPr txBox="1"/>
          <p:nvPr/>
        </p:nvSpPr>
        <p:spPr>
          <a:xfrm>
            <a:off x="2212506" y="5347760"/>
            <a:ext cx="1184940" cy="369332"/>
          </a:xfrm>
          <a:prstGeom prst="rect">
            <a:avLst/>
          </a:prstGeom>
          <a:noFill/>
        </p:spPr>
        <p:txBody>
          <a:bodyPr wrap="none" rtlCol="0">
            <a:spAutoFit/>
          </a:bodyPr>
          <a:lstStyle/>
          <a:p>
            <a:r>
              <a:rPr lang="en-US" b="0" dirty="0">
                <a:solidFill>
                  <a:srgbClr val="3366FF"/>
                </a:solidFill>
                <a:latin typeface="Gill Sans Light"/>
                <a:ea typeface="Gill Sans" charset="0"/>
                <a:cs typeface="Gill Sans" charset="0"/>
              </a:rPr>
              <a:t>Hardware</a:t>
            </a:r>
          </a:p>
        </p:txBody>
      </p:sp>
      <p:sp>
        <p:nvSpPr>
          <p:cNvPr id="31" name="TextBox 30">
            <a:extLst>
              <a:ext uri="{FF2B5EF4-FFF2-40B4-BE49-F238E27FC236}">
                <a16:creationId xmlns:a16="http://schemas.microsoft.com/office/drawing/2014/main" id="{4101729B-5551-463D-93E0-00D98612DFD9}"/>
              </a:ext>
            </a:extLst>
          </p:cNvPr>
          <p:cNvSpPr txBox="1"/>
          <p:nvPr/>
        </p:nvSpPr>
        <p:spPr>
          <a:xfrm>
            <a:off x="2212506" y="4799854"/>
            <a:ext cx="1095172" cy="369332"/>
          </a:xfrm>
          <a:prstGeom prst="rect">
            <a:avLst/>
          </a:prstGeom>
          <a:noFill/>
        </p:spPr>
        <p:txBody>
          <a:bodyPr wrap="none" rtlCol="0">
            <a:spAutoFit/>
          </a:bodyPr>
          <a:lstStyle/>
          <a:p>
            <a:r>
              <a:rPr lang="en-US" b="0" dirty="0">
                <a:solidFill>
                  <a:srgbClr val="3366FF"/>
                </a:solidFill>
                <a:latin typeface="Gill Sans Light"/>
                <a:ea typeface="Gill Sans" charset="0"/>
                <a:cs typeface="Gill Sans" charset="0"/>
              </a:rPr>
              <a:t>Software</a:t>
            </a:r>
          </a:p>
        </p:txBody>
      </p:sp>
      <p:sp>
        <p:nvSpPr>
          <p:cNvPr id="32" name="TextBox 31">
            <a:extLst>
              <a:ext uri="{FF2B5EF4-FFF2-40B4-BE49-F238E27FC236}">
                <a16:creationId xmlns:a16="http://schemas.microsoft.com/office/drawing/2014/main" id="{0D0B2D20-2CA4-4378-BAEF-8609E7EB0E14}"/>
              </a:ext>
            </a:extLst>
          </p:cNvPr>
          <p:cNvSpPr txBox="1"/>
          <p:nvPr/>
        </p:nvSpPr>
        <p:spPr>
          <a:xfrm>
            <a:off x="3495137" y="4186700"/>
            <a:ext cx="954107" cy="369332"/>
          </a:xfrm>
          <a:prstGeom prst="rect">
            <a:avLst/>
          </a:prstGeom>
          <a:noFill/>
        </p:spPr>
        <p:txBody>
          <a:bodyPr wrap="none" rtlCol="0">
            <a:spAutoFit/>
          </a:bodyPr>
          <a:lstStyle/>
          <a:p>
            <a:r>
              <a:rPr lang="en-US" b="0" dirty="0">
                <a:solidFill>
                  <a:srgbClr val="FF0000"/>
                </a:solidFill>
                <a:latin typeface="Gill Sans Light"/>
                <a:ea typeface="Gill Sans" charset="0"/>
                <a:cs typeface="Gill Sans" charset="0"/>
              </a:rPr>
              <a:t>System</a:t>
            </a:r>
          </a:p>
        </p:txBody>
      </p:sp>
      <p:sp>
        <p:nvSpPr>
          <p:cNvPr id="33" name="TextBox 32">
            <a:extLst>
              <a:ext uri="{FF2B5EF4-FFF2-40B4-BE49-F238E27FC236}">
                <a16:creationId xmlns:a16="http://schemas.microsoft.com/office/drawing/2014/main" id="{09729114-E826-4F02-8CBB-CF2D39BA46BC}"/>
              </a:ext>
            </a:extLst>
          </p:cNvPr>
          <p:cNvSpPr txBox="1"/>
          <p:nvPr/>
        </p:nvSpPr>
        <p:spPr>
          <a:xfrm>
            <a:off x="3493929" y="3638794"/>
            <a:ext cx="671979" cy="369332"/>
          </a:xfrm>
          <a:prstGeom prst="rect">
            <a:avLst/>
          </a:prstGeom>
          <a:noFill/>
        </p:spPr>
        <p:txBody>
          <a:bodyPr wrap="none" rtlCol="0">
            <a:spAutoFit/>
          </a:bodyPr>
          <a:lstStyle/>
          <a:p>
            <a:r>
              <a:rPr lang="en-US" b="0" dirty="0">
                <a:solidFill>
                  <a:srgbClr val="FF0000"/>
                </a:solidFill>
                <a:latin typeface="Gill Sans Light"/>
                <a:ea typeface="Gill Sans" charset="0"/>
                <a:cs typeface="Gill Sans" charset="0"/>
              </a:rPr>
              <a:t>User</a:t>
            </a:r>
          </a:p>
        </p:txBody>
      </p:sp>
      <p:cxnSp>
        <p:nvCxnSpPr>
          <p:cNvPr id="34" name="Straight Connector 33">
            <a:extLst>
              <a:ext uri="{FF2B5EF4-FFF2-40B4-BE49-F238E27FC236}">
                <a16:creationId xmlns:a16="http://schemas.microsoft.com/office/drawing/2014/main" id="{53CC41D6-A86E-41CF-817C-928E49CCDB5D}"/>
              </a:ext>
            </a:extLst>
          </p:cNvPr>
          <p:cNvCxnSpPr>
            <a:cxnSpLocks/>
          </p:cNvCxnSpPr>
          <p:nvPr/>
        </p:nvCxnSpPr>
        <p:spPr>
          <a:xfrm>
            <a:off x="3237997" y="4166810"/>
            <a:ext cx="251440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2F0481E4-6AA3-4765-9FDC-894C1D00C498}"/>
              </a:ext>
            </a:extLst>
          </p:cNvPr>
          <p:cNvSpPr txBox="1"/>
          <p:nvPr/>
        </p:nvSpPr>
        <p:spPr>
          <a:xfrm>
            <a:off x="7708258" y="3385025"/>
            <a:ext cx="518091" cy="369332"/>
          </a:xfrm>
          <a:prstGeom prst="rect">
            <a:avLst/>
          </a:prstGeom>
          <a:noFill/>
        </p:spPr>
        <p:txBody>
          <a:bodyPr wrap="none" rtlCol="0">
            <a:spAutoFit/>
          </a:bodyPr>
          <a:lstStyle/>
          <a:p>
            <a:r>
              <a:rPr lang="en-US" b="0" dirty="0">
                <a:solidFill>
                  <a:srgbClr val="FF0000"/>
                </a:solidFill>
                <a:latin typeface="Gill Sans Light"/>
                <a:ea typeface="Gill Sans" charset="0"/>
                <a:cs typeface="Gill Sans" charset="0"/>
              </a:rPr>
              <a:t>OS</a:t>
            </a:r>
          </a:p>
        </p:txBody>
      </p:sp>
      <p:sp>
        <p:nvSpPr>
          <p:cNvPr id="36" name="TextBox 35">
            <a:extLst>
              <a:ext uri="{FF2B5EF4-FFF2-40B4-BE49-F238E27FC236}">
                <a16:creationId xmlns:a16="http://schemas.microsoft.com/office/drawing/2014/main" id="{0A64AD0D-C5C6-4F04-B487-1F3EFC5A8232}"/>
              </a:ext>
            </a:extLst>
          </p:cNvPr>
          <p:cNvSpPr txBox="1"/>
          <p:nvPr/>
        </p:nvSpPr>
        <p:spPr>
          <a:xfrm>
            <a:off x="8102146" y="2735875"/>
            <a:ext cx="2274982" cy="369332"/>
          </a:xfrm>
          <a:prstGeom prst="rect">
            <a:avLst/>
          </a:prstGeom>
          <a:noFill/>
        </p:spPr>
        <p:txBody>
          <a:bodyPr wrap="none" rtlCol="0">
            <a:spAutoFit/>
          </a:bodyPr>
          <a:lstStyle/>
          <a:p>
            <a:r>
              <a:rPr lang="en-US" b="0" dirty="0">
                <a:solidFill>
                  <a:srgbClr val="FF0000"/>
                </a:solidFill>
                <a:latin typeface="Gill Sans Light"/>
                <a:ea typeface="Gill Sans" charset="0"/>
                <a:cs typeface="Gill Sans" charset="0"/>
              </a:rPr>
              <a:t>Application / Service</a:t>
            </a:r>
          </a:p>
        </p:txBody>
      </p:sp>
      <p:sp>
        <p:nvSpPr>
          <p:cNvPr id="40" name="TextBox 39">
            <a:extLst>
              <a:ext uri="{FF2B5EF4-FFF2-40B4-BE49-F238E27FC236}">
                <a16:creationId xmlns:a16="http://schemas.microsoft.com/office/drawing/2014/main" id="{75CCA824-BBE8-62FF-BF10-995617D4F8F0}"/>
              </a:ext>
            </a:extLst>
          </p:cNvPr>
          <p:cNvSpPr txBox="1"/>
          <p:nvPr/>
        </p:nvSpPr>
        <p:spPr>
          <a:xfrm>
            <a:off x="282532" y="939257"/>
            <a:ext cx="11626935" cy="830997"/>
          </a:xfrm>
          <a:prstGeom prst="rect">
            <a:avLst/>
          </a:prstGeom>
          <a:noFill/>
        </p:spPr>
        <p:txBody>
          <a:bodyPr wrap="square">
            <a:spAutoFit/>
          </a:bodyPr>
          <a:lstStyle/>
          <a:p>
            <a:pPr algn="ctr"/>
            <a:r>
              <a:rPr lang="en-US" sz="2400" b="0" dirty="0">
                <a:latin typeface="+mn-lt"/>
              </a:rPr>
              <a:t>Simple and powerful interface allows separation of concern</a:t>
            </a:r>
          </a:p>
          <a:p>
            <a:pPr algn="ctr"/>
            <a:r>
              <a:rPr lang="en-US" sz="2400" b="0" dirty="0">
                <a:latin typeface="+mn-lt"/>
              </a:rPr>
              <a:t> Eases innovation in user space and HW </a:t>
            </a:r>
          </a:p>
        </p:txBody>
      </p:sp>
    </p:spTree>
    <p:extLst>
      <p:ext uri="{BB962C8B-B14F-4D97-AF65-F5344CB8AC3E}">
        <p14:creationId xmlns:p14="http://schemas.microsoft.com/office/powerpoint/2010/main" val="112579112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0900-28B1-57CE-DC36-9AA39799AA9F}"/>
              </a:ext>
            </a:extLst>
          </p:cNvPr>
          <p:cNvSpPr>
            <a:spLocks noGrp="1"/>
          </p:cNvSpPr>
          <p:nvPr>
            <p:ph type="title"/>
          </p:nvPr>
        </p:nvSpPr>
        <p:spPr/>
        <p:txBody>
          <a:bodyPr/>
          <a:lstStyle/>
          <a:p>
            <a:r>
              <a:rPr lang="en-US" dirty="0">
                <a:latin typeface="+mj-lt"/>
              </a:rPr>
              <a:t>System Calls in the Wild (In Linux)</a:t>
            </a:r>
          </a:p>
        </p:txBody>
      </p:sp>
      <p:pic>
        <p:nvPicPr>
          <p:cNvPr id="4" name="Picture 3">
            <a:extLst>
              <a:ext uri="{FF2B5EF4-FFF2-40B4-BE49-F238E27FC236}">
                <a16:creationId xmlns:a16="http://schemas.microsoft.com/office/drawing/2014/main" id="{9DC837F5-216A-2F35-44D2-707C361E2375}"/>
              </a:ext>
            </a:extLst>
          </p:cNvPr>
          <p:cNvPicPr>
            <a:picLocks noChangeAspect="1"/>
          </p:cNvPicPr>
          <p:nvPr/>
        </p:nvPicPr>
        <p:blipFill>
          <a:blip r:embed="rId3"/>
          <a:stretch>
            <a:fillRect/>
          </a:stretch>
        </p:blipFill>
        <p:spPr>
          <a:xfrm>
            <a:off x="1200443" y="990600"/>
            <a:ext cx="9791114" cy="5077392"/>
          </a:xfrm>
          <a:prstGeom prst="rect">
            <a:avLst/>
          </a:prstGeom>
        </p:spPr>
      </p:pic>
    </p:spTree>
    <p:extLst>
      <p:ext uri="{BB962C8B-B14F-4D97-AF65-F5344CB8AC3E}">
        <p14:creationId xmlns:p14="http://schemas.microsoft.com/office/powerpoint/2010/main" val="2827165566"/>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Safe Control Transfer: Exceptions</a:t>
            </a:r>
          </a:p>
        </p:txBody>
      </p:sp>
      <p:sp>
        <p:nvSpPr>
          <p:cNvPr id="4" name="TextBox 3">
            <a:extLst>
              <a:ext uri="{FF2B5EF4-FFF2-40B4-BE49-F238E27FC236}">
                <a16:creationId xmlns:a16="http://schemas.microsoft.com/office/drawing/2014/main" id="{6238C288-C25A-2B84-137D-D13818FB0912}"/>
              </a:ext>
            </a:extLst>
          </p:cNvPr>
          <p:cNvSpPr txBox="1"/>
          <p:nvPr/>
        </p:nvSpPr>
        <p:spPr>
          <a:xfrm>
            <a:off x="495300" y="1371600"/>
            <a:ext cx="11201400" cy="2308324"/>
          </a:xfrm>
          <a:prstGeom prst="rect">
            <a:avLst/>
          </a:prstGeom>
          <a:noFill/>
        </p:spPr>
        <p:txBody>
          <a:bodyPr wrap="square">
            <a:spAutoFit/>
          </a:bodyPr>
          <a:lstStyle/>
          <a:p>
            <a:pPr algn="ctr"/>
            <a:r>
              <a:rPr lang="en-US" sz="2400" b="0" dirty="0">
                <a:latin typeface="+mn-lt"/>
              </a:rPr>
              <a:t>Any </a:t>
            </a:r>
            <a:r>
              <a:rPr lang="en-US" sz="2400" b="0" dirty="0">
                <a:solidFill>
                  <a:schemeClr val="accent1"/>
                </a:solidFill>
                <a:latin typeface="+mn-lt"/>
              </a:rPr>
              <a:t>unexpected condition </a:t>
            </a:r>
            <a:r>
              <a:rPr lang="en-US" sz="2400" b="0" dirty="0">
                <a:latin typeface="+mn-lt"/>
              </a:rPr>
              <a:t>caused by user program </a:t>
            </a:r>
            <a:r>
              <a:rPr lang="en-US" sz="2400" b="0" dirty="0" err="1">
                <a:latin typeface="+mn-lt"/>
              </a:rPr>
              <a:t>behaviour</a:t>
            </a:r>
            <a:endParaRPr lang="en-US" sz="2400" b="0" dirty="0">
              <a:latin typeface="+mn-lt"/>
            </a:endParaRPr>
          </a:p>
          <a:p>
            <a:pPr algn="ctr"/>
            <a:endParaRPr lang="en-US" sz="2400" b="0" dirty="0">
              <a:latin typeface="+mn-lt"/>
            </a:endParaRPr>
          </a:p>
          <a:p>
            <a:pPr algn="ctr"/>
            <a:r>
              <a:rPr lang="en-US" sz="2400" b="0" dirty="0">
                <a:latin typeface="+mn-lt"/>
              </a:rPr>
              <a:t>Stop executing process and enter kernel at specific </a:t>
            </a:r>
            <a:r>
              <a:rPr lang="en-US" sz="2400" b="0" dirty="0">
                <a:solidFill>
                  <a:schemeClr val="accent1"/>
                </a:solidFill>
                <a:latin typeface="+mn-lt"/>
              </a:rPr>
              <a:t>exception handler</a:t>
            </a:r>
          </a:p>
          <a:p>
            <a:pPr algn="ctr"/>
            <a:endParaRPr lang="en-US" sz="2400" b="0" dirty="0">
              <a:latin typeface="+mn-lt"/>
            </a:endParaRPr>
          </a:p>
          <a:p>
            <a:pPr algn="ctr"/>
            <a:r>
              <a:rPr lang="en-US" sz="2400" b="0" dirty="0">
                <a:latin typeface="+mn-lt"/>
              </a:rPr>
              <a:t>Synchronous and non-maskable</a:t>
            </a:r>
          </a:p>
        </p:txBody>
      </p:sp>
      <p:sp>
        <p:nvSpPr>
          <p:cNvPr id="3" name="TextBox 2">
            <a:extLst>
              <a:ext uri="{FF2B5EF4-FFF2-40B4-BE49-F238E27FC236}">
                <a16:creationId xmlns:a16="http://schemas.microsoft.com/office/drawing/2014/main" id="{ADD4A0F9-2C51-AC37-C3B9-F5D7628FE515}"/>
              </a:ext>
            </a:extLst>
          </p:cNvPr>
          <p:cNvSpPr txBox="1"/>
          <p:nvPr/>
        </p:nvSpPr>
        <p:spPr>
          <a:xfrm>
            <a:off x="-304800" y="4876800"/>
            <a:ext cx="12496800" cy="1200329"/>
          </a:xfrm>
          <a:prstGeom prst="rect">
            <a:avLst/>
          </a:prstGeom>
          <a:noFill/>
        </p:spPr>
        <p:txBody>
          <a:bodyPr wrap="square">
            <a:spAutoFit/>
          </a:bodyPr>
          <a:lstStyle/>
          <a:p>
            <a:pPr algn="ctr"/>
            <a:r>
              <a:rPr lang="en-US" sz="2400" b="0" dirty="0">
                <a:latin typeface="+mn-lt"/>
              </a:rPr>
              <a:t>Process missteps (division by zero, writing read-only memory)</a:t>
            </a:r>
          </a:p>
          <a:p>
            <a:pPr algn="ctr"/>
            <a:r>
              <a:rPr lang="en-US" sz="2400" b="0" dirty="0">
                <a:latin typeface="+mn-lt"/>
              </a:rPr>
              <a:t>Attempts to execute a privileged instruction in user mode</a:t>
            </a:r>
          </a:p>
          <a:p>
            <a:pPr algn="ctr"/>
            <a:r>
              <a:rPr lang="en-US" sz="2400" b="0" dirty="0">
                <a:latin typeface="+mn-lt"/>
              </a:rPr>
              <a:t>Debugger breakpoints!</a:t>
            </a:r>
          </a:p>
        </p:txBody>
      </p:sp>
    </p:spTree>
    <p:extLst>
      <p:ext uri="{BB962C8B-B14F-4D97-AF65-F5344CB8AC3E}">
        <p14:creationId xmlns:p14="http://schemas.microsoft.com/office/powerpoint/2010/main" val="3326741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9687-BE17-E59D-CABF-5361888AF67E}"/>
              </a:ext>
            </a:extLst>
          </p:cNvPr>
          <p:cNvSpPr>
            <a:spLocks noGrp="1"/>
          </p:cNvSpPr>
          <p:nvPr>
            <p:ph type="title"/>
          </p:nvPr>
        </p:nvSpPr>
        <p:spPr/>
        <p:txBody>
          <a:bodyPr/>
          <a:lstStyle/>
          <a:p>
            <a:r>
              <a:rPr lang="en-US" dirty="0">
                <a:latin typeface="+mj-lt"/>
              </a:rPr>
              <a:t>Exceptions in the Wild (In Linux)</a:t>
            </a:r>
            <a:endParaRPr lang="en-US" dirty="0"/>
          </a:p>
        </p:txBody>
      </p:sp>
      <p:pic>
        <p:nvPicPr>
          <p:cNvPr id="4" name="Picture 3">
            <a:extLst>
              <a:ext uri="{FF2B5EF4-FFF2-40B4-BE49-F238E27FC236}">
                <a16:creationId xmlns:a16="http://schemas.microsoft.com/office/drawing/2014/main" id="{3F03B5F0-077B-B4BA-8C0C-EA91D991828F}"/>
              </a:ext>
            </a:extLst>
          </p:cNvPr>
          <p:cNvPicPr>
            <a:picLocks noChangeAspect="1"/>
          </p:cNvPicPr>
          <p:nvPr/>
        </p:nvPicPr>
        <p:blipFill>
          <a:blip r:embed="rId2"/>
          <a:stretch>
            <a:fillRect/>
          </a:stretch>
        </p:blipFill>
        <p:spPr>
          <a:xfrm>
            <a:off x="2209800" y="1295400"/>
            <a:ext cx="8386355" cy="4659749"/>
          </a:xfrm>
          <a:prstGeom prst="rect">
            <a:avLst/>
          </a:prstGeom>
        </p:spPr>
      </p:pic>
    </p:spTree>
    <p:extLst>
      <p:ext uri="{BB962C8B-B14F-4D97-AF65-F5344CB8AC3E}">
        <p14:creationId xmlns:p14="http://schemas.microsoft.com/office/powerpoint/2010/main" val="292079495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Safe Control Transfer: Interrupts</a:t>
            </a:r>
          </a:p>
        </p:txBody>
      </p:sp>
      <p:sp>
        <p:nvSpPr>
          <p:cNvPr id="4" name="TextBox 3">
            <a:extLst>
              <a:ext uri="{FF2B5EF4-FFF2-40B4-BE49-F238E27FC236}">
                <a16:creationId xmlns:a16="http://schemas.microsoft.com/office/drawing/2014/main" id="{6238C288-C25A-2B84-137D-D13818FB0912}"/>
              </a:ext>
            </a:extLst>
          </p:cNvPr>
          <p:cNvSpPr txBox="1"/>
          <p:nvPr/>
        </p:nvSpPr>
        <p:spPr>
          <a:xfrm>
            <a:off x="495300" y="1371600"/>
            <a:ext cx="11201400" cy="2308324"/>
          </a:xfrm>
          <a:prstGeom prst="rect">
            <a:avLst/>
          </a:prstGeom>
          <a:noFill/>
        </p:spPr>
        <p:txBody>
          <a:bodyPr wrap="square">
            <a:spAutoFit/>
          </a:bodyPr>
          <a:lstStyle/>
          <a:p>
            <a:pPr algn="ctr"/>
            <a:r>
              <a:rPr lang="en-US" sz="2400" b="0" dirty="0">
                <a:latin typeface="+mn-lt"/>
              </a:rPr>
              <a:t>Asynchronous signal to the processor that some external event has occurred and may require attention</a:t>
            </a:r>
          </a:p>
          <a:p>
            <a:pPr algn="ctr"/>
            <a:endParaRPr lang="en-US" sz="2400" b="0" dirty="0">
              <a:latin typeface="+mn-lt"/>
            </a:endParaRPr>
          </a:p>
          <a:p>
            <a:pPr algn="ctr"/>
            <a:endParaRPr lang="en-US" sz="2400" b="0" dirty="0">
              <a:latin typeface="+mn-lt"/>
            </a:endParaRPr>
          </a:p>
          <a:p>
            <a:pPr algn="ctr"/>
            <a:r>
              <a:rPr lang="en-US" sz="2400" b="0" dirty="0">
                <a:latin typeface="+mn-lt"/>
              </a:rPr>
              <a:t>When process interrupt, stop current process and enter kernel at designated </a:t>
            </a:r>
            <a:r>
              <a:rPr lang="en-US" sz="2400" b="0" dirty="0">
                <a:solidFill>
                  <a:schemeClr val="accent1"/>
                </a:solidFill>
                <a:latin typeface="+mn-lt"/>
              </a:rPr>
              <a:t>interrupt handler</a:t>
            </a:r>
          </a:p>
        </p:txBody>
      </p:sp>
      <p:sp>
        <p:nvSpPr>
          <p:cNvPr id="5" name="TextBox 4">
            <a:extLst>
              <a:ext uri="{FF2B5EF4-FFF2-40B4-BE49-F238E27FC236}">
                <a16:creationId xmlns:a16="http://schemas.microsoft.com/office/drawing/2014/main" id="{CBB30173-3AC0-1DA4-475C-AD6EAE1423F7}"/>
              </a:ext>
            </a:extLst>
          </p:cNvPr>
          <p:cNvSpPr txBox="1"/>
          <p:nvPr/>
        </p:nvSpPr>
        <p:spPr>
          <a:xfrm>
            <a:off x="495300" y="5024735"/>
            <a:ext cx="11201400" cy="461665"/>
          </a:xfrm>
          <a:prstGeom prst="rect">
            <a:avLst/>
          </a:prstGeom>
          <a:noFill/>
        </p:spPr>
        <p:txBody>
          <a:bodyPr wrap="square">
            <a:spAutoFit/>
          </a:bodyPr>
          <a:lstStyle/>
          <a:p>
            <a:pPr algn="ctr"/>
            <a:r>
              <a:rPr lang="en-US" sz="2400" b="0" dirty="0">
                <a:latin typeface="+mn-lt"/>
              </a:rPr>
              <a:t>Timer Interrupts, IO Interrupts, </a:t>
            </a:r>
            <a:r>
              <a:rPr lang="en-US" sz="2400" b="0" dirty="0" err="1">
                <a:latin typeface="+mn-lt"/>
              </a:rPr>
              <a:t>Interprocessor</a:t>
            </a:r>
            <a:r>
              <a:rPr lang="en-US" sz="2400" b="0" dirty="0">
                <a:latin typeface="+mn-lt"/>
              </a:rPr>
              <a:t> Interrupts</a:t>
            </a:r>
            <a:endParaRPr lang="en-US" sz="2400" b="0" dirty="0">
              <a:solidFill>
                <a:schemeClr val="accent1"/>
              </a:solidFill>
              <a:latin typeface="+mn-lt"/>
            </a:endParaRPr>
          </a:p>
        </p:txBody>
      </p:sp>
    </p:spTree>
    <p:extLst>
      <p:ext uri="{BB962C8B-B14F-4D97-AF65-F5344CB8AC3E}">
        <p14:creationId xmlns:p14="http://schemas.microsoft.com/office/powerpoint/2010/main" val="1820385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3B1A-9DF5-1CCE-8F60-7DD91CC04474}"/>
              </a:ext>
            </a:extLst>
          </p:cNvPr>
          <p:cNvSpPr>
            <a:spLocks noGrp="1"/>
          </p:cNvSpPr>
          <p:nvPr>
            <p:ph type="title"/>
          </p:nvPr>
        </p:nvSpPr>
        <p:spPr/>
        <p:txBody>
          <a:bodyPr/>
          <a:lstStyle/>
          <a:p>
            <a:r>
              <a:rPr lang="en-US">
                <a:latin typeface="+mj-lt"/>
              </a:rPr>
              <a:t>Recall: Operating System</a:t>
            </a:r>
          </a:p>
        </p:txBody>
      </p:sp>
      <p:sp>
        <p:nvSpPr>
          <p:cNvPr id="7" name="Content Placeholder 2">
            <a:extLst>
              <a:ext uri="{FF2B5EF4-FFF2-40B4-BE49-F238E27FC236}">
                <a16:creationId xmlns:a16="http://schemas.microsoft.com/office/drawing/2014/main" id="{D9804642-FAEF-4134-553A-1E243D2DA75A}"/>
              </a:ext>
            </a:extLst>
          </p:cNvPr>
          <p:cNvSpPr txBox="1">
            <a:spLocks/>
          </p:cNvSpPr>
          <p:nvPr/>
        </p:nvSpPr>
        <p:spPr bwMode="auto">
          <a:xfrm>
            <a:off x="2209800" y="3810000"/>
            <a:ext cx="2590800" cy="4572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Application 1</a:t>
            </a:r>
          </a:p>
        </p:txBody>
      </p:sp>
      <p:sp>
        <p:nvSpPr>
          <p:cNvPr id="8" name="Content Placeholder 2">
            <a:extLst>
              <a:ext uri="{FF2B5EF4-FFF2-40B4-BE49-F238E27FC236}">
                <a16:creationId xmlns:a16="http://schemas.microsoft.com/office/drawing/2014/main" id="{2AFFA3A5-CEA5-7043-25F7-AC33A0B83FC7}"/>
              </a:ext>
            </a:extLst>
          </p:cNvPr>
          <p:cNvSpPr txBox="1">
            <a:spLocks/>
          </p:cNvSpPr>
          <p:nvPr/>
        </p:nvSpPr>
        <p:spPr bwMode="auto">
          <a:xfrm>
            <a:off x="4876800" y="3810000"/>
            <a:ext cx="2590800" cy="4572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Application 2</a:t>
            </a:r>
          </a:p>
        </p:txBody>
      </p:sp>
      <p:sp>
        <p:nvSpPr>
          <p:cNvPr id="9" name="Content Placeholder 2">
            <a:extLst>
              <a:ext uri="{FF2B5EF4-FFF2-40B4-BE49-F238E27FC236}">
                <a16:creationId xmlns:a16="http://schemas.microsoft.com/office/drawing/2014/main" id="{5ED2C6C4-A23E-53A0-7F90-288C5038A0F8}"/>
              </a:ext>
            </a:extLst>
          </p:cNvPr>
          <p:cNvSpPr txBox="1">
            <a:spLocks/>
          </p:cNvSpPr>
          <p:nvPr/>
        </p:nvSpPr>
        <p:spPr bwMode="auto">
          <a:xfrm>
            <a:off x="7543800" y="3810000"/>
            <a:ext cx="2719388" cy="4572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Application 3</a:t>
            </a:r>
          </a:p>
        </p:txBody>
      </p:sp>
      <p:sp>
        <p:nvSpPr>
          <p:cNvPr id="10" name="Content Placeholder 2">
            <a:extLst>
              <a:ext uri="{FF2B5EF4-FFF2-40B4-BE49-F238E27FC236}">
                <a16:creationId xmlns:a16="http://schemas.microsoft.com/office/drawing/2014/main" id="{921A1303-F27C-6B99-2B58-54F359D24A5B}"/>
              </a:ext>
            </a:extLst>
          </p:cNvPr>
          <p:cNvSpPr txBox="1">
            <a:spLocks/>
          </p:cNvSpPr>
          <p:nvPr/>
        </p:nvSpPr>
        <p:spPr bwMode="auto">
          <a:xfrm>
            <a:off x="2209800" y="4419600"/>
            <a:ext cx="8077200" cy="6858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Operating System</a:t>
            </a:r>
          </a:p>
        </p:txBody>
      </p:sp>
      <p:sp>
        <p:nvSpPr>
          <p:cNvPr id="11" name="Content Placeholder 2">
            <a:extLst>
              <a:ext uri="{FF2B5EF4-FFF2-40B4-BE49-F238E27FC236}">
                <a16:creationId xmlns:a16="http://schemas.microsoft.com/office/drawing/2014/main" id="{3D7B01B0-6537-B692-847F-D0BD2B54734D}"/>
              </a:ext>
            </a:extLst>
          </p:cNvPr>
          <p:cNvSpPr txBox="1">
            <a:spLocks/>
          </p:cNvSpPr>
          <p:nvPr/>
        </p:nvSpPr>
        <p:spPr bwMode="auto">
          <a:xfrm>
            <a:off x="2209800" y="5191126"/>
            <a:ext cx="8105774" cy="685800"/>
          </a:xfrm>
          <a:prstGeom prst="roundRect">
            <a:avLst/>
          </a:prstGeom>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Hardware</a:t>
            </a:r>
          </a:p>
        </p:txBody>
      </p:sp>
      <p:sp>
        <p:nvSpPr>
          <p:cNvPr id="3" name="Content Placeholder 2">
            <a:extLst>
              <a:ext uri="{FF2B5EF4-FFF2-40B4-BE49-F238E27FC236}">
                <a16:creationId xmlns:a16="http://schemas.microsoft.com/office/drawing/2014/main" id="{E5ED3B16-49E0-5E03-9313-B98EFE8715F0}"/>
              </a:ext>
            </a:extLst>
          </p:cNvPr>
          <p:cNvSpPr>
            <a:spLocks noGrp="1"/>
          </p:cNvSpPr>
          <p:nvPr>
            <p:ph idx="1"/>
          </p:nvPr>
        </p:nvSpPr>
        <p:spPr>
          <a:xfrm>
            <a:off x="812800" y="1371600"/>
            <a:ext cx="10566400" cy="4648200"/>
          </a:xfrm>
        </p:spPr>
        <p:txBody>
          <a:bodyPr/>
          <a:lstStyle/>
          <a:p>
            <a:pPr marL="0" indent="0" algn="ctr">
              <a:buNone/>
            </a:pPr>
            <a:r>
              <a:rPr lang="en-US">
                <a:latin typeface="+mn-lt"/>
              </a:rPr>
              <a:t>An operating system implements a </a:t>
            </a:r>
            <a:r>
              <a:rPr lang="en-US">
                <a:solidFill>
                  <a:schemeClr val="accent1"/>
                </a:solidFill>
                <a:latin typeface="+mn-lt"/>
              </a:rPr>
              <a:t>virtual machine </a:t>
            </a:r>
            <a:r>
              <a:rPr lang="en-US">
                <a:latin typeface="+mn-lt"/>
              </a:rPr>
              <a:t>for the application whose interface is more </a:t>
            </a:r>
            <a:r>
              <a:rPr lang="en-US">
                <a:solidFill>
                  <a:schemeClr val="accent1"/>
                </a:solidFill>
                <a:latin typeface="+mn-lt"/>
              </a:rPr>
              <a:t>convenient</a:t>
            </a:r>
            <a:r>
              <a:rPr lang="en-US">
                <a:latin typeface="+mn-lt"/>
              </a:rPr>
              <a:t> than the raw hardware interface</a:t>
            </a:r>
            <a:br>
              <a:rPr lang="en-US">
                <a:latin typeface="+mn-lt"/>
              </a:rPr>
            </a:br>
            <a:r>
              <a:rPr lang="en-US">
                <a:latin typeface="+mn-lt"/>
              </a:rPr>
              <a:t>(convenient = security, reliability, portability)</a:t>
            </a:r>
          </a:p>
        </p:txBody>
      </p:sp>
    </p:spTree>
    <p:extLst>
      <p:ext uri="{BB962C8B-B14F-4D97-AF65-F5344CB8AC3E}">
        <p14:creationId xmlns:p14="http://schemas.microsoft.com/office/powerpoint/2010/main" val="69203901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4F2D-C7AD-1FDD-986C-BD3E84331E3B}"/>
              </a:ext>
            </a:extLst>
          </p:cNvPr>
          <p:cNvSpPr>
            <a:spLocks noGrp="1"/>
          </p:cNvSpPr>
          <p:nvPr>
            <p:ph type="title"/>
          </p:nvPr>
        </p:nvSpPr>
        <p:spPr>
          <a:xfrm>
            <a:off x="0" y="152400"/>
            <a:ext cx="12192000" cy="533400"/>
          </a:xfrm>
        </p:spPr>
        <p:txBody>
          <a:bodyPr/>
          <a:lstStyle/>
          <a:p>
            <a:r>
              <a:rPr lang="en-US" dirty="0">
                <a:latin typeface="+mj-lt"/>
              </a:rPr>
              <a:t>Safe Control Transfer: Kernel-&gt;User</a:t>
            </a:r>
          </a:p>
        </p:txBody>
      </p:sp>
      <p:sp>
        <p:nvSpPr>
          <p:cNvPr id="4" name="TextBox 3">
            <a:extLst>
              <a:ext uri="{FF2B5EF4-FFF2-40B4-BE49-F238E27FC236}">
                <a16:creationId xmlns:a16="http://schemas.microsoft.com/office/drawing/2014/main" id="{6238C288-C25A-2B84-137D-D13818FB0912}"/>
              </a:ext>
            </a:extLst>
          </p:cNvPr>
          <p:cNvSpPr txBox="1"/>
          <p:nvPr/>
        </p:nvSpPr>
        <p:spPr>
          <a:xfrm>
            <a:off x="495300" y="1524000"/>
            <a:ext cx="11201400" cy="4154984"/>
          </a:xfrm>
          <a:prstGeom prst="rect">
            <a:avLst/>
          </a:prstGeom>
          <a:noFill/>
        </p:spPr>
        <p:txBody>
          <a:bodyPr wrap="square">
            <a:spAutoFit/>
          </a:bodyPr>
          <a:lstStyle/>
          <a:p>
            <a:pPr algn="ctr"/>
            <a:r>
              <a:rPr lang="en-US" sz="2400" b="0" dirty="0">
                <a:solidFill>
                  <a:schemeClr val="accent1"/>
                </a:solidFill>
                <a:latin typeface="+mn-lt"/>
              </a:rPr>
              <a:t>New Process Creation</a:t>
            </a:r>
          </a:p>
          <a:p>
            <a:pPr algn="ctr"/>
            <a:r>
              <a:rPr lang="en-US" sz="2400" b="0" dirty="0">
                <a:latin typeface="+mn-lt"/>
              </a:rPr>
              <a:t>Kernel instantiates </a:t>
            </a:r>
            <a:r>
              <a:rPr lang="en-US" sz="2400" b="0" dirty="0" err="1">
                <a:latin typeface="+mn-lt"/>
              </a:rPr>
              <a:t>datastructures</a:t>
            </a:r>
            <a:r>
              <a:rPr lang="en-US" sz="2400" b="0" dirty="0">
                <a:latin typeface="+mn-lt"/>
              </a:rPr>
              <a:t>, sets registers, switches to user mode</a:t>
            </a:r>
          </a:p>
          <a:p>
            <a:pPr algn="ctr"/>
            <a:endParaRPr lang="en-US" sz="2400" b="0" dirty="0">
              <a:latin typeface="+mn-lt"/>
            </a:endParaRPr>
          </a:p>
          <a:p>
            <a:pPr algn="ctr"/>
            <a:r>
              <a:rPr lang="en-US" sz="2400" b="0" dirty="0">
                <a:solidFill>
                  <a:schemeClr val="accent1"/>
                </a:solidFill>
                <a:latin typeface="+mn-lt"/>
              </a:rPr>
              <a:t>Resume after an exception/interrupt/</a:t>
            </a:r>
            <a:r>
              <a:rPr lang="en-US" sz="2400" b="0" dirty="0" err="1">
                <a:solidFill>
                  <a:schemeClr val="accent1"/>
                </a:solidFill>
                <a:latin typeface="+mn-lt"/>
              </a:rPr>
              <a:t>syscall</a:t>
            </a:r>
            <a:endParaRPr lang="en-US" sz="2400" b="0" dirty="0">
              <a:solidFill>
                <a:schemeClr val="accent1"/>
              </a:solidFill>
              <a:latin typeface="+mn-lt"/>
            </a:endParaRPr>
          </a:p>
          <a:p>
            <a:pPr algn="ctr"/>
            <a:r>
              <a:rPr lang="en-US" sz="2400" b="0" dirty="0">
                <a:latin typeface="+mn-lt"/>
              </a:rPr>
              <a:t>Resume execution by restoring PC, registers, and unsetting mode</a:t>
            </a:r>
          </a:p>
          <a:p>
            <a:pPr algn="ctr"/>
            <a:endParaRPr lang="en-US" sz="2400" b="0" dirty="0">
              <a:latin typeface="+mn-lt"/>
            </a:endParaRPr>
          </a:p>
          <a:p>
            <a:pPr algn="ctr"/>
            <a:r>
              <a:rPr lang="en-US" sz="2400" b="0" dirty="0">
                <a:solidFill>
                  <a:schemeClr val="accent1"/>
                </a:solidFill>
                <a:latin typeface="+mn-lt"/>
              </a:rPr>
              <a:t>Switching to a different process</a:t>
            </a:r>
          </a:p>
          <a:p>
            <a:pPr algn="ctr"/>
            <a:r>
              <a:rPr lang="en-US" sz="2400" b="0" dirty="0">
                <a:latin typeface="+mn-lt"/>
              </a:rPr>
              <a:t>Save old process state. Load new process state (restore PC, registers). Unset mode.</a:t>
            </a:r>
          </a:p>
        </p:txBody>
      </p:sp>
    </p:spTree>
    <p:extLst>
      <p:ext uri="{BB962C8B-B14F-4D97-AF65-F5344CB8AC3E}">
        <p14:creationId xmlns:p14="http://schemas.microsoft.com/office/powerpoint/2010/main" val="2363750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B902-DD49-F1BE-3FB1-3A01B96CF892}"/>
              </a:ext>
            </a:extLst>
          </p:cNvPr>
          <p:cNvSpPr>
            <a:spLocks noGrp="1"/>
          </p:cNvSpPr>
          <p:nvPr>
            <p:ph type="title"/>
          </p:nvPr>
        </p:nvSpPr>
        <p:spPr/>
        <p:txBody>
          <a:bodyPr/>
          <a:lstStyle/>
          <a:p>
            <a:r>
              <a:rPr lang="en-US" dirty="0">
                <a:latin typeface="+mj-lt"/>
              </a:rPr>
              <a:t>Summary: Goals for today</a:t>
            </a:r>
          </a:p>
        </p:txBody>
      </p:sp>
      <p:sp>
        <p:nvSpPr>
          <p:cNvPr id="4" name="Content Placeholder 2">
            <a:extLst>
              <a:ext uri="{FF2B5EF4-FFF2-40B4-BE49-F238E27FC236}">
                <a16:creationId xmlns:a16="http://schemas.microsoft.com/office/drawing/2014/main" id="{EE48527A-9D30-0072-6B4A-C012D6D771B9}"/>
              </a:ext>
            </a:extLst>
          </p:cNvPr>
          <p:cNvSpPr>
            <a:spLocks noGrp="1"/>
          </p:cNvSpPr>
          <p:nvPr>
            <p:ph idx="1"/>
          </p:nvPr>
        </p:nvSpPr>
        <p:spPr>
          <a:xfrm>
            <a:off x="152400" y="1066800"/>
            <a:ext cx="5638800" cy="4572000"/>
          </a:xfrm>
        </p:spPr>
        <p:txBody>
          <a:bodyPr/>
          <a:lstStyle/>
          <a:p>
            <a:endParaRPr lang="en-US" dirty="0">
              <a:latin typeface="+mn-lt"/>
            </a:endParaRPr>
          </a:p>
          <a:p>
            <a:r>
              <a:rPr lang="en-US" dirty="0">
                <a:latin typeface="+mn-lt"/>
              </a:rPr>
              <a:t>What are the requirements of a good VM abstraction?</a:t>
            </a:r>
          </a:p>
          <a:p>
            <a:endParaRPr lang="en-US" dirty="0">
              <a:latin typeface="+mn-lt"/>
            </a:endParaRPr>
          </a:p>
          <a:p>
            <a:r>
              <a:rPr lang="en-US" dirty="0">
                <a:latin typeface="+mn-lt"/>
              </a:rPr>
              <a:t>What is a process? </a:t>
            </a:r>
          </a:p>
          <a:p>
            <a:endParaRPr lang="en-US" dirty="0">
              <a:latin typeface="+mn-lt"/>
            </a:endParaRPr>
          </a:p>
          <a:p>
            <a:r>
              <a:rPr lang="en-US" dirty="0">
                <a:latin typeface="+mn-lt"/>
              </a:rPr>
              <a:t>How does the kernel use processes to enforce protection?</a:t>
            </a:r>
          </a:p>
          <a:p>
            <a:endParaRPr lang="en-US" dirty="0">
              <a:latin typeface="+mn-lt"/>
            </a:endParaRPr>
          </a:p>
          <a:p>
            <a:r>
              <a:rPr lang="en-US" dirty="0">
                <a:latin typeface="+mn-lt"/>
              </a:rPr>
              <a:t>When does one switch from kernel to user mode and back?</a:t>
            </a:r>
          </a:p>
          <a:p>
            <a:pPr marL="0" indent="0">
              <a:buNone/>
            </a:pPr>
            <a:endParaRPr lang="en-US" dirty="0">
              <a:latin typeface="+mn-lt"/>
            </a:endParaRPr>
          </a:p>
        </p:txBody>
      </p:sp>
    </p:spTree>
    <p:extLst>
      <p:ext uri="{BB962C8B-B14F-4D97-AF65-F5344CB8AC3E}">
        <p14:creationId xmlns:p14="http://schemas.microsoft.com/office/powerpoint/2010/main" val="14516915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B902-DD49-F1BE-3FB1-3A01B96CF892}"/>
              </a:ext>
            </a:extLst>
          </p:cNvPr>
          <p:cNvSpPr>
            <a:spLocks noGrp="1"/>
          </p:cNvSpPr>
          <p:nvPr>
            <p:ph type="title"/>
          </p:nvPr>
        </p:nvSpPr>
        <p:spPr/>
        <p:txBody>
          <a:bodyPr/>
          <a:lstStyle/>
          <a:p>
            <a:r>
              <a:rPr lang="en-US">
                <a:latin typeface="+mj-lt"/>
              </a:rPr>
              <a:t>Summary: Goals for today</a:t>
            </a:r>
            <a:endParaRPr lang="en-US" dirty="0">
              <a:latin typeface="+mj-lt"/>
            </a:endParaRPr>
          </a:p>
        </p:txBody>
      </p:sp>
      <p:sp>
        <p:nvSpPr>
          <p:cNvPr id="4" name="Content Placeholder 2">
            <a:extLst>
              <a:ext uri="{FF2B5EF4-FFF2-40B4-BE49-F238E27FC236}">
                <a16:creationId xmlns:a16="http://schemas.microsoft.com/office/drawing/2014/main" id="{EE48527A-9D30-0072-6B4A-C012D6D771B9}"/>
              </a:ext>
            </a:extLst>
          </p:cNvPr>
          <p:cNvSpPr>
            <a:spLocks noGrp="1"/>
          </p:cNvSpPr>
          <p:nvPr>
            <p:ph idx="1"/>
          </p:nvPr>
        </p:nvSpPr>
        <p:spPr>
          <a:xfrm>
            <a:off x="152400" y="1066800"/>
            <a:ext cx="5638800" cy="4572000"/>
          </a:xfrm>
        </p:spPr>
        <p:txBody>
          <a:bodyPr/>
          <a:lstStyle/>
          <a:p>
            <a:endParaRPr lang="en-US" dirty="0">
              <a:latin typeface="+mn-lt"/>
            </a:endParaRPr>
          </a:p>
          <a:p>
            <a:r>
              <a:rPr lang="en-US" dirty="0">
                <a:latin typeface="+mn-lt"/>
              </a:rPr>
              <a:t>What are the requirements of a good VM abstraction?</a:t>
            </a:r>
          </a:p>
          <a:p>
            <a:endParaRPr lang="en-US" dirty="0">
              <a:latin typeface="+mn-lt"/>
            </a:endParaRPr>
          </a:p>
          <a:p>
            <a:r>
              <a:rPr lang="en-US" dirty="0">
                <a:latin typeface="+mn-lt"/>
              </a:rPr>
              <a:t>What is a process? </a:t>
            </a:r>
          </a:p>
          <a:p>
            <a:endParaRPr lang="en-US" dirty="0">
              <a:latin typeface="+mn-lt"/>
            </a:endParaRPr>
          </a:p>
          <a:p>
            <a:r>
              <a:rPr lang="en-US" dirty="0">
                <a:latin typeface="+mn-lt"/>
              </a:rPr>
              <a:t>How does the kernel use processes to enforce protection?</a:t>
            </a:r>
          </a:p>
          <a:p>
            <a:endParaRPr lang="en-US" dirty="0">
              <a:latin typeface="+mn-lt"/>
            </a:endParaRPr>
          </a:p>
          <a:p>
            <a:r>
              <a:rPr lang="en-US" dirty="0">
                <a:latin typeface="+mn-lt"/>
              </a:rPr>
              <a:t>When does one switch from kernel to user mode and back?</a:t>
            </a:r>
          </a:p>
          <a:p>
            <a:pPr marL="0" indent="0">
              <a:buNone/>
            </a:pPr>
            <a:endParaRPr lang="en-US" dirty="0">
              <a:latin typeface="+mn-lt"/>
            </a:endParaRPr>
          </a:p>
        </p:txBody>
      </p:sp>
      <p:sp>
        <p:nvSpPr>
          <p:cNvPr id="6" name="Content Placeholder 2">
            <a:extLst>
              <a:ext uri="{FF2B5EF4-FFF2-40B4-BE49-F238E27FC236}">
                <a16:creationId xmlns:a16="http://schemas.microsoft.com/office/drawing/2014/main" id="{680767AC-154F-31D8-A2E4-0A153CBACAD5}"/>
              </a:ext>
            </a:extLst>
          </p:cNvPr>
          <p:cNvSpPr txBox="1">
            <a:spLocks/>
          </p:cNvSpPr>
          <p:nvPr/>
        </p:nvSpPr>
        <p:spPr bwMode="auto">
          <a:xfrm>
            <a:off x="6096000" y="1447800"/>
            <a:ext cx="5867400" cy="762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kern="0">
                <a:solidFill>
                  <a:schemeClr val="accent1"/>
                </a:solidFill>
                <a:latin typeface="+mn-lt"/>
              </a:rPr>
              <a:t>Protection while preserving functionality and performance</a:t>
            </a:r>
          </a:p>
          <a:p>
            <a:pPr marL="0" indent="0">
              <a:buFontTx/>
              <a:buNone/>
            </a:pPr>
            <a:endParaRPr lang="en-US" kern="0">
              <a:solidFill>
                <a:schemeClr val="accent1"/>
              </a:solidFill>
              <a:latin typeface="+mn-lt"/>
            </a:endParaRPr>
          </a:p>
        </p:txBody>
      </p:sp>
      <p:sp>
        <p:nvSpPr>
          <p:cNvPr id="3" name="Content Placeholder 2">
            <a:extLst>
              <a:ext uri="{FF2B5EF4-FFF2-40B4-BE49-F238E27FC236}">
                <a16:creationId xmlns:a16="http://schemas.microsoft.com/office/drawing/2014/main" id="{193052C7-15AF-C181-968A-D0A720A580F4}"/>
              </a:ext>
            </a:extLst>
          </p:cNvPr>
          <p:cNvSpPr txBox="1">
            <a:spLocks/>
          </p:cNvSpPr>
          <p:nvPr/>
        </p:nvSpPr>
        <p:spPr bwMode="auto">
          <a:xfrm>
            <a:off x="6096000" y="2514600"/>
            <a:ext cx="5867400" cy="762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kern="0">
                <a:solidFill>
                  <a:schemeClr val="accent1"/>
                </a:solidFill>
                <a:latin typeface="+mn-lt"/>
              </a:rPr>
              <a:t>Program execution with restricted rights</a:t>
            </a:r>
          </a:p>
        </p:txBody>
      </p:sp>
      <p:sp>
        <p:nvSpPr>
          <p:cNvPr id="5" name="Content Placeholder 2">
            <a:extLst>
              <a:ext uri="{FF2B5EF4-FFF2-40B4-BE49-F238E27FC236}">
                <a16:creationId xmlns:a16="http://schemas.microsoft.com/office/drawing/2014/main" id="{44678307-A2BB-6BB6-1053-C83CA6312FD3}"/>
              </a:ext>
            </a:extLst>
          </p:cNvPr>
          <p:cNvSpPr txBox="1">
            <a:spLocks/>
          </p:cNvSpPr>
          <p:nvPr/>
        </p:nvSpPr>
        <p:spPr bwMode="auto">
          <a:xfrm>
            <a:off x="6019800" y="3505200"/>
            <a:ext cx="5867400" cy="762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kern="0">
                <a:solidFill>
                  <a:schemeClr val="accent1"/>
                </a:solidFill>
                <a:latin typeface="+mn-lt"/>
              </a:rPr>
              <a:t>Dual-Mode operation: privileged instructions, memory protection, control, interrupts, safe control transfer</a:t>
            </a:r>
          </a:p>
        </p:txBody>
      </p:sp>
      <p:sp>
        <p:nvSpPr>
          <p:cNvPr id="7" name="Content Placeholder 2">
            <a:extLst>
              <a:ext uri="{FF2B5EF4-FFF2-40B4-BE49-F238E27FC236}">
                <a16:creationId xmlns:a16="http://schemas.microsoft.com/office/drawing/2014/main" id="{C9986D37-A861-51B9-08B9-58C7EA18DABF}"/>
              </a:ext>
            </a:extLst>
          </p:cNvPr>
          <p:cNvSpPr txBox="1">
            <a:spLocks/>
          </p:cNvSpPr>
          <p:nvPr/>
        </p:nvSpPr>
        <p:spPr bwMode="auto">
          <a:xfrm>
            <a:off x="6092483" y="5360963"/>
            <a:ext cx="5867400" cy="762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kern="0">
                <a:solidFill>
                  <a:schemeClr val="accent1"/>
                </a:solidFill>
                <a:latin typeface="+mn-lt"/>
              </a:rPr>
              <a:t>System Calls, Interrupts, Exceptions</a:t>
            </a:r>
          </a:p>
        </p:txBody>
      </p:sp>
    </p:spTree>
    <p:extLst>
      <p:ext uri="{BB962C8B-B14F-4D97-AF65-F5344CB8AC3E}">
        <p14:creationId xmlns:p14="http://schemas.microsoft.com/office/powerpoint/2010/main" val="37148880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9FDB-7E92-AF83-A699-2F4C7AD85C77}"/>
              </a:ext>
            </a:extLst>
          </p:cNvPr>
          <p:cNvSpPr>
            <a:spLocks noGrp="1"/>
          </p:cNvSpPr>
          <p:nvPr>
            <p:ph type="title"/>
          </p:nvPr>
        </p:nvSpPr>
        <p:spPr/>
        <p:txBody>
          <a:bodyPr/>
          <a:lstStyle/>
          <a:p>
            <a:r>
              <a:rPr lang="en-US" dirty="0">
                <a:latin typeface="+mj-lt"/>
              </a:rPr>
              <a:t>Recall: Three main hats</a:t>
            </a:r>
          </a:p>
        </p:txBody>
      </p:sp>
      <p:pic>
        <p:nvPicPr>
          <p:cNvPr id="4" name="Picture 3">
            <a:extLst>
              <a:ext uri="{FF2B5EF4-FFF2-40B4-BE49-F238E27FC236}">
                <a16:creationId xmlns:a16="http://schemas.microsoft.com/office/drawing/2014/main" id="{E3C6D867-64E7-CDB6-4872-88C4CEF18B7C}"/>
              </a:ext>
            </a:extLst>
          </p:cNvPr>
          <p:cNvPicPr>
            <a:picLocks noChangeAspect="1"/>
          </p:cNvPicPr>
          <p:nvPr/>
        </p:nvPicPr>
        <p:blipFill>
          <a:blip r:embed="rId3"/>
          <a:stretch>
            <a:fillRect/>
          </a:stretch>
        </p:blipFill>
        <p:spPr>
          <a:xfrm>
            <a:off x="1219200" y="1498652"/>
            <a:ext cx="2034192" cy="1628975"/>
          </a:xfrm>
          <a:prstGeom prst="rect">
            <a:avLst/>
          </a:prstGeom>
        </p:spPr>
      </p:pic>
      <p:pic>
        <p:nvPicPr>
          <p:cNvPr id="5" name="Picture 4">
            <a:extLst>
              <a:ext uri="{FF2B5EF4-FFF2-40B4-BE49-F238E27FC236}">
                <a16:creationId xmlns:a16="http://schemas.microsoft.com/office/drawing/2014/main" id="{FD6A9DF9-CA0E-B5D7-05BD-CD7FC74E3E0E}"/>
              </a:ext>
            </a:extLst>
          </p:cNvPr>
          <p:cNvPicPr>
            <a:picLocks noChangeAspect="1"/>
          </p:cNvPicPr>
          <p:nvPr/>
        </p:nvPicPr>
        <p:blipFill>
          <a:blip r:embed="rId4"/>
          <a:stretch>
            <a:fillRect/>
          </a:stretch>
        </p:blipFill>
        <p:spPr>
          <a:xfrm>
            <a:off x="5111320" y="1447800"/>
            <a:ext cx="1941647" cy="1603627"/>
          </a:xfrm>
          <a:prstGeom prst="rect">
            <a:avLst/>
          </a:prstGeom>
        </p:spPr>
      </p:pic>
      <p:pic>
        <p:nvPicPr>
          <p:cNvPr id="6" name="Picture 5">
            <a:extLst>
              <a:ext uri="{FF2B5EF4-FFF2-40B4-BE49-F238E27FC236}">
                <a16:creationId xmlns:a16="http://schemas.microsoft.com/office/drawing/2014/main" id="{514306E2-DFE9-822D-1DEC-1A6C1340A94E}"/>
              </a:ext>
            </a:extLst>
          </p:cNvPr>
          <p:cNvPicPr>
            <a:picLocks noChangeAspect="1"/>
          </p:cNvPicPr>
          <p:nvPr/>
        </p:nvPicPr>
        <p:blipFill>
          <a:blip r:embed="rId5"/>
          <a:stretch>
            <a:fillRect/>
          </a:stretch>
        </p:blipFill>
        <p:spPr>
          <a:xfrm>
            <a:off x="8162820" y="1338595"/>
            <a:ext cx="2723321" cy="1828800"/>
          </a:xfrm>
          <a:prstGeom prst="rect">
            <a:avLst/>
          </a:prstGeom>
        </p:spPr>
      </p:pic>
      <p:sp>
        <p:nvSpPr>
          <p:cNvPr id="8" name="TextBox 7">
            <a:extLst>
              <a:ext uri="{FF2B5EF4-FFF2-40B4-BE49-F238E27FC236}">
                <a16:creationId xmlns:a16="http://schemas.microsoft.com/office/drawing/2014/main" id="{D5D1CF8C-EDF8-4795-252A-A5E60826A02E}"/>
              </a:ext>
            </a:extLst>
          </p:cNvPr>
          <p:cNvSpPr txBox="1"/>
          <p:nvPr/>
        </p:nvSpPr>
        <p:spPr>
          <a:xfrm>
            <a:off x="-340302" y="3724669"/>
            <a:ext cx="4724400" cy="1938992"/>
          </a:xfrm>
          <a:prstGeom prst="rect">
            <a:avLst/>
          </a:prstGeom>
          <a:noFill/>
        </p:spPr>
        <p:txBody>
          <a:bodyPr wrap="square">
            <a:spAutoFit/>
          </a:bodyPr>
          <a:lstStyle/>
          <a:p>
            <a:pPr algn="ctr"/>
            <a:r>
              <a:rPr lang="en-US" sz="2400" u="sng" dirty="0">
                <a:latin typeface="+mn-lt"/>
              </a:rPr>
              <a:t>Referee</a:t>
            </a:r>
          </a:p>
          <a:p>
            <a:pPr lvl="1" algn="ctr"/>
            <a:r>
              <a:rPr lang="en-US" sz="2400" b="0" dirty="0">
                <a:latin typeface="+mn-lt"/>
              </a:rPr>
              <a:t>Manage protection, isolation, and sharing of resources</a:t>
            </a:r>
          </a:p>
          <a:p>
            <a:pPr lvl="2" algn="ctr"/>
            <a:endParaRPr lang="en-US" sz="2400" b="0" dirty="0">
              <a:latin typeface="+mn-lt"/>
            </a:endParaRPr>
          </a:p>
        </p:txBody>
      </p:sp>
      <p:sp>
        <p:nvSpPr>
          <p:cNvPr id="10" name="TextBox 9">
            <a:extLst>
              <a:ext uri="{FF2B5EF4-FFF2-40B4-BE49-F238E27FC236}">
                <a16:creationId xmlns:a16="http://schemas.microsoft.com/office/drawing/2014/main" id="{9BD41762-4615-AF96-7D9F-60F66DF05B67}"/>
              </a:ext>
            </a:extLst>
          </p:cNvPr>
          <p:cNvSpPr txBox="1"/>
          <p:nvPr/>
        </p:nvSpPr>
        <p:spPr>
          <a:xfrm>
            <a:off x="3915295" y="3704222"/>
            <a:ext cx="3962400" cy="2308324"/>
          </a:xfrm>
          <a:prstGeom prst="rect">
            <a:avLst/>
          </a:prstGeom>
          <a:noFill/>
        </p:spPr>
        <p:txBody>
          <a:bodyPr wrap="square">
            <a:spAutoFit/>
          </a:bodyPr>
          <a:lstStyle/>
          <a:p>
            <a:pPr algn="ctr"/>
            <a:r>
              <a:rPr lang="en-US" sz="2400" u="sng" dirty="0">
                <a:latin typeface="+mn-lt"/>
              </a:rPr>
              <a:t>Illusionist</a:t>
            </a:r>
          </a:p>
          <a:p>
            <a:pPr lvl="1" algn="ctr"/>
            <a:r>
              <a:rPr lang="en-US" sz="2400" b="0" dirty="0">
                <a:latin typeface="+mn-lt"/>
              </a:rPr>
              <a:t>Provide clean, easy-to-use abstractions of physical resources</a:t>
            </a:r>
          </a:p>
          <a:p>
            <a:pPr lvl="2" algn="ctr"/>
            <a:endParaRPr lang="en-US" sz="2400" b="0" dirty="0">
              <a:latin typeface="+mn-lt"/>
            </a:endParaRPr>
          </a:p>
        </p:txBody>
      </p:sp>
      <p:sp>
        <p:nvSpPr>
          <p:cNvPr id="11" name="TextBox 10">
            <a:extLst>
              <a:ext uri="{FF2B5EF4-FFF2-40B4-BE49-F238E27FC236}">
                <a16:creationId xmlns:a16="http://schemas.microsoft.com/office/drawing/2014/main" id="{26362A56-4366-9243-C938-3315BD79B3ED}"/>
              </a:ext>
            </a:extLst>
          </p:cNvPr>
          <p:cNvSpPr txBox="1"/>
          <p:nvPr/>
        </p:nvSpPr>
        <p:spPr>
          <a:xfrm>
            <a:off x="7848600" y="3818696"/>
            <a:ext cx="3505200" cy="1200329"/>
          </a:xfrm>
          <a:prstGeom prst="rect">
            <a:avLst/>
          </a:prstGeom>
          <a:noFill/>
        </p:spPr>
        <p:txBody>
          <a:bodyPr wrap="square">
            <a:spAutoFit/>
          </a:bodyPr>
          <a:lstStyle/>
          <a:p>
            <a:pPr algn="ctr"/>
            <a:r>
              <a:rPr lang="en-US" sz="2400" u="sng" dirty="0">
                <a:latin typeface="+mn-lt"/>
              </a:rPr>
              <a:t>Glue</a:t>
            </a:r>
          </a:p>
          <a:p>
            <a:pPr algn="ctr"/>
            <a:r>
              <a:rPr lang="en-US" sz="2400" b="0" dirty="0">
                <a:latin typeface="+mn-lt"/>
              </a:rPr>
              <a:t>Provides a set of common services</a:t>
            </a:r>
          </a:p>
        </p:txBody>
      </p:sp>
    </p:spTree>
    <p:extLst>
      <p:ext uri="{BB962C8B-B14F-4D97-AF65-F5344CB8AC3E}">
        <p14:creationId xmlns:p14="http://schemas.microsoft.com/office/powerpoint/2010/main" val="5691077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title"/>
          </p:nvPr>
        </p:nvSpPr>
        <p:spPr>
          <a:xfrm>
            <a:off x="1748546" y="233251"/>
            <a:ext cx="8839200" cy="494488"/>
          </a:xfrm>
        </p:spPr>
        <p:txBody>
          <a:bodyPr vert="horz" wrap="square" lIns="63493" tIns="25397" rIns="63493" bIns="25397" numCol="1" anchor="t" anchorCtr="0" compatLnSpc="1">
            <a:prstTxWarp prst="textNoShape">
              <a:avLst/>
            </a:prstTxWarp>
            <a:spAutoFit/>
          </a:bodyPr>
          <a:lstStyle/>
          <a:p>
            <a:pPr>
              <a:defRPr/>
            </a:pPr>
            <a:r>
              <a:rPr lang="en-US" altLang="en-US">
                <a:latin typeface="+mn-lt"/>
                <a:cs typeface="Gill Sans Light" charset="0"/>
              </a:rPr>
              <a:t>Recall: HW Complex</a:t>
            </a:r>
          </a:p>
        </p:txBody>
      </p:sp>
      <p:sp>
        <p:nvSpPr>
          <p:cNvPr id="47108" name="Text Box 34"/>
          <p:cNvSpPr txBox="1">
            <a:spLocks noChangeArrowheads="1"/>
          </p:cNvSpPr>
          <p:nvPr/>
        </p:nvSpPr>
        <p:spPr bwMode="auto">
          <a:xfrm>
            <a:off x="4028345" y="5975490"/>
            <a:ext cx="4810905" cy="4616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1429" tIns="45714" rIns="91429" bIns="45714">
            <a:spAutoFit/>
          </a:bodyPr>
          <a:lstStyle>
            <a:lvl1pPr eaLnBrk="0" hangingPunct="0">
              <a:lnSpc>
                <a:spcPct val="90000"/>
              </a:lnSpc>
              <a:spcBef>
                <a:spcPct val="30000"/>
              </a:spcBef>
              <a:buSzPct val="100000"/>
              <a:buChar char="•"/>
              <a:defRPr sz="2400" b="1">
                <a:solidFill>
                  <a:schemeClr val="tx1"/>
                </a:solidFill>
                <a:latin typeface="Gill Sans Light" charset="0"/>
                <a:ea typeface="Gill Sans Light" charset="0"/>
                <a:cs typeface="Gill Sans Light" charset="0"/>
              </a:defRPr>
            </a:lvl1pPr>
            <a:lvl2pPr marL="742950" indent="-285750" eaLnBrk="0" hangingPunct="0">
              <a:lnSpc>
                <a:spcPct val="90000"/>
              </a:lnSpc>
              <a:spcBef>
                <a:spcPct val="30000"/>
              </a:spcBef>
              <a:buSzPct val="100000"/>
              <a:buChar char="–"/>
              <a:defRPr sz="2200" b="1">
                <a:solidFill>
                  <a:schemeClr val="tx1"/>
                </a:solidFill>
                <a:latin typeface="Gill Sans Light" charset="0"/>
                <a:ea typeface="Gill Sans Light" charset="0"/>
                <a:cs typeface="Gill Sans Light" charset="0"/>
              </a:defRPr>
            </a:lvl2pPr>
            <a:lvl3pPr marL="1143000" indent="-228600" eaLnBrk="0" hangingPunct="0">
              <a:lnSpc>
                <a:spcPct val="90000"/>
              </a:lnSpc>
              <a:spcBef>
                <a:spcPct val="30000"/>
              </a:spcBef>
              <a:buSzPct val="100000"/>
              <a:buChar char="»"/>
              <a:defRPr sz="2000" b="1">
                <a:solidFill>
                  <a:schemeClr val="tx1"/>
                </a:solidFill>
                <a:latin typeface="Gill Sans Light" charset="0"/>
                <a:ea typeface="Gill Sans Light" charset="0"/>
                <a:cs typeface="Gill Sans Light" charset="0"/>
              </a:defRPr>
            </a:lvl3pPr>
            <a:lvl4pPr marL="1600200" indent="-228600" eaLnBrk="0" hangingPunct="0">
              <a:lnSpc>
                <a:spcPct val="90000"/>
              </a:lnSpc>
              <a:spcBef>
                <a:spcPct val="30000"/>
              </a:spcBef>
              <a:buSzPct val="100000"/>
              <a:buChar char="•"/>
              <a:defRPr sz="2000" b="1">
                <a:solidFill>
                  <a:schemeClr val="tx1"/>
                </a:solidFill>
                <a:latin typeface="Gill Sans Light" charset="0"/>
                <a:ea typeface="Gill Sans Light" charset="0"/>
                <a:cs typeface="Gill Sans Light" charset="0"/>
              </a:defRPr>
            </a:lvl4pPr>
            <a:lvl5pPr marL="2057400" indent="-228600" eaLnBrk="0" hangingPunct="0">
              <a:lnSpc>
                <a:spcPct val="90000"/>
              </a:lnSpc>
              <a:spcBef>
                <a:spcPct val="30000"/>
              </a:spcBef>
              <a:buSzPct val="100000"/>
              <a:buChar char="–"/>
              <a:defRPr sz="2000" b="1">
                <a:solidFill>
                  <a:schemeClr val="tx1"/>
                </a:solidFill>
                <a:latin typeface="Gill Sans Light" charset="0"/>
                <a:ea typeface="Gill Sans Light" charset="0"/>
                <a:cs typeface="Gill Sans Light" charset="0"/>
              </a:defRPr>
            </a:lvl5pPr>
            <a:lvl6pPr marL="2514600" indent="-228600" eaLnBrk="0" fontAlgn="base" hangingPunct="0">
              <a:lnSpc>
                <a:spcPct val="90000"/>
              </a:lnSpc>
              <a:spcBef>
                <a:spcPct val="30000"/>
              </a:spcBef>
              <a:spcAft>
                <a:spcPct val="0"/>
              </a:spcAft>
              <a:buSzPct val="100000"/>
              <a:buChar char="–"/>
              <a:defRPr sz="2000" b="1">
                <a:solidFill>
                  <a:schemeClr val="tx1"/>
                </a:solidFill>
                <a:latin typeface="Gill Sans Light" charset="0"/>
                <a:ea typeface="Gill Sans Light" charset="0"/>
                <a:cs typeface="Gill Sans Light" charset="0"/>
              </a:defRPr>
            </a:lvl6pPr>
            <a:lvl7pPr marL="2971800" indent="-228600" eaLnBrk="0" fontAlgn="base" hangingPunct="0">
              <a:lnSpc>
                <a:spcPct val="90000"/>
              </a:lnSpc>
              <a:spcBef>
                <a:spcPct val="30000"/>
              </a:spcBef>
              <a:spcAft>
                <a:spcPct val="0"/>
              </a:spcAft>
              <a:buSzPct val="100000"/>
              <a:buChar char="–"/>
              <a:defRPr sz="2000" b="1">
                <a:solidFill>
                  <a:schemeClr val="tx1"/>
                </a:solidFill>
                <a:latin typeface="Gill Sans Light" charset="0"/>
                <a:ea typeface="Gill Sans Light" charset="0"/>
                <a:cs typeface="Gill Sans Light" charset="0"/>
              </a:defRPr>
            </a:lvl7pPr>
            <a:lvl8pPr marL="3429000" indent="-228600" eaLnBrk="0" fontAlgn="base" hangingPunct="0">
              <a:lnSpc>
                <a:spcPct val="90000"/>
              </a:lnSpc>
              <a:spcBef>
                <a:spcPct val="30000"/>
              </a:spcBef>
              <a:spcAft>
                <a:spcPct val="0"/>
              </a:spcAft>
              <a:buSzPct val="100000"/>
              <a:buChar char="–"/>
              <a:defRPr sz="2000" b="1">
                <a:solidFill>
                  <a:schemeClr val="tx1"/>
                </a:solidFill>
                <a:latin typeface="Gill Sans Light" charset="0"/>
                <a:ea typeface="Gill Sans Light" charset="0"/>
                <a:cs typeface="Gill Sans Light" charset="0"/>
              </a:defRPr>
            </a:lvl8pPr>
            <a:lvl9pPr marL="3886200" indent="-228600" eaLnBrk="0" fontAlgn="base" hangingPunct="0">
              <a:lnSpc>
                <a:spcPct val="90000"/>
              </a:lnSpc>
              <a:spcBef>
                <a:spcPct val="30000"/>
              </a:spcBef>
              <a:spcAft>
                <a:spcPct val="0"/>
              </a:spcAft>
              <a:buSzPct val="100000"/>
              <a:buChar char="–"/>
              <a:defRPr sz="2000" b="1">
                <a:solidFill>
                  <a:schemeClr val="tx1"/>
                </a:solidFill>
                <a:latin typeface="Gill Sans Light" charset="0"/>
                <a:ea typeface="Gill Sans Light" charset="0"/>
                <a:cs typeface="Gill Sans Light" charset="0"/>
              </a:defRPr>
            </a:lvl9pPr>
          </a:lstStyle>
          <a:p>
            <a:pPr algn="ctr">
              <a:lnSpc>
                <a:spcPct val="100000"/>
              </a:lnSpc>
              <a:spcBef>
                <a:spcPct val="0"/>
              </a:spcBef>
              <a:buSzTx/>
              <a:buFontTx/>
              <a:buNone/>
              <a:defRPr/>
            </a:pPr>
            <a:r>
              <a:rPr lang="en-US" altLang="en-US" b="0">
                <a:solidFill>
                  <a:srgbClr val="2A40E2"/>
                </a:solidFill>
                <a:latin typeface="Gill Sans" charset="0"/>
                <a:ea typeface="Gill Sans" charset="0"/>
                <a:cs typeface="Gill Sans" charset="0"/>
              </a:rPr>
              <a:t>Intel </a:t>
            </a:r>
            <a:r>
              <a:rPr lang="en-US" altLang="en-US" b="0" err="1">
                <a:solidFill>
                  <a:srgbClr val="2A40E2"/>
                </a:solidFill>
                <a:latin typeface="Gill Sans" charset="0"/>
                <a:ea typeface="Gill Sans" charset="0"/>
                <a:cs typeface="Gill Sans" charset="0"/>
              </a:rPr>
              <a:t>Skylake</a:t>
            </a:r>
            <a:r>
              <a:rPr lang="en-US" altLang="en-US" b="0">
                <a:solidFill>
                  <a:srgbClr val="2A40E2"/>
                </a:solidFill>
                <a:latin typeface="Gill Sans" charset="0"/>
                <a:ea typeface="Gill Sans" charset="0"/>
                <a:cs typeface="Gill Sans" charset="0"/>
              </a:rPr>
              <a:t>-X I/O Configuration</a:t>
            </a:r>
          </a:p>
        </p:txBody>
      </p:sp>
      <p:pic>
        <p:nvPicPr>
          <p:cNvPr id="4" name="Picture 3"/>
          <p:cNvPicPr>
            <a:picLocks noChangeAspect="1"/>
          </p:cNvPicPr>
          <p:nvPr/>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3397213" y="1336920"/>
            <a:ext cx="5624512" cy="3857349"/>
          </a:xfrm>
          <a:prstGeom prst="rect">
            <a:avLst/>
          </a:prstGeom>
        </p:spPr>
      </p:pic>
      <p:sp>
        <p:nvSpPr>
          <p:cNvPr id="2" name="Rectangular Callout 1"/>
          <p:cNvSpPr/>
          <p:nvPr/>
        </p:nvSpPr>
        <p:spPr bwMode="auto">
          <a:xfrm>
            <a:off x="7829306" y="2073936"/>
            <a:ext cx="2661774" cy="567363"/>
          </a:xfrm>
          <a:prstGeom prst="wedgeRectCallout">
            <a:avLst>
              <a:gd name="adj1" fmla="val -108780"/>
              <a:gd name="adj2" fmla="val 27280"/>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Direct Media Interface</a:t>
            </a:r>
            <a:br>
              <a:rPr lang="en-US" sz="1200">
                <a:solidFill>
                  <a:srgbClr val="FF0000"/>
                </a:solidFill>
                <a:latin typeface="+mn-lt"/>
              </a:rPr>
            </a:br>
            <a:r>
              <a:rPr lang="en-US" sz="1200">
                <a:solidFill>
                  <a:srgbClr val="FF0000"/>
                </a:solidFill>
                <a:latin typeface="+mn-lt"/>
              </a:rPr>
              <a:t>(3.93 </a:t>
            </a:r>
            <a:r>
              <a:rPr lang="en-US" sz="1200" err="1">
                <a:solidFill>
                  <a:srgbClr val="FF0000"/>
                </a:solidFill>
                <a:latin typeface="+mn-lt"/>
              </a:rPr>
              <a:t>GBytes</a:t>
            </a:r>
            <a:r>
              <a:rPr lang="en-US" sz="1200">
                <a:solidFill>
                  <a:srgbClr val="FF0000"/>
                </a:solidFill>
                <a:latin typeface="+mn-lt"/>
              </a:rPr>
              <a:t>/sec)</a:t>
            </a:r>
          </a:p>
        </p:txBody>
      </p:sp>
      <p:sp>
        <p:nvSpPr>
          <p:cNvPr id="36" name="Rectangular Callout 35"/>
          <p:cNvSpPr/>
          <p:nvPr/>
        </p:nvSpPr>
        <p:spPr bwMode="auto">
          <a:xfrm>
            <a:off x="1657106" y="1174570"/>
            <a:ext cx="2057400" cy="571500"/>
          </a:xfrm>
          <a:prstGeom prst="wedgeRectCallout">
            <a:avLst>
              <a:gd name="adj1" fmla="val 60432"/>
              <a:gd name="adj2" fmla="val 4342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Really High Speed I/O (e.g. graphics)</a:t>
            </a:r>
          </a:p>
        </p:txBody>
      </p:sp>
      <p:sp>
        <p:nvSpPr>
          <p:cNvPr id="37" name="Rectangular Callout 36"/>
          <p:cNvSpPr/>
          <p:nvPr/>
        </p:nvSpPr>
        <p:spPr bwMode="auto">
          <a:xfrm>
            <a:off x="7829306" y="829380"/>
            <a:ext cx="2057400" cy="618420"/>
          </a:xfrm>
          <a:prstGeom prst="wedgeRectCallout">
            <a:avLst>
              <a:gd name="adj1" fmla="val -39055"/>
              <a:gd name="adj2" fmla="val 95137"/>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Memory Channels</a:t>
            </a:r>
          </a:p>
          <a:p>
            <a:r>
              <a:rPr lang="en-US" sz="1200">
                <a:solidFill>
                  <a:srgbClr val="FF0000"/>
                </a:solidFill>
                <a:latin typeface="+mn-lt"/>
              </a:rPr>
              <a:t>(High BW DRAM)</a:t>
            </a:r>
          </a:p>
        </p:txBody>
      </p:sp>
      <p:sp>
        <p:nvSpPr>
          <p:cNvPr id="38" name="Rectangular Callout 37"/>
          <p:cNvSpPr/>
          <p:nvPr/>
        </p:nvSpPr>
        <p:spPr bwMode="auto">
          <a:xfrm>
            <a:off x="1580906" y="2394375"/>
            <a:ext cx="2057402" cy="567363"/>
          </a:xfrm>
          <a:prstGeom prst="wedgeRectCallout">
            <a:avLst>
              <a:gd name="adj1" fmla="val 65621"/>
              <a:gd name="adj2" fmla="val 896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High-Speed I/O devices (PCI </a:t>
            </a:r>
            <a:r>
              <a:rPr lang="en-US" sz="1200" err="1">
                <a:solidFill>
                  <a:srgbClr val="FF0000"/>
                </a:solidFill>
                <a:latin typeface="+mn-lt"/>
              </a:rPr>
              <a:t>Exp</a:t>
            </a:r>
            <a:r>
              <a:rPr lang="en-US" sz="1200">
                <a:solidFill>
                  <a:srgbClr val="FF0000"/>
                </a:solidFill>
                <a:latin typeface="+mn-lt"/>
              </a:rPr>
              <a:t>)</a:t>
            </a:r>
          </a:p>
        </p:txBody>
      </p:sp>
      <p:sp>
        <p:nvSpPr>
          <p:cNvPr id="39" name="Rectangular Callout 38"/>
          <p:cNvSpPr/>
          <p:nvPr/>
        </p:nvSpPr>
        <p:spPr bwMode="auto">
          <a:xfrm>
            <a:off x="1580905" y="3039407"/>
            <a:ext cx="2057402" cy="354913"/>
          </a:xfrm>
          <a:prstGeom prst="wedgeRectCallout">
            <a:avLst>
              <a:gd name="adj1" fmla="val 65621"/>
              <a:gd name="adj2" fmla="val 896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Disks (8 x SATA)</a:t>
            </a:r>
          </a:p>
        </p:txBody>
      </p:sp>
      <p:sp>
        <p:nvSpPr>
          <p:cNvPr id="40" name="Rectangular Callout 39"/>
          <p:cNvSpPr/>
          <p:nvPr/>
        </p:nvSpPr>
        <p:spPr bwMode="auto">
          <a:xfrm>
            <a:off x="1580904" y="3471989"/>
            <a:ext cx="2057402" cy="354913"/>
          </a:xfrm>
          <a:prstGeom prst="wedgeRectCallout">
            <a:avLst>
              <a:gd name="adj1" fmla="val 65621"/>
              <a:gd name="adj2" fmla="val 896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Slower I/O (USB)</a:t>
            </a:r>
          </a:p>
        </p:txBody>
      </p:sp>
      <p:sp>
        <p:nvSpPr>
          <p:cNvPr id="41" name="Rectangular Callout 40"/>
          <p:cNvSpPr/>
          <p:nvPr/>
        </p:nvSpPr>
        <p:spPr bwMode="auto">
          <a:xfrm>
            <a:off x="1580904" y="3904571"/>
            <a:ext cx="2057402" cy="354913"/>
          </a:xfrm>
          <a:prstGeom prst="wedgeRectCallout">
            <a:avLst>
              <a:gd name="adj1" fmla="val 65621"/>
              <a:gd name="adj2" fmla="val 896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Integrated Ethernet</a:t>
            </a:r>
          </a:p>
        </p:txBody>
      </p:sp>
      <p:sp>
        <p:nvSpPr>
          <p:cNvPr id="42" name="Rectangular Callout 41"/>
          <p:cNvSpPr/>
          <p:nvPr/>
        </p:nvSpPr>
        <p:spPr bwMode="auto">
          <a:xfrm>
            <a:off x="8806424" y="3192891"/>
            <a:ext cx="1734478" cy="354913"/>
          </a:xfrm>
          <a:prstGeom prst="wedgeRectCallout">
            <a:avLst>
              <a:gd name="adj1" fmla="val -56138"/>
              <a:gd name="adj2" fmla="val 896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PCI/e Drives</a:t>
            </a:r>
          </a:p>
        </p:txBody>
      </p:sp>
      <p:sp>
        <p:nvSpPr>
          <p:cNvPr id="43" name="Rectangular Callout 42"/>
          <p:cNvSpPr/>
          <p:nvPr/>
        </p:nvSpPr>
        <p:spPr bwMode="auto">
          <a:xfrm>
            <a:off x="8806424" y="2748228"/>
            <a:ext cx="1734478" cy="354913"/>
          </a:xfrm>
          <a:prstGeom prst="wedgeRectCallout">
            <a:avLst>
              <a:gd name="adj1" fmla="val -56138"/>
              <a:gd name="adj2" fmla="val 896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HD Audio</a:t>
            </a:r>
          </a:p>
        </p:txBody>
      </p:sp>
      <p:sp>
        <p:nvSpPr>
          <p:cNvPr id="44" name="Rectangular Callout 43"/>
          <p:cNvSpPr/>
          <p:nvPr/>
        </p:nvSpPr>
        <p:spPr bwMode="auto">
          <a:xfrm>
            <a:off x="8808769" y="3649445"/>
            <a:ext cx="1734478" cy="354913"/>
          </a:xfrm>
          <a:prstGeom prst="wedgeRectCallout">
            <a:avLst>
              <a:gd name="adj1" fmla="val -56138"/>
              <a:gd name="adj2" fmla="val 896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RAID 0/1/5/10</a:t>
            </a:r>
          </a:p>
        </p:txBody>
      </p:sp>
      <p:sp>
        <p:nvSpPr>
          <p:cNvPr id="45" name="Rectangular Callout 44"/>
          <p:cNvSpPr/>
          <p:nvPr/>
        </p:nvSpPr>
        <p:spPr bwMode="auto">
          <a:xfrm>
            <a:off x="8819906" y="4091197"/>
            <a:ext cx="1734478" cy="557021"/>
          </a:xfrm>
          <a:prstGeom prst="wedgeRectCallout">
            <a:avLst>
              <a:gd name="adj1" fmla="val -56138"/>
              <a:gd name="adj2" fmla="val 8961"/>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1200">
                <a:solidFill>
                  <a:srgbClr val="FF0000"/>
                </a:solidFill>
                <a:latin typeface="+mn-lt"/>
              </a:rPr>
              <a:t>Smart Connect</a:t>
            </a:r>
            <a:br>
              <a:rPr lang="en-US" sz="1200">
                <a:solidFill>
                  <a:srgbClr val="FF0000"/>
                </a:solidFill>
                <a:latin typeface="+mn-lt"/>
              </a:rPr>
            </a:br>
            <a:r>
              <a:rPr lang="en-US" sz="1200">
                <a:solidFill>
                  <a:srgbClr val="FF0000"/>
                </a:solidFill>
                <a:latin typeface="+mn-lt"/>
              </a:rPr>
              <a:t>(</a:t>
            </a:r>
            <a:r>
              <a:rPr lang="en-US" sz="1200" err="1">
                <a:solidFill>
                  <a:srgbClr val="FF0000"/>
                </a:solidFill>
                <a:latin typeface="+mn-lt"/>
              </a:rPr>
              <a:t>autoupdate</a:t>
            </a:r>
            <a:r>
              <a:rPr lang="en-US" sz="1200">
                <a:solidFill>
                  <a:srgbClr val="FF0000"/>
                </a:solidFill>
                <a:latin typeface="+mn-lt"/>
              </a:rPr>
              <a:t>)</a:t>
            </a:r>
          </a:p>
        </p:txBody>
      </p:sp>
    </p:spTree>
    <p:extLst>
      <p:ext uri="{BB962C8B-B14F-4D97-AF65-F5344CB8AC3E}">
        <p14:creationId xmlns:p14="http://schemas.microsoft.com/office/powerpoint/2010/main" val="3384578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9601200" cy="533400"/>
          </a:xfrm>
        </p:spPr>
        <p:txBody>
          <a:bodyPr/>
          <a:lstStyle/>
          <a:p>
            <a:r>
              <a:rPr lang="en-US">
                <a:latin typeface="+mj-lt"/>
              </a:rPr>
              <a:t>Recall: Increasing Software Complexity</a:t>
            </a:r>
          </a:p>
        </p:txBody>
      </p:sp>
      <p:graphicFrame>
        <p:nvGraphicFramePr>
          <p:cNvPr id="15" name="Content Placeholder 3">
            <a:extLst>
              <a:ext uri="{FF2B5EF4-FFF2-40B4-BE49-F238E27FC236}">
                <a16:creationId xmlns:a16="http://schemas.microsoft.com/office/drawing/2014/main" id="{A8BF7AE7-AB92-1F7A-6F2F-CF66E37ED5C5}"/>
              </a:ext>
            </a:extLst>
          </p:cNvPr>
          <p:cNvGraphicFramePr>
            <a:graphicFrameLocks noChangeAspect="1"/>
          </p:cNvGraphicFramePr>
          <p:nvPr>
            <p:extLst>
              <p:ext uri="{D42A27DB-BD31-4B8C-83A1-F6EECF244321}">
                <p14:modId xmlns:p14="http://schemas.microsoft.com/office/powerpoint/2010/main" val="1545973158"/>
              </p:ext>
            </p:extLst>
          </p:nvPr>
        </p:nvGraphicFramePr>
        <p:xfrm>
          <a:off x="2032000" y="1193800"/>
          <a:ext cx="8547100" cy="4759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48327456"/>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ysFont">
      <a:majorFont>
        <a:latin typeface="OpenDyslexic3"/>
        <a:ea typeface=""/>
        <a:cs typeface=""/>
      </a:majorFont>
      <a:minorFont>
        <a:latin typeface="OpenDyslexic 3"/>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60</Pages>
  <Words>2929</Words>
  <Application>Microsoft Office PowerPoint</Application>
  <PresentationFormat>Widescreen</PresentationFormat>
  <Paragraphs>577</Paragraphs>
  <Slides>62</Slides>
  <Notes>55</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Amasis MT Pro Black</vt:lpstr>
      <vt:lpstr>Arial</vt:lpstr>
      <vt:lpstr>Comic Sans MS</vt:lpstr>
      <vt:lpstr>Courier New</vt:lpstr>
      <vt:lpstr>Gill Sans</vt:lpstr>
      <vt:lpstr>Gill Sans Light</vt:lpstr>
      <vt:lpstr>Helvetica Neue Light</vt:lpstr>
      <vt:lpstr>OpenDyslexic 3</vt:lpstr>
      <vt:lpstr>OpenDyslexic3</vt:lpstr>
      <vt:lpstr>Office</vt:lpstr>
      <vt:lpstr>CS162 Operating Systems and Systems Programming Lecture 2  Protection: Processes and Kernels  </vt:lpstr>
      <vt:lpstr>Admistratrivia</vt:lpstr>
      <vt:lpstr>Homework and Early Drop Deadline</vt:lpstr>
      <vt:lpstr>Homework and Early Drop Deadline</vt:lpstr>
      <vt:lpstr>Projects are looming</vt:lpstr>
      <vt:lpstr>Recall: Operating System</vt:lpstr>
      <vt:lpstr>Recall: Three main hats</vt:lpstr>
      <vt:lpstr>Recall: HW Complex</vt:lpstr>
      <vt:lpstr>Recall: Increasing Software Complexity</vt:lpstr>
      <vt:lpstr>Topic Breakdown</vt:lpstr>
      <vt:lpstr>Mechanisms vs Policy</vt:lpstr>
      <vt:lpstr>Goals for Today</vt:lpstr>
      <vt:lpstr>Goal 1: Requirements for Virtualization</vt:lpstr>
      <vt:lpstr>The OS will protect you</vt:lpstr>
      <vt:lpstr>Goal 2: What is a Process?</vt:lpstr>
      <vt:lpstr>A process (simplified)</vt:lpstr>
      <vt:lpstr>From program to process</vt:lpstr>
      <vt:lpstr>Process Life Cycle </vt:lpstr>
      <vt:lpstr>Process Management by the OS</vt:lpstr>
      <vt:lpstr>Three “Prongs” for the Class</vt:lpstr>
      <vt:lpstr>Processes in the wild (well, in the kernel)</vt:lpstr>
      <vt:lpstr>Processes in Pintos</vt:lpstr>
      <vt:lpstr>Many Processes</vt:lpstr>
      <vt:lpstr>The Illusionist and the Referee are Back</vt:lpstr>
      <vt:lpstr>Operating System Kernel</vt:lpstr>
      <vt:lpstr>The Process, Refined </vt:lpstr>
      <vt:lpstr>User vs Kernel: Dr Jekyll and Mr Hyde</vt:lpstr>
      <vt:lpstr>How can the kernel enforce restricted rights?</vt:lpstr>
      <vt:lpstr>Attempt 1: Simulation</vt:lpstr>
      <vt:lpstr>Recall: CPU Instruction Cycle (from CS61c)</vt:lpstr>
      <vt:lpstr>Attempt 1: Simulation</vt:lpstr>
      <vt:lpstr>Attempt 2: Dual Mode Operation</vt:lpstr>
      <vt:lpstr>Hardware must support </vt:lpstr>
      <vt:lpstr>Req 1/4: Privileged Instructions</vt:lpstr>
      <vt:lpstr>How can an application do anything useful … </vt:lpstr>
      <vt:lpstr>Hardware must support </vt:lpstr>
      <vt:lpstr>Req 2/4: Memory Protection</vt:lpstr>
      <vt:lpstr>A Bug’s Tail</vt:lpstr>
      <vt:lpstr>Super Mario Land 2</vt:lpstr>
      <vt:lpstr>Attempt 1: Isolation</vt:lpstr>
      <vt:lpstr>Attempt 1: Isolation</vt:lpstr>
      <vt:lpstr>Attempt 1: Isolation</vt:lpstr>
      <vt:lpstr>Limitations of Isolation</vt:lpstr>
      <vt:lpstr>Attempt 2: Virtualization</vt:lpstr>
      <vt:lpstr>Attempt 2: Virtualization</vt:lpstr>
      <vt:lpstr>Attempt 2: Virtualization</vt:lpstr>
      <vt:lpstr>Benefits of Virtualization</vt:lpstr>
      <vt:lpstr>What does this program do? (CS61C)</vt:lpstr>
      <vt:lpstr>Virtual Memory is Hard!</vt:lpstr>
      <vt:lpstr>Hardware must support </vt:lpstr>
      <vt:lpstr>Req 3/4: Interrupts</vt:lpstr>
      <vt:lpstr>Hardware must support </vt:lpstr>
      <vt:lpstr>Req 4/4: Safe Control Transfer</vt:lpstr>
      <vt:lpstr>Safe Control Transfer: System Calls</vt:lpstr>
      <vt:lpstr>System Calls are the “Narrow Waste”</vt:lpstr>
      <vt:lpstr>System Calls in the Wild (In Linux)</vt:lpstr>
      <vt:lpstr>Safe Control Transfer: Exceptions</vt:lpstr>
      <vt:lpstr>Exceptions in the Wild (In Linux)</vt:lpstr>
      <vt:lpstr>Safe Control Transfer: Interrupts</vt:lpstr>
      <vt:lpstr>Safe Control Transfer: Kernel-&gt;User</vt:lpstr>
      <vt:lpstr>Summary: Goals for today</vt:lpstr>
      <vt:lpstr>Summary: Goals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2023-08-29T05:31:37Z</dcterms:created>
  <dcterms:modified xsi:type="dcterms:W3CDTF">2023-08-29T05:31:43Z</dcterms:modified>
</cp:coreProperties>
</file>