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64"/>
  </p:notesMasterIdLst>
  <p:handoutMasterIdLst>
    <p:handoutMasterId r:id="rId65"/>
  </p:handoutMasterIdLst>
  <p:sldIdLst>
    <p:sldId id="256" r:id="rId2"/>
    <p:sldId id="1965" r:id="rId3"/>
    <p:sldId id="1966" r:id="rId4"/>
    <p:sldId id="1988" r:id="rId5"/>
    <p:sldId id="1990" r:id="rId6"/>
    <p:sldId id="1975" r:id="rId7"/>
    <p:sldId id="1980" r:id="rId8"/>
    <p:sldId id="1981" r:id="rId9"/>
    <p:sldId id="1977" r:id="rId10"/>
    <p:sldId id="2041" r:id="rId11"/>
    <p:sldId id="1983" r:id="rId12"/>
    <p:sldId id="2037" r:id="rId13"/>
    <p:sldId id="2038" r:id="rId14"/>
    <p:sldId id="1939" r:id="rId15"/>
    <p:sldId id="2039" r:id="rId16"/>
    <p:sldId id="1941" r:id="rId17"/>
    <p:sldId id="1944" r:id="rId18"/>
    <p:sldId id="1942" r:id="rId19"/>
    <p:sldId id="2079" r:id="rId20"/>
    <p:sldId id="2072" r:id="rId21"/>
    <p:sldId id="2073" r:id="rId22"/>
    <p:sldId id="2074" r:id="rId23"/>
    <p:sldId id="2075" r:id="rId24"/>
    <p:sldId id="2076" r:id="rId25"/>
    <p:sldId id="2078" r:id="rId26"/>
    <p:sldId id="2080" r:id="rId27"/>
    <p:sldId id="2042" r:id="rId28"/>
    <p:sldId id="2043" r:id="rId29"/>
    <p:sldId id="2044" r:id="rId30"/>
    <p:sldId id="2045" r:id="rId31"/>
    <p:sldId id="2046" r:id="rId32"/>
    <p:sldId id="2047" r:id="rId33"/>
    <p:sldId id="2049" r:id="rId34"/>
    <p:sldId id="2050" r:id="rId35"/>
    <p:sldId id="2081" r:id="rId36"/>
    <p:sldId id="2082" r:id="rId37"/>
    <p:sldId id="2052" r:id="rId38"/>
    <p:sldId id="2083" r:id="rId39"/>
    <p:sldId id="2084" r:id="rId40"/>
    <p:sldId id="2085" r:id="rId41"/>
    <p:sldId id="2139" r:id="rId42"/>
    <p:sldId id="2148" r:id="rId43"/>
    <p:sldId id="2149" r:id="rId44"/>
    <p:sldId id="2150" r:id="rId45"/>
    <p:sldId id="2151" r:id="rId46"/>
    <p:sldId id="2152" r:id="rId47"/>
    <p:sldId id="2153" r:id="rId48"/>
    <p:sldId id="2154" r:id="rId49"/>
    <p:sldId id="2067" r:id="rId50"/>
    <p:sldId id="2068" r:id="rId51"/>
    <p:sldId id="2069" r:id="rId52"/>
    <p:sldId id="2070" r:id="rId53"/>
    <p:sldId id="2071" r:id="rId54"/>
    <p:sldId id="2157" r:id="rId55"/>
    <p:sldId id="2158" r:id="rId56"/>
    <p:sldId id="2159" r:id="rId57"/>
    <p:sldId id="2160" r:id="rId58"/>
    <p:sldId id="2161" r:id="rId59"/>
    <p:sldId id="2077" r:id="rId60"/>
    <p:sldId id="2162" r:id="rId61"/>
    <p:sldId id="2163" r:id="rId62"/>
    <p:sldId id="2164" r:id="rId63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4F3C13FA-BCF9-4A53-BFE1-A383FCC05860}">
          <p14:sldIdLst>
            <p14:sldId id="256"/>
            <p14:sldId id="1965"/>
            <p14:sldId id="1966"/>
            <p14:sldId id="1988"/>
            <p14:sldId id="1990"/>
            <p14:sldId id="1975"/>
            <p14:sldId id="1980"/>
            <p14:sldId id="1981"/>
            <p14:sldId id="1977"/>
            <p14:sldId id="2041"/>
            <p14:sldId id="1983"/>
            <p14:sldId id="2037"/>
            <p14:sldId id="2038"/>
            <p14:sldId id="1939"/>
            <p14:sldId id="2039"/>
            <p14:sldId id="1941"/>
            <p14:sldId id="1944"/>
            <p14:sldId id="1942"/>
            <p14:sldId id="2079"/>
            <p14:sldId id="2072"/>
            <p14:sldId id="2073"/>
            <p14:sldId id="2074"/>
            <p14:sldId id="2075"/>
            <p14:sldId id="2076"/>
            <p14:sldId id="2078"/>
            <p14:sldId id="2080"/>
            <p14:sldId id="2042"/>
            <p14:sldId id="2043"/>
            <p14:sldId id="2044"/>
            <p14:sldId id="2045"/>
            <p14:sldId id="2046"/>
            <p14:sldId id="2047"/>
            <p14:sldId id="2049"/>
            <p14:sldId id="2050"/>
            <p14:sldId id="2081"/>
            <p14:sldId id="2082"/>
            <p14:sldId id="2052"/>
            <p14:sldId id="2083"/>
            <p14:sldId id="2084"/>
            <p14:sldId id="2085"/>
            <p14:sldId id="2139"/>
            <p14:sldId id="2148"/>
            <p14:sldId id="2149"/>
            <p14:sldId id="2150"/>
            <p14:sldId id="2151"/>
            <p14:sldId id="2152"/>
            <p14:sldId id="2153"/>
            <p14:sldId id="2154"/>
            <p14:sldId id="2067"/>
            <p14:sldId id="2068"/>
            <p14:sldId id="2069"/>
            <p14:sldId id="2070"/>
            <p14:sldId id="2071"/>
            <p14:sldId id="2157"/>
            <p14:sldId id="2158"/>
            <p14:sldId id="2159"/>
            <p14:sldId id="2160"/>
            <p14:sldId id="2161"/>
            <p14:sldId id="2077"/>
            <p14:sldId id="2162"/>
            <p14:sldId id="2163"/>
            <p14:sldId id="21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FF"/>
    <a:srgbClr val="A18623"/>
    <a:srgbClr val="9E7800"/>
    <a:srgbClr val="C49500"/>
    <a:srgbClr val="F430AB"/>
    <a:srgbClr val="E6E703"/>
    <a:srgbClr val="72AAAE"/>
    <a:srgbClr val="2A40E2"/>
    <a:srgbClr val="233AE1"/>
    <a:srgbClr val="1C3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76"/>
    <p:restoredTop sz="73088" autoAdjust="0"/>
  </p:normalViewPr>
  <p:slideViewPr>
    <p:cSldViewPr>
      <p:cViewPr varScale="1">
        <p:scale>
          <a:sx n="117" d="100"/>
          <a:sy n="117" d="100"/>
        </p:scale>
        <p:origin x="2504" y="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3" d="100"/>
        <a:sy n="73" d="100"/>
      </p:scale>
      <p:origin x="0" y="-13548"/>
    </p:cViewPr>
  </p:sorterViewPr>
  <p:notesViewPr>
    <p:cSldViewPr>
      <p:cViewPr varScale="1">
        <p:scale>
          <a:sx n="91" d="100"/>
          <a:sy n="91" d="100"/>
        </p:scale>
        <p:origin x="153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77495" y="6956426"/>
            <a:ext cx="847805" cy="283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95" tIns="46988" rIns="92295" bIns="46988">
            <a:spAutoFit/>
          </a:bodyPr>
          <a:lstStyle/>
          <a:p>
            <a:pPr algn="ctr" defTabSz="917376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376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62593" y="6956426"/>
            <a:ext cx="877605" cy="283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95" tIns="46988" rIns="92295" bIns="46988">
            <a:spAutoFit/>
          </a:bodyPr>
          <a:lstStyle/>
          <a:p>
            <a:pPr algn="ctr" defTabSz="917376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376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4" y="3475040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50" tIns="46988" rIns="95650" bIns="469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6800" cy="27447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8998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5999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3637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1425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2337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2626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1704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4835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5486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693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0933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7500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416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4096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9479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96127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56322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81189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6071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8630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257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83860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15316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320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3287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9531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1565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839" y="8685611"/>
            <a:ext cx="2972027" cy="456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D3009A80-F05D-744A-88D4-360587150535}" type="slidenum">
              <a:rPr lang="en-US"/>
              <a:pPr eaLnBrk="1" hangingPunct="1"/>
              <a:t>51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92150"/>
            <a:ext cx="6073775" cy="3417888"/>
          </a:xfrm>
          <a:solidFill>
            <a:srgbClr val="FFFFFF"/>
          </a:solidFill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4942" tIns="47471" rIns="94942" bIns="47471"/>
          <a:lstStyle/>
          <a:p>
            <a:pPr eaLnBrk="1" hangingPunct="1"/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5798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991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20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6063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0160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067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2595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96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+mj-lt"/>
                <a:ea typeface="Gill Sans" charset="0"/>
                <a:cs typeface="Gill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+mn-lt"/>
                <a:ea typeface="Gill Sans Light" charset="0"/>
                <a:cs typeface="Gill Sans Light" charset="0"/>
              </a:defRPr>
            </a:lvl1pPr>
            <a:lvl2pPr>
              <a:defRPr b="0" i="0">
                <a:latin typeface="+mn-lt"/>
                <a:ea typeface="Gill Sans Light" charset="0"/>
                <a:cs typeface="Gill Sans Light" charset="0"/>
              </a:defRPr>
            </a:lvl2pPr>
            <a:lvl3pPr>
              <a:defRPr b="0" i="0">
                <a:latin typeface="+mn-lt"/>
                <a:ea typeface="Gill Sans Light" charset="0"/>
                <a:cs typeface="Gill Sans Light" charset="0"/>
              </a:defRPr>
            </a:lvl3pPr>
            <a:lvl4pPr>
              <a:defRPr b="0" i="0">
                <a:latin typeface="+mn-lt"/>
                <a:ea typeface="Gill Sans Light" charset="0"/>
                <a:cs typeface="Gill Sans Light" charset="0"/>
              </a:defRPr>
            </a:lvl4pPr>
            <a:lvl5pPr>
              <a:defRPr b="0" i="0">
                <a:latin typeface="+mn-lt"/>
                <a:ea typeface="Gill Sans Light" charset="0"/>
                <a:cs typeface="Gill Sans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Body Text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11460514" y="6551306"/>
            <a:ext cx="621947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20.</a:t>
            </a:r>
            <a:fld id="{8B82DB86-37F9-954E-8F10-00623E1FD261}" type="slidenum">
              <a:rPr lang="en-US" sz="1400" b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pPr algn="ctr"/>
              <a:t>‹#›</a:t>
            </a:fld>
            <a:endParaRPr lang="en-US" sz="1400" b="0" dirty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Arial" charset="0"/>
              <a:cs typeface="Arial" charset="0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4894272" y="6537472"/>
            <a:ext cx="2403456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>
                <a:solidFill>
                  <a:srgbClr val="2A40E2"/>
                </a:solidFill>
                <a:latin typeface="Gill Sans" charset="0"/>
                <a:cs typeface="Gill Sans" charset="0"/>
              </a:rPr>
              <a:t>Crooks CS162 © UCB Fall 2022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+mj-lt"/>
          <a:ea typeface="ＭＳ Ｐゴシック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ＭＳ Ｐゴシック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>
          <a:solidFill>
            <a:schemeClr val="tx1"/>
          </a:solidFill>
          <a:latin typeface="+mn-lt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400">
          <a:solidFill>
            <a:schemeClr val="tx1"/>
          </a:solidFill>
          <a:latin typeface="+mn-lt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>
          <a:solidFill>
            <a:schemeClr val="tx1"/>
          </a:solidFill>
          <a:latin typeface="+mn-lt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295400"/>
            <a:ext cx="12192000" cy="2057400"/>
          </a:xfrm>
        </p:spPr>
        <p:txBody>
          <a:bodyPr/>
          <a:lstStyle/>
          <a:p>
            <a:pPr>
              <a:defRPr/>
            </a:pPr>
            <a:r>
              <a:rPr lang="en-US" sz="3000" dirty="0">
                <a:latin typeface="+mj-lt"/>
              </a:rPr>
              <a:t>CS162</a:t>
            </a:r>
            <a:br>
              <a:rPr lang="en-US" sz="3000" dirty="0">
                <a:latin typeface="+mj-lt"/>
              </a:rPr>
            </a:br>
            <a:r>
              <a:rPr lang="en-US" sz="3000" dirty="0">
                <a:latin typeface="+mj-lt"/>
              </a:rPr>
              <a:t>Operating Systems and</a:t>
            </a:r>
            <a:br>
              <a:rPr lang="en-US" sz="3000" dirty="0">
                <a:latin typeface="+mj-lt"/>
              </a:rPr>
            </a:br>
            <a:r>
              <a:rPr lang="en-US" sz="3000" dirty="0">
                <a:latin typeface="+mj-lt"/>
              </a:rPr>
              <a:t>Systems Programming</a:t>
            </a:r>
            <a:br>
              <a:rPr lang="en-US" sz="3000" dirty="0">
                <a:latin typeface="+mj-lt"/>
              </a:rPr>
            </a:br>
            <a:r>
              <a:rPr lang="en-US" sz="3000" dirty="0">
                <a:latin typeface="+mj-lt"/>
              </a:rPr>
              <a:t>Lecture 20</a:t>
            </a:r>
            <a:br>
              <a:rPr lang="en-US" sz="3000" dirty="0">
                <a:latin typeface="+mj-lt"/>
              </a:rPr>
            </a:br>
            <a:br>
              <a:rPr lang="en-US" sz="3000" dirty="0">
                <a:latin typeface="+mj-lt"/>
              </a:rPr>
            </a:br>
            <a:br>
              <a:rPr lang="en-US" sz="3000" dirty="0">
                <a:latin typeface="+mj-lt"/>
              </a:rPr>
            </a:br>
            <a:r>
              <a:rPr lang="en-US" sz="3000" dirty="0">
                <a:latin typeface="+mj-lt"/>
              </a:rPr>
              <a:t>File Systems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91000"/>
            <a:ext cx="8001000" cy="1447800"/>
          </a:xfrm>
        </p:spPr>
        <p:txBody>
          <a:bodyPr/>
          <a:lstStyle/>
          <a:p>
            <a:pPr marL="285750" indent="-285750">
              <a:defRPr/>
            </a:pPr>
            <a:r>
              <a:rPr lang="en-US" altLang="en-US" dirty="0">
                <a:latin typeface="+mj-lt"/>
                <a:ea typeface="Gill Sans" charset="0"/>
              </a:rPr>
              <a:t>Professor Natacha Crooks</a:t>
            </a:r>
          </a:p>
          <a:p>
            <a:pPr marL="285750" indent="-285750">
              <a:defRPr/>
            </a:pPr>
            <a:r>
              <a:rPr lang="en-US" altLang="en-US" dirty="0">
                <a:latin typeface="+mj-lt"/>
                <a:ea typeface="Gill Sans" charset="0"/>
              </a:rPr>
              <a:t>https://cs162.org/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A7337522-8EBC-710A-3C8B-B5C35ABD3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172200"/>
            <a:ext cx="106680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Tx/>
              <a:buNone/>
              <a:defRPr sz="2400">
                <a:solidFill>
                  <a:schemeClr val="tx1"/>
                </a:solidFill>
                <a:latin typeface="Gill Sans" charset="0"/>
                <a:ea typeface="ＭＳ Ｐゴシック" charset="0"/>
                <a:cs typeface="Gill Sans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defRPr/>
            </a:pPr>
            <a:r>
              <a:rPr lang="en-US" altLang="en-US" sz="1600" b="0" kern="0">
                <a:latin typeface="+mj-lt"/>
                <a:ea typeface="Gill Sans" charset="0"/>
              </a:rPr>
              <a:t>Slides based on prior slide decks from David Culler, Ion </a:t>
            </a:r>
            <a:r>
              <a:rPr lang="en-US" altLang="en-US" sz="1600" b="0" kern="0" err="1">
                <a:latin typeface="+mj-lt"/>
                <a:ea typeface="Gill Sans" charset="0"/>
              </a:rPr>
              <a:t>Stoica</a:t>
            </a:r>
            <a:r>
              <a:rPr lang="en-US" altLang="en-US" sz="1600" b="0" kern="0">
                <a:latin typeface="+mj-lt"/>
                <a:ea typeface="Gill Sans" charset="0"/>
              </a:rPr>
              <a:t>, John </a:t>
            </a:r>
            <a:r>
              <a:rPr lang="en-US" altLang="en-US" sz="1600" b="0" kern="0" err="1">
                <a:latin typeface="+mj-lt"/>
                <a:ea typeface="Gill Sans" charset="0"/>
              </a:rPr>
              <a:t>Kubiatowicz</a:t>
            </a:r>
            <a:r>
              <a:rPr lang="en-US" altLang="en-US" sz="1600" b="0" kern="0">
                <a:latin typeface="+mj-lt"/>
                <a:ea typeface="Gill Sans" charset="0"/>
              </a:rPr>
              <a:t>, Alison Norman and Lorenzo </a:t>
            </a:r>
            <a:r>
              <a:rPr lang="en-US" altLang="en-US" sz="1600" b="0" kern="0" err="1">
                <a:latin typeface="+mj-lt"/>
                <a:ea typeface="Gill Sans" charset="0"/>
              </a:rPr>
              <a:t>Alvisi</a:t>
            </a:r>
            <a:endParaRPr lang="en-US" altLang="en-US" sz="1600" b="0" kern="0">
              <a:latin typeface="+mj-lt"/>
              <a:ea typeface="Gill Sans" charset="0"/>
            </a:endParaRPr>
          </a:p>
        </p:txBody>
      </p:sp>
    </p:spTree>
  </p:cSld>
  <p:clrMapOvr>
    <a:masterClrMapping/>
  </p:clrMapOvr>
  <p:transition advTm="36173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Attack of the Rotational Delay</a:t>
            </a:r>
          </a:p>
        </p:txBody>
      </p:sp>
      <p:sp>
        <p:nvSpPr>
          <p:cNvPr id="94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43000"/>
            <a:ext cx="10668000" cy="571500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ko-KR" dirty="0">
                <a:solidFill>
                  <a:schemeClr val="accent1"/>
                </a:solidFill>
              </a:rPr>
              <a:t>Solution 1: </a:t>
            </a:r>
            <a:r>
              <a:rPr lang="en-US" altLang="ko-KR" dirty="0"/>
              <a:t>Skip sector positioning (“interleaving”)</a:t>
            </a:r>
          </a:p>
          <a:p>
            <a:pPr lvl="2"/>
            <a:r>
              <a:rPr lang="en-US" altLang="ko-KR" dirty="0"/>
              <a:t>Place the blocks from one file on every other block of a track: give time for processing to overlap rotation</a:t>
            </a:r>
          </a:p>
          <a:p>
            <a:pPr lvl="2"/>
            <a:r>
              <a:rPr lang="en-US" altLang="ko-KR" dirty="0"/>
              <a:t>Can be done by OS or in modern drives by the disk controller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>
                <a:solidFill>
                  <a:schemeClr val="accent1"/>
                </a:solidFill>
              </a:rPr>
              <a:t>Solution 2: </a:t>
            </a:r>
            <a:r>
              <a:rPr lang="en-US" altLang="ko-KR" dirty="0"/>
              <a:t>Read ahead: read next block right after first, even if application hasn’t asked for it yet</a:t>
            </a:r>
          </a:p>
          <a:p>
            <a:pPr lvl="2"/>
            <a:r>
              <a:rPr lang="en-US" altLang="ko-KR" dirty="0"/>
              <a:t>This can be done either by OS (read ahead) </a:t>
            </a:r>
          </a:p>
          <a:p>
            <a:pPr lvl="2"/>
            <a:r>
              <a:rPr lang="en-US" altLang="ko-KR" dirty="0"/>
              <a:t>By disk itself (track buffers) - many disk controllers have internal RAM that allows them to read a complete track</a:t>
            </a:r>
          </a:p>
        </p:txBody>
      </p:sp>
    </p:spTree>
    <p:extLst>
      <p:ext uri="{BB962C8B-B14F-4D97-AF65-F5344CB8AC3E}">
        <p14:creationId xmlns:p14="http://schemas.microsoft.com/office/powerpoint/2010/main" val="6050492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4131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4.2 BSD 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118110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pPr lvl="1"/>
            <a:r>
              <a:rPr lang="en-US" dirty="0"/>
              <a:t>Efficient storage for both small and large files</a:t>
            </a:r>
          </a:p>
          <a:p>
            <a:pPr lvl="1"/>
            <a:r>
              <a:rPr lang="en-US" dirty="0"/>
              <a:t>Locality for both small and large files</a:t>
            </a:r>
          </a:p>
          <a:p>
            <a:pPr lvl="1"/>
            <a:r>
              <a:rPr lang="en-US" dirty="0"/>
              <a:t>Locality for metadata and data</a:t>
            </a:r>
          </a:p>
          <a:p>
            <a:pPr lvl="1"/>
            <a:r>
              <a:rPr lang="en-US" dirty="0"/>
              <a:t>No defragmentation necessary!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pPr lvl="1"/>
            <a:r>
              <a:rPr lang="en-US" dirty="0"/>
              <a:t>Inefficient for tiny files (a 1 byte file requires both an </a:t>
            </a:r>
            <a:r>
              <a:rPr lang="en-US" dirty="0" err="1"/>
              <a:t>inode</a:t>
            </a:r>
            <a:r>
              <a:rPr lang="en-US" dirty="0"/>
              <a:t> and a data block)</a:t>
            </a:r>
          </a:p>
          <a:p>
            <a:pPr lvl="1"/>
            <a:r>
              <a:rPr lang="en-US" dirty="0"/>
              <a:t>Inefficient encoding when file is mostly contiguous on disk</a:t>
            </a:r>
          </a:p>
          <a:p>
            <a:pPr lvl="1"/>
            <a:r>
              <a:rPr lang="en-US" dirty="0"/>
              <a:t>Need to reserve 10-20% of free space to prevent fragmentation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4357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0867C-6315-EBFE-435D-C0DFFF3E0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other file systems?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6FDDE3D-DE3E-A09D-79E6-6449BA0FFD31}"/>
              </a:ext>
            </a:extLst>
          </p:cNvPr>
          <p:cNvSpPr/>
          <p:nvPr/>
        </p:nvSpPr>
        <p:spPr bwMode="auto">
          <a:xfrm>
            <a:off x="4114800" y="1524000"/>
            <a:ext cx="4267200" cy="1524000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indent="0" algn="ctr">
              <a:buNone/>
            </a:pPr>
            <a:r>
              <a:rPr lang="en-US" sz="2400" dirty="0"/>
              <a:t>FAT: </a:t>
            </a:r>
          </a:p>
          <a:p>
            <a:pPr marL="0" indent="0" algn="ctr">
              <a:buNone/>
            </a:pPr>
            <a:r>
              <a:rPr lang="en-US" sz="2400" dirty="0"/>
              <a:t>File Allocation Table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(MS-DOS,1977)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1077B3B-1BB0-B962-1D0D-377CB7A88DE8}"/>
              </a:ext>
            </a:extLst>
          </p:cNvPr>
          <p:cNvSpPr/>
          <p:nvPr/>
        </p:nvSpPr>
        <p:spPr bwMode="auto">
          <a:xfrm>
            <a:off x="3810000" y="3886200"/>
            <a:ext cx="5283200" cy="1535374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indent="0" algn="ctr">
              <a:buNone/>
            </a:pPr>
            <a:r>
              <a:rPr lang="en-US" sz="2400" dirty="0"/>
              <a:t>Windows NTFS</a:t>
            </a:r>
          </a:p>
        </p:txBody>
      </p:sp>
    </p:spTree>
    <p:extLst>
      <p:ext uri="{BB962C8B-B14F-4D97-AF65-F5344CB8AC3E}">
        <p14:creationId xmlns:p14="http://schemas.microsoft.com/office/powerpoint/2010/main" val="95298452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426F5FEF-CAC4-4CFA-BC37-EA76FF147291}"/>
              </a:ext>
            </a:extLst>
          </p:cNvPr>
          <p:cNvGrpSpPr/>
          <p:nvPr/>
        </p:nvGrpSpPr>
        <p:grpSpPr>
          <a:xfrm>
            <a:off x="9505624" y="4587257"/>
            <a:ext cx="1634523" cy="351922"/>
            <a:chOff x="5374105" y="3569368"/>
            <a:chExt cx="1390316" cy="351922"/>
          </a:xfrm>
          <a:solidFill>
            <a:srgbClr val="C5E0B4"/>
          </a:solidFill>
          <a:effectLst/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4C1CFCE-6767-4575-84E0-7FC7D85AC211}"/>
                </a:ext>
              </a:extLst>
            </p:cNvPr>
            <p:cNvSpPr/>
            <p:nvPr/>
          </p:nvSpPr>
          <p:spPr>
            <a:xfrm>
              <a:off x="5374105" y="3569368"/>
              <a:ext cx="1390316" cy="351922"/>
            </a:xfrm>
            <a:prstGeom prst="rect">
              <a:avLst/>
            </a:prstGeom>
            <a:grp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B2C39BD-9F4A-46E0-A23E-91181223467C}"/>
                </a:ext>
              </a:extLst>
            </p:cNvPr>
            <p:cNvSpPr txBox="1"/>
            <p:nvPr/>
          </p:nvSpPr>
          <p:spPr>
            <a:xfrm>
              <a:off x="5384637" y="3582736"/>
              <a:ext cx="1375316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2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26F5FEF-CAC4-4CFA-BC37-EA76FF147291}"/>
              </a:ext>
            </a:extLst>
          </p:cNvPr>
          <p:cNvGrpSpPr/>
          <p:nvPr/>
        </p:nvGrpSpPr>
        <p:grpSpPr>
          <a:xfrm>
            <a:off x="9505625" y="4587257"/>
            <a:ext cx="1634523" cy="351922"/>
            <a:chOff x="5374105" y="3569368"/>
            <a:chExt cx="1390316" cy="351922"/>
          </a:xfrm>
          <a:solidFill>
            <a:srgbClr val="C5E0B4"/>
          </a:solidFill>
          <a:effectLst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4C1CFCE-6767-4575-84E0-7FC7D85AC211}"/>
                </a:ext>
              </a:extLst>
            </p:cNvPr>
            <p:cNvSpPr/>
            <p:nvPr/>
          </p:nvSpPr>
          <p:spPr>
            <a:xfrm>
              <a:off x="5374105" y="3569368"/>
              <a:ext cx="1390316" cy="351922"/>
            </a:xfrm>
            <a:prstGeom prst="rect">
              <a:avLst/>
            </a:prstGeom>
            <a:grp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B2C39BD-9F4A-46E0-A23E-91181223467C}"/>
                </a:ext>
              </a:extLst>
            </p:cNvPr>
            <p:cNvSpPr txBox="1"/>
            <p:nvPr/>
          </p:nvSpPr>
          <p:spPr>
            <a:xfrm>
              <a:off x="5384637" y="3582736"/>
              <a:ext cx="1375316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2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9CA06DD-9E7B-4E41-99A4-6802E8A43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 (File Allocation Table)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0646E-C7EA-4033-8E54-CD7FD7E09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050" y="1066800"/>
            <a:ext cx="5948386" cy="5486400"/>
          </a:xfrm>
        </p:spPr>
        <p:txBody>
          <a:bodyPr>
            <a:normAutofit/>
          </a:bodyPr>
          <a:lstStyle/>
          <a:p>
            <a:pPr lvl="1"/>
            <a:endParaRPr lang="en-US" sz="2000" dirty="0"/>
          </a:p>
          <a:p>
            <a:pPr marL="0" indent="0">
              <a:buNone/>
            </a:pPr>
            <a:r>
              <a:rPr lang="en-US" dirty="0"/>
              <a:t>E</a:t>
            </a:r>
            <a:r>
              <a:rPr lang="en-US" sz="2400" dirty="0"/>
              <a:t>xample: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 err="1"/>
              <a:t>file_read</a:t>
            </a:r>
            <a:r>
              <a:rPr lang="en-US" sz="2400" dirty="0"/>
              <a:t> 31, &lt; 2, x &gt;</a:t>
            </a:r>
          </a:p>
          <a:p>
            <a:pPr lvl="1"/>
            <a:r>
              <a:rPr lang="en-US" sz="2200" dirty="0"/>
              <a:t>Index into FAT with file number</a:t>
            </a:r>
          </a:p>
          <a:p>
            <a:pPr lvl="1"/>
            <a:r>
              <a:rPr lang="en-US" sz="2200" dirty="0"/>
              <a:t>Follow linked list to block</a:t>
            </a:r>
          </a:p>
          <a:p>
            <a:pPr lvl="1"/>
            <a:r>
              <a:rPr lang="en-US" sz="2200" dirty="0"/>
              <a:t>Read the block from disk </a:t>
            </a:r>
            <a:br>
              <a:rPr lang="en-US" sz="2200" dirty="0"/>
            </a:br>
            <a:r>
              <a:rPr lang="en-US" sz="2200" dirty="0"/>
              <a:t>into memory</a:t>
            </a:r>
          </a:p>
          <a:p>
            <a:pPr lvl="1"/>
            <a:endParaRPr lang="en-US" sz="2000" dirty="0"/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B8449B-2A15-4184-AB88-6428358A35DA}"/>
              </a:ext>
            </a:extLst>
          </p:cNvPr>
          <p:cNvSpPr/>
          <p:nvPr/>
        </p:nvSpPr>
        <p:spPr>
          <a:xfrm>
            <a:off x="8401143" y="2031465"/>
            <a:ext cx="446224" cy="321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4EF374-2EB9-4D54-91E0-FC9B4DC4AB2B}"/>
              </a:ext>
            </a:extLst>
          </p:cNvPr>
          <p:cNvGrpSpPr/>
          <p:nvPr/>
        </p:nvGrpSpPr>
        <p:grpSpPr>
          <a:xfrm>
            <a:off x="9507206" y="2018097"/>
            <a:ext cx="1637681" cy="351922"/>
            <a:chOff x="5374106" y="3569368"/>
            <a:chExt cx="1393002" cy="351922"/>
          </a:xfrm>
          <a:solidFill>
            <a:srgbClr val="C5E0B4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617A762-3EC6-43FE-9E25-52FA88A5D074}"/>
                </a:ext>
              </a:extLst>
            </p:cNvPr>
            <p:cNvSpPr/>
            <p:nvPr/>
          </p:nvSpPr>
          <p:spPr>
            <a:xfrm>
              <a:off x="5374106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06BB4B8-5B4D-42EB-AAE7-A86DAD5DA284}"/>
                </a:ext>
              </a:extLst>
            </p:cNvPr>
            <p:cNvSpPr txBox="1"/>
            <p:nvPr/>
          </p:nvSpPr>
          <p:spPr>
            <a:xfrm>
              <a:off x="5381951" y="3582736"/>
              <a:ext cx="1385157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0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66455B4-F017-497D-A93E-5CDFA7088489}"/>
              </a:ext>
            </a:extLst>
          </p:cNvPr>
          <p:cNvGrpSpPr/>
          <p:nvPr/>
        </p:nvGrpSpPr>
        <p:grpSpPr>
          <a:xfrm>
            <a:off x="9508785" y="2339242"/>
            <a:ext cx="1634523" cy="351922"/>
            <a:chOff x="5374105" y="3569368"/>
            <a:chExt cx="1390316" cy="351922"/>
          </a:xfrm>
          <a:solidFill>
            <a:srgbClr val="C5E0B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DEAFB3-B813-4D5E-9EC8-051533C17F18}"/>
                </a:ext>
              </a:extLst>
            </p:cNvPr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40778AD-0D72-4C0E-B3AF-580ED6DA30D6}"/>
                </a:ext>
              </a:extLst>
            </p:cNvPr>
            <p:cNvSpPr txBox="1"/>
            <p:nvPr/>
          </p:nvSpPr>
          <p:spPr>
            <a:xfrm>
              <a:off x="5381952" y="3582736"/>
              <a:ext cx="1378878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1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34EC8020-CB14-49A5-BAEE-BF4AFB4ED592}"/>
              </a:ext>
            </a:extLst>
          </p:cNvPr>
          <p:cNvSpPr/>
          <p:nvPr/>
        </p:nvSpPr>
        <p:spPr>
          <a:xfrm>
            <a:off x="9508785" y="2660387"/>
            <a:ext cx="1634523" cy="321145"/>
          </a:xfrm>
          <a:prstGeom prst="rect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7BD7BB-4A1C-42CC-80A0-6C80BBBE9FC6}"/>
              </a:ext>
            </a:extLst>
          </p:cNvPr>
          <p:cNvSpPr/>
          <p:nvPr/>
        </p:nvSpPr>
        <p:spPr>
          <a:xfrm>
            <a:off x="9508785" y="2981532"/>
            <a:ext cx="1634523" cy="32114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4F4D5D-DDD9-4DD0-982D-129204F2536D}"/>
              </a:ext>
            </a:extLst>
          </p:cNvPr>
          <p:cNvSpPr/>
          <p:nvPr/>
        </p:nvSpPr>
        <p:spPr>
          <a:xfrm>
            <a:off x="9508785" y="3302677"/>
            <a:ext cx="1634523" cy="32114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BFB665-1B75-4413-B6E1-1A0DEEC6DEE3}"/>
              </a:ext>
            </a:extLst>
          </p:cNvPr>
          <p:cNvSpPr/>
          <p:nvPr/>
        </p:nvSpPr>
        <p:spPr>
          <a:xfrm>
            <a:off x="9508785" y="3944967"/>
            <a:ext cx="1634523" cy="321145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CD9793-B867-4394-9D7E-016EF9F1149F}"/>
              </a:ext>
            </a:extLst>
          </p:cNvPr>
          <p:cNvSpPr/>
          <p:nvPr/>
        </p:nvSpPr>
        <p:spPr>
          <a:xfrm>
            <a:off x="9508785" y="4266112"/>
            <a:ext cx="1634523" cy="32114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F7AD599-FC11-452E-95D1-990596FB571D}"/>
              </a:ext>
            </a:extLst>
          </p:cNvPr>
          <p:cNvSpPr/>
          <p:nvPr/>
        </p:nvSpPr>
        <p:spPr>
          <a:xfrm>
            <a:off x="9508785" y="4939179"/>
            <a:ext cx="1634523" cy="290368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4C2F5D-570B-47A4-A0AB-2B3EC6C885EC}"/>
              </a:ext>
            </a:extLst>
          </p:cNvPr>
          <p:cNvSpPr txBox="1"/>
          <p:nvPr/>
        </p:nvSpPr>
        <p:spPr>
          <a:xfrm>
            <a:off x="9544316" y="993640"/>
            <a:ext cx="156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Disk Blocks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7F415A-CB3C-45DB-8EE9-D4816E0853B5}"/>
              </a:ext>
            </a:extLst>
          </p:cNvPr>
          <p:cNvSpPr/>
          <p:nvPr/>
        </p:nvSpPr>
        <p:spPr>
          <a:xfrm>
            <a:off x="9508785" y="1349968"/>
            <a:ext cx="1634523" cy="430508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3D1999-BC9C-472F-A22D-00DB52C10A5A}"/>
              </a:ext>
            </a:extLst>
          </p:cNvPr>
          <p:cNvSpPr/>
          <p:nvPr/>
        </p:nvSpPr>
        <p:spPr>
          <a:xfrm>
            <a:off x="8401143" y="1376867"/>
            <a:ext cx="446224" cy="430402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51A0DA-DED3-4EF2-9405-3A7E8B696C12}"/>
              </a:ext>
            </a:extLst>
          </p:cNvPr>
          <p:cNvSpPr txBox="1"/>
          <p:nvPr/>
        </p:nvSpPr>
        <p:spPr>
          <a:xfrm>
            <a:off x="8358119" y="993640"/>
            <a:ext cx="590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FAT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69D222D-77E4-4CB7-82AF-E53B54586019}"/>
              </a:ext>
            </a:extLst>
          </p:cNvPr>
          <p:cNvSpPr/>
          <p:nvPr/>
        </p:nvSpPr>
        <p:spPr>
          <a:xfrm>
            <a:off x="8865700" y="5311561"/>
            <a:ext cx="6855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N-1: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C685DE-5FAB-4C5E-B0C7-D2E24E1FC81B}"/>
              </a:ext>
            </a:extLst>
          </p:cNvPr>
          <p:cNvSpPr/>
          <p:nvPr/>
        </p:nvSpPr>
        <p:spPr>
          <a:xfrm>
            <a:off x="9161573" y="1306236"/>
            <a:ext cx="4272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0: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5FB65C-3770-48E7-A0F0-8D209B644C2B}"/>
              </a:ext>
            </a:extLst>
          </p:cNvPr>
          <p:cNvSpPr/>
          <p:nvPr/>
        </p:nvSpPr>
        <p:spPr>
          <a:xfrm>
            <a:off x="8071556" y="1306236"/>
            <a:ext cx="3978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0: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454E341-2495-4337-8204-35C7D55D0CF9}"/>
              </a:ext>
            </a:extLst>
          </p:cNvPr>
          <p:cNvSpPr/>
          <p:nvPr/>
        </p:nvSpPr>
        <p:spPr>
          <a:xfrm>
            <a:off x="7751561" y="5311561"/>
            <a:ext cx="6687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N-1: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14D1B25-4A9B-4B96-A3E9-407884FE3BC0}"/>
              </a:ext>
            </a:extLst>
          </p:cNvPr>
          <p:cNvGrpSpPr/>
          <p:nvPr/>
        </p:nvGrpSpPr>
        <p:grpSpPr>
          <a:xfrm>
            <a:off x="6017903" y="1573761"/>
            <a:ext cx="2466806" cy="839921"/>
            <a:chOff x="2972260" y="2123721"/>
            <a:chExt cx="2466806" cy="83992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6DB04B1-C3E3-4A6F-BFAA-7328FC1F14DA}"/>
                </a:ext>
              </a:extLst>
            </p:cNvPr>
            <p:cNvSpPr/>
            <p:nvPr/>
          </p:nvSpPr>
          <p:spPr>
            <a:xfrm>
              <a:off x="4898532" y="2563532"/>
              <a:ext cx="54053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 dirty="0">
                  <a:latin typeface="Gill Sans Light"/>
                  <a:ea typeface="Gill Sans" charset="0"/>
                  <a:cs typeface="Gill Sans" charset="0"/>
                </a:rPr>
                <a:t>31: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033BC06-85F7-4E87-8CA7-6C4635B79D4D}"/>
                </a:ext>
              </a:extLst>
            </p:cNvPr>
            <p:cNvSpPr txBox="1"/>
            <p:nvPr/>
          </p:nvSpPr>
          <p:spPr>
            <a:xfrm>
              <a:off x="2972260" y="2123721"/>
              <a:ext cx="1539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0" dirty="0">
                  <a:solidFill>
                    <a:srgbClr val="3366FF"/>
                  </a:solidFill>
                  <a:latin typeface="Gill Sans Light"/>
                  <a:ea typeface="Gill Sans" charset="0"/>
                  <a:cs typeface="Gill Sans" charset="0"/>
                </a:rPr>
                <a:t>File number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573EB50-BA38-4843-BBE4-99D3C769F577}"/>
                </a:ext>
              </a:extLst>
            </p:cNvPr>
            <p:cNvCxnSpPr/>
            <p:nvPr/>
          </p:nvCxnSpPr>
          <p:spPr>
            <a:xfrm>
              <a:off x="4491789" y="2325884"/>
              <a:ext cx="420369" cy="4413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A4A7787-4E83-4D53-955E-5617EFAAFBFA}"/>
              </a:ext>
            </a:extLst>
          </p:cNvPr>
          <p:cNvGrpSpPr/>
          <p:nvPr/>
        </p:nvGrpSpPr>
        <p:grpSpPr>
          <a:xfrm>
            <a:off x="8401143" y="2098159"/>
            <a:ext cx="610791" cy="576051"/>
            <a:chOff x="5351525" y="2687055"/>
            <a:chExt cx="610791" cy="57605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07EBF8D-05E7-4711-A06D-7E7996C7A513}"/>
                </a:ext>
              </a:extLst>
            </p:cNvPr>
            <p:cNvSpPr/>
            <p:nvPr/>
          </p:nvSpPr>
          <p:spPr>
            <a:xfrm>
              <a:off x="5351525" y="294196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37" name="Freeform 75">
              <a:extLst>
                <a:ext uri="{FF2B5EF4-FFF2-40B4-BE49-F238E27FC236}">
                  <a16:creationId xmlns:a16="http://schemas.microsoft.com/office/drawing/2014/main" id="{4137A58F-BB03-46FC-B094-4AA180F76AA7}"/>
                </a:ext>
              </a:extLst>
            </p:cNvPr>
            <p:cNvSpPr/>
            <p:nvPr/>
          </p:nvSpPr>
          <p:spPr>
            <a:xfrm>
              <a:off x="5654842" y="2687055"/>
              <a:ext cx="307474" cy="347579"/>
            </a:xfrm>
            <a:custGeom>
              <a:avLst/>
              <a:gdLst>
                <a:gd name="connsiteX0" fmla="*/ 0 w 307474"/>
                <a:gd name="connsiteY0" fmla="*/ 0 h 347579"/>
                <a:gd name="connsiteX1" fmla="*/ 307474 w 307474"/>
                <a:gd name="connsiteY1" fmla="*/ 0 h 347579"/>
                <a:gd name="connsiteX2" fmla="*/ 307474 w 307474"/>
                <a:gd name="connsiteY2" fmla="*/ 347579 h 347579"/>
                <a:gd name="connsiteX3" fmla="*/ 173790 w 307474"/>
                <a:gd name="connsiteY3" fmla="*/ 334210 h 347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474" h="347579">
                  <a:moveTo>
                    <a:pt x="0" y="0"/>
                  </a:moveTo>
                  <a:lnTo>
                    <a:pt x="307474" y="0"/>
                  </a:lnTo>
                  <a:lnTo>
                    <a:pt x="307474" y="347579"/>
                  </a:lnTo>
                  <a:lnTo>
                    <a:pt x="173790" y="334210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F1A4D606-D812-4B70-B904-87DA67671B36}"/>
              </a:ext>
            </a:extLst>
          </p:cNvPr>
          <p:cNvSpPr/>
          <p:nvPr/>
        </p:nvSpPr>
        <p:spPr>
          <a:xfrm>
            <a:off x="6095999" y="5019358"/>
            <a:ext cx="1658067" cy="12863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2E356E9-FF0E-4739-A360-3B5F10B3A9E2}"/>
              </a:ext>
            </a:extLst>
          </p:cNvPr>
          <p:cNvSpPr txBox="1"/>
          <p:nvPr/>
        </p:nvSpPr>
        <p:spPr>
          <a:xfrm>
            <a:off x="6310002" y="5940633"/>
            <a:ext cx="1109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memory</a:t>
            </a:r>
          </a:p>
        </p:txBody>
      </p:sp>
      <p:sp>
        <p:nvSpPr>
          <p:cNvPr id="40" name="Can 83">
            <a:extLst>
              <a:ext uri="{FF2B5EF4-FFF2-40B4-BE49-F238E27FC236}">
                <a16:creationId xmlns:a16="http://schemas.microsoft.com/office/drawing/2014/main" id="{FBFBB66A-AEBF-40E7-8456-DEC0C8B60E56}"/>
              </a:ext>
            </a:extLst>
          </p:cNvPr>
          <p:cNvSpPr/>
          <p:nvPr/>
        </p:nvSpPr>
        <p:spPr>
          <a:xfrm>
            <a:off x="10430899" y="5137152"/>
            <a:ext cx="846701" cy="115334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183D710-4DFE-4F9A-ACBE-26FA60FBE4F6}"/>
              </a:ext>
            </a:extLst>
          </p:cNvPr>
          <p:cNvGrpSpPr/>
          <p:nvPr/>
        </p:nvGrpSpPr>
        <p:grpSpPr>
          <a:xfrm>
            <a:off x="8400791" y="2514004"/>
            <a:ext cx="672431" cy="2369087"/>
            <a:chOff x="5343358" y="3141579"/>
            <a:chExt cx="672431" cy="236908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1290C83-3056-448E-8CA3-E2989A8B5CC8}"/>
                </a:ext>
              </a:extLst>
            </p:cNvPr>
            <p:cNvSpPr/>
            <p:nvPr/>
          </p:nvSpPr>
          <p:spPr>
            <a:xfrm>
              <a:off x="5343358" y="518952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7E1A7F44-24A3-43BD-BE32-D9B045F7B9A8}"/>
                </a:ext>
              </a:extLst>
            </p:cNvPr>
            <p:cNvSpPr/>
            <p:nvPr/>
          </p:nvSpPr>
          <p:spPr>
            <a:xfrm>
              <a:off x="5694947" y="3141579"/>
              <a:ext cx="320842" cy="2179053"/>
            </a:xfrm>
            <a:custGeom>
              <a:avLst/>
              <a:gdLst>
                <a:gd name="connsiteX0" fmla="*/ 0 w 320842"/>
                <a:gd name="connsiteY0" fmla="*/ 0 h 2179053"/>
                <a:gd name="connsiteX1" fmla="*/ 320842 w 320842"/>
                <a:gd name="connsiteY1" fmla="*/ 0 h 2179053"/>
                <a:gd name="connsiteX2" fmla="*/ 307474 w 320842"/>
                <a:gd name="connsiteY2" fmla="*/ 2179053 h 2179053"/>
                <a:gd name="connsiteX3" fmla="*/ 133685 w 320842"/>
                <a:gd name="connsiteY3" fmla="*/ 2179053 h 217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842" h="2179053">
                  <a:moveTo>
                    <a:pt x="0" y="0"/>
                  </a:moveTo>
                  <a:lnTo>
                    <a:pt x="320842" y="0"/>
                  </a:lnTo>
                  <a:lnTo>
                    <a:pt x="307474" y="2179053"/>
                  </a:lnTo>
                  <a:lnTo>
                    <a:pt x="133685" y="2179053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93775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6 -0.00231 L -0.27864 0.09514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71" y="4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uiExpan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A06DD-9E7B-4E41-99A4-6802E8A43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 (File Allocation Table)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0646E-C7EA-4033-8E54-CD7FD7E09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783" y="993640"/>
            <a:ext cx="5322147" cy="56388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400" dirty="0"/>
              <a:t>File is a collection of disk blocks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FAT is linked list 1-1 with blocks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File number is index of root of block list for the file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File offset: block number and offset within block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Follow list to get block number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Unused blocks marked free</a:t>
            </a:r>
          </a:p>
          <a:p>
            <a:pPr lvl="1"/>
            <a:r>
              <a:rPr lang="en-US" dirty="0"/>
              <a:t>Could require scan to find</a:t>
            </a:r>
          </a:p>
          <a:p>
            <a:pPr lvl="1"/>
            <a:r>
              <a:rPr lang="en-US" dirty="0"/>
              <a:t>Or, could use a free list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B8449B-2A15-4184-AB88-6428358A35DA}"/>
              </a:ext>
            </a:extLst>
          </p:cNvPr>
          <p:cNvSpPr/>
          <p:nvPr/>
        </p:nvSpPr>
        <p:spPr>
          <a:xfrm>
            <a:off x="8401143" y="2031465"/>
            <a:ext cx="446224" cy="321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4EF374-2EB9-4D54-91E0-FC9B4DC4AB2B}"/>
              </a:ext>
            </a:extLst>
          </p:cNvPr>
          <p:cNvGrpSpPr/>
          <p:nvPr/>
        </p:nvGrpSpPr>
        <p:grpSpPr>
          <a:xfrm>
            <a:off x="9507206" y="2018097"/>
            <a:ext cx="1637681" cy="351922"/>
            <a:chOff x="5374106" y="3569368"/>
            <a:chExt cx="1393002" cy="351922"/>
          </a:xfrm>
          <a:solidFill>
            <a:srgbClr val="C5E0B4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617A762-3EC6-43FE-9E25-52FA88A5D074}"/>
                </a:ext>
              </a:extLst>
            </p:cNvPr>
            <p:cNvSpPr/>
            <p:nvPr/>
          </p:nvSpPr>
          <p:spPr>
            <a:xfrm>
              <a:off x="5374106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06BB4B8-5B4D-42EB-AAE7-A86DAD5DA284}"/>
                </a:ext>
              </a:extLst>
            </p:cNvPr>
            <p:cNvSpPr txBox="1"/>
            <p:nvPr/>
          </p:nvSpPr>
          <p:spPr>
            <a:xfrm>
              <a:off x="5381951" y="3582736"/>
              <a:ext cx="1385157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0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66455B4-F017-497D-A93E-5CDFA7088489}"/>
              </a:ext>
            </a:extLst>
          </p:cNvPr>
          <p:cNvGrpSpPr/>
          <p:nvPr/>
        </p:nvGrpSpPr>
        <p:grpSpPr>
          <a:xfrm>
            <a:off x="9508785" y="2339242"/>
            <a:ext cx="1634523" cy="351922"/>
            <a:chOff x="5374105" y="3569368"/>
            <a:chExt cx="1390316" cy="351922"/>
          </a:xfrm>
          <a:solidFill>
            <a:srgbClr val="C5E0B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DEAFB3-B813-4D5E-9EC8-051533C17F18}"/>
                </a:ext>
              </a:extLst>
            </p:cNvPr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40778AD-0D72-4C0E-B3AF-580ED6DA30D6}"/>
                </a:ext>
              </a:extLst>
            </p:cNvPr>
            <p:cNvSpPr txBox="1"/>
            <p:nvPr/>
          </p:nvSpPr>
          <p:spPr>
            <a:xfrm>
              <a:off x="5381952" y="3582736"/>
              <a:ext cx="1378878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1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34EC8020-CB14-49A5-BAEE-BF4AFB4ED592}"/>
              </a:ext>
            </a:extLst>
          </p:cNvPr>
          <p:cNvSpPr/>
          <p:nvPr/>
        </p:nvSpPr>
        <p:spPr>
          <a:xfrm>
            <a:off x="9508785" y="2660387"/>
            <a:ext cx="1634523" cy="321145"/>
          </a:xfrm>
          <a:prstGeom prst="rect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7BD7BB-4A1C-42CC-80A0-6C80BBBE9FC6}"/>
              </a:ext>
            </a:extLst>
          </p:cNvPr>
          <p:cNvSpPr/>
          <p:nvPr/>
        </p:nvSpPr>
        <p:spPr>
          <a:xfrm>
            <a:off x="9508785" y="2981532"/>
            <a:ext cx="1634523" cy="32114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4F4D5D-DDD9-4DD0-982D-129204F2536D}"/>
              </a:ext>
            </a:extLst>
          </p:cNvPr>
          <p:cNvSpPr/>
          <p:nvPr/>
        </p:nvSpPr>
        <p:spPr>
          <a:xfrm>
            <a:off x="9508785" y="3302677"/>
            <a:ext cx="1634523" cy="32114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BFB665-1B75-4413-B6E1-1A0DEEC6DEE3}"/>
              </a:ext>
            </a:extLst>
          </p:cNvPr>
          <p:cNvSpPr/>
          <p:nvPr/>
        </p:nvSpPr>
        <p:spPr>
          <a:xfrm>
            <a:off x="9508785" y="3944967"/>
            <a:ext cx="1634523" cy="321145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CD9793-B867-4394-9D7E-016EF9F1149F}"/>
              </a:ext>
            </a:extLst>
          </p:cNvPr>
          <p:cNvSpPr/>
          <p:nvPr/>
        </p:nvSpPr>
        <p:spPr>
          <a:xfrm>
            <a:off x="9508785" y="4266112"/>
            <a:ext cx="1634523" cy="32114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26F5FEF-CAC4-4CFA-BC37-EA76FF147291}"/>
              </a:ext>
            </a:extLst>
          </p:cNvPr>
          <p:cNvGrpSpPr/>
          <p:nvPr/>
        </p:nvGrpSpPr>
        <p:grpSpPr>
          <a:xfrm>
            <a:off x="9505627" y="4587257"/>
            <a:ext cx="1640839" cy="351922"/>
            <a:chOff x="5374105" y="3569368"/>
            <a:chExt cx="1395688" cy="351922"/>
          </a:xfrm>
          <a:solidFill>
            <a:srgbClr val="C5E0B4"/>
          </a:solidFill>
          <a:effectLst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4C1CFCE-6767-4575-84E0-7FC7D85AC211}"/>
                </a:ext>
              </a:extLst>
            </p:cNvPr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B2C39BD-9F4A-46E0-A23E-91181223467C}"/>
                </a:ext>
              </a:extLst>
            </p:cNvPr>
            <p:cNvSpPr txBox="1"/>
            <p:nvPr/>
          </p:nvSpPr>
          <p:spPr>
            <a:xfrm>
              <a:off x="5384637" y="3582736"/>
              <a:ext cx="1385156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2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3F7AD599-FC11-452E-95D1-990596FB571D}"/>
              </a:ext>
            </a:extLst>
          </p:cNvPr>
          <p:cNvSpPr/>
          <p:nvPr/>
        </p:nvSpPr>
        <p:spPr>
          <a:xfrm>
            <a:off x="9508785" y="4939179"/>
            <a:ext cx="1634523" cy="290368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4C2F5D-570B-47A4-A0AB-2B3EC6C885EC}"/>
              </a:ext>
            </a:extLst>
          </p:cNvPr>
          <p:cNvSpPr txBox="1"/>
          <p:nvPr/>
        </p:nvSpPr>
        <p:spPr>
          <a:xfrm>
            <a:off x="9544316" y="993640"/>
            <a:ext cx="156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Disk Blocks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7F415A-CB3C-45DB-8EE9-D4816E0853B5}"/>
              </a:ext>
            </a:extLst>
          </p:cNvPr>
          <p:cNvSpPr/>
          <p:nvPr/>
        </p:nvSpPr>
        <p:spPr>
          <a:xfrm>
            <a:off x="9508785" y="1349968"/>
            <a:ext cx="1634523" cy="430508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3D1999-BC9C-472F-A22D-00DB52C10A5A}"/>
              </a:ext>
            </a:extLst>
          </p:cNvPr>
          <p:cNvSpPr/>
          <p:nvPr/>
        </p:nvSpPr>
        <p:spPr>
          <a:xfrm>
            <a:off x="8401143" y="1376867"/>
            <a:ext cx="446224" cy="430402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51A0DA-DED3-4EF2-9405-3A7E8B696C12}"/>
              </a:ext>
            </a:extLst>
          </p:cNvPr>
          <p:cNvSpPr txBox="1"/>
          <p:nvPr/>
        </p:nvSpPr>
        <p:spPr>
          <a:xfrm>
            <a:off x="8358119" y="993640"/>
            <a:ext cx="590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FAT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69D222D-77E4-4CB7-82AF-E53B54586019}"/>
              </a:ext>
            </a:extLst>
          </p:cNvPr>
          <p:cNvSpPr/>
          <p:nvPr/>
        </p:nvSpPr>
        <p:spPr>
          <a:xfrm>
            <a:off x="8865700" y="5311561"/>
            <a:ext cx="6855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N-1: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C685DE-5FAB-4C5E-B0C7-D2E24E1FC81B}"/>
              </a:ext>
            </a:extLst>
          </p:cNvPr>
          <p:cNvSpPr/>
          <p:nvPr/>
        </p:nvSpPr>
        <p:spPr>
          <a:xfrm>
            <a:off x="9161573" y="1306236"/>
            <a:ext cx="4272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0: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5FB65C-3770-48E7-A0F0-8D209B644C2B}"/>
              </a:ext>
            </a:extLst>
          </p:cNvPr>
          <p:cNvSpPr/>
          <p:nvPr/>
        </p:nvSpPr>
        <p:spPr>
          <a:xfrm>
            <a:off x="8071556" y="1306236"/>
            <a:ext cx="3978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0: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454E341-2495-4337-8204-35C7D55D0CF9}"/>
              </a:ext>
            </a:extLst>
          </p:cNvPr>
          <p:cNvSpPr/>
          <p:nvPr/>
        </p:nvSpPr>
        <p:spPr>
          <a:xfrm>
            <a:off x="7751561" y="5311561"/>
            <a:ext cx="6687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N-1: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14D1B25-4A9B-4B96-A3E9-407884FE3BC0}"/>
              </a:ext>
            </a:extLst>
          </p:cNvPr>
          <p:cNvGrpSpPr/>
          <p:nvPr/>
        </p:nvGrpSpPr>
        <p:grpSpPr>
          <a:xfrm>
            <a:off x="6017903" y="1573761"/>
            <a:ext cx="2466806" cy="839921"/>
            <a:chOff x="2972260" y="2123721"/>
            <a:chExt cx="2466806" cy="83992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6DB04B1-C3E3-4A6F-BFAA-7328FC1F14DA}"/>
                </a:ext>
              </a:extLst>
            </p:cNvPr>
            <p:cNvSpPr/>
            <p:nvPr/>
          </p:nvSpPr>
          <p:spPr>
            <a:xfrm>
              <a:off x="4898532" y="2563532"/>
              <a:ext cx="54053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 dirty="0">
                  <a:latin typeface="Gill Sans Light"/>
                  <a:ea typeface="Gill Sans" charset="0"/>
                  <a:cs typeface="Gill Sans" charset="0"/>
                </a:rPr>
                <a:t>31: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033BC06-85F7-4E87-8CA7-6C4635B79D4D}"/>
                </a:ext>
              </a:extLst>
            </p:cNvPr>
            <p:cNvSpPr txBox="1"/>
            <p:nvPr/>
          </p:nvSpPr>
          <p:spPr>
            <a:xfrm>
              <a:off x="2972260" y="2123721"/>
              <a:ext cx="1539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0" dirty="0">
                  <a:solidFill>
                    <a:srgbClr val="3366FF"/>
                  </a:solidFill>
                  <a:latin typeface="Gill Sans Light"/>
                  <a:ea typeface="Gill Sans" charset="0"/>
                  <a:cs typeface="Gill Sans" charset="0"/>
                </a:rPr>
                <a:t>File number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573EB50-BA38-4843-BBE4-99D3C769F577}"/>
                </a:ext>
              </a:extLst>
            </p:cNvPr>
            <p:cNvCxnSpPr/>
            <p:nvPr/>
          </p:nvCxnSpPr>
          <p:spPr>
            <a:xfrm>
              <a:off x="4491789" y="2325884"/>
              <a:ext cx="420369" cy="4413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A4A7787-4E83-4D53-955E-5617EFAAFBFA}"/>
              </a:ext>
            </a:extLst>
          </p:cNvPr>
          <p:cNvGrpSpPr/>
          <p:nvPr/>
        </p:nvGrpSpPr>
        <p:grpSpPr>
          <a:xfrm>
            <a:off x="8401143" y="2098159"/>
            <a:ext cx="610791" cy="576051"/>
            <a:chOff x="5351525" y="2687055"/>
            <a:chExt cx="610791" cy="57605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07EBF8D-05E7-4711-A06D-7E7996C7A513}"/>
                </a:ext>
              </a:extLst>
            </p:cNvPr>
            <p:cNvSpPr/>
            <p:nvPr/>
          </p:nvSpPr>
          <p:spPr>
            <a:xfrm>
              <a:off x="5351525" y="294196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37" name="Freeform 75">
              <a:extLst>
                <a:ext uri="{FF2B5EF4-FFF2-40B4-BE49-F238E27FC236}">
                  <a16:creationId xmlns:a16="http://schemas.microsoft.com/office/drawing/2014/main" id="{4137A58F-BB03-46FC-B094-4AA180F76AA7}"/>
                </a:ext>
              </a:extLst>
            </p:cNvPr>
            <p:cNvSpPr/>
            <p:nvPr/>
          </p:nvSpPr>
          <p:spPr>
            <a:xfrm>
              <a:off x="5654842" y="2687055"/>
              <a:ext cx="307474" cy="347579"/>
            </a:xfrm>
            <a:custGeom>
              <a:avLst/>
              <a:gdLst>
                <a:gd name="connsiteX0" fmla="*/ 0 w 307474"/>
                <a:gd name="connsiteY0" fmla="*/ 0 h 347579"/>
                <a:gd name="connsiteX1" fmla="*/ 307474 w 307474"/>
                <a:gd name="connsiteY1" fmla="*/ 0 h 347579"/>
                <a:gd name="connsiteX2" fmla="*/ 307474 w 307474"/>
                <a:gd name="connsiteY2" fmla="*/ 347579 h 347579"/>
                <a:gd name="connsiteX3" fmla="*/ 173790 w 307474"/>
                <a:gd name="connsiteY3" fmla="*/ 334210 h 347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474" h="347579">
                  <a:moveTo>
                    <a:pt x="0" y="0"/>
                  </a:moveTo>
                  <a:lnTo>
                    <a:pt x="307474" y="0"/>
                  </a:lnTo>
                  <a:lnTo>
                    <a:pt x="307474" y="347579"/>
                  </a:lnTo>
                  <a:lnTo>
                    <a:pt x="173790" y="334210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F1A4D606-D812-4B70-B904-87DA67671B36}"/>
              </a:ext>
            </a:extLst>
          </p:cNvPr>
          <p:cNvSpPr/>
          <p:nvPr/>
        </p:nvSpPr>
        <p:spPr>
          <a:xfrm>
            <a:off x="6095999" y="5019358"/>
            <a:ext cx="1658067" cy="12863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2E356E9-FF0E-4739-A360-3B5F10B3A9E2}"/>
              </a:ext>
            </a:extLst>
          </p:cNvPr>
          <p:cNvSpPr txBox="1"/>
          <p:nvPr/>
        </p:nvSpPr>
        <p:spPr>
          <a:xfrm>
            <a:off x="6310002" y="5940633"/>
            <a:ext cx="1109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memory</a:t>
            </a:r>
          </a:p>
        </p:txBody>
      </p:sp>
      <p:sp>
        <p:nvSpPr>
          <p:cNvPr id="40" name="Can 83">
            <a:extLst>
              <a:ext uri="{FF2B5EF4-FFF2-40B4-BE49-F238E27FC236}">
                <a16:creationId xmlns:a16="http://schemas.microsoft.com/office/drawing/2014/main" id="{FBFBB66A-AEBF-40E7-8456-DEC0C8B60E56}"/>
              </a:ext>
            </a:extLst>
          </p:cNvPr>
          <p:cNvSpPr/>
          <p:nvPr/>
        </p:nvSpPr>
        <p:spPr>
          <a:xfrm>
            <a:off x="10430899" y="5137152"/>
            <a:ext cx="846701" cy="115334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183D710-4DFE-4F9A-ACBE-26FA60FBE4F6}"/>
              </a:ext>
            </a:extLst>
          </p:cNvPr>
          <p:cNvGrpSpPr/>
          <p:nvPr/>
        </p:nvGrpSpPr>
        <p:grpSpPr>
          <a:xfrm>
            <a:off x="8400791" y="2514004"/>
            <a:ext cx="672431" cy="2369087"/>
            <a:chOff x="5343358" y="3141579"/>
            <a:chExt cx="672431" cy="236908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1290C83-3056-448E-8CA3-E2989A8B5CC8}"/>
                </a:ext>
              </a:extLst>
            </p:cNvPr>
            <p:cNvSpPr/>
            <p:nvPr/>
          </p:nvSpPr>
          <p:spPr>
            <a:xfrm>
              <a:off x="5343358" y="518952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7E1A7F44-24A3-43BD-BE32-D9B045F7B9A8}"/>
                </a:ext>
              </a:extLst>
            </p:cNvPr>
            <p:cNvSpPr/>
            <p:nvPr/>
          </p:nvSpPr>
          <p:spPr>
            <a:xfrm>
              <a:off x="5694947" y="3141579"/>
              <a:ext cx="320842" cy="2179053"/>
            </a:xfrm>
            <a:custGeom>
              <a:avLst/>
              <a:gdLst>
                <a:gd name="connsiteX0" fmla="*/ 0 w 320842"/>
                <a:gd name="connsiteY0" fmla="*/ 0 h 2179053"/>
                <a:gd name="connsiteX1" fmla="*/ 320842 w 320842"/>
                <a:gd name="connsiteY1" fmla="*/ 0 h 2179053"/>
                <a:gd name="connsiteX2" fmla="*/ 307474 w 320842"/>
                <a:gd name="connsiteY2" fmla="*/ 2179053 h 2179053"/>
                <a:gd name="connsiteX3" fmla="*/ 133685 w 320842"/>
                <a:gd name="connsiteY3" fmla="*/ 2179053 h 217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842" h="2179053">
                  <a:moveTo>
                    <a:pt x="0" y="0"/>
                  </a:moveTo>
                  <a:lnTo>
                    <a:pt x="320842" y="0"/>
                  </a:lnTo>
                  <a:lnTo>
                    <a:pt x="307474" y="2179053"/>
                  </a:lnTo>
                  <a:lnTo>
                    <a:pt x="133685" y="2179053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D44BB08-3C40-47CD-B74B-F6AAEAA1B2FF}"/>
              </a:ext>
            </a:extLst>
          </p:cNvPr>
          <p:cNvGrpSpPr/>
          <p:nvPr/>
        </p:nvGrpSpPr>
        <p:grpSpPr>
          <a:xfrm>
            <a:off x="7289026" y="1715423"/>
            <a:ext cx="1562863" cy="2615149"/>
            <a:chOff x="4923297" y="1977754"/>
            <a:chExt cx="1562863" cy="2615149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B5BF8DE-E9B7-464D-BEF7-7A37EDC23462}"/>
                </a:ext>
              </a:extLst>
            </p:cNvPr>
            <p:cNvSpPr/>
            <p:nvPr/>
          </p:nvSpPr>
          <p:spPr>
            <a:xfrm>
              <a:off x="6038591" y="1977754"/>
              <a:ext cx="446224" cy="310654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118CC39-262D-4611-B4CE-80283DF5B480}"/>
                </a:ext>
              </a:extLst>
            </p:cNvPr>
            <p:cNvSpPr/>
            <p:nvPr/>
          </p:nvSpPr>
          <p:spPr>
            <a:xfrm>
              <a:off x="6038591" y="3906447"/>
              <a:ext cx="446224" cy="321145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A89CC2F-331C-4932-ACBA-71031A06CEC4}"/>
                </a:ext>
              </a:extLst>
            </p:cNvPr>
            <p:cNvSpPr/>
            <p:nvPr/>
          </p:nvSpPr>
          <p:spPr>
            <a:xfrm>
              <a:off x="6038943" y="4236821"/>
              <a:ext cx="446224" cy="321145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0620002-8521-4CCA-A234-58FDDB88CE3B}"/>
                </a:ext>
              </a:extLst>
            </p:cNvPr>
            <p:cNvSpPr/>
            <p:nvPr/>
          </p:nvSpPr>
          <p:spPr>
            <a:xfrm>
              <a:off x="6039936" y="2932007"/>
              <a:ext cx="446224" cy="321145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9A21AF1-9391-4734-A59C-3B4E62F968E3}"/>
                </a:ext>
              </a:extLst>
            </p:cNvPr>
            <p:cNvSpPr txBox="1"/>
            <p:nvPr/>
          </p:nvSpPr>
          <p:spPr>
            <a:xfrm>
              <a:off x="4923297" y="4192793"/>
              <a:ext cx="6254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latin typeface="Gill Sans Light"/>
                  <a:ea typeface="Gill Sans" charset="0"/>
                  <a:cs typeface="Gill Sans" charset="0"/>
                </a:rPr>
                <a:t>free</a:t>
              </a: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2E164E99-5642-4C85-8BAD-D41B66E53397}"/>
                </a:ext>
              </a:extLst>
            </p:cNvPr>
            <p:cNvCxnSpPr>
              <a:stCxn id="67" idx="3"/>
            </p:cNvCxnSpPr>
            <p:nvPr/>
          </p:nvCxnSpPr>
          <p:spPr>
            <a:xfrm flipV="1">
              <a:off x="5529360" y="3082070"/>
              <a:ext cx="510838" cy="131077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00F381C1-82F2-43E1-8157-23178E5588D8}"/>
                </a:ext>
              </a:extLst>
            </p:cNvPr>
            <p:cNvCxnSpPr/>
            <p:nvPr/>
          </p:nvCxnSpPr>
          <p:spPr>
            <a:xfrm flipV="1">
              <a:off x="5516937" y="4029719"/>
              <a:ext cx="542048" cy="37431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1BE43086-7910-4F99-8A6E-E70A34E81020}"/>
                </a:ext>
              </a:extLst>
            </p:cNvPr>
            <p:cNvCxnSpPr>
              <a:stCxn id="67" idx="3"/>
              <a:endCxn id="64" idx="1"/>
            </p:cNvCxnSpPr>
            <p:nvPr/>
          </p:nvCxnSpPr>
          <p:spPr>
            <a:xfrm>
              <a:off x="5529360" y="4392848"/>
              <a:ext cx="509583" cy="454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6846BA39-5709-4AFB-98D3-440A540AEAE8}"/>
                </a:ext>
              </a:extLst>
            </p:cNvPr>
            <p:cNvCxnSpPr>
              <a:stCxn id="67" idx="3"/>
              <a:endCxn id="62" idx="1"/>
            </p:cNvCxnSpPr>
            <p:nvPr/>
          </p:nvCxnSpPr>
          <p:spPr>
            <a:xfrm flipV="1">
              <a:off x="5529360" y="2133081"/>
              <a:ext cx="509231" cy="22597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41494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A06DD-9E7B-4E41-99A4-6802E8A43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 (File Allocation Table)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0646E-C7EA-4033-8E54-CD7FD7E09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990599"/>
            <a:ext cx="5151474" cy="535014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ym typeface="Wingdings"/>
            </a:endParaRPr>
          </a:p>
          <a:p>
            <a:pPr marL="0" indent="0">
              <a:buNone/>
            </a:pPr>
            <a:endParaRPr lang="en-US" dirty="0">
              <a:sym typeface="Wingdings"/>
            </a:endParaRPr>
          </a:p>
          <a:p>
            <a:pPr marL="0" indent="0">
              <a:buNone/>
            </a:pPr>
            <a:r>
              <a:rPr lang="en-US" dirty="0" err="1">
                <a:sym typeface="Wingdings"/>
              </a:rPr>
              <a:t>file_write</a:t>
            </a:r>
            <a:r>
              <a:rPr lang="en-US" dirty="0">
                <a:sym typeface="Wingdings"/>
              </a:rPr>
              <a:t>(31, &lt; 3, y &gt;)</a:t>
            </a:r>
          </a:p>
          <a:p>
            <a:pPr lvl="1"/>
            <a:r>
              <a:rPr lang="en-US" dirty="0">
                <a:sym typeface="Wingdings"/>
              </a:rPr>
              <a:t>Grab free block</a:t>
            </a:r>
          </a:p>
          <a:p>
            <a:pPr lvl="1"/>
            <a:r>
              <a:rPr lang="en-US" dirty="0">
                <a:sym typeface="Wingdings"/>
              </a:rPr>
              <a:t>Linking them into file</a:t>
            </a:r>
          </a:p>
          <a:p>
            <a:endParaRPr lang="en-US" dirty="0">
              <a:latin typeface="Gill Sans Ligh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B8449B-2A15-4184-AB88-6428358A35DA}"/>
              </a:ext>
            </a:extLst>
          </p:cNvPr>
          <p:cNvSpPr/>
          <p:nvPr/>
        </p:nvSpPr>
        <p:spPr>
          <a:xfrm>
            <a:off x="8401143" y="2031465"/>
            <a:ext cx="446224" cy="321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4EF374-2EB9-4D54-91E0-FC9B4DC4AB2B}"/>
              </a:ext>
            </a:extLst>
          </p:cNvPr>
          <p:cNvGrpSpPr/>
          <p:nvPr/>
        </p:nvGrpSpPr>
        <p:grpSpPr>
          <a:xfrm>
            <a:off x="9507206" y="2018097"/>
            <a:ext cx="1637681" cy="351922"/>
            <a:chOff x="5374106" y="3569368"/>
            <a:chExt cx="1393002" cy="351922"/>
          </a:xfrm>
          <a:solidFill>
            <a:srgbClr val="C5E0B4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617A762-3EC6-43FE-9E25-52FA88A5D074}"/>
                </a:ext>
              </a:extLst>
            </p:cNvPr>
            <p:cNvSpPr/>
            <p:nvPr/>
          </p:nvSpPr>
          <p:spPr>
            <a:xfrm>
              <a:off x="5374106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06BB4B8-5B4D-42EB-AAE7-A86DAD5DA284}"/>
                </a:ext>
              </a:extLst>
            </p:cNvPr>
            <p:cNvSpPr txBox="1"/>
            <p:nvPr/>
          </p:nvSpPr>
          <p:spPr>
            <a:xfrm>
              <a:off x="5381951" y="3582736"/>
              <a:ext cx="1385157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0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66455B4-F017-497D-A93E-5CDFA7088489}"/>
              </a:ext>
            </a:extLst>
          </p:cNvPr>
          <p:cNvGrpSpPr/>
          <p:nvPr/>
        </p:nvGrpSpPr>
        <p:grpSpPr>
          <a:xfrm>
            <a:off x="9508785" y="2339242"/>
            <a:ext cx="1634523" cy="351922"/>
            <a:chOff x="5374105" y="3569368"/>
            <a:chExt cx="1390316" cy="351922"/>
          </a:xfrm>
          <a:solidFill>
            <a:srgbClr val="C5E0B4"/>
          </a:solidFill>
          <a:effectLst/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DEAFB3-B813-4D5E-9EC8-051533C17F18}"/>
                </a:ext>
              </a:extLst>
            </p:cNvPr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40778AD-0D72-4C0E-B3AF-580ED6DA30D6}"/>
                </a:ext>
              </a:extLst>
            </p:cNvPr>
            <p:cNvSpPr txBox="1"/>
            <p:nvPr/>
          </p:nvSpPr>
          <p:spPr>
            <a:xfrm>
              <a:off x="5381952" y="3582736"/>
              <a:ext cx="1378878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1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34EC8020-CB14-49A5-BAEE-BF4AFB4ED592}"/>
              </a:ext>
            </a:extLst>
          </p:cNvPr>
          <p:cNvSpPr/>
          <p:nvPr/>
        </p:nvSpPr>
        <p:spPr>
          <a:xfrm>
            <a:off x="9508785" y="2660387"/>
            <a:ext cx="1634523" cy="321145"/>
          </a:xfrm>
          <a:prstGeom prst="rect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7BD7BB-4A1C-42CC-80A0-6C80BBBE9FC6}"/>
              </a:ext>
            </a:extLst>
          </p:cNvPr>
          <p:cNvSpPr/>
          <p:nvPr/>
        </p:nvSpPr>
        <p:spPr>
          <a:xfrm>
            <a:off x="9508785" y="2981532"/>
            <a:ext cx="1634523" cy="32114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4F4D5D-DDD9-4DD0-982D-129204F2536D}"/>
              </a:ext>
            </a:extLst>
          </p:cNvPr>
          <p:cNvSpPr/>
          <p:nvPr/>
        </p:nvSpPr>
        <p:spPr>
          <a:xfrm>
            <a:off x="9508785" y="3302677"/>
            <a:ext cx="1634523" cy="32114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BFB665-1B75-4413-B6E1-1A0DEEC6DEE3}"/>
              </a:ext>
            </a:extLst>
          </p:cNvPr>
          <p:cNvSpPr/>
          <p:nvPr/>
        </p:nvSpPr>
        <p:spPr>
          <a:xfrm>
            <a:off x="9508785" y="3944967"/>
            <a:ext cx="1634523" cy="321145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CD9793-B867-4394-9D7E-016EF9F1149F}"/>
              </a:ext>
            </a:extLst>
          </p:cNvPr>
          <p:cNvSpPr/>
          <p:nvPr/>
        </p:nvSpPr>
        <p:spPr>
          <a:xfrm>
            <a:off x="9508785" y="4266112"/>
            <a:ext cx="1634523" cy="32114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26F5FEF-CAC4-4CFA-BC37-EA76FF147291}"/>
              </a:ext>
            </a:extLst>
          </p:cNvPr>
          <p:cNvGrpSpPr/>
          <p:nvPr/>
        </p:nvGrpSpPr>
        <p:grpSpPr>
          <a:xfrm>
            <a:off x="9505627" y="4587257"/>
            <a:ext cx="1640839" cy="351922"/>
            <a:chOff x="5374105" y="3569368"/>
            <a:chExt cx="1395688" cy="351922"/>
          </a:xfrm>
          <a:solidFill>
            <a:srgbClr val="C5E0B4"/>
          </a:solidFill>
          <a:effectLst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4C1CFCE-6767-4575-84E0-7FC7D85AC211}"/>
                </a:ext>
              </a:extLst>
            </p:cNvPr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B2C39BD-9F4A-46E0-A23E-91181223467C}"/>
                </a:ext>
              </a:extLst>
            </p:cNvPr>
            <p:cNvSpPr txBox="1"/>
            <p:nvPr/>
          </p:nvSpPr>
          <p:spPr>
            <a:xfrm>
              <a:off x="5384637" y="3582736"/>
              <a:ext cx="1385156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2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3F7AD599-FC11-452E-95D1-990596FB571D}"/>
              </a:ext>
            </a:extLst>
          </p:cNvPr>
          <p:cNvSpPr/>
          <p:nvPr/>
        </p:nvSpPr>
        <p:spPr>
          <a:xfrm>
            <a:off x="9508785" y="4939179"/>
            <a:ext cx="1634523" cy="29036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4C2F5D-570B-47A4-A0AB-2B3EC6C885EC}"/>
              </a:ext>
            </a:extLst>
          </p:cNvPr>
          <p:cNvSpPr txBox="1"/>
          <p:nvPr/>
        </p:nvSpPr>
        <p:spPr>
          <a:xfrm>
            <a:off x="9544316" y="993640"/>
            <a:ext cx="156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Disk Blocks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7F415A-CB3C-45DB-8EE9-D4816E0853B5}"/>
              </a:ext>
            </a:extLst>
          </p:cNvPr>
          <p:cNvSpPr/>
          <p:nvPr/>
        </p:nvSpPr>
        <p:spPr>
          <a:xfrm>
            <a:off x="9508785" y="1349968"/>
            <a:ext cx="1634523" cy="430508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3D1999-BC9C-472F-A22D-00DB52C10A5A}"/>
              </a:ext>
            </a:extLst>
          </p:cNvPr>
          <p:cNvSpPr/>
          <p:nvPr/>
        </p:nvSpPr>
        <p:spPr>
          <a:xfrm>
            <a:off x="8401143" y="1376867"/>
            <a:ext cx="446224" cy="430402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51A0DA-DED3-4EF2-9405-3A7E8B696C12}"/>
              </a:ext>
            </a:extLst>
          </p:cNvPr>
          <p:cNvSpPr txBox="1"/>
          <p:nvPr/>
        </p:nvSpPr>
        <p:spPr>
          <a:xfrm>
            <a:off x="8358119" y="993640"/>
            <a:ext cx="590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FAT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69D222D-77E4-4CB7-82AF-E53B54586019}"/>
              </a:ext>
            </a:extLst>
          </p:cNvPr>
          <p:cNvSpPr/>
          <p:nvPr/>
        </p:nvSpPr>
        <p:spPr>
          <a:xfrm>
            <a:off x="8865700" y="5311561"/>
            <a:ext cx="6855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N-1: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C685DE-5FAB-4C5E-B0C7-D2E24E1FC81B}"/>
              </a:ext>
            </a:extLst>
          </p:cNvPr>
          <p:cNvSpPr/>
          <p:nvPr/>
        </p:nvSpPr>
        <p:spPr>
          <a:xfrm>
            <a:off x="9161573" y="1306236"/>
            <a:ext cx="4272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0: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5FB65C-3770-48E7-A0F0-8D209B644C2B}"/>
              </a:ext>
            </a:extLst>
          </p:cNvPr>
          <p:cNvSpPr/>
          <p:nvPr/>
        </p:nvSpPr>
        <p:spPr>
          <a:xfrm>
            <a:off x="8071556" y="1306236"/>
            <a:ext cx="3978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0: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454E341-2495-4337-8204-35C7D55D0CF9}"/>
              </a:ext>
            </a:extLst>
          </p:cNvPr>
          <p:cNvSpPr/>
          <p:nvPr/>
        </p:nvSpPr>
        <p:spPr>
          <a:xfrm>
            <a:off x="7751561" y="5311561"/>
            <a:ext cx="6687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N-1: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14D1B25-4A9B-4B96-A3E9-407884FE3BC0}"/>
              </a:ext>
            </a:extLst>
          </p:cNvPr>
          <p:cNvGrpSpPr/>
          <p:nvPr/>
        </p:nvGrpSpPr>
        <p:grpSpPr>
          <a:xfrm>
            <a:off x="6017903" y="1573761"/>
            <a:ext cx="2466806" cy="839921"/>
            <a:chOff x="2972260" y="2123721"/>
            <a:chExt cx="2466806" cy="83992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6DB04B1-C3E3-4A6F-BFAA-7328FC1F14DA}"/>
                </a:ext>
              </a:extLst>
            </p:cNvPr>
            <p:cNvSpPr/>
            <p:nvPr/>
          </p:nvSpPr>
          <p:spPr>
            <a:xfrm>
              <a:off x="4898532" y="2563532"/>
              <a:ext cx="54053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 dirty="0">
                  <a:latin typeface="Gill Sans Light"/>
                  <a:ea typeface="Gill Sans" charset="0"/>
                  <a:cs typeface="Gill Sans" charset="0"/>
                </a:rPr>
                <a:t>31: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033BC06-85F7-4E87-8CA7-6C4635B79D4D}"/>
                </a:ext>
              </a:extLst>
            </p:cNvPr>
            <p:cNvSpPr txBox="1"/>
            <p:nvPr/>
          </p:nvSpPr>
          <p:spPr>
            <a:xfrm>
              <a:off x="2972260" y="2123721"/>
              <a:ext cx="1539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0" dirty="0">
                  <a:solidFill>
                    <a:srgbClr val="3366FF"/>
                  </a:solidFill>
                  <a:latin typeface="Gill Sans Light"/>
                  <a:ea typeface="Gill Sans" charset="0"/>
                  <a:cs typeface="Gill Sans" charset="0"/>
                </a:rPr>
                <a:t>File number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573EB50-BA38-4843-BBE4-99D3C769F577}"/>
                </a:ext>
              </a:extLst>
            </p:cNvPr>
            <p:cNvCxnSpPr/>
            <p:nvPr/>
          </p:nvCxnSpPr>
          <p:spPr>
            <a:xfrm>
              <a:off x="4491789" y="2325884"/>
              <a:ext cx="420369" cy="4413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A4A7787-4E83-4D53-955E-5617EFAAFBFA}"/>
              </a:ext>
            </a:extLst>
          </p:cNvPr>
          <p:cNvGrpSpPr/>
          <p:nvPr/>
        </p:nvGrpSpPr>
        <p:grpSpPr>
          <a:xfrm>
            <a:off x="8401143" y="2098159"/>
            <a:ext cx="610791" cy="576051"/>
            <a:chOff x="5351525" y="2687055"/>
            <a:chExt cx="610791" cy="57605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07EBF8D-05E7-4711-A06D-7E7996C7A513}"/>
                </a:ext>
              </a:extLst>
            </p:cNvPr>
            <p:cNvSpPr/>
            <p:nvPr/>
          </p:nvSpPr>
          <p:spPr>
            <a:xfrm>
              <a:off x="5351525" y="294196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37" name="Freeform 75">
              <a:extLst>
                <a:ext uri="{FF2B5EF4-FFF2-40B4-BE49-F238E27FC236}">
                  <a16:creationId xmlns:a16="http://schemas.microsoft.com/office/drawing/2014/main" id="{4137A58F-BB03-46FC-B094-4AA180F76AA7}"/>
                </a:ext>
              </a:extLst>
            </p:cNvPr>
            <p:cNvSpPr/>
            <p:nvPr/>
          </p:nvSpPr>
          <p:spPr>
            <a:xfrm>
              <a:off x="5654842" y="2687055"/>
              <a:ext cx="307474" cy="347579"/>
            </a:xfrm>
            <a:custGeom>
              <a:avLst/>
              <a:gdLst>
                <a:gd name="connsiteX0" fmla="*/ 0 w 307474"/>
                <a:gd name="connsiteY0" fmla="*/ 0 h 347579"/>
                <a:gd name="connsiteX1" fmla="*/ 307474 w 307474"/>
                <a:gd name="connsiteY1" fmla="*/ 0 h 347579"/>
                <a:gd name="connsiteX2" fmla="*/ 307474 w 307474"/>
                <a:gd name="connsiteY2" fmla="*/ 347579 h 347579"/>
                <a:gd name="connsiteX3" fmla="*/ 173790 w 307474"/>
                <a:gd name="connsiteY3" fmla="*/ 334210 h 347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474" h="347579">
                  <a:moveTo>
                    <a:pt x="0" y="0"/>
                  </a:moveTo>
                  <a:lnTo>
                    <a:pt x="307474" y="0"/>
                  </a:lnTo>
                  <a:lnTo>
                    <a:pt x="307474" y="347579"/>
                  </a:lnTo>
                  <a:lnTo>
                    <a:pt x="173790" y="334210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F1A4D606-D812-4B70-B904-87DA67671B36}"/>
              </a:ext>
            </a:extLst>
          </p:cNvPr>
          <p:cNvSpPr/>
          <p:nvPr/>
        </p:nvSpPr>
        <p:spPr>
          <a:xfrm>
            <a:off x="6095999" y="5019358"/>
            <a:ext cx="1658067" cy="12863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2E356E9-FF0E-4739-A360-3B5F10B3A9E2}"/>
              </a:ext>
            </a:extLst>
          </p:cNvPr>
          <p:cNvSpPr txBox="1"/>
          <p:nvPr/>
        </p:nvSpPr>
        <p:spPr>
          <a:xfrm>
            <a:off x="6310002" y="5940633"/>
            <a:ext cx="1109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memory</a:t>
            </a:r>
          </a:p>
        </p:txBody>
      </p:sp>
      <p:sp>
        <p:nvSpPr>
          <p:cNvPr id="40" name="Can 83">
            <a:extLst>
              <a:ext uri="{FF2B5EF4-FFF2-40B4-BE49-F238E27FC236}">
                <a16:creationId xmlns:a16="http://schemas.microsoft.com/office/drawing/2014/main" id="{FBFBB66A-AEBF-40E7-8456-DEC0C8B60E56}"/>
              </a:ext>
            </a:extLst>
          </p:cNvPr>
          <p:cNvSpPr/>
          <p:nvPr/>
        </p:nvSpPr>
        <p:spPr>
          <a:xfrm>
            <a:off x="10430899" y="5137152"/>
            <a:ext cx="846701" cy="115334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183D710-4DFE-4F9A-ACBE-26FA60FBE4F6}"/>
              </a:ext>
            </a:extLst>
          </p:cNvPr>
          <p:cNvGrpSpPr/>
          <p:nvPr/>
        </p:nvGrpSpPr>
        <p:grpSpPr>
          <a:xfrm>
            <a:off x="8400791" y="2514004"/>
            <a:ext cx="672431" cy="2369087"/>
            <a:chOff x="5343358" y="3141579"/>
            <a:chExt cx="672431" cy="236908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1290C83-3056-448E-8CA3-E2989A8B5CC8}"/>
                </a:ext>
              </a:extLst>
            </p:cNvPr>
            <p:cNvSpPr/>
            <p:nvPr/>
          </p:nvSpPr>
          <p:spPr>
            <a:xfrm>
              <a:off x="5343358" y="518952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7E1A7F44-24A3-43BD-BE32-D9B045F7B9A8}"/>
                </a:ext>
              </a:extLst>
            </p:cNvPr>
            <p:cNvSpPr/>
            <p:nvPr/>
          </p:nvSpPr>
          <p:spPr>
            <a:xfrm>
              <a:off x="5694947" y="3141579"/>
              <a:ext cx="320842" cy="2179053"/>
            </a:xfrm>
            <a:custGeom>
              <a:avLst/>
              <a:gdLst>
                <a:gd name="connsiteX0" fmla="*/ 0 w 320842"/>
                <a:gd name="connsiteY0" fmla="*/ 0 h 2179053"/>
                <a:gd name="connsiteX1" fmla="*/ 320842 w 320842"/>
                <a:gd name="connsiteY1" fmla="*/ 0 h 2179053"/>
                <a:gd name="connsiteX2" fmla="*/ 307474 w 320842"/>
                <a:gd name="connsiteY2" fmla="*/ 2179053 h 2179053"/>
                <a:gd name="connsiteX3" fmla="*/ 133685 w 320842"/>
                <a:gd name="connsiteY3" fmla="*/ 2179053 h 217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842" h="2179053">
                  <a:moveTo>
                    <a:pt x="0" y="0"/>
                  </a:moveTo>
                  <a:lnTo>
                    <a:pt x="320842" y="0"/>
                  </a:lnTo>
                  <a:lnTo>
                    <a:pt x="307474" y="2179053"/>
                  </a:lnTo>
                  <a:lnTo>
                    <a:pt x="133685" y="2179053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4B5BF8DE-E9B7-464D-BEF7-7A37EDC23462}"/>
              </a:ext>
            </a:extLst>
          </p:cNvPr>
          <p:cNvSpPr/>
          <p:nvPr/>
        </p:nvSpPr>
        <p:spPr>
          <a:xfrm>
            <a:off x="8404320" y="1715423"/>
            <a:ext cx="446224" cy="310654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118CC39-262D-4611-B4CE-80283DF5B480}"/>
              </a:ext>
            </a:extLst>
          </p:cNvPr>
          <p:cNvSpPr/>
          <p:nvPr/>
        </p:nvSpPr>
        <p:spPr>
          <a:xfrm>
            <a:off x="8404320" y="3644116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A89CC2F-331C-4932-ACBA-71031A06CEC4}"/>
              </a:ext>
            </a:extLst>
          </p:cNvPr>
          <p:cNvSpPr/>
          <p:nvPr/>
        </p:nvSpPr>
        <p:spPr>
          <a:xfrm>
            <a:off x="8404672" y="3974490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0620002-8521-4CCA-A234-58FDDB88CE3B}"/>
              </a:ext>
            </a:extLst>
          </p:cNvPr>
          <p:cNvSpPr/>
          <p:nvPr/>
        </p:nvSpPr>
        <p:spPr>
          <a:xfrm>
            <a:off x="8405665" y="2669676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9A21AF1-9391-4734-A59C-3B4E62F968E3}"/>
              </a:ext>
            </a:extLst>
          </p:cNvPr>
          <p:cNvSpPr txBox="1"/>
          <p:nvPr/>
        </p:nvSpPr>
        <p:spPr>
          <a:xfrm>
            <a:off x="7289026" y="3930462"/>
            <a:ext cx="62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free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E164E99-5642-4C85-8BAD-D41B66E53397}"/>
              </a:ext>
            </a:extLst>
          </p:cNvPr>
          <p:cNvCxnSpPr>
            <a:stCxn id="67" idx="3"/>
          </p:cNvCxnSpPr>
          <p:nvPr/>
        </p:nvCxnSpPr>
        <p:spPr>
          <a:xfrm flipV="1">
            <a:off x="7895089" y="2819739"/>
            <a:ext cx="510838" cy="13107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0F381C1-82F2-43E1-8157-23178E5588D8}"/>
              </a:ext>
            </a:extLst>
          </p:cNvPr>
          <p:cNvCxnSpPr/>
          <p:nvPr/>
        </p:nvCxnSpPr>
        <p:spPr>
          <a:xfrm flipV="1">
            <a:off x="7882666" y="3767388"/>
            <a:ext cx="542048" cy="3743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BE43086-7910-4F99-8A6E-E70A34E81020}"/>
              </a:ext>
            </a:extLst>
          </p:cNvPr>
          <p:cNvCxnSpPr>
            <a:stCxn id="67" idx="3"/>
            <a:endCxn id="64" idx="1"/>
          </p:cNvCxnSpPr>
          <p:nvPr/>
        </p:nvCxnSpPr>
        <p:spPr>
          <a:xfrm>
            <a:off x="7895089" y="4130517"/>
            <a:ext cx="509583" cy="4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846BA39-5709-4AFB-98D3-440A540AEAE8}"/>
              </a:ext>
            </a:extLst>
          </p:cNvPr>
          <p:cNvCxnSpPr>
            <a:stCxn id="67" idx="3"/>
            <a:endCxn id="62" idx="1"/>
          </p:cNvCxnSpPr>
          <p:nvPr/>
        </p:nvCxnSpPr>
        <p:spPr>
          <a:xfrm flipV="1">
            <a:off x="7895089" y="1870750"/>
            <a:ext cx="509231" cy="22597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D5346737-30F3-4F65-9C6B-03E2091A4737}"/>
              </a:ext>
            </a:extLst>
          </p:cNvPr>
          <p:cNvSpPr/>
          <p:nvPr/>
        </p:nvSpPr>
        <p:spPr>
          <a:xfrm>
            <a:off x="8409434" y="3644056"/>
            <a:ext cx="446224" cy="321145"/>
          </a:xfrm>
          <a:prstGeom prst="rect">
            <a:avLst/>
          </a:prstGeom>
          <a:solidFill>
            <a:srgbClr val="72FF7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52" name="Freeform 56">
            <a:extLst>
              <a:ext uri="{FF2B5EF4-FFF2-40B4-BE49-F238E27FC236}">
                <a16:creationId xmlns:a16="http://schemas.microsoft.com/office/drawing/2014/main" id="{83DEAC3B-4F19-4FD2-8A2A-078C21746C01}"/>
              </a:ext>
            </a:extLst>
          </p:cNvPr>
          <p:cNvSpPr/>
          <p:nvPr/>
        </p:nvSpPr>
        <p:spPr>
          <a:xfrm flipV="1">
            <a:off x="8760430" y="3829544"/>
            <a:ext cx="387632" cy="960034"/>
          </a:xfrm>
          <a:custGeom>
            <a:avLst/>
            <a:gdLst>
              <a:gd name="connsiteX0" fmla="*/ 0 w 320842"/>
              <a:gd name="connsiteY0" fmla="*/ 0 h 2179053"/>
              <a:gd name="connsiteX1" fmla="*/ 320842 w 320842"/>
              <a:gd name="connsiteY1" fmla="*/ 0 h 2179053"/>
              <a:gd name="connsiteX2" fmla="*/ 307474 w 320842"/>
              <a:gd name="connsiteY2" fmla="*/ 2179053 h 2179053"/>
              <a:gd name="connsiteX3" fmla="*/ 133685 w 320842"/>
              <a:gd name="connsiteY3" fmla="*/ 2179053 h 2179053"/>
              <a:gd name="connsiteX0" fmla="*/ 0 w 334958"/>
              <a:gd name="connsiteY0" fmla="*/ 0 h 2179053"/>
              <a:gd name="connsiteX1" fmla="*/ 320842 w 334958"/>
              <a:gd name="connsiteY1" fmla="*/ 0 h 2179053"/>
              <a:gd name="connsiteX2" fmla="*/ 334958 w 334958"/>
              <a:gd name="connsiteY2" fmla="*/ 2179053 h 2179053"/>
              <a:gd name="connsiteX3" fmla="*/ 133685 w 334958"/>
              <a:gd name="connsiteY3" fmla="*/ 2179053 h 2179053"/>
              <a:gd name="connsiteX0" fmla="*/ 0 w 334958"/>
              <a:gd name="connsiteY0" fmla="*/ 0 h 2197251"/>
              <a:gd name="connsiteX1" fmla="*/ 320842 w 334958"/>
              <a:gd name="connsiteY1" fmla="*/ 0 h 2197251"/>
              <a:gd name="connsiteX2" fmla="*/ 334958 w 334958"/>
              <a:gd name="connsiteY2" fmla="*/ 2179053 h 2197251"/>
              <a:gd name="connsiteX3" fmla="*/ 85590 w 334958"/>
              <a:gd name="connsiteY3" fmla="*/ 2197251 h 2197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958" h="2197251">
                <a:moveTo>
                  <a:pt x="0" y="0"/>
                </a:moveTo>
                <a:lnTo>
                  <a:pt x="320842" y="0"/>
                </a:lnTo>
                <a:cubicBezTo>
                  <a:pt x="325547" y="726351"/>
                  <a:pt x="330253" y="1452702"/>
                  <a:pt x="334958" y="2179053"/>
                </a:cubicBezTo>
                <a:lnTo>
                  <a:pt x="85590" y="2197251"/>
                </a:lnTo>
              </a:path>
            </a:pathLst>
          </a:cu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929118A-97F5-479F-9081-53ED8DF8E98D}"/>
              </a:ext>
            </a:extLst>
          </p:cNvPr>
          <p:cNvGrpSpPr/>
          <p:nvPr/>
        </p:nvGrpSpPr>
        <p:grpSpPr>
          <a:xfrm>
            <a:off x="9506303" y="3621984"/>
            <a:ext cx="1640839" cy="351922"/>
            <a:chOff x="5374105" y="3569368"/>
            <a:chExt cx="1395688" cy="351922"/>
          </a:xfrm>
          <a:solidFill>
            <a:srgbClr val="C5E0B4"/>
          </a:solidFill>
          <a:effectLst/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BDBE651-3F79-45B4-918D-132CFC614C56}"/>
                </a:ext>
              </a:extLst>
            </p:cNvPr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CDDAF13-F89E-4108-A607-B3506D7C25E6}"/>
                </a:ext>
              </a:extLst>
            </p:cNvPr>
            <p:cNvSpPr txBox="1"/>
            <p:nvPr/>
          </p:nvSpPr>
          <p:spPr>
            <a:xfrm>
              <a:off x="5384637" y="3582736"/>
              <a:ext cx="1385156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04170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B929118A-97F5-479F-9081-53ED8DF8E98D}"/>
              </a:ext>
            </a:extLst>
          </p:cNvPr>
          <p:cNvGrpSpPr/>
          <p:nvPr/>
        </p:nvGrpSpPr>
        <p:grpSpPr>
          <a:xfrm>
            <a:off x="9506303" y="3621984"/>
            <a:ext cx="1640839" cy="351922"/>
            <a:chOff x="5374105" y="3569368"/>
            <a:chExt cx="1395688" cy="351922"/>
          </a:xfrm>
          <a:solidFill>
            <a:srgbClr val="C5E0B4"/>
          </a:solidFill>
          <a:effectLst/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BDBE651-3F79-45B4-918D-132CFC614C56}"/>
                </a:ext>
              </a:extLst>
            </p:cNvPr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CDDAF13-F89E-4108-A607-B3506D7C25E6}"/>
                </a:ext>
              </a:extLst>
            </p:cNvPr>
            <p:cNvSpPr txBox="1"/>
            <p:nvPr/>
          </p:nvSpPr>
          <p:spPr>
            <a:xfrm>
              <a:off x="5384637" y="3582736"/>
              <a:ext cx="1385156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3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9CA06DD-9E7B-4E41-99A4-6802E8A43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 (File Allocation Table)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0646E-C7EA-4033-8E54-CD7FD7E09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371" y="1314770"/>
            <a:ext cx="5415392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/>
              <a:t>Where is FAT stored?</a:t>
            </a:r>
          </a:p>
          <a:p>
            <a:pPr lvl="1"/>
            <a:r>
              <a:rPr lang="en-US" sz="2000" dirty="0"/>
              <a:t>On disk</a:t>
            </a:r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400" dirty="0"/>
              <a:t>How to format a disk?</a:t>
            </a:r>
          </a:p>
          <a:p>
            <a:pPr lvl="1"/>
            <a:r>
              <a:rPr lang="en-US" sz="2000" dirty="0"/>
              <a:t>Zero the blocks, mark FAT entries “free”</a:t>
            </a:r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400" dirty="0"/>
              <a:t>How to quick format a disk?</a:t>
            </a:r>
          </a:p>
          <a:p>
            <a:pPr lvl="1"/>
            <a:r>
              <a:rPr lang="en-US" sz="2000" dirty="0"/>
              <a:t>Mark FAT entries “free”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Simple: can implement in device firmware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B8449B-2A15-4184-AB88-6428358A35DA}"/>
              </a:ext>
            </a:extLst>
          </p:cNvPr>
          <p:cNvSpPr/>
          <p:nvPr/>
        </p:nvSpPr>
        <p:spPr>
          <a:xfrm>
            <a:off x="8401143" y="2031465"/>
            <a:ext cx="446224" cy="321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4EF374-2EB9-4D54-91E0-FC9B4DC4AB2B}"/>
              </a:ext>
            </a:extLst>
          </p:cNvPr>
          <p:cNvGrpSpPr/>
          <p:nvPr/>
        </p:nvGrpSpPr>
        <p:grpSpPr>
          <a:xfrm>
            <a:off x="9507206" y="2018097"/>
            <a:ext cx="1637681" cy="351922"/>
            <a:chOff x="5374106" y="3569368"/>
            <a:chExt cx="1393002" cy="351922"/>
          </a:xfrm>
          <a:solidFill>
            <a:srgbClr val="C5E0B4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617A762-3EC6-43FE-9E25-52FA88A5D074}"/>
                </a:ext>
              </a:extLst>
            </p:cNvPr>
            <p:cNvSpPr/>
            <p:nvPr/>
          </p:nvSpPr>
          <p:spPr>
            <a:xfrm>
              <a:off x="5374106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06BB4B8-5B4D-42EB-AAE7-A86DAD5DA284}"/>
                </a:ext>
              </a:extLst>
            </p:cNvPr>
            <p:cNvSpPr txBox="1"/>
            <p:nvPr/>
          </p:nvSpPr>
          <p:spPr>
            <a:xfrm>
              <a:off x="5381951" y="3582736"/>
              <a:ext cx="1385157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0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66455B4-F017-497D-A93E-5CDFA7088489}"/>
              </a:ext>
            </a:extLst>
          </p:cNvPr>
          <p:cNvGrpSpPr/>
          <p:nvPr/>
        </p:nvGrpSpPr>
        <p:grpSpPr>
          <a:xfrm>
            <a:off x="9508785" y="2339242"/>
            <a:ext cx="1634523" cy="351922"/>
            <a:chOff x="5374105" y="3569368"/>
            <a:chExt cx="1390316" cy="351922"/>
          </a:xfrm>
          <a:solidFill>
            <a:srgbClr val="C5E0B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DEAFB3-B813-4D5E-9EC8-051533C17F18}"/>
                </a:ext>
              </a:extLst>
            </p:cNvPr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40778AD-0D72-4C0E-B3AF-580ED6DA30D6}"/>
                </a:ext>
              </a:extLst>
            </p:cNvPr>
            <p:cNvSpPr txBox="1"/>
            <p:nvPr/>
          </p:nvSpPr>
          <p:spPr>
            <a:xfrm>
              <a:off x="5381952" y="3582736"/>
              <a:ext cx="1378878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1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34EC8020-CB14-49A5-BAEE-BF4AFB4ED592}"/>
              </a:ext>
            </a:extLst>
          </p:cNvPr>
          <p:cNvSpPr/>
          <p:nvPr/>
        </p:nvSpPr>
        <p:spPr>
          <a:xfrm>
            <a:off x="9508785" y="2660387"/>
            <a:ext cx="1634523" cy="321145"/>
          </a:xfrm>
          <a:prstGeom prst="rect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7BD7BB-4A1C-42CC-80A0-6C80BBBE9FC6}"/>
              </a:ext>
            </a:extLst>
          </p:cNvPr>
          <p:cNvSpPr/>
          <p:nvPr/>
        </p:nvSpPr>
        <p:spPr>
          <a:xfrm>
            <a:off x="9508785" y="2981532"/>
            <a:ext cx="1634523" cy="32114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4F4D5D-DDD9-4DD0-982D-129204F2536D}"/>
              </a:ext>
            </a:extLst>
          </p:cNvPr>
          <p:cNvSpPr/>
          <p:nvPr/>
        </p:nvSpPr>
        <p:spPr>
          <a:xfrm>
            <a:off x="9508785" y="3302677"/>
            <a:ext cx="1634523" cy="32114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BFB665-1B75-4413-B6E1-1A0DEEC6DEE3}"/>
              </a:ext>
            </a:extLst>
          </p:cNvPr>
          <p:cNvSpPr/>
          <p:nvPr/>
        </p:nvSpPr>
        <p:spPr>
          <a:xfrm>
            <a:off x="9508785" y="3944967"/>
            <a:ext cx="1634523" cy="321145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CD9793-B867-4394-9D7E-016EF9F1149F}"/>
              </a:ext>
            </a:extLst>
          </p:cNvPr>
          <p:cNvSpPr/>
          <p:nvPr/>
        </p:nvSpPr>
        <p:spPr>
          <a:xfrm>
            <a:off x="9508785" y="4266112"/>
            <a:ext cx="1634523" cy="32114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26F5FEF-CAC4-4CFA-BC37-EA76FF147291}"/>
              </a:ext>
            </a:extLst>
          </p:cNvPr>
          <p:cNvGrpSpPr/>
          <p:nvPr/>
        </p:nvGrpSpPr>
        <p:grpSpPr>
          <a:xfrm>
            <a:off x="9505627" y="4587257"/>
            <a:ext cx="1640839" cy="351922"/>
            <a:chOff x="5374105" y="3569368"/>
            <a:chExt cx="1395688" cy="351922"/>
          </a:xfrm>
          <a:solidFill>
            <a:srgbClr val="C5E0B4"/>
          </a:solidFill>
          <a:effectLst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4C1CFCE-6767-4575-84E0-7FC7D85AC211}"/>
                </a:ext>
              </a:extLst>
            </p:cNvPr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B2C39BD-9F4A-46E0-A23E-91181223467C}"/>
                </a:ext>
              </a:extLst>
            </p:cNvPr>
            <p:cNvSpPr txBox="1"/>
            <p:nvPr/>
          </p:nvSpPr>
          <p:spPr>
            <a:xfrm>
              <a:off x="5384637" y="3582736"/>
              <a:ext cx="1385156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2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3F7AD599-FC11-452E-95D1-990596FB571D}"/>
              </a:ext>
            </a:extLst>
          </p:cNvPr>
          <p:cNvSpPr/>
          <p:nvPr/>
        </p:nvSpPr>
        <p:spPr>
          <a:xfrm>
            <a:off x="9508785" y="4945771"/>
            <a:ext cx="1634523" cy="283776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4C2F5D-570B-47A4-A0AB-2B3EC6C885EC}"/>
              </a:ext>
            </a:extLst>
          </p:cNvPr>
          <p:cNvSpPr txBox="1"/>
          <p:nvPr/>
        </p:nvSpPr>
        <p:spPr>
          <a:xfrm>
            <a:off x="9544316" y="993640"/>
            <a:ext cx="156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Disk Blocks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7F415A-CB3C-45DB-8EE9-D4816E0853B5}"/>
              </a:ext>
            </a:extLst>
          </p:cNvPr>
          <p:cNvSpPr/>
          <p:nvPr/>
        </p:nvSpPr>
        <p:spPr>
          <a:xfrm>
            <a:off x="9508785" y="1349968"/>
            <a:ext cx="1634523" cy="430508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3D1999-BC9C-472F-A22D-00DB52C10A5A}"/>
              </a:ext>
            </a:extLst>
          </p:cNvPr>
          <p:cNvSpPr/>
          <p:nvPr/>
        </p:nvSpPr>
        <p:spPr>
          <a:xfrm>
            <a:off x="8401143" y="1376867"/>
            <a:ext cx="446224" cy="430402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51A0DA-DED3-4EF2-9405-3A7E8B696C12}"/>
              </a:ext>
            </a:extLst>
          </p:cNvPr>
          <p:cNvSpPr txBox="1"/>
          <p:nvPr/>
        </p:nvSpPr>
        <p:spPr>
          <a:xfrm>
            <a:off x="8358119" y="993640"/>
            <a:ext cx="590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FAT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69D222D-77E4-4CB7-82AF-E53B54586019}"/>
              </a:ext>
            </a:extLst>
          </p:cNvPr>
          <p:cNvSpPr/>
          <p:nvPr/>
        </p:nvSpPr>
        <p:spPr>
          <a:xfrm>
            <a:off x="8865700" y="5311561"/>
            <a:ext cx="6855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N-1: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C685DE-5FAB-4C5E-B0C7-D2E24E1FC81B}"/>
              </a:ext>
            </a:extLst>
          </p:cNvPr>
          <p:cNvSpPr/>
          <p:nvPr/>
        </p:nvSpPr>
        <p:spPr>
          <a:xfrm>
            <a:off x="9161573" y="1306236"/>
            <a:ext cx="4272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0: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5FB65C-3770-48E7-A0F0-8D209B644C2B}"/>
              </a:ext>
            </a:extLst>
          </p:cNvPr>
          <p:cNvSpPr/>
          <p:nvPr/>
        </p:nvSpPr>
        <p:spPr>
          <a:xfrm>
            <a:off x="8071556" y="1306236"/>
            <a:ext cx="3978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0: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454E341-2495-4337-8204-35C7D55D0CF9}"/>
              </a:ext>
            </a:extLst>
          </p:cNvPr>
          <p:cNvSpPr/>
          <p:nvPr/>
        </p:nvSpPr>
        <p:spPr>
          <a:xfrm>
            <a:off x="7751561" y="5311561"/>
            <a:ext cx="6687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N-1: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14D1B25-4A9B-4B96-A3E9-407884FE3BC0}"/>
              </a:ext>
            </a:extLst>
          </p:cNvPr>
          <p:cNvGrpSpPr/>
          <p:nvPr/>
        </p:nvGrpSpPr>
        <p:grpSpPr>
          <a:xfrm>
            <a:off x="6573431" y="1559178"/>
            <a:ext cx="1911278" cy="854504"/>
            <a:chOff x="3527788" y="2109138"/>
            <a:chExt cx="1911278" cy="85450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6DB04B1-C3E3-4A6F-BFAA-7328FC1F14DA}"/>
                </a:ext>
              </a:extLst>
            </p:cNvPr>
            <p:cNvSpPr/>
            <p:nvPr/>
          </p:nvSpPr>
          <p:spPr>
            <a:xfrm>
              <a:off x="4898532" y="2563532"/>
              <a:ext cx="54053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 dirty="0">
                  <a:latin typeface="Gill Sans Light"/>
                  <a:ea typeface="Gill Sans" charset="0"/>
                  <a:cs typeface="Gill Sans" charset="0"/>
                </a:rPr>
                <a:t>31: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033BC06-85F7-4E87-8CA7-6C4635B79D4D}"/>
                </a:ext>
              </a:extLst>
            </p:cNvPr>
            <p:cNvSpPr txBox="1"/>
            <p:nvPr/>
          </p:nvSpPr>
          <p:spPr>
            <a:xfrm>
              <a:off x="3527788" y="2109138"/>
              <a:ext cx="9557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0" dirty="0">
                  <a:solidFill>
                    <a:srgbClr val="3366FF"/>
                  </a:solidFill>
                  <a:latin typeface="Gill Sans Light"/>
                  <a:ea typeface="Gill Sans" charset="0"/>
                  <a:cs typeface="Gill Sans" charset="0"/>
                </a:rPr>
                <a:t>File #1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573EB50-BA38-4843-BBE4-99D3C769F577}"/>
                </a:ext>
              </a:extLst>
            </p:cNvPr>
            <p:cNvCxnSpPr/>
            <p:nvPr/>
          </p:nvCxnSpPr>
          <p:spPr>
            <a:xfrm>
              <a:off x="4491789" y="2325884"/>
              <a:ext cx="420369" cy="4413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A4A7787-4E83-4D53-955E-5617EFAAFBFA}"/>
              </a:ext>
            </a:extLst>
          </p:cNvPr>
          <p:cNvGrpSpPr/>
          <p:nvPr/>
        </p:nvGrpSpPr>
        <p:grpSpPr>
          <a:xfrm>
            <a:off x="8401143" y="2098159"/>
            <a:ext cx="610791" cy="576051"/>
            <a:chOff x="5351525" y="2687055"/>
            <a:chExt cx="610791" cy="57605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07EBF8D-05E7-4711-A06D-7E7996C7A513}"/>
                </a:ext>
              </a:extLst>
            </p:cNvPr>
            <p:cNvSpPr/>
            <p:nvPr/>
          </p:nvSpPr>
          <p:spPr>
            <a:xfrm>
              <a:off x="5351525" y="294196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37" name="Freeform 75">
              <a:extLst>
                <a:ext uri="{FF2B5EF4-FFF2-40B4-BE49-F238E27FC236}">
                  <a16:creationId xmlns:a16="http://schemas.microsoft.com/office/drawing/2014/main" id="{4137A58F-BB03-46FC-B094-4AA180F76AA7}"/>
                </a:ext>
              </a:extLst>
            </p:cNvPr>
            <p:cNvSpPr/>
            <p:nvPr/>
          </p:nvSpPr>
          <p:spPr>
            <a:xfrm>
              <a:off x="5654842" y="2687055"/>
              <a:ext cx="307474" cy="347579"/>
            </a:xfrm>
            <a:custGeom>
              <a:avLst/>
              <a:gdLst>
                <a:gd name="connsiteX0" fmla="*/ 0 w 307474"/>
                <a:gd name="connsiteY0" fmla="*/ 0 h 347579"/>
                <a:gd name="connsiteX1" fmla="*/ 307474 w 307474"/>
                <a:gd name="connsiteY1" fmla="*/ 0 h 347579"/>
                <a:gd name="connsiteX2" fmla="*/ 307474 w 307474"/>
                <a:gd name="connsiteY2" fmla="*/ 347579 h 347579"/>
                <a:gd name="connsiteX3" fmla="*/ 173790 w 307474"/>
                <a:gd name="connsiteY3" fmla="*/ 334210 h 347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474" h="347579">
                  <a:moveTo>
                    <a:pt x="0" y="0"/>
                  </a:moveTo>
                  <a:lnTo>
                    <a:pt x="307474" y="0"/>
                  </a:lnTo>
                  <a:lnTo>
                    <a:pt x="307474" y="347579"/>
                  </a:lnTo>
                  <a:lnTo>
                    <a:pt x="173790" y="334210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F1A4D606-D812-4B70-B904-87DA67671B36}"/>
              </a:ext>
            </a:extLst>
          </p:cNvPr>
          <p:cNvSpPr/>
          <p:nvPr/>
        </p:nvSpPr>
        <p:spPr>
          <a:xfrm>
            <a:off x="6095999" y="5019358"/>
            <a:ext cx="1658067" cy="12863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2E356E9-FF0E-4739-A360-3B5F10B3A9E2}"/>
              </a:ext>
            </a:extLst>
          </p:cNvPr>
          <p:cNvSpPr txBox="1"/>
          <p:nvPr/>
        </p:nvSpPr>
        <p:spPr>
          <a:xfrm>
            <a:off x="6310002" y="5940633"/>
            <a:ext cx="1109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memory</a:t>
            </a:r>
          </a:p>
        </p:txBody>
      </p:sp>
      <p:sp>
        <p:nvSpPr>
          <p:cNvPr id="40" name="Can 83">
            <a:extLst>
              <a:ext uri="{FF2B5EF4-FFF2-40B4-BE49-F238E27FC236}">
                <a16:creationId xmlns:a16="http://schemas.microsoft.com/office/drawing/2014/main" id="{FBFBB66A-AEBF-40E7-8456-DEC0C8B60E56}"/>
              </a:ext>
            </a:extLst>
          </p:cNvPr>
          <p:cNvSpPr/>
          <p:nvPr/>
        </p:nvSpPr>
        <p:spPr>
          <a:xfrm>
            <a:off x="10430899" y="5137152"/>
            <a:ext cx="846701" cy="115334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183D710-4DFE-4F9A-ACBE-26FA60FBE4F6}"/>
              </a:ext>
            </a:extLst>
          </p:cNvPr>
          <p:cNvGrpSpPr/>
          <p:nvPr/>
        </p:nvGrpSpPr>
        <p:grpSpPr>
          <a:xfrm>
            <a:off x="8400791" y="2514004"/>
            <a:ext cx="672431" cy="2369087"/>
            <a:chOff x="5343358" y="3141579"/>
            <a:chExt cx="672431" cy="236908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1290C83-3056-448E-8CA3-E2989A8B5CC8}"/>
                </a:ext>
              </a:extLst>
            </p:cNvPr>
            <p:cNvSpPr/>
            <p:nvPr/>
          </p:nvSpPr>
          <p:spPr>
            <a:xfrm>
              <a:off x="5343358" y="518952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7E1A7F44-24A3-43BD-BE32-D9B045F7B9A8}"/>
                </a:ext>
              </a:extLst>
            </p:cNvPr>
            <p:cNvSpPr/>
            <p:nvPr/>
          </p:nvSpPr>
          <p:spPr>
            <a:xfrm>
              <a:off x="5694947" y="3141579"/>
              <a:ext cx="320842" cy="2179053"/>
            </a:xfrm>
            <a:custGeom>
              <a:avLst/>
              <a:gdLst>
                <a:gd name="connsiteX0" fmla="*/ 0 w 320842"/>
                <a:gd name="connsiteY0" fmla="*/ 0 h 2179053"/>
                <a:gd name="connsiteX1" fmla="*/ 320842 w 320842"/>
                <a:gd name="connsiteY1" fmla="*/ 0 h 2179053"/>
                <a:gd name="connsiteX2" fmla="*/ 307474 w 320842"/>
                <a:gd name="connsiteY2" fmla="*/ 2179053 h 2179053"/>
                <a:gd name="connsiteX3" fmla="*/ 133685 w 320842"/>
                <a:gd name="connsiteY3" fmla="*/ 2179053 h 217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842" h="2179053">
                  <a:moveTo>
                    <a:pt x="0" y="0"/>
                  </a:moveTo>
                  <a:lnTo>
                    <a:pt x="320842" y="0"/>
                  </a:lnTo>
                  <a:lnTo>
                    <a:pt x="307474" y="2179053"/>
                  </a:lnTo>
                  <a:lnTo>
                    <a:pt x="133685" y="2179053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D44BB08-3C40-47CD-B74B-F6AAEAA1B2FF}"/>
              </a:ext>
            </a:extLst>
          </p:cNvPr>
          <p:cNvGrpSpPr/>
          <p:nvPr/>
        </p:nvGrpSpPr>
        <p:grpSpPr>
          <a:xfrm>
            <a:off x="7289026" y="1715423"/>
            <a:ext cx="1562863" cy="2615149"/>
            <a:chOff x="4923297" y="1977754"/>
            <a:chExt cx="1562863" cy="2615149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B5BF8DE-E9B7-464D-BEF7-7A37EDC23462}"/>
                </a:ext>
              </a:extLst>
            </p:cNvPr>
            <p:cNvSpPr/>
            <p:nvPr/>
          </p:nvSpPr>
          <p:spPr>
            <a:xfrm>
              <a:off x="6038591" y="1977754"/>
              <a:ext cx="446224" cy="310654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118CC39-262D-4611-B4CE-80283DF5B480}"/>
                </a:ext>
              </a:extLst>
            </p:cNvPr>
            <p:cNvSpPr/>
            <p:nvPr/>
          </p:nvSpPr>
          <p:spPr>
            <a:xfrm>
              <a:off x="6038591" y="3906447"/>
              <a:ext cx="446224" cy="321145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A89CC2F-331C-4932-ACBA-71031A06CEC4}"/>
                </a:ext>
              </a:extLst>
            </p:cNvPr>
            <p:cNvSpPr/>
            <p:nvPr/>
          </p:nvSpPr>
          <p:spPr>
            <a:xfrm>
              <a:off x="6038943" y="4236821"/>
              <a:ext cx="446224" cy="321145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0620002-8521-4CCA-A234-58FDDB88CE3B}"/>
                </a:ext>
              </a:extLst>
            </p:cNvPr>
            <p:cNvSpPr/>
            <p:nvPr/>
          </p:nvSpPr>
          <p:spPr>
            <a:xfrm>
              <a:off x="6039936" y="2932007"/>
              <a:ext cx="446224" cy="321145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9A21AF1-9391-4734-A59C-3B4E62F968E3}"/>
                </a:ext>
              </a:extLst>
            </p:cNvPr>
            <p:cNvSpPr txBox="1"/>
            <p:nvPr/>
          </p:nvSpPr>
          <p:spPr>
            <a:xfrm>
              <a:off x="4923297" y="4192793"/>
              <a:ext cx="6254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latin typeface="Gill Sans Light"/>
                  <a:ea typeface="Gill Sans" charset="0"/>
                  <a:cs typeface="Gill Sans" charset="0"/>
                </a:rPr>
                <a:t>free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6846BA39-5709-4AFB-98D3-440A540AEAE8}"/>
                </a:ext>
              </a:extLst>
            </p:cNvPr>
            <p:cNvCxnSpPr>
              <a:stCxn id="67" idx="3"/>
              <a:endCxn id="62" idx="1"/>
            </p:cNvCxnSpPr>
            <p:nvPr/>
          </p:nvCxnSpPr>
          <p:spPr>
            <a:xfrm flipV="1">
              <a:off x="5529360" y="2133081"/>
              <a:ext cx="509231" cy="22597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D5346737-30F3-4F65-9C6B-03E2091A4737}"/>
              </a:ext>
            </a:extLst>
          </p:cNvPr>
          <p:cNvSpPr/>
          <p:nvPr/>
        </p:nvSpPr>
        <p:spPr>
          <a:xfrm>
            <a:off x="8409434" y="3644056"/>
            <a:ext cx="446224" cy="321145"/>
          </a:xfrm>
          <a:prstGeom prst="rect">
            <a:avLst/>
          </a:prstGeom>
          <a:solidFill>
            <a:srgbClr val="72FF7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73" name="Freeform 56">
            <a:extLst>
              <a:ext uri="{FF2B5EF4-FFF2-40B4-BE49-F238E27FC236}">
                <a16:creationId xmlns:a16="http://schemas.microsoft.com/office/drawing/2014/main" id="{83DEAC3B-4F19-4FD2-8A2A-078C21746C01}"/>
              </a:ext>
            </a:extLst>
          </p:cNvPr>
          <p:cNvSpPr/>
          <p:nvPr/>
        </p:nvSpPr>
        <p:spPr>
          <a:xfrm flipV="1">
            <a:off x="8760430" y="3829544"/>
            <a:ext cx="387632" cy="960034"/>
          </a:xfrm>
          <a:custGeom>
            <a:avLst/>
            <a:gdLst>
              <a:gd name="connsiteX0" fmla="*/ 0 w 320842"/>
              <a:gd name="connsiteY0" fmla="*/ 0 h 2179053"/>
              <a:gd name="connsiteX1" fmla="*/ 320842 w 320842"/>
              <a:gd name="connsiteY1" fmla="*/ 0 h 2179053"/>
              <a:gd name="connsiteX2" fmla="*/ 307474 w 320842"/>
              <a:gd name="connsiteY2" fmla="*/ 2179053 h 2179053"/>
              <a:gd name="connsiteX3" fmla="*/ 133685 w 320842"/>
              <a:gd name="connsiteY3" fmla="*/ 2179053 h 2179053"/>
              <a:gd name="connsiteX0" fmla="*/ 0 w 334958"/>
              <a:gd name="connsiteY0" fmla="*/ 0 h 2179053"/>
              <a:gd name="connsiteX1" fmla="*/ 320842 w 334958"/>
              <a:gd name="connsiteY1" fmla="*/ 0 h 2179053"/>
              <a:gd name="connsiteX2" fmla="*/ 334958 w 334958"/>
              <a:gd name="connsiteY2" fmla="*/ 2179053 h 2179053"/>
              <a:gd name="connsiteX3" fmla="*/ 133685 w 334958"/>
              <a:gd name="connsiteY3" fmla="*/ 2179053 h 2179053"/>
              <a:gd name="connsiteX0" fmla="*/ 0 w 334958"/>
              <a:gd name="connsiteY0" fmla="*/ 0 h 2197251"/>
              <a:gd name="connsiteX1" fmla="*/ 320842 w 334958"/>
              <a:gd name="connsiteY1" fmla="*/ 0 h 2197251"/>
              <a:gd name="connsiteX2" fmla="*/ 334958 w 334958"/>
              <a:gd name="connsiteY2" fmla="*/ 2179053 h 2197251"/>
              <a:gd name="connsiteX3" fmla="*/ 85590 w 334958"/>
              <a:gd name="connsiteY3" fmla="*/ 2197251 h 2197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958" h="2197251">
                <a:moveTo>
                  <a:pt x="0" y="0"/>
                </a:moveTo>
                <a:lnTo>
                  <a:pt x="320842" y="0"/>
                </a:lnTo>
                <a:cubicBezTo>
                  <a:pt x="325547" y="726351"/>
                  <a:pt x="330253" y="1452702"/>
                  <a:pt x="334958" y="2179053"/>
                </a:cubicBezTo>
                <a:lnTo>
                  <a:pt x="85590" y="2197251"/>
                </a:lnTo>
              </a:path>
            </a:pathLst>
          </a:cu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74" name="Freeform 64">
            <a:extLst>
              <a:ext uri="{FF2B5EF4-FFF2-40B4-BE49-F238E27FC236}">
                <a16:creationId xmlns:a16="http://schemas.microsoft.com/office/drawing/2014/main" id="{255B7CBA-9203-4720-9E46-2231CC5246E2}"/>
              </a:ext>
            </a:extLst>
          </p:cNvPr>
          <p:cNvSpPr/>
          <p:nvPr/>
        </p:nvSpPr>
        <p:spPr>
          <a:xfrm>
            <a:off x="8737987" y="2865730"/>
            <a:ext cx="561474" cy="1296237"/>
          </a:xfrm>
          <a:custGeom>
            <a:avLst/>
            <a:gdLst>
              <a:gd name="connsiteX0" fmla="*/ 0 w 561474"/>
              <a:gd name="connsiteY0" fmla="*/ 1350210 h 1350210"/>
              <a:gd name="connsiteX1" fmla="*/ 548106 w 561474"/>
              <a:gd name="connsiteY1" fmla="*/ 1350210 h 1350210"/>
              <a:gd name="connsiteX2" fmla="*/ 561474 w 561474"/>
              <a:gd name="connsiteY2" fmla="*/ 0 h 1350210"/>
              <a:gd name="connsiteX3" fmla="*/ 133684 w 561474"/>
              <a:gd name="connsiteY3" fmla="*/ 0 h 135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474" h="1350210">
                <a:moveTo>
                  <a:pt x="0" y="1350210"/>
                </a:moveTo>
                <a:lnTo>
                  <a:pt x="548106" y="1350210"/>
                </a:lnTo>
                <a:lnTo>
                  <a:pt x="561474" y="0"/>
                </a:lnTo>
                <a:lnTo>
                  <a:pt x="133684" y="0"/>
                </a:lnTo>
              </a:path>
            </a:pathLst>
          </a:custGeom>
          <a:ln>
            <a:solidFill>
              <a:srgbClr val="618FFD"/>
            </a:solidFill>
            <a:headEnd type="diamon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09ED87F-B8C7-4044-8120-D2D54F0268E5}"/>
              </a:ext>
            </a:extLst>
          </p:cNvPr>
          <p:cNvSpPr/>
          <p:nvPr/>
        </p:nvSpPr>
        <p:spPr>
          <a:xfrm>
            <a:off x="8400791" y="3969944"/>
            <a:ext cx="446224" cy="321145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8F93843-DD25-4371-9C33-696FD725EBF0}"/>
              </a:ext>
            </a:extLst>
          </p:cNvPr>
          <p:cNvSpPr/>
          <p:nvPr/>
        </p:nvSpPr>
        <p:spPr>
          <a:xfrm>
            <a:off x="8405965" y="2663949"/>
            <a:ext cx="446224" cy="321145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EAD486D-2245-4A5E-B228-AF49D2C28DF4}"/>
              </a:ext>
            </a:extLst>
          </p:cNvPr>
          <p:cNvGrpSpPr/>
          <p:nvPr/>
        </p:nvGrpSpPr>
        <p:grpSpPr>
          <a:xfrm>
            <a:off x="7010433" y="4246140"/>
            <a:ext cx="1315518" cy="616687"/>
            <a:chOff x="3579621" y="1992773"/>
            <a:chExt cx="1315518" cy="616687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D704DF6-1523-4732-A94E-C0DA5397B72F}"/>
                </a:ext>
              </a:extLst>
            </p:cNvPr>
            <p:cNvSpPr txBox="1"/>
            <p:nvPr/>
          </p:nvSpPr>
          <p:spPr>
            <a:xfrm>
              <a:off x="3579621" y="2209350"/>
              <a:ext cx="9557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rgbClr val="3366FF"/>
                  </a:solidFill>
                  <a:latin typeface="Gill Sans Light"/>
                  <a:ea typeface="Gill Sans" charset="0"/>
                  <a:cs typeface="Gill Sans" charset="0"/>
                </a:rPr>
                <a:t>File #2</a:t>
              </a: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82F63B7F-5B43-44A4-80EE-E2E07D18B037}"/>
                </a:ext>
              </a:extLst>
            </p:cNvPr>
            <p:cNvCxnSpPr/>
            <p:nvPr/>
          </p:nvCxnSpPr>
          <p:spPr>
            <a:xfrm flipV="1">
              <a:off x="4491789" y="1992773"/>
              <a:ext cx="403350" cy="33311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47810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creen Shot 2014-10-21 at 1.03.13 PM.png">
            <a:extLst>
              <a:ext uri="{FF2B5EF4-FFF2-40B4-BE49-F238E27FC236}">
                <a16:creationId xmlns:a16="http://schemas.microsoft.com/office/drawing/2014/main" id="{D2650F73-22D5-455E-B003-893D70C1B07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123" y="411127"/>
            <a:ext cx="8445500" cy="1930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22C5AC-4A3C-426F-8405-99642439F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FAT: Directories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ED2C5-5CEE-4EC7-97C8-4E3C78DE3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41945"/>
            <a:ext cx="10515600" cy="418745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A directory is a file containing &lt;</a:t>
            </a:r>
            <a:r>
              <a:rPr lang="en-US" dirty="0" err="1"/>
              <a:t>file_name</a:t>
            </a:r>
            <a:r>
              <a:rPr lang="en-US" dirty="0"/>
              <a:t>: </a:t>
            </a:r>
            <a:r>
              <a:rPr lang="en-US" dirty="0" err="1"/>
              <a:t>file_number</a:t>
            </a:r>
            <a:r>
              <a:rPr lang="en-US" dirty="0"/>
              <a:t>&gt; mappings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FAT: file attributes are kept in directory (!!!)</a:t>
            </a:r>
          </a:p>
          <a:p>
            <a:pPr lvl="1"/>
            <a:r>
              <a:rPr lang="en-US" dirty="0"/>
              <a:t>Not directly associated with the file itself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  <a:tabLst>
                <a:tab pos="5829300" algn="l"/>
              </a:tabLst>
            </a:pPr>
            <a:r>
              <a:rPr lang="en-US" dirty="0"/>
              <a:t>Each directory a linked list of entries</a:t>
            </a:r>
          </a:p>
          <a:p>
            <a:pPr lvl="1">
              <a:tabLst>
                <a:tab pos="5829300" algn="l"/>
              </a:tabLst>
            </a:pPr>
            <a:r>
              <a:rPr lang="en-US" dirty="0"/>
              <a:t>Requires linear search of directory to find particular entry</a:t>
            </a:r>
          </a:p>
          <a:p>
            <a:pPr marL="457200" lvl="1" indent="0">
              <a:buNone/>
              <a:tabLst>
                <a:tab pos="5829300" algn="l"/>
              </a:tabLst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 do you find root directory (“/”)?</a:t>
            </a:r>
          </a:p>
          <a:p>
            <a:pPr lvl="1"/>
            <a:r>
              <a:rPr lang="en-US" dirty="0"/>
              <a:t>At well-defined place on disk</a:t>
            </a:r>
          </a:p>
          <a:p>
            <a:pPr lvl="1"/>
            <a:r>
              <a:rPr lang="en-US" dirty="0"/>
              <a:t>For FAT, this is at block 2 (there are no blocks 0 or 1)</a:t>
            </a:r>
          </a:p>
        </p:txBody>
      </p:sp>
    </p:spTree>
    <p:extLst>
      <p:ext uri="{BB962C8B-B14F-4D97-AF65-F5344CB8AC3E}">
        <p14:creationId xmlns:p14="http://schemas.microsoft.com/office/powerpoint/2010/main" val="18077985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B929118A-97F5-479F-9081-53ED8DF8E98D}"/>
              </a:ext>
            </a:extLst>
          </p:cNvPr>
          <p:cNvGrpSpPr/>
          <p:nvPr/>
        </p:nvGrpSpPr>
        <p:grpSpPr>
          <a:xfrm>
            <a:off x="9506303" y="3621984"/>
            <a:ext cx="1640839" cy="351922"/>
            <a:chOff x="5374105" y="3569368"/>
            <a:chExt cx="1395688" cy="351922"/>
          </a:xfrm>
          <a:solidFill>
            <a:srgbClr val="C5E0B4"/>
          </a:solidFill>
          <a:effectLst/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BDBE651-3F79-45B4-918D-132CFC614C56}"/>
                </a:ext>
              </a:extLst>
            </p:cNvPr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CDDAF13-F89E-4108-A607-B3506D7C25E6}"/>
                </a:ext>
              </a:extLst>
            </p:cNvPr>
            <p:cNvSpPr txBox="1"/>
            <p:nvPr/>
          </p:nvSpPr>
          <p:spPr>
            <a:xfrm>
              <a:off x="5384637" y="3582736"/>
              <a:ext cx="1385156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3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9CA06DD-9E7B-4E41-99A4-6802E8A43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0646E-C7EA-4033-8E54-CD7FD7E09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6" y="1219200"/>
            <a:ext cx="5455927" cy="46552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Suppose you start with the file number: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Time to find block?</a:t>
            </a:r>
          </a:p>
          <a:p>
            <a:r>
              <a:rPr lang="en-US" sz="2400" dirty="0"/>
              <a:t>Block layout for file?</a:t>
            </a:r>
          </a:p>
          <a:p>
            <a:r>
              <a:rPr lang="en-US" sz="2400" dirty="0"/>
              <a:t>Sequential access?</a:t>
            </a:r>
          </a:p>
          <a:p>
            <a:r>
              <a:rPr lang="en-US" sz="2400" dirty="0"/>
              <a:t>Random access?</a:t>
            </a:r>
          </a:p>
          <a:p>
            <a:r>
              <a:rPr lang="en-US" sz="2400" dirty="0"/>
              <a:t>Fragmentation?</a:t>
            </a:r>
          </a:p>
          <a:p>
            <a:r>
              <a:rPr lang="en-US" sz="2400" dirty="0"/>
              <a:t>Small files?</a:t>
            </a:r>
          </a:p>
          <a:p>
            <a:r>
              <a:rPr lang="en-US" sz="2400" dirty="0"/>
              <a:t>Big files?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B8449B-2A15-4184-AB88-6428358A35DA}"/>
              </a:ext>
            </a:extLst>
          </p:cNvPr>
          <p:cNvSpPr/>
          <p:nvPr/>
        </p:nvSpPr>
        <p:spPr>
          <a:xfrm>
            <a:off x="8401143" y="2031465"/>
            <a:ext cx="446224" cy="321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4EF374-2EB9-4D54-91E0-FC9B4DC4AB2B}"/>
              </a:ext>
            </a:extLst>
          </p:cNvPr>
          <p:cNvGrpSpPr/>
          <p:nvPr/>
        </p:nvGrpSpPr>
        <p:grpSpPr>
          <a:xfrm>
            <a:off x="9507206" y="2018097"/>
            <a:ext cx="1637681" cy="351922"/>
            <a:chOff x="5374106" y="3569368"/>
            <a:chExt cx="1393002" cy="351922"/>
          </a:xfrm>
          <a:solidFill>
            <a:srgbClr val="C5E0B4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617A762-3EC6-43FE-9E25-52FA88A5D074}"/>
                </a:ext>
              </a:extLst>
            </p:cNvPr>
            <p:cNvSpPr/>
            <p:nvPr/>
          </p:nvSpPr>
          <p:spPr>
            <a:xfrm>
              <a:off x="5374106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06BB4B8-5B4D-42EB-AAE7-A86DAD5DA284}"/>
                </a:ext>
              </a:extLst>
            </p:cNvPr>
            <p:cNvSpPr txBox="1"/>
            <p:nvPr/>
          </p:nvSpPr>
          <p:spPr>
            <a:xfrm>
              <a:off x="5381951" y="3582736"/>
              <a:ext cx="1385157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0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66455B4-F017-497D-A93E-5CDFA7088489}"/>
              </a:ext>
            </a:extLst>
          </p:cNvPr>
          <p:cNvGrpSpPr/>
          <p:nvPr/>
        </p:nvGrpSpPr>
        <p:grpSpPr>
          <a:xfrm>
            <a:off x="9508785" y="2339242"/>
            <a:ext cx="1634523" cy="351922"/>
            <a:chOff x="5374105" y="3569368"/>
            <a:chExt cx="1390316" cy="351922"/>
          </a:xfrm>
          <a:solidFill>
            <a:srgbClr val="C5E0B4"/>
          </a:solidFill>
          <a:effectLst/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DEAFB3-B813-4D5E-9EC8-051533C17F18}"/>
                </a:ext>
              </a:extLst>
            </p:cNvPr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40778AD-0D72-4C0E-B3AF-580ED6DA30D6}"/>
                </a:ext>
              </a:extLst>
            </p:cNvPr>
            <p:cNvSpPr txBox="1"/>
            <p:nvPr/>
          </p:nvSpPr>
          <p:spPr>
            <a:xfrm>
              <a:off x="5381952" y="3582736"/>
              <a:ext cx="1378878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1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34EC8020-CB14-49A5-BAEE-BF4AFB4ED592}"/>
              </a:ext>
            </a:extLst>
          </p:cNvPr>
          <p:cNvSpPr/>
          <p:nvPr/>
        </p:nvSpPr>
        <p:spPr>
          <a:xfrm>
            <a:off x="9508785" y="2660387"/>
            <a:ext cx="1634523" cy="321145"/>
          </a:xfrm>
          <a:prstGeom prst="rect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7BD7BB-4A1C-42CC-80A0-6C80BBBE9FC6}"/>
              </a:ext>
            </a:extLst>
          </p:cNvPr>
          <p:cNvSpPr/>
          <p:nvPr/>
        </p:nvSpPr>
        <p:spPr>
          <a:xfrm>
            <a:off x="9508785" y="2981532"/>
            <a:ext cx="1634523" cy="32114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4F4D5D-DDD9-4DD0-982D-129204F2536D}"/>
              </a:ext>
            </a:extLst>
          </p:cNvPr>
          <p:cNvSpPr/>
          <p:nvPr/>
        </p:nvSpPr>
        <p:spPr>
          <a:xfrm>
            <a:off x="9508785" y="3302677"/>
            <a:ext cx="1634523" cy="32114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BFB665-1B75-4413-B6E1-1A0DEEC6DEE3}"/>
              </a:ext>
            </a:extLst>
          </p:cNvPr>
          <p:cNvSpPr/>
          <p:nvPr/>
        </p:nvSpPr>
        <p:spPr>
          <a:xfrm>
            <a:off x="9508785" y="3944967"/>
            <a:ext cx="1634523" cy="321145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CD9793-B867-4394-9D7E-016EF9F1149F}"/>
              </a:ext>
            </a:extLst>
          </p:cNvPr>
          <p:cNvSpPr/>
          <p:nvPr/>
        </p:nvSpPr>
        <p:spPr>
          <a:xfrm>
            <a:off x="9508785" y="4266112"/>
            <a:ext cx="1634523" cy="32114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26F5FEF-CAC4-4CFA-BC37-EA76FF147291}"/>
              </a:ext>
            </a:extLst>
          </p:cNvPr>
          <p:cNvGrpSpPr/>
          <p:nvPr/>
        </p:nvGrpSpPr>
        <p:grpSpPr>
          <a:xfrm>
            <a:off x="9505627" y="4587257"/>
            <a:ext cx="1640839" cy="351922"/>
            <a:chOff x="5374105" y="3569368"/>
            <a:chExt cx="1395688" cy="351922"/>
          </a:xfrm>
          <a:solidFill>
            <a:srgbClr val="C5E0B4"/>
          </a:solidFill>
          <a:effectLst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4C1CFCE-6767-4575-84E0-7FC7D85AC211}"/>
                </a:ext>
              </a:extLst>
            </p:cNvPr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B2C39BD-9F4A-46E0-A23E-91181223467C}"/>
                </a:ext>
              </a:extLst>
            </p:cNvPr>
            <p:cNvSpPr txBox="1"/>
            <p:nvPr/>
          </p:nvSpPr>
          <p:spPr>
            <a:xfrm>
              <a:off x="5384637" y="3582736"/>
              <a:ext cx="1385156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2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3F7AD599-FC11-452E-95D1-990596FB571D}"/>
              </a:ext>
            </a:extLst>
          </p:cNvPr>
          <p:cNvSpPr/>
          <p:nvPr/>
        </p:nvSpPr>
        <p:spPr>
          <a:xfrm>
            <a:off x="9508785" y="4945771"/>
            <a:ext cx="1634523" cy="283776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4C2F5D-570B-47A4-A0AB-2B3EC6C885EC}"/>
              </a:ext>
            </a:extLst>
          </p:cNvPr>
          <p:cNvSpPr txBox="1"/>
          <p:nvPr/>
        </p:nvSpPr>
        <p:spPr>
          <a:xfrm>
            <a:off x="9544316" y="993640"/>
            <a:ext cx="156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Disk Blocks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7F415A-CB3C-45DB-8EE9-D4816E0853B5}"/>
              </a:ext>
            </a:extLst>
          </p:cNvPr>
          <p:cNvSpPr/>
          <p:nvPr/>
        </p:nvSpPr>
        <p:spPr>
          <a:xfrm>
            <a:off x="9508785" y="1349968"/>
            <a:ext cx="1634523" cy="430508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3D1999-BC9C-472F-A22D-00DB52C10A5A}"/>
              </a:ext>
            </a:extLst>
          </p:cNvPr>
          <p:cNvSpPr/>
          <p:nvPr/>
        </p:nvSpPr>
        <p:spPr>
          <a:xfrm>
            <a:off x="8401143" y="1376867"/>
            <a:ext cx="446224" cy="430402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51A0DA-DED3-4EF2-9405-3A7E8B696C12}"/>
              </a:ext>
            </a:extLst>
          </p:cNvPr>
          <p:cNvSpPr txBox="1"/>
          <p:nvPr/>
        </p:nvSpPr>
        <p:spPr>
          <a:xfrm>
            <a:off x="8358119" y="993640"/>
            <a:ext cx="590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FAT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69D222D-77E4-4CB7-82AF-E53B54586019}"/>
              </a:ext>
            </a:extLst>
          </p:cNvPr>
          <p:cNvSpPr/>
          <p:nvPr/>
        </p:nvSpPr>
        <p:spPr>
          <a:xfrm>
            <a:off x="8865700" y="5311561"/>
            <a:ext cx="6855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N-1: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C685DE-5FAB-4C5E-B0C7-D2E24E1FC81B}"/>
              </a:ext>
            </a:extLst>
          </p:cNvPr>
          <p:cNvSpPr/>
          <p:nvPr/>
        </p:nvSpPr>
        <p:spPr>
          <a:xfrm>
            <a:off x="9161573" y="1306236"/>
            <a:ext cx="4272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0: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5FB65C-3770-48E7-A0F0-8D209B644C2B}"/>
              </a:ext>
            </a:extLst>
          </p:cNvPr>
          <p:cNvSpPr/>
          <p:nvPr/>
        </p:nvSpPr>
        <p:spPr>
          <a:xfrm>
            <a:off x="8071556" y="1306236"/>
            <a:ext cx="3978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0: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454E341-2495-4337-8204-35C7D55D0CF9}"/>
              </a:ext>
            </a:extLst>
          </p:cNvPr>
          <p:cNvSpPr/>
          <p:nvPr/>
        </p:nvSpPr>
        <p:spPr>
          <a:xfrm>
            <a:off x="7751561" y="5311561"/>
            <a:ext cx="6687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N-1: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14D1B25-4A9B-4B96-A3E9-407884FE3BC0}"/>
              </a:ext>
            </a:extLst>
          </p:cNvPr>
          <p:cNvGrpSpPr/>
          <p:nvPr/>
        </p:nvGrpSpPr>
        <p:grpSpPr>
          <a:xfrm>
            <a:off x="6591319" y="1529949"/>
            <a:ext cx="1893390" cy="883733"/>
            <a:chOff x="3545676" y="2079909"/>
            <a:chExt cx="1893390" cy="8837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6DB04B1-C3E3-4A6F-BFAA-7328FC1F14DA}"/>
                </a:ext>
              </a:extLst>
            </p:cNvPr>
            <p:cNvSpPr/>
            <p:nvPr/>
          </p:nvSpPr>
          <p:spPr>
            <a:xfrm>
              <a:off x="4898532" y="2563532"/>
              <a:ext cx="54053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 dirty="0">
                  <a:latin typeface="Gill Sans Light"/>
                  <a:ea typeface="Gill Sans" charset="0"/>
                  <a:cs typeface="Gill Sans" charset="0"/>
                </a:rPr>
                <a:t>31: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033BC06-85F7-4E87-8CA7-6C4635B79D4D}"/>
                </a:ext>
              </a:extLst>
            </p:cNvPr>
            <p:cNvSpPr txBox="1"/>
            <p:nvPr/>
          </p:nvSpPr>
          <p:spPr>
            <a:xfrm>
              <a:off x="3545676" y="2079909"/>
              <a:ext cx="9557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0" dirty="0">
                  <a:solidFill>
                    <a:srgbClr val="3366FF"/>
                  </a:solidFill>
                  <a:latin typeface="Gill Sans Light"/>
                  <a:ea typeface="Gill Sans" charset="0"/>
                  <a:cs typeface="Gill Sans" charset="0"/>
                </a:rPr>
                <a:t>File #1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573EB50-BA38-4843-BBE4-99D3C769F577}"/>
                </a:ext>
              </a:extLst>
            </p:cNvPr>
            <p:cNvCxnSpPr/>
            <p:nvPr/>
          </p:nvCxnSpPr>
          <p:spPr>
            <a:xfrm>
              <a:off x="4491789" y="2325884"/>
              <a:ext cx="420369" cy="4413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A4A7787-4E83-4D53-955E-5617EFAAFBFA}"/>
              </a:ext>
            </a:extLst>
          </p:cNvPr>
          <p:cNvGrpSpPr/>
          <p:nvPr/>
        </p:nvGrpSpPr>
        <p:grpSpPr>
          <a:xfrm>
            <a:off x="8401143" y="2098159"/>
            <a:ext cx="610791" cy="576051"/>
            <a:chOff x="5351525" y="2687055"/>
            <a:chExt cx="610791" cy="57605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07EBF8D-05E7-4711-A06D-7E7996C7A513}"/>
                </a:ext>
              </a:extLst>
            </p:cNvPr>
            <p:cNvSpPr/>
            <p:nvPr/>
          </p:nvSpPr>
          <p:spPr>
            <a:xfrm>
              <a:off x="5351525" y="294196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37" name="Freeform 75">
              <a:extLst>
                <a:ext uri="{FF2B5EF4-FFF2-40B4-BE49-F238E27FC236}">
                  <a16:creationId xmlns:a16="http://schemas.microsoft.com/office/drawing/2014/main" id="{4137A58F-BB03-46FC-B094-4AA180F76AA7}"/>
                </a:ext>
              </a:extLst>
            </p:cNvPr>
            <p:cNvSpPr/>
            <p:nvPr/>
          </p:nvSpPr>
          <p:spPr>
            <a:xfrm>
              <a:off x="5654842" y="2687055"/>
              <a:ext cx="307474" cy="347579"/>
            </a:xfrm>
            <a:custGeom>
              <a:avLst/>
              <a:gdLst>
                <a:gd name="connsiteX0" fmla="*/ 0 w 307474"/>
                <a:gd name="connsiteY0" fmla="*/ 0 h 347579"/>
                <a:gd name="connsiteX1" fmla="*/ 307474 w 307474"/>
                <a:gd name="connsiteY1" fmla="*/ 0 h 347579"/>
                <a:gd name="connsiteX2" fmla="*/ 307474 w 307474"/>
                <a:gd name="connsiteY2" fmla="*/ 347579 h 347579"/>
                <a:gd name="connsiteX3" fmla="*/ 173790 w 307474"/>
                <a:gd name="connsiteY3" fmla="*/ 334210 h 347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474" h="347579">
                  <a:moveTo>
                    <a:pt x="0" y="0"/>
                  </a:moveTo>
                  <a:lnTo>
                    <a:pt x="307474" y="0"/>
                  </a:lnTo>
                  <a:lnTo>
                    <a:pt x="307474" y="347579"/>
                  </a:lnTo>
                  <a:lnTo>
                    <a:pt x="173790" y="334210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F1A4D606-D812-4B70-B904-87DA67671B36}"/>
              </a:ext>
            </a:extLst>
          </p:cNvPr>
          <p:cNvSpPr/>
          <p:nvPr/>
        </p:nvSpPr>
        <p:spPr>
          <a:xfrm>
            <a:off x="6095999" y="5019358"/>
            <a:ext cx="1658067" cy="12863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2E356E9-FF0E-4739-A360-3B5F10B3A9E2}"/>
              </a:ext>
            </a:extLst>
          </p:cNvPr>
          <p:cNvSpPr txBox="1"/>
          <p:nvPr/>
        </p:nvSpPr>
        <p:spPr>
          <a:xfrm>
            <a:off x="6310002" y="5940633"/>
            <a:ext cx="1109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memory</a:t>
            </a:r>
          </a:p>
        </p:txBody>
      </p:sp>
      <p:sp>
        <p:nvSpPr>
          <p:cNvPr id="40" name="Can 83">
            <a:extLst>
              <a:ext uri="{FF2B5EF4-FFF2-40B4-BE49-F238E27FC236}">
                <a16:creationId xmlns:a16="http://schemas.microsoft.com/office/drawing/2014/main" id="{FBFBB66A-AEBF-40E7-8456-DEC0C8B60E56}"/>
              </a:ext>
            </a:extLst>
          </p:cNvPr>
          <p:cNvSpPr/>
          <p:nvPr/>
        </p:nvSpPr>
        <p:spPr>
          <a:xfrm>
            <a:off x="10430899" y="5137152"/>
            <a:ext cx="846701" cy="115334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183D710-4DFE-4F9A-ACBE-26FA60FBE4F6}"/>
              </a:ext>
            </a:extLst>
          </p:cNvPr>
          <p:cNvGrpSpPr/>
          <p:nvPr/>
        </p:nvGrpSpPr>
        <p:grpSpPr>
          <a:xfrm>
            <a:off x="8400791" y="2514004"/>
            <a:ext cx="672431" cy="2369087"/>
            <a:chOff x="5343358" y="3141579"/>
            <a:chExt cx="672431" cy="236908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1290C83-3056-448E-8CA3-E2989A8B5CC8}"/>
                </a:ext>
              </a:extLst>
            </p:cNvPr>
            <p:cNvSpPr/>
            <p:nvPr/>
          </p:nvSpPr>
          <p:spPr>
            <a:xfrm>
              <a:off x="5343358" y="518952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7E1A7F44-24A3-43BD-BE32-D9B045F7B9A8}"/>
                </a:ext>
              </a:extLst>
            </p:cNvPr>
            <p:cNvSpPr/>
            <p:nvPr/>
          </p:nvSpPr>
          <p:spPr>
            <a:xfrm>
              <a:off x="5694947" y="3141579"/>
              <a:ext cx="320842" cy="2179053"/>
            </a:xfrm>
            <a:custGeom>
              <a:avLst/>
              <a:gdLst>
                <a:gd name="connsiteX0" fmla="*/ 0 w 320842"/>
                <a:gd name="connsiteY0" fmla="*/ 0 h 2179053"/>
                <a:gd name="connsiteX1" fmla="*/ 320842 w 320842"/>
                <a:gd name="connsiteY1" fmla="*/ 0 h 2179053"/>
                <a:gd name="connsiteX2" fmla="*/ 307474 w 320842"/>
                <a:gd name="connsiteY2" fmla="*/ 2179053 h 2179053"/>
                <a:gd name="connsiteX3" fmla="*/ 133685 w 320842"/>
                <a:gd name="connsiteY3" fmla="*/ 2179053 h 217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842" h="2179053">
                  <a:moveTo>
                    <a:pt x="0" y="0"/>
                  </a:moveTo>
                  <a:lnTo>
                    <a:pt x="320842" y="0"/>
                  </a:lnTo>
                  <a:lnTo>
                    <a:pt x="307474" y="2179053"/>
                  </a:lnTo>
                  <a:lnTo>
                    <a:pt x="133685" y="2179053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D44BB08-3C40-47CD-B74B-F6AAEAA1B2FF}"/>
              </a:ext>
            </a:extLst>
          </p:cNvPr>
          <p:cNvGrpSpPr/>
          <p:nvPr/>
        </p:nvGrpSpPr>
        <p:grpSpPr>
          <a:xfrm>
            <a:off x="7289026" y="1715423"/>
            <a:ext cx="1562863" cy="2615149"/>
            <a:chOff x="4923297" y="1977754"/>
            <a:chExt cx="1562863" cy="2615149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B5BF8DE-E9B7-464D-BEF7-7A37EDC23462}"/>
                </a:ext>
              </a:extLst>
            </p:cNvPr>
            <p:cNvSpPr/>
            <p:nvPr/>
          </p:nvSpPr>
          <p:spPr>
            <a:xfrm>
              <a:off x="6038591" y="1977754"/>
              <a:ext cx="446224" cy="310654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118CC39-262D-4611-B4CE-80283DF5B480}"/>
                </a:ext>
              </a:extLst>
            </p:cNvPr>
            <p:cNvSpPr/>
            <p:nvPr/>
          </p:nvSpPr>
          <p:spPr>
            <a:xfrm>
              <a:off x="6038591" y="3906447"/>
              <a:ext cx="446224" cy="321145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A89CC2F-331C-4932-ACBA-71031A06CEC4}"/>
                </a:ext>
              </a:extLst>
            </p:cNvPr>
            <p:cNvSpPr/>
            <p:nvPr/>
          </p:nvSpPr>
          <p:spPr>
            <a:xfrm>
              <a:off x="6038943" y="4236821"/>
              <a:ext cx="446224" cy="321145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0620002-8521-4CCA-A234-58FDDB88CE3B}"/>
                </a:ext>
              </a:extLst>
            </p:cNvPr>
            <p:cNvSpPr/>
            <p:nvPr/>
          </p:nvSpPr>
          <p:spPr>
            <a:xfrm>
              <a:off x="6039936" y="2932007"/>
              <a:ext cx="446224" cy="321145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9A21AF1-9391-4734-A59C-3B4E62F968E3}"/>
                </a:ext>
              </a:extLst>
            </p:cNvPr>
            <p:cNvSpPr txBox="1"/>
            <p:nvPr/>
          </p:nvSpPr>
          <p:spPr>
            <a:xfrm>
              <a:off x="4923297" y="4192793"/>
              <a:ext cx="6254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latin typeface="Gill Sans Light"/>
                  <a:ea typeface="Gill Sans" charset="0"/>
                  <a:cs typeface="Gill Sans" charset="0"/>
                </a:rPr>
                <a:t>free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6846BA39-5709-4AFB-98D3-440A540AEAE8}"/>
                </a:ext>
              </a:extLst>
            </p:cNvPr>
            <p:cNvCxnSpPr>
              <a:stCxn id="67" idx="3"/>
              <a:endCxn id="62" idx="1"/>
            </p:cNvCxnSpPr>
            <p:nvPr/>
          </p:nvCxnSpPr>
          <p:spPr>
            <a:xfrm flipV="1">
              <a:off x="5529360" y="2133081"/>
              <a:ext cx="509231" cy="22597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D5346737-30F3-4F65-9C6B-03E2091A4737}"/>
              </a:ext>
            </a:extLst>
          </p:cNvPr>
          <p:cNvSpPr/>
          <p:nvPr/>
        </p:nvSpPr>
        <p:spPr>
          <a:xfrm>
            <a:off x="8409434" y="3644056"/>
            <a:ext cx="446224" cy="321145"/>
          </a:xfrm>
          <a:prstGeom prst="rect">
            <a:avLst/>
          </a:prstGeom>
          <a:solidFill>
            <a:srgbClr val="C5E0B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73" name="Freeform 56">
            <a:extLst>
              <a:ext uri="{FF2B5EF4-FFF2-40B4-BE49-F238E27FC236}">
                <a16:creationId xmlns:a16="http://schemas.microsoft.com/office/drawing/2014/main" id="{83DEAC3B-4F19-4FD2-8A2A-078C21746C01}"/>
              </a:ext>
            </a:extLst>
          </p:cNvPr>
          <p:cNvSpPr/>
          <p:nvPr/>
        </p:nvSpPr>
        <p:spPr>
          <a:xfrm flipV="1">
            <a:off x="8760430" y="3829544"/>
            <a:ext cx="387632" cy="960034"/>
          </a:xfrm>
          <a:custGeom>
            <a:avLst/>
            <a:gdLst>
              <a:gd name="connsiteX0" fmla="*/ 0 w 320842"/>
              <a:gd name="connsiteY0" fmla="*/ 0 h 2179053"/>
              <a:gd name="connsiteX1" fmla="*/ 320842 w 320842"/>
              <a:gd name="connsiteY1" fmla="*/ 0 h 2179053"/>
              <a:gd name="connsiteX2" fmla="*/ 307474 w 320842"/>
              <a:gd name="connsiteY2" fmla="*/ 2179053 h 2179053"/>
              <a:gd name="connsiteX3" fmla="*/ 133685 w 320842"/>
              <a:gd name="connsiteY3" fmla="*/ 2179053 h 2179053"/>
              <a:gd name="connsiteX0" fmla="*/ 0 w 334958"/>
              <a:gd name="connsiteY0" fmla="*/ 0 h 2179053"/>
              <a:gd name="connsiteX1" fmla="*/ 320842 w 334958"/>
              <a:gd name="connsiteY1" fmla="*/ 0 h 2179053"/>
              <a:gd name="connsiteX2" fmla="*/ 334958 w 334958"/>
              <a:gd name="connsiteY2" fmla="*/ 2179053 h 2179053"/>
              <a:gd name="connsiteX3" fmla="*/ 133685 w 334958"/>
              <a:gd name="connsiteY3" fmla="*/ 2179053 h 2179053"/>
              <a:gd name="connsiteX0" fmla="*/ 0 w 334958"/>
              <a:gd name="connsiteY0" fmla="*/ 0 h 2197251"/>
              <a:gd name="connsiteX1" fmla="*/ 320842 w 334958"/>
              <a:gd name="connsiteY1" fmla="*/ 0 h 2197251"/>
              <a:gd name="connsiteX2" fmla="*/ 334958 w 334958"/>
              <a:gd name="connsiteY2" fmla="*/ 2179053 h 2197251"/>
              <a:gd name="connsiteX3" fmla="*/ 85590 w 334958"/>
              <a:gd name="connsiteY3" fmla="*/ 2197251 h 2197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958" h="2197251">
                <a:moveTo>
                  <a:pt x="0" y="0"/>
                </a:moveTo>
                <a:lnTo>
                  <a:pt x="320842" y="0"/>
                </a:lnTo>
                <a:cubicBezTo>
                  <a:pt x="325547" y="726351"/>
                  <a:pt x="330253" y="1452702"/>
                  <a:pt x="334958" y="2179053"/>
                </a:cubicBezTo>
                <a:lnTo>
                  <a:pt x="85590" y="2197251"/>
                </a:lnTo>
              </a:path>
            </a:pathLst>
          </a:cu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74" name="Freeform 64">
            <a:extLst>
              <a:ext uri="{FF2B5EF4-FFF2-40B4-BE49-F238E27FC236}">
                <a16:creationId xmlns:a16="http://schemas.microsoft.com/office/drawing/2014/main" id="{255B7CBA-9203-4720-9E46-2231CC5246E2}"/>
              </a:ext>
            </a:extLst>
          </p:cNvPr>
          <p:cNvSpPr/>
          <p:nvPr/>
        </p:nvSpPr>
        <p:spPr>
          <a:xfrm>
            <a:off x="8737987" y="2865730"/>
            <a:ext cx="561474" cy="1296237"/>
          </a:xfrm>
          <a:custGeom>
            <a:avLst/>
            <a:gdLst>
              <a:gd name="connsiteX0" fmla="*/ 0 w 561474"/>
              <a:gd name="connsiteY0" fmla="*/ 1350210 h 1350210"/>
              <a:gd name="connsiteX1" fmla="*/ 548106 w 561474"/>
              <a:gd name="connsiteY1" fmla="*/ 1350210 h 1350210"/>
              <a:gd name="connsiteX2" fmla="*/ 561474 w 561474"/>
              <a:gd name="connsiteY2" fmla="*/ 0 h 1350210"/>
              <a:gd name="connsiteX3" fmla="*/ 133684 w 561474"/>
              <a:gd name="connsiteY3" fmla="*/ 0 h 135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474" h="1350210">
                <a:moveTo>
                  <a:pt x="0" y="1350210"/>
                </a:moveTo>
                <a:lnTo>
                  <a:pt x="548106" y="1350210"/>
                </a:lnTo>
                <a:lnTo>
                  <a:pt x="561474" y="0"/>
                </a:lnTo>
                <a:lnTo>
                  <a:pt x="133684" y="0"/>
                </a:lnTo>
              </a:path>
            </a:pathLst>
          </a:custGeom>
          <a:ln>
            <a:solidFill>
              <a:srgbClr val="618FFD"/>
            </a:solidFill>
            <a:headEnd type="diamon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09ED87F-B8C7-4044-8120-D2D54F0268E5}"/>
              </a:ext>
            </a:extLst>
          </p:cNvPr>
          <p:cNvSpPr/>
          <p:nvPr/>
        </p:nvSpPr>
        <p:spPr>
          <a:xfrm>
            <a:off x="8400791" y="3969944"/>
            <a:ext cx="446224" cy="321145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8F93843-DD25-4371-9C33-696FD725EBF0}"/>
              </a:ext>
            </a:extLst>
          </p:cNvPr>
          <p:cNvSpPr/>
          <p:nvPr/>
        </p:nvSpPr>
        <p:spPr>
          <a:xfrm>
            <a:off x="8405965" y="2663949"/>
            <a:ext cx="446224" cy="321145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EAD486D-2245-4A5E-B228-AF49D2C28DF4}"/>
              </a:ext>
            </a:extLst>
          </p:cNvPr>
          <p:cNvGrpSpPr/>
          <p:nvPr/>
        </p:nvGrpSpPr>
        <p:grpSpPr>
          <a:xfrm>
            <a:off x="6958599" y="4246140"/>
            <a:ext cx="1367352" cy="607118"/>
            <a:chOff x="3527787" y="1992773"/>
            <a:chExt cx="1367352" cy="607118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D704DF6-1523-4732-A94E-C0DA5397B72F}"/>
                </a:ext>
              </a:extLst>
            </p:cNvPr>
            <p:cNvSpPr txBox="1"/>
            <p:nvPr/>
          </p:nvSpPr>
          <p:spPr>
            <a:xfrm>
              <a:off x="3527787" y="2199781"/>
              <a:ext cx="9557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rgbClr val="3366FF"/>
                  </a:solidFill>
                  <a:latin typeface="Gill Sans Light"/>
                  <a:ea typeface="Gill Sans" charset="0"/>
                  <a:cs typeface="Gill Sans" charset="0"/>
                </a:rPr>
                <a:t>File #2</a:t>
              </a: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82F63B7F-5B43-44A4-80EE-E2E07D18B037}"/>
                </a:ext>
              </a:extLst>
            </p:cNvPr>
            <p:cNvCxnSpPr/>
            <p:nvPr/>
          </p:nvCxnSpPr>
          <p:spPr>
            <a:xfrm flipV="1">
              <a:off x="4491789" y="1992773"/>
              <a:ext cx="403350" cy="33311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28197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NTFS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BF3A24-E527-4EF3-93B2-6B971D6AF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3262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1C796-0363-41F9-A162-2F926725F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dirty="0"/>
              <a:t>Recall: </a:t>
            </a:r>
            <a:r>
              <a:rPr lang="en-US" dirty="0" err="1"/>
              <a:t>Inodes</a:t>
            </a:r>
            <a:r>
              <a:rPr lang="en-US" dirty="0"/>
              <a:t> in Unix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030B6-E745-44C0-A566-C313D84B6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11013281" cy="4648200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File Number is index into set of </a:t>
            </a:r>
            <a:r>
              <a:rPr lang="en-US" dirty="0" err="1"/>
              <a:t>inode</a:t>
            </a:r>
            <a:r>
              <a:rPr lang="en-US" dirty="0"/>
              <a:t> arrays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Index structure is an array of </a:t>
            </a:r>
            <a:r>
              <a:rPr lang="en-US" i="1" dirty="0" err="1"/>
              <a:t>inodes</a:t>
            </a:r>
            <a:endParaRPr lang="en-US" i="1" dirty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US" i="1" dirty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Each </a:t>
            </a:r>
            <a:r>
              <a:rPr lang="en-US" dirty="0" err="1"/>
              <a:t>inode</a:t>
            </a:r>
            <a:r>
              <a:rPr lang="en-US" dirty="0"/>
              <a:t> corresponds to a file and contains its metadata</a:t>
            </a:r>
          </a:p>
          <a:p>
            <a:pPr lvl="2"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/>
              <a:t>Inode</a:t>
            </a:r>
            <a:r>
              <a:rPr lang="en-US" dirty="0"/>
              <a:t> maintains a multi-level tree structure to find storage blocks for files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Original </a:t>
            </a:r>
            <a:r>
              <a:rPr lang="en-US" b="1" i="1" dirty="0" err="1">
                <a:solidFill>
                  <a:schemeClr val="accent1"/>
                </a:solidFill>
              </a:rPr>
              <a:t>inode</a:t>
            </a:r>
            <a:r>
              <a:rPr lang="en-US" dirty="0">
                <a:solidFill>
                  <a:schemeClr val="accent1"/>
                </a:solidFill>
              </a:rPr>
              <a:t> format appeared in BSD 4.1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Berkeley Standard Distribution Unix!</a:t>
            </a:r>
          </a:p>
        </p:txBody>
      </p:sp>
    </p:spTree>
    <p:extLst>
      <p:ext uri="{BB962C8B-B14F-4D97-AF65-F5344CB8AC3E}">
        <p14:creationId xmlns:p14="http://schemas.microsoft.com/office/powerpoint/2010/main" val="30014587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678AE-3BFD-4B35-A36D-6601ED411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Technology File System (NTFS)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C4884-324C-49B8-9E36-4BFF2B4D0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914400"/>
            <a:ext cx="11226800" cy="5105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Default on modern Windows systems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Variable length extents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Master File Table</a:t>
            </a:r>
          </a:p>
          <a:p>
            <a:pPr lvl="1"/>
            <a:r>
              <a:rPr lang="en-US" dirty="0"/>
              <a:t> Everything (almost) is a sequence of &lt;</a:t>
            </a:r>
            <a:r>
              <a:rPr lang="en-US" dirty="0" err="1"/>
              <a:t>attribute:value</a:t>
            </a:r>
            <a:r>
              <a:rPr lang="en-US" dirty="0"/>
              <a:t>&gt;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Each entry in MFT contains metadata and:</a:t>
            </a:r>
          </a:p>
          <a:p>
            <a:pPr lvl="1"/>
            <a:r>
              <a:rPr lang="en-US" dirty="0"/>
              <a:t>File’s data directly (for small files)</a:t>
            </a:r>
          </a:p>
          <a:p>
            <a:pPr lvl="1"/>
            <a:r>
              <a:rPr lang="en-US" dirty="0"/>
              <a:t>A list of </a:t>
            </a:r>
            <a:r>
              <a:rPr lang="en-US" i="1" dirty="0"/>
              <a:t>extents </a:t>
            </a:r>
            <a:r>
              <a:rPr lang="en-US" dirty="0"/>
              <a:t>(start block, size) for file’s data</a:t>
            </a:r>
          </a:p>
          <a:p>
            <a:pPr lvl="1"/>
            <a:r>
              <a:rPr lang="en-US" dirty="0"/>
              <a:t>For big files: pointers to other MFT entries with </a:t>
            </a:r>
            <a:r>
              <a:rPr lang="en-US" i="1" dirty="0"/>
              <a:t>more</a:t>
            </a:r>
            <a:r>
              <a:rPr lang="en-US" dirty="0"/>
              <a:t> extent lists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0569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1371600"/>
            <a:ext cx="5478018" cy="396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NTFS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72401" y="6248400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http://</a:t>
            </a:r>
            <a:r>
              <a:rPr lang="en-US" b="0" dirty="0" err="1">
                <a:latin typeface="Gill Sans" charset="0"/>
                <a:ea typeface="Gill Sans" charset="0"/>
                <a:cs typeface="Gill Sans" charset="0"/>
              </a:rPr>
              <a:t>ntfs.com</a:t>
            </a:r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/</a:t>
            </a:r>
            <a:r>
              <a:rPr lang="en-US" b="0" dirty="0" err="1">
                <a:latin typeface="Gill Sans" charset="0"/>
                <a:ea typeface="Gill Sans" charset="0"/>
                <a:cs typeface="Gill Sans" charset="0"/>
              </a:rPr>
              <a:t>ntfs-mft.htm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7668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dirty="0"/>
              <a:t>NTFS Small File: Data stored with Metadata</a:t>
            </a:r>
          </a:p>
        </p:txBody>
      </p:sp>
      <p:pic>
        <p:nvPicPr>
          <p:cNvPr id="6" name="Content Placeholder 5" descr="FilesFiles-NTFSsmallFile.pdf"/>
          <p:cNvPicPr>
            <a:picLocks noGrp="1" noChangeAspect="1"/>
          </p:cNvPicPr>
          <p:nvPr>
            <p:ph idx="1"/>
          </p:nvPr>
        </p:nvPicPr>
        <p:blipFill>
          <a:blip r:embed="rId3"/>
          <a:srcRect l="-3219" r="-3219"/>
          <a:stretch>
            <a:fillRect/>
          </a:stretch>
        </p:blipFill>
        <p:spPr/>
      </p:pic>
      <p:sp>
        <p:nvSpPr>
          <p:cNvPr id="3" name="TextBox 2"/>
          <p:cNvSpPr txBox="1"/>
          <p:nvPr/>
        </p:nvSpPr>
        <p:spPr>
          <a:xfrm>
            <a:off x="4451686" y="1818105"/>
            <a:ext cx="5992603" cy="707886"/>
          </a:xfrm>
          <a:prstGeom prst="rect">
            <a:avLst/>
          </a:prstGeom>
          <a:solidFill>
            <a:srgbClr val="DBEEF4"/>
          </a:solidFill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Create time, modify time, access time,</a:t>
            </a:r>
          </a:p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Owner id, security </a:t>
            </a:r>
            <a:r>
              <a:rPr lang="en-US" sz="2000" b="0" dirty="0" err="1">
                <a:latin typeface="Gill Sans" charset="0"/>
                <a:ea typeface="Gill Sans" charset="0"/>
                <a:cs typeface="Gill Sans" charset="0"/>
              </a:rPr>
              <a:t>specifier</a:t>
            </a: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, flags (RO, hidden, sys)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4892843" y="2464437"/>
            <a:ext cx="521369" cy="11985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177713" y="2807368"/>
            <a:ext cx="1678665" cy="400110"/>
          </a:xfrm>
          <a:prstGeom prst="rect">
            <a:avLst/>
          </a:prstGeom>
          <a:solidFill>
            <a:srgbClr val="DBEEF4"/>
          </a:solidFill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data attribute</a:t>
            </a:r>
          </a:p>
        </p:txBody>
      </p:sp>
      <p:sp>
        <p:nvSpPr>
          <p:cNvPr id="10" name="Left Brace 9"/>
          <p:cNvSpPr/>
          <p:nvPr/>
        </p:nvSpPr>
        <p:spPr>
          <a:xfrm rot="16200000">
            <a:off x="7874919" y="2764174"/>
            <a:ext cx="360948" cy="260500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2" name="Straight Connector 11"/>
          <p:cNvCxnSpPr>
            <a:stCxn id="9" idx="2"/>
          </p:cNvCxnSpPr>
          <p:nvPr/>
        </p:nvCxnSpPr>
        <p:spPr>
          <a:xfrm flipH="1">
            <a:off x="8408738" y="3207478"/>
            <a:ext cx="564224" cy="3485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339263" y="4348512"/>
            <a:ext cx="1515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Attribute list</a:t>
            </a:r>
          </a:p>
        </p:txBody>
      </p:sp>
    </p:spTree>
    <p:extLst>
      <p:ext uri="{BB962C8B-B14F-4D97-AF65-F5344CB8AC3E}">
        <p14:creationId xmlns:p14="http://schemas.microsoft.com/office/powerpoint/2010/main" val="254649657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2FD52-5A5B-4FA0-AFF0-58D1EC61F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dirty="0"/>
              <a:t>NTFS Medium File: Extents for File Data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DA52DC6-B50E-4589-8C06-D0BD61DBEB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295400"/>
            <a:ext cx="7892767" cy="4351338"/>
          </a:xfrm>
        </p:spPr>
      </p:pic>
    </p:spTree>
    <p:extLst>
      <p:ext uri="{BB962C8B-B14F-4D97-AF65-F5344CB8AC3E}">
        <p14:creationId xmlns:p14="http://schemas.microsoft.com/office/powerpoint/2010/main" val="1856911903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16188-DF4A-4AB9-9449-3DABE2D36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0" y="152400"/>
            <a:ext cx="12268200" cy="533400"/>
          </a:xfrm>
        </p:spPr>
        <p:txBody>
          <a:bodyPr/>
          <a:lstStyle/>
          <a:p>
            <a:r>
              <a:rPr lang="en-US" dirty="0"/>
              <a:t>NTFS Large File: Pointers to Other MFT</a:t>
            </a:r>
          </a:p>
        </p:txBody>
      </p:sp>
      <p:pic>
        <p:nvPicPr>
          <p:cNvPr id="8" name="Content Placeholder 7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23BD703C-FB5E-4684-836C-9715FBE940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066800"/>
            <a:ext cx="5486400" cy="4601858"/>
          </a:xfrm>
          <a:effectLst/>
        </p:spPr>
      </p:pic>
    </p:spTree>
    <p:extLst>
      <p:ext uri="{BB962C8B-B14F-4D97-AF65-F5344CB8AC3E}">
        <p14:creationId xmlns:p14="http://schemas.microsoft.com/office/powerpoint/2010/main" val="3680855778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B948A-7A86-43D2-84C9-6A8F7AB8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NTFS Directories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1AFBE-EF53-42B3-A01E-6757D4496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295400"/>
            <a:ext cx="10566400" cy="4724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Directories implemented as B-Trees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File's number identifies its entry in MFT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MFT entry always has a file name attribute</a:t>
            </a:r>
          </a:p>
          <a:p>
            <a:pPr lvl="1"/>
            <a:r>
              <a:rPr lang="en-US" dirty="0"/>
              <a:t>Human readable name, file number of parent </a:t>
            </a:r>
            <a:r>
              <a:rPr lang="en-US" dirty="0" err="1"/>
              <a:t>dir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Hard link? Multiple file name attributes in MFT entry</a:t>
            </a:r>
          </a:p>
        </p:txBody>
      </p:sp>
    </p:spTree>
    <p:extLst>
      <p:ext uri="{BB962C8B-B14F-4D97-AF65-F5344CB8AC3E}">
        <p14:creationId xmlns:p14="http://schemas.microsoft.com/office/powerpoint/2010/main" val="424655567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87AEF-81A7-44F1-AD2B-C44AB3EC2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Buffer Cache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A8726-67F7-44F6-8590-A146F836A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219200"/>
            <a:ext cx="10896600" cy="4800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Kernel </a:t>
            </a:r>
            <a:r>
              <a:rPr lang="en-US" i="1" dirty="0"/>
              <a:t>must</a:t>
            </a:r>
            <a:r>
              <a:rPr lang="en-US" dirty="0"/>
              <a:t> copy disk blocks to main memory to access their contents and write them back if modified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ko-KR" dirty="0"/>
              <a:t>Key Idea: Exploit locality by caching disk data in memory</a:t>
            </a:r>
          </a:p>
          <a:p>
            <a:pPr lvl="1"/>
            <a:r>
              <a:rPr lang="en-US" altLang="ko-KR" dirty="0"/>
              <a:t>Name translations: Mapping from </a:t>
            </a:r>
            <a:r>
              <a:rPr lang="en-US" altLang="ko-KR" dirty="0" err="1"/>
              <a:t>paths</a:t>
            </a:r>
            <a:r>
              <a:rPr lang="en-US" altLang="ko-KR" dirty="0" err="1">
                <a:sym typeface="Symbol" panose="05050102010706020507" pitchFamily="18" charset="2"/>
              </a:rPr>
              <a:t>inodes</a:t>
            </a:r>
            <a:endParaRPr lang="en-US" altLang="ko-KR" dirty="0">
              <a:sym typeface="Symbol" panose="05050102010706020507" pitchFamily="18" charset="2"/>
            </a:endParaRPr>
          </a:p>
          <a:p>
            <a:pPr lvl="1"/>
            <a:r>
              <a:rPr lang="en-US" altLang="ko-KR" dirty="0"/>
              <a:t>Disk blocks: Mapping from block </a:t>
            </a:r>
            <a:r>
              <a:rPr lang="en-US" altLang="ko-KR" dirty="0" err="1"/>
              <a:t>address</a:t>
            </a:r>
            <a:r>
              <a:rPr lang="en-US" altLang="ko-KR" dirty="0" err="1">
                <a:sym typeface="Symbol" panose="05050102010706020507" pitchFamily="18" charset="2"/>
              </a:rPr>
              <a:t>disk</a:t>
            </a:r>
            <a:r>
              <a:rPr lang="en-US" altLang="ko-KR" dirty="0">
                <a:sym typeface="Symbol" panose="05050102010706020507" pitchFamily="18" charset="2"/>
              </a:rPr>
              <a:t> content</a:t>
            </a:r>
          </a:p>
          <a:p>
            <a:pPr lvl="1"/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1"/>
                </a:solidFill>
              </a:rPr>
              <a:t>Buffer Cache: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/>
              <a:t>Memory used to cache kernel resources, including disk blocks and name translations</a:t>
            </a:r>
          </a:p>
          <a:p>
            <a:pPr lvl="1"/>
            <a:r>
              <a:rPr lang="en-US" altLang="ko-KR" dirty="0"/>
              <a:t>Can contain “dirty” blocks (with modifications not on disk)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7489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9BD41BA7-4593-4145-928A-782E9FC492A2}"/>
              </a:ext>
            </a:extLst>
          </p:cNvPr>
          <p:cNvGrpSpPr/>
          <p:nvPr/>
        </p:nvGrpSpPr>
        <p:grpSpPr>
          <a:xfrm>
            <a:off x="4428993" y="2045201"/>
            <a:ext cx="564685" cy="1133359"/>
            <a:chOff x="676026" y="1971097"/>
            <a:chExt cx="564685" cy="1133359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B826D0B-0CB6-5549-9FBC-CE90E0639655}"/>
                </a:ext>
              </a:extLst>
            </p:cNvPr>
            <p:cNvSpPr/>
            <p:nvPr/>
          </p:nvSpPr>
          <p:spPr bwMode="auto">
            <a:xfrm>
              <a:off x="676026" y="1971097"/>
              <a:ext cx="564685" cy="11333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7D2E234-45B3-D549-B68D-BC5B9EC346E7}"/>
                </a:ext>
              </a:extLst>
            </p:cNvPr>
            <p:cNvSpPr/>
            <p:nvPr/>
          </p:nvSpPr>
          <p:spPr bwMode="auto">
            <a:xfrm>
              <a:off x="676026" y="2375242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DF2BEA0-6B5F-DD47-9157-2A2070BB01D2}"/>
                </a:ext>
              </a:extLst>
            </p:cNvPr>
            <p:cNvSpPr/>
            <p:nvPr/>
          </p:nvSpPr>
          <p:spPr bwMode="auto">
            <a:xfrm>
              <a:off x="676026" y="2576609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152B17B-77EF-A54A-83BE-9C0C2418CB85}"/>
              </a:ext>
            </a:extLst>
          </p:cNvPr>
          <p:cNvGrpSpPr/>
          <p:nvPr/>
        </p:nvGrpSpPr>
        <p:grpSpPr>
          <a:xfrm>
            <a:off x="4276593" y="1892801"/>
            <a:ext cx="564685" cy="1133359"/>
            <a:chOff x="676026" y="1971097"/>
            <a:chExt cx="564685" cy="1133359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B0CA747-9E9E-E74B-8850-8733415EF22F}"/>
                </a:ext>
              </a:extLst>
            </p:cNvPr>
            <p:cNvSpPr/>
            <p:nvPr/>
          </p:nvSpPr>
          <p:spPr bwMode="auto">
            <a:xfrm>
              <a:off x="676026" y="1971097"/>
              <a:ext cx="564685" cy="11333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6CD724B-4483-4E40-8639-9FF76F0706D9}"/>
                </a:ext>
              </a:extLst>
            </p:cNvPr>
            <p:cNvSpPr/>
            <p:nvPr/>
          </p:nvSpPr>
          <p:spPr bwMode="auto">
            <a:xfrm>
              <a:off x="676026" y="2375242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107AE50-E230-CC47-9103-68A1E247F2CC}"/>
                </a:ext>
              </a:extLst>
            </p:cNvPr>
            <p:cNvSpPr/>
            <p:nvPr/>
          </p:nvSpPr>
          <p:spPr bwMode="auto">
            <a:xfrm>
              <a:off x="676026" y="2576609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7472E0-9E56-CA4A-A725-9932AA533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Buffer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FBACC-7B76-F341-828E-B4191B690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731" y="1600974"/>
            <a:ext cx="2960135" cy="304722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OS implements a cache of disk blocks for efficient access to data, directories, </a:t>
            </a:r>
            <a:r>
              <a:rPr lang="en-US" dirty="0" err="1"/>
              <a:t>inodes</a:t>
            </a:r>
            <a:r>
              <a:rPr lang="en-US" dirty="0"/>
              <a:t>, </a:t>
            </a:r>
            <a:r>
              <a:rPr lang="en-US" dirty="0" err="1"/>
              <a:t>freemap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53B1D8-918A-F044-8B2C-10CD4E815A05}"/>
              </a:ext>
            </a:extLst>
          </p:cNvPr>
          <p:cNvSpPr txBox="1"/>
          <p:nvPr/>
        </p:nvSpPr>
        <p:spPr>
          <a:xfrm>
            <a:off x="9924381" y="4408383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Memory</a:t>
            </a:r>
          </a:p>
        </p:txBody>
      </p:sp>
      <p:pic>
        <p:nvPicPr>
          <p:cNvPr id="6" name="Picture 5" descr="Screen Shot 2014-10-22 at 5.27.38 PM.png">
            <a:extLst>
              <a:ext uri="{FF2B5EF4-FFF2-40B4-BE49-F238E27FC236}">
                <a16:creationId xmlns:a16="http://schemas.microsoft.com/office/drawing/2014/main" id="{0251C70E-E345-4241-8C3F-E63E5D27A39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959" y="766412"/>
            <a:ext cx="3371841" cy="3424589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89680888-C47D-2047-9EB0-D92D71AE4F14}"/>
              </a:ext>
            </a:extLst>
          </p:cNvPr>
          <p:cNvSpPr txBox="1"/>
          <p:nvPr/>
        </p:nvSpPr>
        <p:spPr>
          <a:xfrm>
            <a:off x="11094277" y="6858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Disk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D3B5936-CAFF-6D4E-B940-519EE5EA8445}"/>
              </a:ext>
            </a:extLst>
          </p:cNvPr>
          <p:cNvSpPr txBox="1"/>
          <p:nvPr/>
        </p:nvSpPr>
        <p:spPr>
          <a:xfrm>
            <a:off x="5169845" y="808619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Data blocks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77495B-5CB1-A34E-A1CD-206F6EE2AB29}"/>
              </a:ext>
            </a:extLst>
          </p:cNvPr>
          <p:cNvSpPr txBox="1"/>
          <p:nvPr/>
        </p:nvSpPr>
        <p:spPr>
          <a:xfrm>
            <a:off x="5259143" y="3184541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Dir Data blocks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F215DC5-E1B2-7940-8CE9-AA8C54FA8063}"/>
              </a:ext>
            </a:extLst>
          </p:cNvPr>
          <p:cNvSpPr txBox="1"/>
          <p:nvPr/>
        </p:nvSpPr>
        <p:spPr>
          <a:xfrm>
            <a:off x="5197830" y="190500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Gill Sans Light"/>
              </a:rPr>
              <a:t>iNodes</a:t>
            </a:r>
            <a:endParaRPr lang="en-US" dirty="0">
              <a:latin typeface="Gill Sans Light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057B06-5E95-414F-AB58-73BF39DD9F24}"/>
              </a:ext>
            </a:extLst>
          </p:cNvPr>
          <p:cNvSpPr txBox="1"/>
          <p:nvPr/>
        </p:nvSpPr>
        <p:spPr>
          <a:xfrm>
            <a:off x="5244256" y="3998100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Free bitmap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2C4CBB8-A6A6-1E4B-92B7-8DD9EE4E687C}"/>
              </a:ext>
            </a:extLst>
          </p:cNvPr>
          <p:cNvGrpSpPr/>
          <p:nvPr/>
        </p:nvGrpSpPr>
        <p:grpSpPr>
          <a:xfrm>
            <a:off x="4125876" y="1971098"/>
            <a:ext cx="564685" cy="1133359"/>
            <a:chOff x="676026" y="1971097"/>
            <a:chExt cx="564685" cy="1133359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31A92E4-1898-DB41-A559-F326D34B2716}"/>
                </a:ext>
              </a:extLst>
            </p:cNvPr>
            <p:cNvSpPr/>
            <p:nvPr/>
          </p:nvSpPr>
          <p:spPr bwMode="auto">
            <a:xfrm>
              <a:off x="676026" y="1971097"/>
              <a:ext cx="564685" cy="11333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DEC8F50-6EDC-594E-A85A-8AEEAA2FD3EA}"/>
                </a:ext>
              </a:extLst>
            </p:cNvPr>
            <p:cNvSpPr/>
            <p:nvPr/>
          </p:nvSpPr>
          <p:spPr bwMode="auto">
            <a:xfrm>
              <a:off x="676026" y="2375242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9403E66-88E6-ED4B-AC6C-40A382804BD4}"/>
                </a:ext>
              </a:extLst>
            </p:cNvPr>
            <p:cNvSpPr/>
            <p:nvPr/>
          </p:nvSpPr>
          <p:spPr bwMode="auto">
            <a:xfrm>
              <a:off x="676026" y="2576609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D5536806-548C-3A4E-90C7-CC7449119C14}"/>
              </a:ext>
            </a:extLst>
          </p:cNvPr>
          <p:cNvSpPr txBox="1"/>
          <p:nvPr/>
        </p:nvSpPr>
        <p:spPr>
          <a:xfrm>
            <a:off x="3505200" y="2282498"/>
            <a:ext cx="642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0" dirty="0">
                <a:latin typeface="Gill Sans Light"/>
                <a:cs typeface="Arial" panose="020B0604020202020204" pitchFamily="34" charset="0"/>
              </a:rPr>
              <a:t>file desc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6E1C94C-A8EE-664B-A8B0-280FCE228EA4}"/>
              </a:ext>
            </a:extLst>
          </p:cNvPr>
          <p:cNvSpPr txBox="1"/>
          <p:nvPr/>
        </p:nvSpPr>
        <p:spPr>
          <a:xfrm>
            <a:off x="3912655" y="1576078"/>
            <a:ext cx="64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0" dirty="0">
                <a:latin typeface="Gill Sans Light"/>
                <a:cs typeface="Arial" panose="020B0604020202020204" pitchFamily="34" charset="0"/>
              </a:rPr>
              <a:t>PCB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E0FFDFB-37DC-1746-8C63-8FA22EDCA279}"/>
              </a:ext>
            </a:extLst>
          </p:cNvPr>
          <p:cNvSpPr txBox="1"/>
          <p:nvPr/>
        </p:nvSpPr>
        <p:spPr>
          <a:xfrm>
            <a:off x="7198405" y="1376023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Reading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8F45DB6-5062-954C-8405-68A756F00692}"/>
              </a:ext>
            </a:extLst>
          </p:cNvPr>
          <p:cNvSpPr txBox="1"/>
          <p:nvPr/>
        </p:nvSpPr>
        <p:spPr>
          <a:xfrm>
            <a:off x="7198404" y="2766831"/>
            <a:ext cx="975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Writing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412C894-87E7-AA46-9D53-DEE3933EA2A1}"/>
              </a:ext>
            </a:extLst>
          </p:cNvPr>
          <p:cNvGrpSpPr/>
          <p:nvPr/>
        </p:nvGrpSpPr>
        <p:grpSpPr>
          <a:xfrm>
            <a:off x="5512616" y="1187372"/>
            <a:ext cx="1065534" cy="3562649"/>
            <a:chOff x="2062767" y="1187371"/>
            <a:chExt cx="1065534" cy="3562649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6271393-4838-2447-B40E-A07881A4E060}"/>
                </a:ext>
              </a:extLst>
            </p:cNvPr>
            <p:cNvSpPr/>
            <p:nvPr/>
          </p:nvSpPr>
          <p:spPr bwMode="auto">
            <a:xfrm>
              <a:off x="2114469" y="1187371"/>
              <a:ext cx="381000" cy="424723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6F47224-D8A8-CE42-9708-0286911B59E0}"/>
                </a:ext>
              </a:extLst>
            </p:cNvPr>
            <p:cNvSpPr/>
            <p:nvPr/>
          </p:nvSpPr>
          <p:spPr bwMode="auto">
            <a:xfrm>
              <a:off x="2620444" y="1272580"/>
              <a:ext cx="381000" cy="424723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EEC1670-3DB2-BB46-8F83-C04E067818EE}"/>
                </a:ext>
              </a:extLst>
            </p:cNvPr>
            <p:cNvSpPr/>
            <p:nvPr/>
          </p:nvSpPr>
          <p:spPr bwMode="auto">
            <a:xfrm>
              <a:off x="2747301" y="1371529"/>
              <a:ext cx="381000" cy="424723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6F84980-F25B-DA4A-82EB-E59CFA06C90D}"/>
                </a:ext>
              </a:extLst>
            </p:cNvPr>
            <p:cNvSpPr/>
            <p:nvPr/>
          </p:nvSpPr>
          <p:spPr bwMode="auto">
            <a:xfrm>
              <a:off x="2085354" y="2360941"/>
              <a:ext cx="381000" cy="42472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162FFBE-0A23-134D-8B72-A693890E938B}"/>
                </a:ext>
              </a:extLst>
            </p:cNvPr>
            <p:cNvSpPr/>
            <p:nvPr/>
          </p:nvSpPr>
          <p:spPr bwMode="auto">
            <a:xfrm>
              <a:off x="2330880" y="2484660"/>
              <a:ext cx="381000" cy="42472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699E335-78A7-C84F-B0F4-C341A617C5E6}"/>
                </a:ext>
              </a:extLst>
            </p:cNvPr>
            <p:cNvSpPr/>
            <p:nvPr/>
          </p:nvSpPr>
          <p:spPr bwMode="auto">
            <a:xfrm>
              <a:off x="2590920" y="2644839"/>
              <a:ext cx="381000" cy="42472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A6B8BD3-FFDB-0944-9427-FDEC2ACBF3F0}"/>
                </a:ext>
              </a:extLst>
            </p:cNvPr>
            <p:cNvSpPr/>
            <p:nvPr/>
          </p:nvSpPr>
          <p:spPr bwMode="auto">
            <a:xfrm>
              <a:off x="2062767" y="3539356"/>
              <a:ext cx="381000" cy="424723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F20D873-01BF-CF40-829C-8B2C81B3007E}"/>
                </a:ext>
              </a:extLst>
            </p:cNvPr>
            <p:cNvSpPr/>
            <p:nvPr/>
          </p:nvSpPr>
          <p:spPr bwMode="auto">
            <a:xfrm>
              <a:off x="2539227" y="3539356"/>
              <a:ext cx="381000" cy="424723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9C8E942-6E1C-194E-A92A-C22E49AEC226}"/>
                </a:ext>
              </a:extLst>
            </p:cNvPr>
            <p:cNvSpPr/>
            <p:nvPr/>
          </p:nvSpPr>
          <p:spPr bwMode="auto">
            <a:xfrm>
              <a:off x="2062767" y="4325297"/>
              <a:ext cx="381000" cy="424723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ABE9C1E-12ED-A24F-B2A9-D8745F95CA9F}"/>
              </a:ext>
            </a:extLst>
          </p:cNvPr>
          <p:cNvGrpSpPr/>
          <p:nvPr/>
        </p:nvGrpSpPr>
        <p:grpSpPr>
          <a:xfrm>
            <a:off x="3148173" y="4953221"/>
            <a:ext cx="7466572" cy="772409"/>
            <a:chOff x="261925" y="4953220"/>
            <a:chExt cx="7466572" cy="77240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11A890C-CF31-0848-A32F-D605DF752088}"/>
                </a:ext>
              </a:extLst>
            </p:cNvPr>
            <p:cNvSpPr/>
            <p:nvPr/>
          </p:nvSpPr>
          <p:spPr bwMode="auto">
            <a:xfrm>
              <a:off x="1143766" y="4958769"/>
              <a:ext cx="6584731" cy="42493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29B2D66-49F8-6F4B-AB57-35DA2204B4C3}"/>
                </a:ext>
              </a:extLst>
            </p:cNvPr>
            <p:cNvSpPr/>
            <p:nvPr/>
          </p:nvSpPr>
          <p:spPr bwMode="auto">
            <a:xfrm>
              <a:off x="1143000" y="4965993"/>
              <a:ext cx="381000" cy="42472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9DE4B9D-4F02-5243-82F7-B3E8C5C0DF3F}"/>
                </a:ext>
              </a:extLst>
            </p:cNvPr>
            <p:cNvSpPr/>
            <p:nvPr/>
          </p:nvSpPr>
          <p:spPr bwMode="auto">
            <a:xfrm>
              <a:off x="1495939" y="4965993"/>
              <a:ext cx="381000" cy="424723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E805566-8356-314E-9FB2-0B97E39401BF}"/>
                </a:ext>
              </a:extLst>
            </p:cNvPr>
            <p:cNvSpPr/>
            <p:nvPr/>
          </p:nvSpPr>
          <p:spPr bwMode="auto">
            <a:xfrm>
              <a:off x="1876939" y="4965993"/>
              <a:ext cx="381000" cy="424723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1DE85CB-68BD-EB4D-BABB-444C1305C48C}"/>
                </a:ext>
              </a:extLst>
            </p:cNvPr>
            <p:cNvSpPr/>
            <p:nvPr/>
          </p:nvSpPr>
          <p:spPr bwMode="auto">
            <a:xfrm>
              <a:off x="2229878" y="4965993"/>
              <a:ext cx="381000" cy="42472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C4EA6F1-B04B-0C4F-A096-A4DA60CFB20F}"/>
                </a:ext>
              </a:extLst>
            </p:cNvPr>
            <p:cNvSpPr/>
            <p:nvPr/>
          </p:nvSpPr>
          <p:spPr bwMode="auto">
            <a:xfrm>
              <a:off x="2612436" y="4965993"/>
              <a:ext cx="381000" cy="42472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BE16D1-6855-7042-B1DA-A68D42B812AC}"/>
                </a:ext>
              </a:extLst>
            </p:cNvPr>
            <p:cNvSpPr/>
            <p:nvPr/>
          </p:nvSpPr>
          <p:spPr bwMode="auto">
            <a:xfrm>
              <a:off x="2965375" y="4965993"/>
              <a:ext cx="381000" cy="424723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3DC196D-D0E0-4649-9418-78F487E19A62}"/>
                </a:ext>
              </a:extLst>
            </p:cNvPr>
            <p:cNvSpPr/>
            <p:nvPr/>
          </p:nvSpPr>
          <p:spPr bwMode="auto">
            <a:xfrm>
              <a:off x="3346375" y="4965993"/>
              <a:ext cx="381000" cy="42472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540E2EA-2B5A-8043-953E-2E769675B324}"/>
                </a:ext>
              </a:extLst>
            </p:cNvPr>
            <p:cNvSpPr/>
            <p:nvPr/>
          </p:nvSpPr>
          <p:spPr bwMode="auto">
            <a:xfrm>
              <a:off x="3699314" y="4965993"/>
              <a:ext cx="381000" cy="424723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04927FA-32F4-F846-8AC3-73D9A39701F3}"/>
                </a:ext>
              </a:extLst>
            </p:cNvPr>
            <p:cNvSpPr/>
            <p:nvPr/>
          </p:nvSpPr>
          <p:spPr bwMode="auto">
            <a:xfrm>
              <a:off x="4080314" y="4965993"/>
              <a:ext cx="381000" cy="424723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5EE1560-B4F9-7D4B-BCC5-E161CF868E83}"/>
                </a:ext>
              </a:extLst>
            </p:cNvPr>
            <p:cNvSpPr/>
            <p:nvPr/>
          </p:nvSpPr>
          <p:spPr bwMode="auto">
            <a:xfrm>
              <a:off x="4433253" y="4965993"/>
              <a:ext cx="381000" cy="424723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ACE47A6-777D-4A4C-92EB-540E6338170D}"/>
                </a:ext>
              </a:extLst>
            </p:cNvPr>
            <p:cNvSpPr/>
            <p:nvPr/>
          </p:nvSpPr>
          <p:spPr bwMode="auto">
            <a:xfrm>
              <a:off x="4814253" y="4965993"/>
              <a:ext cx="381000" cy="42472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D1F5CBD-2F7F-DF47-AF57-306ABE12FDC0}"/>
                </a:ext>
              </a:extLst>
            </p:cNvPr>
            <p:cNvSpPr/>
            <p:nvPr/>
          </p:nvSpPr>
          <p:spPr bwMode="auto">
            <a:xfrm>
              <a:off x="5167192" y="4965993"/>
              <a:ext cx="381000" cy="42472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5500DCD-6880-1143-B5F9-DF3A35C258E4}"/>
                </a:ext>
              </a:extLst>
            </p:cNvPr>
            <p:cNvSpPr/>
            <p:nvPr/>
          </p:nvSpPr>
          <p:spPr bwMode="auto">
            <a:xfrm>
              <a:off x="5549750" y="4965993"/>
              <a:ext cx="381000" cy="42472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F942D9D-3782-DD48-A807-EDF08FABE1AA}"/>
                </a:ext>
              </a:extLst>
            </p:cNvPr>
            <p:cNvSpPr/>
            <p:nvPr/>
          </p:nvSpPr>
          <p:spPr bwMode="auto">
            <a:xfrm>
              <a:off x="5916720" y="4965993"/>
              <a:ext cx="381000" cy="42472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3B48F5A-8FC6-4842-B62C-CF7C629A2496}"/>
                </a:ext>
              </a:extLst>
            </p:cNvPr>
            <p:cNvSpPr/>
            <p:nvPr/>
          </p:nvSpPr>
          <p:spPr bwMode="auto">
            <a:xfrm>
              <a:off x="6283689" y="4965993"/>
              <a:ext cx="381000" cy="42472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73EF462-C1CD-BA49-9614-B98549D9C98C}"/>
                </a:ext>
              </a:extLst>
            </p:cNvPr>
            <p:cNvSpPr/>
            <p:nvPr/>
          </p:nvSpPr>
          <p:spPr bwMode="auto">
            <a:xfrm>
              <a:off x="6653702" y="4965993"/>
              <a:ext cx="381000" cy="42472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EAB473C-51C9-7C49-B893-E43CF3D00ECC}"/>
                </a:ext>
              </a:extLst>
            </p:cNvPr>
            <p:cNvSpPr/>
            <p:nvPr/>
          </p:nvSpPr>
          <p:spPr bwMode="auto">
            <a:xfrm>
              <a:off x="1140887" y="5474816"/>
              <a:ext cx="6584731" cy="1524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447CE3F-5AEF-044E-8B59-98D237F3A1B7}"/>
                </a:ext>
              </a:extLst>
            </p:cNvPr>
            <p:cNvSpPr/>
            <p:nvPr/>
          </p:nvSpPr>
          <p:spPr bwMode="auto">
            <a:xfrm>
              <a:off x="1140887" y="5476067"/>
              <a:ext cx="381000" cy="1523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7AC4D7F-D4A4-E548-9DA7-913C6DE8EC90}"/>
                </a:ext>
              </a:extLst>
            </p:cNvPr>
            <p:cNvSpPr/>
            <p:nvPr/>
          </p:nvSpPr>
          <p:spPr bwMode="auto">
            <a:xfrm>
              <a:off x="1493826" y="5476067"/>
              <a:ext cx="381000" cy="152324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9DF585B-19EE-DA45-9F49-A167A47DCEF1}"/>
                </a:ext>
              </a:extLst>
            </p:cNvPr>
            <p:cNvSpPr/>
            <p:nvPr/>
          </p:nvSpPr>
          <p:spPr bwMode="auto">
            <a:xfrm>
              <a:off x="1874826" y="5476067"/>
              <a:ext cx="381000" cy="152324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782C7D6-232E-EB4D-83B5-ECE4BC972439}"/>
                </a:ext>
              </a:extLst>
            </p:cNvPr>
            <p:cNvSpPr/>
            <p:nvPr/>
          </p:nvSpPr>
          <p:spPr bwMode="auto">
            <a:xfrm>
              <a:off x="2227765" y="5476067"/>
              <a:ext cx="381000" cy="152324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5F18D0C-DF6C-0441-8770-ABF8427C8857}"/>
                </a:ext>
              </a:extLst>
            </p:cNvPr>
            <p:cNvSpPr/>
            <p:nvPr/>
          </p:nvSpPr>
          <p:spPr bwMode="auto">
            <a:xfrm>
              <a:off x="2610323" y="5476067"/>
              <a:ext cx="381000" cy="1523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20E47CC-B907-494C-B3C9-B55DAD4819D7}"/>
                </a:ext>
              </a:extLst>
            </p:cNvPr>
            <p:cNvSpPr/>
            <p:nvPr/>
          </p:nvSpPr>
          <p:spPr bwMode="auto">
            <a:xfrm>
              <a:off x="2963262" y="5476067"/>
              <a:ext cx="381000" cy="152324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3B984D6-3B89-F447-8818-CBB7C9B3E9C4}"/>
                </a:ext>
              </a:extLst>
            </p:cNvPr>
            <p:cNvSpPr/>
            <p:nvPr/>
          </p:nvSpPr>
          <p:spPr bwMode="auto">
            <a:xfrm>
              <a:off x="3344262" y="5476067"/>
              <a:ext cx="381000" cy="1523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B871635-961F-C744-8060-6BF922B44E44}"/>
                </a:ext>
              </a:extLst>
            </p:cNvPr>
            <p:cNvSpPr/>
            <p:nvPr/>
          </p:nvSpPr>
          <p:spPr bwMode="auto">
            <a:xfrm>
              <a:off x="3697201" y="5476067"/>
              <a:ext cx="381000" cy="152324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C601BBB-59BC-D244-99B2-4D18607FDF14}"/>
                </a:ext>
              </a:extLst>
            </p:cNvPr>
            <p:cNvSpPr/>
            <p:nvPr/>
          </p:nvSpPr>
          <p:spPr bwMode="auto">
            <a:xfrm>
              <a:off x="4078201" y="5476067"/>
              <a:ext cx="381000" cy="152324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64F5837-2CE7-804A-8756-6C46A8E53CAE}"/>
                </a:ext>
              </a:extLst>
            </p:cNvPr>
            <p:cNvSpPr/>
            <p:nvPr/>
          </p:nvSpPr>
          <p:spPr bwMode="auto">
            <a:xfrm>
              <a:off x="4431140" y="5476067"/>
              <a:ext cx="381000" cy="152324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D0E61D9-9979-F64D-8309-1F836042E34C}"/>
                </a:ext>
              </a:extLst>
            </p:cNvPr>
            <p:cNvSpPr/>
            <p:nvPr/>
          </p:nvSpPr>
          <p:spPr bwMode="auto">
            <a:xfrm>
              <a:off x="4812140" y="5476067"/>
              <a:ext cx="381000" cy="1523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AEC5CAE-BEDF-4943-AA32-EBE5BD46B3BC}"/>
                </a:ext>
              </a:extLst>
            </p:cNvPr>
            <p:cNvSpPr/>
            <p:nvPr/>
          </p:nvSpPr>
          <p:spPr bwMode="auto">
            <a:xfrm>
              <a:off x="5165079" y="5476067"/>
              <a:ext cx="381000" cy="152324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3B02E54-94DE-7C4E-836C-81AC4F08BFDC}"/>
                </a:ext>
              </a:extLst>
            </p:cNvPr>
            <p:cNvSpPr/>
            <p:nvPr/>
          </p:nvSpPr>
          <p:spPr bwMode="auto">
            <a:xfrm>
              <a:off x="5547637" y="5476067"/>
              <a:ext cx="381000" cy="152324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E0C9350-4928-6F4C-86F9-9B9C0FAD3629}"/>
                </a:ext>
              </a:extLst>
            </p:cNvPr>
            <p:cNvSpPr/>
            <p:nvPr/>
          </p:nvSpPr>
          <p:spPr bwMode="auto">
            <a:xfrm>
              <a:off x="5928637" y="5476067"/>
              <a:ext cx="381000" cy="1523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A7D1C29-77C4-1844-986B-3D76B407C41F}"/>
                </a:ext>
              </a:extLst>
            </p:cNvPr>
            <p:cNvSpPr/>
            <p:nvPr/>
          </p:nvSpPr>
          <p:spPr bwMode="auto">
            <a:xfrm>
              <a:off x="6297720" y="5476067"/>
              <a:ext cx="381000" cy="1523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4F6106C-F4F8-EF4F-9B49-7BBF55DD6836}"/>
                </a:ext>
              </a:extLst>
            </p:cNvPr>
            <p:cNvSpPr/>
            <p:nvPr/>
          </p:nvSpPr>
          <p:spPr bwMode="auto">
            <a:xfrm>
              <a:off x="6678720" y="5476067"/>
              <a:ext cx="381000" cy="1523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4B29ED9-B4FD-7446-8126-6EE30C00A732}"/>
                </a:ext>
              </a:extLst>
            </p:cNvPr>
            <p:cNvSpPr txBox="1"/>
            <p:nvPr/>
          </p:nvSpPr>
          <p:spPr>
            <a:xfrm>
              <a:off x="261926" y="4953220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Blocks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BC5296F-B041-8B4F-A7F8-6210EBC0879F}"/>
                </a:ext>
              </a:extLst>
            </p:cNvPr>
            <p:cNvSpPr txBox="1"/>
            <p:nvPr/>
          </p:nvSpPr>
          <p:spPr>
            <a:xfrm>
              <a:off x="261925" y="5356297"/>
              <a:ext cx="7489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State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5F8476E-8504-394D-94BF-2E83C9CAC099}"/>
                </a:ext>
              </a:extLst>
            </p:cNvPr>
            <p:cNvSpPr txBox="1"/>
            <p:nvPr/>
          </p:nvSpPr>
          <p:spPr>
            <a:xfrm>
              <a:off x="1074828" y="5414237"/>
              <a:ext cx="4267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0" dirty="0">
                  <a:latin typeface="Gill Sans Light"/>
                </a:rPr>
                <a:t>free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1388225-B2EA-1E4C-979C-763A8401CC48}"/>
                </a:ext>
              </a:extLst>
            </p:cNvPr>
            <p:cNvSpPr txBox="1"/>
            <p:nvPr/>
          </p:nvSpPr>
          <p:spPr>
            <a:xfrm>
              <a:off x="2561815" y="5409124"/>
              <a:ext cx="4267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0" dirty="0">
                  <a:latin typeface="Gill Sans Light"/>
                </a:rPr>
                <a:t>free</a:t>
              </a:r>
            </a:p>
          </p:txBody>
        </p:sp>
      </p:grp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D571E05-3FB6-B049-AED7-703955EFDAE7}"/>
              </a:ext>
            </a:extLst>
          </p:cNvPr>
          <p:cNvCxnSpPr/>
          <p:nvPr/>
        </p:nvCxnSpPr>
        <p:spPr bwMode="auto">
          <a:xfrm flipV="1">
            <a:off x="4532834" y="2375242"/>
            <a:ext cx="979783" cy="12134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4" name="Arc 83">
            <a:extLst>
              <a:ext uri="{FF2B5EF4-FFF2-40B4-BE49-F238E27FC236}">
                <a16:creationId xmlns:a16="http://schemas.microsoft.com/office/drawing/2014/main" id="{347CDA2A-A58F-F64D-A09E-A9D90F3680A3}"/>
              </a:ext>
            </a:extLst>
          </p:cNvPr>
          <p:cNvSpPr/>
          <p:nvPr/>
        </p:nvSpPr>
        <p:spPr bwMode="auto">
          <a:xfrm rot="16200000">
            <a:off x="8308910" y="3928198"/>
            <a:ext cx="2437069" cy="1712518"/>
          </a:xfrm>
          <a:prstGeom prst="arc">
            <a:avLst>
              <a:gd name="adj1" fmla="val 16200000"/>
              <a:gd name="adj2" fmla="val 326812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B8FB434-2E37-D445-8B0D-7141935E4DBB}"/>
              </a:ext>
            </a:extLst>
          </p:cNvPr>
          <p:cNvCxnSpPr/>
          <p:nvPr/>
        </p:nvCxnSpPr>
        <p:spPr bwMode="auto">
          <a:xfrm>
            <a:off x="7198403" y="1045313"/>
            <a:ext cx="0" cy="344066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2922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11A890C-CF31-0848-A32F-D605DF752088}"/>
              </a:ext>
            </a:extLst>
          </p:cNvPr>
          <p:cNvSpPr/>
          <p:nvPr/>
        </p:nvSpPr>
        <p:spPr bwMode="auto">
          <a:xfrm>
            <a:off x="4030015" y="4958769"/>
            <a:ext cx="6584731" cy="42493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BD41BA7-4593-4145-928A-782E9FC492A2}"/>
              </a:ext>
            </a:extLst>
          </p:cNvPr>
          <p:cNvGrpSpPr/>
          <p:nvPr/>
        </p:nvGrpSpPr>
        <p:grpSpPr>
          <a:xfrm>
            <a:off x="4419641" y="2045201"/>
            <a:ext cx="564685" cy="1133359"/>
            <a:chOff x="676026" y="1971097"/>
            <a:chExt cx="564685" cy="1133359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B826D0B-0CB6-5549-9FBC-CE90E0639655}"/>
                </a:ext>
              </a:extLst>
            </p:cNvPr>
            <p:cNvSpPr/>
            <p:nvPr/>
          </p:nvSpPr>
          <p:spPr bwMode="auto">
            <a:xfrm>
              <a:off x="676026" y="1971097"/>
              <a:ext cx="564685" cy="11333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7D2E234-45B3-D549-B68D-BC5B9EC346E7}"/>
                </a:ext>
              </a:extLst>
            </p:cNvPr>
            <p:cNvSpPr/>
            <p:nvPr/>
          </p:nvSpPr>
          <p:spPr bwMode="auto">
            <a:xfrm>
              <a:off x="676026" y="2375242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DF2BEA0-6B5F-DD47-9157-2A2070BB01D2}"/>
                </a:ext>
              </a:extLst>
            </p:cNvPr>
            <p:cNvSpPr/>
            <p:nvPr/>
          </p:nvSpPr>
          <p:spPr bwMode="auto">
            <a:xfrm>
              <a:off x="676026" y="2576609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152B17B-77EF-A54A-83BE-9C0C2418CB85}"/>
              </a:ext>
            </a:extLst>
          </p:cNvPr>
          <p:cNvGrpSpPr/>
          <p:nvPr/>
        </p:nvGrpSpPr>
        <p:grpSpPr>
          <a:xfrm>
            <a:off x="4267241" y="1892801"/>
            <a:ext cx="564685" cy="1133359"/>
            <a:chOff x="676026" y="1971097"/>
            <a:chExt cx="564685" cy="1133359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B0CA747-9E9E-E74B-8850-8733415EF22F}"/>
                </a:ext>
              </a:extLst>
            </p:cNvPr>
            <p:cNvSpPr/>
            <p:nvPr/>
          </p:nvSpPr>
          <p:spPr bwMode="auto">
            <a:xfrm>
              <a:off x="676026" y="1971097"/>
              <a:ext cx="564685" cy="11333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6CD724B-4483-4E40-8639-9FF76F0706D9}"/>
                </a:ext>
              </a:extLst>
            </p:cNvPr>
            <p:cNvSpPr/>
            <p:nvPr/>
          </p:nvSpPr>
          <p:spPr bwMode="auto">
            <a:xfrm>
              <a:off x="676026" y="2375242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107AE50-E230-CC47-9103-68A1E247F2CC}"/>
                </a:ext>
              </a:extLst>
            </p:cNvPr>
            <p:cNvSpPr/>
            <p:nvPr/>
          </p:nvSpPr>
          <p:spPr bwMode="auto">
            <a:xfrm>
              <a:off x="676026" y="2576609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7472E0-9E56-CA4A-A725-9932AA533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Buffer Cache: open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FBACC-7B76-F341-828E-B4191B690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903" y="1536395"/>
            <a:ext cx="3121765" cy="337039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Directory lookup repeat as needed:</a:t>
            </a:r>
          </a:p>
          <a:p>
            <a:pPr lvl="1"/>
            <a:r>
              <a:rPr lang="en-US" dirty="0"/>
              <a:t>load block of directory</a:t>
            </a:r>
          </a:p>
          <a:p>
            <a:pPr lvl="1"/>
            <a:r>
              <a:rPr lang="en-US" dirty="0"/>
              <a:t>search for map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53B1D8-918A-F044-8B2C-10CD4E815A05}"/>
              </a:ext>
            </a:extLst>
          </p:cNvPr>
          <p:cNvSpPr txBox="1"/>
          <p:nvPr/>
        </p:nvSpPr>
        <p:spPr>
          <a:xfrm>
            <a:off x="9924381" y="4408383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Memory</a:t>
            </a:r>
          </a:p>
        </p:txBody>
      </p:sp>
      <p:pic>
        <p:nvPicPr>
          <p:cNvPr id="6" name="Picture 5" descr="Screen Shot 2014-10-22 at 5.27.38 PM.png">
            <a:extLst>
              <a:ext uri="{FF2B5EF4-FFF2-40B4-BE49-F238E27FC236}">
                <a16:creationId xmlns:a16="http://schemas.microsoft.com/office/drawing/2014/main" id="{0251C70E-E345-4241-8C3F-E63E5D27A39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959" y="766412"/>
            <a:ext cx="3371841" cy="342458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29B2D66-49F8-6F4B-AB57-35DA2204B4C3}"/>
              </a:ext>
            </a:extLst>
          </p:cNvPr>
          <p:cNvSpPr/>
          <p:nvPr/>
        </p:nvSpPr>
        <p:spPr bwMode="auto">
          <a:xfrm>
            <a:off x="4029248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DE4B9D-4F02-5243-82F7-B3E8C5C0DF3F}"/>
              </a:ext>
            </a:extLst>
          </p:cNvPr>
          <p:cNvSpPr/>
          <p:nvPr/>
        </p:nvSpPr>
        <p:spPr bwMode="auto">
          <a:xfrm>
            <a:off x="4382187" y="4965994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805566-8356-314E-9FB2-0B97E39401BF}"/>
              </a:ext>
            </a:extLst>
          </p:cNvPr>
          <p:cNvSpPr/>
          <p:nvPr/>
        </p:nvSpPr>
        <p:spPr bwMode="auto">
          <a:xfrm>
            <a:off x="4763187" y="4965994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DE85CB-68BD-EB4D-BABB-444C1305C48C}"/>
              </a:ext>
            </a:extLst>
          </p:cNvPr>
          <p:cNvSpPr/>
          <p:nvPr/>
        </p:nvSpPr>
        <p:spPr bwMode="auto">
          <a:xfrm>
            <a:off x="5116126" y="4965994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4EA6F1-B04B-0C4F-A096-A4DA60CFB20F}"/>
              </a:ext>
            </a:extLst>
          </p:cNvPr>
          <p:cNvSpPr/>
          <p:nvPr/>
        </p:nvSpPr>
        <p:spPr bwMode="auto">
          <a:xfrm>
            <a:off x="5498684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BE16D1-6855-7042-B1DA-A68D42B812AC}"/>
              </a:ext>
            </a:extLst>
          </p:cNvPr>
          <p:cNvSpPr/>
          <p:nvPr/>
        </p:nvSpPr>
        <p:spPr bwMode="auto">
          <a:xfrm>
            <a:off x="5851623" y="4965994"/>
            <a:ext cx="381000" cy="424723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DC196D-D0E0-4649-9418-78F487E19A62}"/>
              </a:ext>
            </a:extLst>
          </p:cNvPr>
          <p:cNvSpPr/>
          <p:nvPr/>
        </p:nvSpPr>
        <p:spPr bwMode="auto">
          <a:xfrm>
            <a:off x="6232623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40E2EA-2B5A-8043-953E-2E769675B324}"/>
              </a:ext>
            </a:extLst>
          </p:cNvPr>
          <p:cNvSpPr/>
          <p:nvPr/>
        </p:nvSpPr>
        <p:spPr bwMode="auto">
          <a:xfrm>
            <a:off x="6585562" y="4965994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4927FA-32F4-F846-8AC3-73D9A39701F3}"/>
              </a:ext>
            </a:extLst>
          </p:cNvPr>
          <p:cNvSpPr/>
          <p:nvPr/>
        </p:nvSpPr>
        <p:spPr bwMode="auto">
          <a:xfrm>
            <a:off x="6966562" y="4965994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EE1560-B4F9-7D4B-BCC5-E161CF868E83}"/>
              </a:ext>
            </a:extLst>
          </p:cNvPr>
          <p:cNvSpPr/>
          <p:nvPr/>
        </p:nvSpPr>
        <p:spPr bwMode="auto">
          <a:xfrm>
            <a:off x="7319501" y="4965994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CE47A6-777D-4A4C-92EB-540E6338170D}"/>
              </a:ext>
            </a:extLst>
          </p:cNvPr>
          <p:cNvSpPr/>
          <p:nvPr/>
        </p:nvSpPr>
        <p:spPr bwMode="auto">
          <a:xfrm>
            <a:off x="7700501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1F5CBD-2F7F-DF47-AF57-306ABE12FDC0}"/>
              </a:ext>
            </a:extLst>
          </p:cNvPr>
          <p:cNvSpPr/>
          <p:nvPr/>
        </p:nvSpPr>
        <p:spPr bwMode="auto">
          <a:xfrm>
            <a:off x="8053440" y="4965994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500DCD-6880-1143-B5F9-DF3A35C258E4}"/>
              </a:ext>
            </a:extLst>
          </p:cNvPr>
          <p:cNvSpPr/>
          <p:nvPr/>
        </p:nvSpPr>
        <p:spPr bwMode="auto">
          <a:xfrm>
            <a:off x="8435998" y="4965994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942D9D-3782-DD48-A807-EDF08FABE1AA}"/>
              </a:ext>
            </a:extLst>
          </p:cNvPr>
          <p:cNvSpPr/>
          <p:nvPr/>
        </p:nvSpPr>
        <p:spPr bwMode="auto">
          <a:xfrm>
            <a:off x="8802968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B48F5A-8FC6-4842-B62C-CF7C629A2496}"/>
              </a:ext>
            </a:extLst>
          </p:cNvPr>
          <p:cNvSpPr/>
          <p:nvPr/>
        </p:nvSpPr>
        <p:spPr bwMode="auto">
          <a:xfrm>
            <a:off x="9169937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3EF462-C1CD-BA49-9614-B98549D9C98C}"/>
              </a:ext>
            </a:extLst>
          </p:cNvPr>
          <p:cNvSpPr/>
          <p:nvPr/>
        </p:nvSpPr>
        <p:spPr bwMode="auto">
          <a:xfrm>
            <a:off x="9539950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EAB473C-51C9-7C49-B893-E43CF3D00ECC}"/>
              </a:ext>
            </a:extLst>
          </p:cNvPr>
          <p:cNvSpPr/>
          <p:nvPr/>
        </p:nvSpPr>
        <p:spPr bwMode="auto">
          <a:xfrm>
            <a:off x="4027136" y="5474816"/>
            <a:ext cx="6584731" cy="1524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447CE3F-5AEF-044E-8B59-98D237F3A1B7}"/>
              </a:ext>
            </a:extLst>
          </p:cNvPr>
          <p:cNvSpPr/>
          <p:nvPr/>
        </p:nvSpPr>
        <p:spPr bwMode="auto">
          <a:xfrm>
            <a:off x="4027135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AC4D7F-D4A4-E548-9DA7-913C6DE8EC90}"/>
              </a:ext>
            </a:extLst>
          </p:cNvPr>
          <p:cNvSpPr/>
          <p:nvPr/>
        </p:nvSpPr>
        <p:spPr bwMode="auto">
          <a:xfrm>
            <a:off x="4380074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DF585B-19EE-DA45-9F49-A167A47DCEF1}"/>
              </a:ext>
            </a:extLst>
          </p:cNvPr>
          <p:cNvSpPr/>
          <p:nvPr/>
        </p:nvSpPr>
        <p:spPr bwMode="auto">
          <a:xfrm>
            <a:off x="4761074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782C7D6-232E-EB4D-83B5-ECE4BC972439}"/>
              </a:ext>
            </a:extLst>
          </p:cNvPr>
          <p:cNvSpPr/>
          <p:nvPr/>
        </p:nvSpPr>
        <p:spPr bwMode="auto">
          <a:xfrm>
            <a:off x="5114013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5F18D0C-DF6C-0441-8770-ABF8427C8857}"/>
              </a:ext>
            </a:extLst>
          </p:cNvPr>
          <p:cNvSpPr/>
          <p:nvPr/>
        </p:nvSpPr>
        <p:spPr bwMode="auto">
          <a:xfrm>
            <a:off x="5496571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20E47CC-B907-494C-B3C9-B55DAD4819D7}"/>
              </a:ext>
            </a:extLst>
          </p:cNvPr>
          <p:cNvSpPr/>
          <p:nvPr/>
        </p:nvSpPr>
        <p:spPr bwMode="auto">
          <a:xfrm>
            <a:off x="5849510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3B984D6-3B89-F447-8818-CBB7C9B3E9C4}"/>
              </a:ext>
            </a:extLst>
          </p:cNvPr>
          <p:cNvSpPr/>
          <p:nvPr/>
        </p:nvSpPr>
        <p:spPr bwMode="auto">
          <a:xfrm>
            <a:off x="6230510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B871635-961F-C744-8060-6BF922B44E44}"/>
              </a:ext>
            </a:extLst>
          </p:cNvPr>
          <p:cNvSpPr/>
          <p:nvPr/>
        </p:nvSpPr>
        <p:spPr bwMode="auto">
          <a:xfrm>
            <a:off x="6583449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C601BBB-59BC-D244-99B2-4D18607FDF14}"/>
              </a:ext>
            </a:extLst>
          </p:cNvPr>
          <p:cNvSpPr/>
          <p:nvPr/>
        </p:nvSpPr>
        <p:spPr bwMode="auto">
          <a:xfrm>
            <a:off x="6964449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64F5837-2CE7-804A-8756-6C46A8E53CAE}"/>
              </a:ext>
            </a:extLst>
          </p:cNvPr>
          <p:cNvSpPr/>
          <p:nvPr/>
        </p:nvSpPr>
        <p:spPr bwMode="auto">
          <a:xfrm>
            <a:off x="7317388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D0E61D9-9979-F64D-8309-1F836042E34C}"/>
              </a:ext>
            </a:extLst>
          </p:cNvPr>
          <p:cNvSpPr/>
          <p:nvPr/>
        </p:nvSpPr>
        <p:spPr bwMode="auto">
          <a:xfrm>
            <a:off x="7698388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AEC5CAE-BEDF-4943-AA32-EBE5BD46B3BC}"/>
              </a:ext>
            </a:extLst>
          </p:cNvPr>
          <p:cNvSpPr/>
          <p:nvPr/>
        </p:nvSpPr>
        <p:spPr bwMode="auto">
          <a:xfrm>
            <a:off x="8051327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3B02E54-94DE-7C4E-836C-81AC4F08BFDC}"/>
              </a:ext>
            </a:extLst>
          </p:cNvPr>
          <p:cNvSpPr/>
          <p:nvPr/>
        </p:nvSpPr>
        <p:spPr bwMode="auto">
          <a:xfrm>
            <a:off x="8433885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E0C9350-4928-6F4C-86F9-9B9C0FAD3629}"/>
              </a:ext>
            </a:extLst>
          </p:cNvPr>
          <p:cNvSpPr/>
          <p:nvPr/>
        </p:nvSpPr>
        <p:spPr bwMode="auto">
          <a:xfrm>
            <a:off x="8814885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A7D1C29-77C4-1844-986B-3D76B407C41F}"/>
              </a:ext>
            </a:extLst>
          </p:cNvPr>
          <p:cNvSpPr/>
          <p:nvPr/>
        </p:nvSpPr>
        <p:spPr bwMode="auto">
          <a:xfrm>
            <a:off x="9183968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4F6106C-F4F8-EF4F-9B49-7BBF55DD6836}"/>
              </a:ext>
            </a:extLst>
          </p:cNvPr>
          <p:cNvSpPr/>
          <p:nvPr/>
        </p:nvSpPr>
        <p:spPr bwMode="auto">
          <a:xfrm>
            <a:off x="9564968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B29ED9-B4FD-7446-8126-6EE30C00A732}"/>
              </a:ext>
            </a:extLst>
          </p:cNvPr>
          <p:cNvSpPr txBox="1"/>
          <p:nvPr/>
        </p:nvSpPr>
        <p:spPr>
          <a:xfrm>
            <a:off x="3148175" y="495322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Blocks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C5296F-B041-8B4F-A7F8-6210EBC0879F}"/>
              </a:ext>
            </a:extLst>
          </p:cNvPr>
          <p:cNvSpPr txBox="1"/>
          <p:nvPr/>
        </p:nvSpPr>
        <p:spPr>
          <a:xfrm>
            <a:off x="3148174" y="5356297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State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9680888-C47D-2047-9EB0-D92D71AE4F14}"/>
              </a:ext>
            </a:extLst>
          </p:cNvPr>
          <p:cNvSpPr txBox="1"/>
          <p:nvPr/>
        </p:nvSpPr>
        <p:spPr>
          <a:xfrm>
            <a:off x="11094277" y="6858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Disk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77495B-5CB1-A34E-A1CD-206F6EE2AB29}"/>
              </a:ext>
            </a:extLst>
          </p:cNvPr>
          <p:cNvSpPr txBox="1"/>
          <p:nvPr/>
        </p:nvSpPr>
        <p:spPr>
          <a:xfrm>
            <a:off x="5249791" y="3184541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Dir Data blocks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F215DC5-E1B2-7940-8CE9-AA8C54FA8063}"/>
              </a:ext>
            </a:extLst>
          </p:cNvPr>
          <p:cNvSpPr txBox="1"/>
          <p:nvPr/>
        </p:nvSpPr>
        <p:spPr>
          <a:xfrm>
            <a:off x="5188478" y="190500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Gill Sans Light"/>
              </a:rPr>
              <a:t>iNodes</a:t>
            </a:r>
            <a:endParaRPr lang="en-US" dirty="0">
              <a:latin typeface="Gill Sans Light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057B06-5E95-414F-AB58-73BF39DD9F24}"/>
              </a:ext>
            </a:extLst>
          </p:cNvPr>
          <p:cNvSpPr txBox="1"/>
          <p:nvPr/>
        </p:nvSpPr>
        <p:spPr>
          <a:xfrm>
            <a:off x="5234904" y="3998100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Free bitmap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2C4CBB8-A6A6-1E4B-92B7-8DD9EE4E687C}"/>
              </a:ext>
            </a:extLst>
          </p:cNvPr>
          <p:cNvGrpSpPr/>
          <p:nvPr/>
        </p:nvGrpSpPr>
        <p:grpSpPr>
          <a:xfrm>
            <a:off x="4116524" y="1971098"/>
            <a:ext cx="564685" cy="1133359"/>
            <a:chOff x="676026" y="1971097"/>
            <a:chExt cx="564685" cy="1133359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31A92E4-1898-DB41-A559-F326D34B2716}"/>
                </a:ext>
              </a:extLst>
            </p:cNvPr>
            <p:cNvSpPr/>
            <p:nvPr/>
          </p:nvSpPr>
          <p:spPr bwMode="auto">
            <a:xfrm>
              <a:off x="676026" y="1971097"/>
              <a:ext cx="564685" cy="11333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DEC8F50-6EDC-594E-A85A-8AEEAA2FD3EA}"/>
                </a:ext>
              </a:extLst>
            </p:cNvPr>
            <p:cNvSpPr/>
            <p:nvPr/>
          </p:nvSpPr>
          <p:spPr bwMode="auto">
            <a:xfrm>
              <a:off x="676026" y="2375242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9403E66-88E6-ED4B-AC6C-40A382804BD4}"/>
                </a:ext>
              </a:extLst>
            </p:cNvPr>
            <p:cNvSpPr/>
            <p:nvPr/>
          </p:nvSpPr>
          <p:spPr bwMode="auto">
            <a:xfrm>
              <a:off x="676026" y="2576609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D5536806-548C-3A4E-90C7-CC7449119C14}"/>
              </a:ext>
            </a:extLst>
          </p:cNvPr>
          <p:cNvSpPr txBox="1"/>
          <p:nvPr/>
        </p:nvSpPr>
        <p:spPr>
          <a:xfrm>
            <a:off x="3495848" y="2282498"/>
            <a:ext cx="642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0" dirty="0">
                <a:latin typeface="Gill Sans Light"/>
                <a:cs typeface="Arial" panose="020B0604020202020204" pitchFamily="34" charset="0"/>
              </a:rPr>
              <a:t>file desc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6E1C94C-A8EE-664B-A8B0-280FCE228EA4}"/>
              </a:ext>
            </a:extLst>
          </p:cNvPr>
          <p:cNvSpPr txBox="1"/>
          <p:nvPr/>
        </p:nvSpPr>
        <p:spPr>
          <a:xfrm>
            <a:off x="3903303" y="1576078"/>
            <a:ext cx="64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0" dirty="0">
                <a:latin typeface="Gill Sans Light"/>
                <a:cs typeface="Arial" panose="020B0604020202020204" pitchFamily="34" charset="0"/>
              </a:rPr>
              <a:t>PCB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6271393-4838-2447-B40E-A07881A4E060}"/>
              </a:ext>
            </a:extLst>
          </p:cNvPr>
          <p:cNvSpPr/>
          <p:nvPr/>
        </p:nvSpPr>
        <p:spPr bwMode="auto">
          <a:xfrm>
            <a:off x="5554966" y="1187372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6F47224-D8A8-CE42-9708-0286911B59E0}"/>
              </a:ext>
            </a:extLst>
          </p:cNvPr>
          <p:cNvSpPr/>
          <p:nvPr/>
        </p:nvSpPr>
        <p:spPr bwMode="auto">
          <a:xfrm>
            <a:off x="6060941" y="1272581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EEC1670-3DB2-BB46-8F83-C04E067818EE}"/>
              </a:ext>
            </a:extLst>
          </p:cNvPr>
          <p:cNvSpPr/>
          <p:nvPr/>
        </p:nvSpPr>
        <p:spPr bwMode="auto">
          <a:xfrm>
            <a:off x="6187798" y="1371530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6F84980-F25B-DA4A-82EB-E59CFA06C90D}"/>
              </a:ext>
            </a:extLst>
          </p:cNvPr>
          <p:cNvSpPr/>
          <p:nvPr/>
        </p:nvSpPr>
        <p:spPr bwMode="auto">
          <a:xfrm>
            <a:off x="5525851" y="2360942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162FFBE-0A23-134D-8B72-A693890E938B}"/>
              </a:ext>
            </a:extLst>
          </p:cNvPr>
          <p:cNvSpPr/>
          <p:nvPr/>
        </p:nvSpPr>
        <p:spPr bwMode="auto">
          <a:xfrm>
            <a:off x="5771377" y="2484661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699E335-78A7-C84F-B0F4-C341A617C5E6}"/>
              </a:ext>
            </a:extLst>
          </p:cNvPr>
          <p:cNvSpPr/>
          <p:nvPr/>
        </p:nvSpPr>
        <p:spPr bwMode="auto">
          <a:xfrm>
            <a:off x="6031417" y="2644840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E0FFDFB-37DC-1746-8C63-8FA22EDCA279}"/>
              </a:ext>
            </a:extLst>
          </p:cNvPr>
          <p:cNvSpPr txBox="1"/>
          <p:nvPr/>
        </p:nvSpPr>
        <p:spPr>
          <a:xfrm>
            <a:off x="7198405" y="1376023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Reading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8F45DB6-5062-954C-8405-68A756F00692}"/>
              </a:ext>
            </a:extLst>
          </p:cNvPr>
          <p:cNvSpPr txBox="1"/>
          <p:nvPr/>
        </p:nvSpPr>
        <p:spPr>
          <a:xfrm>
            <a:off x="7198404" y="2766831"/>
            <a:ext cx="975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Writing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A6B8BD3-FFDB-0944-9427-FDEC2ACBF3F0}"/>
              </a:ext>
            </a:extLst>
          </p:cNvPr>
          <p:cNvSpPr/>
          <p:nvPr/>
        </p:nvSpPr>
        <p:spPr bwMode="auto">
          <a:xfrm>
            <a:off x="5503264" y="3539357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F20D873-01BF-CF40-829C-8B2C81B3007E}"/>
              </a:ext>
            </a:extLst>
          </p:cNvPr>
          <p:cNvSpPr/>
          <p:nvPr/>
        </p:nvSpPr>
        <p:spPr bwMode="auto">
          <a:xfrm>
            <a:off x="5979724" y="3539357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9C8E942-6E1C-194E-A92A-C22E49AEC226}"/>
              </a:ext>
            </a:extLst>
          </p:cNvPr>
          <p:cNvSpPr/>
          <p:nvPr/>
        </p:nvSpPr>
        <p:spPr bwMode="auto">
          <a:xfrm>
            <a:off x="5503264" y="4325298"/>
            <a:ext cx="381000" cy="424723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F8476E-8504-394D-94BF-2E83C9CAC099}"/>
              </a:ext>
            </a:extLst>
          </p:cNvPr>
          <p:cNvSpPr txBox="1"/>
          <p:nvPr/>
        </p:nvSpPr>
        <p:spPr>
          <a:xfrm>
            <a:off x="3961076" y="5414237"/>
            <a:ext cx="4267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>
                <a:latin typeface="Gill Sans Light"/>
              </a:rPr>
              <a:t>free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1388225-B2EA-1E4C-979C-763A8401CC48}"/>
              </a:ext>
            </a:extLst>
          </p:cNvPr>
          <p:cNvSpPr txBox="1"/>
          <p:nvPr/>
        </p:nvSpPr>
        <p:spPr>
          <a:xfrm>
            <a:off x="5448063" y="5409124"/>
            <a:ext cx="4267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>
                <a:latin typeface="Gill Sans Light"/>
              </a:rPr>
              <a:t>free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D571E05-3FB6-B049-AED7-703955EFDAE7}"/>
              </a:ext>
            </a:extLst>
          </p:cNvPr>
          <p:cNvCxnSpPr/>
          <p:nvPr/>
        </p:nvCxnSpPr>
        <p:spPr bwMode="auto">
          <a:xfrm flipV="1">
            <a:off x="4523482" y="2375242"/>
            <a:ext cx="979783" cy="12134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4" name="Arc 83">
            <a:extLst>
              <a:ext uri="{FF2B5EF4-FFF2-40B4-BE49-F238E27FC236}">
                <a16:creationId xmlns:a16="http://schemas.microsoft.com/office/drawing/2014/main" id="{347CDA2A-A58F-F64D-A09E-A9D90F3680A3}"/>
              </a:ext>
            </a:extLst>
          </p:cNvPr>
          <p:cNvSpPr/>
          <p:nvPr/>
        </p:nvSpPr>
        <p:spPr bwMode="auto">
          <a:xfrm rot="16200000">
            <a:off x="8165862" y="3928198"/>
            <a:ext cx="2437069" cy="1712518"/>
          </a:xfrm>
          <a:prstGeom prst="arc">
            <a:avLst>
              <a:gd name="adj1" fmla="val 16200000"/>
              <a:gd name="adj2" fmla="val 326812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5490486" y="5420211"/>
            <a:ext cx="381000" cy="261610"/>
            <a:chOff x="2711573" y="5779211"/>
            <a:chExt cx="381000" cy="261610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20E47CC-B907-494C-B3C9-B55DAD4819D7}"/>
                </a:ext>
              </a:extLst>
            </p:cNvPr>
            <p:cNvSpPr/>
            <p:nvPr/>
          </p:nvSpPr>
          <p:spPr bwMode="auto">
            <a:xfrm>
              <a:off x="2711573" y="5833854"/>
              <a:ext cx="381000" cy="152324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Gill Sans Light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6A11F88-E024-6141-8790-1FD367765D09}"/>
                </a:ext>
              </a:extLst>
            </p:cNvPr>
            <p:cNvSpPr txBox="1"/>
            <p:nvPr/>
          </p:nvSpPr>
          <p:spPr>
            <a:xfrm>
              <a:off x="2734399" y="5779211"/>
              <a:ext cx="3097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0" dirty="0" err="1">
                  <a:latin typeface="Gill Sans Light"/>
                </a:rPr>
                <a:t>rd</a:t>
              </a:r>
              <a:endParaRPr lang="en-US" sz="1100" b="0" dirty="0">
                <a:latin typeface="Gill Sans Light"/>
              </a:endParaRPr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2C949AC3-5977-054E-BED1-A0396819F771}"/>
              </a:ext>
            </a:extLst>
          </p:cNvPr>
          <p:cNvSpPr/>
          <p:nvPr/>
        </p:nvSpPr>
        <p:spPr bwMode="auto">
          <a:xfrm>
            <a:off x="9198882" y="1892429"/>
            <a:ext cx="341068" cy="317372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A06F8FB-23D5-7A45-83BE-E7C4DD5DC1BB}"/>
              </a:ext>
            </a:extLst>
          </p:cNvPr>
          <p:cNvSpPr/>
          <p:nvPr/>
        </p:nvSpPr>
        <p:spPr bwMode="auto">
          <a:xfrm>
            <a:off x="7698388" y="1797266"/>
            <a:ext cx="381000" cy="424723"/>
          </a:xfrm>
          <a:prstGeom prst="rect">
            <a:avLst/>
          </a:prstGeom>
          <a:solidFill>
            <a:srgbClr val="FFC000">
              <a:alpha val="23922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4A3463C-3B19-CC47-B494-35F5BAB774C8}"/>
              </a:ext>
            </a:extLst>
          </p:cNvPr>
          <p:cNvCxnSpPr/>
          <p:nvPr/>
        </p:nvCxnSpPr>
        <p:spPr bwMode="auto">
          <a:xfrm flipH="1" flipV="1">
            <a:off x="8152163" y="2007482"/>
            <a:ext cx="1017775" cy="37719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34FA2B14-635D-1D4B-8169-DC0E301DD969}"/>
              </a:ext>
            </a:extLst>
          </p:cNvPr>
          <p:cNvSpPr/>
          <p:nvPr/>
        </p:nvSpPr>
        <p:spPr bwMode="auto">
          <a:xfrm>
            <a:off x="5497716" y="4961887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1FA165B-8B38-8A42-BB87-8C352BA4BED7}"/>
              </a:ext>
            </a:extLst>
          </p:cNvPr>
          <p:cNvSpPr/>
          <p:nvPr/>
        </p:nvSpPr>
        <p:spPr bwMode="auto">
          <a:xfrm>
            <a:off x="6550865" y="3528028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293AFD5-AD6B-EE43-AE7B-14E09B49B271}"/>
              </a:ext>
            </a:extLst>
          </p:cNvPr>
          <p:cNvSpPr txBox="1"/>
          <p:nvPr/>
        </p:nvSpPr>
        <p:spPr>
          <a:xfrm>
            <a:off x="5496841" y="5427532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 err="1">
                <a:latin typeface="Gill Sans Light"/>
              </a:rPr>
              <a:t>dir</a:t>
            </a:r>
            <a:endParaRPr lang="en-US" sz="1100" b="0" dirty="0">
              <a:latin typeface="Gill Sans Light"/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2935577-E0BB-1745-BFF6-9E1C95829C8C}"/>
              </a:ext>
            </a:extLst>
          </p:cNvPr>
          <p:cNvCxnSpPr/>
          <p:nvPr/>
        </p:nvCxnSpPr>
        <p:spPr bwMode="auto">
          <a:xfrm>
            <a:off x="7198403" y="1045313"/>
            <a:ext cx="0" cy="344066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Straight Arrow Connector 90"/>
          <p:cNvCxnSpPr/>
          <p:nvPr/>
        </p:nvCxnSpPr>
        <p:spPr bwMode="auto">
          <a:xfrm flipH="1">
            <a:off x="5867268" y="2209802"/>
            <a:ext cx="1831120" cy="2743419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1D3B5936-CAFF-6D4E-B940-519EE5EA8445}"/>
              </a:ext>
            </a:extLst>
          </p:cNvPr>
          <p:cNvSpPr txBox="1"/>
          <p:nvPr/>
        </p:nvSpPr>
        <p:spPr>
          <a:xfrm>
            <a:off x="5160493" y="808619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Data blocks</a:t>
            </a:r>
          </a:p>
        </p:txBody>
      </p:sp>
    </p:spTree>
    <p:extLst>
      <p:ext uri="{BB962C8B-B14F-4D97-AF65-F5344CB8AC3E}">
        <p14:creationId xmlns:p14="http://schemas.microsoft.com/office/powerpoint/2010/main" val="150537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2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81" grpId="0" animBg="1"/>
      <p:bldP spid="81" grpId="1" animBg="1"/>
      <p:bldP spid="83" grpId="0" animBg="1"/>
      <p:bldP spid="85" grpId="0" animBg="1"/>
      <p:bldP spid="9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11A890C-CF31-0848-A32F-D605DF752088}"/>
              </a:ext>
            </a:extLst>
          </p:cNvPr>
          <p:cNvSpPr/>
          <p:nvPr/>
        </p:nvSpPr>
        <p:spPr bwMode="auto">
          <a:xfrm>
            <a:off x="4030015" y="4958769"/>
            <a:ext cx="6584731" cy="42493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BD41BA7-4593-4145-928A-782E9FC492A2}"/>
              </a:ext>
            </a:extLst>
          </p:cNvPr>
          <p:cNvGrpSpPr/>
          <p:nvPr/>
        </p:nvGrpSpPr>
        <p:grpSpPr>
          <a:xfrm>
            <a:off x="4432083" y="2045201"/>
            <a:ext cx="564685" cy="1133359"/>
            <a:chOff x="676026" y="1971097"/>
            <a:chExt cx="564685" cy="1133359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B826D0B-0CB6-5549-9FBC-CE90E0639655}"/>
                </a:ext>
              </a:extLst>
            </p:cNvPr>
            <p:cNvSpPr/>
            <p:nvPr/>
          </p:nvSpPr>
          <p:spPr bwMode="auto">
            <a:xfrm>
              <a:off x="676026" y="1971097"/>
              <a:ext cx="564685" cy="11333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7D2E234-45B3-D549-B68D-BC5B9EC346E7}"/>
                </a:ext>
              </a:extLst>
            </p:cNvPr>
            <p:cNvSpPr/>
            <p:nvPr/>
          </p:nvSpPr>
          <p:spPr bwMode="auto">
            <a:xfrm>
              <a:off x="676026" y="2375242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DF2BEA0-6B5F-DD47-9157-2A2070BB01D2}"/>
                </a:ext>
              </a:extLst>
            </p:cNvPr>
            <p:cNvSpPr/>
            <p:nvPr/>
          </p:nvSpPr>
          <p:spPr bwMode="auto">
            <a:xfrm>
              <a:off x="676026" y="2576609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152B17B-77EF-A54A-83BE-9C0C2418CB85}"/>
              </a:ext>
            </a:extLst>
          </p:cNvPr>
          <p:cNvGrpSpPr/>
          <p:nvPr/>
        </p:nvGrpSpPr>
        <p:grpSpPr>
          <a:xfrm>
            <a:off x="4279683" y="1892801"/>
            <a:ext cx="564685" cy="1133359"/>
            <a:chOff x="676026" y="1971097"/>
            <a:chExt cx="564685" cy="1133359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B0CA747-9E9E-E74B-8850-8733415EF22F}"/>
                </a:ext>
              </a:extLst>
            </p:cNvPr>
            <p:cNvSpPr/>
            <p:nvPr/>
          </p:nvSpPr>
          <p:spPr bwMode="auto">
            <a:xfrm>
              <a:off x="676026" y="1971097"/>
              <a:ext cx="564685" cy="11333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6CD724B-4483-4E40-8639-9FF76F0706D9}"/>
                </a:ext>
              </a:extLst>
            </p:cNvPr>
            <p:cNvSpPr/>
            <p:nvPr/>
          </p:nvSpPr>
          <p:spPr bwMode="auto">
            <a:xfrm>
              <a:off x="676026" y="2375242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107AE50-E230-CC47-9103-68A1E247F2CC}"/>
                </a:ext>
              </a:extLst>
            </p:cNvPr>
            <p:cNvSpPr/>
            <p:nvPr/>
          </p:nvSpPr>
          <p:spPr bwMode="auto">
            <a:xfrm>
              <a:off x="676026" y="2576609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7472E0-9E56-CA4A-A725-9932AA533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Buffer Cache: open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FBACC-7B76-F341-828E-B4191B690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463" y="1862799"/>
            <a:ext cx="2993220" cy="35446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Directory lookup repeat as needed:</a:t>
            </a:r>
          </a:p>
          <a:p>
            <a:pPr lvl="1"/>
            <a:r>
              <a:rPr lang="en-US" dirty="0"/>
              <a:t>load block of directory</a:t>
            </a:r>
          </a:p>
          <a:p>
            <a:pPr lvl="1"/>
            <a:r>
              <a:rPr lang="en-US" dirty="0"/>
              <a:t>search for map</a:t>
            </a:r>
          </a:p>
          <a:p>
            <a:pPr marL="0" indent="0">
              <a:buNone/>
            </a:pPr>
            <a:r>
              <a:rPr lang="en-US" dirty="0"/>
              <a:t>Create reference via open file descriptor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53B1D8-918A-F044-8B2C-10CD4E815A05}"/>
              </a:ext>
            </a:extLst>
          </p:cNvPr>
          <p:cNvSpPr txBox="1"/>
          <p:nvPr/>
        </p:nvSpPr>
        <p:spPr>
          <a:xfrm>
            <a:off x="9924381" y="4408383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Memory</a:t>
            </a:r>
          </a:p>
        </p:txBody>
      </p:sp>
      <p:pic>
        <p:nvPicPr>
          <p:cNvPr id="6" name="Picture 5" descr="Screen Shot 2014-10-22 at 5.27.38 PM.png">
            <a:extLst>
              <a:ext uri="{FF2B5EF4-FFF2-40B4-BE49-F238E27FC236}">
                <a16:creationId xmlns:a16="http://schemas.microsoft.com/office/drawing/2014/main" id="{0251C70E-E345-4241-8C3F-E63E5D27A39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959" y="766412"/>
            <a:ext cx="3371841" cy="342458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29B2D66-49F8-6F4B-AB57-35DA2204B4C3}"/>
              </a:ext>
            </a:extLst>
          </p:cNvPr>
          <p:cNvSpPr/>
          <p:nvPr/>
        </p:nvSpPr>
        <p:spPr bwMode="auto">
          <a:xfrm>
            <a:off x="4029248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DE4B9D-4F02-5243-82F7-B3E8C5C0DF3F}"/>
              </a:ext>
            </a:extLst>
          </p:cNvPr>
          <p:cNvSpPr/>
          <p:nvPr/>
        </p:nvSpPr>
        <p:spPr bwMode="auto">
          <a:xfrm>
            <a:off x="4382187" y="4965994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805566-8356-314E-9FB2-0B97E39401BF}"/>
              </a:ext>
            </a:extLst>
          </p:cNvPr>
          <p:cNvSpPr/>
          <p:nvPr/>
        </p:nvSpPr>
        <p:spPr bwMode="auto">
          <a:xfrm>
            <a:off x="4763187" y="4965994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DE85CB-68BD-EB4D-BABB-444C1305C48C}"/>
              </a:ext>
            </a:extLst>
          </p:cNvPr>
          <p:cNvSpPr/>
          <p:nvPr/>
        </p:nvSpPr>
        <p:spPr bwMode="auto">
          <a:xfrm>
            <a:off x="5116126" y="4965994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4EA6F1-B04B-0C4F-A096-A4DA60CFB20F}"/>
              </a:ext>
            </a:extLst>
          </p:cNvPr>
          <p:cNvSpPr/>
          <p:nvPr/>
        </p:nvSpPr>
        <p:spPr bwMode="auto">
          <a:xfrm>
            <a:off x="5498684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BE16D1-6855-7042-B1DA-A68D42B812AC}"/>
              </a:ext>
            </a:extLst>
          </p:cNvPr>
          <p:cNvSpPr/>
          <p:nvPr/>
        </p:nvSpPr>
        <p:spPr bwMode="auto">
          <a:xfrm>
            <a:off x="5851623" y="4965994"/>
            <a:ext cx="381000" cy="424723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DC196D-D0E0-4649-9418-78F487E19A62}"/>
              </a:ext>
            </a:extLst>
          </p:cNvPr>
          <p:cNvSpPr/>
          <p:nvPr/>
        </p:nvSpPr>
        <p:spPr bwMode="auto">
          <a:xfrm>
            <a:off x="6232623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40E2EA-2B5A-8043-953E-2E769675B324}"/>
              </a:ext>
            </a:extLst>
          </p:cNvPr>
          <p:cNvSpPr/>
          <p:nvPr/>
        </p:nvSpPr>
        <p:spPr bwMode="auto">
          <a:xfrm>
            <a:off x="6585562" y="4965994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4927FA-32F4-F846-8AC3-73D9A39701F3}"/>
              </a:ext>
            </a:extLst>
          </p:cNvPr>
          <p:cNvSpPr/>
          <p:nvPr/>
        </p:nvSpPr>
        <p:spPr bwMode="auto">
          <a:xfrm>
            <a:off x="6966562" y="4965994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EE1560-B4F9-7D4B-BCC5-E161CF868E83}"/>
              </a:ext>
            </a:extLst>
          </p:cNvPr>
          <p:cNvSpPr/>
          <p:nvPr/>
        </p:nvSpPr>
        <p:spPr bwMode="auto">
          <a:xfrm>
            <a:off x="7319501" y="4965994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CE47A6-777D-4A4C-92EB-540E6338170D}"/>
              </a:ext>
            </a:extLst>
          </p:cNvPr>
          <p:cNvSpPr/>
          <p:nvPr/>
        </p:nvSpPr>
        <p:spPr bwMode="auto">
          <a:xfrm>
            <a:off x="7700501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1F5CBD-2F7F-DF47-AF57-306ABE12FDC0}"/>
              </a:ext>
            </a:extLst>
          </p:cNvPr>
          <p:cNvSpPr/>
          <p:nvPr/>
        </p:nvSpPr>
        <p:spPr bwMode="auto">
          <a:xfrm>
            <a:off x="8053440" y="4965994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500DCD-6880-1143-B5F9-DF3A35C258E4}"/>
              </a:ext>
            </a:extLst>
          </p:cNvPr>
          <p:cNvSpPr/>
          <p:nvPr/>
        </p:nvSpPr>
        <p:spPr bwMode="auto">
          <a:xfrm>
            <a:off x="8435998" y="4965994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942D9D-3782-DD48-A807-EDF08FABE1AA}"/>
              </a:ext>
            </a:extLst>
          </p:cNvPr>
          <p:cNvSpPr/>
          <p:nvPr/>
        </p:nvSpPr>
        <p:spPr bwMode="auto">
          <a:xfrm>
            <a:off x="8802968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B48F5A-8FC6-4842-B62C-CF7C629A2496}"/>
              </a:ext>
            </a:extLst>
          </p:cNvPr>
          <p:cNvSpPr/>
          <p:nvPr/>
        </p:nvSpPr>
        <p:spPr bwMode="auto">
          <a:xfrm>
            <a:off x="9169937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3EF462-C1CD-BA49-9614-B98549D9C98C}"/>
              </a:ext>
            </a:extLst>
          </p:cNvPr>
          <p:cNvSpPr/>
          <p:nvPr/>
        </p:nvSpPr>
        <p:spPr bwMode="auto">
          <a:xfrm>
            <a:off x="9539950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EAB473C-51C9-7C49-B893-E43CF3D00ECC}"/>
              </a:ext>
            </a:extLst>
          </p:cNvPr>
          <p:cNvSpPr/>
          <p:nvPr/>
        </p:nvSpPr>
        <p:spPr bwMode="auto">
          <a:xfrm>
            <a:off x="4027136" y="5474816"/>
            <a:ext cx="6584731" cy="1524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447CE3F-5AEF-044E-8B59-98D237F3A1B7}"/>
              </a:ext>
            </a:extLst>
          </p:cNvPr>
          <p:cNvSpPr/>
          <p:nvPr/>
        </p:nvSpPr>
        <p:spPr bwMode="auto">
          <a:xfrm>
            <a:off x="4027135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AC4D7F-D4A4-E548-9DA7-913C6DE8EC90}"/>
              </a:ext>
            </a:extLst>
          </p:cNvPr>
          <p:cNvSpPr/>
          <p:nvPr/>
        </p:nvSpPr>
        <p:spPr bwMode="auto">
          <a:xfrm>
            <a:off x="4380074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DF585B-19EE-DA45-9F49-A167A47DCEF1}"/>
              </a:ext>
            </a:extLst>
          </p:cNvPr>
          <p:cNvSpPr/>
          <p:nvPr/>
        </p:nvSpPr>
        <p:spPr bwMode="auto">
          <a:xfrm>
            <a:off x="4761074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782C7D6-232E-EB4D-83B5-ECE4BC972439}"/>
              </a:ext>
            </a:extLst>
          </p:cNvPr>
          <p:cNvSpPr/>
          <p:nvPr/>
        </p:nvSpPr>
        <p:spPr bwMode="auto">
          <a:xfrm>
            <a:off x="5114013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5F18D0C-DF6C-0441-8770-ABF8427C8857}"/>
              </a:ext>
            </a:extLst>
          </p:cNvPr>
          <p:cNvSpPr/>
          <p:nvPr/>
        </p:nvSpPr>
        <p:spPr bwMode="auto">
          <a:xfrm>
            <a:off x="5496571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20E47CC-B907-494C-B3C9-B55DAD4819D7}"/>
              </a:ext>
            </a:extLst>
          </p:cNvPr>
          <p:cNvSpPr/>
          <p:nvPr/>
        </p:nvSpPr>
        <p:spPr bwMode="auto">
          <a:xfrm>
            <a:off x="5849510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3B984D6-3B89-F447-8818-CBB7C9B3E9C4}"/>
              </a:ext>
            </a:extLst>
          </p:cNvPr>
          <p:cNvSpPr/>
          <p:nvPr/>
        </p:nvSpPr>
        <p:spPr bwMode="auto">
          <a:xfrm>
            <a:off x="6230510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B871635-961F-C744-8060-6BF922B44E44}"/>
              </a:ext>
            </a:extLst>
          </p:cNvPr>
          <p:cNvSpPr/>
          <p:nvPr/>
        </p:nvSpPr>
        <p:spPr bwMode="auto">
          <a:xfrm>
            <a:off x="6583449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C601BBB-59BC-D244-99B2-4D18607FDF14}"/>
              </a:ext>
            </a:extLst>
          </p:cNvPr>
          <p:cNvSpPr/>
          <p:nvPr/>
        </p:nvSpPr>
        <p:spPr bwMode="auto">
          <a:xfrm>
            <a:off x="6964449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64F5837-2CE7-804A-8756-6C46A8E53CAE}"/>
              </a:ext>
            </a:extLst>
          </p:cNvPr>
          <p:cNvSpPr/>
          <p:nvPr/>
        </p:nvSpPr>
        <p:spPr bwMode="auto">
          <a:xfrm>
            <a:off x="7317388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D0E61D9-9979-F64D-8309-1F836042E34C}"/>
              </a:ext>
            </a:extLst>
          </p:cNvPr>
          <p:cNvSpPr/>
          <p:nvPr/>
        </p:nvSpPr>
        <p:spPr bwMode="auto">
          <a:xfrm>
            <a:off x="7698388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AEC5CAE-BEDF-4943-AA32-EBE5BD46B3BC}"/>
              </a:ext>
            </a:extLst>
          </p:cNvPr>
          <p:cNvSpPr/>
          <p:nvPr/>
        </p:nvSpPr>
        <p:spPr bwMode="auto">
          <a:xfrm>
            <a:off x="8051327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3B02E54-94DE-7C4E-836C-81AC4F08BFDC}"/>
              </a:ext>
            </a:extLst>
          </p:cNvPr>
          <p:cNvSpPr/>
          <p:nvPr/>
        </p:nvSpPr>
        <p:spPr bwMode="auto">
          <a:xfrm>
            <a:off x="8433885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E0C9350-4928-6F4C-86F9-9B9C0FAD3629}"/>
              </a:ext>
            </a:extLst>
          </p:cNvPr>
          <p:cNvSpPr/>
          <p:nvPr/>
        </p:nvSpPr>
        <p:spPr bwMode="auto">
          <a:xfrm>
            <a:off x="8814885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A7D1C29-77C4-1844-986B-3D76B407C41F}"/>
              </a:ext>
            </a:extLst>
          </p:cNvPr>
          <p:cNvSpPr/>
          <p:nvPr/>
        </p:nvSpPr>
        <p:spPr bwMode="auto">
          <a:xfrm>
            <a:off x="9183968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4F6106C-F4F8-EF4F-9B49-7BBF55DD6836}"/>
              </a:ext>
            </a:extLst>
          </p:cNvPr>
          <p:cNvSpPr/>
          <p:nvPr/>
        </p:nvSpPr>
        <p:spPr bwMode="auto">
          <a:xfrm>
            <a:off x="9564968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B29ED9-B4FD-7446-8126-6EE30C00A732}"/>
              </a:ext>
            </a:extLst>
          </p:cNvPr>
          <p:cNvSpPr txBox="1"/>
          <p:nvPr/>
        </p:nvSpPr>
        <p:spPr>
          <a:xfrm>
            <a:off x="3148175" y="495322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Blocks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C5296F-B041-8B4F-A7F8-6210EBC0879F}"/>
              </a:ext>
            </a:extLst>
          </p:cNvPr>
          <p:cNvSpPr txBox="1"/>
          <p:nvPr/>
        </p:nvSpPr>
        <p:spPr>
          <a:xfrm>
            <a:off x="3148174" y="5356297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State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9680888-C47D-2047-9EB0-D92D71AE4F14}"/>
              </a:ext>
            </a:extLst>
          </p:cNvPr>
          <p:cNvSpPr txBox="1"/>
          <p:nvPr/>
        </p:nvSpPr>
        <p:spPr>
          <a:xfrm>
            <a:off x="11094277" y="6858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Disk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D3B5936-CAFF-6D4E-B940-519EE5EA8445}"/>
              </a:ext>
            </a:extLst>
          </p:cNvPr>
          <p:cNvSpPr txBox="1"/>
          <p:nvPr/>
        </p:nvSpPr>
        <p:spPr>
          <a:xfrm>
            <a:off x="5172935" y="808619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Data blocks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77495B-5CB1-A34E-A1CD-206F6EE2AB29}"/>
              </a:ext>
            </a:extLst>
          </p:cNvPr>
          <p:cNvSpPr txBox="1"/>
          <p:nvPr/>
        </p:nvSpPr>
        <p:spPr>
          <a:xfrm>
            <a:off x="5262233" y="3184541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Dir Data blocks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F215DC5-E1B2-7940-8CE9-AA8C54FA8063}"/>
              </a:ext>
            </a:extLst>
          </p:cNvPr>
          <p:cNvSpPr txBox="1"/>
          <p:nvPr/>
        </p:nvSpPr>
        <p:spPr>
          <a:xfrm>
            <a:off x="5200920" y="190500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Gill Sans Light"/>
              </a:rPr>
              <a:t>iNodes</a:t>
            </a:r>
            <a:endParaRPr lang="en-US" dirty="0">
              <a:latin typeface="Gill Sans Light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057B06-5E95-414F-AB58-73BF39DD9F24}"/>
              </a:ext>
            </a:extLst>
          </p:cNvPr>
          <p:cNvSpPr txBox="1"/>
          <p:nvPr/>
        </p:nvSpPr>
        <p:spPr>
          <a:xfrm>
            <a:off x="5247346" y="3998100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Free bitmap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2C4CBB8-A6A6-1E4B-92B7-8DD9EE4E687C}"/>
              </a:ext>
            </a:extLst>
          </p:cNvPr>
          <p:cNvGrpSpPr/>
          <p:nvPr/>
        </p:nvGrpSpPr>
        <p:grpSpPr>
          <a:xfrm>
            <a:off x="4128966" y="1971098"/>
            <a:ext cx="564685" cy="1133359"/>
            <a:chOff x="676026" y="1971097"/>
            <a:chExt cx="564685" cy="1133359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31A92E4-1898-DB41-A559-F326D34B2716}"/>
                </a:ext>
              </a:extLst>
            </p:cNvPr>
            <p:cNvSpPr/>
            <p:nvPr/>
          </p:nvSpPr>
          <p:spPr bwMode="auto">
            <a:xfrm>
              <a:off x="676026" y="1971097"/>
              <a:ext cx="564685" cy="11333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DEC8F50-6EDC-594E-A85A-8AEEAA2FD3EA}"/>
                </a:ext>
              </a:extLst>
            </p:cNvPr>
            <p:cNvSpPr/>
            <p:nvPr/>
          </p:nvSpPr>
          <p:spPr bwMode="auto">
            <a:xfrm>
              <a:off x="676026" y="2375242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9403E66-88E6-ED4B-AC6C-40A382804BD4}"/>
                </a:ext>
              </a:extLst>
            </p:cNvPr>
            <p:cNvSpPr/>
            <p:nvPr/>
          </p:nvSpPr>
          <p:spPr bwMode="auto">
            <a:xfrm>
              <a:off x="676026" y="2576609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D5536806-548C-3A4E-90C7-CC7449119C14}"/>
              </a:ext>
            </a:extLst>
          </p:cNvPr>
          <p:cNvSpPr txBox="1"/>
          <p:nvPr/>
        </p:nvSpPr>
        <p:spPr>
          <a:xfrm>
            <a:off x="3508290" y="2282498"/>
            <a:ext cx="642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0" dirty="0">
                <a:latin typeface="Gill Sans Light"/>
                <a:cs typeface="Arial" panose="020B0604020202020204" pitchFamily="34" charset="0"/>
              </a:rPr>
              <a:t>file desc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6E1C94C-A8EE-664B-A8B0-280FCE228EA4}"/>
              </a:ext>
            </a:extLst>
          </p:cNvPr>
          <p:cNvSpPr txBox="1"/>
          <p:nvPr/>
        </p:nvSpPr>
        <p:spPr>
          <a:xfrm>
            <a:off x="3915745" y="1576078"/>
            <a:ext cx="64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0" dirty="0">
                <a:latin typeface="Gill Sans Light"/>
                <a:cs typeface="Arial" panose="020B0604020202020204" pitchFamily="34" charset="0"/>
              </a:rPr>
              <a:t>PCB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6271393-4838-2447-B40E-A07881A4E060}"/>
              </a:ext>
            </a:extLst>
          </p:cNvPr>
          <p:cNvSpPr/>
          <p:nvPr/>
        </p:nvSpPr>
        <p:spPr bwMode="auto">
          <a:xfrm>
            <a:off x="5567408" y="1187372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6F47224-D8A8-CE42-9708-0286911B59E0}"/>
              </a:ext>
            </a:extLst>
          </p:cNvPr>
          <p:cNvSpPr/>
          <p:nvPr/>
        </p:nvSpPr>
        <p:spPr bwMode="auto">
          <a:xfrm>
            <a:off x="6073383" y="1272581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EEC1670-3DB2-BB46-8F83-C04E067818EE}"/>
              </a:ext>
            </a:extLst>
          </p:cNvPr>
          <p:cNvSpPr/>
          <p:nvPr/>
        </p:nvSpPr>
        <p:spPr bwMode="auto">
          <a:xfrm>
            <a:off x="6200240" y="1371530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6F84980-F25B-DA4A-82EB-E59CFA06C90D}"/>
              </a:ext>
            </a:extLst>
          </p:cNvPr>
          <p:cNvSpPr/>
          <p:nvPr/>
        </p:nvSpPr>
        <p:spPr bwMode="auto">
          <a:xfrm>
            <a:off x="5538293" y="2360942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162FFBE-0A23-134D-8B72-A693890E938B}"/>
              </a:ext>
            </a:extLst>
          </p:cNvPr>
          <p:cNvSpPr/>
          <p:nvPr/>
        </p:nvSpPr>
        <p:spPr bwMode="auto">
          <a:xfrm>
            <a:off x="5783819" y="2484661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699E335-78A7-C84F-B0F4-C341A617C5E6}"/>
              </a:ext>
            </a:extLst>
          </p:cNvPr>
          <p:cNvSpPr/>
          <p:nvPr/>
        </p:nvSpPr>
        <p:spPr bwMode="auto">
          <a:xfrm>
            <a:off x="6043859" y="2644840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E0FFDFB-37DC-1746-8C63-8FA22EDCA279}"/>
              </a:ext>
            </a:extLst>
          </p:cNvPr>
          <p:cNvSpPr txBox="1"/>
          <p:nvPr/>
        </p:nvSpPr>
        <p:spPr>
          <a:xfrm>
            <a:off x="7198405" y="1376023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Reading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8F45DB6-5062-954C-8405-68A756F00692}"/>
              </a:ext>
            </a:extLst>
          </p:cNvPr>
          <p:cNvSpPr txBox="1"/>
          <p:nvPr/>
        </p:nvSpPr>
        <p:spPr>
          <a:xfrm>
            <a:off x="7198404" y="2766831"/>
            <a:ext cx="975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Writing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A6B8BD3-FFDB-0944-9427-FDEC2ACBF3F0}"/>
              </a:ext>
            </a:extLst>
          </p:cNvPr>
          <p:cNvSpPr/>
          <p:nvPr/>
        </p:nvSpPr>
        <p:spPr bwMode="auto">
          <a:xfrm>
            <a:off x="5515706" y="3539357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F20D873-01BF-CF40-829C-8B2C81B3007E}"/>
              </a:ext>
            </a:extLst>
          </p:cNvPr>
          <p:cNvSpPr/>
          <p:nvPr/>
        </p:nvSpPr>
        <p:spPr bwMode="auto">
          <a:xfrm>
            <a:off x="5992166" y="3539357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9C8E942-6E1C-194E-A92A-C22E49AEC226}"/>
              </a:ext>
            </a:extLst>
          </p:cNvPr>
          <p:cNvSpPr/>
          <p:nvPr/>
        </p:nvSpPr>
        <p:spPr bwMode="auto">
          <a:xfrm>
            <a:off x="5515706" y="4325298"/>
            <a:ext cx="381000" cy="424723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F8476E-8504-394D-94BF-2E83C9CAC099}"/>
              </a:ext>
            </a:extLst>
          </p:cNvPr>
          <p:cNvSpPr txBox="1"/>
          <p:nvPr/>
        </p:nvSpPr>
        <p:spPr>
          <a:xfrm>
            <a:off x="3961076" y="5414237"/>
            <a:ext cx="4267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>
                <a:latin typeface="Gill Sans Light"/>
              </a:rPr>
              <a:t>free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D571E05-3FB6-B049-AED7-703955EFDAE7}"/>
              </a:ext>
            </a:extLst>
          </p:cNvPr>
          <p:cNvCxnSpPr/>
          <p:nvPr/>
        </p:nvCxnSpPr>
        <p:spPr bwMode="auto">
          <a:xfrm flipV="1">
            <a:off x="4535924" y="2375242"/>
            <a:ext cx="979783" cy="12134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4" name="Arc 83">
            <a:extLst>
              <a:ext uri="{FF2B5EF4-FFF2-40B4-BE49-F238E27FC236}">
                <a16:creationId xmlns:a16="http://schemas.microsoft.com/office/drawing/2014/main" id="{347CDA2A-A58F-F64D-A09E-A9D90F3680A3}"/>
              </a:ext>
            </a:extLst>
          </p:cNvPr>
          <p:cNvSpPr/>
          <p:nvPr/>
        </p:nvSpPr>
        <p:spPr bwMode="auto">
          <a:xfrm rot="16200000">
            <a:off x="8156510" y="3928198"/>
            <a:ext cx="2437069" cy="1712518"/>
          </a:xfrm>
          <a:prstGeom prst="arc">
            <a:avLst>
              <a:gd name="adj1" fmla="val 16200000"/>
              <a:gd name="adj2" fmla="val 326812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C949AC3-5977-054E-BED1-A0396819F771}"/>
              </a:ext>
            </a:extLst>
          </p:cNvPr>
          <p:cNvSpPr/>
          <p:nvPr/>
        </p:nvSpPr>
        <p:spPr bwMode="auto">
          <a:xfrm>
            <a:off x="9198882" y="1892429"/>
            <a:ext cx="341068" cy="317372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A06F8FB-23D5-7A45-83BE-E7C4DD5DC1BB}"/>
              </a:ext>
            </a:extLst>
          </p:cNvPr>
          <p:cNvSpPr/>
          <p:nvPr/>
        </p:nvSpPr>
        <p:spPr bwMode="auto">
          <a:xfrm>
            <a:off x="7698388" y="1797266"/>
            <a:ext cx="381000" cy="424723"/>
          </a:xfrm>
          <a:prstGeom prst="rect">
            <a:avLst/>
          </a:prstGeom>
          <a:solidFill>
            <a:schemeClr val="accent2">
              <a:lumMod val="20000"/>
              <a:lumOff val="80000"/>
              <a:alpha val="23922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4A3463C-3B19-CC47-B494-35F5BAB774C8}"/>
              </a:ext>
            </a:extLst>
          </p:cNvPr>
          <p:cNvCxnSpPr>
            <a:cxnSpLocks/>
          </p:cNvCxnSpPr>
          <p:nvPr/>
        </p:nvCxnSpPr>
        <p:spPr bwMode="auto">
          <a:xfrm flipH="1">
            <a:off x="8152163" y="1697303"/>
            <a:ext cx="1375281" cy="31017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34FA2B14-635D-1D4B-8169-DC0E301DD969}"/>
              </a:ext>
            </a:extLst>
          </p:cNvPr>
          <p:cNvSpPr/>
          <p:nvPr/>
        </p:nvSpPr>
        <p:spPr bwMode="auto">
          <a:xfrm>
            <a:off x="5497716" y="4961887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1FA165B-8B38-8A42-BB87-8C352BA4BED7}"/>
              </a:ext>
            </a:extLst>
          </p:cNvPr>
          <p:cNvSpPr/>
          <p:nvPr/>
        </p:nvSpPr>
        <p:spPr bwMode="auto">
          <a:xfrm>
            <a:off x="6563307" y="3528028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293AFD5-AD6B-EE43-AE7B-14E09B49B271}"/>
              </a:ext>
            </a:extLst>
          </p:cNvPr>
          <p:cNvSpPr txBox="1"/>
          <p:nvPr/>
        </p:nvSpPr>
        <p:spPr>
          <a:xfrm>
            <a:off x="9108612" y="541020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 err="1">
                <a:latin typeface="Gill Sans Light"/>
              </a:rPr>
              <a:t>inode</a:t>
            </a:r>
            <a:endParaRPr lang="en-US" sz="1100" b="0" dirty="0">
              <a:latin typeface="Gill Sans Light"/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2935577-E0BB-1745-BFF6-9E1C95829C8C}"/>
              </a:ext>
            </a:extLst>
          </p:cNvPr>
          <p:cNvCxnSpPr/>
          <p:nvPr/>
        </p:nvCxnSpPr>
        <p:spPr bwMode="auto">
          <a:xfrm>
            <a:off x="7198403" y="1045313"/>
            <a:ext cx="0" cy="344066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42551C8B-8D29-4645-B430-E18A1FDA57C9}"/>
              </a:ext>
            </a:extLst>
          </p:cNvPr>
          <p:cNvSpPr/>
          <p:nvPr/>
        </p:nvSpPr>
        <p:spPr bwMode="auto">
          <a:xfrm>
            <a:off x="9585731" y="1576079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5B5202B-1BDE-CF4E-8011-884F8FCE232E}"/>
              </a:ext>
            </a:extLst>
          </p:cNvPr>
          <p:cNvSpPr txBox="1"/>
          <p:nvPr/>
        </p:nvSpPr>
        <p:spPr>
          <a:xfrm>
            <a:off x="6377067" y="3508676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</a:rPr>
              <a:t>&lt;name&gt;:</a:t>
            </a:r>
            <a:r>
              <a:rPr lang="en-US" b="0" dirty="0" err="1">
                <a:latin typeface="Gill Sans Light"/>
              </a:rPr>
              <a:t>inumber</a:t>
            </a:r>
            <a:endParaRPr lang="en-US" b="0" dirty="0">
              <a:latin typeface="Gill Sans Light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6F627F3-D0D1-FF4C-8417-A76BD00E17F9}"/>
              </a:ext>
            </a:extLst>
          </p:cNvPr>
          <p:cNvSpPr/>
          <p:nvPr/>
        </p:nvSpPr>
        <p:spPr bwMode="auto">
          <a:xfrm>
            <a:off x="9173434" y="4958981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cxnSp>
        <p:nvCxnSpPr>
          <p:cNvPr id="25" name="Straight Arrow Connector 24"/>
          <p:cNvCxnSpPr>
            <a:endCxn id="96" idx="0"/>
          </p:cNvCxnSpPr>
          <p:nvPr/>
        </p:nvCxnSpPr>
        <p:spPr bwMode="auto">
          <a:xfrm>
            <a:off x="8051328" y="2296946"/>
            <a:ext cx="1312607" cy="266203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29D5A853-200D-8844-A3C9-697842BB858A}"/>
              </a:ext>
            </a:extLst>
          </p:cNvPr>
          <p:cNvSpPr/>
          <p:nvPr/>
        </p:nvSpPr>
        <p:spPr bwMode="auto">
          <a:xfrm>
            <a:off x="6552127" y="2358437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EEC6E56-7360-7248-9D63-689F227F8936}"/>
              </a:ext>
            </a:extLst>
          </p:cNvPr>
          <p:cNvCxnSpPr>
            <a:cxnSpLocks/>
          </p:cNvCxnSpPr>
          <p:nvPr/>
        </p:nvCxnSpPr>
        <p:spPr bwMode="auto">
          <a:xfrm flipV="1">
            <a:off x="4543997" y="2411562"/>
            <a:ext cx="1995455" cy="31051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6293AFD5-AD6B-EE43-AE7B-14E09B49B271}"/>
              </a:ext>
            </a:extLst>
          </p:cNvPr>
          <p:cNvSpPr txBox="1"/>
          <p:nvPr/>
        </p:nvSpPr>
        <p:spPr>
          <a:xfrm>
            <a:off x="5491843" y="5405017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 err="1">
                <a:latin typeface="Gill Sans Light"/>
              </a:rPr>
              <a:t>dir</a:t>
            </a:r>
            <a:endParaRPr lang="en-US" sz="1100" b="0" dirty="0">
              <a:latin typeface="Gill Sans Light"/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9183968" y="5420832"/>
            <a:ext cx="381000" cy="261610"/>
            <a:chOff x="2711573" y="5779211"/>
            <a:chExt cx="381000" cy="26161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420E47CC-B907-494C-B3C9-B55DAD4819D7}"/>
                </a:ext>
              </a:extLst>
            </p:cNvPr>
            <p:cNvSpPr/>
            <p:nvPr/>
          </p:nvSpPr>
          <p:spPr bwMode="auto">
            <a:xfrm>
              <a:off x="2711573" y="5833854"/>
              <a:ext cx="381000" cy="152324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Gill Sans Light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16A11F88-E024-6141-8790-1FD367765D09}"/>
                </a:ext>
              </a:extLst>
            </p:cNvPr>
            <p:cNvSpPr txBox="1"/>
            <p:nvPr/>
          </p:nvSpPr>
          <p:spPr>
            <a:xfrm>
              <a:off x="2734399" y="5779211"/>
              <a:ext cx="3097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0" dirty="0" err="1">
                  <a:latin typeface="Gill Sans Light"/>
                </a:rPr>
                <a:t>rd</a:t>
              </a:r>
              <a:endParaRPr lang="en-US" sz="1100" b="0" dirty="0">
                <a:latin typeface="Gill Sa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672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2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1" grpId="0" uiExpand="1" animBg="1"/>
      <p:bldP spid="81" grpId="1" uiExpand="1" animBg="1"/>
      <p:bldP spid="90" grpId="0" uiExpand="1"/>
      <p:bldP spid="96" grpId="0" uiExpand="1" animBg="1"/>
      <p:bldP spid="88" grpId="0" uiExpan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9814D-393F-4ADB-85C7-BFB14A459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</a:t>
            </a:r>
            <a:r>
              <a:rPr lang="en-US" dirty="0" err="1"/>
              <a:t>Inode</a:t>
            </a:r>
            <a:r>
              <a:rPr lang="en-US" dirty="0"/>
              <a:t> Structure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4737E7F-87E6-4007-B63C-0EA6894C2D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427" y="1143000"/>
            <a:ext cx="8409146" cy="4621212"/>
          </a:xfrm>
        </p:spPr>
      </p:pic>
    </p:spTree>
    <p:extLst>
      <p:ext uri="{BB962C8B-B14F-4D97-AF65-F5344CB8AC3E}">
        <p14:creationId xmlns:p14="http://schemas.microsoft.com/office/powerpoint/2010/main" val="144766516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11A890C-CF31-0848-A32F-D605DF752088}"/>
              </a:ext>
            </a:extLst>
          </p:cNvPr>
          <p:cNvSpPr/>
          <p:nvPr/>
        </p:nvSpPr>
        <p:spPr bwMode="auto">
          <a:xfrm>
            <a:off x="4030015" y="4958769"/>
            <a:ext cx="6584731" cy="42493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BD41BA7-4593-4145-928A-782E9FC492A2}"/>
              </a:ext>
            </a:extLst>
          </p:cNvPr>
          <p:cNvGrpSpPr/>
          <p:nvPr/>
        </p:nvGrpSpPr>
        <p:grpSpPr>
          <a:xfrm>
            <a:off x="4432083" y="2045201"/>
            <a:ext cx="564685" cy="1133359"/>
            <a:chOff x="676026" y="1971097"/>
            <a:chExt cx="564685" cy="1133359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B826D0B-0CB6-5549-9FBC-CE90E0639655}"/>
                </a:ext>
              </a:extLst>
            </p:cNvPr>
            <p:cNvSpPr/>
            <p:nvPr/>
          </p:nvSpPr>
          <p:spPr bwMode="auto">
            <a:xfrm>
              <a:off x="676026" y="1971097"/>
              <a:ext cx="564685" cy="11333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7D2E234-45B3-D549-B68D-BC5B9EC346E7}"/>
                </a:ext>
              </a:extLst>
            </p:cNvPr>
            <p:cNvSpPr/>
            <p:nvPr/>
          </p:nvSpPr>
          <p:spPr bwMode="auto">
            <a:xfrm>
              <a:off x="676026" y="2375242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DF2BEA0-6B5F-DD47-9157-2A2070BB01D2}"/>
                </a:ext>
              </a:extLst>
            </p:cNvPr>
            <p:cNvSpPr/>
            <p:nvPr/>
          </p:nvSpPr>
          <p:spPr bwMode="auto">
            <a:xfrm>
              <a:off x="676026" y="2576609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152B17B-77EF-A54A-83BE-9C0C2418CB85}"/>
              </a:ext>
            </a:extLst>
          </p:cNvPr>
          <p:cNvGrpSpPr/>
          <p:nvPr/>
        </p:nvGrpSpPr>
        <p:grpSpPr>
          <a:xfrm>
            <a:off x="4279683" y="1892801"/>
            <a:ext cx="564685" cy="1133359"/>
            <a:chOff x="676026" y="1971097"/>
            <a:chExt cx="564685" cy="1133359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B0CA747-9E9E-E74B-8850-8733415EF22F}"/>
                </a:ext>
              </a:extLst>
            </p:cNvPr>
            <p:cNvSpPr/>
            <p:nvPr/>
          </p:nvSpPr>
          <p:spPr bwMode="auto">
            <a:xfrm>
              <a:off x="676026" y="1971097"/>
              <a:ext cx="564685" cy="11333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6CD724B-4483-4E40-8639-9FF76F0706D9}"/>
                </a:ext>
              </a:extLst>
            </p:cNvPr>
            <p:cNvSpPr/>
            <p:nvPr/>
          </p:nvSpPr>
          <p:spPr bwMode="auto">
            <a:xfrm>
              <a:off x="676026" y="2375242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107AE50-E230-CC47-9103-68A1E247F2CC}"/>
                </a:ext>
              </a:extLst>
            </p:cNvPr>
            <p:cNvSpPr/>
            <p:nvPr/>
          </p:nvSpPr>
          <p:spPr bwMode="auto">
            <a:xfrm>
              <a:off x="676026" y="2576609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7472E0-9E56-CA4A-A725-9932AA533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Buffer Cache: Read?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FBACC-7B76-F341-828E-B4191B690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50" y="1177951"/>
            <a:ext cx="3428528" cy="36810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Read Process</a:t>
            </a:r>
          </a:p>
          <a:p>
            <a:pPr lvl="1"/>
            <a:r>
              <a:rPr lang="en-US" dirty="0"/>
              <a:t>From </a:t>
            </a:r>
            <a:r>
              <a:rPr lang="en-US" dirty="0" err="1"/>
              <a:t>inode</a:t>
            </a:r>
            <a:r>
              <a:rPr lang="en-US" dirty="0"/>
              <a:t>, traverse index structure to find data block</a:t>
            </a:r>
          </a:p>
          <a:p>
            <a:pPr lvl="1"/>
            <a:r>
              <a:rPr lang="en-US" dirty="0"/>
              <a:t>load data block</a:t>
            </a:r>
          </a:p>
          <a:p>
            <a:pPr lvl="1"/>
            <a:r>
              <a:rPr lang="en-US" dirty="0"/>
              <a:t>copy all or part to read data buffer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53B1D8-918A-F044-8B2C-10CD4E815A05}"/>
              </a:ext>
            </a:extLst>
          </p:cNvPr>
          <p:cNvSpPr txBox="1"/>
          <p:nvPr/>
        </p:nvSpPr>
        <p:spPr>
          <a:xfrm>
            <a:off x="9924381" y="4408383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Memory</a:t>
            </a:r>
          </a:p>
        </p:txBody>
      </p:sp>
      <p:pic>
        <p:nvPicPr>
          <p:cNvPr id="6" name="Picture 5" descr="Screen Shot 2014-10-22 at 5.27.38 PM.png">
            <a:extLst>
              <a:ext uri="{FF2B5EF4-FFF2-40B4-BE49-F238E27FC236}">
                <a16:creationId xmlns:a16="http://schemas.microsoft.com/office/drawing/2014/main" id="{0251C70E-E345-4241-8C3F-E63E5D27A39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959" y="766412"/>
            <a:ext cx="3371841" cy="342458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29B2D66-49F8-6F4B-AB57-35DA2204B4C3}"/>
              </a:ext>
            </a:extLst>
          </p:cNvPr>
          <p:cNvSpPr/>
          <p:nvPr/>
        </p:nvSpPr>
        <p:spPr bwMode="auto">
          <a:xfrm>
            <a:off x="4029248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DE4B9D-4F02-5243-82F7-B3E8C5C0DF3F}"/>
              </a:ext>
            </a:extLst>
          </p:cNvPr>
          <p:cNvSpPr/>
          <p:nvPr/>
        </p:nvSpPr>
        <p:spPr bwMode="auto">
          <a:xfrm>
            <a:off x="4382187" y="4965994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805566-8356-314E-9FB2-0B97E39401BF}"/>
              </a:ext>
            </a:extLst>
          </p:cNvPr>
          <p:cNvSpPr/>
          <p:nvPr/>
        </p:nvSpPr>
        <p:spPr bwMode="auto">
          <a:xfrm>
            <a:off x="4763187" y="4965994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DE85CB-68BD-EB4D-BABB-444C1305C48C}"/>
              </a:ext>
            </a:extLst>
          </p:cNvPr>
          <p:cNvSpPr/>
          <p:nvPr/>
        </p:nvSpPr>
        <p:spPr bwMode="auto">
          <a:xfrm>
            <a:off x="5116126" y="4965994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4EA6F1-B04B-0C4F-A096-A4DA60CFB20F}"/>
              </a:ext>
            </a:extLst>
          </p:cNvPr>
          <p:cNvSpPr/>
          <p:nvPr/>
        </p:nvSpPr>
        <p:spPr bwMode="auto">
          <a:xfrm>
            <a:off x="5498684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BE16D1-6855-7042-B1DA-A68D42B812AC}"/>
              </a:ext>
            </a:extLst>
          </p:cNvPr>
          <p:cNvSpPr/>
          <p:nvPr/>
        </p:nvSpPr>
        <p:spPr bwMode="auto">
          <a:xfrm>
            <a:off x="5851623" y="4965994"/>
            <a:ext cx="381000" cy="424723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DC196D-D0E0-4649-9418-78F487E19A62}"/>
              </a:ext>
            </a:extLst>
          </p:cNvPr>
          <p:cNvSpPr/>
          <p:nvPr/>
        </p:nvSpPr>
        <p:spPr bwMode="auto">
          <a:xfrm>
            <a:off x="6232623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40E2EA-2B5A-8043-953E-2E769675B324}"/>
              </a:ext>
            </a:extLst>
          </p:cNvPr>
          <p:cNvSpPr/>
          <p:nvPr/>
        </p:nvSpPr>
        <p:spPr bwMode="auto">
          <a:xfrm>
            <a:off x="6585562" y="4965994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4927FA-32F4-F846-8AC3-73D9A39701F3}"/>
              </a:ext>
            </a:extLst>
          </p:cNvPr>
          <p:cNvSpPr/>
          <p:nvPr/>
        </p:nvSpPr>
        <p:spPr bwMode="auto">
          <a:xfrm>
            <a:off x="6966562" y="4965994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EE1560-B4F9-7D4B-BCC5-E161CF868E83}"/>
              </a:ext>
            </a:extLst>
          </p:cNvPr>
          <p:cNvSpPr/>
          <p:nvPr/>
        </p:nvSpPr>
        <p:spPr bwMode="auto">
          <a:xfrm>
            <a:off x="7319501" y="4965994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CE47A6-777D-4A4C-92EB-540E6338170D}"/>
              </a:ext>
            </a:extLst>
          </p:cNvPr>
          <p:cNvSpPr/>
          <p:nvPr/>
        </p:nvSpPr>
        <p:spPr bwMode="auto">
          <a:xfrm>
            <a:off x="7700501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1F5CBD-2F7F-DF47-AF57-306ABE12FDC0}"/>
              </a:ext>
            </a:extLst>
          </p:cNvPr>
          <p:cNvSpPr/>
          <p:nvPr/>
        </p:nvSpPr>
        <p:spPr bwMode="auto">
          <a:xfrm>
            <a:off x="8053440" y="4965994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500DCD-6880-1143-B5F9-DF3A35C258E4}"/>
              </a:ext>
            </a:extLst>
          </p:cNvPr>
          <p:cNvSpPr/>
          <p:nvPr/>
        </p:nvSpPr>
        <p:spPr bwMode="auto">
          <a:xfrm>
            <a:off x="8435998" y="4965994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942D9D-3782-DD48-A807-EDF08FABE1AA}"/>
              </a:ext>
            </a:extLst>
          </p:cNvPr>
          <p:cNvSpPr/>
          <p:nvPr/>
        </p:nvSpPr>
        <p:spPr bwMode="auto">
          <a:xfrm>
            <a:off x="8802968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B48F5A-8FC6-4842-B62C-CF7C629A2496}"/>
              </a:ext>
            </a:extLst>
          </p:cNvPr>
          <p:cNvSpPr/>
          <p:nvPr/>
        </p:nvSpPr>
        <p:spPr bwMode="auto">
          <a:xfrm>
            <a:off x="9169937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3EF462-C1CD-BA49-9614-B98549D9C98C}"/>
              </a:ext>
            </a:extLst>
          </p:cNvPr>
          <p:cNvSpPr/>
          <p:nvPr/>
        </p:nvSpPr>
        <p:spPr bwMode="auto">
          <a:xfrm>
            <a:off x="9539950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EAB473C-51C9-7C49-B893-E43CF3D00ECC}"/>
              </a:ext>
            </a:extLst>
          </p:cNvPr>
          <p:cNvSpPr/>
          <p:nvPr/>
        </p:nvSpPr>
        <p:spPr bwMode="auto">
          <a:xfrm>
            <a:off x="4027136" y="5474816"/>
            <a:ext cx="6584731" cy="1524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447CE3F-5AEF-044E-8B59-98D237F3A1B7}"/>
              </a:ext>
            </a:extLst>
          </p:cNvPr>
          <p:cNvSpPr/>
          <p:nvPr/>
        </p:nvSpPr>
        <p:spPr bwMode="auto">
          <a:xfrm>
            <a:off x="4027135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AC4D7F-D4A4-E548-9DA7-913C6DE8EC90}"/>
              </a:ext>
            </a:extLst>
          </p:cNvPr>
          <p:cNvSpPr/>
          <p:nvPr/>
        </p:nvSpPr>
        <p:spPr bwMode="auto">
          <a:xfrm>
            <a:off x="4380074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DF585B-19EE-DA45-9F49-A167A47DCEF1}"/>
              </a:ext>
            </a:extLst>
          </p:cNvPr>
          <p:cNvSpPr/>
          <p:nvPr/>
        </p:nvSpPr>
        <p:spPr bwMode="auto">
          <a:xfrm>
            <a:off x="4761074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782C7D6-232E-EB4D-83B5-ECE4BC972439}"/>
              </a:ext>
            </a:extLst>
          </p:cNvPr>
          <p:cNvSpPr/>
          <p:nvPr/>
        </p:nvSpPr>
        <p:spPr bwMode="auto">
          <a:xfrm>
            <a:off x="5114013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5F18D0C-DF6C-0441-8770-ABF8427C8857}"/>
              </a:ext>
            </a:extLst>
          </p:cNvPr>
          <p:cNvSpPr/>
          <p:nvPr/>
        </p:nvSpPr>
        <p:spPr bwMode="auto">
          <a:xfrm>
            <a:off x="5496571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20E47CC-B907-494C-B3C9-B55DAD4819D7}"/>
              </a:ext>
            </a:extLst>
          </p:cNvPr>
          <p:cNvSpPr/>
          <p:nvPr/>
        </p:nvSpPr>
        <p:spPr bwMode="auto">
          <a:xfrm>
            <a:off x="5849510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3B984D6-3B89-F447-8818-CBB7C9B3E9C4}"/>
              </a:ext>
            </a:extLst>
          </p:cNvPr>
          <p:cNvSpPr/>
          <p:nvPr/>
        </p:nvSpPr>
        <p:spPr bwMode="auto">
          <a:xfrm>
            <a:off x="6230510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B871635-961F-C744-8060-6BF922B44E44}"/>
              </a:ext>
            </a:extLst>
          </p:cNvPr>
          <p:cNvSpPr/>
          <p:nvPr/>
        </p:nvSpPr>
        <p:spPr bwMode="auto">
          <a:xfrm>
            <a:off x="6583449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C601BBB-59BC-D244-99B2-4D18607FDF14}"/>
              </a:ext>
            </a:extLst>
          </p:cNvPr>
          <p:cNvSpPr/>
          <p:nvPr/>
        </p:nvSpPr>
        <p:spPr bwMode="auto">
          <a:xfrm>
            <a:off x="6964449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64F5837-2CE7-804A-8756-6C46A8E53CAE}"/>
              </a:ext>
            </a:extLst>
          </p:cNvPr>
          <p:cNvSpPr/>
          <p:nvPr/>
        </p:nvSpPr>
        <p:spPr bwMode="auto">
          <a:xfrm>
            <a:off x="7317388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D0E61D9-9979-F64D-8309-1F836042E34C}"/>
              </a:ext>
            </a:extLst>
          </p:cNvPr>
          <p:cNvSpPr/>
          <p:nvPr/>
        </p:nvSpPr>
        <p:spPr bwMode="auto">
          <a:xfrm>
            <a:off x="7698388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AEC5CAE-BEDF-4943-AA32-EBE5BD46B3BC}"/>
              </a:ext>
            </a:extLst>
          </p:cNvPr>
          <p:cNvSpPr/>
          <p:nvPr/>
        </p:nvSpPr>
        <p:spPr bwMode="auto">
          <a:xfrm>
            <a:off x="8051327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3B02E54-94DE-7C4E-836C-81AC4F08BFDC}"/>
              </a:ext>
            </a:extLst>
          </p:cNvPr>
          <p:cNvSpPr/>
          <p:nvPr/>
        </p:nvSpPr>
        <p:spPr bwMode="auto">
          <a:xfrm>
            <a:off x="8433885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E0C9350-4928-6F4C-86F9-9B9C0FAD3629}"/>
              </a:ext>
            </a:extLst>
          </p:cNvPr>
          <p:cNvSpPr/>
          <p:nvPr/>
        </p:nvSpPr>
        <p:spPr bwMode="auto">
          <a:xfrm>
            <a:off x="8814885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A7D1C29-77C4-1844-986B-3D76B407C41F}"/>
              </a:ext>
            </a:extLst>
          </p:cNvPr>
          <p:cNvSpPr/>
          <p:nvPr/>
        </p:nvSpPr>
        <p:spPr bwMode="auto">
          <a:xfrm>
            <a:off x="9183968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4F6106C-F4F8-EF4F-9B49-7BBF55DD6836}"/>
              </a:ext>
            </a:extLst>
          </p:cNvPr>
          <p:cNvSpPr/>
          <p:nvPr/>
        </p:nvSpPr>
        <p:spPr bwMode="auto">
          <a:xfrm>
            <a:off x="9564968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B29ED9-B4FD-7446-8126-6EE30C00A732}"/>
              </a:ext>
            </a:extLst>
          </p:cNvPr>
          <p:cNvSpPr txBox="1"/>
          <p:nvPr/>
        </p:nvSpPr>
        <p:spPr>
          <a:xfrm>
            <a:off x="3148175" y="495322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Blocks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C5296F-B041-8B4F-A7F8-6210EBC0879F}"/>
              </a:ext>
            </a:extLst>
          </p:cNvPr>
          <p:cNvSpPr txBox="1"/>
          <p:nvPr/>
        </p:nvSpPr>
        <p:spPr>
          <a:xfrm>
            <a:off x="3148174" y="5356297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State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9680888-C47D-2047-9EB0-D92D71AE4F14}"/>
              </a:ext>
            </a:extLst>
          </p:cNvPr>
          <p:cNvSpPr txBox="1"/>
          <p:nvPr/>
        </p:nvSpPr>
        <p:spPr>
          <a:xfrm>
            <a:off x="11094277" y="6858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Disk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D3B5936-CAFF-6D4E-B940-519EE5EA8445}"/>
              </a:ext>
            </a:extLst>
          </p:cNvPr>
          <p:cNvSpPr txBox="1"/>
          <p:nvPr/>
        </p:nvSpPr>
        <p:spPr>
          <a:xfrm>
            <a:off x="5172935" y="808619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Data blocks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77495B-5CB1-A34E-A1CD-206F6EE2AB29}"/>
              </a:ext>
            </a:extLst>
          </p:cNvPr>
          <p:cNvSpPr txBox="1"/>
          <p:nvPr/>
        </p:nvSpPr>
        <p:spPr>
          <a:xfrm>
            <a:off x="5262233" y="3184541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Dir Data blocks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F215DC5-E1B2-7940-8CE9-AA8C54FA8063}"/>
              </a:ext>
            </a:extLst>
          </p:cNvPr>
          <p:cNvSpPr txBox="1"/>
          <p:nvPr/>
        </p:nvSpPr>
        <p:spPr>
          <a:xfrm>
            <a:off x="5200920" y="190500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Gill Sans Light"/>
              </a:rPr>
              <a:t>iNodes</a:t>
            </a:r>
            <a:endParaRPr lang="en-US" dirty="0">
              <a:latin typeface="Gill Sans Light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057B06-5E95-414F-AB58-73BF39DD9F24}"/>
              </a:ext>
            </a:extLst>
          </p:cNvPr>
          <p:cNvSpPr txBox="1"/>
          <p:nvPr/>
        </p:nvSpPr>
        <p:spPr>
          <a:xfrm>
            <a:off x="5247346" y="3998100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Free bitmap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2C4CBB8-A6A6-1E4B-92B7-8DD9EE4E687C}"/>
              </a:ext>
            </a:extLst>
          </p:cNvPr>
          <p:cNvGrpSpPr/>
          <p:nvPr/>
        </p:nvGrpSpPr>
        <p:grpSpPr>
          <a:xfrm>
            <a:off x="4128966" y="1971098"/>
            <a:ext cx="564685" cy="1133359"/>
            <a:chOff x="676026" y="1971097"/>
            <a:chExt cx="564685" cy="1133359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31A92E4-1898-DB41-A559-F326D34B2716}"/>
                </a:ext>
              </a:extLst>
            </p:cNvPr>
            <p:cNvSpPr/>
            <p:nvPr/>
          </p:nvSpPr>
          <p:spPr bwMode="auto">
            <a:xfrm>
              <a:off x="676026" y="1971097"/>
              <a:ext cx="564685" cy="11333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DEC8F50-6EDC-594E-A85A-8AEEAA2FD3EA}"/>
                </a:ext>
              </a:extLst>
            </p:cNvPr>
            <p:cNvSpPr/>
            <p:nvPr/>
          </p:nvSpPr>
          <p:spPr bwMode="auto">
            <a:xfrm>
              <a:off x="676026" y="2375242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9403E66-88E6-ED4B-AC6C-40A382804BD4}"/>
                </a:ext>
              </a:extLst>
            </p:cNvPr>
            <p:cNvSpPr/>
            <p:nvPr/>
          </p:nvSpPr>
          <p:spPr bwMode="auto">
            <a:xfrm>
              <a:off x="676026" y="2576609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D5536806-548C-3A4E-90C7-CC7449119C14}"/>
              </a:ext>
            </a:extLst>
          </p:cNvPr>
          <p:cNvSpPr txBox="1"/>
          <p:nvPr/>
        </p:nvSpPr>
        <p:spPr>
          <a:xfrm>
            <a:off x="3508290" y="2282498"/>
            <a:ext cx="642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0" dirty="0">
                <a:latin typeface="Gill Sans Light"/>
                <a:cs typeface="Arial" panose="020B0604020202020204" pitchFamily="34" charset="0"/>
              </a:rPr>
              <a:t>file desc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6E1C94C-A8EE-664B-A8B0-280FCE228EA4}"/>
              </a:ext>
            </a:extLst>
          </p:cNvPr>
          <p:cNvSpPr txBox="1"/>
          <p:nvPr/>
        </p:nvSpPr>
        <p:spPr>
          <a:xfrm>
            <a:off x="3915745" y="1576078"/>
            <a:ext cx="64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0" dirty="0">
                <a:latin typeface="Gill Sans Light"/>
                <a:cs typeface="Arial" panose="020B0604020202020204" pitchFamily="34" charset="0"/>
              </a:rPr>
              <a:t>PCB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6271393-4838-2447-B40E-A07881A4E060}"/>
              </a:ext>
            </a:extLst>
          </p:cNvPr>
          <p:cNvSpPr/>
          <p:nvPr/>
        </p:nvSpPr>
        <p:spPr bwMode="auto">
          <a:xfrm>
            <a:off x="5567408" y="1187372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6F47224-D8A8-CE42-9708-0286911B59E0}"/>
              </a:ext>
            </a:extLst>
          </p:cNvPr>
          <p:cNvSpPr/>
          <p:nvPr/>
        </p:nvSpPr>
        <p:spPr bwMode="auto">
          <a:xfrm>
            <a:off x="6073383" y="1272581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EEC1670-3DB2-BB46-8F83-C04E067818EE}"/>
              </a:ext>
            </a:extLst>
          </p:cNvPr>
          <p:cNvSpPr/>
          <p:nvPr/>
        </p:nvSpPr>
        <p:spPr bwMode="auto">
          <a:xfrm>
            <a:off x="6200240" y="1371530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6F84980-F25B-DA4A-82EB-E59CFA06C90D}"/>
              </a:ext>
            </a:extLst>
          </p:cNvPr>
          <p:cNvSpPr/>
          <p:nvPr/>
        </p:nvSpPr>
        <p:spPr bwMode="auto">
          <a:xfrm>
            <a:off x="5538293" y="2360942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162FFBE-0A23-134D-8B72-A693890E938B}"/>
              </a:ext>
            </a:extLst>
          </p:cNvPr>
          <p:cNvSpPr/>
          <p:nvPr/>
        </p:nvSpPr>
        <p:spPr bwMode="auto">
          <a:xfrm>
            <a:off x="5783819" y="2484661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699E335-78A7-C84F-B0F4-C341A617C5E6}"/>
              </a:ext>
            </a:extLst>
          </p:cNvPr>
          <p:cNvSpPr/>
          <p:nvPr/>
        </p:nvSpPr>
        <p:spPr bwMode="auto">
          <a:xfrm>
            <a:off x="6043859" y="2644840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E0FFDFB-37DC-1746-8C63-8FA22EDCA279}"/>
              </a:ext>
            </a:extLst>
          </p:cNvPr>
          <p:cNvSpPr txBox="1"/>
          <p:nvPr/>
        </p:nvSpPr>
        <p:spPr>
          <a:xfrm>
            <a:off x="7198405" y="1376023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Reading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8F45DB6-5062-954C-8405-68A756F00692}"/>
              </a:ext>
            </a:extLst>
          </p:cNvPr>
          <p:cNvSpPr txBox="1"/>
          <p:nvPr/>
        </p:nvSpPr>
        <p:spPr>
          <a:xfrm>
            <a:off x="7198404" y="2766831"/>
            <a:ext cx="975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Writing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A6B8BD3-FFDB-0944-9427-FDEC2ACBF3F0}"/>
              </a:ext>
            </a:extLst>
          </p:cNvPr>
          <p:cNvSpPr/>
          <p:nvPr/>
        </p:nvSpPr>
        <p:spPr bwMode="auto">
          <a:xfrm>
            <a:off x="5515706" y="3539357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F20D873-01BF-CF40-829C-8B2C81B3007E}"/>
              </a:ext>
            </a:extLst>
          </p:cNvPr>
          <p:cNvSpPr/>
          <p:nvPr/>
        </p:nvSpPr>
        <p:spPr bwMode="auto">
          <a:xfrm>
            <a:off x="5992166" y="3539357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9C8E942-6E1C-194E-A92A-C22E49AEC226}"/>
              </a:ext>
            </a:extLst>
          </p:cNvPr>
          <p:cNvSpPr/>
          <p:nvPr/>
        </p:nvSpPr>
        <p:spPr bwMode="auto">
          <a:xfrm>
            <a:off x="5515706" y="4325298"/>
            <a:ext cx="381000" cy="424723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F8476E-8504-394D-94BF-2E83C9CAC099}"/>
              </a:ext>
            </a:extLst>
          </p:cNvPr>
          <p:cNvSpPr txBox="1"/>
          <p:nvPr/>
        </p:nvSpPr>
        <p:spPr>
          <a:xfrm>
            <a:off x="3961076" y="5414237"/>
            <a:ext cx="4267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>
                <a:latin typeface="Gill Sans Light"/>
              </a:rPr>
              <a:t>free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D571E05-3FB6-B049-AED7-703955EFDAE7}"/>
              </a:ext>
            </a:extLst>
          </p:cNvPr>
          <p:cNvCxnSpPr/>
          <p:nvPr/>
        </p:nvCxnSpPr>
        <p:spPr bwMode="auto">
          <a:xfrm flipV="1">
            <a:off x="4535924" y="2375242"/>
            <a:ext cx="979783" cy="12134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4" name="Arc 83">
            <a:extLst>
              <a:ext uri="{FF2B5EF4-FFF2-40B4-BE49-F238E27FC236}">
                <a16:creationId xmlns:a16="http://schemas.microsoft.com/office/drawing/2014/main" id="{347CDA2A-A58F-F64D-A09E-A9D90F3680A3}"/>
              </a:ext>
            </a:extLst>
          </p:cNvPr>
          <p:cNvSpPr/>
          <p:nvPr/>
        </p:nvSpPr>
        <p:spPr bwMode="auto">
          <a:xfrm rot="16200000">
            <a:off x="8156510" y="3928198"/>
            <a:ext cx="2437069" cy="1712518"/>
          </a:xfrm>
          <a:prstGeom prst="arc">
            <a:avLst>
              <a:gd name="adj1" fmla="val 16200000"/>
              <a:gd name="adj2" fmla="val 326812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C949AC3-5977-054E-BED1-A0396819F771}"/>
              </a:ext>
            </a:extLst>
          </p:cNvPr>
          <p:cNvSpPr/>
          <p:nvPr/>
        </p:nvSpPr>
        <p:spPr bwMode="auto">
          <a:xfrm>
            <a:off x="9198882" y="1892429"/>
            <a:ext cx="341068" cy="317372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4FA2B14-635D-1D4B-8169-DC0E301DD969}"/>
              </a:ext>
            </a:extLst>
          </p:cNvPr>
          <p:cNvSpPr/>
          <p:nvPr/>
        </p:nvSpPr>
        <p:spPr bwMode="auto">
          <a:xfrm>
            <a:off x="5497716" y="4961887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1FA165B-8B38-8A42-BB87-8C352BA4BED7}"/>
              </a:ext>
            </a:extLst>
          </p:cNvPr>
          <p:cNvSpPr/>
          <p:nvPr/>
        </p:nvSpPr>
        <p:spPr bwMode="auto">
          <a:xfrm>
            <a:off x="6563307" y="3528028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2935577-E0BB-1745-BFF6-9E1C95829C8C}"/>
              </a:ext>
            </a:extLst>
          </p:cNvPr>
          <p:cNvCxnSpPr/>
          <p:nvPr/>
        </p:nvCxnSpPr>
        <p:spPr bwMode="auto">
          <a:xfrm>
            <a:off x="7198403" y="1045313"/>
            <a:ext cx="0" cy="344066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42551C8B-8D29-4645-B430-E18A1FDA57C9}"/>
              </a:ext>
            </a:extLst>
          </p:cNvPr>
          <p:cNvSpPr/>
          <p:nvPr/>
        </p:nvSpPr>
        <p:spPr bwMode="auto">
          <a:xfrm>
            <a:off x="9585731" y="1576079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5B5202B-1BDE-CF4E-8011-884F8FCE232E}"/>
              </a:ext>
            </a:extLst>
          </p:cNvPr>
          <p:cNvSpPr txBox="1"/>
          <p:nvPr/>
        </p:nvSpPr>
        <p:spPr>
          <a:xfrm>
            <a:off x="6377067" y="3508676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</a:rPr>
              <a:t>&lt;name&gt;:</a:t>
            </a:r>
            <a:r>
              <a:rPr lang="en-US" b="0" dirty="0" err="1">
                <a:latin typeface="Gill Sans Light"/>
              </a:rPr>
              <a:t>inumber</a:t>
            </a:r>
            <a:endParaRPr lang="en-US" b="0" dirty="0">
              <a:latin typeface="Gill Sans Light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6F627F3-D0D1-FF4C-8417-A76BD00E17F9}"/>
              </a:ext>
            </a:extLst>
          </p:cNvPr>
          <p:cNvSpPr/>
          <p:nvPr/>
        </p:nvSpPr>
        <p:spPr bwMode="auto">
          <a:xfrm>
            <a:off x="9173434" y="4958981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9D5A853-200D-8844-A3C9-697842BB858A}"/>
              </a:ext>
            </a:extLst>
          </p:cNvPr>
          <p:cNvSpPr/>
          <p:nvPr/>
        </p:nvSpPr>
        <p:spPr bwMode="auto">
          <a:xfrm>
            <a:off x="6552127" y="2358437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EEC6E56-7360-7248-9D63-689F227F8936}"/>
              </a:ext>
            </a:extLst>
          </p:cNvPr>
          <p:cNvCxnSpPr>
            <a:cxnSpLocks/>
          </p:cNvCxnSpPr>
          <p:nvPr/>
        </p:nvCxnSpPr>
        <p:spPr bwMode="auto">
          <a:xfrm flipV="1">
            <a:off x="4543997" y="2411562"/>
            <a:ext cx="1995455" cy="31051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4E4D464A-649A-7641-8C4B-549DFD8E032C}"/>
              </a:ext>
            </a:extLst>
          </p:cNvPr>
          <p:cNvSpPr txBox="1"/>
          <p:nvPr/>
        </p:nvSpPr>
        <p:spPr>
          <a:xfrm>
            <a:off x="5477048" y="5410200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 err="1">
                <a:latin typeface="Gill Sans Light"/>
              </a:rPr>
              <a:t>dir</a:t>
            </a:r>
            <a:endParaRPr lang="en-US" sz="1100" b="0" dirty="0">
              <a:latin typeface="Gill Sans Light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6E4DEA0-4A3F-314B-8DFE-5D2B436CA2A1}"/>
              </a:ext>
            </a:extLst>
          </p:cNvPr>
          <p:cNvSpPr/>
          <p:nvPr/>
        </p:nvSpPr>
        <p:spPr bwMode="auto">
          <a:xfrm>
            <a:off x="11096488" y="1538830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293AFD5-AD6B-EE43-AE7B-14E09B49B271}"/>
              </a:ext>
            </a:extLst>
          </p:cNvPr>
          <p:cNvSpPr txBox="1"/>
          <p:nvPr/>
        </p:nvSpPr>
        <p:spPr>
          <a:xfrm>
            <a:off x="9108612" y="541020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 err="1">
                <a:latin typeface="Gill Sans Light"/>
              </a:rPr>
              <a:t>inode</a:t>
            </a:r>
            <a:endParaRPr lang="en-US" sz="1100" b="0" dirty="0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96632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11A890C-CF31-0848-A32F-D605DF752088}"/>
              </a:ext>
            </a:extLst>
          </p:cNvPr>
          <p:cNvSpPr/>
          <p:nvPr/>
        </p:nvSpPr>
        <p:spPr bwMode="auto">
          <a:xfrm>
            <a:off x="4030015" y="4958769"/>
            <a:ext cx="6584731" cy="42493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BD41BA7-4593-4145-928A-782E9FC492A2}"/>
              </a:ext>
            </a:extLst>
          </p:cNvPr>
          <p:cNvGrpSpPr/>
          <p:nvPr/>
        </p:nvGrpSpPr>
        <p:grpSpPr>
          <a:xfrm>
            <a:off x="4432083" y="2045201"/>
            <a:ext cx="564685" cy="1133359"/>
            <a:chOff x="676026" y="1971097"/>
            <a:chExt cx="564685" cy="1133359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B826D0B-0CB6-5549-9FBC-CE90E0639655}"/>
                </a:ext>
              </a:extLst>
            </p:cNvPr>
            <p:cNvSpPr/>
            <p:nvPr/>
          </p:nvSpPr>
          <p:spPr bwMode="auto">
            <a:xfrm>
              <a:off x="676026" y="1971097"/>
              <a:ext cx="564685" cy="11333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7D2E234-45B3-D549-B68D-BC5B9EC346E7}"/>
                </a:ext>
              </a:extLst>
            </p:cNvPr>
            <p:cNvSpPr/>
            <p:nvPr/>
          </p:nvSpPr>
          <p:spPr bwMode="auto">
            <a:xfrm>
              <a:off x="676026" y="2375242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DF2BEA0-6B5F-DD47-9157-2A2070BB01D2}"/>
                </a:ext>
              </a:extLst>
            </p:cNvPr>
            <p:cNvSpPr/>
            <p:nvPr/>
          </p:nvSpPr>
          <p:spPr bwMode="auto">
            <a:xfrm>
              <a:off x="676026" y="2576609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152B17B-77EF-A54A-83BE-9C0C2418CB85}"/>
              </a:ext>
            </a:extLst>
          </p:cNvPr>
          <p:cNvGrpSpPr/>
          <p:nvPr/>
        </p:nvGrpSpPr>
        <p:grpSpPr>
          <a:xfrm>
            <a:off x="4279683" y="1892801"/>
            <a:ext cx="564685" cy="1133359"/>
            <a:chOff x="676026" y="1971097"/>
            <a:chExt cx="564685" cy="1133359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B0CA747-9E9E-E74B-8850-8733415EF22F}"/>
                </a:ext>
              </a:extLst>
            </p:cNvPr>
            <p:cNvSpPr/>
            <p:nvPr/>
          </p:nvSpPr>
          <p:spPr bwMode="auto">
            <a:xfrm>
              <a:off x="676026" y="1971097"/>
              <a:ext cx="564685" cy="11333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6CD724B-4483-4E40-8639-9FF76F0706D9}"/>
                </a:ext>
              </a:extLst>
            </p:cNvPr>
            <p:cNvSpPr/>
            <p:nvPr/>
          </p:nvSpPr>
          <p:spPr bwMode="auto">
            <a:xfrm>
              <a:off x="676026" y="2375242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107AE50-E230-CC47-9103-68A1E247F2CC}"/>
                </a:ext>
              </a:extLst>
            </p:cNvPr>
            <p:cNvSpPr/>
            <p:nvPr/>
          </p:nvSpPr>
          <p:spPr bwMode="auto">
            <a:xfrm>
              <a:off x="676026" y="2576609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7472E0-9E56-CA4A-A725-9932AA533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Buffer Cache: Write?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FBACC-7B76-F341-828E-B4191B690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869" y="1509236"/>
            <a:ext cx="2945897" cy="3810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Process similar to read, but may allocate new blocks (update free map), blocks need to be written back to disk; </a:t>
            </a:r>
            <a:r>
              <a:rPr lang="en-US" dirty="0" err="1"/>
              <a:t>inode</a:t>
            </a:r>
            <a:r>
              <a:rPr lang="en-US" dirty="0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53B1D8-918A-F044-8B2C-10CD4E815A05}"/>
              </a:ext>
            </a:extLst>
          </p:cNvPr>
          <p:cNvSpPr txBox="1"/>
          <p:nvPr/>
        </p:nvSpPr>
        <p:spPr>
          <a:xfrm>
            <a:off x="9924381" y="4408383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Memory</a:t>
            </a:r>
          </a:p>
        </p:txBody>
      </p:sp>
      <p:pic>
        <p:nvPicPr>
          <p:cNvPr id="6" name="Picture 5" descr="Screen Shot 2014-10-22 at 5.27.38 PM.png">
            <a:extLst>
              <a:ext uri="{FF2B5EF4-FFF2-40B4-BE49-F238E27FC236}">
                <a16:creationId xmlns:a16="http://schemas.microsoft.com/office/drawing/2014/main" id="{0251C70E-E345-4241-8C3F-E63E5D27A39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959" y="766412"/>
            <a:ext cx="3371841" cy="342458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29B2D66-49F8-6F4B-AB57-35DA2204B4C3}"/>
              </a:ext>
            </a:extLst>
          </p:cNvPr>
          <p:cNvSpPr/>
          <p:nvPr/>
        </p:nvSpPr>
        <p:spPr bwMode="auto">
          <a:xfrm>
            <a:off x="4029248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DE4B9D-4F02-5243-82F7-B3E8C5C0DF3F}"/>
              </a:ext>
            </a:extLst>
          </p:cNvPr>
          <p:cNvSpPr/>
          <p:nvPr/>
        </p:nvSpPr>
        <p:spPr bwMode="auto">
          <a:xfrm>
            <a:off x="4382187" y="4965994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805566-8356-314E-9FB2-0B97E39401BF}"/>
              </a:ext>
            </a:extLst>
          </p:cNvPr>
          <p:cNvSpPr/>
          <p:nvPr/>
        </p:nvSpPr>
        <p:spPr bwMode="auto">
          <a:xfrm>
            <a:off x="4763187" y="4965994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DE85CB-68BD-EB4D-BABB-444C1305C48C}"/>
              </a:ext>
            </a:extLst>
          </p:cNvPr>
          <p:cNvSpPr/>
          <p:nvPr/>
        </p:nvSpPr>
        <p:spPr bwMode="auto">
          <a:xfrm>
            <a:off x="5116126" y="4965994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4EA6F1-B04B-0C4F-A096-A4DA60CFB20F}"/>
              </a:ext>
            </a:extLst>
          </p:cNvPr>
          <p:cNvSpPr/>
          <p:nvPr/>
        </p:nvSpPr>
        <p:spPr bwMode="auto">
          <a:xfrm>
            <a:off x="5498684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BE16D1-6855-7042-B1DA-A68D42B812AC}"/>
              </a:ext>
            </a:extLst>
          </p:cNvPr>
          <p:cNvSpPr/>
          <p:nvPr/>
        </p:nvSpPr>
        <p:spPr bwMode="auto">
          <a:xfrm>
            <a:off x="5851623" y="4965994"/>
            <a:ext cx="381000" cy="424723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DC196D-D0E0-4649-9418-78F487E19A62}"/>
              </a:ext>
            </a:extLst>
          </p:cNvPr>
          <p:cNvSpPr/>
          <p:nvPr/>
        </p:nvSpPr>
        <p:spPr bwMode="auto">
          <a:xfrm>
            <a:off x="6232623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40E2EA-2B5A-8043-953E-2E769675B324}"/>
              </a:ext>
            </a:extLst>
          </p:cNvPr>
          <p:cNvSpPr/>
          <p:nvPr/>
        </p:nvSpPr>
        <p:spPr bwMode="auto">
          <a:xfrm>
            <a:off x="6585562" y="4965994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4927FA-32F4-F846-8AC3-73D9A39701F3}"/>
              </a:ext>
            </a:extLst>
          </p:cNvPr>
          <p:cNvSpPr/>
          <p:nvPr/>
        </p:nvSpPr>
        <p:spPr bwMode="auto">
          <a:xfrm>
            <a:off x="6966562" y="4965994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EE1560-B4F9-7D4B-BCC5-E161CF868E83}"/>
              </a:ext>
            </a:extLst>
          </p:cNvPr>
          <p:cNvSpPr/>
          <p:nvPr/>
        </p:nvSpPr>
        <p:spPr bwMode="auto">
          <a:xfrm>
            <a:off x="7319501" y="4965994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CE47A6-777D-4A4C-92EB-540E6338170D}"/>
              </a:ext>
            </a:extLst>
          </p:cNvPr>
          <p:cNvSpPr/>
          <p:nvPr/>
        </p:nvSpPr>
        <p:spPr bwMode="auto">
          <a:xfrm>
            <a:off x="7700501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1F5CBD-2F7F-DF47-AF57-306ABE12FDC0}"/>
              </a:ext>
            </a:extLst>
          </p:cNvPr>
          <p:cNvSpPr/>
          <p:nvPr/>
        </p:nvSpPr>
        <p:spPr bwMode="auto">
          <a:xfrm>
            <a:off x="8053440" y="4965994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500DCD-6880-1143-B5F9-DF3A35C258E4}"/>
              </a:ext>
            </a:extLst>
          </p:cNvPr>
          <p:cNvSpPr/>
          <p:nvPr/>
        </p:nvSpPr>
        <p:spPr bwMode="auto">
          <a:xfrm>
            <a:off x="8435998" y="4965994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942D9D-3782-DD48-A807-EDF08FABE1AA}"/>
              </a:ext>
            </a:extLst>
          </p:cNvPr>
          <p:cNvSpPr/>
          <p:nvPr/>
        </p:nvSpPr>
        <p:spPr bwMode="auto">
          <a:xfrm>
            <a:off x="8802968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B48F5A-8FC6-4842-B62C-CF7C629A2496}"/>
              </a:ext>
            </a:extLst>
          </p:cNvPr>
          <p:cNvSpPr/>
          <p:nvPr/>
        </p:nvSpPr>
        <p:spPr bwMode="auto">
          <a:xfrm>
            <a:off x="9169937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3EF462-C1CD-BA49-9614-B98549D9C98C}"/>
              </a:ext>
            </a:extLst>
          </p:cNvPr>
          <p:cNvSpPr/>
          <p:nvPr/>
        </p:nvSpPr>
        <p:spPr bwMode="auto">
          <a:xfrm>
            <a:off x="9539950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EAB473C-51C9-7C49-B893-E43CF3D00ECC}"/>
              </a:ext>
            </a:extLst>
          </p:cNvPr>
          <p:cNvSpPr/>
          <p:nvPr/>
        </p:nvSpPr>
        <p:spPr bwMode="auto">
          <a:xfrm>
            <a:off x="4027136" y="5474816"/>
            <a:ext cx="6584731" cy="1524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447CE3F-5AEF-044E-8B59-98D237F3A1B7}"/>
              </a:ext>
            </a:extLst>
          </p:cNvPr>
          <p:cNvSpPr/>
          <p:nvPr/>
        </p:nvSpPr>
        <p:spPr bwMode="auto">
          <a:xfrm>
            <a:off x="4027135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AC4D7F-D4A4-E548-9DA7-913C6DE8EC90}"/>
              </a:ext>
            </a:extLst>
          </p:cNvPr>
          <p:cNvSpPr/>
          <p:nvPr/>
        </p:nvSpPr>
        <p:spPr bwMode="auto">
          <a:xfrm>
            <a:off x="4380074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DF585B-19EE-DA45-9F49-A167A47DCEF1}"/>
              </a:ext>
            </a:extLst>
          </p:cNvPr>
          <p:cNvSpPr/>
          <p:nvPr/>
        </p:nvSpPr>
        <p:spPr bwMode="auto">
          <a:xfrm>
            <a:off x="4761074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782C7D6-232E-EB4D-83B5-ECE4BC972439}"/>
              </a:ext>
            </a:extLst>
          </p:cNvPr>
          <p:cNvSpPr/>
          <p:nvPr/>
        </p:nvSpPr>
        <p:spPr bwMode="auto">
          <a:xfrm>
            <a:off x="5114013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5F18D0C-DF6C-0441-8770-ABF8427C8857}"/>
              </a:ext>
            </a:extLst>
          </p:cNvPr>
          <p:cNvSpPr/>
          <p:nvPr/>
        </p:nvSpPr>
        <p:spPr bwMode="auto">
          <a:xfrm>
            <a:off x="5496571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20E47CC-B907-494C-B3C9-B55DAD4819D7}"/>
              </a:ext>
            </a:extLst>
          </p:cNvPr>
          <p:cNvSpPr/>
          <p:nvPr/>
        </p:nvSpPr>
        <p:spPr bwMode="auto">
          <a:xfrm>
            <a:off x="5849510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3B984D6-3B89-F447-8818-CBB7C9B3E9C4}"/>
              </a:ext>
            </a:extLst>
          </p:cNvPr>
          <p:cNvSpPr/>
          <p:nvPr/>
        </p:nvSpPr>
        <p:spPr bwMode="auto">
          <a:xfrm>
            <a:off x="6230510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B871635-961F-C744-8060-6BF922B44E44}"/>
              </a:ext>
            </a:extLst>
          </p:cNvPr>
          <p:cNvSpPr/>
          <p:nvPr/>
        </p:nvSpPr>
        <p:spPr bwMode="auto">
          <a:xfrm>
            <a:off x="6583449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C601BBB-59BC-D244-99B2-4D18607FDF14}"/>
              </a:ext>
            </a:extLst>
          </p:cNvPr>
          <p:cNvSpPr/>
          <p:nvPr/>
        </p:nvSpPr>
        <p:spPr bwMode="auto">
          <a:xfrm>
            <a:off x="6964449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64F5837-2CE7-804A-8756-6C46A8E53CAE}"/>
              </a:ext>
            </a:extLst>
          </p:cNvPr>
          <p:cNvSpPr/>
          <p:nvPr/>
        </p:nvSpPr>
        <p:spPr bwMode="auto">
          <a:xfrm>
            <a:off x="7317388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D0E61D9-9979-F64D-8309-1F836042E34C}"/>
              </a:ext>
            </a:extLst>
          </p:cNvPr>
          <p:cNvSpPr/>
          <p:nvPr/>
        </p:nvSpPr>
        <p:spPr bwMode="auto">
          <a:xfrm>
            <a:off x="7698388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AEC5CAE-BEDF-4943-AA32-EBE5BD46B3BC}"/>
              </a:ext>
            </a:extLst>
          </p:cNvPr>
          <p:cNvSpPr/>
          <p:nvPr/>
        </p:nvSpPr>
        <p:spPr bwMode="auto">
          <a:xfrm>
            <a:off x="8051327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3B02E54-94DE-7C4E-836C-81AC4F08BFDC}"/>
              </a:ext>
            </a:extLst>
          </p:cNvPr>
          <p:cNvSpPr/>
          <p:nvPr/>
        </p:nvSpPr>
        <p:spPr bwMode="auto">
          <a:xfrm>
            <a:off x="8433885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E0C9350-4928-6F4C-86F9-9B9C0FAD3629}"/>
              </a:ext>
            </a:extLst>
          </p:cNvPr>
          <p:cNvSpPr/>
          <p:nvPr/>
        </p:nvSpPr>
        <p:spPr bwMode="auto">
          <a:xfrm>
            <a:off x="8814885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A7D1C29-77C4-1844-986B-3D76B407C41F}"/>
              </a:ext>
            </a:extLst>
          </p:cNvPr>
          <p:cNvSpPr/>
          <p:nvPr/>
        </p:nvSpPr>
        <p:spPr bwMode="auto">
          <a:xfrm>
            <a:off x="9183968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4F6106C-F4F8-EF4F-9B49-7BBF55DD6836}"/>
              </a:ext>
            </a:extLst>
          </p:cNvPr>
          <p:cNvSpPr/>
          <p:nvPr/>
        </p:nvSpPr>
        <p:spPr bwMode="auto">
          <a:xfrm>
            <a:off x="9564968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B29ED9-B4FD-7446-8126-6EE30C00A732}"/>
              </a:ext>
            </a:extLst>
          </p:cNvPr>
          <p:cNvSpPr txBox="1"/>
          <p:nvPr/>
        </p:nvSpPr>
        <p:spPr>
          <a:xfrm>
            <a:off x="3148175" y="495322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Blocks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C5296F-B041-8B4F-A7F8-6210EBC0879F}"/>
              </a:ext>
            </a:extLst>
          </p:cNvPr>
          <p:cNvSpPr txBox="1"/>
          <p:nvPr/>
        </p:nvSpPr>
        <p:spPr>
          <a:xfrm>
            <a:off x="3148174" y="5356297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State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9680888-C47D-2047-9EB0-D92D71AE4F14}"/>
              </a:ext>
            </a:extLst>
          </p:cNvPr>
          <p:cNvSpPr txBox="1"/>
          <p:nvPr/>
        </p:nvSpPr>
        <p:spPr>
          <a:xfrm>
            <a:off x="11094277" y="6858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Disk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D3B5936-CAFF-6D4E-B940-519EE5EA8445}"/>
              </a:ext>
            </a:extLst>
          </p:cNvPr>
          <p:cNvSpPr txBox="1"/>
          <p:nvPr/>
        </p:nvSpPr>
        <p:spPr>
          <a:xfrm>
            <a:off x="5172935" y="808619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Data blocks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77495B-5CB1-A34E-A1CD-206F6EE2AB29}"/>
              </a:ext>
            </a:extLst>
          </p:cNvPr>
          <p:cNvSpPr txBox="1"/>
          <p:nvPr/>
        </p:nvSpPr>
        <p:spPr>
          <a:xfrm>
            <a:off x="5262233" y="3184541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Dir Data blocks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F215DC5-E1B2-7940-8CE9-AA8C54FA8063}"/>
              </a:ext>
            </a:extLst>
          </p:cNvPr>
          <p:cNvSpPr txBox="1"/>
          <p:nvPr/>
        </p:nvSpPr>
        <p:spPr>
          <a:xfrm>
            <a:off x="5200920" y="190500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Gill Sans Light"/>
              </a:rPr>
              <a:t>iNodes</a:t>
            </a:r>
            <a:endParaRPr lang="en-US" dirty="0">
              <a:latin typeface="Gill Sans Light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057B06-5E95-414F-AB58-73BF39DD9F24}"/>
              </a:ext>
            </a:extLst>
          </p:cNvPr>
          <p:cNvSpPr txBox="1"/>
          <p:nvPr/>
        </p:nvSpPr>
        <p:spPr>
          <a:xfrm>
            <a:off x="5247346" y="3998100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Free bitmap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2C4CBB8-A6A6-1E4B-92B7-8DD9EE4E687C}"/>
              </a:ext>
            </a:extLst>
          </p:cNvPr>
          <p:cNvGrpSpPr/>
          <p:nvPr/>
        </p:nvGrpSpPr>
        <p:grpSpPr>
          <a:xfrm>
            <a:off x="4128966" y="1971098"/>
            <a:ext cx="564685" cy="1133359"/>
            <a:chOff x="676026" y="1971097"/>
            <a:chExt cx="564685" cy="1133359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31A92E4-1898-DB41-A559-F326D34B2716}"/>
                </a:ext>
              </a:extLst>
            </p:cNvPr>
            <p:cNvSpPr/>
            <p:nvPr/>
          </p:nvSpPr>
          <p:spPr bwMode="auto">
            <a:xfrm>
              <a:off x="676026" y="1971097"/>
              <a:ext cx="564685" cy="11333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DEC8F50-6EDC-594E-A85A-8AEEAA2FD3EA}"/>
                </a:ext>
              </a:extLst>
            </p:cNvPr>
            <p:cNvSpPr/>
            <p:nvPr/>
          </p:nvSpPr>
          <p:spPr bwMode="auto">
            <a:xfrm>
              <a:off x="676026" y="2375242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9403E66-88E6-ED4B-AC6C-40A382804BD4}"/>
                </a:ext>
              </a:extLst>
            </p:cNvPr>
            <p:cNvSpPr/>
            <p:nvPr/>
          </p:nvSpPr>
          <p:spPr bwMode="auto">
            <a:xfrm>
              <a:off x="676026" y="2576609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D5536806-548C-3A4E-90C7-CC7449119C14}"/>
              </a:ext>
            </a:extLst>
          </p:cNvPr>
          <p:cNvSpPr txBox="1"/>
          <p:nvPr/>
        </p:nvSpPr>
        <p:spPr>
          <a:xfrm>
            <a:off x="3508290" y="2282498"/>
            <a:ext cx="642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0" dirty="0">
                <a:latin typeface="Gill Sans Light"/>
                <a:cs typeface="Arial" panose="020B0604020202020204" pitchFamily="34" charset="0"/>
              </a:rPr>
              <a:t>file desc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6E1C94C-A8EE-664B-A8B0-280FCE228EA4}"/>
              </a:ext>
            </a:extLst>
          </p:cNvPr>
          <p:cNvSpPr txBox="1"/>
          <p:nvPr/>
        </p:nvSpPr>
        <p:spPr>
          <a:xfrm>
            <a:off x="3915745" y="1576078"/>
            <a:ext cx="64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0" dirty="0">
                <a:latin typeface="Gill Sans Light"/>
                <a:cs typeface="Arial" panose="020B0604020202020204" pitchFamily="34" charset="0"/>
              </a:rPr>
              <a:t>PCB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6271393-4838-2447-B40E-A07881A4E060}"/>
              </a:ext>
            </a:extLst>
          </p:cNvPr>
          <p:cNvSpPr/>
          <p:nvPr/>
        </p:nvSpPr>
        <p:spPr bwMode="auto">
          <a:xfrm>
            <a:off x="5567408" y="1187372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6F47224-D8A8-CE42-9708-0286911B59E0}"/>
              </a:ext>
            </a:extLst>
          </p:cNvPr>
          <p:cNvSpPr/>
          <p:nvPr/>
        </p:nvSpPr>
        <p:spPr bwMode="auto">
          <a:xfrm>
            <a:off x="6073383" y="1272581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EEC1670-3DB2-BB46-8F83-C04E067818EE}"/>
              </a:ext>
            </a:extLst>
          </p:cNvPr>
          <p:cNvSpPr/>
          <p:nvPr/>
        </p:nvSpPr>
        <p:spPr bwMode="auto">
          <a:xfrm>
            <a:off x="6200240" y="1371530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6F84980-F25B-DA4A-82EB-E59CFA06C90D}"/>
              </a:ext>
            </a:extLst>
          </p:cNvPr>
          <p:cNvSpPr/>
          <p:nvPr/>
        </p:nvSpPr>
        <p:spPr bwMode="auto">
          <a:xfrm>
            <a:off x="5538293" y="2360942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162FFBE-0A23-134D-8B72-A693890E938B}"/>
              </a:ext>
            </a:extLst>
          </p:cNvPr>
          <p:cNvSpPr/>
          <p:nvPr/>
        </p:nvSpPr>
        <p:spPr bwMode="auto">
          <a:xfrm>
            <a:off x="5783819" y="2484661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699E335-78A7-C84F-B0F4-C341A617C5E6}"/>
              </a:ext>
            </a:extLst>
          </p:cNvPr>
          <p:cNvSpPr/>
          <p:nvPr/>
        </p:nvSpPr>
        <p:spPr bwMode="auto">
          <a:xfrm>
            <a:off x="6043859" y="2644840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E0FFDFB-37DC-1746-8C63-8FA22EDCA279}"/>
              </a:ext>
            </a:extLst>
          </p:cNvPr>
          <p:cNvSpPr txBox="1"/>
          <p:nvPr/>
        </p:nvSpPr>
        <p:spPr>
          <a:xfrm>
            <a:off x="7198405" y="1376023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Reading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8F45DB6-5062-954C-8405-68A756F00692}"/>
              </a:ext>
            </a:extLst>
          </p:cNvPr>
          <p:cNvSpPr txBox="1"/>
          <p:nvPr/>
        </p:nvSpPr>
        <p:spPr>
          <a:xfrm>
            <a:off x="7198404" y="2766831"/>
            <a:ext cx="975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Writing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A6B8BD3-FFDB-0944-9427-FDEC2ACBF3F0}"/>
              </a:ext>
            </a:extLst>
          </p:cNvPr>
          <p:cNvSpPr/>
          <p:nvPr/>
        </p:nvSpPr>
        <p:spPr bwMode="auto">
          <a:xfrm>
            <a:off x="5515706" y="3539357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F20D873-01BF-CF40-829C-8B2C81B3007E}"/>
              </a:ext>
            </a:extLst>
          </p:cNvPr>
          <p:cNvSpPr/>
          <p:nvPr/>
        </p:nvSpPr>
        <p:spPr bwMode="auto">
          <a:xfrm>
            <a:off x="5992166" y="3539357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9C8E942-6E1C-194E-A92A-C22E49AEC226}"/>
              </a:ext>
            </a:extLst>
          </p:cNvPr>
          <p:cNvSpPr/>
          <p:nvPr/>
        </p:nvSpPr>
        <p:spPr bwMode="auto">
          <a:xfrm>
            <a:off x="5515706" y="4325298"/>
            <a:ext cx="381000" cy="424723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F8476E-8504-394D-94BF-2E83C9CAC099}"/>
              </a:ext>
            </a:extLst>
          </p:cNvPr>
          <p:cNvSpPr txBox="1"/>
          <p:nvPr/>
        </p:nvSpPr>
        <p:spPr>
          <a:xfrm>
            <a:off x="3961076" y="5414237"/>
            <a:ext cx="4267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>
                <a:latin typeface="Gill Sans Light"/>
              </a:rPr>
              <a:t>free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D571E05-3FB6-B049-AED7-703955EFDAE7}"/>
              </a:ext>
            </a:extLst>
          </p:cNvPr>
          <p:cNvCxnSpPr/>
          <p:nvPr/>
        </p:nvCxnSpPr>
        <p:spPr bwMode="auto">
          <a:xfrm flipV="1">
            <a:off x="4535924" y="2375242"/>
            <a:ext cx="979783" cy="12134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4" name="Arc 83">
            <a:extLst>
              <a:ext uri="{FF2B5EF4-FFF2-40B4-BE49-F238E27FC236}">
                <a16:creationId xmlns:a16="http://schemas.microsoft.com/office/drawing/2014/main" id="{347CDA2A-A58F-F64D-A09E-A9D90F3680A3}"/>
              </a:ext>
            </a:extLst>
          </p:cNvPr>
          <p:cNvSpPr/>
          <p:nvPr/>
        </p:nvSpPr>
        <p:spPr bwMode="auto">
          <a:xfrm rot="16200000">
            <a:off x="8156510" y="3928198"/>
            <a:ext cx="2437069" cy="1712518"/>
          </a:xfrm>
          <a:prstGeom prst="arc">
            <a:avLst>
              <a:gd name="adj1" fmla="val 16200000"/>
              <a:gd name="adj2" fmla="val 326812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C949AC3-5977-054E-BED1-A0396819F771}"/>
              </a:ext>
            </a:extLst>
          </p:cNvPr>
          <p:cNvSpPr/>
          <p:nvPr/>
        </p:nvSpPr>
        <p:spPr bwMode="auto">
          <a:xfrm>
            <a:off x="9198882" y="1892429"/>
            <a:ext cx="341068" cy="317372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4FA2B14-635D-1D4B-8169-DC0E301DD969}"/>
              </a:ext>
            </a:extLst>
          </p:cNvPr>
          <p:cNvSpPr/>
          <p:nvPr/>
        </p:nvSpPr>
        <p:spPr bwMode="auto">
          <a:xfrm>
            <a:off x="5497716" y="4961887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1FA165B-8B38-8A42-BB87-8C352BA4BED7}"/>
              </a:ext>
            </a:extLst>
          </p:cNvPr>
          <p:cNvSpPr/>
          <p:nvPr/>
        </p:nvSpPr>
        <p:spPr bwMode="auto">
          <a:xfrm>
            <a:off x="6563307" y="3528028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2935577-E0BB-1745-BFF6-9E1C95829C8C}"/>
              </a:ext>
            </a:extLst>
          </p:cNvPr>
          <p:cNvCxnSpPr/>
          <p:nvPr/>
        </p:nvCxnSpPr>
        <p:spPr bwMode="auto">
          <a:xfrm>
            <a:off x="7198403" y="1045313"/>
            <a:ext cx="0" cy="344066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42551C8B-8D29-4645-B430-E18A1FDA57C9}"/>
              </a:ext>
            </a:extLst>
          </p:cNvPr>
          <p:cNvSpPr/>
          <p:nvPr/>
        </p:nvSpPr>
        <p:spPr bwMode="auto">
          <a:xfrm>
            <a:off x="9585731" y="1576079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5B5202B-1BDE-CF4E-8011-884F8FCE232E}"/>
              </a:ext>
            </a:extLst>
          </p:cNvPr>
          <p:cNvSpPr txBox="1"/>
          <p:nvPr/>
        </p:nvSpPr>
        <p:spPr>
          <a:xfrm>
            <a:off x="6377067" y="3508676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</a:rPr>
              <a:t>&lt;name&gt;:</a:t>
            </a:r>
            <a:r>
              <a:rPr lang="en-US" b="0" dirty="0" err="1">
                <a:latin typeface="Gill Sans Light"/>
              </a:rPr>
              <a:t>inumber</a:t>
            </a:r>
            <a:endParaRPr lang="en-US" b="0" dirty="0">
              <a:latin typeface="Gill Sans Light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6F627F3-D0D1-FF4C-8417-A76BD00E17F9}"/>
              </a:ext>
            </a:extLst>
          </p:cNvPr>
          <p:cNvSpPr/>
          <p:nvPr/>
        </p:nvSpPr>
        <p:spPr bwMode="auto">
          <a:xfrm>
            <a:off x="9173434" y="4958981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9D5A853-200D-8844-A3C9-697842BB858A}"/>
              </a:ext>
            </a:extLst>
          </p:cNvPr>
          <p:cNvSpPr/>
          <p:nvPr/>
        </p:nvSpPr>
        <p:spPr bwMode="auto">
          <a:xfrm>
            <a:off x="6552127" y="2358437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EEC6E56-7360-7248-9D63-689F227F8936}"/>
              </a:ext>
            </a:extLst>
          </p:cNvPr>
          <p:cNvCxnSpPr>
            <a:cxnSpLocks/>
          </p:cNvCxnSpPr>
          <p:nvPr/>
        </p:nvCxnSpPr>
        <p:spPr bwMode="auto">
          <a:xfrm flipV="1">
            <a:off x="4543997" y="2411562"/>
            <a:ext cx="1995455" cy="31051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4E4D464A-649A-7641-8C4B-549DFD8E032C}"/>
              </a:ext>
            </a:extLst>
          </p:cNvPr>
          <p:cNvSpPr txBox="1"/>
          <p:nvPr/>
        </p:nvSpPr>
        <p:spPr>
          <a:xfrm>
            <a:off x="5477048" y="5410200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 err="1">
                <a:latin typeface="Gill Sans Light"/>
              </a:rPr>
              <a:t>dir</a:t>
            </a:r>
            <a:endParaRPr lang="en-US" sz="1100" b="0" dirty="0">
              <a:latin typeface="Gill Sans Light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6E4DEA0-4A3F-314B-8DFE-5D2B436CA2A1}"/>
              </a:ext>
            </a:extLst>
          </p:cNvPr>
          <p:cNvSpPr/>
          <p:nvPr/>
        </p:nvSpPr>
        <p:spPr bwMode="auto">
          <a:xfrm>
            <a:off x="11096488" y="1538830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293AFD5-AD6B-EE43-AE7B-14E09B49B271}"/>
              </a:ext>
            </a:extLst>
          </p:cNvPr>
          <p:cNvSpPr txBox="1"/>
          <p:nvPr/>
        </p:nvSpPr>
        <p:spPr>
          <a:xfrm>
            <a:off x="9108612" y="541020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 err="1">
                <a:latin typeface="Gill Sans Light"/>
              </a:rPr>
              <a:t>inode</a:t>
            </a:r>
            <a:endParaRPr lang="en-US" sz="1100" b="0" dirty="0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78253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11A890C-CF31-0848-A32F-D605DF752088}"/>
              </a:ext>
            </a:extLst>
          </p:cNvPr>
          <p:cNvSpPr/>
          <p:nvPr/>
        </p:nvSpPr>
        <p:spPr bwMode="auto">
          <a:xfrm>
            <a:off x="4030015" y="4958769"/>
            <a:ext cx="6584731" cy="42493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BD41BA7-4593-4145-928A-782E9FC492A2}"/>
              </a:ext>
            </a:extLst>
          </p:cNvPr>
          <p:cNvGrpSpPr/>
          <p:nvPr/>
        </p:nvGrpSpPr>
        <p:grpSpPr>
          <a:xfrm>
            <a:off x="4432083" y="2045201"/>
            <a:ext cx="564685" cy="1133359"/>
            <a:chOff x="676026" y="1971097"/>
            <a:chExt cx="564685" cy="1133359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B826D0B-0CB6-5549-9FBC-CE90E0639655}"/>
                </a:ext>
              </a:extLst>
            </p:cNvPr>
            <p:cNvSpPr/>
            <p:nvPr/>
          </p:nvSpPr>
          <p:spPr bwMode="auto">
            <a:xfrm>
              <a:off x="676026" y="1971097"/>
              <a:ext cx="564685" cy="11333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7D2E234-45B3-D549-B68D-BC5B9EC346E7}"/>
                </a:ext>
              </a:extLst>
            </p:cNvPr>
            <p:cNvSpPr/>
            <p:nvPr/>
          </p:nvSpPr>
          <p:spPr bwMode="auto">
            <a:xfrm>
              <a:off x="676026" y="2375242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DF2BEA0-6B5F-DD47-9157-2A2070BB01D2}"/>
                </a:ext>
              </a:extLst>
            </p:cNvPr>
            <p:cNvSpPr/>
            <p:nvPr/>
          </p:nvSpPr>
          <p:spPr bwMode="auto">
            <a:xfrm>
              <a:off x="676026" y="2576609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152B17B-77EF-A54A-83BE-9C0C2418CB85}"/>
              </a:ext>
            </a:extLst>
          </p:cNvPr>
          <p:cNvGrpSpPr/>
          <p:nvPr/>
        </p:nvGrpSpPr>
        <p:grpSpPr>
          <a:xfrm>
            <a:off x="4279683" y="1892801"/>
            <a:ext cx="564685" cy="1133359"/>
            <a:chOff x="676026" y="1971097"/>
            <a:chExt cx="564685" cy="1133359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B0CA747-9E9E-E74B-8850-8733415EF22F}"/>
                </a:ext>
              </a:extLst>
            </p:cNvPr>
            <p:cNvSpPr/>
            <p:nvPr/>
          </p:nvSpPr>
          <p:spPr bwMode="auto">
            <a:xfrm>
              <a:off x="676026" y="1971097"/>
              <a:ext cx="564685" cy="11333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6CD724B-4483-4E40-8639-9FF76F0706D9}"/>
                </a:ext>
              </a:extLst>
            </p:cNvPr>
            <p:cNvSpPr/>
            <p:nvPr/>
          </p:nvSpPr>
          <p:spPr bwMode="auto">
            <a:xfrm>
              <a:off x="676026" y="2375242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107AE50-E230-CC47-9103-68A1E247F2CC}"/>
                </a:ext>
              </a:extLst>
            </p:cNvPr>
            <p:cNvSpPr/>
            <p:nvPr/>
          </p:nvSpPr>
          <p:spPr bwMode="auto">
            <a:xfrm>
              <a:off x="676026" y="2576609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7472E0-9E56-CA4A-A725-9932AA533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Buffer Cache: Eviction?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FBACC-7B76-F341-828E-B4191B690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834" y="1990102"/>
            <a:ext cx="2883663" cy="37633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Blocks being written back to disc go through a transient state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53B1D8-918A-F044-8B2C-10CD4E815A05}"/>
              </a:ext>
            </a:extLst>
          </p:cNvPr>
          <p:cNvSpPr txBox="1"/>
          <p:nvPr/>
        </p:nvSpPr>
        <p:spPr>
          <a:xfrm>
            <a:off x="9924381" y="4408383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Memory</a:t>
            </a:r>
          </a:p>
        </p:txBody>
      </p:sp>
      <p:pic>
        <p:nvPicPr>
          <p:cNvPr id="6" name="Picture 5" descr="Screen Shot 2014-10-22 at 5.27.38 PM.png">
            <a:extLst>
              <a:ext uri="{FF2B5EF4-FFF2-40B4-BE49-F238E27FC236}">
                <a16:creationId xmlns:a16="http://schemas.microsoft.com/office/drawing/2014/main" id="{0251C70E-E345-4241-8C3F-E63E5D27A39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959" y="766412"/>
            <a:ext cx="3371841" cy="342458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29B2D66-49F8-6F4B-AB57-35DA2204B4C3}"/>
              </a:ext>
            </a:extLst>
          </p:cNvPr>
          <p:cNvSpPr/>
          <p:nvPr/>
        </p:nvSpPr>
        <p:spPr bwMode="auto">
          <a:xfrm>
            <a:off x="4029248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DE4B9D-4F02-5243-82F7-B3E8C5C0DF3F}"/>
              </a:ext>
            </a:extLst>
          </p:cNvPr>
          <p:cNvSpPr/>
          <p:nvPr/>
        </p:nvSpPr>
        <p:spPr bwMode="auto">
          <a:xfrm>
            <a:off x="4382187" y="4965994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805566-8356-314E-9FB2-0B97E39401BF}"/>
              </a:ext>
            </a:extLst>
          </p:cNvPr>
          <p:cNvSpPr/>
          <p:nvPr/>
        </p:nvSpPr>
        <p:spPr bwMode="auto">
          <a:xfrm>
            <a:off x="4763187" y="4965994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DE85CB-68BD-EB4D-BABB-444C1305C48C}"/>
              </a:ext>
            </a:extLst>
          </p:cNvPr>
          <p:cNvSpPr/>
          <p:nvPr/>
        </p:nvSpPr>
        <p:spPr bwMode="auto">
          <a:xfrm>
            <a:off x="5116126" y="4965994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4EA6F1-B04B-0C4F-A096-A4DA60CFB20F}"/>
              </a:ext>
            </a:extLst>
          </p:cNvPr>
          <p:cNvSpPr/>
          <p:nvPr/>
        </p:nvSpPr>
        <p:spPr bwMode="auto">
          <a:xfrm>
            <a:off x="5498684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BE16D1-6855-7042-B1DA-A68D42B812AC}"/>
              </a:ext>
            </a:extLst>
          </p:cNvPr>
          <p:cNvSpPr/>
          <p:nvPr/>
        </p:nvSpPr>
        <p:spPr bwMode="auto">
          <a:xfrm>
            <a:off x="5851623" y="4965994"/>
            <a:ext cx="381000" cy="424723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DC196D-D0E0-4649-9418-78F487E19A62}"/>
              </a:ext>
            </a:extLst>
          </p:cNvPr>
          <p:cNvSpPr/>
          <p:nvPr/>
        </p:nvSpPr>
        <p:spPr bwMode="auto">
          <a:xfrm>
            <a:off x="6232623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40E2EA-2B5A-8043-953E-2E769675B324}"/>
              </a:ext>
            </a:extLst>
          </p:cNvPr>
          <p:cNvSpPr/>
          <p:nvPr/>
        </p:nvSpPr>
        <p:spPr bwMode="auto">
          <a:xfrm>
            <a:off x="6585562" y="4965994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4927FA-32F4-F846-8AC3-73D9A39701F3}"/>
              </a:ext>
            </a:extLst>
          </p:cNvPr>
          <p:cNvSpPr/>
          <p:nvPr/>
        </p:nvSpPr>
        <p:spPr bwMode="auto">
          <a:xfrm>
            <a:off x="6966562" y="4965994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EE1560-B4F9-7D4B-BCC5-E161CF868E83}"/>
              </a:ext>
            </a:extLst>
          </p:cNvPr>
          <p:cNvSpPr/>
          <p:nvPr/>
        </p:nvSpPr>
        <p:spPr bwMode="auto">
          <a:xfrm>
            <a:off x="7319501" y="4965994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CE47A6-777D-4A4C-92EB-540E6338170D}"/>
              </a:ext>
            </a:extLst>
          </p:cNvPr>
          <p:cNvSpPr/>
          <p:nvPr/>
        </p:nvSpPr>
        <p:spPr bwMode="auto">
          <a:xfrm>
            <a:off x="7700501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1F5CBD-2F7F-DF47-AF57-306ABE12FDC0}"/>
              </a:ext>
            </a:extLst>
          </p:cNvPr>
          <p:cNvSpPr/>
          <p:nvPr/>
        </p:nvSpPr>
        <p:spPr bwMode="auto">
          <a:xfrm>
            <a:off x="8053440" y="4965994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500DCD-6880-1143-B5F9-DF3A35C258E4}"/>
              </a:ext>
            </a:extLst>
          </p:cNvPr>
          <p:cNvSpPr/>
          <p:nvPr/>
        </p:nvSpPr>
        <p:spPr bwMode="auto">
          <a:xfrm>
            <a:off x="8435998" y="4965994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942D9D-3782-DD48-A807-EDF08FABE1AA}"/>
              </a:ext>
            </a:extLst>
          </p:cNvPr>
          <p:cNvSpPr/>
          <p:nvPr/>
        </p:nvSpPr>
        <p:spPr bwMode="auto">
          <a:xfrm>
            <a:off x="8802968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B48F5A-8FC6-4842-B62C-CF7C629A2496}"/>
              </a:ext>
            </a:extLst>
          </p:cNvPr>
          <p:cNvSpPr/>
          <p:nvPr/>
        </p:nvSpPr>
        <p:spPr bwMode="auto">
          <a:xfrm>
            <a:off x="9169937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3EF462-C1CD-BA49-9614-B98549D9C98C}"/>
              </a:ext>
            </a:extLst>
          </p:cNvPr>
          <p:cNvSpPr/>
          <p:nvPr/>
        </p:nvSpPr>
        <p:spPr bwMode="auto">
          <a:xfrm>
            <a:off x="9539950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EAB473C-51C9-7C49-B893-E43CF3D00ECC}"/>
              </a:ext>
            </a:extLst>
          </p:cNvPr>
          <p:cNvSpPr/>
          <p:nvPr/>
        </p:nvSpPr>
        <p:spPr bwMode="auto">
          <a:xfrm>
            <a:off x="4027136" y="5474816"/>
            <a:ext cx="6584731" cy="1524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447CE3F-5AEF-044E-8B59-98D237F3A1B7}"/>
              </a:ext>
            </a:extLst>
          </p:cNvPr>
          <p:cNvSpPr/>
          <p:nvPr/>
        </p:nvSpPr>
        <p:spPr bwMode="auto">
          <a:xfrm>
            <a:off x="4027135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AC4D7F-D4A4-E548-9DA7-913C6DE8EC90}"/>
              </a:ext>
            </a:extLst>
          </p:cNvPr>
          <p:cNvSpPr/>
          <p:nvPr/>
        </p:nvSpPr>
        <p:spPr bwMode="auto">
          <a:xfrm>
            <a:off x="4380074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DF585B-19EE-DA45-9F49-A167A47DCEF1}"/>
              </a:ext>
            </a:extLst>
          </p:cNvPr>
          <p:cNvSpPr/>
          <p:nvPr/>
        </p:nvSpPr>
        <p:spPr bwMode="auto">
          <a:xfrm>
            <a:off x="4761074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782C7D6-232E-EB4D-83B5-ECE4BC972439}"/>
              </a:ext>
            </a:extLst>
          </p:cNvPr>
          <p:cNvSpPr/>
          <p:nvPr/>
        </p:nvSpPr>
        <p:spPr bwMode="auto">
          <a:xfrm>
            <a:off x="5114013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5F18D0C-DF6C-0441-8770-ABF8427C8857}"/>
              </a:ext>
            </a:extLst>
          </p:cNvPr>
          <p:cNvSpPr/>
          <p:nvPr/>
        </p:nvSpPr>
        <p:spPr bwMode="auto">
          <a:xfrm>
            <a:off x="5496571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20E47CC-B907-494C-B3C9-B55DAD4819D7}"/>
              </a:ext>
            </a:extLst>
          </p:cNvPr>
          <p:cNvSpPr/>
          <p:nvPr/>
        </p:nvSpPr>
        <p:spPr bwMode="auto">
          <a:xfrm>
            <a:off x="5849510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3B984D6-3B89-F447-8818-CBB7C9B3E9C4}"/>
              </a:ext>
            </a:extLst>
          </p:cNvPr>
          <p:cNvSpPr/>
          <p:nvPr/>
        </p:nvSpPr>
        <p:spPr bwMode="auto">
          <a:xfrm>
            <a:off x="6230510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B871635-961F-C744-8060-6BF922B44E44}"/>
              </a:ext>
            </a:extLst>
          </p:cNvPr>
          <p:cNvSpPr/>
          <p:nvPr/>
        </p:nvSpPr>
        <p:spPr bwMode="auto">
          <a:xfrm>
            <a:off x="6583449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C601BBB-59BC-D244-99B2-4D18607FDF14}"/>
              </a:ext>
            </a:extLst>
          </p:cNvPr>
          <p:cNvSpPr/>
          <p:nvPr/>
        </p:nvSpPr>
        <p:spPr bwMode="auto">
          <a:xfrm>
            <a:off x="6964449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D0E61D9-9979-F64D-8309-1F836042E34C}"/>
              </a:ext>
            </a:extLst>
          </p:cNvPr>
          <p:cNvSpPr/>
          <p:nvPr/>
        </p:nvSpPr>
        <p:spPr bwMode="auto">
          <a:xfrm>
            <a:off x="7698388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AEC5CAE-BEDF-4943-AA32-EBE5BD46B3BC}"/>
              </a:ext>
            </a:extLst>
          </p:cNvPr>
          <p:cNvSpPr/>
          <p:nvPr/>
        </p:nvSpPr>
        <p:spPr bwMode="auto">
          <a:xfrm>
            <a:off x="8051327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3B02E54-94DE-7C4E-836C-81AC4F08BFDC}"/>
              </a:ext>
            </a:extLst>
          </p:cNvPr>
          <p:cNvSpPr/>
          <p:nvPr/>
        </p:nvSpPr>
        <p:spPr bwMode="auto">
          <a:xfrm>
            <a:off x="8433885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E0C9350-4928-6F4C-86F9-9B9C0FAD3629}"/>
              </a:ext>
            </a:extLst>
          </p:cNvPr>
          <p:cNvSpPr/>
          <p:nvPr/>
        </p:nvSpPr>
        <p:spPr bwMode="auto">
          <a:xfrm>
            <a:off x="8814885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A7D1C29-77C4-1844-986B-3D76B407C41F}"/>
              </a:ext>
            </a:extLst>
          </p:cNvPr>
          <p:cNvSpPr/>
          <p:nvPr/>
        </p:nvSpPr>
        <p:spPr bwMode="auto">
          <a:xfrm>
            <a:off x="9183968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4F6106C-F4F8-EF4F-9B49-7BBF55DD6836}"/>
              </a:ext>
            </a:extLst>
          </p:cNvPr>
          <p:cNvSpPr/>
          <p:nvPr/>
        </p:nvSpPr>
        <p:spPr bwMode="auto">
          <a:xfrm>
            <a:off x="9564968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B29ED9-B4FD-7446-8126-6EE30C00A732}"/>
              </a:ext>
            </a:extLst>
          </p:cNvPr>
          <p:cNvSpPr txBox="1"/>
          <p:nvPr/>
        </p:nvSpPr>
        <p:spPr>
          <a:xfrm>
            <a:off x="3148175" y="495322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Blocks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C5296F-B041-8B4F-A7F8-6210EBC0879F}"/>
              </a:ext>
            </a:extLst>
          </p:cNvPr>
          <p:cNvSpPr txBox="1"/>
          <p:nvPr/>
        </p:nvSpPr>
        <p:spPr>
          <a:xfrm>
            <a:off x="3148174" y="5356297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State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9680888-C47D-2047-9EB0-D92D71AE4F14}"/>
              </a:ext>
            </a:extLst>
          </p:cNvPr>
          <p:cNvSpPr txBox="1"/>
          <p:nvPr/>
        </p:nvSpPr>
        <p:spPr>
          <a:xfrm>
            <a:off x="11094277" y="6858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Disk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D3B5936-CAFF-6D4E-B940-519EE5EA8445}"/>
              </a:ext>
            </a:extLst>
          </p:cNvPr>
          <p:cNvSpPr txBox="1"/>
          <p:nvPr/>
        </p:nvSpPr>
        <p:spPr>
          <a:xfrm>
            <a:off x="5172935" y="808619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Data blocks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77495B-5CB1-A34E-A1CD-206F6EE2AB29}"/>
              </a:ext>
            </a:extLst>
          </p:cNvPr>
          <p:cNvSpPr txBox="1"/>
          <p:nvPr/>
        </p:nvSpPr>
        <p:spPr>
          <a:xfrm>
            <a:off x="5262233" y="3184541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Dir Data blocks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F215DC5-E1B2-7940-8CE9-AA8C54FA8063}"/>
              </a:ext>
            </a:extLst>
          </p:cNvPr>
          <p:cNvSpPr txBox="1"/>
          <p:nvPr/>
        </p:nvSpPr>
        <p:spPr>
          <a:xfrm>
            <a:off x="5200920" y="190500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Gill Sans Light"/>
              </a:rPr>
              <a:t>iNodes</a:t>
            </a:r>
            <a:endParaRPr lang="en-US" dirty="0">
              <a:latin typeface="Gill Sans Light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057B06-5E95-414F-AB58-73BF39DD9F24}"/>
              </a:ext>
            </a:extLst>
          </p:cNvPr>
          <p:cNvSpPr txBox="1"/>
          <p:nvPr/>
        </p:nvSpPr>
        <p:spPr>
          <a:xfrm>
            <a:off x="5247346" y="3998100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Free bitmap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2C4CBB8-A6A6-1E4B-92B7-8DD9EE4E687C}"/>
              </a:ext>
            </a:extLst>
          </p:cNvPr>
          <p:cNvGrpSpPr/>
          <p:nvPr/>
        </p:nvGrpSpPr>
        <p:grpSpPr>
          <a:xfrm>
            <a:off x="4128966" y="1971098"/>
            <a:ext cx="564685" cy="1133359"/>
            <a:chOff x="676026" y="1971097"/>
            <a:chExt cx="564685" cy="1133359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31A92E4-1898-DB41-A559-F326D34B2716}"/>
                </a:ext>
              </a:extLst>
            </p:cNvPr>
            <p:cNvSpPr/>
            <p:nvPr/>
          </p:nvSpPr>
          <p:spPr bwMode="auto">
            <a:xfrm>
              <a:off x="676026" y="1971097"/>
              <a:ext cx="564685" cy="11333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DEC8F50-6EDC-594E-A85A-8AEEAA2FD3EA}"/>
                </a:ext>
              </a:extLst>
            </p:cNvPr>
            <p:cNvSpPr/>
            <p:nvPr/>
          </p:nvSpPr>
          <p:spPr bwMode="auto">
            <a:xfrm>
              <a:off x="676026" y="2375242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9403E66-88E6-ED4B-AC6C-40A382804BD4}"/>
                </a:ext>
              </a:extLst>
            </p:cNvPr>
            <p:cNvSpPr/>
            <p:nvPr/>
          </p:nvSpPr>
          <p:spPr bwMode="auto">
            <a:xfrm>
              <a:off x="676026" y="2576609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D5536806-548C-3A4E-90C7-CC7449119C14}"/>
              </a:ext>
            </a:extLst>
          </p:cNvPr>
          <p:cNvSpPr txBox="1"/>
          <p:nvPr/>
        </p:nvSpPr>
        <p:spPr>
          <a:xfrm>
            <a:off x="3508290" y="2282498"/>
            <a:ext cx="642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0" dirty="0">
                <a:latin typeface="Gill Sans Light"/>
                <a:cs typeface="Arial" panose="020B0604020202020204" pitchFamily="34" charset="0"/>
              </a:rPr>
              <a:t>file desc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6E1C94C-A8EE-664B-A8B0-280FCE228EA4}"/>
              </a:ext>
            </a:extLst>
          </p:cNvPr>
          <p:cNvSpPr txBox="1"/>
          <p:nvPr/>
        </p:nvSpPr>
        <p:spPr>
          <a:xfrm>
            <a:off x="3915745" y="1576078"/>
            <a:ext cx="64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0" dirty="0">
                <a:latin typeface="Gill Sans Light"/>
                <a:cs typeface="Arial" panose="020B0604020202020204" pitchFamily="34" charset="0"/>
              </a:rPr>
              <a:t>PCB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6271393-4838-2447-B40E-A07881A4E060}"/>
              </a:ext>
            </a:extLst>
          </p:cNvPr>
          <p:cNvSpPr/>
          <p:nvPr/>
        </p:nvSpPr>
        <p:spPr bwMode="auto">
          <a:xfrm>
            <a:off x="5567408" y="1187372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6F47224-D8A8-CE42-9708-0286911B59E0}"/>
              </a:ext>
            </a:extLst>
          </p:cNvPr>
          <p:cNvSpPr/>
          <p:nvPr/>
        </p:nvSpPr>
        <p:spPr bwMode="auto">
          <a:xfrm>
            <a:off x="6073383" y="1272581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EEC1670-3DB2-BB46-8F83-C04E067818EE}"/>
              </a:ext>
            </a:extLst>
          </p:cNvPr>
          <p:cNvSpPr/>
          <p:nvPr/>
        </p:nvSpPr>
        <p:spPr bwMode="auto">
          <a:xfrm>
            <a:off x="6200240" y="1371530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6F84980-F25B-DA4A-82EB-E59CFA06C90D}"/>
              </a:ext>
            </a:extLst>
          </p:cNvPr>
          <p:cNvSpPr/>
          <p:nvPr/>
        </p:nvSpPr>
        <p:spPr bwMode="auto">
          <a:xfrm>
            <a:off x="5538293" y="2360942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162FFBE-0A23-134D-8B72-A693890E938B}"/>
              </a:ext>
            </a:extLst>
          </p:cNvPr>
          <p:cNvSpPr/>
          <p:nvPr/>
        </p:nvSpPr>
        <p:spPr bwMode="auto">
          <a:xfrm>
            <a:off x="5783819" y="2484661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699E335-78A7-C84F-B0F4-C341A617C5E6}"/>
              </a:ext>
            </a:extLst>
          </p:cNvPr>
          <p:cNvSpPr/>
          <p:nvPr/>
        </p:nvSpPr>
        <p:spPr bwMode="auto">
          <a:xfrm>
            <a:off x="6043859" y="2644840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E0FFDFB-37DC-1746-8C63-8FA22EDCA279}"/>
              </a:ext>
            </a:extLst>
          </p:cNvPr>
          <p:cNvSpPr txBox="1"/>
          <p:nvPr/>
        </p:nvSpPr>
        <p:spPr>
          <a:xfrm>
            <a:off x="7198405" y="1376023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Reading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8F45DB6-5062-954C-8405-68A756F00692}"/>
              </a:ext>
            </a:extLst>
          </p:cNvPr>
          <p:cNvSpPr txBox="1"/>
          <p:nvPr/>
        </p:nvSpPr>
        <p:spPr>
          <a:xfrm>
            <a:off x="7198404" y="2766831"/>
            <a:ext cx="975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Writing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A6B8BD3-FFDB-0944-9427-FDEC2ACBF3F0}"/>
              </a:ext>
            </a:extLst>
          </p:cNvPr>
          <p:cNvSpPr/>
          <p:nvPr/>
        </p:nvSpPr>
        <p:spPr bwMode="auto">
          <a:xfrm>
            <a:off x="5515706" y="3539357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F20D873-01BF-CF40-829C-8B2C81B3007E}"/>
              </a:ext>
            </a:extLst>
          </p:cNvPr>
          <p:cNvSpPr/>
          <p:nvPr/>
        </p:nvSpPr>
        <p:spPr bwMode="auto">
          <a:xfrm>
            <a:off x="5992166" y="3539357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9C8E942-6E1C-194E-A92A-C22E49AEC226}"/>
              </a:ext>
            </a:extLst>
          </p:cNvPr>
          <p:cNvSpPr/>
          <p:nvPr/>
        </p:nvSpPr>
        <p:spPr bwMode="auto">
          <a:xfrm>
            <a:off x="5515706" y="4325298"/>
            <a:ext cx="381000" cy="424723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F8476E-8504-394D-94BF-2E83C9CAC099}"/>
              </a:ext>
            </a:extLst>
          </p:cNvPr>
          <p:cNvSpPr txBox="1"/>
          <p:nvPr/>
        </p:nvSpPr>
        <p:spPr>
          <a:xfrm>
            <a:off x="3961076" y="5414237"/>
            <a:ext cx="4267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>
                <a:latin typeface="Gill Sans Light"/>
              </a:rPr>
              <a:t>free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D571E05-3FB6-B049-AED7-703955EFDAE7}"/>
              </a:ext>
            </a:extLst>
          </p:cNvPr>
          <p:cNvCxnSpPr/>
          <p:nvPr/>
        </p:nvCxnSpPr>
        <p:spPr bwMode="auto">
          <a:xfrm flipV="1">
            <a:off x="4535924" y="2375242"/>
            <a:ext cx="979783" cy="12134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4" name="Arc 83">
            <a:extLst>
              <a:ext uri="{FF2B5EF4-FFF2-40B4-BE49-F238E27FC236}">
                <a16:creationId xmlns:a16="http://schemas.microsoft.com/office/drawing/2014/main" id="{347CDA2A-A58F-F64D-A09E-A9D90F3680A3}"/>
              </a:ext>
            </a:extLst>
          </p:cNvPr>
          <p:cNvSpPr/>
          <p:nvPr/>
        </p:nvSpPr>
        <p:spPr bwMode="auto">
          <a:xfrm rot="16200000">
            <a:off x="8156510" y="3928198"/>
            <a:ext cx="2437069" cy="1712518"/>
          </a:xfrm>
          <a:prstGeom prst="arc">
            <a:avLst>
              <a:gd name="adj1" fmla="val 16200000"/>
              <a:gd name="adj2" fmla="val 326812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C949AC3-5977-054E-BED1-A0396819F771}"/>
              </a:ext>
            </a:extLst>
          </p:cNvPr>
          <p:cNvSpPr/>
          <p:nvPr/>
        </p:nvSpPr>
        <p:spPr bwMode="auto">
          <a:xfrm>
            <a:off x="9198882" y="1892429"/>
            <a:ext cx="341068" cy="317372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4FA2B14-635D-1D4B-8169-DC0E301DD969}"/>
              </a:ext>
            </a:extLst>
          </p:cNvPr>
          <p:cNvSpPr/>
          <p:nvPr/>
        </p:nvSpPr>
        <p:spPr bwMode="auto">
          <a:xfrm>
            <a:off x="5497716" y="4961887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1FA165B-8B38-8A42-BB87-8C352BA4BED7}"/>
              </a:ext>
            </a:extLst>
          </p:cNvPr>
          <p:cNvSpPr/>
          <p:nvPr/>
        </p:nvSpPr>
        <p:spPr bwMode="auto">
          <a:xfrm>
            <a:off x="6563307" y="3528028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2935577-E0BB-1745-BFF6-9E1C95829C8C}"/>
              </a:ext>
            </a:extLst>
          </p:cNvPr>
          <p:cNvCxnSpPr/>
          <p:nvPr/>
        </p:nvCxnSpPr>
        <p:spPr bwMode="auto">
          <a:xfrm>
            <a:off x="7198403" y="1045313"/>
            <a:ext cx="0" cy="344066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42551C8B-8D29-4645-B430-E18A1FDA57C9}"/>
              </a:ext>
            </a:extLst>
          </p:cNvPr>
          <p:cNvSpPr/>
          <p:nvPr/>
        </p:nvSpPr>
        <p:spPr bwMode="auto">
          <a:xfrm>
            <a:off x="9585731" y="1576079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5B5202B-1BDE-CF4E-8011-884F8FCE232E}"/>
              </a:ext>
            </a:extLst>
          </p:cNvPr>
          <p:cNvSpPr txBox="1"/>
          <p:nvPr/>
        </p:nvSpPr>
        <p:spPr>
          <a:xfrm>
            <a:off x="6377067" y="3508676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</a:rPr>
              <a:t>&lt;name&gt;:</a:t>
            </a:r>
            <a:r>
              <a:rPr lang="en-US" b="0" dirty="0" err="1">
                <a:latin typeface="Gill Sans Light"/>
              </a:rPr>
              <a:t>inumber</a:t>
            </a:r>
            <a:endParaRPr lang="en-US" b="0" dirty="0">
              <a:latin typeface="Gill Sans Light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6F627F3-D0D1-FF4C-8417-A76BD00E17F9}"/>
              </a:ext>
            </a:extLst>
          </p:cNvPr>
          <p:cNvSpPr/>
          <p:nvPr/>
        </p:nvSpPr>
        <p:spPr bwMode="auto">
          <a:xfrm>
            <a:off x="9173434" y="4958981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9D5A853-200D-8844-A3C9-697842BB858A}"/>
              </a:ext>
            </a:extLst>
          </p:cNvPr>
          <p:cNvSpPr/>
          <p:nvPr/>
        </p:nvSpPr>
        <p:spPr bwMode="auto">
          <a:xfrm>
            <a:off x="6552127" y="2358437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EEC6E56-7360-7248-9D63-689F227F8936}"/>
              </a:ext>
            </a:extLst>
          </p:cNvPr>
          <p:cNvCxnSpPr>
            <a:cxnSpLocks/>
          </p:cNvCxnSpPr>
          <p:nvPr/>
        </p:nvCxnSpPr>
        <p:spPr bwMode="auto">
          <a:xfrm flipV="1">
            <a:off x="4543997" y="2411562"/>
            <a:ext cx="1995455" cy="31051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4E4D464A-649A-7641-8C4B-549DFD8E032C}"/>
              </a:ext>
            </a:extLst>
          </p:cNvPr>
          <p:cNvSpPr txBox="1"/>
          <p:nvPr/>
        </p:nvSpPr>
        <p:spPr>
          <a:xfrm>
            <a:off x="5477048" y="5410200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 err="1">
                <a:latin typeface="Gill Sans Light"/>
              </a:rPr>
              <a:t>dir</a:t>
            </a:r>
            <a:endParaRPr lang="en-US" sz="1100" b="0" dirty="0">
              <a:latin typeface="Gill Sans Light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6E4DEA0-4A3F-314B-8DFE-5D2B436CA2A1}"/>
              </a:ext>
            </a:extLst>
          </p:cNvPr>
          <p:cNvSpPr/>
          <p:nvPr/>
        </p:nvSpPr>
        <p:spPr bwMode="auto">
          <a:xfrm>
            <a:off x="11096488" y="1538830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E4D464A-649A-7641-8C4B-549DFD8E032C}"/>
              </a:ext>
            </a:extLst>
          </p:cNvPr>
          <p:cNvSpPr txBox="1"/>
          <p:nvPr/>
        </p:nvSpPr>
        <p:spPr>
          <a:xfrm>
            <a:off x="7276795" y="5410158"/>
            <a:ext cx="450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>
                <a:latin typeface="Gill Sans Light"/>
              </a:rPr>
              <a:t>dirty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293AFD5-AD6B-EE43-AE7B-14E09B49B271}"/>
              </a:ext>
            </a:extLst>
          </p:cNvPr>
          <p:cNvSpPr txBox="1"/>
          <p:nvPr/>
        </p:nvSpPr>
        <p:spPr>
          <a:xfrm>
            <a:off x="9108612" y="541020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 err="1">
                <a:latin typeface="Gill Sans Light"/>
              </a:rPr>
              <a:t>inode</a:t>
            </a:r>
            <a:endParaRPr lang="en-US" sz="1100" b="0" dirty="0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92469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File System Caching</a:t>
            </a:r>
          </a:p>
        </p:txBody>
      </p:sp>
      <p:sp>
        <p:nvSpPr>
          <p:cNvPr id="90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11887200" cy="601980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ct val="1000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Replacement policy?  LRU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Can afford overhead full LRU implementation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Advantages:</a:t>
            </a:r>
          </a:p>
          <a:p>
            <a:pPr lvl="2">
              <a:lnSpc>
                <a:spcPct val="10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Works very well for name translation</a:t>
            </a:r>
          </a:p>
          <a:p>
            <a:pPr lvl="2">
              <a:lnSpc>
                <a:spcPct val="10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Works well in general as long as memory is big enough to accommodate a host’s working set of files.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Disadvantages:</a:t>
            </a:r>
          </a:p>
          <a:p>
            <a:pPr lvl="2">
              <a:lnSpc>
                <a:spcPct val="10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Fails when some application scans through file system, thereby flushing the cache with data used only once</a:t>
            </a:r>
          </a:p>
          <a:p>
            <a:pPr lvl="2">
              <a:lnSpc>
                <a:spcPct val="10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Example: </a:t>
            </a:r>
            <a:r>
              <a:rPr lang="en-US" altLang="ko-KR" dirty="0">
                <a:latin typeface="Courier New" panose="02070309020205020404" pitchFamily="49" charset="0"/>
                <a:ea typeface="굴림" panose="020B0600000101010101" pitchFamily="34" charset="-127"/>
              </a:rPr>
              <a:t>find . –exec grep foo {} \;</a:t>
            </a:r>
          </a:p>
          <a:p>
            <a:pPr marL="914400" lvl="2" indent="0">
              <a:lnSpc>
                <a:spcPct val="100000"/>
              </a:lnSpc>
              <a:spcBef>
                <a:spcPct val="10000"/>
              </a:spcBef>
              <a:buNone/>
            </a:pPr>
            <a:endParaRPr lang="en-US" altLang="ko-KR" dirty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 marL="0" indent="0">
              <a:lnSpc>
                <a:spcPct val="100000"/>
              </a:lnSpc>
              <a:spcBef>
                <a:spcPct val="1000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Other Replacement Policies?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Some systems allow applications to request other policies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Example, ‘Use Once’:</a:t>
            </a:r>
          </a:p>
          <a:p>
            <a:pPr lvl="2">
              <a:lnSpc>
                <a:spcPct val="10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File system can discard blocks as soon as they are used</a:t>
            </a:r>
          </a:p>
        </p:txBody>
      </p:sp>
    </p:spTree>
    <p:extLst>
      <p:ext uri="{BB962C8B-B14F-4D97-AF65-F5344CB8AC3E}">
        <p14:creationId xmlns:p14="http://schemas.microsoft.com/office/powerpoint/2010/main" val="23894094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419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File System Caching (con’t)</a:t>
            </a:r>
            <a:endParaRPr lang="en-US" altLang="ko-KR" dirty="0"/>
          </a:p>
        </p:txBody>
      </p:sp>
      <p:sp>
        <p:nvSpPr>
          <p:cNvPr id="90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762000"/>
            <a:ext cx="10896600" cy="5715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Cache Size: How much memory should the OS allocate to the buffer cache vs virtual memory?</a:t>
            </a:r>
          </a:p>
          <a:p>
            <a:pPr marL="0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Too much memory to the file system cache </a:t>
            </a:r>
            <a:r>
              <a:rPr lang="en-US" altLang="ko-KR" dirty="0">
                <a:sym typeface="Symbol" panose="05050102010706020507" pitchFamily="18" charset="2"/>
              </a:rPr>
              <a:t> </a:t>
            </a:r>
            <a:r>
              <a:rPr lang="en-US" altLang="ko-KR" dirty="0"/>
              <a:t>won’t be able to run many applications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Too little memory to file system cache </a:t>
            </a:r>
            <a:r>
              <a:rPr lang="en-US" altLang="ko-KR" dirty="0">
                <a:sym typeface="Symbol" panose="05050102010706020507" pitchFamily="18" charset="2"/>
              </a:rPr>
              <a:t></a:t>
            </a:r>
            <a:r>
              <a:rPr lang="en-US" altLang="ko-KR" dirty="0"/>
              <a:t> many applications may run slowly (disk caching not effective)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Solution: adjust boundary dynamically so that the disk access rates for paging and file access are balanced</a:t>
            </a:r>
          </a:p>
        </p:txBody>
      </p:sp>
    </p:spTree>
    <p:extLst>
      <p:ext uri="{BB962C8B-B14F-4D97-AF65-F5344CB8AC3E}">
        <p14:creationId xmlns:p14="http://schemas.microsoft.com/office/powerpoint/2010/main" val="41458285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5219" grpId="0" build="p" bldLvl="2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System Prefetching</a:t>
            </a:r>
          </a:p>
        </p:txBody>
      </p:sp>
      <p:sp>
        <p:nvSpPr>
          <p:cNvPr id="90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10896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Read Ahead Prefetching: fetch sequential blocks early</a:t>
            </a:r>
          </a:p>
          <a:p>
            <a:pPr lvl="1"/>
            <a:r>
              <a:rPr lang="en-US" altLang="ko-KR" dirty="0"/>
              <a:t>Key Idea: exploit fact that most common file access is sequential by prefetching subsequent disk blocks ahead of current read request</a:t>
            </a:r>
          </a:p>
          <a:p>
            <a:pPr lvl="1"/>
            <a:r>
              <a:rPr lang="en-US" altLang="ko-KR" dirty="0"/>
              <a:t>Elevator algorithm can efficiently interleave prefetches from concurrent applications</a:t>
            </a:r>
          </a:p>
          <a:p>
            <a:pPr lvl="1"/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How much to </a:t>
            </a:r>
            <a:r>
              <a:rPr lang="en-US" altLang="ko-KR" dirty="0" err="1"/>
              <a:t>prefetch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Too much prefetching imposes delays on requests by other applications</a:t>
            </a:r>
          </a:p>
          <a:p>
            <a:pPr lvl="1"/>
            <a:r>
              <a:rPr lang="en-US" altLang="ko-KR" dirty="0"/>
              <a:t>Too little prefetching causes many seeks (and rotational delays) among concurrent file requests</a:t>
            </a:r>
          </a:p>
        </p:txBody>
      </p:sp>
    </p:spTree>
    <p:extLst>
      <p:ext uri="{BB962C8B-B14F-4D97-AF65-F5344CB8AC3E}">
        <p14:creationId xmlns:p14="http://schemas.microsoft.com/office/powerpoint/2010/main" val="28722267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5219" grpId="0" build="p" bldLvl="2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9C1FF-51C7-4CAF-9358-E28B687AA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Delayed Writes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2160F-3DE1-4AAA-876B-F0CDD18F4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11125200" cy="5715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Buffer cache is a writeback cache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write()</a:t>
            </a:r>
            <a:r>
              <a:rPr lang="en-US" dirty="0"/>
              <a:t> copies data from user space to kernel buffer cache</a:t>
            </a:r>
          </a:p>
          <a:p>
            <a:pPr lvl="1"/>
            <a:r>
              <a:rPr lang="en-US" dirty="0"/>
              <a:t>Quick return to user space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read()</a:t>
            </a:r>
            <a:r>
              <a:rPr lang="en-US" dirty="0"/>
              <a:t> is fulfilled by the cache, so </a:t>
            </a:r>
            <a:r>
              <a:rPr lang="en-US" dirty="0">
                <a:latin typeface="Consolas" panose="020B0609020204030204" pitchFamily="49" charset="0"/>
              </a:rPr>
              <a:t>read</a:t>
            </a:r>
            <a:r>
              <a:rPr lang="en-US" dirty="0"/>
              <a:t>s see the results of </a:t>
            </a:r>
            <a:r>
              <a:rPr lang="en-US" dirty="0">
                <a:latin typeface="Consolas" panose="020B0609020204030204" pitchFamily="49" charset="0"/>
              </a:rPr>
              <a:t>write</a:t>
            </a:r>
            <a:r>
              <a:rPr lang="en-US" dirty="0"/>
              <a:t>s</a:t>
            </a:r>
          </a:p>
          <a:p>
            <a:pPr lvl="1"/>
            <a:r>
              <a:rPr lang="en-US" dirty="0"/>
              <a:t>Even if the data has not reached disk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When does data from a </a:t>
            </a:r>
            <a:r>
              <a:rPr lang="en-US" dirty="0">
                <a:latin typeface="Consolas" panose="020B0609020204030204" pitchFamily="49" charset="0"/>
              </a:rPr>
              <a:t>write</a:t>
            </a:r>
            <a:r>
              <a:rPr lang="en-US" dirty="0"/>
              <a:t> </a:t>
            </a:r>
            <a:r>
              <a:rPr lang="en-US" dirty="0" err="1"/>
              <a:t>syscall</a:t>
            </a:r>
            <a:r>
              <a:rPr lang="en-US" dirty="0"/>
              <a:t> finally reach disk?</a:t>
            </a:r>
          </a:p>
          <a:p>
            <a:pPr lvl="1"/>
            <a:r>
              <a:rPr lang="en-US" dirty="0"/>
              <a:t>When the buffer cache is full (e.g., we need to evict something)</a:t>
            </a:r>
          </a:p>
          <a:p>
            <a:pPr lvl="1"/>
            <a:r>
              <a:rPr lang="en-US" dirty="0"/>
              <a:t>When the buffer cache is flushed periodically (in case we crash)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5235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FBF96-8F73-D047-A981-8990DB795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Delayed Writes (Advantages)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5BCF2-EB57-7A40-AB77-50FE3A409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19200"/>
            <a:ext cx="11201399" cy="486204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>
                <a:ea typeface="굴림" panose="020B0600000101010101" pitchFamily="34" charset="-127"/>
              </a:rPr>
              <a:t>Performance advantage: return to user quickly without writing to disk!</a:t>
            </a:r>
          </a:p>
          <a:p>
            <a:endParaRPr lang="en-US" altLang="ko-KR" dirty="0">
              <a:ea typeface="굴림" panose="020B0600000101010101" pitchFamily="34" charset="-127"/>
            </a:endParaRPr>
          </a:p>
          <a:p>
            <a:pPr marL="0" indent="0">
              <a:buNone/>
            </a:pPr>
            <a:r>
              <a:rPr lang="en-US" altLang="ko-KR" dirty="0">
                <a:ea typeface="굴림" panose="020B0600000101010101" pitchFamily="34" charset="-127"/>
              </a:rPr>
              <a:t>Disk scheduler can efficiently order lots of requests</a:t>
            </a:r>
          </a:p>
          <a:p>
            <a:pPr lvl="1"/>
            <a:r>
              <a:rPr lang="en-US" dirty="0"/>
              <a:t>Elevator Algorithm can rearrange writes to avoid random seeks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Delay block allocation: </a:t>
            </a:r>
          </a:p>
          <a:p>
            <a:pPr lvl="1"/>
            <a:r>
              <a:rPr lang="en-US" dirty="0"/>
              <a:t>May be able to allocate multiple blocks at same time for file, keep them contiguous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Some files never actually make it all the way to disk</a:t>
            </a:r>
          </a:p>
          <a:p>
            <a:pPr lvl="1"/>
            <a:r>
              <a:rPr lang="en-US" dirty="0"/>
              <a:t>Many short-lived files!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80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ED14B-97FE-4DEC-8045-6FC347051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Caching vs. Demand Paging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8BFA0-C841-43AF-8267-AEB0227D5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95400"/>
            <a:ext cx="10845800" cy="4724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Replacement Policy?</a:t>
            </a:r>
          </a:p>
          <a:p>
            <a:pPr lvl="1"/>
            <a:r>
              <a:rPr lang="en-US" dirty="0"/>
              <a:t>Demand Paging: LRU is infeasible; use approximation (like NRU/Clock)</a:t>
            </a:r>
          </a:p>
          <a:p>
            <a:pPr lvl="1"/>
            <a:r>
              <a:rPr lang="en-US" dirty="0"/>
              <a:t>Buffer Cache: LRU is OK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Eviction Policy?</a:t>
            </a:r>
          </a:p>
          <a:p>
            <a:pPr lvl="1"/>
            <a:r>
              <a:rPr lang="en-US" dirty="0"/>
              <a:t>Demand Paging: evict not-recently-used pages when memory is close to full</a:t>
            </a:r>
          </a:p>
          <a:p>
            <a:pPr lvl="1"/>
            <a:r>
              <a:rPr lang="en-US" dirty="0"/>
              <a:t>Buffer Cache: write back dirty blocks periodically, even if used recently</a:t>
            </a:r>
          </a:p>
          <a:p>
            <a:pPr lvl="2"/>
            <a:r>
              <a:rPr lang="en-US" dirty="0"/>
              <a:t>Why? To minimize data loss in case of a crash</a:t>
            </a:r>
          </a:p>
        </p:txBody>
      </p:sp>
    </p:spTree>
    <p:extLst>
      <p:ext uri="{BB962C8B-B14F-4D97-AF65-F5344CB8AC3E}">
        <p14:creationId xmlns:p14="http://schemas.microsoft.com/office/powerpoint/2010/main" val="33823083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ED14B-97FE-4DEC-8045-6FC347051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Persistent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8BFA0-C841-43AF-8267-AEB0227D5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38200"/>
            <a:ext cx="10769600" cy="51816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Buffer Cache: write back dirty blocks periodically, even if used recently</a:t>
            </a:r>
          </a:p>
          <a:p>
            <a:pPr lvl="1"/>
            <a:r>
              <a:rPr lang="en-US" dirty="0"/>
              <a:t>Why? To minimize data loss in case of a crash</a:t>
            </a:r>
          </a:p>
          <a:p>
            <a:pPr lvl="1"/>
            <a:r>
              <a:rPr lang="en-US" dirty="0"/>
              <a:t>Linux does periodic flush every 30 seconds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 foolproof! Can still crash with dirty blocks in the cache</a:t>
            </a:r>
          </a:p>
          <a:p>
            <a:pPr lvl="1"/>
            <a:r>
              <a:rPr lang="en-US" dirty="0"/>
              <a:t>What if the dirty block was for a directory?</a:t>
            </a:r>
          </a:p>
          <a:p>
            <a:pPr lvl="2"/>
            <a:r>
              <a:rPr lang="en-US" dirty="0"/>
              <a:t>Lose pointer to file’s </a:t>
            </a:r>
            <a:r>
              <a:rPr lang="en-US" dirty="0" err="1"/>
              <a:t>inode</a:t>
            </a:r>
            <a:r>
              <a:rPr lang="en-US" dirty="0"/>
              <a:t> (leak space)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File system now in inconsistent state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2399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D226A-CD78-4486-8D7F-8696B6487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12268200" cy="533400"/>
          </a:xfrm>
        </p:spPr>
        <p:txBody>
          <a:bodyPr/>
          <a:lstStyle/>
          <a:p>
            <a:r>
              <a:rPr lang="en-US" dirty="0"/>
              <a:t>Recall: Critical Factors in File System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A1493-062F-45DD-9E8E-72260DEEC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90600"/>
            <a:ext cx="10566400" cy="533400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chemeClr val="accent1"/>
                </a:solidFill>
              </a:rPr>
              <a:t>(Hard) Disk Performance !!!</a:t>
            </a:r>
          </a:p>
          <a:p>
            <a:pPr marL="457200" lvl="1" indent="0" algn="ctr">
              <a:buNone/>
            </a:pPr>
            <a:r>
              <a:rPr lang="en-US" b="1" dirty="0">
                <a:solidFill>
                  <a:schemeClr val="accent1"/>
                </a:solidFill>
              </a:rPr>
              <a:t>Maximize sequential access, minimize seeks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Open before Read/Write</a:t>
            </a:r>
          </a:p>
          <a:p>
            <a:pPr lvl="1" algn="ctr"/>
            <a:r>
              <a:rPr lang="en-US" dirty="0"/>
              <a:t>Can perform protection checks and look up where the actual file resource are, in advance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Size is determined as they are used !!!</a:t>
            </a:r>
          </a:p>
          <a:p>
            <a:pPr lvl="1" algn="ctr"/>
            <a:r>
              <a:rPr lang="en-US" dirty="0"/>
              <a:t>Can write (or read zeros) to expand the file</a:t>
            </a:r>
          </a:p>
          <a:p>
            <a:pPr lvl="1" algn="ctr"/>
            <a:r>
              <a:rPr lang="en-US" dirty="0"/>
              <a:t>Start small and grow, need to make room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Organized into directories</a:t>
            </a:r>
          </a:p>
          <a:p>
            <a:pPr lvl="1" algn="ctr"/>
            <a:r>
              <a:rPr lang="en-US" dirty="0"/>
              <a:t>What data structure (on disk) for that?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Need to carefully allocate / free blocks </a:t>
            </a:r>
          </a:p>
          <a:p>
            <a:pPr lvl="1" algn="ctr"/>
            <a:r>
              <a:rPr lang="en-US" dirty="0"/>
              <a:t>Such that access remains efficient</a:t>
            </a:r>
          </a:p>
          <a:p>
            <a:pPr marL="0" indent="0" algn="ctr">
              <a:buNone/>
            </a:pP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489711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3C208-5562-6D3B-EE1E-D75BC91B5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Boom!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7FE9A773-9F67-06F0-1263-B9BB48AC49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1371600"/>
            <a:ext cx="5376119" cy="3696082"/>
          </a:xfrm>
        </p:spPr>
      </p:pic>
    </p:spTree>
    <p:extLst>
      <p:ext uri="{BB962C8B-B14F-4D97-AF65-F5344CB8AC3E}">
        <p14:creationId xmlns:p14="http://schemas.microsoft.com/office/powerpoint/2010/main" val="2032474122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Important “ilities”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11125200" cy="5562600"/>
          </a:xfrm>
        </p:spPr>
        <p:txBody>
          <a:bodyPr/>
          <a:lstStyle/>
          <a:p>
            <a:pPr marL="0" indent="0" algn="ctr">
              <a:lnSpc>
                <a:spcPct val="80000"/>
              </a:lnSpc>
              <a:spcBef>
                <a:spcPct val="15000"/>
              </a:spcBef>
              <a:buNone/>
              <a:tabLst>
                <a:tab pos="6288088" algn="l"/>
              </a:tabLst>
            </a:pPr>
            <a:r>
              <a:rPr lang="en-US" altLang="ko-KR" dirty="0">
                <a:solidFill>
                  <a:schemeClr val="accent1"/>
                </a:solidFill>
                <a:ea typeface="굴림" panose="020B0600000101010101" pitchFamily="34" charset="-127"/>
              </a:rPr>
              <a:t>Availability</a:t>
            </a:r>
            <a:r>
              <a:rPr lang="en-US" altLang="ko-KR" dirty="0">
                <a:ea typeface="굴림" panose="020B0600000101010101" pitchFamily="34" charset="-127"/>
              </a:rPr>
              <a:t> </a:t>
            </a:r>
          </a:p>
          <a:p>
            <a:pPr marL="0" indent="0" algn="ctr">
              <a:lnSpc>
                <a:spcPct val="80000"/>
              </a:lnSpc>
              <a:spcBef>
                <a:spcPct val="15000"/>
              </a:spcBef>
              <a:buNone/>
              <a:tabLst>
                <a:tab pos="628808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The probability that the system can accept and process requests</a:t>
            </a:r>
          </a:p>
          <a:p>
            <a:pPr marL="0" indent="0" algn="ctr">
              <a:lnSpc>
                <a:spcPct val="80000"/>
              </a:lnSpc>
              <a:spcBef>
                <a:spcPct val="15000"/>
              </a:spcBef>
              <a:buNone/>
              <a:tabLst>
                <a:tab pos="6288088" algn="l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 algn="ctr">
              <a:lnSpc>
                <a:spcPct val="80000"/>
              </a:lnSpc>
              <a:spcBef>
                <a:spcPct val="15000"/>
              </a:spcBef>
              <a:buNone/>
              <a:tabLst>
                <a:tab pos="6288088" algn="l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 algn="ctr">
              <a:lnSpc>
                <a:spcPct val="80000"/>
              </a:lnSpc>
              <a:spcBef>
                <a:spcPct val="15000"/>
              </a:spcBef>
              <a:buNone/>
              <a:tabLst>
                <a:tab pos="6288088" algn="l"/>
              </a:tabLst>
            </a:pPr>
            <a:r>
              <a:rPr lang="en-US" altLang="ko-KR" dirty="0">
                <a:solidFill>
                  <a:schemeClr val="accent1"/>
                </a:solidFill>
                <a:ea typeface="굴림" panose="020B0600000101010101" pitchFamily="34" charset="-127"/>
              </a:rPr>
              <a:t>Durability</a:t>
            </a:r>
          </a:p>
          <a:p>
            <a:pPr marL="0" indent="0" algn="ctr">
              <a:lnSpc>
                <a:spcPct val="80000"/>
              </a:lnSpc>
              <a:spcBef>
                <a:spcPct val="15000"/>
              </a:spcBef>
              <a:buNone/>
              <a:tabLst>
                <a:tab pos="628808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The ability of a system to recover data despite faults</a:t>
            </a:r>
          </a:p>
          <a:p>
            <a:pPr marL="0" indent="0" algn="ctr">
              <a:lnSpc>
                <a:spcPct val="80000"/>
              </a:lnSpc>
              <a:spcBef>
                <a:spcPct val="15000"/>
              </a:spcBef>
              <a:buNone/>
              <a:tabLst>
                <a:tab pos="6288088" algn="l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 lvl="1" algn="ctr">
              <a:lnSpc>
                <a:spcPct val="80000"/>
              </a:lnSpc>
              <a:spcBef>
                <a:spcPct val="15000"/>
              </a:spcBef>
              <a:tabLst>
                <a:tab pos="6288088" algn="l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 algn="ctr">
              <a:lnSpc>
                <a:spcPct val="80000"/>
              </a:lnSpc>
              <a:spcBef>
                <a:spcPct val="15000"/>
              </a:spcBef>
              <a:buNone/>
              <a:tabLst>
                <a:tab pos="6288088" algn="l"/>
              </a:tabLst>
            </a:pPr>
            <a:r>
              <a:rPr lang="en-US" altLang="ko-KR" dirty="0">
                <a:solidFill>
                  <a:schemeClr val="accent1"/>
                </a:solidFill>
                <a:ea typeface="굴림" panose="020B0600000101010101" pitchFamily="34" charset="-127"/>
              </a:rPr>
              <a:t>Reliability</a:t>
            </a:r>
          </a:p>
          <a:p>
            <a:pPr marL="0" indent="0" algn="ctr">
              <a:lnSpc>
                <a:spcPct val="80000"/>
              </a:lnSpc>
              <a:spcBef>
                <a:spcPct val="15000"/>
              </a:spcBef>
              <a:buNone/>
              <a:tabLst>
                <a:tab pos="628808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The ability of a system or component to perform its required functions under stated conditions for a specified period of time (IEEE definition)</a:t>
            </a:r>
            <a:endParaRPr lang="en-US" altLang="ko-KR" dirty="0">
              <a:solidFill>
                <a:schemeClr val="hlink"/>
              </a:solidFill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64868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76200"/>
            <a:ext cx="7162800" cy="533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800" dirty="0"/>
              <a:t>File System 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10820400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can happen if disk loses power or software crashes?</a:t>
            </a:r>
          </a:p>
          <a:p>
            <a:pPr lvl="1"/>
            <a:r>
              <a:rPr lang="en-US" dirty="0"/>
              <a:t>Some operations in progress may complete</a:t>
            </a:r>
          </a:p>
          <a:p>
            <a:pPr lvl="1"/>
            <a:r>
              <a:rPr lang="en-US" dirty="0"/>
              <a:t>Some operations in progress may be lost</a:t>
            </a:r>
          </a:p>
          <a:p>
            <a:pPr lvl="1"/>
            <a:r>
              <a:rPr lang="en-US" dirty="0"/>
              <a:t>Overwrite of a block may only partially complete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File system needs durability (as a minimum!)</a:t>
            </a:r>
          </a:p>
          <a:p>
            <a:pPr lvl="1"/>
            <a:r>
              <a:rPr lang="en-US" dirty="0"/>
              <a:t>Data previously stored can be retrieved (maybe after some recovery step), regardless of failure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But durability is not quite enough…!</a:t>
            </a:r>
          </a:p>
        </p:txBody>
      </p:sp>
    </p:spTree>
    <p:extLst>
      <p:ext uri="{BB962C8B-B14F-4D97-AF65-F5344CB8AC3E}">
        <p14:creationId xmlns:p14="http://schemas.microsoft.com/office/powerpoint/2010/main" val="2805579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Storage Reliability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11201400" cy="5638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Single logical file operation can involve updates to multiple physical disk blocks</a:t>
            </a:r>
          </a:p>
          <a:p>
            <a:pPr lvl="1"/>
            <a:r>
              <a:rPr lang="en-US" dirty="0" err="1"/>
              <a:t>inode</a:t>
            </a:r>
            <a:r>
              <a:rPr lang="en-US" dirty="0"/>
              <a:t>, indirect block, data block, bitmap, …</a:t>
            </a:r>
          </a:p>
          <a:p>
            <a:pPr lvl="1"/>
            <a:r>
              <a:rPr lang="en-US" dirty="0"/>
              <a:t>With sector remapping, single update to physical disk block can require multiple (even lower level) updates to sectors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At a physical level, operations complete one at a time</a:t>
            </a:r>
          </a:p>
          <a:p>
            <a:pPr lvl="1"/>
            <a:r>
              <a:rPr lang="en-US" dirty="0"/>
              <a:t>Want concurrent operations for performance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How do we guarantee consistency regardless of when crash occurs?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31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Threats to 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1201400" cy="5410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Interrupted Operation</a:t>
            </a:r>
          </a:p>
          <a:p>
            <a:pPr lvl="1"/>
            <a:r>
              <a:rPr lang="en-US" dirty="0"/>
              <a:t>Crash or power failure in the middle of a series of related updates may leave stored data in an inconsistent state</a:t>
            </a:r>
          </a:p>
          <a:p>
            <a:pPr lvl="1"/>
            <a:r>
              <a:rPr lang="en-US" dirty="0"/>
              <a:t>Example: transfer funds from one bank account to another  </a:t>
            </a:r>
          </a:p>
          <a:p>
            <a:pPr lvl="1"/>
            <a:r>
              <a:rPr lang="en-US" dirty="0"/>
              <a:t>What if transfer is interrupted after withdrawal and before deposit?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Loss of stored data</a:t>
            </a:r>
          </a:p>
          <a:p>
            <a:pPr lvl="1"/>
            <a:r>
              <a:rPr lang="en-US" dirty="0"/>
              <a:t>Failure of non-volatile storage media may cause previously stored data to disappear or be corrupted</a:t>
            </a:r>
          </a:p>
        </p:txBody>
      </p:sp>
    </p:spTree>
    <p:extLst>
      <p:ext uri="{BB962C8B-B14F-4D97-AF65-F5344CB8AC3E}">
        <p14:creationId xmlns:p14="http://schemas.microsoft.com/office/powerpoint/2010/main" val="414862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609600" y="76200"/>
            <a:ext cx="10972800" cy="609600"/>
          </a:xfrm>
        </p:spPr>
        <p:txBody>
          <a:bodyPr/>
          <a:lstStyle/>
          <a:p>
            <a:r>
              <a:rPr lang="en-US" dirty="0"/>
              <a:t>Two Reliability Approaches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F2DA5FB-182D-43EB-9D13-693CAFB2C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8714" y="1051945"/>
            <a:ext cx="5386917" cy="639762"/>
          </a:xfrm>
        </p:spPr>
        <p:txBody>
          <a:bodyPr/>
          <a:lstStyle/>
          <a:p>
            <a:pPr algn="ctr"/>
            <a:r>
              <a:rPr lang="en-US" dirty="0"/>
              <a:t>Careful Ordering and Recovery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460C6DD1-507A-4B7C-BC0E-0C99CCE79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8600" y="2133600"/>
            <a:ext cx="5943600" cy="395128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FAT &amp; FFS + (</a:t>
            </a:r>
            <a:r>
              <a:rPr lang="en-US" dirty="0" err="1"/>
              <a:t>fsck</a:t>
            </a:r>
            <a:r>
              <a:rPr lang="en-US" dirty="0"/>
              <a:t>)</a:t>
            </a:r>
          </a:p>
          <a:p>
            <a:pPr marL="0" indent="0" algn="ctr">
              <a:buNone/>
            </a:pPr>
            <a:r>
              <a:rPr lang="en-US" dirty="0"/>
              <a:t>Each step builds structure, </a:t>
            </a:r>
          </a:p>
          <a:p>
            <a:pPr marL="0" indent="0" algn="ctr">
              <a:buNone/>
            </a:pPr>
            <a:r>
              <a:rPr lang="en-US" dirty="0"/>
              <a:t>Data block</a:t>
            </a:r>
            <a:r>
              <a:rPr lang="en-US" dirty="0">
                <a:sym typeface="Symbol" panose="05050102010706020507" pitchFamily="18" charset="2"/>
              </a:rPr>
              <a:t></a:t>
            </a:r>
            <a:r>
              <a:rPr lang="en-US" dirty="0"/>
              <a:t> </a:t>
            </a:r>
            <a:r>
              <a:rPr lang="en-US" dirty="0" err="1"/>
              <a:t>inode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</a:t>
            </a:r>
            <a:r>
              <a:rPr lang="en-US" dirty="0"/>
              <a:t> free </a:t>
            </a:r>
            <a:r>
              <a:rPr lang="en-US" dirty="0">
                <a:sym typeface="Symbol" panose="05050102010706020507" pitchFamily="18" charset="2"/>
              </a:rPr>
              <a:t> </a:t>
            </a:r>
            <a:r>
              <a:rPr lang="en-US" dirty="0"/>
              <a:t>directory</a:t>
            </a:r>
          </a:p>
          <a:p>
            <a:pPr marL="0" indent="0" algn="ctr">
              <a:buNone/>
            </a:pPr>
            <a:r>
              <a:rPr lang="en-US" dirty="0"/>
              <a:t>Last step links it in to rest of FS</a:t>
            </a:r>
          </a:p>
          <a:p>
            <a:pPr marL="0" indent="0" algn="ctr">
              <a:buNone/>
            </a:pPr>
            <a:r>
              <a:rPr lang="en-US" dirty="0"/>
              <a:t>Recover scans structure looking for incomplete actions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AC747E-2C0B-4A8C-B3A9-C024945F85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800" y="732064"/>
            <a:ext cx="5846233" cy="639762"/>
          </a:xfrm>
        </p:spPr>
        <p:txBody>
          <a:bodyPr/>
          <a:lstStyle/>
          <a:p>
            <a:pPr algn="ctr"/>
            <a:r>
              <a:rPr lang="en-US" dirty="0"/>
              <a:t>Versioning and Copy-on-Write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170DD44-746A-40EA-93F1-DCB94A23C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800" y="2218191"/>
            <a:ext cx="5693833" cy="395128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ZFS, …</a:t>
            </a:r>
          </a:p>
          <a:p>
            <a:pPr marL="0" indent="0" algn="ctr">
              <a:buNone/>
            </a:pPr>
            <a:r>
              <a:rPr lang="en-US" dirty="0"/>
              <a:t>Version files at some granularity</a:t>
            </a:r>
          </a:p>
          <a:p>
            <a:pPr marL="0" indent="0" algn="ctr">
              <a:buNone/>
            </a:pPr>
            <a:r>
              <a:rPr lang="en-US" dirty="0"/>
              <a:t>Create new structure linking back to unchanged parts of old</a:t>
            </a:r>
          </a:p>
          <a:p>
            <a:pPr marL="0" indent="0" algn="ctr">
              <a:buNone/>
            </a:pPr>
            <a:r>
              <a:rPr lang="en-US" dirty="0"/>
              <a:t>Last step is to declare that the new version is ready</a:t>
            </a:r>
          </a:p>
        </p:txBody>
      </p:sp>
    </p:spTree>
    <p:extLst>
      <p:ext uri="{BB962C8B-B14F-4D97-AF65-F5344CB8AC3E}">
        <p14:creationId xmlns:p14="http://schemas.microsoft.com/office/powerpoint/2010/main" val="213036525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dirty="0"/>
              <a:t>Reliability Approach #1: Careful 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38200"/>
            <a:ext cx="10820400" cy="5715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Sequence operations in a specific order</a:t>
            </a:r>
          </a:p>
          <a:p>
            <a:pPr lvl="1"/>
            <a:r>
              <a:rPr lang="en-US" dirty="0"/>
              <a:t>Careful design to allow sequence to be interrupted safely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Post-crash recovery</a:t>
            </a:r>
          </a:p>
          <a:p>
            <a:pPr lvl="1"/>
            <a:r>
              <a:rPr lang="en-US" dirty="0"/>
              <a:t>Read data structures to see if there were any operations in progress</a:t>
            </a:r>
          </a:p>
          <a:p>
            <a:pPr lvl="1"/>
            <a:r>
              <a:rPr lang="en-US" dirty="0"/>
              <a:t>Clean up/finish as needed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Approach taken by </a:t>
            </a:r>
          </a:p>
          <a:p>
            <a:pPr lvl="1"/>
            <a:r>
              <a:rPr lang="en-US" dirty="0"/>
              <a:t>FAT and FFS (</a:t>
            </a:r>
            <a:r>
              <a:rPr lang="en-US" dirty="0" err="1"/>
              <a:t>fsck</a:t>
            </a:r>
            <a:r>
              <a:rPr lang="en-US" dirty="0"/>
              <a:t>) to protect </a:t>
            </a:r>
            <a:r>
              <a:rPr lang="en-US" dirty="0" err="1"/>
              <a:t>filesystem</a:t>
            </a:r>
            <a:r>
              <a:rPr lang="en-US" dirty="0"/>
              <a:t> structure/metadata</a:t>
            </a:r>
          </a:p>
          <a:p>
            <a:pPr lvl="1"/>
            <a:r>
              <a:rPr lang="en-US" dirty="0"/>
              <a:t>Many app-level recovery schemes (e.g., Word, </a:t>
            </a:r>
            <a:r>
              <a:rPr lang="en-US" dirty="0" err="1"/>
              <a:t>emacs</a:t>
            </a:r>
            <a:r>
              <a:rPr lang="en-US" dirty="0"/>
              <a:t> </a:t>
            </a:r>
            <a:r>
              <a:rPr lang="en-US" dirty="0" err="1"/>
              <a:t>autosaves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956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70AA2-2ADF-4EC2-8065-146BF2241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Berkeley FFS: Create a File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D56A329-CE58-4E03-9E34-476B54201A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801" y="1295400"/>
            <a:ext cx="5181600" cy="51054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  <a:buNone/>
            </a:pPr>
            <a:r>
              <a:rPr lang="en-US" b="1" u="sng" dirty="0"/>
              <a:t>Normal operation:</a:t>
            </a:r>
          </a:p>
          <a:p>
            <a:pPr>
              <a:lnSpc>
                <a:spcPct val="100000"/>
              </a:lnSpc>
            </a:pPr>
            <a:r>
              <a:rPr lang="en-US" dirty="0"/>
              <a:t>Allocate data block</a:t>
            </a:r>
          </a:p>
          <a:p>
            <a:pPr>
              <a:lnSpc>
                <a:spcPct val="100000"/>
              </a:lnSpc>
            </a:pPr>
            <a:r>
              <a:rPr lang="en-US" dirty="0"/>
              <a:t>Write data block</a:t>
            </a:r>
          </a:p>
          <a:p>
            <a:pPr>
              <a:lnSpc>
                <a:spcPct val="100000"/>
              </a:lnSpc>
            </a:pPr>
            <a:r>
              <a:rPr lang="en-US" dirty="0"/>
              <a:t>Allocate </a:t>
            </a:r>
            <a:r>
              <a:rPr lang="en-US" dirty="0" err="1"/>
              <a:t>inode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Write </a:t>
            </a:r>
            <a:r>
              <a:rPr lang="en-US" dirty="0" err="1"/>
              <a:t>inode</a:t>
            </a:r>
            <a:r>
              <a:rPr lang="en-US" dirty="0"/>
              <a:t> block</a:t>
            </a:r>
          </a:p>
          <a:p>
            <a:pPr>
              <a:lnSpc>
                <a:spcPct val="100000"/>
              </a:lnSpc>
            </a:pPr>
            <a:r>
              <a:rPr lang="en-US" dirty="0"/>
              <a:t>Update bitmap of free blocks and </a:t>
            </a:r>
            <a:r>
              <a:rPr lang="en-US" dirty="0" err="1"/>
              <a:t>inodes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Update directory with file name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  </a:t>
            </a:r>
            <a:r>
              <a:rPr lang="en-US" dirty="0" err="1"/>
              <a:t>inode</a:t>
            </a:r>
            <a:r>
              <a:rPr lang="en-US" dirty="0"/>
              <a:t> number</a:t>
            </a:r>
          </a:p>
          <a:p>
            <a:pPr>
              <a:lnSpc>
                <a:spcPct val="100000"/>
              </a:lnSpc>
            </a:pPr>
            <a:r>
              <a:rPr lang="en-US" dirty="0"/>
              <a:t>Update modify time for directory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05154CE-0522-4590-8EF4-02FC3861BC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279071"/>
            <a:ext cx="5181600" cy="51054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  <a:buNone/>
            </a:pPr>
            <a:r>
              <a:rPr lang="en-US" b="1" u="sng" dirty="0"/>
              <a:t>Recovery:</a:t>
            </a:r>
          </a:p>
          <a:p>
            <a:pPr>
              <a:lnSpc>
                <a:spcPct val="100000"/>
              </a:lnSpc>
            </a:pPr>
            <a:r>
              <a:rPr lang="en-US" dirty="0"/>
              <a:t>Scan </a:t>
            </a:r>
            <a:r>
              <a:rPr lang="en-US" dirty="0" err="1"/>
              <a:t>inode</a:t>
            </a:r>
            <a:r>
              <a:rPr lang="en-US" dirty="0"/>
              <a:t> table</a:t>
            </a:r>
          </a:p>
          <a:p>
            <a:pPr>
              <a:lnSpc>
                <a:spcPct val="100000"/>
              </a:lnSpc>
            </a:pPr>
            <a:r>
              <a:rPr lang="en-US" dirty="0"/>
              <a:t>If any unlinked files (not in any directory), delete or put in lost &amp; found </a:t>
            </a:r>
            <a:r>
              <a:rPr lang="en-US" dirty="0" err="1"/>
              <a:t>dir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Compare free block bitmap against </a:t>
            </a:r>
            <a:r>
              <a:rPr lang="en-US" dirty="0" err="1"/>
              <a:t>inode</a:t>
            </a:r>
            <a:r>
              <a:rPr lang="en-US" dirty="0"/>
              <a:t> trees</a:t>
            </a:r>
          </a:p>
          <a:p>
            <a:pPr>
              <a:lnSpc>
                <a:spcPct val="100000"/>
              </a:lnSpc>
            </a:pPr>
            <a:r>
              <a:rPr lang="en-US" dirty="0"/>
              <a:t>Scan directories for missing update/access times</a:t>
            </a:r>
          </a:p>
          <a:p>
            <a:pPr algn="ctr">
              <a:lnSpc>
                <a:spcPct val="100000"/>
              </a:lnSpc>
            </a:pPr>
            <a:endParaRPr lang="en-US" dirty="0">
              <a:solidFill>
                <a:schemeClr val="accent1"/>
              </a:solidFill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i="1" dirty="0">
                <a:solidFill>
                  <a:schemeClr val="accent1"/>
                </a:solidFill>
              </a:rPr>
              <a:t>Time proportional to disk size</a:t>
            </a:r>
          </a:p>
        </p:txBody>
      </p:sp>
    </p:spTree>
    <p:extLst>
      <p:ext uri="{BB962C8B-B14F-4D97-AF65-F5344CB8AC3E}">
        <p14:creationId xmlns:p14="http://schemas.microsoft.com/office/powerpoint/2010/main" val="12812441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2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12115800" cy="533400"/>
          </a:xfrm>
        </p:spPr>
        <p:txBody>
          <a:bodyPr/>
          <a:lstStyle/>
          <a:p>
            <a:r>
              <a:rPr lang="en-US" sz="2800" dirty="0"/>
              <a:t>Reliability Approach #2: Copy on Write File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066800"/>
            <a:ext cx="108585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Create a new version of the file with the updated data</a:t>
            </a:r>
          </a:p>
          <a:p>
            <a:pPr lvl="1"/>
            <a:r>
              <a:rPr lang="en-US" dirty="0"/>
              <a:t>Reuse blocks that don’t change much of what is already in place</a:t>
            </a:r>
          </a:p>
          <a:p>
            <a:pPr marL="1371600" lvl="3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Seems expensive!  </a:t>
            </a:r>
          </a:p>
          <a:p>
            <a:pPr lvl="1"/>
            <a:r>
              <a:rPr lang="en-US" dirty="0"/>
              <a:t>But Updates can be batched</a:t>
            </a:r>
          </a:p>
          <a:p>
            <a:pPr lvl="1"/>
            <a:r>
              <a:rPr lang="en-US" dirty="0"/>
              <a:t>Almost all disk writes can occur in parallel</a:t>
            </a:r>
          </a:p>
          <a:p>
            <a:pPr lvl="4"/>
            <a:endParaRPr lang="en-US" dirty="0"/>
          </a:p>
          <a:p>
            <a:pPr marL="0" indent="0">
              <a:buNone/>
            </a:pPr>
            <a:r>
              <a:rPr lang="en-US" dirty="0"/>
              <a:t>Approach taken in network file server appliances</a:t>
            </a:r>
          </a:p>
          <a:p>
            <a:pPr lvl="1"/>
            <a:r>
              <a:rPr lang="en-US" dirty="0"/>
              <a:t>NetApp’s Write Anywhere File Layout (WAFL)</a:t>
            </a:r>
          </a:p>
          <a:p>
            <a:pPr lvl="1"/>
            <a:r>
              <a:rPr lang="en-US" dirty="0"/>
              <a:t>ZFS (Sun/Oracle) and </a:t>
            </a:r>
            <a:r>
              <a:rPr lang="en-US" dirty="0" err="1"/>
              <a:t>OpenZFS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44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General Reliability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11125200" cy="5410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Use Transactions for atomic updates</a:t>
            </a:r>
          </a:p>
          <a:p>
            <a:pPr lvl="1"/>
            <a:r>
              <a:rPr lang="en-US" dirty="0"/>
              <a:t>Ensure that multiple related updates are performed atomically</a:t>
            </a:r>
          </a:p>
          <a:p>
            <a:pPr lvl="1"/>
            <a:r>
              <a:rPr lang="en-US" dirty="0"/>
              <a:t>i.e., if a crash occurs in the middle, the state of the systems reflects either all or none of the updates</a:t>
            </a:r>
          </a:p>
          <a:p>
            <a:pPr lvl="1"/>
            <a:r>
              <a:rPr lang="en-US" dirty="0"/>
              <a:t>Most modern file systems use transactions internally to update </a:t>
            </a:r>
            <a:r>
              <a:rPr lang="en-US" dirty="0" err="1"/>
              <a:t>filesystem</a:t>
            </a:r>
            <a:r>
              <a:rPr lang="en-US" dirty="0"/>
              <a:t> structures and metadata</a:t>
            </a:r>
          </a:p>
          <a:p>
            <a:pPr lvl="1"/>
            <a:r>
              <a:rPr lang="en-US" dirty="0"/>
              <a:t>Many applications implement their own transactions</a:t>
            </a:r>
          </a:p>
          <a:p>
            <a:pPr lvl="1"/>
            <a:endParaRPr lang="en-US" dirty="0"/>
          </a:p>
          <a:p>
            <a:r>
              <a:rPr lang="en-US" dirty="0"/>
              <a:t>Provide Redundancy for media failures</a:t>
            </a:r>
          </a:p>
          <a:p>
            <a:pPr lvl="1"/>
            <a:r>
              <a:rPr lang="en-US" dirty="0"/>
              <a:t>Redundant representation on media (Error Correcting Codes)</a:t>
            </a:r>
          </a:p>
          <a:p>
            <a:pPr lvl="1"/>
            <a:r>
              <a:rPr lang="en-US" dirty="0"/>
              <a:t>Replication across media (e.g., RAID disk array)</a:t>
            </a:r>
          </a:p>
        </p:txBody>
      </p:sp>
    </p:spTree>
    <p:extLst>
      <p:ext uri="{BB962C8B-B14F-4D97-AF65-F5344CB8AC3E}">
        <p14:creationId xmlns:p14="http://schemas.microsoft.com/office/powerpoint/2010/main" val="3597170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55022-1819-40AE-990F-6660E51E1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Magnetic Disks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BAB38-95D3-45E6-A750-7E316157A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922" y="1450821"/>
            <a:ext cx="10515600" cy="4697538"/>
          </a:xfrm>
        </p:spPr>
        <p:txBody>
          <a:bodyPr/>
          <a:lstStyle/>
          <a:p>
            <a:pPr marL="0" indent="0">
              <a:lnSpc>
                <a:spcPct val="110000"/>
              </a:lnSpc>
              <a:spcBef>
                <a:spcPct val="15000"/>
              </a:spcBef>
              <a:buNone/>
              <a:tabLst>
                <a:tab pos="2635250" algn="l"/>
              </a:tabLst>
            </a:pPr>
            <a:r>
              <a:rPr lang="en-US" dirty="0">
                <a:solidFill>
                  <a:schemeClr val="accent1"/>
                </a:solidFill>
              </a:rPr>
              <a:t>Cylinders: </a:t>
            </a:r>
            <a:r>
              <a:rPr lang="en-US" dirty="0"/>
              <a:t>all the tracks under the </a:t>
            </a:r>
            <a:br>
              <a:rPr lang="en-US" dirty="0"/>
            </a:br>
            <a:r>
              <a:rPr lang="en-US" dirty="0"/>
              <a:t>head at a given point on all surfaces</a:t>
            </a:r>
          </a:p>
          <a:p>
            <a:pPr marL="0" indent="0">
              <a:lnSpc>
                <a:spcPct val="110000"/>
              </a:lnSpc>
              <a:spcBef>
                <a:spcPct val="15000"/>
              </a:spcBef>
              <a:buNone/>
              <a:tabLst>
                <a:tab pos="2635250" algn="l"/>
              </a:tabLst>
            </a:pPr>
            <a:endParaRPr lang="en-US" dirty="0"/>
          </a:p>
          <a:p>
            <a:pPr marL="0" indent="0">
              <a:lnSpc>
                <a:spcPct val="110000"/>
              </a:lnSpc>
              <a:spcBef>
                <a:spcPct val="15000"/>
              </a:spcBef>
              <a:buNone/>
              <a:tabLst>
                <a:tab pos="2635250" algn="l"/>
              </a:tabLst>
            </a:pPr>
            <a:r>
              <a:rPr lang="en-US" dirty="0"/>
              <a:t>Read/write data is a three-stage process:</a:t>
            </a:r>
          </a:p>
          <a:p>
            <a:pPr lvl="1">
              <a:lnSpc>
                <a:spcPct val="110000"/>
              </a:lnSpc>
              <a:spcBef>
                <a:spcPct val="15000"/>
              </a:spcBef>
              <a:tabLst>
                <a:tab pos="2635250" algn="l"/>
              </a:tabLst>
            </a:pPr>
            <a:r>
              <a:rPr lang="en-US" dirty="0">
                <a:solidFill>
                  <a:schemeClr val="accent1"/>
                </a:solidFill>
              </a:rPr>
              <a:t>Seek time: </a:t>
            </a:r>
            <a:r>
              <a:rPr lang="en-US" dirty="0"/>
              <a:t>position the head/arm over the proper track</a:t>
            </a:r>
          </a:p>
          <a:p>
            <a:pPr lvl="1">
              <a:lnSpc>
                <a:spcPct val="110000"/>
              </a:lnSpc>
              <a:spcBef>
                <a:spcPct val="15000"/>
              </a:spcBef>
              <a:tabLst>
                <a:tab pos="2635250" algn="l"/>
              </a:tabLst>
            </a:pPr>
            <a:r>
              <a:rPr lang="en-US" dirty="0">
                <a:solidFill>
                  <a:schemeClr val="accent1"/>
                </a:solidFill>
              </a:rPr>
              <a:t>Rotational latency: </a:t>
            </a:r>
            <a:r>
              <a:rPr lang="en-US" dirty="0"/>
              <a:t>wait for desired sector to rotate under r/w head</a:t>
            </a:r>
          </a:p>
          <a:p>
            <a:pPr lvl="1">
              <a:lnSpc>
                <a:spcPct val="110000"/>
              </a:lnSpc>
              <a:spcBef>
                <a:spcPct val="15000"/>
              </a:spcBef>
              <a:tabLst>
                <a:tab pos="2635250" algn="l"/>
              </a:tabLst>
            </a:pPr>
            <a:r>
              <a:rPr lang="en-US" dirty="0">
                <a:solidFill>
                  <a:schemeClr val="accent1"/>
                </a:solidFill>
              </a:rPr>
              <a:t>Transfer time: </a:t>
            </a:r>
            <a:r>
              <a:rPr lang="en-US" dirty="0"/>
              <a:t>transfer a block of bits (sector) under r/w head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F0B7443-9592-4D8A-94F9-CB255AF73206}"/>
              </a:ext>
            </a:extLst>
          </p:cNvPr>
          <p:cNvGrpSpPr/>
          <p:nvPr/>
        </p:nvGrpSpPr>
        <p:grpSpPr>
          <a:xfrm>
            <a:off x="8610600" y="914400"/>
            <a:ext cx="3484962" cy="2235138"/>
            <a:chOff x="5715000" y="1230330"/>
            <a:chExt cx="3260729" cy="2010530"/>
          </a:xfrm>
        </p:grpSpPr>
        <p:sp useBgFill="1">
          <p:nvSpPr>
            <p:cNvPr id="8" name="Oval 4">
              <a:extLst>
                <a:ext uri="{FF2B5EF4-FFF2-40B4-BE49-F238E27FC236}">
                  <a16:creationId xmlns:a16="http://schemas.microsoft.com/office/drawing/2014/main" id="{3B98F561-935B-4E1A-857B-5F2F7E952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3200" y="2703530"/>
              <a:ext cx="1244600" cy="38100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 Light"/>
                <a:cs typeface="Ariel"/>
              </a:endParaRPr>
            </a:p>
          </p:txBody>
        </p:sp>
        <p:sp useBgFill="1">
          <p:nvSpPr>
            <p:cNvPr id="9" name="Oval 5">
              <a:extLst>
                <a:ext uri="{FF2B5EF4-FFF2-40B4-BE49-F238E27FC236}">
                  <a16:creationId xmlns:a16="http://schemas.microsoft.com/office/drawing/2014/main" id="{816ED293-592B-4F15-BE75-98AE0DF636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3200" y="2474930"/>
              <a:ext cx="1244600" cy="38100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 Light"/>
                <a:cs typeface="Ariel"/>
              </a:endParaRPr>
            </a:p>
          </p:txBody>
        </p:sp>
        <p:sp useBgFill="1">
          <p:nvSpPr>
            <p:cNvPr id="10" name="Oval 6">
              <a:extLst>
                <a:ext uri="{FF2B5EF4-FFF2-40B4-BE49-F238E27FC236}">
                  <a16:creationId xmlns:a16="http://schemas.microsoft.com/office/drawing/2014/main" id="{0EE5D35D-7B13-4252-9E5C-6F28E4FCED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7800" y="2297130"/>
              <a:ext cx="1244600" cy="38100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 Light"/>
                <a:cs typeface="Ariel"/>
              </a:endParaRPr>
            </a:p>
          </p:txBody>
        </p:sp>
        <p:sp useBgFill="1">
          <p:nvSpPr>
            <p:cNvPr id="11" name="Oval 7">
              <a:extLst>
                <a:ext uri="{FF2B5EF4-FFF2-40B4-BE49-F238E27FC236}">
                  <a16:creationId xmlns:a16="http://schemas.microsoft.com/office/drawing/2014/main" id="{DC5F41BE-8C3D-4633-A554-A5E068323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7800" y="2144730"/>
              <a:ext cx="1244600" cy="38100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 Light"/>
                <a:cs typeface="Ariel"/>
              </a:endParaRPr>
            </a:p>
          </p:txBody>
        </p:sp>
        <p:sp>
          <p:nvSpPr>
            <p:cNvPr id="12" name="Line 8">
              <a:extLst>
                <a:ext uri="{FF2B5EF4-FFF2-40B4-BE49-F238E27FC236}">
                  <a16:creationId xmlns:a16="http://schemas.microsoft.com/office/drawing/2014/main" id="{15F1FE80-0943-4E92-A8EF-50615B2CC9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31050" y="2316180"/>
              <a:ext cx="241300" cy="190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latin typeface="Gill Sans Light"/>
                <a:cs typeface="Ariel"/>
              </a:endParaRPr>
            </a:p>
          </p:txBody>
        </p:sp>
        <p:sp>
          <p:nvSpPr>
            <p:cNvPr id="13" name="Line 9">
              <a:extLst>
                <a:ext uri="{FF2B5EF4-FFF2-40B4-BE49-F238E27FC236}">
                  <a16:creationId xmlns:a16="http://schemas.microsoft.com/office/drawing/2014/main" id="{78395B73-AFFF-4EEE-81FD-5889A74D64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05650" y="2290780"/>
              <a:ext cx="596900" cy="88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latin typeface="Gill Sans Light"/>
                <a:cs typeface="Ariel"/>
              </a:endParaRPr>
            </a:p>
          </p:txBody>
        </p:sp>
        <p:sp>
          <p:nvSpPr>
            <p:cNvPr id="14" name="Line 10">
              <a:extLst>
                <a:ext uri="{FF2B5EF4-FFF2-40B4-BE49-F238E27FC236}">
                  <a16:creationId xmlns:a16="http://schemas.microsoft.com/office/drawing/2014/main" id="{F2423201-7D64-486F-BD06-D5BD1C8784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410450" y="1706580"/>
              <a:ext cx="292100" cy="723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latin typeface="Gill Sans Light"/>
                <a:cs typeface="Ariel"/>
              </a:endParaRPr>
            </a:p>
          </p:txBody>
        </p:sp>
        <p:sp>
          <p:nvSpPr>
            <p:cNvPr id="15" name="Rectangle 11">
              <a:extLst>
                <a:ext uri="{FF2B5EF4-FFF2-40B4-BE49-F238E27FC236}">
                  <a16:creationId xmlns:a16="http://schemas.microsoft.com/office/drawing/2014/main" id="{C29E3C41-D259-416B-82B1-80E34BF05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1600" y="1547830"/>
              <a:ext cx="743930" cy="257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sz="1800" b="0">
                  <a:latin typeface="Gill Sans Light"/>
                  <a:cs typeface="Ariel"/>
                </a:rPr>
                <a:t>Sector</a:t>
              </a:r>
            </a:p>
          </p:txBody>
        </p:sp>
        <p:sp>
          <p:nvSpPr>
            <p:cNvPr id="16" name="Line 12">
              <a:extLst>
                <a:ext uri="{FF2B5EF4-FFF2-40B4-BE49-F238E27FC236}">
                  <a16:creationId xmlns:a16="http://schemas.microsoft.com/office/drawing/2014/main" id="{A1854C57-140C-4D91-A6D3-99F51A242E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91350" y="1389080"/>
              <a:ext cx="368300" cy="825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latin typeface="Gill Sans Light"/>
                <a:cs typeface="Ariel"/>
              </a:endParaRPr>
            </a:p>
          </p:txBody>
        </p:sp>
        <p:sp>
          <p:nvSpPr>
            <p:cNvPr id="17" name="Rectangle 13">
              <a:extLst>
                <a:ext uri="{FF2B5EF4-FFF2-40B4-BE49-F238E27FC236}">
                  <a16:creationId xmlns:a16="http://schemas.microsoft.com/office/drawing/2014/main" id="{6C381780-B369-4568-8F32-2075BE216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4100" y="1230330"/>
              <a:ext cx="651899" cy="257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sz="1800" b="0">
                  <a:latin typeface="Gill Sans Light"/>
                  <a:cs typeface="Ariel"/>
                </a:rPr>
                <a:t>Track</a:t>
              </a:r>
            </a:p>
          </p:txBody>
        </p:sp>
        <p:grpSp>
          <p:nvGrpSpPr>
            <p:cNvPr id="18" name="Group 49">
              <a:extLst>
                <a:ext uri="{FF2B5EF4-FFF2-40B4-BE49-F238E27FC236}">
                  <a16:creationId xmlns:a16="http://schemas.microsoft.com/office/drawing/2014/main" id="{563A6B6E-9569-46B5-8711-D47AD8F779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43703" y="2233630"/>
              <a:ext cx="2232026" cy="723900"/>
              <a:chOff x="4272" y="632"/>
              <a:chExt cx="1406" cy="456"/>
            </a:xfrm>
          </p:grpSpPr>
          <p:grpSp>
            <p:nvGrpSpPr>
              <p:cNvPr id="29" name="Group 48">
                <a:extLst>
                  <a:ext uri="{FF2B5EF4-FFF2-40B4-BE49-F238E27FC236}">
                    <a16:creationId xmlns:a16="http://schemas.microsoft.com/office/drawing/2014/main" id="{5B93AAFF-8972-4D50-9BD3-EF7B00948D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72" y="632"/>
                <a:ext cx="520" cy="456"/>
                <a:chOff x="4272" y="632"/>
                <a:chExt cx="520" cy="456"/>
              </a:xfrm>
            </p:grpSpPr>
            <p:sp>
              <p:nvSpPr>
                <p:cNvPr id="32" name="Oval 15">
                  <a:extLst>
                    <a:ext uri="{FF2B5EF4-FFF2-40B4-BE49-F238E27FC236}">
                      <a16:creationId xmlns:a16="http://schemas.microsoft.com/office/drawing/2014/main" id="{206ED2F6-2EB7-4B74-BD0A-33166F0F42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72" y="947"/>
                  <a:ext cx="520" cy="141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Gill Sans Light"/>
                    <a:cs typeface="Ariel"/>
                  </a:endParaRPr>
                </a:p>
              </p:txBody>
            </p:sp>
            <p:sp>
              <p:nvSpPr>
                <p:cNvPr id="33" name="Oval 16">
                  <a:extLst>
                    <a:ext uri="{FF2B5EF4-FFF2-40B4-BE49-F238E27FC236}">
                      <a16:creationId xmlns:a16="http://schemas.microsoft.com/office/drawing/2014/main" id="{CC0730A6-5C7E-4046-BA6E-A14B540129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" y="632"/>
                  <a:ext cx="496" cy="128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Gill Sans Light"/>
                    <a:cs typeface="Ariel"/>
                  </a:endParaRPr>
                </a:p>
              </p:txBody>
            </p:sp>
            <p:sp>
              <p:nvSpPr>
                <p:cNvPr id="34" name="Line 17">
                  <a:extLst>
                    <a:ext uri="{FF2B5EF4-FFF2-40B4-BE49-F238E27FC236}">
                      <a16:creationId xmlns:a16="http://schemas.microsoft.com/office/drawing/2014/main" id="{18DF6636-3498-4507-B7C9-D55322DF0E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72" y="696"/>
                  <a:ext cx="0" cy="320"/>
                </a:xfrm>
                <a:prstGeom prst="lin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Gill Sans Light"/>
                    <a:cs typeface="Ariel"/>
                  </a:endParaRPr>
                </a:p>
              </p:txBody>
            </p:sp>
            <p:sp>
              <p:nvSpPr>
                <p:cNvPr id="35" name="Line 18">
                  <a:extLst>
                    <a:ext uri="{FF2B5EF4-FFF2-40B4-BE49-F238E27FC236}">
                      <a16:creationId xmlns:a16="http://schemas.microsoft.com/office/drawing/2014/main" id="{1502E472-DDE1-4A24-BD95-48C8F5DF12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76" y="696"/>
                  <a:ext cx="0" cy="344"/>
                </a:xfrm>
                <a:prstGeom prst="lin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Gill Sans Light"/>
                    <a:cs typeface="Ariel"/>
                  </a:endParaRPr>
                </a:p>
              </p:txBody>
            </p:sp>
          </p:grpSp>
          <p:sp>
            <p:nvSpPr>
              <p:cNvPr id="30" name="Line 19">
                <a:extLst>
                  <a:ext uri="{FF2B5EF4-FFF2-40B4-BE49-F238E27FC236}">
                    <a16:creationId xmlns:a16="http://schemas.microsoft.com/office/drawing/2014/main" id="{1641D017-1FE8-498D-8181-8B451822BB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0" y="924"/>
                <a:ext cx="348" cy="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 Light"/>
                  <a:cs typeface="Ariel"/>
                </a:endParaRPr>
              </a:p>
            </p:txBody>
          </p:sp>
          <p:sp>
            <p:nvSpPr>
              <p:cNvPr id="31" name="Rectangle 20">
                <a:extLst>
                  <a:ext uri="{FF2B5EF4-FFF2-40B4-BE49-F238E27FC236}">
                    <a16:creationId xmlns:a16="http://schemas.microsoft.com/office/drawing/2014/main" id="{4D5D1CA6-AE66-402E-A5DA-03DA08A3BB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4" y="872"/>
                <a:ext cx="574" cy="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1800" b="0">
                    <a:solidFill>
                      <a:schemeClr val="accent1"/>
                    </a:solidFill>
                    <a:latin typeface="Gill Sans Light"/>
                    <a:cs typeface="Ariel"/>
                  </a:rPr>
                  <a:t>Cylinder</a:t>
                </a:r>
              </a:p>
            </p:txBody>
          </p:sp>
        </p:grpSp>
        <p:grpSp>
          <p:nvGrpSpPr>
            <p:cNvPr id="19" name="Group 51">
              <a:extLst>
                <a:ext uri="{FF2B5EF4-FFF2-40B4-BE49-F238E27FC236}">
                  <a16:creationId xmlns:a16="http://schemas.microsoft.com/office/drawing/2014/main" id="{F49DFB8A-19FE-4A8B-BDA0-2E9EF61E43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15000" y="2309830"/>
              <a:ext cx="1028700" cy="596900"/>
              <a:chOff x="3600" y="680"/>
              <a:chExt cx="648" cy="376"/>
            </a:xfrm>
          </p:grpSpPr>
          <p:sp>
            <p:nvSpPr>
              <p:cNvPr id="22" name="Rectangle 28">
                <a:extLst>
                  <a:ext uri="{FF2B5EF4-FFF2-40B4-BE49-F238E27FC236}">
                    <a16:creationId xmlns:a16="http://schemas.microsoft.com/office/drawing/2014/main" id="{A23C2115-DB79-4AEC-8A57-E22436F470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685"/>
                <a:ext cx="401" cy="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1800" b="0">
                    <a:solidFill>
                      <a:schemeClr val="hlink"/>
                    </a:solidFill>
                    <a:latin typeface="Gill Sans Light"/>
                    <a:cs typeface="Ariel"/>
                  </a:rPr>
                  <a:t>Head</a:t>
                </a:r>
              </a:p>
            </p:txBody>
          </p:sp>
          <p:sp>
            <p:nvSpPr>
              <p:cNvPr id="23" name="Line 21">
                <a:extLst>
                  <a:ext uri="{FF2B5EF4-FFF2-40B4-BE49-F238E27FC236}">
                    <a16:creationId xmlns:a16="http://schemas.microsoft.com/office/drawing/2014/main" id="{7275DB85-F941-48B3-BB5E-D058D2BDAE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8" y="680"/>
                <a:ext cx="0" cy="376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 Light"/>
                  <a:cs typeface="Ariel"/>
                </a:endParaRPr>
              </a:p>
            </p:txBody>
          </p:sp>
          <p:sp>
            <p:nvSpPr>
              <p:cNvPr id="24" name="Line 22">
                <a:extLst>
                  <a:ext uri="{FF2B5EF4-FFF2-40B4-BE49-F238E27FC236}">
                    <a16:creationId xmlns:a16="http://schemas.microsoft.com/office/drawing/2014/main" id="{FCCAC66D-12F3-4183-8D3C-DF45166A06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0" y="695"/>
                <a:ext cx="248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 Light"/>
                  <a:cs typeface="Ariel"/>
                </a:endParaRPr>
              </a:p>
            </p:txBody>
          </p:sp>
          <p:sp>
            <p:nvSpPr>
              <p:cNvPr id="25" name="Line 23">
                <a:extLst>
                  <a:ext uri="{FF2B5EF4-FFF2-40B4-BE49-F238E27FC236}">
                    <a16:creationId xmlns:a16="http://schemas.microsoft.com/office/drawing/2014/main" id="{6C328DFB-C262-4073-907C-FC3DD812DB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16" y="824"/>
                <a:ext cx="231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 Light"/>
                  <a:cs typeface="Ariel"/>
                </a:endParaRPr>
              </a:p>
            </p:txBody>
          </p:sp>
          <p:sp>
            <p:nvSpPr>
              <p:cNvPr id="26" name="Line 24">
                <a:extLst>
                  <a:ext uri="{FF2B5EF4-FFF2-40B4-BE49-F238E27FC236}">
                    <a16:creationId xmlns:a16="http://schemas.microsoft.com/office/drawing/2014/main" id="{F8804A02-5198-4F6E-BD5F-806182D821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16" y="944"/>
                <a:ext cx="232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 Light"/>
                  <a:cs typeface="Ariel"/>
                </a:endParaRPr>
              </a:p>
            </p:txBody>
          </p:sp>
          <p:sp>
            <p:nvSpPr>
              <p:cNvPr id="27" name="Line 25">
                <a:extLst>
                  <a:ext uri="{FF2B5EF4-FFF2-40B4-BE49-F238E27FC236}">
                    <a16:creationId xmlns:a16="http://schemas.microsoft.com/office/drawing/2014/main" id="{7FED8D95-04AE-4E65-8034-090E771933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16" y="1056"/>
                <a:ext cx="232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 Light"/>
                  <a:cs typeface="Ariel"/>
                </a:endParaRPr>
              </a:p>
            </p:txBody>
          </p:sp>
          <p:sp>
            <p:nvSpPr>
              <p:cNvPr id="28" name="Line 26">
                <a:extLst>
                  <a:ext uri="{FF2B5EF4-FFF2-40B4-BE49-F238E27FC236}">
                    <a16:creationId xmlns:a16="http://schemas.microsoft.com/office/drawing/2014/main" id="{69C0147C-4AD4-4B51-942A-3CECC51353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44" y="888"/>
                <a:ext cx="272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 Light"/>
                  <a:cs typeface="Ariel"/>
                </a:endParaRPr>
              </a:p>
            </p:txBody>
          </p:sp>
        </p:grpSp>
        <p:sp>
          <p:nvSpPr>
            <p:cNvPr id="20" name="Line 29">
              <a:extLst>
                <a:ext uri="{FF2B5EF4-FFF2-40B4-BE49-F238E27FC236}">
                  <a16:creationId xmlns:a16="http://schemas.microsoft.com/office/drawing/2014/main" id="{E80E128F-C7DF-49BB-8BF6-B32B509D31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72400" y="2982930"/>
              <a:ext cx="368300" cy="101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latin typeface="Gill Sans Light"/>
                <a:cs typeface="Ariel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D7ECBB4-2803-4BCE-94BD-DF6FDB63F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7200" y="2982930"/>
              <a:ext cx="743931" cy="257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sz="1800" b="0">
                  <a:latin typeface="Gill Sans Light"/>
                  <a:cs typeface="Ariel"/>
                </a:rPr>
                <a:t>Platter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5651443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10439400" cy="5486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Closely related to critical sections for manipulating shared data structures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They extend concept of atomic update from memory to stable storage</a:t>
            </a:r>
          </a:p>
          <a:p>
            <a:pPr lvl="1"/>
            <a:r>
              <a:rPr lang="en-US" dirty="0"/>
              <a:t>Atomically update multiple persistent data structures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Many ad-hoc approaches</a:t>
            </a:r>
          </a:p>
          <a:p>
            <a:pPr lvl="1"/>
            <a:r>
              <a:rPr lang="en-US" dirty="0"/>
              <a:t>FFS carefully ordered the sequence of updates so that if a crash occurred while manipulating directory or </a:t>
            </a:r>
            <a:r>
              <a:rPr lang="en-US" dirty="0" err="1"/>
              <a:t>inodes</a:t>
            </a:r>
            <a:r>
              <a:rPr lang="en-US" dirty="0"/>
              <a:t> the disk scan on reboot would detect and recover the error (</a:t>
            </a:r>
            <a:r>
              <a:rPr lang="en-US" dirty="0" err="1"/>
              <a:t>fsck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Applications use temporary files and rename </a:t>
            </a:r>
          </a:p>
        </p:txBody>
      </p:sp>
    </p:spTree>
    <p:extLst>
      <p:ext uri="{BB962C8B-B14F-4D97-AF65-F5344CB8AC3E}">
        <p14:creationId xmlns:p14="http://schemas.microsoft.com/office/powerpoint/2010/main" val="3905638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-76200"/>
            <a:ext cx="7772400" cy="897236"/>
          </a:xfrm>
        </p:spPr>
        <p:txBody>
          <a:bodyPr/>
          <a:lstStyle/>
          <a:p>
            <a:pPr eaLnBrk="1" hangingPunct="1"/>
            <a:r>
              <a:rPr lang="en-US" sz="3600">
                <a:ea typeface="MS PGothic" charset="0"/>
              </a:rPr>
              <a:t>Key Concept: Transaction</a:t>
            </a:r>
            <a:endParaRPr lang="en-US" sz="3600" dirty="0">
              <a:ea typeface="MS PGothic" charset="0"/>
            </a:endParaRP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10972800" cy="52832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i="1" dirty="0">
                <a:solidFill>
                  <a:schemeClr val="accent1"/>
                </a:solidFill>
              </a:rPr>
              <a:t>transaction</a:t>
            </a:r>
            <a:r>
              <a:rPr lang="en-US" dirty="0"/>
              <a:t> is an atomic sequence of reads and writes that takes the system from consistent state to another.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Recall: Code in a critical section appears atomic to other threads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Transactions extend the concept of atomic updates from </a:t>
            </a:r>
            <a:r>
              <a:rPr lang="en-US" i="1" dirty="0"/>
              <a:t>memory</a:t>
            </a:r>
            <a:r>
              <a:rPr lang="en-US" dirty="0"/>
              <a:t> to </a:t>
            </a:r>
            <a:r>
              <a:rPr lang="en-US" i="1" dirty="0"/>
              <a:t>persistent storage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209800" y="2438400"/>
            <a:ext cx="7848600" cy="1066800"/>
            <a:chOff x="609600" y="3471387"/>
            <a:chExt cx="7848600" cy="1066800"/>
          </a:xfrm>
        </p:grpSpPr>
        <p:sp>
          <p:nvSpPr>
            <p:cNvPr id="38915" name="AutoShape 4"/>
            <p:cNvSpPr>
              <a:spLocks noChangeArrowheads="1"/>
            </p:cNvSpPr>
            <p:nvPr/>
          </p:nvSpPr>
          <p:spPr bwMode="auto">
            <a:xfrm>
              <a:off x="609600" y="3471387"/>
              <a:ext cx="2819400" cy="106680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916" name="Text Box 5"/>
            <p:cNvSpPr txBox="1">
              <a:spLocks noChangeArrowheads="1"/>
            </p:cNvSpPr>
            <p:nvPr/>
          </p:nvSpPr>
          <p:spPr bwMode="auto">
            <a:xfrm>
              <a:off x="609600" y="3733800"/>
              <a:ext cx="257955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consistent state 1</a:t>
              </a:r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917" name="AutoShape 6"/>
            <p:cNvSpPr>
              <a:spLocks noChangeArrowheads="1"/>
            </p:cNvSpPr>
            <p:nvPr/>
          </p:nvSpPr>
          <p:spPr bwMode="auto">
            <a:xfrm>
              <a:off x="5638800" y="3471387"/>
              <a:ext cx="2819400" cy="106680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918" name="Text Box 7"/>
            <p:cNvSpPr txBox="1">
              <a:spLocks noChangeArrowheads="1"/>
            </p:cNvSpPr>
            <p:nvPr/>
          </p:nvSpPr>
          <p:spPr bwMode="auto">
            <a:xfrm>
              <a:off x="5654227" y="3733800"/>
              <a:ext cx="257955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en-US" b="0">
                  <a:latin typeface="Gill Sans" charset="0"/>
                  <a:ea typeface="Gill Sans" charset="0"/>
                  <a:cs typeface="Gill Sans" charset="0"/>
                </a:rPr>
                <a:t>consistent state 2</a:t>
              </a:r>
              <a:endParaRPr lang="en-US" b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919" name="Line 8"/>
            <p:cNvSpPr>
              <a:spLocks noChangeShapeType="1"/>
            </p:cNvSpPr>
            <p:nvPr/>
          </p:nvSpPr>
          <p:spPr bwMode="auto">
            <a:xfrm>
              <a:off x="3429000" y="4004787"/>
              <a:ext cx="220980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920" name="Text Box 9"/>
            <p:cNvSpPr txBox="1">
              <a:spLocks noChangeArrowheads="1"/>
            </p:cNvSpPr>
            <p:nvPr/>
          </p:nvSpPr>
          <p:spPr bwMode="auto">
            <a:xfrm>
              <a:off x="3657600" y="3492025"/>
              <a:ext cx="159223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en-US" b="0" dirty="0">
                  <a:solidFill>
                    <a:schemeClr val="accent1"/>
                  </a:solidFill>
                  <a:latin typeface="Gill Sans" charset="0"/>
                  <a:ea typeface="Gill Sans" charset="0"/>
                  <a:cs typeface="Gill Sans" charset="0"/>
                </a:rPr>
                <a:t>transaction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937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38300"/>
            <a:ext cx="10820400" cy="5105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0000FF"/>
                </a:solidFill>
              </a:rPr>
              <a:t>Begin</a:t>
            </a:r>
            <a:r>
              <a:rPr lang="en-US" dirty="0"/>
              <a:t> a transaction – get transaction id</a:t>
            </a:r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/>
              <a:t>Do a bunch of updates</a:t>
            </a:r>
          </a:p>
          <a:p>
            <a:pPr lvl="1" algn="ctr"/>
            <a:r>
              <a:rPr lang="en-US" sz="2000" dirty="0"/>
              <a:t>If any fail along the way, </a:t>
            </a:r>
            <a:r>
              <a:rPr lang="en-US" sz="2000" dirty="0">
                <a:solidFill>
                  <a:srgbClr val="0000FF"/>
                </a:solidFill>
              </a:rPr>
              <a:t>roll-back</a:t>
            </a:r>
          </a:p>
          <a:p>
            <a:pPr lvl="1" algn="ctr"/>
            <a:r>
              <a:rPr lang="en-US" sz="2000" dirty="0"/>
              <a:t>Or, if any conflicts with other transactions, </a:t>
            </a:r>
            <a:r>
              <a:rPr lang="en-US" sz="2000" dirty="0">
                <a:solidFill>
                  <a:srgbClr val="0000FF"/>
                </a:solidFill>
              </a:rPr>
              <a:t>roll-back</a:t>
            </a:r>
          </a:p>
          <a:p>
            <a:pPr lvl="1" algn="ctr"/>
            <a:endParaRPr lang="en-US" sz="2000" dirty="0">
              <a:solidFill>
                <a:srgbClr val="0000FF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0000FF"/>
                </a:solidFill>
              </a:rPr>
              <a:t>Commit</a:t>
            </a:r>
            <a:r>
              <a:rPr lang="en-US" dirty="0"/>
              <a:t> the transaction</a:t>
            </a:r>
          </a:p>
        </p:txBody>
      </p:sp>
    </p:spTree>
    <p:extLst>
      <p:ext uri="{BB962C8B-B14F-4D97-AF65-F5344CB8AC3E}">
        <p14:creationId xmlns:p14="http://schemas.microsoft.com/office/powerpoint/2010/main" val="39183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8200"/>
          </a:xfrm>
        </p:spPr>
        <p:txBody>
          <a:bodyPr/>
          <a:lstStyle/>
          <a:p>
            <a:r>
              <a:rPr lang="en-US" dirty="0">
                <a:ea typeface="MS PGothic" charset="0"/>
              </a:rPr>
              <a:t>“Classic” Example: Transaction</a:t>
            </a:r>
          </a:p>
        </p:txBody>
      </p:sp>
      <p:sp>
        <p:nvSpPr>
          <p:cNvPr id="54274" name="Content Placeholder 2"/>
          <p:cNvSpPr>
            <a:spLocks noGrp="1"/>
          </p:cNvSpPr>
          <p:nvPr>
            <p:ph idx="1"/>
          </p:nvPr>
        </p:nvSpPr>
        <p:spPr>
          <a:xfrm>
            <a:off x="2133600" y="1219200"/>
            <a:ext cx="7848600" cy="457200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UPDATE accounts SET balance = balance - 100.00 WHERE name = 'Alice'; </a:t>
            </a:r>
          </a:p>
          <a:p>
            <a:pPr>
              <a:spcAft>
                <a:spcPts val="1200"/>
              </a:spcAft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UPDATE branches SET balance = balance - 100.00 WHERE name = (SELECT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branch_name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FROM accounts WHERE name = 'Alice');</a:t>
            </a:r>
          </a:p>
          <a:p>
            <a:pPr>
              <a:spcAft>
                <a:spcPts val="1200"/>
              </a:spcAft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UPDATE accounts SET balance = balance + 100.00 WHERE name = 'Bob'; </a:t>
            </a:r>
          </a:p>
          <a:p>
            <a:pPr>
              <a:buFontTx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UPDATE branches SET balance = balance + 100.00 WHERE name = (SELECT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branch_name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FROM accounts WHERE name = 'Bob');</a:t>
            </a:r>
          </a:p>
        </p:txBody>
      </p:sp>
      <p:sp>
        <p:nvSpPr>
          <p:cNvPr id="54275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2157413" y="6453189"/>
            <a:ext cx="2895600" cy="40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endParaRPr lang="en-US" sz="1200">
              <a:latin typeface="Times New Roman" charset="0"/>
            </a:endParaRPr>
          </a:p>
          <a:p>
            <a:endParaRPr lang="en-US" sz="1200">
              <a:latin typeface="Times New Roman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81200" y="889000"/>
            <a:ext cx="3857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BEGIN;    --BEGIN TRANSACTION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57401" y="4724400"/>
            <a:ext cx="32239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COMMIT;    --COMMIT WORK</a:t>
            </a:r>
          </a:p>
        </p:txBody>
      </p:sp>
      <p:sp>
        <p:nvSpPr>
          <p:cNvPr id="54278" name="Rectangle 7"/>
          <p:cNvSpPr>
            <a:spLocks noChangeArrowheads="1"/>
          </p:cNvSpPr>
          <p:nvPr/>
        </p:nvSpPr>
        <p:spPr bwMode="auto">
          <a:xfrm>
            <a:off x="2209800" y="5867400"/>
            <a:ext cx="7848600" cy="6096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2400" b="0" dirty="0">
                <a:latin typeface="Gill Sans Light"/>
                <a:cs typeface="Gill Sans Light"/>
              </a:rPr>
              <a:t>Transfer $100 from Alice’</a:t>
            </a:r>
            <a:r>
              <a:rPr lang="en-US" altLang="ja-JP" sz="2400" b="0" dirty="0">
                <a:latin typeface="Gill Sans Light"/>
                <a:cs typeface="Gill Sans Light"/>
              </a:rPr>
              <a:t>s account to Bob’s account</a:t>
            </a:r>
            <a:endParaRPr lang="en-US" sz="2400" b="0" dirty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99543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0B43E1-1ADD-7143-8DB7-4BFC71D3E84B}"/>
              </a:ext>
            </a:extLst>
          </p:cNvPr>
          <p:cNvSpPr/>
          <p:nvPr/>
        </p:nvSpPr>
        <p:spPr bwMode="auto">
          <a:xfrm>
            <a:off x="2286000" y="2514600"/>
            <a:ext cx="7620000" cy="317765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03ABD3-CD2A-2F47-91B7-5CE26BCFF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of a 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AD5C0-14E8-5141-9D31-FA73D670B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50236"/>
            <a:ext cx="10668000" cy="1371600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dirty="0"/>
              <a:t>One simple action is atomic – write/append a basic item</a:t>
            </a:r>
          </a:p>
          <a:p>
            <a:pPr marL="0" indent="0" algn="ctr">
              <a:buNone/>
            </a:pPr>
            <a:r>
              <a:rPr lang="en-US" dirty="0"/>
              <a:t>Use that to seal the commitment to a whole series of actions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2DFA8-5A97-8947-9406-DD3467063A7C}"/>
              </a:ext>
            </a:extLst>
          </p:cNvPr>
          <p:cNvSpPr txBox="1"/>
          <p:nvPr/>
        </p:nvSpPr>
        <p:spPr>
          <a:xfrm rot="16200000">
            <a:off x="2992404" y="3957645"/>
            <a:ext cx="2766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Get 10$ from account 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FE39E4-BC22-FB4B-98EE-E7B61363B921}"/>
              </a:ext>
            </a:extLst>
          </p:cNvPr>
          <p:cNvSpPr txBox="1"/>
          <p:nvPr/>
        </p:nvSpPr>
        <p:spPr>
          <a:xfrm rot="16200000">
            <a:off x="4195227" y="3957645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Get 7$ from account 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57A47E-FAB1-DC40-A050-AD54C21612C0}"/>
              </a:ext>
            </a:extLst>
          </p:cNvPr>
          <p:cNvSpPr txBox="1"/>
          <p:nvPr/>
        </p:nvSpPr>
        <p:spPr>
          <a:xfrm rot="16200000">
            <a:off x="4997380" y="3957645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Get 13$ from account 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4F25E3-25CA-374B-9CA8-BE27737391B0}"/>
              </a:ext>
            </a:extLst>
          </p:cNvPr>
          <p:cNvSpPr txBox="1"/>
          <p:nvPr/>
        </p:nvSpPr>
        <p:spPr>
          <a:xfrm rot="16200000">
            <a:off x="6390227" y="3957645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Put 15$ into account 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4F4C8D-B643-BF41-A2E3-A2105B86F55C}"/>
              </a:ext>
            </a:extLst>
          </p:cNvPr>
          <p:cNvSpPr txBox="1"/>
          <p:nvPr/>
        </p:nvSpPr>
        <p:spPr>
          <a:xfrm rot="16200000">
            <a:off x="6741591" y="3957645"/>
            <a:ext cx="2655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Put 15$ into account 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D181C4-B74B-DB40-9435-731A5842B3D7}"/>
              </a:ext>
            </a:extLst>
          </p:cNvPr>
          <p:cNvSpPr/>
          <p:nvPr/>
        </p:nvSpPr>
        <p:spPr bwMode="auto">
          <a:xfrm>
            <a:off x="4724400" y="2735515"/>
            <a:ext cx="381000" cy="2813592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8110EB-9378-DD4F-9D2A-8CA347730D22}"/>
              </a:ext>
            </a:extLst>
          </p:cNvPr>
          <p:cNvSpPr/>
          <p:nvPr/>
        </p:nvSpPr>
        <p:spPr bwMode="auto">
          <a:xfrm>
            <a:off x="6669138" y="2733083"/>
            <a:ext cx="381000" cy="28135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B7BCA9-35F3-EB4C-B5A7-AC06CBFFBBA2}"/>
              </a:ext>
            </a:extLst>
          </p:cNvPr>
          <p:cNvSpPr/>
          <p:nvPr/>
        </p:nvSpPr>
        <p:spPr bwMode="auto">
          <a:xfrm>
            <a:off x="7102274" y="2733083"/>
            <a:ext cx="381000" cy="2813592"/>
          </a:xfrm>
          <a:prstGeom prst="rect">
            <a:avLst/>
          </a:prstGeom>
          <a:solidFill>
            <a:srgbClr val="ECE21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668E52-8272-C146-BC6F-44DBE83EB36D}"/>
              </a:ext>
            </a:extLst>
          </p:cNvPr>
          <p:cNvSpPr/>
          <p:nvPr/>
        </p:nvSpPr>
        <p:spPr bwMode="auto">
          <a:xfrm>
            <a:off x="4179333" y="2653762"/>
            <a:ext cx="381000" cy="292900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1337A8-8B2F-0742-8E86-BF3B18BB4160}"/>
              </a:ext>
            </a:extLst>
          </p:cNvPr>
          <p:cNvSpPr/>
          <p:nvPr/>
        </p:nvSpPr>
        <p:spPr bwMode="auto">
          <a:xfrm>
            <a:off x="5359888" y="2664983"/>
            <a:ext cx="381000" cy="292900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ABF3DB-039D-4447-8D17-8E6B94672F41}"/>
              </a:ext>
            </a:extLst>
          </p:cNvPr>
          <p:cNvSpPr/>
          <p:nvPr/>
        </p:nvSpPr>
        <p:spPr bwMode="auto">
          <a:xfrm>
            <a:off x="6162174" y="2636909"/>
            <a:ext cx="381000" cy="292900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B67E9D-0516-E643-9CA5-63C67B35964A}"/>
              </a:ext>
            </a:extLst>
          </p:cNvPr>
          <p:cNvSpPr/>
          <p:nvPr/>
        </p:nvSpPr>
        <p:spPr bwMode="auto">
          <a:xfrm>
            <a:off x="7519551" y="2649751"/>
            <a:ext cx="381000" cy="292900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E7C984-412F-904F-8706-4998B9445A0E}"/>
              </a:ext>
            </a:extLst>
          </p:cNvPr>
          <p:cNvSpPr/>
          <p:nvPr/>
        </p:nvSpPr>
        <p:spPr bwMode="auto">
          <a:xfrm>
            <a:off x="7936828" y="2664983"/>
            <a:ext cx="381000" cy="292900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83B2CD-AE19-D04E-A571-00BEEDC49E93}"/>
              </a:ext>
            </a:extLst>
          </p:cNvPr>
          <p:cNvSpPr/>
          <p:nvPr/>
        </p:nvSpPr>
        <p:spPr bwMode="auto">
          <a:xfrm>
            <a:off x="3144527" y="2617667"/>
            <a:ext cx="381000" cy="292900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56362D-9A4F-A24B-9B7B-10F68BFFEE58}"/>
              </a:ext>
            </a:extLst>
          </p:cNvPr>
          <p:cNvSpPr/>
          <p:nvPr/>
        </p:nvSpPr>
        <p:spPr bwMode="auto">
          <a:xfrm>
            <a:off x="8540414" y="2664983"/>
            <a:ext cx="381000" cy="292900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6D3B4C-913C-E14A-978B-C4682F6F024F}"/>
              </a:ext>
            </a:extLst>
          </p:cNvPr>
          <p:cNvSpPr txBox="1"/>
          <p:nvPr/>
        </p:nvSpPr>
        <p:spPr>
          <a:xfrm rot="16200000">
            <a:off x="2596569" y="3918760"/>
            <a:ext cx="1492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Start Tran 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E6FBDE-D96D-E944-B7FB-7FF81147C2AE}"/>
              </a:ext>
            </a:extLst>
          </p:cNvPr>
          <p:cNvSpPr txBox="1"/>
          <p:nvPr/>
        </p:nvSpPr>
        <p:spPr>
          <a:xfrm rot="16200000">
            <a:off x="7787388" y="3770990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Commit Tran N</a:t>
            </a:r>
          </a:p>
        </p:txBody>
      </p:sp>
    </p:spTree>
    <p:extLst>
      <p:ext uri="{BB962C8B-B14F-4D97-AF65-F5344CB8AC3E}">
        <p14:creationId xmlns:p14="http://schemas.microsoft.com/office/powerpoint/2010/main" val="16899396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8" grpId="0" animBg="1"/>
      <p:bldP spid="19" grpId="0" animBg="1"/>
      <p:bldP spid="21" grpId="0"/>
      <p:bldP spid="2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Transactional File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100" y="762000"/>
            <a:ext cx="11290300" cy="5105400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Better reliability through use of log</a:t>
            </a:r>
          </a:p>
          <a:p>
            <a:pPr lvl="1"/>
            <a:r>
              <a:rPr lang="en-US" altLang="ko-KR" dirty="0"/>
              <a:t>Changes are treated as transactions </a:t>
            </a:r>
          </a:p>
          <a:p>
            <a:pPr lvl="1"/>
            <a:r>
              <a:rPr lang="en-US" altLang="ko-KR" dirty="0"/>
              <a:t>A transaction is committed once it is written to the log</a:t>
            </a:r>
          </a:p>
          <a:p>
            <a:pPr lvl="2"/>
            <a:r>
              <a:rPr lang="en-US" altLang="ko-KR" dirty="0"/>
              <a:t>Data forced to disk for reliability</a:t>
            </a:r>
          </a:p>
          <a:p>
            <a:pPr lvl="2"/>
            <a:r>
              <a:rPr lang="en-US" altLang="ko-KR" dirty="0"/>
              <a:t>Process can be accelerated with NVRAM</a:t>
            </a:r>
          </a:p>
          <a:p>
            <a:pPr lvl="1"/>
            <a:r>
              <a:rPr lang="en-US" altLang="ko-KR" dirty="0"/>
              <a:t>Although File system may not be updated immediately, data preserved in the log</a:t>
            </a:r>
          </a:p>
          <a:p>
            <a:pPr lvl="1"/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Difference between “Log Structured” and “</a:t>
            </a:r>
            <a:r>
              <a:rPr lang="en-US" altLang="ko-KR" dirty="0" err="1"/>
              <a:t>Journaled</a:t>
            </a:r>
            <a:r>
              <a:rPr lang="en-US" altLang="ko-KR" dirty="0"/>
              <a:t>”</a:t>
            </a:r>
          </a:p>
          <a:p>
            <a:pPr lvl="1"/>
            <a:r>
              <a:rPr lang="en-US" altLang="ko-KR" dirty="0"/>
              <a:t>In a Log Structured </a:t>
            </a:r>
            <a:r>
              <a:rPr lang="en-US" altLang="ko-KR" dirty="0" err="1"/>
              <a:t>filesystem</a:t>
            </a:r>
            <a:r>
              <a:rPr lang="en-US" altLang="ko-KR" dirty="0"/>
              <a:t>, data stays in log form</a:t>
            </a:r>
          </a:p>
          <a:p>
            <a:pPr lvl="1"/>
            <a:r>
              <a:rPr lang="en-US" altLang="ko-KR" dirty="0"/>
              <a:t>In a </a:t>
            </a:r>
            <a:r>
              <a:rPr lang="en-US" altLang="ko-KR" dirty="0" err="1"/>
              <a:t>Journaled</a:t>
            </a:r>
            <a:r>
              <a:rPr lang="en-US" altLang="ko-KR" dirty="0"/>
              <a:t> </a:t>
            </a:r>
            <a:r>
              <a:rPr lang="en-US" altLang="ko-KR" dirty="0" err="1"/>
              <a:t>filesystem</a:t>
            </a:r>
            <a:r>
              <a:rPr lang="en-US" altLang="ko-KR" dirty="0"/>
              <a:t>, Log used for recovery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50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4742A-801D-4AB2-AC76-5BE433B8A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Journaling File Systems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1675D-E821-4D2D-8916-A6743FFAD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838200"/>
            <a:ext cx="11201400" cy="571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Don’t modify data structures on disk directly</a:t>
            </a:r>
          </a:p>
          <a:p>
            <a:pPr marL="0" indent="0">
              <a:buNone/>
            </a:pPr>
            <a:r>
              <a:rPr lang="en-US" dirty="0"/>
              <a:t>Write each update as transaction recorded in a log</a:t>
            </a:r>
          </a:p>
          <a:p>
            <a:pPr lvl="1"/>
            <a:r>
              <a:rPr lang="en-US" dirty="0"/>
              <a:t>Commonly called a journal or intention list</a:t>
            </a:r>
          </a:p>
          <a:p>
            <a:pPr lvl="1"/>
            <a:r>
              <a:rPr lang="en-US" dirty="0"/>
              <a:t>Also maintained on disk (allocate blocks for it when formatting)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Once changes are in the log, they can be safely applied to file system </a:t>
            </a:r>
          </a:p>
          <a:p>
            <a:pPr lvl="1"/>
            <a:r>
              <a:rPr lang="en-US" dirty="0"/>
              <a:t>e.g. modify </a:t>
            </a:r>
            <a:r>
              <a:rPr lang="en-US" dirty="0" err="1"/>
              <a:t>inode</a:t>
            </a:r>
            <a:r>
              <a:rPr lang="en-US" dirty="0"/>
              <a:t> pointers and directory mapping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Linux took original FFS-like file system (ext2) and added a journal to get ext3!</a:t>
            </a:r>
          </a:p>
          <a:p>
            <a:pPr lvl="1"/>
            <a:r>
              <a:rPr lang="en-US" dirty="0"/>
              <a:t>Some options: whether or not to write all data to journal or just metadata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7064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216FD-075B-47CC-A3DC-484538976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File (No Journaling Yet)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E7A15-3469-4132-BA54-149F9F956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149"/>
            <a:ext cx="6846934" cy="32452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Find free data block(s)</a:t>
            </a:r>
            <a:endParaRPr lang="en-US" sz="1800" dirty="0"/>
          </a:p>
          <a:p>
            <a:pPr marL="0" indent="0">
              <a:buNone/>
            </a:pPr>
            <a:r>
              <a:rPr lang="en-US" dirty="0"/>
              <a:t>Find free </a:t>
            </a:r>
            <a:r>
              <a:rPr lang="en-US" dirty="0" err="1"/>
              <a:t>inode</a:t>
            </a:r>
            <a:r>
              <a:rPr lang="en-US" dirty="0"/>
              <a:t> entry</a:t>
            </a:r>
            <a:endParaRPr lang="en-US" sz="1800" dirty="0"/>
          </a:p>
          <a:p>
            <a:pPr marL="0" indent="0">
              <a:buNone/>
            </a:pPr>
            <a:r>
              <a:rPr lang="en-US" dirty="0"/>
              <a:t>Find </a:t>
            </a:r>
            <a:r>
              <a:rPr lang="en-US" dirty="0" err="1"/>
              <a:t>dirent</a:t>
            </a:r>
            <a:r>
              <a:rPr lang="en-US" dirty="0"/>
              <a:t> insertion point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-----------------------------------------</a:t>
            </a:r>
          </a:p>
          <a:p>
            <a:pPr marL="0" indent="0">
              <a:buNone/>
            </a:pPr>
            <a:r>
              <a:rPr lang="en-US" dirty="0"/>
              <a:t>Write map (i.e., mark used)</a:t>
            </a:r>
            <a:endParaRPr lang="en-US" sz="1800" dirty="0"/>
          </a:p>
          <a:p>
            <a:pPr marL="0" indent="0">
              <a:buNone/>
            </a:pPr>
            <a:r>
              <a:rPr lang="en-US" dirty="0"/>
              <a:t>Write </a:t>
            </a:r>
            <a:r>
              <a:rPr lang="en-US" dirty="0" err="1"/>
              <a:t>inode</a:t>
            </a:r>
            <a:r>
              <a:rPr lang="en-US" dirty="0"/>
              <a:t> entry to point to block(s)</a:t>
            </a:r>
            <a:endParaRPr lang="en-US" sz="1800" dirty="0"/>
          </a:p>
          <a:p>
            <a:pPr marL="0" indent="0">
              <a:buNone/>
            </a:pPr>
            <a:r>
              <a:rPr lang="en-US" dirty="0"/>
              <a:t>Write </a:t>
            </a:r>
            <a:r>
              <a:rPr lang="en-US" dirty="0" err="1"/>
              <a:t>dirent</a:t>
            </a:r>
            <a:r>
              <a:rPr lang="en-US" dirty="0"/>
              <a:t> to point to </a:t>
            </a:r>
            <a:r>
              <a:rPr lang="en-US" dirty="0" err="1"/>
              <a:t>inode</a:t>
            </a:r>
            <a:endParaRPr lang="en-US" dirty="0"/>
          </a:p>
        </p:txBody>
      </p:sp>
      <p:sp>
        <p:nvSpPr>
          <p:cNvPr id="7" name="Can 9">
            <a:extLst>
              <a:ext uri="{FF2B5EF4-FFF2-40B4-BE49-F238E27FC236}">
                <a16:creationId xmlns:a16="http://schemas.microsoft.com/office/drawing/2014/main" id="{8C387936-60E3-4D10-89EA-640794CD7455}"/>
              </a:ext>
            </a:extLst>
          </p:cNvPr>
          <p:cNvSpPr/>
          <p:nvPr/>
        </p:nvSpPr>
        <p:spPr>
          <a:xfrm>
            <a:off x="7934572" y="1499100"/>
            <a:ext cx="2099734" cy="3048000"/>
          </a:xfrm>
          <a:prstGeom prst="can">
            <a:avLst/>
          </a:prstGeom>
          <a:solidFill>
            <a:schemeClr val="accent5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C2EAC3-2DEB-44D5-B3A4-D0309D34CF3E}"/>
              </a:ext>
            </a:extLst>
          </p:cNvPr>
          <p:cNvSpPr txBox="1"/>
          <p:nvPr/>
        </p:nvSpPr>
        <p:spPr>
          <a:xfrm>
            <a:off x="10105395" y="2720443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Data blocks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C2BF7B-3329-4387-839C-34AB7DC0A120}"/>
              </a:ext>
            </a:extLst>
          </p:cNvPr>
          <p:cNvSpPr txBox="1"/>
          <p:nvPr/>
        </p:nvSpPr>
        <p:spPr>
          <a:xfrm>
            <a:off x="10175430" y="2000553"/>
            <a:ext cx="1293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Free space map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DC406B0-6CDD-4035-A00B-BDD5B5DA982B}"/>
              </a:ext>
            </a:extLst>
          </p:cNvPr>
          <p:cNvGrpSpPr/>
          <p:nvPr/>
        </p:nvGrpSpPr>
        <p:grpSpPr>
          <a:xfrm rot="16200000">
            <a:off x="8780167" y="1905276"/>
            <a:ext cx="415498" cy="1802120"/>
            <a:chOff x="7569977" y="1270135"/>
            <a:chExt cx="415498" cy="180212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F851CFE-34C0-49AC-83E7-E3A79AE6C633}"/>
                </a:ext>
              </a:extLst>
            </p:cNvPr>
            <p:cNvSpPr/>
            <p:nvPr/>
          </p:nvSpPr>
          <p:spPr>
            <a:xfrm>
              <a:off x="7605706" y="1270135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644A316-1501-4B33-962C-8DFC11DAE023}"/>
                </a:ext>
              </a:extLst>
            </p:cNvPr>
            <p:cNvSpPr/>
            <p:nvPr/>
          </p:nvSpPr>
          <p:spPr>
            <a:xfrm>
              <a:off x="7605706" y="1591319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7C7EF1C-0646-42FA-BDCA-578539C2459B}"/>
                </a:ext>
              </a:extLst>
            </p:cNvPr>
            <p:cNvSpPr/>
            <p:nvPr/>
          </p:nvSpPr>
          <p:spPr>
            <a:xfrm>
              <a:off x="7605706" y="189790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5E70A95-395D-4A5D-B23E-9B59714B031D}"/>
                </a:ext>
              </a:extLst>
            </p:cNvPr>
            <p:cNvSpPr/>
            <p:nvPr/>
          </p:nvSpPr>
          <p:spPr>
            <a:xfrm>
              <a:off x="7605706" y="2219088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150467B-0C02-47C0-AED4-E68BDEFA57FF}"/>
                </a:ext>
              </a:extLst>
            </p:cNvPr>
            <p:cNvSpPr/>
            <p:nvPr/>
          </p:nvSpPr>
          <p:spPr>
            <a:xfrm>
              <a:off x="7605706" y="2751071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90D3554-D304-4C3D-9AA1-977A5AAB8D55}"/>
                </a:ext>
              </a:extLst>
            </p:cNvPr>
            <p:cNvSpPr txBox="1"/>
            <p:nvPr/>
          </p:nvSpPr>
          <p:spPr>
            <a:xfrm>
              <a:off x="7569977" y="242553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  <a:cs typeface="Gill Sans Light"/>
                </a:rPr>
                <a:t>…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4A591AA-366C-46BE-A5DF-855A39CE4581}"/>
              </a:ext>
            </a:extLst>
          </p:cNvPr>
          <p:cNvGrpSpPr/>
          <p:nvPr/>
        </p:nvGrpSpPr>
        <p:grpSpPr>
          <a:xfrm>
            <a:off x="7544110" y="2185219"/>
            <a:ext cx="2561285" cy="121398"/>
            <a:chOff x="64770" y="2031999"/>
            <a:chExt cx="5082551" cy="364957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1064C16-A76E-4CA1-98BB-468C2305D70D}"/>
                </a:ext>
              </a:extLst>
            </p:cNvPr>
            <p:cNvGrpSpPr/>
            <p:nvPr/>
          </p:nvGrpSpPr>
          <p:grpSpPr>
            <a:xfrm>
              <a:off x="2607047" y="2031999"/>
              <a:ext cx="1270137" cy="364957"/>
              <a:chOff x="2607047" y="2031999"/>
              <a:chExt cx="1270137" cy="364957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2B2B8F8-9BD5-44CA-AE26-4535A0D2A593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561B0B3-F068-46D1-AB9D-C306DA183EFA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EFBE795-FF7E-45E9-A7E4-537F1F069AD7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2D7FD24-58B9-44F0-88F0-45BB675FB9D2}"/>
                  </a:ext>
                </a:extLst>
              </p:cNvPr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B8B347E-1A20-45C0-8962-31DD8EBBBCD9}"/>
                </a:ext>
              </a:extLst>
            </p:cNvPr>
            <p:cNvGrpSpPr/>
            <p:nvPr/>
          </p:nvGrpSpPr>
          <p:grpSpPr>
            <a:xfrm>
              <a:off x="3877184" y="2031999"/>
              <a:ext cx="1270137" cy="364957"/>
              <a:chOff x="2607047" y="2031999"/>
              <a:chExt cx="1270137" cy="364957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2617352-A108-4C29-A441-32C92A25C9CB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CAB54F2-0CDA-4C5C-8096-BB613FAC457C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28CE80F-B413-43D4-BD27-3A6D98CEDAA3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DFD4869-000B-4A57-83C9-5D5A7DC17F0A}"/>
                  </a:ext>
                </a:extLst>
              </p:cNvPr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C571C2F-A153-40D1-92D0-BB2981ABAEF1}"/>
                </a:ext>
              </a:extLst>
            </p:cNvPr>
            <p:cNvGrpSpPr/>
            <p:nvPr/>
          </p:nvGrpSpPr>
          <p:grpSpPr>
            <a:xfrm>
              <a:off x="64770" y="2031999"/>
              <a:ext cx="1270137" cy="364957"/>
              <a:chOff x="2607047" y="2031999"/>
              <a:chExt cx="1270137" cy="364957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EB8AD19-F1C9-4759-9B11-088DB12D3FC7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EA04909-528F-495F-9510-7D3354C1F1EB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738A646-95A6-4D9C-9DD3-CF07758FE725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A56E242-CAE6-424E-AF44-A24A1260715F}"/>
                  </a:ext>
                </a:extLst>
              </p:cNvPr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A367F94-4DCD-4ED1-93B3-F3BED2144113}"/>
                </a:ext>
              </a:extLst>
            </p:cNvPr>
            <p:cNvGrpSpPr/>
            <p:nvPr/>
          </p:nvGrpSpPr>
          <p:grpSpPr>
            <a:xfrm>
              <a:off x="1334907" y="2031999"/>
              <a:ext cx="1270137" cy="364957"/>
              <a:chOff x="2607047" y="2031999"/>
              <a:chExt cx="1270137" cy="364957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448E54E-FB36-48DF-AEE2-5A5FDD698BFD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FAD62FA-F9C2-4631-BEF3-9C3BE87E01DB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9608723-42E3-4409-AF51-6D55F470EAE6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111FE68-35BC-457C-9B82-EECCF2E6A08F}"/>
                  </a:ext>
                </a:extLst>
              </p:cNvPr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5C46EBB3-C81E-437C-841D-A2CD5CE0C109}"/>
              </a:ext>
            </a:extLst>
          </p:cNvPr>
          <p:cNvSpPr/>
          <p:nvPr/>
        </p:nvSpPr>
        <p:spPr>
          <a:xfrm rot="16200000">
            <a:off x="9411896" y="3219296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63B1AC1-0B35-48C6-82E0-0683C22FF04E}"/>
              </a:ext>
            </a:extLst>
          </p:cNvPr>
          <p:cNvSpPr/>
          <p:nvPr/>
        </p:nvSpPr>
        <p:spPr>
          <a:xfrm rot="16200000">
            <a:off x="9652816" y="3219296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5A8FAC-80A4-43C0-A8FD-69C4897EC2AB}"/>
              </a:ext>
            </a:extLst>
          </p:cNvPr>
          <p:cNvSpPr/>
          <p:nvPr/>
        </p:nvSpPr>
        <p:spPr>
          <a:xfrm rot="16200000">
            <a:off x="9882785" y="3219296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C28D1A9-D3D3-4496-957C-5E6169842A4A}"/>
              </a:ext>
            </a:extLst>
          </p:cNvPr>
          <p:cNvGrpSpPr/>
          <p:nvPr/>
        </p:nvGrpSpPr>
        <p:grpSpPr>
          <a:xfrm>
            <a:off x="7505653" y="3218581"/>
            <a:ext cx="952728" cy="242349"/>
            <a:chOff x="2607047" y="2031999"/>
            <a:chExt cx="1270137" cy="36495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DEA9427-5A6D-4AEC-BB52-3C809C6B0982}"/>
                </a:ext>
              </a:extLst>
            </p:cNvPr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3B79423-0383-43E9-900B-9995DCB0DE9D}"/>
                </a:ext>
              </a:extLst>
            </p:cNvPr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1D76AAC-1250-4123-8973-BA552B15424C}"/>
                </a:ext>
              </a:extLst>
            </p:cNvPr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29179B0-FCED-4983-9B2C-B704F9BF3360}"/>
                </a:ext>
              </a:extLst>
            </p:cNvPr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06539FF-8EFD-4DD8-AB8F-1EA301BFE4FF}"/>
              </a:ext>
            </a:extLst>
          </p:cNvPr>
          <p:cNvGrpSpPr/>
          <p:nvPr/>
        </p:nvGrpSpPr>
        <p:grpSpPr>
          <a:xfrm>
            <a:off x="8458381" y="3218581"/>
            <a:ext cx="952728" cy="242349"/>
            <a:chOff x="2607047" y="2031999"/>
            <a:chExt cx="1270137" cy="36495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8756FC7-B1F2-413B-AD65-07AF71BC94ED}"/>
                </a:ext>
              </a:extLst>
            </p:cNvPr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FB3C23B-EEC4-4554-BC7A-3F4B0258113D}"/>
                </a:ext>
              </a:extLst>
            </p:cNvPr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6D3315F-C233-4BF3-8BA8-0BD0E2064DFE}"/>
                </a:ext>
              </a:extLst>
            </p:cNvPr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1AE19C2-EDDC-4D5F-8048-BC4E111087C1}"/>
                </a:ext>
              </a:extLst>
            </p:cNvPr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27473C36-0ED5-4CB1-A3F0-67AE22F4B9DB}"/>
              </a:ext>
            </a:extLst>
          </p:cNvPr>
          <p:cNvSpPr txBox="1"/>
          <p:nvPr/>
        </p:nvSpPr>
        <p:spPr>
          <a:xfrm>
            <a:off x="10209505" y="3161505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latin typeface="Gill Sans Light"/>
                <a:ea typeface="Gill Sans" charset="0"/>
                <a:cs typeface="Gill Sans" charset="0"/>
              </a:rPr>
              <a:t>Inode</a:t>
            </a:r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 table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48E4DCD-CF52-41E4-911B-8AFE37ABCC87}"/>
              </a:ext>
            </a:extLst>
          </p:cNvPr>
          <p:cNvGrpSpPr/>
          <p:nvPr/>
        </p:nvGrpSpPr>
        <p:grpSpPr>
          <a:xfrm>
            <a:off x="8270484" y="3585142"/>
            <a:ext cx="1457827" cy="761444"/>
            <a:chOff x="1744000" y="2182577"/>
            <a:chExt cx="1430729" cy="918973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6D448C7-21DC-457D-A1FC-EE80B5D6069D}"/>
                </a:ext>
              </a:extLst>
            </p:cNvPr>
            <p:cNvSpPr/>
            <p:nvPr/>
          </p:nvSpPr>
          <p:spPr>
            <a:xfrm rot="16200000">
              <a:off x="1882705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5CB07E6-7B84-40C0-A51C-0B071E1F1445}"/>
                </a:ext>
              </a:extLst>
            </p:cNvPr>
            <p:cNvSpPr/>
            <p:nvPr/>
          </p:nvSpPr>
          <p:spPr>
            <a:xfrm rot="16200000">
              <a:off x="2203889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4A13C24-BAD2-4696-8CE9-99308A4591FF}"/>
                </a:ext>
              </a:extLst>
            </p:cNvPr>
            <p:cNvSpPr/>
            <p:nvPr/>
          </p:nvSpPr>
          <p:spPr>
            <a:xfrm rot="16200000">
              <a:off x="2510474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559F166-2E9B-474C-9A06-072571CAE663}"/>
                </a:ext>
              </a:extLst>
            </p:cNvPr>
            <p:cNvSpPr/>
            <p:nvPr/>
          </p:nvSpPr>
          <p:spPr>
            <a:xfrm rot="16200000">
              <a:off x="2831658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82C97F3-B802-403B-BAE5-FD30E61D873E}"/>
                </a:ext>
              </a:extLst>
            </p:cNvPr>
            <p:cNvSpPr/>
            <p:nvPr/>
          </p:nvSpPr>
          <p:spPr>
            <a:xfrm rot="16200000">
              <a:off x="2781130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5C29844-D6B7-470B-9A7B-7C20FE416642}"/>
                </a:ext>
              </a:extLst>
            </p:cNvPr>
            <p:cNvSpPr/>
            <p:nvPr/>
          </p:nvSpPr>
          <p:spPr>
            <a:xfrm rot="16200000">
              <a:off x="1722113" y="220446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1E699AA-6504-4A94-A351-A36763BF74F7}"/>
                </a:ext>
              </a:extLst>
            </p:cNvPr>
            <p:cNvSpPr/>
            <p:nvPr/>
          </p:nvSpPr>
          <p:spPr>
            <a:xfrm rot="16200000">
              <a:off x="2206034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0386CA2D-374E-492A-9F3F-435FB8923DB4}"/>
              </a:ext>
            </a:extLst>
          </p:cNvPr>
          <p:cNvSpPr txBox="1"/>
          <p:nvPr/>
        </p:nvSpPr>
        <p:spPr>
          <a:xfrm>
            <a:off x="10217437" y="385952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Directory</a:t>
            </a:r>
          </a:p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entries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1855B53-A502-417D-859B-F966609E345E}"/>
              </a:ext>
            </a:extLst>
          </p:cNvPr>
          <p:cNvSpPr/>
          <p:nvPr/>
        </p:nvSpPr>
        <p:spPr>
          <a:xfrm rot="16200000">
            <a:off x="8214098" y="2174700"/>
            <a:ext cx="121398" cy="161856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3B39921-B077-4C55-BDCD-A32ED58F01B0}"/>
              </a:ext>
            </a:extLst>
          </p:cNvPr>
          <p:cNvSpPr/>
          <p:nvPr/>
        </p:nvSpPr>
        <p:spPr>
          <a:xfrm rot="16200000">
            <a:off x="8438814" y="3229006"/>
            <a:ext cx="242349" cy="24092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63" name="Freeform 86">
            <a:extLst>
              <a:ext uri="{FF2B5EF4-FFF2-40B4-BE49-F238E27FC236}">
                <a16:creationId xmlns:a16="http://schemas.microsoft.com/office/drawing/2014/main" id="{5AE76CBC-92C8-430D-980A-D8D0A1F99BC8}"/>
              </a:ext>
            </a:extLst>
          </p:cNvPr>
          <p:cNvSpPr/>
          <p:nvPr/>
        </p:nvSpPr>
        <p:spPr>
          <a:xfrm>
            <a:off x="8575177" y="2859007"/>
            <a:ext cx="314088" cy="485144"/>
          </a:xfrm>
          <a:custGeom>
            <a:avLst/>
            <a:gdLst>
              <a:gd name="connsiteX0" fmla="*/ 14270 w 314088"/>
              <a:gd name="connsiteY0" fmla="*/ 485144 h 485144"/>
              <a:gd name="connsiteX1" fmla="*/ 28541 w 314088"/>
              <a:gd name="connsiteY1" fmla="*/ 242572 h 485144"/>
              <a:gd name="connsiteX2" fmla="*/ 271144 w 314088"/>
              <a:gd name="connsiteY2" fmla="*/ 214034 h 485144"/>
              <a:gd name="connsiteX3" fmla="*/ 313956 w 314088"/>
              <a:gd name="connsiteY3" fmla="*/ 0 h 485144"/>
              <a:gd name="connsiteX4" fmla="*/ 313956 w 314088"/>
              <a:gd name="connsiteY4" fmla="*/ 0 h 485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088" h="485144">
                <a:moveTo>
                  <a:pt x="14270" y="485144"/>
                </a:moveTo>
                <a:cubicBezTo>
                  <a:pt x="-1" y="386450"/>
                  <a:pt x="-14271" y="287757"/>
                  <a:pt x="28541" y="242572"/>
                </a:cubicBezTo>
                <a:cubicBezTo>
                  <a:pt x="71353" y="197387"/>
                  <a:pt x="223575" y="254463"/>
                  <a:pt x="271144" y="214034"/>
                </a:cubicBezTo>
                <a:cubicBezTo>
                  <a:pt x="318713" y="173605"/>
                  <a:pt x="313956" y="0"/>
                  <a:pt x="313956" y="0"/>
                </a:cubicBezTo>
                <a:lnTo>
                  <a:pt x="313956" y="0"/>
                </a:lnTo>
              </a:path>
            </a:pathLst>
          </a:custGeom>
          <a:ln>
            <a:solidFill>
              <a:srgbClr val="00009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0648F6A-322D-42D6-9A0B-A2273E8A1A1B}"/>
              </a:ext>
            </a:extLst>
          </p:cNvPr>
          <p:cNvSpPr/>
          <p:nvPr/>
        </p:nvSpPr>
        <p:spPr>
          <a:xfrm rot="16200000">
            <a:off x="9103272" y="4031753"/>
            <a:ext cx="302397" cy="32726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65" name="Freeform 88">
            <a:extLst>
              <a:ext uri="{FF2B5EF4-FFF2-40B4-BE49-F238E27FC236}">
                <a16:creationId xmlns:a16="http://schemas.microsoft.com/office/drawing/2014/main" id="{397B1789-3646-403D-AC83-EF0DA0C6AADB}"/>
              </a:ext>
            </a:extLst>
          </p:cNvPr>
          <p:cNvSpPr/>
          <p:nvPr/>
        </p:nvSpPr>
        <p:spPr>
          <a:xfrm flipH="1">
            <a:off x="8597751" y="3460931"/>
            <a:ext cx="663309" cy="694104"/>
          </a:xfrm>
          <a:custGeom>
            <a:avLst/>
            <a:gdLst>
              <a:gd name="connsiteX0" fmla="*/ 14270 w 314088"/>
              <a:gd name="connsiteY0" fmla="*/ 485144 h 485144"/>
              <a:gd name="connsiteX1" fmla="*/ 28541 w 314088"/>
              <a:gd name="connsiteY1" fmla="*/ 242572 h 485144"/>
              <a:gd name="connsiteX2" fmla="*/ 271144 w 314088"/>
              <a:gd name="connsiteY2" fmla="*/ 214034 h 485144"/>
              <a:gd name="connsiteX3" fmla="*/ 313956 w 314088"/>
              <a:gd name="connsiteY3" fmla="*/ 0 h 485144"/>
              <a:gd name="connsiteX4" fmla="*/ 313956 w 314088"/>
              <a:gd name="connsiteY4" fmla="*/ 0 h 485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088" h="485144">
                <a:moveTo>
                  <a:pt x="14270" y="485144"/>
                </a:moveTo>
                <a:cubicBezTo>
                  <a:pt x="-1" y="386450"/>
                  <a:pt x="-14271" y="287757"/>
                  <a:pt x="28541" y="242572"/>
                </a:cubicBezTo>
                <a:cubicBezTo>
                  <a:pt x="71353" y="197387"/>
                  <a:pt x="223575" y="254463"/>
                  <a:pt x="271144" y="214034"/>
                </a:cubicBezTo>
                <a:cubicBezTo>
                  <a:pt x="318713" y="173605"/>
                  <a:pt x="313956" y="0"/>
                  <a:pt x="313956" y="0"/>
                </a:cubicBezTo>
                <a:lnTo>
                  <a:pt x="313956" y="0"/>
                </a:lnTo>
              </a:path>
            </a:pathLst>
          </a:custGeom>
          <a:ln>
            <a:solidFill>
              <a:srgbClr val="00009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6DA8AD7-FA5A-4FE9-AF77-2AF860E72986}"/>
              </a:ext>
            </a:extLst>
          </p:cNvPr>
          <p:cNvSpPr/>
          <p:nvPr/>
        </p:nvSpPr>
        <p:spPr>
          <a:xfrm rot="16200000">
            <a:off x="8191976" y="2162803"/>
            <a:ext cx="152400" cy="152400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5746590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216FD-075B-47CC-A3DC-484538976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File (With Journaling)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E7A15-3469-4132-BA54-149F9F956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674" y="1317344"/>
            <a:ext cx="6846934" cy="32452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Find free data block(s)</a:t>
            </a:r>
            <a:endParaRPr lang="en-US" sz="1800" dirty="0"/>
          </a:p>
          <a:p>
            <a:pPr marL="0" indent="0">
              <a:buNone/>
            </a:pPr>
            <a:r>
              <a:rPr lang="en-US" dirty="0"/>
              <a:t>Find free </a:t>
            </a:r>
            <a:r>
              <a:rPr lang="en-US" dirty="0" err="1"/>
              <a:t>inode</a:t>
            </a:r>
            <a:r>
              <a:rPr lang="en-US" dirty="0"/>
              <a:t> entry</a:t>
            </a:r>
            <a:endParaRPr lang="en-US" sz="1800" dirty="0"/>
          </a:p>
          <a:p>
            <a:pPr marL="0" indent="0">
              <a:buNone/>
            </a:pPr>
            <a:r>
              <a:rPr lang="en-US" dirty="0"/>
              <a:t>Find </a:t>
            </a:r>
            <a:r>
              <a:rPr lang="en-US" dirty="0" err="1"/>
              <a:t>dirent</a:t>
            </a:r>
            <a:r>
              <a:rPr lang="en-US" dirty="0"/>
              <a:t> insertion point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-----------------------------------------</a:t>
            </a:r>
          </a:p>
          <a:p>
            <a:pPr marL="0" indent="0">
              <a:buNone/>
            </a:pPr>
            <a:r>
              <a:rPr lang="en-US" dirty="0"/>
              <a:t>[log] Write map (i.e., mark used)</a:t>
            </a:r>
            <a:endParaRPr lang="en-US" sz="1800" dirty="0"/>
          </a:p>
          <a:p>
            <a:pPr marL="0" indent="0">
              <a:buNone/>
            </a:pPr>
            <a:r>
              <a:rPr lang="en-US" dirty="0"/>
              <a:t>[log] Write </a:t>
            </a:r>
            <a:r>
              <a:rPr lang="en-US" dirty="0" err="1"/>
              <a:t>inode</a:t>
            </a:r>
            <a:r>
              <a:rPr lang="en-US" dirty="0"/>
              <a:t> entry to point to block(s)</a:t>
            </a:r>
            <a:endParaRPr lang="en-US" sz="1800" dirty="0"/>
          </a:p>
          <a:p>
            <a:pPr marL="0" indent="0">
              <a:buNone/>
            </a:pPr>
            <a:r>
              <a:rPr lang="en-US" dirty="0"/>
              <a:t>[log] Write </a:t>
            </a:r>
            <a:r>
              <a:rPr lang="en-US" dirty="0" err="1"/>
              <a:t>dirent</a:t>
            </a:r>
            <a:r>
              <a:rPr lang="en-US" dirty="0"/>
              <a:t> to point to </a:t>
            </a:r>
            <a:r>
              <a:rPr lang="en-US" dirty="0" err="1"/>
              <a:t>inode</a:t>
            </a:r>
            <a:endParaRPr lang="en-US" dirty="0"/>
          </a:p>
        </p:txBody>
      </p:sp>
      <p:sp>
        <p:nvSpPr>
          <p:cNvPr id="7" name="Can 9">
            <a:extLst>
              <a:ext uri="{FF2B5EF4-FFF2-40B4-BE49-F238E27FC236}">
                <a16:creationId xmlns:a16="http://schemas.microsoft.com/office/drawing/2014/main" id="{8C387936-60E3-4D10-89EA-640794CD7455}"/>
              </a:ext>
            </a:extLst>
          </p:cNvPr>
          <p:cNvSpPr/>
          <p:nvPr/>
        </p:nvSpPr>
        <p:spPr>
          <a:xfrm>
            <a:off x="7934572" y="1499100"/>
            <a:ext cx="2099734" cy="3048000"/>
          </a:xfrm>
          <a:prstGeom prst="can">
            <a:avLst/>
          </a:prstGeom>
          <a:solidFill>
            <a:schemeClr val="accent5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C2EAC3-2DEB-44D5-B3A4-D0309D34CF3E}"/>
              </a:ext>
            </a:extLst>
          </p:cNvPr>
          <p:cNvSpPr txBox="1"/>
          <p:nvPr/>
        </p:nvSpPr>
        <p:spPr>
          <a:xfrm>
            <a:off x="10105395" y="2720443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Data blocks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C2BF7B-3329-4387-839C-34AB7DC0A120}"/>
              </a:ext>
            </a:extLst>
          </p:cNvPr>
          <p:cNvSpPr txBox="1"/>
          <p:nvPr/>
        </p:nvSpPr>
        <p:spPr>
          <a:xfrm>
            <a:off x="10175430" y="2000553"/>
            <a:ext cx="1293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Free space map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DC406B0-6CDD-4035-A00B-BDD5B5DA982B}"/>
              </a:ext>
            </a:extLst>
          </p:cNvPr>
          <p:cNvGrpSpPr/>
          <p:nvPr/>
        </p:nvGrpSpPr>
        <p:grpSpPr>
          <a:xfrm rot="16200000">
            <a:off x="8780167" y="1905276"/>
            <a:ext cx="415498" cy="1802120"/>
            <a:chOff x="7569977" y="1270135"/>
            <a:chExt cx="415498" cy="180212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F851CFE-34C0-49AC-83E7-E3A79AE6C633}"/>
                </a:ext>
              </a:extLst>
            </p:cNvPr>
            <p:cNvSpPr/>
            <p:nvPr/>
          </p:nvSpPr>
          <p:spPr>
            <a:xfrm>
              <a:off x="7605706" y="1270135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644A316-1501-4B33-962C-8DFC11DAE023}"/>
                </a:ext>
              </a:extLst>
            </p:cNvPr>
            <p:cNvSpPr/>
            <p:nvPr/>
          </p:nvSpPr>
          <p:spPr>
            <a:xfrm>
              <a:off x="7605706" y="1591319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7C7EF1C-0646-42FA-BDCA-578539C2459B}"/>
                </a:ext>
              </a:extLst>
            </p:cNvPr>
            <p:cNvSpPr/>
            <p:nvPr/>
          </p:nvSpPr>
          <p:spPr>
            <a:xfrm>
              <a:off x="7605706" y="189790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5E70A95-395D-4A5D-B23E-9B59714B031D}"/>
                </a:ext>
              </a:extLst>
            </p:cNvPr>
            <p:cNvSpPr/>
            <p:nvPr/>
          </p:nvSpPr>
          <p:spPr>
            <a:xfrm>
              <a:off x="7605706" y="2219088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150467B-0C02-47C0-AED4-E68BDEFA57FF}"/>
                </a:ext>
              </a:extLst>
            </p:cNvPr>
            <p:cNvSpPr/>
            <p:nvPr/>
          </p:nvSpPr>
          <p:spPr>
            <a:xfrm>
              <a:off x="7605706" y="2751071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90D3554-D304-4C3D-9AA1-977A5AAB8D55}"/>
                </a:ext>
              </a:extLst>
            </p:cNvPr>
            <p:cNvSpPr txBox="1"/>
            <p:nvPr/>
          </p:nvSpPr>
          <p:spPr>
            <a:xfrm>
              <a:off x="7569977" y="242553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  <a:cs typeface="Gill Sans Light"/>
                </a:rPr>
                <a:t>…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4A591AA-366C-46BE-A5DF-855A39CE4581}"/>
              </a:ext>
            </a:extLst>
          </p:cNvPr>
          <p:cNvGrpSpPr/>
          <p:nvPr/>
        </p:nvGrpSpPr>
        <p:grpSpPr>
          <a:xfrm>
            <a:off x="7544110" y="2185219"/>
            <a:ext cx="2561285" cy="121398"/>
            <a:chOff x="64770" y="2031999"/>
            <a:chExt cx="5082551" cy="364957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1064C16-A76E-4CA1-98BB-468C2305D70D}"/>
                </a:ext>
              </a:extLst>
            </p:cNvPr>
            <p:cNvGrpSpPr/>
            <p:nvPr/>
          </p:nvGrpSpPr>
          <p:grpSpPr>
            <a:xfrm>
              <a:off x="2607047" y="2031999"/>
              <a:ext cx="1270137" cy="364957"/>
              <a:chOff x="2607047" y="2031999"/>
              <a:chExt cx="1270137" cy="364957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2B2B8F8-9BD5-44CA-AE26-4535A0D2A593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561B0B3-F068-46D1-AB9D-C306DA183EFA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EFBE795-FF7E-45E9-A7E4-537F1F069AD7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2D7FD24-58B9-44F0-88F0-45BB675FB9D2}"/>
                  </a:ext>
                </a:extLst>
              </p:cNvPr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B8B347E-1A20-45C0-8962-31DD8EBBBCD9}"/>
                </a:ext>
              </a:extLst>
            </p:cNvPr>
            <p:cNvGrpSpPr/>
            <p:nvPr/>
          </p:nvGrpSpPr>
          <p:grpSpPr>
            <a:xfrm>
              <a:off x="3877184" y="2031999"/>
              <a:ext cx="1270137" cy="364957"/>
              <a:chOff x="2607047" y="2031999"/>
              <a:chExt cx="1270137" cy="364957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2617352-A108-4C29-A441-32C92A25C9CB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CAB54F2-0CDA-4C5C-8096-BB613FAC457C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28CE80F-B413-43D4-BD27-3A6D98CEDAA3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DFD4869-000B-4A57-83C9-5D5A7DC17F0A}"/>
                  </a:ext>
                </a:extLst>
              </p:cNvPr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C571C2F-A153-40D1-92D0-BB2981ABAEF1}"/>
                </a:ext>
              </a:extLst>
            </p:cNvPr>
            <p:cNvGrpSpPr/>
            <p:nvPr/>
          </p:nvGrpSpPr>
          <p:grpSpPr>
            <a:xfrm>
              <a:off x="64770" y="2031999"/>
              <a:ext cx="1270137" cy="364957"/>
              <a:chOff x="2607047" y="2031999"/>
              <a:chExt cx="1270137" cy="364957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EB8AD19-F1C9-4759-9B11-088DB12D3FC7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EA04909-528F-495F-9510-7D3354C1F1EB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738A646-95A6-4D9C-9DD3-CF07758FE725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A56E242-CAE6-424E-AF44-A24A1260715F}"/>
                  </a:ext>
                </a:extLst>
              </p:cNvPr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A367F94-4DCD-4ED1-93B3-F3BED2144113}"/>
                </a:ext>
              </a:extLst>
            </p:cNvPr>
            <p:cNvGrpSpPr/>
            <p:nvPr/>
          </p:nvGrpSpPr>
          <p:grpSpPr>
            <a:xfrm>
              <a:off x="1334907" y="2031999"/>
              <a:ext cx="1270137" cy="364957"/>
              <a:chOff x="2607047" y="2031999"/>
              <a:chExt cx="1270137" cy="364957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448E54E-FB36-48DF-AEE2-5A5FDD698BFD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FAD62FA-F9C2-4631-BEF3-9C3BE87E01DB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9608723-42E3-4409-AF51-6D55F470EAE6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111FE68-35BC-457C-9B82-EECCF2E6A08F}"/>
                  </a:ext>
                </a:extLst>
              </p:cNvPr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5C46EBB3-C81E-437C-841D-A2CD5CE0C109}"/>
              </a:ext>
            </a:extLst>
          </p:cNvPr>
          <p:cNvSpPr/>
          <p:nvPr/>
        </p:nvSpPr>
        <p:spPr>
          <a:xfrm rot="16200000">
            <a:off x="9411896" y="3219296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63B1AC1-0B35-48C6-82E0-0683C22FF04E}"/>
              </a:ext>
            </a:extLst>
          </p:cNvPr>
          <p:cNvSpPr/>
          <p:nvPr/>
        </p:nvSpPr>
        <p:spPr>
          <a:xfrm rot="16200000">
            <a:off x="9652816" y="3219296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5A8FAC-80A4-43C0-A8FD-69C4897EC2AB}"/>
              </a:ext>
            </a:extLst>
          </p:cNvPr>
          <p:cNvSpPr/>
          <p:nvPr/>
        </p:nvSpPr>
        <p:spPr>
          <a:xfrm rot="16200000">
            <a:off x="9882785" y="3219296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C28D1A9-D3D3-4496-957C-5E6169842A4A}"/>
              </a:ext>
            </a:extLst>
          </p:cNvPr>
          <p:cNvGrpSpPr/>
          <p:nvPr/>
        </p:nvGrpSpPr>
        <p:grpSpPr>
          <a:xfrm>
            <a:off x="7505653" y="3218581"/>
            <a:ext cx="952728" cy="242349"/>
            <a:chOff x="2607047" y="2031999"/>
            <a:chExt cx="1270137" cy="36495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DEA9427-5A6D-4AEC-BB52-3C809C6B0982}"/>
                </a:ext>
              </a:extLst>
            </p:cNvPr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3B79423-0383-43E9-900B-9995DCB0DE9D}"/>
                </a:ext>
              </a:extLst>
            </p:cNvPr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1D76AAC-1250-4123-8973-BA552B15424C}"/>
                </a:ext>
              </a:extLst>
            </p:cNvPr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29179B0-FCED-4983-9B2C-B704F9BF3360}"/>
                </a:ext>
              </a:extLst>
            </p:cNvPr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06539FF-8EFD-4DD8-AB8F-1EA301BFE4FF}"/>
              </a:ext>
            </a:extLst>
          </p:cNvPr>
          <p:cNvGrpSpPr/>
          <p:nvPr/>
        </p:nvGrpSpPr>
        <p:grpSpPr>
          <a:xfrm>
            <a:off x="8458381" y="3218581"/>
            <a:ext cx="952728" cy="242349"/>
            <a:chOff x="2607047" y="2031999"/>
            <a:chExt cx="1270137" cy="36495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8756FC7-B1F2-413B-AD65-07AF71BC94ED}"/>
                </a:ext>
              </a:extLst>
            </p:cNvPr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FB3C23B-EEC4-4554-BC7A-3F4B0258113D}"/>
                </a:ext>
              </a:extLst>
            </p:cNvPr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6D3315F-C233-4BF3-8BA8-0BD0E2064DFE}"/>
                </a:ext>
              </a:extLst>
            </p:cNvPr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1AE19C2-EDDC-4D5F-8048-BC4E111087C1}"/>
                </a:ext>
              </a:extLst>
            </p:cNvPr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27473C36-0ED5-4CB1-A3F0-67AE22F4B9DB}"/>
              </a:ext>
            </a:extLst>
          </p:cNvPr>
          <p:cNvSpPr txBox="1"/>
          <p:nvPr/>
        </p:nvSpPr>
        <p:spPr>
          <a:xfrm>
            <a:off x="10209505" y="3161505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latin typeface="Gill Sans Light"/>
                <a:ea typeface="Gill Sans" charset="0"/>
                <a:cs typeface="Gill Sans" charset="0"/>
              </a:rPr>
              <a:t>Inode</a:t>
            </a:r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 table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48E4DCD-CF52-41E4-911B-8AFE37ABCC87}"/>
              </a:ext>
            </a:extLst>
          </p:cNvPr>
          <p:cNvGrpSpPr/>
          <p:nvPr/>
        </p:nvGrpSpPr>
        <p:grpSpPr>
          <a:xfrm>
            <a:off x="8270484" y="3585142"/>
            <a:ext cx="1457827" cy="761444"/>
            <a:chOff x="1744000" y="2182577"/>
            <a:chExt cx="1430729" cy="918973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6D448C7-21DC-457D-A1FC-EE80B5D6069D}"/>
                </a:ext>
              </a:extLst>
            </p:cNvPr>
            <p:cNvSpPr/>
            <p:nvPr/>
          </p:nvSpPr>
          <p:spPr>
            <a:xfrm rot="16200000">
              <a:off x="1882705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5CB07E6-7B84-40C0-A51C-0B071E1F1445}"/>
                </a:ext>
              </a:extLst>
            </p:cNvPr>
            <p:cNvSpPr/>
            <p:nvPr/>
          </p:nvSpPr>
          <p:spPr>
            <a:xfrm rot="16200000">
              <a:off x="2203889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4A13C24-BAD2-4696-8CE9-99308A4591FF}"/>
                </a:ext>
              </a:extLst>
            </p:cNvPr>
            <p:cNvSpPr/>
            <p:nvPr/>
          </p:nvSpPr>
          <p:spPr>
            <a:xfrm rot="16200000">
              <a:off x="2510474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559F166-2E9B-474C-9A06-072571CAE663}"/>
                </a:ext>
              </a:extLst>
            </p:cNvPr>
            <p:cNvSpPr/>
            <p:nvPr/>
          </p:nvSpPr>
          <p:spPr>
            <a:xfrm rot="16200000">
              <a:off x="2831658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82C97F3-B802-403B-BAE5-FD30E61D873E}"/>
                </a:ext>
              </a:extLst>
            </p:cNvPr>
            <p:cNvSpPr/>
            <p:nvPr/>
          </p:nvSpPr>
          <p:spPr>
            <a:xfrm rot="16200000">
              <a:off x="2781130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5C29844-D6B7-470B-9A7B-7C20FE416642}"/>
                </a:ext>
              </a:extLst>
            </p:cNvPr>
            <p:cNvSpPr/>
            <p:nvPr/>
          </p:nvSpPr>
          <p:spPr>
            <a:xfrm rot="16200000">
              <a:off x="1722113" y="220446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1E699AA-6504-4A94-A351-A36763BF74F7}"/>
                </a:ext>
              </a:extLst>
            </p:cNvPr>
            <p:cNvSpPr/>
            <p:nvPr/>
          </p:nvSpPr>
          <p:spPr>
            <a:xfrm rot="16200000">
              <a:off x="2206034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0386CA2D-374E-492A-9F3F-435FB8923DB4}"/>
              </a:ext>
            </a:extLst>
          </p:cNvPr>
          <p:cNvSpPr txBox="1"/>
          <p:nvPr/>
        </p:nvSpPr>
        <p:spPr>
          <a:xfrm>
            <a:off x="10217437" y="385952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Directory</a:t>
            </a:r>
          </a:p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entries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1855B53-A502-417D-859B-F966609E345E}"/>
              </a:ext>
            </a:extLst>
          </p:cNvPr>
          <p:cNvSpPr/>
          <p:nvPr/>
        </p:nvSpPr>
        <p:spPr>
          <a:xfrm rot="16200000">
            <a:off x="8214098" y="2174700"/>
            <a:ext cx="121398" cy="1618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3B39921-B077-4C55-BDCD-A32ED58F01B0}"/>
              </a:ext>
            </a:extLst>
          </p:cNvPr>
          <p:cNvSpPr/>
          <p:nvPr/>
        </p:nvSpPr>
        <p:spPr>
          <a:xfrm rot="16200000">
            <a:off x="8438814" y="3229006"/>
            <a:ext cx="242349" cy="240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0648F6A-322D-42D6-9A0B-A2273E8A1A1B}"/>
              </a:ext>
            </a:extLst>
          </p:cNvPr>
          <p:cNvSpPr/>
          <p:nvPr/>
        </p:nvSpPr>
        <p:spPr>
          <a:xfrm rot="16200000">
            <a:off x="9103272" y="4031753"/>
            <a:ext cx="302397" cy="3272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037F2DD-D730-4C06-BD05-E83B32B16C2F}"/>
              </a:ext>
            </a:extLst>
          </p:cNvPr>
          <p:cNvSpPr/>
          <p:nvPr/>
        </p:nvSpPr>
        <p:spPr>
          <a:xfrm>
            <a:off x="3158624" y="5172056"/>
            <a:ext cx="7930449" cy="623473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3DD39DB-0D70-4929-80A1-B75E6C27EBA8}"/>
              </a:ext>
            </a:extLst>
          </p:cNvPr>
          <p:cNvSpPr txBox="1"/>
          <p:nvPr/>
        </p:nvSpPr>
        <p:spPr>
          <a:xfrm>
            <a:off x="3123460" y="5815028"/>
            <a:ext cx="53559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Log: in non-volatile storage (Flash or on Disk)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2094700-1992-4B28-B04C-A163F77D347D}"/>
              </a:ext>
            </a:extLst>
          </p:cNvPr>
          <p:cNvSpPr txBox="1"/>
          <p:nvPr/>
        </p:nvSpPr>
        <p:spPr>
          <a:xfrm>
            <a:off x="6783401" y="450577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 Light"/>
                <a:ea typeface="Gill Sans" charset="0"/>
                <a:cs typeface="Gill Sans" charset="0"/>
              </a:rPr>
              <a:t>head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D29EA594-1F93-43B3-8227-BD885C6BE929}"/>
              </a:ext>
            </a:extLst>
          </p:cNvPr>
          <p:cNvCxnSpPr>
            <a:stCxn id="109" idx="2"/>
          </p:cNvCxnSpPr>
          <p:nvPr/>
        </p:nvCxnSpPr>
        <p:spPr>
          <a:xfrm flipH="1">
            <a:off x="7097359" y="4875110"/>
            <a:ext cx="13215" cy="296947"/>
          </a:xfrm>
          <a:prstGeom prst="straightConnector1">
            <a:avLst/>
          </a:prstGeom>
          <a:ln>
            <a:solidFill>
              <a:srgbClr val="FC230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ABFDCA36-C9BD-4A65-ABC1-593540A39E3D}"/>
              </a:ext>
            </a:extLst>
          </p:cNvPr>
          <p:cNvSpPr txBox="1"/>
          <p:nvPr/>
        </p:nvSpPr>
        <p:spPr>
          <a:xfrm>
            <a:off x="5200151" y="4505778"/>
            <a:ext cx="475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tail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042BDFA3-E3EB-4EBB-99E1-6C74A0416B5A}"/>
              </a:ext>
            </a:extLst>
          </p:cNvPr>
          <p:cNvCxnSpPr>
            <a:stCxn id="111" idx="2"/>
          </p:cNvCxnSpPr>
          <p:nvPr/>
        </p:nvCxnSpPr>
        <p:spPr>
          <a:xfrm>
            <a:off x="5437749" y="4875110"/>
            <a:ext cx="76360" cy="2969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30BFDF86-2705-40F9-B60C-4A746299250F}"/>
              </a:ext>
            </a:extLst>
          </p:cNvPr>
          <p:cNvSpPr/>
          <p:nvPr/>
        </p:nvSpPr>
        <p:spPr>
          <a:xfrm>
            <a:off x="5514108" y="5181767"/>
            <a:ext cx="1583250" cy="6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CDE84EA-3151-4D6F-AF14-B9FB89F0E1E0}"/>
              </a:ext>
            </a:extLst>
          </p:cNvPr>
          <p:cNvSpPr txBox="1"/>
          <p:nvPr/>
        </p:nvSpPr>
        <p:spPr>
          <a:xfrm>
            <a:off x="5837146" y="5181767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pending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926CC66-74D6-4FED-A769-534975D10B69}"/>
              </a:ext>
            </a:extLst>
          </p:cNvPr>
          <p:cNvSpPr txBox="1"/>
          <p:nvPr/>
        </p:nvSpPr>
        <p:spPr>
          <a:xfrm>
            <a:off x="4428723" y="518525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done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33AD0D5F-9A89-4CCA-A560-56A5D8E1E046}"/>
              </a:ext>
            </a:extLst>
          </p:cNvPr>
          <p:cNvGrpSpPr/>
          <p:nvPr/>
        </p:nvGrpSpPr>
        <p:grpSpPr>
          <a:xfrm>
            <a:off x="7109723" y="4875109"/>
            <a:ext cx="393295" cy="926832"/>
            <a:chOff x="4707450" y="5039628"/>
            <a:chExt cx="393295" cy="926832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510A2651-810F-40B8-B10F-42EEBCDC2A5D}"/>
                </a:ext>
              </a:extLst>
            </p:cNvPr>
            <p:cNvSpPr txBox="1"/>
            <p:nvPr/>
          </p:nvSpPr>
          <p:spPr>
            <a:xfrm rot="16200000">
              <a:off x="4575362" y="5465041"/>
              <a:ext cx="633507" cy="3693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00009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 Light"/>
                  <a:ea typeface="Gill Sans" charset="0"/>
                  <a:cs typeface="Gill Sans" charset="0"/>
                </a:rPr>
                <a:t>start</a:t>
              </a:r>
            </a:p>
          </p:txBody>
        </p: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38945A8D-4BAC-4A46-A734-761EBE43DF23}"/>
                </a:ext>
              </a:extLst>
            </p:cNvPr>
            <p:cNvCxnSpPr/>
            <p:nvPr/>
          </p:nvCxnSpPr>
          <p:spPr>
            <a:xfrm flipH="1">
              <a:off x="5088380" y="5039628"/>
              <a:ext cx="12365" cy="296947"/>
            </a:xfrm>
            <a:prstGeom prst="straightConnector1">
              <a:avLst/>
            </a:prstGeom>
            <a:ln>
              <a:solidFill>
                <a:srgbClr val="FC230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ECEF87FB-4993-4342-A261-9A329D96D7A1}"/>
              </a:ext>
            </a:extLst>
          </p:cNvPr>
          <p:cNvGrpSpPr/>
          <p:nvPr/>
        </p:nvGrpSpPr>
        <p:grpSpPr>
          <a:xfrm>
            <a:off x="7479055" y="2265294"/>
            <a:ext cx="816104" cy="3530236"/>
            <a:chOff x="5076782" y="2429813"/>
            <a:chExt cx="816104" cy="3530236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EE5291DF-99AB-4DDF-96F0-21D8AD943F39}"/>
                </a:ext>
              </a:extLst>
            </p:cNvPr>
            <p:cNvGrpSpPr/>
            <p:nvPr/>
          </p:nvGrpSpPr>
          <p:grpSpPr>
            <a:xfrm>
              <a:off x="5076782" y="2429813"/>
              <a:ext cx="816104" cy="3530236"/>
              <a:chOff x="5076782" y="2429813"/>
              <a:chExt cx="816104" cy="3530236"/>
            </a:xfrm>
          </p:grpSpPr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A15D4856-1664-4365-A284-CE5EA912CF8B}"/>
                  </a:ext>
                </a:extLst>
              </p:cNvPr>
              <p:cNvGrpSpPr/>
              <p:nvPr/>
            </p:nvGrpSpPr>
            <p:grpSpPr>
              <a:xfrm>
                <a:off x="5135148" y="5628477"/>
                <a:ext cx="640069" cy="131108"/>
                <a:chOff x="5252815" y="1247958"/>
                <a:chExt cx="640069" cy="131108"/>
              </a:xfrm>
            </p:grpSpPr>
            <p:grpSp>
              <p:nvGrpSpPr>
                <p:cNvPr id="125" name="Group 124">
                  <a:extLst>
                    <a:ext uri="{FF2B5EF4-FFF2-40B4-BE49-F238E27FC236}">
                      <a16:creationId xmlns:a16="http://schemas.microsoft.com/office/drawing/2014/main" id="{DC6AA099-217F-49FE-A80D-D9DF5748F005}"/>
                    </a:ext>
                  </a:extLst>
                </p:cNvPr>
                <p:cNvGrpSpPr/>
                <p:nvPr/>
              </p:nvGrpSpPr>
              <p:grpSpPr>
                <a:xfrm>
                  <a:off x="5252815" y="1247958"/>
                  <a:ext cx="640069" cy="121398"/>
                  <a:chOff x="2607047" y="2031999"/>
                  <a:chExt cx="1270137" cy="364957"/>
                </a:xfrm>
              </p:grpSpPr>
              <p:sp>
                <p:nvSpPr>
                  <p:cNvPr id="127" name="Rectangle 126">
                    <a:extLst>
                      <a:ext uri="{FF2B5EF4-FFF2-40B4-BE49-F238E27FC236}">
                        <a16:creationId xmlns:a16="http://schemas.microsoft.com/office/drawing/2014/main" id="{3C9B80B8-22B6-4041-80A4-AA7D3746242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585160" y="2053886"/>
                    <a:ext cx="364957" cy="321184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0">
                      <a:latin typeface="Gill Sans Light"/>
                      <a:ea typeface="Gill Sans" charset="0"/>
                      <a:cs typeface="Gill Sans" charset="0"/>
                    </a:endParaRPr>
                  </a:p>
                </p:txBody>
              </p:sp>
              <p:sp>
                <p:nvSpPr>
                  <p:cNvPr id="128" name="Rectangle 127">
                    <a:extLst>
                      <a:ext uri="{FF2B5EF4-FFF2-40B4-BE49-F238E27FC236}">
                        <a16:creationId xmlns:a16="http://schemas.microsoft.com/office/drawing/2014/main" id="{FA689DAD-E539-40C5-B08A-6300C97E5E9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906344" y="2053886"/>
                    <a:ext cx="364957" cy="321184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0">
                      <a:latin typeface="Gill Sans Light"/>
                      <a:ea typeface="Gill Sans" charset="0"/>
                      <a:cs typeface="Gill Sans" charset="0"/>
                    </a:endParaRPr>
                  </a:p>
                </p:txBody>
              </p:sp>
              <p:sp>
                <p:nvSpPr>
                  <p:cNvPr id="129" name="Rectangle 128">
                    <a:extLst>
                      <a:ext uri="{FF2B5EF4-FFF2-40B4-BE49-F238E27FC236}">
                        <a16:creationId xmlns:a16="http://schemas.microsoft.com/office/drawing/2014/main" id="{7F78DE5D-A765-463A-BB34-09051B1272D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212929" y="2053886"/>
                    <a:ext cx="364957" cy="321184"/>
                  </a:xfrm>
                  <a:prstGeom prst="rect">
                    <a:avLst/>
                  </a:prstGeom>
                  <a:solidFill>
                    <a:srgbClr val="C0504D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0">
                      <a:latin typeface="Gill Sans Light"/>
                      <a:ea typeface="Gill Sans" charset="0"/>
                      <a:cs typeface="Gill Sans" charset="0"/>
                    </a:endParaRPr>
                  </a:p>
                </p:txBody>
              </p:sp>
              <p:sp>
                <p:nvSpPr>
                  <p:cNvPr id="130" name="Rectangle 129">
                    <a:extLst>
                      <a:ext uri="{FF2B5EF4-FFF2-40B4-BE49-F238E27FC236}">
                        <a16:creationId xmlns:a16="http://schemas.microsoft.com/office/drawing/2014/main" id="{68D869F6-09BA-4293-9ADB-EED54DFD61A9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534113" y="2053886"/>
                    <a:ext cx="364957" cy="321184"/>
                  </a:xfrm>
                  <a:prstGeom prst="rect">
                    <a:avLst/>
                  </a:prstGeom>
                  <a:solidFill>
                    <a:srgbClr val="C0504D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0">
                      <a:latin typeface="Gill Sans Light"/>
                      <a:ea typeface="Gill Sans" charset="0"/>
                      <a:cs typeface="Gill Sans" charset="0"/>
                    </a:endParaRPr>
                  </a:p>
                </p:txBody>
              </p:sp>
            </p:grp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95B6CAA1-8C58-4F9C-8DD6-E916E7239991}"/>
                    </a:ext>
                  </a:extLst>
                </p:cNvPr>
                <p:cNvSpPr/>
                <p:nvPr/>
              </p:nvSpPr>
              <p:spPr>
                <a:xfrm rot="16200000">
                  <a:off x="5282734" y="1237439"/>
                  <a:ext cx="121398" cy="161856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>
                    <a:latin typeface="Gill Sans Light"/>
                    <a:ea typeface="Gill Sans" charset="0"/>
                    <a:cs typeface="Gill Sans" charset="0"/>
                  </a:endParaRPr>
                </a:p>
              </p:txBody>
            </p:sp>
          </p:grp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DB7AA19F-6283-406E-8BF2-681EF47D0956}"/>
                  </a:ext>
                </a:extLst>
              </p:cNvPr>
              <p:cNvSpPr/>
              <p:nvPr/>
            </p:nvSpPr>
            <p:spPr>
              <a:xfrm>
                <a:off x="5076782" y="5349778"/>
                <a:ext cx="698435" cy="610271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4" name="Freeform 97">
                <a:extLst>
                  <a:ext uri="{FF2B5EF4-FFF2-40B4-BE49-F238E27FC236}">
                    <a16:creationId xmlns:a16="http://schemas.microsoft.com/office/drawing/2014/main" id="{8E7398A5-E7C0-41D6-9845-62EC377CE8E4}"/>
                  </a:ext>
                </a:extLst>
              </p:cNvPr>
              <p:cNvSpPr/>
              <p:nvPr/>
            </p:nvSpPr>
            <p:spPr>
              <a:xfrm>
                <a:off x="5190856" y="2429813"/>
                <a:ext cx="702030" cy="3236095"/>
              </a:xfrm>
              <a:custGeom>
                <a:avLst/>
                <a:gdLst>
                  <a:gd name="connsiteX0" fmla="*/ 14270 w 314088"/>
                  <a:gd name="connsiteY0" fmla="*/ 485144 h 485144"/>
                  <a:gd name="connsiteX1" fmla="*/ 28541 w 314088"/>
                  <a:gd name="connsiteY1" fmla="*/ 242572 h 485144"/>
                  <a:gd name="connsiteX2" fmla="*/ 271144 w 314088"/>
                  <a:gd name="connsiteY2" fmla="*/ 214034 h 485144"/>
                  <a:gd name="connsiteX3" fmla="*/ 313956 w 314088"/>
                  <a:gd name="connsiteY3" fmla="*/ 0 h 485144"/>
                  <a:gd name="connsiteX4" fmla="*/ 313956 w 314088"/>
                  <a:gd name="connsiteY4" fmla="*/ 0 h 485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4088" h="485144">
                    <a:moveTo>
                      <a:pt x="14270" y="485144"/>
                    </a:moveTo>
                    <a:cubicBezTo>
                      <a:pt x="-1" y="386450"/>
                      <a:pt x="-14271" y="287757"/>
                      <a:pt x="28541" y="242572"/>
                    </a:cubicBezTo>
                    <a:cubicBezTo>
                      <a:pt x="71353" y="197387"/>
                      <a:pt x="223575" y="254463"/>
                      <a:pt x="271144" y="214034"/>
                    </a:cubicBezTo>
                    <a:cubicBezTo>
                      <a:pt x="318713" y="173605"/>
                      <a:pt x="313956" y="0"/>
                      <a:pt x="313956" y="0"/>
                    </a:cubicBezTo>
                    <a:lnTo>
                      <a:pt x="313956" y="0"/>
                    </a:lnTo>
                  </a:path>
                </a:pathLst>
              </a:custGeom>
              <a:ln>
                <a:solidFill>
                  <a:srgbClr val="000090"/>
                </a:solidFill>
                <a:headEnd type="oval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</p:grp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DC1A2F0B-7CDB-4F60-AF11-E8956EC214DB}"/>
                </a:ext>
              </a:extLst>
            </p:cNvPr>
            <p:cNvCxnSpPr/>
            <p:nvPr/>
          </p:nvCxnSpPr>
          <p:spPr>
            <a:xfrm flipH="1">
              <a:off x="5765683" y="5060102"/>
              <a:ext cx="12365" cy="296947"/>
            </a:xfrm>
            <a:prstGeom prst="straightConnector1">
              <a:avLst/>
            </a:prstGeom>
            <a:ln>
              <a:solidFill>
                <a:srgbClr val="FC230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B1DEEC6A-D1DC-4296-A5B7-083AE9CC3AD9}"/>
              </a:ext>
            </a:extLst>
          </p:cNvPr>
          <p:cNvGrpSpPr/>
          <p:nvPr/>
        </p:nvGrpSpPr>
        <p:grpSpPr>
          <a:xfrm>
            <a:off x="8188295" y="3387561"/>
            <a:ext cx="818671" cy="2403608"/>
            <a:chOff x="5786022" y="3654034"/>
            <a:chExt cx="818671" cy="2301654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799509F9-8A0E-4510-A259-2100A13FC74D}"/>
                </a:ext>
              </a:extLst>
            </p:cNvPr>
            <p:cNvGrpSpPr/>
            <p:nvPr/>
          </p:nvGrpSpPr>
          <p:grpSpPr>
            <a:xfrm>
              <a:off x="5892885" y="5589588"/>
              <a:ext cx="711808" cy="242349"/>
              <a:chOff x="2607047" y="2031999"/>
              <a:chExt cx="948953" cy="364957"/>
            </a:xfrm>
          </p:grpSpPr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F8271E38-AB15-4E8F-AFF4-12BCB6C33A13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B5276BA1-70C1-4996-9DAB-044D7A483B62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B6830592-A408-4202-94D8-19E9C4FF0112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E6A18F61-E018-49C5-AFAA-6094C6BCC0F8}"/>
                </a:ext>
              </a:extLst>
            </p:cNvPr>
            <p:cNvSpPr/>
            <p:nvPr/>
          </p:nvSpPr>
          <p:spPr>
            <a:xfrm rot="16200000">
              <a:off x="5873319" y="5600013"/>
              <a:ext cx="242349" cy="240920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34" name="Freeform 104">
              <a:extLst>
                <a:ext uri="{FF2B5EF4-FFF2-40B4-BE49-F238E27FC236}">
                  <a16:creationId xmlns:a16="http://schemas.microsoft.com/office/drawing/2014/main" id="{58D67B9B-824B-4155-8BB4-6AC9B1D0EC78}"/>
                </a:ext>
              </a:extLst>
            </p:cNvPr>
            <p:cNvSpPr/>
            <p:nvPr/>
          </p:nvSpPr>
          <p:spPr>
            <a:xfrm>
              <a:off x="5970966" y="3654034"/>
              <a:ext cx="212349" cy="2018098"/>
            </a:xfrm>
            <a:custGeom>
              <a:avLst/>
              <a:gdLst>
                <a:gd name="connsiteX0" fmla="*/ 14270 w 314088"/>
                <a:gd name="connsiteY0" fmla="*/ 485144 h 485144"/>
                <a:gd name="connsiteX1" fmla="*/ 28541 w 314088"/>
                <a:gd name="connsiteY1" fmla="*/ 242572 h 485144"/>
                <a:gd name="connsiteX2" fmla="*/ 271144 w 314088"/>
                <a:gd name="connsiteY2" fmla="*/ 214034 h 485144"/>
                <a:gd name="connsiteX3" fmla="*/ 313956 w 314088"/>
                <a:gd name="connsiteY3" fmla="*/ 0 h 485144"/>
                <a:gd name="connsiteX4" fmla="*/ 313956 w 314088"/>
                <a:gd name="connsiteY4" fmla="*/ 0 h 4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88" h="485144">
                  <a:moveTo>
                    <a:pt x="14270" y="485144"/>
                  </a:moveTo>
                  <a:cubicBezTo>
                    <a:pt x="-1" y="386450"/>
                    <a:pt x="-14271" y="287757"/>
                    <a:pt x="28541" y="242572"/>
                  </a:cubicBezTo>
                  <a:cubicBezTo>
                    <a:pt x="71353" y="197387"/>
                    <a:pt x="223575" y="254463"/>
                    <a:pt x="271144" y="214034"/>
                  </a:cubicBezTo>
                  <a:cubicBezTo>
                    <a:pt x="318713" y="173605"/>
                    <a:pt x="313956" y="0"/>
                    <a:pt x="313956" y="0"/>
                  </a:cubicBezTo>
                  <a:lnTo>
                    <a:pt x="313956" y="0"/>
                  </a:lnTo>
                </a:path>
              </a:pathLst>
            </a:custGeom>
            <a:ln>
              <a:solidFill>
                <a:srgbClr val="000090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 dirty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0C2FB111-E9D9-46D4-8169-4BF40B19E598}"/>
                </a:ext>
              </a:extLst>
            </p:cNvPr>
            <p:cNvSpPr/>
            <p:nvPr/>
          </p:nvSpPr>
          <p:spPr>
            <a:xfrm>
              <a:off x="5786022" y="5345417"/>
              <a:ext cx="818671" cy="610271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958E9298-8D3C-41F1-A1D4-4B6A829F06D8}"/>
                </a:ext>
              </a:extLst>
            </p:cNvPr>
            <p:cNvCxnSpPr/>
            <p:nvPr/>
          </p:nvCxnSpPr>
          <p:spPr>
            <a:xfrm flipH="1">
              <a:off x="6592328" y="5052831"/>
              <a:ext cx="12365" cy="296947"/>
            </a:xfrm>
            <a:prstGeom prst="straightConnector1">
              <a:avLst/>
            </a:prstGeom>
            <a:ln>
              <a:solidFill>
                <a:srgbClr val="FC230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BFBB5CA9-467E-4209-9F1B-729C6F9C31D2}"/>
              </a:ext>
            </a:extLst>
          </p:cNvPr>
          <p:cNvGrpSpPr/>
          <p:nvPr/>
        </p:nvGrpSpPr>
        <p:grpSpPr>
          <a:xfrm>
            <a:off x="9012166" y="4350194"/>
            <a:ext cx="820478" cy="1435913"/>
            <a:chOff x="6609893" y="4514713"/>
            <a:chExt cx="820478" cy="1435913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AC14C385-80C3-4EE3-A95A-D43FD199D193}"/>
                </a:ext>
              </a:extLst>
            </p:cNvPr>
            <p:cNvSpPr/>
            <p:nvPr/>
          </p:nvSpPr>
          <p:spPr>
            <a:xfrm rot="16200000">
              <a:off x="6686856" y="5497369"/>
              <a:ext cx="302397" cy="3272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D0C61EA3-0F67-426E-A24B-C41F5585D460}"/>
                </a:ext>
              </a:extLst>
            </p:cNvPr>
            <p:cNvSpPr/>
            <p:nvPr/>
          </p:nvSpPr>
          <p:spPr>
            <a:xfrm rot="16200000">
              <a:off x="7014123" y="5500978"/>
              <a:ext cx="302397" cy="327267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36487C49-E28F-4C47-8735-FC9E6A1CB72A}"/>
                </a:ext>
              </a:extLst>
            </p:cNvPr>
            <p:cNvSpPr/>
            <p:nvPr/>
          </p:nvSpPr>
          <p:spPr>
            <a:xfrm>
              <a:off x="6609893" y="5340355"/>
              <a:ext cx="818671" cy="610271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44" name="Freeform 109">
              <a:extLst>
                <a:ext uri="{FF2B5EF4-FFF2-40B4-BE49-F238E27FC236}">
                  <a16:creationId xmlns:a16="http://schemas.microsoft.com/office/drawing/2014/main" id="{C1B1997B-BF65-41A9-B24B-3B88C3206ACE}"/>
                </a:ext>
              </a:extLst>
            </p:cNvPr>
            <p:cNvSpPr/>
            <p:nvPr/>
          </p:nvSpPr>
          <p:spPr>
            <a:xfrm flipH="1">
              <a:off x="6741788" y="4514713"/>
              <a:ext cx="469611" cy="1074875"/>
            </a:xfrm>
            <a:custGeom>
              <a:avLst/>
              <a:gdLst>
                <a:gd name="connsiteX0" fmla="*/ 14270 w 314088"/>
                <a:gd name="connsiteY0" fmla="*/ 485144 h 485144"/>
                <a:gd name="connsiteX1" fmla="*/ 28541 w 314088"/>
                <a:gd name="connsiteY1" fmla="*/ 242572 h 485144"/>
                <a:gd name="connsiteX2" fmla="*/ 271144 w 314088"/>
                <a:gd name="connsiteY2" fmla="*/ 214034 h 485144"/>
                <a:gd name="connsiteX3" fmla="*/ 313956 w 314088"/>
                <a:gd name="connsiteY3" fmla="*/ 0 h 485144"/>
                <a:gd name="connsiteX4" fmla="*/ 313956 w 314088"/>
                <a:gd name="connsiteY4" fmla="*/ 0 h 4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88" h="485144">
                  <a:moveTo>
                    <a:pt x="14270" y="485144"/>
                  </a:moveTo>
                  <a:cubicBezTo>
                    <a:pt x="-1" y="386450"/>
                    <a:pt x="-14271" y="287757"/>
                    <a:pt x="28541" y="242572"/>
                  </a:cubicBezTo>
                  <a:cubicBezTo>
                    <a:pt x="71353" y="197387"/>
                    <a:pt x="223575" y="254463"/>
                    <a:pt x="271144" y="214034"/>
                  </a:cubicBezTo>
                  <a:cubicBezTo>
                    <a:pt x="318713" y="173605"/>
                    <a:pt x="313956" y="0"/>
                    <a:pt x="313956" y="0"/>
                  </a:cubicBezTo>
                  <a:lnTo>
                    <a:pt x="313956" y="0"/>
                  </a:lnTo>
                </a:path>
              </a:pathLst>
            </a:custGeom>
            <a:ln>
              <a:solidFill>
                <a:srgbClr val="000090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AB783516-E117-427F-9898-A03D5E022DB3}"/>
                </a:ext>
              </a:extLst>
            </p:cNvPr>
            <p:cNvCxnSpPr/>
            <p:nvPr/>
          </p:nvCxnSpPr>
          <p:spPr>
            <a:xfrm flipH="1">
              <a:off x="7418006" y="5056748"/>
              <a:ext cx="12365" cy="296947"/>
            </a:xfrm>
            <a:prstGeom prst="straightConnector1">
              <a:avLst/>
            </a:prstGeom>
            <a:ln>
              <a:solidFill>
                <a:srgbClr val="FC230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148A8301-20C4-436A-BB85-D0E3AF81D1EA}"/>
              </a:ext>
            </a:extLst>
          </p:cNvPr>
          <p:cNvGrpSpPr/>
          <p:nvPr/>
        </p:nvGrpSpPr>
        <p:grpSpPr>
          <a:xfrm>
            <a:off x="9851187" y="4916850"/>
            <a:ext cx="386686" cy="1042980"/>
            <a:chOff x="7448914" y="5081369"/>
            <a:chExt cx="386686" cy="1042980"/>
          </a:xfrm>
        </p:grpSpPr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F47E697A-B051-4B15-8681-D821F313880D}"/>
                </a:ext>
              </a:extLst>
            </p:cNvPr>
            <p:cNvSpPr txBox="1"/>
            <p:nvPr/>
          </p:nvSpPr>
          <p:spPr>
            <a:xfrm rot="16200000">
              <a:off x="7169350" y="5475454"/>
              <a:ext cx="928459" cy="3693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00009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 Light"/>
                  <a:ea typeface="Gill Sans" charset="0"/>
                  <a:cs typeface="Gill Sans" charset="0"/>
                </a:rPr>
                <a:t>commit</a:t>
              </a:r>
            </a:p>
          </p:txBody>
        </p: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73019753-7D55-430C-B591-B51C5FA5112C}"/>
                </a:ext>
              </a:extLst>
            </p:cNvPr>
            <p:cNvCxnSpPr/>
            <p:nvPr/>
          </p:nvCxnSpPr>
          <p:spPr>
            <a:xfrm flipH="1">
              <a:off x="7823235" y="5081369"/>
              <a:ext cx="12365" cy="296947"/>
            </a:xfrm>
            <a:prstGeom prst="straightConnector1">
              <a:avLst/>
            </a:prstGeom>
            <a:ln>
              <a:solidFill>
                <a:srgbClr val="FC230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60190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1" grpId="0" animBg="1"/>
      <p:bldP spid="62" grpId="0" animBg="1"/>
      <p:bldP spid="6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216FD-075B-47CC-A3DC-484538976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0" y="152400"/>
            <a:ext cx="12268200" cy="533400"/>
          </a:xfrm>
        </p:spPr>
        <p:txBody>
          <a:bodyPr/>
          <a:lstStyle/>
          <a:p>
            <a:r>
              <a:rPr lang="en-US" dirty="0"/>
              <a:t>After Commit, Eventually Replay Transaction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E7A15-3469-4132-BA54-149F9F956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986" y="1568302"/>
            <a:ext cx="6442537" cy="29656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All accesses to the file system first looks in the log</a:t>
            </a:r>
          </a:p>
          <a:p>
            <a:pPr lvl="1"/>
            <a:r>
              <a:rPr lang="en-US" dirty="0"/>
              <a:t>Actual on-disk data structure might be stale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Eventually, copy changes to disk and discard transaction from the log</a:t>
            </a:r>
          </a:p>
        </p:txBody>
      </p:sp>
      <p:sp>
        <p:nvSpPr>
          <p:cNvPr id="7" name="Can 9">
            <a:extLst>
              <a:ext uri="{FF2B5EF4-FFF2-40B4-BE49-F238E27FC236}">
                <a16:creationId xmlns:a16="http://schemas.microsoft.com/office/drawing/2014/main" id="{8C387936-60E3-4D10-89EA-640794CD7455}"/>
              </a:ext>
            </a:extLst>
          </p:cNvPr>
          <p:cNvSpPr/>
          <p:nvPr/>
        </p:nvSpPr>
        <p:spPr>
          <a:xfrm>
            <a:off x="7934572" y="1499100"/>
            <a:ext cx="2099734" cy="3048000"/>
          </a:xfrm>
          <a:prstGeom prst="can">
            <a:avLst/>
          </a:prstGeom>
          <a:solidFill>
            <a:schemeClr val="accent5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C2EAC3-2DEB-44D5-B3A4-D0309D34CF3E}"/>
              </a:ext>
            </a:extLst>
          </p:cNvPr>
          <p:cNvSpPr txBox="1"/>
          <p:nvPr/>
        </p:nvSpPr>
        <p:spPr>
          <a:xfrm>
            <a:off x="10105395" y="2720443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Data blocks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C2BF7B-3329-4387-839C-34AB7DC0A120}"/>
              </a:ext>
            </a:extLst>
          </p:cNvPr>
          <p:cNvSpPr txBox="1"/>
          <p:nvPr/>
        </p:nvSpPr>
        <p:spPr>
          <a:xfrm>
            <a:off x="10175430" y="2000553"/>
            <a:ext cx="1293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Free space map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DC406B0-6CDD-4035-A00B-BDD5B5DA982B}"/>
              </a:ext>
            </a:extLst>
          </p:cNvPr>
          <p:cNvGrpSpPr/>
          <p:nvPr/>
        </p:nvGrpSpPr>
        <p:grpSpPr>
          <a:xfrm rot="16200000">
            <a:off x="8780167" y="1905276"/>
            <a:ext cx="415498" cy="1802120"/>
            <a:chOff x="7569977" y="1270135"/>
            <a:chExt cx="415498" cy="180212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F851CFE-34C0-49AC-83E7-E3A79AE6C633}"/>
                </a:ext>
              </a:extLst>
            </p:cNvPr>
            <p:cNvSpPr/>
            <p:nvPr/>
          </p:nvSpPr>
          <p:spPr>
            <a:xfrm>
              <a:off x="7605706" y="1270135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644A316-1501-4B33-962C-8DFC11DAE023}"/>
                </a:ext>
              </a:extLst>
            </p:cNvPr>
            <p:cNvSpPr/>
            <p:nvPr/>
          </p:nvSpPr>
          <p:spPr>
            <a:xfrm>
              <a:off x="7605706" y="1591319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7C7EF1C-0646-42FA-BDCA-578539C2459B}"/>
                </a:ext>
              </a:extLst>
            </p:cNvPr>
            <p:cNvSpPr/>
            <p:nvPr/>
          </p:nvSpPr>
          <p:spPr>
            <a:xfrm>
              <a:off x="7605706" y="189790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5E70A95-395D-4A5D-B23E-9B59714B031D}"/>
                </a:ext>
              </a:extLst>
            </p:cNvPr>
            <p:cNvSpPr/>
            <p:nvPr/>
          </p:nvSpPr>
          <p:spPr>
            <a:xfrm>
              <a:off x="7605706" y="2219088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150467B-0C02-47C0-AED4-E68BDEFA57FF}"/>
                </a:ext>
              </a:extLst>
            </p:cNvPr>
            <p:cNvSpPr/>
            <p:nvPr/>
          </p:nvSpPr>
          <p:spPr>
            <a:xfrm>
              <a:off x="7605706" y="2751071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90D3554-D304-4C3D-9AA1-977A5AAB8D55}"/>
                </a:ext>
              </a:extLst>
            </p:cNvPr>
            <p:cNvSpPr txBox="1"/>
            <p:nvPr/>
          </p:nvSpPr>
          <p:spPr>
            <a:xfrm>
              <a:off x="7569977" y="242553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  <a:cs typeface="Gill Sans Light"/>
                </a:rPr>
                <a:t>…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4A591AA-366C-46BE-A5DF-855A39CE4581}"/>
              </a:ext>
            </a:extLst>
          </p:cNvPr>
          <p:cNvGrpSpPr/>
          <p:nvPr/>
        </p:nvGrpSpPr>
        <p:grpSpPr>
          <a:xfrm>
            <a:off x="7544110" y="2185219"/>
            <a:ext cx="2561285" cy="121398"/>
            <a:chOff x="64770" y="2031999"/>
            <a:chExt cx="5082551" cy="364957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1064C16-A76E-4CA1-98BB-468C2305D70D}"/>
                </a:ext>
              </a:extLst>
            </p:cNvPr>
            <p:cNvGrpSpPr/>
            <p:nvPr/>
          </p:nvGrpSpPr>
          <p:grpSpPr>
            <a:xfrm>
              <a:off x="2607047" y="2031999"/>
              <a:ext cx="1270137" cy="364957"/>
              <a:chOff x="2607047" y="2031999"/>
              <a:chExt cx="1270137" cy="364957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2B2B8F8-9BD5-44CA-AE26-4535A0D2A593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561B0B3-F068-46D1-AB9D-C306DA183EFA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EFBE795-FF7E-45E9-A7E4-537F1F069AD7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2D7FD24-58B9-44F0-88F0-45BB675FB9D2}"/>
                  </a:ext>
                </a:extLst>
              </p:cNvPr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B8B347E-1A20-45C0-8962-31DD8EBBBCD9}"/>
                </a:ext>
              </a:extLst>
            </p:cNvPr>
            <p:cNvGrpSpPr/>
            <p:nvPr/>
          </p:nvGrpSpPr>
          <p:grpSpPr>
            <a:xfrm>
              <a:off x="3877184" y="2031999"/>
              <a:ext cx="1270137" cy="364957"/>
              <a:chOff x="2607047" y="2031999"/>
              <a:chExt cx="1270137" cy="364957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2617352-A108-4C29-A441-32C92A25C9CB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CAB54F2-0CDA-4C5C-8096-BB613FAC457C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28CE80F-B413-43D4-BD27-3A6D98CEDAA3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DFD4869-000B-4A57-83C9-5D5A7DC17F0A}"/>
                  </a:ext>
                </a:extLst>
              </p:cNvPr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C571C2F-A153-40D1-92D0-BB2981ABAEF1}"/>
                </a:ext>
              </a:extLst>
            </p:cNvPr>
            <p:cNvGrpSpPr/>
            <p:nvPr/>
          </p:nvGrpSpPr>
          <p:grpSpPr>
            <a:xfrm>
              <a:off x="64770" y="2031999"/>
              <a:ext cx="1270137" cy="364957"/>
              <a:chOff x="2607047" y="2031999"/>
              <a:chExt cx="1270137" cy="364957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EB8AD19-F1C9-4759-9B11-088DB12D3FC7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EA04909-528F-495F-9510-7D3354C1F1EB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738A646-95A6-4D9C-9DD3-CF07758FE725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A56E242-CAE6-424E-AF44-A24A1260715F}"/>
                  </a:ext>
                </a:extLst>
              </p:cNvPr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A367F94-4DCD-4ED1-93B3-F3BED2144113}"/>
                </a:ext>
              </a:extLst>
            </p:cNvPr>
            <p:cNvGrpSpPr/>
            <p:nvPr/>
          </p:nvGrpSpPr>
          <p:grpSpPr>
            <a:xfrm>
              <a:off x="1334907" y="2031999"/>
              <a:ext cx="1270137" cy="364957"/>
              <a:chOff x="2607047" y="2031999"/>
              <a:chExt cx="1270137" cy="364957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448E54E-FB36-48DF-AEE2-5A5FDD698BFD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FAD62FA-F9C2-4631-BEF3-9C3BE87E01DB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9608723-42E3-4409-AF51-6D55F470EAE6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111FE68-35BC-457C-9B82-EECCF2E6A08F}"/>
                  </a:ext>
                </a:extLst>
              </p:cNvPr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5C46EBB3-C81E-437C-841D-A2CD5CE0C109}"/>
              </a:ext>
            </a:extLst>
          </p:cNvPr>
          <p:cNvSpPr/>
          <p:nvPr/>
        </p:nvSpPr>
        <p:spPr>
          <a:xfrm rot="16200000">
            <a:off x="9411896" y="3219296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63B1AC1-0B35-48C6-82E0-0683C22FF04E}"/>
              </a:ext>
            </a:extLst>
          </p:cNvPr>
          <p:cNvSpPr/>
          <p:nvPr/>
        </p:nvSpPr>
        <p:spPr>
          <a:xfrm rot="16200000">
            <a:off x="9652816" y="3219296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5A8FAC-80A4-43C0-A8FD-69C4897EC2AB}"/>
              </a:ext>
            </a:extLst>
          </p:cNvPr>
          <p:cNvSpPr/>
          <p:nvPr/>
        </p:nvSpPr>
        <p:spPr>
          <a:xfrm rot="16200000">
            <a:off x="9882785" y="3219296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C28D1A9-D3D3-4496-957C-5E6169842A4A}"/>
              </a:ext>
            </a:extLst>
          </p:cNvPr>
          <p:cNvGrpSpPr/>
          <p:nvPr/>
        </p:nvGrpSpPr>
        <p:grpSpPr>
          <a:xfrm>
            <a:off x="7505653" y="3218581"/>
            <a:ext cx="952728" cy="242349"/>
            <a:chOff x="2607047" y="2031999"/>
            <a:chExt cx="1270137" cy="36495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DEA9427-5A6D-4AEC-BB52-3C809C6B0982}"/>
                </a:ext>
              </a:extLst>
            </p:cNvPr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3B79423-0383-43E9-900B-9995DCB0DE9D}"/>
                </a:ext>
              </a:extLst>
            </p:cNvPr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1D76AAC-1250-4123-8973-BA552B15424C}"/>
                </a:ext>
              </a:extLst>
            </p:cNvPr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29179B0-FCED-4983-9B2C-B704F9BF3360}"/>
                </a:ext>
              </a:extLst>
            </p:cNvPr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06539FF-8EFD-4DD8-AB8F-1EA301BFE4FF}"/>
              </a:ext>
            </a:extLst>
          </p:cNvPr>
          <p:cNvGrpSpPr/>
          <p:nvPr/>
        </p:nvGrpSpPr>
        <p:grpSpPr>
          <a:xfrm>
            <a:off x="8458381" y="3218581"/>
            <a:ext cx="952728" cy="242349"/>
            <a:chOff x="2607047" y="2031999"/>
            <a:chExt cx="1270137" cy="36495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8756FC7-B1F2-413B-AD65-07AF71BC94ED}"/>
                </a:ext>
              </a:extLst>
            </p:cNvPr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FB3C23B-EEC4-4554-BC7A-3F4B0258113D}"/>
                </a:ext>
              </a:extLst>
            </p:cNvPr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6D3315F-C233-4BF3-8BA8-0BD0E2064DFE}"/>
                </a:ext>
              </a:extLst>
            </p:cNvPr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1AE19C2-EDDC-4D5F-8048-BC4E111087C1}"/>
                </a:ext>
              </a:extLst>
            </p:cNvPr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27473C36-0ED5-4CB1-A3F0-67AE22F4B9DB}"/>
              </a:ext>
            </a:extLst>
          </p:cNvPr>
          <p:cNvSpPr txBox="1"/>
          <p:nvPr/>
        </p:nvSpPr>
        <p:spPr>
          <a:xfrm>
            <a:off x="10209505" y="3161505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latin typeface="Gill Sans Light"/>
                <a:ea typeface="Gill Sans" charset="0"/>
                <a:cs typeface="Gill Sans" charset="0"/>
              </a:rPr>
              <a:t>Inode</a:t>
            </a:r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 table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48E4DCD-CF52-41E4-911B-8AFE37ABCC87}"/>
              </a:ext>
            </a:extLst>
          </p:cNvPr>
          <p:cNvGrpSpPr/>
          <p:nvPr/>
        </p:nvGrpSpPr>
        <p:grpSpPr>
          <a:xfrm>
            <a:off x="8270484" y="3585142"/>
            <a:ext cx="1457827" cy="761444"/>
            <a:chOff x="1744000" y="2182577"/>
            <a:chExt cx="1430729" cy="918973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6D448C7-21DC-457D-A1FC-EE80B5D6069D}"/>
                </a:ext>
              </a:extLst>
            </p:cNvPr>
            <p:cNvSpPr/>
            <p:nvPr/>
          </p:nvSpPr>
          <p:spPr>
            <a:xfrm rot="16200000">
              <a:off x="1882705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5CB07E6-7B84-40C0-A51C-0B071E1F1445}"/>
                </a:ext>
              </a:extLst>
            </p:cNvPr>
            <p:cNvSpPr/>
            <p:nvPr/>
          </p:nvSpPr>
          <p:spPr>
            <a:xfrm rot="16200000">
              <a:off x="2203889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4A13C24-BAD2-4696-8CE9-99308A4591FF}"/>
                </a:ext>
              </a:extLst>
            </p:cNvPr>
            <p:cNvSpPr/>
            <p:nvPr/>
          </p:nvSpPr>
          <p:spPr>
            <a:xfrm rot="16200000">
              <a:off x="2510474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559F166-2E9B-474C-9A06-072571CAE663}"/>
                </a:ext>
              </a:extLst>
            </p:cNvPr>
            <p:cNvSpPr/>
            <p:nvPr/>
          </p:nvSpPr>
          <p:spPr>
            <a:xfrm rot="16200000">
              <a:off x="2831658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82C97F3-B802-403B-BAE5-FD30E61D873E}"/>
                </a:ext>
              </a:extLst>
            </p:cNvPr>
            <p:cNvSpPr/>
            <p:nvPr/>
          </p:nvSpPr>
          <p:spPr>
            <a:xfrm rot="16200000">
              <a:off x="2781130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5C29844-D6B7-470B-9A7B-7C20FE416642}"/>
                </a:ext>
              </a:extLst>
            </p:cNvPr>
            <p:cNvSpPr/>
            <p:nvPr/>
          </p:nvSpPr>
          <p:spPr>
            <a:xfrm rot="16200000">
              <a:off x="1722113" y="220446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1E699AA-6504-4A94-A351-A36763BF74F7}"/>
                </a:ext>
              </a:extLst>
            </p:cNvPr>
            <p:cNvSpPr/>
            <p:nvPr/>
          </p:nvSpPr>
          <p:spPr>
            <a:xfrm rot="16200000">
              <a:off x="2206034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0386CA2D-374E-492A-9F3F-435FB8923DB4}"/>
              </a:ext>
            </a:extLst>
          </p:cNvPr>
          <p:cNvSpPr txBox="1"/>
          <p:nvPr/>
        </p:nvSpPr>
        <p:spPr>
          <a:xfrm>
            <a:off x="10217437" y="385952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Directory</a:t>
            </a:r>
          </a:p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entries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1855B53-A502-417D-859B-F966609E345E}"/>
              </a:ext>
            </a:extLst>
          </p:cNvPr>
          <p:cNvSpPr/>
          <p:nvPr/>
        </p:nvSpPr>
        <p:spPr>
          <a:xfrm rot="16200000">
            <a:off x="8214098" y="2174700"/>
            <a:ext cx="121398" cy="1618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3B39921-B077-4C55-BDCD-A32ED58F01B0}"/>
              </a:ext>
            </a:extLst>
          </p:cNvPr>
          <p:cNvSpPr/>
          <p:nvPr/>
        </p:nvSpPr>
        <p:spPr>
          <a:xfrm rot="16200000">
            <a:off x="8438814" y="3229006"/>
            <a:ext cx="242349" cy="240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0648F6A-322D-42D6-9A0B-A2273E8A1A1B}"/>
              </a:ext>
            </a:extLst>
          </p:cNvPr>
          <p:cNvSpPr/>
          <p:nvPr/>
        </p:nvSpPr>
        <p:spPr>
          <a:xfrm rot="16200000">
            <a:off x="9103272" y="4031753"/>
            <a:ext cx="302397" cy="3272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037F2DD-D730-4C06-BD05-E83B32B16C2F}"/>
              </a:ext>
            </a:extLst>
          </p:cNvPr>
          <p:cNvSpPr/>
          <p:nvPr/>
        </p:nvSpPr>
        <p:spPr>
          <a:xfrm>
            <a:off x="3158624" y="5172056"/>
            <a:ext cx="7930449" cy="623473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3DD39DB-0D70-4929-80A1-B75E6C27EBA8}"/>
              </a:ext>
            </a:extLst>
          </p:cNvPr>
          <p:cNvSpPr txBox="1"/>
          <p:nvPr/>
        </p:nvSpPr>
        <p:spPr>
          <a:xfrm>
            <a:off x="3123460" y="5815028"/>
            <a:ext cx="53559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Log: in non-volatile storage (Flash or on Disk)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2094700-1992-4B28-B04C-A163F77D347D}"/>
              </a:ext>
            </a:extLst>
          </p:cNvPr>
          <p:cNvSpPr txBox="1"/>
          <p:nvPr/>
        </p:nvSpPr>
        <p:spPr>
          <a:xfrm>
            <a:off x="10340117" y="450577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 Light"/>
                <a:ea typeface="Gill Sans" charset="0"/>
                <a:cs typeface="Gill Sans" charset="0"/>
              </a:rPr>
              <a:t>head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D29EA594-1F93-43B3-8227-BD885C6BE929}"/>
              </a:ext>
            </a:extLst>
          </p:cNvPr>
          <p:cNvCxnSpPr>
            <a:cxnSpLocks/>
            <a:stCxn id="109" idx="2"/>
          </p:cNvCxnSpPr>
          <p:nvPr/>
        </p:nvCxnSpPr>
        <p:spPr>
          <a:xfrm flipH="1">
            <a:off x="10654075" y="4875110"/>
            <a:ext cx="13215" cy="296947"/>
          </a:xfrm>
          <a:prstGeom prst="straightConnector1">
            <a:avLst/>
          </a:prstGeom>
          <a:ln>
            <a:solidFill>
              <a:srgbClr val="FC230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30BFDF86-2705-40F9-B60C-4A746299250F}"/>
              </a:ext>
            </a:extLst>
          </p:cNvPr>
          <p:cNvSpPr/>
          <p:nvPr/>
        </p:nvSpPr>
        <p:spPr>
          <a:xfrm>
            <a:off x="5514108" y="5181767"/>
            <a:ext cx="1583250" cy="6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CDE84EA-3151-4D6F-AF14-B9FB89F0E1E0}"/>
              </a:ext>
            </a:extLst>
          </p:cNvPr>
          <p:cNvSpPr txBox="1"/>
          <p:nvPr/>
        </p:nvSpPr>
        <p:spPr>
          <a:xfrm>
            <a:off x="5837146" y="5181767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pending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926CC66-74D6-4FED-A769-534975D10B69}"/>
              </a:ext>
            </a:extLst>
          </p:cNvPr>
          <p:cNvSpPr txBox="1"/>
          <p:nvPr/>
        </p:nvSpPr>
        <p:spPr>
          <a:xfrm>
            <a:off x="4428723" y="518525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done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10A2651-810F-40B8-B10F-42EEBCDC2A5D}"/>
              </a:ext>
            </a:extLst>
          </p:cNvPr>
          <p:cNvSpPr txBox="1"/>
          <p:nvPr/>
        </p:nvSpPr>
        <p:spPr>
          <a:xfrm rot="16200000">
            <a:off x="6977635" y="5300522"/>
            <a:ext cx="633507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0090"/>
            </a:solidFill>
          </a:ln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start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EE5291DF-99AB-4DDF-96F0-21D8AD943F39}"/>
              </a:ext>
            </a:extLst>
          </p:cNvPr>
          <p:cNvGrpSpPr/>
          <p:nvPr/>
        </p:nvGrpSpPr>
        <p:grpSpPr>
          <a:xfrm>
            <a:off x="7479055" y="2265294"/>
            <a:ext cx="816104" cy="3530236"/>
            <a:chOff x="5076782" y="2429813"/>
            <a:chExt cx="816104" cy="3530236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A15D4856-1664-4365-A284-CE5EA912CF8B}"/>
                </a:ext>
              </a:extLst>
            </p:cNvPr>
            <p:cNvGrpSpPr/>
            <p:nvPr/>
          </p:nvGrpSpPr>
          <p:grpSpPr>
            <a:xfrm>
              <a:off x="5135148" y="5628477"/>
              <a:ext cx="640069" cy="131108"/>
              <a:chOff x="5252815" y="1247958"/>
              <a:chExt cx="640069" cy="131108"/>
            </a:xfrm>
          </p:grpSpPr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DC6AA099-217F-49FE-A80D-D9DF5748F005}"/>
                  </a:ext>
                </a:extLst>
              </p:cNvPr>
              <p:cNvGrpSpPr/>
              <p:nvPr/>
            </p:nvGrpSpPr>
            <p:grpSpPr>
              <a:xfrm>
                <a:off x="5252815" y="1247958"/>
                <a:ext cx="640069" cy="121398"/>
                <a:chOff x="2607047" y="2031999"/>
                <a:chExt cx="1270137" cy="364957"/>
              </a:xfrm>
            </p:grpSpPr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3C9B80B8-22B6-4041-80A4-AA7D3746242F}"/>
                    </a:ext>
                  </a:extLst>
                </p:cNvPr>
                <p:cNvSpPr/>
                <p:nvPr/>
              </p:nvSpPr>
              <p:spPr>
                <a:xfrm rot="16200000">
                  <a:off x="2585160" y="2053886"/>
                  <a:ext cx="364957" cy="321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>
                    <a:latin typeface="Gill Sans Light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FA689DAD-E539-40C5-B08A-6300C97E5E98}"/>
                    </a:ext>
                  </a:extLst>
                </p:cNvPr>
                <p:cNvSpPr/>
                <p:nvPr/>
              </p:nvSpPr>
              <p:spPr>
                <a:xfrm rot="16200000">
                  <a:off x="2906344" y="2053886"/>
                  <a:ext cx="364957" cy="321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>
                    <a:latin typeface="Gill Sans Light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7F78DE5D-A765-463A-BB34-09051B1272DE}"/>
                    </a:ext>
                  </a:extLst>
                </p:cNvPr>
                <p:cNvSpPr/>
                <p:nvPr/>
              </p:nvSpPr>
              <p:spPr>
                <a:xfrm rot="16200000">
                  <a:off x="3212929" y="2053886"/>
                  <a:ext cx="364957" cy="321184"/>
                </a:xfrm>
                <a:prstGeom prst="rect">
                  <a:avLst/>
                </a:prstGeom>
                <a:solidFill>
                  <a:srgbClr val="C0504D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>
                    <a:latin typeface="Gill Sans Light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68D869F6-09BA-4293-9ADB-EED54DFD61A9}"/>
                    </a:ext>
                  </a:extLst>
                </p:cNvPr>
                <p:cNvSpPr/>
                <p:nvPr/>
              </p:nvSpPr>
              <p:spPr>
                <a:xfrm rot="16200000">
                  <a:off x="3534113" y="2053886"/>
                  <a:ext cx="364957" cy="321184"/>
                </a:xfrm>
                <a:prstGeom prst="rect">
                  <a:avLst/>
                </a:prstGeom>
                <a:solidFill>
                  <a:srgbClr val="C0504D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>
                    <a:latin typeface="Gill Sans Light"/>
                    <a:ea typeface="Gill Sans" charset="0"/>
                    <a:cs typeface="Gill Sans" charset="0"/>
                  </a:endParaRPr>
                </a:p>
              </p:txBody>
            </p:sp>
          </p:grp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95B6CAA1-8C58-4F9C-8DD6-E916E7239991}"/>
                  </a:ext>
                </a:extLst>
              </p:cNvPr>
              <p:cNvSpPr/>
              <p:nvPr/>
            </p:nvSpPr>
            <p:spPr>
              <a:xfrm rot="16200000">
                <a:off x="5282734" y="1237439"/>
                <a:ext cx="121398" cy="16185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B7AA19F-6283-406E-8BF2-681EF47D0956}"/>
                </a:ext>
              </a:extLst>
            </p:cNvPr>
            <p:cNvSpPr/>
            <p:nvPr/>
          </p:nvSpPr>
          <p:spPr>
            <a:xfrm>
              <a:off x="5076782" y="5349778"/>
              <a:ext cx="698435" cy="610271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24" name="Freeform 97">
              <a:extLst>
                <a:ext uri="{FF2B5EF4-FFF2-40B4-BE49-F238E27FC236}">
                  <a16:creationId xmlns:a16="http://schemas.microsoft.com/office/drawing/2014/main" id="{8E7398A5-E7C0-41D6-9845-62EC377CE8E4}"/>
                </a:ext>
              </a:extLst>
            </p:cNvPr>
            <p:cNvSpPr/>
            <p:nvPr/>
          </p:nvSpPr>
          <p:spPr>
            <a:xfrm>
              <a:off x="5190856" y="2429813"/>
              <a:ext cx="702030" cy="3236095"/>
            </a:xfrm>
            <a:custGeom>
              <a:avLst/>
              <a:gdLst>
                <a:gd name="connsiteX0" fmla="*/ 14270 w 314088"/>
                <a:gd name="connsiteY0" fmla="*/ 485144 h 485144"/>
                <a:gd name="connsiteX1" fmla="*/ 28541 w 314088"/>
                <a:gd name="connsiteY1" fmla="*/ 242572 h 485144"/>
                <a:gd name="connsiteX2" fmla="*/ 271144 w 314088"/>
                <a:gd name="connsiteY2" fmla="*/ 214034 h 485144"/>
                <a:gd name="connsiteX3" fmla="*/ 313956 w 314088"/>
                <a:gd name="connsiteY3" fmla="*/ 0 h 485144"/>
                <a:gd name="connsiteX4" fmla="*/ 313956 w 314088"/>
                <a:gd name="connsiteY4" fmla="*/ 0 h 4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88" h="485144">
                  <a:moveTo>
                    <a:pt x="14270" y="485144"/>
                  </a:moveTo>
                  <a:cubicBezTo>
                    <a:pt x="-1" y="386450"/>
                    <a:pt x="-14271" y="287757"/>
                    <a:pt x="28541" y="242572"/>
                  </a:cubicBezTo>
                  <a:cubicBezTo>
                    <a:pt x="71353" y="197387"/>
                    <a:pt x="223575" y="254463"/>
                    <a:pt x="271144" y="214034"/>
                  </a:cubicBezTo>
                  <a:cubicBezTo>
                    <a:pt x="318713" y="173605"/>
                    <a:pt x="313956" y="0"/>
                    <a:pt x="313956" y="0"/>
                  </a:cubicBezTo>
                  <a:lnTo>
                    <a:pt x="313956" y="0"/>
                  </a:lnTo>
                </a:path>
              </a:pathLst>
            </a:custGeom>
            <a:ln>
              <a:solidFill>
                <a:srgbClr val="000090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B1DEEC6A-D1DC-4296-A5B7-083AE9CC3AD9}"/>
              </a:ext>
            </a:extLst>
          </p:cNvPr>
          <p:cNvGrpSpPr/>
          <p:nvPr/>
        </p:nvGrpSpPr>
        <p:grpSpPr>
          <a:xfrm>
            <a:off x="8188295" y="3387561"/>
            <a:ext cx="818671" cy="2403608"/>
            <a:chOff x="5786022" y="3654034"/>
            <a:chExt cx="818671" cy="2301654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799509F9-8A0E-4510-A259-2100A13FC74D}"/>
                </a:ext>
              </a:extLst>
            </p:cNvPr>
            <p:cNvGrpSpPr/>
            <p:nvPr/>
          </p:nvGrpSpPr>
          <p:grpSpPr>
            <a:xfrm>
              <a:off x="5892885" y="5589588"/>
              <a:ext cx="711808" cy="242349"/>
              <a:chOff x="2607047" y="2031999"/>
              <a:chExt cx="948953" cy="364957"/>
            </a:xfrm>
          </p:grpSpPr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F8271E38-AB15-4E8F-AFF4-12BCB6C33A13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B5276BA1-70C1-4996-9DAB-044D7A483B62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B6830592-A408-4202-94D8-19E9C4FF0112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E6A18F61-E018-49C5-AFAA-6094C6BCC0F8}"/>
                </a:ext>
              </a:extLst>
            </p:cNvPr>
            <p:cNvSpPr/>
            <p:nvPr/>
          </p:nvSpPr>
          <p:spPr>
            <a:xfrm rot="16200000">
              <a:off x="5873319" y="5600013"/>
              <a:ext cx="242349" cy="240920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34" name="Freeform 104">
              <a:extLst>
                <a:ext uri="{FF2B5EF4-FFF2-40B4-BE49-F238E27FC236}">
                  <a16:creationId xmlns:a16="http://schemas.microsoft.com/office/drawing/2014/main" id="{58D67B9B-824B-4155-8BB4-6AC9B1D0EC78}"/>
                </a:ext>
              </a:extLst>
            </p:cNvPr>
            <p:cNvSpPr/>
            <p:nvPr/>
          </p:nvSpPr>
          <p:spPr>
            <a:xfrm>
              <a:off x="5970966" y="3654034"/>
              <a:ext cx="212349" cy="2018098"/>
            </a:xfrm>
            <a:custGeom>
              <a:avLst/>
              <a:gdLst>
                <a:gd name="connsiteX0" fmla="*/ 14270 w 314088"/>
                <a:gd name="connsiteY0" fmla="*/ 485144 h 485144"/>
                <a:gd name="connsiteX1" fmla="*/ 28541 w 314088"/>
                <a:gd name="connsiteY1" fmla="*/ 242572 h 485144"/>
                <a:gd name="connsiteX2" fmla="*/ 271144 w 314088"/>
                <a:gd name="connsiteY2" fmla="*/ 214034 h 485144"/>
                <a:gd name="connsiteX3" fmla="*/ 313956 w 314088"/>
                <a:gd name="connsiteY3" fmla="*/ 0 h 485144"/>
                <a:gd name="connsiteX4" fmla="*/ 313956 w 314088"/>
                <a:gd name="connsiteY4" fmla="*/ 0 h 4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88" h="485144">
                  <a:moveTo>
                    <a:pt x="14270" y="485144"/>
                  </a:moveTo>
                  <a:cubicBezTo>
                    <a:pt x="-1" y="386450"/>
                    <a:pt x="-14271" y="287757"/>
                    <a:pt x="28541" y="242572"/>
                  </a:cubicBezTo>
                  <a:cubicBezTo>
                    <a:pt x="71353" y="197387"/>
                    <a:pt x="223575" y="254463"/>
                    <a:pt x="271144" y="214034"/>
                  </a:cubicBezTo>
                  <a:cubicBezTo>
                    <a:pt x="318713" y="173605"/>
                    <a:pt x="313956" y="0"/>
                    <a:pt x="313956" y="0"/>
                  </a:cubicBezTo>
                  <a:lnTo>
                    <a:pt x="313956" y="0"/>
                  </a:lnTo>
                </a:path>
              </a:pathLst>
            </a:custGeom>
            <a:ln>
              <a:solidFill>
                <a:srgbClr val="000090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 dirty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0C2FB111-E9D9-46D4-8169-4BF40B19E598}"/>
                </a:ext>
              </a:extLst>
            </p:cNvPr>
            <p:cNvSpPr/>
            <p:nvPr/>
          </p:nvSpPr>
          <p:spPr>
            <a:xfrm>
              <a:off x="5786022" y="5345417"/>
              <a:ext cx="818671" cy="610271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BFBB5CA9-467E-4209-9F1B-729C6F9C31D2}"/>
              </a:ext>
            </a:extLst>
          </p:cNvPr>
          <p:cNvGrpSpPr/>
          <p:nvPr/>
        </p:nvGrpSpPr>
        <p:grpSpPr>
          <a:xfrm>
            <a:off x="9012166" y="4350194"/>
            <a:ext cx="818671" cy="1435913"/>
            <a:chOff x="6609893" y="4514713"/>
            <a:chExt cx="818671" cy="1435913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AC14C385-80C3-4EE3-A95A-D43FD199D193}"/>
                </a:ext>
              </a:extLst>
            </p:cNvPr>
            <p:cNvSpPr/>
            <p:nvPr/>
          </p:nvSpPr>
          <p:spPr>
            <a:xfrm rot="16200000">
              <a:off x="6686856" y="5497369"/>
              <a:ext cx="302397" cy="3272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D0C61EA3-0F67-426E-A24B-C41F5585D460}"/>
                </a:ext>
              </a:extLst>
            </p:cNvPr>
            <p:cNvSpPr/>
            <p:nvPr/>
          </p:nvSpPr>
          <p:spPr>
            <a:xfrm rot="16200000">
              <a:off x="7014123" y="5500978"/>
              <a:ext cx="302397" cy="327267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36487C49-E28F-4C47-8735-FC9E6A1CB72A}"/>
                </a:ext>
              </a:extLst>
            </p:cNvPr>
            <p:cNvSpPr/>
            <p:nvPr/>
          </p:nvSpPr>
          <p:spPr>
            <a:xfrm>
              <a:off x="6609893" y="5340355"/>
              <a:ext cx="818671" cy="610271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44" name="Freeform 109">
              <a:extLst>
                <a:ext uri="{FF2B5EF4-FFF2-40B4-BE49-F238E27FC236}">
                  <a16:creationId xmlns:a16="http://schemas.microsoft.com/office/drawing/2014/main" id="{C1B1997B-BF65-41A9-B24B-3B88C3206ACE}"/>
                </a:ext>
              </a:extLst>
            </p:cNvPr>
            <p:cNvSpPr/>
            <p:nvPr/>
          </p:nvSpPr>
          <p:spPr>
            <a:xfrm flipH="1">
              <a:off x="6741788" y="4514713"/>
              <a:ext cx="469611" cy="1074875"/>
            </a:xfrm>
            <a:custGeom>
              <a:avLst/>
              <a:gdLst>
                <a:gd name="connsiteX0" fmla="*/ 14270 w 314088"/>
                <a:gd name="connsiteY0" fmla="*/ 485144 h 485144"/>
                <a:gd name="connsiteX1" fmla="*/ 28541 w 314088"/>
                <a:gd name="connsiteY1" fmla="*/ 242572 h 485144"/>
                <a:gd name="connsiteX2" fmla="*/ 271144 w 314088"/>
                <a:gd name="connsiteY2" fmla="*/ 214034 h 485144"/>
                <a:gd name="connsiteX3" fmla="*/ 313956 w 314088"/>
                <a:gd name="connsiteY3" fmla="*/ 0 h 485144"/>
                <a:gd name="connsiteX4" fmla="*/ 313956 w 314088"/>
                <a:gd name="connsiteY4" fmla="*/ 0 h 4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88" h="485144">
                  <a:moveTo>
                    <a:pt x="14270" y="485144"/>
                  </a:moveTo>
                  <a:cubicBezTo>
                    <a:pt x="-1" y="386450"/>
                    <a:pt x="-14271" y="287757"/>
                    <a:pt x="28541" y="242572"/>
                  </a:cubicBezTo>
                  <a:cubicBezTo>
                    <a:pt x="71353" y="197387"/>
                    <a:pt x="223575" y="254463"/>
                    <a:pt x="271144" y="214034"/>
                  </a:cubicBezTo>
                  <a:cubicBezTo>
                    <a:pt x="318713" y="173605"/>
                    <a:pt x="313956" y="0"/>
                    <a:pt x="313956" y="0"/>
                  </a:cubicBezTo>
                  <a:lnTo>
                    <a:pt x="313956" y="0"/>
                  </a:lnTo>
                </a:path>
              </a:pathLst>
            </a:custGeom>
            <a:ln>
              <a:solidFill>
                <a:srgbClr val="000090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id="{F47E697A-B051-4B15-8681-D821F313880D}"/>
              </a:ext>
            </a:extLst>
          </p:cNvPr>
          <p:cNvSpPr txBox="1"/>
          <p:nvPr/>
        </p:nvSpPr>
        <p:spPr>
          <a:xfrm rot="16200000">
            <a:off x="9571623" y="5310935"/>
            <a:ext cx="928459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0090"/>
            </a:solidFill>
          </a:ln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commit</a:t>
            </a: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E4FB27C9-A3EB-4156-BE94-4468116F7659}"/>
              </a:ext>
            </a:extLst>
          </p:cNvPr>
          <p:cNvGrpSpPr/>
          <p:nvPr/>
        </p:nvGrpSpPr>
        <p:grpSpPr>
          <a:xfrm>
            <a:off x="6776496" y="4566598"/>
            <a:ext cx="479618" cy="666279"/>
            <a:chOff x="4430844" y="4700815"/>
            <a:chExt cx="479618" cy="666279"/>
          </a:xfrm>
        </p:grpSpPr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701668F6-4439-4406-9915-4FD16C285357}"/>
                </a:ext>
              </a:extLst>
            </p:cNvPr>
            <p:cNvSpPr txBox="1"/>
            <p:nvPr/>
          </p:nvSpPr>
          <p:spPr>
            <a:xfrm>
              <a:off x="4430844" y="4700815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 Light"/>
                  <a:ea typeface="Gill Sans" charset="0"/>
                  <a:cs typeface="Gill Sans" charset="0"/>
                </a:rPr>
                <a:t>tail</a:t>
              </a:r>
            </a:p>
          </p:txBody>
        </p: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2CD0AFC3-D849-4D00-BF74-5C896FDE36C2}"/>
                </a:ext>
              </a:extLst>
            </p:cNvPr>
            <p:cNvCxnSpPr>
              <a:stCxn id="177" idx="2"/>
            </p:cNvCxnSpPr>
            <p:nvPr/>
          </p:nvCxnSpPr>
          <p:spPr>
            <a:xfrm>
              <a:off x="4661837" y="5070147"/>
              <a:ext cx="82965" cy="2969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FDAF62D7-5822-4998-9889-843341FC0F08}"/>
              </a:ext>
            </a:extLst>
          </p:cNvPr>
          <p:cNvGrpSpPr/>
          <p:nvPr/>
        </p:nvGrpSpPr>
        <p:grpSpPr>
          <a:xfrm>
            <a:off x="8194081" y="2180462"/>
            <a:ext cx="640069" cy="131108"/>
            <a:chOff x="5941596" y="1148673"/>
            <a:chExt cx="640069" cy="131108"/>
          </a:xfrm>
          <a:effectLst>
            <a:glow rad="165100">
              <a:schemeClr val="accent3">
                <a:satMod val="175000"/>
                <a:alpha val="52000"/>
              </a:schemeClr>
            </a:glow>
          </a:effectLst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B553E1DE-DDC5-4E22-AA75-1C822DA9854B}"/>
                </a:ext>
              </a:extLst>
            </p:cNvPr>
            <p:cNvSpPr/>
            <p:nvPr/>
          </p:nvSpPr>
          <p:spPr>
            <a:xfrm rot="16200000">
              <a:off x="5961825" y="1128444"/>
              <a:ext cx="121398" cy="16185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65E8B8F4-0C53-4352-AA1B-353A6BF2E38D}"/>
                </a:ext>
              </a:extLst>
            </p:cNvPr>
            <p:cNvSpPr/>
            <p:nvPr/>
          </p:nvSpPr>
          <p:spPr>
            <a:xfrm rot="16200000">
              <a:off x="6123681" y="1128444"/>
              <a:ext cx="121398" cy="16185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07053365-4275-46A0-A608-5BF2D955DBF4}"/>
                </a:ext>
              </a:extLst>
            </p:cNvPr>
            <p:cNvSpPr/>
            <p:nvPr/>
          </p:nvSpPr>
          <p:spPr>
            <a:xfrm rot="16200000">
              <a:off x="6278181" y="1128444"/>
              <a:ext cx="121398" cy="161856"/>
            </a:xfrm>
            <a:prstGeom prst="rect">
              <a:avLst/>
            </a:prstGeom>
            <a:solidFill>
              <a:srgbClr val="C0504D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6DFEF940-E8D7-4513-AF74-045EFAC3B54E}"/>
                </a:ext>
              </a:extLst>
            </p:cNvPr>
            <p:cNvSpPr/>
            <p:nvPr/>
          </p:nvSpPr>
          <p:spPr>
            <a:xfrm rot="16200000">
              <a:off x="6440038" y="1128444"/>
              <a:ext cx="121398" cy="161856"/>
            </a:xfrm>
            <a:prstGeom prst="rect">
              <a:avLst/>
            </a:prstGeom>
            <a:solidFill>
              <a:srgbClr val="C0504D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C05DC5FB-8A7D-4D6B-B8E2-271470C928D2}"/>
                </a:ext>
              </a:extLst>
            </p:cNvPr>
            <p:cNvSpPr/>
            <p:nvPr/>
          </p:nvSpPr>
          <p:spPr>
            <a:xfrm rot="16200000">
              <a:off x="5971515" y="1138154"/>
              <a:ext cx="121398" cy="161856"/>
            </a:xfrm>
            <a:prstGeom prst="rect">
              <a:avLst/>
            </a:prstGeom>
            <a:solidFill>
              <a:srgbClr val="C0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28614A89-DD27-4DED-BDC8-E35FC11B786E}"/>
              </a:ext>
            </a:extLst>
          </p:cNvPr>
          <p:cNvGrpSpPr/>
          <p:nvPr/>
        </p:nvGrpSpPr>
        <p:grpSpPr>
          <a:xfrm>
            <a:off x="7756690" y="4608154"/>
            <a:ext cx="479618" cy="607407"/>
            <a:chOff x="5411038" y="4742371"/>
            <a:chExt cx="479618" cy="607407"/>
          </a:xfrm>
        </p:grpSpPr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C7DC9080-CB6C-4E04-87E7-4138A8E81076}"/>
                </a:ext>
              </a:extLst>
            </p:cNvPr>
            <p:cNvCxnSpPr/>
            <p:nvPr/>
          </p:nvCxnSpPr>
          <p:spPr>
            <a:xfrm>
              <a:off x="5696019" y="5052831"/>
              <a:ext cx="74706" cy="2969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312DFC22-8B40-4858-8597-E647C54EC6E0}"/>
                </a:ext>
              </a:extLst>
            </p:cNvPr>
            <p:cNvSpPr txBox="1"/>
            <p:nvPr/>
          </p:nvSpPr>
          <p:spPr>
            <a:xfrm>
              <a:off x="5411038" y="4742371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 Light"/>
                  <a:ea typeface="Gill Sans" charset="0"/>
                  <a:cs typeface="Gill Sans" charset="0"/>
                </a:rPr>
                <a:t>tail</a:t>
              </a:r>
            </a:p>
          </p:txBody>
        </p: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C8483D41-861C-4131-8085-462214BFF41D}"/>
              </a:ext>
            </a:extLst>
          </p:cNvPr>
          <p:cNvGrpSpPr/>
          <p:nvPr/>
        </p:nvGrpSpPr>
        <p:grpSpPr>
          <a:xfrm>
            <a:off x="8436993" y="3212772"/>
            <a:ext cx="730659" cy="252059"/>
            <a:chOff x="5874034" y="5589588"/>
            <a:chExt cx="730659" cy="252059"/>
          </a:xfrm>
          <a:effectLst>
            <a:glow rad="1397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7B76267D-0B01-4F89-8AA9-F30848B31CAE}"/>
                </a:ext>
              </a:extLst>
            </p:cNvPr>
            <p:cNvSpPr/>
            <p:nvPr/>
          </p:nvSpPr>
          <p:spPr>
            <a:xfrm rot="16200000">
              <a:off x="6133089" y="5590303"/>
              <a:ext cx="242349" cy="2409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1041DFC9-7BEE-4DD1-82A3-362C58FA19AB}"/>
                </a:ext>
              </a:extLst>
            </p:cNvPr>
            <p:cNvSpPr/>
            <p:nvPr/>
          </p:nvSpPr>
          <p:spPr>
            <a:xfrm rot="16200000">
              <a:off x="6363058" y="5590303"/>
              <a:ext cx="242349" cy="2409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66E47941-9B3B-462F-B6D8-05BF6C193DAB}"/>
                </a:ext>
              </a:extLst>
            </p:cNvPr>
            <p:cNvSpPr/>
            <p:nvPr/>
          </p:nvSpPr>
          <p:spPr>
            <a:xfrm rot="16200000">
              <a:off x="5873319" y="5600013"/>
              <a:ext cx="242349" cy="240920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A5BCCA04-97D9-4285-B5A5-68521BB6C119}"/>
              </a:ext>
            </a:extLst>
          </p:cNvPr>
          <p:cNvGrpSpPr/>
          <p:nvPr/>
        </p:nvGrpSpPr>
        <p:grpSpPr>
          <a:xfrm>
            <a:off x="8643863" y="4549282"/>
            <a:ext cx="479618" cy="666279"/>
            <a:chOff x="4430844" y="4700815"/>
            <a:chExt cx="479618" cy="666279"/>
          </a:xfrm>
        </p:grpSpPr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2AC7A9E5-284C-43A5-AF29-FB9A5FF59175}"/>
                </a:ext>
              </a:extLst>
            </p:cNvPr>
            <p:cNvSpPr txBox="1"/>
            <p:nvPr/>
          </p:nvSpPr>
          <p:spPr>
            <a:xfrm>
              <a:off x="4430844" y="4700815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 Light"/>
                  <a:ea typeface="Gill Sans" charset="0"/>
                  <a:cs typeface="Gill Sans" charset="0"/>
                </a:rPr>
                <a:t>tail</a:t>
              </a:r>
            </a:p>
          </p:txBody>
        </p: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4BB78BA0-4250-45F9-AEE8-4A968DA5E840}"/>
                </a:ext>
              </a:extLst>
            </p:cNvPr>
            <p:cNvCxnSpPr>
              <a:stCxn id="193" idx="2"/>
            </p:cNvCxnSpPr>
            <p:nvPr/>
          </p:nvCxnSpPr>
          <p:spPr>
            <a:xfrm>
              <a:off x="4661837" y="5070147"/>
              <a:ext cx="82965" cy="2969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AED81B9E-611C-44D0-A4C6-362BF9C11E9A}"/>
              </a:ext>
            </a:extLst>
          </p:cNvPr>
          <p:cNvGrpSpPr/>
          <p:nvPr/>
        </p:nvGrpSpPr>
        <p:grpSpPr>
          <a:xfrm>
            <a:off x="9441243" y="4526698"/>
            <a:ext cx="479618" cy="666279"/>
            <a:chOff x="4430844" y="4700815"/>
            <a:chExt cx="479618" cy="666279"/>
          </a:xfrm>
        </p:grpSpPr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B8ED14E2-2A62-40E5-B27F-85BF64CE2A03}"/>
                </a:ext>
              </a:extLst>
            </p:cNvPr>
            <p:cNvSpPr txBox="1"/>
            <p:nvPr/>
          </p:nvSpPr>
          <p:spPr>
            <a:xfrm>
              <a:off x="4430844" y="4700815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 Light"/>
                  <a:ea typeface="Gill Sans" charset="0"/>
                  <a:cs typeface="Gill Sans" charset="0"/>
                </a:rPr>
                <a:t>tail</a:t>
              </a:r>
            </a:p>
          </p:txBody>
        </p:sp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E5DDFF0F-9AF6-478E-8A46-469F084EBFE2}"/>
                </a:ext>
              </a:extLst>
            </p:cNvPr>
            <p:cNvCxnSpPr>
              <a:stCxn id="196" idx="2"/>
            </p:cNvCxnSpPr>
            <p:nvPr/>
          </p:nvCxnSpPr>
          <p:spPr>
            <a:xfrm>
              <a:off x="4661837" y="5070147"/>
              <a:ext cx="82965" cy="2969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DFDB4096-0ADF-47B1-BA0C-38236713D2A5}"/>
              </a:ext>
            </a:extLst>
          </p:cNvPr>
          <p:cNvGrpSpPr/>
          <p:nvPr/>
        </p:nvGrpSpPr>
        <p:grpSpPr>
          <a:xfrm>
            <a:off x="9896902" y="4566598"/>
            <a:ext cx="479618" cy="666279"/>
            <a:chOff x="4430844" y="4700815"/>
            <a:chExt cx="479618" cy="666279"/>
          </a:xfrm>
        </p:grpSpPr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D826795C-5ADF-45EA-A65C-E92AD978785B}"/>
                </a:ext>
              </a:extLst>
            </p:cNvPr>
            <p:cNvSpPr txBox="1"/>
            <p:nvPr/>
          </p:nvSpPr>
          <p:spPr>
            <a:xfrm>
              <a:off x="4430844" y="4700815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 Light"/>
                  <a:ea typeface="Gill Sans" charset="0"/>
                  <a:cs typeface="Gill Sans" charset="0"/>
                </a:rPr>
                <a:t>tail</a:t>
              </a:r>
            </a:p>
          </p:txBody>
        </p:sp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4F7F69F3-BEA2-4E08-AA0D-D5093626BA4F}"/>
                </a:ext>
              </a:extLst>
            </p:cNvPr>
            <p:cNvCxnSpPr>
              <a:stCxn id="199" idx="2"/>
            </p:cNvCxnSpPr>
            <p:nvPr/>
          </p:nvCxnSpPr>
          <p:spPr>
            <a:xfrm>
              <a:off x="4661837" y="5070147"/>
              <a:ext cx="82965" cy="2969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DF5B4484-DB3E-4872-92E8-A518DA3DD619}"/>
              </a:ext>
            </a:extLst>
          </p:cNvPr>
          <p:cNvGrpSpPr/>
          <p:nvPr/>
        </p:nvGrpSpPr>
        <p:grpSpPr>
          <a:xfrm>
            <a:off x="8766046" y="4044646"/>
            <a:ext cx="644624" cy="313341"/>
            <a:chOff x="6684331" y="5509964"/>
            <a:chExt cx="644624" cy="313341"/>
          </a:xfrm>
          <a:effectLst>
            <a:glow rad="1397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64F351D8-A249-4BE7-856D-0D0EFDBF231D}"/>
                </a:ext>
              </a:extLst>
            </p:cNvPr>
            <p:cNvSpPr/>
            <p:nvPr/>
          </p:nvSpPr>
          <p:spPr>
            <a:xfrm rot="16200000">
              <a:off x="6696766" y="5497529"/>
              <a:ext cx="302397" cy="3272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A4CB41A9-B836-4DA3-8E5E-73456292CA0A}"/>
                </a:ext>
              </a:extLst>
            </p:cNvPr>
            <p:cNvSpPr/>
            <p:nvPr/>
          </p:nvSpPr>
          <p:spPr>
            <a:xfrm rot="16200000">
              <a:off x="7014123" y="5508473"/>
              <a:ext cx="302397" cy="327267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08A1FA36-B80B-4216-9ACF-C95E56FE9438}"/>
              </a:ext>
            </a:extLst>
          </p:cNvPr>
          <p:cNvGrpSpPr/>
          <p:nvPr/>
        </p:nvGrpSpPr>
        <p:grpSpPr>
          <a:xfrm>
            <a:off x="7053101" y="5074359"/>
            <a:ext cx="3143405" cy="903088"/>
            <a:chOff x="4707449" y="5208576"/>
            <a:chExt cx="3143405" cy="903088"/>
          </a:xfrm>
        </p:grpSpPr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ACD27B02-7187-4E84-B257-590B222B7D71}"/>
                </a:ext>
              </a:extLst>
            </p:cNvPr>
            <p:cNvCxnSpPr/>
            <p:nvPr/>
          </p:nvCxnSpPr>
          <p:spPr>
            <a:xfrm flipH="1" flipV="1">
              <a:off x="4707449" y="5208576"/>
              <a:ext cx="3143405" cy="903088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C5D1B91C-876C-4FF3-B464-CD72BBE0922F}"/>
                </a:ext>
              </a:extLst>
            </p:cNvPr>
            <p:cNvCxnSpPr/>
            <p:nvPr/>
          </p:nvCxnSpPr>
          <p:spPr>
            <a:xfrm flipH="1">
              <a:off x="4859850" y="5208577"/>
              <a:ext cx="2773730" cy="865762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7" name="Freeform 86">
            <a:extLst>
              <a:ext uri="{FF2B5EF4-FFF2-40B4-BE49-F238E27FC236}">
                <a16:creationId xmlns:a16="http://schemas.microsoft.com/office/drawing/2014/main" id="{BBABCE86-F436-4888-BB89-1422705971AE}"/>
              </a:ext>
            </a:extLst>
          </p:cNvPr>
          <p:cNvSpPr/>
          <p:nvPr/>
        </p:nvSpPr>
        <p:spPr>
          <a:xfrm>
            <a:off x="8575177" y="2859007"/>
            <a:ext cx="314088" cy="485144"/>
          </a:xfrm>
          <a:custGeom>
            <a:avLst/>
            <a:gdLst>
              <a:gd name="connsiteX0" fmla="*/ 14270 w 314088"/>
              <a:gd name="connsiteY0" fmla="*/ 485144 h 485144"/>
              <a:gd name="connsiteX1" fmla="*/ 28541 w 314088"/>
              <a:gd name="connsiteY1" fmla="*/ 242572 h 485144"/>
              <a:gd name="connsiteX2" fmla="*/ 271144 w 314088"/>
              <a:gd name="connsiteY2" fmla="*/ 214034 h 485144"/>
              <a:gd name="connsiteX3" fmla="*/ 313956 w 314088"/>
              <a:gd name="connsiteY3" fmla="*/ 0 h 485144"/>
              <a:gd name="connsiteX4" fmla="*/ 313956 w 314088"/>
              <a:gd name="connsiteY4" fmla="*/ 0 h 485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088" h="485144">
                <a:moveTo>
                  <a:pt x="14270" y="485144"/>
                </a:moveTo>
                <a:cubicBezTo>
                  <a:pt x="-1" y="386450"/>
                  <a:pt x="-14271" y="287757"/>
                  <a:pt x="28541" y="242572"/>
                </a:cubicBezTo>
                <a:cubicBezTo>
                  <a:pt x="71353" y="197387"/>
                  <a:pt x="223575" y="254463"/>
                  <a:pt x="271144" y="214034"/>
                </a:cubicBezTo>
                <a:cubicBezTo>
                  <a:pt x="318713" y="173605"/>
                  <a:pt x="313956" y="0"/>
                  <a:pt x="313956" y="0"/>
                </a:cubicBezTo>
                <a:lnTo>
                  <a:pt x="313956" y="0"/>
                </a:lnTo>
              </a:path>
            </a:pathLst>
          </a:custGeom>
          <a:ln>
            <a:solidFill>
              <a:srgbClr val="00009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208" name="Freeform 88">
            <a:extLst>
              <a:ext uri="{FF2B5EF4-FFF2-40B4-BE49-F238E27FC236}">
                <a16:creationId xmlns:a16="http://schemas.microsoft.com/office/drawing/2014/main" id="{06C9C0C8-DB0B-4514-A0CD-868453A7FB2C}"/>
              </a:ext>
            </a:extLst>
          </p:cNvPr>
          <p:cNvSpPr/>
          <p:nvPr/>
        </p:nvSpPr>
        <p:spPr>
          <a:xfrm flipH="1">
            <a:off x="8597751" y="3460931"/>
            <a:ext cx="663309" cy="694104"/>
          </a:xfrm>
          <a:custGeom>
            <a:avLst/>
            <a:gdLst>
              <a:gd name="connsiteX0" fmla="*/ 14270 w 314088"/>
              <a:gd name="connsiteY0" fmla="*/ 485144 h 485144"/>
              <a:gd name="connsiteX1" fmla="*/ 28541 w 314088"/>
              <a:gd name="connsiteY1" fmla="*/ 242572 h 485144"/>
              <a:gd name="connsiteX2" fmla="*/ 271144 w 314088"/>
              <a:gd name="connsiteY2" fmla="*/ 214034 h 485144"/>
              <a:gd name="connsiteX3" fmla="*/ 313956 w 314088"/>
              <a:gd name="connsiteY3" fmla="*/ 0 h 485144"/>
              <a:gd name="connsiteX4" fmla="*/ 313956 w 314088"/>
              <a:gd name="connsiteY4" fmla="*/ 0 h 485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088" h="485144">
                <a:moveTo>
                  <a:pt x="14270" y="485144"/>
                </a:moveTo>
                <a:cubicBezTo>
                  <a:pt x="-1" y="386450"/>
                  <a:pt x="-14271" y="287757"/>
                  <a:pt x="28541" y="242572"/>
                </a:cubicBezTo>
                <a:cubicBezTo>
                  <a:pt x="71353" y="197387"/>
                  <a:pt x="223575" y="254463"/>
                  <a:pt x="271144" y="214034"/>
                </a:cubicBezTo>
                <a:cubicBezTo>
                  <a:pt x="318713" y="173605"/>
                  <a:pt x="313956" y="0"/>
                  <a:pt x="313956" y="0"/>
                </a:cubicBezTo>
                <a:lnTo>
                  <a:pt x="313956" y="0"/>
                </a:lnTo>
              </a:path>
            </a:pathLst>
          </a:custGeom>
          <a:ln>
            <a:solidFill>
              <a:srgbClr val="00009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4694884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7" grpId="0" animBg="1"/>
      <p:bldP spid="20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11887200" cy="533400"/>
          </a:xfrm>
        </p:spPr>
        <p:txBody>
          <a:bodyPr/>
          <a:lstStyle/>
          <a:p>
            <a:r>
              <a:rPr lang="en-US" altLang="ko-KR" dirty="0"/>
              <a:t>Fast File System (BSD 4.2, 1984)</a:t>
            </a:r>
          </a:p>
        </p:txBody>
      </p:sp>
      <p:sp>
        <p:nvSpPr>
          <p:cNvPr id="94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990600"/>
            <a:ext cx="10972800" cy="5562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dirty="0"/>
              <a:t>Same </a:t>
            </a:r>
            <a:r>
              <a:rPr lang="en-US" altLang="ko-KR" dirty="0" err="1"/>
              <a:t>inode</a:t>
            </a:r>
            <a:r>
              <a:rPr lang="en-US" altLang="ko-KR" dirty="0"/>
              <a:t> structure as in BSD 4.1</a:t>
            </a:r>
          </a:p>
          <a:p>
            <a:pPr lvl="1"/>
            <a:r>
              <a:rPr lang="en-US" altLang="ko-KR" dirty="0"/>
              <a:t>same file header and triply indirect blocks like we just studied</a:t>
            </a:r>
          </a:p>
          <a:p>
            <a:pPr lvl="1"/>
            <a:r>
              <a:rPr lang="en-US" altLang="ko-KR" dirty="0"/>
              <a:t>Some changes to block sizes from 1024</a:t>
            </a:r>
            <a:r>
              <a:rPr lang="en-US" altLang="ko-KR" dirty="0">
                <a:sym typeface="Symbol" panose="05050102010706020507" pitchFamily="18" charset="2"/>
              </a:rPr>
              <a:t>4096 </a:t>
            </a:r>
            <a:r>
              <a:rPr lang="en-US" altLang="ko-KR" dirty="0"/>
              <a:t>bytes for performance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Optimization for Performance and Reliability:</a:t>
            </a:r>
          </a:p>
          <a:p>
            <a:pPr lvl="1"/>
            <a:r>
              <a:rPr lang="en-US" altLang="ko-KR" dirty="0"/>
              <a:t>Distribute </a:t>
            </a:r>
            <a:r>
              <a:rPr lang="en-US" altLang="ko-KR" dirty="0" err="1"/>
              <a:t>inodes</a:t>
            </a:r>
            <a:r>
              <a:rPr lang="en-US" altLang="ko-KR" dirty="0"/>
              <a:t> among different tracks to be closer to data</a:t>
            </a:r>
          </a:p>
          <a:p>
            <a:pPr lvl="1"/>
            <a:r>
              <a:rPr lang="en-US" altLang="ko-KR" dirty="0"/>
              <a:t>Uses bitmap allocation in place of </a:t>
            </a:r>
            <a:r>
              <a:rPr lang="en-US" altLang="ko-KR" dirty="0" err="1"/>
              <a:t>freelist</a:t>
            </a:r>
            <a:endParaRPr lang="en-US" altLang="ko-KR" dirty="0"/>
          </a:p>
          <a:p>
            <a:pPr lvl="1"/>
            <a:r>
              <a:rPr lang="en-US" altLang="ko-KR" dirty="0"/>
              <a:t>Attempt to allocate files contiguously</a:t>
            </a:r>
          </a:p>
          <a:p>
            <a:pPr lvl="1"/>
            <a:r>
              <a:rPr lang="en-US" altLang="ko-KR" dirty="0"/>
              <a:t>10% reserved disk space</a:t>
            </a:r>
          </a:p>
          <a:p>
            <a:pPr lvl="1"/>
            <a:r>
              <a:rPr lang="en-US" altLang="ko-KR" dirty="0"/>
              <a:t>Skip-sector positioning (mentioned later)</a:t>
            </a:r>
          </a:p>
          <a:p>
            <a:pPr marL="0" indent="0">
              <a:buNone/>
            </a:pP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495909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08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216FD-075B-47CC-A3DC-484538976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12268200" cy="533400"/>
          </a:xfrm>
        </p:spPr>
        <p:txBody>
          <a:bodyPr/>
          <a:lstStyle/>
          <a:p>
            <a:r>
              <a:rPr lang="en-US" dirty="0"/>
              <a:t>Crash Recovery: Discard Partial 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E7A15-3469-4132-BA54-149F9F956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357" y="1565775"/>
            <a:ext cx="6846934" cy="3048000"/>
          </a:xfrm>
        </p:spPr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US" dirty="0"/>
              <a:t>Upon recovery, scan the log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US" dirty="0"/>
              <a:t>Detect transaction start with no commit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US" dirty="0"/>
              <a:t>Discard log entries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US" dirty="0"/>
              <a:t>Disk remains unchanged</a:t>
            </a:r>
          </a:p>
        </p:txBody>
      </p:sp>
      <p:sp>
        <p:nvSpPr>
          <p:cNvPr id="7" name="Can 9">
            <a:extLst>
              <a:ext uri="{FF2B5EF4-FFF2-40B4-BE49-F238E27FC236}">
                <a16:creationId xmlns:a16="http://schemas.microsoft.com/office/drawing/2014/main" id="{8C387936-60E3-4D10-89EA-640794CD7455}"/>
              </a:ext>
            </a:extLst>
          </p:cNvPr>
          <p:cNvSpPr/>
          <p:nvPr/>
        </p:nvSpPr>
        <p:spPr>
          <a:xfrm>
            <a:off x="7934572" y="1499100"/>
            <a:ext cx="2099734" cy="3048000"/>
          </a:xfrm>
          <a:prstGeom prst="can">
            <a:avLst/>
          </a:prstGeom>
          <a:solidFill>
            <a:schemeClr val="accent5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C2EAC3-2DEB-44D5-B3A4-D0309D34CF3E}"/>
              </a:ext>
            </a:extLst>
          </p:cNvPr>
          <p:cNvSpPr txBox="1"/>
          <p:nvPr/>
        </p:nvSpPr>
        <p:spPr>
          <a:xfrm>
            <a:off x="10105395" y="2720443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Data blocks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C2BF7B-3329-4387-839C-34AB7DC0A120}"/>
              </a:ext>
            </a:extLst>
          </p:cNvPr>
          <p:cNvSpPr txBox="1"/>
          <p:nvPr/>
        </p:nvSpPr>
        <p:spPr>
          <a:xfrm>
            <a:off x="10175430" y="2000553"/>
            <a:ext cx="1293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Free space map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DC406B0-6CDD-4035-A00B-BDD5B5DA982B}"/>
              </a:ext>
            </a:extLst>
          </p:cNvPr>
          <p:cNvGrpSpPr/>
          <p:nvPr/>
        </p:nvGrpSpPr>
        <p:grpSpPr>
          <a:xfrm rot="16200000">
            <a:off x="8780167" y="1905276"/>
            <a:ext cx="415498" cy="1802120"/>
            <a:chOff x="7569977" y="1270135"/>
            <a:chExt cx="415498" cy="180212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F851CFE-34C0-49AC-83E7-E3A79AE6C633}"/>
                </a:ext>
              </a:extLst>
            </p:cNvPr>
            <p:cNvSpPr/>
            <p:nvPr/>
          </p:nvSpPr>
          <p:spPr>
            <a:xfrm>
              <a:off x="7605706" y="1270135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644A316-1501-4B33-962C-8DFC11DAE023}"/>
                </a:ext>
              </a:extLst>
            </p:cNvPr>
            <p:cNvSpPr/>
            <p:nvPr/>
          </p:nvSpPr>
          <p:spPr>
            <a:xfrm>
              <a:off x="7605706" y="1591319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7C7EF1C-0646-42FA-BDCA-578539C2459B}"/>
                </a:ext>
              </a:extLst>
            </p:cNvPr>
            <p:cNvSpPr/>
            <p:nvPr/>
          </p:nvSpPr>
          <p:spPr>
            <a:xfrm>
              <a:off x="7605706" y="189790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5E70A95-395D-4A5D-B23E-9B59714B031D}"/>
                </a:ext>
              </a:extLst>
            </p:cNvPr>
            <p:cNvSpPr/>
            <p:nvPr/>
          </p:nvSpPr>
          <p:spPr>
            <a:xfrm>
              <a:off x="7605706" y="2219088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150467B-0C02-47C0-AED4-E68BDEFA57FF}"/>
                </a:ext>
              </a:extLst>
            </p:cNvPr>
            <p:cNvSpPr/>
            <p:nvPr/>
          </p:nvSpPr>
          <p:spPr>
            <a:xfrm>
              <a:off x="7605706" y="2751071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90D3554-D304-4C3D-9AA1-977A5AAB8D55}"/>
                </a:ext>
              </a:extLst>
            </p:cNvPr>
            <p:cNvSpPr txBox="1"/>
            <p:nvPr/>
          </p:nvSpPr>
          <p:spPr>
            <a:xfrm>
              <a:off x="7569977" y="242553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  <a:cs typeface="Gill Sans Light"/>
                </a:rPr>
                <a:t>…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4A591AA-366C-46BE-A5DF-855A39CE4581}"/>
              </a:ext>
            </a:extLst>
          </p:cNvPr>
          <p:cNvGrpSpPr/>
          <p:nvPr/>
        </p:nvGrpSpPr>
        <p:grpSpPr>
          <a:xfrm>
            <a:off x="7544110" y="2185219"/>
            <a:ext cx="2561285" cy="121398"/>
            <a:chOff x="64770" y="2031999"/>
            <a:chExt cx="5082551" cy="364957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1064C16-A76E-4CA1-98BB-468C2305D70D}"/>
                </a:ext>
              </a:extLst>
            </p:cNvPr>
            <p:cNvGrpSpPr/>
            <p:nvPr/>
          </p:nvGrpSpPr>
          <p:grpSpPr>
            <a:xfrm>
              <a:off x="2607047" y="2031999"/>
              <a:ext cx="1270137" cy="364957"/>
              <a:chOff x="2607047" y="2031999"/>
              <a:chExt cx="1270137" cy="364957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2B2B8F8-9BD5-44CA-AE26-4535A0D2A593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561B0B3-F068-46D1-AB9D-C306DA183EFA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EFBE795-FF7E-45E9-A7E4-537F1F069AD7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2D7FD24-58B9-44F0-88F0-45BB675FB9D2}"/>
                  </a:ext>
                </a:extLst>
              </p:cNvPr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B8B347E-1A20-45C0-8962-31DD8EBBBCD9}"/>
                </a:ext>
              </a:extLst>
            </p:cNvPr>
            <p:cNvGrpSpPr/>
            <p:nvPr/>
          </p:nvGrpSpPr>
          <p:grpSpPr>
            <a:xfrm>
              <a:off x="3877184" y="2031999"/>
              <a:ext cx="1270137" cy="364957"/>
              <a:chOff x="2607047" y="2031999"/>
              <a:chExt cx="1270137" cy="364957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2617352-A108-4C29-A441-32C92A25C9CB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CAB54F2-0CDA-4C5C-8096-BB613FAC457C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28CE80F-B413-43D4-BD27-3A6D98CEDAA3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DFD4869-000B-4A57-83C9-5D5A7DC17F0A}"/>
                  </a:ext>
                </a:extLst>
              </p:cNvPr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C571C2F-A153-40D1-92D0-BB2981ABAEF1}"/>
                </a:ext>
              </a:extLst>
            </p:cNvPr>
            <p:cNvGrpSpPr/>
            <p:nvPr/>
          </p:nvGrpSpPr>
          <p:grpSpPr>
            <a:xfrm>
              <a:off x="64770" y="2031999"/>
              <a:ext cx="1270137" cy="364957"/>
              <a:chOff x="2607047" y="2031999"/>
              <a:chExt cx="1270137" cy="364957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EB8AD19-F1C9-4759-9B11-088DB12D3FC7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EA04909-528F-495F-9510-7D3354C1F1EB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738A646-95A6-4D9C-9DD3-CF07758FE725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A56E242-CAE6-424E-AF44-A24A1260715F}"/>
                  </a:ext>
                </a:extLst>
              </p:cNvPr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A367F94-4DCD-4ED1-93B3-F3BED2144113}"/>
                </a:ext>
              </a:extLst>
            </p:cNvPr>
            <p:cNvGrpSpPr/>
            <p:nvPr/>
          </p:nvGrpSpPr>
          <p:grpSpPr>
            <a:xfrm>
              <a:off x="1334907" y="2031999"/>
              <a:ext cx="1270137" cy="364957"/>
              <a:chOff x="2607047" y="2031999"/>
              <a:chExt cx="1270137" cy="364957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448E54E-FB36-48DF-AEE2-5A5FDD698BFD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FAD62FA-F9C2-4631-BEF3-9C3BE87E01DB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9608723-42E3-4409-AF51-6D55F470EAE6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111FE68-35BC-457C-9B82-EECCF2E6A08F}"/>
                  </a:ext>
                </a:extLst>
              </p:cNvPr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5C46EBB3-C81E-437C-841D-A2CD5CE0C109}"/>
              </a:ext>
            </a:extLst>
          </p:cNvPr>
          <p:cNvSpPr/>
          <p:nvPr/>
        </p:nvSpPr>
        <p:spPr>
          <a:xfrm rot="16200000">
            <a:off x="9411896" y="3219296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63B1AC1-0B35-48C6-82E0-0683C22FF04E}"/>
              </a:ext>
            </a:extLst>
          </p:cNvPr>
          <p:cNvSpPr/>
          <p:nvPr/>
        </p:nvSpPr>
        <p:spPr>
          <a:xfrm rot="16200000">
            <a:off x="9652816" y="3219296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5A8FAC-80A4-43C0-A8FD-69C4897EC2AB}"/>
              </a:ext>
            </a:extLst>
          </p:cNvPr>
          <p:cNvSpPr/>
          <p:nvPr/>
        </p:nvSpPr>
        <p:spPr>
          <a:xfrm rot="16200000">
            <a:off x="9882785" y="3219296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C28D1A9-D3D3-4496-957C-5E6169842A4A}"/>
              </a:ext>
            </a:extLst>
          </p:cNvPr>
          <p:cNvGrpSpPr/>
          <p:nvPr/>
        </p:nvGrpSpPr>
        <p:grpSpPr>
          <a:xfrm>
            <a:off x="7505653" y="3218581"/>
            <a:ext cx="952728" cy="242349"/>
            <a:chOff x="2607047" y="2031999"/>
            <a:chExt cx="1270137" cy="36495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DEA9427-5A6D-4AEC-BB52-3C809C6B0982}"/>
                </a:ext>
              </a:extLst>
            </p:cNvPr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3B79423-0383-43E9-900B-9995DCB0DE9D}"/>
                </a:ext>
              </a:extLst>
            </p:cNvPr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1D76AAC-1250-4123-8973-BA552B15424C}"/>
                </a:ext>
              </a:extLst>
            </p:cNvPr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29179B0-FCED-4983-9B2C-B704F9BF3360}"/>
                </a:ext>
              </a:extLst>
            </p:cNvPr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06539FF-8EFD-4DD8-AB8F-1EA301BFE4FF}"/>
              </a:ext>
            </a:extLst>
          </p:cNvPr>
          <p:cNvGrpSpPr/>
          <p:nvPr/>
        </p:nvGrpSpPr>
        <p:grpSpPr>
          <a:xfrm>
            <a:off x="8458381" y="3218581"/>
            <a:ext cx="952728" cy="242349"/>
            <a:chOff x="2607047" y="2031999"/>
            <a:chExt cx="1270137" cy="36495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8756FC7-B1F2-413B-AD65-07AF71BC94ED}"/>
                </a:ext>
              </a:extLst>
            </p:cNvPr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FB3C23B-EEC4-4554-BC7A-3F4B0258113D}"/>
                </a:ext>
              </a:extLst>
            </p:cNvPr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6D3315F-C233-4BF3-8BA8-0BD0E2064DFE}"/>
                </a:ext>
              </a:extLst>
            </p:cNvPr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1AE19C2-EDDC-4D5F-8048-BC4E111087C1}"/>
                </a:ext>
              </a:extLst>
            </p:cNvPr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27473C36-0ED5-4CB1-A3F0-67AE22F4B9DB}"/>
              </a:ext>
            </a:extLst>
          </p:cNvPr>
          <p:cNvSpPr txBox="1"/>
          <p:nvPr/>
        </p:nvSpPr>
        <p:spPr>
          <a:xfrm>
            <a:off x="10209505" y="3161505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latin typeface="Gill Sans Light"/>
                <a:ea typeface="Gill Sans" charset="0"/>
                <a:cs typeface="Gill Sans" charset="0"/>
              </a:rPr>
              <a:t>Inode</a:t>
            </a:r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 table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48E4DCD-CF52-41E4-911B-8AFE37ABCC87}"/>
              </a:ext>
            </a:extLst>
          </p:cNvPr>
          <p:cNvGrpSpPr/>
          <p:nvPr/>
        </p:nvGrpSpPr>
        <p:grpSpPr>
          <a:xfrm>
            <a:off x="8270484" y="3585142"/>
            <a:ext cx="1457827" cy="761444"/>
            <a:chOff x="1744000" y="2182577"/>
            <a:chExt cx="1430729" cy="918973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6D448C7-21DC-457D-A1FC-EE80B5D6069D}"/>
                </a:ext>
              </a:extLst>
            </p:cNvPr>
            <p:cNvSpPr/>
            <p:nvPr/>
          </p:nvSpPr>
          <p:spPr>
            <a:xfrm rot="16200000">
              <a:off x="1882705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5CB07E6-7B84-40C0-A51C-0B071E1F1445}"/>
                </a:ext>
              </a:extLst>
            </p:cNvPr>
            <p:cNvSpPr/>
            <p:nvPr/>
          </p:nvSpPr>
          <p:spPr>
            <a:xfrm rot="16200000">
              <a:off x="2203889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4A13C24-BAD2-4696-8CE9-99308A4591FF}"/>
                </a:ext>
              </a:extLst>
            </p:cNvPr>
            <p:cNvSpPr/>
            <p:nvPr/>
          </p:nvSpPr>
          <p:spPr>
            <a:xfrm rot="16200000">
              <a:off x="2510474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559F166-2E9B-474C-9A06-072571CAE663}"/>
                </a:ext>
              </a:extLst>
            </p:cNvPr>
            <p:cNvSpPr/>
            <p:nvPr/>
          </p:nvSpPr>
          <p:spPr>
            <a:xfrm rot="16200000">
              <a:off x="2831658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82C97F3-B802-403B-BAE5-FD30E61D873E}"/>
                </a:ext>
              </a:extLst>
            </p:cNvPr>
            <p:cNvSpPr/>
            <p:nvPr/>
          </p:nvSpPr>
          <p:spPr>
            <a:xfrm rot="16200000">
              <a:off x="2781130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5C29844-D6B7-470B-9A7B-7C20FE416642}"/>
                </a:ext>
              </a:extLst>
            </p:cNvPr>
            <p:cNvSpPr/>
            <p:nvPr/>
          </p:nvSpPr>
          <p:spPr>
            <a:xfrm rot="16200000">
              <a:off x="1722113" y="220446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1E699AA-6504-4A94-A351-A36763BF74F7}"/>
                </a:ext>
              </a:extLst>
            </p:cNvPr>
            <p:cNvSpPr/>
            <p:nvPr/>
          </p:nvSpPr>
          <p:spPr>
            <a:xfrm rot="16200000">
              <a:off x="2206034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0386CA2D-374E-492A-9F3F-435FB8923DB4}"/>
              </a:ext>
            </a:extLst>
          </p:cNvPr>
          <p:cNvSpPr txBox="1"/>
          <p:nvPr/>
        </p:nvSpPr>
        <p:spPr>
          <a:xfrm>
            <a:off x="10217437" y="385952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Directory</a:t>
            </a:r>
          </a:p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entries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1855B53-A502-417D-859B-F966609E345E}"/>
              </a:ext>
            </a:extLst>
          </p:cNvPr>
          <p:cNvSpPr/>
          <p:nvPr/>
        </p:nvSpPr>
        <p:spPr>
          <a:xfrm rot="16200000">
            <a:off x="8214098" y="2174700"/>
            <a:ext cx="121398" cy="1618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3B39921-B077-4C55-BDCD-A32ED58F01B0}"/>
              </a:ext>
            </a:extLst>
          </p:cNvPr>
          <p:cNvSpPr/>
          <p:nvPr/>
        </p:nvSpPr>
        <p:spPr>
          <a:xfrm rot="16200000">
            <a:off x="8438814" y="3229006"/>
            <a:ext cx="242349" cy="240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0648F6A-322D-42D6-9A0B-A2273E8A1A1B}"/>
              </a:ext>
            </a:extLst>
          </p:cNvPr>
          <p:cNvSpPr/>
          <p:nvPr/>
        </p:nvSpPr>
        <p:spPr>
          <a:xfrm rot="16200000">
            <a:off x="9103272" y="4031753"/>
            <a:ext cx="302397" cy="3272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037F2DD-D730-4C06-BD05-E83B32B16C2F}"/>
              </a:ext>
            </a:extLst>
          </p:cNvPr>
          <p:cNvSpPr/>
          <p:nvPr/>
        </p:nvSpPr>
        <p:spPr>
          <a:xfrm>
            <a:off x="3158624" y="5172056"/>
            <a:ext cx="7930449" cy="623473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3DD39DB-0D70-4929-80A1-B75E6C27EBA8}"/>
              </a:ext>
            </a:extLst>
          </p:cNvPr>
          <p:cNvSpPr txBox="1"/>
          <p:nvPr/>
        </p:nvSpPr>
        <p:spPr>
          <a:xfrm>
            <a:off x="3123460" y="5815028"/>
            <a:ext cx="53559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Log: in non-volatile storage (Flash or on Disk)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2094700-1992-4B28-B04C-A163F77D347D}"/>
              </a:ext>
            </a:extLst>
          </p:cNvPr>
          <p:cNvSpPr txBox="1"/>
          <p:nvPr/>
        </p:nvSpPr>
        <p:spPr>
          <a:xfrm>
            <a:off x="8703819" y="452893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 Light"/>
                <a:ea typeface="Gill Sans" charset="0"/>
                <a:cs typeface="Gill Sans" charset="0"/>
              </a:rPr>
              <a:t>head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D29EA594-1F93-43B3-8227-BD885C6BE929}"/>
              </a:ext>
            </a:extLst>
          </p:cNvPr>
          <p:cNvCxnSpPr>
            <a:stCxn id="109" idx="2"/>
          </p:cNvCxnSpPr>
          <p:nvPr/>
        </p:nvCxnSpPr>
        <p:spPr>
          <a:xfrm flipH="1">
            <a:off x="9017777" y="4898271"/>
            <a:ext cx="13215" cy="296947"/>
          </a:xfrm>
          <a:prstGeom prst="straightConnector1">
            <a:avLst/>
          </a:prstGeom>
          <a:ln>
            <a:solidFill>
              <a:srgbClr val="FC230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ABFDCA36-C9BD-4A65-ABC1-593540A39E3D}"/>
              </a:ext>
            </a:extLst>
          </p:cNvPr>
          <p:cNvSpPr txBox="1"/>
          <p:nvPr/>
        </p:nvSpPr>
        <p:spPr>
          <a:xfrm>
            <a:off x="5200151" y="4505778"/>
            <a:ext cx="475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tail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042BDFA3-E3EB-4EBB-99E1-6C74A0416B5A}"/>
              </a:ext>
            </a:extLst>
          </p:cNvPr>
          <p:cNvCxnSpPr>
            <a:stCxn id="111" idx="2"/>
          </p:cNvCxnSpPr>
          <p:nvPr/>
        </p:nvCxnSpPr>
        <p:spPr>
          <a:xfrm>
            <a:off x="5437749" y="4875110"/>
            <a:ext cx="76360" cy="2969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30BFDF86-2705-40F9-B60C-4A746299250F}"/>
              </a:ext>
            </a:extLst>
          </p:cNvPr>
          <p:cNvSpPr/>
          <p:nvPr/>
        </p:nvSpPr>
        <p:spPr>
          <a:xfrm>
            <a:off x="5514108" y="5181767"/>
            <a:ext cx="1583250" cy="6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CDE84EA-3151-4D6F-AF14-B9FB89F0E1E0}"/>
              </a:ext>
            </a:extLst>
          </p:cNvPr>
          <p:cNvSpPr txBox="1"/>
          <p:nvPr/>
        </p:nvSpPr>
        <p:spPr>
          <a:xfrm>
            <a:off x="5837146" y="5181767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pending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926CC66-74D6-4FED-A769-534975D10B69}"/>
              </a:ext>
            </a:extLst>
          </p:cNvPr>
          <p:cNvSpPr txBox="1"/>
          <p:nvPr/>
        </p:nvSpPr>
        <p:spPr>
          <a:xfrm>
            <a:off x="4428723" y="518525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done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10A2651-810F-40B8-B10F-42EEBCDC2A5D}"/>
              </a:ext>
            </a:extLst>
          </p:cNvPr>
          <p:cNvSpPr txBox="1"/>
          <p:nvPr/>
        </p:nvSpPr>
        <p:spPr>
          <a:xfrm rot="16200000">
            <a:off x="6977635" y="5300522"/>
            <a:ext cx="633507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0090"/>
            </a:solidFill>
          </a:ln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start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EE5291DF-99AB-4DDF-96F0-21D8AD943F39}"/>
              </a:ext>
            </a:extLst>
          </p:cNvPr>
          <p:cNvGrpSpPr/>
          <p:nvPr/>
        </p:nvGrpSpPr>
        <p:grpSpPr>
          <a:xfrm>
            <a:off x="7479055" y="2265294"/>
            <a:ext cx="816104" cy="3530236"/>
            <a:chOff x="5076782" y="2429813"/>
            <a:chExt cx="816104" cy="3530236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A15D4856-1664-4365-A284-CE5EA912CF8B}"/>
                </a:ext>
              </a:extLst>
            </p:cNvPr>
            <p:cNvGrpSpPr/>
            <p:nvPr/>
          </p:nvGrpSpPr>
          <p:grpSpPr>
            <a:xfrm>
              <a:off x="5135148" y="5628477"/>
              <a:ext cx="640069" cy="131108"/>
              <a:chOff x="5252815" y="1247958"/>
              <a:chExt cx="640069" cy="131108"/>
            </a:xfrm>
          </p:grpSpPr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DC6AA099-217F-49FE-A80D-D9DF5748F005}"/>
                  </a:ext>
                </a:extLst>
              </p:cNvPr>
              <p:cNvGrpSpPr/>
              <p:nvPr/>
            </p:nvGrpSpPr>
            <p:grpSpPr>
              <a:xfrm>
                <a:off x="5252815" y="1247958"/>
                <a:ext cx="640069" cy="121398"/>
                <a:chOff x="2607047" y="2031999"/>
                <a:chExt cx="1270137" cy="364957"/>
              </a:xfrm>
            </p:grpSpPr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3C9B80B8-22B6-4041-80A4-AA7D3746242F}"/>
                    </a:ext>
                  </a:extLst>
                </p:cNvPr>
                <p:cNvSpPr/>
                <p:nvPr/>
              </p:nvSpPr>
              <p:spPr>
                <a:xfrm rot="16200000">
                  <a:off x="2585160" y="2053886"/>
                  <a:ext cx="364957" cy="321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>
                    <a:latin typeface="Gill Sans Light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FA689DAD-E539-40C5-B08A-6300C97E5E98}"/>
                    </a:ext>
                  </a:extLst>
                </p:cNvPr>
                <p:cNvSpPr/>
                <p:nvPr/>
              </p:nvSpPr>
              <p:spPr>
                <a:xfrm rot="16200000">
                  <a:off x="2906344" y="2053886"/>
                  <a:ext cx="364957" cy="321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>
                    <a:latin typeface="Gill Sans Light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7F78DE5D-A765-463A-BB34-09051B1272DE}"/>
                    </a:ext>
                  </a:extLst>
                </p:cNvPr>
                <p:cNvSpPr/>
                <p:nvPr/>
              </p:nvSpPr>
              <p:spPr>
                <a:xfrm rot="16200000">
                  <a:off x="3212929" y="2053886"/>
                  <a:ext cx="364957" cy="321184"/>
                </a:xfrm>
                <a:prstGeom prst="rect">
                  <a:avLst/>
                </a:prstGeom>
                <a:solidFill>
                  <a:srgbClr val="C0504D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>
                    <a:latin typeface="Gill Sans Light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68D869F6-09BA-4293-9ADB-EED54DFD61A9}"/>
                    </a:ext>
                  </a:extLst>
                </p:cNvPr>
                <p:cNvSpPr/>
                <p:nvPr/>
              </p:nvSpPr>
              <p:spPr>
                <a:xfrm rot="16200000">
                  <a:off x="3534113" y="2053886"/>
                  <a:ext cx="364957" cy="321184"/>
                </a:xfrm>
                <a:prstGeom prst="rect">
                  <a:avLst/>
                </a:prstGeom>
                <a:solidFill>
                  <a:srgbClr val="C0504D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>
                    <a:latin typeface="Gill Sans Light"/>
                    <a:ea typeface="Gill Sans" charset="0"/>
                    <a:cs typeface="Gill Sans" charset="0"/>
                  </a:endParaRPr>
                </a:p>
              </p:txBody>
            </p:sp>
          </p:grp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95B6CAA1-8C58-4F9C-8DD6-E916E7239991}"/>
                  </a:ext>
                </a:extLst>
              </p:cNvPr>
              <p:cNvSpPr/>
              <p:nvPr/>
            </p:nvSpPr>
            <p:spPr>
              <a:xfrm rot="16200000">
                <a:off x="5282734" y="1237439"/>
                <a:ext cx="121398" cy="16185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B7AA19F-6283-406E-8BF2-681EF47D0956}"/>
                </a:ext>
              </a:extLst>
            </p:cNvPr>
            <p:cNvSpPr/>
            <p:nvPr/>
          </p:nvSpPr>
          <p:spPr>
            <a:xfrm>
              <a:off x="5076782" y="5349778"/>
              <a:ext cx="698435" cy="610271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24" name="Freeform 97">
              <a:extLst>
                <a:ext uri="{FF2B5EF4-FFF2-40B4-BE49-F238E27FC236}">
                  <a16:creationId xmlns:a16="http://schemas.microsoft.com/office/drawing/2014/main" id="{8E7398A5-E7C0-41D6-9845-62EC377CE8E4}"/>
                </a:ext>
              </a:extLst>
            </p:cNvPr>
            <p:cNvSpPr/>
            <p:nvPr/>
          </p:nvSpPr>
          <p:spPr>
            <a:xfrm>
              <a:off x="5190856" y="2429813"/>
              <a:ext cx="702030" cy="3236095"/>
            </a:xfrm>
            <a:custGeom>
              <a:avLst/>
              <a:gdLst>
                <a:gd name="connsiteX0" fmla="*/ 14270 w 314088"/>
                <a:gd name="connsiteY0" fmla="*/ 485144 h 485144"/>
                <a:gd name="connsiteX1" fmla="*/ 28541 w 314088"/>
                <a:gd name="connsiteY1" fmla="*/ 242572 h 485144"/>
                <a:gd name="connsiteX2" fmla="*/ 271144 w 314088"/>
                <a:gd name="connsiteY2" fmla="*/ 214034 h 485144"/>
                <a:gd name="connsiteX3" fmla="*/ 313956 w 314088"/>
                <a:gd name="connsiteY3" fmla="*/ 0 h 485144"/>
                <a:gd name="connsiteX4" fmla="*/ 313956 w 314088"/>
                <a:gd name="connsiteY4" fmla="*/ 0 h 4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88" h="485144">
                  <a:moveTo>
                    <a:pt x="14270" y="485144"/>
                  </a:moveTo>
                  <a:cubicBezTo>
                    <a:pt x="-1" y="386450"/>
                    <a:pt x="-14271" y="287757"/>
                    <a:pt x="28541" y="242572"/>
                  </a:cubicBezTo>
                  <a:cubicBezTo>
                    <a:pt x="71353" y="197387"/>
                    <a:pt x="223575" y="254463"/>
                    <a:pt x="271144" y="214034"/>
                  </a:cubicBezTo>
                  <a:cubicBezTo>
                    <a:pt x="318713" y="173605"/>
                    <a:pt x="313956" y="0"/>
                    <a:pt x="313956" y="0"/>
                  </a:cubicBezTo>
                  <a:lnTo>
                    <a:pt x="313956" y="0"/>
                  </a:lnTo>
                </a:path>
              </a:pathLst>
            </a:custGeom>
            <a:ln>
              <a:solidFill>
                <a:srgbClr val="000090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B1DEEC6A-D1DC-4296-A5B7-083AE9CC3AD9}"/>
              </a:ext>
            </a:extLst>
          </p:cNvPr>
          <p:cNvGrpSpPr/>
          <p:nvPr/>
        </p:nvGrpSpPr>
        <p:grpSpPr>
          <a:xfrm>
            <a:off x="8188295" y="3387561"/>
            <a:ext cx="818671" cy="2403608"/>
            <a:chOff x="5786022" y="3654034"/>
            <a:chExt cx="818671" cy="2301654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799509F9-8A0E-4510-A259-2100A13FC74D}"/>
                </a:ext>
              </a:extLst>
            </p:cNvPr>
            <p:cNvGrpSpPr/>
            <p:nvPr/>
          </p:nvGrpSpPr>
          <p:grpSpPr>
            <a:xfrm>
              <a:off x="5892885" y="5589588"/>
              <a:ext cx="711808" cy="242349"/>
              <a:chOff x="2607047" y="2031999"/>
              <a:chExt cx="948953" cy="364957"/>
            </a:xfrm>
          </p:grpSpPr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F8271E38-AB15-4E8F-AFF4-12BCB6C33A13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B5276BA1-70C1-4996-9DAB-044D7A483B62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B6830592-A408-4202-94D8-19E9C4FF0112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E6A18F61-E018-49C5-AFAA-6094C6BCC0F8}"/>
                </a:ext>
              </a:extLst>
            </p:cNvPr>
            <p:cNvSpPr/>
            <p:nvPr/>
          </p:nvSpPr>
          <p:spPr>
            <a:xfrm rot="16200000">
              <a:off x="5873319" y="5600013"/>
              <a:ext cx="242349" cy="240920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34" name="Freeform 104">
              <a:extLst>
                <a:ext uri="{FF2B5EF4-FFF2-40B4-BE49-F238E27FC236}">
                  <a16:creationId xmlns:a16="http://schemas.microsoft.com/office/drawing/2014/main" id="{58D67B9B-824B-4155-8BB4-6AC9B1D0EC78}"/>
                </a:ext>
              </a:extLst>
            </p:cNvPr>
            <p:cNvSpPr/>
            <p:nvPr/>
          </p:nvSpPr>
          <p:spPr>
            <a:xfrm>
              <a:off x="5970966" y="3654034"/>
              <a:ext cx="212349" cy="2018098"/>
            </a:xfrm>
            <a:custGeom>
              <a:avLst/>
              <a:gdLst>
                <a:gd name="connsiteX0" fmla="*/ 14270 w 314088"/>
                <a:gd name="connsiteY0" fmla="*/ 485144 h 485144"/>
                <a:gd name="connsiteX1" fmla="*/ 28541 w 314088"/>
                <a:gd name="connsiteY1" fmla="*/ 242572 h 485144"/>
                <a:gd name="connsiteX2" fmla="*/ 271144 w 314088"/>
                <a:gd name="connsiteY2" fmla="*/ 214034 h 485144"/>
                <a:gd name="connsiteX3" fmla="*/ 313956 w 314088"/>
                <a:gd name="connsiteY3" fmla="*/ 0 h 485144"/>
                <a:gd name="connsiteX4" fmla="*/ 313956 w 314088"/>
                <a:gd name="connsiteY4" fmla="*/ 0 h 4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88" h="485144">
                  <a:moveTo>
                    <a:pt x="14270" y="485144"/>
                  </a:moveTo>
                  <a:cubicBezTo>
                    <a:pt x="-1" y="386450"/>
                    <a:pt x="-14271" y="287757"/>
                    <a:pt x="28541" y="242572"/>
                  </a:cubicBezTo>
                  <a:cubicBezTo>
                    <a:pt x="71353" y="197387"/>
                    <a:pt x="223575" y="254463"/>
                    <a:pt x="271144" y="214034"/>
                  </a:cubicBezTo>
                  <a:cubicBezTo>
                    <a:pt x="318713" y="173605"/>
                    <a:pt x="313956" y="0"/>
                    <a:pt x="313956" y="0"/>
                  </a:cubicBezTo>
                  <a:lnTo>
                    <a:pt x="313956" y="0"/>
                  </a:lnTo>
                </a:path>
              </a:pathLst>
            </a:custGeom>
            <a:ln>
              <a:solidFill>
                <a:srgbClr val="000090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 dirty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0C2FB111-E9D9-46D4-8169-4BF40B19E598}"/>
                </a:ext>
              </a:extLst>
            </p:cNvPr>
            <p:cNvSpPr/>
            <p:nvPr/>
          </p:nvSpPr>
          <p:spPr>
            <a:xfrm>
              <a:off x="5786022" y="5345417"/>
              <a:ext cx="818671" cy="610271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AE57C18-8D04-46D4-B703-D098B3C89817}"/>
              </a:ext>
            </a:extLst>
          </p:cNvPr>
          <p:cNvGrpSpPr/>
          <p:nvPr/>
        </p:nvGrpSpPr>
        <p:grpSpPr>
          <a:xfrm>
            <a:off x="9134889" y="4903253"/>
            <a:ext cx="283215" cy="1175415"/>
            <a:chOff x="6749201" y="5060103"/>
            <a:chExt cx="283215" cy="1175415"/>
          </a:xfrm>
        </p:grpSpPr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33CB96D2-8DB0-4E9F-9683-E70A6D98AE30}"/>
                </a:ext>
              </a:extLst>
            </p:cNvPr>
            <p:cNvCxnSpPr/>
            <p:nvPr/>
          </p:nvCxnSpPr>
          <p:spPr>
            <a:xfrm flipH="1" flipV="1">
              <a:off x="6749201" y="5060103"/>
              <a:ext cx="283215" cy="1175415"/>
            </a:xfrm>
            <a:prstGeom prst="line">
              <a:avLst/>
            </a:prstGeom>
            <a:ln w="38100">
              <a:solidFill>
                <a:srgbClr val="FC230C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B6732CD6-23F2-4411-BCE8-ABFA3EE9D90C}"/>
                </a:ext>
              </a:extLst>
            </p:cNvPr>
            <p:cNvCxnSpPr/>
            <p:nvPr/>
          </p:nvCxnSpPr>
          <p:spPr>
            <a:xfrm flipV="1">
              <a:off x="6764076" y="5060103"/>
              <a:ext cx="268340" cy="117541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18973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1" grpId="0" animBg="1"/>
      <p:bldP spid="62" grpId="0" animBg="1"/>
      <p:bldP spid="6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E7A15-3469-4132-BA54-149F9F956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1437"/>
            <a:ext cx="6846934" cy="304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Scan log, find start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Find matching commit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Redo it as usual</a:t>
            </a:r>
          </a:p>
          <a:p>
            <a:pPr marL="457200" lvl="1" indent="0">
              <a:buNone/>
            </a:pPr>
            <a:r>
              <a:rPr lang="en-US" dirty="0"/>
              <a:t>Or just let it happen later</a:t>
            </a:r>
          </a:p>
        </p:txBody>
      </p:sp>
      <p:sp>
        <p:nvSpPr>
          <p:cNvPr id="7" name="Can 9">
            <a:extLst>
              <a:ext uri="{FF2B5EF4-FFF2-40B4-BE49-F238E27FC236}">
                <a16:creationId xmlns:a16="http://schemas.microsoft.com/office/drawing/2014/main" id="{8C387936-60E3-4D10-89EA-640794CD7455}"/>
              </a:ext>
            </a:extLst>
          </p:cNvPr>
          <p:cNvSpPr/>
          <p:nvPr/>
        </p:nvSpPr>
        <p:spPr>
          <a:xfrm>
            <a:off x="7934572" y="1499100"/>
            <a:ext cx="2099734" cy="3048000"/>
          </a:xfrm>
          <a:prstGeom prst="can">
            <a:avLst/>
          </a:prstGeom>
          <a:solidFill>
            <a:schemeClr val="accent5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C2EAC3-2DEB-44D5-B3A4-D0309D34CF3E}"/>
              </a:ext>
            </a:extLst>
          </p:cNvPr>
          <p:cNvSpPr txBox="1"/>
          <p:nvPr/>
        </p:nvSpPr>
        <p:spPr>
          <a:xfrm>
            <a:off x="10105395" y="2720443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Data blocks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C2BF7B-3329-4387-839C-34AB7DC0A120}"/>
              </a:ext>
            </a:extLst>
          </p:cNvPr>
          <p:cNvSpPr txBox="1"/>
          <p:nvPr/>
        </p:nvSpPr>
        <p:spPr>
          <a:xfrm>
            <a:off x="10175430" y="2000553"/>
            <a:ext cx="1293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Free space map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DC406B0-6CDD-4035-A00B-BDD5B5DA982B}"/>
              </a:ext>
            </a:extLst>
          </p:cNvPr>
          <p:cNvGrpSpPr/>
          <p:nvPr/>
        </p:nvGrpSpPr>
        <p:grpSpPr>
          <a:xfrm rot="16200000">
            <a:off x="8780167" y="1905276"/>
            <a:ext cx="415498" cy="1802120"/>
            <a:chOff x="7569977" y="1270135"/>
            <a:chExt cx="415498" cy="180212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F851CFE-34C0-49AC-83E7-E3A79AE6C633}"/>
                </a:ext>
              </a:extLst>
            </p:cNvPr>
            <p:cNvSpPr/>
            <p:nvPr/>
          </p:nvSpPr>
          <p:spPr>
            <a:xfrm>
              <a:off x="7605706" y="1270135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644A316-1501-4B33-962C-8DFC11DAE023}"/>
                </a:ext>
              </a:extLst>
            </p:cNvPr>
            <p:cNvSpPr/>
            <p:nvPr/>
          </p:nvSpPr>
          <p:spPr>
            <a:xfrm>
              <a:off x="7605706" y="1591319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7C7EF1C-0646-42FA-BDCA-578539C2459B}"/>
                </a:ext>
              </a:extLst>
            </p:cNvPr>
            <p:cNvSpPr/>
            <p:nvPr/>
          </p:nvSpPr>
          <p:spPr>
            <a:xfrm>
              <a:off x="7605706" y="189790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5E70A95-395D-4A5D-B23E-9B59714B031D}"/>
                </a:ext>
              </a:extLst>
            </p:cNvPr>
            <p:cNvSpPr/>
            <p:nvPr/>
          </p:nvSpPr>
          <p:spPr>
            <a:xfrm>
              <a:off x="7605706" y="2219088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150467B-0C02-47C0-AED4-E68BDEFA57FF}"/>
                </a:ext>
              </a:extLst>
            </p:cNvPr>
            <p:cNvSpPr/>
            <p:nvPr/>
          </p:nvSpPr>
          <p:spPr>
            <a:xfrm>
              <a:off x="7605706" y="2751071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90D3554-D304-4C3D-9AA1-977A5AAB8D55}"/>
                </a:ext>
              </a:extLst>
            </p:cNvPr>
            <p:cNvSpPr txBox="1"/>
            <p:nvPr/>
          </p:nvSpPr>
          <p:spPr>
            <a:xfrm>
              <a:off x="7569977" y="242553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  <a:cs typeface="Gill Sans Light"/>
                </a:rPr>
                <a:t>…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4A591AA-366C-46BE-A5DF-855A39CE4581}"/>
              </a:ext>
            </a:extLst>
          </p:cNvPr>
          <p:cNvGrpSpPr/>
          <p:nvPr/>
        </p:nvGrpSpPr>
        <p:grpSpPr>
          <a:xfrm>
            <a:off x="7544110" y="2185219"/>
            <a:ext cx="2561285" cy="121398"/>
            <a:chOff x="64770" y="2031999"/>
            <a:chExt cx="5082551" cy="364957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1064C16-A76E-4CA1-98BB-468C2305D70D}"/>
                </a:ext>
              </a:extLst>
            </p:cNvPr>
            <p:cNvGrpSpPr/>
            <p:nvPr/>
          </p:nvGrpSpPr>
          <p:grpSpPr>
            <a:xfrm>
              <a:off x="2607047" y="2031999"/>
              <a:ext cx="1270137" cy="364957"/>
              <a:chOff x="2607047" y="2031999"/>
              <a:chExt cx="1270137" cy="364957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2B2B8F8-9BD5-44CA-AE26-4535A0D2A593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561B0B3-F068-46D1-AB9D-C306DA183EFA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EFBE795-FF7E-45E9-A7E4-537F1F069AD7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2D7FD24-58B9-44F0-88F0-45BB675FB9D2}"/>
                  </a:ext>
                </a:extLst>
              </p:cNvPr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B8B347E-1A20-45C0-8962-31DD8EBBBCD9}"/>
                </a:ext>
              </a:extLst>
            </p:cNvPr>
            <p:cNvGrpSpPr/>
            <p:nvPr/>
          </p:nvGrpSpPr>
          <p:grpSpPr>
            <a:xfrm>
              <a:off x="3877184" y="2031999"/>
              <a:ext cx="1270137" cy="364957"/>
              <a:chOff x="2607047" y="2031999"/>
              <a:chExt cx="1270137" cy="364957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2617352-A108-4C29-A441-32C92A25C9CB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CAB54F2-0CDA-4C5C-8096-BB613FAC457C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28CE80F-B413-43D4-BD27-3A6D98CEDAA3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DFD4869-000B-4A57-83C9-5D5A7DC17F0A}"/>
                  </a:ext>
                </a:extLst>
              </p:cNvPr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C571C2F-A153-40D1-92D0-BB2981ABAEF1}"/>
                </a:ext>
              </a:extLst>
            </p:cNvPr>
            <p:cNvGrpSpPr/>
            <p:nvPr/>
          </p:nvGrpSpPr>
          <p:grpSpPr>
            <a:xfrm>
              <a:off x="64770" y="2031999"/>
              <a:ext cx="1270137" cy="364957"/>
              <a:chOff x="2607047" y="2031999"/>
              <a:chExt cx="1270137" cy="364957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EB8AD19-F1C9-4759-9B11-088DB12D3FC7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EA04909-528F-495F-9510-7D3354C1F1EB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738A646-95A6-4D9C-9DD3-CF07758FE725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A56E242-CAE6-424E-AF44-A24A1260715F}"/>
                  </a:ext>
                </a:extLst>
              </p:cNvPr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A367F94-4DCD-4ED1-93B3-F3BED2144113}"/>
                </a:ext>
              </a:extLst>
            </p:cNvPr>
            <p:cNvGrpSpPr/>
            <p:nvPr/>
          </p:nvGrpSpPr>
          <p:grpSpPr>
            <a:xfrm>
              <a:off x="1334907" y="2031999"/>
              <a:ext cx="1270137" cy="364957"/>
              <a:chOff x="2607047" y="2031999"/>
              <a:chExt cx="1270137" cy="364957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448E54E-FB36-48DF-AEE2-5A5FDD698BFD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FAD62FA-F9C2-4631-BEF3-9C3BE87E01DB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9608723-42E3-4409-AF51-6D55F470EAE6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111FE68-35BC-457C-9B82-EECCF2E6A08F}"/>
                  </a:ext>
                </a:extLst>
              </p:cNvPr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5C46EBB3-C81E-437C-841D-A2CD5CE0C109}"/>
              </a:ext>
            </a:extLst>
          </p:cNvPr>
          <p:cNvSpPr/>
          <p:nvPr/>
        </p:nvSpPr>
        <p:spPr>
          <a:xfrm rot="16200000">
            <a:off x="9411896" y="3219296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63B1AC1-0B35-48C6-82E0-0683C22FF04E}"/>
              </a:ext>
            </a:extLst>
          </p:cNvPr>
          <p:cNvSpPr/>
          <p:nvPr/>
        </p:nvSpPr>
        <p:spPr>
          <a:xfrm rot="16200000">
            <a:off x="9652816" y="3219296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5A8FAC-80A4-43C0-A8FD-69C4897EC2AB}"/>
              </a:ext>
            </a:extLst>
          </p:cNvPr>
          <p:cNvSpPr/>
          <p:nvPr/>
        </p:nvSpPr>
        <p:spPr>
          <a:xfrm rot="16200000">
            <a:off x="9882785" y="3219296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C28D1A9-D3D3-4496-957C-5E6169842A4A}"/>
              </a:ext>
            </a:extLst>
          </p:cNvPr>
          <p:cNvGrpSpPr/>
          <p:nvPr/>
        </p:nvGrpSpPr>
        <p:grpSpPr>
          <a:xfrm>
            <a:off x="7505653" y="3218581"/>
            <a:ext cx="952728" cy="242349"/>
            <a:chOff x="2607047" y="2031999"/>
            <a:chExt cx="1270137" cy="36495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DEA9427-5A6D-4AEC-BB52-3C809C6B0982}"/>
                </a:ext>
              </a:extLst>
            </p:cNvPr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3B79423-0383-43E9-900B-9995DCB0DE9D}"/>
                </a:ext>
              </a:extLst>
            </p:cNvPr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1D76AAC-1250-4123-8973-BA552B15424C}"/>
                </a:ext>
              </a:extLst>
            </p:cNvPr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29179B0-FCED-4983-9B2C-B704F9BF3360}"/>
                </a:ext>
              </a:extLst>
            </p:cNvPr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06539FF-8EFD-4DD8-AB8F-1EA301BFE4FF}"/>
              </a:ext>
            </a:extLst>
          </p:cNvPr>
          <p:cNvGrpSpPr/>
          <p:nvPr/>
        </p:nvGrpSpPr>
        <p:grpSpPr>
          <a:xfrm>
            <a:off x="8458381" y="3218581"/>
            <a:ext cx="952728" cy="242349"/>
            <a:chOff x="2607047" y="2031999"/>
            <a:chExt cx="1270137" cy="36495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8756FC7-B1F2-413B-AD65-07AF71BC94ED}"/>
                </a:ext>
              </a:extLst>
            </p:cNvPr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FB3C23B-EEC4-4554-BC7A-3F4B0258113D}"/>
                </a:ext>
              </a:extLst>
            </p:cNvPr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6D3315F-C233-4BF3-8BA8-0BD0E2064DFE}"/>
                </a:ext>
              </a:extLst>
            </p:cNvPr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1AE19C2-EDDC-4D5F-8048-BC4E111087C1}"/>
                </a:ext>
              </a:extLst>
            </p:cNvPr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27473C36-0ED5-4CB1-A3F0-67AE22F4B9DB}"/>
              </a:ext>
            </a:extLst>
          </p:cNvPr>
          <p:cNvSpPr txBox="1"/>
          <p:nvPr/>
        </p:nvSpPr>
        <p:spPr>
          <a:xfrm>
            <a:off x="10209505" y="3161505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latin typeface="Gill Sans Light"/>
                <a:ea typeface="Gill Sans" charset="0"/>
                <a:cs typeface="Gill Sans" charset="0"/>
              </a:rPr>
              <a:t>Inode</a:t>
            </a:r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 table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48E4DCD-CF52-41E4-911B-8AFE37ABCC87}"/>
              </a:ext>
            </a:extLst>
          </p:cNvPr>
          <p:cNvGrpSpPr/>
          <p:nvPr/>
        </p:nvGrpSpPr>
        <p:grpSpPr>
          <a:xfrm>
            <a:off x="8270484" y="3585142"/>
            <a:ext cx="1457827" cy="761444"/>
            <a:chOff x="1744000" y="2182577"/>
            <a:chExt cx="1430729" cy="918973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6D448C7-21DC-457D-A1FC-EE80B5D6069D}"/>
                </a:ext>
              </a:extLst>
            </p:cNvPr>
            <p:cNvSpPr/>
            <p:nvPr/>
          </p:nvSpPr>
          <p:spPr>
            <a:xfrm rot="16200000">
              <a:off x="1882705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5CB07E6-7B84-40C0-A51C-0B071E1F1445}"/>
                </a:ext>
              </a:extLst>
            </p:cNvPr>
            <p:cNvSpPr/>
            <p:nvPr/>
          </p:nvSpPr>
          <p:spPr>
            <a:xfrm rot="16200000">
              <a:off x="2203889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4A13C24-BAD2-4696-8CE9-99308A4591FF}"/>
                </a:ext>
              </a:extLst>
            </p:cNvPr>
            <p:cNvSpPr/>
            <p:nvPr/>
          </p:nvSpPr>
          <p:spPr>
            <a:xfrm rot="16200000">
              <a:off x="2510474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559F166-2E9B-474C-9A06-072571CAE663}"/>
                </a:ext>
              </a:extLst>
            </p:cNvPr>
            <p:cNvSpPr/>
            <p:nvPr/>
          </p:nvSpPr>
          <p:spPr>
            <a:xfrm rot="16200000">
              <a:off x="2831658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82C97F3-B802-403B-BAE5-FD30E61D873E}"/>
                </a:ext>
              </a:extLst>
            </p:cNvPr>
            <p:cNvSpPr/>
            <p:nvPr/>
          </p:nvSpPr>
          <p:spPr>
            <a:xfrm rot="16200000">
              <a:off x="2781130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5C29844-D6B7-470B-9A7B-7C20FE416642}"/>
                </a:ext>
              </a:extLst>
            </p:cNvPr>
            <p:cNvSpPr/>
            <p:nvPr/>
          </p:nvSpPr>
          <p:spPr>
            <a:xfrm rot="16200000">
              <a:off x="1722113" y="220446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1E699AA-6504-4A94-A351-A36763BF74F7}"/>
                </a:ext>
              </a:extLst>
            </p:cNvPr>
            <p:cNvSpPr/>
            <p:nvPr/>
          </p:nvSpPr>
          <p:spPr>
            <a:xfrm rot="16200000">
              <a:off x="2206034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0386CA2D-374E-492A-9F3F-435FB8923DB4}"/>
              </a:ext>
            </a:extLst>
          </p:cNvPr>
          <p:cNvSpPr txBox="1"/>
          <p:nvPr/>
        </p:nvSpPr>
        <p:spPr>
          <a:xfrm>
            <a:off x="10217437" y="385952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Directory</a:t>
            </a:r>
          </a:p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entries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1855B53-A502-417D-859B-F966609E345E}"/>
              </a:ext>
            </a:extLst>
          </p:cNvPr>
          <p:cNvSpPr/>
          <p:nvPr/>
        </p:nvSpPr>
        <p:spPr>
          <a:xfrm rot="16200000">
            <a:off x="8214098" y="2174700"/>
            <a:ext cx="121398" cy="1618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3B39921-B077-4C55-BDCD-A32ED58F01B0}"/>
              </a:ext>
            </a:extLst>
          </p:cNvPr>
          <p:cNvSpPr/>
          <p:nvPr/>
        </p:nvSpPr>
        <p:spPr>
          <a:xfrm rot="16200000">
            <a:off x="8438814" y="3229006"/>
            <a:ext cx="242349" cy="240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0648F6A-322D-42D6-9A0B-A2273E8A1A1B}"/>
              </a:ext>
            </a:extLst>
          </p:cNvPr>
          <p:cNvSpPr/>
          <p:nvPr/>
        </p:nvSpPr>
        <p:spPr>
          <a:xfrm rot="16200000">
            <a:off x="9103272" y="4031753"/>
            <a:ext cx="302397" cy="3272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037F2DD-D730-4C06-BD05-E83B32B16C2F}"/>
              </a:ext>
            </a:extLst>
          </p:cNvPr>
          <p:cNvSpPr/>
          <p:nvPr/>
        </p:nvSpPr>
        <p:spPr>
          <a:xfrm>
            <a:off x="3158624" y="5172056"/>
            <a:ext cx="7930449" cy="623473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3DD39DB-0D70-4929-80A1-B75E6C27EBA8}"/>
              </a:ext>
            </a:extLst>
          </p:cNvPr>
          <p:cNvSpPr txBox="1"/>
          <p:nvPr/>
        </p:nvSpPr>
        <p:spPr>
          <a:xfrm>
            <a:off x="3123460" y="5815028"/>
            <a:ext cx="53559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Log: in non-volatile storage (Flash or on Disk)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2094700-1992-4B28-B04C-A163F77D347D}"/>
              </a:ext>
            </a:extLst>
          </p:cNvPr>
          <p:cNvSpPr txBox="1"/>
          <p:nvPr/>
        </p:nvSpPr>
        <p:spPr>
          <a:xfrm>
            <a:off x="6783401" y="450577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 Light"/>
                <a:ea typeface="Gill Sans" charset="0"/>
                <a:cs typeface="Gill Sans" charset="0"/>
              </a:rPr>
              <a:t>head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D29EA594-1F93-43B3-8227-BD885C6BE929}"/>
              </a:ext>
            </a:extLst>
          </p:cNvPr>
          <p:cNvCxnSpPr>
            <a:stCxn id="109" idx="2"/>
          </p:cNvCxnSpPr>
          <p:nvPr/>
        </p:nvCxnSpPr>
        <p:spPr>
          <a:xfrm flipH="1">
            <a:off x="7097359" y="4875110"/>
            <a:ext cx="13215" cy="296947"/>
          </a:xfrm>
          <a:prstGeom prst="straightConnector1">
            <a:avLst/>
          </a:prstGeom>
          <a:ln>
            <a:solidFill>
              <a:srgbClr val="FC230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ABFDCA36-C9BD-4A65-ABC1-593540A39E3D}"/>
              </a:ext>
            </a:extLst>
          </p:cNvPr>
          <p:cNvSpPr txBox="1"/>
          <p:nvPr/>
        </p:nvSpPr>
        <p:spPr>
          <a:xfrm>
            <a:off x="5200151" y="4505778"/>
            <a:ext cx="475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tail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042BDFA3-E3EB-4EBB-99E1-6C74A0416B5A}"/>
              </a:ext>
            </a:extLst>
          </p:cNvPr>
          <p:cNvCxnSpPr>
            <a:stCxn id="111" idx="2"/>
          </p:cNvCxnSpPr>
          <p:nvPr/>
        </p:nvCxnSpPr>
        <p:spPr>
          <a:xfrm>
            <a:off x="5437749" y="4875110"/>
            <a:ext cx="76360" cy="2969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30BFDF86-2705-40F9-B60C-4A746299250F}"/>
              </a:ext>
            </a:extLst>
          </p:cNvPr>
          <p:cNvSpPr/>
          <p:nvPr/>
        </p:nvSpPr>
        <p:spPr>
          <a:xfrm>
            <a:off x="5514108" y="5181767"/>
            <a:ext cx="1583250" cy="6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CDE84EA-3151-4D6F-AF14-B9FB89F0E1E0}"/>
              </a:ext>
            </a:extLst>
          </p:cNvPr>
          <p:cNvSpPr txBox="1"/>
          <p:nvPr/>
        </p:nvSpPr>
        <p:spPr>
          <a:xfrm>
            <a:off x="5837146" y="5181767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pending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926CC66-74D6-4FED-A769-534975D10B69}"/>
              </a:ext>
            </a:extLst>
          </p:cNvPr>
          <p:cNvSpPr txBox="1"/>
          <p:nvPr/>
        </p:nvSpPr>
        <p:spPr>
          <a:xfrm>
            <a:off x="4428723" y="518525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done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33AD0D5F-9A89-4CCA-A560-56A5D8E1E046}"/>
              </a:ext>
            </a:extLst>
          </p:cNvPr>
          <p:cNvGrpSpPr/>
          <p:nvPr/>
        </p:nvGrpSpPr>
        <p:grpSpPr>
          <a:xfrm>
            <a:off x="7109723" y="4875109"/>
            <a:ext cx="393295" cy="926832"/>
            <a:chOff x="4707450" y="5039628"/>
            <a:chExt cx="393295" cy="926832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510A2651-810F-40B8-B10F-42EEBCDC2A5D}"/>
                </a:ext>
              </a:extLst>
            </p:cNvPr>
            <p:cNvSpPr txBox="1"/>
            <p:nvPr/>
          </p:nvSpPr>
          <p:spPr>
            <a:xfrm rot="16200000">
              <a:off x="4575362" y="5465041"/>
              <a:ext cx="633507" cy="3693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00009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 Light"/>
                  <a:ea typeface="Gill Sans" charset="0"/>
                  <a:cs typeface="Gill Sans" charset="0"/>
                </a:rPr>
                <a:t>start</a:t>
              </a:r>
            </a:p>
          </p:txBody>
        </p: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38945A8D-4BAC-4A46-A734-761EBE43DF23}"/>
                </a:ext>
              </a:extLst>
            </p:cNvPr>
            <p:cNvCxnSpPr/>
            <p:nvPr/>
          </p:nvCxnSpPr>
          <p:spPr>
            <a:xfrm flipH="1">
              <a:off x="5088380" y="5039628"/>
              <a:ext cx="12365" cy="296947"/>
            </a:xfrm>
            <a:prstGeom prst="straightConnector1">
              <a:avLst/>
            </a:prstGeom>
            <a:ln>
              <a:solidFill>
                <a:srgbClr val="FC230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ECEF87FB-4993-4342-A261-9A329D96D7A1}"/>
              </a:ext>
            </a:extLst>
          </p:cNvPr>
          <p:cNvGrpSpPr/>
          <p:nvPr/>
        </p:nvGrpSpPr>
        <p:grpSpPr>
          <a:xfrm>
            <a:off x="7479055" y="2265294"/>
            <a:ext cx="816104" cy="3530236"/>
            <a:chOff x="5076782" y="2429813"/>
            <a:chExt cx="816104" cy="3530236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EE5291DF-99AB-4DDF-96F0-21D8AD943F39}"/>
                </a:ext>
              </a:extLst>
            </p:cNvPr>
            <p:cNvGrpSpPr/>
            <p:nvPr/>
          </p:nvGrpSpPr>
          <p:grpSpPr>
            <a:xfrm>
              <a:off x="5076782" y="2429813"/>
              <a:ext cx="816104" cy="3530236"/>
              <a:chOff x="5076782" y="2429813"/>
              <a:chExt cx="816104" cy="3530236"/>
            </a:xfrm>
          </p:grpSpPr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A15D4856-1664-4365-A284-CE5EA912CF8B}"/>
                  </a:ext>
                </a:extLst>
              </p:cNvPr>
              <p:cNvGrpSpPr/>
              <p:nvPr/>
            </p:nvGrpSpPr>
            <p:grpSpPr>
              <a:xfrm>
                <a:off x="5135148" y="5628477"/>
                <a:ext cx="640069" cy="131108"/>
                <a:chOff x="5252815" y="1247958"/>
                <a:chExt cx="640069" cy="131108"/>
              </a:xfrm>
            </p:grpSpPr>
            <p:grpSp>
              <p:nvGrpSpPr>
                <p:cNvPr id="125" name="Group 124">
                  <a:extLst>
                    <a:ext uri="{FF2B5EF4-FFF2-40B4-BE49-F238E27FC236}">
                      <a16:creationId xmlns:a16="http://schemas.microsoft.com/office/drawing/2014/main" id="{DC6AA099-217F-49FE-A80D-D9DF5748F005}"/>
                    </a:ext>
                  </a:extLst>
                </p:cNvPr>
                <p:cNvGrpSpPr/>
                <p:nvPr/>
              </p:nvGrpSpPr>
              <p:grpSpPr>
                <a:xfrm>
                  <a:off x="5252815" y="1247958"/>
                  <a:ext cx="640069" cy="121398"/>
                  <a:chOff x="2607047" y="2031999"/>
                  <a:chExt cx="1270137" cy="364957"/>
                </a:xfrm>
              </p:grpSpPr>
              <p:sp>
                <p:nvSpPr>
                  <p:cNvPr id="127" name="Rectangle 126">
                    <a:extLst>
                      <a:ext uri="{FF2B5EF4-FFF2-40B4-BE49-F238E27FC236}">
                        <a16:creationId xmlns:a16="http://schemas.microsoft.com/office/drawing/2014/main" id="{3C9B80B8-22B6-4041-80A4-AA7D3746242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585160" y="2053886"/>
                    <a:ext cx="364957" cy="321184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0">
                      <a:latin typeface="Gill Sans Light"/>
                      <a:ea typeface="Gill Sans" charset="0"/>
                      <a:cs typeface="Gill Sans" charset="0"/>
                    </a:endParaRPr>
                  </a:p>
                </p:txBody>
              </p:sp>
              <p:sp>
                <p:nvSpPr>
                  <p:cNvPr id="128" name="Rectangle 127">
                    <a:extLst>
                      <a:ext uri="{FF2B5EF4-FFF2-40B4-BE49-F238E27FC236}">
                        <a16:creationId xmlns:a16="http://schemas.microsoft.com/office/drawing/2014/main" id="{FA689DAD-E539-40C5-B08A-6300C97E5E9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906344" y="2053886"/>
                    <a:ext cx="364957" cy="321184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0">
                      <a:latin typeface="Gill Sans Light"/>
                      <a:ea typeface="Gill Sans" charset="0"/>
                      <a:cs typeface="Gill Sans" charset="0"/>
                    </a:endParaRPr>
                  </a:p>
                </p:txBody>
              </p:sp>
              <p:sp>
                <p:nvSpPr>
                  <p:cNvPr id="129" name="Rectangle 128">
                    <a:extLst>
                      <a:ext uri="{FF2B5EF4-FFF2-40B4-BE49-F238E27FC236}">
                        <a16:creationId xmlns:a16="http://schemas.microsoft.com/office/drawing/2014/main" id="{7F78DE5D-A765-463A-BB34-09051B1272D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212929" y="2053886"/>
                    <a:ext cx="364957" cy="321184"/>
                  </a:xfrm>
                  <a:prstGeom prst="rect">
                    <a:avLst/>
                  </a:prstGeom>
                  <a:solidFill>
                    <a:srgbClr val="C0504D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0">
                      <a:latin typeface="Gill Sans Light"/>
                      <a:ea typeface="Gill Sans" charset="0"/>
                      <a:cs typeface="Gill Sans" charset="0"/>
                    </a:endParaRPr>
                  </a:p>
                </p:txBody>
              </p:sp>
              <p:sp>
                <p:nvSpPr>
                  <p:cNvPr id="130" name="Rectangle 129">
                    <a:extLst>
                      <a:ext uri="{FF2B5EF4-FFF2-40B4-BE49-F238E27FC236}">
                        <a16:creationId xmlns:a16="http://schemas.microsoft.com/office/drawing/2014/main" id="{68D869F6-09BA-4293-9ADB-EED54DFD61A9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534113" y="2053886"/>
                    <a:ext cx="364957" cy="321184"/>
                  </a:xfrm>
                  <a:prstGeom prst="rect">
                    <a:avLst/>
                  </a:prstGeom>
                  <a:solidFill>
                    <a:srgbClr val="C0504D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0">
                      <a:latin typeface="Gill Sans Light"/>
                      <a:ea typeface="Gill Sans" charset="0"/>
                      <a:cs typeface="Gill Sans" charset="0"/>
                    </a:endParaRPr>
                  </a:p>
                </p:txBody>
              </p:sp>
            </p:grp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95B6CAA1-8C58-4F9C-8DD6-E916E7239991}"/>
                    </a:ext>
                  </a:extLst>
                </p:cNvPr>
                <p:cNvSpPr/>
                <p:nvPr/>
              </p:nvSpPr>
              <p:spPr>
                <a:xfrm rot="16200000">
                  <a:off x="5282734" y="1237439"/>
                  <a:ext cx="121398" cy="161856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>
                    <a:latin typeface="Gill Sans Light"/>
                    <a:ea typeface="Gill Sans" charset="0"/>
                    <a:cs typeface="Gill Sans" charset="0"/>
                  </a:endParaRPr>
                </a:p>
              </p:txBody>
            </p:sp>
          </p:grp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DB7AA19F-6283-406E-8BF2-681EF47D0956}"/>
                  </a:ext>
                </a:extLst>
              </p:cNvPr>
              <p:cNvSpPr/>
              <p:nvPr/>
            </p:nvSpPr>
            <p:spPr>
              <a:xfrm>
                <a:off x="5076782" y="5349778"/>
                <a:ext cx="698435" cy="610271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4" name="Freeform 97">
                <a:extLst>
                  <a:ext uri="{FF2B5EF4-FFF2-40B4-BE49-F238E27FC236}">
                    <a16:creationId xmlns:a16="http://schemas.microsoft.com/office/drawing/2014/main" id="{8E7398A5-E7C0-41D6-9845-62EC377CE8E4}"/>
                  </a:ext>
                </a:extLst>
              </p:cNvPr>
              <p:cNvSpPr/>
              <p:nvPr/>
            </p:nvSpPr>
            <p:spPr>
              <a:xfrm>
                <a:off x="5190856" y="2429813"/>
                <a:ext cx="702030" cy="3236095"/>
              </a:xfrm>
              <a:custGeom>
                <a:avLst/>
                <a:gdLst>
                  <a:gd name="connsiteX0" fmla="*/ 14270 w 314088"/>
                  <a:gd name="connsiteY0" fmla="*/ 485144 h 485144"/>
                  <a:gd name="connsiteX1" fmla="*/ 28541 w 314088"/>
                  <a:gd name="connsiteY1" fmla="*/ 242572 h 485144"/>
                  <a:gd name="connsiteX2" fmla="*/ 271144 w 314088"/>
                  <a:gd name="connsiteY2" fmla="*/ 214034 h 485144"/>
                  <a:gd name="connsiteX3" fmla="*/ 313956 w 314088"/>
                  <a:gd name="connsiteY3" fmla="*/ 0 h 485144"/>
                  <a:gd name="connsiteX4" fmla="*/ 313956 w 314088"/>
                  <a:gd name="connsiteY4" fmla="*/ 0 h 485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4088" h="485144">
                    <a:moveTo>
                      <a:pt x="14270" y="485144"/>
                    </a:moveTo>
                    <a:cubicBezTo>
                      <a:pt x="-1" y="386450"/>
                      <a:pt x="-14271" y="287757"/>
                      <a:pt x="28541" y="242572"/>
                    </a:cubicBezTo>
                    <a:cubicBezTo>
                      <a:pt x="71353" y="197387"/>
                      <a:pt x="223575" y="254463"/>
                      <a:pt x="271144" y="214034"/>
                    </a:cubicBezTo>
                    <a:cubicBezTo>
                      <a:pt x="318713" y="173605"/>
                      <a:pt x="313956" y="0"/>
                      <a:pt x="313956" y="0"/>
                    </a:cubicBezTo>
                    <a:lnTo>
                      <a:pt x="313956" y="0"/>
                    </a:lnTo>
                  </a:path>
                </a:pathLst>
              </a:custGeom>
              <a:ln>
                <a:solidFill>
                  <a:srgbClr val="000090"/>
                </a:solidFill>
                <a:headEnd type="oval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</p:grp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DC1A2F0B-7CDB-4F60-AF11-E8956EC214DB}"/>
                </a:ext>
              </a:extLst>
            </p:cNvPr>
            <p:cNvCxnSpPr/>
            <p:nvPr/>
          </p:nvCxnSpPr>
          <p:spPr>
            <a:xfrm flipH="1">
              <a:off x="5765683" y="5060102"/>
              <a:ext cx="12365" cy="296947"/>
            </a:xfrm>
            <a:prstGeom prst="straightConnector1">
              <a:avLst/>
            </a:prstGeom>
            <a:ln>
              <a:solidFill>
                <a:srgbClr val="FC230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B1DEEC6A-D1DC-4296-A5B7-083AE9CC3AD9}"/>
              </a:ext>
            </a:extLst>
          </p:cNvPr>
          <p:cNvGrpSpPr/>
          <p:nvPr/>
        </p:nvGrpSpPr>
        <p:grpSpPr>
          <a:xfrm>
            <a:off x="8188295" y="3387561"/>
            <a:ext cx="818671" cy="2403608"/>
            <a:chOff x="5786022" y="3654034"/>
            <a:chExt cx="818671" cy="2301654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799509F9-8A0E-4510-A259-2100A13FC74D}"/>
                </a:ext>
              </a:extLst>
            </p:cNvPr>
            <p:cNvGrpSpPr/>
            <p:nvPr/>
          </p:nvGrpSpPr>
          <p:grpSpPr>
            <a:xfrm>
              <a:off x="5892885" y="5589588"/>
              <a:ext cx="711808" cy="242349"/>
              <a:chOff x="2607047" y="2031999"/>
              <a:chExt cx="948953" cy="364957"/>
            </a:xfrm>
          </p:grpSpPr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F8271E38-AB15-4E8F-AFF4-12BCB6C33A13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B5276BA1-70C1-4996-9DAB-044D7A483B62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B6830592-A408-4202-94D8-19E9C4FF0112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E6A18F61-E018-49C5-AFAA-6094C6BCC0F8}"/>
                </a:ext>
              </a:extLst>
            </p:cNvPr>
            <p:cNvSpPr/>
            <p:nvPr/>
          </p:nvSpPr>
          <p:spPr>
            <a:xfrm rot="16200000">
              <a:off x="5873319" y="5600013"/>
              <a:ext cx="242349" cy="240920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34" name="Freeform 104">
              <a:extLst>
                <a:ext uri="{FF2B5EF4-FFF2-40B4-BE49-F238E27FC236}">
                  <a16:creationId xmlns:a16="http://schemas.microsoft.com/office/drawing/2014/main" id="{58D67B9B-824B-4155-8BB4-6AC9B1D0EC78}"/>
                </a:ext>
              </a:extLst>
            </p:cNvPr>
            <p:cNvSpPr/>
            <p:nvPr/>
          </p:nvSpPr>
          <p:spPr>
            <a:xfrm>
              <a:off x="5970966" y="3654034"/>
              <a:ext cx="212349" cy="2018098"/>
            </a:xfrm>
            <a:custGeom>
              <a:avLst/>
              <a:gdLst>
                <a:gd name="connsiteX0" fmla="*/ 14270 w 314088"/>
                <a:gd name="connsiteY0" fmla="*/ 485144 h 485144"/>
                <a:gd name="connsiteX1" fmla="*/ 28541 w 314088"/>
                <a:gd name="connsiteY1" fmla="*/ 242572 h 485144"/>
                <a:gd name="connsiteX2" fmla="*/ 271144 w 314088"/>
                <a:gd name="connsiteY2" fmla="*/ 214034 h 485144"/>
                <a:gd name="connsiteX3" fmla="*/ 313956 w 314088"/>
                <a:gd name="connsiteY3" fmla="*/ 0 h 485144"/>
                <a:gd name="connsiteX4" fmla="*/ 313956 w 314088"/>
                <a:gd name="connsiteY4" fmla="*/ 0 h 4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88" h="485144">
                  <a:moveTo>
                    <a:pt x="14270" y="485144"/>
                  </a:moveTo>
                  <a:cubicBezTo>
                    <a:pt x="-1" y="386450"/>
                    <a:pt x="-14271" y="287757"/>
                    <a:pt x="28541" y="242572"/>
                  </a:cubicBezTo>
                  <a:cubicBezTo>
                    <a:pt x="71353" y="197387"/>
                    <a:pt x="223575" y="254463"/>
                    <a:pt x="271144" y="214034"/>
                  </a:cubicBezTo>
                  <a:cubicBezTo>
                    <a:pt x="318713" y="173605"/>
                    <a:pt x="313956" y="0"/>
                    <a:pt x="313956" y="0"/>
                  </a:cubicBezTo>
                  <a:lnTo>
                    <a:pt x="313956" y="0"/>
                  </a:lnTo>
                </a:path>
              </a:pathLst>
            </a:custGeom>
            <a:ln>
              <a:solidFill>
                <a:srgbClr val="000090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 dirty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0C2FB111-E9D9-46D4-8169-4BF40B19E598}"/>
                </a:ext>
              </a:extLst>
            </p:cNvPr>
            <p:cNvSpPr/>
            <p:nvPr/>
          </p:nvSpPr>
          <p:spPr>
            <a:xfrm>
              <a:off x="5786022" y="5345417"/>
              <a:ext cx="818671" cy="610271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958E9298-8D3C-41F1-A1D4-4B6A829F06D8}"/>
                </a:ext>
              </a:extLst>
            </p:cNvPr>
            <p:cNvCxnSpPr/>
            <p:nvPr/>
          </p:nvCxnSpPr>
          <p:spPr>
            <a:xfrm flipH="1">
              <a:off x="6592328" y="5052831"/>
              <a:ext cx="12365" cy="296947"/>
            </a:xfrm>
            <a:prstGeom prst="straightConnector1">
              <a:avLst/>
            </a:prstGeom>
            <a:ln>
              <a:solidFill>
                <a:srgbClr val="FC230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BFBB5CA9-467E-4209-9F1B-729C6F9C31D2}"/>
              </a:ext>
            </a:extLst>
          </p:cNvPr>
          <p:cNvGrpSpPr/>
          <p:nvPr/>
        </p:nvGrpSpPr>
        <p:grpSpPr>
          <a:xfrm>
            <a:off x="9012166" y="4350194"/>
            <a:ext cx="820478" cy="1435913"/>
            <a:chOff x="6609893" y="4514713"/>
            <a:chExt cx="820478" cy="1435913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AC14C385-80C3-4EE3-A95A-D43FD199D193}"/>
                </a:ext>
              </a:extLst>
            </p:cNvPr>
            <p:cNvSpPr/>
            <p:nvPr/>
          </p:nvSpPr>
          <p:spPr>
            <a:xfrm rot="16200000">
              <a:off x="6686856" y="5497369"/>
              <a:ext cx="302397" cy="3272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D0C61EA3-0F67-426E-A24B-C41F5585D460}"/>
                </a:ext>
              </a:extLst>
            </p:cNvPr>
            <p:cNvSpPr/>
            <p:nvPr/>
          </p:nvSpPr>
          <p:spPr>
            <a:xfrm rot="16200000">
              <a:off x="7014123" y="5500978"/>
              <a:ext cx="302397" cy="327267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36487C49-E28F-4C47-8735-FC9E6A1CB72A}"/>
                </a:ext>
              </a:extLst>
            </p:cNvPr>
            <p:cNvSpPr/>
            <p:nvPr/>
          </p:nvSpPr>
          <p:spPr>
            <a:xfrm>
              <a:off x="6609893" y="5340355"/>
              <a:ext cx="818671" cy="610271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44" name="Freeform 109">
              <a:extLst>
                <a:ext uri="{FF2B5EF4-FFF2-40B4-BE49-F238E27FC236}">
                  <a16:creationId xmlns:a16="http://schemas.microsoft.com/office/drawing/2014/main" id="{C1B1997B-BF65-41A9-B24B-3B88C3206ACE}"/>
                </a:ext>
              </a:extLst>
            </p:cNvPr>
            <p:cNvSpPr/>
            <p:nvPr/>
          </p:nvSpPr>
          <p:spPr>
            <a:xfrm flipH="1">
              <a:off x="6741788" y="4514713"/>
              <a:ext cx="469611" cy="1074875"/>
            </a:xfrm>
            <a:custGeom>
              <a:avLst/>
              <a:gdLst>
                <a:gd name="connsiteX0" fmla="*/ 14270 w 314088"/>
                <a:gd name="connsiteY0" fmla="*/ 485144 h 485144"/>
                <a:gd name="connsiteX1" fmla="*/ 28541 w 314088"/>
                <a:gd name="connsiteY1" fmla="*/ 242572 h 485144"/>
                <a:gd name="connsiteX2" fmla="*/ 271144 w 314088"/>
                <a:gd name="connsiteY2" fmla="*/ 214034 h 485144"/>
                <a:gd name="connsiteX3" fmla="*/ 313956 w 314088"/>
                <a:gd name="connsiteY3" fmla="*/ 0 h 485144"/>
                <a:gd name="connsiteX4" fmla="*/ 313956 w 314088"/>
                <a:gd name="connsiteY4" fmla="*/ 0 h 4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88" h="485144">
                  <a:moveTo>
                    <a:pt x="14270" y="485144"/>
                  </a:moveTo>
                  <a:cubicBezTo>
                    <a:pt x="-1" y="386450"/>
                    <a:pt x="-14271" y="287757"/>
                    <a:pt x="28541" y="242572"/>
                  </a:cubicBezTo>
                  <a:cubicBezTo>
                    <a:pt x="71353" y="197387"/>
                    <a:pt x="223575" y="254463"/>
                    <a:pt x="271144" y="214034"/>
                  </a:cubicBezTo>
                  <a:cubicBezTo>
                    <a:pt x="318713" y="173605"/>
                    <a:pt x="313956" y="0"/>
                    <a:pt x="313956" y="0"/>
                  </a:cubicBezTo>
                  <a:lnTo>
                    <a:pt x="313956" y="0"/>
                  </a:lnTo>
                </a:path>
              </a:pathLst>
            </a:custGeom>
            <a:ln>
              <a:solidFill>
                <a:srgbClr val="000090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AB783516-E117-427F-9898-A03D5E022DB3}"/>
                </a:ext>
              </a:extLst>
            </p:cNvPr>
            <p:cNvCxnSpPr/>
            <p:nvPr/>
          </p:nvCxnSpPr>
          <p:spPr>
            <a:xfrm flipH="1">
              <a:off x="7418006" y="5056748"/>
              <a:ext cx="12365" cy="296947"/>
            </a:xfrm>
            <a:prstGeom prst="straightConnector1">
              <a:avLst/>
            </a:prstGeom>
            <a:ln>
              <a:solidFill>
                <a:srgbClr val="FC230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148A8301-20C4-436A-BB85-D0E3AF81D1EA}"/>
              </a:ext>
            </a:extLst>
          </p:cNvPr>
          <p:cNvGrpSpPr/>
          <p:nvPr/>
        </p:nvGrpSpPr>
        <p:grpSpPr>
          <a:xfrm>
            <a:off x="9851187" y="4916850"/>
            <a:ext cx="386686" cy="1042980"/>
            <a:chOff x="7448914" y="5081369"/>
            <a:chExt cx="386686" cy="1042980"/>
          </a:xfrm>
        </p:grpSpPr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F47E697A-B051-4B15-8681-D821F313880D}"/>
                </a:ext>
              </a:extLst>
            </p:cNvPr>
            <p:cNvSpPr txBox="1"/>
            <p:nvPr/>
          </p:nvSpPr>
          <p:spPr>
            <a:xfrm rot="16200000">
              <a:off x="7169350" y="5475454"/>
              <a:ext cx="928459" cy="3693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00009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 Light"/>
                  <a:ea typeface="Gill Sans" charset="0"/>
                  <a:cs typeface="Gill Sans" charset="0"/>
                </a:rPr>
                <a:t>commit</a:t>
              </a:r>
            </a:p>
          </p:txBody>
        </p: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73019753-7D55-430C-B591-B51C5FA5112C}"/>
                </a:ext>
              </a:extLst>
            </p:cNvPr>
            <p:cNvCxnSpPr/>
            <p:nvPr/>
          </p:nvCxnSpPr>
          <p:spPr>
            <a:xfrm flipH="1">
              <a:off x="7823235" y="5081369"/>
              <a:ext cx="12365" cy="296947"/>
            </a:xfrm>
            <a:prstGeom prst="straightConnector1">
              <a:avLst/>
            </a:prstGeom>
            <a:ln>
              <a:solidFill>
                <a:srgbClr val="FC230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itle 62"/>
          <p:cNvSpPr>
            <a:spLocks noGrp="1"/>
          </p:cNvSpPr>
          <p:nvPr>
            <p:ph type="title"/>
          </p:nvPr>
        </p:nvSpPr>
        <p:spPr>
          <a:xfrm>
            <a:off x="0" y="150805"/>
            <a:ext cx="12192000" cy="533400"/>
          </a:xfrm>
        </p:spPr>
        <p:txBody>
          <a:bodyPr/>
          <a:lstStyle/>
          <a:p>
            <a:r>
              <a:rPr lang="en-US" dirty="0"/>
              <a:t>Crash Recovery: Keep Complete Transactions</a:t>
            </a:r>
          </a:p>
        </p:txBody>
      </p:sp>
    </p:spTree>
    <p:extLst>
      <p:ext uri="{BB962C8B-B14F-4D97-AF65-F5344CB8AC3E}">
        <p14:creationId xmlns:p14="http://schemas.microsoft.com/office/powerpoint/2010/main" val="11370104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2786D-7095-47F4-BB1F-22DD73B5C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Journaling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AC825-386D-4541-AD94-57B79250E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143000"/>
            <a:ext cx="105664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Why go through all this trouble?</a:t>
            </a:r>
          </a:p>
          <a:p>
            <a:r>
              <a:rPr lang="en-US" dirty="0"/>
              <a:t>Updates atomic, even if we crash:</a:t>
            </a:r>
          </a:p>
          <a:p>
            <a:pPr lvl="1"/>
            <a:r>
              <a:rPr lang="en-US" dirty="0"/>
              <a:t>Update either gets fully applied or discarded</a:t>
            </a:r>
          </a:p>
          <a:p>
            <a:pPr lvl="1"/>
            <a:r>
              <a:rPr lang="en-US" dirty="0"/>
              <a:t>All physical operations </a:t>
            </a:r>
            <a:r>
              <a:rPr lang="en-US" i="1" dirty="0"/>
              <a:t>treated as a logical unit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Isn’t this expensive?</a:t>
            </a:r>
          </a:p>
          <a:p>
            <a:r>
              <a:rPr lang="en-US" dirty="0"/>
              <a:t>Yes! We're now writing all data twice (once to log, once to actual data blocks in target file)</a:t>
            </a:r>
          </a:p>
          <a:p>
            <a:r>
              <a:rPr lang="en-US" dirty="0"/>
              <a:t>Modern filesystems journal metadata updates only</a:t>
            </a:r>
          </a:p>
          <a:p>
            <a:pPr lvl="1"/>
            <a:r>
              <a:rPr lang="en-US" dirty="0"/>
              <a:t>Record modifications to file system data structures</a:t>
            </a:r>
          </a:p>
          <a:p>
            <a:pPr lvl="1"/>
            <a:r>
              <a:rPr lang="en-US" dirty="0"/>
              <a:t>But apply updates to a file’s contents directly</a:t>
            </a:r>
          </a:p>
        </p:txBody>
      </p:sp>
    </p:spTree>
    <p:extLst>
      <p:ext uri="{BB962C8B-B14F-4D97-AF65-F5344CB8AC3E}">
        <p14:creationId xmlns:p14="http://schemas.microsoft.com/office/powerpoint/2010/main" val="40167356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FFS Locality: Block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62484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Distribute header information (</a:t>
            </a:r>
            <a:r>
              <a:rPr lang="en-US" dirty="0" err="1"/>
              <a:t>inodes</a:t>
            </a:r>
            <a:r>
              <a:rPr lang="en-US" dirty="0"/>
              <a:t>) closer to the data blocks, in same “cylinder group”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File system volume divided into set of block groups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Data blocks, metadata, and free space </a:t>
            </a:r>
            <a:br>
              <a:rPr lang="en-US" dirty="0"/>
            </a:br>
            <a:r>
              <a:rPr lang="en-US" dirty="0"/>
              <a:t>interleaved within block group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Put directory and its files in common block group</a:t>
            </a:r>
          </a:p>
        </p:txBody>
      </p:sp>
      <p:pic>
        <p:nvPicPr>
          <p:cNvPr id="8" name="Picture 7" descr="Screen Shot 2014-10-22 at 5.27.38 PM.png"/>
          <p:cNvPicPr>
            <a:picLocks noChangeAspect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1219200"/>
            <a:ext cx="4471567" cy="454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374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FFS Locality: Block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75438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First-Free allocation of new file blocks</a:t>
            </a:r>
          </a:p>
          <a:p>
            <a:pPr lvl="1"/>
            <a:r>
              <a:rPr lang="en-US" altLang="ko-KR" dirty="0"/>
              <a:t>To expand file, first try successive blocks in bitmap, then </a:t>
            </a:r>
            <a:br>
              <a:rPr lang="en-US" altLang="ko-KR" dirty="0"/>
            </a:br>
            <a:r>
              <a:rPr lang="en-US" altLang="ko-KR" dirty="0"/>
              <a:t>choose new range of blocks</a:t>
            </a:r>
          </a:p>
          <a:p>
            <a:pPr lvl="1"/>
            <a:r>
              <a:rPr lang="en-US" dirty="0"/>
              <a:t>Few little holes at start, big sequential runs at </a:t>
            </a:r>
            <a:br>
              <a:rPr lang="en-US" dirty="0"/>
            </a:br>
            <a:r>
              <a:rPr lang="en-US" dirty="0"/>
              <a:t>end of group</a:t>
            </a:r>
          </a:p>
          <a:p>
            <a:pPr lvl="1"/>
            <a:r>
              <a:rPr lang="en-US" dirty="0"/>
              <a:t>Avoids fragmentation</a:t>
            </a:r>
          </a:p>
          <a:p>
            <a:pPr lvl="1"/>
            <a:r>
              <a:rPr lang="en-US" dirty="0"/>
              <a:t>Sequential layout for big files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Important: keep 10% or more free!</a:t>
            </a:r>
          </a:p>
          <a:p>
            <a:pPr lvl="1"/>
            <a:r>
              <a:rPr lang="en-US" dirty="0"/>
              <a:t>Reserve space in the Block Group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 descr="Screen Shot 2014-10-22 at 5.27.38 PM.png"/>
          <p:cNvPicPr>
            <a:picLocks noChangeAspect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2209800"/>
            <a:ext cx="4471567" cy="454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1694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Attack of the Rotational Delay</a:t>
            </a:r>
          </a:p>
        </p:txBody>
      </p:sp>
      <p:sp>
        <p:nvSpPr>
          <p:cNvPr id="94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057400"/>
            <a:ext cx="10668000" cy="4800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dirty="0"/>
              <a:t>Missing blocks due to rotational delay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Issue: Read one block, do processing, and read next block.  In meantime, disk has continued turning: missed next block! Need 1 revolution/block!</a:t>
            </a:r>
          </a:p>
          <a:p>
            <a:pPr lvl="1" algn="ctr"/>
            <a:endParaRPr lang="en-US" altLang="ko-KR" dirty="0"/>
          </a:p>
          <a:p>
            <a:pPr lvl="1" algn="ctr"/>
            <a:endParaRPr lang="en-US" altLang="ko-KR" dirty="0"/>
          </a:p>
          <a:p>
            <a:pPr lvl="1" algn="ctr"/>
            <a:endParaRPr lang="en-US" altLang="ko-KR" dirty="0"/>
          </a:p>
          <a:p>
            <a:pPr lvl="1" algn="ctr"/>
            <a:endParaRPr lang="en-US" altLang="ko-KR" dirty="0"/>
          </a:p>
          <a:p>
            <a:pPr lvl="1" algn="ctr"/>
            <a:endParaRPr lang="en-US" altLang="ko-KR" dirty="0"/>
          </a:p>
          <a:p>
            <a:pPr lvl="1" algn="ctr"/>
            <a:endParaRPr lang="en-US" altLang="ko-KR" dirty="0"/>
          </a:p>
          <a:p>
            <a:pPr lvl="1" algn="ctr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135333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4131" grpId="0" uiExpand="1" build="p"/>
    </p:bld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DefClass">
      <a:majorFont>
        <a:latin typeface="OpenDyslexic3"/>
        <a:ea typeface=""/>
        <a:cs typeface=""/>
      </a:majorFont>
      <a:minorFont>
        <a:latin typeface="OpenDyslexic 3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Gill Sans Light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60</Pages>
  <Words>3806</Words>
  <Application>Microsoft Office PowerPoint</Application>
  <PresentationFormat>Widescreen</PresentationFormat>
  <Paragraphs>746</Paragraphs>
  <Slides>62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2" baseType="lpstr">
      <vt:lpstr>Arial</vt:lpstr>
      <vt:lpstr>Comic Sans MS</vt:lpstr>
      <vt:lpstr>Consolas</vt:lpstr>
      <vt:lpstr>Courier New</vt:lpstr>
      <vt:lpstr>Gill Sans</vt:lpstr>
      <vt:lpstr>Gill Sans Light</vt:lpstr>
      <vt:lpstr>OpenDyslexic 3</vt:lpstr>
      <vt:lpstr>OpenDyslexic3</vt:lpstr>
      <vt:lpstr>Times New Roman</vt:lpstr>
      <vt:lpstr>Office</vt:lpstr>
      <vt:lpstr>CS162 Operating Systems and Systems Programming Lecture 20   File Systems</vt:lpstr>
      <vt:lpstr>Recall: Inodes in Unix</vt:lpstr>
      <vt:lpstr>Recall: Inode Structure</vt:lpstr>
      <vt:lpstr>Recall: Critical Factors in File System Design</vt:lpstr>
      <vt:lpstr>Recall: Magnetic Disks</vt:lpstr>
      <vt:lpstr>Fast File System (BSD 4.2, 1984)</vt:lpstr>
      <vt:lpstr>FFS Locality: Block Groups</vt:lpstr>
      <vt:lpstr>FFS Locality: Block Groups</vt:lpstr>
      <vt:lpstr>Attack of the Rotational Delay</vt:lpstr>
      <vt:lpstr>Attack of the Rotational Delay</vt:lpstr>
      <vt:lpstr>UNIX 4.2 BSD FFS</vt:lpstr>
      <vt:lpstr>What about other file systems?</vt:lpstr>
      <vt:lpstr>FAT (File Allocation Table)</vt:lpstr>
      <vt:lpstr>FAT (File Allocation Table)</vt:lpstr>
      <vt:lpstr>FAT (File Allocation Table)</vt:lpstr>
      <vt:lpstr>FAT (File Allocation Table)</vt:lpstr>
      <vt:lpstr>FAT: Directories</vt:lpstr>
      <vt:lpstr>FAT Discussion</vt:lpstr>
      <vt:lpstr>Windows NTFS</vt:lpstr>
      <vt:lpstr>New Technology File System (NTFS)</vt:lpstr>
      <vt:lpstr>NTFS</vt:lpstr>
      <vt:lpstr>NTFS Small File: Data stored with Metadata</vt:lpstr>
      <vt:lpstr>NTFS Medium File: Extents for File Data</vt:lpstr>
      <vt:lpstr>NTFS Large File: Pointers to Other MFT</vt:lpstr>
      <vt:lpstr>NTFS Directories</vt:lpstr>
      <vt:lpstr>Buffer Cache</vt:lpstr>
      <vt:lpstr>File System Buffer Cache</vt:lpstr>
      <vt:lpstr>File System Buffer Cache: open</vt:lpstr>
      <vt:lpstr>File System Buffer Cache: open</vt:lpstr>
      <vt:lpstr>File System Buffer Cache: Read?</vt:lpstr>
      <vt:lpstr>File System Buffer Cache: Write?</vt:lpstr>
      <vt:lpstr>File System Buffer Cache: Eviction?</vt:lpstr>
      <vt:lpstr>File System Caching</vt:lpstr>
      <vt:lpstr>File System Caching (con’t)</vt:lpstr>
      <vt:lpstr>File System Prefetching</vt:lpstr>
      <vt:lpstr>Delayed Writes</vt:lpstr>
      <vt:lpstr>Delayed Writes (Advantages)</vt:lpstr>
      <vt:lpstr>Buffer Caching vs. Demand Paging</vt:lpstr>
      <vt:lpstr>Dealing with Persistent State</vt:lpstr>
      <vt:lpstr>Boom!</vt:lpstr>
      <vt:lpstr>Important “ilities”</vt:lpstr>
      <vt:lpstr>File System Reliability</vt:lpstr>
      <vt:lpstr>Storage Reliability Problem</vt:lpstr>
      <vt:lpstr>Threats to Reliability</vt:lpstr>
      <vt:lpstr>Two Reliability Approaches</vt:lpstr>
      <vt:lpstr>Reliability Approach #1: Careful Ordering</vt:lpstr>
      <vt:lpstr>Berkeley FFS: Create a File</vt:lpstr>
      <vt:lpstr>Reliability Approach #2: Copy on Write File Layout</vt:lpstr>
      <vt:lpstr>More General Reliability Solutions</vt:lpstr>
      <vt:lpstr>Transactions</vt:lpstr>
      <vt:lpstr>Key Concept: Transaction</vt:lpstr>
      <vt:lpstr>Typical Structure</vt:lpstr>
      <vt:lpstr>“Classic” Example: Transaction</vt:lpstr>
      <vt:lpstr>Concept of a log</vt:lpstr>
      <vt:lpstr>Transactional File Systems</vt:lpstr>
      <vt:lpstr>Journaling File Systems</vt:lpstr>
      <vt:lpstr>Creating a File (No Journaling Yet)</vt:lpstr>
      <vt:lpstr>Creating a File (With Journaling)</vt:lpstr>
      <vt:lpstr>After Commit, Eventually Replay Transaction</vt:lpstr>
      <vt:lpstr>Crash Recovery: Discard Partial Transactions</vt:lpstr>
      <vt:lpstr>Crash Recovery: Keep Complete Transactions</vt:lpstr>
      <vt:lpstr>Journaling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/>
  <cp:lastModifiedBy/>
  <cp:revision>1</cp:revision>
  <dcterms:created xsi:type="dcterms:W3CDTF">2022-10-13T21:57:39Z</dcterms:created>
  <dcterms:modified xsi:type="dcterms:W3CDTF">2023-11-07T19:39:24Z</dcterms:modified>
</cp:coreProperties>
</file>