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56" r:id="rId2"/>
    <p:sldId id="1965" r:id="rId3"/>
    <p:sldId id="2042" r:id="rId4"/>
    <p:sldId id="2084" r:id="rId5"/>
    <p:sldId id="2085" r:id="rId6"/>
    <p:sldId id="2165" r:id="rId7"/>
    <p:sldId id="2149" r:id="rId8"/>
    <p:sldId id="2151" r:id="rId9"/>
    <p:sldId id="2152" r:id="rId10"/>
    <p:sldId id="2153" r:id="rId11"/>
    <p:sldId id="2154" r:id="rId12"/>
    <p:sldId id="2067" r:id="rId13"/>
    <p:sldId id="2068" r:id="rId14"/>
    <p:sldId id="2069" r:id="rId15"/>
    <p:sldId id="2070" r:id="rId16"/>
    <p:sldId id="2071" r:id="rId17"/>
    <p:sldId id="2157" r:id="rId18"/>
    <p:sldId id="2158" r:id="rId19"/>
    <p:sldId id="2159" r:id="rId20"/>
    <p:sldId id="2160" r:id="rId21"/>
    <p:sldId id="2161" r:id="rId22"/>
    <p:sldId id="2077" r:id="rId23"/>
    <p:sldId id="2162" r:id="rId24"/>
    <p:sldId id="2163" r:id="rId25"/>
    <p:sldId id="2164" r:id="rId26"/>
    <p:sldId id="709" r:id="rId27"/>
    <p:sldId id="2248" r:id="rId28"/>
    <p:sldId id="2138" r:id="rId29"/>
    <p:sldId id="2247" r:id="rId30"/>
    <p:sldId id="2087" r:id="rId31"/>
    <p:sldId id="2139" r:id="rId32"/>
    <p:sldId id="2244" r:id="rId33"/>
    <p:sldId id="2245" r:id="rId34"/>
    <p:sldId id="2246" r:id="rId35"/>
    <p:sldId id="2249" r:id="rId36"/>
    <p:sldId id="2092" r:id="rId37"/>
    <p:sldId id="2289" r:id="rId38"/>
    <p:sldId id="2291" r:id="rId39"/>
    <p:sldId id="2292" r:id="rId40"/>
    <p:sldId id="2294" r:id="rId41"/>
    <p:sldId id="2297" r:id="rId42"/>
    <p:sldId id="2298" r:id="rId43"/>
    <p:sldId id="2299" r:id="rId44"/>
    <p:sldId id="2254" r:id="rId45"/>
    <p:sldId id="2256" r:id="rId46"/>
    <p:sldId id="2257" r:id="rId47"/>
    <p:sldId id="2258" r:id="rId48"/>
    <p:sldId id="2259" r:id="rId49"/>
    <p:sldId id="2260" r:id="rId50"/>
    <p:sldId id="2261" r:id="rId51"/>
    <p:sldId id="2262" r:id="rId52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4F3C13FA-BCF9-4A53-BFE1-A383FCC05860}">
          <p14:sldIdLst>
            <p14:sldId id="256"/>
            <p14:sldId id="1965"/>
            <p14:sldId id="2042"/>
            <p14:sldId id="2084"/>
            <p14:sldId id="2085"/>
            <p14:sldId id="2165"/>
            <p14:sldId id="2149"/>
            <p14:sldId id="2151"/>
            <p14:sldId id="2152"/>
            <p14:sldId id="2153"/>
            <p14:sldId id="2154"/>
            <p14:sldId id="2067"/>
            <p14:sldId id="2068"/>
            <p14:sldId id="2069"/>
            <p14:sldId id="2070"/>
            <p14:sldId id="2071"/>
            <p14:sldId id="2157"/>
            <p14:sldId id="2158"/>
            <p14:sldId id="2159"/>
            <p14:sldId id="2160"/>
            <p14:sldId id="2161"/>
            <p14:sldId id="2077"/>
            <p14:sldId id="2162"/>
            <p14:sldId id="2163"/>
            <p14:sldId id="2164"/>
            <p14:sldId id="709"/>
            <p14:sldId id="2248"/>
            <p14:sldId id="2138"/>
            <p14:sldId id="2247"/>
            <p14:sldId id="2087"/>
            <p14:sldId id="2139"/>
            <p14:sldId id="2244"/>
            <p14:sldId id="2245"/>
            <p14:sldId id="2246"/>
            <p14:sldId id="2249"/>
            <p14:sldId id="2092"/>
            <p14:sldId id="2289"/>
            <p14:sldId id="2291"/>
            <p14:sldId id="2292"/>
            <p14:sldId id="2294"/>
            <p14:sldId id="2297"/>
            <p14:sldId id="2298"/>
            <p14:sldId id="2299"/>
            <p14:sldId id="2254"/>
            <p14:sldId id="2256"/>
            <p14:sldId id="2257"/>
            <p14:sldId id="2258"/>
            <p14:sldId id="2259"/>
            <p14:sldId id="2260"/>
            <p14:sldId id="2261"/>
            <p14:sldId id="2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FF"/>
    <a:srgbClr val="A18623"/>
    <a:srgbClr val="9E7800"/>
    <a:srgbClr val="C49500"/>
    <a:srgbClr val="F430AB"/>
    <a:srgbClr val="E6E703"/>
    <a:srgbClr val="72AAAE"/>
    <a:srgbClr val="2A40E2"/>
    <a:srgbClr val="233AE1"/>
    <a:srgbClr val="1C3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34C71B-9E2A-4386-933A-6A456DA1DFB4}" v="672" dt="2023-11-09T18:46:52.5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76"/>
    <p:restoredTop sz="73088" autoAdjust="0"/>
  </p:normalViewPr>
  <p:slideViewPr>
    <p:cSldViewPr>
      <p:cViewPr varScale="1">
        <p:scale>
          <a:sx n="70" d="100"/>
          <a:sy n="70" d="100"/>
        </p:scale>
        <p:origin x="1224" y="4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3" d="100"/>
        <a:sy n="73" d="100"/>
      </p:scale>
      <p:origin x="0" y="-13548"/>
    </p:cViewPr>
  </p:sorterViewPr>
  <p:notesViewPr>
    <p:cSldViewPr>
      <p:cViewPr varScale="1">
        <p:scale>
          <a:sx n="91" d="100"/>
          <a:sy n="91" d="100"/>
        </p:scale>
        <p:origin x="153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77495" y="6956426"/>
            <a:ext cx="847805" cy="283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95" tIns="46988" rIns="92295" bIns="46988">
            <a:spAutoFit/>
          </a:bodyPr>
          <a:lstStyle/>
          <a:p>
            <a:pPr algn="ctr" defTabSz="917376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376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62593" y="6956426"/>
            <a:ext cx="877605" cy="283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95" tIns="46988" rIns="92295" bIns="46988">
            <a:spAutoFit/>
          </a:bodyPr>
          <a:lstStyle/>
          <a:p>
            <a:pPr algn="ctr" defTabSz="917376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376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4" y="3475040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50" tIns="46988" rIns="95650" bIns="469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6800" cy="27447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4975" y="690563"/>
            <a:ext cx="6127750" cy="344805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9" y="4367214"/>
            <a:ext cx="5597525" cy="4137025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9160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9985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77283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551130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434875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4582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63975" y="8733864"/>
            <a:ext cx="3032568" cy="45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5B9C670A-E85D-F14B-ACAE-B9AD1B18C220}" type="slidenum">
              <a:rPr lang="en-US">
                <a:latin typeface="Times New Roman" charset="0"/>
              </a:rPr>
              <a:pPr eaLnBrk="1" hangingPunct="1"/>
              <a:t>36</a:t>
            </a:fld>
            <a:endParaRPr lang="en-US">
              <a:latin typeface="Times New Roman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4139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708220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2716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041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0933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25003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136516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52410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43851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26880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89335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09861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0508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693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32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328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953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156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839" y="8685611"/>
            <a:ext cx="2972027" cy="4564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D3009A80-F05D-744A-88D4-360587150535}" type="slidenum">
              <a:rPr lang="en-US"/>
              <a:pPr eaLnBrk="1" hangingPunct="1"/>
              <a:t>14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92150"/>
            <a:ext cx="6073775" cy="3417888"/>
          </a:xfrm>
          <a:solidFill>
            <a:srgbClr val="FFFFFF"/>
          </a:solidFill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4942" tIns="47471" rIns="94942" bIns="47471"/>
          <a:lstStyle/>
          <a:p>
            <a:pPr eaLnBrk="1" hangingPunct="1"/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579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991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+mj-lt"/>
                <a:ea typeface="Gill Sans" charset="0"/>
                <a:cs typeface="Gill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+mn-lt"/>
                <a:ea typeface="Gill Sans Light" charset="0"/>
                <a:cs typeface="Gill Sans Light" charset="0"/>
              </a:defRPr>
            </a:lvl1pPr>
            <a:lvl2pPr>
              <a:defRPr b="0" i="0">
                <a:latin typeface="+mn-lt"/>
                <a:ea typeface="Gill Sans Light" charset="0"/>
                <a:cs typeface="Gill Sans Light" charset="0"/>
              </a:defRPr>
            </a:lvl2pPr>
            <a:lvl3pPr>
              <a:defRPr b="0" i="0">
                <a:latin typeface="+mn-lt"/>
                <a:ea typeface="Gill Sans Light" charset="0"/>
                <a:cs typeface="Gill Sans Light" charset="0"/>
              </a:defRPr>
            </a:lvl3pPr>
            <a:lvl4pPr>
              <a:defRPr b="0" i="0">
                <a:latin typeface="+mn-lt"/>
                <a:ea typeface="Gill Sans Light" charset="0"/>
                <a:cs typeface="Gill Sans Light" charset="0"/>
              </a:defRPr>
            </a:lvl4pPr>
            <a:lvl5pPr>
              <a:defRPr b="0" i="0">
                <a:latin typeface="+mn-lt"/>
                <a:ea typeface="Gill Sans Light" charset="0"/>
                <a:cs typeface="Gill Sans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Body Text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11460514" y="6551306"/>
            <a:ext cx="621947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21.</a:t>
            </a:r>
            <a:fld id="{8B82DB86-37F9-954E-8F10-00623E1FD261}" type="slidenum">
              <a:rPr lang="en-US" sz="1400" b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pPr algn="ctr"/>
              <a:t>‹#›</a:t>
            </a:fld>
            <a:endParaRPr lang="en-US" sz="1400" b="0" dirty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Arial" charset="0"/>
              <a:cs typeface="Arial" charset="0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4894272" y="6537472"/>
            <a:ext cx="2403456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Crooks CS162 © UCB Fall 2023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+mj-lt"/>
          <a:ea typeface="ＭＳ Ｐゴシック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ＭＳ Ｐゴシック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>
          <a:solidFill>
            <a:schemeClr val="tx1"/>
          </a:solidFill>
          <a:latin typeface="+mn-lt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400">
          <a:solidFill>
            <a:schemeClr val="tx1"/>
          </a:solidFill>
          <a:latin typeface="+mn-lt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>
          <a:solidFill>
            <a:schemeClr val="tx1"/>
          </a:solidFill>
          <a:latin typeface="+mn-lt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en.wikipedia.org/wiki/Comparison_of_data-serialization_formats" TargetMode="Externa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B96498D-3A6C-59CC-DB61-B2D5F5A6C1BD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bg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295400"/>
            <a:ext cx="12192000" cy="2057400"/>
          </a:xfrm>
        </p:spPr>
        <p:txBody>
          <a:bodyPr/>
          <a:lstStyle/>
          <a:p>
            <a:pPr>
              <a:defRPr/>
            </a:pPr>
            <a:r>
              <a:rPr lang="en-US" sz="3000" dirty="0">
                <a:latin typeface="+mj-lt"/>
              </a:rPr>
              <a:t>CS162</a:t>
            </a:r>
            <a:br>
              <a:rPr lang="en-US" sz="3000" dirty="0">
                <a:latin typeface="+mj-lt"/>
              </a:rPr>
            </a:br>
            <a:r>
              <a:rPr lang="en-US" sz="3000" dirty="0">
                <a:latin typeface="+mj-lt"/>
              </a:rPr>
              <a:t>Operating Systems and</a:t>
            </a:r>
            <a:br>
              <a:rPr lang="en-US" sz="3000" dirty="0">
                <a:latin typeface="+mj-lt"/>
              </a:rPr>
            </a:br>
            <a:r>
              <a:rPr lang="en-US" sz="3000" dirty="0">
                <a:latin typeface="+mj-lt"/>
              </a:rPr>
              <a:t>Systems Programming</a:t>
            </a:r>
            <a:br>
              <a:rPr lang="en-US" sz="3000" dirty="0">
                <a:latin typeface="+mj-lt"/>
              </a:rPr>
            </a:br>
            <a:r>
              <a:rPr lang="en-US" sz="3000" dirty="0">
                <a:latin typeface="+mj-lt"/>
              </a:rPr>
              <a:t>Lecture 21</a:t>
            </a:r>
            <a:br>
              <a:rPr lang="en-US" sz="3000" dirty="0">
                <a:latin typeface="+mj-lt"/>
              </a:rPr>
            </a:br>
            <a:br>
              <a:rPr lang="en-US" sz="3000" dirty="0">
                <a:latin typeface="+mj-lt"/>
              </a:rPr>
            </a:br>
            <a:br>
              <a:rPr lang="en-US" sz="3000" dirty="0">
                <a:latin typeface="+mj-lt"/>
              </a:rPr>
            </a:br>
            <a:r>
              <a:rPr lang="en-US" sz="3000" dirty="0"/>
              <a:t>Reliability &amp; Distributed Systems</a:t>
            </a:r>
            <a:endParaRPr lang="en-US" sz="3000" dirty="0">
              <a:latin typeface="+mj-lt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91000"/>
            <a:ext cx="8001000" cy="1447800"/>
          </a:xfrm>
        </p:spPr>
        <p:txBody>
          <a:bodyPr/>
          <a:lstStyle/>
          <a:p>
            <a:pPr marL="285750" indent="-285750">
              <a:defRPr/>
            </a:pPr>
            <a:r>
              <a:rPr lang="en-US" altLang="en-US" dirty="0">
                <a:latin typeface="+mj-lt"/>
                <a:ea typeface="Gill Sans" charset="0"/>
              </a:rPr>
              <a:t>Professor Natacha Crooks</a:t>
            </a:r>
          </a:p>
          <a:p>
            <a:pPr marL="285750" indent="-285750">
              <a:defRPr/>
            </a:pPr>
            <a:r>
              <a:rPr lang="en-US" altLang="en-US" dirty="0">
                <a:latin typeface="+mj-lt"/>
                <a:ea typeface="Gill Sans" charset="0"/>
              </a:rPr>
              <a:t>https://cs162.org/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A7337522-8EBC-710A-3C8B-B5C35ABD3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172200"/>
            <a:ext cx="106680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Tx/>
              <a:buNone/>
              <a:defRPr sz="2400">
                <a:solidFill>
                  <a:schemeClr val="tx1"/>
                </a:solidFill>
                <a:latin typeface="Gill Sans" charset="0"/>
                <a:ea typeface="ＭＳ Ｐゴシック" charset="0"/>
                <a:cs typeface="Gill Sans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defRPr/>
            </a:pPr>
            <a:r>
              <a:rPr lang="en-US" altLang="en-US" sz="1600" b="0" kern="0">
                <a:latin typeface="+mj-lt"/>
                <a:ea typeface="Gill Sans" charset="0"/>
              </a:rPr>
              <a:t>Slides based on prior slide decks from David Culler, Ion </a:t>
            </a:r>
            <a:r>
              <a:rPr lang="en-US" altLang="en-US" sz="1600" b="0" kern="0" err="1">
                <a:latin typeface="+mj-lt"/>
                <a:ea typeface="Gill Sans" charset="0"/>
              </a:rPr>
              <a:t>Stoica</a:t>
            </a:r>
            <a:r>
              <a:rPr lang="en-US" altLang="en-US" sz="1600" b="0" kern="0">
                <a:latin typeface="+mj-lt"/>
                <a:ea typeface="Gill Sans" charset="0"/>
              </a:rPr>
              <a:t>, John </a:t>
            </a:r>
            <a:r>
              <a:rPr lang="en-US" altLang="en-US" sz="1600" b="0" kern="0" err="1">
                <a:latin typeface="+mj-lt"/>
                <a:ea typeface="Gill Sans" charset="0"/>
              </a:rPr>
              <a:t>Kubiatowicz</a:t>
            </a:r>
            <a:r>
              <a:rPr lang="en-US" altLang="en-US" sz="1600" b="0" kern="0">
                <a:latin typeface="+mj-lt"/>
                <a:ea typeface="Gill Sans" charset="0"/>
              </a:rPr>
              <a:t>, Alison Norman and Lorenzo </a:t>
            </a:r>
            <a:r>
              <a:rPr lang="en-US" altLang="en-US" sz="1600" b="0" kern="0" err="1">
                <a:latin typeface="+mj-lt"/>
                <a:ea typeface="Gill Sans" charset="0"/>
              </a:rPr>
              <a:t>Alvisi</a:t>
            </a:r>
            <a:endParaRPr lang="en-US" altLang="en-US" sz="1600" b="0" kern="0">
              <a:latin typeface="+mj-lt"/>
              <a:ea typeface="Gill Sans" charset="0"/>
            </a:endParaRPr>
          </a:p>
        </p:txBody>
      </p:sp>
    </p:spTree>
  </p:cSld>
  <p:clrMapOvr>
    <a:masterClrMapping/>
  </p:clrMapOvr>
  <p:transition advTm="36173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7805B21-5D71-7F60-A3F1-C1DDCBA8A8DC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bg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0D70AA2-2ADF-4EC2-8065-146BF2241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Berkeley FFS: Create a File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D56A329-CE58-4E03-9E34-476B54201A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801" y="1295400"/>
            <a:ext cx="5181600" cy="51054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  <a:buNone/>
            </a:pPr>
            <a:r>
              <a:rPr lang="en-US" u="sng" dirty="0"/>
              <a:t>Normal operation:</a:t>
            </a:r>
          </a:p>
          <a:p>
            <a:pPr>
              <a:lnSpc>
                <a:spcPct val="100000"/>
              </a:lnSpc>
            </a:pPr>
            <a:r>
              <a:rPr lang="en-US" dirty="0"/>
              <a:t>Allocate data block</a:t>
            </a:r>
          </a:p>
          <a:p>
            <a:pPr>
              <a:lnSpc>
                <a:spcPct val="100000"/>
              </a:lnSpc>
            </a:pPr>
            <a:r>
              <a:rPr lang="en-US" dirty="0"/>
              <a:t>Write data block</a:t>
            </a:r>
          </a:p>
          <a:p>
            <a:pPr>
              <a:lnSpc>
                <a:spcPct val="100000"/>
              </a:lnSpc>
            </a:pPr>
            <a:r>
              <a:rPr lang="en-US" dirty="0"/>
              <a:t>Allocate </a:t>
            </a:r>
            <a:r>
              <a:rPr lang="en-US" dirty="0" err="1"/>
              <a:t>inode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Write </a:t>
            </a:r>
            <a:r>
              <a:rPr lang="en-US" dirty="0" err="1"/>
              <a:t>inode</a:t>
            </a:r>
            <a:r>
              <a:rPr lang="en-US" dirty="0"/>
              <a:t> block</a:t>
            </a:r>
          </a:p>
          <a:p>
            <a:pPr>
              <a:lnSpc>
                <a:spcPct val="100000"/>
              </a:lnSpc>
            </a:pPr>
            <a:r>
              <a:rPr lang="en-US" dirty="0"/>
              <a:t>Update bitmap of free blocks and </a:t>
            </a:r>
            <a:r>
              <a:rPr lang="en-US" dirty="0" err="1"/>
              <a:t>inodes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Update directory with file name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  </a:t>
            </a:r>
            <a:r>
              <a:rPr lang="en-US" dirty="0" err="1"/>
              <a:t>inode</a:t>
            </a:r>
            <a:r>
              <a:rPr lang="en-US" dirty="0"/>
              <a:t> number</a:t>
            </a:r>
          </a:p>
          <a:p>
            <a:pPr>
              <a:lnSpc>
                <a:spcPct val="100000"/>
              </a:lnSpc>
            </a:pPr>
            <a:r>
              <a:rPr lang="en-US" dirty="0"/>
              <a:t>Update modify time for directory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05154CE-0522-4590-8EF4-02FC3861BC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279071"/>
            <a:ext cx="5181600" cy="51054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  <a:buNone/>
            </a:pPr>
            <a:r>
              <a:rPr lang="en-US" u="sng" dirty="0"/>
              <a:t>Recovery:</a:t>
            </a:r>
          </a:p>
          <a:p>
            <a:pPr>
              <a:lnSpc>
                <a:spcPct val="100000"/>
              </a:lnSpc>
            </a:pPr>
            <a:r>
              <a:rPr lang="en-US" dirty="0"/>
              <a:t>Scan </a:t>
            </a:r>
            <a:r>
              <a:rPr lang="en-US" dirty="0" err="1"/>
              <a:t>inode</a:t>
            </a:r>
            <a:r>
              <a:rPr lang="en-US" dirty="0"/>
              <a:t> table</a:t>
            </a:r>
          </a:p>
          <a:p>
            <a:pPr>
              <a:lnSpc>
                <a:spcPct val="100000"/>
              </a:lnSpc>
            </a:pPr>
            <a:r>
              <a:rPr lang="en-US" dirty="0"/>
              <a:t>If any unlinked files (not in any directory), delete or put in lost &amp; found </a:t>
            </a:r>
            <a:r>
              <a:rPr lang="en-US" dirty="0" err="1"/>
              <a:t>dir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Compare free block bitmap against </a:t>
            </a:r>
            <a:r>
              <a:rPr lang="en-US" dirty="0" err="1"/>
              <a:t>inode</a:t>
            </a:r>
            <a:r>
              <a:rPr lang="en-US" dirty="0"/>
              <a:t> trees</a:t>
            </a:r>
          </a:p>
          <a:p>
            <a:pPr>
              <a:lnSpc>
                <a:spcPct val="100000"/>
              </a:lnSpc>
            </a:pPr>
            <a:r>
              <a:rPr lang="en-US" dirty="0"/>
              <a:t>Scan directories for missing update/access times</a:t>
            </a:r>
          </a:p>
          <a:p>
            <a:pPr algn="ctr">
              <a:lnSpc>
                <a:spcPct val="100000"/>
              </a:lnSpc>
            </a:pPr>
            <a:endParaRPr lang="en-US" dirty="0">
              <a:solidFill>
                <a:schemeClr val="accent1"/>
              </a:solidFill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i="1" dirty="0">
                <a:solidFill>
                  <a:schemeClr val="accent1"/>
                </a:solidFill>
              </a:rPr>
              <a:t>Time proportional to disk size</a:t>
            </a:r>
          </a:p>
        </p:txBody>
      </p:sp>
    </p:spTree>
    <p:extLst>
      <p:ext uri="{BB962C8B-B14F-4D97-AF65-F5344CB8AC3E}">
        <p14:creationId xmlns:p14="http://schemas.microsoft.com/office/powerpoint/2010/main" val="12812441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D8FF716-8824-CD81-F7D7-83A8D07A1803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bg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12115800" cy="533400"/>
          </a:xfrm>
        </p:spPr>
        <p:txBody>
          <a:bodyPr/>
          <a:lstStyle/>
          <a:p>
            <a:r>
              <a:rPr lang="en-US" sz="2800" dirty="0"/>
              <a:t>Reliability Approach #2: Copy on Write File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066800"/>
            <a:ext cx="108585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Create a new version of the file with the updated data</a:t>
            </a:r>
          </a:p>
          <a:p>
            <a:pPr lvl="1"/>
            <a:r>
              <a:rPr lang="en-US" dirty="0"/>
              <a:t>Reuse blocks that don’t change much of what is already in place</a:t>
            </a:r>
          </a:p>
          <a:p>
            <a:pPr marL="1371600" lvl="3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Seems expensive!  </a:t>
            </a:r>
          </a:p>
          <a:p>
            <a:pPr lvl="1"/>
            <a:r>
              <a:rPr lang="en-US" dirty="0"/>
              <a:t>But Updates can be batched</a:t>
            </a:r>
          </a:p>
          <a:p>
            <a:pPr lvl="1"/>
            <a:r>
              <a:rPr lang="en-US" dirty="0"/>
              <a:t>Almost all disk writes can occur in parallel</a:t>
            </a:r>
          </a:p>
          <a:p>
            <a:pPr lvl="4"/>
            <a:endParaRPr lang="en-US" dirty="0"/>
          </a:p>
          <a:p>
            <a:pPr marL="0" indent="0">
              <a:buNone/>
            </a:pPr>
            <a:r>
              <a:rPr lang="en-US" dirty="0"/>
              <a:t>Approach taken in network file server appliances</a:t>
            </a:r>
          </a:p>
          <a:p>
            <a:pPr lvl="1"/>
            <a:r>
              <a:rPr lang="en-US" dirty="0"/>
              <a:t>NetApp’s Write Anywhere File Layout (WAFL)</a:t>
            </a:r>
          </a:p>
          <a:p>
            <a:pPr lvl="1"/>
            <a:r>
              <a:rPr lang="en-US" dirty="0"/>
              <a:t>ZFS (Sun/Oracle) and </a:t>
            </a:r>
            <a:r>
              <a:rPr lang="en-US" dirty="0" err="1"/>
              <a:t>OpenZFS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44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615A0F-529D-1DF6-6A31-FD1A1D7EE173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bg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General Reliability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11125200" cy="5410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Use Transactions for atomic updates</a:t>
            </a:r>
          </a:p>
          <a:p>
            <a:pPr lvl="1"/>
            <a:r>
              <a:rPr lang="en-US" dirty="0"/>
              <a:t>Ensure that multiple related updates are performed atomically</a:t>
            </a:r>
          </a:p>
          <a:p>
            <a:pPr lvl="1"/>
            <a:r>
              <a:rPr lang="en-US" dirty="0"/>
              <a:t>i.e., if a crash occurs in the middle, the state of the systems reflects either all or none of the updates</a:t>
            </a:r>
          </a:p>
          <a:p>
            <a:pPr lvl="1"/>
            <a:r>
              <a:rPr lang="en-US" dirty="0"/>
              <a:t>Most modern file systems use transactions internally to update </a:t>
            </a:r>
            <a:r>
              <a:rPr lang="en-US" dirty="0" err="1"/>
              <a:t>filesystem</a:t>
            </a:r>
            <a:r>
              <a:rPr lang="en-US" dirty="0"/>
              <a:t> structures and metadata</a:t>
            </a:r>
          </a:p>
          <a:p>
            <a:pPr lvl="1"/>
            <a:r>
              <a:rPr lang="en-US" dirty="0"/>
              <a:t>Many applications implement their own transactions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Provide Redundancy for media failures</a:t>
            </a:r>
          </a:p>
          <a:p>
            <a:pPr lvl="1"/>
            <a:r>
              <a:rPr lang="en-US" dirty="0"/>
              <a:t>Redundant representation on media (Error Correcting Codes)</a:t>
            </a:r>
          </a:p>
          <a:p>
            <a:pPr lvl="1"/>
            <a:r>
              <a:rPr lang="en-US" dirty="0"/>
              <a:t>Replication across media (e.g., RAID disk array)</a:t>
            </a:r>
          </a:p>
        </p:txBody>
      </p:sp>
    </p:spTree>
    <p:extLst>
      <p:ext uri="{BB962C8B-B14F-4D97-AF65-F5344CB8AC3E}">
        <p14:creationId xmlns:p14="http://schemas.microsoft.com/office/powerpoint/2010/main" val="3597170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4A6ED1E-D3B1-9696-2114-77841FC352B2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bg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066800"/>
            <a:ext cx="10439400" cy="5486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Closely related to critical sections for manipulating shared data structures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They extend concept of atomic update from memory to stable storage</a:t>
            </a:r>
          </a:p>
          <a:p>
            <a:pPr lvl="1"/>
            <a:r>
              <a:rPr lang="en-US" dirty="0"/>
              <a:t>Atomically update multiple persistent data structures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Many ad-hoc approaches</a:t>
            </a:r>
          </a:p>
          <a:p>
            <a:pPr lvl="1"/>
            <a:r>
              <a:rPr lang="en-US" dirty="0"/>
              <a:t>FFS carefully ordered the sequence of updates so that if a crash occurred while manipulating directory or </a:t>
            </a:r>
            <a:r>
              <a:rPr lang="en-US" dirty="0" err="1"/>
              <a:t>inodes</a:t>
            </a:r>
            <a:r>
              <a:rPr lang="en-US" dirty="0"/>
              <a:t> the disk scan on reboot would detect and recover the error (</a:t>
            </a:r>
            <a:r>
              <a:rPr lang="en-US" dirty="0" err="1"/>
              <a:t>fsck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Applications use temporary files and rename </a:t>
            </a:r>
          </a:p>
        </p:txBody>
      </p:sp>
    </p:spTree>
    <p:extLst>
      <p:ext uri="{BB962C8B-B14F-4D97-AF65-F5344CB8AC3E}">
        <p14:creationId xmlns:p14="http://schemas.microsoft.com/office/powerpoint/2010/main" val="3905638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D6EBAD7-6D49-BA17-7C79-7A33DFC41D98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bg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-76200"/>
            <a:ext cx="7772400" cy="897236"/>
          </a:xfrm>
        </p:spPr>
        <p:txBody>
          <a:bodyPr/>
          <a:lstStyle/>
          <a:p>
            <a:pPr eaLnBrk="1" hangingPunct="1"/>
            <a:r>
              <a:rPr lang="en-US" sz="3600">
                <a:ea typeface="MS PGothic" charset="0"/>
              </a:rPr>
              <a:t>Key Concept: Transaction</a:t>
            </a:r>
            <a:endParaRPr lang="en-US" sz="3600" dirty="0">
              <a:ea typeface="MS PGothic" charset="0"/>
            </a:endParaRP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10972800" cy="52832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i="1" dirty="0">
                <a:solidFill>
                  <a:schemeClr val="accent1"/>
                </a:solidFill>
              </a:rPr>
              <a:t>transaction</a:t>
            </a:r>
            <a:r>
              <a:rPr lang="en-US" dirty="0"/>
              <a:t> is an atomic sequence of reads and writes that takes the system from consistent state to another.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Recall: Code in a critical section appears atomic to other threads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Transactions extend the concept of atomic updates from </a:t>
            </a:r>
            <a:r>
              <a:rPr lang="en-US" i="1" dirty="0"/>
              <a:t>memory</a:t>
            </a:r>
            <a:r>
              <a:rPr lang="en-US" dirty="0"/>
              <a:t> to </a:t>
            </a:r>
            <a:r>
              <a:rPr lang="en-US" i="1" dirty="0"/>
              <a:t>persistent storage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209800" y="2438400"/>
            <a:ext cx="7848600" cy="1066800"/>
            <a:chOff x="609600" y="3471387"/>
            <a:chExt cx="7848600" cy="1066800"/>
          </a:xfrm>
        </p:grpSpPr>
        <p:sp>
          <p:nvSpPr>
            <p:cNvPr id="38915" name="AutoShape 4"/>
            <p:cNvSpPr>
              <a:spLocks noChangeArrowheads="1"/>
            </p:cNvSpPr>
            <p:nvPr/>
          </p:nvSpPr>
          <p:spPr bwMode="auto">
            <a:xfrm>
              <a:off x="609600" y="3471387"/>
              <a:ext cx="2819400" cy="106680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916" name="Text Box 5"/>
            <p:cNvSpPr txBox="1">
              <a:spLocks noChangeArrowheads="1"/>
            </p:cNvSpPr>
            <p:nvPr/>
          </p:nvSpPr>
          <p:spPr bwMode="auto">
            <a:xfrm>
              <a:off x="609600" y="3733800"/>
              <a:ext cx="257955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consistent state 1</a:t>
              </a:r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917" name="AutoShape 6"/>
            <p:cNvSpPr>
              <a:spLocks noChangeArrowheads="1"/>
            </p:cNvSpPr>
            <p:nvPr/>
          </p:nvSpPr>
          <p:spPr bwMode="auto">
            <a:xfrm>
              <a:off x="5638800" y="3471387"/>
              <a:ext cx="2819400" cy="106680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918" name="Text Box 7"/>
            <p:cNvSpPr txBox="1">
              <a:spLocks noChangeArrowheads="1"/>
            </p:cNvSpPr>
            <p:nvPr/>
          </p:nvSpPr>
          <p:spPr bwMode="auto">
            <a:xfrm>
              <a:off x="5654227" y="3733800"/>
              <a:ext cx="257955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en-US" b="0">
                  <a:latin typeface="Gill Sans" charset="0"/>
                  <a:ea typeface="Gill Sans" charset="0"/>
                  <a:cs typeface="Gill Sans" charset="0"/>
                </a:rPr>
                <a:t>consistent state 2</a:t>
              </a:r>
              <a:endParaRPr lang="en-US" b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919" name="Line 8"/>
            <p:cNvSpPr>
              <a:spLocks noChangeShapeType="1"/>
            </p:cNvSpPr>
            <p:nvPr/>
          </p:nvSpPr>
          <p:spPr bwMode="auto">
            <a:xfrm>
              <a:off x="3429000" y="4004787"/>
              <a:ext cx="220980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920" name="Text Box 9"/>
            <p:cNvSpPr txBox="1">
              <a:spLocks noChangeArrowheads="1"/>
            </p:cNvSpPr>
            <p:nvPr/>
          </p:nvSpPr>
          <p:spPr bwMode="auto">
            <a:xfrm>
              <a:off x="3657600" y="3492025"/>
              <a:ext cx="159223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en-US" b="0" dirty="0">
                  <a:solidFill>
                    <a:schemeClr val="accent1"/>
                  </a:solidFill>
                  <a:latin typeface="Gill Sans" charset="0"/>
                  <a:ea typeface="Gill Sans" charset="0"/>
                  <a:cs typeface="Gill Sans" charset="0"/>
                </a:rPr>
                <a:t>transaction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937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F38268F-E75B-B4F2-FE0C-36445BC0EE29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bg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38300"/>
            <a:ext cx="10820400" cy="5105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0000FF"/>
                </a:solidFill>
              </a:rPr>
              <a:t>Begin</a:t>
            </a:r>
            <a:r>
              <a:rPr lang="en-US" dirty="0"/>
              <a:t> a transaction – get transaction id</a:t>
            </a:r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/>
              <a:t>Do a bunch of updates</a:t>
            </a:r>
          </a:p>
          <a:p>
            <a:pPr lvl="1" algn="ctr"/>
            <a:r>
              <a:rPr lang="en-US" sz="2000" dirty="0"/>
              <a:t>If any fail along the way, </a:t>
            </a:r>
            <a:r>
              <a:rPr lang="en-US" sz="2000" dirty="0">
                <a:solidFill>
                  <a:srgbClr val="0000FF"/>
                </a:solidFill>
              </a:rPr>
              <a:t>roll-back</a:t>
            </a:r>
          </a:p>
          <a:p>
            <a:pPr lvl="1" algn="ctr"/>
            <a:r>
              <a:rPr lang="en-US" sz="2000" dirty="0"/>
              <a:t>Or, if any conflicts with other transactions, </a:t>
            </a:r>
            <a:r>
              <a:rPr lang="en-US" sz="2000" dirty="0">
                <a:solidFill>
                  <a:srgbClr val="0000FF"/>
                </a:solidFill>
              </a:rPr>
              <a:t>roll-back</a:t>
            </a:r>
          </a:p>
          <a:p>
            <a:pPr lvl="1" algn="ctr"/>
            <a:endParaRPr lang="en-US" sz="2000" dirty="0">
              <a:solidFill>
                <a:srgbClr val="0000FF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0000FF"/>
                </a:solidFill>
              </a:rPr>
              <a:t>Commit</a:t>
            </a:r>
            <a:r>
              <a:rPr lang="en-US" dirty="0"/>
              <a:t> the transaction</a:t>
            </a:r>
          </a:p>
        </p:txBody>
      </p:sp>
    </p:spTree>
    <p:extLst>
      <p:ext uri="{BB962C8B-B14F-4D97-AF65-F5344CB8AC3E}">
        <p14:creationId xmlns:p14="http://schemas.microsoft.com/office/powerpoint/2010/main" val="39183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0D67AC8-E7E5-074A-5571-888A66B7BED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bg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27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8200"/>
          </a:xfrm>
        </p:spPr>
        <p:txBody>
          <a:bodyPr/>
          <a:lstStyle/>
          <a:p>
            <a:r>
              <a:rPr lang="en-US" dirty="0">
                <a:ea typeface="MS PGothic" charset="0"/>
              </a:rPr>
              <a:t>“Classic” Example: Transaction</a:t>
            </a:r>
          </a:p>
        </p:txBody>
      </p:sp>
      <p:sp>
        <p:nvSpPr>
          <p:cNvPr id="54274" name="Content Placeholder 2"/>
          <p:cNvSpPr>
            <a:spLocks noGrp="1"/>
          </p:cNvSpPr>
          <p:nvPr>
            <p:ph idx="1"/>
          </p:nvPr>
        </p:nvSpPr>
        <p:spPr>
          <a:xfrm>
            <a:off x="2133600" y="1219200"/>
            <a:ext cx="7848600" cy="457200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UPDATE accounts SET balance = balance - 100.00 WHERE name = 'Alice'; </a:t>
            </a:r>
          </a:p>
          <a:p>
            <a:pPr>
              <a:spcAft>
                <a:spcPts val="1200"/>
              </a:spcAft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UPDATE branches SET balance = balance - 100.00 WHERE name = (SELECT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branch_name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FROM accounts WHERE name = 'Alice');</a:t>
            </a:r>
          </a:p>
          <a:p>
            <a:pPr>
              <a:spcAft>
                <a:spcPts val="1200"/>
              </a:spcAft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UPDATE accounts SET balance = balance + 100.00 WHERE name = 'Bob'; </a:t>
            </a:r>
          </a:p>
          <a:p>
            <a:pPr>
              <a:buFontTx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UPDATE branches SET balance = balance + 100.00 WHERE name = (SELECT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branch_name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FROM accounts WHERE name = 'Bob');</a:t>
            </a:r>
          </a:p>
        </p:txBody>
      </p:sp>
      <p:sp>
        <p:nvSpPr>
          <p:cNvPr id="54275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2157413" y="6453189"/>
            <a:ext cx="2895600" cy="4032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endParaRPr lang="en-US" sz="1200">
              <a:latin typeface="Times New Roman" charset="0"/>
            </a:endParaRPr>
          </a:p>
          <a:p>
            <a:endParaRPr lang="en-US" sz="1200">
              <a:latin typeface="Times New Roman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81200" y="889000"/>
            <a:ext cx="3857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BEGIN;    --BEGIN TRANSACTION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57401" y="4724400"/>
            <a:ext cx="32239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COMMIT;    --COMMIT WORK</a:t>
            </a:r>
          </a:p>
        </p:txBody>
      </p:sp>
      <p:sp>
        <p:nvSpPr>
          <p:cNvPr id="54278" name="Rectangle 7"/>
          <p:cNvSpPr>
            <a:spLocks noChangeArrowheads="1"/>
          </p:cNvSpPr>
          <p:nvPr/>
        </p:nvSpPr>
        <p:spPr bwMode="auto">
          <a:xfrm>
            <a:off x="2209800" y="5867400"/>
            <a:ext cx="7848600" cy="6096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2400" b="0" dirty="0">
                <a:latin typeface="Gill Sans Light"/>
                <a:cs typeface="Gill Sans Light"/>
              </a:rPr>
              <a:t>Transfer $100 from Alice’</a:t>
            </a:r>
            <a:r>
              <a:rPr lang="en-US" altLang="ja-JP" sz="2400" b="0" dirty="0">
                <a:latin typeface="Gill Sans Light"/>
                <a:cs typeface="Gill Sans Light"/>
              </a:rPr>
              <a:t>s account to Bob’s account</a:t>
            </a:r>
            <a:endParaRPr lang="en-US" sz="2400" b="0" dirty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99543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0FE6B34-6A5A-7B76-BB97-7D09492D42CE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bg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F50B43E1-1ADD-7143-8DB7-4BFC71D3E84B}"/>
              </a:ext>
            </a:extLst>
          </p:cNvPr>
          <p:cNvSpPr/>
          <p:nvPr/>
        </p:nvSpPr>
        <p:spPr bwMode="auto">
          <a:xfrm>
            <a:off x="2286000" y="2514600"/>
            <a:ext cx="7620000" cy="317765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03ABD3-CD2A-2F47-91B7-5CE26BCFF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of a 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AD5C0-14E8-5141-9D31-FA73D670B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50236"/>
            <a:ext cx="10668000" cy="1371600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dirty="0"/>
              <a:t>One simple action is atomic – write/append a basic item</a:t>
            </a:r>
          </a:p>
          <a:p>
            <a:pPr marL="0" indent="0" algn="ctr">
              <a:buNone/>
            </a:pPr>
            <a:r>
              <a:rPr lang="en-US" dirty="0"/>
              <a:t>Use that to seal the commitment to a whole series of actions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2DFA8-5A97-8947-9406-DD3467063A7C}"/>
              </a:ext>
            </a:extLst>
          </p:cNvPr>
          <p:cNvSpPr txBox="1"/>
          <p:nvPr/>
        </p:nvSpPr>
        <p:spPr>
          <a:xfrm rot="16200000">
            <a:off x="2992404" y="3957645"/>
            <a:ext cx="2766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Get 10$ from account 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FE39E4-BC22-FB4B-98EE-E7B61363B921}"/>
              </a:ext>
            </a:extLst>
          </p:cNvPr>
          <p:cNvSpPr txBox="1"/>
          <p:nvPr/>
        </p:nvSpPr>
        <p:spPr>
          <a:xfrm rot="16200000">
            <a:off x="4195227" y="3957645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Get 7$ from account 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57A47E-FAB1-DC40-A050-AD54C21612C0}"/>
              </a:ext>
            </a:extLst>
          </p:cNvPr>
          <p:cNvSpPr txBox="1"/>
          <p:nvPr/>
        </p:nvSpPr>
        <p:spPr>
          <a:xfrm rot="16200000">
            <a:off x="4997380" y="3957645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Get 13$ from account 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4F25E3-25CA-374B-9CA8-BE27737391B0}"/>
              </a:ext>
            </a:extLst>
          </p:cNvPr>
          <p:cNvSpPr txBox="1"/>
          <p:nvPr/>
        </p:nvSpPr>
        <p:spPr>
          <a:xfrm rot="16200000">
            <a:off x="6390227" y="3957645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Put 15$ into account 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4F4C8D-B643-BF41-A2E3-A2105B86F55C}"/>
              </a:ext>
            </a:extLst>
          </p:cNvPr>
          <p:cNvSpPr txBox="1"/>
          <p:nvPr/>
        </p:nvSpPr>
        <p:spPr>
          <a:xfrm rot="16200000">
            <a:off x="6741591" y="3957645"/>
            <a:ext cx="2655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Put 15$ into account 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D181C4-B74B-DB40-9435-731A5842B3D7}"/>
              </a:ext>
            </a:extLst>
          </p:cNvPr>
          <p:cNvSpPr/>
          <p:nvPr/>
        </p:nvSpPr>
        <p:spPr bwMode="auto">
          <a:xfrm>
            <a:off x="4724400" y="2735515"/>
            <a:ext cx="381000" cy="2813592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8110EB-9378-DD4F-9D2A-8CA347730D22}"/>
              </a:ext>
            </a:extLst>
          </p:cNvPr>
          <p:cNvSpPr/>
          <p:nvPr/>
        </p:nvSpPr>
        <p:spPr bwMode="auto">
          <a:xfrm>
            <a:off x="6669138" y="2733083"/>
            <a:ext cx="381000" cy="28135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B7BCA9-35F3-EB4C-B5A7-AC06CBFFBBA2}"/>
              </a:ext>
            </a:extLst>
          </p:cNvPr>
          <p:cNvSpPr/>
          <p:nvPr/>
        </p:nvSpPr>
        <p:spPr bwMode="auto">
          <a:xfrm>
            <a:off x="7102274" y="2733083"/>
            <a:ext cx="381000" cy="2813592"/>
          </a:xfrm>
          <a:prstGeom prst="rect">
            <a:avLst/>
          </a:prstGeom>
          <a:solidFill>
            <a:srgbClr val="ECE21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668E52-8272-C146-BC6F-44DBE83EB36D}"/>
              </a:ext>
            </a:extLst>
          </p:cNvPr>
          <p:cNvSpPr/>
          <p:nvPr/>
        </p:nvSpPr>
        <p:spPr bwMode="auto">
          <a:xfrm>
            <a:off x="4179333" y="2653762"/>
            <a:ext cx="381000" cy="292900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1337A8-8B2F-0742-8E86-BF3B18BB4160}"/>
              </a:ext>
            </a:extLst>
          </p:cNvPr>
          <p:cNvSpPr/>
          <p:nvPr/>
        </p:nvSpPr>
        <p:spPr bwMode="auto">
          <a:xfrm>
            <a:off x="5359888" y="2664983"/>
            <a:ext cx="381000" cy="292900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ABF3DB-039D-4447-8D17-8E6B94672F41}"/>
              </a:ext>
            </a:extLst>
          </p:cNvPr>
          <p:cNvSpPr/>
          <p:nvPr/>
        </p:nvSpPr>
        <p:spPr bwMode="auto">
          <a:xfrm>
            <a:off x="6162174" y="2636909"/>
            <a:ext cx="381000" cy="292900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B67E9D-0516-E643-9CA5-63C67B35964A}"/>
              </a:ext>
            </a:extLst>
          </p:cNvPr>
          <p:cNvSpPr/>
          <p:nvPr/>
        </p:nvSpPr>
        <p:spPr bwMode="auto">
          <a:xfrm>
            <a:off x="7519551" y="2649751"/>
            <a:ext cx="381000" cy="292900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E7C984-412F-904F-8706-4998B9445A0E}"/>
              </a:ext>
            </a:extLst>
          </p:cNvPr>
          <p:cNvSpPr/>
          <p:nvPr/>
        </p:nvSpPr>
        <p:spPr bwMode="auto">
          <a:xfrm>
            <a:off x="7936828" y="2664983"/>
            <a:ext cx="381000" cy="292900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83B2CD-AE19-D04E-A571-00BEEDC49E93}"/>
              </a:ext>
            </a:extLst>
          </p:cNvPr>
          <p:cNvSpPr/>
          <p:nvPr/>
        </p:nvSpPr>
        <p:spPr bwMode="auto">
          <a:xfrm>
            <a:off x="3144527" y="2617667"/>
            <a:ext cx="381000" cy="292900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56362D-9A4F-A24B-9B7B-10F68BFFEE58}"/>
              </a:ext>
            </a:extLst>
          </p:cNvPr>
          <p:cNvSpPr/>
          <p:nvPr/>
        </p:nvSpPr>
        <p:spPr bwMode="auto">
          <a:xfrm>
            <a:off x="8540414" y="2664983"/>
            <a:ext cx="381000" cy="292900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6D3B4C-913C-E14A-978B-C4682F6F024F}"/>
              </a:ext>
            </a:extLst>
          </p:cNvPr>
          <p:cNvSpPr txBox="1"/>
          <p:nvPr/>
        </p:nvSpPr>
        <p:spPr>
          <a:xfrm rot="16200000">
            <a:off x="2596569" y="3918760"/>
            <a:ext cx="1492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Start Tran 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E6FBDE-D96D-E944-B7FB-7FF81147C2AE}"/>
              </a:ext>
            </a:extLst>
          </p:cNvPr>
          <p:cNvSpPr txBox="1"/>
          <p:nvPr/>
        </p:nvSpPr>
        <p:spPr>
          <a:xfrm rot="16200000">
            <a:off x="7787388" y="3770990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Commit Tran N</a:t>
            </a:r>
          </a:p>
        </p:txBody>
      </p:sp>
    </p:spTree>
    <p:extLst>
      <p:ext uri="{BB962C8B-B14F-4D97-AF65-F5344CB8AC3E}">
        <p14:creationId xmlns:p14="http://schemas.microsoft.com/office/powerpoint/2010/main" val="16899396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8" grpId="0" animBg="1"/>
      <p:bldP spid="19" grpId="0" animBg="1"/>
      <p:bldP spid="21" grpId="0"/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FA06ED5-9D08-AFE8-A25E-63721B6E8C9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bg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Write-Ahead Logging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100" y="762000"/>
            <a:ext cx="11290300" cy="5105400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Better reliability through use of log</a:t>
            </a:r>
          </a:p>
          <a:p>
            <a:pPr lvl="1"/>
            <a:r>
              <a:rPr lang="en-US" altLang="ko-KR" dirty="0"/>
              <a:t>Changes are treated as transactions </a:t>
            </a:r>
          </a:p>
          <a:p>
            <a:pPr lvl="1"/>
            <a:r>
              <a:rPr lang="en-US" altLang="ko-KR" dirty="0"/>
              <a:t>A transaction is committed once it is written to the log</a:t>
            </a:r>
          </a:p>
          <a:p>
            <a:pPr lvl="2"/>
            <a:r>
              <a:rPr lang="en-US" altLang="ko-KR" dirty="0"/>
              <a:t>Data forced to disk for reliability</a:t>
            </a:r>
          </a:p>
          <a:p>
            <a:pPr lvl="2"/>
            <a:r>
              <a:rPr lang="en-US" altLang="ko-KR" dirty="0"/>
              <a:t>Process can be accelerated with NVRAM</a:t>
            </a:r>
          </a:p>
          <a:p>
            <a:pPr lvl="1"/>
            <a:r>
              <a:rPr lang="en-US" altLang="ko-KR" dirty="0"/>
              <a:t>Although File system may not be updated immediately, data preserved in the log</a:t>
            </a:r>
          </a:p>
          <a:p>
            <a:pPr lvl="1"/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Difference between “Log Structured” and “</a:t>
            </a:r>
            <a:r>
              <a:rPr lang="en-US" altLang="ko-KR" dirty="0" err="1"/>
              <a:t>Journaled</a:t>
            </a:r>
            <a:r>
              <a:rPr lang="en-US" altLang="ko-KR" dirty="0"/>
              <a:t>”</a:t>
            </a:r>
          </a:p>
          <a:p>
            <a:pPr lvl="1"/>
            <a:r>
              <a:rPr lang="en-US" altLang="ko-KR" dirty="0"/>
              <a:t>In a Log Structured </a:t>
            </a:r>
            <a:r>
              <a:rPr lang="en-US" altLang="ko-KR" dirty="0" err="1"/>
              <a:t>filesystem</a:t>
            </a:r>
            <a:r>
              <a:rPr lang="en-US" altLang="ko-KR" dirty="0"/>
              <a:t>, data stays in log form</a:t>
            </a:r>
          </a:p>
          <a:p>
            <a:pPr lvl="1"/>
            <a:r>
              <a:rPr lang="en-US" altLang="ko-KR" dirty="0"/>
              <a:t>In a </a:t>
            </a:r>
            <a:r>
              <a:rPr lang="en-US" altLang="ko-KR" dirty="0" err="1"/>
              <a:t>Journaled</a:t>
            </a:r>
            <a:r>
              <a:rPr lang="en-US" altLang="ko-KR" dirty="0"/>
              <a:t> </a:t>
            </a:r>
            <a:r>
              <a:rPr lang="en-US" altLang="ko-KR" dirty="0" err="1"/>
              <a:t>filesystem</a:t>
            </a:r>
            <a:r>
              <a:rPr lang="en-US" altLang="ko-KR" dirty="0"/>
              <a:t>, Log used for recovery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50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92249E2-8465-2488-0545-E3616B83EE8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bg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5B4742A-801D-4AB2-AC76-5BE433B8A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Journaling File Systems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1675D-E821-4D2D-8916-A6743FFAD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838200"/>
            <a:ext cx="11201400" cy="571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Don’t modify data structures on disk directly</a:t>
            </a:r>
          </a:p>
          <a:p>
            <a:pPr marL="0" indent="0">
              <a:buNone/>
            </a:pPr>
            <a:r>
              <a:rPr lang="en-US" dirty="0"/>
              <a:t>Write each update as transaction recorded in a log</a:t>
            </a:r>
          </a:p>
          <a:p>
            <a:pPr lvl="1"/>
            <a:r>
              <a:rPr lang="en-US" dirty="0"/>
              <a:t>Commonly called a journal or intention list</a:t>
            </a:r>
          </a:p>
          <a:p>
            <a:pPr lvl="1"/>
            <a:r>
              <a:rPr lang="en-US" dirty="0"/>
              <a:t>Also maintained on disk (allocate blocks for it when formatting)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Once changes are in the log, they can be safely applied to file system </a:t>
            </a:r>
          </a:p>
          <a:p>
            <a:pPr lvl="1"/>
            <a:r>
              <a:rPr lang="en-US" dirty="0"/>
              <a:t>e.g. modify </a:t>
            </a:r>
            <a:r>
              <a:rPr lang="en-US" dirty="0" err="1"/>
              <a:t>inode</a:t>
            </a:r>
            <a:r>
              <a:rPr lang="en-US" dirty="0"/>
              <a:t> pointers and directory mapping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Linux took original FFS-like file system (ext2) and added a journal to get ext3!</a:t>
            </a:r>
          </a:p>
          <a:p>
            <a:pPr lvl="1"/>
            <a:r>
              <a:rPr lang="en-US" dirty="0"/>
              <a:t>Some options: whether or not to write all data to journal or just metadata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7064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116D259-857F-D106-D600-B2C6D1712D98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bg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B81C796-0363-41F9-A162-2F926725F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dirty="0"/>
              <a:t>Recall: File System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030B6-E745-44C0-A566-C313D84B6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11013281" cy="4648200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File Number is index into set of </a:t>
            </a:r>
            <a:r>
              <a:rPr lang="en-US" dirty="0" err="1"/>
              <a:t>inode</a:t>
            </a:r>
            <a:r>
              <a:rPr lang="en-US" dirty="0"/>
              <a:t> arrays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Index structure is an array of </a:t>
            </a:r>
            <a:r>
              <a:rPr lang="en-US" i="1" dirty="0" err="1"/>
              <a:t>inodes</a:t>
            </a:r>
            <a:endParaRPr lang="en-US" i="1" dirty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US" i="1" dirty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Each </a:t>
            </a:r>
            <a:r>
              <a:rPr lang="en-US" dirty="0" err="1"/>
              <a:t>inode</a:t>
            </a:r>
            <a:r>
              <a:rPr lang="en-US" dirty="0"/>
              <a:t> corresponds to a file and contains its metadata</a:t>
            </a:r>
          </a:p>
          <a:p>
            <a:pPr lvl="2"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/>
              <a:t>Inode</a:t>
            </a:r>
            <a:r>
              <a:rPr lang="en-US" dirty="0"/>
              <a:t> maintains a multi-level tree structure to find storage blocks for files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Original </a:t>
            </a:r>
            <a:r>
              <a:rPr lang="en-US" b="1" i="1" dirty="0" err="1">
                <a:solidFill>
                  <a:schemeClr val="accent1"/>
                </a:solidFill>
              </a:rPr>
              <a:t>inode</a:t>
            </a:r>
            <a:r>
              <a:rPr lang="en-US" dirty="0">
                <a:solidFill>
                  <a:schemeClr val="accent1"/>
                </a:solidFill>
              </a:rPr>
              <a:t> format appeared in BSD 4.1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Berkeley Standard Distribution Unix!</a:t>
            </a:r>
          </a:p>
        </p:txBody>
      </p:sp>
    </p:spTree>
    <p:extLst>
      <p:ext uri="{BB962C8B-B14F-4D97-AF65-F5344CB8AC3E}">
        <p14:creationId xmlns:p14="http://schemas.microsoft.com/office/powerpoint/2010/main" val="30014587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F7941EC-50A2-3A52-0A60-8F67146195F7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bg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E1216FD-075B-47CC-A3DC-484538976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File (No Journaling Yet)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E7A15-3469-4132-BA54-149F9F956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149"/>
            <a:ext cx="6846934" cy="32452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Find free data block(s)</a:t>
            </a:r>
            <a:endParaRPr lang="en-US" sz="1800" dirty="0"/>
          </a:p>
          <a:p>
            <a:pPr marL="0" indent="0">
              <a:buNone/>
            </a:pPr>
            <a:r>
              <a:rPr lang="en-US" dirty="0"/>
              <a:t>Find free </a:t>
            </a:r>
            <a:r>
              <a:rPr lang="en-US" dirty="0" err="1"/>
              <a:t>inode</a:t>
            </a:r>
            <a:r>
              <a:rPr lang="en-US" dirty="0"/>
              <a:t> entry</a:t>
            </a:r>
            <a:endParaRPr lang="en-US" sz="1800" dirty="0"/>
          </a:p>
          <a:p>
            <a:pPr marL="0" indent="0">
              <a:buNone/>
            </a:pPr>
            <a:r>
              <a:rPr lang="en-US" dirty="0"/>
              <a:t>Find </a:t>
            </a:r>
            <a:r>
              <a:rPr lang="en-US" dirty="0" err="1"/>
              <a:t>dirent</a:t>
            </a:r>
            <a:r>
              <a:rPr lang="en-US" dirty="0"/>
              <a:t> insertion point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-----------------------------------------</a:t>
            </a:r>
          </a:p>
          <a:p>
            <a:pPr marL="0" indent="0">
              <a:buNone/>
            </a:pPr>
            <a:r>
              <a:rPr lang="en-US" dirty="0"/>
              <a:t>Write map (i.e., mark used)</a:t>
            </a:r>
            <a:endParaRPr lang="en-US" sz="1800" dirty="0"/>
          </a:p>
          <a:p>
            <a:pPr marL="0" indent="0">
              <a:buNone/>
            </a:pPr>
            <a:r>
              <a:rPr lang="en-US" dirty="0"/>
              <a:t>Write </a:t>
            </a:r>
            <a:r>
              <a:rPr lang="en-US" dirty="0" err="1"/>
              <a:t>inode</a:t>
            </a:r>
            <a:r>
              <a:rPr lang="en-US" dirty="0"/>
              <a:t> entry to point to block(s)</a:t>
            </a:r>
            <a:endParaRPr lang="en-US" sz="1800" dirty="0"/>
          </a:p>
          <a:p>
            <a:pPr marL="0" indent="0">
              <a:buNone/>
            </a:pPr>
            <a:r>
              <a:rPr lang="en-US" dirty="0"/>
              <a:t>Write </a:t>
            </a:r>
            <a:r>
              <a:rPr lang="en-US" dirty="0" err="1"/>
              <a:t>dirent</a:t>
            </a:r>
            <a:r>
              <a:rPr lang="en-US" dirty="0"/>
              <a:t> to point to </a:t>
            </a:r>
            <a:r>
              <a:rPr lang="en-US" dirty="0" err="1"/>
              <a:t>inode</a:t>
            </a:r>
            <a:endParaRPr lang="en-US" dirty="0"/>
          </a:p>
        </p:txBody>
      </p:sp>
      <p:sp>
        <p:nvSpPr>
          <p:cNvPr id="7" name="Can 9">
            <a:extLst>
              <a:ext uri="{FF2B5EF4-FFF2-40B4-BE49-F238E27FC236}">
                <a16:creationId xmlns:a16="http://schemas.microsoft.com/office/drawing/2014/main" id="{8C387936-60E3-4D10-89EA-640794CD7455}"/>
              </a:ext>
            </a:extLst>
          </p:cNvPr>
          <p:cNvSpPr/>
          <p:nvPr/>
        </p:nvSpPr>
        <p:spPr>
          <a:xfrm>
            <a:off x="7934572" y="1499100"/>
            <a:ext cx="2099734" cy="3048000"/>
          </a:xfrm>
          <a:prstGeom prst="can">
            <a:avLst/>
          </a:prstGeom>
          <a:solidFill>
            <a:schemeClr val="accent5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C2EAC3-2DEB-44D5-B3A4-D0309D34CF3E}"/>
              </a:ext>
            </a:extLst>
          </p:cNvPr>
          <p:cNvSpPr txBox="1"/>
          <p:nvPr/>
        </p:nvSpPr>
        <p:spPr>
          <a:xfrm>
            <a:off x="10105395" y="2720443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Data blocks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C2BF7B-3329-4387-839C-34AB7DC0A120}"/>
              </a:ext>
            </a:extLst>
          </p:cNvPr>
          <p:cNvSpPr txBox="1"/>
          <p:nvPr/>
        </p:nvSpPr>
        <p:spPr>
          <a:xfrm>
            <a:off x="10175430" y="2000553"/>
            <a:ext cx="1293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Free space map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DC406B0-6CDD-4035-A00B-BDD5B5DA982B}"/>
              </a:ext>
            </a:extLst>
          </p:cNvPr>
          <p:cNvGrpSpPr/>
          <p:nvPr/>
        </p:nvGrpSpPr>
        <p:grpSpPr>
          <a:xfrm rot="16200000">
            <a:off x="8780167" y="1905276"/>
            <a:ext cx="415498" cy="1802120"/>
            <a:chOff x="7569977" y="1270135"/>
            <a:chExt cx="415498" cy="180212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F851CFE-34C0-49AC-83E7-E3A79AE6C633}"/>
                </a:ext>
              </a:extLst>
            </p:cNvPr>
            <p:cNvSpPr/>
            <p:nvPr/>
          </p:nvSpPr>
          <p:spPr>
            <a:xfrm>
              <a:off x="7605706" y="1270135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644A316-1501-4B33-962C-8DFC11DAE023}"/>
                </a:ext>
              </a:extLst>
            </p:cNvPr>
            <p:cNvSpPr/>
            <p:nvPr/>
          </p:nvSpPr>
          <p:spPr>
            <a:xfrm>
              <a:off x="7605706" y="1591319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7C7EF1C-0646-42FA-BDCA-578539C2459B}"/>
                </a:ext>
              </a:extLst>
            </p:cNvPr>
            <p:cNvSpPr/>
            <p:nvPr/>
          </p:nvSpPr>
          <p:spPr>
            <a:xfrm>
              <a:off x="7605706" y="189790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5E70A95-395D-4A5D-B23E-9B59714B031D}"/>
                </a:ext>
              </a:extLst>
            </p:cNvPr>
            <p:cNvSpPr/>
            <p:nvPr/>
          </p:nvSpPr>
          <p:spPr>
            <a:xfrm>
              <a:off x="7605706" y="2219088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150467B-0C02-47C0-AED4-E68BDEFA57FF}"/>
                </a:ext>
              </a:extLst>
            </p:cNvPr>
            <p:cNvSpPr/>
            <p:nvPr/>
          </p:nvSpPr>
          <p:spPr>
            <a:xfrm>
              <a:off x="7605706" y="2751071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90D3554-D304-4C3D-9AA1-977A5AAB8D55}"/>
                </a:ext>
              </a:extLst>
            </p:cNvPr>
            <p:cNvSpPr txBox="1"/>
            <p:nvPr/>
          </p:nvSpPr>
          <p:spPr>
            <a:xfrm>
              <a:off x="7569977" y="242553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  <a:cs typeface="Gill Sans Light"/>
                </a:rPr>
                <a:t>…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4A591AA-366C-46BE-A5DF-855A39CE4581}"/>
              </a:ext>
            </a:extLst>
          </p:cNvPr>
          <p:cNvGrpSpPr/>
          <p:nvPr/>
        </p:nvGrpSpPr>
        <p:grpSpPr>
          <a:xfrm>
            <a:off x="7544110" y="2185219"/>
            <a:ext cx="2561285" cy="121398"/>
            <a:chOff x="64770" y="2031999"/>
            <a:chExt cx="5082551" cy="364957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1064C16-A76E-4CA1-98BB-468C2305D70D}"/>
                </a:ext>
              </a:extLst>
            </p:cNvPr>
            <p:cNvGrpSpPr/>
            <p:nvPr/>
          </p:nvGrpSpPr>
          <p:grpSpPr>
            <a:xfrm>
              <a:off x="2607047" y="2031999"/>
              <a:ext cx="1270137" cy="364957"/>
              <a:chOff x="2607047" y="2031999"/>
              <a:chExt cx="1270137" cy="364957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2B2B8F8-9BD5-44CA-AE26-4535A0D2A593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561B0B3-F068-46D1-AB9D-C306DA183EFA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EFBE795-FF7E-45E9-A7E4-537F1F069AD7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2D7FD24-58B9-44F0-88F0-45BB675FB9D2}"/>
                  </a:ext>
                </a:extLst>
              </p:cNvPr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B8B347E-1A20-45C0-8962-31DD8EBBBCD9}"/>
                </a:ext>
              </a:extLst>
            </p:cNvPr>
            <p:cNvGrpSpPr/>
            <p:nvPr/>
          </p:nvGrpSpPr>
          <p:grpSpPr>
            <a:xfrm>
              <a:off x="3877184" y="2031999"/>
              <a:ext cx="1270137" cy="364957"/>
              <a:chOff x="2607047" y="2031999"/>
              <a:chExt cx="1270137" cy="364957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2617352-A108-4C29-A441-32C92A25C9CB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CAB54F2-0CDA-4C5C-8096-BB613FAC457C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28CE80F-B413-43D4-BD27-3A6D98CEDAA3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DFD4869-000B-4A57-83C9-5D5A7DC17F0A}"/>
                  </a:ext>
                </a:extLst>
              </p:cNvPr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C571C2F-A153-40D1-92D0-BB2981ABAEF1}"/>
                </a:ext>
              </a:extLst>
            </p:cNvPr>
            <p:cNvGrpSpPr/>
            <p:nvPr/>
          </p:nvGrpSpPr>
          <p:grpSpPr>
            <a:xfrm>
              <a:off x="64770" y="2031999"/>
              <a:ext cx="1270137" cy="364957"/>
              <a:chOff x="2607047" y="2031999"/>
              <a:chExt cx="1270137" cy="364957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EB8AD19-F1C9-4759-9B11-088DB12D3FC7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EA04909-528F-495F-9510-7D3354C1F1EB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738A646-95A6-4D9C-9DD3-CF07758FE725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A56E242-CAE6-424E-AF44-A24A1260715F}"/>
                  </a:ext>
                </a:extLst>
              </p:cNvPr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A367F94-4DCD-4ED1-93B3-F3BED2144113}"/>
                </a:ext>
              </a:extLst>
            </p:cNvPr>
            <p:cNvGrpSpPr/>
            <p:nvPr/>
          </p:nvGrpSpPr>
          <p:grpSpPr>
            <a:xfrm>
              <a:off x="1334907" y="2031999"/>
              <a:ext cx="1270137" cy="364957"/>
              <a:chOff x="2607047" y="2031999"/>
              <a:chExt cx="1270137" cy="364957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448E54E-FB36-48DF-AEE2-5A5FDD698BFD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FAD62FA-F9C2-4631-BEF3-9C3BE87E01DB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9608723-42E3-4409-AF51-6D55F470EAE6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111FE68-35BC-457C-9B82-EECCF2E6A08F}"/>
                  </a:ext>
                </a:extLst>
              </p:cNvPr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5C46EBB3-C81E-437C-841D-A2CD5CE0C109}"/>
              </a:ext>
            </a:extLst>
          </p:cNvPr>
          <p:cNvSpPr/>
          <p:nvPr/>
        </p:nvSpPr>
        <p:spPr>
          <a:xfrm rot="16200000">
            <a:off x="9411896" y="3219296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63B1AC1-0B35-48C6-82E0-0683C22FF04E}"/>
              </a:ext>
            </a:extLst>
          </p:cNvPr>
          <p:cNvSpPr/>
          <p:nvPr/>
        </p:nvSpPr>
        <p:spPr>
          <a:xfrm rot="16200000">
            <a:off x="9652816" y="3219296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5A8FAC-80A4-43C0-A8FD-69C4897EC2AB}"/>
              </a:ext>
            </a:extLst>
          </p:cNvPr>
          <p:cNvSpPr/>
          <p:nvPr/>
        </p:nvSpPr>
        <p:spPr>
          <a:xfrm rot="16200000">
            <a:off x="9882785" y="3219296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C28D1A9-D3D3-4496-957C-5E6169842A4A}"/>
              </a:ext>
            </a:extLst>
          </p:cNvPr>
          <p:cNvGrpSpPr/>
          <p:nvPr/>
        </p:nvGrpSpPr>
        <p:grpSpPr>
          <a:xfrm>
            <a:off x="7505653" y="3218581"/>
            <a:ext cx="952728" cy="242349"/>
            <a:chOff x="2607047" y="2031999"/>
            <a:chExt cx="1270137" cy="36495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DEA9427-5A6D-4AEC-BB52-3C809C6B0982}"/>
                </a:ext>
              </a:extLst>
            </p:cNvPr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3B79423-0383-43E9-900B-9995DCB0DE9D}"/>
                </a:ext>
              </a:extLst>
            </p:cNvPr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1D76AAC-1250-4123-8973-BA552B15424C}"/>
                </a:ext>
              </a:extLst>
            </p:cNvPr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29179B0-FCED-4983-9B2C-B704F9BF3360}"/>
                </a:ext>
              </a:extLst>
            </p:cNvPr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06539FF-8EFD-4DD8-AB8F-1EA301BFE4FF}"/>
              </a:ext>
            </a:extLst>
          </p:cNvPr>
          <p:cNvGrpSpPr/>
          <p:nvPr/>
        </p:nvGrpSpPr>
        <p:grpSpPr>
          <a:xfrm>
            <a:off x="8458381" y="3218581"/>
            <a:ext cx="952728" cy="242349"/>
            <a:chOff x="2607047" y="2031999"/>
            <a:chExt cx="1270137" cy="36495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8756FC7-B1F2-413B-AD65-07AF71BC94ED}"/>
                </a:ext>
              </a:extLst>
            </p:cNvPr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FB3C23B-EEC4-4554-BC7A-3F4B0258113D}"/>
                </a:ext>
              </a:extLst>
            </p:cNvPr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6D3315F-C233-4BF3-8BA8-0BD0E2064DFE}"/>
                </a:ext>
              </a:extLst>
            </p:cNvPr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1AE19C2-EDDC-4D5F-8048-BC4E111087C1}"/>
                </a:ext>
              </a:extLst>
            </p:cNvPr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27473C36-0ED5-4CB1-A3F0-67AE22F4B9DB}"/>
              </a:ext>
            </a:extLst>
          </p:cNvPr>
          <p:cNvSpPr txBox="1"/>
          <p:nvPr/>
        </p:nvSpPr>
        <p:spPr>
          <a:xfrm>
            <a:off x="10209505" y="3161505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latin typeface="Gill Sans Light"/>
                <a:ea typeface="Gill Sans" charset="0"/>
                <a:cs typeface="Gill Sans" charset="0"/>
              </a:rPr>
              <a:t>Inode</a:t>
            </a:r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 table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48E4DCD-CF52-41E4-911B-8AFE37ABCC87}"/>
              </a:ext>
            </a:extLst>
          </p:cNvPr>
          <p:cNvGrpSpPr/>
          <p:nvPr/>
        </p:nvGrpSpPr>
        <p:grpSpPr>
          <a:xfrm>
            <a:off x="8270484" y="3585142"/>
            <a:ext cx="1457827" cy="761444"/>
            <a:chOff x="1744000" y="2182577"/>
            <a:chExt cx="1430729" cy="918973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6D448C7-21DC-457D-A1FC-EE80B5D6069D}"/>
                </a:ext>
              </a:extLst>
            </p:cNvPr>
            <p:cNvSpPr/>
            <p:nvPr/>
          </p:nvSpPr>
          <p:spPr>
            <a:xfrm rot="16200000">
              <a:off x="1882705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5CB07E6-7B84-40C0-A51C-0B071E1F1445}"/>
                </a:ext>
              </a:extLst>
            </p:cNvPr>
            <p:cNvSpPr/>
            <p:nvPr/>
          </p:nvSpPr>
          <p:spPr>
            <a:xfrm rot="16200000">
              <a:off x="2203889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4A13C24-BAD2-4696-8CE9-99308A4591FF}"/>
                </a:ext>
              </a:extLst>
            </p:cNvPr>
            <p:cNvSpPr/>
            <p:nvPr/>
          </p:nvSpPr>
          <p:spPr>
            <a:xfrm rot="16200000">
              <a:off x="2510474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559F166-2E9B-474C-9A06-072571CAE663}"/>
                </a:ext>
              </a:extLst>
            </p:cNvPr>
            <p:cNvSpPr/>
            <p:nvPr/>
          </p:nvSpPr>
          <p:spPr>
            <a:xfrm rot="16200000">
              <a:off x="2831658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82C97F3-B802-403B-BAE5-FD30E61D873E}"/>
                </a:ext>
              </a:extLst>
            </p:cNvPr>
            <p:cNvSpPr/>
            <p:nvPr/>
          </p:nvSpPr>
          <p:spPr>
            <a:xfrm rot="16200000">
              <a:off x="2781130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5C29844-D6B7-470B-9A7B-7C20FE416642}"/>
                </a:ext>
              </a:extLst>
            </p:cNvPr>
            <p:cNvSpPr/>
            <p:nvPr/>
          </p:nvSpPr>
          <p:spPr>
            <a:xfrm rot="16200000">
              <a:off x="1722113" y="220446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1E699AA-6504-4A94-A351-A36763BF74F7}"/>
                </a:ext>
              </a:extLst>
            </p:cNvPr>
            <p:cNvSpPr/>
            <p:nvPr/>
          </p:nvSpPr>
          <p:spPr>
            <a:xfrm rot="16200000">
              <a:off x="2206034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0386CA2D-374E-492A-9F3F-435FB8923DB4}"/>
              </a:ext>
            </a:extLst>
          </p:cNvPr>
          <p:cNvSpPr txBox="1"/>
          <p:nvPr/>
        </p:nvSpPr>
        <p:spPr>
          <a:xfrm>
            <a:off x="10217437" y="385952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Directory</a:t>
            </a:r>
          </a:p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entries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1855B53-A502-417D-859B-F966609E345E}"/>
              </a:ext>
            </a:extLst>
          </p:cNvPr>
          <p:cNvSpPr/>
          <p:nvPr/>
        </p:nvSpPr>
        <p:spPr>
          <a:xfrm rot="16200000">
            <a:off x="8214098" y="2174700"/>
            <a:ext cx="121398" cy="161856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3B39921-B077-4C55-BDCD-A32ED58F01B0}"/>
              </a:ext>
            </a:extLst>
          </p:cNvPr>
          <p:cNvSpPr/>
          <p:nvPr/>
        </p:nvSpPr>
        <p:spPr>
          <a:xfrm rot="16200000">
            <a:off x="8438814" y="3229006"/>
            <a:ext cx="242349" cy="24092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63" name="Freeform 86">
            <a:extLst>
              <a:ext uri="{FF2B5EF4-FFF2-40B4-BE49-F238E27FC236}">
                <a16:creationId xmlns:a16="http://schemas.microsoft.com/office/drawing/2014/main" id="{5AE76CBC-92C8-430D-980A-D8D0A1F99BC8}"/>
              </a:ext>
            </a:extLst>
          </p:cNvPr>
          <p:cNvSpPr/>
          <p:nvPr/>
        </p:nvSpPr>
        <p:spPr>
          <a:xfrm>
            <a:off x="8575177" y="2859007"/>
            <a:ext cx="314088" cy="485144"/>
          </a:xfrm>
          <a:custGeom>
            <a:avLst/>
            <a:gdLst>
              <a:gd name="connsiteX0" fmla="*/ 14270 w 314088"/>
              <a:gd name="connsiteY0" fmla="*/ 485144 h 485144"/>
              <a:gd name="connsiteX1" fmla="*/ 28541 w 314088"/>
              <a:gd name="connsiteY1" fmla="*/ 242572 h 485144"/>
              <a:gd name="connsiteX2" fmla="*/ 271144 w 314088"/>
              <a:gd name="connsiteY2" fmla="*/ 214034 h 485144"/>
              <a:gd name="connsiteX3" fmla="*/ 313956 w 314088"/>
              <a:gd name="connsiteY3" fmla="*/ 0 h 485144"/>
              <a:gd name="connsiteX4" fmla="*/ 313956 w 314088"/>
              <a:gd name="connsiteY4" fmla="*/ 0 h 485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088" h="485144">
                <a:moveTo>
                  <a:pt x="14270" y="485144"/>
                </a:moveTo>
                <a:cubicBezTo>
                  <a:pt x="-1" y="386450"/>
                  <a:pt x="-14271" y="287757"/>
                  <a:pt x="28541" y="242572"/>
                </a:cubicBezTo>
                <a:cubicBezTo>
                  <a:pt x="71353" y="197387"/>
                  <a:pt x="223575" y="254463"/>
                  <a:pt x="271144" y="214034"/>
                </a:cubicBezTo>
                <a:cubicBezTo>
                  <a:pt x="318713" y="173605"/>
                  <a:pt x="313956" y="0"/>
                  <a:pt x="313956" y="0"/>
                </a:cubicBezTo>
                <a:lnTo>
                  <a:pt x="313956" y="0"/>
                </a:lnTo>
              </a:path>
            </a:pathLst>
          </a:custGeom>
          <a:ln>
            <a:solidFill>
              <a:srgbClr val="00009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0648F6A-322D-42D6-9A0B-A2273E8A1A1B}"/>
              </a:ext>
            </a:extLst>
          </p:cNvPr>
          <p:cNvSpPr/>
          <p:nvPr/>
        </p:nvSpPr>
        <p:spPr>
          <a:xfrm rot="16200000">
            <a:off x="9103272" y="4031753"/>
            <a:ext cx="302397" cy="32726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65" name="Freeform 88">
            <a:extLst>
              <a:ext uri="{FF2B5EF4-FFF2-40B4-BE49-F238E27FC236}">
                <a16:creationId xmlns:a16="http://schemas.microsoft.com/office/drawing/2014/main" id="{397B1789-3646-403D-AC83-EF0DA0C6AADB}"/>
              </a:ext>
            </a:extLst>
          </p:cNvPr>
          <p:cNvSpPr/>
          <p:nvPr/>
        </p:nvSpPr>
        <p:spPr>
          <a:xfrm flipH="1">
            <a:off x="8597751" y="3460931"/>
            <a:ext cx="663309" cy="694104"/>
          </a:xfrm>
          <a:custGeom>
            <a:avLst/>
            <a:gdLst>
              <a:gd name="connsiteX0" fmla="*/ 14270 w 314088"/>
              <a:gd name="connsiteY0" fmla="*/ 485144 h 485144"/>
              <a:gd name="connsiteX1" fmla="*/ 28541 w 314088"/>
              <a:gd name="connsiteY1" fmla="*/ 242572 h 485144"/>
              <a:gd name="connsiteX2" fmla="*/ 271144 w 314088"/>
              <a:gd name="connsiteY2" fmla="*/ 214034 h 485144"/>
              <a:gd name="connsiteX3" fmla="*/ 313956 w 314088"/>
              <a:gd name="connsiteY3" fmla="*/ 0 h 485144"/>
              <a:gd name="connsiteX4" fmla="*/ 313956 w 314088"/>
              <a:gd name="connsiteY4" fmla="*/ 0 h 485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088" h="485144">
                <a:moveTo>
                  <a:pt x="14270" y="485144"/>
                </a:moveTo>
                <a:cubicBezTo>
                  <a:pt x="-1" y="386450"/>
                  <a:pt x="-14271" y="287757"/>
                  <a:pt x="28541" y="242572"/>
                </a:cubicBezTo>
                <a:cubicBezTo>
                  <a:pt x="71353" y="197387"/>
                  <a:pt x="223575" y="254463"/>
                  <a:pt x="271144" y="214034"/>
                </a:cubicBezTo>
                <a:cubicBezTo>
                  <a:pt x="318713" y="173605"/>
                  <a:pt x="313956" y="0"/>
                  <a:pt x="313956" y="0"/>
                </a:cubicBezTo>
                <a:lnTo>
                  <a:pt x="313956" y="0"/>
                </a:lnTo>
              </a:path>
            </a:pathLst>
          </a:custGeom>
          <a:ln>
            <a:solidFill>
              <a:srgbClr val="00009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6DA8AD7-FA5A-4FE9-AF77-2AF860E72986}"/>
              </a:ext>
            </a:extLst>
          </p:cNvPr>
          <p:cNvSpPr/>
          <p:nvPr/>
        </p:nvSpPr>
        <p:spPr>
          <a:xfrm rot="16200000">
            <a:off x="8191976" y="2162803"/>
            <a:ext cx="152400" cy="152400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5746590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72571ED-E6C7-3E88-9B1E-CEF85A5FFFE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bg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E1216FD-075B-47CC-A3DC-484538976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File (With Journaling)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E7A15-3469-4132-BA54-149F9F956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674" y="1317344"/>
            <a:ext cx="6846934" cy="32452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Find free data block(s)</a:t>
            </a:r>
            <a:endParaRPr lang="en-US" sz="1800" dirty="0"/>
          </a:p>
          <a:p>
            <a:pPr marL="0" indent="0">
              <a:buNone/>
            </a:pPr>
            <a:r>
              <a:rPr lang="en-US" dirty="0"/>
              <a:t>Find free </a:t>
            </a:r>
            <a:r>
              <a:rPr lang="en-US" dirty="0" err="1"/>
              <a:t>inode</a:t>
            </a:r>
            <a:r>
              <a:rPr lang="en-US" dirty="0"/>
              <a:t> entry</a:t>
            </a:r>
            <a:endParaRPr lang="en-US" sz="1800" dirty="0"/>
          </a:p>
          <a:p>
            <a:pPr marL="0" indent="0">
              <a:buNone/>
            </a:pPr>
            <a:r>
              <a:rPr lang="en-US" dirty="0"/>
              <a:t>Find </a:t>
            </a:r>
            <a:r>
              <a:rPr lang="en-US" dirty="0" err="1"/>
              <a:t>dirent</a:t>
            </a:r>
            <a:r>
              <a:rPr lang="en-US" dirty="0"/>
              <a:t> insertion point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-----------------------------------------</a:t>
            </a:r>
          </a:p>
          <a:p>
            <a:pPr marL="0" indent="0">
              <a:buNone/>
            </a:pPr>
            <a:r>
              <a:rPr lang="en-US" dirty="0"/>
              <a:t>[log] Write map (i.e., mark used)</a:t>
            </a:r>
            <a:endParaRPr lang="en-US" sz="1800" dirty="0"/>
          </a:p>
          <a:p>
            <a:pPr marL="0" indent="0">
              <a:buNone/>
            </a:pPr>
            <a:r>
              <a:rPr lang="en-US" dirty="0"/>
              <a:t>[log] Write </a:t>
            </a:r>
            <a:r>
              <a:rPr lang="en-US" dirty="0" err="1"/>
              <a:t>inode</a:t>
            </a:r>
            <a:r>
              <a:rPr lang="en-US" dirty="0"/>
              <a:t> entry to point to block(s)</a:t>
            </a:r>
            <a:endParaRPr lang="en-US" sz="1800" dirty="0"/>
          </a:p>
          <a:p>
            <a:pPr marL="0" indent="0">
              <a:buNone/>
            </a:pPr>
            <a:r>
              <a:rPr lang="en-US" dirty="0"/>
              <a:t>[log] Write </a:t>
            </a:r>
            <a:r>
              <a:rPr lang="en-US" dirty="0" err="1"/>
              <a:t>dirent</a:t>
            </a:r>
            <a:r>
              <a:rPr lang="en-US" dirty="0"/>
              <a:t> to point to </a:t>
            </a:r>
            <a:r>
              <a:rPr lang="en-US" dirty="0" err="1"/>
              <a:t>inode</a:t>
            </a:r>
            <a:endParaRPr lang="en-US" dirty="0"/>
          </a:p>
        </p:txBody>
      </p:sp>
      <p:sp>
        <p:nvSpPr>
          <p:cNvPr id="7" name="Can 9">
            <a:extLst>
              <a:ext uri="{FF2B5EF4-FFF2-40B4-BE49-F238E27FC236}">
                <a16:creationId xmlns:a16="http://schemas.microsoft.com/office/drawing/2014/main" id="{8C387936-60E3-4D10-89EA-640794CD7455}"/>
              </a:ext>
            </a:extLst>
          </p:cNvPr>
          <p:cNvSpPr/>
          <p:nvPr/>
        </p:nvSpPr>
        <p:spPr>
          <a:xfrm>
            <a:off x="7934572" y="1499100"/>
            <a:ext cx="2099734" cy="3048000"/>
          </a:xfrm>
          <a:prstGeom prst="can">
            <a:avLst/>
          </a:prstGeom>
          <a:solidFill>
            <a:schemeClr val="accent5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C2EAC3-2DEB-44D5-B3A4-D0309D34CF3E}"/>
              </a:ext>
            </a:extLst>
          </p:cNvPr>
          <p:cNvSpPr txBox="1"/>
          <p:nvPr/>
        </p:nvSpPr>
        <p:spPr>
          <a:xfrm>
            <a:off x="10105395" y="2720443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Data blocks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C2BF7B-3329-4387-839C-34AB7DC0A120}"/>
              </a:ext>
            </a:extLst>
          </p:cNvPr>
          <p:cNvSpPr txBox="1"/>
          <p:nvPr/>
        </p:nvSpPr>
        <p:spPr>
          <a:xfrm>
            <a:off x="10175430" y="2000553"/>
            <a:ext cx="1293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Free space map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DC406B0-6CDD-4035-A00B-BDD5B5DA982B}"/>
              </a:ext>
            </a:extLst>
          </p:cNvPr>
          <p:cNvGrpSpPr/>
          <p:nvPr/>
        </p:nvGrpSpPr>
        <p:grpSpPr>
          <a:xfrm rot="16200000">
            <a:off x="8780167" y="1905276"/>
            <a:ext cx="415498" cy="1802120"/>
            <a:chOff x="7569977" y="1270135"/>
            <a:chExt cx="415498" cy="180212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F851CFE-34C0-49AC-83E7-E3A79AE6C633}"/>
                </a:ext>
              </a:extLst>
            </p:cNvPr>
            <p:cNvSpPr/>
            <p:nvPr/>
          </p:nvSpPr>
          <p:spPr>
            <a:xfrm>
              <a:off x="7605706" y="1270135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644A316-1501-4B33-962C-8DFC11DAE023}"/>
                </a:ext>
              </a:extLst>
            </p:cNvPr>
            <p:cNvSpPr/>
            <p:nvPr/>
          </p:nvSpPr>
          <p:spPr>
            <a:xfrm>
              <a:off x="7605706" y="1591319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7C7EF1C-0646-42FA-BDCA-578539C2459B}"/>
                </a:ext>
              </a:extLst>
            </p:cNvPr>
            <p:cNvSpPr/>
            <p:nvPr/>
          </p:nvSpPr>
          <p:spPr>
            <a:xfrm>
              <a:off x="7605706" y="189790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5E70A95-395D-4A5D-B23E-9B59714B031D}"/>
                </a:ext>
              </a:extLst>
            </p:cNvPr>
            <p:cNvSpPr/>
            <p:nvPr/>
          </p:nvSpPr>
          <p:spPr>
            <a:xfrm>
              <a:off x="7605706" y="2219088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150467B-0C02-47C0-AED4-E68BDEFA57FF}"/>
                </a:ext>
              </a:extLst>
            </p:cNvPr>
            <p:cNvSpPr/>
            <p:nvPr/>
          </p:nvSpPr>
          <p:spPr>
            <a:xfrm>
              <a:off x="7605706" y="2751071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90D3554-D304-4C3D-9AA1-977A5AAB8D55}"/>
                </a:ext>
              </a:extLst>
            </p:cNvPr>
            <p:cNvSpPr txBox="1"/>
            <p:nvPr/>
          </p:nvSpPr>
          <p:spPr>
            <a:xfrm>
              <a:off x="7569977" y="242553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  <a:cs typeface="Gill Sans Light"/>
                </a:rPr>
                <a:t>…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4A591AA-366C-46BE-A5DF-855A39CE4581}"/>
              </a:ext>
            </a:extLst>
          </p:cNvPr>
          <p:cNvGrpSpPr/>
          <p:nvPr/>
        </p:nvGrpSpPr>
        <p:grpSpPr>
          <a:xfrm>
            <a:off x="7544110" y="2185219"/>
            <a:ext cx="2561285" cy="121398"/>
            <a:chOff x="64770" y="2031999"/>
            <a:chExt cx="5082551" cy="364957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1064C16-A76E-4CA1-98BB-468C2305D70D}"/>
                </a:ext>
              </a:extLst>
            </p:cNvPr>
            <p:cNvGrpSpPr/>
            <p:nvPr/>
          </p:nvGrpSpPr>
          <p:grpSpPr>
            <a:xfrm>
              <a:off x="2607047" y="2031999"/>
              <a:ext cx="1270137" cy="364957"/>
              <a:chOff x="2607047" y="2031999"/>
              <a:chExt cx="1270137" cy="364957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2B2B8F8-9BD5-44CA-AE26-4535A0D2A593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561B0B3-F068-46D1-AB9D-C306DA183EFA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EFBE795-FF7E-45E9-A7E4-537F1F069AD7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2D7FD24-58B9-44F0-88F0-45BB675FB9D2}"/>
                  </a:ext>
                </a:extLst>
              </p:cNvPr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B8B347E-1A20-45C0-8962-31DD8EBBBCD9}"/>
                </a:ext>
              </a:extLst>
            </p:cNvPr>
            <p:cNvGrpSpPr/>
            <p:nvPr/>
          </p:nvGrpSpPr>
          <p:grpSpPr>
            <a:xfrm>
              <a:off x="3877184" y="2031999"/>
              <a:ext cx="1270137" cy="364957"/>
              <a:chOff x="2607047" y="2031999"/>
              <a:chExt cx="1270137" cy="364957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2617352-A108-4C29-A441-32C92A25C9CB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CAB54F2-0CDA-4C5C-8096-BB613FAC457C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28CE80F-B413-43D4-BD27-3A6D98CEDAA3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DFD4869-000B-4A57-83C9-5D5A7DC17F0A}"/>
                  </a:ext>
                </a:extLst>
              </p:cNvPr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C571C2F-A153-40D1-92D0-BB2981ABAEF1}"/>
                </a:ext>
              </a:extLst>
            </p:cNvPr>
            <p:cNvGrpSpPr/>
            <p:nvPr/>
          </p:nvGrpSpPr>
          <p:grpSpPr>
            <a:xfrm>
              <a:off x="64770" y="2031999"/>
              <a:ext cx="1270137" cy="364957"/>
              <a:chOff x="2607047" y="2031999"/>
              <a:chExt cx="1270137" cy="364957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EB8AD19-F1C9-4759-9B11-088DB12D3FC7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EA04909-528F-495F-9510-7D3354C1F1EB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738A646-95A6-4D9C-9DD3-CF07758FE725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A56E242-CAE6-424E-AF44-A24A1260715F}"/>
                  </a:ext>
                </a:extLst>
              </p:cNvPr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A367F94-4DCD-4ED1-93B3-F3BED2144113}"/>
                </a:ext>
              </a:extLst>
            </p:cNvPr>
            <p:cNvGrpSpPr/>
            <p:nvPr/>
          </p:nvGrpSpPr>
          <p:grpSpPr>
            <a:xfrm>
              <a:off x="1334907" y="2031999"/>
              <a:ext cx="1270137" cy="364957"/>
              <a:chOff x="2607047" y="2031999"/>
              <a:chExt cx="1270137" cy="364957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448E54E-FB36-48DF-AEE2-5A5FDD698BFD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FAD62FA-F9C2-4631-BEF3-9C3BE87E01DB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9608723-42E3-4409-AF51-6D55F470EAE6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111FE68-35BC-457C-9B82-EECCF2E6A08F}"/>
                  </a:ext>
                </a:extLst>
              </p:cNvPr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5C46EBB3-C81E-437C-841D-A2CD5CE0C109}"/>
              </a:ext>
            </a:extLst>
          </p:cNvPr>
          <p:cNvSpPr/>
          <p:nvPr/>
        </p:nvSpPr>
        <p:spPr>
          <a:xfrm rot="16200000">
            <a:off x="9411896" y="3219296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63B1AC1-0B35-48C6-82E0-0683C22FF04E}"/>
              </a:ext>
            </a:extLst>
          </p:cNvPr>
          <p:cNvSpPr/>
          <p:nvPr/>
        </p:nvSpPr>
        <p:spPr>
          <a:xfrm rot="16200000">
            <a:off x="9652816" y="3219296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5A8FAC-80A4-43C0-A8FD-69C4897EC2AB}"/>
              </a:ext>
            </a:extLst>
          </p:cNvPr>
          <p:cNvSpPr/>
          <p:nvPr/>
        </p:nvSpPr>
        <p:spPr>
          <a:xfrm rot="16200000">
            <a:off x="9882785" y="3219296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C28D1A9-D3D3-4496-957C-5E6169842A4A}"/>
              </a:ext>
            </a:extLst>
          </p:cNvPr>
          <p:cNvGrpSpPr/>
          <p:nvPr/>
        </p:nvGrpSpPr>
        <p:grpSpPr>
          <a:xfrm>
            <a:off x="7505653" y="3218581"/>
            <a:ext cx="952728" cy="242349"/>
            <a:chOff x="2607047" y="2031999"/>
            <a:chExt cx="1270137" cy="36495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DEA9427-5A6D-4AEC-BB52-3C809C6B0982}"/>
                </a:ext>
              </a:extLst>
            </p:cNvPr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3B79423-0383-43E9-900B-9995DCB0DE9D}"/>
                </a:ext>
              </a:extLst>
            </p:cNvPr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1D76AAC-1250-4123-8973-BA552B15424C}"/>
                </a:ext>
              </a:extLst>
            </p:cNvPr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29179B0-FCED-4983-9B2C-B704F9BF3360}"/>
                </a:ext>
              </a:extLst>
            </p:cNvPr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06539FF-8EFD-4DD8-AB8F-1EA301BFE4FF}"/>
              </a:ext>
            </a:extLst>
          </p:cNvPr>
          <p:cNvGrpSpPr/>
          <p:nvPr/>
        </p:nvGrpSpPr>
        <p:grpSpPr>
          <a:xfrm>
            <a:off x="8458381" y="3218581"/>
            <a:ext cx="952728" cy="242349"/>
            <a:chOff x="2607047" y="2031999"/>
            <a:chExt cx="1270137" cy="36495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8756FC7-B1F2-413B-AD65-07AF71BC94ED}"/>
                </a:ext>
              </a:extLst>
            </p:cNvPr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FB3C23B-EEC4-4554-BC7A-3F4B0258113D}"/>
                </a:ext>
              </a:extLst>
            </p:cNvPr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6D3315F-C233-4BF3-8BA8-0BD0E2064DFE}"/>
                </a:ext>
              </a:extLst>
            </p:cNvPr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1AE19C2-EDDC-4D5F-8048-BC4E111087C1}"/>
                </a:ext>
              </a:extLst>
            </p:cNvPr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27473C36-0ED5-4CB1-A3F0-67AE22F4B9DB}"/>
              </a:ext>
            </a:extLst>
          </p:cNvPr>
          <p:cNvSpPr txBox="1"/>
          <p:nvPr/>
        </p:nvSpPr>
        <p:spPr>
          <a:xfrm>
            <a:off x="10209505" y="3161505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latin typeface="Gill Sans Light"/>
                <a:ea typeface="Gill Sans" charset="0"/>
                <a:cs typeface="Gill Sans" charset="0"/>
              </a:rPr>
              <a:t>Inode</a:t>
            </a:r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 table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48E4DCD-CF52-41E4-911B-8AFE37ABCC87}"/>
              </a:ext>
            </a:extLst>
          </p:cNvPr>
          <p:cNvGrpSpPr/>
          <p:nvPr/>
        </p:nvGrpSpPr>
        <p:grpSpPr>
          <a:xfrm>
            <a:off x="8270484" y="3585142"/>
            <a:ext cx="1457827" cy="761444"/>
            <a:chOff x="1744000" y="2182577"/>
            <a:chExt cx="1430729" cy="918973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6D448C7-21DC-457D-A1FC-EE80B5D6069D}"/>
                </a:ext>
              </a:extLst>
            </p:cNvPr>
            <p:cNvSpPr/>
            <p:nvPr/>
          </p:nvSpPr>
          <p:spPr>
            <a:xfrm rot="16200000">
              <a:off x="1882705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5CB07E6-7B84-40C0-A51C-0B071E1F1445}"/>
                </a:ext>
              </a:extLst>
            </p:cNvPr>
            <p:cNvSpPr/>
            <p:nvPr/>
          </p:nvSpPr>
          <p:spPr>
            <a:xfrm rot="16200000">
              <a:off x="2203889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4A13C24-BAD2-4696-8CE9-99308A4591FF}"/>
                </a:ext>
              </a:extLst>
            </p:cNvPr>
            <p:cNvSpPr/>
            <p:nvPr/>
          </p:nvSpPr>
          <p:spPr>
            <a:xfrm rot="16200000">
              <a:off x="2510474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559F166-2E9B-474C-9A06-072571CAE663}"/>
                </a:ext>
              </a:extLst>
            </p:cNvPr>
            <p:cNvSpPr/>
            <p:nvPr/>
          </p:nvSpPr>
          <p:spPr>
            <a:xfrm rot="16200000">
              <a:off x="2831658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82C97F3-B802-403B-BAE5-FD30E61D873E}"/>
                </a:ext>
              </a:extLst>
            </p:cNvPr>
            <p:cNvSpPr/>
            <p:nvPr/>
          </p:nvSpPr>
          <p:spPr>
            <a:xfrm rot="16200000">
              <a:off x="2781130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5C29844-D6B7-470B-9A7B-7C20FE416642}"/>
                </a:ext>
              </a:extLst>
            </p:cNvPr>
            <p:cNvSpPr/>
            <p:nvPr/>
          </p:nvSpPr>
          <p:spPr>
            <a:xfrm rot="16200000">
              <a:off x="1722113" y="220446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1E699AA-6504-4A94-A351-A36763BF74F7}"/>
                </a:ext>
              </a:extLst>
            </p:cNvPr>
            <p:cNvSpPr/>
            <p:nvPr/>
          </p:nvSpPr>
          <p:spPr>
            <a:xfrm rot="16200000">
              <a:off x="2206034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0386CA2D-374E-492A-9F3F-435FB8923DB4}"/>
              </a:ext>
            </a:extLst>
          </p:cNvPr>
          <p:cNvSpPr txBox="1"/>
          <p:nvPr/>
        </p:nvSpPr>
        <p:spPr>
          <a:xfrm>
            <a:off x="10217437" y="385952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Directory</a:t>
            </a:r>
          </a:p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entries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1855B53-A502-417D-859B-F966609E345E}"/>
              </a:ext>
            </a:extLst>
          </p:cNvPr>
          <p:cNvSpPr/>
          <p:nvPr/>
        </p:nvSpPr>
        <p:spPr>
          <a:xfrm rot="16200000">
            <a:off x="8214098" y="2174700"/>
            <a:ext cx="121398" cy="1618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3B39921-B077-4C55-BDCD-A32ED58F01B0}"/>
              </a:ext>
            </a:extLst>
          </p:cNvPr>
          <p:cNvSpPr/>
          <p:nvPr/>
        </p:nvSpPr>
        <p:spPr>
          <a:xfrm rot="16200000">
            <a:off x="8438814" y="3229006"/>
            <a:ext cx="242349" cy="240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0648F6A-322D-42D6-9A0B-A2273E8A1A1B}"/>
              </a:ext>
            </a:extLst>
          </p:cNvPr>
          <p:cNvSpPr/>
          <p:nvPr/>
        </p:nvSpPr>
        <p:spPr>
          <a:xfrm rot="16200000">
            <a:off x="9103272" y="4031753"/>
            <a:ext cx="302397" cy="3272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037F2DD-D730-4C06-BD05-E83B32B16C2F}"/>
              </a:ext>
            </a:extLst>
          </p:cNvPr>
          <p:cNvSpPr/>
          <p:nvPr/>
        </p:nvSpPr>
        <p:spPr>
          <a:xfrm>
            <a:off x="3158624" y="5172056"/>
            <a:ext cx="7930449" cy="623473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3DD39DB-0D70-4929-80A1-B75E6C27EBA8}"/>
              </a:ext>
            </a:extLst>
          </p:cNvPr>
          <p:cNvSpPr txBox="1"/>
          <p:nvPr/>
        </p:nvSpPr>
        <p:spPr>
          <a:xfrm>
            <a:off x="3123460" y="5815028"/>
            <a:ext cx="53559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Log: in non-volatile storage (Flash or on Disk)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2094700-1992-4B28-B04C-A163F77D347D}"/>
              </a:ext>
            </a:extLst>
          </p:cNvPr>
          <p:cNvSpPr txBox="1"/>
          <p:nvPr/>
        </p:nvSpPr>
        <p:spPr>
          <a:xfrm>
            <a:off x="6783401" y="450577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 Light"/>
                <a:ea typeface="Gill Sans" charset="0"/>
                <a:cs typeface="Gill Sans" charset="0"/>
              </a:rPr>
              <a:t>head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D29EA594-1F93-43B3-8227-BD885C6BE929}"/>
              </a:ext>
            </a:extLst>
          </p:cNvPr>
          <p:cNvCxnSpPr>
            <a:stCxn id="109" idx="2"/>
          </p:cNvCxnSpPr>
          <p:nvPr/>
        </p:nvCxnSpPr>
        <p:spPr>
          <a:xfrm flipH="1">
            <a:off x="7097359" y="4875110"/>
            <a:ext cx="13215" cy="296947"/>
          </a:xfrm>
          <a:prstGeom prst="straightConnector1">
            <a:avLst/>
          </a:prstGeom>
          <a:ln>
            <a:solidFill>
              <a:srgbClr val="FC230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ABFDCA36-C9BD-4A65-ABC1-593540A39E3D}"/>
              </a:ext>
            </a:extLst>
          </p:cNvPr>
          <p:cNvSpPr txBox="1"/>
          <p:nvPr/>
        </p:nvSpPr>
        <p:spPr>
          <a:xfrm>
            <a:off x="5200151" y="4505778"/>
            <a:ext cx="475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tail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042BDFA3-E3EB-4EBB-99E1-6C74A0416B5A}"/>
              </a:ext>
            </a:extLst>
          </p:cNvPr>
          <p:cNvCxnSpPr>
            <a:stCxn id="111" idx="2"/>
          </p:cNvCxnSpPr>
          <p:nvPr/>
        </p:nvCxnSpPr>
        <p:spPr>
          <a:xfrm>
            <a:off x="5437749" y="4875110"/>
            <a:ext cx="76360" cy="2969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30BFDF86-2705-40F9-B60C-4A746299250F}"/>
              </a:ext>
            </a:extLst>
          </p:cNvPr>
          <p:cNvSpPr/>
          <p:nvPr/>
        </p:nvSpPr>
        <p:spPr>
          <a:xfrm>
            <a:off x="5514108" y="5181767"/>
            <a:ext cx="1583250" cy="6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CDE84EA-3151-4D6F-AF14-B9FB89F0E1E0}"/>
              </a:ext>
            </a:extLst>
          </p:cNvPr>
          <p:cNvSpPr txBox="1"/>
          <p:nvPr/>
        </p:nvSpPr>
        <p:spPr>
          <a:xfrm>
            <a:off x="5837146" y="5181767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pending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926CC66-74D6-4FED-A769-534975D10B69}"/>
              </a:ext>
            </a:extLst>
          </p:cNvPr>
          <p:cNvSpPr txBox="1"/>
          <p:nvPr/>
        </p:nvSpPr>
        <p:spPr>
          <a:xfrm>
            <a:off x="4428723" y="518525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done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33AD0D5F-9A89-4CCA-A560-56A5D8E1E046}"/>
              </a:ext>
            </a:extLst>
          </p:cNvPr>
          <p:cNvGrpSpPr/>
          <p:nvPr/>
        </p:nvGrpSpPr>
        <p:grpSpPr>
          <a:xfrm>
            <a:off x="7109723" y="4875109"/>
            <a:ext cx="393295" cy="926832"/>
            <a:chOff x="4707450" y="5039628"/>
            <a:chExt cx="393295" cy="926832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510A2651-810F-40B8-B10F-42EEBCDC2A5D}"/>
                </a:ext>
              </a:extLst>
            </p:cNvPr>
            <p:cNvSpPr txBox="1"/>
            <p:nvPr/>
          </p:nvSpPr>
          <p:spPr>
            <a:xfrm rot="16200000">
              <a:off x="4575362" y="5465041"/>
              <a:ext cx="633507" cy="3693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00009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 Light"/>
                  <a:ea typeface="Gill Sans" charset="0"/>
                  <a:cs typeface="Gill Sans" charset="0"/>
                </a:rPr>
                <a:t>start</a:t>
              </a:r>
            </a:p>
          </p:txBody>
        </p: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38945A8D-4BAC-4A46-A734-761EBE43DF23}"/>
                </a:ext>
              </a:extLst>
            </p:cNvPr>
            <p:cNvCxnSpPr/>
            <p:nvPr/>
          </p:nvCxnSpPr>
          <p:spPr>
            <a:xfrm flipH="1">
              <a:off x="5088380" y="5039628"/>
              <a:ext cx="12365" cy="296947"/>
            </a:xfrm>
            <a:prstGeom prst="straightConnector1">
              <a:avLst/>
            </a:prstGeom>
            <a:ln>
              <a:solidFill>
                <a:srgbClr val="FC230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ECEF87FB-4993-4342-A261-9A329D96D7A1}"/>
              </a:ext>
            </a:extLst>
          </p:cNvPr>
          <p:cNvGrpSpPr/>
          <p:nvPr/>
        </p:nvGrpSpPr>
        <p:grpSpPr>
          <a:xfrm>
            <a:off x="7479055" y="2265294"/>
            <a:ext cx="816104" cy="3530236"/>
            <a:chOff x="5076782" y="2429813"/>
            <a:chExt cx="816104" cy="3530236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EE5291DF-99AB-4DDF-96F0-21D8AD943F39}"/>
                </a:ext>
              </a:extLst>
            </p:cNvPr>
            <p:cNvGrpSpPr/>
            <p:nvPr/>
          </p:nvGrpSpPr>
          <p:grpSpPr>
            <a:xfrm>
              <a:off x="5076782" y="2429813"/>
              <a:ext cx="816104" cy="3530236"/>
              <a:chOff x="5076782" y="2429813"/>
              <a:chExt cx="816104" cy="3530236"/>
            </a:xfrm>
          </p:grpSpPr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A15D4856-1664-4365-A284-CE5EA912CF8B}"/>
                  </a:ext>
                </a:extLst>
              </p:cNvPr>
              <p:cNvGrpSpPr/>
              <p:nvPr/>
            </p:nvGrpSpPr>
            <p:grpSpPr>
              <a:xfrm>
                <a:off x="5135148" y="5628477"/>
                <a:ext cx="640069" cy="131108"/>
                <a:chOff x="5252815" y="1247958"/>
                <a:chExt cx="640069" cy="131108"/>
              </a:xfrm>
            </p:grpSpPr>
            <p:grpSp>
              <p:nvGrpSpPr>
                <p:cNvPr id="125" name="Group 124">
                  <a:extLst>
                    <a:ext uri="{FF2B5EF4-FFF2-40B4-BE49-F238E27FC236}">
                      <a16:creationId xmlns:a16="http://schemas.microsoft.com/office/drawing/2014/main" id="{DC6AA099-217F-49FE-A80D-D9DF5748F005}"/>
                    </a:ext>
                  </a:extLst>
                </p:cNvPr>
                <p:cNvGrpSpPr/>
                <p:nvPr/>
              </p:nvGrpSpPr>
              <p:grpSpPr>
                <a:xfrm>
                  <a:off x="5252815" y="1247958"/>
                  <a:ext cx="640069" cy="121398"/>
                  <a:chOff x="2607047" y="2031999"/>
                  <a:chExt cx="1270137" cy="364957"/>
                </a:xfrm>
              </p:grpSpPr>
              <p:sp>
                <p:nvSpPr>
                  <p:cNvPr id="127" name="Rectangle 126">
                    <a:extLst>
                      <a:ext uri="{FF2B5EF4-FFF2-40B4-BE49-F238E27FC236}">
                        <a16:creationId xmlns:a16="http://schemas.microsoft.com/office/drawing/2014/main" id="{3C9B80B8-22B6-4041-80A4-AA7D3746242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585160" y="2053886"/>
                    <a:ext cx="364957" cy="321184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0">
                      <a:latin typeface="Gill Sans Light"/>
                      <a:ea typeface="Gill Sans" charset="0"/>
                      <a:cs typeface="Gill Sans" charset="0"/>
                    </a:endParaRPr>
                  </a:p>
                </p:txBody>
              </p:sp>
              <p:sp>
                <p:nvSpPr>
                  <p:cNvPr id="128" name="Rectangle 127">
                    <a:extLst>
                      <a:ext uri="{FF2B5EF4-FFF2-40B4-BE49-F238E27FC236}">
                        <a16:creationId xmlns:a16="http://schemas.microsoft.com/office/drawing/2014/main" id="{FA689DAD-E539-40C5-B08A-6300C97E5E9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906344" y="2053886"/>
                    <a:ext cx="364957" cy="321184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0">
                      <a:latin typeface="Gill Sans Light"/>
                      <a:ea typeface="Gill Sans" charset="0"/>
                      <a:cs typeface="Gill Sans" charset="0"/>
                    </a:endParaRPr>
                  </a:p>
                </p:txBody>
              </p:sp>
              <p:sp>
                <p:nvSpPr>
                  <p:cNvPr id="129" name="Rectangle 128">
                    <a:extLst>
                      <a:ext uri="{FF2B5EF4-FFF2-40B4-BE49-F238E27FC236}">
                        <a16:creationId xmlns:a16="http://schemas.microsoft.com/office/drawing/2014/main" id="{7F78DE5D-A765-463A-BB34-09051B1272D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212929" y="2053886"/>
                    <a:ext cx="364957" cy="321184"/>
                  </a:xfrm>
                  <a:prstGeom prst="rect">
                    <a:avLst/>
                  </a:prstGeom>
                  <a:solidFill>
                    <a:srgbClr val="C0504D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0">
                      <a:latin typeface="Gill Sans Light"/>
                      <a:ea typeface="Gill Sans" charset="0"/>
                      <a:cs typeface="Gill Sans" charset="0"/>
                    </a:endParaRPr>
                  </a:p>
                </p:txBody>
              </p:sp>
              <p:sp>
                <p:nvSpPr>
                  <p:cNvPr id="130" name="Rectangle 129">
                    <a:extLst>
                      <a:ext uri="{FF2B5EF4-FFF2-40B4-BE49-F238E27FC236}">
                        <a16:creationId xmlns:a16="http://schemas.microsoft.com/office/drawing/2014/main" id="{68D869F6-09BA-4293-9ADB-EED54DFD61A9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534113" y="2053886"/>
                    <a:ext cx="364957" cy="321184"/>
                  </a:xfrm>
                  <a:prstGeom prst="rect">
                    <a:avLst/>
                  </a:prstGeom>
                  <a:solidFill>
                    <a:srgbClr val="C0504D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0">
                      <a:latin typeface="Gill Sans Light"/>
                      <a:ea typeface="Gill Sans" charset="0"/>
                      <a:cs typeface="Gill Sans" charset="0"/>
                    </a:endParaRPr>
                  </a:p>
                </p:txBody>
              </p:sp>
            </p:grp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95B6CAA1-8C58-4F9C-8DD6-E916E7239991}"/>
                    </a:ext>
                  </a:extLst>
                </p:cNvPr>
                <p:cNvSpPr/>
                <p:nvPr/>
              </p:nvSpPr>
              <p:spPr>
                <a:xfrm rot="16200000">
                  <a:off x="5282734" y="1237439"/>
                  <a:ext cx="121398" cy="161856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>
                    <a:latin typeface="Gill Sans Light"/>
                    <a:ea typeface="Gill Sans" charset="0"/>
                    <a:cs typeface="Gill Sans" charset="0"/>
                  </a:endParaRPr>
                </a:p>
              </p:txBody>
            </p:sp>
          </p:grp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DB7AA19F-6283-406E-8BF2-681EF47D0956}"/>
                  </a:ext>
                </a:extLst>
              </p:cNvPr>
              <p:cNvSpPr/>
              <p:nvPr/>
            </p:nvSpPr>
            <p:spPr>
              <a:xfrm>
                <a:off x="5076782" y="5349778"/>
                <a:ext cx="698435" cy="610271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4" name="Freeform 97">
                <a:extLst>
                  <a:ext uri="{FF2B5EF4-FFF2-40B4-BE49-F238E27FC236}">
                    <a16:creationId xmlns:a16="http://schemas.microsoft.com/office/drawing/2014/main" id="{8E7398A5-E7C0-41D6-9845-62EC377CE8E4}"/>
                  </a:ext>
                </a:extLst>
              </p:cNvPr>
              <p:cNvSpPr/>
              <p:nvPr/>
            </p:nvSpPr>
            <p:spPr>
              <a:xfrm>
                <a:off x="5190856" y="2429813"/>
                <a:ext cx="702030" cy="3236095"/>
              </a:xfrm>
              <a:custGeom>
                <a:avLst/>
                <a:gdLst>
                  <a:gd name="connsiteX0" fmla="*/ 14270 w 314088"/>
                  <a:gd name="connsiteY0" fmla="*/ 485144 h 485144"/>
                  <a:gd name="connsiteX1" fmla="*/ 28541 w 314088"/>
                  <a:gd name="connsiteY1" fmla="*/ 242572 h 485144"/>
                  <a:gd name="connsiteX2" fmla="*/ 271144 w 314088"/>
                  <a:gd name="connsiteY2" fmla="*/ 214034 h 485144"/>
                  <a:gd name="connsiteX3" fmla="*/ 313956 w 314088"/>
                  <a:gd name="connsiteY3" fmla="*/ 0 h 485144"/>
                  <a:gd name="connsiteX4" fmla="*/ 313956 w 314088"/>
                  <a:gd name="connsiteY4" fmla="*/ 0 h 485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4088" h="485144">
                    <a:moveTo>
                      <a:pt x="14270" y="485144"/>
                    </a:moveTo>
                    <a:cubicBezTo>
                      <a:pt x="-1" y="386450"/>
                      <a:pt x="-14271" y="287757"/>
                      <a:pt x="28541" y="242572"/>
                    </a:cubicBezTo>
                    <a:cubicBezTo>
                      <a:pt x="71353" y="197387"/>
                      <a:pt x="223575" y="254463"/>
                      <a:pt x="271144" y="214034"/>
                    </a:cubicBezTo>
                    <a:cubicBezTo>
                      <a:pt x="318713" y="173605"/>
                      <a:pt x="313956" y="0"/>
                      <a:pt x="313956" y="0"/>
                    </a:cubicBezTo>
                    <a:lnTo>
                      <a:pt x="313956" y="0"/>
                    </a:lnTo>
                  </a:path>
                </a:pathLst>
              </a:custGeom>
              <a:ln>
                <a:solidFill>
                  <a:srgbClr val="000090"/>
                </a:solidFill>
                <a:headEnd type="oval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</p:grp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DC1A2F0B-7CDB-4F60-AF11-E8956EC214DB}"/>
                </a:ext>
              </a:extLst>
            </p:cNvPr>
            <p:cNvCxnSpPr/>
            <p:nvPr/>
          </p:nvCxnSpPr>
          <p:spPr>
            <a:xfrm flipH="1">
              <a:off x="5765683" y="5060102"/>
              <a:ext cx="12365" cy="296947"/>
            </a:xfrm>
            <a:prstGeom prst="straightConnector1">
              <a:avLst/>
            </a:prstGeom>
            <a:ln>
              <a:solidFill>
                <a:srgbClr val="FC230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B1DEEC6A-D1DC-4296-A5B7-083AE9CC3AD9}"/>
              </a:ext>
            </a:extLst>
          </p:cNvPr>
          <p:cNvGrpSpPr/>
          <p:nvPr/>
        </p:nvGrpSpPr>
        <p:grpSpPr>
          <a:xfrm>
            <a:off x="8188295" y="3387561"/>
            <a:ext cx="818671" cy="2403608"/>
            <a:chOff x="5786022" y="3654034"/>
            <a:chExt cx="818671" cy="2301654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799509F9-8A0E-4510-A259-2100A13FC74D}"/>
                </a:ext>
              </a:extLst>
            </p:cNvPr>
            <p:cNvGrpSpPr/>
            <p:nvPr/>
          </p:nvGrpSpPr>
          <p:grpSpPr>
            <a:xfrm>
              <a:off x="5892885" y="5589588"/>
              <a:ext cx="711808" cy="242349"/>
              <a:chOff x="2607047" y="2031999"/>
              <a:chExt cx="948953" cy="364957"/>
            </a:xfrm>
          </p:grpSpPr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F8271E38-AB15-4E8F-AFF4-12BCB6C33A13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B5276BA1-70C1-4996-9DAB-044D7A483B62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B6830592-A408-4202-94D8-19E9C4FF0112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E6A18F61-E018-49C5-AFAA-6094C6BCC0F8}"/>
                </a:ext>
              </a:extLst>
            </p:cNvPr>
            <p:cNvSpPr/>
            <p:nvPr/>
          </p:nvSpPr>
          <p:spPr>
            <a:xfrm rot="16200000">
              <a:off x="5873319" y="5600013"/>
              <a:ext cx="242349" cy="240920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34" name="Freeform 104">
              <a:extLst>
                <a:ext uri="{FF2B5EF4-FFF2-40B4-BE49-F238E27FC236}">
                  <a16:creationId xmlns:a16="http://schemas.microsoft.com/office/drawing/2014/main" id="{58D67B9B-824B-4155-8BB4-6AC9B1D0EC78}"/>
                </a:ext>
              </a:extLst>
            </p:cNvPr>
            <p:cNvSpPr/>
            <p:nvPr/>
          </p:nvSpPr>
          <p:spPr>
            <a:xfrm>
              <a:off x="5970966" y="3654034"/>
              <a:ext cx="212349" cy="2018098"/>
            </a:xfrm>
            <a:custGeom>
              <a:avLst/>
              <a:gdLst>
                <a:gd name="connsiteX0" fmla="*/ 14270 w 314088"/>
                <a:gd name="connsiteY0" fmla="*/ 485144 h 485144"/>
                <a:gd name="connsiteX1" fmla="*/ 28541 w 314088"/>
                <a:gd name="connsiteY1" fmla="*/ 242572 h 485144"/>
                <a:gd name="connsiteX2" fmla="*/ 271144 w 314088"/>
                <a:gd name="connsiteY2" fmla="*/ 214034 h 485144"/>
                <a:gd name="connsiteX3" fmla="*/ 313956 w 314088"/>
                <a:gd name="connsiteY3" fmla="*/ 0 h 485144"/>
                <a:gd name="connsiteX4" fmla="*/ 313956 w 314088"/>
                <a:gd name="connsiteY4" fmla="*/ 0 h 4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88" h="485144">
                  <a:moveTo>
                    <a:pt x="14270" y="485144"/>
                  </a:moveTo>
                  <a:cubicBezTo>
                    <a:pt x="-1" y="386450"/>
                    <a:pt x="-14271" y="287757"/>
                    <a:pt x="28541" y="242572"/>
                  </a:cubicBezTo>
                  <a:cubicBezTo>
                    <a:pt x="71353" y="197387"/>
                    <a:pt x="223575" y="254463"/>
                    <a:pt x="271144" y="214034"/>
                  </a:cubicBezTo>
                  <a:cubicBezTo>
                    <a:pt x="318713" y="173605"/>
                    <a:pt x="313956" y="0"/>
                    <a:pt x="313956" y="0"/>
                  </a:cubicBezTo>
                  <a:lnTo>
                    <a:pt x="313956" y="0"/>
                  </a:lnTo>
                </a:path>
              </a:pathLst>
            </a:custGeom>
            <a:ln>
              <a:solidFill>
                <a:srgbClr val="000090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 dirty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0C2FB111-E9D9-46D4-8169-4BF40B19E598}"/>
                </a:ext>
              </a:extLst>
            </p:cNvPr>
            <p:cNvSpPr/>
            <p:nvPr/>
          </p:nvSpPr>
          <p:spPr>
            <a:xfrm>
              <a:off x="5786022" y="5345417"/>
              <a:ext cx="818671" cy="610271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958E9298-8D3C-41F1-A1D4-4B6A829F06D8}"/>
                </a:ext>
              </a:extLst>
            </p:cNvPr>
            <p:cNvCxnSpPr/>
            <p:nvPr/>
          </p:nvCxnSpPr>
          <p:spPr>
            <a:xfrm flipH="1">
              <a:off x="6592328" y="5052831"/>
              <a:ext cx="12365" cy="296947"/>
            </a:xfrm>
            <a:prstGeom prst="straightConnector1">
              <a:avLst/>
            </a:prstGeom>
            <a:ln>
              <a:solidFill>
                <a:srgbClr val="FC230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BFBB5CA9-467E-4209-9F1B-729C6F9C31D2}"/>
              </a:ext>
            </a:extLst>
          </p:cNvPr>
          <p:cNvGrpSpPr/>
          <p:nvPr/>
        </p:nvGrpSpPr>
        <p:grpSpPr>
          <a:xfrm>
            <a:off x="9012166" y="4350194"/>
            <a:ext cx="820478" cy="1435913"/>
            <a:chOff x="6609893" y="4514713"/>
            <a:chExt cx="820478" cy="1435913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AC14C385-80C3-4EE3-A95A-D43FD199D193}"/>
                </a:ext>
              </a:extLst>
            </p:cNvPr>
            <p:cNvSpPr/>
            <p:nvPr/>
          </p:nvSpPr>
          <p:spPr>
            <a:xfrm rot="16200000">
              <a:off x="6686856" y="5497369"/>
              <a:ext cx="302397" cy="3272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D0C61EA3-0F67-426E-A24B-C41F5585D460}"/>
                </a:ext>
              </a:extLst>
            </p:cNvPr>
            <p:cNvSpPr/>
            <p:nvPr/>
          </p:nvSpPr>
          <p:spPr>
            <a:xfrm rot="16200000">
              <a:off x="7014123" y="5500978"/>
              <a:ext cx="302397" cy="327267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36487C49-E28F-4C47-8735-FC9E6A1CB72A}"/>
                </a:ext>
              </a:extLst>
            </p:cNvPr>
            <p:cNvSpPr/>
            <p:nvPr/>
          </p:nvSpPr>
          <p:spPr>
            <a:xfrm>
              <a:off x="6609893" y="5340355"/>
              <a:ext cx="818671" cy="610271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44" name="Freeform 109">
              <a:extLst>
                <a:ext uri="{FF2B5EF4-FFF2-40B4-BE49-F238E27FC236}">
                  <a16:creationId xmlns:a16="http://schemas.microsoft.com/office/drawing/2014/main" id="{C1B1997B-BF65-41A9-B24B-3B88C3206ACE}"/>
                </a:ext>
              </a:extLst>
            </p:cNvPr>
            <p:cNvSpPr/>
            <p:nvPr/>
          </p:nvSpPr>
          <p:spPr>
            <a:xfrm flipH="1">
              <a:off x="6741788" y="4514713"/>
              <a:ext cx="469611" cy="1074875"/>
            </a:xfrm>
            <a:custGeom>
              <a:avLst/>
              <a:gdLst>
                <a:gd name="connsiteX0" fmla="*/ 14270 w 314088"/>
                <a:gd name="connsiteY0" fmla="*/ 485144 h 485144"/>
                <a:gd name="connsiteX1" fmla="*/ 28541 w 314088"/>
                <a:gd name="connsiteY1" fmla="*/ 242572 h 485144"/>
                <a:gd name="connsiteX2" fmla="*/ 271144 w 314088"/>
                <a:gd name="connsiteY2" fmla="*/ 214034 h 485144"/>
                <a:gd name="connsiteX3" fmla="*/ 313956 w 314088"/>
                <a:gd name="connsiteY3" fmla="*/ 0 h 485144"/>
                <a:gd name="connsiteX4" fmla="*/ 313956 w 314088"/>
                <a:gd name="connsiteY4" fmla="*/ 0 h 4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88" h="485144">
                  <a:moveTo>
                    <a:pt x="14270" y="485144"/>
                  </a:moveTo>
                  <a:cubicBezTo>
                    <a:pt x="-1" y="386450"/>
                    <a:pt x="-14271" y="287757"/>
                    <a:pt x="28541" y="242572"/>
                  </a:cubicBezTo>
                  <a:cubicBezTo>
                    <a:pt x="71353" y="197387"/>
                    <a:pt x="223575" y="254463"/>
                    <a:pt x="271144" y="214034"/>
                  </a:cubicBezTo>
                  <a:cubicBezTo>
                    <a:pt x="318713" y="173605"/>
                    <a:pt x="313956" y="0"/>
                    <a:pt x="313956" y="0"/>
                  </a:cubicBezTo>
                  <a:lnTo>
                    <a:pt x="313956" y="0"/>
                  </a:lnTo>
                </a:path>
              </a:pathLst>
            </a:custGeom>
            <a:ln>
              <a:solidFill>
                <a:srgbClr val="000090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AB783516-E117-427F-9898-A03D5E022DB3}"/>
                </a:ext>
              </a:extLst>
            </p:cNvPr>
            <p:cNvCxnSpPr/>
            <p:nvPr/>
          </p:nvCxnSpPr>
          <p:spPr>
            <a:xfrm flipH="1">
              <a:off x="7418006" y="5056748"/>
              <a:ext cx="12365" cy="296947"/>
            </a:xfrm>
            <a:prstGeom prst="straightConnector1">
              <a:avLst/>
            </a:prstGeom>
            <a:ln>
              <a:solidFill>
                <a:srgbClr val="FC230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148A8301-20C4-436A-BB85-D0E3AF81D1EA}"/>
              </a:ext>
            </a:extLst>
          </p:cNvPr>
          <p:cNvGrpSpPr/>
          <p:nvPr/>
        </p:nvGrpSpPr>
        <p:grpSpPr>
          <a:xfrm>
            <a:off x="9851187" y="4916850"/>
            <a:ext cx="386686" cy="1042980"/>
            <a:chOff x="7448914" y="5081369"/>
            <a:chExt cx="386686" cy="1042980"/>
          </a:xfrm>
        </p:grpSpPr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F47E697A-B051-4B15-8681-D821F313880D}"/>
                </a:ext>
              </a:extLst>
            </p:cNvPr>
            <p:cNvSpPr txBox="1"/>
            <p:nvPr/>
          </p:nvSpPr>
          <p:spPr>
            <a:xfrm rot="16200000">
              <a:off x="7169350" y="5475454"/>
              <a:ext cx="928459" cy="3693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00009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 Light"/>
                  <a:ea typeface="Gill Sans" charset="0"/>
                  <a:cs typeface="Gill Sans" charset="0"/>
                </a:rPr>
                <a:t>commit</a:t>
              </a:r>
            </a:p>
          </p:txBody>
        </p: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73019753-7D55-430C-B591-B51C5FA5112C}"/>
                </a:ext>
              </a:extLst>
            </p:cNvPr>
            <p:cNvCxnSpPr/>
            <p:nvPr/>
          </p:nvCxnSpPr>
          <p:spPr>
            <a:xfrm flipH="1">
              <a:off x="7823235" y="5081369"/>
              <a:ext cx="12365" cy="296947"/>
            </a:xfrm>
            <a:prstGeom prst="straightConnector1">
              <a:avLst/>
            </a:prstGeom>
            <a:ln>
              <a:solidFill>
                <a:srgbClr val="FC230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60190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1" grpId="0" animBg="1"/>
      <p:bldP spid="62" grpId="0" animBg="1"/>
      <p:bldP spid="6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633E59F-3227-C97F-A76C-D506731CD9B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bg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E1216FD-075B-47CC-A3DC-484538976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0" y="152400"/>
            <a:ext cx="12268200" cy="533400"/>
          </a:xfrm>
        </p:spPr>
        <p:txBody>
          <a:bodyPr/>
          <a:lstStyle/>
          <a:p>
            <a:r>
              <a:rPr lang="en-US" dirty="0"/>
              <a:t>After Commit, Eventually Replay Transaction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E7A15-3469-4132-BA54-149F9F956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986" y="1568302"/>
            <a:ext cx="6442537" cy="29656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All accesses to the file system first looks in the log</a:t>
            </a:r>
          </a:p>
          <a:p>
            <a:pPr lvl="1"/>
            <a:r>
              <a:rPr lang="en-US" dirty="0"/>
              <a:t>Actual on-disk data structure might be stale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Eventually, copy changes to disk and discard transaction from the log</a:t>
            </a:r>
          </a:p>
        </p:txBody>
      </p:sp>
      <p:sp>
        <p:nvSpPr>
          <p:cNvPr id="7" name="Can 9">
            <a:extLst>
              <a:ext uri="{FF2B5EF4-FFF2-40B4-BE49-F238E27FC236}">
                <a16:creationId xmlns:a16="http://schemas.microsoft.com/office/drawing/2014/main" id="{8C387936-60E3-4D10-89EA-640794CD7455}"/>
              </a:ext>
            </a:extLst>
          </p:cNvPr>
          <p:cNvSpPr/>
          <p:nvPr/>
        </p:nvSpPr>
        <p:spPr>
          <a:xfrm>
            <a:off x="7934572" y="1499100"/>
            <a:ext cx="2099734" cy="3048000"/>
          </a:xfrm>
          <a:prstGeom prst="can">
            <a:avLst/>
          </a:prstGeom>
          <a:solidFill>
            <a:schemeClr val="accent5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C2EAC3-2DEB-44D5-B3A4-D0309D34CF3E}"/>
              </a:ext>
            </a:extLst>
          </p:cNvPr>
          <p:cNvSpPr txBox="1"/>
          <p:nvPr/>
        </p:nvSpPr>
        <p:spPr>
          <a:xfrm>
            <a:off x="10105395" y="2720443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Data blocks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C2BF7B-3329-4387-839C-34AB7DC0A120}"/>
              </a:ext>
            </a:extLst>
          </p:cNvPr>
          <p:cNvSpPr txBox="1"/>
          <p:nvPr/>
        </p:nvSpPr>
        <p:spPr>
          <a:xfrm>
            <a:off x="10175430" y="2000553"/>
            <a:ext cx="1293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Free space map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DC406B0-6CDD-4035-A00B-BDD5B5DA982B}"/>
              </a:ext>
            </a:extLst>
          </p:cNvPr>
          <p:cNvGrpSpPr/>
          <p:nvPr/>
        </p:nvGrpSpPr>
        <p:grpSpPr>
          <a:xfrm rot="16200000">
            <a:off x="8780167" y="1905276"/>
            <a:ext cx="415498" cy="1802120"/>
            <a:chOff x="7569977" y="1270135"/>
            <a:chExt cx="415498" cy="180212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F851CFE-34C0-49AC-83E7-E3A79AE6C633}"/>
                </a:ext>
              </a:extLst>
            </p:cNvPr>
            <p:cNvSpPr/>
            <p:nvPr/>
          </p:nvSpPr>
          <p:spPr>
            <a:xfrm>
              <a:off x="7605706" y="1270135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644A316-1501-4B33-962C-8DFC11DAE023}"/>
                </a:ext>
              </a:extLst>
            </p:cNvPr>
            <p:cNvSpPr/>
            <p:nvPr/>
          </p:nvSpPr>
          <p:spPr>
            <a:xfrm>
              <a:off x="7605706" y="1591319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7C7EF1C-0646-42FA-BDCA-578539C2459B}"/>
                </a:ext>
              </a:extLst>
            </p:cNvPr>
            <p:cNvSpPr/>
            <p:nvPr/>
          </p:nvSpPr>
          <p:spPr>
            <a:xfrm>
              <a:off x="7605706" y="189790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5E70A95-395D-4A5D-B23E-9B59714B031D}"/>
                </a:ext>
              </a:extLst>
            </p:cNvPr>
            <p:cNvSpPr/>
            <p:nvPr/>
          </p:nvSpPr>
          <p:spPr>
            <a:xfrm>
              <a:off x="7605706" y="2219088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150467B-0C02-47C0-AED4-E68BDEFA57FF}"/>
                </a:ext>
              </a:extLst>
            </p:cNvPr>
            <p:cNvSpPr/>
            <p:nvPr/>
          </p:nvSpPr>
          <p:spPr>
            <a:xfrm>
              <a:off x="7605706" y="2751071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90D3554-D304-4C3D-9AA1-977A5AAB8D55}"/>
                </a:ext>
              </a:extLst>
            </p:cNvPr>
            <p:cNvSpPr txBox="1"/>
            <p:nvPr/>
          </p:nvSpPr>
          <p:spPr>
            <a:xfrm>
              <a:off x="7569977" y="242553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  <a:cs typeface="Gill Sans Light"/>
                </a:rPr>
                <a:t>…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4A591AA-366C-46BE-A5DF-855A39CE4581}"/>
              </a:ext>
            </a:extLst>
          </p:cNvPr>
          <p:cNvGrpSpPr/>
          <p:nvPr/>
        </p:nvGrpSpPr>
        <p:grpSpPr>
          <a:xfrm>
            <a:off x="7544110" y="2185219"/>
            <a:ext cx="2561285" cy="121398"/>
            <a:chOff x="64770" y="2031999"/>
            <a:chExt cx="5082551" cy="364957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1064C16-A76E-4CA1-98BB-468C2305D70D}"/>
                </a:ext>
              </a:extLst>
            </p:cNvPr>
            <p:cNvGrpSpPr/>
            <p:nvPr/>
          </p:nvGrpSpPr>
          <p:grpSpPr>
            <a:xfrm>
              <a:off x="2607047" y="2031999"/>
              <a:ext cx="1270137" cy="364957"/>
              <a:chOff x="2607047" y="2031999"/>
              <a:chExt cx="1270137" cy="364957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2B2B8F8-9BD5-44CA-AE26-4535A0D2A593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561B0B3-F068-46D1-AB9D-C306DA183EFA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EFBE795-FF7E-45E9-A7E4-537F1F069AD7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2D7FD24-58B9-44F0-88F0-45BB675FB9D2}"/>
                  </a:ext>
                </a:extLst>
              </p:cNvPr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B8B347E-1A20-45C0-8962-31DD8EBBBCD9}"/>
                </a:ext>
              </a:extLst>
            </p:cNvPr>
            <p:cNvGrpSpPr/>
            <p:nvPr/>
          </p:nvGrpSpPr>
          <p:grpSpPr>
            <a:xfrm>
              <a:off x="3877184" y="2031999"/>
              <a:ext cx="1270137" cy="364957"/>
              <a:chOff x="2607047" y="2031999"/>
              <a:chExt cx="1270137" cy="364957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2617352-A108-4C29-A441-32C92A25C9CB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CAB54F2-0CDA-4C5C-8096-BB613FAC457C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28CE80F-B413-43D4-BD27-3A6D98CEDAA3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DFD4869-000B-4A57-83C9-5D5A7DC17F0A}"/>
                  </a:ext>
                </a:extLst>
              </p:cNvPr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C571C2F-A153-40D1-92D0-BB2981ABAEF1}"/>
                </a:ext>
              </a:extLst>
            </p:cNvPr>
            <p:cNvGrpSpPr/>
            <p:nvPr/>
          </p:nvGrpSpPr>
          <p:grpSpPr>
            <a:xfrm>
              <a:off x="64770" y="2031999"/>
              <a:ext cx="1270137" cy="364957"/>
              <a:chOff x="2607047" y="2031999"/>
              <a:chExt cx="1270137" cy="364957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EB8AD19-F1C9-4759-9B11-088DB12D3FC7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EA04909-528F-495F-9510-7D3354C1F1EB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738A646-95A6-4D9C-9DD3-CF07758FE725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A56E242-CAE6-424E-AF44-A24A1260715F}"/>
                  </a:ext>
                </a:extLst>
              </p:cNvPr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A367F94-4DCD-4ED1-93B3-F3BED2144113}"/>
                </a:ext>
              </a:extLst>
            </p:cNvPr>
            <p:cNvGrpSpPr/>
            <p:nvPr/>
          </p:nvGrpSpPr>
          <p:grpSpPr>
            <a:xfrm>
              <a:off x="1334907" y="2031999"/>
              <a:ext cx="1270137" cy="364957"/>
              <a:chOff x="2607047" y="2031999"/>
              <a:chExt cx="1270137" cy="364957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448E54E-FB36-48DF-AEE2-5A5FDD698BFD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FAD62FA-F9C2-4631-BEF3-9C3BE87E01DB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9608723-42E3-4409-AF51-6D55F470EAE6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111FE68-35BC-457C-9B82-EECCF2E6A08F}"/>
                  </a:ext>
                </a:extLst>
              </p:cNvPr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5C46EBB3-C81E-437C-841D-A2CD5CE0C109}"/>
              </a:ext>
            </a:extLst>
          </p:cNvPr>
          <p:cNvSpPr/>
          <p:nvPr/>
        </p:nvSpPr>
        <p:spPr>
          <a:xfrm rot="16200000">
            <a:off x="9411896" y="3219296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63B1AC1-0B35-48C6-82E0-0683C22FF04E}"/>
              </a:ext>
            </a:extLst>
          </p:cNvPr>
          <p:cNvSpPr/>
          <p:nvPr/>
        </p:nvSpPr>
        <p:spPr>
          <a:xfrm rot="16200000">
            <a:off x="9652816" y="3219296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5A8FAC-80A4-43C0-A8FD-69C4897EC2AB}"/>
              </a:ext>
            </a:extLst>
          </p:cNvPr>
          <p:cNvSpPr/>
          <p:nvPr/>
        </p:nvSpPr>
        <p:spPr>
          <a:xfrm rot="16200000">
            <a:off x="9882785" y="3219296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C28D1A9-D3D3-4496-957C-5E6169842A4A}"/>
              </a:ext>
            </a:extLst>
          </p:cNvPr>
          <p:cNvGrpSpPr/>
          <p:nvPr/>
        </p:nvGrpSpPr>
        <p:grpSpPr>
          <a:xfrm>
            <a:off x="7505653" y="3218581"/>
            <a:ext cx="952728" cy="242349"/>
            <a:chOff x="2607047" y="2031999"/>
            <a:chExt cx="1270137" cy="36495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DEA9427-5A6D-4AEC-BB52-3C809C6B0982}"/>
                </a:ext>
              </a:extLst>
            </p:cNvPr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3B79423-0383-43E9-900B-9995DCB0DE9D}"/>
                </a:ext>
              </a:extLst>
            </p:cNvPr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1D76AAC-1250-4123-8973-BA552B15424C}"/>
                </a:ext>
              </a:extLst>
            </p:cNvPr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29179B0-FCED-4983-9B2C-B704F9BF3360}"/>
                </a:ext>
              </a:extLst>
            </p:cNvPr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06539FF-8EFD-4DD8-AB8F-1EA301BFE4FF}"/>
              </a:ext>
            </a:extLst>
          </p:cNvPr>
          <p:cNvGrpSpPr/>
          <p:nvPr/>
        </p:nvGrpSpPr>
        <p:grpSpPr>
          <a:xfrm>
            <a:off x="8458381" y="3218581"/>
            <a:ext cx="952728" cy="242349"/>
            <a:chOff x="2607047" y="2031999"/>
            <a:chExt cx="1270137" cy="36495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8756FC7-B1F2-413B-AD65-07AF71BC94ED}"/>
                </a:ext>
              </a:extLst>
            </p:cNvPr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FB3C23B-EEC4-4554-BC7A-3F4B0258113D}"/>
                </a:ext>
              </a:extLst>
            </p:cNvPr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6D3315F-C233-4BF3-8BA8-0BD0E2064DFE}"/>
                </a:ext>
              </a:extLst>
            </p:cNvPr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1AE19C2-EDDC-4D5F-8048-BC4E111087C1}"/>
                </a:ext>
              </a:extLst>
            </p:cNvPr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27473C36-0ED5-4CB1-A3F0-67AE22F4B9DB}"/>
              </a:ext>
            </a:extLst>
          </p:cNvPr>
          <p:cNvSpPr txBox="1"/>
          <p:nvPr/>
        </p:nvSpPr>
        <p:spPr>
          <a:xfrm>
            <a:off x="10209505" y="3161505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latin typeface="Gill Sans Light"/>
                <a:ea typeface="Gill Sans" charset="0"/>
                <a:cs typeface="Gill Sans" charset="0"/>
              </a:rPr>
              <a:t>Inode</a:t>
            </a:r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 table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48E4DCD-CF52-41E4-911B-8AFE37ABCC87}"/>
              </a:ext>
            </a:extLst>
          </p:cNvPr>
          <p:cNvGrpSpPr/>
          <p:nvPr/>
        </p:nvGrpSpPr>
        <p:grpSpPr>
          <a:xfrm>
            <a:off x="8270484" y="3585142"/>
            <a:ext cx="1457827" cy="761444"/>
            <a:chOff x="1744000" y="2182577"/>
            <a:chExt cx="1430729" cy="918973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6D448C7-21DC-457D-A1FC-EE80B5D6069D}"/>
                </a:ext>
              </a:extLst>
            </p:cNvPr>
            <p:cNvSpPr/>
            <p:nvPr/>
          </p:nvSpPr>
          <p:spPr>
            <a:xfrm rot="16200000">
              <a:off x="1882705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5CB07E6-7B84-40C0-A51C-0B071E1F1445}"/>
                </a:ext>
              </a:extLst>
            </p:cNvPr>
            <p:cNvSpPr/>
            <p:nvPr/>
          </p:nvSpPr>
          <p:spPr>
            <a:xfrm rot="16200000">
              <a:off x="2203889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4A13C24-BAD2-4696-8CE9-99308A4591FF}"/>
                </a:ext>
              </a:extLst>
            </p:cNvPr>
            <p:cNvSpPr/>
            <p:nvPr/>
          </p:nvSpPr>
          <p:spPr>
            <a:xfrm rot="16200000">
              <a:off x="2510474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559F166-2E9B-474C-9A06-072571CAE663}"/>
                </a:ext>
              </a:extLst>
            </p:cNvPr>
            <p:cNvSpPr/>
            <p:nvPr/>
          </p:nvSpPr>
          <p:spPr>
            <a:xfrm rot="16200000">
              <a:off x="2831658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82C97F3-B802-403B-BAE5-FD30E61D873E}"/>
                </a:ext>
              </a:extLst>
            </p:cNvPr>
            <p:cNvSpPr/>
            <p:nvPr/>
          </p:nvSpPr>
          <p:spPr>
            <a:xfrm rot="16200000">
              <a:off x="2781130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5C29844-D6B7-470B-9A7B-7C20FE416642}"/>
                </a:ext>
              </a:extLst>
            </p:cNvPr>
            <p:cNvSpPr/>
            <p:nvPr/>
          </p:nvSpPr>
          <p:spPr>
            <a:xfrm rot="16200000">
              <a:off x="1722113" y="220446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1E699AA-6504-4A94-A351-A36763BF74F7}"/>
                </a:ext>
              </a:extLst>
            </p:cNvPr>
            <p:cNvSpPr/>
            <p:nvPr/>
          </p:nvSpPr>
          <p:spPr>
            <a:xfrm rot="16200000">
              <a:off x="2206034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0386CA2D-374E-492A-9F3F-435FB8923DB4}"/>
              </a:ext>
            </a:extLst>
          </p:cNvPr>
          <p:cNvSpPr txBox="1"/>
          <p:nvPr/>
        </p:nvSpPr>
        <p:spPr>
          <a:xfrm>
            <a:off x="10217437" y="385952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Directory</a:t>
            </a:r>
          </a:p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entries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1855B53-A502-417D-859B-F966609E345E}"/>
              </a:ext>
            </a:extLst>
          </p:cNvPr>
          <p:cNvSpPr/>
          <p:nvPr/>
        </p:nvSpPr>
        <p:spPr>
          <a:xfrm rot="16200000">
            <a:off x="8214098" y="2174700"/>
            <a:ext cx="121398" cy="1618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3B39921-B077-4C55-BDCD-A32ED58F01B0}"/>
              </a:ext>
            </a:extLst>
          </p:cNvPr>
          <p:cNvSpPr/>
          <p:nvPr/>
        </p:nvSpPr>
        <p:spPr>
          <a:xfrm rot="16200000">
            <a:off x="8438814" y="3229006"/>
            <a:ext cx="242349" cy="240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0648F6A-322D-42D6-9A0B-A2273E8A1A1B}"/>
              </a:ext>
            </a:extLst>
          </p:cNvPr>
          <p:cNvSpPr/>
          <p:nvPr/>
        </p:nvSpPr>
        <p:spPr>
          <a:xfrm rot="16200000">
            <a:off x="9103272" y="4031753"/>
            <a:ext cx="302397" cy="3272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037F2DD-D730-4C06-BD05-E83B32B16C2F}"/>
              </a:ext>
            </a:extLst>
          </p:cNvPr>
          <p:cNvSpPr/>
          <p:nvPr/>
        </p:nvSpPr>
        <p:spPr>
          <a:xfrm>
            <a:off x="3158624" y="5172056"/>
            <a:ext cx="7930449" cy="623473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3DD39DB-0D70-4929-80A1-B75E6C27EBA8}"/>
              </a:ext>
            </a:extLst>
          </p:cNvPr>
          <p:cNvSpPr txBox="1"/>
          <p:nvPr/>
        </p:nvSpPr>
        <p:spPr>
          <a:xfrm>
            <a:off x="3123460" y="5815028"/>
            <a:ext cx="53559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Log: in non-volatile storage (Flash or on Disk)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2094700-1992-4B28-B04C-A163F77D347D}"/>
              </a:ext>
            </a:extLst>
          </p:cNvPr>
          <p:cNvSpPr txBox="1"/>
          <p:nvPr/>
        </p:nvSpPr>
        <p:spPr>
          <a:xfrm>
            <a:off x="10340117" y="450577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 Light"/>
                <a:ea typeface="Gill Sans" charset="0"/>
                <a:cs typeface="Gill Sans" charset="0"/>
              </a:rPr>
              <a:t>head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D29EA594-1F93-43B3-8227-BD885C6BE929}"/>
              </a:ext>
            </a:extLst>
          </p:cNvPr>
          <p:cNvCxnSpPr>
            <a:cxnSpLocks/>
            <a:stCxn id="109" idx="2"/>
          </p:cNvCxnSpPr>
          <p:nvPr/>
        </p:nvCxnSpPr>
        <p:spPr>
          <a:xfrm flipH="1">
            <a:off x="10654075" y="4875110"/>
            <a:ext cx="13215" cy="296947"/>
          </a:xfrm>
          <a:prstGeom prst="straightConnector1">
            <a:avLst/>
          </a:prstGeom>
          <a:ln>
            <a:solidFill>
              <a:srgbClr val="FC230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30BFDF86-2705-40F9-B60C-4A746299250F}"/>
              </a:ext>
            </a:extLst>
          </p:cNvPr>
          <p:cNvSpPr/>
          <p:nvPr/>
        </p:nvSpPr>
        <p:spPr>
          <a:xfrm>
            <a:off x="5514108" y="5181767"/>
            <a:ext cx="1583250" cy="6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CDE84EA-3151-4D6F-AF14-B9FB89F0E1E0}"/>
              </a:ext>
            </a:extLst>
          </p:cNvPr>
          <p:cNvSpPr txBox="1"/>
          <p:nvPr/>
        </p:nvSpPr>
        <p:spPr>
          <a:xfrm>
            <a:off x="5837146" y="5181767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pending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926CC66-74D6-4FED-A769-534975D10B69}"/>
              </a:ext>
            </a:extLst>
          </p:cNvPr>
          <p:cNvSpPr txBox="1"/>
          <p:nvPr/>
        </p:nvSpPr>
        <p:spPr>
          <a:xfrm>
            <a:off x="4428723" y="518525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done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10A2651-810F-40B8-B10F-42EEBCDC2A5D}"/>
              </a:ext>
            </a:extLst>
          </p:cNvPr>
          <p:cNvSpPr txBox="1"/>
          <p:nvPr/>
        </p:nvSpPr>
        <p:spPr>
          <a:xfrm rot="16200000">
            <a:off x="6977635" y="5300522"/>
            <a:ext cx="633507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0090"/>
            </a:solidFill>
          </a:ln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start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EE5291DF-99AB-4DDF-96F0-21D8AD943F39}"/>
              </a:ext>
            </a:extLst>
          </p:cNvPr>
          <p:cNvGrpSpPr/>
          <p:nvPr/>
        </p:nvGrpSpPr>
        <p:grpSpPr>
          <a:xfrm>
            <a:off x="7479055" y="2265294"/>
            <a:ext cx="816104" cy="3530236"/>
            <a:chOff x="5076782" y="2429813"/>
            <a:chExt cx="816104" cy="3530236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A15D4856-1664-4365-A284-CE5EA912CF8B}"/>
                </a:ext>
              </a:extLst>
            </p:cNvPr>
            <p:cNvGrpSpPr/>
            <p:nvPr/>
          </p:nvGrpSpPr>
          <p:grpSpPr>
            <a:xfrm>
              <a:off x="5135148" y="5628477"/>
              <a:ext cx="640069" cy="131108"/>
              <a:chOff x="5252815" y="1247958"/>
              <a:chExt cx="640069" cy="131108"/>
            </a:xfrm>
          </p:grpSpPr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DC6AA099-217F-49FE-A80D-D9DF5748F005}"/>
                  </a:ext>
                </a:extLst>
              </p:cNvPr>
              <p:cNvGrpSpPr/>
              <p:nvPr/>
            </p:nvGrpSpPr>
            <p:grpSpPr>
              <a:xfrm>
                <a:off x="5252815" y="1247958"/>
                <a:ext cx="640069" cy="121398"/>
                <a:chOff x="2607047" y="2031999"/>
                <a:chExt cx="1270137" cy="364957"/>
              </a:xfrm>
            </p:grpSpPr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3C9B80B8-22B6-4041-80A4-AA7D3746242F}"/>
                    </a:ext>
                  </a:extLst>
                </p:cNvPr>
                <p:cNvSpPr/>
                <p:nvPr/>
              </p:nvSpPr>
              <p:spPr>
                <a:xfrm rot="16200000">
                  <a:off x="2585160" y="2053886"/>
                  <a:ext cx="364957" cy="321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>
                    <a:latin typeface="Gill Sans Light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FA689DAD-E539-40C5-B08A-6300C97E5E98}"/>
                    </a:ext>
                  </a:extLst>
                </p:cNvPr>
                <p:cNvSpPr/>
                <p:nvPr/>
              </p:nvSpPr>
              <p:spPr>
                <a:xfrm rot="16200000">
                  <a:off x="2906344" y="2053886"/>
                  <a:ext cx="364957" cy="321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>
                    <a:latin typeface="Gill Sans Light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7F78DE5D-A765-463A-BB34-09051B1272DE}"/>
                    </a:ext>
                  </a:extLst>
                </p:cNvPr>
                <p:cNvSpPr/>
                <p:nvPr/>
              </p:nvSpPr>
              <p:spPr>
                <a:xfrm rot="16200000">
                  <a:off x="3212929" y="2053886"/>
                  <a:ext cx="364957" cy="321184"/>
                </a:xfrm>
                <a:prstGeom prst="rect">
                  <a:avLst/>
                </a:prstGeom>
                <a:solidFill>
                  <a:srgbClr val="C0504D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>
                    <a:latin typeface="Gill Sans Light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68D869F6-09BA-4293-9ADB-EED54DFD61A9}"/>
                    </a:ext>
                  </a:extLst>
                </p:cNvPr>
                <p:cNvSpPr/>
                <p:nvPr/>
              </p:nvSpPr>
              <p:spPr>
                <a:xfrm rot="16200000">
                  <a:off x="3534113" y="2053886"/>
                  <a:ext cx="364957" cy="321184"/>
                </a:xfrm>
                <a:prstGeom prst="rect">
                  <a:avLst/>
                </a:prstGeom>
                <a:solidFill>
                  <a:srgbClr val="C0504D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>
                    <a:latin typeface="Gill Sans Light"/>
                    <a:ea typeface="Gill Sans" charset="0"/>
                    <a:cs typeface="Gill Sans" charset="0"/>
                  </a:endParaRPr>
                </a:p>
              </p:txBody>
            </p:sp>
          </p:grp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95B6CAA1-8C58-4F9C-8DD6-E916E7239991}"/>
                  </a:ext>
                </a:extLst>
              </p:cNvPr>
              <p:cNvSpPr/>
              <p:nvPr/>
            </p:nvSpPr>
            <p:spPr>
              <a:xfrm rot="16200000">
                <a:off x="5282734" y="1237439"/>
                <a:ext cx="121398" cy="16185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B7AA19F-6283-406E-8BF2-681EF47D0956}"/>
                </a:ext>
              </a:extLst>
            </p:cNvPr>
            <p:cNvSpPr/>
            <p:nvPr/>
          </p:nvSpPr>
          <p:spPr>
            <a:xfrm>
              <a:off x="5076782" y="5349778"/>
              <a:ext cx="698435" cy="610271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24" name="Freeform 97">
              <a:extLst>
                <a:ext uri="{FF2B5EF4-FFF2-40B4-BE49-F238E27FC236}">
                  <a16:creationId xmlns:a16="http://schemas.microsoft.com/office/drawing/2014/main" id="{8E7398A5-E7C0-41D6-9845-62EC377CE8E4}"/>
                </a:ext>
              </a:extLst>
            </p:cNvPr>
            <p:cNvSpPr/>
            <p:nvPr/>
          </p:nvSpPr>
          <p:spPr>
            <a:xfrm>
              <a:off x="5190856" y="2429813"/>
              <a:ext cx="702030" cy="3236095"/>
            </a:xfrm>
            <a:custGeom>
              <a:avLst/>
              <a:gdLst>
                <a:gd name="connsiteX0" fmla="*/ 14270 w 314088"/>
                <a:gd name="connsiteY0" fmla="*/ 485144 h 485144"/>
                <a:gd name="connsiteX1" fmla="*/ 28541 w 314088"/>
                <a:gd name="connsiteY1" fmla="*/ 242572 h 485144"/>
                <a:gd name="connsiteX2" fmla="*/ 271144 w 314088"/>
                <a:gd name="connsiteY2" fmla="*/ 214034 h 485144"/>
                <a:gd name="connsiteX3" fmla="*/ 313956 w 314088"/>
                <a:gd name="connsiteY3" fmla="*/ 0 h 485144"/>
                <a:gd name="connsiteX4" fmla="*/ 313956 w 314088"/>
                <a:gd name="connsiteY4" fmla="*/ 0 h 4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88" h="485144">
                  <a:moveTo>
                    <a:pt x="14270" y="485144"/>
                  </a:moveTo>
                  <a:cubicBezTo>
                    <a:pt x="-1" y="386450"/>
                    <a:pt x="-14271" y="287757"/>
                    <a:pt x="28541" y="242572"/>
                  </a:cubicBezTo>
                  <a:cubicBezTo>
                    <a:pt x="71353" y="197387"/>
                    <a:pt x="223575" y="254463"/>
                    <a:pt x="271144" y="214034"/>
                  </a:cubicBezTo>
                  <a:cubicBezTo>
                    <a:pt x="318713" y="173605"/>
                    <a:pt x="313956" y="0"/>
                    <a:pt x="313956" y="0"/>
                  </a:cubicBezTo>
                  <a:lnTo>
                    <a:pt x="313956" y="0"/>
                  </a:lnTo>
                </a:path>
              </a:pathLst>
            </a:custGeom>
            <a:ln>
              <a:solidFill>
                <a:srgbClr val="000090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B1DEEC6A-D1DC-4296-A5B7-083AE9CC3AD9}"/>
              </a:ext>
            </a:extLst>
          </p:cNvPr>
          <p:cNvGrpSpPr/>
          <p:nvPr/>
        </p:nvGrpSpPr>
        <p:grpSpPr>
          <a:xfrm>
            <a:off x="8188295" y="3387561"/>
            <a:ext cx="818671" cy="2403608"/>
            <a:chOff x="5786022" y="3654034"/>
            <a:chExt cx="818671" cy="2301654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799509F9-8A0E-4510-A259-2100A13FC74D}"/>
                </a:ext>
              </a:extLst>
            </p:cNvPr>
            <p:cNvGrpSpPr/>
            <p:nvPr/>
          </p:nvGrpSpPr>
          <p:grpSpPr>
            <a:xfrm>
              <a:off x="5892885" y="5589588"/>
              <a:ext cx="711808" cy="242349"/>
              <a:chOff x="2607047" y="2031999"/>
              <a:chExt cx="948953" cy="364957"/>
            </a:xfrm>
          </p:grpSpPr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F8271E38-AB15-4E8F-AFF4-12BCB6C33A13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B5276BA1-70C1-4996-9DAB-044D7A483B62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B6830592-A408-4202-94D8-19E9C4FF0112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E6A18F61-E018-49C5-AFAA-6094C6BCC0F8}"/>
                </a:ext>
              </a:extLst>
            </p:cNvPr>
            <p:cNvSpPr/>
            <p:nvPr/>
          </p:nvSpPr>
          <p:spPr>
            <a:xfrm rot="16200000">
              <a:off x="5873319" y="5600013"/>
              <a:ext cx="242349" cy="240920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34" name="Freeform 104">
              <a:extLst>
                <a:ext uri="{FF2B5EF4-FFF2-40B4-BE49-F238E27FC236}">
                  <a16:creationId xmlns:a16="http://schemas.microsoft.com/office/drawing/2014/main" id="{58D67B9B-824B-4155-8BB4-6AC9B1D0EC78}"/>
                </a:ext>
              </a:extLst>
            </p:cNvPr>
            <p:cNvSpPr/>
            <p:nvPr/>
          </p:nvSpPr>
          <p:spPr>
            <a:xfrm>
              <a:off x="5970966" y="3654034"/>
              <a:ext cx="212349" cy="2018098"/>
            </a:xfrm>
            <a:custGeom>
              <a:avLst/>
              <a:gdLst>
                <a:gd name="connsiteX0" fmla="*/ 14270 w 314088"/>
                <a:gd name="connsiteY0" fmla="*/ 485144 h 485144"/>
                <a:gd name="connsiteX1" fmla="*/ 28541 w 314088"/>
                <a:gd name="connsiteY1" fmla="*/ 242572 h 485144"/>
                <a:gd name="connsiteX2" fmla="*/ 271144 w 314088"/>
                <a:gd name="connsiteY2" fmla="*/ 214034 h 485144"/>
                <a:gd name="connsiteX3" fmla="*/ 313956 w 314088"/>
                <a:gd name="connsiteY3" fmla="*/ 0 h 485144"/>
                <a:gd name="connsiteX4" fmla="*/ 313956 w 314088"/>
                <a:gd name="connsiteY4" fmla="*/ 0 h 4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88" h="485144">
                  <a:moveTo>
                    <a:pt x="14270" y="485144"/>
                  </a:moveTo>
                  <a:cubicBezTo>
                    <a:pt x="-1" y="386450"/>
                    <a:pt x="-14271" y="287757"/>
                    <a:pt x="28541" y="242572"/>
                  </a:cubicBezTo>
                  <a:cubicBezTo>
                    <a:pt x="71353" y="197387"/>
                    <a:pt x="223575" y="254463"/>
                    <a:pt x="271144" y="214034"/>
                  </a:cubicBezTo>
                  <a:cubicBezTo>
                    <a:pt x="318713" y="173605"/>
                    <a:pt x="313956" y="0"/>
                    <a:pt x="313956" y="0"/>
                  </a:cubicBezTo>
                  <a:lnTo>
                    <a:pt x="313956" y="0"/>
                  </a:lnTo>
                </a:path>
              </a:pathLst>
            </a:custGeom>
            <a:ln>
              <a:solidFill>
                <a:srgbClr val="000090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 dirty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0C2FB111-E9D9-46D4-8169-4BF40B19E598}"/>
                </a:ext>
              </a:extLst>
            </p:cNvPr>
            <p:cNvSpPr/>
            <p:nvPr/>
          </p:nvSpPr>
          <p:spPr>
            <a:xfrm>
              <a:off x="5786022" y="5345417"/>
              <a:ext cx="818671" cy="610271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BFBB5CA9-467E-4209-9F1B-729C6F9C31D2}"/>
              </a:ext>
            </a:extLst>
          </p:cNvPr>
          <p:cNvGrpSpPr/>
          <p:nvPr/>
        </p:nvGrpSpPr>
        <p:grpSpPr>
          <a:xfrm>
            <a:off x="9012166" y="4350194"/>
            <a:ext cx="818671" cy="1435913"/>
            <a:chOff x="6609893" y="4514713"/>
            <a:chExt cx="818671" cy="1435913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AC14C385-80C3-4EE3-A95A-D43FD199D193}"/>
                </a:ext>
              </a:extLst>
            </p:cNvPr>
            <p:cNvSpPr/>
            <p:nvPr/>
          </p:nvSpPr>
          <p:spPr>
            <a:xfrm rot="16200000">
              <a:off x="6686856" y="5497369"/>
              <a:ext cx="302397" cy="3272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D0C61EA3-0F67-426E-A24B-C41F5585D460}"/>
                </a:ext>
              </a:extLst>
            </p:cNvPr>
            <p:cNvSpPr/>
            <p:nvPr/>
          </p:nvSpPr>
          <p:spPr>
            <a:xfrm rot="16200000">
              <a:off x="7014123" y="5500978"/>
              <a:ext cx="302397" cy="327267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36487C49-E28F-4C47-8735-FC9E6A1CB72A}"/>
                </a:ext>
              </a:extLst>
            </p:cNvPr>
            <p:cNvSpPr/>
            <p:nvPr/>
          </p:nvSpPr>
          <p:spPr>
            <a:xfrm>
              <a:off x="6609893" y="5340355"/>
              <a:ext cx="818671" cy="610271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44" name="Freeform 109">
              <a:extLst>
                <a:ext uri="{FF2B5EF4-FFF2-40B4-BE49-F238E27FC236}">
                  <a16:creationId xmlns:a16="http://schemas.microsoft.com/office/drawing/2014/main" id="{C1B1997B-BF65-41A9-B24B-3B88C3206ACE}"/>
                </a:ext>
              </a:extLst>
            </p:cNvPr>
            <p:cNvSpPr/>
            <p:nvPr/>
          </p:nvSpPr>
          <p:spPr>
            <a:xfrm flipH="1">
              <a:off x="6741788" y="4514713"/>
              <a:ext cx="469611" cy="1074875"/>
            </a:xfrm>
            <a:custGeom>
              <a:avLst/>
              <a:gdLst>
                <a:gd name="connsiteX0" fmla="*/ 14270 w 314088"/>
                <a:gd name="connsiteY0" fmla="*/ 485144 h 485144"/>
                <a:gd name="connsiteX1" fmla="*/ 28541 w 314088"/>
                <a:gd name="connsiteY1" fmla="*/ 242572 h 485144"/>
                <a:gd name="connsiteX2" fmla="*/ 271144 w 314088"/>
                <a:gd name="connsiteY2" fmla="*/ 214034 h 485144"/>
                <a:gd name="connsiteX3" fmla="*/ 313956 w 314088"/>
                <a:gd name="connsiteY3" fmla="*/ 0 h 485144"/>
                <a:gd name="connsiteX4" fmla="*/ 313956 w 314088"/>
                <a:gd name="connsiteY4" fmla="*/ 0 h 4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88" h="485144">
                  <a:moveTo>
                    <a:pt x="14270" y="485144"/>
                  </a:moveTo>
                  <a:cubicBezTo>
                    <a:pt x="-1" y="386450"/>
                    <a:pt x="-14271" y="287757"/>
                    <a:pt x="28541" y="242572"/>
                  </a:cubicBezTo>
                  <a:cubicBezTo>
                    <a:pt x="71353" y="197387"/>
                    <a:pt x="223575" y="254463"/>
                    <a:pt x="271144" y="214034"/>
                  </a:cubicBezTo>
                  <a:cubicBezTo>
                    <a:pt x="318713" y="173605"/>
                    <a:pt x="313956" y="0"/>
                    <a:pt x="313956" y="0"/>
                  </a:cubicBezTo>
                  <a:lnTo>
                    <a:pt x="313956" y="0"/>
                  </a:lnTo>
                </a:path>
              </a:pathLst>
            </a:custGeom>
            <a:ln>
              <a:solidFill>
                <a:srgbClr val="000090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id="{F47E697A-B051-4B15-8681-D821F313880D}"/>
              </a:ext>
            </a:extLst>
          </p:cNvPr>
          <p:cNvSpPr txBox="1"/>
          <p:nvPr/>
        </p:nvSpPr>
        <p:spPr>
          <a:xfrm rot="16200000">
            <a:off x="9571623" y="5310935"/>
            <a:ext cx="928459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0090"/>
            </a:solidFill>
          </a:ln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commit</a:t>
            </a: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E4FB27C9-A3EB-4156-BE94-4468116F7659}"/>
              </a:ext>
            </a:extLst>
          </p:cNvPr>
          <p:cNvGrpSpPr/>
          <p:nvPr/>
        </p:nvGrpSpPr>
        <p:grpSpPr>
          <a:xfrm>
            <a:off x="6776496" y="4566598"/>
            <a:ext cx="479618" cy="666279"/>
            <a:chOff x="4430844" y="4700815"/>
            <a:chExt cx="479618" cy="666279"/>
          </a:xfrm>
        </p:grpSpPr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701668F6-4439-4406-9915-4FD16C285357}"/>
                </a:ext>
              </a:extLst>
            </p:cNvPr>
            <p:cNvSpPr txBox="1"/>
            <p:nvPr/>
          </p:nvSpPr>
          <p:spPr>
            <a:xfrm>
              <a:off x="4430844" y="4700815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 Light"/>
                  <a:ea typeface="Gill Sans" charset="0"/>
                  <a:cs typeface="Gill Sans" charset="0"/>
                </a:rPr>
                <a:t>tail</a:t>
              </a:r>
            </a:p>
          </p:txBody>
        </p: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2CD0AFC3-D849-4D00-BF74-5C896FDE36C2}"/>
                </a:ext>
              </a:extLst>
            </p:cNvPr>
            <p:cNvCxnSpPr>
              <a:stCxn id="177" idx="2"/>
            </p:cNvCxnSpPr>
            <p:nvPr/>
          </p:nvCxnSpPr>
          <p:spPr>
            <a:xfrm>
              <a:off x="4661837" y="5070147"/>
              <a:ext cx="82965" cy="2969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FDAF62D7-5822-4998-9889-843341FC0F08}"/>
              </a:ext>
            </a:extLst>
          </p:cNvPr>
          <p:cNvGrpSpPr/>
          <p:nvPr/>
        </p:nvGrpSpPr>
        <p:grpSpPr>
          <a:xfrm>
            <a:off x="8194081" y="2180462"/>
            <a:ext cx="640069" cy="131108"/>
            <a:chOff x="5941596" y="1148673"/>
            <a:chExt cx="640069" cy="131108"/>
          </a:xfrm>
          <a:effectLst>
            <a:glow rad="165100">
              <a:schemeClr val="accent3">
                <a:satMod val="175000"/>
                <a:alpha val="52000"/>
              </a:schemeClr>
            </a:glow>
          </a:effectLst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B553E1DE-DDC5-4E22-AA75-1C822DA9854B}"/>
                </a:ext>
              </a:extLst>
            </p:cNvPr>
            <p:cNvSpPr/>
            <p:nvPr/>
          </p:nvSpPr>
          <p:spPr>
            <a:xfrm rot="16200000">
              <a:off x="5961825" y="1128444"/>
              <a:ext cx="121398" cy="16185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65E8B8F4-0C53-4352-AA1B-353A6BF2E38D}"/>
                </a:ext>
              </a:extLst>
            </p:cNvPr>
            <p:cNvSpPr/>
            <p:nvPr/>
          </p:nvSpPr>
          <p:spPr>
            <a:xfrm rot="16200000">
              <a:off x="6123681" y="1128444"/>
              <a:ext cx="121398" cy="16185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07053365-4275-46A0-A608-5BF2D955DBF4}"/>
                </a:ext>
              </a:extLst>
            </p:cNvPr>
            <p:cNvSpPr/>
            <p:nvPr/>
          </p:nvSpPr>
          <p:spPr>
            <a:xfrm rot="16200000">
              <a:off x="6278181" y="1128444"/>
              <a:ext cx="121398" cy="161856"/>
            </a:xfrm>
            <a:prstGeom prst="rect">
              <a:avLst/>
            </a:prstGeom>
            <a:solidFill>
              <a:srgbClr val="C0504D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6DFEF940-E8D7-4513-AF74-045EFAC3B54E}"/>
                </a:ext>
              </a:extLst>
            </p:cNvPr>
            <p:cNvSpPr/>
            <p:nvPr/>
          </p:nvSpPr>
          <p:spPr>
            <a:xfrm rot="16200000">
              <a:off x="6440038" y="1128444"/>
              <a:ext cx="121398" cy="161856"/>
            </a:xfrm>
            <a:prstGeom prst="rect">
              <a:avLst/>
            </a:prstGeom>
            <a:solidFill>
              <a:srgbClr val="C0504D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C05DC5FB-8A7D-4D6B-B8E2-271470C928D2}"/>
                </a:ext>
              </a:extLst>
            </p:cNvPr>
            <p:cNvSpPr/>
            <p:nvPr/>
          </p:nvSpPr>
          <p:spPr>
            <a:xfrm rot="16200000">
              <a:off x="5971515" y="1138154"/>
              <a:ext cx="121398" cy="161856"/>
            </a:xfrm>
            <a:prstGeom prst="rect">
              <a:avLst/>
            </a:prstGeom>
            <a:solidFill>
              <a:srgbClr val="C0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28614A89-DD27-4DED-BDC8-E35FC11B786E}"/>
              </a:ext>
            </a:extLst>
          </p:cNvPr>
          <p:cNvGrpSpPr/>
          <p:nvPr/>
        </p:nvGrpSpPr>
        <p:grpSpPr>
          <a:xfrm>
            <a:off x="7756690" y="4608154"/>
            <a:ext cx="479618" cy="607407"/>
            <a:chOff x="5411038" y="4742371"/>
            <a:chExt cx="479618" cy="607407"/>
          </a:xfrm>
        </p:grpSpPr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C7DC9080-CB6C-4E04-87E7-4138A8E81076}"/>
                </a:ext>
              </a:extLst>
            </p:cNvPr>
            <p:cNvCxnSpPr/>
            <p:nvPr/>
          </p:nvCxnSpPr>
          <p:spPr>
            <a:xfrm>
              <a:off x="5696019" y="5052831"/>
              <a:ext cx="74706" cy="2969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312DFC22-8B40-4858-8597-E647C54EC6E0}"/>
                </a:ext>
              </a:extLst>
            </p:cNvPr>
            <p:cNvSpPr txBox="1"/>
            <p:nvPr/>
          </p:nvSpPr>
          <p:spPr>
            <a:xfrm>
              <a:off x="5411038" y="4742371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 Light"/>
                  <a:ea typeface="Gill Sans" charset="0"/>
                  <a:cs typeface="Gill Sans" charset="0"/>
                </a:rPr>
                <a:t>tail</a:t>
              </a:r>
            </a:p>
          </p:txBody>
        </p: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C8483D41-861C-4131-8085-462214BFF41D}"/>
              </a:ext>
            </a:extLst>
          </p:cNvPr>
          <p:cNvGrpSpPr/>
          <p:nvPr/>
        </p:nvGrpSpPr>
        <p:grpSpPr>
          <a:xfrm>
            <a:off x="8436993" y="3212772"/>
            <a:ext cx="730659" cy="252059"/>
            <a:chOff x="5874034" y="5589588"/>
            <a:chExt cx="730659" cy="252059"/>
          </a:xfrm>
          <a:effectLst>
            <a:glow rad="1397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7B76267D-0B01-4F89-8AA9-F30848B31CAE}"/>
                </a:ext>
              </a:extLst>
            </p:cNvPr>
            <p:cNvSpPr/>
            <p:nvPr/>
          </p:nvSpPr>
          <p:spPr>
            <a:xfrm rot="16200000">
              <a:off x="6133089" y="5590303"/>
              <a:ext cx="242349" cy="2409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1041DFC9-7BEE-4DD1-82A3-362C58FA19AB}"/>
                </a:ext>
              </a:extLst>
            </p:cNvPr>
            <p:cNvSpPr/>
            <p:nvPr/>
          </p:nvSpPr>
          <p:spPr>
            <a:xfrm rot="16200000">
              <a:off x="6363058" y="5590303"/>
              <a:ext cx="242349" cy="2409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66E47941-9B3B-462F-B6D8-05BF6C193DAB}"/>
                </a:ext>
              </a:extLst>
            </p:cNvPr>
            <p:cNvSpPr/>
            <p:nvPr/>
          </p:nvSpPr>
          <p:spPr>
            <a:xfrm rot="16200000">
              <a:off x="5873319" y="5600013"/>
              <a:ext cx="242349" cy="240920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A5BCCA04-97D9-4285-B5A5-68521BB6C119}"/>
              </a:ext>
            </a:extLst>
          </p:cNvPr>
          <p:cNvGrpSpPr/>
          <p:nvPr/>
        </p:nvGrpSpPr>
        <p:grpSpPr>
          <a:xfrm>
            <a:off x="8643863" y="4549282"/>
            <a:ext cx="479618" cy="666279"/>
            <a:chOff x="4430844" y="4700815"/>
            <a:chExt cx="479618" cy="666279"/>
          </a:xfrm>
        </p:grpSpPr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2AC7A9E5-284C-43A5-AF29-FB9A5FF59175}"/>
                </a:ext>
              </a:extLst>
            </p:cNvPr>
            <p:cNvSpPr txBox="1"/>
            <p:nvPr/>
          </p:nvSpPr>
          <p:spPr>
            <a:xfrm>
              <a:off x="4430844" y="4700815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 Light"/>
                  <a:ea typeface="Gill Sans" charset="0"/>
                  <a:cs typeface="Gill Sans" charset="0"/>
                </a:rPr>
                <a:t>tail</a:t>
              </a:r>
            </a:p>
          </p:txBody>
        </p: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4BB78BA0-4250-45F9-AEE8-4A968DA5E840}"/>
                </a:ext>
              </a:extLst>
            </p:cNvPr>
            <p:cNvCxnSpPr>
              <a:stCxn id="193" idx="2"/>
            </p:cNvCxnSpPr>
            <p:nvPr/>
          </p:nvCxnSpPr>
          <p:spPr>
            <a:xfrm>
              <a:off x="4661837" y="5070147"/>
              <a:ext cx="82965" cy="2969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AED81B9E-611C-44D0-A4C6-362BF9C11E9A}"/>
              </a:ext>
            </a:extLst>
          </p:cNvPr>
          <p:cNvGrpSpPr/>
          <p:nvPr/>
        </p:nvGrpSpPr>
        <p:grpSpPr>
          <a:xfrm>
            <a:off x="9441243" y="4526698"/>
            <a:ext cx="479618" cy="666279"/>
            <a:chOff x="4430844" y="4700815"/>
            <a:chExt cx="479618" cy="666279"/>
          </a:xfrm>
        </p:grpSpPr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B8ED14E2-2A62-40E5-B27F-85BF64CE2A03}"/>
                </a:ext>
              </a:extLst>
            </p:cNvPr>
            <p:cNvSpPr txBox="1"/>
            <p:nvPr/>
          </p:nvSpPr>
          <p:spPr>
            <a:xfrm>
              <a:off x="4430844" y="4700815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 Light"/>
                  <a:ea typeface="Gill Sans" charset="0"/>
                  <a:cs typeface="Gill Sans" charset="0"/>
                </a:rPr>
                <a:t>tail</a:t>
              </a:r>
            </a:p>
          </p:txBody>
        </p:sp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E5DDFF0F-9AF6-478E-8A46-469F084EBFE2}"/>
                </a:ext>
              </a:extLst>
            </p:cNvPr>
            <p:cNvCxnSpPr>
              <a:stCxn id="196" idx="2"/>
            </p:cNvCxnSpPr>
            <p:nvPr/>
          </p:nvCxnSpPr>
          <p:spPr>
            <a:xfrm>
              <a:off x="4661837" y="5070147"/>
              <a:ext cx="82965" cy="2969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DFDB4096-0ADF-47B1-BA0C-38236713D2A5}"/>
              </a:ext>
            </a:extLst>
          </p:cNvPr>
          <p:cNvGrpSpPr/>
          <p:nvPr/>
        </p:nvGrpSpPr>
        <p:grpSpPr>
          <a:xfrm>
            <a:off x="9896902" y="4566598"/>
            <a:ext cx="479618" cy="666279"/>
            <a:chOff x="4430844" y="4700815"/>
            <a:chExt cx="479618" cy="666279"/>
          </a:xfrm>
        </p:grpSpPr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D826795C-5ADF-45EA-A65C-E92AD978785B}"/>
                </a:ext>
              </a:extLst>
            </p:cNvPr>
            <p:cNvSpPr txBox="1"/>
            <p:nvPr/>
          </p:nvSpPr>
          <p:spPr>
            <a:xfrm>
              <a:off x="4430844" y="4700815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 Light"/>
                  <a:ea typeface="Gill Sans" charset="0"/>
                  <a:cs typeface="Gill Sans" charset="0"/>
                </a:rPr>
                <a:t>tail</a:t>
              </a:r>
            </a:p>
          </p:txBody>
        </p:sp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4F7F69F3-BEA2-4E08-AA0D-D5093626BA4F}"/>
                </a:ext>
              </a:extLst>
            </p:cNvPr>
            <p:cNvCxnSpPr>
              <a:stCxn id="199" idx="2"/>
            </p:cNvCxnSpPr>
            <p:nvPr/>
          </p:nvCxnSpPr>
          <p:spPr>
            <a:xfrm>
              <a:off x="4661837" y="5070147"/>
              <a:ext cx="82965" cy="2969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DF5B4484-DB3E-4872-92E8-A518DA3DD619}"/>
              </a:ext>
            </a:extLst>
          </p:cNvPr>
          <p:cNvGrpSpPr/>
          <p:nvPr/>
        </p:nvGrpSpPr>
        <p:grpSpPr>
          <a:xfrm>
            <a:off x="8766046" y="4044646"/>
            <a:ext cx="644624" cy="313341"/>
            <a:chOff x="6684331" y="5509964"/>
            <a:chExt cx="644624" cy="313341"/>
          </a:xfrm>
          <a:effectLst>
            <a:glow rad="1397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64F351D8-A249-4BE7-856D-0D0EFDBF231D}"/>
                </a:ext>
              </a:extLst>
            </p:cNvPr>
            <p:cNvSpPr/>
            <p:nvPr/>
          </p:nvSpPr>
          <p:spPr>
            <a:xfrm rot="16200000">
              <a:off x="6696766" y="5497529"/>
              <a:ext cx="302397" cy="3272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A4CB41A9-B836-4DA3-8E5E-73456292CA0A}"/>
                </a:ext>
              </a:extLst>
            </p:cNvPr>
            <p:cNvSpPr/>
            <p:nvPr/>
          </p:nvSpPr>
          <p:spPr>
            <a:xfrm rot="16200000">
              <a:off x="7014123" y="5508473"/>
              <a:ext cx="302397" cy="327267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08A1FA36-B80B-4216-9ACF-C95E56FE9438}"/>
              </a:ext>
            </a:extLst>
          </p:cNvPr>
          <p:cNvGrpSpPr/>
          <p:nvPr/>
        </p:nvGrpSpPr>
        <p:grpSpPr>
          <a:xfrm>
            <a:off x="7053101" y="5074359"/>
            <a:ext cx="3143405" cy="903088"/>
            <a:chOff x="4707449" y="5208576"/>
            <a:chExt cx="3143405" cy="903088"/>
          </a:xfrm>
        </p:grpSpPr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ACD27B02-7187-4E84-B257-590B222B7D71}"/>
                </a:ext>
              </a:extLst>
            </p:cNvPr>
            <p:cNvCxnSpPr/>
            <p:nvPr/>
          </p:nvCxnSpPr>
          <p:spPr>
            <a:xfrm flipH="1" flipV="1">
              <a:off x="4707449" y="5208576"/>
              <a:ext cx="3143405" cy="903088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C5D1B91C-876C-4FF3-B464-CD72BBE0922F}"/>
                </a:ext>
              </a:extLst>
            </p:cNvPr>
            <p:cNvCxnSpPr/>
            <p:nvPr/>
          </p:nvCxnSpPr>
          <p:spPr>
            <a:xfrm flipH="1">
              <a:off x="4859850" y="5208577"/>
              <a:ext cx="2773730" cy="865762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7" name="Freeform 86">
            <a:extLst>
              <a:ext uri="{FF2B5EF4-FFF2-40B4-BE49-F238E27FC236}">
                <a16:creationId xmlns:a16="http://schemas.microsoft.com/office/drawing/2014/main" id="{BBABCE86-F436-4888-BB89-1422705971AE}"/>
              </a:ext>
            </a:extLst>
          </p:cNvPr>
          <p:cNvSpPr/>
          <p:nvPr/>
        </p:nvSpPr>
        <p:spPr>
          <a:xfrm>
            <a:off x="8575177" y="2859007"/>
            <a:ext cx="314088" cy="485144"/>
          </a:xfrm>
          <a:custGeom>
            <a:avLst/>
            <a:gdLst>
              <a:gd name="connsiteX0" fmla="*/ 14270 w 314088"/>
              <a:gd name="connsiteY0" fmla="*/ 485144 h 485144"/>
              <a:gd name="connsiteX1" fmla="*/ 28541 w 314088"/>
              <a:gd name="connsiteY1" fmla="*/ 242572 h 485144"/>
              <a:gd name="connsiteX2" fmla="*/ 271144 w 314088"/>
              <a:gd name="connsiteY2" fmla="*/ 214034 h 485144"/>
              <a:gd name="connsiteX3" fmla="*/ 313956 w 314088"/>
              <a:gd name="connsiteY3" fmla="*/ 0 h 485144"/>
              <a:gd name="connsiteX4" fmla="*/ 313956 w 314088"/>
              <a:gd name="connsiteY4" fmla="*/ 0 h 485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088" h="485144">
                <a:moveTo>
                  <a:pt x="14270" y="485144"/>
                </a:moveTo>
                <a:cubicBezTo>
                  <a:pt x="-1" y="386450"/>
                  <a:pt x="-14271" y="287757"/>
                  <a:pt x="28541" y="242572"/>
                </a:cubicBezTo>
                <a:cubicBezTo>
                  <a:pt x="71353" y="197387"/>
                  <a:pt x="223575" y="254463"/>
                  <a:pt x="271144" y="214034"/>
                </a:cubicBezTo>
                <a:cubicBezTo>
                  <a:pt x="318713" y="173605"/>
                  <a:pt x="313956" y="0"/>
                  <a:pt x="313956" y="0"/>
                </a:cubicBezTo>
                <a:lnTo>
                  <a:pt x="313956" y="0"/>
                </a:lnTo>
              </a:path>
            </a:pathLst>
          </a:custGeom>
          <a:ln>
            <a:solidFill>
              <a:srgbClr val="00009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208" name="Freeform 88">
            <a:extLst>
              <a:ext uri="{FF2B5EF4-FFF2-40B4-BE49-F238E27FC236}">
                <a16:creationId xmlns:a16="http://schemas.microsoft.com/office/drawing/2014/main" id="{06C9C0C8-DB0B-4514-A0CD-868453A7FB2C}"/>
              </a:ext>
            </a:extLst>
          </p:cNvPr>
          <p:cNvSpPr/>
          <p:nvPr/>
        </p:nvSpPr>
        <p:spPr>
          <a:xfrm flipH="1">
            <a:off x="8597751" y="3460931"/>
            <a:ext cx="663309" cy="694104"/>
          </a:xfrm>
          <a:custGeom>
            <a:avLst/>
            <a:gdLst>
              <a:gd name="connsiteX0" fmla="*/ 14270 w 314088"/>
              <a:gd name="connsiteY0" fmla="*/ 485144 h 485144"/>
              <a:gd name="connsiteX1" fmla="*/ 28541 w 314088"/>
              <a:gd name="connsiteY1" fmla="*/ 242572 h 485144"/>
              <a:gd name="connsiteX2" fmla="*/ 271144 w 314088"/>
              <a:gd name="connsiteY2" fmla="*/ 214034 h 485144"/>
              <a:gd name="connsiteX3" fmla="*/ 313956 w 314088"/>
              <a:gd name="connsiteY3" fmla="*/ 0 h 485144"/>
              <a:gd name="connsiteX4" fmla="*/ 313956 w 314088"/>
              <a:gd name="connsiteY4" fmla="*/ 0 h 485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088" h="485144">
                <a:moveTo>
                  <a:pt x="14270" y="485144"/>
                </a:moveTo>
                <a:cubicBezTo>
                  <a:pt x="-1" y="386450"/>
                  <a:pt x="-14271" y="287757"/>
                  <a:pt x="28541" y="242572"/>
                </a:cubicBezTo>
                <a:cubicBezTo>
                  <a:pt x="71353" y="197387"/>
                  <a:pt x="223575" y="254463"/>
                  <a:pt x="271144" y="214034"/>
                </a:cubicBezTo>
                <a:cubicBezTo>
                  <a:pt x="318713" y="173605"/>
                  <a:pt x="313956" y="0"/>
                  <a:pt x="313956" y="0"/>
                </a:cubicBezTo>
                <a:lnTo>
                  <a:pt x="313956" y="0"/>
                </a:lnTo>
              </a:path>
            </a:pathLst>
          </a:custGeom>
          <a:ln>
            <a:solidFill>
              <a:srgbClr val="00009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4694884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7" grpId="0" animBg="1"/>
      <p:bldP spid="20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D48BD18-4361-FBA3-2F21-DEB5995B6C76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bg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E1216FD-075B-47CC-A3DC-484538976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12268200" cy="533400"/>
          </a:xfrm>
        </p:spPr>
        <p:txBody>
          <a:bodyPr/>
          <a:lstStyle/>
          <a:p>
            <a:r>
              <a:rPr lang="en-US" dirty="0"/>
              <a:t>Crash Recovery: Discard Partial 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E7A15-3469-4132-BA54-149F9F956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357" y="1565775"/>
            <a:ext cx="6846934" cy="3048000"/>
          </a:xfrm>
        </p:spPr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US" dirty="0"/>
              <a:t>Upon recovery, scan the log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US" dirty="0"/>
              <a:t>Detect transaction start with no commit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US" dirty="0"/>
              <a:t>Discard log entries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US" dirty="0"/>
              <a:t>Disk remains unchanged</a:t>
            </a:r>
          </a:p>
        </p:txBody>
      </p:sp>
      <p:sp>
        <p:nvSpPr>
          <p:cNvPr id="7" name="Can 9">
            <a:extLst>
              <a:ext uri="{FF2B5EF4-FFF2-40B4-BE49-F238E27FC236}">
                <a16:creationId xmlns:a16="http://schemas.microsoft.com/office/drawing/2014/main" id="{8C387936-60E3-4D10-89EA-640794CD7455}"/>
              </a:ext>
            </a:extLst>
          </p:cNvPr>
          <p:cNvSpPr/>
          <p:nvPr/>
        </p:nvSpPr>
        <p:spPr>
          <a:xfrm>
            <a:off x="7934572" y="1499100"/>
            <a:ext cx="2099734" cy="3048000"/>
          </a:xfrm>
          <a:prstGeom prst="can">
            <a:avLst/>
          </a:prstGeom>
          <a:solidFill>
            <a:schemeClr val="accent5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C2EAC3-2DEB-44D5-B3A4-D0309D34CF3E}"/>
              </a:ext>
            </a:extLst>
          </p:cNvPr>
          <p:cNvSpPr txBox="1"/>
          <p:nvPr/>
        </p:nvSpPr>
        <p:spPr>
          <a:xfrm>
            <a:off x="10105395" y="2720443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Data blocks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C2BF7B-3329-4387-839C-34AB7DC0A120}"/>
              </a:ext>
            </a:extLst>
          </p:cNvPr>
          <p:cNvSpPr txBox="1"/>
          <p:nvPr/>
        </p:nvSpPr>
        <p:spPr>
          <a:xfrm>
            <a:off x="10175430" y="2000553"/>
            <a:ext cx="1293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Free space map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DC406B0-6CDD-4035-A00B-BDD5B5DA982B}"/>
              </a:ext>
            </a:extLst>
          </p:cNvPr>
          <p:cNvGrpSpPr/>
          <p:nvPr/>
        </p:nvGrpSpPr>
        <p:grpSpPr>
          <a:xfrm rot="16200000">
            <a:off x="8780167" y="1905276"/>
            <a:ext cx="415498" cy="1802120"/>
            <a:chOff x="7569977" y="1270135"/>
            <a:chExt cx="415498" cy="180212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F851CFE-34C0-49AC-83E7-E3A79AE6C633}"/>
                </a:ext>
              </a:extLst>
            </p:cNvPr>
            <p:cNvSpPr/>
            <p:nvPr/>
          </p:nvSpPr>
          <p:spPr>
            <a:xfrm>
              <a:off x="7605706" y="1270135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644A316-1501-4B33-962C-8DFC11DAE023}"/>
                </a:ext>
              </a:extLst>
            </p:cNvPr>
            <p:cNvSpPr/>
            <p:nvPr/>
          </p:nvSpPr>
          <p:spPr>
            <a:xfrm>
              <a:off x="7605706" y="1591319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7C7EF1C-0646-42FA-BDCA-578539C2459B}"/>
                </a:ext>
              </a:extLst>
            </p:cNvPr>
            <p:cNvSpPr/>
            <p:nvPr/>
          </p:nvSpPr>
          <p:spPr>
            <a:xfrm>
              <a:off x="7605706" y="189790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5E70A95-395D-4A5D-B23E-9B59714B031D}"/>
                </a:ext>
              </a:extLst>
            </p:cNvPr>
            <p:cNvSpPr/>
            <p:nvPr/>
          </p:nvSpPr>
          <p:spPr>
            <a:xfrm>
              <a:off x="7605706" y="2219088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150467B-0C02-47C0-AED4-E68BDEFA57FF}"/>
                </a:ext>
              </a:extLst>
            </p:cNvPr>
            <p:cNvSpPr/>
            <p:nvPr/>
          </p:nvSpPr>
          <p:spPr>
            <a:xfrm>
              <a:off x="7605706" y="2751071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90D3554-D304-4C3D-9AA1-977A5AAB8D55}"/>
                </a:ext>
              </a:extLst>
            </p:cNvPr>
            <p:cNvSpPr txBox="1"/>
            <p:nvPr/>
          </p:nvSpPr>
          <p:spPr>
            <a:xfrm>
              <a:off x="7569977" y="242553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  <a:cs typeface="Gill Sans Light"/>
                </a:rPr>
                <a:t>…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4A591AA-366C-46BE-A5DF-855A39CE4581}"/>
              </a:ext>
            </a:extLst>
          </p:cNvPr>
          <p:cNvGrpSpPr/>
          <p:nvPr/>
        </p:nvGrpSpPr>
        <p:grpSpPr>
          <a:xfrm>
            <a:off x="7544110" y="2185219"/>
            <a:ext cx="2561285" cy="121398"/>
            <a:chOff x="64770" y="2031999"/>
            <a:chExt cx="5082551" cy="364957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1064C16-A76E-4CA1-98BB-468C2305D70D}"/>
                </a:ext>
              </a:extLst>
            </p:cNvPr>
            <p:cNvGrpSpPr/>
            <p:nvPr/>
          </p:nvGrpSpPr>
          <p:grpSpPr>
            <a:xfrm>
              <a:off x="2607047" y="2031999"/>
              <a:ext cx="1270137" cy="364957"/>
              <a:chOff x="2607047" y="2031999"/>
              <a:chExt cx="1270137" cy="364957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2B2B8F8-9BD5-44CA-AE26-4535A0D2A593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561B0B3-F068-46D1-AB9D-C306DA183EFA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EFBE795-FF7E-45E9-A7E4-537F1F069AD7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2D7FD24-58B9-44F0-88F0-45BB675FB9D2}"/>
                  </a:ext>
                </a:extLst>
              </p:cNvPr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B8B347E-1A20-45C0-8962-31DD8EBBBCD9}"/>
                </a:ext>
              </a:extLst>
            </p:cNvPr>
            <p:cNvGrpSpPr/>
            <p:nvPr/>
          </p:nvGrpSpPr>
          <p:grpSpPr>
            <a:xfrm>
              <a:off x="3877184" y="2031999"/>
              <a:ext cx="1270137" cy="364957"/>
              <a:chOff x="2607047" y="2031999"/>
              <a:chExt cx="1270137" cy="364957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2617352-A108-4C29-A441-32C92A25C9CB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CAB54F2-0CDA-4C5C-8096-BB613FAC457C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28CE80F-B413-43D4-BD27-3A6D98CEDAA3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DFD4869-000B-4A57-83C9-5D5A7DC17F0A}"/>
                  </a:ext>
                </a:extLst>
              </p:cNvPr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C571C2F-A153-40D1-92D0-BB2981ABAEF1}"/>
                </a:ext>
              </a:extLst>
            </p:cNvPr>
            <p:cNvGrpSpPr/>
            <p:nvPr/>
          </p:nvGrpSpPr>
          <p:grpSpPr>
            <a:xfrm>
              <a:off x="64770" y="2031999"/>
              <a:ext cx="1270137" cy="364957"/>
              <a:chOff x="2607047" y="2031999"/>
              <a:chExt cx="1270137" cy="364957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EB8AD19-F1C9-4759-9B11-088DB12D3FC7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EA04909-528F-495F-9510-7D3354C1F1EB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738A646-95A6-4D9C-9DD3-CF07758FE725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A56E242-CAE6-424E-AF44-A24A1260715F}"/>
                  </a:ext>
                </a:extLst>
              </p:cNvPr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A367F94-4DCD-4ED1-93B3-F3BED2144113}"/>
                </a:ext>
              </a:extLst>
            </p:cNvPr>
            <p:cNvGrpSpPr/>
            <p:nvPr/>
          </p:nvGrpSpPr>
          <p:grpSpPr>
            <a:xfrm>
              <a:off x="1334907" y="2031999"/>
              <a:ext cx="1270137" cy="364957"/>
              <a:chOff x="2607047" y="2031999"/>
              <a:chExt cx="1270137" cy="364957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448E54E-FB36-48DF-AEE2-5A5FDD698BFD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FAD62FA-F9C2-4631-BEF3-9C3BE87E01DB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9608723-42E3-4409-AF51-6D55F470EAE6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111FE68-35BC-457C-9B82-EECCF2E6A08F}"/>
                  </a:ext>
                </a:extLst>
              </p:cNvPr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5C46EBB3-C81E-437C-841D-A2CD5CE0C109}"/>
              </a:ext>
            </a:extLst>
          </p:cNvPr>
          <p:cNvSpPr/>
          <p:nvPr/>
        </p:nvSpPr>
        <p:spPr>
          <a:xfrm rot="16200000">
            <a:off x="9411896" y="3219296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63B1AC1-0B35-48C6-82E0-0683C22FF04E}"/>
              </a:ext>
            </a:extLst>
          </p:cNvPr>
          <p:cNvSpPr/>
          <p:nvPr/>
        </p:nvSpPr>
        <p:spPr>
          <a:xfrm rot="16200000">
            <a:off x="9652816" y="3219296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5A8FAC-80A4-43C0-A8FD-69C4897EC2AB}"/>
              </a:ext>
            </a:extLst>
          </p:cNvPr>
          <p:cNvSpPr/>
          <p:nvPr/>
        </p:nvSpPr>
        <p:spPr>
          <a:xfrm rot="16200000">
            <a:off x="9882785" y="3219296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C28D1A9-D3D3-4496-957C-5E6169842A4A}"/>
              </a:ext>
            </a:extLst>
          </p:cNvPr>
          <p:cNvGrpSpPr/>
          <p:nvPr/>
        </p:nvGrpSpPr>
        <p:grpSpPr>
          <a:xfrm>
            <a:off x="7505653" y="3218581"/>
            <a:ext cx="952728" cy="242349"/>
            <a:chOff x="2607047" y="2031999"/>
            <a:chExt cx="1270137" cy="36495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DEA9427-5A6D-4AEC-BB52-3C809C6B0982}"/>
                </a:ext>
              </a:extLst>
            </p:cNvPr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3B79423-0383-43E9-900B-9995DCB0DE9D}"/>
                </a:ext>
              </a:extLst>
            </p:cNvPr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1D76AAC-1250-4123-8973-BA552B15424C}"/>
                </a:ext>
              </a:extLst>
            </p:cNvPr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29179B0-FCED-4983-9B2C-B704F9BF3360}"/>
                </a:ext>
              </a:extLst>
            </p:cNvPr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06539FF-8EFD-4DD8-AB8F-1EA301BFE4FF}"/>
              </a:ext>
            </a:extLst>
          </p:cNvPr>
          <p:cNvGrpSpPr/>
          <p:nvPr/>
        </p:nvGrpSpPr>
        <p:grpSpPr>
          <a:xfrm>
            <a:off x="8458381" y="3218581"/>
            <a:ext cx="952728" cy="242349"/>
            <a:chOff x="2607047" y="2031999"/>
            <a:chExt cx="1270137" cy="36495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8756FC7-B1F2-413B-AD65-07AF71BC94ED}"/>
                </a:ext>
              </a:extLst>
            </p:cNvPr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FB3C23B-EEC4-4554-BC7A-3F4B0258113D}"/>
                </a:ext>
              </a:extLst>
            </p:cNvPr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6D3315F-C233-4BF3-8BA8-0BD0E2064DFE}"/>
                </a:ext>
              </a:extLst>
            </p:cNvPr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1AE19C2-EDDC-4D5F-8048-BC4E111087C1}"/>
                </a:ext>
              </a:extLst>
            </p:cNvPr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27473C36-0ED5-4CB1-A3F0-67AE22F4B9DB}"/>
              </a:ext>
            </a:extLst>
          </p:cNvPr>
          <p:cNvSpPr txBox="1"/>
          <p:nvPr/>
        </p:nvSpPr>
        <p:spPr>
          <a:xfrm>
            <a:off x="10209505" y="3161505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latin typeface="Gill Sans Light"/>
                <a:ea typeface="Gill Sans" charset="0"/>
                <a:cs typeface="Gill Sans" charset="0"/>
              </a:rPr>
              <a:t>Inode</a:t>
            </a:r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 table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48E4DCD-CF52-41E4-911B-8AFE37ABCC87}"/>
              </a:ext>
            </a:extLst>
          </p:cNvPr>
          <p:cNvGrpSpPr/>
          <p:nvPr/>
        </p:nvGrpSpPr>
        <p:grpSpPr>
          <a:xfrm>
            <a:off x="8270484" y="3585142"/>
            <a:ext cx="1457827" cy="761444"/>
            <a:chOff x="1744000" y="2182577"/>
            <a:chExt cx="1430729" cy="918973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6D448C7-21DC-457D-A1FC-EE80B5D6069D}"/>
                </a:ext>
              </a:extLst>
            </p:cNvPr>
            <p:cNvSpPr/>
            <p:nvPr/>
          </p:nvSpPr>
          <p:spPr>
            <a:xfrm rot="16200000">
              <a:off x="1882705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5CB07E6-7B84-40C0-A51C-0B071E1F1445}"/>
                </a:ext>
              </a:extLst>
            </p:cNvPr>
            <p:cNvSpPr/>
            <p:nvPr/>
          </p:nvSpPr>
          <p:spPr>
            <a:xfrm rot="16200000">
              <a:off x="2203889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4A13C24-BAD2-4696-8CE9-99308A4591FF}"/>
                </a:ext>
              </a:extLst>
            </p:cNvPr>
            <p:cNvSpPr/>
            <p:nvPr/>
          </p:nvSpPr>
          <p:spPr>
            <a:xfrm rot="16200000">
              <a:off x="2510474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559F166-2E9B-474C-9A06-072571CAE663}"/>
                </a:ext>
              </a:extLst>
            </p:cNvPr>
            <p:cNvSpPr/>
            <p:nvPr/>
          </p:nvSpPr>
          <p:spPr>
            <a:xfrm rot="16200000">
              <a:off x="2831658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82C97F3-B802-403B-BAE5-FD30E61D873E}"/>
                </a:ext>
              </a:extLst>
            </p:cNvPr>
            <p:cNvSpPr/>
            <p:nvPr/>
          </p:nvSpPr>
          <p:spPr>
            <a:xfrm rot="16200000">
              <a:off x="2781130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5C29844-D6B7-470B-9A7B-7C20FE416642}"/>
                </a:ext>
              </a:extLst>
            </p:cNvPr>
            <p:cNvSpPr/>
            <p:nvPr/>
          </p:nvSpPr>
          <p:spPr>
            <a:xfrm rot="16200000">
              <a:off x="1722113" y="220446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1E699AA-6504-4A94-A351-A36763BF74F7}"/>
                </a:ext>
              </a:extLst>
            </p:cNvPr>
            <p:cNvSpPr/>
            <p:nvPr/>
          </p:nvSpPr>
          <p:spPr>
            <a:xfrm rot="16200000">
              <a:off x="2206034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0386CA2D-374E-492A-9F3F-435FB8923DB4}"/>
              </a:ext>
            </a:extLst>
          </p:cNvPr>
          <p:cNvSpPr txBox="1"/>
          <p:nvPr/>
        </p:nvSpPr>
        <p:spPr>
          <a:xfrm>
            <a:off x="10217437" y="385952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Directory</a:t>
            </a:r>
          </a:p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entries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1855B53-A502-417D-859B-F966609E345E}"/>
              </a:ext>
            </a:extLst>
          </p:cNvPr>
          <p:cNvSpPr/>
          <p:nvPr/>
        </p:nvSpPr>
        <p:spPr>
          <a:xfrm rot="16200000">
            <a:off x="8214098" y="2174700"/>
            <a:ext cx="121398" cy="1618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3B39921-B077-4C55-BDCD-A32ED58F01B0}"/>
              </a:ext>
            </a:extLst>
          </p:cNvPr>
          <p:cNvSpPr/>
          <p:nvPr/>
        </p:nvSpPr>
        <p:spPr>
          <a:xfrm rot="16200000">
            <a:off x="8438814" y="3229006"/>
            <a:ext cx="242349" cy="240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0648F6A-322D-42D6-9A0B-A2273E8A1A1B}"/>
              </a:ext>
            </a:extLst>
          </p:cNvPr>
          <p:cNvSpPr/>
          <p:nvPr/>
        </p:nvSpPr>
        <p:spPr>
          <a:xfrm rot="16200000">
            <a:off x="9103272" y="4031753"/>
            <a:ext cx="302397" cy="3272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037F2DD-D730-4C06-BD05-E83B32B16C2F}"/>
              </a:ext>
            </a:extLst>
          </p:cNvPr>
          <p:cNvSpPr/>
          <p:nvPr/>
        </p:nvSpPr>
        <p:spPr>
          <a:xfrm>
            <a:off x="3158624" y="5172056"/>
            <a:ext cx="7930449" cy="623473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3DD39DB-0D70-4929-80A1-B75E6C27EBA8}"/>
              </a:ext>
            </a:extLst>
          </p:cNvPr>
          <p:cNvSpPr txBox="1"/>
          <p:nvPr/>
        </p:nvSpPr>
        <p:spPr>
          <a:xfrm>
            <a:off x="3123460" y="5815028"/>
            <a:ext cx="53559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Log: in non-volatile storage (Flash or on Disk)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2094700-1992-4B28-B04C-A163F77D347D}"/>
              </a:ext>
            </a:extLst>
          </p:cNvPr>
          <p:cNvSpPr txBox="1"/>
          <p:nvPr/>
        </p:nvSpPr>
        <p:spPr>
          <a:xfrm>
            <a:off x="8703819" y="452893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 Light"/>
                <a:ea typeface="Gill Sans" charset="0"/>
                <a:cs typeface="Gill Sans" charset="0"/>
              </a:rPr>
              <a:t>head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D29EA594-1F93-43B3-8227-BD885C6BE929}"/>
              </a:ext>
            </a:extLst>
          </p:cNvPr>
          <p:cNvCxnSpPr>
            <a:stCxn id="109" idx="2"/>
          </p:cNvCxnSpPr>
          <p:nvPr/>
        </p:nvCxnSpPr>
        <p:spPr>
          <a:xfrm flipH="1">
            <a:off x="9017777" y="4898271"/>
            <a:ext cx="13215" cy="296947"/>
          </a:xfrm>
          <a:prstGeom prst="straightConnector1">
            <a:avLst/>
          </a:prstGeom>
          <a:ln>
            <a:solidFill>
              <a:srgbClr val="FC230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ABFDCA36-C9BD-4A65-ABC1-593540A39E3D}"/>
              </a:ext>
            </a:extLst>
          </p:cNvPr>
          <p:cNvSpPr txBox="1"/>
          <p:nvPr/>
        </p:nvSpPr>
        <p:spPr>
          <a:xfrm>
            <a:off x="5200151" y="4505778"/>
            <a:ext cx="475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tail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042BDFA3-E3EB-4EBB-99E1-6C74A0416B5A}"/>
              </a:ext>
            </a:extLst>
          </p:cNvPr>
          <p:cNvCxnSpPr>
            <a:stCxn id="111" idx="2"/>
          </p:cNvCxnSpPr>
          <p:nvPr/>
        </p:nvCxnSpPr>
        <p:spPr>
          <a:xfrm>
            <a:off x="5437749" y="4875110"/>
            <a:ext cx="76360" cy="2969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30BFDF86-2705-40F9-B60C-4A746299250F}"/>
              </a:ext>
            </a:extLst>
          </p:cNvPr>
          <p:cNvSpPr/>
          <p:nvPr/>
        </p:nvSpPr>
        <p:spPr>
          <a:xfrm>
            <a:off x="5514108" y="5181767"/>
            <a:ext cx="1583250" cy="6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CDE84EA-3151-4D6F-AF14-B9FB89F0E1E0}"/>
              </a:ext>
            </a:extLst>
          </p:cNvPr>
          <p:cNvSpPr txBox="1"/>
          <p:nvPr/>
        </p:nvSpPr>
        <p:spPr>
          <a:xfrm>
            <a:off x="5837146" y="5181767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pending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926CC66-74D6-4FED-A769-534975D10B69}"/>
              </a:ext>
            </a:extLst>
          </p:cNvPr>
          <p:cNvSpPr txBox="1"/>
          <p:nvPr/>
        </p:nvSpPr>
        <p:spPr>
          <a:xfrm>
            <a:off x="4428723" y="518525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done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10A2651-810F-40B8-B10F-42EEBCDC2A5D}"/>
              </a:ext>
            </a:extLst>
          </p:cNvPr>
          <p:cNvSpPr txBox="1"/>
          <p:nvPr/>
        </p:nvSpPr>
        <p:spPr>
          <a:xfrm rot="16200000">
            <a:off x="6977635" y="5300522"/>
            <a:ext cx="633507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0090"/>
            </a:solidFill>
          </a:ln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start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EE5291DF-99AB-4DDF-96F0-21D8AD943F39}"/>
              </a:ext>
            </a:extLst>
          </p:cNvPr>
          <p:cNvGrpSpPr/>
          <p:nvPr/>
        </p:nvGrpSpPr>
        <p:grpSpPr>
          <a:xfrm>
            <a:off x="7479055" y="2265294"/>
            <a:ext cx="816104" cy="3530236"/>
            <a:chOff x="5076782" y="2429813"/>
            <a:chExt cx="816104" cy="3530236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A15D4856-1664-4365-A284-CE5EA912CF8B}"/>
                </a:ext>
              </a:extLst>
            </p:cNvPr>
            <p:cNvGrpSpPr/>
            <p:nvPr/>
          </p:nvGrpSpPr>
          <p:grpSpPr>
            <a:xfrm>
              <a:off x="5135148" y="5628477"/>
              <a:ext cx="640069" cy="131108"/>
              <a:chOff x="5252815" y="1247958"/>
              <a:chExt cx="640069" cy="131108"/>
            </a:xfrm>
          </p:grpSpPr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DC6AA099-217F-49FE-A80D-D9DF5748F005}"/>
                  </a:ext>
                </a:extLst>
              </p:cNvPr>
              <p:cNvGrpSpPr/>
              <p:nvPr/>
            </p:nvGrpSpPr>
            <p:grpSpPr>
              <a:xfrm>
                <a:off x="5252815" y="1247958"/>
                <a:ext cx="640069" cy="121398"/>
                <a:chOff x="2607047" y="2031999"/>
                <a:chExt cx="1270137" cy="364957"/>
              </a:xfrm>
            </p:grpSpPr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3C9B80B8-22B6-4041-80A4-AA7D3746242F}"/>
                    </a:ext>
                  </a:extLst>
                </p:cNvPr>
                <p:cNvSpPr/>
                <p:nvPr/>
              </p:nvSpPr>
              <p:spPr>
                <a:xfrm rot="16200000">
                  <a:off x="2585160" y="2053886"/>
                  <a:ext cx="364957" cy="321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>
                    <a:latin typeface="Gill Sans Light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FA689DAD-E539-40C5-B08A-6300C97E5E98}"/>
                    </a:ext>
                  </a:extLst>
                </p:cNvPr>
                <p:cNvSpPr/>
                <p:nvPr/>
              </p:nvSpPr>
              <p:spPr>
                <a:xfrm rot="16200000">
                  <a:off x="2906344" y="2053886"/>
                  <a:ext cx="364957" cy="321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>
                    <a:latin typeface="Gill Sans Light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7F78DE5D-A765-463A-BB34-09051B1272DE}"/>
                    </a:ext>
                  </a:extLst>
                </p:cNvPr>
                <p:cNvSpPr/>
                <p:nvPr/>
              </p:nvSpPr>
              <p:spPr>
                <a:xfrm rot="16200000">
                  <a:off x="3212929" y="2053886"/>
                  <a:ext cx="364957" cy="321184"/>
                </a:xfrm>
                <a:prstGeom prst="rect">
                  <a:avLst/>
                </a:prstGeom>
                <a:solidFill>
                  <a:srgbClr val="C0504D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>
                    <a:latin typeface="Gill Sans Light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68D869F6-09BA-4293-9ADB-EED54DFD61A9}"/>
                    </a:ext>
                  </a:extLst>
                </p:cNvPr>
                <p:cNvSpPr/>
                <p:nvPr/>
              </p:nvSpPr>
              <p:spPr>
                <a:xfrm rot="16200000">
                  <a:off x="3534113" y="2053886"/>
                  <a:ext cx="364957" cy="321184"/>
                </a:xfrm>
                <a:prstGeom prst="rect">
                  <a:avLst/>
                </a:prstGeom>
                <a:solidFill>
                  <a:srgbClr val="C0504D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>
                    <a:latin typeface="Gill Sans Light"/>
                    <a:ea typeface="Gill Sans" charset="0"/>
                    <a:cs typeface="Gill Sans" charset="0"/>
                  </a:endParaRPr>
                </a:p>
              </p:txBody>
            </p:sp>
          </p:grp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95B6CAA1-8C58-4F9C-8DD6-E916E7239991}"/>
                  </a:ext>
                </a:extLst>
              </p:cNvPr>
              <p:cNvSpPr/>
              <p:nvPr/>
            </p:nvSpPr>
            <p:spPr>
              <a:xfrm rot="16200000">
                <a:off x="5282734" y="1237439"/>
                <a:ext cx="121398" cy="16185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B7AA19F-6283-406E-8BF2-681EF47D0956}"/>
                </a:ext>
              </a:extLst>
            </p:cNvPr>
            <p:cNvSpPr/>
            <p:nvPr/>
          </p:nvSpPr>
          <p:spPr>
            <a:xfrm>
              <a:off x="5076782" y="5349778"/>
              <a:ext cx="698435" cy="610271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24" name="Freeform 97">
              <a:extLst>
                <a:ext uri="{FF2B5EF4-FFF2-40B4-BE49-F238E27FC236}">
                  <a16:creationId xmlns:a16="http://schemas.microsoft.com/office/drawing/2014/main" id="{8E7398A5-E7C0-41D6-9845-62EC377CE8E4}"/>
                </a:ext>
              </a:extLst>
            </p:cNvPr>
            <p:cNvSpPr/>
            <p:nvPr/>
          </p:nvSpPr>
          <p:spPr>
            <a:xfrm>
              <a:off x="5190856" y="2429813"/>
              <a:ext cx="702030" cy="3236095"/>
            </a:xfrm>
            <a:custGeom>
              <a:avLst/>
              <a:gdLst>
                <a:gd name="connsiteX0" fmla="*/ 14270 w 314088"/>
                <a:gd name="connsiteY0" fmla="*/ 485144 h 485144"/>
                <a:gd name="connsiteX1" fmla="*/ 28541 w 314088"/>
                <a:gd name="connsiteY1" fmla="*/ 242572 h 485144"/>
                <a:gd name="connsiteX2" fmla="*/ 271144 w 314088"/>
                <a:gd name="connsiteY2" fmla="*/ 214034 h 485144"/>
                <a:gd name="connsiteX3" fmla="*/ 313956 w 314088"/>
                <a:gd name="connsiteY3" fmla="*/ 0 h 485144"/>
                <a:gd name="connsiteX4" fmla="*/ 313956 w 314088"/>
                <a:gd name="connsiteY4" fmla="*/ 0 h 4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88" h="485144">
                  <a:moveTo>
                    <a:pt x="14270" y="485144"/>
                  </a:moveTo>
                  <a:cubicBezTo>
                    <a:pt x="-1" y="386450"/>
                    <a:pt x="-14271" y="287757"/>
                    <a:pt x="28541" y="242572"/>
                  </a:cubicBezTo>
                  <a:cubicBezTo>
                    <a:pt x="71353" y="197387"/>
                    <a:pt x="223575" y="254463"/>
                    <a:pt x="271144" y="214034"/>
                  </a:cubicBezTo>
                  <a:cubicBezTo>
                    <a:pt x="318713" y="173605"/>
                    <a:pt x="313956" y="0"/>
                    <a:pt x="313956" y="0"/>
                  </a:cubicBezTo>
                  <a:lnTo>
                    <a:pt x="313956" y="0"/>
                  </a:lnTo>
                </a:path>
              </a:pathLst>
            </a:custGeom>
            <a:ln>
              <a:solidFill>
                <a:srgbClr val="000090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B1DEEC6A-D1DC-4296-A5B7-083AE9CC3AD9}"/>
              </a:ext>
            </a:extLst>
          </p:cNvPr>
          <p:cNvGrpSpPr/>
          <p:nvPr/>
        </p:nvGrpSpPr>
        <p:grpSpPr>
          <a:xfrm>
            <a:off x="8188295" y="3387561"/>
            <a:ext cx="818671" cy="2403608"/>
            <a:chOff x="5786022" y="3654034"/>
            <a:chExt cx="818671" cy="2301654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799509F9-8A0E-4510-A259-2100A13FC74D}"/>
                </a:ext>
              </a:extLst>
            </p:cNvPr>
            <p:cNvGrpSpPr/>
            <p:nvPr/>
          </p:nvGrpSpPr>
          <p:grpSpPr>
            <a:xfrm>
              <a:off x="5892885" y="5589588"/>
              <a:ext cx="711808" cy="242349"/>
              <a:chOff x="2607047" y="2031999"/>
              <a:chExt cx="948953" cy="364957"/>
            </a:xfrm>
          </p:grpSpPr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F8271E38-AB15-4E8F-AFF4-12BCB6C33A13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B5276BA1-70C1-4996-9DAB-044D7A483B62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B6830592-A408-4202-94D8-19E9C4FF0112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E6A18F61-E018-49C5-AFAA-6094C6BCC0F8}"/>
                </a:ext>
              </a:extLst>
            </p:cNvPr>
            <p:cNvSpPr/>
            <p:nvPr/>
          </p:nvSpPr>
          <p:spPr>
            <a:xfrm rot="16200000">
              <a:off x="5873319" y="5600013"/>
              <a:ext cx="242349" cy="240920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34" name="Freeform 104">
              <a:extLst>
                <a:ext uri="{FF2B5EF4-FFF2-40B4-BE49-F238E27FC236}">
                  <a16:creationId xmlns:a16="http://schemas.microsoft.com/office/drawing/2014/main" id="{58D67B9B-824B-4155-8BB4-6AC9B1D0EC78}"/>
                </a:ext>
              </a:extLst>
            </p:cNvPr>
            <p:cNvSpPr/>
            <p:nvPr/>
          </p:nvSpPr>
          <p:spPr>
            <a:xfrm>
              <a:off x="5970966" y="3654034"/>
              <a:ext cx="212349" cy="2018098"/>
            </a:xfrm>
            <a:custGeom>
              <a:avLst/>
              <a:gdLst>
                <a:gd name="connsiteX0" fmla="*/ 14270 w 314088"/>
                <a:gd name="connsiteY0" fmla="*/ 485144 h 485144"/>
                <a:gd name="connsiteX1" fmla="*/ 28541 w 314088"/>
                <a:gd name="connsiteY1" fmla="*/ 242572 h 485144"/>
                <a:gd name="connsiteX2" fmla="*/ 271144 w 314088"/>
                <a:gd name="connsiteY2" fmla="*/ 214034 h 485144"/>
                <a:gd name="connsiteX3" fmla="*/ 313956 w 314088"/>
                <a:gd name="connsiteY3" fmla="*/ 0 h 485144"/>
                <a:gd name="connsiteX4" fmla="*/ 313956 w 314088"/>
                <a:gd name="connsiteY4" fmla="*/ 0 h 4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88" h="485144">
                  <a:moveTo>
                    <a:pt x="14270" y="485144"/>
                  </a:moveTo>
                  <a:cubicBezTo>
                    <a:pt x="-1" y="386450"/>
                    <a:pt x="-14271" y="287757"/>
                    <a:pt x="28541" y="242572"/>
                  </a:cubicBezTo>
                  <a:cubicBezTo>
                    <a:pt x="71353" y="197387"/>
                    <a:pt x="223575" y="254463"/>
                    <a:pt x="271144" y="214034"/>
                  </a:cubicBezTo>
                  <a:cubicBezTo>
                    <a:pt x="318713" y="173605"/>
                    <a:pt x="313956" y="0"/>
                    <a:pt x="313956" y="0"/>
                  </a:cubicBezTo>
                  <a:lnTo>
                    <a:pt x="313956" y="0"/>
                  </a:lnTo>
                </a:path>
              </a:pathLst>
            </a:custGeom>
            <a:ln>
              <a:solidFill>
                <a:srgbClr val="000090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 dirty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0C2FB111-E9D9-46D4-8169-4BF40B19E598}"/>
                </a:ext>
              </a:extLst>
            </p:cNvPr>
            <p:cNvSpPr/>
            <p:nvPr/>
          </p:nvSpPr>
          <p:spPr>
            <a:xfrm>
              <a:off x="5786022" y="5345417"/>
              <a:ext cx="818671" cy="610271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AE57C18-8D04-46D4-B703-D098B3C89817}"/>
              </a:ext>
            </a:extLst>
          </p:cNvPr>
          <p:cNvGrpSpPr/>
          <p:nvPr/>
        </p:nvGrpSpPr>
        <p:grpSpPr>
          <a:xfrm>
            <a:off x="9134889" y="4903253"/>
            <a:ext cx="283215" cy="1175415"/>
            <a:chOff x="6749201" y="5060103"/>
            <a:chExt cx="283215" cy="1175415"/>
          </a:xfrm>
        </p:grpSpPr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33CB96D2-8DB0-4E9F-9683-E70A6D98AE30}"/>
                </a:ext>
              </a:extLst>
            </p:cNvPr>
            <p:cNvCxnSpPr/>
            <p:nvPr/>
          </p:nvCxnSpPr>
          <p:spPr>
            <a:xfrm flipH="1" flipV="1">
              <a:off x="6749201" y="5060103"/>
              <a:ext cx="283215" cy="1175415"/>
            </a:xfrm>
            <a:prstGeom prst="line">
              <a:avLst/>
            </a:prstGeom>
            <a:ln w="38100">
              <a:solidFill>
                <a:srgbClr val="FC230C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B6732CD6-23F2-4411-BCE8-ABFA3EE9D90C}"/>
                </a:ext>
              </a:extLst>
            </p:cNvPr>
            <p:cNvCxnSpPr/>
            <p:nvPr/>
          </p:nvCxnSpPr>
          <p:spPr>
            <a:xfrm flipV="1">
              <a:off x="6764076" y="5060103"/>
              <a:ext cx="268340" cy="117541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18973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1" grpId="0" animBg="1"/>
      <p:bldP spid="62" grpId="0" animBg="1"/>
      <p:bldP spid="6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00FA923-DB75-42E9-9737-D1A51B728D7B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bg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E7A15-3469-4132-BA54-149F9F956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1437"/>
            <a:ext cx="6846934" cy="304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Scan log, find start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Find matching commit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Redo it as usual</a:t>
            </a:r>
          </a:p>
          <a:p>
            <a:pPr marL="457200" lvl="1" indent="0">
              <a:buNone/>
            </a:pPr>
            <a:r>
              <a:rPr lang="en-US" dirty="0"/>
              <a:t>Or just let it happen later</a:t>
            </a:r>
          </a:p>
        </p:txBody>
      </p:sp>
      <p:sp>
        <p:nvSpPr>
          <p:cNvPr id="7" name="Can 9">
            <a:extLst>
              <a:ext uri="{FF2B5EF4-FFF2-40B4-BE49-F238E27FC236}">
                <a16:creationId xmlns:a16="http://schemas.microsoft.com/office/drawing/2014/main" id="{8C387936-60E3-4D10-89EA-640794CD7455}"/>
              </a:ext>
            </a:extLst>
          </p:cNvPr>
          <p:cNvSpPr/>
          <p:nvPr/>
        </p:nvSpPr>
        <p:spPr>
          <a:xfrm>
            <a:off x="7934572" y="1499100"/>
            <a:ext cx="2099734" cy="3048000"/>
          </a:xfrm>
          <a:prstGeom prst="can">
            <a:avLst/>
          </a:prstGeom>
          <a:solidFill>
            <a:schemeClr val="accent5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C2EAC3-2DEB-44D5-B3A4-D0309D34CF3E}"/>
              </a:ext>
            </a:extLst>
          </p:cNvPr>
          <p:cNvSpPr txBox="1"/>
          <p:nvPr/>
        </p:nvSpPr>
        <p:spPr>
          <a:xfrm>
            <a:off x="10105395" y="2720443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Data blocks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C2BF7B-3329-4387-839C-34AB7DC0A120}"/>
              </a:ext>
            </a:extLst>
          </p:cNvPr>
          <p:cNvSpPr txBox="1"/>
          <p:nvPr/>
        </p:nvSpPr>
        <p:spPr>
          <a:xfrm>
            <a:off x="10175430" y="2000553"/>
            <a:ext cx="1293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Free space map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DC406B0-6CDD-4035-A00B-BDD5B5DA982B}"/>
              </a:ext>
            </a:extLst>
          </p:cNvPr>
          <p:cNvGrpSpPr/>
          <p:nvPr/>
        </p:nvGrpSpPr>
        <p:grpSpPr>
          <a:xfrm rot="16200000">
            <a:off x="8780167" y="1905276"/>
            <a:ext cx="415498" cy="1802120"/>
            <a:chOff x="7569977" y="1270135"/>
            <a:chExt cx="415498" cy="180212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F851CFE-34C0-49AC-83E7-E3A79AE6C633}"/>
                </a:ext>
              </a:extLst>
            </p:cNvPr>
            <p:cNvSpPr/>
            <p:nvPr/>
          </p:nvSpPr>
          <p:spPr>
            <a:xfrm>
              <a:off x="7605706" y="1270135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644A316-1501-4B33-962C-8DFC11DAE023}"/>
                </a:ext>
              </a:extLst>
            </p:cNvPr>
            <p:cNvSpPr/>
            <p:nvPr/>
          </p:nvSpPr>
          <p:spPr>
            <a:xfrm>
              <a:off x="7605706" y="1591319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7C7EF1C-0646-42FA-BDCA-578539C2459B}"/>
                </a:ext>
              </a:extLst>
            </p:cNvPr>
            <p:cNvSpPr/>
            <p:nvPr/>
          </p:nvSpPr>
          <p:spPr>
            <a:xfrm>
              <a:off x="7605706" y="189790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5E70A95-395D-4A5D-B23E-9B59714B031D}"/>
                </a:ext>
              </a:extLst>
            </p:cNvPr>
            <p:cNvSpPr/>
            <p:nvPr/>
          </p:nvSpPr>
          <p:spPr>
            <a:xfrm>
              <a:off x="7605706" y="2219088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150467B-0C02-47C0-AED4-E68BDEFA57FF}"/>
                </a:ext>
              </a:extLst>
            </p:cNvPr>
            <p:cNvSpPr/>
            <p:nvPr/>
          </p:nvSpPr>
          <p:spPr>
            <a:xfrm>
              <a:off x="7605706" y="2751071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90D3554-D304-4C3D-9AA1-977A5AAB8D55}"/>
                </a:ext>
              </a:extLst>
            </p:cNvPr>
            <p:cNvSpPr txBox="1"/>
            <p:nvPr/>
          </p:nvSpPr>
          <p:spPr>
            <a:xfrm>
              <a:off x="7569977" y="242553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  <a:cs typeface="Gill Sans Light"/>
                </a:rPr>
                <a:t>…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4A591AA-366C-46BE-A5DF-855A39CE4581}"/>
              </a:ext>
            </a:extLst>
          </p:cNvPr>
          <p:cNvGrpSpPr/>
          <p:nvPr/>
        </p:nvGrpSpPr>
        <p:grpSpPr>
          <a:xfrm>
            <a:off x="7544110" y="2185219"/>
            <a:ext cx="2561285" cy="121398"/>
            <a:chOff x="64770" y="2031999"/>
            <a:chExt cx="5082551" cy="364957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1064C16-A76E-4CA1-98BB-468C2305D70D}"/>
                </a:ext>
              </a:extLst>
            </p:cNvPr>
            <p:cNvGrpSpPr/>
            <p:nvPr/>
          </p:nvGrpSpPr>
          <p:grpSpPr>
            <a:xfrm>
              <a:off x="2607047" y="2031999"/>
              <a:ext cx="1270137" cy="364957"/>
              <a:chOff x="2607047" y="2031999"/>
              <a:chExt cx="1270137" cy="364957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2B2B8F8-9BD5-44CA-AE26-4535A0D2A593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561B0B3-F068-46D1-AB9D-C306DA183EFA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EFBE795-FF7E-45E9-A7E4-537F1F069AD7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2D7FD24-58B9-44F0-88F0-45BB675FB9D2}"/>
                  </a:ext>
                </a:extLst>
              </p:cNvPr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B8B347E-1A20-45C0-8962-31DD8EBBBCD9}"/>
                </a:ext>
              </a:extLst>
            </p:cNvPr>
            <p:cNvGrpSpPr/>
            <p:nvPr/>
          </p:nvGrpSpPr>
          <p:grpSpPr>
            <a:xfrm>
              <a:off x="3877184" y="2031999"/>
              <a:ext cx="1270137" cy="364957"/>
              <a:chOff x="2607047" y="2031999"/>
              <a:chExt cx="1270137" cy="364957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2617352-A108-4C29-A441-32C92A25C9CB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CAB54F2-0CDA-4C5C-8096-BB613FAC457C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28CE80F-B413-43D4-BD27-3A6D98CEDAA3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DFD4869-000B-4A57-83C9-5D5A7DC17F0A}"/>
                  </a:ext>
                </a:extLst>
              </p:cNvPr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C571C2F-A153-40D1-92D0-BB2981ABAEF1}"/>
                </a:ext>
              </a:extLst>
            </p:cNvPr>
            <p:cNvGrpSpPr/>
            <p:nvPr/>
          </p:nvGrpSpPr>
          <p:grpSpPr>
            <a:xfrm>
              <a:off x="64770" y="2031999"/>
              <a:ext cx="1270137" cy="364957"/>
              <a:chOff x="2607047" y="2031999"/>
              <a:chExt cx="1270137" cy="364957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EB8AD19-F1C9-4759-9B11-088DB12D3FC7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EA04909-528F-495F-9510-7D3354C1F1EB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738A646-95A6-4D9C-9DD3-CF07758FE725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A56E242-CAE6-424E-AF44-A24A1260715F}"/>
                  </a:ext>
                </a:extLst>
              </p:cNvPr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A367F94-4DCD-4ED1-93B3-F3BED2144113}"/>
                </a:ext>
              </a:extLst>
            </p:cNvPr>
            <p:cNvGrpSpPr/>
            <p:nvPr/>
          </p:nvGrpSpPr>
          <p:grpSpPr>
            <a:xfrm>
              <a:off x="1334907" y="2031999"/>
              <a:ext cx="1270137" cy="364957"/>
              <a:chOff x="2607047" y="2031999"/>
              <a:chExt cx="1270137" cy="364957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448E54E-FB36-48DF-AEE2-5A5FDD698BFD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FAD62FA-F9C2-4631-BEF3-9C3BE87E01DB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9608723-42E3-4409-AF51-6D55F470EAE6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111FE68-35BC-457C-9B82-EECCF2E6A08F}"/>
                  </a:ext>
                </a:extLst>
              </p:cNvPr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5C46EBB3-C81E-437C-841D-A2CD5CE0C109}"/>
              </a:ext>
            </a:extLst>
          </p:cNvPr>
          <p:cNvSpPr/>
          <p:nvPr/>
        </p:nvSpPr>
        <p:spPr>
          <a:xfrm rot="16200000">
            <a:off x="9411896" y="3219296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63B1AC1-0B35-48C6-82E0-0683C22FF04E}"/>
              </a:ext>
            </a:extLst>
          </p:cNvPr>
          <p:cNvSpPr/>
          <p:nvPr/>
        </p:nvSpPr>
        <p:spPr>
          <a:xfrm rot="16200000">
            <a:off x="9652816" y="3219296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5A8FAC-80A4-43C0-A8FD-69C4897EC2AB}"/>
              </a:ext>
            </a:extLst>
          </p:cNvPr>
          <p:cNvSpPr/>
          <p:nvPr/>
        </p:nvSpPr>
        <p:spPr>
          <a:xfrm rot="16200000">
            <a:off x="9882785" y="3219296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C28D1A9-D3D3-4496-957C-5E6169842A4A}"/>
              </a:ext>
            </a:extLst>
          </p:cNvPr>
          <p:cNvGrpSpPr/>
          <p:nvPr/>
        </p:nvGrpSpPr>
        <p:grpSpPr>
          <a:xfrm>
            <a:off x="7505653" y="3218581"/>
            <a:ext cx="952728" cy="242349"/>
            <a:chOff x="2607047" y="2031999"/>
            <a:chExt cx="1270137" cy="36495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DEA9427-5A6D-4AEC-BB52-3C809C6B0982}"/>
                </a:ext>
              </a:extLst>
            </p:cNvPr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3B79423-0383-43E9-900B-9995DCB0DE9D}"/>
                </a:ext>
              </a:extLst>
            </p:cNvPr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1D76AAC-1250-4123-8973-BA552B15424C}"/>
                </a:ext>
              </a:extLst>
            </p:cNvPr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29179B0-FCED-4983-9B2C-B704F9BF3360}"/>
                </a:ext>
              </a:extLst>
            </p:cNvPr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06539FF-8EFD-4DD8-AB8F-1EA301BFE4FF}"/>
              </a:ext>
            </a:extLst>
          </p:cNvPr>
          <p:cNvGrpSpPr/>
          <p:nvPr/>
        </p:nvGrpSpPr>
        <p:grpSpPr>
          <a:xfrm>
            <a:off x="8458381" y="3218581"/>
            <a:ext cx="952728" cy="242349"/>
            <a:chOff x="2607047" y="2031999"/>
            <a:chExt cx="1270137" cy="36495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8756FC7-B1F2-413B-AD65-07AF71BC94ED}"/>
                </a:ext>
              </a:extLst>
            </p:cNvPr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FB3C23B-EEC4-4554-BC7A-3F4B0258113D}"/>
                </a:ext>
              </a:extLst>
            </p:cNvPr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6D3315F-C233-4BF3-8BA8-0BD0E2064DFE}"/>
                </a:ext>
              </a:extLst>
            </p:cNvPr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1AE19C2-EDDC-4D5F-8048-BC4E111087C1}"/>
                </a:ext>
              </a:extLst>
            </p:cNvPr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27473C36-0ED5-4CB1-A3F0-67AE22F4B9DB}"/>
              </a:ext>
            </a:extLst>
          </p:cNvPr>
          <p:cNvSpPr txBox="1"/>
          <p:nvPr/>
        </p:nvSpPr>
        <p:spPr>
          <a:xfrm>
            <a:off x="10209505" y="3161505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latin typeface="Gill Sans Light"/>
                <a:ea typeface="Gill Sans" charset="0"/>
                <a:cs typeface="Gill Sans" charset="0"/>
              </a:rPr>
              <a:t>Inode</a:t>
            </a:r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 table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48E4DCD-CF52-41E4-911B-8AFE37ABCC87}"/>
              </a:ext>
            </a:extLst>
          </p:cNvPr>
          <p:cNvGrpSpPr/>
          <p:nvPr/>
        </p:nvGrpSpPr>
        <p:grpSpPr>
          <a:xfrm>
            <a:off x="8270484" y="3585142"/>
            <a:ext cx="1457827" cy="761444"/>
            <a:chOff x="1744000" y="2182577"/>
            <a:chExt cx="1430729" cy="918973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6D448C7-21DC-457D-A1FC-EE80B5D6069D}"/>
                </a:ext>
              </a:extLst>
            </p:cNvPr>
            <p:cNvSpPr/>
            <p:nvPr/>
          </p:nvSpPr>
          <p:spPr>
            <a:xfrm rot="16200000">
              <a:off x="1882705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5CB07E6-7B84-40C0-A51C-0B071E1F1445}"/>
                </a:ext>
              </a:extLst>
            </p:cNvPr>
            <p:cNvSpPr/>
            <p:nvPr/>
          </p:nvSpPr>
          <p:spPr>
            <a:xfrm rot="16200000">
              <a:off x="2203889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4A13C24-BAD2-4696-8CE9-99308A4591FF}"/>
                </a:ext>
              </a:extLst>
            </p:cNvPr>
            <p:cNvSpPr/>
            <p:nvPr/>
          </p:nvSpPr>
          <p:spPr>
            <a:xfrm rot="16200000">
              <a:off x="2510474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559F166-2E9B-474C-9A06-072571CAE663}"/>
                </a:ext>
              </a:extLst>
            </p:cNvPr>
            <p:cNvSpPr/>
            <p:nvPr/>
          </p:nvSpPr>
          <p:spPr>
            <a:xfrm rot="16200000">
              <a:off x="2831658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82C97F3-B802-403B-BAE5-FD30E61D873E}"/>
                </a:ext>
              </a:extLst>
            </p:cNvPr>
            <p:cNvSpPr/>
            <p:nvPr/>
          </p:nvSpPr>
          <p:spPr>
            <a:xfrm rot="16200000">
              <a:off x="2781130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5C29844-D6B7-470B-9A7B-7C20FE416642}"/>
                </a:ext>
              </a:extLst>
            </p:cNvPr>
            <p:cNvSpPr/>
            <p:nvPr/>
          </p:nvSpPr>
          <p:spPr>
            <a:xfrm rot="16200000">
              <a:off x="1722113" y="220446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1E699AA-6504-4A94-A351-A36763BF74F7}"/>
                </a:ext>
              </a:extLst>
            </p:cNvPr>
            <p:cNvSpPr/>
            <p:nvPr/>
          </p:nvSpPr>
          <p:spPr>
            <a:xfrm rot="16200000">
              <a:off x="2206034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0386CA2D-374E-492A-9F3F-435FB8923DB4}"/>
              </a:ext>
            </a:extLst>
          </p:cNvPr>
          <p:cNvSpPr txBox="1"/>
          <p:nvPr/>
        </p:nvSpPr>
        <p:spPr>
          <a:xfrm>
            <a:off x="10217437" y="385952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Directory</a:t>
            </a:r>
          </a:p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entries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1855B53-A502-417D-859B-F966609E345E}"/>
              </a:ext>
            </a:extLst>
          </p:cNvPr>
          <p:cNvSpPr/>
          <p:nvPr/>
        </p:nvSpPr>
        <p:spPr>
          <a:xfrm rot="16200000">
            <a:off x="8214098" y="2174700"/>
            <a:ext cx="121398" cy="1618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3B39921-B077-4C55-BDCD-A32ED58F01B0}"/>
              </a:ext>
            </a:extLst>
          </p:cNvPr>
          <p:cNvSpPr/>
          <p:nvPr/>
        </p:nvSpPr>
        <p:spPr>
          <a:xfrm rot="16200000">
            <a:off x="8438814" y="3229006"/>
            <a:ext cx="242349" cy="240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0648F6A-322D-42D6-9A0B-A2273E8A1A1B}"/>
              </a:ext>
            </a:extLst>
          </p:cNvPr>
          <p:cNvSpPr/>
          <p:nvPr/>
        </p:nvSpPr>
        <p:spPr>
          <a:xfrm rot="16200000">
            <a:off x="9103272" y="4031753"/>
            <a:ext cx="302397" cy="3272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037F2DD-D730-4C06-BD05-E83B32B16C2F}"/>
              </a:ext>
            </a:extLst>
          </p:cNvPr>
          <p:cNvSpPr/>
          <p:nvPr/>
        </p:nvSpPr>
        <p:spPr>
          <a:xfrm>
            <a:off x="3158624" y="5172056"/>
            <a:ext cx="7930449" cy="623473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3DD39DB-0D70-4929-80A1-B75E6C27EBA8}"/>
              </a:ext>
            </a:extLst>
          </p:cNvPr>
          <p:cNvSpPr txBox="1"/>
          <p:nvPr/>
        </p:nvSpPr>
        <p:spPr>
          <a:xfrm>
            <a:off x="3123460" y="5815028"/>
            <a:ext cx="53559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Log: in non-volatile storage (Flash or on Disk)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2094700-1992-4B28-B04C-A163F77D347D}"/>
              </a:ext>
            </a:extLst>
          </p:cNvPr>
          <p:cNvSpPr txBox="1"/>
          <p:nvPr/>
        </p:nvSpPr>
        <p:spPr>
          <a:xfrm>
            <a:off x="6783401" y="450577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 Light"/>
                <a:ea typeface="Gill Sans" charset="0"/>
                <a:cs typeface="Gill Sans" charset="0"/>
              </a:rPr>
              <a:t>head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D29EA594-1F93-43B3-8227-BD885C6BE929}"/>
              </a:ext>
            </a:extLst>
          </p:cNvPr>
          <p:cNvCxnSpPr>
            <a:stCxn id="109" idx="2"/>
          </p:cNvCxnSpPr>
          <p:nvPr/>
        </p:nvCxnSpPr>
        <p:spPr>
          <a:xfrm flipH="1">
            <a:off x="7097359" y="4875110"/>
            <a:ext cx="13215" cy="296947"/>
          </a:xfrm>
          <a:prstGeom prst="straightConnector1">
            <a:avLst/>
          </a:prstGeom>
          <a:ln>
            <a:solidFill>
              <a:srgbClr val="FC230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ABFDCA36-C9BD-4A65-ABC1-593540A39E3D}"/>
              </a:ext>
            </a:extLst>
          </p:cNvPr>
          <p:cNvSpPr txBox="1"/>
          <p:nvPr/>
        </p:nvSpPr>
        <p:spPr>
          <a:xfrm>
            <a:off x="5200151" y="4505778"/>
            <a:ext cx="475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tail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042BDFA3-E3EB-4EBB-99E1-6C74A0416B5A}"/>
              </a:ext>
            </a:extLst>
          </p:cNvPr>
          <p:cNvCxnSpPr>
            <a:stCxn id="111" idx="2"/>
          </p:cNvCxnSpPr>
          <p:nvPr/>
        </p:nvCxnSpPr>
        <p:spPr>
          <a:xfrm>
            <a:off x="5437749" y="4875110"/>
            <a:ext cx="76360" cy="2969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30BFDF86-2705-40F9-B60C-4A746299250F}"/>
              </a:ext>
            </a:extLst>
          </p:cNvPr>
          <p:cNvSpPr/>
          <p:nvPr/>
        </p:nvSpPr>
        <p:spPr>
          <a:xfrm>
            <a:off x="5514108" y="5181767"/>
            <a:ext cx="1583250" cy="6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CDE84EA-3151-4D6F-AF14-B9FB89F0E1E0}"/>
              </a:ext>
            </a:extLst>
          </p:cNvPr>
          <p:cNvSpPr txBox="1"/>
          <p:nvPr/>
        </p:nvSpPr>
        <p:spPr>
          <a:xfrm>
            <a:off x="5837146" y="5181767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pending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926CC66-74D6-4FED-A769-534975D10B69}"/>
              </a:ext>
            </a:extLst>
          </p:cNvPr>
          <p:cNvSpPr txBox="1"/>
          <p:nvPr/>
        </p:nvSpPr>
        <p:spPr>
          <a:xfrm>
            <a:off x="4428723" y="518525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done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33AD0D5F-9A89-4CCA-A560-56A5D8E1E046}"/>
              </a:ext>
            </a:extLst>
          </p:cNvPr>
          <p:cNvGrpSpPr/>
          <p:nvPr/>
        </p:nvGrpSpPr>
        <p:grpSpPr>
          <a:xfrm>
            <a:off x="7109723" y="4875109"/>
            <a:ext cx="393295" cy="926832"/>
            <a:chOff x="4707450" y="5039628"/>
            <a:chExt cx="393295" cy="926832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510A2651-810F-40B8-B10F-42EEBCDC2A5D}"/>
                </a:ext>
              </a:extLst>
            </p:cNvPr>
            <p:cNvSpPr txBox="1"/>
            <p:nvPr/>
          </p:nvSpPr>
          <p:spPr>
            <a:xfrm rot="16200000">
              <a:off x="4575362" y="5465041"/>
              <a:ext cx="633507" cy="3693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00009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 Light"/>
                  <a:ea typeface="Gill Sans" charset="0"/>
                  <a:cs typeface="Gill Sans" charset="0"/>
                </a:rPr>
                <a:t>start</a:t>
              </a:r>
            </a:p>
          </p:txBody>
        </p: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38945A8D-4BAC-4A46-A734-761EBE43DF23}"/>
                </a:ext>
              </a:extLst>
            </p:cNvPr>
            <p:cNvCxnSpPr/>
            <p:nvPr/>
          </p:nvCxnSpPr>
          <p:spPr>
            <a:xfrm flipH="1">
              <a:off x="5088380" y="5039628"/>
              <a:ext cx="12365" cy="296947"/>
            </a:xfrm>
            <a:prstGeom prst="straightConnector1">
              <a:avLst/>
            </a:prstGeom>
            <a:ln>
              <a:solidFill>
                <a:srgbClr val="FC230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ECEF87FB-4993-4342-A261-9A329D96D7A1}"/>
              </a:ext>
            </a:extLst>
          </p:cNvPr>
          <p:cNvGrpSpPr/>
          <p:nvPr/>
        </p:nvGrpSpPr>
        <p:grpSpPr>
          <a:xfrm>
            <a:off x="7479055" y="2265294"/>
            <a:ext cx="816104" cy="3530236"/>
            <a:chOff x="5076782" y="2429813"/>
            <a:chExt cx="816104" cy="3530236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EE5291DF-99AB-4DDF-96F0-21D8AD943F39}"/>
                </a:ext>
              </a:extLst>
            </p:cNvPr>
            <p:cNvGrpSpPr/>
            <p:nvPr/>
          </p:nvGrpSpPr>
          <p:grpSpPr>
            <a:xfrm>
              <a:off x="5076782" y="2429813"/>
              <a:ext cx="816104" cy="3530236"/>
              <a:chOff x="5076782" y="2429813"/>
              <a:chExt cx="816104" cy="3530236"/>
            </a:xfrm>
          </p:grpSpPr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A15D4856-1664-4365-A284-CE5EA912CF8B}"/>
                  </a:ext>
                </a:extLst>
              </p:cNvPr>
              <p:cNvGrpSpPr/>
              <p:nvPr/>
            </p:nvGrpSpPr>
            <p:grpSpPr>
              <a:xfrm>
                <a:off x="5135148" y="5628477"/>
                <a:ext cx="640069" cy="131108"/>
                <a:chOff x="5252815" y="1247958"/>
                <a:chExt cx="640069" cy="131108"/>
              </a:xfrm>
            </p:grpSpPr>
            <p:grpSp>
              <p:nvGrpSpPr>
                <p:cNvPr id="125" name="Group 124">
                  <a:extLst>
                    <a:ext uri="{FF2B5EF4-FFF2-40B4-BE49-F238E27FC236}">
                      <a16:creationId xmlns:a16="http://schemas.microsoft.com/office/drawing/2014/main" id="{DC6AA099-217F-49FE-A80D-D9DF5748F005}"/>
                    </a:ext>
                  </a:extLst>
                </p:cNvPr>
                <p:cNvGrpSpPr/>
                <p:nvPr/>
              </p:nvGrpSpPr>
              <p:grpSpPr>
                <a:xfrm>
                  <a:off x="5252815" y="1247958"/>
                  <a:ext cx="640069" cy="121398"/>
                  <a:chOff x="2607047" y="2031999"/>
                  <a:chExt cx="1270137" cy="364957"/>
                </a:xfrm>
              </p:grpSpPr>
              <p:sp>
                <p:nvSpPr>
                  <p:cNvPr id="127" name="Rectangle 126">
                    <a:extLst>
                      <a:ext uri="{FF2B5EF4-FFF2-40B4-BE49-F238E27FC236}">
                        <a16:creationId xmlns:a16="http://schemas.microsoft.com/office/drawing/2014/main" id="{3C9B80B8-22B6-4041-80A4-AA7D3746242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585160" y="2053886"/>
                    <a:ext cx="364957" cy="321184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0">
                      <a:latin typeface="Gill Sans Light"/>
                      <a:ea typeface="Gill Sans" charset="0"/>
                      <a:cs typeface="Gill Sans" charset="0"/>
                    </a:endParaRPr>
                  </a:p>
                </p:txBody>
              </p:sp>
              <p:sp>
                <p:nvSpPr>
                  <p:cNvPr id="128" name="Rectangle 127">
                    <a:extLst>
                      <a:ext uri="{FF2B5EF4-FFF2-40B4-BE49-F238E27FC236}">
                        <a16:creationId xmlns:a16="http://schemas.microsoft.com/office/drawing/2014/main" id="{FA689DAD-E539-40C5-B08A-6300C97E5E9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906344" y="2053886"/>
                    <a:ext cx="364957" cy="321184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0">
                      <a:latin typeface="Gill Sans Light"/>
                      <a:ea typeface="Gill Sans" charset="0"/>
                      <a:cs typeface="Gill Sans" charset="0"/>
                    </a:endParaRPr>
                  </a:p>
                </p:txBody>
              </p:sp>
              <p:sp>
                <p:nvSpPr>
                  <p:cNvPr id="129" name="Rectangle 128">
                    <a:extLst>
                      <a:ext uri="{FF2B5EF4-FFF2-40B4-BE49-F238E27FC236}">
                        <a16:creationId xmlns:a16="http://schemas.microsoft.com/office/drawing/2014/main" id="{7F78DE5D-A765-463A-BB34-09051B1272D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212929" y="2053886"/>
                    <a:ext cx="364957" cy="321184"/>
                  </a:xfrm>
                  <a:prstGeom prst="rect">
                    <a:avLst/>
                  </a:prstGeom>
                  <a:solidFill>
                    <a:srgbClr val="C0504D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0">
                      <a:latin typeface="Gill Sans Light"/>
                      <a:ea typeface="Gill Sans" charset="0"/>
                      <a:cs typeface="Gill Sans" charset="0"/>
                    </a:endParaRPr>
                  </a:p>
                </p:txBody>
              </p:sp>
              <p:sp>
                <p:nvSpPr>
                  <p:cNvPr id="130" name="Rectangle 129">
                    <a:extLst>
                      <a:ext uri="{FF2B5EF4-FFF2-40B4-BE49-F238E27FC236}">
                        <a16:creationId xmlns:a16="http://schemas.microsoft.com/office/drawing/2014/main" id="{68D869F6-09BA-4293-9ADB-EED54DFD61A9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534113" y="2053886"/>
                    <a:ext cx="364957" cy="321184"/>
                  </a:xfrm>
                  <a:prstGeom prst="rect">
                    <a:avLst/>
                  </a:prstGeom>
                  <a:solidFill>
                    <a:srgbClr val="C0504D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0">
                      <a:latin typeface="Gill Sans Light"/>
                      <a:ea typeface="Gill Sans" charset="0"/>
                      <a:cs typeface="Gill Sans" charset="0"/>
                    </a:endParaRPr>
                  </a:p>
                </p:txBody>
              </p:sp>
            </p:grp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95B6CAA1-8C58-4F9C-8DD6-E916E7239991}"/>
                    </a:ext>
                  </a:extLst>
                </p:cNvPr>
                <p:cNvSpPr/>
                <p:nvPr/>
              </p:nvSpPr>
              <p:spPr>
                <a:xfrm rot="16200000">
                  <a:off x="5282734" y="1237439"/>
                  <a:ext cx="121398" cy="161856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>
                    <a:latin typeface="Gill Sans Light"/>
                    <a:ea typeface="Gill Sans" charset="0"/>
                    <a:cs typeface="Gill Sans" charset="0"/>
                  </a:endParaRPr>
                </a:p>
              </p:txBody>
            </p:sp>
          </p:grp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DB7AA19F-6283-406E-8BF2-681EF47D0956}"/>
                  </a:ext>
                </a:extLst>
              </p:cNvPr>
              <p:cNvSpPr/>
              <p:nvPr/>
            </p:nvSpPr>
            <p:spPr>
              <a:xfrm>
                <a:off x="5076782" y="5349778"/>
                <a:ext cx="698435" cy="610271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4" name="Freeform 97">
                <a:extLst>
                  <a:ext uri="{FF2B5EF4-FFF2-40B4-BE49-F238E27FC236}">
                    <a16:creationId xmlns:a16="http://schemas.microsoft.com/office/drawing/2014/main" id="{8E7398A5-E7C0-41D6-9845-62EC377CE8E4}"/>
                  </a:ext>
                </a:extLst>
              </p:cNvPr>
              <p:cNvSpPr/>
              <p:nvPr/>
            </p:nvSpPr>
            <p:spPr>
              <a:xfrm>
                <a:off x="5190856" y="2429813"/>
                <a:ext cx="702030" cy="3236095"/>
              </a:xfrm>
              <a:custGeom>
                <a:avLst/>
                <a:gdLst>
                  <a:gd name="connsiteX0" fmla="*/ 14270 w 314088"/>
                  <a:gd name="connsiteY0" fmla="*/ 485144 h 485144"/>
                  <a:gd name="connsiteX1" fmla="*/ 28541 w 314088"/>
                  <a:gd name="connsiteY1" fmla="*/ 242572 h 485144"/>
                  <a:gd name="connsiteX2" fmla="*/ 271144 w 314088"/>
                  <a:gd name="connsiteY2" fmla="*/ 214034 h 485144"/>
                  <a:gd name="connsiteX3" fmla="*/ 313956 w 314088"/>
                  <a:gd name="connsiteY3" fmla="*/ 0 h 485144"/>
                  <a:gd name="connsiteX4" fmla="*/ 313956 w 314088"/>
                  <a:gd name="connsiteY4" fmla="*/ 0 h 485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4088" h="485144">
                    <a:moveTo>
                      <a:pt x="14270" y="485144"/>
                    </a:moveTo>
                    <a:cubicBezTo>
                      <a:pt x="-1" y="386450"/>
                      <a:pt x="-14271" y="287757"/>
                      <a:pt x="28541" y="242572"/>
                    </a:cubicBezTo>
                    <a:cubicBezTo>
                      <a:pt x="71353" y="197387"/>
                      <a:pt x="223575" y="254463"/>
                      <a:pt x="271144" y="214034"/>
                    </a:cubicBezTo>
                    <a:cubicBezTo>
                      <a:pt x="318713" y="173605"/>
                      <a:pt x="313956" y="0"/>
                      <a:pt x="313956" y="0"/>
                    </a:cubicBezTo>
                    <a:lnTo>
                      <a:pt x="313956" y="0"/>
                    </a:lnTo>
                  </a:path>
                </a:pathLst>
              </a:custGeom>
              <a:ln>
                <a:solidFill>
                  <a:srgbClr val="000090"/>
                </a:solidFill>
                <a:headEnd type="oval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</p:grp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DC1A2F0B-7CDB-4F60-AF11-E8956EC214DB}"/>
                </a:ext>
              </a:extLst>
            </p:cNvPr>
            <p:cNvCxnSpPr/>
            <p:nvPr/>
          </p:nvCxnSpPr>
          <p:spPr>
            <a:xfrm flipH="1">
              <a:off x="5765683" y="5060102"/>
              <a:ext cx="12365" cy="296947"/>
            </a:xfrm>
            <a:prstGeom prst="straightConnector1">
              <a:avLst/>
            </a:prstGeom>
            <a:ln>
              <a:solidFill>
                <a:srgbClr val="FC230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B1DEEC6A-D1DC-4296-A5B7-083AE9CC3AD9}"/>
              </a:ext>
            </a:extLst>
          </p:cNvPr>
          <p:cNvGrpSpPr/>
          <p:nvPr/>
        </p:nvGrpSpPr>
        <p:grpSpPr>
          <a:xfrm>
            <a:off x="8188295" y="3387561"/>
            <a:ext cx="818671" cy="2403608"/>
            <a:chOff x="5786022" y="3654034"/>
            <a:chExt cx="818671" cy="2301654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799509F9-8A0E-4510-A259-2100A13FC74D}"/>
                </a:ext>
              </a:extLst>
            </p:cNvPr>
            <p:cNvGrpSpPr/>
            <p:nvPr/>
          </p:nvGrpSpPr>
          <p:grpSpPr>
            <a:xfrm>
              <a:off x="5892885" y="5589588"/>
              <a:ext cx="711808" cy="242349"/>
              <a:chOff x="2607047" y="2031999"/>
              <a:chExt cx="948953" cy="364957"/>
            </a:xfrm>
          </p:grpSpPr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F8271E38-AB15-4E8F-AFF4-12BCB6C33A13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B5276BA1-70C1-4996-9DAB-044D7A483B62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B6830592-A408-4202-94D8-19E9C4FF0112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E6A18F61-E018-49C5-AFAA-6094C6BCC0F8}"/>
                </a:ext>
              </a:extLst>
            </p:cNvPr>
            <p:cNvSpPr/>
            <p:nvPr/>
          </p:nvSpPr>
          <p:spPr>
            <a:xfrm rot="16200000">
              <a:off x="5873319" y="5600013"/>
              <a:ext cx="242349" cy="240920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34" name="Freeform 104">
              <a:extLst>
                <a:ext uri="{FF2B5EF4-FFF2-40B4-BE49-F238E27FC236}">
                  <a16:creationId xmlns:a16="http://schemas.microsoft.com/office/drawing/2014/main" id="{58D67B9B-824B-4155-8BB4-6AC9B1D0EC78}"/>
                </a:ext>
              </a:extLst>
            </p:cNvPr>
            <p:cNvSpPr/>
            <p:nvPr/>
          </p:nvSpPr>
          <p:spPr>
            <a:xfrm>
              <a:off x="5970966" y="3654034"/>
              <a:ext cx="212349" cy="2018098"/>
            </a:xfrm>
            <a:custGeom>
              <a:avLst/>
              <a:gdLst>
                <a:gd name="connsiteX0" fmla="*/ 14270 w 314088"/>
                <a:gd name="connsiteY0" fmla="*/ 485144 h 485144"/>
                <a:gd name="connsiteX1" fmla="*/ 28541 w 314088"/>
                <a:gd name="connsiteY1" fmla="*/ 242572 h 485144"/>
                <a:gd name="connsiteX2" fmla="*/ 271144 w 314088"/>
                <a:gd name="connsiteY2" fmla="*/ 214034 h 485144"/>
                <a:gd name="connsiteX3" fmla="*/ 313956 w 314088"/>
                <a:gd name="connsiteY3" fmla="*/ 0 h 485144"/>
                <a:gd name="connsiteX4" fmla="*/ 313956 w 314088"/>
                <a:gd name="connsiteY4" fmla="*/ 0 h 4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88" h="485144">
                  <a:moveTo>
                    <a:pt x="14270" y="485144"/>
                  </a:moveTo>
                  <a:cubicBezTo>
                    <a:pt x="-1" y="386450"/>
                    <a:pt x="-14271" y="287757"/>
                    <a:pt x="28541" y="242572"/>
                  </a:cubicBezTo>
                  <a:cubicBezTo>
                    <a:pt x="71353" y="197387"/>
                    <a:pt x="223575" y="254463"/>
                    <a:pt x="271144" y="214034"/>
                  </a:cubicBezTo>
                  <a:cubicBezTo>
                    <a:pt x="318713" y="173605"/>
                    <a:pt x="313956" y="0"/>
                    <a:pt x="313956" y="0"/>
                  </a:cubicBezTo>
                  <a:lnTo>
                    <a:pt x="313956" y="0"/>
                  </a:lnTo>
                </a:path>
              </a:pathLst>
            </a:custGeom>
            <a:ln>
              <a:solidFill>
                <a:srgbClr val="000090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 dirty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0C2FB111-E9D9-46D4-8169-4BF40B19E598}"/>
                </a:ext>
              </a:extLst>
            </p:cNvPr>
            <p:cNvSpPr/>
            <p:nvPr/>
          </p:nvSpPr>
          <p:spPr>
            <a:xfrm>
              <a:off x="5786022" y="5345417"/>
              <a:ext cx="818671" cy="610271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958E9298-8D3C-41F1-A1D4-4B6A829F06D8}"/>
                </a:ext>
              </a:extLst>
            </p:cNvPr>
            <p:cNvCxnSpPr/>
            <p:nvPr/>
          </p:nvCxnSpPr>
          <p:spPr>
            <a:xfrm flipH="1">
              <a:off x="6592328" y="5052831"/>
              <a:ext cx="12365" cy="296947"/>
            </a:xfrm>
            <a:prstGeom prst="straightConnector1">
              <a:avLst/>
            </a:prstGeom>
            <a:ln>
              <a:solidFill>
                <a:srgbClr val="FC230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BFBB5CA9-467E-4209-9F1B-729C6F9C31D2}"/>
              </a:ext>
            </a:extLst>
          </p:cNvPr>
          <p:cNvGrpSpPr/>
          <p:nvPr/>
        </p:nvGrpSpPr>
        <p:grpSpPr>
          <a:xfrm>
            <a:off x="9012166" y="4350194"/>
            <a:ext cx="820478" cy="1435913"/>
            <a:chOff x="6609893" y="4514713"/>
            <a:chExt cx="820478" cy="1435913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AC14C385-80C3-4EE3-A95A-D43FD199D193}"/>
                </a:ext>
              </a:extLst>
            </p:cNvPr>
            <p:cNvSpPr/>
            <p:nvPr/>
          </p:nvSpPr>
          <p:spPr>
            <a:xfrm rot="16200000">
              <a:off x="6686856" y="5497369"/>
              <a:ext cx="302397" cy="3272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D0C61EA3-0F67-426E-A24B-C41F5585D460}"/>
                </a:ext>
              </a:extLst>
            </p:cNvPr>
            <p:cNvSpPr/>
            <p:nvPr/>
          </p:nvSpPr>
          <p:spPr>
            <a:xfrm rot="16200000">
              <a:off x="7014123" y="5500978"/>
              <a:ext cx="302397" cy="327267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36487C49-E28F-4C47-8735-FC9E6A1CB72A}"/>
                </a:ext>
              </a:extLst>
            </p:cNvPr>
            <p:cNvSpPr/>
            <p:nvPr/>
          </p:nvSpPr>
          <p:spPr>
            <a:xfrm>
              <a:off x="6609893" y="5340355"/>
              <a:ext cx="818671" cy="610271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44" name="Freeform 109">
              <a:extLst>
                <a:ext uri="{FF2B5EF4-FFF2-40B4-BE49-F238E27FC236}">
                  <a16:creationId xmlns:a16="http://schemas.microsoft.com/office/drawing/2014/main" id="{C1B1997B-BF65-41A9-B24B-3B88C3206ACE}"/>
                </a:ext>
              </a:extLst>
            </p:cNvPr>
            <p:cNvSpPr/>
            <p:nvPr/>
          </p:nvSpPr>
          <p:spPr>
            <a:xfrm flipH="1">
              <a:off x="6741788" y="4514713"/>
              <a:ext cx="469611" cy="1074875"/>
            </a:xfrm>
            <a:custGeom>
              <a:avLst/>
              <a:gdLst>
                <a:gd name="connsiteX0" fmla="*/ 14270 w 314088"/>
                <a:gd name="connsiteY0" fmla="*/ 485144 h 485144"/>
                <a:gd name="connsiteX1" fmla="*/ 28541 w 314088"/>
                <a:gd name="connsiteY1" fmla="*/ 242572 h 485144"/>
                <a:gd name="connsiteX2" fmla="*/ 271144 w 314088"/>
                <a:gd name="connsiteY2" fmla="*/ 214034 h 485144"/>
                <a:gd name="connsiteX3" fmla="*/ 313956 w 314088"/>
                <a:gd name="connsiteY3" fmla="*/ 0 h 485144"/>
                <a:gd name="connsiteX4" fmla="*/ 313956 w 314088"/>
                <a:gd name="connsiteY4" fmla="*/ 0 h 4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88" h="485144">
                  <a:moveTo>
                    <a:pt x="14270" y="485144"/>
                  </a:moveTo>
                  <a:cubicBezTo>
                    <a:pt x="-1" y="386450"/>
                    <a:pt x="-14271" y="287757"/>
                    <a:pt x="28541" y="242572"/>
                  </a:cubicBezTo>
                  <a:cubicBezTo>
                    <a:pt x="71353" y="197387"/>
                    <a:pt x="223575" y="254463"/>
                    <a:pt x="271144" y="214034"/>
                  </a:cubicBezTo>
                  <a:cubicBezTo>
                    <a:pt x="318713" y="173605"/>
                    <a:pt x="313956" y="0"/>
                    <a:pt x="313956" y="0"/>
                  </a:cubicBezTo>
                  <a:lnTo>
                    <a:pt x="313956" y="0"/>
                  </a:lnTo>
                </a:path>
              </a:pathLst>
            </a:custGeom>
            <a:ln>
              <a:solidFill>
                <a:srgbClr val="000090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AB783516-E117-427F-9898-A03D5E022DB3}"/>
                </a:ext>
              </a:extLst>
            </p:cNvPr>
            <p:cNvCxnSpPr/>
            <p:nvPr/>
          </p:nvCxnSpPr>
          <p:spPr>
            <a:xfrm flipH="1">
              <a:off x="7418006" y="5056748"/>
              <a:ext cx="12365" cy="296947"/>
            </a:xfrm>
            <a:prstGeom prst="straightConnector1">
              <a:avLst/>
            </a:prstGeom>
            <a:ln>
              <a:solidFill>
                <a:srgbClr val="FC230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148A8301-20C4-436A-BB85-D0E3AF81D1EA}"/>
              </a:ext>
            </a:extLst>
          </p:cNvPr>
          <p:cNvGrpSpPr/>
          <p:nvPr/>
        </p:nvGrpSpPr>
        <p:grpSpPr>
          <a:xfrm>
            <a:off x="9851187" y="4916850"/>
            <a:ext cx="386686" cy="1042980"/>
            <a:chOff x="7448914" y="5081369"/>
            <a:chExt cx="386686" cy="1042980"/>
          </a:xfrm>
        </p:grpSpPr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F47E697A-B051-4B15-8681-D821F313880D}"/>
                </a:ext>
              </a:extLst>
            </p:cNvPr>
            <p:cNvSpPr txBox="1"/>
            <p:nvPr/>
          </p:nvSpPr>
          <p:spPr>
            <a:xfrm rot="16200000">
              <a:off x="7169350" y="5475454"/>
              <a:ext cx="928459" cy="3693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00009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 Light"/>
                  <a:ea typeface="Gill Sans" charset="0"/>
                  <a:cs typeface="Gill Sans" charset="0"/>
                </a:rPr>
                <a:t>commit</a:t>
              </a:r>
            </a:p>
          </p:txBody>
        </p: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73019753-7D55-430C-B591-B51C5FA5112C}"/>
                </a:ext>
              </a:extLst>
            </p:cNvPr>
            <p:cNvCxnSpPr/>
            <p:nvPr/>
          </p:nvCxnSpPr>
          <p:spPr>
            <a:xfrm flipH="1">
              <a:off x="7823235" y="5081369"/>
              <a:ext cx="12365" cy="296947"/>
            </a:xfrm>
            <a:prstGeom prst="straightConnector1">
              <a:avLst/>
            </a:prstGeom>
            <a:ln>
              <a:solidFill>
                <a:srgbClr val="FC230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itle 62"/>
          <p:cNvSpPr>
            <a:spLocks noGrp="1"/>
          </p:cNvSpPr>
          <p:nvPr>
            <p:ph type="title"/>
          </p:nvPr>
        </p:nvSpPr>
        <p:spPr>
          <a:xfrm>
            <a:off x="0" y="150805"/>
            <a:ext cx="12192000" cy="533400"/>
          </a:xfrm>
        </p:spPr>
        <p:txBody>
          <a:bodyPr/>
          <a:lstStyle/>
          <a:p>
            <a:r>
              <a:rPr lang="en-US" dirty="0"/>
              <a:t>Crash Recovery: Keep Complete Transactions</a:t>
            </a:r>
          </a:p>
        </p:txBody>
      </p:sp>
    </p:spTree>
    <p:extLst>
      <p:ext uri="{BB962C8B-B14F-4D97-AF65-F5344CB8AC3E}">
        <p14:creationId xmlns:p14="http://schemas.microsoft.com/office/powerpoint/2010/main" val="11370104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F50E02-556F-8DF1-4FF4-5C4EAE1AAD6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bg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922786D-7095-47F4-BB1F-22DD73B5C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Journaling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AC825-386D-4541-AD94-57B79250E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143000"/>
            <a:ext cx="105664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Why go through all this trouble?</a:t>
            </a:r>
          </a:p>
          <a:p>
            <a:pPr marL="0" indent="0">
              <a:buNone/>
            </a:pPr>
            <a:r>
              <a:rPr lang="en-US" dirty="0"/>
              <a:t>Updates atomic, even if we crash:</a:t>
            </a:r>
          </a:p>
          <a:p>
            <a:pPr lvl="1"/>
            <a:r>
              <a:rPr lang="en-US" dirty="0"/>
              <a:t>Update either gets fully applied or discarded</a:t>
            </a:r>
          </a:p>
          <a:p>
            <a:pPr lvl="1"/>
            <a:r>
              <a:rPr lang="en-US" dirty="0"/>
              <a:t>All physical operations </a:t>
            </a:r>
            <a:r>
              <a:rPr lang="en-US" i="1" dirty="0"/>
              <a:t>treated as a logical unit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Isn’t this expensive?</a:t>
            </a:r>
          </a:p>
          <a:p>
            <a:pPr marL="0" indent="0">
              <a:buNone/>
            </a:pPr>
            <a:r>
              <a:rPr lang="en-US" dirty="0"/>
              <a:t>Yes! We're now writing all data twice (once to log, once to actual data blocks in target file)</a:t>
            </a:r>
          </a:p>
          <a:p>
            <a:pPr marL="0" indent="0">
              <a:buNone/>
            </a:pPr>
            <a:r>
              <a:rPr lang="en-US" dirty="0"/>
              <a:t>Modern filesystems journal metadata updates only</a:t>
            </a:r>
          </a:p>
          <a:p>
            <a:pPr lvl="1"/>
            <a:r>
              <a:rPr lang="en-US" dirty="0"/>
              <a:t>Record modifications to file system data structures</a:t>
            </a:r>
          </a:p>
          <a:p>
            <a:pPr lvl="1"/>
            <a:r>
              <a:rPr lang="en-US" dirty="0"/>
              <a:t>But apply updates to a file’s contents directly</a:t>
            </a:r>
          </a:p>
        </p:txBody>
      </p:sp>
    </p:spTree>
    <p:extLst>
      <p:ext uri="{BB962C8B-B14F-4D97-AF65-F5344CB8AC3E}">
        <p14:creationId xmlns:p14="http://schemas.microsoft.com/office/powerpoint/2010/main" val="40167356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7A8D6AD-6051-A14F-04EF-F36B1E0D60BB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bg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EFB61FB-EA86-3D7F-FAAD-D2DF60DB4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Topic Breakdown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A734F-9373-59A4-F7B6-816C3E51D254}"/>
              </a:ext>
            </a:extLst>
          </p:cNvPr>
          <p:cNvSpPr txBox="1">
            <a:spLocks/>
          </p:cNvSpPr>
          <p:nvPr/>
        </p:nvSpPr>
        <p:spPr bwMode="auto">
          <a:xfrm>
            <a:off x="1066800" y="1528157"/>
            <a:ext cx="4038600" cy="385157"/>
          </a:xfrm>
          <a:prstGeom prst="roundRect">
            <a:avLst/>
          </a:prstGeom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2000" kern="0">
                <a:latin typeface="+mn-lt"/>
              </a:rPr>
              <a:t>Virtualizing the CPU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DD11C9A-F0A6-945D-E2EA-024B85054061}"/>
              </a:ext>
            </a:extLst>
          </p:cNvPr>
          <p:cNvSpPr txBox="1">
            <a:spLocks/>
          </p:cNvSpPr>
          <p:nvPr/>
        </p:nvSpPr>
        <p:spPr bwMode="auto">
          <a:xfrm>
            <a:off x="5943600" y="925830"/>
            <a:ext cx="5486400" cy="385157"/>
          </a:xfrm>
          <a:prstGeom prst="roundRect">
            <a:avLst/>
          </a:prstGeom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2000" kern="0">
                <a:latin typeface="+mn-lt"/>
              </a:rPr>
              <a:t>Process Abstraction and API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0BF0D0-E5F8-4BE2-991C-F1D9FAD23E6D}"/>
              </a:ext>
            </a:extLst>
          </p:cNvPr>
          <p:cNvSpPr txBox="1">
            <a:spLocks/>
          </p:cNvSpPr>
          <p:nvPr/>
        </p:nvSpPr>
        <p:spPr bwMode="auto">
          <a:xfrm>
            <a:off x="5933902" y="1371945"/>
            <a:ext cx="5486400" cy="385157"/>
          </a:xfrm>
          <a:prstGeom prst="roundRect">
            <a:avLst/>
          </a:prstGeom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2000" kern="0">
                <a:latin typeface="+mn-lt"/>
              </a:rPr>
              <a:t>Threads and Concurrency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1A4833-ADDD-1396-1A56-6BD4A96D2896}"/>
              </a:ext>
            </a:extLst>
          </p:cNvPr>
          <p:cNvSpPr txBox="1">
            <a:spLocks/>
          </p:cNvSpPr>
          <p:nvPr/>
        </p:nvSpPr>
        <p:spPr bwMode="auto">
          <a:xfrm>
            <a:off x="5933902" y="1819794"/>
            <a:ext cx="5486400" cy="385157"/>
          </a:xfrm>
          <a:prstGeom prst="roundRect">
            <a:avLst/>
          </a:prstGeom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2000" kern="0">
                <a:latin typeface="+mn-lt"/>
              </a:rPr>
              <a:t>Scheduling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71BE2DC-DFFA-DD32-A745-2947D7EB1600}"/>
              </a:ext>
            </a:extLst>
          </p:cNvPr>
          <p:cNvSpPr txBox="1">
            <a:spLocks/>
          </p:cNvSpPr>
          <p:nvPr/>
        </p:nvSpPr>
        <p:spPr bwMode="auto">
          <a:xfrm>
            <a:off x="1066800" y="2681199"/>
            <a:ext cx="4038600" cy="385157"/>
          </a:xfrm>
          <a:prstGeom prst="roundRect">
            <a:avLst/>
          </a:prstGeom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2000" kern="0">
                <a:latin typeface="+mn-lt"/>
              </a:rPr>
              <a:t>Virtualizing Memory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E96D8B7-F417-6556-377F-8EEA0A4B516B}"/>
              </a:ext>
            </a:extLst>
          </p:cNvPr>
          <p:cNvSpPr txBox="1">
            <a:spLocks/>
          </p:cNvSpPr>
          <p:nvPr/>
        </p:nvSpPr>
        <p:spPr bwMode="auto">
          <a:xfrm>
            <a:off x="5933902" y="2474421"/>
            <a:ext cx="5551516" cy="385157"/>
          </a:xfrm>
          <a:prstGeom prst="roundRect">
            <a:avLst/>
          </a:prstGeom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2000" kern="0">
                <a:latin typeface="+mn-lt"/>
              </a:rPr>
              <a:t>Virtual Memory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ECB7631-B2DA-974E-100F-0BC7FA9D7F87}"/>
              </a:ext>
            </a:extLst>
          </p:cNvPr>
          <p:cNvSpPr txBox="1">
            <a:spLocks/>
          </p:cNvSpPr>
          <p:nvPr/>
        </p:nvSpPr>
        <p:spPr bwMode="auto">
          <a:xfrm>
            <a:off x="5921433" y="2936469"/>
            <a:ext cx="5551516" cy="385157"/>
          </a:xfrm>
          <a:prstGeom prst="roundRect">
            <a:avLst/>
          </a:prstGeom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2000" kern="0">
                <a:latin typeface="+mn-lt"/>
              </a:rPr>
              <a:t>Paging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AC919F6-7ADF-2069-CC8D-FDEFDA0D1F7B}"/>
              </a:ext>
            </a:extLst>
          </p:cNvPr>
          <p:cNvSpPr txBox="1">
            <a:spLocks/>
          </p:cNvSpPr>
          <p:nvPr/>
        </p:nvSpPr>
        <p:spPr bwMode="auto">
          <a:xfrm>
            <a:off x="1066800" y="3886200"/>
            <a:ext cx="4038600" cy="385157"/>
          </a:xfrm>
          <a:prstGeom prst="roundRect">
            <a:avLst/>
          </a:prstGeom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2000" kern="0">
                <a:latin typeface="+mn-lt"/>
              </a:rPr>
              <a:t>Persistence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DE24CAD-FE32-1B96-EFE9-84219541C90D}"/>
              </a:ext>
            </a:extLst>
          </p:cNvPr>
          <p:cNvSpPr txBox="1">
            <a:spLocks/>
          </p:cNvSpPr>
          <p:nvPr/>
        </p:nvSpPr>
        <p:spPr bwMode="auto">
          <a:xfrm>
            <a:off x="5906193" y="3617072"/>
            <a:ext cx="5561214" cy="385157"/>
          </a:xfrm>
          <a:prstGeom prst="roundRect">
            <a:avLst/>
          </a:prstGeom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2000" kern="0">
                <a:latin typeface="+mn-lt"/>
              </a:rPr>
              <a:t>IO devices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C58FAED-32AE-616F-99D6-94C4A62AC5D0}"/>
              </a:ext>
            </a:extLst>
          </p:cNvPr>
          <p:cNvSpPr txBox="1">
            <a:spLocks/>
          </p:cNvSpPr>
          <p:nvPr/>
        </p:nvSpPr>
        <p:spPr bwMode="auto">
          <a:xfrm>
            <a:off x="5906193" y="4082936"/>
            <a:ext cx="5561214" cy="385157"/>
          </a:xfrm>
          <a:prstGeom prst="roundRect">
            <a:avLst/>
          </a:prstGeom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2000" kern="0">
                <a:latin typeface="+mn-lt"/>
              </a:rPr>
              <a:t>File Systems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8E8D1B9-3FE7-628F-CE7B-482C4D166662}"/>
              </a:ext>
            </a:extLst>
          </p:cNvPr>
          <p:cNvSpPr txBox="1">
            <a:spLocks/>
          </p:cNvSpPr>
          <p:nvPr/>
        </p:nvSpPr>
        <p:spPr bwMode="auto">
          <a:xfrm>
            <a:off x="1029393" y="5181600"/>
            <a:ext cx="4038600" cy="385157"/>
          </a:xfrm>
          <a:prstGeom prst="roundRect">
            <a:avLst/>
          </a:prstGeom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2000" kern="0">
                <a:latin typeface="+mn-lt"/>
              </a:rPr>
              <a:t>Distributed Systems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DB89231-B524-451C-5AE1-52872B968359}"/>
              </a:ext>
            </a:extLst>
          </p:cNvPr>
          <p:cNvSpPr txBox="1">
            <a:spLocks/>
          </p:cNvSpPr>
          <p:nvPr/>
        </p:nvSpPr>
        <p:spPr bwMode="auto">
          <a:xfrm>
            <a:off x="5910348" y="4876800"/>
            <a:ext cx="5523807" cy="385157"/>
          </a:xfrm>
          <a:prstGeom prst="roundRect">
            <a:avLst/>
          </a:prstGeom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2000" kern="0">
                <a:latin typeface="+mn-lt"/>
              </a:rPr>
              <a:t>Challenges with distribution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1F5BD0E-A3B8-BAF5-BD29-81FBC04385F5}"/>
              </a:ext>
            </a:extLst>
          </p:cNvPr>
          <p:cNvSpPr txBox="1">
            <a:spLocks/>
          </p:cNvSpPr>
          <p:nvPr/>
        </p:nvSpPr>
        <p:spPr bwMode="auto">
          <a:xfrm>
            <a:off x="5900651" y="5328809"/>
            <a:ext cx="5523807" cy="385157"/>
          </a:xfrm>
          <a:prstGeom prst="roundRect">
            <a:avLst/>
          </a:prstGeom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2000" kern="0">
                <a:latin typeface="+mn-lt"/>
              </a:rPr>
              <a:t>Data Processing &amp; Storage</a:t>
            </a:r>
          </a:p>
        </p:txBody>
      </p:sp>
    </p:spTree>
    <p:extLst>
      <p:ext uri="{BB962C8B-B14F-4D97-AF65-F5344CB8AC3E}">
        <p14:creationId xmlns:p14="http://schemas.microsoft.com/office/powerpoint/2010/main" val="2681227332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63EF677-8EAF-C2A6-6BDB-CB4A1E7E3D6C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bg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DCBEBFF-575F-EA62-88DE-7554649C9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Distributed System?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5E67AA-EACC-313E-0B70-3314D8334FE2}"/>
              </a:ext>
            </a:extLst>
          </p:cNvPr>
          <p:cNvSpPr txBox="1"/>
          <p:nvPr/>
        </p:nvSpPr>
        <p:spPr>
          <a:xfrm>
            <a:off x="1600200" y="1676400"/>
            <a:ext cx="9550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i="0" dirty="0">
                <a:solidFill>
                  <a:srgbClr val="202124"/>
                </a:solidFill>
                <a:effectLst/>
                <a:latin typeface="+mn-lt"/>
              </a:rPr>
              <a:t>A distributed system is one in which the failure of a computer you didn't even know existed can render your own computer unusable. </a:t>
            </a:r>
            <a:endParaRPr lang="en-US" sz="2400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5014D9-4254-7AD3-7989-3AAE2A49E94B}"/>
              </a:ext>
            </a:extLst>
          </p:cNvPr>
          <p:cNvSpPr txBox="1"/>
          <p:nvPr/>
        </p:nvSpPr>
        <p:spPr>
          <a:xfrm>
            <a:off x="1447800" y="3657600"/>
            <a:ext cx="9550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i="0" dirty="0">
                <a:solidFill>
                  <a:srgbClr val="202124"/>
                </a:solidFill>
                <a:effectLst/>
                <a:latin typeface="+mn-lt"/>
              </a:rPr>
              <a:t>Leslie </a:t>
            </a:r>
            <a:r>
              <a:rPr lang="en-US" sz="2400" i="0" dirty="0" err="1">
                <a:solidFill>
                  <a:srgbClr val="202124"/>
                </a:solidFill>
                <a:effectLst/>
                <a:latin typeface="+mn-lt"/>
              </a:rPr>
              <a:t>Lamport</a:t>
            </a:r>
            <a:r>
              <a:rPr lang="en-US" sz="2400" i="0" dirty="0">
                <a:solidFill>
                  <a:srgbClr val="202124"/>
                </a:solidFill>
                <a:effectLst/>
                <a:latin typeface="+mn-lt"/>
              </a:rPr>
              <a:t>, </a:t>
            </a:r>
            <a:endParaRPr lang="en-US" sz="2400" dirty="0">
              <a:solidFill>
                <a:srgbClr val="202124"/>
              </a:solidFill>
              <a:latin typeface="+mn-lt"/>
            </a:endParaRPr>
          </a:p>
          <a:p>
            <a:pPr algn="ctr"/>
            <a:r>
              <a:rPr lang="en-US" sz="2400" dirty="0">
                <a:solidFill>
                  <a:srgbClr val="202124"/>
                </a:solidFill>
                <a:latin typeface="+mn-lt"/>
              </a:rPr>
              <a:t>The Godfather of Distributed Systems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94688244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5E46C1F-7641-CB86-EBA9-545EA655ECF4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bg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Centralised</a:t>
            </a:r>
            <a:r>
              <a:rPr lang="en-US" dirty="0"/>
              <a:t> vs Distributed Systems</a:t>
            </a:r>
          </a:p>
        </p:txBody>
      </p:sp>
      <p:pic>
        <p:nvPicPr>
          <p:cNvPr id="948" name="Picture 479">
            <a:extLst>
              <a:ext uri="{FF2B5EF4-FFF2-40B4-BE49-F238E27FC236}">
                <a16:creationId xmlns:a16="http://schemas.microsoft.com/office/drawing/2014/main" id="{6617CC5A-752C-494D-8895-79731B291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219200"/>
            <a:ext cx="33528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9" name="Rectangle 481">
            <a:extLst>
              <a:ext uri="{FF2B5EF4-FFF2-40B4-BE49-F238E27FC236}">
                <a16:creationId xmlns:a16="http://schemas.microsoft.com/office/drawing/2014/main" id="{4D981EC3-FA87-4365-84BE-0833654F20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105400"/>
            <a:ext cx="5718181" cy="10604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 fontScale="92500"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  <a:defRPr/>
            </a:pPr>
            <a:r>
              <a:rPr lang="en-US" altLang="en-US" kern="0" dirty="0">
                <a:latin typeface="+mn-lt"/>
                <a:ea typeface="ＭＳ Ｐゴシック" charset="-128"/>
              </a:rPr>
              <a:t>Considered a single computer! All computation was done on the local computer in isolation</a:t>
            </a:r>
          </a:p>
        </p:txBody>
      </p:sp>
      <p:sp>
        <p:nvSpPr>
          <p:cNvPr id="951" name="Rectangle 481">
            <a:extLst>
              <a:ext uri="{FF2B5EF4-FFF2-40B4-BE49-F238E27FC236}">
                <a16:creationId xmlns:a16="http://schemas.microsoft.com/office/drawing/2014/main" id="{B6621750-9105-4D55-B34D-AE2423128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5181600"/>
            <a:ext cx="5718181" cy="10604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  <a:defRPr/>
            </a:pPr>
            <a:r>
              <a:rPr lang="en-US" altLang="en-US" kern="0" dirty="0">
                <a:latin typeface="+mn-lt"/>
                <a:ea typeface="ＭＳ Ｐゴシック" charset="-128"/>
              </a:rPr>
              <a:t>The world is a large distributed system</a:t>
            </a:r>
          </a:p>
        </p:txBody>
      </p:sp>
      <p:pic>
        <p:nvPicPr>
          <p:cNvPr id="8" name="Picture 7" descr="A picture containing light&#10;&#10;Description automatically generated">
            <a:extLst>
              <a:ext uri="{FF2B5EF4-FFF2-40B4-BE49-F238E27FC236}">
                <a16:creationId xmlns:a16="http://schemas.microsoft.com/office/drawing/2014/main" id="{25D9B4D3-4524-44B1-B981-F8DFB9D0DAA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757959"/>
            <a:ext cx="3022570" cy="1720850"/>
          </a:xfrm>
          <a:prstGeom prst="rect">
            <a:avLst/>
          </a:prstGeom>
        </p:spPr>
      </p:pic>
      <p:pic>
        <p:nvPicPr>
          <p:cNvPr id="10" name="Picture 9" descr="A silver refrigerator in a kitchen&#10;&#10;Description automatically generated with medium confidence">
            <a:extLst>
              <a:ext uri="{FF2B5EF4-FFF2-40B4-BE49-F238E27FC236}">
                <a16:creationId xmlns:a16="http://schemas.microsoft.com/office/drawing/2014/main" id="{FE6614B8-ADCF-4693-B9F5-1D9A4C6DCC46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908" y="1127200"/>
            <a:ext cx="2058837" cy="1032666"/>
          </a:xfrm>
          <a:prstGeom prst="rect">
            <a:avLst/>
          </a:prstGeom>
        </p:spPr>
      </p:pic>
      <p:pic>
        <p:nvPicPr>
          <p:cNvPr id="950" name="Picture 1">
            <a:extLst>
              <a:ext uri="{FF2B5EF4-FFF2-40B4-BE49-F238E27FC236}">
                <a16:creationId xmlns:a16="http://schemas.microsoft.com/office/drawing/2014/main" id="{9DBF9360-6E95-4711-B3F7-2CAC625BA1B4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2705677"/>
            <a:ext cx="121920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8" name="Picture 10">
            <a:extLst>
              <a:ext uri="{FF2B5EF4-FFF2-40B4-BE49-F238E27FC236}">
                <a16:creationId xmlns:a16="http://schemas.microsoft.com/office/drawing/2014/main" id="{72AA7F71-256B-4B09-B806-9B78ED1EBBEA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710420"/>
            <a:ext cx="1538288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9" name="Picture 10">
            <a:extLst>
              <a:ext uri="{FF2B5EF4-FFF2-40B4-BE49-F238E27FC236}">
                <a16:creationId xmlns:a16="http://schemas.microsoft.com/office/drawing/2014/main" id="{613BD459-7675-4D7A-91EA-8127CC7A9FB3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3710420"/>
            <a:ext cx="1538288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0" name="Picture 10">
            <a:extLst>
              <a:ext uri="{FF2B5EF4-FFF2-40B4-BE49-F238E27FC236}">
                <a16:creationId xmlns:a16="http://schemas.microsoft.com/office/drawing/2014/main" id="{5F50868D-68C4-4A7D-B7F3-8DEB245ED02C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800" y="3685020"/>
            <a:ext cx="1538288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19841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9" grpId="0"/>
      <p:bldP spid="95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76AEC2C-2CE6-1782-2AF9-909DF5A8DFD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bg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2F944DF-C39D-42BA-A928-8B342B679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types of distributed systems</a:t>
            </a:r>
          </a:p>
        </p:txBody>
      </p:sp>
      <p:grpSp>
        <p:nvGrpSpPr>
          <p:cNvPr id="4" name="Group 34">
            <a:extLst>
              <a:ext uri="{FF2B5EF4-FFF2-40B4-BE49-F238E27FC236}">
                <a16:creationId xmlns:a16="http://schemas.microsoft.com/office/drawing/2014/main" id="{47402C63-D821-43D7-9118-AF24051F708C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1257392"/>
            <a:ext cx="2832185" cy="2157228"/>
            <a:chOff x="336" y="528"/>
            <a:chExt cx="2205" cy="1660"/>
          </a:xfrm>
        </p:grpSpPr>
        <p:grpSp>
          <p:nvGrpSpPr>
            <p:cNvPr id="5" name="Group 16">
              <a:extLst>
                <a:ext uri="{FF2B5EF4-FFF2-40B4-BE49-F238E27FC236}">
                  <a16:creationId xmlns:a16="http://schemas.microsoft.com/office/drawing/2014/main" id="{92BD8657-DC61-4926-AF21-F01DE99A5B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528"/>
              <a:ext cx="2205" cy="1268"/>
              <a:chOff x="269" y="533"/>
              <a:chExt cx="2323" cy="1339"/>
            </a:xfrm>
          </p:grpSpPr>
          <p:sp>
            <p:nvSpPr>
              <p:cNvPr id="7" name="Oval 4">
                <a:extLst>
                  <a:ext uri="{FF2B5EF4-FFF2-40B4-BE49-F238E27FC236}">
                    <a16:creationId xmlns:a16="http://schemas.microsoft.com/office/drawing/2014/main" id="{E939969B-0A6E-479E-A419-642C85042C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4" y="606"/>
                <a:ext cx="538" cy="478"/>
              </a:xfrm>
              <a:prstGeom prst="ellipse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/>
                <a:r>
                  <a:rPr lang="en-US" altLang="en-US" sz="1400" dirty="0">
                    <a:latin typeface="Gill Sans"/>
                  </a:rPr>
                  <a:t>Server</a:t>
                </a:r>
              </a:p>
            </p:txBody>
          </p:sp>
          <p:pic>
            <p:nvPicPr>
              <p:cNvPr id="8" name="Picture 5">
                <a:extLst>
                  <a:ext uri="{FF2B5EF4-FFF2-40B4-BE49-F238E27FC236}">
                    <a16:creationId xmlns:a16="http://schemas.microsoft.com/office/drawing/2014/main" id="{043994BD-4207-4315-9594-8517C5A851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9" y="533"/>
                <a:ext cx="669" cy="6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3F81E891-12AD-48D8-A297-254416FCE4F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7" y="1231"/>
                <a:ext cx="669" cy="6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" name="Picture 10">
                <a:extLst>
                  <a:ext uri="{FF2B5EF4-FFF2-40B4-BE49-F238E27FC236}">
                    <a16:creationId xmlns:a16="http://schemas.microsoft.com/office/drawing/2014/main" id="{D94BB439-D24D-4025-BA81-F65C07448F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3" y="533"/>
                <a:ext cx="669" cy="6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1" name="Line 11">
                <a:extLst>
                  <a:ext uri="{FF2B5EF4-FFF2-40B4-BE49-F238E27FC236}">
                    <a16:creationId xmlns:a16="http://schemas.microsoft.com/office/drawing/2014/main" id="{78D348B2-2C7F-4EB6-9A7D-C9F19C2AB0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92" y="827"/>
                <a:ext cx="23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>
                  <a:latin typeface="Gill Sans"/>
                </a:endParaRPr>
              </a:p>
            </p:txBody>
          </p:sp>
          <p:sp>
            <p:nvSpPr>
              <p:cNvPr id="12" name="Line 12">
                <a:extLst>
                  <a:ext uri="{FF2B5EF4-FFF2-40B4-BE49-F238E27FC236}">
                    <a16:creationId xmlns:a16="http://schemas.microsoft.com/office/drawing/2014/main" id="{69427C0A-1D39-4BFB-9B63-651017E463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23" y="1084"/>
                <a:ext cx="0" cy="1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>
                  <a:latin typeface="Gill Sans"/>
                </a:endParaRPr>
              </a:p>
            </p:txBody>
          </p:sp>
          <p:sp>
            <p:nvSpPr>
              <p:cNvPr id="13" name="Line 13">
                <a:extLst>
                  <a:ext uri="{FF2B5EF4-FFF2-40B4-BE49-F238E27FC236}">
                    <a16:creationId xmlns:a16="http://schemas.microsoft.com/office/drawing/2014/main" id="{46B000A9-F8CE-43A0-9A03-04392D334D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23" y="827"/>
                <a:ext cx="23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>
                  <a:latin typeface="Gill Sans"/>
                </a:endParaRPr>
              </a:p>
            </p:txBody>
          </p:sp>
        </p:grpSp>
        <p:sp>
          <p:nvSpPr>
            <p:cNvPr id="6" name="Text Box 31">
              <a:extLst>
                <a:ext uri="{FF2B5EF4-FFF2-40B4-BE49-F238E27FC236}">
                  <a16:creationId xmlns:a16="http://schemas.microsoft.com/office/drawing/2014/main" id="{8D0B4D47-2580-443A-BF87-E90EFA5C64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" y="1918"/>
              <a:ext cx="1776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dirty="0">
                  <a:latin typeface="Gill Sans"/>
                </a:rPr>
                <a:t>Client/Server Model</a:t>
              </a:r>
            </a:p>
          </p:txBody>
        </p:sp>
      </p:grpSp>
      <p:grpSp>
        <p:nvGrpSpPr>
          <p:cNvPr id="14" name="Group 33">
            <a:extLst>
              <a:ext uri="{FF2B5EF4-FFF2-40B4-BE49-F238E27FC236}">
                <a16:creationId xmlns:a16="http://schemas.microsoft.com/office/drawing/2014/main" id="{3DDE2221-FEAE-41B9-8D8E-4A90141A5E16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928209"/>
            <a:ext cx="3276600" cy="2640655"/>
            <a:chOff x="3024" y="288"/>
            <a:chExt cx="2551" cy="2032"/>
          </a:xfrm>
        </p:grpSpPr>
        <p:grpSp>
          <p:nvGrpSpPr>
            <p:cNvPr id="15" name="Group 30">
              <a:extLst>
                <a:ext uri="{FF2B5EF4-FFF2-40B4-BE49-F238E27FC236}">
                  <a16:creationId xmlns:a16="http://schemas.microsoft.com/office/drawing/2014/main" id="{7F10705F-DFA8-4FF7-A9F0-C870D43083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4" y="288"/>
              <a:ext cx="2551" cy="1706"/>
              <a:chOff x="2976" y="336"/>
              <a:chExt cx="2685" cy="1793"/>
            </a:xfrm>
          </p:grpSpPr>
          <p:pic>
            <p:nvPicPr>
              <p:cNvPr id="17" name="Picture 15">
                <a:extLst>
                  <a:ext uri="{FF2B5EF4-FFF2-40B4-BE49-F238E27FC236}">
                    <a16:creationId xmlns:a16="http://schemas.microsoft.com/office/drawing/2014/main" id="{9AC142F2-4377-41A5-B6C8-09F7D0BC717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16" y="336"/>
                <a:ext cx="669" cy="6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DA5636FA-77D5-4526-A12E-9A0C2A198E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92" y="816"/>
                <a:ext cx="669" cy="6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BEB584A6-1B4E-4C22-A876-CA29C8390F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12" y="1488"/>
                <a:ext cx="669" cy="6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FED08F4D-F929-4634-8477-454D5CD836A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76" y="432"/>
                <a:ext cx="669" cy="6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DEAEBA9E-5414-4AC7-9B7E-026961C67F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96" y="1104"/>
                <a:ext cx="669" cy="6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156442EC-1ADC-462F-B53E-32288BEF391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76" y="1488"/>
                <a:ext cx="669" cy="6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3" name="Line 22">
                <a:extLst>
                  <a:ext uri="{FF2B5EF4-FFF2-40B4-BE49-F238E27FC236}">
                    <a16:creationId xmlns:a16="http://schemas.microsoft.com/office/drawing/2014/main" id="{A55566B0-F655-43CF-BC9C-12A58C9AA8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48" y="1824"/>
                <a:ext cx="864" cy="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>
                  <a:latin typeface="Gill Sans"/>
                </a:endParaRPr>
              </a:p>
            </p:txBody>
          </p:sp>
          <p:sp>
            <p:nvSpPr>
              <p:cNvPr id="24" name="Line 23">
                <a:extLst>
                  <a:ext uri="{FF2B5EF4-FFF2-40B4-BE49-F238E27FC236}">
                    <a16:creationId xmlns:a16="http://schemas.microsoft.com/office/drawing/2014/main" id="{FDA44382-95E4-4ED7-BA59-6EAA670B97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48" y="624"/>
                <a:ext cx="768" cy="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>
                  <a:latin typeface="Gill Sans"/>
                </a:endParaRPr>
              </a:p>
            </p:txBody>
          </p:sp>
          <p:sp>
            <p:nvSpPr>
              <p:cNvPr id="25" name="Line 24">
                <a:extLst>
                  <a:ext uri="{FF2B5EF4-FFF2-40B4-BE49-F238E27FC236}">
                    <a16:creationId xmlns:a16="http://schemas.microsoft.com/office/drawing/2014/main" id="{A46640CD-DBF3-4146-896C-4919D7510A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20" y="1200"/>
                <a:ext cx="72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>
                  <a:latin typeface="Gill Sans"/>
                </a:endParaRPr>
              </a:p>
            </p:txBody>
          </p:sp>
          <p:sp>
            <p:nvSpPr>
              <p:cNvPr id="26" name="Line 25">
                <a:extLst>
                  <a:ext uri="{FF2B5EF4-FFF2-40B4-BE49-F238E27FC236}">
                    <a16:creationId xmlns:a16="http://schemas.microsoft.com/office/drawing/2014/main" id="{AE7035C3-C86A-4A00-95FB-C73881C99A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24" y="912"/>
                <a:ext cx="336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>
                  <a:latin typeface="Gill Sans"/>
                </a:endParaRPr>
              </a:p>
            </p:txBody>
          </p:sp>
          <p:sp>
            <p:nvSpPr>
              <p:cNvPr id="27" name="Line 26">
                <a:extLst>
                  <a:ext uri="{FF2B5EF4-FFF2-40B4-BE49-F238E27FC236}">
                    <a16:creationId xmlns:a16="http://schemas.microsoft.com/office/drawing/2014/main" id="{EBAF1B97-6538-48C2-B749-5C4D39B83E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12" y="1008"/>
                <a:ext cx="48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>
                  <a:latin typeface="Gill Sans"/>
                </a:endParaRPr>
              </a:p>
            </p:txBody>
          </p:sp>
          <p:sp>
            <p:nvSpPr>
              <p:cNvPr id="28" name="Line 27">
                <a:extLst>
                  <a:ext uri="{FF2B5EF4-FFF2-40B4-BE49-F238E27FC236}">
                    <a16:creationId xmlns:a16="http://schemas.microsoft.com/office/drawing/2014/main" id="{5D3B7E4C-B5B4-4EED-B73F-8D50158523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552" y="912"/>
                <a:ext cx="24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>
                  <a:latin typeface="Gill Sans"/>
                </a:endParaRPr>
              </a:p>
            </p:txBody>
          </p:sp>
          <p:sp>
            <p:nvSpPr>
              <p:cNvPr id="29" name="Line 28">
                <a:extLst>
                  <a:ext uri="{FF2B5EF4-FFF2-40B4-BE49-F238E27FC236}">
                    <a16:creationId xmlns:a16="http://schemas.microsoft.com/office/drawing/2014/main" id="{F698226A-42EE-440F-9FD5-BAF89EB9DE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704" y="960"/>
                <a:ext cx="96" cy="5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>
                  <a:latin typeface="Gill Sans"/>
                </a:endParaRPr>
              </a:p>
            </p:txBody>
          </p:sp>
          <p:sp>
            <p:nvSpPr>
              <p:cNvPr id="30" name="Line 29">
                <a:extLst>
                  <a:ext uri="{FF2B5EF4-FFF2-40B4-BE49-F238E27FC236}">
                    <a16:creationId xmlns:a16="http://schemas.microsoft.com/office/drawing/2014/main" id="{11B0B427-6783-4715-9EED-118CC33712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40" y="1392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>
                  <a:latin typeface="Gill Sans"/>
                </a:endParaRPr>
              </a:p>
            </p:txBody>
          </p:sp>
        </p:grpSp>
        <p:sp>
          <p:nvSpPr>
            <p:cNvPr id="16" name="Text Box 32">
              <a:extLst>
                <a:ext uri="{FF2B5EF4-FFF2-40B4-BE49-F238E27FC236}">
                  <a16:creationId xmlns:a16="http://schemas.microsoft.com/office/drawing/2014/main" id="{49CE2DF2-8089-439A-8AA4-8D7491A797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7" y="2050"/>
              <a:ext cx="1737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dirty="0">
                  <a:latin typeface="Gill Sans"/>
                </a:rPr>
                <a:t>Peer-to-Peer Model</a:t>
              </a:r>
            </a:p>
          </p:txBody>
        </p:sp>
      </p:grpSp>
      <p:sp>
        <p:nvSpPr>
          <p:cNvPr id="31" name="Rectangle 481">
            <a:extLst>
              <a:ext uri="{FF2B5EF4-FFF2-40B4-BE49-F238E27FC236}">
                <a16:creationId xmlns:a16="http://schemas.microsoft.com/office/drawing/2014/main" id="{07B487D4-9FB3-4994-A164-6EB43C11FD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09619"/>
            <a:ext cx="5020218" cy="2099099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  <a:defRPr/>
            </a:pPr>
            <a:r>
              <a:rPr lang="en-US" altLang="en-US" kern="0" dirty="0">
                <a:latin typeface="+mn-lt"/>
                <a:ea typeface="ＭＳ Ｐゴシック" charset="-128"/>
              </a:rPr>
              <a:t>One or more server provides </a:t>
            </a:r>
            <a:r>
              <a:rPr lang="en-US" altLang="en-US" i="1" kern="0" dirty="0">
                <a:latin typeface="+mn-lt"/>
                <a:ea typeface="ＭＳ Ｐゴシック" charset="-128"/>
              </a:rPr>
              <a:t>services</a:t>
            </a:r>
            <a:r>
              <a:rPr lang="en-US" altLang="en-US" kern="0" dirty="0">
                <a:latin typeface="+mn-lt"/>
                <a:ea typeface="ＭＳ Ｐゴシック" charset="-128"/>
              </a:rPr>
              <a:t> to clients</a:t>
            </a: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  <a:defRPr/>
            </a:pPr>
            <a:endParaRPr lang="en-US" altLang="en-US" kern="0" dirty="0">
              <a:latin typeface="+mn-lt"/>
              <a:ea typeface="ＭＳ Ｐゴシック" charset="-128"/>
            </a:endParaRP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  <a:defRPr/>
            </a:pPr>
            <a:r>
              <a:rPr lang="en-US" altLang="en-US" kern="0" dirty="0">
                <a:latin typeface="+mn-lt"/>
                <a:ea typeface="ＭＳ Ｐゴシック" charset="-128"/>
              </a:rPr>
              <a:t>Clients makes </a:t>
            </a:r>
            <a:r>
              <a:rPr lang="en-US" altLang="en-US" i="1" kern="0" dirty="0">
                <a:latin typeface="+mn-lt"/>
                <a:ea typeface="ＭＳ Ｐゴシック" charset="-128"/>
              </a:rPr>
              <a:t>remote procedure calls</a:t>
            </a:r>
            <a:r>
              <a:rPr lang="en-US" altLang="en-US" kern="0" dirty="0">
                <a:latin typeface="+mn-lt"/>
                <a:ea typeface="ＭＳ Ｐゴシック" charset="-128"/>
              </a:rPr>
              <a:t> to server</a:t>
            </a: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  <a:defRPr/>
            </a:pPr>
            <a:r>
              <a:rPr lang="en-US" altLang="en-US" kern="0" dirty="0">
                <a:latin typeface="+mn-lt"/>
                <a:ea typeface="ＭＳ Ｐゴシック" charset="-128"/>
              </a:rPr>
              <a:t>Server serves </a:t>
            </a:r>
            <a:r>
              <a:rPr lang="en-US" altLang="en-US" i="1" kern="0" dirty="0">
                <a:latin typeface="+mn-lt"/>
                <a:ea typeface="ＭＳ Ｐゴシック" charset="-128"/>
              </a:rPr>
              <a:t>requests</a:t>
            </a:r>
            <a:r>
              <a:rPr lang="en-US" altLang="en-US" kern="0" dirty="0">
                <a:latin typeface="+mn-lt"/>
                <a:ea typeface="ＭＳ Ｐゴシック" charset="-128"/>
              </a:rPr>
              <a:t> from clients</a:t>
            </a: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  <a:defRPr/>
            </a:pPr>
            <a:endParaRPr lang="en-US" altLang="en-US" kern="0" dirty="0">
              <a:latin typeface="+mn-lt"/>
              <a:ea typeface="ＭＳ Ｐゴシック" charset="-128"/>
            </a:endParaRPr>
          </a:p>
        </p:txBody>
      </p:sp>
      <p:sp>
        <p:nvSpPr>
          <p:cNvPr id="32" name="Rectangle 481">
            <a:extLst>
              <a:ext uri="{FF2B5EF4-FFF2-40B4-BE49-F238E27FC236}">
                <a16:creationId xmlns:a16="http://schemas.microsoft.com/office/drawing/2014/main" id="{B3FBD328-73D2-4F4E-A919-DF2DCF78F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9040" y="3976473"/>
            <a:ext cx="6424090" cy="177584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  <a:defRPr/>
            </a:pPr>
            <a:r>
              <a:rPr lang="en-US" altLang="en-US" kern="0" dirty="0">
                <a:latin typeface="+mn-lt"/>
                <a:ea typeface="ＭＳ Ｐゴシック" charset="-128"/>
              </a:rPr>
              <a:t>Each computer acts as a peer</a:t>
            </a: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  <a:defRPr/>
            </a:pPr>
            <a:endParaRPr lang="en-US" altLang="en-US" kern="0" dirty="0">
              <a:latin typeface="+mn-lt"/>
              <a:ea typeface="ＭＳ Ｐゴシック" charset="-128"/>
            </a:endParaRP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  <a:defRPr/>
            </a:pPr>
            <a:r>
              <a:rPr lang="en-US" altLang="en-US" kern="0" dirty="0">
                <a:latin typeface="+mn-lt"/>
                <a:ea typeface="ＭＳ Ｐゴシック" charset="-128"/>
              </a:rPr>
              <a:t>No hierarchy or central point of coordination</a:t>
            </a: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  <a:defRPr/>
            </a:pPr>
            <a:endParaRPr lang="en-US" altLang="en-US" kern="0" dirty="0">
              <a:latin typeface="+mn-lt"/>
              <a:ea typeface="ＭＳ Ｐゴシック" charset="-128"/>
            </a:endParaRP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  <a:defRPr/>
            </a:pPr>
            <a:r>
              <a:rPr lang="en-US" altLang="en-US" kern="0" dirty="0">
                <a:latin typeface="+mn-lt"/>
                <a:ea typeface="ＭＳ Ｐゴシック" charset="-128"/>
              </a:rPr>
              <a:t>All-way communication between peers through </a:t>
            </a:r>
            <a:r>
              <a:rPr lang="en-US" altLang="en-US" i="1" kern="0" dirty="0">
                <a:latin typeface="+mn-lt"/>
                <a:ea typeface="ＭＳ Ｐゴシック" charset="-128"/>
              </a:rPr>
              <a:t>gossiping</a:t>
            </a:r>
            <a:endParaRPr lang="en-US" altLang="en-US" kern="0" dirty="0">
              <a:latin typeface="+mn-lt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05433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4032150-07C9-B588-17FB-17A9DC7803F4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bg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BD41BA7-4593-4145-928A-782E9FC492A2}"/>
              </a:ext>
            </a:extLst>
          </p:cNvPr>
          <p:cNvGrpSpPr/>
          <p:nvPr/>
        </p:nvGrpSpPr>
        <p:grpSpPr>
          <a:xfrm>
            <a:off x="4428993" y="2045201"/>
            <a:ext cx="564685" cy="1133359"/>
            <a:chOff x="676026" y="1971097"/>
            <a:chExt cx="564685" cy="1133359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B826D0B-0CB6-5549-9FBC-CE90E0639655}"/>
                </a:ext>
              </a:extLst>
            </p:cNvPr>
            <p:cNvSpPr/>
            <p:nvPr/>
          </p:nvSpPr>
          <p:spPr bwMode="auto">
            <a:xfrm>
              <a:off x="676026" y="1971097"/>
              <a:ext cx="564685" cy="11333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7D2E234-45B3-D549-B68D-BC5B9EC346E7}"/>
                </a:ext>
              </a:extLst>
            </p:cNvPr>
            <p:cNvSpPr/>
            <p:nvPr/>
          </p:nvSpPr>
          <p:spPr bwMode="auto">
            <a:xfrm>
              <a:off x="676026" y="2375242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DF2BEA0-6B5F-DD47-9157-2A2070BB01D2}"/>
                </a:ext>
              </a:extLst>
            </p:cNvPr>
            <p:cNvSpPr/>
            <p:nvPr/>
          </p:nvSpPr>
          <p:spPr bwMode="auto">
            <a:xfrm>
              <a:off x="676026" y="2576609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152B17B-77EF-A54A-83BE-9C0C2418CB85}"/>
              </a:ext>
            </a:extLst>
          </p:cNvPr>
          <p:cNvGrpSpPr/>
          <p:nvPr/>
        </p:nvGrpSpPr>
        <p:grpSpPr>
          <a:xfrm>
            <a:off x="4276593" y="1892801"/>
            <a:ext cx="564685" cy="1133359"/>
            <a:chOff x="676026" y="1971097"/>
            <a:chExt cx="564685" cy="1133359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B0CA747-9E9E-E74B-8850-8733415EF22F}"/>
                </a:ext>
              </a:extLst>
            </p:cNvPr>
            <p:cNvSpPr/>
            <p:nvPr/>
          </p:nvSpPr>
          <p:spPr bwMode="auto">
            <a:xfrm>
              <a:off x="676026" y="1971097"/>
              <a:ext cx="564685" cy="11333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6CD724B-4483-4E40-8639-9FF76F0706D9}"/>
                </a:ext>
              </a:extLst>
            </p:cNvPr>
            <p:cNvSpPr/>
            <p:nvPr/>
          </p:nvSpPr>
          <p:spPr bwMode="auto">
            <a:xfrm>
              <a:off x="676026" y="2375242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107AE50-E230-CC47-9103-68A1E247F2CC}"/>
                </a:ext>
              </a:extLst>
            </p:cNvPr>
            <p:cNvSpPr/>
            <p:nvPr/>
          </p:nvSpPr>
          <p:spPr bwMode="auto">
            <a:xfrm>
              <a:off x="676026" y="2576609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7472E0-9E56-CA4A-A725-9932AA533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Buffer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FBACC-7B76-F341-828E-B4191B690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731" y="1600974"/>
            <a:ext cx="2960135" cy="304722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OS implements a cache of disk blocks for efficient access to data, directories, </a:t>
            </a:r>
            <a:r>
              <a:rPr lang="en-US" dirty="0" err="1"/>
              <a:t>inodes</a:t>
            </a:r>
            <a:r>
              <a:rPr lang="en-US" dirty="0"/>
              <a:t>, </a:t>
            </a:r>
            <a:r>
              <a:rPr lang="en-US" dirty="0" err="1"/>
              <a:t>freemap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53B1D8-918A-F044-8B2C-10CD4E815A05}"/>
              </a:ext>
            </a:extLst>
          </p:cNvPr>
          <p:cNvSpPr txBox="1"/>
          <p:nvPr/>
        </p:nvSpPr>
        <p:spPr>
          <a:xfrm>
            <a:off x="9924381" y="4408383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Memory</a:t>
            </a:r>
          </a:p>
        </p:txBody>
      </p:sp>
      <p:pic>
        <p:nvPicPr>
          <p:cNvPr id="6" name="Picture 5" descr="Screen Shot 2014-10-22 at 5.27.38 PM.png">
            <a:extLst>
              <a:ext uri="{FF2B5EF4-FFF2-40B4-BE49-F238E27FC236}">
                <a16:creationId xmlns:a16="http://schemas.microsoft.com/office/drawing/2014/main" id="{0251C70E-E345-4241-8C3F-E63E5D27A39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959" y="766412"/>
            <a:ext cx="3371841" cy="3424589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89680888-C47D-2047-9EB0-D92D71AE4F14}"/>
              </a:ext>
            </a:extLst>
          </p:cNvPr>
          <p:cNvSpPr txBox="1"/>
          <p:nvPr/>
        </p:nvSpPr>
        <p:spPr>
          <a:xfrm>
            <a:off x="11094277" y="6858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Disk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D3B5936-CAFF-6D4E-B940-519EE5EA8445}"/>
              </a:ext>
            </a:extLst>
          </p:cNvPr>
          <p:cNvSpPr txBox="1"/>
          <p:nvPr/>
        </p:nvSpPr>
        <p:spPr>
          <a:xfrm>
            <a:off x="5169845" y="808619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Data blocks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77495B-5CB1-A34E-A1CD-206F6EE2AB29}"/>
              </a:ext>
            </a:extLst>
          </p:cNvPr>
          <p:cNvSpPr txBox="1"/>
          <p:nvPr/>
        </p:nvSpPr>
        <p:spPr>
          <a:xfrm>
            <a:off x="5259143" y="3184541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Dir Data blocks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F215DC5-E1B2-7940-8CE9-AA8C54FA8063}"/>
              </a:ext>
            </a:extLst>
          </p:cNvPr>
          <p:cNvSpPr txBox="1"/>
          <p:nvPr/>
        </p:nvSpPr>
        <p:spPr>
          <a:xfrm>
            <a:off x="5197830" y="190500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Gill Sans Light"/>
              </a:rPr>
              <a:t>iNodes</a:t>
            </a:r>
            <a:endParaRPr lang="en-US" dirty="0">
              <a:latin typeface="Gill Sans Light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057B06-5E95-414F-AB58-73BF39DD9F24}"/>
              </a:ext>
            </a:extLst>
          </p:cNvPr>
          <p:cNvSpPr txBox="1"/>
          <p:nvPr/>
        </p:nvSpPr>
        <p:spPr>
          <a:xfrm>
            <a:off x="5244256" y="3998100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Free bitmap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2C4CBB8-A6A6-1E4B-92B7-8DD9EE4E687C}"/>
              </a:ext>
            </a:extLst>
          </p:cNvPr>
          <p:cNvGrpSpPr/>
          <p:nvPr/>
        </p:nvGrpSpPr>
        <p:grpSpPr>
          <a:xfrm>
            <a:off x="4125876" y="1971098"/>
            <a:ext cx="564685" cy="1133359"/>
            <a:chOff x="676026" y="1971097"/>
            <a:chExt cx="564685" cy="1133359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31A92E4-1898-DB41-A559-F326D34B2716}"/>
                </a:ext>
              </a:extLst>
            </p:cNvPr>
            <p:cNvSpPr/>
            <p:nvPr/>
          </p:nvSpPr>
          <p:spPr bwMode="auto">
            <a:xfrm>
              <a:off x="676026" y="1971097"/>
              <a:ext cx="564685" cy="11333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DEC8F50-6EDC-594E-A85A-8AEEAA2FD3EA}"/>
                </a:ext>
              </a:extLst>
            </p:cNvPr>
            <p:cNvSpPr/>
            <p:nvPr/>
          </p:nvSpPr>
          <p:spPr bwMode="auto">
            <a:xfrm>
              <a:off x="676026" y="2375242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9403E66-88E6-ED4B-AC6C-40A382804BD4}"/>
                </a:ext>
              </a:extLst>
            </p:cNvPr>
            <p:cNvSpPr/>
            <p:nvPr/>
          </p:nvSpPr>
          <p:spPr bwMode="auto">
            <a:xfrm>
              <a:off x="676026" y="2576609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D5536806-548C-3A4E-90C7-CC7449119C14}"/>
              </a:ext>
            </a:extLst>
          </p:cNvPr>
          <p:cNvSpPr txBox="1"/>
          <p:nvPr/>
        </p:nvSpPr>
        <p:spPr>
          <a:xfrm>
            <a:off x="3505200" y="2282498"/>
            <a:ext cx="642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0" dirty="0">
                <a:latin typeface="Gill Sans Light"/>
                <a:cs typeface="Arial" panose="020B0604020202020204" pitchFamily="34" charset="0"/>
              </a:rPr>
              <a:t>file desc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6E1C94C-A8EE-664B-A8B0-280FCE228EA4}"/>
              </a:ext>
            </a:extLst>
          </p:cNvPr>
          <p:cNvSpPr txBox="1"/>
          <p:nvPr/>
        </p:nvSpPr>
        <p:spPr>
          <a:xfrm>
            <a:off x="3912655" y="1576078"/>
            <a:ext cx="64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0" dirty="0">
                <a:latin typeface="Gill Sans Light"/>
                <a:cs typeface="Arial" panose="020B0604020202020204" pitchFamily="34" charset="0"/>
              </a:rPr>
              <a:t>PCB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E0FFDFB-37DC-1746-8C63-8FA22EDCA279}"/>
              </a:ext>
            </a:extLst>
          </p:cNvPr>
          <p:cNvSpPr txBox="1"/>
          <p:nvPr/>
        </p:nvSpPr>
        <p:spPr>
          <a:xfrm>
            <a:off x="7198405" y="1376023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Reading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8F45DB6-5062-954C-8405-68A756F00692}"/>
              </a:ext>
            </a:extLst>
          </p:cNvPr>
          <p:cNvSpPr txBox="1"/>
          <p:nvPr/>
        </p:nvSpPr>
        <p:spPr>
          <a:xfrm>
            <a:off x="7198404" y="2766831"/>
            <a:ext cx="975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Writing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412C894-87E7-AA46-9D53-DEE3933EA2A1}"/>
              </a:ext>
            </a:extLst>
          </p:cNvPr>
          <p:cNvGrpSpPr/>
          <p:nvPr/>
        </p:nvGrpSpPr>
        <p:grpSpPr>
          <a:xfrm>
            <a:off x="5512616" y="1187372"/>
            <a:ext cx="1065534" cy="3562649"/>
            <a:chOff x="2062767" y="1187371"/>
            <a:chExt cx="1065534" cy="3562649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6271393-4838-2447-B40E-A07881A4E060}"/>
                </a:ext>
              </a:extLst>
            </p:cNvPr>
            <p:cNvSpPr/>
            <p:nvPr/>
          </p:nvSpPr>
          <p:spPr bwMode="auto">
            <a:xfrm>
              <a:off x="2114469" y="1187371"/>
              <a:ext cx="381000" cy="424723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6F47224-D8A8-CE42-9708-0286911B59E0}"/>
                </a:ext>
              </a:extLst>
            </p:cNvPr>
            <p:cNvSpPr/>
            <p:nvPr/>
          </p:nvSpPr>
          <p:spPr bwMode="auto">
            <a:xfrm>
              <a:off x="2620444" y="1272580"/>
              <a:ext cx="381000" cy="424723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EEC1670-3DB2-BB46-8F83-C04E067818EE}"/>
                </a:ext>
              </a:extLst>
            </p:cNvPr>
            <p:cNvSpPr/>
            <p:nvPr/>
          </p:nvSpPr>
          <p:spPr bwMode="auto">
            <a:xfrm>
              <a:off x="2747301" y="1371529"/>
              <a:ext cx="381000" cy="424723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6F84980-F25B-DA4A-82EB-E59CFA06C90D}"/>
                </a:ext>
              </a:extLst>
            </p:cNvPr>
            <p:cNvSpPr/>
            <p:nvPr/>
          </p:nvSpPr>
          <p:spPr bwMode="auto">
            <a:xfrm>
              <a:off x="2085354" y="2360941"/>
              <a:ext cx="381000" cy="42472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162FFBE-0A23-134D-8B72-A693890E938B}"/>
                </a:ext>
              </a:extLst>
            </p:cNvPr>
            <p:cNvSpPr/>
            <p:nvPr/>
          </p:nvSpPr>
          <p:spPr bwMode="auto">
            <a:xfrm>
              <a:off x="2330880" y="2484660"/>
              <a:ext cx="381000" cy="42472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699E335-78A7-C84F-B0F4-C341A617C5E6}"/>
                </a:ext>
              </a:extLst>
            </p:cNvPr>
            <p:cNvSpPr/>
            <p:nvPr/>
          </p:nvSpPr>
          <p:spPr bwMode="auto">
            <a:xfrm>
              <a:off x="2590920" y="2644839"/>
              <a:ext cx="381000" cy="42472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A6B8BD3-FFDB-0944-9427-FDEC2ACBF3F0}"/>
                </a:ext>
              </a:extLst>
            </p:cNvPr>
            <p:cNvSpPr/>
            <p:nvPr/>
          </p:nvSpPr>
          <p:spPr bwMode="auto">
            <a:xfrm>
              <a:off x="2062767" y="3539356"/>
              <a:ext cx="381000" cy="424723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F20D873-01BF-CF40-829C-8B2C81B3007E}"/>
                </a:ext>
              </a:extLst>
            </p:cNvPr>
            <p:cNvSpPr/>
            <p:nvPr/>
          </p:nvSpPr>
          <p:spPr bwMode="auto">
            <a:xfrm>
              <a:off x="2539227" y="3539356"/>
              <a:ext cx="381000" cy="424723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9C8E942-6E1C-194E-A92A-C22E49AEC226}"/>
                </a:ext>
              </a:extLst>
            </p:cNvPr>
            <p:cNvSpPr/>
            <p:nvPr/>
          </p:nvSpPr>
          <p:spPr bwMode="auto">
            <a:xfrm>
              <a:off x="2062767" y="4325297"/>
              <a:ext cx="381000" cy="424723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ABE9C1E-12ED-A24F-B2A9-D8745F95CA9F}"/>
              </a:ext>
            </a:extLst>
          </p:cNvPr>
          <p:cNvGrpSpPr/>
          <p:nvPr/>
        </p:nvGrpSpPr>
        <p:grpSpPr>
          <a:xfrm>
            <a:off x="3148173" y="4953221"/>
            <a:ext cx="7466572" cy="772409"/>
            <a:chOff x="261925" y="4953220"/>
            <a:chExt cx="7466572" cy="77240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11A890C-CF31-0848-A32F-D605DF752088}"/>
                </a:ext>
              </a:extLst>
            </p:cNvPr>
            <p:cNvSpPr/>
            <p:nvPr/>
          </p:nvSpPr>
          <p:spPr bwMode="auto">
            <a:xfrm>
              <a:off x="1143766" y="4958769"/>
              <a:ext cx="6584731" cy="42493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29B2D66-49F8-6F4B-AB57-35DA2204B4C3}"/>
                </a:ext>
              </a:extLst>
            </p:cNvPr>
            <p:cNvSpPr/>
            <p:nvPr/>
          </p:nvSpPr>
          <p:spPr bwMode="auto">
            <a:xfrm>
              <a:off x="1143000" y="4965993"/>
              <a:ext cx="381000" cy="42472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9DE4B9D-4F02-5243-82F7-B3E8C5C0DF3F}"/>
                </a:ext>
              </a:extLst>
            </p:cNvPr>
            <p:cNvSpPr/>
            <p:nvPr/>
          </p:nvSpPr>
          <p:spPr bwMode="auto">
            <a:xfrm>
              <a:off x="1495939" y="4965993"/>
              <a:ext cx="381000" cy="424723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E805566-8356-314E-9FB2-0B97E39401BF}"/>
                </a:ext>
              </a:extLst>
            </p:cNvPr>
            <p:cNvSpPr/>
            <p:nvPr/>
          </p:nvSpPr>
          <p:spPr bwMode="auto">
            <a:xfrm>
              <a:off x="1876939" y="4965993"/>
              <a:ext cx="381000" cy="424723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1DE85CB-68BD-EB4D-BABB-444C1305C48C}"/>
                </a:ext>
              </a:extLst>
            </p:cNvPr>
            <p:cNvSpPr/>
            <p:nvPr/>
          </p:nvSpPr>
          <p:spPr bwMode="auto">
            <a:xfrm>
              <a:off x="2229878" y="4965993"/>
              <a:ext cx="381000" cy="42472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C4EA6F1-B04B-0C4F-A096-A4DA60CFB20F}"/>
                </a:ext>
              </a:extLst>
            </p:cNvPr>
            <p:cNvSpPr/>
            <p:nvPr/>
          </p:nvSpPr>
          <p:spPr bwMode="auto">
            <a:xfrm>
              <a:off x="2612436" y="4965993"/>
              <a:ext cx="381000" cy="42472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BE16D1-6855-7042-B1DA-A68D42B812AC}"/>
                </a:ext>
              </a:extLst>
            </p:cNvPr>
            <p:cNvSpPr/>
            <p:nvPr/>
          </p:nvSpPr>
          <p:spPr bwMode="auto">
            <a:xfrm>
              <a:off x="2965375" y="4965993"/>
              <a:ext cx="381000" cy="424723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3DC196D-D0E0-4649-9418-78F487E19A62}"/>
                </a:ext>
              </a:extLst>
            </p:cNvPr>
            <p:cNvSpPr/>
            <p:nvPr/>
          </p:nvSpPr>
          <p:spPr bwMode="auto">
            <a:xfrm>
              <a:off x="3346375" y="4965993"/>
              <a:ext cx="381000" cy="42472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540E2EA-2B5A-8043-953E-2E769675B324}"/>
                </a:ext>
              </a:extLst>
            </p:cNvPr>
            <p:cNvSpPr/>
            <p:nvPr/>
          </p:nvSpPr>
          <p:spPr bwMode="auto">
            <a:xfrm>
              <a:off x="3699314" y="4965993"/>
              <a:ext cx="381000" cy="424723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04927FA-32F4-F846-8AC3-73D9A39701F3}"/>
                </a:ext>
              </a:extLst>
            </p:cNvPr>
            <p:cNvSpPr/>
            <p:nvPr/>
          </p:nvSpPr>
          <p:spPr bwMode="auto">
            <a:xfrm>
              <a:off x="4080314" y="4965993"/>
              <a:ext cx="381000" cy="424723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5EE1560-B4F9-7D4B-BCC5-E161CF868E83}"/>
                </a:ext>
              </a:extLst>
            </p:cNvPr>
            <p:cNvSpPr/>
            <p:nvPr/>
          </p:nvSpPr>
          <p:spPr bwMode="auto">
            <a:xfrm>
              <a:off x="4433253" y="4965993"/>
              <a:ext cx="381000" cy="424723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ACE47A6-777D-4A4C-92EB-540E6338170D}"/>
                </a:ext>
              </a:extLst>
            </p:cNvPr>
            <p:cNvSpPr/>
            <p:nvPr/>
          </p:nvSpPr>
          <p:spPr bwMode="auto">
            <a:xfrm>
              <a:off x="4814253" y="4965993"/>
              <a:ext cx="381000" cy="42472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D1F5CBD-2F7F-DF47-AF57-306ABE12FDC0}"/>
                </a:ext>
              </a:extLst>
            </p:cNvPr>
            <p:cNvSpPr/>
            <p:nvPr/>
          </p:nvSpPr>
          <p:spPr bwMode="auto">
            <a:xfrm>
              <a:off x="5167192" y="4965993"/>
              <a:ext cx="381000" cy="42472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5500DCD-6880-1143-B5F9-DF3A35C258E4}"/>
                </a:ext>
              </a:extLst>
            </p:cNvPr>
            <p:cNvSpPr/>
            <p:nvPr/>
          </p:nvSpPr>
          <p:spPr bwMode="auto">
            <a:xfrm>
              <a:off x="5549750" y="4965993"/>
              <a:ext cx="381000" cy="42472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F942D9D-3782-DD48-A807-EDF08FABE1AA}"/>
                </a:ext>
              </a:extLst>
            </p:cNvPr>
            <p:cNvSpPr/>
            <p:nvPr/>
          </p:nvSpPr>
          <p:spPr bwMode="auto">
            <a:xfrm>
              <a:off x="5916720" y="4965993"/>
              <a:ext cx="381000" cy="42472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3B48F5A-8FC6-4842-B62C-CF7C629A2496}"/>
                </a:ext>
              </a:extLst>
            </p:cNvPr>
            <p:cNvSpPr/>
            <p:nvPr/>
          </p:nvSpPr>
          <p:spPr bwMode="auto">
            <a:xfrm>
              <a:off x="6283689" y="4965993"/>
              <a:ext cx="381000" cy="42472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73EF462-C1CD-BA49-9614-B98549D9C98C}"/>
                </a:ext>
              </a:extLst>
            </p:cNvPr>
            <p:cNvSpPr/>
            <p:nvPr/>
          </p:nvSpPr>
          <p:spPr bwMode="auto">
            <a:xfrm>
              <a:off x="6653702" y="4965993"/>
              <a:ext cx="381000" cy="42472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EAB473C-51C9-7C49-B893-E43CF3D00ECC}"/>
                </a:ext>
              </a:extLst>
            </p:cNvPr>
            <p:cNvSpPr/>
            <p:nvPr/>
          </p:nvSpPr>
          <p:spPr bwMode="auto">
            <a:xfrm>
              <a:off x="1140887" y="5474816"/>
              <a:ext cx="6584731" cy="1524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447CE3F-5AEF-044E-8B59-98D237F3A1B7}"/>
                </a:ext>
              </a:extLst>
            </p:cNvPr>
            <p:cNvSpPr/>
            <p:nvPr/>
          </p:nvSpPr>
          <p:spPr bwMode="auto">
            <a:xfrm>
              <a:off x="1140887" y="5476067"/>
              <a:ext cx="381000" cy="1523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7AC4D7F-D4A4-E548-9DA7-913C6DE8EC90}"/>
                </a:ext>
              </a:extLst>
            </p:cNvPr>
            <p:cNvSpPr/>
            <p:nvPr/>
          </p:nvSpPr>
          <p:spPr bwMode="auto">
            <a:xfrm>
              <a:off x="1493826" y="5476067"/>
              <a:ext cx="381000" cy="152324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9DF585B-19EE-DA45-9F49-A167A47DCEF1}"/>
                </a:ext>
              </a:extLst>
            </p:cNvPr>
            <p:cNvSpPr/>
            <p:nvPr/>
          </p:nvSpPr>
          <p:spPr bwMode="auto">
            <a:xfrm>
              <a:off x="1874826" y="5476067"/>
              <a:ext cx="381000" cy="152324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782C7D6-232E-EB4D-83B5-ECE4BC972439}"/>
                </a:ext>
              </a:extLst>
            </p:cNvPr>
            <p:cNvSpPr/>
            <p:nvPr/>
          </p:nvSpPr>
          <p:spPr bwMode="auto">
            <a:xfrm>
              <a:off x="2227765" y="5476067"/>
              <a:ext cx="381000" cy="152324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5F18D0C-DF6C-0441-8770-ABF8427C8857}"/>
                </a:ext>
              </a:extLst>
            </p:cNvPr>
            <p:cNvSpPr/>
            <p:nvPr/>
          </p:nvSpPr>
          <p:spPr bwMode="auto">
            <a:xfrm>
              <a:off x="2610323" y="5476067"/>
              <a:ext cx="381000" cy="1523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20E47CC-B907-494C-B3C9-B55DAD4819D7}"/>
                </a:ext>
              </a:extLst>
            </p:cNvPr>
            <p:cNvSpPr/>
            <p:nvPr/>
          </p:nvSpPr>
          <p:spPr bwMode="auto">
            <a:xfrm>
              <a:off x="2963262" y="5476067"/>
              <a:ext cx="381000" cy="152324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3B984D6-3B89-F447-8818-CBB7C9B3E9C4}"/>
                </a:ext>
              </a:extLst>
            </p:cNvPr>
            <p:cNvSpPr/>
            <p:nvPr/>
          </p:nvSpPr>
          <p:spPr bwMode="auto">
            <a:xfrm>
              <a:off x="3344262" y="5476067"/>
              <a:ext cx="381000" cy="1523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B871635-961F-C744-8060-6BF922B44E44}"/>
                </a:ext>
              </a:extLst>
            </p:cNvPr>
            <p:cNvSpPr/>
            <p:nvPr/>
          </p:nvSpPr>
          <p:spPr bwMode="auto">
            <a:xfrm>
              <a:off x="3697201" y="5476067"/>
              <a:ext cx="381000" cy="152324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C601BBB-59BC-D244-99B2-4D18607FDF14}"/>
                </a:ext>
              </a:extLst>
            </p:cNvPr>
            <p:cNvSpPr/>
            <p:nvPr/>
          </p:nvSpPr>
          <p:spPr bwMode="auto">
            <a:xfrm>
              <a:off x="4078201" y="5476067"/>
              <a:ext cx="381000" cy="152324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64F5837-2CE7-804A-8756-6C46A8E53CAE}"/>
                </a:ext>
              </a:extLst>
            </p:cNvPr>
            <p:cNvSpPr/>
            <p:nvPr/>
          </p:nvSpPr>
          <p:spPr bwMode="auto">
            <a:xfrm>
              <a:off x="4431140" y="5476067"/>
              <a:ext cx="381000" cy="152324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D0E61D9-9979-F64D-8309-1F836042E34C}"/>
                </a:ext>
              </a:extLst>
            </p:cNvPr>
            <p:cNvSpPr/>
            <p:nvPr/>
          </p:nvSpPr>
          <p:spPr bwMode="auto">
            <a:xfrm>
              <a:off x="4812140" y="5476067"/>
              <a:ext cx="381000" cy="1523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AEC5CAE-BEDF-4943-AA32-EBE5BD46B3BC}"/>
                </a:ext>
              </a:extLst>
            </p:cNvPr>
            <p:cNvSpPr/>
            <p:nvPr/>
          </p:nvSpPr>
          <p:spPr bwMode="auto">
            <a:xfrm>
              <a:off x="5165079" y="5476067"/>
              <a:ext cx="381000" cy="152324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3B02E54-94DE-7C4E-836C-81AC4F08BFDC}"/>
                </a:ext>
              </a:extLst>
            </p:cNvPr>
            <p:cNvSpPr/>
            <p:nvPr/>
          </p:nvSpPr>
          <p:spPr bwMode="auto">
            <a:xfrm>
              <a:off x="5547637" y="5476067"/>
              <a:ext cx="381000" cy="152324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E0C9350-4928-6F4C-86F9-9B9C0FAD3629}"/>
                </a:ext>
              </a:extLst>
            </p:cNvPr>
            <p:cNvSpPr/>
            <p:nvPr/>
          </p:nvSpPr>
          <p:spPr bwMode="auto">
            <a:xfrm>
              <a:off x="5928637" y="5476067"/>
              <a:ext cx="381000" cy="1523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A7D1C29-77C4-1844-986B-3D76B407C41F}"/>
                </a:ext>
              </a:extLst>
            </p:cNvPr>
            <p:cNvSpPr/>
            <p:nvPr/>
          </p:nvSpPr>
          <p:spPr bwMode="auto">
            <a:xfrm>
              <a:off x="6297720" y="5476067"/>
              <a:ext cx="381000" cy="1523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4F6106C-F4F8-EF4F-9B49-7BBF55DD6836}"/>
                </a:ext>
              </a:extLst>
            </p:cNvPr>
            <p:cNvSpPr/>
            <p:nvPr/>
          </p:nvSpPr>
          <p:spPr bwMode="auto">
            <a:xfrm>
              <a:off x="6678720" y="5476067"/>
              <a:ext cx="381000" cy="1523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4B29ED9-B4FD-7446-8126-6EE30C00A732}"/>
                </a:ext>
              </a:extLst>
            </p:cNvPr>
            <p:cNvSpPr txBox="1"/>
            <p:nvPr/>
          </p:nvSpPr>
          <p:spPr>
            <a:xfrm>
              <a:off x="261926" y="4953220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Blocks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BC5296F-B041-8B4F-A7F8-6210EBC0879F}"/>
                </a:ext>
              </a:extLst>
            </p:cNvPr>
            <p:cNvSpPr txBox="1"/>
            <p:nvPr/>
          </p:nvSpPr>
          <p:spPr>
            <a:xfrm>
              <a:off x="261925" y="5356297"/>
              <a:ext cx="7489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State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5F8476E-8504-394D-94BF-2E83C9CAC099}"/>
                </a:ext>
              </a:extLst>
            </p:cNvPr>
            <p:cNvSpPr txBox="1"/>
            <p:nvPr/>
          </p:nvSpPr>
          <p:spPr>
            <a:xfrm>
              <a:off x="1074828" y="5414237"/>
              <a:ext cx="4267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0" dirty="0">
                  <a:latin typeface="Gill Sans Light"/>
                </a:rPr>
                <a:t>free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1388225-B2EA-1E4C-979C-763A8401CC48}"/>
                </a:ext>
              </a:extLst>
            </p:cNvPr>
            <p:cNvSpPr txBox="1"/>
            <p:nvPr/>
          </p:nvSpPr>
          <p:spPr>
            <a:xfrm>
              <a:off x="2561815" y="5409124"/>
              <a:ext cx="4267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0" dirty="0">
                  <a:latin typeface="Gill Sans Light"/>
                </a:rPr>
                <a:t>free</a:t>
              </a:r>
            </a:p>
          </p:txBody>
        </p:sp>
      </p:grp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D571E05-3FB6-B049-AED7-703955EFDAE7}"/>
              </a:ext>
            </a:extLst>
          </p:cNvPr>
          <p:cNvCxnSpPr/>
          <p:nvPr/>
        </p:nvCxnSpPr>
        <p:spPr bwMode="auto">
          <a:xfrm flipV="1">
            <a:off x="4532834" y="2375242"/>
            <a:ext cx="979783" cy="12134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4" name="Arc 83">
            <a:extLst>
              <a:ext uri="{FF2B5EF4-FFF2-40B4-BE49-F238E27FC236}">
                <a16:creationId xmlns:a16="http://schemas.microsoft.com/office/drawing/2014/main" id="{347CDA2A-A58F-F64D-A09E-A9D90F3680A3}"/>
              </a:ext>
            </a:extLst>
          </p:cNvPr>
          <p:cNvSpPr/>
          <p:nvPr/>
        </p:nvSpPr>
        <p:spPr bwMode="auto">
          <a:xfrm rot="16200000">
            <a:off x="8308910" y="3928198"/>
            <a:ext cx="2437069" cy="1712518"/>
          </a:xfrm>
          <a:prstGeom prst="arc">
            <a:avLst>
              <a:gd name="adj1" fmla="val 16200000"/>
              <a:gd name="adj2" fmla="val 326812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B8FB434-2E37-D445-8B0D-7141935E4DBB}"/>
              </a:ext>
            </a:extLst>
          </p:cNvPr>
          <p:cNvCxnSpPr/>
          <p:nvPr/>
        </p:nvCxnSpPr>
        <p:spPr bwMode="auto">
          <a:xfrm>
            <a:off x="7198403" y="1045313"/>
            <a:ext cx="0" cy="344066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2922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14AEE11-A7A5-3C9E-011B-CCFD15AB7B37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bg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Example: How do I store all my data?  </a:t>
            </a:r>
          </a:p>
        </p:txBody>
      </p:sp>
      <p:pic>
        <p:nvPicPr>
          <p:cNvPr id="4" name="Picture 3" descr="Curious Cat">
            <a:extLst>
              <a:ext uri="{FF2B5EF4-FFF2-40B4-BE49-F238E27FC236}">
                <a16:creationId xmlns:a16="http://schemas.microsoft.com/office/drawing/2014/main" id="{1C269EAE-FD4F-4DDA-9E6E-68470C36DA0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781" y="1905000"/>
            <a:ext cx="1905000" cy="1905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BB0E614-C66B-43C2-AF9B-6483866A8092}"/>
              </a:ext>
            </a:extLst>
          </p:cNvPr>
          <p:cNvSpPr/>
          <p:nvPr/>
        </p:nvSpPr>
        <p:spPr bwMode="auto">
          <a:xfrm>
            <a:off x="1516581" y="4114800"/>
            <a:ext cx="685800" cy="6096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BB449D-3026-4972-BDFC-F7D8FE3A2C5A}"/>
              </a:ext>
            </a:extLst>
          </p:cNvPr>
          <p:cNvSpPr/>
          <p:nvPr/>
        </p:nvSpPr>
        <p:spPr bwMode="auto">
          <a:xfrm>
            <a:off x="2278581" y="4114800"/>
            <a:ext cx="685800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5ABE039-336E-4812-A28C-825FEE4F901A}"/>
              </a:ext>
            </a:extLst>
          </p:cNvPr>
          <p:cNvSpPr/>
          <p:nvPr/>
        </p:nvSpPr>
        <p:spPr bwMode="auto">
          <a:xfrm>
            <a:off x="3040581" y="4114800"/>
            <a:ext cx="685800" cy="609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49840C0-4FE0-448B-BEEA-59D31336DFD7}"/>
              </a:ext>
            </a:extLst>
          </p:cNvPr>
          <p:cNvSpPr/>
          <p:nvPr/>
        </p:nvSpPr>
        <p:spPr bwMode="auto">
          <a:xfrm>
            <a:off x="2278581" y="4800600"/>
            <a:ext cx="685800" cy="609600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pic>
        <p:nvPicPr>
          <p:cNvPr id="38" name="Picture 10">
            <a:extLst>
              <a:ext uri="{FF2B5EF4-FFF2-40B4-BE49-F238E27FC236}">
                <a16:creationId xmlns:a16="http://schemas.microsoft.com/office/drawing/2014/main" id="{1266E332-18C9-464C-800B-1A62F1B62300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181" y="1219200"/>
            <a:ext cx="2332788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B1A3DAE2-3C5F-42AF-BC09-501D2C163919}"/>
              </a:ext>
            </a:extLst>
          </p:cNvPr>
          <p:cNvSpPr/>
          <p:nvPr/>
        </p:nvSpPr>
        <p:spPr bwMode="auto">
          <a:xfrm>
            <a:off x="6698181" y="1574800"/>
            <a:ext cx="685800" cy="6096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pic>
        <p:nvPicPr>
          <p:cNvPr id="40" name="Picture 10">
            <a:extLst>
              <a:ext uri="{FF2B5EF4-FFF2-40B4-BE49-F238E27FC236}">
                <a16:creationId xmlns:a16="http://schemas.microsoft.com/office/drawing/2014/main" id="{09EF7DCC-13FC-49CE-836A-EA0EC5A83BB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443" y="2822120"/>
            <a:ext cx="2332788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18931013-EE53-42CB-B608-C96E5512F14C}"/>
              </a:ext>
            </a:extLst>
          </p:cNvPr>
          <p:cNvSpPr/>
          <p:nvPr/>
        </p:nvSpPr>
        <p:spPr bwMode="auto">
          <a:xfrm>
            <a:off x="7231581" y="2065482"/>
            <a:ext cx="685800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5E0F31B-D0B9-4FA3-A961-44363F806EDF}"/>
              </a:ext>
            </a:extLst>
          </p:cNvPr>
          <p:cNvSpPr/>
          <p:nvPr/>
        </p:nvSpPr>
        <p:spPr bwMode="auto">
          <a:xfrm>
            <a:off x="6797775" y="3327400"/>
            <a:ext cx="685800" cy="609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CB33478-70DA-446E-B42D-B7203BAB90B0}"/>
              </a:ext>
            </a:extLst>
          </p:cNvPr>
          <p:cNvSpPr/>
          <p:nvPr/>
        </p:nvSpPr>
        <p:spPr bwMode="auto">
          <a:xfrm>
            <a:off x="7231581" y="3649518"/>
            <a:ext cx="685800" cy="609600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pic>
        <p:nvPicPr>
          <p:cNvPr id="45" name="Picture 10">
            <a:extLst>
              <a:ext uri="{FF2B5EF4-FFF2-40B4-BE49-F238E27FC236}">
                <a16:creationId xmlns:a16="http://schemas.microsoft.com/office/drawing/2014/main" id="{D1B1DF03-C1CF-488D-ABA6-3CC09401837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519" y="1869210"/>
            <a:ext cx="2332788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11FAD897-0CC9-4927-AD13-0BD8CC3AB02B}"/>
              </a:ext>
            </a:extLst>
          </p:cNvPr>
          <p:cNvSpPr/>
          <p:nvPr/>
        </p:nvSpPr>
        <p:spPr bwMode="auto">
          <a:xfrm rot="19981564">
            <a:off x="5524671" y="1676401"/>
            <a:ext cx="943812" cy="609600"/>
          </a:xfrm>
          <a:prstGeom prst="rightArrow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E0B0BA45-2033-4A21-B0A5-206E8FDAD833}"/>
              </a:ext>
            </a:extLst>
          </p:cNvPr>
          <p:cNvSpPr/>
          <p:nvPr/>
        </p:nvSpPr>
        <p:spPr bwMode="auto">
          <a:xfrm rot="1184790">
            <a:off x="5610600" y="2905209"/>
            <a:ext cx="943812" cy="609600"/>
          </a:xfrm>
          <a:prstGeom prst="rightArrow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pic>
        <p:nvPicPr>
          <p:cNvPr id="48" name="Picture 10">
            <a:extLst>
              <a:ext uri="{FF2B5EF4-FFF2-40B4-BE49-F238E27FC236}">
                <a16:creationId xmlns:a16="http://schemas.microsoft.com/office/drawing/2014/main" id="{60C27878-BF0F-4F99-9F06-4E5B93FB5C65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219200"/>
            <a:ext cx="2332788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2F00D115-6EE7-49C5-A337-EA95AF9A211A}"/>
              </a:ext>
            </a:extLst>
          </p:cNvPr>
          <p:cNvSpPr/>
          <p:nvPr/>
        </p:nvSpPr>
        <p:spPr bwMode="auto">
          <a:xfrm>
            <a:off x="8534400" y="1574800"/>
            <a:ext cx="685800" cy="6096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2E652C8-A037-4058-B733-174AD5179702}"/>
              </a:ext>
            </a:extLst>
          </p:cNvPr>
          <p:cNvSpPr/>
          <p:nvPr/>
        </p:nvSpPr>
        <p:spPr bwMode="auto">
          <a:xfrm>
            <a:off x="9067800" y="2065482"/>
            <a:ext cx="685800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pic>
        <p:nvPicPr>
          <p:cNvPr id="53" name="Picture 10">
            <a:extLst>
              <a:ext uri="{FF2B5EF4-FFF2-40B4-BE49-F238E27FC236}">
                <a16:creationId xmlns:a16="http://schemas.microsoft.com/office/drawing/2014/main" id="{8912BCBF-21C2-4E56-ACF4-A584290D67D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057" y="2831356"/>
            <a:ext cx="2332788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0A99BFEA-E6BD-4F22-8EB9-1B2B72507428}"/>
              </a:ext>
            </a:extLst>
          </p:cNvPr>
          <p:cNvSpPr/>
          <p:nvPr/>
        </p:nvSpPr>
        <p:spPr bwMode="auto">
          <a:xfrm>
            <a:off x="8681389" y="3336636"/>
            <a:ext cx="685800" cy="609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69891AA-FEF4-4FF5-923F-0746562812A0}"/>
              </a:ext>
            </a:extLst>
          </p:cNvPr>
          <p:cNvSpPr/>
          <p:nvPr/>
        </p:nvSpPr>
        <p:spPr bwMode="auto">
          <a:xfrm>
            <a:off x="9115195" y="3658754"/>
            <a:ext cx="685800" cy="609600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pic>
        <p:nvPicPr>
          <p:cNvPr id="56" name="Picture 10">
            <a:extLst>
              <a:ext uri="{FF2B5EF4-FFF2-40B4-BE49-F238E27FC236}">
                <a16:creationId xmlns:a16="http://schemas.microsoft.com/office/drawing/2014/main" id="{91722FF2-C30A-4464-81B1-89F6ADF2634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023" y="3876136"/>
            <a:ext cx="2332788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Arrow: Right 56">
            <a:extLst>
              <a:ext uri="{FF2B5EF4-FFF2-40B4-BE49-F238E27FC236}">
                <a16:creationId xmlns:a16="http://schemas.microsoft.com/office/drawing/2014/main" id="{62EB50FD-5A16-4329-BC76-4260493DCC8B}"/>
              </a:ext>
            </a:extLst>
          </p:cNvPr>
          <p:cNvSpPr/>
          <p:nvPr/>
        </p:nvSpPr>
        <p:spPr bwMode="auto">
          <a:xfrm rot="19981564">
            <a:off x="5553175" y="3683327"/>
            <a:ext cx="943812" cy="609600"/>
          </a:xfrm>
          <a:prstGeom prst="rightArrow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6270210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5" grpId="0" animBg="1"/>
      <p:bldP spid="36" grpId="0" animBg="1"/>
      <p:bldP spid="37" grpId="0" animBg="1"/>
      <p:bldP spid="39" grpId="0" animBg="1"/>
      <p:bldP spid="42" grpId="0" animBg="1"/>
      <p:bldP spid="43" grpId="0" animBg="1"/>
      <p:bldP spid="44" grpId="0" animBg="1"/>
      <p:bldP spid="6" grpId="0" animBg="1"/>
      <p:bldP spid="47" grpId="0" animBg="1"/>
      <p:bldP spid="49" grpId="0" animBg="1"/>
      <p:bldP spid="50" grpId="0" animBg="1"/>
      <p:bldP spid="54" grpId="0" animBg="1"/>
      <p:bldP spid="55" grpId="0" animBg="1"/>
      <p:bldP spid="5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98F75D6-998B-C084-02D4-3D02774A5F7D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bg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8534400" cy="533400"/>
          </a:xfrm>
        </p:spPr>
        <p:txBody>
          <a:bodyPr/>
          <a:lstStyle/>
          <a:p>
            <a:r>
              <a:rPr lang="en-US" altLang="ko-KR" sz="2800" dirty="0">
                <a:ea typeface="굴림" panose="020B0600000101010101" pitchFamily="34" charset="-127"/>
              </a:rPr>
              <a:t>The promise of distributed systems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11125200" cy="5486400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i="1" dirty="0">
                <a:solidFill>
                  <a:schemeClr val="accent1"/>
                </a:solidFill>
                <a:ea typeface="굴림" panose="020B0600000101010101" pitchFamily="34" charset="-127"/>
              </a:rPr>
              <a:t>Availability</a:t>
            </a: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Proportion of time system is in functioning condition</a:t>
            </a: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=&gt; One machine goes down, use another</a:t>
            </a: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i="1" dirty="0">
                <a:solidFill>
                  <a:schemeClr val="accent1"/>
                </a:solidFill>
                <a:ea typeface="굴림" panose="020B0600000101010101" pitchFamily="34" charset="-127"/>
              </a:rPr>
              <a:t>Fault-tolerance</a:t>
            </a: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System has well-defined </a:t>
            </a:r>
            <a:r>
              <a:rPr lang="en-US" altLang="ko-KR" dirty="0" err="1">
                <a:ea typeface="굴림" panose="020B0600000101010101" pitchFamily="34" charset="-127"/>
              </a:rPr>
              <a:t>behaviour</a:t>
            </a:r>
            <a:r>
              <a:rPr lang="en-US" altLang="ko-KR" dirty="0">
                <a:ea typeface="굴림" panose="020B0600000101010101" pitchFamily="34" charset="-127"/>
              </a:rPr>
              <a:t> when fault occurs</a:t>
            </a: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=&gt; Store data in multiple locations</a:t>
            </a: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i="1" dirty="0">
                <a:solidFill>
                  <a:schemeClr val="accent1"/>
                </a:solidFill>
                <a:ea typeface="굴림" panose="020B0600000101010101" pitchFamily="34" charset="-127"/>
              </a:rPr>
              <a:t>Scalability</a:t>
            </a: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Ability to add resources to system to support more work 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 typeface="Symbol" panose="05050102010706020507" pitchFamily="18" charset="2"/>
              <a:buChar char="Þ"/>
            </a:pPr>
            <a:r>
              <a:rPr lang="en-US" altLang="ko-KR" dirty="0">
                <a:ea typeface="굴림" panose="020B0600000101010101" pitchFamily="34" charset="-127"/>
              </a:rPr>
              <a:t>Just add machines when need more storage/processing power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 typeface="Symbol" panose="05050102010706020507" pitchFamily="18" charset="2"/>
              <a:buChar char="Þ"/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 algn="ctr">
              <a:spcBef>
                <a:spcPct val="10000"/>
              </a:spcBef>
              <a:buNone/>
            </a:pPr>
            <a:r>
              <a:rPr lang="en-US" altLang="ko-KR" dirty="0">
                <a:solidFill>
                  <a:schemeClr val="accent1"/>
                </a:solidFill>
                <a:ea typeface="굴림" panose="020B0600000101010101" pitchFamily="34" charset="-127"/>
              </a:rPr>
              <a:t>Transparency</a:t>
            </a:r>
          </a:p>
          <a:p>
            <a:pPr marL="0" indent="0" algn="ctr">
              <a:spcBef>
                <a:spcPct val="1000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The ability of the system to mask its complexity behind a simple interface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 typeface="Symbol" panose="05050102010706020507" pitchFamily="18" charset="2"/>
              <a:buChar char="Þ"/>
            </a:pPr>
            <a:endParaRPr lang="en-US" altLang="ko-KR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149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7B0E6EF-46D7-FF42-8B55-A298905925E3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bg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Transparency</a:t>
            </a:r>
          </a:p>
        </p:txBody>
      </p:sp>
      <p:sp>
        <p:nvSpPr>
          <p:cNvPr id="92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10820400" cy="5562600"/>
          </a:xfrm>
        </p:spPr>
        <p:txBody>
          <a:bodyPr>
            <a:normAutofit/>
          </a:bodyPr>
          <a:lstStyle/>
          <a:p>
            <a:pPr marL="0" indent="0" algn="ctr">
              <a:spcBef>
                <a:spcPct val="10000"/>
              </a:spcBef>
              <a:buNone/>
            </a:pPr>
            <a:r>
              <a:rPr lang="en-US" altLang="ko-KR" sz="2400" dirty="0">
                <a:solidFill>
                  <a:schemeClr val="accent1"/>
                </a:solidFill>
                <a:ea typeface="굴림" panose="020B0600000101010101" pitchFamily="34" charset="-127"/>
              </a:rPr>
              <a:t>Location:</a:t>
            </a:r>
            <a:r>
              <a:rPr lang="en-US" altLang="ko-KR" sz="2400" dirty="0">
                <a:ea typeface="굴림" panose="020B0600000101010101" pitchFamily="34" charset="-127"/>
              </a:rPr>
              <a:t> Can’t tell where resources are located</a:t>
            </a:r>
          </a:p>
          <a:p>
            <a:pPr marL="0" indent="0" algn="ctr">
              <a:spcBef>
                <a:spcPct val="10000"/>
              </a:spcBef>
              <a:buNone/>
            </a:pPr>
            <a:endParaRPr lang="en-US" altLang="ko-KR" sz="2400" dirty="0">
              <a:ea typeface="굴림" panose="020B0600000101010101" pitchFamily="34" charset="-127"/>
            </a:endParaRPr>
          </a:p>
          <a:p>
            <a:pPr marL="457200" lvl="1" indent="0" algn="ctr">
              <a:spcBef>
                <a:spcPct val="10000"/>
              </a:spcBef>
              <a:buNone/>
            </a:pPr>
            <a:r>
              <a:rPr lang="en-US" altLang="ko-KR" sz="2400" dirty="0">
                <a:solidFill>
                  <a:schemeClr val="accent1"/>
                </a:solidFill>
                <a:ea typeface="굴림" panose="020B0600000101010101" pitchFamily="34" charset="-127"/>
              </a:rPr>
              <a:t>Migration: </a:t>
            </a:r>
            <a:r>
              <a:rPr lang="en-US" altLang="ko-KR" sz="2400" dirty="0">
                <a:ea typeface="굴림" panose="020B0600000101010101" pitchFamily="34" charset="-127"/>
              </a:rPr>
              <a:t>Resources may move without the user knowing</a:t>
            </a:r>
          </a:p>
          <a:p>
            <a:pPr marL="457200" lvl="1" indent="0" algn="ctr">
              <a:spcBef>
                <a:spcPct val="10000"/>
              </a:spcBef>
              <a:buNone/>
            </a:pPr>
            <a:endParaRPr lang="en-US" altLang="ko-KR" sz="2400" dirty="0">
              <a:ea typeface="굴림" panose="020B0600000101010101" pitchFamily="34" charset="-127"/>
            </a:endParaRPr>
          </a:p>
          <a:p>
            <a:pPr marL="457200" lvl="1" indent="0" algn="ctr">
              <a:spcBef>
                <a:spcPct val="10000"/>
              </a:spcBef>
              <a:buNone/>
            </a:pPr>
            <a:r>
              <a:rPr lang="en-US" altLang="ko-KR" sz="2400" dirty="0">
                <a:solidFill>
                  <a:schemeClr val="accent1"/>
                </a:solidFill>
                <a:ea typeface="굴림" panose="020B0600000101010101" pitchFamily="34" charset="-127"/>
              </a:rPr>
              <a:t>Replication: </a:t>
            </a:r>
            <a:r>
              <a:rPr lang="en-US" altLang="ko-KR" sz="2400" dirty="0">
                <a:ea typeface="굴림" panose="020B0600000101010101" pitchFamily="34" charset="-127"/>
              </a:rPr>
              <a:t>Can’t tell how many copies of resource exist</a:t>
            </a:r>
          </a:p>
          <a:p>
            <a:pPr marL="457200" lvl="1" indent="0" algn="ctr">
              <a:spcBef>
                <a:spcPct val="10000"/>
              </a:spcBef>
              <a:buNone/>
            </a:pPr>
            <a:endParaRPr lang="en-US" altLang="ko-KR" sz="2400" dirty="0">
              <a:ea typeface="굴림" panose="020B0600000101010101" pitchFamily="34" charset="-127"/>
            </a:endParaRPr>
          </a:p>
          <a:p>
            <a:pPr marL="457200" lvl="1" indent="0" algn="ctr">
              <a:spcBef>
                <a:spcPct val="10000"/>
              </a:spcBef>
              <a:buNone/>
            </a:pPr>
            <a:r>
              <a:rPr lang="en-US" altLang="ko-KR" sz="2400" dirty="0">
                <a:solidFill>
                  <a:schemeClr val="accent1"/>
                </a:solidFill>
                <a:ea typeface="굴림" panose="020B0600000101010101" pitchFamily="34" charset="-127"/>
              </a:rPr>
              <a:t>Concurrency: </a:t>
            </a:r>
            <a:r>
              <a:rPr lang="en-US" altLang="ko-KR" sz="2400" dirty="0">
                <a:ea typeface="굴림" panose="020B0600000101010101" pitchFamily="34" charset="-127"/>
              </a:rPr>
              <a:t>Can’t tell how many users there are</a:t>
            </a:r>
          </a:p>
          <a:p>
            <a:pPr marL="457200" lvl="1" indent="0" algn="ctr">
              <a:spcBef>
                <a:spcPct val="10000"/>
              </a:spcBef>
              <a:buNone/>
            </a:pPr>
            <a:endParaRPr lang="en-US" altLang="ko-KR" sz="2400" dirty="0">
              <a:ea typeface="굴림" panose="020B0600000101010101" pitchFamily="34" charset="-127"/>
            </a:endParaRPr>
          </a:p>
          <a:p>
            <a:pPr marL="457200" lvl="1" indent="0" algn="ctr">
              <a:spcBef>
                <a:spcPct val="10000"/>
              </a:spcBef>
              <a:buNone/>
            </a:pPr>
            <a:r>
              <a:rPr lang="en-US" altLang="ko-KR" sz="2400" dirty="0">
                <a:solidFill>
                  <a:schemeClr val="accent1"/>
                </a:solidFill>
                <a:ea typeface="굴림" panose="020B0600000101010101" pitchFamily="34" charset="-127"/>
              </a:rPr>
              <a:t>Parallelism: </a:t>
            </a:r>
            <a:r>
              <a:rPr lang="en-US" altLang="ko-KR" sz="2400" dirty="0">
                <a:ea typeface="굴림" panose="020B0600000101010101" pitchFamily="34" charset="-127"/>
              </a:rPr>
              <a:t>System may speed up large jobs by splitting them into smaller pieces</a:t>
            </a:r>
          </a:p>
          <a:p>
            <a:pPr marL="457200" lvl="1" indent="0" algn="ctr">
              <a:spcBef>
                <a:spcPct val="10000"/>
              </a:spcBef>
              <a:buNone/>
            </a:pPr>
            <a:endParaRPr lang="en-US" altLang="ko-KR" sz="2400" dirty="0">
              <a:ea typeface="굴림" panose="020B0600000101010101" pitchFamily="34" charset="-127"/>
            </a:endParaRPr>
          </a:p>
          <a:p>
            <a:pPr marL="457200" lvl="1" indent="0" algn="ctr">
              <a:spcBef>
                <a:spcPct val="10000"/>
              </a:spcBef>
              <a:buNone/>
            </a:pPr>
            <a:r>
              <a:rPr lang="en-US" altLang="ko-KR" sz="2400" dirty="0">
                <a:solidFill>
                  <a:schemeClr val="accent1"/>
                </a:solidFill>
                <a:ea typeface="굴림" panose="020B0600000101010101" pitchFamily="34" charset="-127"/>
              </a:rPr>
              <a:t>Fault Tolerance: </a:t>
            </a:r>
            <a:r>
              <a:rPr lang="en-US" altLang="ko-KR" sz="2400" dirty="0">
                <a:ea typeface="굴림" panose="020B0600000101010101" pitchFamily="34" charset="-127"/>
              </a:rPr>
              <a:t>System may hide various things that go wrong</a:t>
            </a:r>
          </a:p>
        </p:txBody>
      </p:sp>
    </p:spTree>
    <p:extLst>
      <p:ext uri="{BB962C8B-B14F-4D97-AF65-F5344CB8AC3E}">
        <p14:creationId xmlns:p14="http://schemas.microsoft.com/office/powerpoint/2010/main" val="301676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5699" grpId="0" build="p" bldLvl="2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9C02E8-83FA-E1FA-43C8-E2A7CA25130B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bg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8AE8C5C-26D7-4DCD-9672-32E179E7C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challenges of distributed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7B4B3-7783-4BC8-9676-D633EB1F3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600200"/>
            <a:ext cx="10566400" cy="32766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How do you get machines to </a:t>
            </a:r>
            <a:r>
              <a:rPr lang="en-US" dirty="0">
                <a:solidFill>
                  <a:schemeClr val="accent1"/>
                </a:solidFill>
              </a:rPr>
              <a:t>communicate</a:t>
            </a:r>
            <a:r>
              <a:rPr lang="en-US" dirty="0"/>
              <a:t>?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How do you get machines to </a:t>
            </a:r>
            <a:r>
              <a:rPr lang="en-US" dirty="0">
                <a:solidFill>
                  <a:schemeClr val="accent1"/>
                </a:solidFill>
              </a:rPr>
              <a:t>coordinate</a:t>
            </a:r>
            <a:r>
              <a:rPr lang="en-US" dirty="0"/>
              <a:t>?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How do you deal with </a:t>
            </a:r>
            <a:r>
              <a:rPr lang="en-US" dirty="0">
                <a:solidFill>
                  <a:schemeClr val="accent1"/>
                </a:solidFill>
              </a:rPr>
              <a:t>failures</a:t>
            </a:r>
            <a:r>
              <a:rPr lang="en-US" dirty="0"/>
              <a:t>?</a:t>
            </a:r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/>
              <a:t>How do you deal with </a:t>
            </a:r>
            <a:r>
              <a:rPr lang="en-US" dirty="0">
                <a:solidFill>
                  <a:schemeClr val="accent1"/>
                </a:solidFill>
              </a:rPr>
              <a:t>security</a:t>
            </a:r>
            <a:r>
              <a:rPr lang="en-US" dirty="0"/>
              <a:t> (corrupted machines)? </a:t>
            </a:r>
          </a:p>
        </p:txBody>
      </p:sp>
    </p:spTree>
    <p:extLst>
      <p:ext uri="{BB962C8B-B14F-4D97-AF65-F5344CB8AC3E}">
        <p14:creationId xmlns:p14="http://schemas.microsoft.com/office/powerpoint/2010/main" val="41528934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6CE4BA3-7C52-3F8C-6856-CA85FD033894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bg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47BDC9A-9D53-47A9-AE13-2E3970B84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roadmap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B6036B8-B4BE-A69B-998E-64E394EF9D20}"/>
              </a:ext>
            </a:extLst>
          </p:cNvPr>
          <p:cNvSpPr txBox="1">
            <a:spLocks/>
          </p:cNvSpPr>
          <p:nvPr/>
        </p:nvSpPr>
        <p:spPr bwMode="auto">
          <a:xfrm>
            <a:off x="3486150" y="1371600"/>
            <a:ext cx="5219700" cy="609600"/>
          </a:xfrm>
          <a:prstGeom prst="roundRect">
            <a:avLst/>
          </a:prstGeom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 dirty="0">
                <a:latin typeface="+mn-lt"/>
              </a:rPr>
              <a:t>Distributed File Systems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FBADCDE-378C-DFAB-3621-3401BE6477C8}"/>
              </a:ext>
            </a:extLst>
          </p:cNvPr>
          <p:cNvSpPr txBox="1">
            <a:spLocks/>
          </p:cNvSpPr>
          <p:nvPr/>
        </p:nvSpPr>
        <p:spPr bwMode="auto">
          <a:xfrm>
            <a:off x="3486150" y="2514600"/>
            <a:ext cx="5219700" cy="914400"/>
          </a:xfrm>
          <a:prstGeom prst="roundRect">
            <a:avLst/>
          </a:prstGeom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 dirty="0">
                <a:latin typeface="+mn-lt"/>
              </a:rPr>
              <a:t>Peer-To-Peer System: </a:t>
            </a:r>
            <a:br>
              <a:rPr lang="en-US" kern="0" dirty="0">
                <a:latin typeface="+mn-lt"/>
              </a:rPr>
            </a:br>
            <a:r>
              <a:rPr lang="en-US" kern="0" dirty="0">
                <a:latin typeface="+mn-lt"/>
              </a:rPr>
              <a:t>The Internet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9D1743-FF48-19DC-6179-4BACDCA88A86}"/>
              </a:ext>
            </a:extLst>
          </p:cNvPr>
          <p:cNvSpPr txBox="1">
            <a:spLocks/>
          </p:cNvSpPr>
          <p:nvPr/>
        </p:nvSpPr>
        <p:spPr bwMode="auto">
          <a:xfrm>
            <a:off x="3486150" y="3982872"/>
            <a:ext cx="5219700" cy="609600"/>
          </a:xfrm>
          <a:prstGeom prst="roundRect">
            <a:avLst/>
          </a:prstGeom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fr-FR" kern="0" dirty="0">
                <a:latin typeface="+mn-lt"/>
              </a:rPr>
              <a:t>Distributed D</a:t>
            </a:r>
            <a:r>
              <a:rPr lang="en-US" kern="0" dirty="0" err="1">
                <a:latin typeface="+mn-lt"/>
              </a:rPr>
              <a:t>ata</a:t>
            </a:r>
            <a:r>
              <a:rPr lang="en-US" kern="0" dirty="0">
                <a:latin typeface="+mn-lt"/>
              </a:rPr>
              <a:t> Processing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C5805CA-2FA5-BA70-D01A-15242342A139}"/>
              </a:ext>
            </a:extLst>
          </p:cNvPr>
          <p:cNvSpPr txBox="1">
            <a:spLocks/>
          </p:cNvSpPr>
          <p:nvPr/>
        </p:nvSpPr>
        <p:spPr bwMode="auto">
          <a:xfrm>
            <a:off x="3486150" y="5219700"/>
            <a:ext cx="5219700" cy="1295400"/>
          </a:xfrm>
          <a:prstGeom prst="roundRect">
            <a:avLst/>
          </a:prstGeom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fr-FR" kern="0" dirty="0">
                <a:latin typeface="+mn-lt"/>
              </a:rPr>
              <a:t>Coordination</a:t>
            </a:r>
          </a:p>
          <a:p>
            <a:pPr marL="0" indent="0" algn="ctr">
              <a:buFontTx/>
              <a:buNone/>
            </a:pPr>
            <a:r>
              <a:rPr lang="fr-FR" kern="0" dirty="0">
                <a:latin typeface="+mn-lt"/>
              </a:rPr>
              <a:t> (Atomic Commit and Consensus)</a:t>
            </a:r>
            <a:endParaRPr lang="en-US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03936164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0759663-105E-169D-5EAB-8A421395B9A3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bg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4F282D0-FA84-5552-7C2F-76C4798DC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machines communicate?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5E3D2A-A1D0-EB73-57BE-0EA559AB1F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165428"/>
            <a:ext cx="11277600" cy="3562014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/>
              <a:t>A protocol is </a:t>
            </a:r>
            <a:r>
              <a:rPr lang="en-US" kern="0" dirty="0">
                <a:solidFill>
                  <a:schemeClr val="accent1"/>
                </a:solidFill>
              </a:rPr>
              <a:t>an agreement on how to communicate</a:t>
            </a:r>
            <a:r>
              <a:rPr lang="en-US" kern="0" dirty="0"/>
              <a:t>, </a:t>
            </a:r>
          </a:p>
          <a:p>
            <a:pPr algn="ctr"/>
            <a:endParaRPr lang="en-US" kern="0" dirty="0"/>
          </a:p>
          <a:p>
            <a:pPr lvl="1" algn="ctr"/>
            <a:r>
              <a:rPr lang="en-US" kern="0" dirty="0">
                <a:solidFill>
                  <a:schemeClr val="accent1"/>
                </a:solidFill>
              </a:rPr>
              <a:t>Syntax: </a:t>
            </a:r>
            <a:r>
              <a:rPr lang="en-US" kern="0" dirty="0"/>
              <a:t>how a communication is specified &amp; structured</a:t>
            </a:r>
          </a:p>
          <a:p>
            <a:pPr lvl="2" algn="ctr"/>
            <a:r>
              <a:rPr lang="en-US" kern="0" dirty="0"/>
              <a:t>Format, order messages are sent and received</a:t>
            </a:r>
          </a:p>
          <a:p>
            <a:pPr lvl="1" algn="ctr"/>
            <a:r>
              <a:rPr lang="en-US" kern="0" dirty="0">
                <a:solidFill>
                  <a:schemeClr val="accent1"/>
                </a:solidFill>
              </a:rPr>
              <a:t>Semantics: </a:t>
            </a:r>
            <a:r>
              <a:rPr lang="en-US" kern="0" dirty="0"/>
              <a:t>what a communication means</a:t>
            </a:r>
          </a:p>
          <a:p>
            <a:pPr lvl="2" algn="ctr"/>
            <a:r>
              <a:rPr lang="en-US" kern="0" dirty="0"/>
              <a:t>Actions taken when transmitting, receiving, or when a timer expires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E79A816-F282-2402-E9F2-62293D65BD85}"/>
              </a:ext>
            </a:extLst>
          </p:cNvPr>
          <p:cNvGrpSpPr/>
          <p:nvPr/>
        </p:nvGrpSpPr>
        <p:grpSpPr>
          <a:xfrm>
            <a:off x="2828906" y="817026"/>
            <a:ext cx="6171753" cy="1349497"/>
            <a:chOff x="1304905" y="817025"/>
            <a:chExt cx="6171753" cy="134949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4A50FD5-8B96-E9AD-C28B-89B6F9F98AB4}"/>
                </a:ext>
              </a:extLst>
            </p:cNvPr>
            <p:cNvGrpSpPr/>
            <p:nvPr/>
          </p:nvGrpSpPr>
          <p:grpSpPr>
            <a:xfrm>
              <a:off x="1304905" y="817025"/>
              <a:ext cx="1523553" cy="1349497"/>
              <a:chOff x="839166" y="4790136"/>
              <a:chExt cx="1827834" cy="1584954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1F141102-8AD9-0686-ED54-93923751CCE6}"/>
                  </a:ext>
                </a:extLst>
              </p:cNvPr>
              <p:cNvSpPr/>
              <p:nvPr/>
            </p:nvSpPr>
            <p:spPr bwMode="auto">
              <a:xfrm>
                <a:off x="839166" y="5652816"/>
                <a:ext cx="457200" cy="381000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dirty="0">
                    <a:latin typeface="Comic Sans MS" pitchFamily="66" charset="0"/>
                  </a:rPr>
                  <a:t>B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0C1477D-6D46-1E01-4497-292E2C0B66FE}"/>
                  </a:ext>
                </a:extLst>
              </p:cNvPr>
              <p:cNvSpPr/>
              <p:nvPr/>
            </p:nvSpPr>
            <p:spPr bwMode="auto">
              <a:xfrm>
                <a:off x="1791666" y="5919516"/>
                <a:ext cx="457200" cy="381000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dirty="0">
                    <a:latin typeface="Gill Sans"/>
                  </a:rPr>
                  <a:t>A</a:t>
                </a: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D4CCCE23-B991-67AB-00FC-1BB668A8AFE7}"/>
                  </a:ext>
                </a:extLst>
              </p:cNvPr>
              <p:cNvSpPr/>
              <p:nvPr/>
            </p:nvSpPr>
            <p:spPr bwMode="auto">
              <a:xfrm>
                <a:off x="1639266" y="4890816"/>
                <a:ext cx="457200" cy="381000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dirty="0">
                    <a:latin typeface="Comic Sans MS" pitchFamily="66" charset="0"/>
                  </a:rPr>
                  <a:t>D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7E37DF20-93A4-D6E9-FA5B-5D4751AAD3E4}"/>
                  </a:ext>
                </a:extLst>
              </p:cNvPr>
              <p:cNvSpPr/>
              <p:nvPr/>
            </p:nvSpPr>
            <p:spPr bwMode="auto">
              <a:xfrm>
                <a:off x="839166" y="5005116"/>
                <a:ext cx="457200" cy="381000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dirty="0">
                    <a:latin typeface="Comic Sans MS" pitchFamily="66" charset="0"/>
                  </a:rPr>
                  <a:t>C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3B6DC72-D91E-51B2-0952-7854112EF2C9}"/>
                  </a:ext>
                </a:extLst>
              </p:cNvPr>
              <p:cNvSpPr/>
              <p:nvPr/>
            </p:nvSpPr>
            <p:spPr bwMode="auto">
              <a:xfrm>
                <a:off x="2209800" y="5410200"/>
                <a:ext cx="457200" cy="381000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dirty="0">
                    <a:latin typeface="Comic Sans MS" pitchFamily="66" charset="0"/>
                  </a:rPr>
                  <a:t>E</a:t>
                </a:r>
              </a:p>
            </p:txBody>
          </p:sp>
          <p:sp>
            <p:nvSpPr>
              <p:cNvPr id="24" name="Curved Down Arrow 3">
                <a:extLst>
                  <a:ext uri="{FF2B5EF4-FFF2-40B4-BE49-F238E27FC236}">
                    <a16:creationId xmlns:a16="http://schemas.microsoft.com/office/drawing/2014/main" id="{226C75E8-8678-27D9-B26B-FFB890B05459}"/>
                  </a:ext>
                </a:extLst>
              </p:cNvPr>
              <p:cNvSpPr/>
              <p:nvPr/>
            </p:nvSpPr>
            <p:spPr bwMode="auto">
              <a:xfrm rot="20819810">
                <a:off x="1163015" y="4790136"/>
                <a:ext cx="609600" cy="196006"/>
              </a:xfrm>
              <a:prstGeom prst="curvedDownArrow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25" name="Curved Down Arrow 9">
                <a:extLst>
                  <a:ext uri="{FF2B5EF4-FFF2-40B4-BE49-F238E27FC236}">
                    <a16:creationId xmlns:a16="http://schemas.microsoft.com/office/drawing/2014/main" id="{A2D8B943-F97B-23BC-19F0-4C21E242BB61}"/>
                  </a:ext>
                </a:extLst>
              </p:cNvPr>
              <p:cNvSpPr/>
              <p:nvPr/>
            </p:nvSpPr>
            <p:spPr bwMode="auto">
              <a:xfrm rot="7940415">
                <a:off x="2165211" y="5900700"/>
                <a:ext cx="609600" cy="186326"/>
              </a:xfrm>
              <a:prstGeom prst="curvedDownArrow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26" name="Curved Down Arrow 10">
                <a:extLst>
                  <a:ext uri="{FF2B5EF4-FFF2-40B4-BE49-F238E27FC236}">
                    <a16:creationId xmlns:a16="http://schemas.microsoft.com/office/drawing/2014/main" id="{3BCD0F83-DA94-F8C4-E76C-38633CC38733}"/>
                  </a:ext>
                </a:extLst>
              </p:cNvPr>
              <p:cNvSpPr/>
              <p:nvPr/>
            </p:nvSpPr>
            <p:spPr bwMode="auto">
              <a:xfrm rot="11751494">
                <a:off x="987137" y="6111904"/>
                <a:ext cx="861157" cy="263186"/>
              </a:xfrm>
              <a:prstGeom prst="curvedDownArrow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27" name="Down Arrow 8">
                <a:extLst>
                  <a:ext uri="{FF2B5EF4-FFF2-40B4-BE49-F238E27FC236}">
                    <a16:creationId xmlns:a16="http://schemas.microsoft.com/office/drawing/2014/main" id="{11A5311A-2915-5F43-F600-CF223988F32B}"/>
                  </a:ext>
                </a:extLst>
              </p:cNvPr>
              <p:cNvSpPr/>
              <p:nvPr/>
            </p:nvSpPr>
            <p:spPr bwMode="auto">
              <a:xfrm rot="13694306">
                <a:off x="1396594" y="5073965"/>
                <a:ext cx="95171" cy="707068"/>
              </a:xfrm>
              <a:prstGeom prst="downArrow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28" name="Down Arrow 12">
                <a:extLst>
                  <a:ext uri="{FF2B5EF4-FFF2-40B4-BE49-F238E27FC236}">
                    <a16:creationId xmlns:a16="http://schemas.microsoft.com/office/drawing/2014/main" id="{FAEE10D7-9BD7-CEB8-273A-B8F4FBEED6F1}"/>
                  </a:ext>
                </a:extLst>
              </p:cNvPr>
              <p:cNvSpPr/>
              <p:nvPr/>
            </p:nvSpPr>
            <p:spPr bwMode="auto">
              <a:xfrm rot="7961161">
                <a:off x="1490748" y="5206761"/>
                <a:ext cx="119056" cy="905084"/>
              </a:xfrm>
              <a:prstGeom prst="downArrow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29" name="Down Arrow 13">
                <a:extLst>
                  <a:ext uri="{FF2B5EF4-FFF2-40B4-BE49-F238E27FC236}">
                    <a16:creationId xmlns:a16="http://schemas.microsoft.com/office/drawing/2014/main" id="{864C3C3C-FFFE-70F8-7562-E9D102A8E64A}"/>
                  </a:ext>
                </a:extLst>
              </p:cNvPr>
              <p:cNvSpPr/>
              <p:nvPr/>
            </p:nvSpPr>
            <p:spPr bwMode="auto">
              <a:xfrm rot="18286472">
                <a:off x="2180542" y="5086032"/>
                <a:ext cx="122666" cy="395690"/>
              </a:xfrm>
              <a:prstGeom prst="downArrow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latin typeface="Comic Sans MS" pitchFamily="66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9A895C8-4329-75B1-88E6-9EDBC3DFCF74}"/>
                </a:ext>
              </a:extLst>
            </p:cNvPr>
            <p:cNvGrpSpPr/>
            <p:nvPr/>
          </p:nvGrpSpPr>
          <p:grpSpPr>
            <a:xfrm>
              <a:off x="5953105" y="817025"/>
              <a:ext cx="1523553" cy="1349497"/>
              <a:chOff x="839166" y="4790136"/>
              <a:chExt cx="1827834" cy="1584954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5462899-661B-F8A1-A062-6A75ABC480ED}"/>
                  </a:ext>
                </a:extLst>
              </p:cNvPr>
              <p:cNvSpPr/>
              <p:nvPr/>
            </p:nvSpPr>
            <p:spPr bwMode="auto">
              <a:xfrm>
                <a:off x="839166" y="5652816"/>
                <a:ext cx="457200" cy="381000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dirty="0">
                    <a:latin typeface="Comic Sans MS" pitchFamily="66" charset="0"/>
                  </a:rPr>
                  <a:t>B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C10D00DB-BF31-C1BB-A574-AD0D45DBA348}"/>
                  </a:ext>
                </a:extLst>
              </p:cNvPr>
              <p:cNvSpPr/>
              <p:nvPr/>
            </p:nvSpPr>
            <p:spPr bwMode="auto">
              <a:xfrm>
                <a:off x="1791666" y="5919516"/>
                <a:ext cx="457200" cy="381000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dirty="0">
                    <a:latin typeface="Gill Sans"/>
                  </a:rPr>
                  <a:t>A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0489291-2038-A230-7C05-EADE1334B4FF}"/>
                  </a:ext>
                </a:extLst>
              </p:cNvPr>
              <p:cNvSpPr/>
              <p:nvPr/>
            </p:nvSpPr>
            <p:spPr bwMode="auto">
              <a:xfrm>
                <a:off x="1639266" y="4890816"/>
                <a:ext cx="457200" cy="381000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dirty="0">
                    <a:latin typeface="Comic Sans MS" pitchFamily="66" charset="0"/>
                  </a:rPr>
                  <a:t>D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049DD6C-6A47-B9AA-9CFA-8F73DCCDB0A3}"/>
                  </a:ext>
                </a:extLst>
              </p:cNvPr>
              <p:cNvSpPr/>
              <p:nvPr/>
            </p:nvSpPr>
            <p:spPr bwMode="auto">
              <a:xfrm>
                <a:off x="839166" y="5005116"/>
                <a:ext cx="457200" cy="381000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dirty="0">
                    <a:latin typeface="Comic Sans MS" pitchFamily="66" charset="0"/>
                  </a:rPr>
                  <a:t>C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9F97993-5902-F192-710B-11B3E6AA5BEF}"/>
                  </a:ext>
                </a:extLst>
              </p:cNvPr>
              <p:cNvSpPr/>
              <p:nvPr/>
            </p:nvSpPr>
            <p:spPr bwMode="auto">
              <a:xfrm>
                <a:off x="2209800" y="5410200"/>
                <a:ext cx="457200" cy="381000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dirty="0">
                    <a:latin typeface="Comic Sans MS" pitchFamily="66" charset="0"/>
                  </a:rPr>
                  <a:t>E</a:t>
                </a:r>
              </a:p>
            </p:txBody>
          </p:sp>
          <p:sp>
            <p:nvSpPr>
              <p:cNvPr id="13" name="Curved Down Arrow 37">
                <a:extLst>
                  <a:ext uri="{FF2B5EF4-FFF2-40B4-BE49-F238E27FC236}">
                    <a16:creationId xmlns:a16="http://schemas.microsoft.com/office/drawing/2014/main" id="{5BE209B7-3A1A-7C3D-7F1C-F77A1A4154B3}"/>
                  </a:ext>
                </a:extLst>
              </p:cNvPr>
              <p:cNvSpPr/>
              <p:nvPr/>
            </p:nvSpPr>
            <p:spPr bwMode="auto">
              <a:xfrm rot="20819810">
                <a:off x="1163015" y="4790136"/>
                <a:ext cx="609600" cy="196006"/>
              </a:xfrm>
              <a:prstGeom prst="curvedDownArrow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14" name="Curved Down Arrow 38">
                <a:extLst>
                  <a:ext uri="{FF2B5EF4-FFF2-40B4-BE49-F238E27FC236}">
                    <a16:creationId xmlns:a16="http://schemas.microsoft.com/office/drawing/2014/main" id="{6426C339-5556-6960-5CA0-F5015A085296}"/>
                  </a:ext>
                </a:extLst>
              </p:cNvPr>
              <p:cNvSpPr/>
              <p:nvPr/>
            </p:nvSpPr>
            <p:spPr bwMode="auto">
              <a:xfrm rot="7940415">
                <a:off x="2165211" y="5900700"/>
                <a:ext cx="609600" cy="186326"/>
              </a:xfrm>
              <a:prstGeom prst="curvedDownArrow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15" name="Curved Down Arrow 39">
                <a:extLst>
                  <a:ext uri="{FF2B5EF4-FFF2-40B4-BE49-F238E27FC236}">
                    <a16:creationId xmlns:a16="http://schemas.microsoft.com/office/drawing/2014/main" id="{83DEE693-09FB-E607-2607-3C38A6812339}"/>
                  </a:ext>
                </a:extLst>
              </p:cNvPr>
              <p:cNvSpPr/>
              <p:nvPr/>
            </p:nvSpPr>
            <p:spPr bwMode="auto">
              <a:xfrm rot="11751494">
                <a:off x="987137" y="6111904"/>
                <a:ext cx="861157" cy="263186"/>
              </a:xfrm>
              <a:prstGeom prst="curvedDownArrow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16" name="Down Arrow 40">
                <a:extLst>
                  <a:ext uri="{FF2B5EF4-FFF2-40B4-BE49-F238E27FC236}">
                    <a16:creationId xmlns:a16="http://schemas.microsoft.com/office/drawing/2014/main" id="{68303CBE-A015-C47B-F2FF-DE4E130763B6}"/>
                  </a:ext>
                </a:extLst>
              </p:cNvPr>
              <p:cNvSpPr/>
              <p:nvPr/>
            </p:nvSpPr>
            <p:spPr bwMode="auto">
              <a:xfrm rot="13694306">
                <a:off x="1396594" y="5073965"/>
                <a:ext cx="95171" cy="707068"/>
              </a:xfrm>
              <a:prstGeom prst="downArrow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17" name="Down Arrow 41">
                <a:extLst>
                  <a:ext uri="{FF2B5EF4-FFF2-40B4-BE49-F238E27FC236}">
                    <a16:creationId xmlns:a16="http://schemas.microsoft.com/office/drawing/2014/main" id="{3C6984CA-FD7C-8E3D-21D7-EC214AB4E2FB}"/>
                  </a:ext>
                </a:extLst>
              </p:cNvPr>
              <p:cNvSpPr/>
              <p:nvPr/>
            </p:nvSpPr>
            <p:spPr bwMode="auto">
              <a:xfrm rot="7961161">
                <a:off x="1490748" y="5206761"/>
                <a:ext cx="119056" cy="905084"/>
              </a:xfrm>
              <a:prstGeom prst="downArrow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18" name="Down Arrow 42">
                <a:extLst>
                  <a:ext uri="{FF2B5EF4-FFF2-40B4-BE49-F238E27FC236}">
                    <a16:creationId xmlns:a16="http://schemas.microsoft.com/office/drawing/2014/main" id="{28444868-9F86-3A50-D55D-E900A65C7724}"/>
                  </a:ext>
                </a:extLst>
              </p:cNvPr>
              <p:cNvSpPr/>
              <p:nvPr/>
            </p:nvSpPr>
            <p:spPr bwMode="auto">
              <a:xfrm rot="18286472">
                <a:off x="2180542" y="5086032"/>
                <a:ext cx="122666" cy="395690"/>
              </a:xfrm>
              <a:prstGeom prst="downArrow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latin typeface="Comic Sans MS" pitchFamily="66" charset="0"/>
                </a:endParaRPr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216EEA7-AB05-36AF-870A-5B1EDA34C88C}"/>
              </a:ext>
            </a:extLst>
          </p:cNvPr>
          <p:cNvGrpSpPr/>
          <p:nvPr/>
        </p:nvGrpSpPr>
        <p:grpSpPr>
          <a:xfrm>
            <a:off x="2353048" y="1964500"/>
            <a:ext cx="7043049" cy="854901"/>
            <a:chOff x="829047" y="1964499"/>
            <a:chExt cx="7043049" cy="854901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275658F-6A20-D563-767C-CD4DF759A42B}"/>
                </a:ext>
              </a:extLst>
            </p:cNvPr>
            <p:cNvGrpSpPr/>
            <p:nvPr/>
          </p:nvGrpSpPr>
          <p:grpSpPr>
            <a:xfrm rot="2238709">
              <a:off x="829047" y="1964499"/>
              <a:ext cx="408162" cy="814545"/>
              <a:chOff x="1725438" y="5814855"/>
              <a:chExt cx="408162" cy="814545"/>
            </a:xfrm>
          </p:grpSpPr>
          <p:sp>
            <p:nvSpPr>
              <p:cNvPr id="37" name="Flowchart: Magnetic Disk 36">
                <a:extLst>
                  <a:ext uri="{FF2B5EF4-FFF2-40B4-BE49-F238E27FC236}">
                    <a16:creationId xmlns:a16="http://schemas.microsoft.com/office/drawing/2014/main" id="{C658FD28-C494-154E-6D0B-7ED95FC916E6}"/>
                  </a:ext>
                </a:extLst>
              </p:cNvPr>
              <p:cNvSpPr/>
              <p:nvPr/>
            </p:nvSpPr>
            <p:spPr bwMode="auto">
              <a:xfrm>
                <a:off x="1725438" y="6172200"/>
                <a:ext cx="408162" cy="457200"/>
              </a:xfrm>
              <a:prstGeom prst="flowChartMagneticDisk">
                <a:avLst/>
              </a:prstGeom>
              <a:solidFill>
                <a:srgbClr val="FFC000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38" name="Down Arrow 29">
                <a:extLst>
                  <a:ext uri="{FF2B5EF4-FFF2-40B4-BE49-F238E27FC236}">
                    <a16:creationId xmlns:a16="http://schemas.microsoft.com/office/drawing/2014/main" id="{BD722BA3-F233-5576-A5DA-2AB59B30A457}"/>
                  </a:ext>
                </a:extLst>
              </p:cNvPr>
              <p:cNvSpPr/>
              <p:nvPr/>
            </p:nvSpPr>
            <p:spPr bwMode="auto">
              <a:xfrm>
                <a:off x="1809799" y="5814855"/>
                <a:ext cx="239441" cy="305479"/>
              </a:xfrm>
              <a:prstGeom prst="downArrow">
                <a:avLst/>
              </a:prstGeom>
              <a:solidFill>
                <a:srgbClr val="FC230C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65D18BD-7351-C135-8DBE-62B8A256530F}"/>
                </a:ext>
              </a:extLst>
            </p:cNvPr>
            <p:cNvSpPr txBox="1"/>
            <p:nvPr/>
          </p:nvSpPr>
          <p:spPr>
            <a:xfrm>
              <a:off x="1088865" y="2234625"/>
              <a:ext cx="9685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"/>
                </a:rPr>
                <a:t>Stable</a:t>
              </a:r>
            </a:p>
            <a:p>
              <a:pPr algn="ctr"/>
              <a:r>
                <a:rPr lang="en-US" sz="1600" dirty="0">
                  <a:latin typeface="Gill Sans"/>
                </a:rPr>
                <a:t>Storage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5A386CA-3610-1485-90A7-3BF80BFE7C3B}"/>
                </a:ext>
              </a:extLst>
            </p:cNvPr>
            <p:cNvSpPr txBox="1"/>
            <p:nvPr/>
          </p:nvSpPr>
          <p:spPr>
            <a:xfrm>
              <a:off x="6578664" y="2234625"/>
              <a:ext cx="9685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"/>
                </a:rPr>
                <a:t>Stable</a:t>
              </a:r>
            </a:p>
            <a:p>
              <a:pPr algn="ctr"/>
              <a:r>
                <a:rPr lang="en-US" sz="1600" dirty="0">
                  <a:latin typeface="Gill Sans"/>
                </a:rPr>
                <a:t>Storage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D20DC1B-0C93-C155-391D-A8ACC1816DE1}"/>
                </a:ext>
              </a:extLst>
            </p:cNvPr>
            <p:cNvGrpSpPr/>
            <p:nvPr/>
          </p:nvGrpSpPr>
          <p:grpSpPr>
            <a:xfrm rot="19361291" flipH="1">
              <a:off x="7463934" y="1964499"/>
              <a:ext cx="408162" cy="814545"/>
              <a:chOff x="1725438" y="5814855"/>
              <a:chExt cx="408162" cy="814545"/>
            </a:xfrm>
          </p:grpSpPr>
          <p:sp>
            <p:nvSpPr>
              <p:cNvPr id="35" name="Flowchart: Magnetic Disk 34">
                <a:extLst>
                  <a:ext uri="{FF2B5EF4-FFF2-40B4-BE49-F238E27FC236}">
                    <a16:creationId xmlns:a16="http://schemas.microsoft.com/office/drawing/2014/main" id="{92346510-AA73-5F01-754C-94B05F0EFD03}"/>
                  </a:ext>
                </a:extLst>
              </p:cNvPr>
              <p:cNvSpPr/>
              <p:nvPr/>
            </p:nvSpPr>
            <p:spPr bwMode="auto">
              <a:xfrm>
                <a:off x="1725438" y="6172200"/>
                <a:ext cx="408162" cy="457200"/>
              </a:xfrm>
              <a:prstGeom prst="flowChartMagneticDisk">
                <a:avLst/>
              </a:prstGeom>
              <a:solidFill>
                <a:srgbClr val="FFC000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36" name="Down Arrow 53">
                <a:extLst>
                  <a:ext uri="{FF2B5EF4-FFF2-40B4-BE49-F238E27FC236}">
                    <a16:creationId xmlns:a16="http://schemas.microsoft.com/office/drawing/2014/main" id="{11A25132-79A8-E75E-81F6-D384F7E7D603}"/>
                  </a:ext>
                </a:extLst>
              </p:cNvPr>
              <p:cNvSpPr/>
              <p:nvPr/>
            </p:nvSpPr>
            <p:spPr bwMode="auto">
              <a:xfrm>
                <a:off x="1809799" y="5814855"/>
                <a:ext cx="239441" cy="305479"/>
              </a:xfrm>
              <a:prstGeom prst="downArrow">
                <a:avLst/>
              </a:prstGeom>
              <a:solidFill>
                <a:srgbClr val="FC230C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</p:grpSp>
      <p:sp>
        <p:nvSpPr>
          <p:cNvPr id="39" name="Cloud 38">
            <a:extLst>
              <a:ext uri="{FF2B5EF4-FFF2-40B4-BE49-F238E27FC236}">
                <a16:creationId xmlns:a16="http://schemas.microsoft.com/office/drawing/2014/main" id="{7CF326D3-62FE-D9AA-109E-48E20EE42E6A}"/>
              </a:ext>
            </a:extLst>
          </p:cNvPr>
          <p:cNvSpPr/>
          <p:nvPr/>
        </p:nvSpPr>
        <p:spPr bwMode="auto">
          <a:xfrm>
            <a:off x="4714895" y="900470"/>
            <a:ext cx="2382227" cy="1624604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>
              <a:latin typeface="Comic Sans MS" pitchFamily="66" charset="0"/>
            </a:endParaRPr>
          </a:p>
        </p:txBody>
      </p:sp>
      <p:sp>
        <p:nvSpPr>
          <p:cNvPr id="40" name="Up-Down Arrow 27">
            <a:extLst>
              <a:ext uri="{FF2B5EF4-FFF2-40B4-BE49-F238E27FC236}">
                <a16:creationId xmlns:a16="http://schemas.microsoft.com/office/drawing/2014/main" id="{1E294FF7-3BB4-5145-6CFE-61FE3DEB2228}"/>
              </a:ext>
            </a:extLst>
          </p:cNvPr>
          <p:cNvSpPr/>
          <p:nvPr/>
        </p:nvSpPr>
        <p:spPr bwMode="auto">
          <a:xfrm rot="5400000">
            <a:off x="5494119" y="398688"/>
            <a:ext cx="886423" cy="2666704"/>
          </a:xfrm>
          <a:prstGeom prst="upDownArrow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Gill Sans"/>
              </a:rPr>
              <a:t>Protocol Exchange</a:t>
            </a:r>
          </a:p>
        </p:txBody>
      </p:sp>
    </p:spTree>
    <p:extLst>
      <p:ext uri="{BB962C8B-B14F-4D97-AF65-F5344CB8AC3E}">
        <p14:creationId xmlns:p14="http://schemas.microsoft.com/office/powerpoint/2010/main" val="27421812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B6A00D9-8360-9287-3EA2-F95E45C730C4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bg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0800"/>
            <a:ext cx="12192000" cy="711200"/>
          </a:xfrm>
        </p:spPr>
        <p:txBody>
          <a:bodyPr/>
          <a:lstStyle/>
          <a:p>
            <a:pPr eaLnBrk="1" hangingPunct="1"/>
            <a:r>
              <a:rPr lang="en-US" dirty="0">
                <a:latin typeface="+mj-lt"/>
                <a:ea typeface="MS PGothic" charset="0"/>
              </a:rPr>
              <a:t>Examples of Protocols in Human Interactions</a:t>
            </a:r>
            <a:endParaRPr lang="en-US" sz="1800" dirty="0">
              <a:latin typeface="+mj-lt"/>
              <a:ea typeface="MS PGothic" charset="0"/>
            </a:endParaRPr>
          </a:p>
        </p:txBody>
      </p:sp>
      <p:sp>
        <p:nvSpPr>
          <p:cNvPr id="110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066800"/>
            <a:ext cx="8229600" cy="5257800"/>
          </a:xfrm>
        </p:spPr>
        <p:txBody>
          <a:bodyPr/>
          <a:lstStyle/>
          <a:p>
            <a:pPr marL="533400" indent="-533400" eaLnBrk="1" hangingPunct="1"/>
            <a:r>
              <a:rPr lang="en-US" dirty="0">
                <a:latin typeface="Helvetica" charset="0"/>
                <a:ea typeface="MS PGothic" charset="0"/>
              </a:rPr>
              <a:t>Telephone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sz="2000" dirty="0">
                <a:latin typeface="Helvetica" charset="0"/>
                <a:ea typeface="MS PGothic" charset="0"/>
              </a:rPr>
              <a:t>(Pick up / open up the phone)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sz="2000" dirty="0">
                <a:latin typeface="Helvetica" charset="0"/>
                <a:ea typeface="MS PGothic" charset="0"/>
              </a:rPr>
              <a:t>Listen for a dial tone / see that you have service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sz="2000" dirty="0">
                <a:latin typeface="Helvetica" charset="0"/>
                <a:ea typeface="MS PGothic" charset="0"/>
              </a:rPr>
              <a:t>Dial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sz="2000" dirty="0">
                <a:latin typeface="Helvetica" charset="0"/>
                <a:ea typeface="MS PGothic" charset="0"/>
              </a:rPr>
              <a:t>Should hear ringing …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sz="2000" dirty="0">
                <a:latin typeface="Helvetica" charset="0"/>
                <a:ea typeface="MS PGothic" charset="0"/>
              </a:rPr>
              <a:t>    					</a:t>
            </a:r>
            <a:r>
              <a:rPr lang="en-US" sz="2000" dirty="0" err="1">
                <a:solidFill>
                  <a:srgbClr val="0000FF"/>
                </a:solidFill>
                <a:latin typeface="Helvetica" charset="0"/>
                <a:ea typeface="MS PGothic" charset="0"/>
              </a:rPr>
              <a:t>Callee</a:t>
            </a:r>
            <a:r>
              <a:rPr lang="en-US" sz="2000" dirty="0">
                <a:solidFill>
                  <a:srgbClr val="0000FF"/>
                </a:solidFill>
                <a:latin typeface="Helvetica" charset="0"/>
                <a:ea typeface="MS PGothic" charset="0"/>
              </a:rPr>
              <a:t>: </a:t>
            </a:r>
            <a:r>
              <a:rPr lang="ja-JP" altLang="en-US" sz="2000" dirty="0">
                <a:solidFill>
                  <a:srgbClr val="0000FF"/>
                </a:solidFill>
                <a:latin typeface="Helvetica" charset="0"/>
                <a:ea typeface="MS PGothic" charset="0"/>
              </a:rPr>
              <a:t>“</a:t>
            </a:r>
            <a:r>
              <a:rPr lang="en-US" altLang="ja-JP" sz="2000" dirty="0">
                <a:solidFill>
                  <a:srgbClr val="0000FF"/>
                </a:solidFill>
                <a:latin typeface="Helvetica" charset="0"/>
                <a:ea typeface="MS PGothic" charset="0"/>
              </a:rPr>
              <a:t>Hello?</a:t>
            </a:r>
            <a:r>
              <a:rPr lang="ja-JP" altLang="en-US" sz="2000" dirty="0">
                <a:solidFill>
                  <a:srgbClr val="0000FF"/>
                </a:solidFill>
                <a:latin typeface="Helvetica" charset="0"/>
                <a:ea typeface="MS PGothic" charset="0"/>
              </a:rPr>
              <a:t>”</a:t>
            </a:r>
            <a:endParaRPr lang="en-US" altLang="ja-JP" sz="2000" dirty="0">
              <a:solidFill>
                <a:srgbClr val="0000FF"/>
              </a:solidFill>
              <a:latin typeface="Helvetica" charset="0"/>
              <a:ea typeface="MS PGothic" charset="0"/>
            </a:endParaRPr>
          </a:p>
          <a:p>
            <a:pPr marL="914400" lvl="1" indent="-457200" eaLnBrk="1" hangingPunct="1">
              <a:buFontTx/>
              <a:buAutoNum type="arabicPeriod"/>
            </a:pPr>
            <a:r>
              <a:rPr lang="en-US" sz="2000" dirty="0">
                <a:latin typeface="Helvetica" charset="0"/>
                <a:ea typeface="MS PGothic" charset="0"/>
              </a:rPr>
              <a:t>Caller: </a:t>
            </a:r>
            <a:r>
              <a:rPr lang="ja-JP" altLang="en-US" sz="2000" dirty="0">
                <a:latin typeface="Helvetica" charset="0"/>
                <a:ea typeface="MS PGothic" charset="0"/>
              </a:rPr>
              <a:t>“</a:t>
            </a:r>
            <a:r>
              <a:rPr lang="en-US" altLang="ja-JP" sz="2000" dirty="0">
                <a:latin typeface="Helvetica" charset="0"/>
                <a:ea typeface="MS PGothic" charset="0"/>
              </a:rPr>
              <a:t>Hi, it’s Natacha….</a:t>
            </a:r>
            <a:r>
              <a:rPr lang="ja-JP" altLang="en-US" sz="2000" dirty="0">
                <a:latin typeface="Helvetica" charset="0"/>
                <a:ea typeface="MS PGothic" charset="0"/>
              </a:rPr>
              <a:t>”</a:t>
            </a:r>
            <a:br>
              <a:rPr lang="en-US" altLang="ja-JP" sz="2000" dirty="0">
                <a:latin typeface="Helvetica" charset="0"/>
                <a:ea typeface="MS PGothic" charset="0"/>
              </a:rPr>
            </a:br>
            <a:r>
              <a:rPr lang="en-US" altLang="ja-JP" sz="2000" dirty="0">
                <a:latin typeface="Helvetica" charset="0"/>
                <a:ea typeface="MS PGothic" charset="0"/>
              </a:rPr>
              <a:t>Or: </a:t>
            </a:r>
            <a:r>
              <a:rPr lang="ja-JP" altLang="en-US" sz="2000" dirty="0">
                <a:latin typeface="Helvetica" charset="0"/>
                <a:ea typeface="MS PGothic" charset="0"/>
              </a:rPr>
              <a:t>“</a:t>
            </a:r>
            <a:r>
              <a:rPr lang="en-US" altLang="ja-JP" sz="2000" dirty="0">
                <a:latin typeface="Helvetica" charset="0"/>
                <a:ea typeface="MS PGothic" charset="0"/>
              </a:rPr>
              <a:t>Hi, it’s me</a:t>
            </a:r>
            <a:r>
              <a:rPr lang="ja-JP" altLang="en-US" sz="2000" dirty="0">
                <a:latin typeface="Helvetica" charset="0"/>
                <a:ea typeface="MS PGothic" charset="0"/>
              </a:rPr>
              <a:t>”</a:t>
            </a:r>
            <a:r>
              <a:rPr lang="en-US" altLang="ja-JP" sz="2000" dirty="0">
                <a:latin typeface="Helvetica" charset="0"/>
                <a:ea typeface="MS PGothic" charset="0"/>
              </a:rPr>
              <a:t>  (</a:t>
            </a:r>
            <a:r>
              <a:rPr lang="en-US" altLang="ja-JP" sz="2000" dirty="0">
                <a:latin typeface="Helvetica" charset="0"/>
                <a:ea typeface="MS PGothic" charset="0"/>
                <a:sym typeface="Symbol" charset="0"/>
              </a:rPr>
              <a:t> what’s </a:t>
            </a:r>
            <a:r>
              <a:rPr lang="en-US" altLang="ja-JP" sz="2000" i="1" dirty="0">
                <a:latin typeface="Helvetica" charset="0"/>
                <a:ea typeface="MS PGothic" charset="0"/>
                <a:sym typeface="Symbol" charset="0"/>
              </a:rPr>
              <a:t>that</a:t>
            </a:r>
            <a:r>
              <a:rPr lang="en-US" altLang="ja-JP" sz="2000" dirty="0">
                <a:latin typeface="Helvetica" charset="0"/>
                <a:ea typeface="MS PGothic" charset="0"/>
                <a:sym typeface="Symbol" charset="0"/>
              </a:rPr>
              <a:t> about?)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sz="2000" dirty="0">
                <a:latin typeface="Helvetica" charset="0"/>
                <a:ea typeface="MS PGothic" charset="0"/>
                <a:sym typeface="Symbol" charset="0"/>
              </a:rPr>
              <a:t>Caller: </a:t>
            </a:r>
            <a:r>
              <a:rPr lang="ja-JP" altLang="en-US" sz="2000" dirty="0">
                <a:latin typeface="Helvetica" charset="0"/>
                <a:ea typeface="MS PGothic" charset="0"/>
                <a:sym typeface="Symbol" charset="0"/>
              </a:rPr>
              <a:t>“</a:t>
            </a:r>
            <a:r>
              <a:rPr lang="en-US" altLang="ja-JP" sz="2000" dirty="0">
                <a:latin typeface="Helvetica" charset="0"/>
                <a:ea typeface="MS PGothic" charset="0"/>
                <a:sym typeface="Symbol" charset="0"/>
              </a:rPr>
              <a:t>Hey, do you think … blah blah blah …</a:t>
            </a:r>
            <a:r>
              <a:rPr lang="ja-JP" altLang="en-US" sz="2000" dirty="0">
                <a:latin typeface="Helvetica" charset="0"/>
                <a:ea typeface="MS PGothic" charset="0"/>
                <a:sym typeface="Symbol" charset="0"/>
              </a:rPr>
              <a:t>”</a:t>
            </a:r>
            <a:r>
              <a:rPr lang="en-US" altLang="ja-JP" sz="2000" dirty="0">
                <a:latin typeface="Helvetica" charset="0"/>
                <a:ea typeface="MS PGothic" charset="0"/>
                <a:sym typeface="Symbol" charset="0"/>
              </a:rPr>
              <a:t> </a:t>
            </a:r>
            <a:r>
              <a:rPr lang="en-US" altLang="ja-JP" sz="2000" b="1" dirty="0">
                <a:latin typeface="Helvetica" charset="0"/>
                <a:ea typeface="MS PGothic" charset="0"/>
                <a:sym typeface="Symbol" charset="0"/>
              </a:rPr>
              <a:t>pause</a:t>
            </a:r>
          </a:p>
          <a:p>
            <a:pPr marL="457200" lvl="1" indent="0" eaLnBrk="1" hangingPunct="1">
              <a:buNone/>
            </a:pPr>
            <a:endParaRPr lang="en-US" altLang="ja-JP" sz="2000" dirty="0">
              <a:latin typeface="Helvetica" charset="0"/>
              <a:ea typeface="MS PGothic" charset="0"/>
              <a:sym typeface="Symbol" charset="0"/>
            </a:endParaRPr>
          </a:p>
          <a:p>
            <a:pPr marL="914400" lvl="1" indent="-457200" eaLnBrk="1" hangingPunct="1">
              <a:buFontTx/>
              <a:buAutoNum type="arabicPeriod"/>
            </a:pPr>
            <a:r>
              <a:rPr lang="en-US" sz="2000" dirty="0">
                <a:latin typeface="Helvetica" charset="0"/>
                <a:ea typeface="MS PGothic" charset="0"/>
                <a:sym typeface="Symbol" charset="0"/>
              </a:rPr>
              <a:t> 		</a:t>
            </a:r>
            <a:r>
              <a:rPr lang="en-US" sz="2000" dirty="0" err="1">
                <a:solidFill>
                  <a:srgbClr val="0000FF"/>
                </a:solidFill>
                <a:latin typeface="Helvetica" charset="0"/>
                <a:ea typeface="MS PGothic" charset="0"/>
                <a:sym typeface="Symbol" charset="0"/>
              </a:rPr>
              <a:t>Callee</a:t>
            </a:r>
            <a:r>
              <a:rPr lang="en-US" sz="2000" dirty="0">
                <a:solidFill>
                  <a:srgbClr val="0000FF"/>
                </a:solidFill>
                <a:latin typeface="Helvetica" charset="0"/>
                <a:ea typeface="MS PGothic" charset="0"/>
                <a:sym typeface="Symbol" charset="0"/>
              </a:rPr>
              <a:t>: </a:t>
            </a:r>
            <a:r>
              <a:rPr lang="ja-JP" altLang="en-US" sz="2000" dirty="0">
                <a:solidFill>
                  <a:srgbClr val="0000FF"/>
                </a:solidFill>
                <a:latin typeface="Helvetica" charset="0"/>
                <a:ea typeface="MS PGothic" charset="0"/>
                <a:sym typeface="Symbol" charset="0"/>
              </a:rPr>
              <a:t>“</a:t>
            </a:r>
            <a:r>
              <a:rPr lang="en-US" altLang="ja-JP" sz="2000" dirty="0">
                <a:solidFill>
                  <a:srgbClr val="0000FF"/>
                </a:solidFill>
                <a:latin typeface="Helvetica" charset="0"/>
                <a:ea typeface="MS PGothic" charset="0"/>
                <a:sym typeface="Symbol" charset="0"/>
              </a:rPr>
              <a:t>Yeah, blah blah blah …</a:t>
            </a:r>
            <a:r>
              <a:rPr lang="ja-JP" altLang="en-US" sz="2000" dirty="0">
                <a:solidFill>
                  <a:srgbClr val="0000FF"/>
                </a:solidFill>
                <a:latin typeface="Helvetica" charset="0"/>
                <a:ea typeface="MS PGothic" charset="0"/>
                <a:sym typeface="Symbol" charset="0"/>
              </a:rPr>
              <a:t>”</a:t>
            </a:r>
            <a:r>
              <a:rPr lang="en-US" altLang="ja-JP" sz="2000" dirty="0">
                <a:solidFill>
                  <a:srgbClr val="0000FF"/>
                </a:solidFill>
                <a:latin typeface="Helvetica" charset="0"/>
                <a:ea typeface="MS PGothic" charset="0"/>
                <a:sym typeface="Symbol" charset="0"/>
              </a:rPr>
              <a:t> </a:t>
            </a:r>
            <a:r>
              <a:rPr lang="en-US" altLang="ja-JP" sz="2000" b="1" dirty="0">
                <a:solidFill>
                  <a:srgbClr val="0000FF"/>
                </a:solidFill>
                <a:latin typeface="Helvetica" charset="0"/>
                <a:ea typeface="MS PGothic" charset="0"/>
                <a:sym typeface="Symbol" charset="0"/>
              </a:rPr>
              <a:t>pause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sz="2000" dirty="0">
                <a:latin typeface="Helvetica" charset="0"/>
                <a:ea typeface="MS PGothic" charset="0"/>
                <a:sym typeface="Symbol" charset="0"/>
              </a:rPr>
              <a:t>Caller: Bye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sz="2000" dirty="0">
                <a:latin typeface="Helvetica" charset="0"/>
                <a:ea typeface="MS PGothic" charset="0"/>
                <a:sym typeface="Symbol" charset="0"/>
              </a:rPr>
              <a:t> 					</a:t>
            </a:r>
            <a:r>
              <a:rPr lang="en-US" sz="2000" dirty="0" err="1">
                <a:solidFill>
                  <a:srgbClr val="0000FF"/>
                </a:solidFill>
                <a:latin typeface="Helvetica" charset="0"/>
                <a:ea typeface="MS PGothic" charset="0"/>
                <a:sym typeface="Symbol" charset="0"/>
              </a:rPr>
              <a:t>Callee</a:t>
            </a:r>
            <a:r>
              <a:rPr lang="en-US" sz="2000" dirty="0">
                <a:solidFill>
                  <a:srgbClr val="0000FF"/>
                </a:solidFill>
                <a:latin typeface="Helvetica" charset="0"/>
                <a:ea typeface="MS PGothic" charset="0"/>
                <a:sym typeface="Symbol" charset="0"/>
              </a:rPr>
              <a:t>: Bye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sz="2000" dirty="0">
                <a:latin typeface="Helvetica" charset="0"/>
                <a:ea typeface="MS PGothic" charset="0"/>
                <a:sym typeface="Symbol" charset="0"/>
              </a:rPr>
              <a:t>Hang up</a:t>
            </a:r>
            <a:endParaRPr lang="en-US" sz="2000" dirty="0">
              <a:latin typeface="Helvetica" charset="0"/>
              <a:ea typeface="MS PGothic" charset="0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5562600" y="2819400"/>
            <a:ext cx="1524000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flipH="1">
            <a:off x="5600700" y="3238500"/>
            <a:ext cx="1447800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3048000" y="4267200"/>
            <a:ext cx="1447800" cy="52899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H="1">
            <a:off x="3048000" y="4796192"/>
            <a:ext cx="1447800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4114800" y="5219700"/>
            <a:ext cx="2971800" cy="35974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flipH="1">
            <a:off x="3771900" y="5638800"/>
            <a:ext cx="3314700" cy="36415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3630742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3875" grpId="0" build="p" bldLvl="2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3CBE82A-E884-4CC3-C8BB-86E4552D3508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bg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99060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Message Passing</a:t>
            </a:r>
          </a:p>
        </p:txBody>
      </p:sp>
      <p:sp>
        <p:nvSpPr>
          <p:cNvPr id="1016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95399"/>
            <a:ext cx="10363200" cy="5000625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80000"/>
              </a:lnSpc>
              <a:spcBef>
                <a:spcPct val="1000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How do you actually program a distributed application?</a:t>
            </a:r>
          </a:p>
          <a:p>
            <a:pPr marL="457200" lvl="1" indent="0">
              <a:lnSpc>
                <a:spcPct val="80000"/>
              </a:lnSpc>
              <a:spcBef>
                <a:spcPct val="10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marL="457200" lvl="1" indent="0">
              <a:lnSpc>
                <a:spcPct val="80000"/>
              </a:lnSpc>
              <a:spcBef>
                <a:spcPct val="10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10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1000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Interface:</a:t>
            </a:r>
          </a:p>
          <a:p>
            <a:pPr marL="0" indent="0">
              <a:lnSpc>
                <a:spcPct val="80000"/>
              </a:lnSpc>
              <a:spcBef>
                <a:spcPct val="10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Mailbox (</a:t>
            </a:r>
            <a:r>
              <a:rPr lang="en-US" altLang="ko-KR" dirty="0" err="1">
                <a:ea typeface="굴림" panose="020B0600000101010101" pitchFamily="34" charset="-127"/>
              </a:rPr>
              <a:t>mbox</a:t>
            </a:r>
            <a:r>
              <a:rPr lang="en-US" altLang="ko-KR" dirty="0">
                <a:ea typeface="굴림" panose="020B0600000101010101" pitchFamily="34" charset="-127"/>
              </a:rPr>
              <a:t>): temporary holding area for messages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Send(</a:t>
            </a:r>
            <a:r>
              <a:rPr lang="en-US" altLang="ko-KR" dirty="0" err="1">
                <a:ea typeface="굴림" panose="020B0600000101010101" pitchFamily="34" charset="-127"/>
              </a:rPr>
              <a:t>message,mbox</a:t>
            </a:r>
            <a:r>
              <a:rPr lang="en-US" altLang="ko-KR" dirty="0">
                <a:ea typeface="굴림" panose="020B0600000101010101" pitchFamily="34" charset="-127"/>
              </a:rPr>
              <a:t>)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Receive(</a:t>
            </a:r>
            <a:r>
              <a:rPr lang="en-US" altLang="ko-KR" dirty="0" err="1">
                <a:ea typeface="굴림" panose="020B0600000101010101" pitchFamily="34" charset="-127"/>
              </a:rPr>
              <a:t>buffer,mbox</a:t>
            </a:r>
            <a:r>
              <a:rPr lang="en-US" altLang="ko-KR" dirty="0">
                <a:ea typeface="굴림" panose="020B0600000101010101" pitchFamily="34" charset="-127"/>
              </a:rPr>
              <a:t>)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endParaRPr lang="en-US" altLang="ko-KR" dirty="0">
              <a:ea typeface="굴림" panose="020B0600000101010101" pitchFamily="34" charset="-127"/>
            </a:endParaRPr>
          </a:p>
        </p:txBody>
      </p:sp>
      <p:grpSp>
        <p:nvGrpSpPr>
          <p:cNvPr id="1016836" name="Group 4"/>
          <p:cNvGrpSpPr>
            <a:grpSpLocks/>
          </p:cNvGrpSpPr>
          <p:nvPr/>
        </p:nvGrpSpPr>
        <p:grpSpPr bwMode="auto">
          <a:xfrm>
            <a:off x="2667000" y="1981200"/>
            <a:ext cx="6556375" cy="1304925"/>
            <a:chOff x="576" y="1626"/>
            <a:chExt cx="4130" cy="822"/>
          </a:xfrm>
        </p:grpSpPr>
        <p:sp>
          <p:nvSpPr>
            <p:cNvPr id="19462" name="AutoShape 5"/>
            <p:cNvSpPr>
              <a:spLocks noChangeArrowheads="1"/>
            </p:cNvSpPr>
            <p:nvPr/>
          </p:nvSpPr>
          <p:spPr bwMode="auto">
            <a:xfrm>
              <a:off x="1538" y="1865"/>
              <a:ext cx="360" cy="340"/>
            </a:xfrm>
            <a:prstGeom prst="rightArrow">
              <a:avLst>
                <a:gd name="adj1" fmla="val 50000"/>
                <a:gd name="adj2" fmla="val 26471"/>
              </a:avLst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>
                <a:latin typeface="Gill Sans Light"/>
              </a:endParaRPr>
            </a:p>
          </p:txBody>
        </p:sp>
        <p:sp>
          <p:nvSpPr>
            <p:cNvPr id="19463" name="AutoShape 6"/>
            <p:cNvSpPr>
              <a:spLocks noChangeArrowheads="1"/>
            </p:cNvSpPr>
            <p:nvPr/>
          </p:nvSpPr>
          <p:spPr bwMode="auto">
            <a:xfrm>
              <a:off x="3382" y="1865"/>
              <a:ext cx="360" cy="340"/>
            </a:xfrm>
            <a:prstGeom prst="rightArrow">
              <a:avLst>
                <a:gd name="adj1" fmla="val 50000"/>
                <a:gd name="adj2" fmla="val 26471"/>
              </a:avLst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>
                <a:latin typeface="Gill Sans Light"/>
              </a:endParaRPr>
            </a:p>
          </p:txBody>
        </p:sp>
        <p:sp>
          <p:nvSpPr>
            <p:cNvPr id="19464" name="Cloud"/>
            <p:cNvSpPr>
              <a:spLocks noChangeAspect="1" noEditPoints="1" noChangeArrowheads="1"/>
            </p:cNvSpPr>
            <p:nvPr/>
          </p:nvSpPr>
          <p:spPr bwMode="auto">
            <a:xfrm>
              <a:off x="1898" y="1626"/>
              <a:ext cx="1444" cy="822"/>
            </a:xfrm>
            <a:custGeom>
              <a:avLst/>
              <a:gdLst>
                <a:gd name="T0" fmla="*/ 4 w 21600"/>
                <a:gd name="T1" fmla="*/ 411 h 21600"/>
                <a:gd name="T2" fmla="*/ 722 w 21600"/>
                <a:gd name="T3" fmla="*/ 821 h 21600"/>
                <a:gd name="T4" fmla="*/ 1443 w 21600"/>
                <a:gd name="T5" fmla="*/ 411 h 21600"/>
                <a:gd name="T6" fmla="*/ 722 w 21600"/>
                <a:gd name="T7" fmla="*/ 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7 w 21600"/>
                <a:gd name="T13" fmla="*/ 3258 h 21600"/>
                <a:gd name="T14" fmla="*/ 17083 w 21600"/>
                <a:gd name="T15" fmla="*/ 1734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anchor="ctr"/>
            <a:lstStyle/>
            <a:p>
              <a:endParaRPr lang="en-US">
                <a:latin typeface="Gill Sans Light"/>
              </a:endParaRPr>
            </a:p>
          </p:txBody>
        </p:sp>
        <p:pic>
          <p:nvPicPr>
            <p:cNvPr id="19465" name="Picture 8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1776"/>
              <a:ext cx="722" cy="5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466" name="Picture 9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4" y="1782"/>
              <a:ext cx="722" cy="5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467" name="Text Box 10"/>
            <p:cNvSpPr txBox="1">
              <a:spLocks noChangeArrowheads="1"/>
            </p:cNvSpPr>
            <p:nvPr/>
          </p:nvSpPr>
          <p:spPr bwMode="auto">
            <a:xfrm>
              <a:off x="2191" y="1937"/>
              <a:ext cx="839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dirty="0">
                  <a:latin typeface="Gill Sans Light"/>
                </a:rPr>
                <a:t>Network</a:t>
              </a:r>
            </a:p>
          </p:txBody>
        </p:sp>
        <p:sp>
          <p:nvSpPr>
            <p:cNvPr id="19468" name="Text Box 11"/>
            <p:cNvSpPr txBox="1">
              <a:spLocks noChangeArrowheads="1"/>
            </p:cNvSpPr>
            <p:nvPr/>
          </p:nvSpPr>
          <p:spPr bwMode="auto">
            <a:xfrm rot="5400000">
              <a:off x="1148" y="1906"/>
              <a:ext cx="550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latin typeface="Gill Sans Light"/>
                </a:rPr>
                <a:t>Send</a:t>
              </a:r>
            </a:p>
          </p:txBody>
        </p:sp>
        <p:sp>
          <p:nvSpPr>
            <p:cNvPr id="19469" name="Text Box 12"/>
            <p:cNvSpPr txBox="1">
              <a:spLocks noChangeArrowheads="1"/>
            </p:cNvSpPr>
            <p:nvPr/>
          </p:nvSpPr>
          <p:spPr bwMode="auto">
            <a:xfrm rot="5400000">
              <a:off x="3478" y="1892"/>
              <a:ext cx="788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latin typeface="Gill Sans Light"/>
                </a:rPr>
                <a:t>Receive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40404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3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6835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2356F30-F3E5-9710-74F3-018C06D944A4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bg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4ABC6D9-6CDC-4C77-AC5D-FA27B0EC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Question: Data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87F02-3F6B-4BE9-82D8-C33089C02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990600"/>
            <a:ext cx="10769600" cy="50292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An object in memory has a 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accent1"/>
                </a:solidFill>
              </a:rPr>
              <a:t>machine-specific binary representation</a:t>
            </a:r>
          </a:p>
          <a:p>
            <a:pPr lvl="1" algn="ctr"/>
            <a:endParaRPr lang="en-US" dirty="0"/>
          </a:p>
          <a:p>
            <a:pPr marL="0" indent="0" algn="ctr">
              <a:buNone/>
            </a:pPr>
            <a:r>
              <a:rPr lang="en-US" dirty="0"/>
              <a:t>Without shared memory, externalizing an object requires us to turn it into a sequential sequence of bytes</a:t>
            </a:r>
          </a:p>
          <a:p>
            <a:pPr algn="ctr"/>
            <a:endParaRPr lang="en-US" dirty="0"/>
          </a:p>
          <a:p>
            <a:pPr lvl="1" algn="ctr"/>
            <a:r>
              <a:rPr lang="en-US" dirty="0">
                <a:solidFill>
                  <a:schemeClr val="accent1"/>
                </a:solidFill>
              </a:rPr>
              <a:t>Serialization/Marshalling:</a:t>
            </a:r>
            <a:r>
              <a:rPr lang="en-US" dirty="0"/>
              <a:t> Express an object as a sequence of bytes</a:t>
            </a:r>
          </a:p>
          <a:p>
            <a:pPr lvl="1" algn="ctr"/>
            <a:endParaRPr lang="en-US" dirty="0"/>
          </a:p>
          <a:p>
            <a:pPr lvl="1" algn="ctr"/>
            <a:r>
              <a:rPr lang="en-US" dirty="0">
                <a:solidFill>
                  <a:schemeClr val="accent1"/>
                </a:solidFill>
              </a:rPr>
              <a:t>Deserialization/Unmarshalling: </a:t>
            </a:r>
            <a:r>
              <a:rPr lang="en-US" dirty="0"/>
              <a:t>Reconstructing the original object from its marshalled form at destination</a:t>
            </a:r>
          </a:p>
        </p:txBody>
      </p:sp>
    </p:spTree>
    <p:extLst>
      <p:ext uri="{BB962C8B-B14F-4D97-AF65-F5344CB8AC3E}">
        <p14:creationId xmlns:p14="http://schemas.microsoft.com/office/powerpoint/2010/main" val="27592192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6556B73-8BEF-476B-4409-D142CD3EEC33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bg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A7CD25F-D4AC-4A1F-83C5-AF4852AE9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D6FDE-FC0D-4DCE-8CB1-EFD4D6E13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</a:rPr>
              <a:t>uint32_t x;</a:t>
            </a:r>
          </a:p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dirty="0"/>
              <a:t>Suppose I want to write a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 to a file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First, open the file: </a:t>
            </a:r>
            <a:r>
              <a:rPr lang="en-US" dirty="0">
                <a:latin typeface="Consolas" panose="020B0609020204030204" pitchFamily="49" charset="0"/>
              </a:rPr>
              <a:t>FILE* f = </a:t>
            </a:r>
            <a:r>
              <a:rPr lang="en-US" dirty="0" err="1">
                <a:latin typeface="Consolas" panose="020B0609020204030204" pitchFamily="49" charset="0"/>
              </a:rPr>
              <a:t>fopen</a:t>
            </a:r>
            <a:r>
              <a:rPr lang="en-US" dirty="0">
                <a:latin typeface="Consolas" panose="020B0609020204030204" pitchFamily="49" charset="0"/>
              </a:rPr>
              <a:t>(“foo.txt”, “w”);</a:t>
            </a:r>
          </a:p>
          <a:p>
            <a:pPr marL="0" indent="0" algn="ctr">
              <a:buNone/>
            </a:pPr>
            <a:r>
              <a:rPr lang="en-US" dirty="0"/>
              <a:t>Then, I have two choices:</a:t>
            </a:r>
          </a:p>
          <a:p>
            <a:pPr marL="914400" lvl="1" indent="-457200" algn="ctr">
              <a:buFont typeface="+mj-lt"/>
              <a:buAutoNum type="arabicPeriod"/>
            </a:pPr>
            <a:r>
              <a:rPr lang="en-US" dirty="0" err="1">
                <a:latin typeface="Consolas" panose="020B0609020204030204" pitchFamily="49" charset="0"/>
              </a:rPr>
              <a:t>fprintf</a:t>
            </a:r>
            <a:r>
              <a:rPr lang="en-US" dirty="0">
                <a:latin typeface="Consolas" panose="020B0609020204030204" pitchFamily="49" charset="0"/>
              </a:rPr>
              <a:t>(f, “%</a:t>
            </a:r>
            <a:r>
              <a:rPr lang="en-US" dirty="0" err="1">
                <a:latin typeface="Consolas" panose="020B0609020204030204" pitchFamily="49" charset="0"/>
              </a:rPr>
              <a:t>lu</a:t>
            </a:r>
            <a:r>
              <a:rPr lang="en-US" dirty="0">
                <a:latin typeface="Consolas" panose="020B0609020204030204" pitchFamily="49" charset="0"/>
              </a:rPr>
              <a:t>”, x);</a:t>
            </a:r>
          </a:p>
          <a:p>
            <a:pPr marL="914400" lvl="1" indent="-457200" algn="ctr">
              <a:buFont typeface="+mj-lt"/>
              <a:buAutoNum type="arabicPeriod"/>
            </a:pPr>
            <a:r>
              <a:rPr lang="en-US" dirty="0" err="1">
                <a:latin typeface="Consolas" panose="020B0609020204030204" pitchFamily="49" charset="0"/>
              </a:rPr>
              <a:t>fwrite</a:t>
            </a:r>
            <a:r>
              <a:rPr lang="en-US" dirty="0">
                <a:latin typeface="Consolas" panose="020B0609020204030204" pitchFamily="49" charset="0"/>
              </a:rPr>
              <a:t>(&amp;x, </a:t>
            </a:r>
            <a:r>
              <a:rPr lang="en-US" dirty="0" err="1">
                <a:latin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</a:rPr>
              <a:t>(uint32_t), 1, f);</a:t>
            </a:r>
          </a:p>
          <a:p>
            <a:pPr marL="914400" lvl="2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Neither one is “wrong” but sender and receiver should be consistent!</a:t>
            </a:r>
          </a:p>
        </p:txBody>
      </p:sp>
    </p:spTree>
    <p:extLst>
      <p:ext uri="{BB962C8B-B14F-4D97-AF65-F5344CB8AC3E}">
        <p14:creationId xmlns:p14="http://schemas.microsoft.com/office/powerpoint/2010/main" val="41353699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7A1C3D4-A3F0-8E6E-8543-FCBA5A7C264A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bg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4EED14B-97FE-4DEC-8045-6FC347051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Dealing with Persistent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8BFA0-C841-43AF-8267-AEB0227D5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38200"/>
            <a:ext cx="10769600" cy="51816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Buffer Cache: write back dirty blocks periodically, even if used recently</a:t>
            </a:r>
          </a:p>
          <a:p>
            <a:pPr lvl="1"/>
            <a:r>
              <a:rPr lang="en-US" dirty="0"/>
              <a:t>Why? To minimize data loss in case of a crash</a:t>
            </a:r>
          </a:p>
          <a:p>
            <a:pPr lvl="1"/>
            <a:r>
              <a:rPr lang="en-US" dirty="0"/>
              <a:t>Linux does periodic flush every 30 seconds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 foolproof! Can still crash with dirty blocks in the cache</a:t>
            </a:r>
          </a:p>
          <a:p>
            <a:pPr lvl="1"/>
            <a:r>
              <a:rPr lang="en-US" dirty="0"/>
              <a:t>What if the dirty block was for a directory?</a:t>
            </a:r>
          </a:p>
          <a:p>
            <a:pPr lvl="2"/>
            <a:r>
              <a:rPr lang="en-US" dirty="0"/>
              <a:t>Lose pointer to file’s </a:t>
            </a:r>
            <a:r>
              <a:rPr lang="en-US" dirty="0" err="1"/>
              <a:t>inode</a:t>
            </a:r>
            <a:r>
              <a:rPr lang="en-US" dirty="0"/>
              <a:t> (leak space)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File system now in inconsistent state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2399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C7FECF-F5F1-EDB8-9E15-8677FD69F108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bg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5DED81E-CFA9-42B0-955D-3B6EEB03B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Representation: Endianness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72C91-9888-4844-AF68-268E1FC8B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8485"/>
            <a:ext cx="7398488" cy="21695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Which end of a machine-recognized object (e.g., int) does its byte-address refer to?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Big Endian: </a:t>
            </a:r>
            <a:r>
              <a:rPr lang="en-US" dirty="0"/>
              <a:t>address is the most-significant bits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Little Endian: </a:t>
            </a:r>
            <a:r>
              <a:rPr lang="en-US" dirty="0"/>
              <a:t>address is the least-significant bits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E6458A-9098-46FC-801B-125FB1FFB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9189" y="1278265"/>
            <a:ext cx="2460574" cy="28015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5B7784-68A5-44D3-86C2-83D1FFBE49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495800"/>
            <a:ext cx="6100090" cy="205411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E321A9-6CAA-4E0B-AFA7-E552577424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0400" y="5029200"/>
            <a:ext cx="4352153" cy="124347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8647112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A12051-F5AF-1595-7B6A-CB20F11CB76A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bg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24C85EB-4F1E-4F21-95DC-4C97A29B6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Richer Objects?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5432D-BF40-42EC-A406-CABF0332C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43000"/>
            <a:ext cx="11201400" cy="5181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Consider </a:t>
            </a:r>
            <a:r>
              <a:rPr lang="en-US" dirty="0" err="1">
                <a:latin typeface="Consolas" panose="020B0609020204030204" pitchFamily="49" charset="0"/>
              </a:rPr>
              <a:t>word_count_t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/>
              <a:t>of Homework 0 and 1 …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Each element contains:</a:t>
            </a:r>
          </a:p>
          <a:p>
            <a:pPr lvl="1"/>
            <a:r>
              <a:rPr lang="en-US" dirty="0"/>
              <a:t>An </a:t>
            </a:r>
            <a:r>
              <a:rPr lang="en-US" dirty="0">
                <a:latin typeface="Consolas" panose="020B0609020204030204" pitchFamily="49" charset="0"/>
              </a:rPr>
              <a:t>int</a:t>
            </a:r>
          </a:p>
          <a:p>
            <a:pPr lvl="1"/>
            <a:r>
              <a:rPr lang="en-US" dirty="0"/>
              <a:t>A </a:t>
            </a:r>
            <a:r>
              <a:rPr lang="en-US" i="1" dirty="0"/>
              <a:t>pointer</a:t>
            </a:r>
            <a:r>
              <a:rPr lang="en-US" dirty="0"/>
              <a:t> to a string (of some length)</a:t>
            </a:r>
          </a:p>
          <a:p>
            <a:pPr lvl="1"/>
            <a:r>
              <a:rPr lang="en-US" dirty="0"/>
              <a:t>A </a:t>
            </a:r>
            <a:r>
              <a:rPr lang="en-US" i="1" dirty="0"/>
              <a:t>pointer</a:t>
            </a:r>
            <a:r>
              <a:rPr lang="en-US" dirty="0"/>
              <a:t> to the next element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fprintf_words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/>
              <a:t>writes these as a sequence of lines (character strings with </a:t>
            </a:r>
            <a:r>
              <a:rPr lang="en-US" dirty="0">
                <a:latin typeface="Consolas" panose="020B0609020204030204" pitchFamily="49" charset="0"/>
              </a:rPr>
              <a:t>\n</a:t>
            </a:r>
            <a:r>
              <a:rPr lang="en-US" dirty="0"/>
              <a:t>) to a file stream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What if you wanted to write the whole list as a binary object (and read it back as one)?</a:t>
            </a:r>
          </a:p>
          <a:p>
            <a:pPr lvl="1"/>
            <a:r>
              <a:rPr lang="en-US" dirty="0"/>
              <a:t>How do you represent the string?</a:t>
            </a:r>
          </a:p>
          <a:p>
            <a:pPr lvl="1"/>
            <a:r>
              <a:rPr lang="en-US" dirty="0"/>
              <a:t>Does it make any sense to write the pointer?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A878B8-84CA-4E19-B0FA-8E3BB254C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3602" y="856376"/>
            <a:ext cx="3390743" cy="178276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84476813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5C7BD5E-7CE3-CF53-B161-EA63A67CBA69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bg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BBA9EAA-6A6E-4B9B-AFD7-048FBEFA8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Serialization Formats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1418DA-486F-4263-9842-B35F7A560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103098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Google </a:t>
            </a:r>
            <a:r>
              <a:rPr lang="en-US" dirty="0" err="1"/>
              <a:t>Protobuffers</a:t>
            </a:r>
            <a:r>
              <a:rPr lang="en-US" dirty="0"/>
              <a:t>, JSON and XML are commonly used in web applications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Lots of ad-hoc formats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6354392-B3B7-4F5F-83FB-667D44E0ACE1}"/>
              </a:ext>
            </a:extLst>
          </p:cNvPr>
          <p:cNvSpPr/>
          <p:nvPr/>
        </p:nvSpPr>
        <p:spPr bwMode="auto">
          <a:xfrm>
            <a:off x="2895600" y="3124200"/>
            <a:ext cx="6781800" cy="365760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{ “ faculty”: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ourier"/>
              </a:rPr>
              <a:t>	[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		{id: 1,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ourier"/>
              </a:rPr>
              <a:t>		 “name”: “Anthony”,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		</a:t>
            </a:r>
            <a:r>
              <a:rPr lang="en-US" dirty="0">
                <a:latin typeface="Courier"/>
              </a:rPr>
              <a:t> “</a:t>
            </a:r>
            <a:r>
              <a:rPr lang="en-US" dirty="0" err="1">
                <a:latin typeface="Courier"/>
              </a:rPr>
              <a:t>lastname</a:t>
            </a:r>
            <a:r>
              <a:rPr lang="en-US" dirty="0">
                <a:latin typeface="Courier"/>
              </a:rPr>
              <a:t>”: “Joseph”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		</a:t>
            </a:r>
            <a:r>
              <a:rPr lang="en-US" dirty="0">
                <a:latin typeface="Courier"/>
              </a:rPr>
              <a:t> },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		{id: 2,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ourier"/>
              </a:rPr>
              <a:t>		 “name”: “Natacha”,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		 “</a:t>
            </a:r>
            <a:r>
              <a:rPr kumimoji="0" 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lastname</a:t>
            </a: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”: “Crooks”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ourier"/>
              </a:rPr>
              <a:t>		}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	]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ourier"/>
              </a:rPr>
              <a:t>}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ourier"/>
              </a:rPr>
              <a:t>		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563024380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3DE6DC2-5EAA-DAD3-3863-E08FCFA3A383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bg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2FB6E28D-6A70-40D3-82A6-5F1F54DD0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Serialization Formats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7419228B-7A5E-4CD6-9F9E-E1FE77517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1066800"/>
            <a:ext cx="8674443" cy="520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44250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CBFF72A-E274-BB35-0632-236153BC571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bg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Remote Procedure Call (RPC)</a:t>
            </a:r>
            <a:endParaRPr lang="en-US" altLang="ko-KR" dirty="0"/>
          </a:p>
        </p:txBody>
      </p:sp>
      <p:sp>
        <p:nvSpPr>
          <p:cNvPr id="994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10515600" cy="54864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Raw messaging is a bit too low-level for programming</a:t>
            </a:r>
          </a:p>
          <a:p>
            <a:pPr lvl="1"/>
            <a:r>
              <a:rPr lang="en-US" altLang="ko-KR" dirty="0"/>
              <a:t>Must wrap up information into message at source</a:t>
            </a:r>
          </a:p>
          <a:p>
            <a:pPr lvl="1"/>
            <a:r>
              <a:rPr lang="en-US" altLang="ko-KR" dirty="0"/>
              <a:t>Must decide what to do with message at destination</a:t>
            </a:r>
          </a:p>
          <a:p>
            <a:pPr lvl="1"/>
            <a:r>
              <a:rPr lang="en-US" altLang="ko-KR" dirty="0"/>
              <a:t>May need to sit and wait for multiple messages to arrive</a:t>
            </a:r>
          </a:p>
          <a:p>
            <a:pPr lvl="1"/>
            <a:r>
              <a:rPr lang="en-US" altLang="ko-KR" dirty="0"/>
              <a:t>And must deal with machine representation by hand</a:t>
            </a:r>
          </a:p>
          <a:p>
            <a:pPr lvl="1"/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Another option: Remote Procedure Call (RPC)</a:t>
            </a:r>
          </a:p>
          <a:p>
            <a:pPr lvl="1"/>
            <a:r>
              <a:rPr lang="en-US" altLang="ko-KR" dirty="0"/>
              <a:t>Calls a procedure on a remote machine</a:t>
            </a:r>
          </a:p>
          <a:p>
            <a:pPr lvl="1"/>
            <a:r>
              <a:rPr lang="en-US" dirty="0"/>
              <a:t>Idea: Make communication look like an ordinary function call</a:t>
            </a:r>
          </a:p>
          <a:p>
            <a:pPr lvl="1"/>
            <a:r>
              <a:rPr lang="en-US" altLang="ko-KR" dirty="0"/>
              <a:t>Automate all of the complexity of translating between representations</a:t>
            </a:r>
          </a:p>
          <a:p>
            <a:pPr lvl="1"/>
            <a:r>
              <a:rPr lang="en-US" altLang="ko-KR" dirty="0"/>
              <a:t>Client calls: 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remoteFileSystem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Read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rutabaga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);</a:t>
            </a:r>
          </a:p>
          <a:p>
            <a:pPr lvl="1"/>
            <a:r>
              <a:rPr lang="en-US" altLang="ko-KR" dirty="0"/>
              <a:t>Translated automatically into call on server: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fileSys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Read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rutabaga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);</a:t>
            </a:r>
          </a:p>
          <a:p>
            <a:pPr marL="457200" lvl="1" indent="0">
              <a:buNone/>
            </a:pPr>
            <a:endParaRPr lang="en-US" altLang="ko-KR" b="1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297816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4307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9B6E5FD-5A6E-1C5A-F105-C48F4771AD17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bg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96356" name="Rectangle 4"/>
          <p:cNvSpPr>
            <a:spLocks noChangeArrowheads="1"/>
          </p:cNvSpPr>
          <p:nvPr/>
        </p:nvSpPr>
        <p:spPr bwMode="auto">
          <a:xfrm>
            <a:off x="1882348" y="1346289"/>
            <a:ext cx="2826268" cy="14112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78" tIns="44445" rIns="90478" bIns="44445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dirty="0">
                <a:latin typeface="Gill Sans MT" panose="020B0502020104020203" pitchFamily="34" charset="77"/>
              </a:rPr>
              <a:t>Client (caller)</a:t>
            </a:r>
          </a:p>
          <a:p>
            <a:r>
              <a:rPr lang="en-US" altLang="en-US" dirty="0">
                <a:latin typeface="Gill Sans MT" panose="020B0502020104020203" pitchFamily="34" charset="77"/>
              </a:rPr>
              <a:t>  </a:t>
            </a:r>
          </a:p>
          <a:p>
            <a:r>
              <a:rPr lang="en-US" altLang="en-US" dirty="0">
                <a:latin typeface="Courier" pitchFamily="2" charset="0"/>
              </a:rPr>
              <a:t>r = f(v1, v2);</a:t>
            </a:r>
          </a:p>
          <a:p>
            <a:endParaRPr lang="en-US" altLang="en-US" dirty="0">
              <a:latin typeface="Gill Sans MT" panose="020B0502020104020203" pitchFamily="34" charset="77"/>
            </a:endParaRPr>
          </a:p>
        </p:txBody>
      </p:sp>
      <p:sp>
        <p:nvSpPr>
          <p:cNvPr id="996357" name="Rectangle 5"/>
          <p:cNvSpPr>
            <a:spLocks noChangeArrowheads="1"/>
          </p:cNvSpPr>
          <p:nvPr/>
        </p:nvSpPr>
        <p:spPr bwMode="auto">
          <a:xfrm>
            <a:off x="1882348" y="4263093"/>
            <a:ext cx="2826268" cy="1507477"/>
          </a:xfrm>
          <a:prstGeom prst="rect">
            <a:avLst/>
          </a:prstGeom>
          <a:solidFill>
            <a:srgbClr val="FFC0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78" tIns="44445" rIns="90478" bIns="44445" anchor="t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dirty="0">
                <a:latin typeface="Gill Sans MT" panose="020B0502020104020203" pitchFamily="34" charset="77"/>
              </a:rPr>
              <a:t>Server (</a:t>
            </a:r>
            <a:r>
              <a:rPr lang="en-US" altLang="en-US" dirty="0" err="1">
                <a:latin typeface="Gill Sans MT" panose="020B0502020104020203" pitchFamily="34" charset="77"/>
              </a:rPr>
              <a:t>callee</a:t>
            </a:r>
            <a:r>
              <a:rPr lang="en-US" altLang="en-US" dirty="0">
                <a:latin typeface="Gill Sans MT" panose="020B0502020104020203" pitchFamily="34" charset="77"/>
              </a:rPr>
              <a:t>)</a:t>
            </a:r>
          </a:p>
          <a:p>
            <a:endParaRPr lang="en-US" altLang="en-US" dirty="0">
              <a:latin typeface="Gill Sans MT" panose="020B0502020104020203" pitchFamily="34" charset="77"/>
            </a:endParaRPr>
          </a:p>
          <a:p>
            <a:r>
              <a:rPr lang="en-US" altLang="en-US" dirty="0" err="1">
                <a:latin typeface="Courier" pitchFamily="2" charset="0"/>
              </a:rPr>
              <a:t>res_t</a:t>
            </a:r>
            <a:r>
              <a:rPr lang="en-US" altLang="en-US" dirty="0">
                <a:latin typeface="Courier" pitchFamily="2" charset="0"/>
              </a:rPr>
              <a:t> f(a1, a2)</a:t>
            </a:r>
          </a:p>
        </p:txBody>
      </p:sp>
      <p:grpSp>
        <p:nvGrpSpPr>
          <p:cNvPr id="996392" name="Group 40"/>
          <p:cNvGrpSpPr>
            <a:grpSpLocks/>
          </p:cNvGrpSpPr>
          <p:nvPr/>
        </p:nvGrpSpPr>
        <p:grpSpPr bwMode="auto">
          <a:xfrm>
            <a:off x="4736762" y="1619256"/>
            <a:ext cx="1525889" cy="428625"/>
            <a:chOff x="1344" y="937"/>
            <a:chExt cx="1104" cy="270"/>
          </a:xfrm>
        </p:grpSpPr>
        <p:sp>
          <p:nvSpPr>
            <p:cNvPr id="30771" name="Line 11"/>
            <p:cNvSpPr>
              <a:spLocks noChangeShapeType="1"/>
            </p:cNvSpPr>
            <p:nvPr/>
          </p:nvSpPr>
          <p:spPr bwMode="auto">
            <a:xfrm>
              <a:off x="1344" y="1200"/>
              <a:ext cx="1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30772" name="Text Box 16"/>
            <p:cNvSpPr txBox="1">
              <a:spLocks noChangeArrowheads="1"/>
            </p:cNvSpPr>
            <p:nvPr/>
          </p:nvSpPr>
          <p:spPr bwMode="auto">
            <a:xfrm>
              <a:off x="1599" y="937"/>
              <a:ext cx="453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dirty="0">
                  <a:latin typeface="Gill Sans MT" panose="020B0502020104020203" pitchFamily="34" charset="77"/>
                </a:rPr>
                <a:t>call</a:t>
              </a:r>
            </a:p>
          </p:txBody>
        </p:sp>
      </p:grpSp>
      <p:grpSp>
        <p:nvGrpSpPr>
          <p:cNvPr id="996403" name="Group 51"/>
          <p:cNvGrpSpPr>
            <a:grpSpLocks/>
          </p:cNvGrpSpPr>
          <p:nvPr/>
        </p:nvGrpSpPr>
        <p:grpSpPr bwMode="auto">
          <a:xfrm>
            <a:off x="4736761" y="2341571"/>
            <a:ext cx="1752600" cy="449264"/>
            <a:chOff x="1344" y="1392"/>
            <a:chExt cx="1104" cy="283"/>
          </a:xfrm>
        </p:grpSpPr>
        <p:sp>
          <p:nvSpPr>
            <p:cNvPr id="30769" name="Line 12"/>
            <p:cNvSpPr>
              <a:spLocks noChangeShapeType="1"/>
            </p:cNvSpPr>
            <p:nvPr/>
          </p:nvSpPr>
          <p:spPr bwMode="auto">
            <a:xfrm flipH="1">
              <a:off x="1344" y="1392"/>
              <a:ext cx="1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30770" name="Text Box 17"/>
            <p:cNvSpPr txBox="1">
              <a:spLocks noChangeArrowheads="1"/>
            </p:cNvSpPr>
            <p:nvPr/>
          </p:nvSpPr>
          <p:spPr bwMode="auto">
            <a:xfrm>
              <a:off x="1499" y="1405"/>
              <a:ext cx="649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dirty="0">
                  <a:latin typeface="Gill Sans MT" panose="020B0502020104020203" pitchFamily="34" charset="77"/>
                </a:rPr>
                <a:t>return</a:t>
              </a:r>
            </a:p>
          </p:txBody>
        </p:sp>
      </p:grpSp>
      <p:grpSp>
        <p:nvGrpSpPr>
          <p:cNvPr id="996402" name="Group 50"/>
          <p:cNvGrpSpPr>
            <a:grpSpLocks/>
          </p:cNvGrpSpPr>
          <p:nvPr/>
        </p:nvGrpSpPr>
        <p:grpSpPr bwMode="auto">
          <a:xfrm>
            <a:off x="7161476" y="2341569"/>
            <a:ext cx="1541462" cy="428626"/>
            <a:chOff x="3024" y="1392"/>
            <a:chExt cx="1104" cy="270"/>
          </a:xfrm>
        </p:grpSpPr>
        <p:sp>
          <p:nvSpPr>
            <p:cNvPr id="30765" name="Line 14"/>
            <p:cNvSpPr>
              <a:spLocks noChangeShapeType="1"/>
            </p:cNvSpPr>
            <p:nvPr/>
          </p:nvSpPr>
          <p:spPr bwMode="auto">
            <a:xfrm flipH="1">
              <a:off x="3024" y="1392"/>
              <a:ext cx="1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30766" name="Text Box 19"/>
            <p:cNvSpPr txBox="1">
              <a:spLocks noChangeArrowheads="1"/>
            </p:cNvSpPr>
            <p:nvPr/>
          </p:nvSpPr>
          <p:spPr bwMode="auto">
            <a:xfrm>
              <a:off x="3152" y="1392"/>
              <a:ext cx="807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dirty="0">
                  <a:latin typeface="Gill Sans MT" panose="020B0502020104020203" pitchFamily="34" charset="77"/>
                </a:rPr>
                <a:t>receive</a:t>
              </a:r>
            </a:p>
          </p:txBody>
        </p:sp>
      </p:grpSp>
      <p:grpSp>
        <p:nvGrpSpPr>
          <p:cNvPr id="996400" name="Group 48"/>
          <p:cNvGrpSpPr>
            <a:grpSpLocks/>
          </p:cNvGrpSpPr>
          <p:nvPr/>
        </p:nvGrpSpPr>
        <p:grpSpPr bwMode="auto">
          <a:xfrm>
            <a:off x="4736762" y="4719645"/>
            <a:ext cx="1410001" cy="441325"/>
            <a:chOff x="1344" y="2362"/>
            <a:chExt cx="1104" cy="278"/>
          </a:xfrm>
        </p:grpSpPr>
        <p:sp>
          <p:nvSpPr>
            <p:cNvPr id="30759" name="Line 28"/>
            <p:cNvSpPr>
              <a:spLocks noChangeShapeType="1"/>
            </p:cNvSpPr>
            <p:nvPr/>
          </p:nvSpPr>
          <p:spPr bwMode="auto">
            <a:xfrm>
              <a:off x="1344" y="2640"/>
              <a:ext cx="1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30760" name="Text Box 30"/>
            <p:cNvSpPr txBox="1">
              <a:spLocks noChangeArrowheads="1"/>
            </p:cNvSpPr>
            <p:nvPr/>
          </p:nvSpPr>
          <p:spPr bwMode="auto">
            <a:xfrm>
              <a:off x="1474" y="2362"/>
              <a:ext cx="806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dirty="0">
                  <a:latin typeface="Gill Sans MT" panose="020B0502020104020203" pitchFamily="34" charset="77"/>
                </a:rPr>
                <a:t>return</a:t>
              </a:r>
            </a:p>
          </p:txBody>
        </p:sp>
      </p:grpSp>
      <p:grpSp>
        <p:nvGrpSpPr>
          <p:cNvPr id="996399" name="Group 47"/>
          <p:cNvGrpSpPr>
            <a:grpSpLocks/>
          </p:cNvGrpSpPr>
          <p:nvPr/>
        </p:nvGrpSpPr>
        <p:grpSpPr bwMode="auto">
          <a:xfrm>
            <a:off x="4736761" y="5465773"/>
            <a:ext cx="1752600" cy="428626"/>
            <a:chOff x="1344" y="2832"/>
            <a:chExt cx="1104" cy="270"/>
          </a:xfrm>
        </p:grpSpPr>
        <p:sp>
          <p:nvSpPr>
            <p:cNvPr id="30757" name="Line 29"/>
            <p:cNvSpPr>
              <a:spLocks noChangeShapeType="1"/>
            </p:cNvSpPr>
            <p:nvPr/>
          </p:nvSpPr>
          <p:spPr bwMode="auto">
            <a:xfrm flipH="1">
              <a:off x="1344" y="2832"/>
              <a:ext cx="1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30758" name="Text Box 31"/>
            <p:cNvSpPr txBox="1">
              <a:spLocks noChangeArrowheads="1"/>
            </p:cNvSpPr>
            <p:nvPr/>
          </p:nvSpPr>
          <p:spPr bwMode="auto">
            <a:xfrm>
              <a:off x="1508" y="2832"/>
              <a:ext cx="395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dirty="0">
                  <a:latin typeface="Gill Sans MT" panose="020B0502020104020203" pitchFamily="34" charset="77"/>
                </a:rPr>
                <a:t>call</a:t>
              </a:r>
            </a:p>
          </p:txBody>
        </p:sp>
      </p:grpSp>
      <p:sp>
        <p:nvSpPr>
          <p:cNvPr id="996389" name="Text Box 37"/>
          <p:cNvSpPr txBox="1">
            <a:spLocks noChangeArrowheads="1"/>
          </p:cNvSpPr>
          <p:nvPr/>
        </p:nvSpPr>
        <p:spPr bwMode="auto">
          <a:xfrm>
            <a:off x="6073061" y="4079779"/>
            <a:ext cx="1142088" cy="766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dirty="0">
                <a:latin typeface="Gill Sans MT" panose="020B0502020104020203" pitchFamily="34" charset="77"/>
              </a:rPr>
              <a:t>bundle</a:t>
            </a:r>
          </a:p>
          <a:p>
            <a:pPr algn="ctr">
              <a:spcBef>
                <a:spcPct val="0"/>
              </a:spcBef>
            </a:pPr>
            <a:r>
              <a:rPr lang="en-US" altLang="en-US" dirty="0">
                <a:latin typeface="Gill Sans MT" panose="020B0502020104020203" pitchFamily="34" charset="77"/>
              </a:rPr>
              <a:t>ret </a:t>
            </a:r>
            <a:r>
              <a:rPr lang="en-US" altLang="en-US" dirty="0" err="1">
                <a:latin typeface="Gill Sans MT" panose="020B0502020104020203" pitchFamily="34" charset="77"/>
              </a:rPr>
              <a:t>vals</a:t>
            </a:r>
            <a:endParaRPr lang="en-US" altLang="en-US" dirty="0">
              <a:latin typeface="Gill Sans MT" panose="020B0502020104020203" pitchFamily="34" charset="77"/>
            </a:endParaRPr>
          </a:p>
        </p:txBody>
      </p:sp>
      <p:sp>
        <p:nvSpPr>
          <p:cNvPr id="996390" name="Text Box 38"/>
          <p:cNvSpPr txBox="1">
            <a:spLocks noChangeArrowheads="1"/>
          </p:cNvSpPr>
          <p:nvPr/>
        </p:nvSpPr>
        <p:spPr bwMode="auto">
          <a:xfrm>
            <a:off x="5974081" y="2633668"/>
            <a:ext cx="1405815" cy="766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dirty="0">
                <a:latin typeface="Gill Sans MT" panose="020B0502020104020203" pitchFamily="34" charset="77"/>
              </a:rPr>
              <a:t>unbundle</a:t>
            </a:r>
          </a:p>
          <a:p>
            <a:pPr algn="ctr">
              <a:spcBef>
                <a:spcPct val="0"/>
              </a:spcBef>
            </a:pPr>
            <a:r>
              <a:rPr lang="en-US" altLang="en-US" dirty="0">
                <a:latin typeface="Gill Sans MT" panose="020B0502020104020203" pitchFamily="34" charset="77"/>
              </a:rPr>
              <a:t>ret </a:t>
            </a:r>
            <a:r>
              <a:rPr lang="en-US" altLang="en-US" dirty="0" err="1">
                <a:latin typeface="Gill Sans MT" panose="020B0502020104020203" pitchFamily="34" charset="77"/>
              </a:rPr>
              <a:t>vals</a:t>
            </a:r>
            <a:endParaRPr lang="en-US" altLang="en-US" dirty="0">
              <a:latin typeface="Gill Sans MT" panose="020B0502020104020203" pitchFamily="34" charset="77"/>
            </a:endParaRPr>
          </a:p>
        </p:txBody>
      </p:sp>
      <p:grpSp>
        <p:nvGrpSpPr>
          <p:cNvPr id="51" name="Group 42">
            <a:extLst>
              <a:ext uri="{FF2B5EF4-FFF2-40B4-BE49-F238E27FC236}">
                <a16:creationId xmlns:a16="http://schemas.microsoft.com/office/drawing/2014/main" id="{3A752781-01B8-6140-9A14-31577E22C4F3}"/>
              </a:ext>
            </a:extLst>
          </p:cNvPr>
          <p:cNvGrpSpPr>
            <a:grpSpLocks/>
          </p:cNvGrpSpPr>
          <p:nvPr/>
        </p:nvGrpSpPr>
        <p:grpSpPr bwMode="auto">
          <a:xfrm>
            <a:off x="7161476" y="4779972"/>
            <a:ext cx="1579562" cy="428625"/>
            <a:chOff x="3024" y="960"/>
            <a:chExt cx="1104" cy="270"/>
          </a:xfrm>
        </p:grpSpPr>
        <p:sp>
          <p:nvSpPr>
            <p:cNvPr id="52" name="Line 13">
              <a:extLst>
                <a:ext uri="{FF2B5EF4-FFF2-40B4-BE49-F238E27FC236}">
                  <a16:creationId xmlns:a16="http://schemas.microsoft.com/office/drawing/2014/main" id="{08C2E3FA-4E4D-8F4C-869D-58AC64B4F4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1200"/>
              <a:ext cx="1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3" name="Text Box 18">
              <a:extLst>
                <a:ext uri="{FF2B5EF4-FFF2-40B4-BE49-F238E27FC236}">
                  <a16:creationId xmlns:a16="http://schemas.microsoft.com/office/drawing/2014/main" id="{3888C264-7BE8-5149-A160-6961E6F212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5" y="960"/>
              <a:ext cx="551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dirty="0">
                  <a:latin typeface="Gill Sans MT" panose="020B0502020104020203" pitchFamily="34" charset="77"/>
                </a:rPr>
                <a:t>send</a:t>
              </a:r>
            </a:p>
          </p:txBody>
        </p:sp>
      </p:grpSp>
      <p:grpSp>
        <p:nvGrpSpPr>
          <p:cNvPr id="54" name="Group 50">
            <a:extLst>
              <a:ext uri="{FF2B5EF4-FFF2-40B4-BE49-F238E27FC236}">
                <a16:creationId xmlns:a16="http://schemas.microsoft.com/office/drawing/2014/main" id="{D0E792B3-A5A7-0A42-A158-D1E6354BE7AA}"/>
              </a:ext>
            </a:extLst>
          </p:cNvPr>
          <p:cNvGrpSpPr>
            <a:grpSpLocks/>
          </p:cNvGrpSpPr>
          <p:nvPr/>
        </p:nvGrpSpPr>
        <p:grpSpPr bwMode="auto">
          <a:xfrm>
            <a:off x="7161476" y="5465773"/>
            <a:ext cx="1579562" cy="428626"/>
            <a:chOff x="3024" y="1392"/>
            <a:chExt cx="1104" cy="270"/>
          </a:xfrm>
        </p:grpSpPr>
        <p:sp>
          <p:nvSpPr>
            <p:cNvPr id="55" name="Line 14">
              <a:extLst>
                <a:ext uri="{FF2B5EF4-FFF2-40B4-BE49-F238E27FC236}">
                  <a16:creationId xmlns:a16="http://schemas.microsoft.com/office/drawing/2014/main" id="{07D37156-378C-404A-B28B-85465BE304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4" y="1392"/>
              <a:ext cx="1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6" name="Text Box 19">
              <a:extLst>
                <a:ext uri="{FF2B5EF4-FFF2-40B4-BE49-F238E27FC236}">
                  <a16:creationId xmlns:a16="http://schemas.microsoft.com/office/drawing/2014/main" id="{8C2F2FB1-C4C3-5F46-AD7E-E80799D4FF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2" y="1392"/>
              <a:ext cx="788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dirty="0">
                  <a:latin typeface="Gill Sans MT" panose="020B0502020104020203" pitchFamily="34" charset="77"/>
                </a:rPr>
                <a:t>receive</a:t>
              </a:r>
            </a:p>
          </p:txBody>
        </p:sp>
      </p:grpSp>
      <p:sp>
        <p:nvSpPr>
          <p:cNvPr id="46" name="Line 63">
            <a:extLst>
              <a:ext uri="{FF2B5EF4-FFF2-40B4-BE49-F238E27FC236}">
                <a16:creationId xmlns:a16="http://schemas.microsoft.com/office/drawing/2014/main" id="{E9091C48-727B-FF4C-9338-13F7DE6A442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3747580"/>
            <a:ext cx="85344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pic>
        <p:nvPicPr>
          <p:cNvPr id="47" name="Picture 58">
            <a:extLst>
              <a:ext uri="{FF2B5EF4-FFF2-40B4-BE49-F238E27FC236}">
                <a16:creationId xmlns:a16="http://schemas.microsoft.com/office/drawing/2014/main" id="{105857A9-5C3D-6649-B72F-8F7F302A1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005" y="5641984"/>
            <a:ext cx="114617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 Box 64">
            <a:extLst>
              <a:ext uri="{FF2B5EF4-FFF2-40B4-BE49-F238E27FC236}">
                <a16:creationId xmlns:a16="http://schemas.microsoft.com/office/drawing/2014/main" id="{E8B75330-E9AE-5941-879E-6D70185DF4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7952" y="3290380"/>
            <a:ext cx="1555535" cy="42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dirty="0">
                <a:latin typeface="Gill Sans MT" panose="020B0502020104020203" pitchFamily="34" charset="77"/>
              </a:rPr>
              <a:t>Machine A</a:t>
            </a:r>
          </a:p>
        </p:txBody>
      </p:sp>
      <p:sp>
        <p:nvSpPr>
          <p:cNvPr id="49" name="Text Box 65">
            <a:extLst>
              <a:ext uri="{FF2B5EF4-FFF2-40B4-BE49-F238E27FC236}">
                <a16:creationId xmlns:a16="http://schemas.microsoft.com/office/drawing/2014/main" id="{C2C55C82-93D6-8C43-85AF-ABB9574C6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6526" y="3823780"/>
            <a:ext cx="1561306" cy="42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latin typeface="Gill Sans MT" panose="020B0502020104020203" pitchFamily="34" charset="77"/>
              </a:rPr>
              <a:t>Machine B</a:t>
            </a:r>
          </a:p>
        </p:txBody>
      </p:sp>
      <p:pic>
        <p:nvPicPr>
          <p:cNvPr id="50" name="Picture 58">
            <a:extLst>
              <a:ext uri="{FF2B5EF4-FFF2-40B4-BE49-F238E27FC236}">
                <a16:creationId xmlns:a16="http://schemas.microsoft.com/office/drawing/2014/main" id="{96EB117C-320E-9144-BA7D-AC86F41B9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304" y="2452743"/>
            <a:ext cx="114617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68E95F41-6943-9942-AE67-EFBBF8A77E0B}"/>
              </a:ext>
            </a:extLst>
          </p:cNvPr>
          <p:cNvGrpSpPr/>
          <p:nvPr/>
        </p:nvGrpSpPr>
        <p:grpSpPr>
          <a:xfrm>
            <a:off x="8388183" y="1884373"/>
            <a:ext cx="1905000" cy="3814084"/>
            <a:chOff x="6864183" y="1884373"/>
            <a:chExt cx="1905000" cy="3814084"/>
          </a:xfrm>
        </p:grpSpPr>
        <p:sp>
          <p:nvSpPr>
            <p:cNvPr id="57" name="Cloud">
              <a:extLst>
                <a:ext uri="{FF2B5EF4-FFF2-40B4-BE49-F238E27FC236}">
                  <a16:creationId xmlns:a16="http://schemas.microsoft.com/office/drawing/2014/main" id="{BC5C2870-3BD3-164F-B9E0-B88CB3E8A344}"/>
                </a:ext>
              </a:extLst>
            </p:cNvPr>
            <p:cNvSpPr>
              <a:spLocks noChangeAspect="1" noEditPoints="1" noChangeArrowheads="1"/>
            </p:cNvSpPr>
            <p:nvPr/>
          </p:nvSpPr>
          <p:spPr bwMode="auto">
            <a:xfrm>
              <a:off x="6864183" y="2814647"/>
              <a:ext cx="1905000" cy="1904983"/>
            </a:xfrm>
            <a:custGeom>
              <a:avLst/>
              <a:gdLst>
                <a:gd name="T0" fmla="*/ 5909 w 21600"/>
                <a:gd name="T1" fmla="*/ 873125 h 21600"/>
                <a:gd name="T2" fmla="*/ 952500 w 21600"/>
                <a:gd name="T3" fmla="*/ 1744391 h 21600"/>
                <a:gd name="T4" fmla="*/ 1903413 w 21600"/>
                <a:gd name="T5" fmla="*/ 873125 h 21600"/>
                <a:gd name="T6" fmla="*/ 952500 w 21600"/>
                <a:gd name="T7" fmla="*/ 99843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7 w 21600"/>
                <a:gd name="T13" fmla="*/ 3262 h 21600"/>
                <a:gd name="T14" fmla="*/ 17087 w 21600"/>
                <a:gd name="T15" fmla="*/ 1733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8" name="Rectangle 8">
              <a:extLst>
                <a:ext uri="{FF2B5EF4-FFF2-40B4-BE49-F238E27FC236}">
                  <a16:creationId xmlns:a16="http://schemas.microsoft.com/office/drawing/2014/main" id="{89C9F35A-EFD0-D140-BE97-1728EC6F13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5183" y="1884373"/>
              <a:ext cx="1066800" cy="914400"/>
            </a:xfrm>
            <a:prstGeom prst="rect">
              <a:avLst/>
            </a:pr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dirty="0">
                  <a:latin typeface="Gill Sans MT" panose="020B0502020104020203" pitchFamily="34" charset="77"/>
                </a:rPr>
                <a:t>Packet</a:t>
              </a:r>
            </a:p>
            <a:p>
              <a:r>
                <a:rPr lang="en-US" altLang="en-US" sz="2000" dirty="0">
                  <a:latin typeface="Gill Sans MT" panose="020B0502020104020203" pitchFamily="34" charset="77"/>
                </a:rPr>
                <a:t>Handler</a:t>
              </a:r>
            </a:p>
          </p:txBody>
        </p:sp>
        <p:sp>
          <p:nvSpPr>
            <p:cNvPr id="59" name="Rectangle 10">
              <a:extLst>
                <a:ext uri="{FF2B5EF4-FFF2-40B4-BE49-F238E27FC236}">
                  <a16:creationId xmlns:a16="http://schemas.microsoft.com/office/drawing/2014/main" id="{DCF1CBD8-125E-3F4F-B680-71EBD600B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5183" y="4784057"/>
              <a:ext cx="1066800" cy="914400"/>
            </a:xfrm>
            <a:prstGeom prst="rect">
              <a:avLst/>
            </a:pr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>
                  <a:latin typeface="Gill Sans MT" panose="020B0502020104020203" pitchFamily="34" charset="77"/>
                </a:rPr>
                <a:t>Packet</a:t>
              </a:r>
            </a:p>
            <a:p>
              <a:r>
                <a:rPr lang="en-US" altLang="en-US" sz="2000">
                  <a:latin typeface="Gill Sans MT" panose="020B0502020104020203" pitchFamily="34" charset="77"/>
                </a:rPr>
                <a:t>Handler</a:t>
              </a:r>
            </a:p>
          </p:txBody>
        </p:sp>
        <p:grpSp>
          <p:nvGrpSpPr>
            <p:cNvPr id="60" name="Group 43">
              <a:extLst>
                <a:ext uri="{FF2B5EF4-FFF2-40B4-BE49-F238E27FC236}">
                  <a16:creationId xmlns:a16="http://schemas.microsoft.com/office/drawing/2014/main" id="{4220BAD3-6CCF-EB4E-B52D-C85956A117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94477" y="2798773"/>
              <a:ext cx="428626" cy="2057397"/>
              <a:chOff x="4537" y="1584"/>
              <a:chExt cx="270" cy="864"/>
            </a:xfrm>
          </p:grpSpPr>
          <p:sp>
            <p:nvSpPr>
              <p:cNvPr id="61" name="Text Box 34">
                <a:extLst>
                  <a:ext uri="{FF2B5EF4-FFF2-40B4-BE49-F238E27FC236}">
                    <a16:creationId xmlns:a16="http://schemas.microsoft.com/office/drawing/2014/main" id="{41A45217-74F9-E945-BCCC-8385BDCC6C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5400000">
                <a:off x="4387" y="1899"/>
                <a:ext cx="569" cy="2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>
                    <a:latin typeface="Gill Sans MT" panose="020B0502020104020203" pitchFamily="34" charset="77"/>
                  </a:rPr>
                  <a:t>Network</a:t>
                </a:r>
              </a:p>
            </p:txBody>
          </p:sp>
          <p:sp>
            <p:nvSpPr>
              <p:cNvPr id="62" name="Line 32">
                <a:extLst>
                  <a:ext uri="{FF2B5EF4-FFF2-40B4-BE49-F238E27FC236}">
                    <a16:creationId xmlns:a16="http://schemas.microsoft.com/office/drawing/2014/main" id="{A401B393-1DBF-8D48-B5AE-74525F4966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0" y="1584"/>
                <a:ext cx="0" cy="86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</p:grpSp>
        <p:grpSp>
          <p:nvGrpSpPr>
            <p:cNvPr id="63" name="Group 44">
              <a:extLst>
                <a:ext uri="{FF2B5EF4-FFF2-40B4-BE49-F238E27FC236}">
                  <a16:creationId xmlns:a16="http://schemas.microsoft.com/office/drawing/2014/main" id="{B8733D72-0C26-4D4C-81B3-8FACCBFC58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35664" y="2798773"/>
              <a:ext cx="428626" cy="1981198"/>
              <a:chOff x="4122" y="1584"/>
              <a:chExt cx="270" cy="864"/>
            </a:xfrm>
          </p:grpSpPr>
          <p:sp>
            <p:nvSpPr>
              <p:cNvPr id="64" name="Text Box 35">
                <a:extLst>
                  <a:ext uri="{FF2B5EF4-FFF2-40B4-BE49-F238E27FC236}">
                    <a16:creationId xmlns:a16="http://schemas.microsoft.com/office/drawing/2014/main" id="{439A18F6-A006-9343-99FE-6610305647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6200000">
                <a:off x="3961" y="1897"/>
                <a:ext cx="591" cy="2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>
                    <a:latin typeface="Gill Sans MT" panose="020B0502020104020203" pitchFamily="34" charset="77"/>
                  </a:rPr>
                  <a:t>Network</a:t>
                </a:r>
              </a:p>
            </p:txBody>
          </p:sp>
          <p:sp>
            <p:nvSpPr>
              <p:cNvPr id="65" name="Line 33">
                <a:extLst>
                  <a:ext uri="{FF2B5EF4-FFF2-40B4-BE49-F238E27FC236}">
                    <a16:creationId xmlns:a16="http://schemas.microsoft.com/office/drawing/2014/main" id="{873DBE94-6BB0-C640-B272-678B85E77C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68" y="1584"/>
                <a:ext cx="0" cy="86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</p:grpSp>
      </p:grpSp>
      <p:sp>
        <p:nvSpPr>
          <p:cNvPr id="67" name="Rectangle 7">
            <a:extLst>
              <a:ext uri="{FF2B5EF4-FFF2-40B4-BE49-F238E27FC236}">
                <a16:creationId xmlns:a16="http://schemas.microsoft.com/office/drawing/2014/main" id="{97000CFA-28E7-0C4B-A6EC-E03066E83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6762" y="4856170"/>
            <a:ext cx="1030288" cy="91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>
                <a:latin typeface="Gill Sans MT" panose="020B0502020104020203" pitchFamily="34" charset="77"/>
              </a:rPr>
              <a:t>Server</a:t>
            </a:r>
          </a:p>
          <a:p>
            <a:pPr algn="ctr"/>
            <a:r>
              <a:rPr lang="en-US" altLang="en-US" dirty="0">
                <a:latin typeface="Gill Sans MT" panose="020B0502020104020203" pitchFamily="34" charset="77"/>
              </a:rPr>
              <a:t>Stub</a:t>
            </a:r>
          </a:p>
        </p:txBody>
      </p:sp>
      <p:sp>
        <p:nvSpPr>
          <p:cNvPr id="68" name="Text Box 39">
            <a:extLst>
              <a:ext uri="{FF2B5EF4-FFF2-40B4-BE49-F238E27FC236}">
                <a16:creationId xmlns:a16="http://schemas.microsoft.com/office/drawing/2014/main" id="{56139D46-43A8-A248-8EB7-2261F7ED5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3724" y="5780096"/>
            <a:ext cx="1406526" cy="76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dirty="0">
                <a:latin typeface="Gill Sans MT" panose="020B0502020104020203" pitchFamily="34" charset="77"/>
              </a:rPr>
              <a:t>unbundle</a:t>
            </a:r>
          </a:p>
          <a:p>
            <a:pPr algn="ctr">
              <a:spcBef>
                <a:spcPct val="0"/>
              </a:spcBef>
            </a:pPr>
            <a:r>
              <a:rPr lang="en-US" altLang="en-US" dirty="0" err="1">
                <a:latin typeface="Gill Sans MT" panose="020B0502020104020203" pitchFamily="34" charset="77"/>
              </a:rPr>
              <a:t>args</a:t>
            </a:r>
            <a:endParaRPr lang="en-US" altLang="en-US" dirty="0">
              <a:latin typeface="Gill Sans MT" panose="020B0502020104020203" pitchFamily="34" charset="77"/>
            </a:endParaRPr>
          </a:p>
        </p:txBody>
      </p:sp>
      <p:grpSp>
        <p:nvGrpSpPr>
          <p:cNvPr id="70" name="Group 42">
            <a:extLst>
              <a:ext uri="{FF2B5EF4-FFF2-40B4-BE49-F238E27FC236}">
                <a16:creationId xmlns:a16="http://schemas.microsoft.com/office/drawing/2014/main" id="{BF56F71D-D971-9142-86D1-6DEA8703AA9A}"/>
              </a:ext>
            </a:extLst>
          </p:cNvPr>
          <p:cNvGrpSpPr>
            <a:grpSpLocks/>
          </p:cNvGrpSpPr>
          <p:nvPr/>
        </p:nvGrpSpPr>
        <p:grpSpPr bwMode="auto">
          <a:xfrm>
            <a:off x="7161476" y="1655768"/>
            <a:ext cx="1579562" cy="428625"/>
            <a:chOff x="3024" y="960"/>
            <a:chExt cx="1104" cy="270"/>
          </a:xfrm>
        </p:grpSpPr>
        <p:sp>
          <p:nvSpPr>
            <p:cNvPr id="82" name="Line 13">
              <a:extLst>
                <a:ext uri="{FF2B5EF4-FFF2-40B4-BE49-F238E27FC236}">
                  <a16:creationId xmlns:a16="http://schemas.microsoft.com/office/drawing/2014/main" id="{27AACBEF-0749-9A46-9DD9-604A71810B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1200"/>
              <a:ext cx="1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83" name="Text Box 18">
              <a:extLst>
                <a:ext uri="{FF2B5EF4-FFF2-40B4-BE49-F238E27FC236}">
                  <a16:creationId xmlns:a16="http://schemas.microsoft.com/office/drawing/2014/main" id="{379EFD7D-25C6-DD4D-97A7-5AFCF0EC36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5" y="960"/>
              <a:ext cx="551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dirty="0">
                  <a:latin typeface="Gill Sans MT" panose="020B0502020104020203" pitchFamily="34" charset="77"/>
                </a:rPr>
                <a:t>send</a:t>
              </a:r>
            </a:p>
          </p:txBody>
        </p:sp>
      </p:grpSp>
      <p:grpSp>
        <p:nvGrpSpPr>
          <p:cNvPr id="75" name="Group 46">
            <a:extLst>
              <a:ext uri="{FF2B5EF4-FFF2-40B4-BE49-F238E27FC236}">
                <a16:creationId xmlns:a16="http://schemas.microsoft.com/office/drawing/2014/main" id="{169696BD-6426-1E4B-A1AF-3F899BFB307E}"/>
              </a:ext>
            </a:extLst>
          </p:cNvPr>
          <p:cNvGrpSpPr>
            <a:grpSpLocks/>
          </p:cNvGrpSpPr>
          <p:nvPr/>
        </p:nvGrpSpPr>
        <p:grpSpPr bwMode="auto">
          <a:xfrm>
            <a:off x="5984874" y="4856170"/>
            <a:ext cx="1406526" cy="1690688"/>
            <a:chOff x="2339" y="2448"/>
            <a:chExt cx="886" cy="1065"/>
          </a:xfrm>
        </p:grpSpPr>
        <p:sp>
          <p:nvSpPr>
            <p:cNvPr id="80" name="Rectangle 7">
              <a:extLst>
                <a:ext uri="{FF2B5EF4-FFF2-40B4-BE49-F238E27FC236}">
                  <a16:creationId xmlns:a16="http://schemas.microsoft.com/office/drawing/2014/main" id="{8FCF7A81-77AE-B647-9533-CD5357DC5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448"/>
              <a:ext cx="649" cy="576"/>
            </a:xfrm>
            <a:prstGeom prst="rect">
              <a:avLst/>
            </a:prstGeom>
            <a:solidFill>
              <a:srgbClr val="FFFFBD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dirty="0">
                  <a:latin typeface="Gill Sans MT" panose="020B0502020104020203" pitchFamily="34" charset="77"/>
                </a:rPr>
                <a:t>Server</a:t>
              </a:r>
            </a:p>
            <a:p>
              <a:pPr algn="ctr"/>
              <a:r>
                <a:rPr lang="en-US" altLang="en-US" dirty="0">
                  <a:latin typeface="Gill Sans MT" panose="020B0502020104020203" pitchFamily="34" charset="77"/>
                </a:rPr>
                <a:t>Stub</a:t>
              </a:r>
            </a:p>
          </p:txBody>
        </p:sp>
        <p:sp>
          <p:nvSpPr>
            <p:cNvPr id="81" name="Text Box 39">
              <a:extLst>
                <a:ext uri="{FF2B5EF4-FFF2-40B4-BE49-F238E27FC236}">
                  <a16:creationId xmlns:a16="http://schemas.microsoft.com/office/drawing/2014/main" id="{5EAFB67C-7D90-7F46-B5F0-C891692739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9" y="3030"/>
              <a:ext cx="886" cy="4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dirty="0">
                  <a:latin typeface="Gill Sans MT" panose="020B0502020104020203" pitchFamily="34" charset="77"/>
                </a:rPr>
                <a:t>unbundle</a:t>
              </a:r>
            </a:p>
            <a:p>
              <a:pPr algn="ctr">
                <a:spcBef>
                  <a:spcPct val="0"/>
                </a:spcBef>
              </a:pPr>
              <a:r>
                <a:rPr lang="en-US" altLang="en-US" dirty="0" err="1">
                  <a:latin typeface="Gill Sans MT" panose="020B0502020104020203" pitchFamily="34" charset="77"/>
                </a:rPr>
                <a:t>args</a:t>
              </a:r>
              <a:endParaRPr lang="en-US" altLang="en-US" dirty="0">
                <a:latin typeface="Gill Sans MT" panose="020B0502020104020203" pitchFamily="34" charset="77"/>
              </a:endParaRPr>
            </a:p>
          </p:txBody>
        </p: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RPC Information Flow</a:t>
            </a:r>
            <a:endParaRPr lang="en-US" dirty="0"/>
          </a:p>
        </p:txBody>
      </p:sp>
      <p:grpSp>
        <p:nvGrpSpPr>
          <p:cNvPr id="996393" name="Group 41"/>
          <p:cNvGrpSpPr>
            <a:grpSpLocks/>
          </p:cNvGrpSpPr>
          <p:nvPr/>
        </p:nvGrpSpPr>
        <p:grpSpPr bwMode="auto">
          <a:xfrm>
            <a:off x="6162676" y="977906"/>
            <a:ext cx="1076324" cy="1668463"/>
            <a:chOff x="2370" y="533"/>
            <a:chExt cx="678" cy="1051"/>
          </a:xfrm>
        </p:grpSpPr>
        <p:sp>
          <p:nvSpPr>
            <p:cNvPr id="30751" name="Rectangle 6"/>
            <p:cNvSpPr>
              <a:spLocks noChangeArrowheads="1"/>
            </p:cNvSpPr>
            <p:nvPr/>
          </p:nvSpPr>
          <p:spPr bwMode="auto">
            <a:xfrm>
              <a:off x="2448" y="1008"/>
              <a:ext cx="576" cy="57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>
                  <a:latin typeface="Gill Sans MT" panose="020B0502020104020203" pitchFamily="34" charset="77"/>
                </a:rPr>
                <a:t>Client</a:t>
              </a:r>
            </a:p>
            <a:p>
              <a:pPr algn="ctr"/>
              <a:r>
                <a:rPr lang="en-US" altLang="en-US">
                  <a:latin typeface="Gill Sans MT" panose="020B0502020104020203" pitchFamily="34" charset="77"/>
                </a:rPr>
                <a:t>Stub</a:t>
              </a:r>
            </a:p>
          </p:txBody>
        </p:sp>
        <p:sp>
          <p:nvSpPr>
            <p:cNvPr id="30752" name="Text Box 36"/>
            <p:cNvSpPr txBox="1">
              <a:spLocks noChangeArrowheads="1"/>
            </p:cNvSpPr>
            <p:nvPr/>
          </p:nvSpPr>
          <p:spPr bwMode="auto">
            <a:xfrm>
              <a:off x="2370" y="533"/>
              <a:ext cx="678" cy="4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dirty="0">
                  <a:latin typeface="Gill Sans MT" panose="020B0502020104020203" pitchFamily="34" charset="77"/>
                </a:rPr>
                <a:t>bundle</a:t>
              </a:r>
            </a:p>
            <a:p>
              <a:pPr algn="ctr">
                <a:spcBef>
                  <a:spcPct val="0"/>
                </a:spcBef>
              </a:pPr>
              <a:r>
                <a:rPr lang="en-US" altLang="en-US" dirty="0" err="1">
                  <a:latin typeface="Gill Sans MT" panose="020B0502020104020203" pitchFamily="34" charset="77"/>
                </a:rPr>
                <a:t>args</a:t>
              </a:r>
              <a:endParaRPr lang="en-US" altLang="en-US" dirty="0">
                <a:latin typeface="Gill Sans MT" panose="020B0502020104020203" pitchFamily="34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23533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3144FF3-040F-CC72-E178-401FDA7F6C1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bg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RPC Implementation</a:t>
            </a:r>
            <a:endParaRPr lang="en-US" altLang="ko-KR" dirty="0"/>
          </a:p>
        </p:txBody>
      </p:sp>
      <p:sp>
        <p:nvSpPr>
          <p:cNvPr id="994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10820400" cy="51816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sym typeface="Symbol" panose="05050102010706020507" pitchFamily="18" charset="2"/>
              </a:rPr>
              <a:t>Request-response message passing (under covers!)</a:t>
            </a:r>
          </a:p>
          <a:p>
            <a:endParaRPr lang="en-US" altLang="ko-KR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ko-KR" dirty="0">
                <a:sym typeface="Symbol" panose="05050102010706020507" pitchFamily="18" charset="2"/>
              </a:rPr>
              <a:t>“Stub” provides glue on client/server</a:t>
            </a:r>
          </a:p>
          <a:p>
            <a:pPr lvl="1"/>
            <a:r>
              <a:rPr lang="en-US" altLang="ko-KR" dirty="0">
                <a:sym typeface="Symbol" panose="05050102010706020507" pitchFamily="18" charset="2"/>
              </a:rPr>
              <a:t>Client stub is responsible for “marshalling” arguments and “</a:t>
            </a:r>
            <a:r>
              <a:rPr lang="en-US" altLang="ko-KR" dirty="0" err="1">
                <a:sym typeface="Symbol" panose="05050102010706020507" pitchFamily="18" charset="2"/>
              </a:rPr>
              <a:t>unmarshalling</a:t>
            </a:r>
            <a:r>
              <a:rPr lang="en-US" altLang="ko-KR" dirty="0">
                <a:sym typeface="Symbol" panose="05050102010706020507" pitchFamily="18" charset="2"/>
              </a:rPr>
              <a:t>” the return values</a:t>
            </a:r>
          </a:p>
          <a:p>
            <a:pPr lvl="1"/>
            <a:r>
              <a:rPr lang="en-US" altLang="ko-KR" dirty="0">
                <a:sym typeface="Symbol" panose="05050102010706020507" pitchFamily="18" charset="2"/>
              </a:rPr>
              <a:t>Server-side stub is responsible for “</a:t>
            </a:r>
            <a:r>
              <a:rPr lang="en-US" altLang="ko-KR" dirty="0" err="1">
                <a:sym typeface="Symbol" panose="05050102010706020507" pitchFamily="18" charset="2"/>
              </a:rPr>
              <a:t>unmarshalling</a:t>
            </a:r>
            <a:r>
              <a:rPr lang="en-US" altLang="ko-KR" dirty="0">
                <a:sym typeface="Symbol" panose="05050102010706020507" pitchFamily="18" charset="2"/>
              </a:rPr>
              <a:t>” arguments and “marshalling” the return values.</a:t>
            </a:r>
          </a:p>
          <a:p>
            <a:pPr lvl="2"/>
            <a:endParaRPr lang="en-US" altLang="ko-KR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ko-KR" dirty="0">
                <a:sym typeface="Symbol" panose="05050102010706020507" pitchFamily="18" charset="2"/>
              </a:rPr>
              <a:t>Marshalling involves (depending on system)</a:t>
            </a:r>
          </a:p>
          <a:p>
            <a:pPr lvl="1"/>
            <a:r>
              <a:rPr lang="en-US" altLang="ko-KR" dirty="0">
                <a:sym typeface="Symbol" panose="05050102010706020507" pitchFamily="18" charset="2"/>
              </a:rPr>
              <a:t>Converting values to a canonical form, serializing objects, copying arguments passed by reference, etc. </a:t>
            </a:r>
          </a:p>
        </p:txBody>
      </p:sp>
    </p:spTree>
    <p:extLst>
      <p:ext uri="{BB962C8B-B14F-4D97-AF65-F5344CB8AC3E}">
        <p14:creationId xmlns:p14="http://schemas.microsoft.com/office/powerpoint/2010/main" val="277086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4307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24E9583-55D4-9036-5A14-6EA122A483C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bg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RPC Details (1/3)</a:t>
            </a:r>
            <a:endParaRPr lang="en-US" altLang="ko-KR" dirty="0"/>
          </a:p>
        </p:txBody>
      </p:sp>
      <p:sp>
        <p:nvSpPr>
          <p:cNvPr id="99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990600"/>
            <a:ext cx="11049000" cy="5562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Equivalence with regular procedure call</a:t>
            </a:r>
          </a:p>
          <a:p>
            <a:pPr lvl="1"/>
            <a:r>
              <a:rPr lang="en-US" altLang="ko-KR" dirty="0"/>
              <a:t>Parameters</a:t>
            </a:r>
            <a:r>
              <a:rPr lang="en-US" altLang="ko-KR" dirty="0">
                <a:sym typeface="Symbol" panose="05050102010706020507" pitchFamily="18" charset="2"/>
              </a:rPr>
              <a:t> Request Message</a:t>
            </a:r>
          </a:p>
          <a:p>
            <a:pPr lvl="1"/>
            <a:r>
              <a:rPr lang="en-US" altLang="ko-KR" dirty="0">
                <a:sym typeface="Symbol" panose="05050102010706020507" pitchFamily="18" charset="2"/>
              </a:rPr>
              <a:t>Result  Reply message</a:t>
            </a:r>
          </a:p>
          <a:p>
            <a:pPr lvl="1"/>
            <a:r>
              <a:rPr lang="en-US" altLang="ko-KR" dirty="0">
                <a:sym typeface="Symbol" panose="05050102010706020507" pitchFamily="18" charset="2"/>
              </a:rPr>
              <a:t>Name of Procedure: Passed in request message</a:t>
            </a:r>
          </a:p>
          <a:p>
            <a:pPr lvl="1"/>
            <a:r>
              <a:rPr lang="en-US" altLang="ko-KR" dirty="0">
                <a:sym typeface="Symbol" panose="05050102010706020507" pitchFamily="18" charset="2"/>
              </a:rPr>
              <a:t>Return Address: mbox2 (client return mail box) </a:t>
            </a:r>
          </a:p>
          <a:p>
            <a:pPr lvl="1"/>
            <a:endParaRPr lang="en-US" altLang="ko-KR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ko-KR" dirty="0">
                <a:sym typeface="Symbol" panose="05050102010706020507" pitchFamily="18" charset="2"/>
              </a:rPr>
              <a:t>Stub generator: Compiler that generates stubs</a:t>
            </a:r>
          </a:p>
          <a:p>
            <a:pPr lvl="1"/>
            <a:r>
              <a:rPr lang="en-US" altLang="ko-KR" dirty="0">
                <a:sym typeface="Symbol" panose="05050102010706020507" pitchFamily="18" charset="2"/>
              </a:rPr>
              <a:t>Input: interface definitions in an “interface definition language (IDL)”</a:t>
            </a:r>
          </a:p>
          <a:p>
            <a:pPr lvl="2"/>
            <a:r>
              <a:rPr lang="en-US" altLang="ko-KR" dirty="0">
                <a:sym typeface="Symbol" panose="05050102010706020507" pitchFamily="18" charset="2"/>
              </a:rPr>
              <a:t>Contains, among other things, types of arguments/return</a:t>
            </a:r>
          </a:p>
          <a:p>
            <a:pPr lvl="1"/>
            <a:r>
              <a:rPr lang="en-US" altLang="ko-KR" dirty="0">
                <a:sym typeface="Symbol" panose="05050102010706020507" pitchFamily="18" charset="2"/>
              </a:rPr>
              <a:t>Output: stub code in the appropriate source language</a:t>
            </a:r>
          </a:p>
          <a:p>
            <a:pPr lvl="2"/>
            <a:r>
              <a:rPr lang="en-US" altLang="ko-KR" dirty="0">
                <a:sym typeface="Symbol" panose="05050102010706020507" pitchFamily="18" charset="2"/>
              </a:rPr>
              <a:t>Code for client to pack message, send it off, wait for result, unpack result and return to caller</a:t>
            </a:r>
          </a:p>
          <a:p>
            <a:pPr lvl="2"/>
            <a:r>
              <a:rPr lang="en-US" altLang="ko-KR" dirty="0">
                <a:sym typeface="Symbol" panose="05050102010706020507" pitchFamily="18" charset="2"/>
              </a:rPr>
              <a:t>Code for server to unpack message, call procedure, pack results, send them off</a:t>
            </a:r>
          </a:p>
        </p:txBody>
      </p:sp>
    </p:spTree>
    <p:extLst>
      <p:ext uri="{BB962C8B-B14F-4D97-AF65-F5344CB8AC3E}">
        <p14:creationId xmlns:p14="http://schemas.microsoft.com/office/powerpoint/2010/main" val="12533169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7379" grpId="0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5359BD5-F24B-25FE-2559-CE155BCA62A9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bg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RPC Details (2/3)</a:t>
            </a:r>
            <a:endParaRPr lang="en-US" altLang="ko-KR" dirty="0"/>
          </a:p>
        </p:txBody>
      </p:sp>
      <p:sp>
        <p:nvSpPr>
          <p:cNvPr id="99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914400"/>
            <a:ext cx="10972800" cy="5638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>
                <a:sym typeface="Symbol" panose="05050102010706020507" pitchFamily="18" charset="2"/>
              </a:rPr>
              <a:t>Cross-platform issues:</a:t>
            </a:r>
          </a:p>
          <a:p>
            <a:pPr lvl="1"/>
            <a:r>
              <a:rPr lang="en-US" altLang="ko-KR" dirty="0">
                <a:sym typeface="Symbol" panose="05050102010706020507" pitchFamily="18" charset="2"/>
              </a:rPr>
              <a:t>What if client/server machines are different architectures/ languages?</a:t>
            </a:r>
          </a:p>
          <a:p>
            <a:pPr lvl="2"/>
            <a:r>
              <a:rPr lang="en-US" altLang="ko-KR" dirty="0">
                <a:sym typeface="Symbol" panose="05050102010706020507" pitchFamily="18" charset="2"/>
              </a:rPr>
              <a:t>Convert everything to/from some canonical form</a:t>
            </a:r>
          </a:p>
          <a:p>
            <a:pPr lvl="2"/>
            <a:r>
              <a:rPr lang="en-US" altLang="ko-KR" dirty="0">
                <a:sym typeface="Symbol" panose="05050102010706020507" pitchFamily="18" charset="2"/>
              </a:rPr>
              <a:t>Tag every item with an indication of how it is encoded (avoids unnecessary conversions)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How does client know which </a:t>
            </a:r>
            <a:r>
              <a:rPr lang="en-US" altLang="ko-KR" dirty="0" err="1"/>
              <a:t>mbox</a:t>
            </a:r>
            <a:r>
              <a:rPr lang="en-US" altLang="ko-KR" dirty="0"/>
              <a:t> (destination queue) to send to?</a:t>
            </a:r>
          </a:p>
          <a:p>
            <a:pPr lvl="1"/>
            <a:r>
              <a:rPr lang="en-US" altLang="ko-KR" dirty="0"/>
              <a:t>Need to translate name of remote service into network endpoint (Remote machine, port, possibly other info)</a:t>
            </a:r>
          </a:p>
          <a:p>
            <a:pPr lvl="1"/>
            <a:r>
              <a:rPr lang="en-US" altLang="ko-KR" dirty="0"/>
              <a:t>Binding: the process of converting a user-visible name into a network endpoint</a:t>
            </a:r>
          </a:p>
          <a:p>
            <a:pPr lvl="2"/>
            <a:r>
              <a:rPr lang="en-US" altLang="ko-KR" dirty="0"/>
              <a:t>This is another word for “naming” at network level</a:t>
            </a:r>
          </a:p>
          <a:p>
            <a:pPr lvl="2"/>
            <a:r>
              <a:rPr lang="en-US" altLang="ko-KR" dirty="0"/>
              <a:t>Static: fixed at compile time</a:t>
            </a:r>
          </a:p>
          <a:p>
            <a:pPr lvl="2"/>
            <a:r>
              <a:rPr lang="en-US" altLang="ko-KR" dirty="0"/>
              <a:t>Dynamic: performed at runtime</a:t>
            </a:r>
          </a:p>
          <a:p>
            <a:endParaRPr lang="en-US" altLang="ko-KR" dirty="0">
              <a:sym typeface="Symbol" panose="05050102010706020507" pitchFamily="18" charset="2"/>
            </a:endParaRPr>
          </a:p>
          <a:p>
            <a:pPr lvl="2"/>
            <a:endParaRPr lang="en-US" altLang="ko-KR" dirty="0">
              <a:sym typeface="Symbol" panose="05050102010706020507" pitchFamily="18" charset="2"/>
            </a:endParaRPr>
          </a:p>
          <a:p>
            <a:pPr lvl="1"/>
            <a:endParaRPr lang="en-US" altLang="ko-KR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590258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7379" grpId="0" build="p" bldLvl="2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E7A68D4-D35C-6B8C-A158-81B9191F668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bg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RPC Details (3/3)</a:t>
            </a:r>
            <a:endParaRPr lang="en-US" altLang="ko-KR" dirty="0"/>
          </a:p>
        </p:txBody>
      </p:sp>
      <p:sp>
        <p:nvSpPr>
          <p:cNvPr id="999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11353800" cy="5486400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dirty="0"/>
              <a:t>Dynamic Binding</a:t>
            </a:r>
          </a:p>
          <a:p>
            <a:pPr lvl="1"/>
            <a:r>
              <a:rPr lang="en-US" altLang="ko-KR" dirty="0"/>
              <a:t>Most RPC systems use dynamic binding via name service</a:t>
            </a:r>
          </a:p>
          <a:p>
            <a:pPr lvl="2"/>
            <a:r>
              <a:rPr lang="en-US" altLang="ko-KR" dirty="0"/>
              <a:t>Name service provides dynamic translation of service </a:t>
            </a:r>
            <a:r>
              <a:rPr lang="en-US" altLang="ko-KR" dirty="0">
                <a:sym typeface="Symbol" panose="05050102010706020507" pitchFamily="18" charset="2"/>
              </a:rPr>
              <a:t> </a:t>
            </a:r>
            <a:r>
              <a:rPr lang="en-US" altLang="ko-KR" dirty="0" err="1">
                <a:sym typeface="Symbol" panose="05050102010706020507" pitchFamily="18" charset="2"/>
              </a:rPr>
              <a:t>mbox</a:t>
            </a:r>
            <a:endParaRPr lang="en-US" altLang="ko-KR" dirty="0">
              <a:sym typeface="Symbol" panose="05050102010706020507" pitchFamily="18" charset="2"/>
            </a:endParaRPr>
          </a:p>
          <a:p>
            <a:pPr lvl="1"/>
            <a:r>
              <a:rPr lang="en-US" altLang="ko-KR" dirty="0">
                <a:sym typeface="Symbol" panose="05050102010706020507" pitchFamily="18" charset="2"/>
              </a:rPr>
              <a:t>Why dynamic binding?</a:t>
            </a:r>
          </a:p>
          <a:p>
            <a:pPr lvl="2"/>
            <a:r>
              <a:rPr lang="en-US" altLang="ko-KR" dirty="0">
                <a:sym typeface="Symbol" panose="05050102010706020507" pitchFamily="18" charset="2"/>
              </a:rPr>
              <a:t>Access control: check who is permitted to access service</a:t>
            </a:r>
          </a:p>
          <a:p>
            <a:pPr lvl="2"/>
            <a:r>
              <a:rPr lang="en-US" altLang="ko-KR" dirty="0">
                <a:sym typeface="Symbol" panose="05050102010706020507" pitchFamily="18" charset="2"/>
              </a:rPr>
              <a:t>Fail-over: If server fails, use a different one</a:t>
            </a:r>
          </a:p>
          <a:p>
            <a:pPr lvl="2"/>
            <a:endParaRPr lang="en-US" altLang="ko-KR" dirty="0">
              <a:sym typeface="Symbol" panose="05050102010706020507" pitchFamily="18" charset="2"/>
            </a:endParaRPr>
          </a:p>
          <a:p>
            <a:r>
              <a:rPr lang="en-US" altLang="ko-KR" dirty="0">
                <a:sym typeface="Symbol" panose="05050102010706020507" pitchFamily="18" charset="2"/>
              </a:rPr>
              <a:t>What if there are multiple servers?</a:t>
            </a:r>
          </a:p>
          <a:p>
            <a:pPr lvl="1"/>
            <a:r>
              <a:rPr lang="en-US" altLang="ko-KR" dirty="0">
                <a:sym typeface="Symbol" panose="05050102010706020507" pitchFamily="18" charset="2"/>
              </a:rPr>
              <a:t>Could give flexibility at binding time</a:t>
            </a:r>
          </a:p>
          <a:p>
            <a:pPr lvl="2"/>
            <a:r>
              <a:rPr lang="en-US" altLang="ko-KR" dirty="0">
                <a:sym typeface="Symbol" panose="05050102010706020507" pitchFamily="18" charset="2"/>
              </a:rPr>
              <a:t>Choose unloaded server for each new client</a:t>
            </a:r>
          </a:p>
          <a:p>
            <a:pPr lvl="1"/>
            <a:r>
              <a:rPr lang="en-US" altLang="ko-KR" dirty="0">
                <a:sym typeface="Symbol" panose="05050102010706020507" pitchFamily="18" charset="2"/>
              </a:rPr>
              <a:t>Could provide same </a:t>
            </a:r>
            <a:r>
              <a:rPr lang="en-US" altLang="ko-KR" dirty="0" err="1">
                <a:sym typeface="Symbol" panose="05050102010706020507" pitchFamily="18" charset="2"/>
              </a:rPr>
              <a:t>mbox</a:t>
            </a:r>
            <a:r>
              <a:rPr lang="en-US" altLang="ko-KR" dirty="0">
                <a:sym typeface="Symbol" panose="05050102010706020507" pitchFamily="18" charset="2"/>
              </a:rPr>
              <a:t> (router level redirect)</a:t>
            </a:r>
          </a:p>
          <a:p>
            <a:pPr lvl="2"/>
            <a:r>
              <a:rPr lang="en-US" altLang="ko-KR" dirty="0">
                <a:sym typeface="Symbol" panose="05050102010706020507" pitchFamily="18" charset="2"/>
              </a:rPr>
              <a:t>Choose unloaded server for each new request</a:t>
            </a:r>
          </a:p>
          <a:p>
            <a:pPr lvl="2"/>
            <a:r>
              <a:rPr lang="en-US" altLang="ko-KR" dirty="0">
                <a:sym typeface="Symbol" panose="05050102010706020507" pitchFamily="18" charset="2"/>
              </a:rPr>
              <a:t>Only works if no state carried from one call to next</a:t>
            </a:r>
          </a:p>
          <a:p>
            <a:pPr lvl="2"/>
            <a:endParaRPr lang="en-US" altLang="ko-KR" dirty="0">
              <a:sym typeface="Symbol" panose="05050102010706020507" pitchFamily="18" charset="2"/>
            </a:endParaRPr>
          </a:p>
          <a:p>
            <a:r>
              <a:rPr lang="en-US" altLang="ko-KR" dirty="0">
                <a:sym typeface="Symbol" panose="05050102010706020507" pitchFamily="18" charset="2"/>
              </a:rPr>
              <a:t>What if multiple clients?</a:t>
            </a:r>
          </a:p>
          <a:p>
            <a:pPr lvl="1"/>
            <a:r>
              <a:rPr lang="en-US" altLang="ko-KR" dirty="0">
                <a:sym typeface="Symbol" panose="05050102010706020507" pitchFamily="18" charset="2"/>
              </a:rPr>
              <a:t>Pass pointer to client-specific return </a:t>
            </a:r>
            <a:r>
              <a:rPr lang="en-US" altLang="ko-KR" dirty="0" err="1">
                <a:sym typeface="Symbol" panose="05050102010706020507" pitchFamily="18" charset="2"/>
              </a:rPr>
              <a:t>mbox</a:t>
            </a:r>
            <a:r>
              <a:rPr lang="en-US" altLang="ko-KR" dirty="0">
                <a:sym typeface="Symbol" panose="05050102010706020507" pitchFamily="18" charset="2"/>
              </a:rPr>
              <a:t> in request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526078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942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85EF1EE-4B5C-62B2-1899-5D2A686B5922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bg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113C208-5562-6D3B-EE1E-D75BC91B5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Boom!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7FE9A773-9F67-06F0-1263-B9BB48AC49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1371600"/>
            <a:ext cx="5376119" cy="3696082"/>
          </a:xfrm>
        </p:spPr>
      </p:pic>
    </p:spTree>
    <p:extLst>
      <p:ext uri="{BB962C8B-B14F-4D97-AF65-F5344CB8AC3E}">
        <p14:creationId xmlns:p14="http://schemas.microsoft.com/office/powerpoint/2010/main" val="2032474122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23161F7-1C29-6343-5283-C1F25E0A5DF9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bg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Problems with RPC: Non-Atomic Failures</a:t>
            </a:r>
          </a:p>
        </p:txBody>
      </p:sp>
      <p:sp>
        <p:nvSpPr>
          <p:cNvPr id="1000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3750" y="838200"/>
            <a:ext cx="10560050" cy="5715000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ko-KR" sz="2600" dirty="0" err="1">
                <a:ea typeface="굴림" panose="020B0600000101010101" pitchFamily="34" charset="-127"/>
              </a:rPr>
              <a:t>ifferent</a:t>
            </a:r>
            <a:r>
              <a:rPr lang="en-US" altLang="ko-KR" sz="2600" dirty="0">
                <a:ea typeface="굴림" panose="020B0600000101010101" pitchFamily="34" charset="-127"/>
              </a:rPr>
              <a:t> failure modes in dist. system than on a single machine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endParaRPr lang="en-US" altLang="ko-KR" sz="2600" dirty="0">
              <a:ea typeface="굴림" panose="020B0600000101010101" pitchFamily="34" charset="-127"/>
            </a:endParaRPr>
          </a:p>
          <a:p>
            <a:pPr marL="0" indent="0">
              <a:lnSpc>
                <a:spcPct val="100000"/>
              </a:lnSpc>
              <a:spcBef>
                <a:spcPct val="10000"/>
              </a:spcBef>
              <a:buNone/>
            </a:pPr>
            <a:r>
              <a:rPr lang="en-US" altLang="ko-KR" sz="2600" dirty="0">
                <a:ea typeface="굴림" panose="020B0600000101010101" pitchFamily="34" charset="-127"/>
              </a:rPr>
              <a:t>Consider many different types of failures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</a:pPr>
            <a:r>
              <a:rPr lang="en-US" altLang="ko-KR" sz="2600" dirty="0">
                <a:ea typeface="굴림" panose="020B0600000101010101" pitchFamily="34" charset="-127"/>
              </a:rPr>
              <a:t>User-level bug causes address space to crash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</a:pPr>
            <a:r>
              <a:rPr lang="en-US" altLang="ko-KR" sz="2600" dirty="0">
                <a:ea typeface="굴림" panose="020B0600000101010101" pitchFamily="34" charset="-127"/>
              </a:rPr>
              <a:t>Machine failure, kernel bug causes all processes on same machine to fail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</a:pPr>
            <a:r>
              <a:rPr lang="en-US" altLang="ko-KR" sz="2600" dirty="0">
                <a:ea typeface="굴림" panose="020B0600000101010101" pitchFamily="34" charset="-127"/>
              </a:rPr>
              <a:t>Some machine is compromised by malicious party</a:t>
            </a:r>
          </a:p>
          <a:p>
            <a:pPr marL="0" indent="0">
              <a:lnSpc>
                <a:spcPct val="100000"/>
              </a:lnSpc>
              <a:spcBef>
                <a:spcPct val="10000"/>
              </a:spcBef>
              <a:buNone/>
            </a:pPr>
            <a:endParaRPr lang="en-US" altLang="ko-KR" sz="2600" dirty="0">
              <a:ea typeface="굴림" panose="020B0600000101010101" pitchFamily="34" charset="-127"/>
            </a:endParaRPr>
          </a:p>
          <a:p>
            <a:pPr marL="0" indent="0">
              <a:lnSpc>
                <a:spcPct val="100000"/>
              </a:lnSpc>
              <a:spcBef>
                <a:spcPct val="10000"/>
              </a:spcBef>
              <a:buNone/>
            </a:pPr>
            <a:r>
              <a:rPr lang="en-US" altLang="ko-KR" sz="2600" dirty="0">
                <a:ea typeface="굴림" panose="020B0600000101010101" pitchFamily="34" charset="-127"/>
              </a:rPr>
              <a:t>Can easily result in inconsistent view of the world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</a:pPr>
            <a:r>
              <a:rPr lang="en-US" altLang="ko-KR" sz="2600" dirty="0">
                <a:ea typeface="굴림" panose="020B0600000101010101" pitchFamily="34" charset="-127"/>
              </a:rPr>
              <a:t>Did my cached data get written back or not?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</a:pPr>
            <a:r>
              <a:rPr lang="en-US" altLang="ko-KR" sz="2600" dirty="0">
                <a:ea typeface="굴림" panose="020B0600000101010101" pitchFamily="34" charset="-127"/>
              </a:rPr>
              <a:t>Did server do what I requested or not?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</a:pPr>
            <a:endParaRPr lang="en-US" altLang="ko-KR" sz="2600" dirty="0">
              <a:ea typeface="굴림" panose="020B0600000101010101" pitchFamily="34" charset="-127"/>
            </a:endParaRPr>
          </a:p>
          <a:p>
            <a:pPr marL="0" indent="0">
              <a:lnSpc>
                <a:spcPct val="100000"/>
              </a:lnSpc>
              <a:spcBef>
                <a:spcPct val="10000"/>
              </a:spcBef>
              <a:buNone/>
            </a:pPr>
            <a:r>
              <a:rPr lang="en-US" altLang="ko-KR" sz="2600" dirty="0">
                <a:ea typeface="굴림" panose="020B0600000101010101" pitchFamily="34" charset="-127"/>
              </a:rPr>
              <a:t>Answer? Distributed transactions/2PC</a:t>
            </a:r>
            <a:endParaRPr lang="en-US" altLang="ko-KR" sz="2400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41141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0451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112DF54-1C0E-2235-A118-928315D11AF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bg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Problems with RPC: Performance</a:t>
            </a:r>
          </a:p>
        </p:txBody>
      </p:sp>
      <p:sp>
        <p:nvSpPr>
          <p:cNvPr id="1000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8908" y="1676400"/>
            <a:ext cx="10697292" cy="472440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ct val="1000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RPC is </a:t>
            </a:r>
            <a:r>
              <a:rPr lang="en-US" altLang="ko-KR" i="1" dirty="0">
                <a:ea typeface="굴림" panose="020B0600000101010101" pitchFamily="34" charset="-127"/>
              </a:rPr>
              <a:t>not </a:t>
            </a:r>
            <a:r>
              <a:rPr lang="en-US" altLang="ko-KR" dirty="0">
                <a:ea typeface="굴림" panose="020B0600000101010101" pitchFamily="34" charset="-127"/>
              </a:rPr>
              <a:t>performance transparent:</a:t>
            </a:r>
          </a:p>
          <a:p>
            <a:pPr lvl="1" algn="ctr">
              <a:lnSpc>
                <a:spcPct val="10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Cost of Procedure call 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« same-machine RPC « network RPC</a:t>
            </a:r>
          </a:p>
          <a:p>
            <a:pPr lvl="1" algn="ctr">
              <a:lnSpc>
                <a:spcPct val="100000"/>
              </a:lnSpc>
              <a:spcBef>
                <a:spcPct val="10000"/>
              </a:spcBef>
            </a:pPr>
            <a:r>
              <a:rPr lang="en-US" altLang="ko-KR" sz="2000" dirty="0">
                <a:ea typeface="굴림" panose="020B0600000101010101" pitchFamily="34" charset="-127"/>
                <a:sym typeface="Symbol" panose="05050102010706020507" pitchFamily="18" charset="2"/>
              </a:rPr>
              <a:t>Overheads: Marshalling, Stubs, Kernel-Crossing, Communication</a:t>
            </a:r>
          </a:p>
          <a:p>
            <a:pPr algn="ctr">
              <a:lnSpc>
                <a:spcPct val="100000"/>
              </a:lnSpc>
              <a:spcBef>
                <a:spcPct val="10000"/>
              </a:spcBef>
            </a:pPr>
            <a:endParaRPr lang="en-US" altLang="ko-KR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marL="0" indent="0" algn="ctr">
              <a:lnSpc>
                <a:spcPct val="100000"/>
              </a:lnSpc>
              <a:spcBef>
                <a:spcPct val="10000"/>
              </a:spcBef>
              <a:buNone/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Programmers must be aware that RPC is not free </a:t>
            </a:r>
          </a:p>
          <a:p>
            <a:pPr lvl="1" algn="ctr">
              <a:lnSpc>
                <a:spcPct val="100000"/>
              </a:lnSpc>
              <a:spcBef>
                <a:spcPct val="10000"/>
              </a:spcBef>
            </a:pP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Caching can help, but may make failure handling complex</a:t>
            </a:r>
          </a:p>
        </p:txBody>
      </p:sp>
    </p:spTree>
    <p:extLst>
      <p:ext uri="{BB962C8B-B14F-4D97-AF65-F5344CB8AC3E}">
        <p14:creationId xmlns:p14="http://schemas.microsoft.com/office/powerpoint/2010/main" val="5280558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045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A02392-70D7-BA86-4836-B98106E42864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bg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2B1352C-4E2E-95A8-66E0-0721ACCFD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Happy Birthday Windows!</a:t>
            </a:r>
          </a:p>
        </p:txBody>
      </p:sp>
      <p:pic>
        <p:nvPicPr>
          <p:cNvPr id="5" name="Picture 4" descr="Text, table&#10;&#10;Description automatically generated with medium confidence">
            <a:extLst>
              <a:ext uri="{FF2B5EF4-FFF2-40B4-BE49-F238E27FC236}">
                <a16:creationId xmlns:a16="http://schemas.microsoft.com/office/drawing/2014/main" id="{F6FD0D1C-A944-CE72-C264-FE44D9A168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143000"/>
            <a:ext cx="7572375" cy="414677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8A1DB4-E142-34F8-33FC-B3BF8B743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638800"/>
            <a:ext cx="10820400" cy="304722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Happy 40</a:t>
            </a:r>
            <a:r>
              <a:rPr lang="en-US" baseline="30000" dirty="0"/>
              <a:t>th</a:t>
            </a:r>
            <a:r>
              <a:rPr lang="en-US" dirty="0"/>
              <a:t> Birthday to Windows! Was first announced on Nov 10</a:t>
            </a:r>
            <a:r>
              <a:rPr lang="en-US" baseline="30000" dirty="0"/>
              <a:t>th</a:t>
            </a:r>
            <a:r>
              <a:rPr lang="en-US" dirty="0"/>
              <a:t> 1983</a:t>
            </a:r>
          </a:p>
        </p:txBody>
      </p:sp>
    </p:spTree>
    <p:extLst>
      <p:ext uri="{BB962C8B-B14F-4D97-AF65-F5344CB8AC3E}">
        <p14:creationId xmlns:p14="http://schemas.microsoft.com/office/powerpoint/2010/main" val="196122227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5C568F1-E1B6-AF91-35BF-130FB89948B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bg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Storage Reliability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11201400" cy="5638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Single logical file operation can involve updates to multiple physical disk blocks</a:t>
            </a:r>
          </a:p>
          <a:p>
            <a:pPr lvl="1"/>
            <a:r>
              <a:rPr lang="en-US" dirty="0" err="1"/>
              <a:t>inode</a:t>
            </a:r>
            <a:r>
              <a:rPr lang="en-US" dirty="0"/>
              <a:t>, indirect block, data block, bitmap, …</a:t>
            </a:r>
          </a:p>
          <a:p>
            <a:pPr lvl="1"/>
            <a:r>
              <a:rPr lang="en-US" dirty="0"/>
              <a:t>With sector remapping, single update to physical disk block can require multiple (even lower level) updates to sectors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At a physical level, operations complete one at a time</a:t>
            </a:r>
          </a:p>
          <a:p>
            <a:pPr lvl="1"/>
            <a:r>
              <a:rPr lang="en-US" dirty="0"/>
              <a:t>Want concurrent operations for performance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How do we guarantee consistency regardless of when crash occurs?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31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4905F67-9C0C-24A5-69EC-18BB24C35EF6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bg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609600" y="76200"/>
            <a:ext cx="10972800" cy="609600"/>
          </a:xfrm>
        </p:spPr>
        <p:txBody>
          <a:bodyPr/>
          <a:lstStyle/>
          <a:p>
            <a:r>
              <a:rPr lang="en-US" dirty="0"/>
              <a:t>Two Reliability Approaches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F2DA5FB-182D-43EB-9D13-693CAFB2C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8714" y="1051945"/>
            <a:ext cx="5386917" cy="639762"/>
          </a:xfrm>
        </p:spPr>
        <p:txBody>
          <a:bodyPr/>
          <a:lstStyle/>
          <a:p>
            <a:pPr algn="ctr"/>
            <a:r>
              <a:rPr lang="en-US" dirty="0"/>
              <a:t>Careful Ordering and Recovery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460C6DD1-507A-4B7C-BC0E-0C99CCE79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8600" y="2133600"/>
            <a:ext cx="5943600" cy="395128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FAT &amp; FFS + (</a:t>
            </a:r>
            <a:r>
              <a:rPr lang="en-US" dirty="0" err="1"/>
              <a:t>fsck</a:t>
            </a:r>
            <a:r>
              <a:rPr lang="en-US" dirty="0"/>
              <a:t>)</a:t>
            </a:r>
          </a:p>
          <a:p>
            <a:pPr marL="0" indent="0" algn="ctr">
              <a:buNone/>
            </a:pPr>
            <a:r>
              <a:rPr lang="en-US" dirty="0"/>
              <a:t>Each step builds structure, </a:t>
            </a:r>
          </a:p>
          <a:p>
            <a:pPr marL="0" indent="0" algn="ctr">
              <a:buNone/>
            </a:pPr>
            <a:r>
              <a:rPr lang="en-US" dirty="0"/>
              <a:t>Data block</a:t>
            </a:r>
            <a:r>
              <a:rPr lang="en-US" dirty="0">
                <a:sym typeface="Symbol" panose="05050102010706020507" pitchFamily="18" charset="2"/>
              </a:rPr>
              <a:t></a:t>
            </a:r>
            <a:r>
              <a:rPr lang="en-US" dirty="0"/>
              <a:t> </a:t>
            </a:r>
            <a:r>
              <a:rPr lang="en-US" dirty="0" err="1"/>
              <a:t>inode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</a:t>
            </a:r>
            <a:r>
              <a:rPr lang="en-US" dirty="0"/>
              <a:t> free </a:t>
            </a:r>
            <a:r>
              <a:rPr lang="en-US" dirty="0">
                <a:sym typeface="Symbol" panose="05050102010706020507" pitchFamily="18" charset="2"/>
              </a:rPr>
              <a:t> </a:t>
            </a:r>
            <a:r>
              <a:rPr lang="en-US" dirty="0"/>
              <a:t>directory</a:t>
            </a:r>
          </a:p>
          <a:p>
            <a:pPr marL="0" indent="0" algn="ctr">
              <a:buNone/>
            </a:pPr>
            <a:r>
              <a:rPr lang="en-US" dirty="0"/>
              <a:t>Last step links it in to rest of FS</a:t>
            </a:r>
          </a:p>
          <a:p>
            <a:pPr marL="0" indent="0" algn="ctr">
              <a:buNone/>
            </a:pPr>
            <a:r>
              <a:rPr lang="en-US" dirty="0"/>
              <a:t>Recover scans structure looking for incomplete actions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AC747E-2C0B-4A8C-B3A9-C024945F85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800" y="732064"/>
            <a:ext cx="5846233" cy="639762"/>
          </a:xfrm>
        </p:spPr>
        <p:txBody>
          <a:bodyPr/>
          <a:lstStyle/>
          <a:p>
            <a:pPr algn="ctr"/>
            <a:r>
              <a:rPr lang="en-US" dirty="0"/>
              <a:t>Versioning and Copy-on-Write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170DD44-746A-40EA-93F1-DCB94A23C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800" y="2218191"/>
            <a:ext cx="5693833" cy="395128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ZFS, …</a:t>
            </a:r>
          </a:p>
          <a:p>
            <a:pPr marL="0" indent="0" algn="ctr">
              <a:buNone/>
            </a:pPr>
            <a:r>
              <a:rPr lang="en-US" dirty="0"/>
              <a:t>Version files at some granularity</a:t>
            </a:r>
          </a:p>
          <a:p>
            <a:pPr marL="0" indent="0" algn="ctr">
              <a:buNone/>
            </a:pPr>
            <a:r>
              <a:rPr lang="en-US" dirty="0"/>
              <a:t>Create new structure linking back to unchanged parts of old</a:t>
            </a:r>
          </a:p>
          <a:p>
            <a:pPr marL="0" indent="0" algn="ctr">
              <a:buNone/>
            </a:pPr>
            <a:r>
              <a:rPr lang="en-US" dirty="0"/>
              <a:t>Last step is to declare that the new version is ready</a:t>
            </a:r>
          </a:p>
        </p:txBody>
      </p:sp>
    </p:spTree>
    <p:extLst>
      <p:ext uri="{BB962C8B-B14F-4D97-AF65-F5344CB8AC3E}">
        <p14:creationId xmlns:p14="http://schemas.microsoft.com/office/powerpoint/2010/main" val="21303652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ACC42E8-144A-E854-3A24-EF9DC192FAED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bg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dirty="0"/>
              <a:t>Reliability Approach #1: Careful 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38200"/>
            <a:ext cx="10820400" cy="5715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Sequence operations in a specific order</a:t>
            </a:r>
          </a:p>
          <a:p>
            <a:pPr lvl="1"/>
            <a:r>
              <a:rPr lang="en-US" dirty="0"/>
              <a:t>Careful design to allow sequence to be interrupted safely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Post-crash recovery</a:t>
            </a:r>
          </a:p>
          <a:p>
            <a:pPr lvl="1"/>
            <a:r>
              <a:rPr lang="en-US" dirty="0"/>
              <a:t>Read data structures to see if there were any operations in progress</a:t>
            </a:r>
          </a:p>
          <a:p>
            <a:pPr lvl="1"/>
            <a:r>
              <a:rPr lang="en-US" dirty="0"/>
              <a:t>Clean up/finish as needed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Approach taken by </a:t>
            </a:r>
          </a:p>
          <a:p>
            <a:pPr lvl="1"/>
            <a:r>
              <a:rPr lang="en-US" dirty="0"/>
              <a:t>FAT and FFS (</a:t>
            </a:r>
            <a:r>
              <a:rPr lang="en-US" dirty="0" err="1"/>
              <a:t>fsck</a:t>
            </a:r>
            <a:r>
              <a:rPr lang="en-US" dirty="0"/>
              <a:t>) to protect </a:t>
            </a:r>
            <a:r>
              <a:rPr lang="en-US" dirty="0" err="1"/>
              <a:t>filesystem</a:t>
            </a:r>
            <a:r>
              <a:rPr lang="en-US" dirty="0"/>
              <a:t> structure/metadata</a:t>
            </a:r>
          </a:p>
          <a:p>
            <a:pPr lvl="1"/>
            <a:r>
              <a:rPr lang="en-US" dirty="0"/>
              <a:t>Many app-level recovery schemes (e.g., Word, </a:t>
            </a:r>
            <a:r>
              <a:rPr lang="en-US" dirty="0" err="1"/>
              <a:t>emacs</a:t>
            </a:r>
            <a:r>
              <a:rPr lang="en-US" dirty="0"/>
              <a:t> </a:t>
            </a:r>
            <a:r>
              <a:rPr lang="en-US" dirty="0" err="1"/>
              <a:t>autosaves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956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DefClass">
      <a:majorFont>
        <a:latin typeface="OpenDyslexic3"/>
        <a:ea typeface=""/>
        <a:cs typeface=""/>
      </a:majorFont>
      <a:minorFont>
        <a:latin typeface="OpenDyslexic 3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Gill Sans Light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60</Pages>
  <Words>3245</Words>
  <Application>Microsoft Office PowerPoint</Application>
  <PresentationFormat>Widescreen</PresentationFormat>
  <Paragraphs>607</Paragraphs>
  <Slides>51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6" baseType="lpstr">
      <vt:lpstr>Arial</vt:lpstr>
      <vt:lpstr>Calibri</vt:lpstr>
      <vt:lpstr>Comic Sans MS</vt:lpstr>
      <vt:lpstr>Consolas</vt:lpstr>
      <vt:lpstr>Courier</vt:lpstr>
      <vt:lpstr>Courier New</vt:lpstr>
      <vt:lpstr>Gill Sans</vt:lpstr>
      <vt:lpstr>Gill Sans Light</vt:lpstr>
      <vt:lpstr>Gill Sans MT</vt:lpstr>
      <vt:lpstr>Helvetica</vt:lpstr>
      <vt:lpstr>OpenDyslexic 3</vt:lpstr>
      <vt:lpstr>OpenDyslexic3</vt:lpstr>
      <vt:lpstr>Symbol</vt:lpstr>
      <vt:lpstr>Times New Roman</vt:lpstr>
      <vt:lpstr>Office</vt:lpstr>
      <vt:lpstr>CS162 Operating Systems and Systems Programming Lecture 21   Reliability &amp; Distributed Systems</vt:lpstr>
      <vt:lpstr>Recall: File System Ideas</vt:lpstr>
      <vt:lpstr>File System Buffer Cache</vt:lpstr>
      <vt:lpstr>Recall: Dealing with Persistent State</vt:lpstr>
      <vt:lpstr>Recall: Boom!</vt:lpstr>
      <vt:lpstr>Happy Birthday Windows!</vt:lpstr>
      <vt:lpstr>Recall: Storage Reliability Problem</vt:lpstr>
      <vt:lpstr>Two Reliability Approaches</vt:lpstr>
      <vt:lpstr>Reliability Approach #1: Careful Ordering</vt:lpstr>
      <vt:lpstr>Berkeley FFS: Create a File</vt:lpstr>
      <vt:lpstr>Reliability Approach #2: Copy on Write File Layout</vt:lpstr>
      <vt:lpstr>More General Reliability Solutions</vt:lpstr>
      <vt:lpstr>Transactions</vt:lpstr>
      <vt:lpstr>Key Concept: Transaction</vt:lpstr>
      <vt:lpstr>Typical Structure</vt:lpstr>
      <vt:lpstr>“Classic” Example: Transaction</vt:lpstr>
      <vt:lpstr>Concept of a log</vt:lpstr>
      <vt:lpstr>Write-Ahead Logging</vt:lpstr>
      <vt:lpstr>Journaling File Systems</vt:lpstr>
      <vt:lpstr>Creating a File (No Journaling Yet)</vt:lpstr>
      <vt:lpstr>Creating a File (With Journaling)</vt:lpstr>
      <vt:lpstr>After Commit, Eventually Replay Transaction</vt:lpstr>
      <vt:lpstr>Crash Recovery: Discard Partial Transactions</vt:lpstr>
      <vt:lpstr>Crash Recovery: Keep Complete Transactions</vt:lpstr>
      <vt:lpstr>Journaling Summary</vt:lpstr>
      <vt:lpstr>Topic Breakdown</vt:lpstr>
      <vt:lpstr>What is a Distributed System?</vt:lpstr>
      <vt:lpstr>Centralised vs Distributed Systems</vt:lpstr>
      <vt:lpstr>Two types of distributed systems</vt:lpstr>
      <vt:lpstr>Example: How do I store all my data?  </vt:lpstr>
      <vt:lpstr>The promise of distributed systems</vt:lpstr>
      <vt:lpstr>Transparency</vt:lpstr>
      <vt:lpstr>The challenges of distributed systems</vt:lpstr>
      <vt:lpstr>Topic roadmap</vt:lpstr>
      <vt:lpstr>How do machines communicate?</vt:lpstr>
      <vt:lpstr>Examples of Protocols in Human Interactions</vt:lpstr>
      <vt:lpstr>Message Passing</vt:lpstr>
      <vt:lpstr>Question: Data Representation</vt:lpstr>
      <vt:lpstr>Simple Data Types</vt:lpstr>
      <vt:lpstr>Machine Representation: Endianness</vt:lpstr>
      <vt:lpstr>What About Richer Objects?</vt:lpstr>
      <vt:lpstr>Data Serialization Formats</vt:lpstr>
      <vt:lpstr>Data Serialization Formats</vt:lpstr>
      <vt:lpstr>Remote Procedure Call (RPC)</vt:lpstr>
      <vt:lpstr>RPC Information Flow</vt:lpstr>
      <vt:lpstr>RPC Implementation</vt:lpstr>
      <vt:lpstr>RPC Details (1/3)</vt:lpstr>
      <vt:lpstr>RPC Details (2/3)</vt:lpstr>
      <vt:lpstr>RPC Details (3/3)</vt:lpstr>
      <vt:lpstr>Problems with RPC: Non-Atomic Failures</vt:lpstr>
      <vt:lpstr>Problems with RPC: 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/>
  <cp:lastModifiedBy/>
  <cp:revision>1</cp:revision>
  <dcterms:created xsi:type="dcterms:W3CDTF">2022-10-13T21:57:39Z</dcterms:created>
  <dcterms:modified xsi:type="dcterms:W3CDTF">2023-11-09T18:47:54Z</dcterms:modified>
</cp:coreProperties>
</file>