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248" r:id="rId3"/>
    <p:sldId id="2138" r:id="rId4"/>
    <p:sldId id="2247" r:id="rId5"/>
    <p:sldId id="2139" r:id="rId6"/>
    <p:sldId id="2254" r:id="rId7"/>
    <p:sldId id="2325" r:id="rId8"/>
    <p:sldId id="2256" r:id="rId9"/>
    <p:sldId id="2257" r:id="rId10"/>
    <p:sldId id="2258" r:id="rId11"/>
    <p:sldId id="2259" r:id="rId12"/>
    <p:sldId id="2260" r:id="rId13"/>
    <p:sldId id="2261" r:id="rId14"/>
    <p:sldId id="2262" r:id="rId15"/>
    <p:sldId id="2321" r:id="rId16"/>
    <p:sldId id="2322" r:id="rId17"/>
    <p:sldId id="2246" r:id="rId18"/>
    <p:sldId id="2266" r:id="rId19"/>
    <p:sldId id="2314" r:id="rId20"/>
    <p:sldId id="2315" r:id="rId21"/>
    <p:sldId id="2316" r:id="rId22"/>
    <p:sldId id="2270" r:id="rId23"/>
    <p:sldId id="2271" r:id="rId24"/>
    <p:sldId id="2272" r:id="rId25"/>
    <p:sldId id="2273" r:id="rId26"/>
    <p:sldId id="2309" r:id="rId27"/>
    <p:sldId id="2317" r:id="rId28"/>
    <p:sldId id="2318" r:id="rId29"/>
    <p:sldId id="2323" r:id="rId30"/>
    <p:sldId id="2324" r:id="rId31"/>
    <p:sldId id="2310" r:id="rId32"/>
    <p:sldId id="2275" r:id="rId33"/>
    <p:sldId id="2278" r:id="rId34"/>
    <p:sldId id="2319" r:id="rId35"/>
    <p:sldId id="2320" r:id="rId36"/>
    <p:sldId id="2279" r:id="rId37"/>
    <p:sldId id="2311" r:id="rId38"/>
    <p:sldId id="2249" r:id="rId39"/>
    <p:sldId id="2094" r:id="rId40"/>
    <p:sldId id="2095" r:id="rId41"/>
    <p:sldId id="2096" r:id="rId42"/>
    <p:sldId id="2097" r:id="rId43"/>
    <p:sldId id="2098" r:id="rId44"/>
    <p:sldId id="2099" r:id="rId45"/>
    <p:sldId id="2100" r:id="rId46"/>
    <p:sldId id="2101" r:id="rId47"/>
    <p:sldId id="2102" r:id="rId48"/>
    <p:sldId id="2103" r:id="rId49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F3C13FA-BCF9-4A53-BFE1-A383FCC05860}">
          <p14:sldIdLst>
            <p14:sldId id="256"/>
            <p14:sldId id="2248"/>
            <p14:sldId id="2138"/>
            <p14:sldId id="2247"/>
            <p14:sldId id="2139"/>
            <p14:sldId id="2254"/>
            <p14:sldId id="2325"/>
            <p14:sldId id="2256"/>
            <p14:sldId id="2257"/>
            <p14:sldId id="2258"/>
            <p14:sldId id="2259"/>
            <p14:sldId id="2260"/>
            <p14:sldId id="2261"/>
            <p14:sldId id="2262"/>
            <p14:sldId id="2321"/>
            <p14:sldId id="2322"/>
            <p14:sldId id="2246"/>
            <p14:sldId id="2266"/>
            <p14:sldId id="2314"/>
            <p14:sldId id="2315"/>
            <p14:sldId id="2316"/>
            <p14:sldId id="2270"/>
            <p14:sldId id="2271"/>
            <p14:sldId id="2272"/>
            <p14:sldId id="2273"/>
            <p14:sldId id="2309"/>
            <p14:sldId id="2317"/>
            <p14:sldId id="2318"/>
            <p14:sldId id="2323"/>
            <p14:sldId id="2324"/>
            <p14:sldId id="2310"/>
            <p14:sldId id="2275"/>
            <p14:sldId id="2278"/>
            <p14:sldId id="2319"/>
            <p14:sldId id="2320"/>
            <p14:sldId id="2279"/>
            <p14:sldId id="2311"/>
            <p14:sldId id="2249"/>
            <p14:sldId id="2094"/>
            <p14:sldId id="2095"/>
            <p14:sldId id="2096"/>
            <p14:sldId id="2097"/>
            <p14:sldId id="2098"/>
            <p14:sldId id="2099"/>
            <p14:sldId id="2100"/>
            <p14:sldId id="2101"/>
            <p14:sldId id="2102"/>
            <p14:sldId id="21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FF"/>
    <a:srgbClr val="A18623"/>
    <a:srgbClr val="9E7800"/>
    <a:srgbClr val="C49500"/>
    <a:srgbClr val="F430AB"/>
    <a:srgbClr val="E6E703"/>
    <a:srgbClr val="72AAAE"/>
    <a:srgbClr val="2A40E2"/>
    <a:srgbClr val="233AE1"/>
    <a:srgbClr val="1C3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73088" autoAdjust="0"/>
  </p:normalViewPr>
  <p:slideViewPr>
    <p:cSldViewPr>
      <p:cViewPr varScale="1">
        <p:scale>
          <a:sx n="117" d="100"/>
          <a:sy n="117" d="100"/>
        </p:scale>
        <p:origin x="250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-13548"/>
    </p:cViewPr>
  </p:sorterViewPr>
  <p:notesViewPr>
    <p:cSldViewPr>
      <p:cViewPr varScale="1">
        <p:scale>
          <a:sx n="91" d="100"/>
          <a:sy n="91" d="100"/>
        </p:scale>
        <p:origin x="153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5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76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76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688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933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0986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508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58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26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49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07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5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294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0563"/>
            <a:ext cx="6127750" cy="344805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9" y="4367214"/>
            <a:ext cx="5597525" cy="4137025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16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4537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24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39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2725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917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11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7411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53852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2303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583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985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41244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478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DECEA68-B2BD-FF4C-9826-F44E87ECB331}" type="slidenum">
              <a:rPr lang="en-US"/>
              <a:pPr eaLnBrk="1" hangingPunct="1"/>
              <a:t>39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655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15A33450-4A81-C848-86DF-238B4A7172B0}" type="slidenum">
              <a:rPr lang="en-US"/>
              <a:pPr eaLnBrk="1" hangingPunct="1"/>
              <a:t>40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71725" y="555625"/>
            <a:ext cx="4864100" cy="27368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938" y="3475038"/>
            <a:ext cx="7043737" cy="3289300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858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6F5925CB-D418-5540-8800-B004BFFCFD4B}" type="slidenum">
              <a:rPr lang="en-US"/>
              <a:pPr eaLnBrk="1" hangingPunct="1"/>
              <a:t>41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8631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4BEB585F-F57D-654A-AF6B-D977228FC847}" type="slidenum">
              <a:rPr lang="en-US"/>
              <a:pPr eaLnBrk="1" hangingPunct="1"/>
              <a:t>42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6286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9969FCB4-23B5-BD44-88A2-ABF70940293A}" type="slidenum">
              <a:rPr lang="en-US"/>
              <a:pPr eaLnBrk="1" hangingPunct="1"/>
              <a:t>43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01888" y="569913"/>
            <a:ext cx="4800600" cy="270033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3475038"/>
            <a:ext cx="7038975" cy="3290887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564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E292823-9565-894A-AD93-C54DA2DEEAAB}" type="slidenum">
              <a:rPr lang="en-US"/>
              <a:pPr eaLnBrk="1" hangingPunct="1"/>
              <a:t>44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691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6E6D1E43-D64A-4A49-A01A-3E14601E68E8}" type="slidenum">
              <a:rPr lang="en-US"/>
              <a:pPr eaLnBrk="1" hangingPunct="1"/>
              <a:t>45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701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A59A73E0-75D1-E242-BF02-66D990FE879E}" type="slidenum">
              <a:rPr lang="en-US"/>
              <a:pPr eaLnBrk="1" hangingPunct="1"/>
              <a:t>46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692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51130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5E82DFED-7759-0247-82D9-4024F672B7FC}" type="slidenum">
              <a:rPr lang="en-US"/>
              <a:pPr eaLnBrk="1" hangingPunct="1"/>
              <a:t>47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644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ACF3292-E25F-934A-9100-3C040FD5D0AE}" type="slidenum">
              <a:rPr lang="en-US"/>
              <a:pPr eaLnBrk="1" hangingPunct="1"/>
              <a:t>48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868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50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414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651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241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38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+mj-lt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+mn-lt"/>
                <a:ea typeface="Gill Sans Light" charset="0"/>
                <a:cs typeface="Gill Sans Light" charset="0"/>
              </a:defRPr>
            </a:lvl1pPr>
            <a:lvl2pPr>
              <a:defRPr b="0" i="0">
                <a:latin typeface="+mn-lt"/>
                <a:ea typeface="Gill Sans Light" charset="0"/>
                <a:cs typeface="Gill Sans Light" charset="0"/>
              </a:defRPr>
            </a:lvl2pPr>
            <a:lvl3pPr>
              <a:defRPr b="0" i="0">
                <a:latin typeface="+mn-lt"/>
                <a:ea typeface="Gill Sans Light" charset="0"/>
                <a:cs typeface="Gill Sans Light" charset="0"/>
              </a:defRPr>
            </a:lvl3pPr>
            <a:lvl4pPr>
              <a:defRPr b="0" i="0">
                <a:latin typeface="+mn-lt"/>
                <a:ea typeface="Gill Sans Light" charset="0"/>
                <a:cs typeface="Gill Sans Light" charset="0"/>
              </a:defRPr>
            </a:lvl4pPr>
            <a:lvl5pPr>
              <a:defRPr b="0" i="0">
                <a:latin typeface="+mn-lt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460514" y="6551306"/>
            <a:ext cx="621947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23.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894272" y="6537472"/>
            <a:ext cx="2403456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>
                <a:solidFill>
                  <a:srgbClr val="2A40E2"/>
                </a:solidFill>
                <a:latin typeface="Gill Sans" charset="0"/>
                <a:cs typeface="Gill Sans" charset="0"/>
              </a:rPr>
              <a:t>Crooks CS162 © UCB Fall 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+mj-lt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95400"/>
            <a:ext cx="12192000" cy="2057400"/>
          </a:xfrm>
        </p:spPr>
        <p:txBody>
          <a:bodyPr/>
          <a:lstStyle/>
          <a:p>
            <a:pPr>
              <a:defRPr/>
            </a:pPr>
            <a:r>
              <a:rPr lang="en-US" sz="3000" dirty="0">
                <a:latin typeface="+mj-lt"/>
              </a:rPr>
              <a:t>CS162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Operating Systems and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Systems Programming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Lecture 22</a:t>
            </a: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r>
              <a:rPr lang="en-US" sz="3000" dirty="0"/>
              <a:t>Distributed File Systems &amp; Internet</a:t>
            </a:r>
            <a:endParaRPr lang="en-US" sz="3000" dirty="0">
              <a:latin typeface="+mj-lt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Professor Natacha Crooks</a:t>
            </a:r>
          </a:p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https://cs162.org/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7337522-8EBC-710A-3C8B-B5C35ABD3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72200"/>
            <a:ext cx="10668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defRPr/>
            </a:pPr>
            <a:r>
              <a:rPr lang="en-US" altLang="en-US" sz="1600" b="0" kern="0">
                <a:latin typeface="+mj-lt"/>
                <a:ea typeface="Gill Sans" charset="0"/>
              </a:rPr>
              <a:t>Slides based on prior slide decks from David Culler, Ion </a:t>
            </a:r>
            <a:r>
              <a:rPr lang="en-US" altLang="en-US" sz="1600" b="0" kern="0" err="1">
                <a:latin typeface="+mj-lt"/>
                <a:ea typeface="Gill Sans" charset="0"/>
              </a:rPr>
              <a:t>Stoica</a:t>
            </a:r>
            <a:r>
              <a:rPr lang="en-US" altLang="en-US" sz="1600" b="0" kern="0">
                <a:latin typeface="+mj-lt"/>
                <a:ea typeface="Gill Sans" charset="0"/>
              </a:rPr>
              <a:t>, John </a:t>
            </a:r>
            <a:r>
              <a:rPr lang="en-US" altLang="en-US" sz="1600" b="0" kern="0" err="1">
                <a:latin typeface="+mj-lt"/>
                <a:ea typeface="Gill Sans" charset="0"/>
              </a:rPr>
              <a:t>Kubiatowicz</a:t>
            </a:r>
            <a:r>
              <a:rPr lang="en-US" altLang="en-US" sz="1600" b="0" kern="0">
                <a:latin typeface="+mj-lt"/>
                <a:ea typeface="Gill Sans" charset="0"/>
              </a:rPr>
              <a:t>, Alison Norman and Lorenzo </a:t>
            </a:r>
            <a:r>
              <a:rPr lang="en-US" altLang="en-US" sz="1600" b="0" kern="0" err="1">
                <a:latin typeface="+mj-lt"/>
                <a:ea typeface="Gill Sans" charset="0"/>
              </a:rPr>
              <a:t>Alvisi</a:t>
            </a:r>
            <a:endParaRPr lang="en-US" altLang="en-US" sz="1600" b="0" kern="0">
              <a:latin typeface="+mj-lt"/>
              <a:ea typeface="Gill Sans" charset="0"/>
            </a:endParaRPr>
          </a:p>
        </p:txBody>
      </p:sp>
    </p:spTree>
  </p:cSld>
  <p:clrMapOvr>
    <a:masterClrMapping/>
  </p:clrMapOvr>
  <p:transition advTm="3617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RPC Details (1/3)</a:t>
            </a:r>
            <a:endParaRPr lang="en-US" altLang="ko-KR" dirty="0"/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990600"/>
            <a:ext cx="110490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Equivalence with regular procedure call</a:t>
            </a:r>
          </a:p>
          <a:p>
            <a:pPr lvl="1"/>
            <a:r>
              <a:rPr lang="en-US" altLang="ko-KR" dirty="0"/>
              <a:t>Parameters</a:t>
            </a:r>
            <a:r>
              <a:rPr lang="en-US" altLang="ko-KR" dirty="0">
                <a:sym typeface="Symbol" panose="05050102010706020507" pitchFamily="18" charset="2"/>
              </a:rPr>
              <a:t> Request Message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Result  Reply message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Name of Procedure: Passed in request message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Return Address: mbox2 (client return mail box) </a:t>
            </a:r>
          </a:p>
          <a:p>
            <a:pPr lvl="1"/>
            <a:endParaRPr lang="en-US" altLang="ko-KR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ko-KR" dirty="0">
                <a:sym typeface="Symbol" panose="05050102010706020507" pitchFamily="18" charset="2"/>
              </a:rPr>
              <a:t>Stub generator: Compiler that generates stubs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Input: interface definitions in an “interface definition language (IDL)”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Contains, among other things, types of arguments/return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Output: stub code in the appropriate source language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Code for client to pack message, send it off, wait for result, unpack result and return to caller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Code for server to unpack message, call procedure, pack results, send them off</a:t>
            </a:r>
          </a:p>
        </p:txBody>
      </p:sp>
    </p:spTree>
    <p:extLst>
      <p:ext uri="{BB962C8B-B14F-4D97-AF65-F5344CB8AC3E}">
        <p14:creationId xmlns:p14="http://schemas.microsoft.com/office/powerpoint/2010/main" val="1253316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379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RPC Details (2/3)</a:t>
            </a:r>
            <a:endParaRPr lang="en-US" altLang="ko-KR" dirty="0"/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14400"/>
            <a:ext cx="10972800" cy="563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sym typeface="Symbol" panose="05050102010706020507" pitchFamily="18" charset="2"/>
              </a:rPr>
              <a:t>Cross-platform issues: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What if client/server machines are different architectures/ languages?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Convert everything to/from some canonical form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Tag every item with an indication of how it is encoded (avoids unnecessary conversions)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How does client know which </a:t>
            </a:r>
            <a:r>
              <a:rPr lang="en-US" altLang="ko-KR" dirty="0" err="1"/>
              <a:t>mbox</a:t>
            </a:r>
            <a:r>
              <a:rPr lang="en-US" altLang="ko-KR" dirty="0"/>
              <a:t> (destination queue) to send to?</a:t>
            </a:r>
          </a:p>
          <a:p>
            <a:pPr lvl="1"/>
            <a:r>
              <a:rPr lang="en-US" altLang="ko-KR" dirty="0"/>
              <a:t>Need to translate name of remote service into network endpoint (Remote machine, port, possibly other info)</a:t>
            </a:r>
          </a:p>
          <a:p>
            <a:pPr lvl="1"/>
            <a:r>
              <a:rPr lang="en-US" altLang="ko-KR" dirty="0"/>
              <a:t>Binding: the process of converting a user-visible name into a network endpoint</a:t>
            </a:r>
          </a:p>
          <a:p>
            <a:pPr lvl="2"/>
            <a:r>
              <a:rPr lang="en-US" altLang="ko-KR" dirty="0"/>
              <a:t>This is another word for “naming” at network level</a:t>
            </a:r>
          </a:p>
          <a:p>
            <a:pPr lvl="2"/>
            <a:r>
              <a:rPr lang="en-US" altLang="ko-KR" dirty="0"/>
              <a:t>Static: fixed at compile time</a:t>
            </a:r>
          </a:p>
          <a:p>
            <a:pPr lvl="2"/>
            <a:r>
              <a:rPr lang="en-US" altLang="ko-KR" dirty="0"/>
              <a:t>Dynamic: performed at runtime</a:t>
            </a:r>
          </a:p>
          <a:p>
            <a:endParaRPr lang="en-US" altLang="ko-KR" dirty="0">
              <a:sym typeface="Symbol" panose="05050102010706020507" pitchFamily="18" charset="2"/>
            </a:endParaRPr>
          </a:p>
          <a:p>
            <a:pPr lvl="2"/>
            <a:endParaRPr lang="en-US" altLang="ko-KR" dirty="0">
              <a:sym typeface="Symbol" panose="05050102010706020507" pitchFamily="18" charset="2"/>
            </a:endParaRPr>
          </a:p>
          <a:p>
            <a:pPr lvl="1"/>
            <a:endParaRPr lang="en-US" altLang="ko-KR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59025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379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RPC Details (3/3)</a:t>
            </a:r>
            <a:endParaRPr lang="en-US" altLang="ko-KR" dirty="0"/>
          </a:p>
        </p:txBody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11353800" cy="54864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Dynamic Binding</a:t>
            </a:r>
          </a:p>
          <a:p>
            <a:pPr lvl="1"/>
            <a:r>
              <a:rPr lang="en-US" altLang="ko-KR" dirty="0"/>
              <a:t>Most RPC systems use dynamic binding via name service</a:t>
            </a:r>
          </a:p>
          <a:p>
            <a:pPr lvl="2"/>
            <a:r>
              <a:rPr lang="en-US" altLang="ko-KR" dirty="0"/>
              <a:t>Name service provides dynamic translation of service </a:t>
            </a:r>
            <a:r>
              <a:rPr lang="en-US" altLang="ko-KR" dirty="0">
                <a:sym typeface="Symbol" panose="05050102010706020507" pitchFamily="18" charset="2"/>
              </a:rPr>
              <a:t> </a:t>
            </a:r>
            <a:r>
              <a:rPr lang="en-US" altLang="ko-KR" dirty="0" err="1">
                <a:sym typeface="Symbol" panose="05050102010706020507" pitchFamily="18" charset="2"/>
              </a:rPr>
              <a:t>mbox</a:t>
            </a:r>
            <a:endParaRPr lang="en-US" altLang="ko-KR" dirty="0">
              <a:sym typeface="Symbol" panose="05050102010706020507" pitchFamily="18" charset="2"/>
            </a:endParaRP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Why dynamic binding?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Access control: check who is permitted to access service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Fail-over: If server fails, use a different one</a:t>
            </a:r>
          </a:p>
          <a:p>
            <a:pPr lvl="2"/>
            <a:endParaRPr lang="en-US" altLang="ko-KR" dirty="0">
              <a:sym typeface="Symbol" panose="05050102010706020507" pitchFamily="18" charset="2"/>
            </a:endParaRPr>
          </a:p>
          <a:p>
            <a:r>
              <a:rPr lang="en-US" altLang="ko-KR" dirty="0">
                <a:sym typeface="Symbol" panose="05050102010706020507" pitchFamily="18" charset="2"/>
              </a:rPr>
              <a:t>What if there are multiple servers?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Could give flexibility at binding time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Choose unloaded server for each new client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Could provide same </a:t>
            </a:r>
            <a:r>
              <a:rPr lang="en-US" altLang="ko-KR" dirty="0" err="1">
                <a:sym typeface="Symbol" panose="05050102010706020507" pitchFamily="18" charset="2"/>
              </a:rPr>
              <a:t>mbox</a:t>
            </a:r>
            <a:r>
              <a:rPr lang="en-US" altLang="ko-KR" dirty="0">
                <a:sym typeface="Symbol" panose="05050102010706020507" pitchFamily="18" charset="2"/>
              </a:rPr>
              <a:t> (router level redirect)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Choose unloaded server for each new request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Only works if no state carried from one call to next</a:t>
            </a:r>
          </a:p>
          <a:p>
            <a:pPr lvl="2"/>
            <a:endParaRPr lang="en-US" altLang="ko-KR" dirty="0">
              <a:sym typeface="Symbol" panose="05050102010706020507" pitchFamily="18" charset="2"/>
            </a:endParaRPr>
          </a:p>
          <a:p>
            <a:r>
              <a:rPr lang="en-US" altLang="ko-KR" dirty="0">
                <a:sym typeface="Symbol" panose="05050102010706020507" pitchFamily="18" charset="2"/>
              </a:rPr>
              <a:t>What if multiple clients?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Pass pointer to client-specific return </a:t>
            </a:r>
            <a:r>
              <a:rPr lang="en-US" altLang="ko-KR" dirty="0" err="1">
                <a:sym typeface="Symbol" panose="05050102010706020507" pitchFamily="18" charset="2"/>
              </a:rPr>
              <a:t>mbox</a:t>
            </a:r>
            <a:r>
              <a:rPr lang="en-US" altLang="ko-KR" dirty="0">
                <a:sym typeface="Symbol" panose="05050102010706020507" pitchFamily="18" charset="2"/>
              </a:rPr>
              <a:t> in request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2607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94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Problems with RPC: Non-Atomic Failures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750" y="838200"/>
            <a:ext cx="10560050" cy="57150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spcBef>
                <a:spcPct val="10000"/>
              </a:spcBef>
              <a:buNone/>
            </a:pPr>
            <a:r>
              <a:rPr lang="en-US" altLang="ko-KR" sz="2600" dirty="0">
                <a:ea typeface="굴림" panose="020B0600000101010101" pitchFamily="34" charset="-127"/>
              </a:rPr>
              <a:t>Different failure modes in dist. system than on a single machine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endParaRPr lang="en-US" altLang="ko-KR" sz="2600" dirty="0">
              <a:ea typeface="굴림" panose="020B0600000101010101" pitchFamily="34" charset="-127"/>
            </a:endParaRPr>
          </a:p>
          <a:p>
            <a:pPr marL="0" indent="0">
              <a:lnSpc>
                <a:spcPct val="100000"/>
              </a:lnSpc>
              <a:spcBef>
                <a:spcPct val="10000"/>
              </a:spcBef>
              <a:buNone/>
            </a:pPr>
            <a:r>
              <a:rPr lang="en-US" altLang="ko-KR" sz="2600" dirty="0">
                <a:ea typeface="굴림" panose="020B0600000101010101" pitchFamily="34" charset="-127"/>
              </a:rPr>
              <a:t>Consider many different types of failures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User-level bug causes address space to crash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Machine failure, kernel bug causes all processes on same machine to fail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Some machine is compromised by malicious party</a:t>
            </a:r>
          </a:p>
          <a:p>
            <a:pPr marL="0" indent="0">
              <a:lnSpc>
                <a:spcPct val="100000"/>
              </a:lnSpc>
              <a:spcBef>
                <a:spcPct val="10000"/>
              </a:spcBef>
              <a:buNone/>
            </a:pPr>
            <a:endParaRPr lang="en-US" altLang="ko-KR" sz="2600" dirty="0">
              <a:ea typeface="굴림" panose="020B0600000101010101" pitchFamily="34" charset="-127"/>
            </a:endParaRPr>
          </a:p>
          <a:p>
            <a:pPr marL="0" indent="0">
              <a:lnSpc>
                <a:spcPct val="100000"/>
              </a:lnSpc>
              <a:spcBef>
                <a:spcPct val="10000"/>
              </a:spcBef>
              <a:buNone/>
            </a:pPr>
            <a:r>
              <a:rPr lang="en-US" altLang="ko-KR" sz="2600" dirty="0">
                <a:ea typeface="굴림" panose="020B0600000101010101" pitchFamily="34" charset="-127"/>
              </a:rPr>
              <a:t>Can easily result in inconsistent view of the world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Did my cached data get written back or not?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Did server do what I requested or not?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endParaRPr lang="en-US" altLang="ko-KR" sz="2600" dirty="0">
              <a:ea typeface="굴림" panose="020B0600000101010101" pitchFamily="34" charset="-127"/>
            </a:endParaRPr>
          </a:p>
          <a:p>
            <a:pPr marL="0" indent="0">
              <a:lnSpc>
                <a:spcPct val="100000"/>
              </a:lnSpc>
              <a:spcBef>
                <a:spcPct val="10000"/>
              </a:spcBef>
              <a:buNone/>
            </a:pPr>
            <a:r>
              <a:rPr lang="en-US" altLang="ko-KR" sz="2600" dirty="0">
                <a:ea typeface="굴림" panose="020B0600000101010101" pitchFamily="34" charset="-127"/>
              </a:rPr>
              <a:t>Answer? Distributed transactions/2PC</a:t>
            </a:r>
            <a:endParaRPr lang="en-US" altLang="ko-KR" sz="24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114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Problems with RPC: Performance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8908" y="1676400"/>
            <a:ext cx="10697292" cy="4724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ct val="1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RPC is </a:t>
            </a:r>
            <a:r>
              <a:rPr lang="en-US" altLang="ko-KR" i="1" dirty="0">
                <a:ea typeface="굴림" panose="020B0600000101010101" pitchFamily="34" charset="-127"/>
              </a:rPr>
              <a:t>not </a:t>
            </a:r>
            <a:r>
              <a:rPr lang="en-US" altLang="ko-KR" dirty="0">
                <a:ea typeface="굴림" panose="020B0600000101010101" pitchFamily="34" charset="-127"/>
              </a:rPr>
              <a:t>performance transparent:</a:t>
            </a:r>
          </a:p>
          <a:p>
            <a:pPr lvl="1" algn="ctr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Cost of Procedure call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« same-machine RPC « network RPC</a:t>
            </a:r>
          </a:p>
          <a:p>
            <a:pPr lvl="1" algn="ctr">
              <a:lnSpc>
                <a:spcPct val="100000"/>
              </a:lnSpc>
              <a:spcBef>
                <a:spcPct val="10000"/>
              </a:spcBef>
            </a:pP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Overheads: Marshalling, Stubs, Kernel-Crossing, Communication</a:t>
            </a:r>
          </a:p>
          <a:p>
            <a:pPr algn="ctr">
              <a:lnSpc>
                <a:spcPct val="10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0" indent="0" algn="ctr">
              <a:lnSpc>
                <a:spcPct val="100000"/>
              </a:lnSpc>
              <a:spcBef>
                <a:spcPct val="10000"/>
              </a:spcBef>
              <a:buNone/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Programmers must be aware that RPC is not free </a:t>
            </a:r>
          </a:p>
          <a:p>
            <a:pPr lvl="1" algn="ctr">
              <a:lnSpc>
                <a:spcPct val="10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Caching can help, but may make failure handling complex</a:t>
            </a:r>
          </a:p>
        </p:txBody>
      </p:sp>
    </p:spTree>
    <p:extLst>
      <p:ext uri="{BB962C8B-B14F-4D97-AF65-F5344CB8AC3E}">
        <p14:creationId xmlns:p14="http://schemas.microsoft.com/office/powerpoint/2010/main" val="528055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5016-FC95-96A7-D5EE-42BF8C26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CS162 Students Vs Elon Musk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706C40A-CE5C-B249-9529-3A9EF8565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47800"/>
            <a:ext cx="10566400" cy="3486912"/>
          </a:xfrm>
        </p:spPr>
      </p:pic>
    </p:spTree>
    <p:extLst>
      <p:ext uri="{BB962C8B-B14F-4D97-AF65-F5344CB8AC3E}">
        <p14:creationId xmlns:p14="http://schemas.microsoft.com/office/powerpoint/2010/main" val="212287811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1014-B85D-894B-B1CB-5E712DE7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believe this?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BCD9F5-EB3C-3854-47D7-1AFD621AC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4" y="871531"/>
            <a:ext cx="6343103" cy="2557469"/>
          </a:xfr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2F1FE8B-FEFB-D19F-EEBB-EF71BFE6BBA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124200"/>
            <a:ext cx="5686467" cy="3429025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ED86FF5-3CF9-EBD9-A3B8-286585B8725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805" y="2743200"/>
            <a:ext cx="9460664" cy="238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00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DC9A-9D53-47A9-AE13-2E3970B8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roadmap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6036B8-B4BE-A69B-998E-64E394EF9D20}"/>
              </a:ext>
            </a:extLst>
          </p:cNvPr>
          <p:cNvSpPr txBox="1">
            <a:spLocks/>
          </p:cNvSpPr>
          <p:nvPr/>
        </p:nvSpPr>
        <p:spPr bwMode="auto">
          <a:xfrm>
            <a:off x="3486150" y="1371600"/>
            <a:ext cx="5219700" cy="609600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>
                <a:latin typeface="+mn-lt"/>
              </a:rPr>
              <a:t>Distributed File Systems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BADCDE-378C-DFAB-3621-3401BE6477C8}"/>
              </a:ext>
            </a:extLst>
          </p:cNvPr>
          <p:cNvSpPr txBox="1">
            <a:spLocks/>
          </p:cNvSpPr>
          <p:nvPr/>
        </p:nvSpPr>
        <p:spPr bwMode="auto">
          <a:xfrm>
            <a:off x="3486150" y="2514600"/>
            <a:ext cx="5219700" cy="914400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>
                <a:latin typeface="+mn-lt"/>
              </a:rPr>
              <a:t>Peer-To-Peer System: </a:t>
            </a:r>
            <a:br>
              <a:rPr lang="en-US" kern="0" dirty="0">
                <a:latin typeface="+mn-lt"/>
              </a:rPr>
            </a:br>
            <a:r>
              <a:rPr lang="en-US" kern="0" dirty="0">
                <a:latin typeface="+mn-lt"/>
              </a:rPr>
              <a:t>The Internet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9D1743-FF48-19DC-6179-4BACDCA88A86}"/>
              </a:ext>
            </a:extLst>
          </p:cNvPr>
          <p:cNvSpPr txBox="1">
            <a:spLocks/>
          </p:cNvSpPr>
          <p:nvPr/>
        </p:nvSpPr>
        <p:spPr bwMode="auto">
          <a:xfrm>
            <a:off x="3486150" y="3982872"/>
            <a:ext cx="5219700" cy="609600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fr-FR" kern="0" dirty="0">
                <a:latin typeface="+mn-lt"/>
              </a:rPr>
              <a:t>Distributed D</a:t>
            </a:r>
            <a:r>
              <a:rPr lang="en-US" kern="0" dirty="0" err="1">
                <a:latin typeface="+mn-lt"/>
              </a:rPr>
              <a:t>ata</a:t>
            </a:r>
            <a:r>
              <a:rPr lang="en-US" kern="0" dirty="0">
                <a:latin typeface="+mn-lt"/>
              </a:rPr>
              <a:t> Processing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C5805CA-2FA5-BA70-D01A-15242342A139}"/>
              </a:ext>
            </a:extLst>
          </p:cNvPr>
          <p:cNvSpPr txBox="1">
            <a:spLocks/>
          </p:cNvSpPr>
          <p:nvPr/>
        </p:nvSpPr>
        <p:spPr bwMode="auto">
          <a:xfrm>
            <a:off x="3486150" y="5219700"/>
            <a:ext cx="5219700" cy="1295400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fr-FR" kern="0" dirty="0">
                <a:latin typeface="+mn-lt"/>
              </a:rPr>
              <a:t>Coordination</a:t>
            </a:r>
          </a:p>
          <a:p>
            <a:pPr marL="0" indent="0" algn="ctr">
              <a:buFontTx/>
              <a:buNone/>
            </a:pPr>
            <a:r>
              <a:rPr lang="fr-FR" kern="0" dirty="0">
                <a:latin typeface="+mn-lt"/>
              </a:rPr>
              <a:t> (Atomic Commit and Consensus)</a:t>
            </a:r>
            <a:endParaRPr lang="en-US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393616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B956-AA0D-F348-95A9-96827A43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E0EC3-1752-C54E-8D2C-0CDB64EF1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503578"/>
            <a:ext cx="8915400" cy="42155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Transparent access to files stored on a remote disk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Mount</a:t>
            </a:r>
            <a:r>
              <a:rPr lang="en-US" dirty="0"/>
              <a:t> remote files into your local file system</a:t>
            </a:r>
          </a:p>
          <a:p>
            <a:pPr lvl="1"/>
            <a:r>
              <a:rPr lang="en-US" dirty="0"/>
              <a:t>Directory in local file system refers to remote files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/users/jane/prog/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foo.c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on laptop actually refers to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nsolas" panose="020B0609020204030204" pitchFamily="49" charset="0"/>
              </a:rPr>
              <a:t>/prog/</a:t>
            </a:r>
            <a:r>
              <a:rPr lang="en-US" dirty="0" err="1">
                <a:latin typeface="Consolas" panose="020B0609020204030204" pitchFamily="49" charset="0"/>
              </a:rPr>
              <a:t>foo.c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on </a:t>
            </a:r>
            <a:r>
              <a:rPr lang="en-US" dirty="0">
                <a:latin typeface="Consolas" panose="020B0609020204030204" pitchFamily="49" charset="0"/>
              </a:rPr>
              <a:t>crooks.cs.berkeley.edu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i="1" dirty="0"/>
              <a:t>Naming</a:t>
            </a:r>
            <a:r>
              <a:rPr lang="en-US" dirty="0"/>
              <a:t> Choices: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Hostname,localname</a:t>
            </a:r>
            <a:r>
              <a:rPr lang="en-US" dirty="0"/>
              <a:t>]: Filename includes server</a:t>
            </a:r>
          </a:p>
          <a:p>
            <a:pPr lvl="1"/>
            <a:r>
              <a:rPr lang="en-US" dirty="0"/>
              <a:t>A global name space: Filename unique in “world”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155301" y="762000"/>
            <a:ext cx="5837809" cy="1752131"/>
            <a:chOff x="3155301" y="762000"/>
            <a:chExt cx="5837809" cy="1752131"/>
          </a:xfrm>
        </p:grpSpPr>
        <p:sp>
          <p:nvSpPr>
            <p:cNvPr id="5" name="Rectangle 14">
              <a:extLst>
                <a:ext uri="{FF2B5EF4-FFF2-40B4-BE49-F238E27FC236}">
                  <a16:creationId xmlns:a16="http://schemas.microsoft.com/office/drawing/2014/main" id="{AA7D6AAD-B3CE-CC40-8A59-18CCD40B2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51" y="1332699"/>
              <a:ext cx="2005755" cy="267501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>
                  <a:latin typeface="Gill Sans MT" panose="020B0502020104020203" pitchFamily="34" charset="77"/>
                </a:rPr>
                <a:t>Network</a:t>
              </a:r>
            </a:p>
          </p:txBody>
        </p:sp>
        <p:sp>
          <p:nvSpPr>
            <p:cNvPr id="6" name="Line 15">
              <a:extLst>
                <a:ext uri="{FF2B5EF4-FFF2-40B4-BE49-F238E27FC236}">
                  <a16:creationId xmlns:a16="http://schemas.microsoft.com/office/drawing/2014/main" id="{105B9B05-BD51-6843-B8EE-A0D822694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3694" y="1219199"/>
              <a:ext cx="20057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7" name="Line 16">
              <a:extLst>
                <a:ext uri="{FF2B5EF4-FFF2-40B4-BE49-F238E27FC236}">
                  <a16:creationId xmlns:a16="http://schemas.microsoft.com/office/drawing/2014/main" id="{42EFC060-3B86-2547-8340-32A24655E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43694" y="1752599"/>
              <a:ext cx="20057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8" name="Text Box 17">
              <a:extLst>
                <a:ext uri="{FF2B5EF4-FFF2-40B4-BE49-F238E27FC236}">
                  <a16:creationId xmlns:a16="http://schemas.microsoft.com/office/drawing/2014/main" id="{7F74FB22-3C9F-3C4D-9FA5-9D01A0D28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2156" y="838497"/>
              <a:ext cx="1401005" cy="428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MT" panose="020B0502020104020203" pitchFamily="34" charset="77"/>
                </a:rPr>
                <a:t>Read File</a:t>
              </a:r>
            </a:p>
          </p:txBody>
        </p:sp>
        <p:sp>
          <p:nvSpPr>
            <p:cNvPr id="9" name="Text Box 18">
              <a:extLst>
                <a:ext uri="{FF2B5EF4-FFF2-40B4-BE49-F238E27FC236}">
                  <a16:creationId xmlns:a16="http://schemas.microsoft.com/office/drawing/2014/main" id="{ED53A650-5F40-C447-A50E-1E2B63C67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5202" y="1713580"/>
              <a:ext cx="820718" cy="428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MT" panose="020B0502020104020203" pitchFamily="34" charset="77"/>
                </a:rPr>
                <a:t>Data</a:t>
              </a:r>
            </a:p>
          </p:txBody>
        </p:sp>
        <p:sp>
          <p:nvSpPr>
            <p:cNvPr id="10" name="Text Box 20">
              <a:extLst>
                <a:ext uri="{FF2B5EF4-FFF2-40B4-BE49-F238E27FC236}">
                  <a16:creationId xmlns:a16="http://schemas.microsoft.com/office/drawing/2014/main" id="{E774418E-CF73-874A-A6F7-1058E45AB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2677" y="2057400"/>
              <a:ext cx="1063926" cy="428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MT" panose="020B0502020104020203" pitchFamily="34" charset="77"/>
                </a:rPr>
                <a:t>Server</a:t>
              </a:r>
            </a:p>
          </p:txBody>
        </p:sp>
        <p:grpSp>
          <p:nvGrpSpPr>
            <p:cNvPr id="11" name="Group 21">
              <a:extLst>
                <a:ext uri="{FF2B5EF4-FFF2-40B4-BE49-F238E27FC236}">
                  <a16:creationId xmlns:a16="http://schemas.microsoft.com/office/drawing/2014/main" id="{7BB799E9-B4B8-9A4A-8FC2-00ACCE271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15250" y="762000"/>
              <a:ext cx="1277860" cy="1752131"/>
              <a:chOff x="432" y="1933"/>
              <a:chExt cx="948" cy="1572"/>
            </a:xfrm>
          </p:grpSpPr>
          <p:pic>
            <p:nvPicPr>
              <p:cNvPr id="12" name="Picture 22">
                <a:extLst>
                  <a:ext uri="{FF2B5EF4-FFF2-40B4-BE49-F238E27FC236}">
                    <a16:creationId xmlns:a16="http://schemas.microsoft.com/office/drawing/2014/main" id="{3AED49F3-4985-1147-B0FD-31DF5C1E65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" y="2605"/>
                <a:ext cx="900" cy="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23">
                <a:extLst>
                  <a:ext uri="{FF2B5EF4-FFF2-40B4-BE49-F238E27FC236}">
                    <a16:creationId xmlns:a16="http://schemas.microsoft.com/office/drawing/2014/main" id="{86920CE4-8E3B-E14C-B732-26FDBED942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2365"/>
                <a:ext cx="900" cy="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" name="Picture 24">
                <a:extLst>
                  <a:ext uri="{FF2B5EF4-FFF2-40B4-BE49-F238E27FC236}">
                    <a16:creationId xmlns:a16="http://schemas.microsoft.com/office/drawing/2014/main" id="{8614D847-BF2D-CA4B-B874-AABB1BDDDF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2173"/>
                <a:ext cx="900" cy="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25">
                <a:extLst>
                  <a:ext uri="{FF2B5EF4-FFF2-40B4-BE49-F238E27FC236}">
                    <a16:creationId xmlns:a16="http://schemas.microsoft.com/office/drawing/2014/main" id="{8CA7D09A-2970-1647-BF4A-96AC300F60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1933"/>
                <a:ext cx="900" cy="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1E9021A-B0FC-FA40-9227-C04304BE4729}"/>
                </a:ext>
              </a:extLst>
            </p:cNvPr>
            <p:cNvGrpSpPr/>
            <p:nvPr/>
          </p:nvGrpSpPr>
          <p:grpSpPr>
            <a:xfrm>
              <a:off x="3155301" y="965734"/>
              <a:ext cx="1186091" cy="1520434"/>
              <a:chOff x="1688450" y="737135"/>
              <a:chExt cx="1186091" cy="1520434"/>
            </a:xfrm>
          </p:grpSpPr>
          <p:sp>
            <p:nvSpPr>
              <p:cNvPr id="18" name="Text Box 19">
                <a:extLst>
                  <a:ext uri="{FF2B5EF4-FFF2-40B4-BE49-F238E27FC236}">
                    <a16:creationId xmlns:a16="http://schemas.microsoft.com/office/drawing/2014/main" id="{26FA2346-78A5-E446-8C9F-C8A5D41517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0385" y="1829257"/>
                <a:ext cx="989034" cy="428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>
                    <a:latin typeface="Gill Sans MT" panose="020B0502020104020203" pitchFamily="34" charset="77"/>
                  </a:rPr>
                  <a:t>Client</a:t>
                </a:r>
              </a:p>
            </p:txBody>
          </p:sp>
          <p:pic>
            <p:nvPicPr>
              <p:cNvPr id="19" name="Picture 18" descr="Australian Genealogy Journeys: February 2011">
                <a:extLst>
                  <a:ext uri="{FF2B5EF4-FFF2-40B4-BE49-F238E27FC236}">
                    <a16:creationId xmlns:a16="http://schemas.microsoft.com/office/drawing/2014/main" id="{67C97095-DEE6-5645-BD75-6BCA32B460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8450" y="737135"/>
                <a:ext cx="1186091" cy="1186091"/>
              </a:xfrm>
              <a:prstGeom prst="rect">
                <a:avLst/>
              </a:prstGeom>
            </p:spPr>
          </p:pic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9FEF1DD-9989-864C-A35B-4146C5BF9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56263" y="934958"/>
              <a:ext cx="1198086" cy="1198086"/>
            </a:xfrm>
            <a:prstGeom prst="rect">
              <a:avLst/>
            </a:prstGeom>
          </p:spPr>
        </p:pic>
      </p:grpSp>
      <p:pic>
        <p:nvPicPr>
          <p:cNvPr id="22" name="Picture 27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2" t="613" r="19032" b="613"/>
          <a:stretch>
            <a:fillRect/>
          </a:stretch>
        </p:blipFill>
        <p:spPr bwMode="auto">
          <a:xfrm>
            <a:off x="9448800" y="2895600"/>
            <a:ext cx="2228850" cy="2667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681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Virtual </a:t>
            </a:r>
            <a:r>
              <a:rPr lang="en-US" altLang="ko-KR" dirty="0" err="1">
                <a:ea typeface="굴림" charset="-127"/>
              </a:rPr>
              <a:t>Filesystem</a:t>
            </a:r>
            <a:r>
              <a:rPr lang="en-US" altLang="ko-KR" dirty="0">
                <a:ea typeface="굴림" charset="-127"/>
              </a:rPr>
              <a:t> Switch</a:t>
            </a:r>
            <a:endParaRPr lang="en-US" altLang="ko-KR" sz="1800" dirty="0">
              <a:ea typeface="굴림" charset="-127"/>
            </a:endParaRPr>
          </a:p>
        </p:txBody>
      </p:sp>
      <p:sp>
        <p:nvSpPr>
          <p:cNvPr id="10086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3810000"/>
            <a:ext cx="10439400" cy="28194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charset="-127"/>
              </a:rPr>
              <a:t>Virtual abstraction of file system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Provides virtual superblocks, </a:t>
            </a:r>
            <a:r>
              <a:rPr lang="en-US" altLang="ko-KR" dirty="0" err="1">
                <a:ea typeface="굴림" charset="-127"/>
              </a:rPr>
              <a:t>inodes</a:t>
            </a:r>
            <a:r>
              <a:rPr lang="en-US" altLang="ko-KR" dirty="0">
                <a:ea typeface="굴림" charset="-127"/>
              </a:rPr>
              <a:t>, files, </a:t>
            </a:r>
            <a:r>
              <a:rPr lang="en-US" altLang="ko-KR" dirty="0" err="1">
                <a:ea typeface="굴림" charset="-127"/>
              </a:rPr>
              <a:t>etc</a:t>
            </a:r>
            <a:endParaRPr lang="en-US" altLang="ko-KR" dirty="0">
              <a:ea typeface="굴림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Compatible with a variety of local and remote file systems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dirty="0">
                <a:ea typeface="굴림" charset="-127"/>
              </a:rPr>
              <a:t>VFS allows the same system call interface (the API) to be used for different types of file systems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charset="-127"/>
              </a:rPr>
              <a:t>The API is to the VFS interface, rather than any specific type of file system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35844" y="859830"/>
            <a:ext cx="5531957" cy="279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12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4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EBFF-575F-EA62-88DE-7554649C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What is a Distributed System?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E67AA-EACC-313E-0B70-3314D8334FE2}"/>
              </a:ext>
            </a:extLst>
          </p:cNvPr>
          <p:cNvSpPr txBox="1"/>
          <p:nvPr/>
        </p:nvSpPr>
        <p:spPr>
          <a:xfrm>
            <a:off x="1600200" y="1676400"/>
            <a:ext cx="9550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0" dirty="0">
                <a:solidFill>
                  <a:srgbClr val="202124"/>
                </a:solidFill>
                <a:effectLst/>
                <a:latin typeface="+mn-lt"/>
              </a:rPr>
              <a:t>A distributed system is one in which the failure of a computer you didn't even know existed can render your own computer unusable. </a:t>
            </a:r>
            <a:endParaRPr lang="en-US" sz="24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014D9-4254-7AD3-7989-3AAE2A49E94B}"/>
              </a:ext>
            </a:extLst>
          </p:cNvPr>
          <p:cNvSpPr txBox="1"/>
          <p:nvPr/>
        </p:nvSpPr>
        <p:spPr>
          <a:xfrm>
            <a:off x="1447800" y="3657600"/>
            <a:ext cx="955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0" dirty="0">
                <a:solidFill>
                  <a:srgbClr val="202124"/>
                </a:solidFill>
                <a:effectLst/>
                <a:latin typeface="+mn-lt"/>
              </a:rPr>
              <a:t>Leslie </a:t>
            </a:r>
            <a:r>
              <a:rPr lang="en-US" sz="2400" i="0" dirty="0" err="1">
                <a:solidFill>
                  <a:srgbClr val="202124"/>
                </a:solidFill>
                <a:effectLst/>
                <a:latin typeface="+mn-lt"/>
              </a:rPr>
              <a:t>Lamport</a:t>
            </a:r>
            <a:r>
              <a:rPr lang="en-US" sz="2400" i="0" dirty="0">
                <a:solidFill>
                  <a:srgbClr val="202124"/>
                </a:solidFill>
                <a:effectLst/>
                <a:latin typeface="+mn-lt"/>
              </a:rPr>
              <a:t>, </a:t>
            </a:r>
            <a:endParaRPr lang="en-US" sz="2400" dirty="0">
              <a:solidFill>
                <a:srgbClr val="202124"/>
              </a:solidFill>
              <a:latin typeface="+mn-lt"/>
            </a:endParaRPr>
          </a:p>
          <a:p>
            <a:pPr algn="ctr"/>
            <a:r>
              <a:rPr lang="en-US" sz="2400" dirty="0">
                <a:solidFill>
                  <a:srgbClr val="202124"/>
                </a:solidFill>
                <a:latin typeface="+mn-lt"/>
              </a:rPr>
              <a:t>The Godfather of Distributed Systems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468824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02C3-6C4F-4727-AC6A-11F4440D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Linux </a:t>
            </a:r>
            <a:r>
              <a:rPr lang="en-US" dirty="0" err="1"/>
              <a:t>mouting</a:t>
            </a:r>
            <a:r>
              <a:rPr lang="en-US" dirty="0"/>
              <a:t> tree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A5CA47B-1C0C-4D0B-B514-59C170AE8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542" y="762000"/>
            <a:ext cx="9047210" cy="5094800"/>
          </a:xfrm>
        </p:spPr>
      </p:pic>
    </p:spTree>
    <p:extLst>
      <p:ext uri="{BB962C8B-B14F-4D97-AF65-F5344CB8AC3E}">
        <p14:creationId xmlns:p14="http://schemas.microsoft.com/office/powerpoint/2010/main" val="95886562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VFS Common File Model in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2971800"/>
            <a:ext cx="10287000" cy="35145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Four primary object types for VFS:</a:t>
            </a:r>
          </a:p>
          <a:p>
            <a:pPr lvl="1"/>
            <a:r>
              <a:rPr lang="en-US" dirty="0"/>
              <a:t>superblock object: represents a specific mounted </a:t>
            </a:r>
            <a:r>
              <a:rPr lang="en-US" dirty="0" err="1"/>
              <a:t>filesystem</a:t>
            </a:r>
            <a:endParaRPr lang="en-US" dirty="0"/>
          </a:p>
          <a:p>
            <a:pPr lvl="1"/>
            <a:r>
              <a:rPr lang="en-US" dirty="0" err="1"/>
              <a:t>inode</a:t>
            </a:r>
            <a:r>
              <a:rPr lang="en-US" dirty="0"/>
              <a:t> object: represents a specific file</a:t>
            </a:r>
          </a:p>
          <a:p>
            <a:pPr lvl="1"/>
            <a:r>
              <a:rPr lang="en-US" dirty="0" err="1"/>
              <a:t>dentry</a:t>
            </a:r>
            <a:r>
              <a:rPr lang="en-US" dirty="0"/>
              <a:t> object: represents a directory entry </a:t>
            </a:r>
          </a:p>
          <a:p>
            <a:pPr lvl="1"/>
            <a:r>
              <a:rPr lang="en-US" dirty="0"/>
              <a:t>file object: represents open file associated with process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May need to fit the model by faking it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57"/>
          <a:stretch/>
        </p:blipFill>
        <p:spPr bwMode="auto">
          <a:xfrm>
            <a:off x="3200400" y="838200"/>
            <a:ext cx="3657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990601"/>
            <a:ext cx="16668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883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loud"/>
          <p:cNvSpPr>
            <a:spLocks noChangeAspect="1" noEditPoints="1" noChangeArrowheads="1"/>
          </p:cNvSpPr>
          <p:nvPr/>
        </p:nvSpPr>
        <p:spPr bwMode="auto">
          <a:xfrm>
            <a:off x="4419600" y="762000"/>
            <a:ext cx="2286000" cy="2590800"/>
          </a:xfrm>
          <a:custGeom>
            <a:avLst/>
            <a:gdLst>
              <a:gd name="T0" fmla="*/ 7091 w 21600"/>
              <a:gd name="T1" fmla="*/ 1295400 h 21600"/>
              <a:gd name="T2" fmla="*/ 1143000 w 21600"/>
              <a:gd name="T3" fmla="*/ 2588041 h 21600"/>
              <a:gd name="T4" fmla="*/ 2284095 w 21600"/>
              <a:gd name="T5" fmla="*/ 1295400 h 21600"/>
              <a:gd name="T6" fmla="*/ 1143000 w 21600"/>
              <a:gd name="T7" fmla="*/ 148131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endParaRPr lang="en-US">
              <a:latin typeface="Gill Sans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Simple Distributed File System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3676017"/>
            <a:ext cx="11620500" cy="3007974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Remote Disk: Reads and writes forwarded to server. Use Remote Procedure Calls (RPC) to translate file system calls into remote requests 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Advantage: Server provides consistent view of file system to multiple clients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Problems?  Performance!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Going over network is slower than going to local memory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Lots of network traffic/not well pipelined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Server can be a bottleneck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</p:txBody>
      </p:sp>
      <p:sp>
        <p:nvSpPr>
          <p:cNvPr id="19486" name="Text Box 13"/>
          <p:cNvSpPr txBox="1">
            <a:spLocks noChangeArrowheads="1"/>
          </p:cNvSpPr>
          <p:nvPr/>
        </p:nvSpPr>
        <p:spPr bwMode="auto">
          <a:xfrm>
            <a:off x="6741159" y="1981201"/>
            <a:ext cx="1017888" cy="39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dirty="0">
                <a:latin typeface="Gill Sans"/>
              </a:rPr>
              <a:t>Server</a:t>
            </a:r>
            <a:endParaRPr lang="en-US" altLang="en-US" sz="1800" dirty="0">
              <a:latin typeface="Gill Sans"/>
            </a:endParaRPr>
          </a:p>
        </p:txBody>
      </p:sp>
      <p:grpSp>
        <p:nvGrpSpPr>
          <p:cNvPr id="19463" name="Group 58"/>
          <p:cNvGrpSpPr>
            <a:grpSpLocks/>
          </p:cNvGrpSpPr>
          <p:nvPr/>
        </p:nvGrpSpPr>
        <p:grpSpPr bwMode="auto">
          <a:xfrm>
            <a:off x="4702903" y="1003612"/>
            <a:ext cx="1682750" cy="366713"/>
            <a:chOff x="1877" y="430"/>
            <a:chExt cx="1060" cy="231"/>
          </a:xfrm>
        </p:grpSpPr>
        <p:sp>
          <p:nvSpPr>
            <p:cNvPr id="19477" name="Line 31"/>
            <p:cNvSpPr>
              <a:spLocks noChangeShapeType="1"/>
            </p:cNvSpPr>
            <p:nvPr/>
          </p:nvSpPr>
          <p:spPr bwMode="auto">
            <a:xfrm flipV="1">
              <a:off x="1877" y="628"/>
              <a:ext cx="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9478" name="Text Box 33"/>
            <p:cNvSpPr txBox="1">
              <a:spLocks noChangeArrowheads="1"/>
            </p:cNvSpPr>
            <p:nvPr/>
          </p:nvSpPr>
          <p:spPr bwMode="auto">
            <a:xfrm>
              <a:off x="1974" y="430"/>
              <a:ext cx="9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800">
                  <a:latin typeface="Gill Sans"/>
                </a:rPr>
                <a:t>Read (RPC)</a:t>
              </a:r>
            </a:p>
          </p:txBody>
        </p:sp>
      </p:grpSp>
      <p:grpSp>
        <p:nvGrpSpPr>
          <p:cNvPr id="19464" name="Group 59"/>
          <p:cNvGrpSpPr>
            <a:grpSpLocks/>
          </p:cNvGrpSpPr>
          <p:nvPr/>
        </p:nvGrpSpPr>
        <p:grpSpPr bwMode="auto">
          <a:xfrm>
            <a:off x="4635183" y="1447650"/>
            <a:ext cx="1744662" cy="366713"/>
            <a:chOff x="1877" y="912"/>
            <a:chExt cx="1099" cy="231"/>
          </a:xfrm>
        </p:grpSpPr>
        <p:sp>
          <p:nvSpPr>
            <p:cNvPr id="19475" name="Line 32"/>
            <p:cNvSpPr>
              <a:spLocks noChangeShapeType="1"/>
            </p:cNvSpPr>
            <p:nvPr/>
          </p:nvSpPr>
          <p:spPr bwMode="auto">
            <a:xfrm flipH="1" flipV="1">
              <a:off x="1877" y="932"/>
              <a:ext cx="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9476" name="Text Box 34"/>
            <p:cNvSpPr txBox="1">
              <a:spLocks noChangeArrowheads="1"/>
            </p:cNvSpPr>
            <p:nvPr/>
          </p:nvSpPr>
          <p:spPr bwMode="auto">
            <a:xfrm>
              <a:off x="1940" y="912"/>
              <a:ext cx="10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800" dirty="0">
                  <a:latin typeface="Gill Sans"/>
                </a:rPr>
                <a:t>Return (Data)</a:t>
              </a:r>
            </a:p>
          </p:txBody>
        </p:sp>
      </p:grpSp>
      <p:grpSp>
        <p:nvGrpSpPr>
          <p:cNvPr id="19466" name="Group 60"/>
          <p:cNvGrpSpPr>
            <a:grpSpLocks/>
          </p:cNvGrpSpPr>
          <p:nvPr/>
        </p:nvGrpSpPr>
        <p:grpSpPr bwMode="auto">
          <a:xfrm rot="-1562509">
            <a:off x="4714528" y="2060660"/>
            <a:ext cx="1828800" cy="366713"/>
            <a:chOff x="2016" y="1324"/>
            <a:chExt cx="1036" cy="231"/>
          </a:xfrm>
        </p:grpSpPr>
        <p:sp>
          <p:nvSpPr>
            <p:cNvPr id="19471" name="Text Box 51"/>
            <p:cNvSpPr txBox="1">
              <a:spLocks noChangeArrowheads="1"/>
            </p:cNvSpPr>
            <p:nvPr/>
          </p:nvSpPr>
          <p:spPr bwMode="auto">
            <a:xfrm>
              <a:off x="2145" y="1324"/>
              <a:ext cx="8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"/>
                </a:rPr>
                <a:t>Write (RPC)</a:t>
              </a:r>
            </a:p>
          </p:txBody>
        </p:sp>
        <p:sp>
          <p:nvSpPr>
            <p:cNvPr id="19472" name="Line 49"/>
            <p:cNvSpPr>
              <a:spLocks noChangeShapeType="1"/>
            </p:cNvSpPr>
            <p:nvPr/>
          </p:nvSpPr>
          <p:spPr bwMode="auto">
            <a:xfrm flipV="1">
              <a:off x="2016" y="1533"/>
              <a:ext cx="10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</p:grpSp>
      <p:grpSp>
        <p:nvGrpSpPr>
          <p:cNvPr id="19467" name="Group 61"/>
          <p:cNvGrpSpPr>
            <a:grpSpLocks/>
          </p:cNvGrpSpPr>
          <p:nvPr/>
        </p:nvGrpSpPr>
        <p:grpSpPr bwMode="auto">
          <a:xfrm rot="-1590130">
            <a:off x="4836128" y="2522111"/>
            <a:ext cx="1873250" cy="376237"/>
            <a:chOff x="2016" y="1844"/>
            <a:chExt cx="1036" cy="237"/>
          </a:xfrm>
        </p:grpSpPr>
        <p:sp>
          <p:nvSpPr>
            <p:cNvPr id="19469" name="Text Box 52"/>
            <p:cNvSpPr txBox="1">
              <a:spLocks noChangeArrowheads="1"/>
            </p:cNvSpPr>
            <p:nvPr/>
          </p:nvSpPr>
          <p:spPr bwMode="auto">
            <a:xfrm>
              <a:off x="2032" y="1850"/>
              <a:ext cx="10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800">
                  <a:latin typeface="Gill Sans"/>
                </a:rPr>
                <a:t>ACK</a:t>
              </a:r>
            </a:p>
          </p:txBody>
        </p:sp>
        <p:sp>
          <p:nvSpPr>
            <p:cNvPr id="19470" name="Line 50"/>
            <p:cNvSpPr>
              <a:spLocks noChangeShapeType="1"/>
            </p:cNvSpPr>
            <p:nvPr/>
          </p:nvSpPr>
          <p:spPr bwMode="auto">
            <a:xfrm flipH="1" flipV="1">
              <a:off x="2016" y="1844"/>
              <a:ext cx="10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"/>
              </a:endParaRPr>
            </a:p>
          </p:txBody>
        </p:sp>
      </p:grpSp>
      <p:sp>
        <p:nvSpPr>
          <p:cNvPr id="19468" name="Rectangle 62"/>
          <p:cNvSpPr>
            <a:spLocks noChangeArrowheads="1"/>
          </p:cNvSpPr>
          <p:nvPr/>
        </p:nvSpPr>
        <p:spPr bwMode="auto">
          <a:xfrm>
            <a:off x="7696200" y="1981200"/>
            <a:ext cx="838200" cy="5334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>
                <a:latin typeface="Gill Sans"/>
              </a:rPr>
              <a:t>cache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639415" y="895413"/>
            <a:ext cx="2125450" cy="1198086"/>
            <a:chOff x="3533402" y="573769"/>
            <a:chExt cx="2125450" cy="1198086"/>
          </a:xfrm>
        </p:grpSpPr>
        <p:grpSp>
          <p:nvGrpSpPr>
            <p:cNvPr id="34" name="Group 26"/>
            <p:cNvGrpSpPr>
              <a:grpSpLocks/>
            </p:cNvGrpSpPr>
            <p:nvPr/>
          </p:nvGrpSpPr>
          <p:grpSpPr bwMode="auto">
            <a:xfrm>
              <a:off x="4532479" y="636785"/>
              <a:ext cx="1126373" cy="973557"/>
              <a:chOff x="2969" y="720"/>
              <a:chExt cx="1159" cy="864"/>
            </a:xfrm>
          </p:grpSpPr>
          <p:grpSp>
            <p:nvGrpSpPr>
              <p:cNvPr id="36" name="Group 25"/>
              <p:cNvGrpSpPr>
                <a:grpSpLocks/>
              </p:cNvGrpSpPr>
              <p:nvPr/>
            </p:nvGrpSpPr>
            <p:grpSpPr bwMode="auto">
              <a:xfrm>
                <a:off x="3600" y="720"/>
                <a:ext cx="528" cy="864"/>
                <a:chOff x="3600" y="720"/>
                <a:chExt cx="528" cy="864"/>
              </a:xfrm>
            </p:grpSpPr>
            <p:sp>
              <p:nvSpPr>
                <p:cNvPr id="38" name="AutoShape 20"/>
                <p:cNvSpPr>
                  <a:spLocks noChangeArrowheads="1"/>
                </p:cNvSpPr>
                <p:nvPr/>
              </p:nvSpPr>
              <p:spPr bwMode="auto">
                <a:xfrm>
                  <a:off x="3600" y="720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>
                    <a:latin typeface="Gill Sans"/>
                  </a:endParaRPr>
                </a:p>
              </p:txBody>
            </p:sp>
            <p:sp>
              <p:nvSpPr>
                <p:cNvPr id="39" name="AutoShape 21"/>
                <p:cNvSpPr>
                  <a:spLocks noChangeArrowheads="1"/>
                </p:cNvSpPr>
                <p:nvPr/>
              </p:nvSpPr>
              <p:spPr bwMode="auto">
                <a:xfrm>
                  <a:off x="3696" y="912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>
                    <a:latin typeface="Gill Sans"/>
                  </a:endParaRPr>
                </a:p>
              </p:txBody>
            </p:sp>
            <p:sp>
              <p:nvSpPr>
                <p:cNvPr id="40" name="AutoShape 22"/>
                <p:cNvSpPr>
                  <a:spLocks noChangeArrowheads="1"/>
                </p:cNvSpPr>
                <p:nvPr/>
              </p:nvSpPr>
              <p:spPr bwMode="auto">
                <a:xfrm>
                  <a:off x="3792" y="1104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>
                    <a:latin typeface="Gill Sans"/>
                  </a:endParaRPr>
                </a:p>
              </p:txBody>
            </p:sp>
          </p:grpSp>
          <p:sp>
            <p:nvSpPr>
              <p:cNvPr id="37" name="AutoShape 23"/>
              <p:cNvSpPr>
                <a:spLocks noChangeArrowheads="1"/>
              </p:cNvSpPr>
              <p:nvPr/>
            </p:nvSpPr>
            <p:spPr bwMode="auto">
              <a:xfrm>
                <a:off x="2969" y="1008"/>
                <a:ext cx="535" cy="336"/>
              </a:xfrm>
              <a:prstGeom prst="leftRightArrow">
                <a:avLst>
                  <a:gd name="adj1" fmla="val 50000"/>
                  <a:gd name="adj2" fmla="val 25714"/>
                </a:avLst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3402" y="573769"/>
              <a:ext cx="1198086" cy="1198086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3129316" y="871294"/>
            <a:ext cx="1186091" cy="1489657"/>
            <a:chOff x="1688450" y="737135"/>
            <a:chExt cx="1186091" cy="1489657"/>
          </a:xfrm>
        </p:grpSpPr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1810385" y="1829257"/>
              <a:ext cx="894456" cy="397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dirty="0">
                  <a:latin typeface="Gill Sans"/>
                </a:rPr>
                <a:t>Client</a:t>
              </a:r>
            </a:p>
          </p:txBody>
        </p:sp>
        <p:pic>
          <p:nvPicPr>
            <p:cNvPr id="43" name="Picture 42" descr="Australian Genealogy Journeys: February 201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450" y="737135"/>
              <a:ext cx="1186091" cy="1186091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7E74439-3D80-4C5E-AD0A-C577B5337A01}"/>
              </a:ext>
            </a:extLst>
          </p:cNvPr>
          <p:cNvGrpSpPr/>
          <p:nvPr/>
        </p:nvGrpSpPr>
        <p:grpSpPr>
          <a:xfrm>
            <a:off x="2412513" y="1945985"/>
            <a:ext cx="1186091" cy="1489657"/>
            <a:chOff x="1688450" y="737135"/>
            <a:chExt cx="1186091" cy="1489657"/>
          </a:xfrm>
        </p:grpSpPr>
        <p:sp>
          <p:nvSpPr>
            <p:cNvPr id="48" name="Text Box 19">
              <a:extLst>
                <a:ext uri="{FF2B5EF4-FFF2-40B4-BE49-F238E27FC236}">
                  <a16:creationId xmlns:a16="http://schemas.microsoft.com/office/drawing/2014/main" id="{AA739A8F-648F-4C0B-B532-CD1DB6AC8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0385" y="1829257"/>
              <a:ext cx="894456" cy="397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dirty="0">
                  <a:latin typeface="Gill Sans"/>
                </a:rPr>
                <a:t>Client</a:t>
              </a:r>
            </a:p>
          </p:txBody>
        </p:sp>
        <p:pic>
          <p:nvPicPr>
            <p:cNvPr id="49" name="Picture 48" descr="Australian Genealogy Journeys: February 2011">
              <a:extLst>
                <a:ext uri="{FF2B5EF4-FFF2-40B4-BE49-F238E27FC236}">
                  <a16:creationId xmlns:a16="http://schemas.microsoft.com/office/drawing/2014/main" id="{D7EB2363-0788-454C-9894-0F1A9C4E2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450" y="737135"/>
              <a:ext cx="1186091" cy="1186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1248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4986110" y="2209801"/>
            <a:ext cx="1186091" cy="1489657"/>
            <a:chOff x="1688450" y="737135"/>
            <a:chExt cx="1186091" cy="1489657"/>
          </a:xfrm>
        </p:grpSpPr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1810385" y="1829257"/>
              <a:ext cx="894456" cy="397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dirty="0">
                  <a:latin typeface="Gill Sans"/>
                </a:rPr>
                <a:t>Client</a:t>
              </a:r>
            </a:p>
          </p:txBody>
        </p:sp>
        <p:pic>
          <p:nvPicPr>
            <p:cNvPr id="63" name="Picture 62" descr="Australian Genealogy Journeys: February 20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450" y="737135"/>
              <a:ext cx="1186091" cy="1186091"/>
            </a:xfrm>
            <a:prstGeom prst="rect">
              <a:avLst/>
            </a:prstGeom>
          </p:spPr>
        </p:pic>
      </p:grpSp>
      <p:sp>
        <p:nvSpPr>
          <p:cNvPr id="1013792" name="Rectangle 32"/>
          <p:cNvSpPr>
            <a:spLocks noChangeArrowheads="1"/>
          </p:cNvSpPr>
          <p:nvPr/>
        </p:nvSpPr>
        <p:spPr bwMode="auto">
          <a:xfrm>
            <a:off x="8999538" y="1855788"/>
            <a:ext cx="838200" cy="9144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>
                <a:latin typeface="Gill Sans"/>
              </a:rPr>
              <a:t>cache</a:t>
            </a:r>
          </a:p>
        </p:txBody>
      </p:sp>
      <p:sp>
        <p:nvSpPr>
          <p:cNvPr id="1013798" name="Rectangle 38"/>
          <p:cNvSpPr>
            <a:spLocks noChangeArrowheads="1"/>
          </p:cNvSpPr>
          <p:nvPr/>
        </p:nvSpPr>
        <p:spPr bwMode="auto">
          <a:xfrm>
            <a:off x="9055100" y="2236788"/>
            <a:ext cx="698500" cy="368300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>
                <a:latin typeface="Gill Sans"/>
              </a:rPr>
              <a:t>F1:V1</a:t>
            </a:r>
          </a:p>
        </p:txBody>
      </p:sp>
      <p:sp>
        <p:nvSpPr>
          <p:cNvPr id="1013801" name="Rectangle 41"/>
          <p:cNvSpPr>
            <a:spLocks noChangeArrowheads="1"/>
          </p:cNvSpPr>
          <p:nvPr/>
        </p:nvSpPr>
        <p:spPr bwMode="auto">
          <a:xfrm>
            <a:off x="9055100" y="2236788"/>
            <a:ext cx="698500" cy="3683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dirty="0">
                <a:latin typeface="Gill Sans"/>
              </a:rPr>
              <a:t>F1:V2</a:t>
            </a:r>
          </a:p>
        </p:txBody>
      </p:sp>
      <p:sp>
        <p:nvSpPr>
          <p:cNvPr id="20486" name="Cloud"/>
          <p:cNvSpPr>
            <a:spLocks noChangeAspect="1" noEditPoints="1" noChangeArrowheads="1"/>
          </p:cNvSpPr>
          <p:nvPr/>
        </p:nvSpPr>
        <p:spPr bwMode="auto">
          <a:xfrm>
            <a:off x="5799138" y="636588"/>
            <a:ext cx="2286000" cy="2590800"/>
          </a:xfrm>
          <a:custGeom>
            <a:avLst/>
            <a:gdLst>
              <a:gd name="T0" fmla="*/ 7091 w 21600"/>
              <a:gd name="T1" fmla="*/ 1295400 h 21600"/>
              <a:gd name="T2" fmla="*/ 1143000 w 21600"/>
              <a:gd name="T3" fmla="*/ 2588041 h 21600"/>
              <a:gd name="T4" fmla="*/ 2284095 w 21600"/>
              <a:gd name="T5" fmla="*/ 1295400 h 21600"/>
              <a:gd name="T6" fmla="*/ 1143000 w 21600"/>
              <a:gd name="T7" fmla="*/ 148131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endParaRPr lang="en-US">
              <a:latin typeface="Gill Sans"/>
            </a:endParaRPr>
          </a:p>
        </p:txBody>
      </p:sp>
      <p:sp>
        <p:nvSpPr>
          <p:cNvPr id="2048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Use of caching to reduce network load</a:t>
            </a:r>
          </a:p>
        </p:txBody>
      </p:sp>
      <p:grpSp>
        <p:nvGrpSpPr>
          <p:cNvPr id="1013777" name="Group 17"/>
          <p:cNvGrpSpPr>
            <a:grpSpLocks/>
          </p:cNvGrpSpPr>
          <p:nvPr/>
        </p:nvGrpSpPr>
        <p:grpSpPr bwMode="auto">
          <a:xfrm>
            <a:off x="5943600" y="938215"/>
            <a:ext cx="2057400" cy="366713"/>
            <a:chOff x="1877" y="446"/>
            <a:chExt cx="1060" cy="231"/>
          </a:xfrm>
        </p:grpSpPr>
        <p:sp>
          <p:nvSpPr>
            <p:cNvPr id="20519" name="Line 18"/>
            <p:cNvSpPr>
              <a:spLocks noChangeShapeType="1"/>
            </p:cNvSpPr>
            <p:nvPr/>
          </p:nvSpPr>
          <p:spPr bwMode="auto">
            <a:xfrm flipV="1">
              <a:off x="1877" y="628"/>
              <a:ext cx="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0520" name="Text Box 19"/>
            <p:cNvSpPr txBox="1">
              <a:spLocks noChangeArrowheads="1"/>
            </p:cNvSpPr>
            <p:nvPr/>
          </p:nvSpPr>
          <p:spPr bwMode="auto">
            <a:xfrm>
              <a:off x="2070" y="446"/>
              <a:ext cx="7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"/>
                </a:rPr>
                <a:t>Read (RPC)</a:t>
              </a:r>
            </a:p>
          </p:txBody>
        </p:sp>
      </p:grpSp>
      <p:grpSp>
        <p:nvGrpSpPr>
          <p:cNvPr id="1013780" name="Group 20"/>
          <p:cNvGrpSpPr>
            <a:grpSpLocks/>
          </p:cNvGrpSpPr>
          <p:nvPr/>
        </p:nvGrpSpPr>
        <p:grpSpPr bwMode="auto">
          <a:xfrm>
            <a:off x="5883276" y="1322391"/>
            <a:ext cx="2043113" cy="366713"/>
            <a:chOff x="1877" y="912"/>
            <a:chExt cx="1060" cy="231"/>
          </a:xfrm>
        </p:grpSpPr>
        <p:sp>
          <p:nvSpPr>
            <p:cNvPr id="20517" name="Line 21"/>
            <p:cNvSpPr>
              <a:spLocks noChangeShapeType="1"/>
            </p:cNvSpPr>
            <p:nvPr/>
          </p:nvSpPr>
          <p:spPr bwMode="auto">
            <a:xfrm flipH="1" flipV="1">
              <a:off x="1877" y="932"/>
              <a:ext cx="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0518" name="Text Box 22"/>
            <p:cNvSpPr txBox="1">
              <a:spLocks noChangeArrowheads="1"/>
            </p:cNvSpPr>
            <p:nvPr/>
          </p:nvSpPr>
          <p:spPr bwMode="auto">
            <a:xfrm>
              <a:off x="1996" y="912"/>
              <a:ext cx="8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800" dirty="0">
                  <a:latin typeface="Gill Sans"/>
                </a:rPr>
                <a:t>Return (Data)</a:t>
              </a:r>
            </a:p>
          </p:txBody>
        </p:sp>
      </p:grpSp>
      <p:grpSp>
        <p:nvGrpSpPr>
          <p:cNvPr id="1013786" name="Group 26"/>
          <p:cNvGrpSpPr>
            <a:grpSpLocks/>
          </p:cNvGrpSpPr>
          <p:nvPr/>
        </p:nvGrpSpPr>
        <p:grpSpPr bwMode="auto">
          <a:xfrm rot="-1562509">
            <a:off x="6084542" y="1897147"/>
            <a:ext cx="1982787" cy="366713"/>
            <a:chOff x="2016" y="1322"/>
            <a:chExt cx="1036" cy="231"/>
          </a:xfrm>
        </p:grpSpPr>
        <p:sp>
          <p:nvSpPr>
            <p:cNvPr id="20515" name="Text Box 27"/>
            <p:cNvSpPr txBox="1">
              <a:spLocks noChangeArrowheads="1"/>
            </p:cNvSpPr>
            <p:nvPr/>
          </p:nvSpPr>
          <p:spPr bwMode="auto">
            <a:xfrm>
              <a:off x="2176" y="1322"/>
              <a:ext cx="7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"/>
                </a:rPr>
                <a:t>Write (RPC)</a:t>
              </a:r>
            </a:p>
          </p:txBody>
        </p:sp>
        <p:sp>
          <p:nvSpPr>
            <p:cNvPr id="20516" name="Line 28"/>
            <p:cNvSpPr>
              <a:spLocks noChangeShapeType="1"/>
            </p:cNvSpPr>
            <p:nvPr/>
          </p:nvSpPr>
          <p:spPr bwMode="auto">
            <a:xfrm flipV="1">
              <a:off x="2016" y="1533"/>
              <a:ext cx="10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</p:grpSp>
      <p:grpSp>
        <p:nvGrpSpPr>
          <p:cNvPr id="1013789" name="Group 29"/>
          <p:cNvGrpSpPr>
            <a:grpSpLocks/>
          </p:cNvGrpSpPr>
          <p:nvPr/>
        </p:nvGrpSpPr>
        <p:grpSpPr bwMode="auto">
          <a:xfrm rot="-1590130">
            <a:off x="6196039" y="2374988"/>
            <a:ext cx="2030412" cy="376237"/>
            <a:chOff x="2016" y="1844"/>
            <a:chExt cx="1036" cy="237"/>
          </a:xfrm>
        </p:grpSpPr>
        <p:sp>
          <p:nvSpPr>
            <p:cNvPr id="20513" name="Text Box 30"/>
            <p:cNvSpPr txBox="1">
              <a:spLocks noChangeArrowheads="1"/>
            </p:cNvSpPr>
            <p:nvPr/>
          </p:nvSpPr>
          <p:spPr bwMode="auto">
            <a:xfrm>
              <a:off x="2032" y="1850"/>
              <a:ext cx="10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800">
                  <a:latin typeface="Gill Sans"/>
                </a:rPr>
                <a:t>ACK</a:t>
              </a:r>
            </a:p>
          </p:txBody>
        </p:sp>
        <p:sp>
          <p:nvSpPr>
            <p:cNvPr id="20514" name="Line 31"/>
            <p:cNvSpPr>
              <a:spLocks noChangeShapeType="1"/>
            </p:cNvSpPr>
            <p:nvPr/>
          </p:nvSpPr>
          <p:spPr bwMode="auto">
            <a:xfrm flipH="1" flipV="1">
              <a:off x="2016" y="1844"/>
              <a:ext cx="10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"/>
              </a:endParaRPr>
            </a:p>
          </p:txBody>
        </p:sp>
      </p:grpSp>
      <p:sp>
        <p:nvSpPr>
          <p:cNvPr id="1013793" name="Rectangle 33"/>
          <p:cNvSpPr>
            <a:spLocks noChangeArrowheads="1"/>
          </p:cNvSpPr>
          <p:nvPr/>
        </p:nvSpPr>
        <p:spPr bwMode="auto">
          <a:xfrm>
            <a:off x="3741738" y="941388"/>
            <a:ext cx="838200" cy="8382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>
                <a:latin typeface="Gill Sans"/>
              </a:rPr>
              <a:t>cache</a:t>
            </a:r>
          </a:p>
        </p:txBody>
      </p:sp>
      <p:sp>
        <p:nvSpPr>
          <p:cNvPr id="1013794" name="Rectangle 34"/>
          <p:cNvSpPr>
            <a:spLocks noChangeArrowheads="1"/>
          </p:cNvSpPr>
          <p:nvPr/>
        </p:nvSpPr>
        <p:spPr bwMode="auto">
          <a:xfrm>
            <a:off x="4046538" y="2617788"/>
            <a:ext cx="838200" cy="8382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>
                <a:latin typeface="Gill Sans"/>
              </a:rPr>
              <a:t>cache</a:t>
            </a:r>
          </a:p>
        </p:txBody>
      </p:sp>
      <p:sp>
        <p:nvSpPr>
          <p:cNvPr id="1013795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381000" y="3711576"/>
            <a:ext cx="12268200" cy="3043238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Idea: Use caching to reduce network load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In practice: use buffer cache at source and destination</a:t>
            </a:r>
          </a:p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Advantage: if open/read/write/close can be done locally, don’t need to do any network traffic…fast!</a:t>
            </a:r>
            <a:br>
              <a:rPr lang="en-US" altLang="ko-KR" sz="2000" dirty="0">
                <a:ea typeface="굴림" panose="020B0600000101010101" pitchFamily="34" charset="-127"/>
              </a:rPr>
            </a:br>
            <a:endParaRPr lang="en-US" altLang="ko-KR" sz="200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Problems: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Failure: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Client caches have data not committed at server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Cache consistency! Client caches not consistent with server/each other</a:t>
            </a:r>
          </a:p>
        </p:txBody>
      </p:sp>
      <p:sp>
        <p:nvSpPr>
          <p:cNvPr id="1013796" name="Rectangle 36"/>
          <p:cNvSpPr>
            <a:spLocks noChangeArrowheads="1"/>
          </p:cNvSpPr>
          <p:nvPr/>
        </p:nvSpPr>
        <p:spPr bwMode="auto">
          <a:xfrm>
            <a:off x="3810000" y="1322388"/>
            <a:ext cx="698500" cy="368300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dirty="0">
                <a:latin typeface="Gill Sans"/>
              </a:rPr>
              <a:t>F1:V1</a:t>
            </a:r>
          </a:p>
        </p:txBody>
      </p:sp>
      <p:sp>
        <p:nvSpPr>
          <p:cNvPr id="1013797" name="Rectangle 37"/>
          <p:cNvSpPr>
            <a:spLocks noChangeArrowheads="1"/>
          </p:cNvSpPr>
          <p:nvPr/>
        </p:nvSpPr>
        <p:spPr bwMode="auto">
          <a:xfrm>
            <a:off x="4178300" y="2998788"/>
            <a:ext cx="622300" cy="3683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dirty="0">
                <a:latin typeface="Gill Sans"/>
              </a:rPr>
              <a:t>F1:V2</a:t>
            </a:r>
          </a:p>
        </p:txBody>
      </p:sp>
      <p:sp>
        <p:nvSpPr>
          <p:cNvPr id="1013803" name="Text Box 43"/>
          <p:cNvSpPr txBox="1">
            <a:spLocks noChangeArrowheads="1"/>
          </p:cNvSpPr>
          <p:nvPr/>
        </p:nvSpPr>
        <p:spPr bwMode="auto">
          <a:xfrm>
            <a:off x="1676401" y="788988"/>
            <a:ext cx="1219867" cy="42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Gill Sans"/>
              </a:rPr>
              <a:t>read(f1)</a:t>
            </a:r>
          </a:p>
        </p:txBody>
      </p:sp>
      <p:sp>
        <p:nvSpPr>
          <p:cNvPr id="1013804" name="Text Box 44"/>
          <p:cNvSpPr txBox="1">
            <a:spLocks noChangeArrowheads="1"/>
          </p:cNvSpPr>
          <p:nvPr/>
        </p:nvSpPr>
        <p:spPr bwMode="auto">
          <a:xfrm>
            <a:off x="1676401" y="2870200"/>
            <a:ext cx="1282383" cy="42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Gill Sans"/>
              </a:rPr>
              <a:t>write(f1)</a:t>
            </a:r>
          </a:p>
        </p:txBody>
      </p:sp>
      <p:sp>
        <p:nvSpPr>
          <p:cNvPr id="1013805" name="Text Box 45"/>
          <p:cNvSpPr txBox="1">
            <a:spLocks noChangeArrowheads="1"/>
          </p:cNvSpPr>
          <p:nvPr/>
        </p:nvSpPr>
        <p:spPr bwMode="auto">
          <a:xfrm>
            <a:off x="2803525" y="776288"/>
            <a:ext cx="806292" cy="42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Gill Sans"/>
                <a:sym typeface="Symbol" panose="05050102010706020507" pitchFamily="18" charset="2"/>
              </a:rPr>
              <a:t>V1</a:t>
            </a:r>
          </a:p>
        </p:txBody>
      </p:sp>
      <p:sp>
        <p:nvSpPr>
          <p:cNvPr id="1013806" name="Text Box 46"/>
          <p:cNvSpPr txBox="1">
            <a:spLocks noChangeArrowheads="1"/>
          </p:cNvSpPr>
          <p:nvPr/>
        </p:nvSpPr>
        <p:spPr bwMode="auto">
          <a:xfrm>
            <a:off x="1676400" y="1093788"/>
            <a:ext cx="1843434" cy="42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Gill Sans"/>
              </a:rPr>
              <a:t>read(f1)</a:t>
            </a:r>
            <a:r>
              <a:rPr lang="en-US" altLang="en-US">
                <a:latin typeface="Gill Sans"/>
                <a:sym typeface="Symbol" panose="05050102010706020507" pitchFamily="18" charset="2"/>
              </a:rPr>
              <a:t>V1</a:t>
            </a:r>
          </a:p>
        </p:txBody>
      </p:sp>
      <p:sp>
        <p:nvSpPr>
          <p:cNvPr id="1013808" name="Text Box 48"/>
          <p:cNvSpPr txBox="1">
            <a:spLocks noChangeArrowheads="1"/>
          </p:cNvSpPr>
          <p:nvPr/>
        </p:nvSpPr>
        <p:spPr bwMode="auto">
          <a:xfrm>
            <a:off x="1676400" y="1398588"/>
            <a:ext cx="1843434" cy="42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Gill Sans"/>
              </a:rPr>
              <a:t>read(f1)</a:t>
            </a:r>
            <a:r>
              <a:rPr lang="en-US" altLang="en-US">
                <a:latin typeface="Gill Sans"/>
                <a:sym typeface="Symbol" panose="05050102010706020507" pitchFamily="18" charset="2"/>
              </a:rPr>
              <a:t>V1</a:t>
            </a:r>
          </a:p>
        </p:txBody>
      </p:sp>
      <p:sp>
        <p:nvSpPr>
          <p:cNvPr id="1013809" name="Text Box 49"/>
          <p:cNvSpPr txBox="1">
            <a:spLocks noChangeArrowheads="1"/>
          </p:cNvSpPr>
          <p:nvPr/>
        </p:nvSpPr>
        <p:spPr bwMode="auto">
          <a:xfrm>
            <a:off x="2876550" y="2846388"/>
            <a:ext cx="884838" cy="42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Gill Sans"/>
                <a:sym typeface="Symbol" panose="05050102010706020507" pitchFamily="18" charset="2"/>
              </a:rPr>
              <a:t>OK</a:t>
            </a:r>
          </a:p>
        </p:txBody>
      </p:sp>
      <p:sp>
        <p:nvSpPr>
          <p:cNvPr id="1013810" name="Text Box 50"/>
          <p:cNvSpPr txBox="1">
            <a:spLocks noChangeArrowheads="1"/>
          </p:cNvSpPr>
          <p:nvPr/>
        </p:nvSpPr>
        <p:spPr bwMode="auto">
          <a:xfrm>
            <a:off x="1676400" y="1727200"/>
            <a:ext cx="1843434" cy="42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  <a:latin typeface="Gill Sans"/>
              </a:rPr>
              <a:t>read(f1)</a:t>
            </a:r>
            <a:r>
              <a:rPr lang="en-US" altLang="en-US">
                <a:solidFill>
                  <a:srgbClr val="FF0000"/>
                </a:solidFill>
                <a:latin typeface="Gill Sans"/>
                <a:sym typeface="Symbol" panose="05050102010706020507" pitchFamily="18" charset="2"/>
              </a:rPr>
              <a:t>V1</a:t>
            </a:r>
          </a:p>
        </p:txBody>
      </p:sp>
      <p:sp>
        <p:nvSpPr>
          <p:cNvPr id="1013811" name="Text Box 51"/>
          <p:cNvSpPr txBox="1">
            <a:spLocks noChangeArrowheads="1"/>
          </p:cNvSpPr>
          <p:nvPr/>
        </p:nvSpPr>
        <p:spPr bwMode="auto">
          <a:xfrm>
            <a:off x="1676400" y="3151188"/>
            <a:ext cx="1843434" cy="42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Gill Sans"/>
              </a:rPr>
              <a:t>read(f1)</a:t>
            </a:r>
            <a:r>
              <a:rPr lang="en-US" altLang="en-US" dirty="0">
                <a:solidFill>
                  <a:srgbClr val="FF0000"/>
                </a:solidFill>
                <a:latin typeface="Gill Sans"/>
                <a:sym typeface="Symbol" panose="05050102010706020507" pitchFamily="18" charset="2"/>
              </a:rPr>
              <a:t>V2</a:t>
            </a:r>
          </a:p>
        </p:txBody>
      </p:sp>
      <p:sp>
        <p:nvSpPr>
          <p:cNvPr id="1013812" name="AutoShape 52"/>
          <p:cNvSpPr>
            <a:spLocks noChangeArrowheads="1"/>
          </p:cNvSpPr>
          <p:nvPr/>
        </p:nvSpPr>
        <p:spPr bwMode="auto">
          <a:xfrm>
            <a:off x="3450390" y="2256152"/>
            <a:ext cx="1143000" cy="990600"/>
          </a:xfrm>
          <a:prstGeom prst="irregularSeal1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dirty="0">
                <a:latin typeface="Gill Sans"/>
              </a:rPr>
              <a:t>Crash!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71456" y="789594"/>
            <a:ext cx="2125450" cy="1491596"/>
            <a:chOff x="6477000" y="838200"/>
            <a:chExt cx="2125450" cy="1491596"/>
          </a:xfrm>
        </p:grpSpPr>
        <p:sp>
          <p:nvSpPr>
            <p:cNvPr id="49" name="Text Box 13"/>
            <p:cNvSpPr txBox="1">
              <a:spLocks noChangeArrowheads="1"/>
            </p:cNvSpPr>
            <p:nvPr/>
          </p:nvSpPr>
          <p:spPr bwMode="auto">
            <a:xfrm>
              <a:off x="6515330" y="1932261"/>
              <a:ext cx="1017888" cy="397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dirty="0">
                  <a:latin typeface="Gill Sans"/>
                </a:rPr>
                <a:t>Server</a:t>
              </a:r>
              <a:endParaRPr lang="en-US" altLang="en-US" sz="1800" dirty="0">
                <a:latin typeface="Gill Sans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477000" y="838200"/>
              <a:ext cx="2125450" cy="1198086"/>
              <a:chOff x="3533402" y="573769"/>
              <a:chExt cx="2125450" cy="1198086"/>
            </a:xfrm>
          </p:grpSpPr>
          <p:grpSp>
            <p:nvGrpSpPr>
              <p:cNvPr id="51" name="Group 26"/>
              <p:cNvGrpSpPr>
                <a:grpSpLocks/>
              </p:cNvGrpSpPr>
              <p:nvPr/>
            </p:nvGrpSpPr>
            <p:grpSpPr bwMode="auto">
              <a:xfrm>
                <a:off x="4532479" y="636785"/>
                <a:ext cx="1126373" cy="973557"/>
                <a:chOff x="2969" y="720"/>
                <a:chExt cx="1159" cy="864"/>
              </a:xfrm>
            </p:grpSpPr>
            <p:grpSp>
              <p:nvGrpSpPr>
                <p:cNvPr id="53" name="Group 25"/>
                <p:cNvGrpSpPr>
                  <a:grpSpLocks/>
                </p:cNvGrpSpPr>
                <p:nvPr/>
              </p:nvGrpSpPr>
              <p:grpSpPr bwMode="auto">
                <a:xfrm>
                  <a:off x="3600" y="720"/>
                  <a:ext cx="528" cy="864"/>
                  <a:chOff x="3600" y="720"/>
                  <a:chExt cx="528" cy="864"/>
                </a:xfrm>
              </p:grpSpPr>
              <p:sp>
                <p:nvSpPr>
                  <p:cNvPr id="55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720"/>
                    <a:ext cx="336" cy="480"/>
                  </a:xfrm>
                  <a:prstGeom prst="can">
                    <a:avLst>
                      <a:gd name="adj" fmla="val 35714"/>
                    </a:avLst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/>
                  <a:p>
                    <a:endParaRPr lang="en-US">
                      <a:latin typeface="Gill Sans"/>
                    </a:endParaRPr>
                  </a:p>
                </p:txBody>
              </p:sp>
              <p:sp>
                <p:nvSpPr>
                  <p:cNvPr id="56" name="AutoShape 21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912"/>
                    <a:ext cx="336" cy="480"/>
                  </a:xfrm>
                  <a:prstGeom prst="can">
                    <a:avLst>
                      <a:gd name="adj" fmla="val 35714"/>
                    </a:avLst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/>
                  <a:p>
                    <a:endParaRPr lang="en-US">
                      <a:latin typeface="Gill Sans"/>
                    </a:endParaRPr>
                  </a:p>
                </p:txBody>
              </p:sp>
              <p:sp>
                <p:nvSpPr>
                  <p:cNvPr id="57" name="AutoShape 22"/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1104"/>
                    <a:ext cx="336" cy="480"/>
                  </a:xfrm>
                  <a:prstGeom prst="can">
                    <a:avLst>
                      <a:gd name="adj" fmla="val 35714"/>
                    </a:avLst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/>
                  <a:p>
                    <a:endParaRPr lang="en-US">
                      <a:latin typeface="Gill Sans"/>
                    </a:endParaRPr>
                  </a:p>
                </p:txBody>
              </p:sp>
            </p:grpSp>
            <p:sp>
              <p:nvSpPr>
                <p:cNvPr id="54" name="AutoShape 23"/>
                <p:cNvSpPr>
                  <a:spLocks noChangeArrowheads="1"/>
                </p:cNvSpPr>
                <p:nvPr/>
              </p:nvSpPr>
              <p:spPr bwMode="auto">
                <a:xfrm>
                  <a:off x="2969" y="1008"/>
                  <a:ext cx="535" cy="336"/>
                </a:xfrm>
                <a:prstGeom prst="leftRightArrow">
                  <a:avLst>
                    <a:gd name="adj1" fmla="val 50000"/>
                    <a:gd name="adj2" fmla="val 25714"/>
                  </a:avLst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>
                    <a:latin typeface="Gill Sans"/>
                  </a:endParaRPr>
                </a:p>
              </p:txBody>
            </p:sp>
          </p:grpSp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533402" y="573769"/>
                <a:ext cx="1198086" cy="1198086"/>
              </a:xfrm>
              <a:prstGeom prst="rect">
                <a:avLst/>
              </a:prstGeom>
            </p:spPr>
          </p:pic>
        </p:grpSp>
      </p:grpSp>
      <p:grpSp>
        <p:nvGrpSpPr>
          <p:cNvPr id="58" name="Group 57"/>
          <p:cNvGrpSpPr/>
          <p:nvPr/>
        </p:nvGrpSpPr>
        <p:grpSpPr>
          <a:xfrm>
            <a:off x="4702177" y="636589"/>
            <a:ext cx="1186091" cy="1489657"/>
            <a:chOff x="1688450" y="737135"/>
            <a:chExt cx="1186091" cy="1489657"/>
          </a:xfrm>
        </p:grpSpPr>
        <p:sp>
          <p:nvSpPr>
            <p:cNvPr id="59" name="Text Box 19"/>
            <p:cNvSpPr txBox="1">
              <a:spLocks noChangeArrowheads="1"/>
            </p:cNvSpPr>
            <p:nvPr/>
          </p:nvSpPr>
          <p:spPr bwMode="auto">
            <a:xfrm>
              <a:off x="1810385" y="1829257"/>
              <a:ext cx="894456" cy="397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dirty="0">
                  <a:latin typeface="Gill Sans"/>
                </a:rPr>
                <a:t>Client</a:t>
              </a:r>
              <a:endParaRPr lang="en-US" altLang="en-US" dirty="0">
                <a:latin typeface="Gill Sans"/>
              </a:endParaRPr>
            </a:p>
          </p:txBody>
        </p:sp>
        <p:pic>
          <p:nvPicPr>
            <p:cNvPr id="60" name="Picture 59" descr="Australian Genealogy Journeys: February 20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450" y="737135"/>
              <a:ext cx="1186091" cy="1186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7945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13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01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3 -0.16412 C -0.04358 -0.17545 0.02014 -0.18655 0.10504 -0.17707 C 0.18976 -0.16759 0.35608 -0.13799 0.40226 -0.10769 C 0.44844 -0.0774 0.40122 -0.04109 0.38177 0.0054 C 0.36215 0.05165 0.30434 0.13699 0.28403 0.17145 " pathEditMode="fixed" rAng="0" ptsTypes="aaaaa">
                                      <p:cBhvr>
                                        <p:cTn id="87" dur="500" fill="hold"/>
                                        <p:tgtEl>
                                          <p:spTgt spid="10138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78" y="1565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01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01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2" grpId="0" uiExpand="1" animBg="1"/>
      <p:bldP spid="1013798" grpId="0" uiExpand="1" animBg="1"/>
      <p:bldP spid="1013801" grpId="0" uiExpand="1" animBg="1"/>
      <p:bldP spid="1013793" grpId="0" uiExpand="1" animBg="1"/>
      <p:bldP spid="1013794" grpId="0" uiExpand="1" animBg="1"/>
      <p:bldP spid="1013795" grpId="0" uiExpand="1" build="p"/>
      <p:bldP spid="1013796" grpId="0" uiExpand="1" animBg="1"/>
      <p:bldP spid="1013797" grpId="0" uiExpand="1" animBg="1"/>
      <p:bldP spid="1013803" grpId="0" uiExpand="1"/>
      <p:bldP spid="1013804" grpId="0" uiExpand="1"/>
      <p:bldP spid="1013805" grpId="0" uiExpand="1"/>
      <p:bldP spid="1013806" grpId="0" uiExpand="1"/>
      <p:bldP spid="1013808" grpId="0" uiExpand="1"/>
      <p:bldP spid="1013809" grpId="0" uiExpand="1"/>
      <p:bldP spid="1013810" grpId="0"/>
      <p:bldP spid="1013811" grpId="0"/>
      <p:bldP spid="1013812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D-0F41-6D4E-BAC2-9296E49E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Failures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E4F9F-6F4B-D245-95AC-6FEE7B1DD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219200"/>
            <a:ext cx="105664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if server crashes? Can client wait until it comes back and just continue making requests?</a:t>
            </a:r>
          </a:p>
          <a:p>
            <a:pPr lvl="1"/>
            <a:r>
              <a:rPr lang="en-US" dirty="0"/>
              <a:t>Changes in server's cache but not in disk are lost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What if there is shared state across RPC's?</a:t>
            </a:r>
          </a:p>
          <a:p>
            <a:pPr lvl="1"/>
            <a:r>
              <a:rPr lang="en-US" dirty="0"/>
              <a:t>Client opens file, then does a seek</a:t>
            </a:r>
          </a:p>
          <a:p>
            <a:pPr lvl="1"/>
            <a:r>
              <a:rPr lang="en-US" dirty="0"/>
              <a:t>Server crashes</a:t>
            </a:r>
          </a:p>
          <a:p>
            <a:pPr lvl="1"/>
            <a:r>
              <a:rPr lang="en-US" dirty="0"/>
              <a:t>What if client wants to do another read?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Similar problem: What if client removes a file but server crashes before acknowledgement?</a:t>
            </a:r>
          </a:p>
        </p:txBody>
      </p:sp>
    </p:spTree>
    <p:extLst>
      <p:ext uri="{BB962C8B-B14F-4D97-AF65-F5344CB8AC3E}">
        <p14:creationId xmlns:p14="http://schemas.microsoft.com/office/powerpoint/2010/main" val="1988844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C794-8924-F74F-BAEC-AE2EBACE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Stateless 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BFCF1-EE6D-334E-A898-5C3DD9E1E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Stateless Protocol: </a:t>
            </a:r>
            <a:r>
              <a:rPr lang="en-US" dirty="0"/>
              <a:t>A protocol in which all information required to service a request is included with the request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Idempotent Operations </a:t>
            </a:r>
            <a:r>
              <a:rPr lang="en-US" dirty="0"/>
              <a:t>– repeating an operation multiple times is same as executing it just once (e.g., storing to a mem </a:t>
            </a:r>
            <a:r>
              <a:rPr lang="en-US" dirty="0" err="1"/>
              <a:t>addr</a:t>
            </a:r>
            <a:r>
              <a:rPr lang="en-US" dirty="0"/>
              <a:t>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Client: timeout expires without reply, just run the operation again (safe regardless of first attempt)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Recall HTTP: Also a stateless protocol</a:t>
            </a:r>
          </a:p>
          <a:p>
            <a:pPr lvl="1"/>
            <a:r>
              <a:rPr lang="en-US" dirty="0"/>
              <a:t>Include cookies with request to simulate a session</a:t>
            </a:r>
          </a:p>
        </p:txBody>
      </p:sp>
    </p:spTree>
    <p:extLst>
      <p:ext uri="{BB962C8B-B14F-4D97-AF65-F5344CB8AC3E}">
        <p14:creationId xmlns:p14="http://schemas.microsoft.com/office/powerpoint/2010/main" val="1847069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152400"/>
            <a:ext cx="12268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Case Study: Network File System (NFS)</a:t>
            </a:r>
          </a:p>
        </p:txBody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10972800" cy="6019800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It’s an open world!</a:t>
            </a:r>
            <a:br>
              <a:rPr lang="en-US" altLang="ko-KR" dirty="0">
                <a:ea typeface="굴림" panose="020B0600000101010101" pitchFamily="34" charset="-127"/>
              </a:rPr>
            </a:br>
            <a:br>
              <a:rPr lang="en-US" altLang="ko-KR" dirty="0">
                <a:ea typeface="굴림" panose="020B0600000101010101" pitchFamily="34" charset="-127"/>
              </a:rPr>
            </a:b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Three Layers for NFS system</a:t>
            </a:r>
          </a:p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UNIX file-system interface: </a:t>
            </a:r>
            <a:r>
              <a:rPr lang="en-US" altLang="ko-KR" dirty="0">
                <a:ea typeface="굴림" panose="020B0600000101010101" pitchFamily="34" charset="-127"/>
              </a:rPr>
              <a:t>open, read, write, close calls + file descriptors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VFS layer: </a:t>
            </a:r>
            <a:r>
              <a:rPr lang="en-US" altLang="ko-KR" dirty="0">
                <a:ea typeface="굴림" panose="020B0600000101010101" pitchFamily="34" charset="-127"/>
              </a:rPr>
              <a:t>distinguishes local from remote files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Calls the NFS protocol procedures for remote requests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NFS service layer: </a:t>
            </a:r>
            <a:r>
              <a:rPr lang="en-US" altLang="ko-KR" dirty="0">
                <a:ea typeface="굴림" panose="020B0600000101010101" pitchFamily="34" charset="-127"/>
              </a:rPr>
              <a:t>bottom layer of the architecture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Implements the NFS protocol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14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6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152400"/>
            <a:ext cx="12268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NFS Continued</a:t>
            </a:r>
          </a:p>
        </p:txBody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10972800" cy="601980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spcBef>
                <a:spcPct val="1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NFS Protocol: RPC for file operations on server</a:t>
            </a:r>
          </a:p>
          <a:p>
            <a:pPr lvl="1" algn="ctr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Reading/searching a directory </a:t>
            </a:r>
          </a:p>
          <a:p>
            <a:pPr lvl="1" algn="ctr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manipulating links and directories </a:t>
            </a:r>
          </a:p>
          <a:p>
            <a:pPr lvl="1" algn="ctr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accessing file attributes/reading and writing files</a:t>
            </a:r>
          </a:p>
          <a:p>
            <a:pPr lvl="1" algn="ctr"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 algn="ctr"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Write-through caching: </a:t>
            </a:r>
            <a:r>
              <a:rPr lang="en-US" altLang="ko-KR" dirty="0">
                <a:ea typeface="굴림" panose="020B0600000101010101" pitchFamily="34" charset="-127"/>
              </a:rPr>
              <a:t>Modified data committed to server’s disk before results are returned to the client </a:t>
            </a:r>
          </a:p>
          <a:p>
            <a:pPr lvl="1" algn="ctr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lose some of the advantages of caching</a:t>
            </a:r>
          </a:p>
          <a:p>
            <a:pPr lvl="1" algn="ctr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time to perform write() can be long</a:t>
            </a:r>
          </a:p>
          <a:p>
            <a:pPr lvl="1" algn="ctr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some mechanism for readers to eventually notice changes! (more on this later)</a:t>
            </a:r>
          </a:p>
          <a:p>
            <a:pPr lvl="1" algn="ctr"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NSF2: Every write persisted.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NSF3: open-to-close consistency</a:t>
            </a:r>
          </a:p>
          <a:p>
            <a:pPr algn="ctr">
              <a:lnSpc>
                <a:spcPct val="80000"/>
              </a:lnSpc>
              <a:spcBef>
                <a:spcPct val="15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13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6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NFS Continued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10820400" cy="5715000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NFS servers are 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stateless</a:t>
            </a:r>
            <a:r>
              <a:rPr lang="en-US" altLang="ko-KR" dirty="0">
                <a:ea typeface="굴림" panose="020B0600000101010101" pitchFamily="34" charset="-127"/>
              </a:rPr>
              <a:t>; each request provides all arguments require for execution</a:t>
            </a:r>
          </a:p>
          <a:p>
            <a:pPr marL="0" indent="0">
              <a:lnSpc>
                <a:spcPct val="80000"/>
              </a:lnSpc>
              <a:spcBef>
                <a:spcPct val="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E.g. reads include information for entire operation, such as </a:t>
            </a:r>
            <a:r>
              <a:rPr lang="en-US" altLang="ko-KR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ReadAt</a:t>
            </a: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34" charset="-127"/>
              </a:rPr>
              <a:t>(</a:t>
            </a:r>
            <a:r>
              <a:rPr lang="en-US" altLang="ko-KR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inumber,position</a:t>
            </a: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r>
              <a:rPr lang="en-US" altLang="ko-KR" dirty="0">
                <a:ea typeface="굴림" panose="020B0600000101010101" pitchFamily="34" charset="-127"/>
              </a:rPr>
              <a:t>, not </a:t>
            </a: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34" charset="-127"/>
              </a:rPr>
              <a:t>Read(</a:t>
            </a:r>
            <a:r>
              <a:rPr lang="en-US" altLang="ko-KR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openfile</a:t>
            </a: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 need to perform network open() or close() on file – each operation stands o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 its own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Idempotent: </a:t>
            </a:r>
            <a:r>
              <a:rPr lang="en-US" altLang="ko-KR" dirty="0">
                <a:ea typeface="굴림" panose="020B0600000101010101" pitchFamily="34" charset="-127"/>
              </a:rPr>
              <a:t>Performing requests multiple times has same effect as performing them exactly once</a:t>
            </a:r>
          </a:p>
          <a:p>
            <a:pPr marL="0" indent="0">
              <a:lnSpc>
                <a:spcPct val="80000"/>
              </a:lnSpc>
              <a:spcBef>
                <a:spcPct val="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Example: Read and write file blocks: just re-read or re-write file block – no other side effects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Example: What about “remove”?  NFS does operation twice and second time returns an advisory error </a:t>
            </a:r>
          </a:p>
          <a:p>
            <a:pPr marL="457200" lvl="1" indent="0">
              <a:lnSpc>
                <a:spcPct val="80000"/>
              </a:lnSpc>
              <a:spcBef>
                <a:spcPct val="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8768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C116-2690-B9FF-E14E-CA571104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NFS 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750B8-4A53-D8E4-068D-6134F3FED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026795"/>
            <a:ext cx="7391400" cy="480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972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Recall: </a:t>
            </a:r>
            <a:r>
              <a:rPr lang="en-US" dirty="0" err="1"/>
              <a:t>Centralised</a:t>
            </a:r>
            <a:r>
              <a:rPr lang="en-US" dirty="0"/>
              <a:t> vs Distributed Systems</a:t>
            </a:r>
          </a:p>
        </p:txBody>
      </p:sp>
      <p:pic>
        <p:nvPicPr>
          <p:cNvPr id="948" name="Picture 479">
            <a:extLst>
              <a:ext uri="{FF2B5EF4-FFF2-40B4-BE49-F238E27FC236}">
                <a16:creationId xmlns:a16="http://schemas.microsoft.com/office/drawing/2014/main" id="{6617CC5A-752C-494D-8895-79731B29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19200"/>
            <a:ext cx="335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9" name="Rectangle 481">
            <a:extLst>
              <a:ext uri="{FF2B5EF4-FFF2-40B4-BE49-F238E27FC236}">
                <a16:creationId xmlns:a16="http://schemas.microsoft.com/office/drawing/2014/main" id="{4D981EC3-FA87-4365-84BE-0833654F2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105400"/>
            <a:ext cx="5718181" cy="10604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fontScale="925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altLang="en-US" kern="0" dirty="0">
                <a:latin typeface="+mn-lt"/>
                <a:ea typeface="ＭＳ Ｐゴシック" charset="-128"/>
              </a:rPr>
              <a:t>Considered a single computer! All computation was done on the local computer in isolation</a:t>
            </a:r>
          </a:p>
        </p:txBody>
      </p:sp>
      <p:sp>
        <p:nvSpPr>
          <p:cNvPr id="951" name="Rectangle 481">
            <a:extLst>
              <a:ext uri="{FF2B5EF4-FFF2-40B4-BE49-F238E27FC236}">
                <a16:creationId xmlns:a16="http://schemas.microsoft.com/office/drawing/2014/main" id="{B6621750-9105-4D55-B34D-AE2423128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181600"/>
            <a:ext cx="5718181" cy="10604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altLang="en-US" kern="0" dirty="0">
                <a:latin typeface="+mn-lt"/>
                <a:ea typeface="ＭＳ Ｐゴシック" charset="-128"/>
              </a:rPr>
              <a:t>The world is a large distributed system</a:t>
            </a:r>
          </a:p>
        </p:txBody>
      </p:sp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25D9B4D3-4524-44B1-B981-F8DFB9D0DAA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757959"/>
            <a:ext cx="3022570" cy="1720850"/>
          </a:xfrm>
          <a:prstGeom prst="rect">
            <a:avLst/>
          </a:prstGeom>
        </p:spPr>
      </p:pic>
      <p:pic>
        <p:nvPicPr>
          <p:cNvPr id="10" name="Picture 9" descr="A silver refrigerator in a kitchen&#10;&#10;Description automatically generated with medium confidence">
            <a:extLst>
              <a:ext uri="{FF2B5EF4-FFF2-40B4-BE49-F238E27FC236}">
                <a16:creationId xmlns:a16="http://schemas.microsoft.com/office/drawing/2014/main" id="{FE6614B8-ADCF-4693-B9F5-1D9A4C6DCC4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908" y="1127200"/>
            <a:ext cx="2058837" cy="1032666"/>
          </a:xfrm>
          <a:prstGeom prst="rect">
            <a:avLst/>
          </a:prstGeom>
        </p:spPr>
      </p:pic>
      <p:pic>
        <p:nvPicPr>
          <p:cNvPr id="950" name="Picture 1">
            <a:extLst>
              <a:ext uri="{FF2B5EF4-FFF2-40B4-BE49-F238E27FC236}">
                <a16:creationId xmlns:a16="http://schemas.microsoft.com/office/drawing/2014/main" id="{9DBF9360-6E95-4711-B3F7-2CAC625BA1B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05677"/>
            <a:ext cx="12192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8" name="Picture 10">
            <a:extLst>
              <a:ext uri="{FF2B5EF4-FFF2-40B4-BE49-F238E27FC236}">
                <a16:creationId xmlns:a16="http://schemas.microsoft.com/office/drawing/2014/main" id="{72AA7F71-256B-4B09-B806-9B78ED1EBBE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710420"/>
            <a:ext cx="1538288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9" name="Picture 10">
            <a:extLst>
              <a:ext uri="{FF2B5EF4-FFF2-40B4-BE49-F238E27FC236}">
                <a16:creationId xmlns:a16="http://schemas.microsoft.com/office/drawing/2014/main" id="{613BD459-7675-4D7A-91EA-8127CC7A9FB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710420"/>
            <a:ext cx="1538288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0" name="Picture 10">
            <a:extLst>
              <a:ext uri="{FF2B5EF4-FFF2-40B4-BE49-F238E27FC236}">
                <a16:creationId xmlns:a16="http://schemas.microsoft.com/office/drawing/2014/main" id="{5F50868D-68C4-4A7D-B7F3-8DEB245ED02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3685020"/>
            <a:ext cx="1538288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98416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4109-E008-C943-FB5D-CD35DACD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NFS 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92F7A-6D14-0FCF-BF3E-CEBD5DA5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734786"/>
            <a:ext cx="580482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1307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NFS Continued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47712"/>
            <a:ext cx="10820400" cy="6034088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Failure Model: Transparent to client system</a:t>
            </a:r>
          </a:p>
          <a:p>
            <a:pPr marL="0" indent="0">
              <a:lnSpc>
                <a:spcPct val="80000"/>
              </a:lnSpc>
              <a:spcBef>
                <a:spcPct val="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Is this a good idea?  What if you are in the middle of reading a file and server crashes? 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Options (NFS Provides both):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Hang until server comes back up (next week?)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Return an error. (Of course, most applications don’t know they are talking over network)</a:t>
            </a:r>
          </a:p>
        </p:txBody>
      </p:sp>
    </p:spTree>
    <p:extLst>
      <p:ext uri="{BB962C8B-B14F-4D97-AF65-F5344CB8AC3E}">
        <p14:creationId xmlns:p14="http://schemas.microsoft.com/office/powerpoint/2010/main" val="34870264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9F37-0AE3-634D-AFC3-15820544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NFS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6F4BE-08FE-ED40-A504-B1290A02D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86" y="1066801"/>
            <a:ext cx="7431088" cy="50577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49036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914400"/>
            <a:ext cx="10972800" cy="5943601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NFS protocol: weak consistency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Client polls server periodically to check for changes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Polls server if data hasn’t been checked in last 3-30 seconds (exact timeout it tunable parameter).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Thus, when file is changed on one client, server is notified, but other clients use old version of file until timeout.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What if multiple clients write to same file?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 NFS, can get either version (or parts of both)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Completely arbitrary!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NFS Cache consistency</a:t>
            </a:r>
          </a:p>
        </p:txBody>
      </p:sp>
    </p:spTree>
    <p:extLst>
      <p:ext uri="{BB962C8B-B14F-4D97-AF65-F5344CB8AC3E}">
        <p14:creationId xmlns:p14="http://schemas.microsoft.com/office/powerpoint/2010/main" val="977397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1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71800" y="2133600"/>
            <a:ext cx="6400800" cy="3092449"/>
            <a:chOff x="1295400" y="2622551"/>
            <a:chExt cx="6400800" cy="3092449"/>
          </a:xfrm>
        </p:grpSpPr>
        <p:grpSp>
          <p:nvGrpSpPr>
            <p:cNvPr id="1020969" name="Group 41"/>
            <p:cNvGrpSpPr>
              <a:grpSpLocks/>
            </p:cNvGrpSpPr>
            <p:nvPr/>
          </p:nvGrpSpPr>
          <p:grpSpPr bwMode="auto">
            <a:xfrm>
              <a:off x="1295400" y="2622551"/>
              <a:ext cx="6096001" cy="2819400"/>
              <a:chOff x="816" y="1652"/>
              <a:chExt cx="3840" cy="1776"/>
            </a:xfrm>
          </p:grpSpPr>
          <p:sp>
            <p:nvSpPr>
              <p:cNvPr id="256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112" y="1652"/>
                <a:ext cx="1440" cy="1632"/>
              </a:xfrm>
              <a:custGeom>
                <a:avLst/>
                <a:gdLst>
                  <a:gd name="T0" fmla="*/ 4 w 21600"/>
                  <a:gd name="T1" fmla="*/ 816 h 21600"/>
                  <a:gd name="T2" fmla="*/ 720 w 21600"/>
                  <a:gd name="T3" fmla="*/ 1630 h 21600"/>
                  <a:gd name="T4" fmla="*/ 1439 w 21600"/>
                  <a:gd name="T5" fmla="*/ 816 h 21600"/>
                  <a:gd name="T6" fmla="*/ 720 w 21600"/>
                  <a:gd name="T7" fmla="*/ 93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0 w 21600"/>
                  <a:gd name="T13" fmla="*/ 3256 h 21600"/>
                  <a:gd name="T14" fmla="*/ 17085 w 21600"/>
                  <a:gd name="T15" fmla="*/ 1733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5612" name="Rectangle 5"/>
              <p:cNvSpPr>
                <a:spLocks noChangeArrowheads="1"/>
              </p:cNvSpPr>
              <p:nvPr/>
            </p:nvSpPr>
            <p:spPr bwMode="auto">
              <a:xfrm>
                <a:off x="4128" y="2420"/>
                <a:ext cx="528" cy="576"/>
              </a:xfrm>
              <a:prstGeom prst="rect">
                <a:avLst/>
              </a:pr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dirty="0">
                    <a:latin typeface="Gill Sans"/>
                  </a:rPr>
                  <a:t>cache</a:t>
                </a:r>
              </a:p>
            </p:txBody>
          </p:sp>
          <p:sp>
            <p:nvSpPr>
              <p:cNvPr id="25613" name="Rectangle 6"/>
              <p:cNvSpPr>
                <a:spLocks noChangeArrowheads="1"/>
              </p:cNvSpPr>
              <p:nvPr/>
            </p:nvSpPr>
            <p:spPr bwMode="auto">
              <a:xfrm>
                <a:off x="4163" y="2660"/>
                <a:ext cx="440" cy="232"/>
              </a:xfrm>
              <a:prstGeom prst="rect">
                <a:avLst/>
              </a:prstGeom>
              <a:solidFill>
                <a:srgbClr val="FFFF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600" dirty="0">
                    <a:latin typeface="Gill Sans"/>
                  </a:rPr>
                  <a:t>F1:V2</a:t>
                </a:r>
              </a:p>
            </p:txBody>
          </p:sp>
          <p:grpSp>
            <p:nvGrpSpPr>
              <p:cNvPr id="25616" name="Group 23"/>
              <p:cNvGrpSpPr>
                <a:grpSpLocks/>
              </p:cNvGrpSpPr>
              <p:nvPr/>
            </p:nvGrpSpPr>
            <p:grpSpPr bwMode="auto">
              <a:xfrm rot="-1562509">
                <a:off x="2292" y="2446"/>
                <a:ext cx="1249" cy="231"/>
                <a:chOff x="2016" y="1322"/>
                <a:chExt cx="1036" cy="231"/>
              </a:xfrm>
            </p:grpSpPr>
            <p:sp>
              <p:nvSpPr>
                <p:cNvPr id="2563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176" y="1322"/>
                  <a:ext cx="76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"/>
                    </a:rPr>
                    <a:t>Write (RPC)</a:t>
                  </a:r>
                </a:p>
              </p:txBody>
            </p:sp>
            <p:sp>
              <p:nvSpPr>
                <p:cNvPr id="25631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016" y="1533"/>
                  <a:ext cx="10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>
                    <a:latin typeface="Gill Sans"/>
                  </a:endParaRPr>
                </a:p>
              </p:txBody>
            </p:sp>
          </p:grpSp>
          <p:grpSp>
            <p:nvGrpSpPr>
              <p:cNvPr id="25617" name="Group 26"/>
              <p:cNvGrpSpPr>
                <a:grpSpLocks/>
              </p:cNvGrpSpPr>
              <p:nvPr/>
            </p:nvGrpSpPr>
            <p:grpSpPr bwMode="auto">
              <a:xfrm rot="-1590130">
                <a:off x="2362" y="2747"/>
                <a:ext cx="1279" cy="237"/>
                <a:chOff x="2016" y="1844"/>
                <a:chExt cx="1036" cy="237"/>
              </a:xfrm>
            </p:grpSpPr>
            <p:sp>
              <p:nvSpPr>
                <p:cNvPr id="2562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032" y="1850"/>
                  <a:ext cx="100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/>
                  <a:r>
                    <a:rPr lang="en-US" altLang="en-US" sz="1800">
                      <a:latin typeface="Gill Sans"/>
                    </a:rPr>
                    <a:t>ACK</a:t>
                  </a:r>
                </a:p>
              </p:txBody>
            </p:sp>
            <p:sp>
              <p:nvSpPr>
                <p:cNvPr id="25629" name="Line 28"/>
                <p:cNvSpPr>
                  <a:spLocks noChangeShapeType="1"/>
                </p:cNvSpPr>
                <p:nvPr/>
              </p:nvSpPr>
              <p:spPr bwMode="auto">
                <a:xfrm flipH="1" flipV="1">
                  <a:off x="2016" y="1844"/>
                  <a:ext cx="10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>
                    <a:latin typeface="Gill Sans"/>
                  </a:endParaRPr>
                </a:p>
              </p:txBody>
            </p:sp>
          </p:grpSp>
          <p:sp>
            <p:nvSpPr>
              <p:cNvPr id="25619" name="Rectangle 32"/>
              <p:cNvSpPr>
                <a:spLocks noChangeArrowheads="1"/>
              </p:cNvSpPr>
              <p:nvPr/>
            </p:nvSpPr>
            <p:spPr bwMode="auto">
              <a:xfrm>
                <a:off x="816" y="1844"/>
                <a:ext cx="528" cy="528"/>
              </a:xfrm>
              <a:prstGeom prst="rect">
                <a:avLst/>
              </a:pr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dirty="0">
                    <a:latin typeface="Gill Sans"/>
                  </a:rPr>
                  <a:t>cache</a:t>
                </a:r>
              </a:p>
            </p:txBody>
          </p:sp>
          <p:pic>
            <p:nvPicPr>
              <p:cNvPr id="25624" name="Picture 34" descr="MCj03985050000[1]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6" y="2612"/>
                <a:ext cx="817" cy="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621" name="Rectangle 36"/>
              <p:cNvSpPr>
                <a:spLocks noChangeArrowheads="1"/>
              </p:cNvSpPr>
              <p:nvPr/>
            </p:nvSpPr>
            <p:spPr bwMode="auto">
              <a:xfrm>
                <a:off x="1008" y="2900"/>
                <a:ext cx="528" cy="528"/>
              </a:xfrm>
              <a:prstGeom prst="rect">
                <a:avLst/>
              </a:pr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dirty="0">
                    <a:latin typeface="Gill Sans"/>
                  </a:rPr>
                  <a:t>cache</a:t>
                </a:r>
              </a:p>
            </p:txBody>
          </p:sp>
          <p:sp>
            <p:nvSpPr>
              <p:cNvPr id="25622" name="Rectangle 37"/>
              <p:cNvSpPr>
                <a:spLocks noChangeArrowheads="1"/>
              </p:cNvSpPr>
              <p:nvPr/>
            </p:nvSpPr>
            <p:spPr bwMode="auto">
              <a:xfrm>
                <a:off x="859" y="2084"/>
                <a:ext cx="440" cy="232"/>
              </a:xfrm>
              <a:prstGeom prst="rect">
                <a:avLst/>
              </a:prstGeom>
              <a:solidFill>
                <a:srgbClr val="FF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600">
                    <a:latin typeface="Gill Sans"/>
                  </a:rPr>
                  <a:t>F1:V1</a:t>
                </a:r>
              </a:p>
            </p:txBody>
          </p:sp>
          <p:sp>
            <p:nvSpPr>
              <p:cNvPr id="25623" name="Rectangle 38"/>
              <p:cNvSpPr>
                <a:spLocks noChangeArrowheads="1"/>
              </p:cNvSpPr>
              <p:nvPr/>
            </p:nvSpPr>
            <p:spPr bwMode="auto">
              <a:xfrm>
                <a:off x="1091" y="3140"/>
                <a:ext cx="392" cy="232"/>
              </a:xfrm>
              <a:prstGeom prst="rect">
                <a:avLst/>
              </a:prstGeom>
              <a:solidFill>
                <a:srgbClr val="FFFF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1600" dirty="0">
                    <a:latin typeface="Gill Sans"/>
                  </a:rPr>
                  <a:t>F1:V2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2555859" y="4225343"/>
              <a:ext cx="1186091" cy="1489657"/>
              <a:chOff x="1688450" y="737135"/>
              <a:chExt cx="1186091" cy="1489657"/>
            </a:xfrm>
          </p:grpSpPr>
          <p:sp>
            <p:nvSpPr>
              <p:cNvPr id="57" name="Text Box 19"/>
              <p:cNvSpPr txBox="1">
                <a:spLocks noChangeArrowheads="1"/>
              </p:cNvSpPr>
              <p:nvPr/>
            </p:nvSpPr>
            <p:spPr bwMode="auto">
              <a:xfrm>
                <a:off x="1810385" y="1829257"/>
                <a:ext cx="894456" cy="397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 dirty="0">
                    <a:latin typeface="Gill Sans"/>
                  </a:rPr>
                  <a:t>Client</a:t>
                </a:r>
              </a:p>
            </p:txBody>
          </p:sp>
          <p:pic>
            <p:nvPicPr>
              <p:cNvPr id="58" name="Picture 57" descr="Australian Genealogy Journeys: February 2011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8450" y="737135"/>
                <a:ext cx="1186091" cy="1186091"/>
              </a:xfrm>
              <a:prstGeom prst="rect">
                <a:avLst/>
              </a:prstGeom>
            </p:spPr>
          </p:pic>
        </p:grpSp>
        <p:grpSp>
          <p:nvGrpSpPr>
            <p:cNvPr id="59" name="Group 58"/>
            <p:cNvGrpSpPr/>
            <p:nvPr/>
          </p:nvGrpSpPr>
          <p:grpSpPr>
            <a:xfrm>
              <a:off x="5570750" y="2853743"/>
              <a:ext cx="2125450" cy="1491596"/>
              <a:chOff x="6477000" y="838200"/>
              <a:chExt cx="2125450" cy="1491596"/>
            </a:xfrm>
          </p:grpSpPr>
          <p:sp>
            <p:nvSpPr>
              <p:cNvPr id="60" name="Text Box 13"/>
              <p:cNvSpPr txBox="1">
                <a:spLocks noChangeArrowheads="1"/>
              </p:cNvSpPr>
              <p:nvPr/>
            </p:nvSpPr>
            <p:spPr bwMode="auto">
              <a:xfrm>
                <a:off x="6515330" y="1932261"/>
                <a:ext cx="1017888" cy="397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 dirty="0">
                    <a:latin typeface="Gill Sans"/>
                  </a:rPr>
                  <a:t>Server</a:t>
                </a:r>
                <a:endParaRPr lang="en-US" altLang="en-US" sz="1800" dirty="0">
                  <a:latin typeface="Gill Sans"/>
                </a:endParaRP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6477000" y="838200"/>
                <a:ext cx="2125450" cy="1198086"/>
                <a:chOff x="3533402" y="573769"/>
                <a:chExt cx="2125450" cy="1198086"/>
              </a:xfrm>
            </p:grpSpPr>
            <p:grpSp>
              <p:nvGrpSpPr>
                <p:cNvPr id="62" name="Group 26"/>
                <p:cNvGrpSpPr>
                  <a:grpSpLocks/>
                </p:cNvGrpSpPr>
                <p:nvPr/>
              </p:nvGrpSpPr>
              <p:grpSpPr bwMode="auto">
                <a:xfrm>
                  <a:off x="4532479" y="636785"/>
                  <a:ext cx="1126373" cy="973557"/>
                  <a:chOff x="2969" y="720"/>
                  <a:chExt cx="1159" cy="864"/>
                </a:xfrm>
              </p:grpSpPr>
              <p:grpSp>
                <p:nvGrpSpPr>
                  <p:cNvPr id="64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3600" y="720"/>
                    <a:ext cx="528" cy="864"/>
                    <a:chOff x="3600" y="720"/>
                    <a:chExt cx="528" cy="864"/>
                  </a:xfrm>
                </p:grpSpPr>
                <p:sp>
                  <p:nvSpPr>
                    <p:cNvPr id="66" name="AutoShap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0" y="720"/>
                      <a:ext cx="336" cy="480"/>
                    </a:xfrm>
                    <a:prstGeom prst="can">
                      <a:avLst>
                        <a:gd name="adj" fmla="val 35714"/>
                      </a:avLst>
                    </a:prstGeom>
                    <a:solidFill>
                      <a:srgbClr val="FF66CC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 anchor="ctr"/>
                    <a:lstStyle/>
                    <a:p>
                      <a:endParaRPr lang="en-US">
                        <a:latin typeface="Gill Sans"/>
                      </a:endParaRPr>
                    </a:p>
                  </p:txBody>
                </p:sp>
                <p:sp>
                  <p:nvSpPr>
                    <p:cNvPr id="67" name="AutoShap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6" y="912"/>
                      <a:ext cx="336" cy="480"/>
                    </a:xfrm>
                    <a:prstGeom prst="can">
                      <a:avLst>
                        <a:gd name="adj" fmla="val 35714"/>
                      </a:avLst>
                    </a:prstGeom>
                    <a:solidFill>
                      <a:srgbClr val="FF66CC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 anchor="ctr"/>
                    <a:lstStyle/>
                    <a:p>
                      <a:endParaRPr lang="en-US">
                        <a:latin typeface="Gill Sans"/>
                      </a:endParaRPr>
                    </a:p>
                  </p:txBody>
                </p:sp>
                <p:sp>
                  <p:nvSpPr>
                    <p:cNvPr id="68" name="AutoShap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92" y="1104"/>
                      <a:ext cx="336" cy="480"/>
                    </a:xfrm>
                    <a:prstGeom prst="can">
                      <a:avLst>
                        <a:gd name="adj" fmla="val 35714"/>
                      </a:avLst>
                    </a:prstGeom>
                    <a:solidFill>
                      <a:srgbClr val="FF66CC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 anchor="ctr"/>
                    <a:lstStyle/>
                    <a:p>
                      <a:endParaRPr lang="en-US">
                        <a:latin typeface="Gill Sans"/>
                      </a:endParaRPr>
                    </a:p>
                  </p:txBody>
                </p:sp>
              </p:grpSp>
              <p:sp>
                <p:nvSpPr>
                  <p:cNvPr id="65" name="AutoShape 23"/>
                  <p:cNvSpPr>
                    <a:spLocks noChangeArrowheads="1"/>
                  </p:cNvSpPr>
                  <p:nvPr/>
                </p:nvSpPr>
                <p:spPr bwMode="auto">
                  <a:xfrm>
                    <a:off x="2969" y="1008"/>
                    <a:ext cx="535" cy="336"/>
                  </a:xfrm>
                  <a:prstGeom prst="leftRightArrow">
                    <a:avLst>
                      <a:gd name="adj1" fmla="val 50000"/>
                      <a:gd name="adj2" fmla="val 25714"/>
                    </a:avLst>
                  </a:prstGeom>
                  <a:solidFill>
                    <a:srgbClr val="00FFFF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/>
                  <a:p>
                    <a:endParaRPr lang="en-US">
                      <a:latin typeface="Gill Sans"/>
                    </a:endParaRPr>
                  </a:p>
                </p:txBody>
              </p:sp>
            </p:grpSp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3533402" y="573769"/>
                  <a:ext cx="1198086" cy="119808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9" name="Group 68"/>
            <p:cNvGrpSpPr/>
            <p:nvPr/>
          </p:nvGrpSpPr>
          <p:grpSpPr>
            <a:xfrm>
              <a:off x="2271926" y="2652131"/>
              <a:ext cx="1186091" cy="1489657"/>
              <a:chOff x="1688450" y="737135"/>
              <a:chExt cx="1186091" cy="1489657"/>
            </a:xfrm>
          </p:grpSpPr>
          <p:sp>
            <p:nvSpPr>
              <p:cNvPr id="70" name="Text Box 19"/>
              <p:cNvSpPr txBox="1">
                <a:spLocks noChangeArrowheads="1"/>
              </p:cNvSpPr>
              <p:nvPr/>
            </p:nvSpPr>
            <p:spPr bwMode="auto">
              <a:xfrm>
                <a:off x="1810385" y="1829257"/>
                <a:ext cx="894456" cy="397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 dirty="0">
                    <a:latin typeface="Gill Sans"/>
                  </a:rPr>
                  <a:t>Client</a:t>
                </a:r>
                <a:endParaRPr lang="en-US" altLang="en-US" dirty="0">
                  <a:latin typeface="Gill Sans"/>
                </a:endParaRPr>
              </a:p>
            </p:txBody>
          </p:sp>
          <p:pic>
            <p:nvPicPr>
              <p:cNvPr id="71" name="Picture 70" descr="Australian Genealogy Journeys: February 2011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8450" y="737135"/>
                <a:ext cx="1186091" cy="1186091"/>
              </a:xfrm>
              <a:prstGeom prst="rect">
                <a:avLst/>
              </a:prstGeom>
            </p:spPr>
          </p:pic>
        </p:grpSp>
      </p:grpSp>
      <p:sp>
        <p:nvSpPr>
          <p:cNvPr id="1020967" name="Rectangle 39"/>
          <p:cNvSpPr>
            <a:spLocks noChangeArrowheads="1"/>
          </p:cNvSpPr>
          <p:nvPr/>
        </p:nvSpPr>
        <p:spPr bwMode="auto">
          <a:xfrm>
            <a:off x="3077369" y="1662111"/>
            <a:ext cx="698500" cy="3683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dirty="0">
                <a:latin typeface="Gill Sans"/>
              </a:rPr>
              <a:t>F1:V2</a:t>
            </a: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NFS Cache consistency</a:t>
            </a:r>
          </a:p>
        </p:txBody>
      </p:sp>
      <p:grpSp>
        <p:nvGrpSpPr>
          <p:cNvPr id="1020945" name="Group 17"/>
          <p:cNvGrpSpPr>
            <a:grpSpLocks/>
          </p:cNvGrpSpPr>
          <p:nvPr/>
        </p:nvGrpSpPr>
        <p:grpSpPr bwMode="auto">
          <a:xfrm>
            <a:off x="5249864" y="1292225"/>
            <a:ext cx="2058987" cy="366713"/>
            <a:chOff x="1877" y="446"/>
            <a:chExt cx="1060" cy="231"/>
          </a:xfrm>
        </p:grpSpPr>
        <p:sp>
          <p:nvSpPr>
            <p:cNvPr id="25610" name="Line 18"/>
            <p:cNvSpPr>
              <a:spLocks noChangeShapeType="1"/>
            </p:cNvSpPr>
            <p:nvPr/>
          </p:nvSpPr>
          <p:spPr bwMode="auto">
            <a:xfrm flipV="1">
              <a:off x="1877" y="628"/>
              <a:ext cx="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5611" name="Text Box 19"/>
            <p:cNvSpPr txBox="1">
              <a:spLocks noChangeArrowheads="1"/>
            </p:cNvSpPr>
            <p:nvPr/>
          </p:nvSpPr>
          <p:spPr bwMode="auto">
            <a:xfrm>
              <a:off x="2058" y="446"/>
              <a:ext cx="7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"/>
                </a:rPr>
                <a:t>F1 still ok?</a:t>
              </a:r>
            </a:p>
          </p:txBody>
        </p:sp>
      </p:grpSp>
      <p:grpSp>
        <p:nvGrpSpPr>
          <p:cNvPr id="1020948" name="Group 20"/>
          <p:cNvGrpSpPr>
            <a:grpSpLocks/>
          </p:cNvGrpSpPr>
          <p:nvPr/>
        </p:nvGrpSpPr>
        <p:grpSpPr bwMode="auto">
          <a:xfrm>
            <a:off x="5150644" y="1676401"/>
            <a:ext cx="2043112" cy="366713"/>
            <a:chOff x="1877" y="912"/>
            <a:chExt cx="1060" cy="231"/>
          </a:xfrm>
        </p:grpSpPr>
        <p:sp>
          <p:nvSpPr>
            <p:cNvPr id="25608" name="Line 21"/>
            <p:cNvSpPr>
              <a:spLocks noChangeShapeType="1"/>
            </p:cNvSpPr>
            <p:nvPr/>
          </p:nvSpPr>
          <p:spPr bwMode="auto">
            <a:xfrm flipH="1" flipV="1">
              <a:off x="1877" y="932"/>
              <a:ext cx="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5609" name="Text Box 22"/>
            <p:cNvSpPr txBox="1">
              <a:spLocks noChangeArrowheads="1"/>
            </p:cNvSpPr>
            <p:nvPr/>
          </p:nvSpPr>
          <p:spPr bwMode="auto">
            <a:xfrm>
              <a:off x="2043" y="912"/>
              <a:ext cx="7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"/>
                </a:rPr>
                <a:t>No: (F1:V2)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12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2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67" grpId="0" uiExpan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7927" y="1464292"/>
            <a:ext cx="10972796" cy="5989638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What sort of cache coherence might we expect?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i.e. what if one CPU changes file, and before it’s done, another CPU reads file?</a:t>
            </a:r>
          </a:p>
          <a:p>
            <a:pPr marL="0" indent="0">
              <a:lnSpc>
                <a:spcPct val="80000"/>
              </a:lnSpc>
              <a:spcBef>
                <a:spcPct val="1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Example: Start with file contents = “A”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Sequential Ordering Constraints</a:t>
            </a:r>
          </a:p>
        </p:txBody>
      </p:sp>
      <p:grpSp>
        <p:nvGrpSpPr>
          <p:cNvPr id="1024021" name="Group 21"/>
          <p:cNvGrpSpPr>
            <a:grpSpLocks/>
          </p:cNvGrpSpPr>
          <p:nvPr/>
        </p:nvGrpSpPr>
        <p:grpSpPr bwMode="auto">
          <a:xfrm>
            <a:off x="1676400" y="4114800"/>
            <a:ext cx="8531225" cy="1798666"/>
            <a:chOff x="50" y="2016"/>
            <a:chExt cx="5374" cy="1287"/>
          </a:xfrm>
        </p:grpSpPr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1008" y="2037"/>
              <a:ext cx="1248" cy="19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Read: gets A</a:t>
              </a:r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1296" y="2325"/>
              <a:ext cx="1344" cy="19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Read: gets A or B</a:t>
              </a: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2304" y="2037"/>
              <a:ext cx="1008" cy="19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dirty="0"/>
                <a:t>Write B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2688" y="2325"/>
              <a:ext cx="1008" cy="19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Write C</a:t>
              </a:r>
            </a:p>
          </p:txBody>
        </p:sp>
        <p:sp>
          <p:nvSpPr>
            <p:cNvPr id="26633" name="Rectangle 11"/>
            <p:cNvSpPr>
              <a:spLocks noChangeArrowheads="1"/>
            </p:cNvSpPr>
            <p:nvPr/>
          </p:nvSpPr>
          <p:spPr bwMode="auto">
            <a:xfrm>
              <a:off x="3840" y="2016"/>
              <a:ext cx="1584" cy="213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Read: parts of B or C</a:t>
              </a:r>
            </a:p>
          </p:txBody>
        </p:sp>
        <p:sp>
          <p:nvSpPr>
            <p:cNvPr id="26634" name="Text Box 13"/>
            <p:cNvSpPr txBox="1">
              <a:spLocks noChangeArrowheads="1"/>
            </p:cNvSpPr>
            <p:nvPr/>
          </p:nvSpPr>
          <p:spPr bwMode="auto">
            <a:xfrm>
              <a:off x="50" y="2052"/>
              <a:ext cx="860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Client 1:</a:t>
              </a:r>
            </a:p>
          </p:txBody>
        </p:sp>
        <p:sp>
          <p:nvSpPr>
            <p:cNvPr id="26635" name="Text Box 14"/>
            <p:cNvSpPr txBox="1">
              <a:spLocks noChangeArrowheads="1"/>
            </p:cNvSpPr>
            <p:nvPr/>
          </p:nvSpPr>
          <p:spPr bwMode="auto">
            <a:xfrm>
              <a:off x="50" y="2325"/>
              <a:ext cx="860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Client 2:</a:t>
              </a:r>
            </a:p>
          </p:txBody>
        </p:sp>
        <p:sp>
          <p:nvSpPr>
            <p:cNvPr id="26636" name="Text Box 15"/>
            <p:cNvSpPr txBox="1">
              <a:spLocks noChangeArrowheads="1"/>
            </p:cNvSpPr>
            <p:nvPr/>
          </p:nvSpPr>
          <p:spPr bwMode="auto">
            <a:xfrm>
              <a:off x="50" y="2565"/>
              <a:ext cx="860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Client 3:</a:t>
              </a:r>
            </a:p>
          </p:txBody>
        </p:sp>
        <p:sp>
          <p:nvSpPr>
            <p:cNvPr id="26637" name="Rectangle 16"/>
            <p:cNvSpPr>
              <a:spLocks noChangeArrowheads="1"/>
            </p:cNvSpPr>
            <p:nvPr/>
          </p:nvSpPr>
          <p:spPr bwMode="auto">
            <a:xfrm>
              <a:off x="3360" y="2613"/>
              <a:ext cx="1584" cy="213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Read: parts of B or C</a:t>
              </a:r>
            </a:p>
          </p:txBody>
        </p:sp>
        <p:grpSp>
          <p:nvGrpSpPr>
            <p:cNvPr id="26638" name="Group 20"/>
            <p:cNvGrpSpPr>
              <a:grpSpLocks/>
            </p:cNvGrpSpPr>
            <p:nvPr/>
          </p:nvGrpSpPr>
          <p:grpSpPr bwMode="auto">
            <a:xfrm>
              <a:off x="1008" y="2949"/>
              <a:ext cx="4128" cy="354"/>
              <a:chOff x="1008" y="3072"/>
              <a:chExt cx="4128" cy="354"/>
            </a:xfrm>
          </p:grpSpPr>
          <p:sp>
            <p:nvSpPr>
              <p:cNvPr id="26639" name="Line 17"/>
              <p:cNvSpPr>
                <a:spLocks noChangeShapeType="1"/>
              </p:cNvSpPr>
              <p:nvPr/>
            </p:nvSpPr>
            <p:spPr bwMode="auto">
              <a:xfrm>
                <a:off x="1008" y="3072"/>
                <a:ext cx="41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6640" name="Text Box 18"/>
              <p:cNvSpPr txBox="1">
                <a:spLocks noChangeArrowheads="1"/>
              </p:cNvSpPr>
              <p:nvPr/>
            </p:nvSpPr>
            <p:spPr bwMode="auto">
              <a:xfrm>
                <a:off x="2736" y="3120"/>
                <a:ext cx="525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Time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237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0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4" y="685800"/>
            <a:ext cx="10972796" cy="5989638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1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What would we actually want?</a:t>
            </a:r>
          </a:p>
          <a:p>
            <a:pPr marL="0" indent="0">
              <a:lnSpc>
                <a:spcPct val="80000"/>
              </a:lnSpc>
              <a:spcBef>
                <a:spcPct val="1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Assume we want distributed system to behave exactly the same as if all processes are running on single system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If read finishes before write starts, get old copy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If read starts after write finishes, get new copy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Otherwise, get either new or old copy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For NFS: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If read starts more than 30 seconds after write, get new copy; otherwise, could get partial update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Sequential Ordering Constraints</a:t>
            </a:r>
          </a:p>
        </p:txBody>
      </p:sp>
    </p:spTree>
    <p:extLst>
      <p:ext uri="{BB962C8B-B14F-4D97-AF65-F5344CB8AC3E}">
        <p14:creationId xmlns:p14="http://schemas.microsoft.com/office/powerpoint/2010/main" val="1469686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0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NFS Pros and Cons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34" charset="-127"/>
              </a:rPr>
              <a:t>NFS Pros: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Simple, Highly portable</a:t>
            </a:r>
          </a:p>
          <a:p>
            <a:pPr marL="0" indent="0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34" charset="-127"/>
              </a:rPr>
              <a:t>NFS Cons: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Sometimes inconsistent!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Doesn’t scale to large # clients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Must keep checking to see if caches out of date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Server becomes bottleneck due to polling traffic</a:t>
            </a:r>
          </a:p>
          <a:p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31093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6DD7-29A4-43A6-A963-D5E3D02C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12E7-F2C3-4B34-91DE-79F944D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947" y="1143129"/>
            <a:ext cx="6560348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Internet is the largest distributed system that exists!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Many different applications</a:t>
            </a:r>
          </a:p>
          <a:p>
            <a:pPr lvl="1"/>
            <a:r>
              <a:rPr lang="en-US" sz="2000" dirty="0"/>
              <a:t>Email, web, P2P, etc.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000" dirty="0"/>
              <a:t>Many different operating systems and devices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Many different network styles and technologies</a:t>
            </a:r>
          </a:p>
          <a:p>
            <a:pPr lvl="1"/>
            <a:r>
              <a:rPr lang="en-US" sz="2000" dirty="0"/>
              <a:t>Wireless, wired, optical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do we organize this mess</a:t>
            </a:r>
          </a:p>
          <a:p>
            <a:pPr lvl="1"/>
            <a:r>
              <a:rPr lang="en-US" sz="2000" dirty="0"/>
              <a:t>Layering &amp; end-to-end principle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62D922E-4423-4E66-AE1D-69A6BBECA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2667000"/>
            <a:ext cx="838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235452-ADFF-481A-BD98-CFDF73874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667000"/>
            <a:ext cx="9144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C89092-8460-434A-9D34-5F89CAFED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2667000"/>
            <a:ext cx="6858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2B52EC38-24D2-4ECC-86E6-CC0DEA805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289" y="2743201"/>
            <a:ext cx="1011795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Skype 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BB279196-2821-4C5E-AC97-4829A2DC9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727326"/>
            <a:ext cx="71363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SSH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85D73E97-C1AC-4F92-A884-86CE2874F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063" y="2727326"/>
            <a:ext cx="69921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NFS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DAF403-4742-48D8-87A6-B8F32BD767B2}"/>
              </a:ext>
            </a:extLst>
          </p:cNvPr>
          <p:cNvGrpSpPr>
            <a:grpSpLocks/>
          </p:cNvGrpSpPr>
          <p:nvPr/>
        </p:nvGrpSpPr>
        <p:grpSpPr bwMode="auto">
          <a:xfrm>
            <a:off x="10896601" y="3657606"/>
            <a:ext cx="1077913" cy="1512888"/>
            <a:chOff x="3456" y="2400"/>
            <a:chExt cx="679" cy="2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9C8C20-993E-41FF-B5C2-F9434996D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400"/>
              <a:ext cx="672" cy="1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1C9BDDFB-13B0-4A07-9526-DB2FD3F4E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" y="2407"/>
              <a:ext cx="64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 dirty="0">
                  <a:latin typeface="Helvetica" charset="0"/>
                </a:rPr>
                <a:t>Packet</a:t>
              </a:r>
            </a:p>
            <a:p>
              <a:r>
                <a:rPr lang="en-US" sz="2000" dirty="0">
                  <a:latin typeface="Helvetica" charset="0"/>
                </a:rPr>
                <a:t>Radio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8A44A84-DCFA-4C77-AD41-73901D3A0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657600"/>
            <a:ext cx="11430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0E7FF67F-E6D7-4118-86D7-F50694E73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9926" y="3668713"/>
            <a:ext cx="1167287" cy="70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Coaxial </a:t>
            </a:r>
          </a:p>
          <a:p>
            <a:r>
              <a:rPr lang="en-US" sz="2000">
                <a:latin typeface="Helvetica" charset="0"/>
              </a:rPr>
              <a:t>cable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E4029-E440-4C8C-988C-08F3691A3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0" y="3657600"/>
            <a:ext cx="9906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77121888-8CEB-4242-8D6B-6B5968A77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7726" y="3668714"/>
            <a:ext cx="804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Fiber</a:t>
            </a:r>
          </a:p>
          <a:p>
            <a:r>
              <a:rPr lang="en-US" sz="2000">
                <a:latin typeface="Helvetica" charset="0"/>
              </a:rPr>
              <a:t>optic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AA44AA9A-BE89-4738-A914-E83BA592A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429000"/>
            <a:ext cx="4495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19624AF3-B7CE-411B-A8EB-86E1E20AB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4295" y="2093831"/>
            <a:ext cx="156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>
                <a:latin typeface="Helvetica" charset="0"/>
              </a:rPr>
              <a:t>Application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6B01E955-1A59-4179-9AE7-14FDE105C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1776" y="4512131"/>
            <a:ext cx="1835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>
                <a:latin typeface="Helvetica" charset="0"/>
              </a:rPr>
              <a:t>Transmission</a:t>
            </a:r>
          </a:p>
          <a:p>
            <a:r>
              <a:rPr lang="en-US" sz="2000" dirty="0">
                <a:latin typeface="Helvetica" charset="0"/>
              </a:rPr>
              <a:t>Media</a:t>
            </a:r>
          </a:p>
        </p:txBody>
      </p: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CFF3E338-6B36-432C-8D7A-34E2748E6448}"/>
              </a:ext>
            </a:extLst>
          </p:cNvPr>
          <p:cNvCxnSpPr>
            <a:cxnSpLocks noChangeShapeType="1"/>
            <a:stCxn id="8" idx="2"/>
            <a:endCxn id="15" idx="0"/>
          </p:cNvCxnSpPr>
          <p:nvPr/>
        </p:nvCxnSpPr>
        <p:spPr bwMode="auto">
          <a:xfrm>
            <a:off x="8231188" y="3143251"/>
            <a:ext cx="608012" cy="5254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69523B55-2DFF-4F12-A648-87425352C734}"/>
              </a:ext>
            </a:extLst>
          </p:cNvPr>
          <p:cNvCxnSpPr>
            <a:cxnSpLocks noChangeShapeType="1"/>
            <a:stCxn id="8" idx="2"/>
            <a:endCxn id="16" idx="0"/>
          </p:cNvCxnSpPr>
          <p:nvPr/>
        </p:nvCxnSpPr>
        <p:spPr bwMode="auto">
          <a:xfrm>
            <a:off x="8231188" y="3143250"/>
            <a:ext cx="1941512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C1B29CBE-23B9-45AA-B968-A9641A23552E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 flipH="1">
            <a:off x="8801101" y="3124201"/>
            <a:ext cx="468313" cy="523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23">
            <a:extLst>
              <a:ext uri="{FF2B5EF4-FFF2-40B4-BE49-F238E27FC236}">
                <a16:creationId xmlns:a16="http://schemas.microsoft.com/office/drawing/2014/main" id="{6E73E8C5-250B-4EE8-B62B-03D5ECD8277D}"/>
              </a:ext>
            </a:extLst>
          </p:cNvPr>
          <p:cNvCxnSpPr>
            <a:cxnSpLocks noChangeShapeType="1"/>
            <a:stCxn id="7" idx="2"/>
            <a:endCxn id="16" idx="0"/>
          </p:cNvCxnSpPr>
          <p:nvPr/>
        </p:nvCxnSpPr>
        <p:spPr bwMode="auto">
          <a:xfrm>
            <a:off x="9258300" y="3133725"/>
            <a:ext cx="914400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AutoShape 24">
            <a:extLst>
              <a:ext uri="{FF2B5EF4-FFF2-40B4-BE49-F238E27FC236}">
                <a16:creationId xmlns:a16="http://schemas.microsoft.com/office/drawing/2014/main" id="{135658B8-02AA-44B8-A70B-8F7E5591DC98}"/>
              </a:ext>
            </a:extLst>
          </p:cNvPr>
          <p:cNvCxnSpPr>
            <a:cxnSpLocks noChangeShapeType="1"/>
            <a:stCxn id="5" idx="2"/>
            <a:endCxn id="14" idx="0"/>
          </p:cNvCxnSpPr>
          <p:nvPr/>
        </p:nvCxnSpPr>
        <p:spPr bwMode="auto">
          <a:xfrm flipH="1">
            <a:off x="8801100" y="3133725"/>
            <a:ext cx="1447800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AutoShape 25">
            <a:extLst>
              <a:ext uri="{FF2B5EF4-FFF2-40B4-BE49-F238E27FC236}">
                <a16:creationId xmlns:a16="http://schemas.microsoft.com/office/drawing/2014/main" id="{BBB6FE3A-E254-4FF1-8E4C-2023BD528D8B}"/>
              </a:ext>
            </a:extLst>
          </p:cNvPr>
          <p:cNvCxnSpPr>
            <a:cxnSpLocks noChangeShapeType="1"/>
            <a:stCxn id="5" idx="2"/>
            <a:endCxn id="16" idx="0"/>
          </p:cNvCxnSpPr>
          <p:nvPr/>
        </p:nvCxnSpPr>
        <p:spPr bwMode="auto">
          <a:xfrm flipH="1">
            <a:off x="10172700" y="3133725"/>
            <a:ext cx="76200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21EA9B-23EC-4F88-A7FC-6ACDBF2F9D2E}"/>
              </a:ext>
            </a:extLst>
          </p:cNvPr>
          <p:cNvGrpSpPr>
            <a:grpSpLocks/>
          </p:cNvGrpSpPr>
          <p:nvPr/>
        </p:nvGrpSpPr>
        <p:grpSpPr bwMode="auto">
          <a:xfrm>
            <a:off x="10896604" y="2667004"/>
            <a:ext cx="855663" cy="460376"/>
            <a:chOff x="3456" y="1776"/>
            <a:chExt cx="539" cy="29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19F475-83E6-475E-A5A1-827E8259F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" y="1776"/>
              <a:ext cx="521" cy="23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78C71551-D6BA-4A4E-98B3-94A95D214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14"/>
              <a:ext cx="53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>
                  <a:latin typeface="Helvetica" charset="0"/>
                </a:rPr>
                <a:t>HTTP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02691B2-56D5-4E08-9D2F-5335BA88D2C9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133725"/>
            <a:ext cx="3200400" cy="514350"/>
            <a:chOff x="1776" y="2070"/>
            <a:chExt cx="2016" cy="324"/>
          </a:xfrm>
        </p:grpSpPr>
        <p:cxnSp>
          <p:nvCxnSpPr>
            <p:cNvPr id="31" name="AutoShape 30">
              <a:extLst>
                <a:ext uri="{FF2B5EF4-FFF2-40B4-BE49-F238E27FC236}">
                  <a16:creationId xmlns:a16="http://schemas.microsoft.com/office/drawing/2014/main" id="{D7EAE190-644C-464E-A149-61B222881A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76" y="2070"/>
              <a:ext cx="2016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" name="AutoShape 31">
              <a:extLst>
                <a:ext uri="{FF2B5EF4-FFF2-40B4-BE49-F238E27FC236}">
                  <a16:creationId xmlns:a16="http://schemas.microsoft.com/office/drawing/2014/main" id="{54928810-A7F2-421A-A2F3-322960A3C4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24" y="2070"/>
              <a:ext cx="1368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3" name="AutoShape 32">
              <a:extLst>
                <a:ext uri="{FF2B5EF4-FFF2-40B4-BE49-F238E27FC236}">
                  <a16:creationId xmlns:a16="http://schemas.microsoft.com/office/drawing/2014/main" id="{6AB7C6B1-0B66-4C71-88C7-A1E53034CB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48" y="2070"/>
              <a:ext cx="744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4" name="AutoShape 33">
              <a:extLst>
                <a:ext uri="{FF2B5EF4-FFF2-40B4-BE49-F238E27FC236}">
                  <a16:creationId xmlns:a16="http://schemas.microsoft.com/office/drawing/2014/main" id="{8A07A151-50AF-49B8-8A91-A1B1DE195A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27" y="2070"/>
              <a:ext cx="65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09A8AAB-8C46-4314-ADFA-FC2609CEB63D}"/>
              </a:ext>
            </a:extLst>
          </p:cNvPr>
          <p:cNvGrpSpPr>
            <a:grpSpLocks/>
          </p:cNvGrpSpPr>
          <p:nvPr/>
        </p:nvGrpSpPr>
        <p:grpSpPr bwMode="auto">
          <a:xfrm>
            <a:off x="8801101" y="3124201"/>
            <a:ext cx="2525713" cy="523875"/>
            <a:chOff x="2136" y="2064"/>
            <a:chExt cx="1591" cy="330"/>
          </a:xfrm>
        </p:grpSpPr>
        <p:cxnSp>
          <p:nvCxnSpPr>
            <p:cNvPr id="36" name="AutoShape 35">
              <a:extLst>
                <a:ext uri="{FF2B5EF4-FFF2-40B4-BE49-F238E27FC236}">
                  <a16:creationId xmlns:a16="http://schemas.microsoft.com/office/drawing/2014/main" id="{C8BC6C27-2237-4766-BE0A-493CA57107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136" y="2064"/>
              <a:ext cx="1548" cy="33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AutoShape 36">
              <a:extLst>
                <a:ext uri="{FF2B5EF4-FFF2-40B4-BE49-F238E27FC236}">
                  <a16:creationId xmlns:a16="http://schemas.microsoft.com/office/drawing/2014/main" id="{3CAFFD3A-8E82-4C76-92C8-2707FF5A49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000" y="2070"/>
              <a:ext cx="727" cy="32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249392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The Internet: Layers, Layers, Layers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90" y="4299806"/>
            <a:ext cx="11052020" cy="2667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MS PGothic" charset="0"/>
              </a:rPr>
              <a:t>Introduce intermediate layers that provide </a:t>
            </a:r>
            <a:r>
              <a:rPr lang="en-US" sz="2000" dirty="0">
                <a:solidFill>
                  <a:schemeClr val="accent1"/>
                </a:solidFill>
                <a:ea typeface="MS PGothic" charset="0"/>
              </a:rPr>
              <a:t>set of abstractions</a:t>
            </a:r>
            <a:r>
              <a:rPr lang="en-US" sz="2000" dirty="0">
                <a:ea typeface="MS PGothic" charset="0"/>
              </a:rPr>
              <a:t> for various network functionality &amp; technologies</a:t>
            </a:r>
          </a:p>
          <a:p>
            <a:pPr lvl="1"/>
            <a:r>
              <a:rPr lang="en-US" sz="2000" dirty="0">
                <a:ea typeface="MS PGothic" charset="0"/>
              </a:rPr>
              <a:t>A new app/media implemented only once</a:t>
            </a:r>
          </a:p>
          <a:p>
            <a:pPr lvl="1"/>
            <a:endParaRPr lang="en-US" sz="2000" dirty="0">
              <a:ea typeface="MS PGothic" charset="0"/>
            </a:endParaRPr>
          </a:p>
          <a:p>
            <a:pPr marL="0" indent="0">
              <a:buNone/>
            </a:pPr>
            <a:r>
              <a:rPr lang="en-US" altLang="ja-JP" sz="2000" dirty="0">
                <a:ea typeface="MS PGothic" charset="0"/>
              </a:rPr>
              <a:t>Goal: Reliable communication channels on which to build distributed applications</a:t>
            </a:r>
          </a:p>
        </p:txBody>
      </p: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5855374" y="990602"/>
            <a:ext cx="838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7044" name="Rectangle 5"/>
          <p:cNvSpPr>
            <a:spLocks noChangeArrowheads="1"/>
          </p:cNvSpPr>
          <p:nvPr/>
        </p:nvSpPr>
        <p:spPr bwMode="auto">
          <a:xfrm>
            <a:off x="3797974" y="990602"/>
            <a:ext cx="9144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7045" name="Rectangle 6"/>
          <p:cNvSpPr>
            <a:spLocks noChangeArrowheads="1"/>
          </p:cNvSpPr>
          <p:nvPr/>
        </p:nvSpPr>
        <p:spPr bwMode="auto">
          <a:xfrm>
            <a:off x="4940974" y="990602"/>
            <a:ext cx="6858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7046" name="Text Box 7"/>
          <p:cNvSpPr txBox="1">
            <a:spLocks noChangeArrowheads="1"/>
          </p:cNvSpPr>
          <p:nvPr/>
        </p:nvSpPr>
        <p:spPr bwMode="auto">
          <a:xfrm>
            <a:off x="3786863" y="1066803"/>
            <a:ext cx="1011795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Skype </a:t>
            </a:r>
          </a:p>
        </p:txBody>
      </p:sp>
      <p:sp>
        <p:nvSpPr>
          <p:cNvPr id="87047" name="Text Box 8"/>
          <p:cNvSpPr txBox="1">
            <a:spLocks noChangeArrowheads="1"/>
          </p:cNvSpPr>
          <p:nvPr/>
        </p:nvSpPr>
        <p:spPr bwMode="auto">
          <a:xfrm>
            <a:off x="4940975" y="1050928"/>
            <a:ext cx="71363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SSH</a:t>
            </a:r>
          </a:p>
        </p:txBody>
      </p:sp>
      <p:sp>
        <p:nvSpPr>
          <p:cNvPr id="87048" name="Text Box 9"/>
          <p:cNvSpPr txBox="1">
            <a:spLocks noChangeArrowheads="1"/>
          </p:cNvSpPr>
          <p:nvPr/>
        </p:nvSpPr>
        <p:spPr bwMode="auto">
          <a:xfrm>
            <a:off x="5923637" y="1050928"/>
            <a:ext cx="69921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NFS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922175" y="2759086"/>
            <a:ext cx="1071563" cy="1492239"/>
            <a:chOff x="3456" y="2400"/>
            <a:chExt cx="675" cy="267"/>
          </a:xfrm>
        </p:grpSpPr>
        <p:sp>
          <p:nvSpPr>
            <p:cNvPr id="87070" name="Rectangle 11"/>
            <p:cNvSpPr>
              <a:spLocks noChangeArrowheads="1"/>
            </p:cNvSpPr>
            <p:nvPr/>
          </p:nvSpPr>
          <p:spPr bwMode="auto">
            <a:xfrm>
              <a:off x="3456" y="2400"/>
              <a:ext cx="672" cy="13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87071" name="Text Box 12"/>
            <p:cNvSpPr txBox="1">
              <a:spLocks noChangeArrowheads="1"/>
            </p:cNvSpPr>
            <p:nvPr/>
          </p:nvSpPr>
          <p:spPr bwMode="auto">
            <a:xfrm>
              <a:off x="3494" y="2407"/>
              <a:ext cx="6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 dirty="0">
                  <a:latin typeface="Helvetica" charset="0"/>
                </a:rPr>
                <a:t>Packet</a:t>
              </a:r>
            </a:p>
            <a:p>
              <a:r>
                <a:rPr lang="en-US" sz="2000" dirty="0">
                  <a:latin typeface="Helvetica" charset="0"/>
                </a:rPr>
                <a:t>radio</a:t>
              </a:r>
            </a:p>
          </p:txBody>
        </p:sp>
      </p:grpSp>
      <p:sp>
        <p:nvSpPr>
          <p:cNvPr id="87050" name="Rectangle 13"/>
          <p:cNvSpPr>
            <a:spLocks noChangeArrowheads="1"/>
          </p:cNvSpPr>
          <p:nvPr/>
        </p:nvSpPr>
        <p:spPr bwMode="auto">
          <a:xfrm>
            <a:off x="4255174" y="2759077"/>
            <a:ext cx="11430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7051" name="Text Box 14"/>
          <p:cNvSpPr txBox="1">
            <a:spLocks noChangeArrowheads="1"/>
          </p:cNvSpPr>
          <p:nvPr/>
        </p:nvSpPr>
        <p:spPr bwMode="auto">
          <a:xfrm>
            <a:off x="4315500" y="2770190"/>
            <a:ext cx="1167287" cy="70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Coaxial </a:t>
            </a:r>
          </a:p>
          <a:p>
            <a:r>
              <a:rPr lang="en-US" sz="2000">
                <a:latin typeface="Helvetica" charset="0"/>
              </a:rPr>
              <a:t>cable</a:t>
            </a:r>
          </a:p>
        </p:txBody>
      </p:sp>
      <p:sp>
        <p:nvSpPr>
          <p:cNvPr id="87052" name="Rectangle 15"/>
          <p:cNvSpPr>
            <a:spLocks noChangeArrowheads="1"/>
          </p:cNvSpPr>
          <p:nvPr/>
        </p:nvSpPr>
        <p:spPr bwMode="auto">
          <a:xfrm>
            <a:off x="5702974" y="2759077"/>
            <a:ext cx="9906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7053" name="Text Box 16"/>
          <p:cNvSpPr txBox="1">
            <a:spLocks noChangeArrowheads="1"/>
          </p:cNvSpPr>
          <p:nvPr/>
        </p:nvSpPr>
        <p:spPr bwMode="auto">
          <a:xfrm>
            <a:off x="5763300" y="2770191"/>
            <a:ext cx="804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Fiber</a:t>
            </a:r>
          </a:p>
          <a:p>
            <a:r>
              <a:rPr lang="en-US" sz="2000">
                <a:latin typeface="Helvetica" charset="0"/>
              </a:rPr>
              <a:t>optic</a:t>
            </a:r>
          </a:p>
        </p:txBody>
      </p:sp>
      <p:sp>
        <p:nvSpPr>
          <p:cNvPr id="87054" name="Line 17"/>
          <p:cNvSpPr>
            <a:spLocks noChangeShapeType="1"/>
          </p:cNvSpPr>
          <p:nvPr/>
        </p:nvSpPr>
        <p:spPr bwMode="auto">
          <a:xfrm flipV="1">
            <a:off x="3569374" y="1768478"/>
            <a:ext cx="4343400" cy="158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5" name="Text Box 18"/>
          <p:cNvSpPr txBox="1">
            <a:spLocks noChangeArrowheads="1"/>
          </p:cNvSpPr>
          <p:nvPr/>
        </p:nvSpPr>
        <p:spPr bwMode="auto">
          <a:xfrm>
            <a:off x="1850112" y="1077916"/>
            <a:ext cx="156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>
                <a:latin typeface="Helvetica" charset="0"/>
              </a:rPr>
              <a:t>Application</a:t>
            </a:r>
          </a:p>
        </p:txBody>
      </p:sp>
      <p:sp>
        <p:nvSpPr>
          <p:cNvPr id="87056" name="Text Box 19"/>
          <p:cNvSpPr txBox="1">
            <a:spLocks noChangeArrowheads="1"/>
          </p:cNvSpPr>
          <p:nvPr/>
        </p:nvSpPr>
        <p:spPr bwMode="auto">
          <a:xfrm>
            <a:off x="1877099" y="2835278"/>
            <a:ext cx="1835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Transmission</a:t>
            </a:r>
          </a:p>
          <a:p>
            <a:r>
              <a:rPr lang="en-US" sz="2000">
                <a:latin typeface="Helvetica" charset="0"/>
              </a:rPr>
              <a:t>Media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922178" y="990606"/>
            <a:ext cx="855663" cy="460376"/>
            <a:chOff x="3456" y="1776"/>
            <a:chExt cx="539" cy="290"/>
          </a:xfrm>
        </p:grpSpPr>
        <p:sp>
          <p:nvSpPr>
            <p:cNvPr id="87068" name="Rectangle 21"/>
            <p:cNvSpPr>
              <a:spLocks noChangeArrowheads="1"/>
            </p:cNvSpPr>
            <p:nvPr/>
          </p:nvSpPr>
          <p:spPr bwMode="auto">
            <a:xfrm>
              <a:off x="3463" y="1776"/>
              <a:ext cx="521" cy="23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87069" name="Text Box 22"/>
            <p:cNvSpPr txBox="1">
              <a:spLocks noChangeArrowheads="1"/>
            </p:cNvSpPr>
            <p:nvPr/>
          </p:nvSpPr>
          <p:spPr bwMode="auto">
            <a:xfrm>
              <a:off x="3456" y="1814"/>
              <a:ext cx="53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>
                  <a:latin typeface="Helvetica" charset="0"/>
                </a:rPr>
                <a:t>HTTP</a:t>
              </a:r>
            </a:p>
          </p:txBody>
        </p:sp>
      </p:grpSp>
      <p:sp>
        <p:nvSpPr>
          <p:cNvPr id="87058" name="Rectangle 23"/>
          <p:cNvSpPr>
            <a:spLocks noChangeArrowheads="1"/>
          </p:cNvSpPr>
          <p:nvPr/>
        </p:nvSpPr>
        <p:spPr bwMode="auto">
          <a:xfrm>
            <a:off x="4940974" y="2012952"/>
            <a:ext cx="1447800" cy="228600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7059" name="Line 24"/>
          <p:cNvSpPr>
            <a:spLocks noChangeShapeType="1"/>
          </p:cNvSpPr>
          <p:nvPr/>
        </p:nvSpPr>
        <p:spPr bwMode="auto">
          <a:xfrm flipV="1">
            <a:off x="3569374" y="2454278"/>
            <a:ext cx="4343400" cy="158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0" name="Text Box 25"/>
          <p:cNvSpPr txBox="1">
            <a:spLocks noChangeArrowheads="1"/>
          </p:cNvSpPr>
          <p:nvPr/>
        </p:nvSpPr>
        <p:spPr bwMode="auto">
          <a:xfrm>
            <a:off x="1892974" y="1784353"/>
            <a:ext cx="1765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>
                <a:latin typeface="Helvetica" charset="0"/>
              </a:rPr>
              <a:t>Intermediate </a:t>
            </a:r>
          </a:p>
          <a:p>
            <a:r>
              <a:rPr lang="en-US" sz="2000" dirty="0">
                <a:latin typeface="Helvetica" charset="0"/>
              </a:rPr>
              <a:t>layers</a:t>
            </a:r>
          </a:p>
        </p:txBody>
      </p:sp>
      <p:cxnSp>
        <p:nvCxnSpPr>
          <p:cNvPr id="87061" name="AutoShape 26"/>
          <p:cNvCxnSpPr>
            <a:cxnSpLocks noChangeShapeType="1"/>
            <a:stCxn id="87044" idx="2"/>
            <a:endCxn id="87058" idx="0"/>
          </p:cNvCxnSpPr>
          <p:nvPr/>
        </p:nvCxnSpPr>
        <p:spPr bwMode="auto">
          <a:xfrm>
            <a:off x="4255174" y="1457328"/>
            <a:ext cx="14097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2" name="AutoShape 27"/>
          <p:cNvCxnSpPr>
            <a:cxnSpLocks noChangeShapeType="1"/>
            <a:stCxn id="87045" idx="2"/>
            <a:endCxn id="87058" idx="0"/>
          </p:cNvCxnSpPr>
          <p:nvPr/>
        </p:nvCxnSpPr>
        <p:spPr bwMode="auto">
          <a:xfrm>
            <a:off x="5283874" y="1457328"/>
            <a:ext cx="3810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3" name="AutoShape 28"/>
          <p:cNvCxnSpPr>
            <a:cxnSpLocks noChangeShapeType="1"/>
            <a:stCxn id="87043" idx="2"/>
            <a:endCxn id="87058" idx="0"/>
          </p:cNvCxnSpPr>
          <p:nvPr/>
        </p:nvCxnSpPr>
        <p:spPr bwMode="auto">
          <a:xfrm flipH="1">
            <a:off x="5664874" y="1457328"/>
            <a:ext cx="6096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4" name="AutoShape 29"/>
          <p:cNvCxnSpPr>
            <a:cxnSpLocks noChangeShapeType="1"/>
            <a:stCxn id="87058" idx="2"/>
            <a:endCxn id="87050" idx="0"/>
          </p:cNvCxnSpPr>
          <p:nvPr/>
        </p:nvCxnSpPr>
        <p:spPr bwMode="auto">
          <a:xfrm flipH="1">
            <a:off x="4826674" y="2254252"/>
            <a:ext cx="838200" cy="495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5" name="AutoShape 30"/>
          <p:cNvCxnSpPr>
            <a:cxnSpLocks noChangeShapeType="1"/>
            <a:stCxn id="87058" idx="2"/>
            <a:endCxn id="87052" idx="0"/>
          </p:cNvCxnSpPr>
          <p:nvPr/>
        </p:nvCxnSpPr>
        <p:spPr bwMode="auto">
          <a:xfrm>
            <a:off x="5664874" y="2254252"/>
            <a:ext cx="533400" cy="495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62623" name="AutoShape 31"/>
          <p:cNvCxnSpPr>
            <a:cxnSpLocks noChangeShapeType="1"/>
            <a:stCxn id="87068" idx="2"/>
            <a:endCxn id="87058" idx="0"/>
          </p:cNvCxnSpPr>
          <p:nvPr/>
        </p:nvCxnSpPr>
        <p:spPr bwMode="auto">
          <a:xfrm flipH="1">
            <a:off x="5664875" y="1452566"/>
            <a:ext cx="1681163" cy="56038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62624" name="AutoShape 32"/>
          <p:cNvCxnSpPr>
            <a:cxnSpLocks noChangeShapeType="1"/>
            <a:stCxn id="87058" idx="2"/>
            <a:endCxn id="87070" idx="0"/>
          </p:cNvCxnSpPr>
          <p:nvPr/>
        </p:nvCxnSpPr>
        <p:spPr bwMode="auto">
          <a:xfrm>
            <a:off x="5664874" y="2241552"/>
            <a:ext cx="1790701" cy="517534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8255675" y="177641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“Narrow Waist”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Internet Protocol</a:t>
            </a:r>
          </a:p>
        </p:txBody>
      </p:sp>
    </p:spTree>
    <p:extLst>
      <p:ext uri="{BB962C8B-B14F-4D97-AF65-F5344CB8AC3E}">
        <p14:creationId xmlns:p14="http://schemas.microsoft.com/office/powerpoint/2010/main" val="258677704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44DF-C39D-42BA-A928-8B342B67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2400"/>
            <a:ext cx="12115800" cy="533400"/>
          </a:xfrm>
        </p:spPr>
        <p:txBody>
          <a:bodyPr/>
          <a:lstStyle/>
          <a:p>
            <a:r>
              <a:rPr lang="en-US" dirty="0"/>
              <a:t>Recall: Two types of distributed systems</a:t>
            </a:r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47402C63-D821-43D7-9118-AF24051F708C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257392"/>
            <a:ext cx="2832185" cy="2157228"/>
            <a:chOff x="336" y="528"/>
            <a:chExt cx="2205" cy="1660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92BD8657-DC61-4926-AF21-F01DE99A5B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528"/>
              <a:ext cx="2205" cy="1268"/>
              <a:chOff x="269" y="533"/>
              <a:chExt cx="2323" cy="1339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E939969B-0A6E-479E-A419-642C85042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" y="606"/>
                <a:ext cx="538" cy="478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1400" dirty="0">
                    <a:latin typeface="Gill Sans"/>
                  </a:rPr>
                  <a:t>Server</a:t>
                </a:r>
              </a:p>
            </p:txBody>
          </p:sp>
          <p:pic>
            <p:nvPicPr>
              <p:cNvPr id="8" name="Picture 5">
                <a:extLst>
                  <a:ext uri="{FF2B5EF4-FFF2-40B4-BE49-F238E27FC236}">
                    <a16:creationId xmlns:a16="http://schemas.microsoft.com/office/drawing/2014/main" id="{043994BD-4207-4315-9594-8517C5A851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" y="533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F81E891-12AD-48D8-A297-254416FCE4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7" y="1231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10">
                <a:extLst>
                  <a:ext uri="{FF2B5EF4-FFF2-40B4-BE49-F238E27FC236}">
                    <a16:creationId xmlns:a16="http://schemas.microsoft.com/office/drawing/2014/main" id="{D94BB439-D24D-4025-BA81-F65C07448F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3" y="533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" name="Line 11">
                <a:extLst>
                  <a:ext uri="{FF2B5EF4-FFF2-40B4-BE49-F238E27FC236}">
                    <a16:creationId xmlns:a16="http://schemas.microsoft.com/office/drawing/2014/main" id="{78D348B2-2C7F-4EB6-9A7D-C9F19C2AB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2" y="827"/>
                <a:ext cx="2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12" name="Line 12">
                <a:extLst>
                  <a:ext uri="{FF2B5EF4-FFF2-40B4-BE49-F238E27FC236}">
                    <a16:creationId xmlns:a16="http://schemas.microsoft.com/office/drawing/2014/main" id="{69427C0A-1D39-4BFB-9B63-651017E463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23" y="1084"/>
                <a:ext cx="0" cy="1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13" name="Line 13">
                <a:extLst>
                  <a:ext uri="{FF2B5EF4-FFF2-40B4-BE49-F238E27FC236}">
                    <a16:creationId xmlns:a16="http://schemas.microsoft.com/office/drawing/2014/main" id="{46B000A9-F8CE-43A0-9A03-04392D334D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3" y="827"/>
                <a:ext cx="2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</p:grpSp>
        <p:sp>
          <p:nvSpPr>
            <p:cNvPr id="6" name="Text Box 31">
              <a:extLst>
                <a:ext uri="{FF2B5EF4-FFF2-40B4-BE49-F238E27FC236}">
                  <a16:creationId xmlns:a16="http://schemas.microsoft.com/office/drawing/2014/main" id="{8D0B4D47-2580-443A-BF87-E90EFA5C6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" y="1918"/>
              <a:ext cx="1776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"/>
                </a:rPr>
                <a:t>Client/Server Model</a:t>
              </a:r>
            </a:p>
          </p:txBody>
        </p:sp>
      </p:grpSp>
      <p:grpSp>
        <p:nvGrpSpPr>
          <p:cNvPr id="14" name="Group 33">
            <a:extLst>
              <a:ext uri="{FF2B5EF4-FFF2-40B4-BE49-F238E27FC236}">
                <a16:creationId xmlns:a16="http://schemas.microsoft.com/office/drawing/2014/main" id="{3DDE2221-FEAE-41B9-8D8E-4A90141A5E16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928209"/>
            <a:ext cx="3276600" cy="2640655"/>
            <a:chOff x="3024" y="288"/>
            <a:chExt cx="2551" cy="2032"/>
          </a:xfrm>
        </p:grpSpPr>
        <p:grpSp>
          <p:nvGrpSpPr>
            <p:cNvPr id="15" name="Group 30">
              <a:extLst>
                <a:ext uri="{FF2B5EF4-FFF2-40B4-BE49-F238E27FC236}">
                  <a16:creationId xmlns:a16="http://schemas.microsoft.com/office/drawing/2014/main" id="{7F10705F-DFA8-4FF7-A9F0-C870D43083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88"/>
              <a:ext cx="2551" cy="1706"/>
              <a:chOff x="2976" y="336"/>
              <a:chExt cx="2685" cy="1793"/>
            </a:xfrm>
          </p:grpSpPr>
          <p:pic>
            <p:nvPicPr>
              <p:cNvPr id="17" name="Picture 15">
                <a:extLst>
                  <a:ext uri="{FF2B5EF4-FFF2-40B4-BE49-F238E27FC236}">
                    <a16:creationId xmlns:a16="http://schemas.microsoft.com/office/drawing/2014/main" id="{9AC142F2-4377-41A5-B6C8-09F7D0BC71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6" y="336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DA5636FA-77D5-4526-A12E-9A0C2A198E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2" y="816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BEB584A6-1B4E-4C22-A876-CA29C8390F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2" y="1488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FED08F4D-F929-4634-8477-454D5CD836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6" y="432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EAEBA9E-5414-4AC7-9B7E-026961C67F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6" y="1104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156442EC-1ADC-462F-B53E-32288BEF39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6" y="1488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3" name="Line 22">
                <a:extLst>
                  <a:ext uri="{FF2B5EF4-FFF2-40B4-BE49-F238E27FC236}">
                    <a16:creationId xmlns:a16="http://schemas.microsoft.com/office/drawing/2014/main" id="{A55566B0-F655-43CF-BC9C-12A58C9AA8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1824"/>
                <a:ext cx="864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4" name="Line 23">
                <a:extLst>
                  <a:ext uri="{FF2B5EF4-FFF2-40B4-BE49-F238E27FC236}">
                    <a16:creationId xmlns:a16="http://schemas.microsoft.com/office/drawing/2014/main" id="{FDA44382-95E4-4ED7-BA59-6EAA670B9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624"/>
                <a:ext cx="768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5" name="Line 24">
                <a:extLst>
                  <a:ext uri="{FF2B5EF4-FFF2-40B4-BE49-F238E27FC236}">
                    <a16:creationId xmlns:a16="http://schemas.microsoft.com/office/drawing/2014/main" id="{A46640CD-DBF3-4146-896C-4919D7510A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200"/>
                <a:ext cx="72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6" name="Line 25">
                <a:extLst>
                  <a:ext uri="{FF2B5EF4-FFF2-40B4-BE49-F238E27FC236}">
                    <a16:creationId xmlns:a16="http://schemas.microsoft.com/office/drawing/2014/main" id="{AE7035C3-C86A-4A00-95FB-C73881C99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912"/>
                <a:ext cx="336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7" name="Line 26">
                <a:extLst>
                  <a:ext uri="{FF2B5EF4-FFF2-40B4-BE49-F238E27FC236}">
                    <a16:creationId xmlns:a16="http://schemas.microsoft.com/office/drawing/2014/main" id="{EBAF1B97-6538-48C2-B749-5C4D39B83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1008"/>
                <a:ext cx="4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8" name="Line 27">
                <a:extLst>
                  <a:ext uri="{FF2B5EF4-FFF2-40B4-BE49-F238E27FC236}">
                    <a16:creationId xmlns:a16="http://schemas.microsoft.com/office/drawing/2014/main" id="{5D3B7E4C-B5B4-4EED-B73F-8D50158523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52" y="912"/>
                <a:ext cx="24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9" name="Line 28">
                <a:extLst>
                  <a:ext uri="{FF2B5EF4-FFF2-40B4-BE49-F238E27FC236}">
                    <a16:creationId xmlns:a16="http://schemas.microsoft.com/office/drawing/2014/main" id="{F698226A-42EE-440F-9FD5-BAF89EB9D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04" y="960"/>
                <a:ext cx="96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30" name="Line 29">
                <a:extLst>
                  <a:ext uri="{FF2B5EF4-FFF2-40B4-BE49-F238E27FC236}">
                    <a16:creationId xmlns:a16="http://schemas.microsoft.com/office/drawing/2014/main" id="{11B0B427-6783-4715-9EED-118CC33712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0" y="139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</p:grpSp>
        <p:sp>
          <p:nvSpPr>
            <p:cNvPr id="16" name="Text Box 32">
              <a:extLst>
                <a:ext uri="{FF2B5EF4-FFF2-40B4-BE49-F238E27FC236}">
                  <a16:creationId xmlns:a16="http://schemas.microsoft.com/office/drawing/2014/main" id="{49CE2DF2-8089-439A-8AA4-8D7491A79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7" y="2050"/>
              <a:ext cx="1737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"/>
                </a:rPr>
                <a:t>Peer-to-Peer Model</a:t>
              </a:r>
            </a:p>
          </p:txBody>
        </p:sp>
      </p:grpSp>
      <p:sp>
        <p:nvSpPr>
          <p:cNvPr id="31" name="Rectangle 481">
            <a:extLst>
              <a:ext uri="{FF2B5EF4-FFF2-40B4-BE49-F238E27FC236}">
                <a16:creationId xmlns:a16="http://schemas.microsoft.com/office/drawing/2014/main" id="{07B487D4-9FB3-4994-A164-6EB43C11F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09619"/>
            <a:ext cx="5020218" cy="209909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altLang="en-US" kern="0" dirty="0">
                <a:latin typeface="+mn-lt"/>
                <a:ea typeface="ＭＳ Ｐゴシック" charset="-128"/>
              </a:rPr>
              <a:t>One or more server provides </a:t>
            </a:r>
            <a:r>
              <a:rPr lang="en-US" altLang="en-US" i="1" kern="0" dirty="0">
                <a:latin typeface="+mn-lt"/>
                <a:ea typeface="ＭＳ Ｐゴシック" charset="-128"/>
              </a:rPr>
              <a:t>services</a:t>
            </a:r>
            <a:r>
              <a:rPr lang="en-US" altLang="en-US" kern="0" dirty="0">
                <a:latin typeface="+mn-lt"/>
                <a:ea typeface="ＭＳ Ｐゴシック" charset="-128"/>
              </a:rPr>
              <a:t> to clients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endParaRPr lang="en-US" altLang="en-US" kern="0" dirty="0">
              <a:latin typeface="+mn-lt"/>
              <a:ea typeface="ＭＳ Ｐゴシック" charset="-128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altLang="en-US" kern="0" dirty="0">
                <a:latin typeface="+mn-lt"/>
                <a:ea typeface="ＭＳ Ｐゴシック" charset="-128"/>
              </a:rPr>
              <a:t>Clients makes </a:t>
            </a:r>
            <a:r>
              <a:rPr lang="en-US" altLang="en-US" i="1" kern="0" dirty="0">
                <a:latin typeface="+mn-lt"/>
                <a:ea typeface="ＭＳ Ｐゴシック" charset="-128"/>
              </a:rPr>
              <a:t>remote procedure calls</a:t>
            </a:r>
            <a:r>
              <a:rPr lang="en-US" altLang="en-US" kern="0" dirty="0">
                <a:latin typeface="+mn-lt"/>
                <a:ea typeface="ＭＳ Ｐゴシック" charset="-128"/>
              </a:rPr>
              <a:t> to server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altLang="en-US" kern="0" dirty="0">
                <a:latin typeface="+mn-lt"/>
                <a:ea typeface="ＭＳ Ｐゴシック" charset="-128"/>
              </a:rPr>
              <a:t>Server serves </a:t>
            </a:r>
            <a:r>
              <a:rPr lang="en-US" altLang="en-US" i="1" kern="0" dirty="0">
                <a:latin typeface="+mn-lt"/>
                <a:ea typeface="ＭＳ Ｐゴシック" charset="-128"/>
              </a:rPr>
              <a:t>requests</a:t>
            </a:r>
            <a:r>
              <a:rPr lang="en-US" altLang="en-US" kern="0" dirty="0">
                <a:latin typeface="+mn-lt"/>
                <a:ea typeface="ＭＳ Ｐゴシック" charset="-128"/>
              </a:rPr>
              <a:t> from clients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endParaRPr lang="en-US" altLang="en-US" kern="0" dirty="0">
              <a:latin typeface="+mn-lt"/>
              <a:ea typeface="ＭＳ Ｐゴシック" charset="-128"/>
            </a:endParaRPr>
          </a:p>
        </p:txBody>
      </p:sp>
      <p:sp>
        <p:nvSpPr>
          <p:cNvPr id="32" name="Rectangle 481">
            <a:extLst>
              <a:ext uri="{FF2B5EF4-FFF2-40B4-BE49-F238E27FC236}">
                <a16:creationId xmlns:a16="http://schemas.microsoft.com/office/drawing/2014/main" id="{B3FBD328-73D2-4F4E-A919-DF2DCF78F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040" y="3976473"/>
            <a:ext cx="6424090" cy="177584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altLang="en-US" kern="0" dirty="0">
                <a:latin typeface="+mn-lt"/>
                <a:ea typeface="ＭＳ Ｐゴシック" charset="-128"/>
              </a:rPr>
              <a:t>Each computer acts as a peer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endParaRPr lang="en-US" altLang="en-US" kern="0" dirty="0">
              <a:latin typeface="+mn-lt"/>
              <a:ea typeface="ＭＳ Ｐゴシック" charset="-128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altLang="en-US" kern="0" dirty="0">
                <a:latin typeface="+mn-lt"/>
                <a:ea typeface="ＭＳ Ｐゴシック" charset="-128"/>
              </a:rPr>
              <a:t>No hierarchy or central point of coordination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endParaRPr lang="en-US" altLang="en-US" kern="0" dirty="0">
              <a:latin typeface="+mn-lt"/>
              <a:ea typeface="ＭＳ Ｐゴシック" charset="-128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altLang="en-US" kern="0" dirty="0">
                <a:latin typeface="+mn-lt"/>
                <a:ea typeface="ＭＳ Ｐゴシック" charset="-128"/>
              </a:rPr>
              <a:t>All-way communication between peers through </a:t>
            </a:r>
            <a:r>
              <a:rPr lang="en-US" altLang="en-US" i="1" kern="0" dirty="0">
                <a:latin typeface="+mn-lt"/>
                <a:ea typeface="ＭＳ Ｐゴシック" charset="-128"/>
              </a:rPr>
              <a:t>gossiping</a:t>
            </a:r>
            <a:endParaRPr lang="en-US" altLang="en-US" kern="0" dirty="0"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054334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Rectangle 2"/>
          <p:cNvSpPr>
            <a:spLocks noChangeArrowheads="1"/>
          </p:cNvSpPr>
          <p:nvPr/>
        </p:nvSpPr>
        <p:spPr bwMode="auto">
          <a:xfrm>
            <a:off x="395288" y="914400"/>
            <a:ext cx="7453312" cy="434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Gill Sans Light"/>
              <a:ea typeface="ＭＳ Ｐゴシック" charset="-128"/>
              <a:cs typeface="Helvetica"/>
            </a:endParaRP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28433"/>
            <a:ext cx="7453312" cy="695325"/>
          </a:xfrm>
        </p:spPr>
        <p:txBody>
          <a:bodyPr vert="horz" wrap="square" lIns="90452" tIns="44434" rIns="90452" bIns="44434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The Internet: The </a:t>
            </a:r>
            <a:r>
              <a:rPr lang="en-US" i="1" dirty="0">
                <a:ea typeface="ＭＳ Ｐゴシック" charset="0"/>
                <a:cs typeface="ＭＳ Ｐゴシック" charset="0"/>
              </a:rPr>
              <a:t>hourglass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6563" name="Line 4"/>
          <p:cNvSpPr>
            <a:spLocks noChangeShapeType="1"/>
          </p:cNvSpPr>
          <p:nvPr/>
        </p:nvSpPr>
        <p:spPr bwMode="auto">
          <a:xfrm>
            <a:off x="2819400" y="3332957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66564" name="Arc 5"/>
          <p:cNvSpPr>
            <a:spLocks/>
          </p:cNvSpPr>
          <p:nvPr/>
        </p:nvSpPr>
        <p:spPr bwMode="auto">
          <a:xfrm>
            <a:off x="6400579" y="3290095"/>
            <a:ext cx="1181100" cy="1346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66565" name="Arc 6"/>
          <p:cNvSpPr>
            <a:spLocks/>
          </p:cNvSpPr>
          <p:nvPr/>
        </p:nvSpPr>
        <p:spPr bwMode="auto">
          <a:xfrm>
            <a:off x="5209562" y="3290095"/>
            <a:ext cx="1181100" cy="13462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66566" name="Arc 7"/>
          <p:cNvSpPr>
            <a:spLocks/>
          </p:cNvSpPr>
          <p:nvPr/>
        </p:nvSpPr>
        <p:spPr bwMode="auto">
          <a:xfrm rot="10800000">
            <a:off x="6391276" y="1504157"/>
            <a:ext cx="1230313" cy="1677988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66567" name="Arc 8"/>
          <p:cNvSpPr>
            <a:spLocks/>
          </p:cNvSpPr>
          <p:nvPr/>
        </p:nvSpPr>
        <p:spPr bwMode="auto">
          <a:xfrm rot="10800000">
            <a:off x="5181601" y="1504157"/>
            <a:ext cx="1209675" cy="167798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66568" name="Line 9"/>
          <p:cNvSpPr>
            <a:spLocks noChangeShapeType="1"/>
          </p:cNvSpPr>
          <p:nvPr/>
        </p:nvSpPr>
        <p:spPr bwMode="auto">
          <a:xfrm flipV="1">
            <a:off x="5173664" y="1504157"/>
            <a:ext cx="24352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66569" name="Line 10"/>
          <p:cNvSpPr>
            <a:spLocks noChangeShapeType="1"/>
          </p:cNvSpPr>
          <p:nvPr/>
        </p:nvSpPr>
        <p:spPr bwMode="auto">
          <a:xfrm flipV="1">
            <a:off x="5173664" y="4623595"/>
            <a:ext cx="23590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66570" name="Rectangle 11"/>
          <p:cNvSpPr>
            <a:spLocks noChangeArrowheads="1"/>
          </p:cNvSpPr>
          <p:nvPr/>
        </p:nvSpPr>
        <p:spPr bwMode="auto">
          <a:xfrm>
            <a:off x="6248400" y="3107532"/>
            <a:ext cx="304800" cy="2174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Helvetica" charset="0"/>
            </a:endParaRPr>
          </a:p>
        </p:txBody>
      </p:sp>
      <p:sp>
        <p:nvSpPr>
          <p:cNvPr id="66571" name="Rectangle 12"/>
          <p:cNvSpPr>
            <a:spLocks noChangeArrowheads="1"/>
          </p:cNvSpPr>
          <p:nvPr/>
        </p:nvSpPr>
        <p:spPr bwMode="auto">
          <a:xfrm>
            <a:off x="5802313" y="3667921"/>
            <a:ext cx="1221417" cy="36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eaLnBrk="0" hangingPunct="0"/>
            <a:r>
              <a:rPr lang="en-US">
                <a:latin typeface="Gill Sans Light"/>
                <a:cs typeface="Helvetica" charset="0"/>
              </a:rPr>
              <a:t>Data Link</a:t>
            </a:r>
          </a:p>
        </p:txBody>
      </p:sp>
      <p:sp>
        <p:nvSpPr>
          <p:cNvPr id="66572" name="Rectangle 13"/>
          <p:cNvSpPr>
            <a:spLocks noChangeArrowheads="1"/>
          </p:cNvSpPr>
          <p:nvPr/>
        </p:nvSpPr>
        <p:spPr bwMode="auto">
          <a:xfrm>
            <a:off x="5853114" y="4102896"/>
            <a:ext cx="1118824" cy="36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eaLnBrk="0" hangingPunct="0"/>
            <a:r>
              <a:rPr lang="en-US">
                <a:latin typeface="Gill Sans Light"/>
                <a:cs typeface="Helvetica" charset="0"/>
              </a:rPr>
              <a:t>Physical</a:t>
            </a:r>
          </a:p>
        </p:txBody>
      </p:sp>
      <p:sp>
        <p:nvSpPr>
          <p:cNvPr id="66573" name="Rectangle 14"/>
          <p:cNvSpPr>
            <a:spLocks noChangeArrowheads="1"/>
          </p:cNvSpPr>
          <p:nvPr/>
        </p:nvSpPr>
        <p:spPr bwMode="auto">
          <a:xfrm>
            <a:off x="5630864" y="1705771"/>
            <a:ext cx="1567665" cy="36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eaLnBrk="0" hangingPunct="0"/>
            <a:r>
              <a:rPr lang="en-US">
                <a:latin typeface="Gill Sans Light"/>
                <a:cs typeface="Helvetica" charset="0"/>
              </a:rPr>
              <a:t>Applications</a:t>
            </a:r>
          </a:p>
        </p:txBody>
      </p:sp>
      <p:sp>
        <p:nvSpPr>
          <p:cNvPr id="66574" name="Text Box 15"/>
          <p:cNvSpPr txBox="1">
            <a:spLocks noChangeArrowheads="1"/>
          </p:cNvSpPr>
          <p:nvPr/>
        </p:nvSpPr>
        <p:spPr bwMode="auto">
          <a:xfrm>
            <a:off x="4933950" y="4626770"/>
            <a:ext cx="3297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67" tIns="45632" rIns="91267" bIns="45632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>
                <a:latin typeface="Gill Sans Light"/>
                <a:cs typeface="Helvetica" charset="0"/>
              </a:rPr>
              <a:t>The Hourglass Model</a:t>
            </a:r>
          </a:p>
        </p:txBody>
      </p:sp>
      <p:sp>
        <p:nvSpPr>
          <p:cNvPr id="66575" name="Text Box 16"/>
          <p:cNvSpPr txBox="1">
            <a:spLocks noChangeArrowheads="1"/>
          </p:cNvSpPr>
          <p:nvPr/>
        </p:nvSpPr>
        <p:spPr bwMode="auto">
          <a:xfrm>
            <a:off x="3774854" y="3335011"/>
            <a:ext cx="1597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32" rIns="91267" bIns="45632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0" dirty="0">
                <a:latin typeface="Gill Sans Light"/>
                <a:cs typeface="Helvetica" charset="0"/>
              </a:rPr>
              <a:t>Waist</a:t>
            </a:r>
          </a:p>
        </p:txBody>
      </p:sp>
      <p:sp>
        <p:nvSpPr>
          <p:cNvPr id="66576" name="Text Box 17"/>
          <p:cNvSpPr txBox="1">
            <a:spLocks noChangeArrowheads="1"/>
          </p:cNvSpPr>
          <p:nvPr/>
        </p:nvSpPr>
        <p:spPr bwMode="auto">
          <a:xfrm>
            <a:off x="8398038" y="1781703"/>
            <a:ext cx="3771900" cy="332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67" tIns="45632" rIns="91267" bIns="45632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ja-JP" altLang="en-US" sz="2000" b="0" dirty="0">
                <a:latin typeface="+mn-lt"/>
                <a:cs typeface="Gill Sans Light"/>
              </a:rPr>
              <a:t>“</a:t>
            </a:r>
            <a:r>
              <a:rPr lang="en-US" altLang="ja-JP" sz="2000" b="0" dirty="0">
                <a:latin typeface="+mn-lt"/>
                <a:cs typeface="Gill Sans Light"/>
              </a:rPr>
              <a:t>Narrow waist</a:t>
            </a:r>
            <a:r>
              <a:rPr lang="ja-JP" altLang="en-US" sz="2000" b="0" dirty="0">
                <a:latin typeface="+mn-lt"/>
                <a:cs typeface="Gill Sans Light"/>
              </a:rPr>
              <a:t>”</a:t>
            </a:r>
            <a:r>
              <a:rPr lang="en-US" altLang="ja-JP" sz="2000" b="0" dirty="0">
                <a:latin typeface="+mn-lt"/>
                <a:cs typeface="Gill Sans Light"/>
              </a:rPr>
              <a:t> facilitates </a:t>
            </a:r>
            <a:r>
              <a:rPr lang="en-US" altLang="ja-JP" sz="2000" b="0" dirty="0">
                <a:solidFill>
                  <a:schemeClr val="accent1"/>
                </a:solidFill>
                <a:latin typeface="+mn-lt"/>
                <a:cs typeface="Gill Sans Light"/>
              </a:rPr>
              <a:t>interoperability</a:t>
            </a:r>
          </a:p>
          <a:p>
            <a:pPr>
              <a:spcBef>
                <a:spcPct val="50000"/>
              </a:spcBef>
            </a:pPr>
            <a:endParaRPr lang="en-US" sz="2000" b="0" dirty="0">
              <a:solidFill>
                <a:srgbClr val="FF0000"/>
              </a:solidFill>
              <a:latin typeface="+mn-lt"/>
              <a:cs typeface="Gill Sans Light"/>
            </a:endParaRPr>
          </a:p>
          <a:p>
            <a:pPr>
              <a:spcBef>
                <a:spcPct val="50000"/>
              </a:spcBef>
            </a:pPr>
            <a:r>
              <a:rPr lang="en-US" sz="2000" b="0" dirty="0">
                <a:latin typeface="+mn-lt"/>
                <a:cs typeface="Gill Sans Light"/>
              </a:rPr>
              <a:t>Layers “abstract” away hardware so that upper layers are agnostic to lower layers</a:t>
            </a:r>
          </a:p>
          <a:p>
            <a:pPr>
              <a:spcBef>
                <a:spcPct val="50000"/>
              </a:spcBef>
            </a:pPr>
            <a:r>
              <a:rPr lang="en-US" sz="2000" b="0" dirty="0">
                <a:latin typeface="+mn-lt"/>
                <a:cs typeface="Gill Sans Light"/>
              </a:rPr>
              <a:t>=&gt; Sound familiar?</a:t>
            </a:r>
          </a:p>
        </p:txBody>
      </p:sp>
      <p:sp>
        <p:nvSpPr>
          <p:cNvPr id="66577" name="Rectangle 18"/>
          <p:cNvSpPr>
            <a:spLocks noChangeArrowheads="1"/>
          </p:cNvSpPr>
          <p:nvPr/>
        </p:nvSpPr>
        <p:spPr bwMode="auto">
          <a:xfrm>
            <a:off x="762000" y="1732757"/>
            <a:ext cx="685800" cy="381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Gill Sans Light"/>
                <a:cs typeface="Helvetica" charset="0"/>
              </a:rPr>
              <a:t>SMTP</a:t>
            </a:r>
          </a:p>
        </p:txBody>
      </p:sp>
      <p:sp>
        <p:nvSpPr>
          <p:cNvPr id="66578" name="Rectangle 19"/>
          <p:cNvSpPr>
            <a:spLocks noChangeArrowheads="1"/>
          </p:cNvSpPr>
          <p:nvPr/>
        </p:nvSpPr>
        <p:spPr bwMode="auto">
          <a:xfrm>
            <a:off x="1600200" y="1732757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 Light"/>
                <a:cs typeface="Helvetica" charset="0"/>
              </a:rPr>
              <a:t>HTTP</a:t>
            </a:r>
          </a:p>
        </p:txBody>
      </p:sp>
      <p:sp>
        <p:nvSpPr>
          <p:cNvPr id="66579" name="Rectangle 20"/>
          <p:cNvSpPr>
            <a:spLocks noChangeArrowheads="1"/>
          </p:cNvSpPr>
          <p:nvPr/>
        </p:nvSpPr>
        <p:spPr bwMode="auto">
          <a:xfrm>
            <a:off x="3276600" y="1732757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 Light"/>
                <a:cs typeface="Helvetica" charset="0"/>
              </a:rPr>
              <a:t>NTP</a:t>
            </a:r>
          </a:p>
        </p:txBody>
      </p:sp>
      <p:sp>
        <p:nvSpPr>
          <p:cNvPr id="66580" name="Rectangle 21"/>
          <p:cNvSpPr>
            <a:spLocks noChangeArrowheads="1"/>
          </p:cNvSpPr>
          <p:nvPr/>
        </p:nvSpPr>
        <p:spPr bwMode="auto">
          <a:xfrm>
            <a:off x="2438400" y="1732757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 Light"/>
                <a:cs typeface="Helvetica" charset="0"/>
              </a:rPr>
              <a:t>DNS</a:t>
            </a:r>
          </a:p>
        </p:txBody>
      </p:sp>
      <p:sp>
        <p:nvSpPr>
          <p:cNvPr id="66581" name="Rectangle 22"/>
          <p:cNvSpPr>
            <a:spLocks noChangeArrowheads="1"/>
          </p:cNvSpPr>
          <p:nvPr/>
        </p:nvSpPr>
        <p:spPr bwMode="auto">
          <a:xfrm>
            <a:off x="1143000" y="2418557"/>
            <a:ext cx="6858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Gill Sans Light"/>
                <a:cs typeface="Helvetica" charset="0"/>
              </a:rPr>
              <a:t>TCP</a:t>
            </a:r>
          </a:p>
        </p:txBody>
      </p:sp>
      <p:sp>
        <p:nvSpPr>
          <p:cNvPr id="66582" name="Rectangle 23"/>
          <p:cNvSpPr>
            <a:spLocks noChangeArrowheads="1"/>
          </p:cNvSpPr>
          <p:nvPr/>
        </p:nvSpPr>
        <p:spPr bwMode="auto">
          <a:xfrm>
            <a:off x="2895600" y="2418557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 Light"/>
                <a:cs typeface="Helvetica" charset="0"/>
              </a:rPr>
              <a:t>UDP</a:t>
            </a:r>
          </a:p>
        </p:txBody>
      </p:sp>
      <p:sp>
        <p:nvSpPr>
          <p:cNvPr id="66583" name="Rectangle 24"/>
          <p:cNvSpPr>
            <a:spLocks noChangeArrowheads="1"/>
          </p:cNvSpPr>
          <p:nvPr/>
        </p:nvSpPr>
        <p:spPr bwMode="auto">
          <a:xfrm>
            <a:off x="2057400" y="3180557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Gill Sans Light"/>
                <a:cs typeface="Helvetica" charset="0"/>
              </a:rPr>
              <a:t>IP</a:t>
            </a:r>
          </a:p>
        </p:txBody>
      </p:sp>
      <p:sp>
        <p:nvSpPr>
          <p:cNvPr id="66584" name="Rectangle 25"/>
          <p:cNvSpPr>
            <a:spLocks noChangeArrowheads="1"/>
          </p:cNvSpPr>
          <p:nvPr/>
        </p:nvSpPr>
        <p:spPr bwMode="auto">
          <a:xfrm>
            <a:off x="457200" y="3980657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Gill Sans Light"/>
                <a:cs typeface="Helvetica" charset="0"/>
              </a:rPr>
              <a:t>Ethernet</a:t>
            </a:r>
            <a:endParaRPr lang="en-US" sz="2000" b="0" baseline="-25000">
              <a:solidFill>
                <a:schemeClr val="bg1"/>
              </a:solidFill>
              <a:latin typeface="Gill Sans Light"/>
              <a:cs typeface="Helvetica" charset="0"/>
            </a:endParaRPr>
          </a:p>
        </p:txBody>
      </p:sp>
      <p:sp>
        <p:nvSpPr>
          <p:cNvPr id="66585" name="Rectangle 26"/>
          <p:cNvSpPr>
            <a:spLocks noChangeArrowheads="1"/>
          </p:cNvSpPr>
          <p:nvPr/>
        </p:nvSpPr>
        <p:spPr bwMode="auto">
          <a:xfrm>
            <a:off x="1828800" y="3980657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 Light"/>
                <a:cs typeface="Helvetica" charset="0"/>
              </a:rPr>
              <a:t>SONET</a:t>
            </a:r>
            <a:endParaRPr lang="en-US" sz="2000" b="0" baseline="-25000">
              <a:solidFill>
                <a:srgbClr val="000000"/>
              </a:solidFill>
              <a:latin typeface="Gill Sans Light"/>
              <a:cs typeface="Helvetica" charset="0"/>
            </a:endParaRPr>
          </a:p>
        </p:txBody>
      </p:sp>
      <p:sp>
        <p:nvSpPr>
          <p:cNvPr id="66586" name="Rectangle 27"/>
          <p:cNvSpPr>
            <a:spLocks noChangeArrowheads="1"/>
          </p:cNvSpPr>
          <p:nvPr/>
        </p:nvSpPr>
        <p:spPr bwMode="auto">
          <a:xfrm>
            <a:off x="3200400" y="3942557"/>
            <a:ext cx="9144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 Light"/>
                <a:cs typeface="Helvetica" charset="0"/>
              </a:rPr>
              <a:t>802.11</a:t>
            </a:r>
            <a:endParaRPr lang="en-US" sz="2000" b="0" baseline="-25000">
              <a:solidFill>
                <a:srgbClr val="000000"/>
              </a:solidFill>
              <a:latin typeface="Gill Sans Light"/>
              <a:cs typeface="Helvetica" charset="0"/>
            </a:endParaRPr>
          </a:p>
        </p:txBody>
      </p:sp>
      <p:cxnSp>
        <p:nvCxnSpPr>
          <p:cNvPr id="66587" name="AutoShape 28"/>
          <p:cNvCxnSpPr>
            <a:cxnSpLocks noChangeShapeType="1"/>
            <a:stCxn id="66577" idx="2"/>
            <a:endCxn id="66581" idx="0"/>
          </p:cNvCxnSpPr>
          <p:nvPr/>
        </p:nvCxnSpPr>
        <p:spPr bwMode="auto">
          <a:xfrm>
            <a:off x="1104900" y="2113757"/>
            <a:ext cx="3810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88" name="AutoShape 29"/>
          <p:cNvCxnSpPr>
            <a:cxnSpLocks noChangeShapeType="1"/>
            <a:endCxn id="66581" idx="0"/>
          </p:cNvCxnSpPr>
          <p:nvPr/>
        </p:nvCxnSpPr>
        <p:spPr bwMode="auto">
          <a:xfrm flipH="1">
            <a:off x="1485900" y="2113757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89" name="AutoShape 30"/>
          <p:cNvCxnSpPr>
            <a:cxnSpLocks noChangeShapeType="1"/>
            <a:stCxn id="66580" idx="2"/>
          </p:cNvCxnSpPr>
          <p:nvPr/>
        </p:nvCxnSpPr>
        <p:spPr bwMode="auto">
          <a:xfrm>
            <a:off x="2781300" y="2113757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90" name="AutoShape 31"/>
          <p:cNvCxnSpPr>
            <a:cxnSpLocks noChangeShapeType="1"/>
            <a:stCxn id="66579" idx="2"/>
          </p:cNvCxnSpPr>
          <p:nvPr/>
        </p:nvCxnSpPr>
        <p:spPr bwMode="auto">
          <a:xfrm flipH="1">
            <a:off x="3200400" y="2113757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91" name="AutoShape 32"/>
          <p:cNvCxnSpPr>
            <a:cxnSpLocks noChangeShapeType="1"/>
            <a:stCxn id="66581" idx="2"/>
            <a:endCxn id="66583" idx="0"/>
          </p:cNvCxnSpPr>
          <p:nvPr/>
        </p:nvCxnSpPr>
        <p:spPr bwMode="auto">
          <a:xfrm>
            <a:off x="1485900" y="2799557"/>
            <a:ext cx="9144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92" name="AutoShape 33"/>
          <p:cNvCxnSpPr>
            <a:cxnSpLocks noChangeShapeType="1"/>
            <a:stCxn id="66582" idx="2"/>
            <a:endCxn id="66583" idx="0"/>
          </p:cNvCxnSpPr>
          <p:nvPr/>
        </p:nvCxnSpPr>
        <p:spPr bwMode="auto">
          <a:xfrm flipH="1">
            <a:off x="2400300" y="2799557"/>
            <a:ext cx="8382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93" name="AutoShape 34"/>
          <p:cNvCxnSpPr>
            <a:cxnSpLocks noChangeShapeType="1"/>
            <a:stCxn id="66583" idx="2"/>
            <a:endCxn id="66586" idx="0"/>
          </p:cNvCxnSpPr>
          <p:nvPr/>
        </p:nvCxnSpPr>
        <p:spPr bwMode="auto">
          <a:xfrm>
            <a:off x="2400300" y="3561557"/>
            <a:ext cx="12573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94" name="AutoShape 35"/>
          <p:cNvCxnSpPr>
            <a:cxnSpLocks noChangeShapeType="1"/>
            <a:stCxn id="66583" idx="2"/>
            <a:endCxn id="66584" idx="0"/>
          </p:cNvCxnSpPr>
          <p:nvPr/>
        </p:nvCxnSpPr>
        <p:spPr bwMode="auto">
          <a:xfrm flipH="1">
            <a:off x="1066800" y="3561557"/>
            <a:ext cx="1333500" cy="419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95" name="AutoShape 36"/>
          <p:cNvCxnSpPr>
            <a:cxnSpLocks noChangeShapeType="1"/>
            <a:stCxn id="66583" idx="2"/>
            <a:endCxn id="66585" idx="0"/>
          </p:cNvCxnSpPr>
          <p:nvPr/>
        </p:nvCxnSpPr>
        <p:spPr bwMode="auto">
          <a:xfrm flipH="1">
            <a:off x="2324100" y="3561557"/>
            <a:ext cx="76200" cy="419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596" name="Rectangle 37"/>
          <p:cNvSpPr>
            <a:spLocks noChangeArrowheads="1"/>
          </p:cNvSpPr>
          <p:nvPr/>
        </p:nvSpPr>
        <p:spPr bwMode="auto">
          <a:xfrm>
            <a:off x="5791200" y="2418557"/>
            <a:ext cx="1247129" cy="36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eaLnBrk="0" hangingPunct="0"/>
            <a:r>
              <a:rPr lang="en-US">
                <a:latin typeface="Gill Sans Light"/>
                <a:cs typeface="Helvetica" charset="0"/>
              </a:rPr>
              <a:t>Transport</a:t>
            </a:r>
          </a:p>
        </p:txBody>
      </p:sp>
      <p:cxnSp>
        <p:nvCxnSpPr>
          <p:cNvPr id="66597" name="AutoShape 38"/>
          <p:cNvCxnSpPr>
            <a:cxnSpLocks noChangeShapeType="1"/>
            <a:stCxn id="66598" idx="0"/>
            <a:endCxn id="66584" idx="2"/>
          </p:cNvCxnSpPr>
          <p:nvPr/>
        </p:nvCxnSpPr>
        <p:spPr bwMode="auto">
          <a:xfrm flipH="1" flipV="1">
            <a:off x="1066800" y="4437857"/>
            <a:ext cx="13335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598" name="Rectangle 39"/>
          <p:cNvSpPr>
            <a:spLocks noChangeArrowheads="1"/>
          </p:cNvSpPr>
          <p:nvPr/>
        </p:nvSpPr>
        <p:spPr bwMode="auto">
          <a:xfrm>
            <a:off x="1905000" y="4666457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 Light"/>
                <a:cs typeface="Helvetica" charset="0"/>
              </a:rPr>
              <a:t>Fiber</a:t>
            </a:r>
            <a:endParaRPr lang="en-US" sz="2000" b="0" baseline="-25000">
              <a:solidFill>
                <a:srgbClr val="000000"/>
              </a:solidFill>
              <a:latin typeface="Gill Sans Light"/>
              <a:cs typeface="Helvetica" charset="0"/>
            </a:endParaRPr>
          </a:p>
        </p:txBody>
      </p:sp>
      <p:cxnSp>
        <p:nvCxnSpPr>
          <p:cNvPr id="66599" name="AutoShape 40"/>
          <p:cNvCxnSpPr>
            <a:cxnSpLocks noChangeShapeType="1"/>
            <a:stCxn id="66600" idx="0"/>
            <a:endCxn id="66584" idx="2"/>
          </p:cNvCxnSpPr>
          <p:nvPr/>
        </p:nvCxnSpPr>
        <p:spPr bwMode="auto">
          <a:xfrm flipH="1" flipV="1">
            <a:off x="1066800" y="4437857"/>
            <a:ext cx="2667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600" name="Rectangle 41"/>
          <p:cNvSpPr>
            <a:spLocks noChangeArrowheads="1"/>
          </p:cNvSpPr>
          <p:nvPr/>
        </p:nvSpPr>
        <p:spPr bwMode="auto">
          <a:xfrm>
            <a:off x="838200" y="4666457"/>
            <a:ext cx="990600" cy="4572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 Light"/>
                <a:cs typeface="Helvetica" charset="0"/>
              </a:rPr>
              <a:t>Copper</a:t>
            </a:r>
            <a:endParaRPr lang="en-US" sz="2000" b="0" baseline="-25000">
              <a:solidFill>
                <a:srgbClr val="000000"/>
              </a:solidFill>
              <a:latin typeface="Gill Sans Light"/>
              <a:cs typeface="Helvetica" charset="0"/>
            </a:endParaRPr>
          </a:p>
        </p:txBody>
      </p:sp>
      <p:cxnSp>
        <p:nvCxnSpPr>
          <p:cNvPr id="66601" name="AutoShape 42"/>
          <p:cNvCxnSpPr>
            <a:cxnSpLocks noChangeShapeType="1"/>
            <a:stCxn id="66602" idx="0"/>
            <a:endCxn id="66586" idx="2"/>
          </p:cNvCxnSpPr>
          <p:nvPr/>
        </p:nvCxnSpPr>
        <p:spPr bwMode="auto">
          <a:xfrm flipH="1" flipV="1">
            <a:off x="3657600" y="4475957"/>
            <a:ext cx="342900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602" name="Rectangle 43"/>
          <p:cNvSpPr>
            <a:spLocks noChangeArrowheads="1"/>
          </p:cNvSpPr>
          <p:nvPr/>
        </p:nvSpPr>
        <p:spPr bwMode="auto">
          <a:xfrm>
            <a:off x="3505200" y="4666457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 Light"/>
                <a:cs typeface="Helvetica" charset="0"/>
              </a:rPr>
              <a:t>Radio</a:t>
            </a:r>
            <a:endParaRPr lang="en-US" sz="2000" b="0" baseline="-25000">
              <a:solidFill>
                <a:srgbClr val="000000"/>
              </a:solidFill>
              <a:latin typeface="Gill Sans Light"/>
              <a:cs typeface="Helvetica" charset="0"/>
            </a:endParaRPr>
          </a:p>
        </p:txBody>
      </p:sp>
      <p:cxnSp>
        <p:nvCxnSpPr>
          <p:cNvPr id="66603" name="AutoShape 44"/>
          <p:cNvCxnSpPr>
            <a:cxnSpLocks noChangeShapeType="1"/>
            <a:stCxn id="66598" idx="0"/>
            <a:endCxn id="66585" idx="2"/>
          </p:cNvCxnSpPr>
          <p:nvPr/>
        </p:nvCxnSpPr>
        <p:spPr bwMode="auto">
          <a:xfrm flipH="1" flipV="1">
            <a:off x="2324100" y="4437857"/>
            <a:ext cx="762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DCA2C89-DB67-45EA-8ED2-3EDAB791E18C}"/>
              </a:ext>
            </a:extLst>
          </p:cNvPr>
          <p:cNvSpPr/>
          <p:nvPr/>
        </p:nvSpPr>
        <p:spPr bwMode="auto">
          <a:xfrm>
            <a:off x="0" y="2292347"/>
            <a:ext cx="4838700" cy="769940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F1B562F-28A1-4B2A-BFAA-53A45CF1386D}"/>
              </a:ext>
            </a:extLst>
          </p:cNvPr>
          <p:cNvSpPr/>
          <p:nvPr/>
        </p:nvSpPr>
        <p:spPr bwMode="auto">
          <a:xfrm>
            <a:off x="5371879" y="4102659"/>
            <a:ext cx="2057400" cy="384971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8ECA64D-CA8A-490D-8F26-ECA20FDE6EAF}"/>
              </a:ext>
            </a:extLst>
          </p:cNvPr>
          <p:cNvSpPr/>
          <p:nvPr/>
        </p:nvSpPr>
        <p:spPr bwMode="auto">
          <a:xfrm>
            <a:off x="0" y="3835758"/>
            <a:ext cx="4838700" cy="769940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05BB49B-2C25-429A-AA02-F8A1479FD461}"/>
              </a:ext>
            </a:extLst>
          </p:cNvPr>
          <p:cNvSpPr/>
          <p:nvPr/>
        </p:nvSpPr>
        <p:spPr bwMode="auto">
          <a:xfrm>
            <a:off x="5383826" y="3659107"/>
            <a:ext cx="2057400" cy="384971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58EE26E-E30C-47D9-93FA-1255607C398A}"/>
              </a:ext>
            </a:extLst>
          </p:cNvPr>
          <p:cNvSpPr/>
          <p:nvPr/>
        </p:nvSpPr>
        <p:spPr bwMode="auto">
          <a:xfrm>
            <a:off x="10896" y="3047104"/>
            <a:ext cx="4838700" cy="769940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47044D-9A23-4159-8EF8-83BDCE3354C6}"/>
              </a:ext>
            </a:extLst>
          </p:cNvPr>
          <p:cNvSpPr/>
          <p:nvPr/>
        </p:nvSpPr>
        <p:spPr bwMode="auto">
          <a:xfrm>
            <a:off x="-5864" y="4602160"/>
            <a:ext cx="4838700" cy="769940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9552A77-EBCF-497A-9EB4-C30A139CE01D}"/>
              </a:ext>
            </a:extLst>
          </p:cNvPr>
          <p:cNvSpPr/>
          <p:nvPr/>
        </p:nvSpPr>
        <p:spPr bwMode="auto">
          <a:xfrm>
            <a:off x="5377657" y="2398314"/>
            <a:ext cx="2057400" cy="384971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0FE6DF4-3719-4EED-8931-75D7AD18FB86}"/>
              </a:ext>
            </a:extLst>
          </p:cNvPr>
          <p:cNvSpPr/>
          <p:nvPr/>
        </p:nvSpPr>
        <p:spPr bwMode="auto">
          <a:xfrm>
            <a:off x="-19050" y="1492247"/>
            <a:ext cx="4838700" cy="769940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6B9F5FE-004D-4813-93FD-78F7CD3D2161}"/>
              </a:ext>
            </a:extLst>
          </p:cNvPr>
          <p:cNvSpPr/>
          <p:nvPr/>
        </p:nvSpPr>
        <p:spPr bwMode="auto">
          <a:xfrm>
            <a:off x="5353051" y="1676538"/>
            <a:ext cx="2057400" cy="384971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1219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61" grpId="0" animBg="1"/>
      <p:bldP spid="6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The Internet: Implications of Hourglass</a:t>
            </a:r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10820400" cy="4167188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dirty="0">
                <a:ea typeface="ＭＳ Ｐゴシック" charset="0"/>
                <a:cs typeface="Gill Sans Light"/>
              </a:rPr>
              <a:t>Single Internet-layer module (</a:t>
            </a:r>
            <a:r>
              <a:rPr lang="en-US" b="1" dirty="0">
                <a:ea typeface="ＭＳ Ｐゴシック" charset="0"/>
                <a:cs typeface="Gill Sans Light"/>
              </a:rPr>
              <a:t>IP</a:t>
            </a:r>
            <a:r>
              <a:rPr lang="en-US" dirty="0">
                <a:ea typeface="ＭＳ Ｐゴシック" charset="0"/>
                <a:cs typeface="Gill Sans Light"/>
              </a:rPr>
              <a:t>)</a:t>
            </a:r>
            <a:r>
              <a:rPr lang="en-US" b="1" dirty="0">
                <a:ea typeface="ＭＳ Ｐゴシック" charset="0"/>
                <a:cs typeface="Gill Sans Light"/>
              </a:rPr>
              <a:t>:</a:t>
            </a:r>
          </a:p>
          <a:p>
            <a:pPr>
              <a:buFontTx/>
              <a:buNone/>
            </a:pPr>
            <a:endParaRPr lang="en-US" dirty="0">
              <a:ea typeface="ＭＳ Ｐゴシック" charset="0"/>
              <a:cs typeface="Gill Sans Light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Allows arbitrary networks to interoperate</a:t>
            </a:r>
          </a:p>
          <a:p>
            <a:pPr lvl="1"/>
            <a:r>
              <a:rPr lang="en-US" sz="2400" dirty="0">
                <a:ea typeface="ＭＳ Ｐゴシック" charset="0"/>
                <a:cs typeface="Gill Sans Light"/>
              </a:rPr>
              <a:t>Any network technology that supports IP can exchange packets</a:t>
            </a:r>
          </a:p>
          <a:p>
            <a:pPr lvl="1"/>
            <a:endParaRPr lang="en-US" sz="2400" dirty="0">
              <a:ea typeface="ＭＳ Ｐゴシック" charset="0"/>
              <a:cs typeface="Gill Sans Light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Allows applications to function on all networks</a:t>
            </a:r>
          </a:p>
          <a:p>
            <a:pPr lvl="1"/>
            <a:r>
              <a:rPr lang="en-US" sz="2400" dirty="0">
                <a:ea typeface="ＭＳ Ｐゴシック" charset="0"/>
                <a:cs typeface="Gill Sans Light"/>
              </a:rPr>
              <a:t>Applications that can run on IP can</a:t>
            </a:r>
            <a:r>
              <a:rPr lang="en-US" sz="2400" dirty="0">
                <a:solidFill>
                  <a:srgbClr val="FF0000"/>
                </a:solidFill>
                <a:ea typeface="ＭＳ Ｐゴシック" charset="0"/>
                <a:cs typeface="Gill Sans Light"/>
              </a:rPr>
              <a:t> </a:t>
            </a:r>
            <a:r>
              <a:rPr lang="en-US" sz="2400" dirty="0">
                <a:solidFill>
                  <a:schemeClr val="accent1"/>
                </a:solidFill>
                <a:ea typeface="ＭＳ Ｐゴシック" charset="0"/>
                <a:cs typeface="Gill Sans Light"/>
              </a:rPr>
              <a:t>use any network</a:t>
            </a:r>
          </a:p>
          <a:p>
            <a:pPr lvl="1"/>
            <a:endParaRPr lang="en-US" sz="2400" dirty="0">
              <a:solidFill>
                <a:srgbClr val="FF0000"/>
              </a:solidFill>
              <a:ea typeface="ＭＳ Ｐゴシック" charset="0"/>
              <a:cs typeface="Gill Sans Light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Supports simultaneous innovations above and below IP</a:t>
            </a:r>
          </a:p>
          <a:p>
            <a:pPr lvl="1"/>
            <a:r>
              <a:rPr lang="en-US" sz="2400" dirty="0">
                <a:ea typeface="ＭＳ Ｐゴシック" charset="0"/>
                <a:cs typeface="Gill Sans Light"/>
              </a:rPr>
              <a:t>But changing IP itself, i.e., </a:t>
            </a:r>
            <a:r>
              <a:rPr lang="en-US" sz="2400" b="1" dirty="0">
                <a:ea typeface="ＭＳ Ｐゴシック" charset="0"/>
                <a:cs typeface="Gill Sans Light"/>
              </a:rPr>
              <a:t>IPv6</a:t>
            </a:r>
            <a:r>
              <a:rPr lang="en-US" sz="2400" dirty="0">
                <a:ea typeface="ＭＳ Ｐゴシック" charset="0"/>
                <a:cs typeface="Gill Sans Light"/>
              </a:rPr>
              <a:t>, very involved</a:t>
            </a:r>
          </a:p>
        </p:txBody>
      </p:sp>
    </p:spTree>
    <p:extLst>
      <p:ext uri="{BB962C8B-B14F-4D97-AF65-F5344CB8AC3E}">
        <p14:creationId xmlns:p14="http://schemas.microsoft.com/office/powerpoint/2010/main" val="660753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355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The Internet: Drawbacks of Layering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219200"/>
            <a:ext cx="105664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Layer N may duplicate layer N-1 functionality </a:t>
            </a:r>
          </a:p>
          <a:p>
            <a:pPr lvl="1"/>
            <a:r>
              <a:rPr lang="en-US" sz="2400" dirty="0">
                <a:ea typeface="ＭＳ Ｐゴシック" charset="0"/>
                <a:cs typeface="Gill Sans Light"/>
              </a:rPr>
              <a:t>E.g., error recovery to retransmit lost data</a:t>
            </a:r>
          </a:p>
          <a:p>
            <a:pPr lvl="1"/>
            <a:endParaRPr lang="en-US" sz="2400" dirty="0">
              <a:ea typeface="ＭＳ Ｐゴシック" charset="0"/>
              <a:cs typeface="Gill Sans Light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Layers may need same information</a:t>
            </a:r>
          </a:p>
          <a:p>
            <a:pPr lvl="1"/>
            <a:r>
              <a:rPr lang="en-US" sz="2400" dirty="0">
                <a:ea typeface="ＭＳ Ｐゴシック" charset="0"/>
                <a:cs typeface="Gill Sans Light"/>
              </a:rPr>
              <a:t>E.g., timestamps, maximum transmission unit size</a:t>
            </a:r>
          </a:p>
          <a:p>
            <a:pPr lvl="1"/>
            <a:endParaRPr lang="en-US" sz="2400" dirty="0">
              <a:ea typeface="ＭＳ Ｐゴシック" charset="0"/>
              <a:cs typeface="Gill Sans Light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Layering can hurt performance</a:t>
            </a:r>
          </a:p>
          <a:p>
            <a:pPr lvl="1"/>
            <a:r>
              <a:rPr lang="en-US" sz="2400" dirty="0">
                <a:ea typeface="ＭＳ Ｐゴシック" charset="0"/>
                <a:cs typeface="Gill Sans Light"/>
              </a:rPr>
              <a:t>E.g., hiding details about what is really going on</a:t>
            </a:r>
          </a:p>
          <a:p>
            <a:pPr lvl="1"/>
            <a:endParaRPr lang="en-US" sz="2400" dirty="0">
              <a:ea typeface="ＭＳ Ｐゴシック" charset="0"/>
              <a:cs typeface="Gill Sans Light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Some layers are not always cleanly separated</a:t>
            </a:r>
          </a:p>
          <a:p>
            <a:pPr lvl="1"/>
            <a:r>
              <a:rPr lang="en-US" sz="2400" dirty="0">
                <a:ea typeface="ＭＳ Ｐゴシック" charset="0"/>
                <a:cs typeface="Gill Sans Light"/>
              </a:rPr>
              <a:t>Inter-layer dependencies for performance reasons</a:t>
            </a:r>
          </a:p>
          <a:p>
            <a:pPr lvl="1"/>
            <a:r>
              <a:rPr lang="en-US" sz="2400" dirty="0">
                <a:ea typeface="ＭＳ Ｐゴシック" charset="0"/>
                <a:cs typeface="Gill Sans Light"/>
              </a:rPr>
              <a:t>Some dependencies in standards (header checksums)</a:t>
            </a:r>
          </a:p>
        </p:txBody>
      </p:sp>
    </p:spTree>
    <p:extLst>
      <p:ext uri="{BB962C8B-B14F-4D97-AF65-F5344CB8AC3E}">
        <p14:creationId xmlns:p14="http://schemas.microsoft.com/office/powerpoint/2010/main" val="1869959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End-To-End Argument</a:t>
            </a:r>
          </a:p>
        </p:txBody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38200"/>
            <a:ext cx="11201400" cy="556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Hugely influential paper: </a:t>
            </a:r>
          </a:p>
          <a:p>
            <a:pPr lvl="1"/>
            <a:r>
              <a:rPr lang="ja-JP" altLang="en-US" dirty="0"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ea typeface="ＭＳ Ｐゴシック" charset="0"/>
                <a:cs typeface="Gill Sans Light"/>
              </a:rPr>
              <a:t>End-to-End Arguments in System Design</a:t>
            </a:r>
            <a:r>
              <a:rPr lang="ja-JP" altLang="en-US" dirty="0">
                <a:ea typeface="ＭＳ Ｐゴシック" charset="0"/>
                <a:cs typeface="Gill Sans Light"/>
              </a:rPr>
              <a:t>”</a:t>
            </a:r>
            <a:r>
              <a:rPr lang="en-US" altLang="ja-JP" dirty="0">
                <a:ea typeface="ＭＳ Ｐゴシック" charset="0"/>
                <a:cs typeface="Gill Sans Light"/>
              </a:rPr>
              <a:t> by </a:t>
            </a:r>
            <a:r>
              <a:rPr lang="en-US" altLang="ja-JP" dirty="0" err="1">
                <a:ea typeface="ＭＳ Ｐゴシック" charset="0"/>
                <a:cs typeface="Gill Sans Light"/>
              </a:rPr>
              <a:t>Saltzer</a:t>
            </a:r>
            <a:r>
              <a:rPr lang="en-US" altLang="ja-JP" dirty="0">
                <a:ea typeface="ＭＳ Ｐゴシック" charset="0"/>
                <a:cs typeface="Gill Sans Light"/>
              </a:rPr>
              <a:t>, Reed, and Clark (</a:t>
            </a:r>
            <a:r>
              <a:rPr lang="ja-JP" altLang="en-US" dirty="0">
                <a:ea typeface="ＭＳ Ｐゴシック" charset="0"/>
                <a:cs typeface="Gill Sans Light"/>
              </a:rPr>
              <a:t>‘</a:t>
            </a:r>
            <a:r>
              <a:rPr lang="en-US" altLang="ja-JP" dirty="0">
                <a:ea typeface="ＭＳ Ｐゴシック" charset="0"/>
                <a:cs typeface="Gill Sans Light"/>
              </a:rPr>
              <a:t>84)</a:t>
            </a:r>
          </a:p>
          <a:p>
            <a:endParaRPr lang="en-US" altLang="ja-JP" dirty="0">
              <a:ea typeface="ＭＳ Ｐゴシック" charset="0"/>
              <a:cs typeface="Gill Sans Light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ea typeface="ＭＳ Ｐゴシック" charset="0"/>
                <a:cs typeface="Gill Sans Light"/>
              </a:rPr>
              <a:t>Sacred Text</a:t>
            </a:r>
            <a:r>
              <a:rPr lang="ja-JP" altLang="en-US" dirty="0">
                <a:ea typeface="ＭＳ Ｐゴシック" charset="0"/>
                <a:cs typeface="Gill Sans Light"/>
              </a:rPr>
              <a:t>”</a:t>
            </a:r>
            <a:r>
              <a:rPr lang="en-US" altLang="ja-JP" dirty="0">
                <a:ea typeface="ＭＳ Ｐゴシック" charset="0"/>
                <a:cs typeface="Gill Sans Light"/>
              </a:rPr>
              <a:t> of the Internet</a:t>
            </a:r>
          </a:p>
          <a:p>
            <a:pPr lvl="1"/>
            <a:r>
              <a:rPr lang="en-US" sz="2400" dirty="0">
                <a:ea typeface="ＭＳ Ｐゴシック" charset="0"/>
                <a:cs typeface="Gill Sans Light"/>
              </a:rPr>
              <a:t>Endless disputes about what it means</a:t>
            </a:r>
          </a:p>
          <a:p>
            <a:pPr lvl="1"/>
            <a:r>
              <a:rPr lang="en-US" sz="2400" dirty="0">
                <a:ea typeface="ＭＳ Ｐゴシック" charset="0"/>
                <a:cs typeface="Gill Sans Light"/>
              </a:rPr>
              <a:t>Everyone cites it as supporting their position</a:t>
            </a:r>
          </a:p>
          <a:p>
            <a:pPr lvl="1"/>
            <a:endParaRPr lang="en-US" sz="2400" dirty="0">
              <a:ea typeface="ＭＳ Ｐゴシック" charset="0"/>
              <a:cs typeface="Gill Sans Light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Simple Message: Some types of network functionality can only be correctly implemented </a:t>
            </a:r>
            <a:r>
              <a:rPr lang="en-US" dirty="0">
                <a:solidFill>
                  <a:schemeClr val="accent1"/>
                </a:solidFill>
                <a:ea typeface="ＭＳ Ｐゴシック" charset="0"/>
                <a:cs typeface="Gill Sans Light"/>
              </a:rPr>
              <a:t>end-to-end</a:t>
            </a:r>
          </a:p>
          <a:p>
            <a:pPr lvl="1"/>
            <a:r>
              <a:rPr lang="en-US" sz="2400" dirty="0">
                <a:ea typeface="ＭＳ Ｐゴシック" charset="0"/>
                <a:cs typeface="Gill Sans Light"/>
              </a:rPr>
              <a:t>Reliability, security, etc.</a:t>
            </a:r>
          </a:p>
          <a:p>
            <a:pPr lvl="1"/>
            <a:endParaRPr lang="en-US" sz="2400" dirty="0">
              <a:ea typeface="ＭＳ Ｐゴシック" charset="0"/>
              <a:cs typeface="Gill Sans Light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Hosts cannot rely on the network help to meet requirement, so must implement it themselves</a:t>
            </a:r>
            <a:endParaRPr lang="en-US" altLang="ja-JP" sz="2400" dirty="0"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885245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Oval 2"/>
          <p:cNvSpPr>
            <a:spLocks noChangeArrowheads="1"/>
          </p:cNvSpPr>
          <p:nvPr/>
        </p:nvSpPr>
        <p:spPr bwMode="auto">
          <a:xfrm>
            <a:off x="3886200" y="1692274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Example: Reliable File Transfer</a:t>
            </a:r>
          </a:p>
        </p:txBody>
      </p:sp>
      <p:sp>
        <p:nvSpPr>
          <p:cNvPr id="130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11276" y="4277519"/>
            <a:ext cx="9753600" cy="17764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Solution 1: make each step reliable, and then concatenate them</a:t>
            </a:r>
          </a:p>
          <a:p>
            <a:endParaRPr lang="en-US" dirty="0">
              <a:ea typeface="ＭＳ Ｐゴシック" charset="0"/>
              <a:cs typeface="Gill Sans Light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Solution 2: end-to-end check and try again if necessary</a:t>
            </a:r>
          </a:p>
        </p:txBody>
      </p:sp>
      <p:sp>
        <p:nvSpPr>
          <p:cNvPr id="76804" name="Oval 5"/>
          <p:cNvSpPr>
            <a:spLocks noChangeArrowheads="1"/>
          </p:cNvSpPr>
          <p:nvPr/>
        </p:nvSpPr>
        <p:spPr bwMode="auto">
          <a:xfrm>
            <a:off x="3048000" y="3292474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5" name="Rectangle 6"/>
          <p:cNvSpPr>
            <a:spLocks noChangeArrowheads="1"/>
          </p:cNvSpPr>
          <p:nvPr/>
        </p:nvSpPr>
        <p:spPr bwMode="auto">
          <a:xfrm>
            <a:off x="3048000" y="3063874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6" name="Oval 7"/>
          <p:cNvSpPr>
            <a:spLocks noChangeArrowheads="1"/>
          </p:cNvSpPr>
          <p:nvPr/>
        </p:nvSpPr>
        <p:spPr bwMode="auto">
          <a:xfrm>
            <a:off x="3048000" y="2987674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7" name="Oval 8"/>
          <p:cNvSpPr>
            <a:spLocks noChangeArrowheads="1"/>
          </p:cNvSpPr>
          <p:nvPr/>
        </p:nvSpPr>
        <p:spPr bwMode="auto">
          <a:xfrm>
            <a:off x="8610600" y="3292474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8" name="Rectangle 9"/>
          <p:cNvSpPr>
            <a:spLocks noChangeArrowheads="1"/>
          </p:cNvSpPr>
          <p:nvPr/>
        </p:nvSpPr>
        <p:spPr bwMode="auto">
          <a:xfrm>
            <a:off x="8610600" y="3063874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9" name="Oval 10"/>
          <p:cNvSpPr>
            <a:spLocks noChangeArrowheads="1"/>
          </p:cNvSpPr>
          <p:nvPr/>
        </p:nvSpPr>
        <p:spPr bwMode="auto">
          <a:xfrm>
            <a:off x="8610600" y="2987674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0" name="Rectangle 11"/>
          <p:cNvSpPr>
            <a:spLocks noChangeArrowheads="1"/>
          </p:cNvSpPr>
          <p:nvPr/>
        </p:nvSpPr>
        <p:spPr bwMode="auto">
          <a:xfrm>
            <a:off x="3810000" y="1616074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1" name="Oval 12"/>
          <p:cNvSpPr>
            <a:spLocks noChangeArrowheads="1"/>
          </p:cNvSpPr>
          <p:nvPr/>
        </p:nvSpPr>
        <p:spPr bwMode="auto">
          <a:xfrm>
            <a:off x="4038600" y="2454274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sz="200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76812" name="Text Box 13"/>
          <p:cNvSpPr txBox="1">
            <a:spLocks noChangeArrowheads="1"/>
          </p:cNvSpPr>
          <p:nvPr/>
        </p:nvSpPr>
        <p:spPr bwMode="auto">
          <a:xfrm>
            <a:off x="4022726" y="1855788"/>
            <a:ext cx="82584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Appl.</a:t>
            </a:r>
          </a:p>
        </p:txBody>
      </p:sp>
      <p:sp>
        <p:nvSpPr>
          <p:cNvPr id="76813" name="Oval 14"/>
          <p:cNvSpPr>
            <a:spLocks noChangeArrowheads="1"/>
          </p:cNvSpPr>
          <p:nvPr/>
        </p:nvSpPr>
        <p:spPr bwMode="auto">
          <a:xfrm>
            <a:off x="7239000" y="1692274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4" name="Rectangle 15"/>
          <p:cNvSpPr>
            <a:spLocks noChangeArrowheads="1"/>
          </p:cNvSpPr>
          <p:nvPr/>
        </p:nvSpPr>
        <p:spPr bwMode="auto">
          <a:xfrm>
            <a:off x="7162800" y="1616074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5" name="Oval 16"/>
          <p:cNvSpPr>
            <a:spLocks noChangeArrowheads="1"/>
          </p:cNvSpPr>
          <p:nvPr/>
        </p:nvSpPr>
        <p:spPr bwMode="auto">
          <a:xfrm>
            <a:off x="7315200" y="2454274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sz="200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76816" name="Text Box 17"/>
          <p:cNvSpPr txBox="1">
            <a:spLocks noChangeArrowheads="1"/>
          </p:cNvSpPr>
          <p:nvPr/>
        </p:nvSpPr>
        <p:spPr bwMode="auto">
          <a:xfrm>
            <a:off x="7375526" y="1855788"/>
            <a:ext cx="82584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Appl.</a:t>
            </a:r>
          </a:p>
        </p:txBody>
      </p:sp>
      <p:sp>
        <p:nvSpPr>
          <p:cNvPr id="76817" name="Line 18"/>
          <p:cNvSpPr>
            <a:spLocks noChangeShapeType="1"/>
          </p:cNvSpPr>
          <p:nvPr/>
        </p:nvSpPr>
        <p:spPr bwMode="auto">
          <a:xfrm>
            <a:off x="4267200" y="3216274"/>
            <a:ext cx="3886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8" name="Line 19"/>
          <p:cNvSpPr>
            <a:spLocks noChangeShapeType="1"/>
          </p:cNvSpPr>
          <p:nvPr/>
        </p:nvSpPr>
        <p:spPr bwMode="auto">
          <a:xfrm>
            <a:off x="4495800" y="3063874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9" name="Line 20"/>
          <p:cNvSpPr>
            <a:spLocks noChangeShapeType="1"/>
          </p:cNvSpPr>
          <p:nvPr/>
        </p:nvSpPr>
        <p:spPr bwMode="auto">
          <a:xfrm>
            <a:off x="7772400" y="3063874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69" name="Freeform 21"/>
          <p:cNvSpPr>
            <a:spLocks/>
          </p:cNvSpPr>
          <p:nvPr/>
        </p:nvSpPr>
        <p:spPr bwMode="auto">
          <a:xfrm>
            <a:off x="3656014" y="2224088"/>
            <a:ext cx="612775" cy="758825"/>
          </a:xfrm>
          <a:custGeom>
            <a:avLst/>
            <a:gdLst>
              <a:gd name="T0" fmla="*/ 0 w 384"/>
              <a:gd name="T1" fmla="*/ 2147483647 h 480"/>
              <a:gd name="T2" fmla="*/ 2147483647 w 384"/>
              <a:gd name="T3" fmla="*/ 2147483647 h 480"/>
              <a:gd name="T4" fmla="*/ 2147483647 w 384"/>
              <a:gd name="T5" fmla="*/ 2147483647 h 480"/>
              <a:gd name="T6" fmla="*/ 2147483647 w 38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80"/>
              <a:gd name="T14" fmla="*/ 384 w 38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80">
                <a:moveTo>
                  <a:pt x="0" y="480"/>
                </a:moveTo>
                <a:lnTo>
                  <a:pt x="336" y="384"/>
                </a:lnTo>
                <a:lnTo>
                  <a:pt x="384" y="288"/>
                </a:lnTo>
                <a:lnTo>
                  <a:pt x="38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70" name="Line 22"/>
          <p:cNvSpPr>
            <a:spLocks noChangeShapeType="1"/>
          </p:cNvSpPr>
          <p:nvPr/>
        </p:nvSpPr>
        <p:spPr bwMode="auto">
          <a:xfrm>
            <a:off x="4648200" y="2301874"/>
            <a:ext cx="76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71" name="Freeform 23"/>
          <p:cNvSpPr>
            <a:spLocks/>
          </p:cNvSpPr>
          <p:nvPr/>
        </p:nvSpPr>
        <p:spPr bwMode="auto">
          <a:xfrm>
            <a:off x="4724400" y="2682874"/>
            <a:ext cx="2819400" cy="457200"/>
          </a:xfrm>
          <a:custGeom>
            <a:avLst/>
            <a:gdLst>
              <a:gd name="T0" fmla="*/ 0 w 1776"/>
              <a:gd name="T1" fmla="*/ 2147483647 h 288"/>
              <a:gd name="T2" fmla="*/ 0 w 1776"/>
              <a:gd name="T3" fmla="*/ 2147483647 h 288"/>
              <a:gd name="T4" fmla="*/ 2147483647 w 1776"/>
              <a:gd name="T5" fmla="*/ 2147483647 h 288"/>
              <a:gd name="T6" fmla="*/ 2147483647 w 177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288"/>
              <a:gd name="T14" fmla="*/ 1776 w 177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288">
                <a:moveTo>
                  <a:pt x="0" y="96"/>
                </a:moveTo>
                <a:lnTo>
                  <a:pt x="0" y="288"/>
                </a:lnTo>
                <a:lnTo>
                  <a:pt x="1776" y="288"/>
                </a:lnTo>
                <a:lnTo>
                  <a:pt x="1776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72" name="Line 24"/>
          <p:cNvSpPr>
            <a:spLocks noChangeShapeType="1"/>
          </p:cNvSpPr>
          <p:nvPr/>
        </p:nvSpPr>
        <p:spPr bwMode="auto">
          <a:xfrm flipV="1">
            <a:off x="7543800" y="2225674"/>
            <a:ext cx="76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73" name="Freeform 25"/>
          <p:cNvSpPr>
            <a:spLocks/>
          </p:cNvSpPr>
          <p:nvPr/>
        </p:nvSpPr>
        <p:spPr bwMode="auto">
          <a:xfrm>
            <a:off x="7924800" y="2301874"/>
            <a:ext cx="685800" cy="685800"/>
          </a:xfrm>
          <a:custGeom>
            <a:avLst/>
            <a:gdLst>
              <a:gd name="T0" fmla="*/ 0 w 432"/>
              <a:gd name="T1" fmla="*/ 0 h 432"/>
              <a:gd name="T2" fmla="*/ 2147483647 w 432"/>
              <a:gd name="T3" fmla="*/ 2147483647 h 432"/>
              <a:gd name="T4" fmla="*/ 2147483647 w 432"/>
              <a:gd name="T5" fmla="*/ 2147483647 h 432"/>
              <a:gd name="T6" fmla="*/ 2147483647 w 432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432"/>
              <a:gd name="T14" fmla="*/ 432 w 43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432">
                <a:moveTo>
                  <a:pt x="0" y="0"/>
                </a:moveTo>
                <a:lnTo>
                  <a:pt x="48" y="288"/>
                </a:lnTo>
                <a:lnTo>
                  <a:pt x="240" y="384"/>
                </a:lnTo>
                <a:lnTo>
                  <a:pt x="432" y="43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25" name="Text Box 26"/>
          <p:cNvSpPr txBox="1">
            <a:spLocks noChangeArrowheads="1"/>
          </p:cNvSpPr>
          <p:nvPr/>
        </p:nvSpPr>
        <p:spPr bwMode="auto">
          <a:xfrm>
            <a:off x="3717926" y="1219200"/>
            <a:ext cx="1002305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Host A</a:t>
            </a:r>
          </a:p>
        </p:txBody>
      </p:sp>
      <p:sp>
        <p:nvSpPr>
          <p:cNvPr id="76826" name="Text Box 27"/>
          <p:cNvSpPr txBox="1">
            <a:spLocks noChangeArrowheads="1"/>
          </p:cNvSpPr>
          <p:nvPr/>
        </p:nvSpPr>
        <p:spPr bwMode="auto">
          <a:xfrm>
            <a:off x="7073901" y="1219200"/>
            <a:ext cx="1011795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Host B</a:t>
            </a:r>
          </a:p>
        </p:txBody>
      </p:sp>
      <p:sp>
        <p:nvSpPr>
          <p:cNvPr id="1307676" name="Freeform 28"/>
          <p:cNvSpPr>
            <a:spLocks/>
          </p:cNvSpPr>
          <p:nvPr/>
        </p:nvSpPr>
        <p:spPr bwMode="auto">
          <a:xfrm>
            <a:off x="4724400" y="2149474"/>
            <a:ext cx="2819400" cy="914400"/>
          </a:xfrm>
          <a:custGeom>
            <a:avLst/>
            <a:gdLst>
              <a:gd name="T0" fmla="*/ 2147483647 w 1776"/>
              <a:gd name="T1" fmla="*/ 2147483647 h 576"/>
              <a:gd name="T2" fmla="*/ 2147483647 w 1776"/>
              <a:gd name="T3" fmla="*/ 2147483647 h 576"/>
              <a:gd name="T4" fmla="*/ 2147483647 w 1776"/>
              <a:gd name="T5" fmla="*/ 2147483647 h 576"/>
              <a:gd name="T6" fmla="*/ 2147483647 w 1776"/>
              <a:gd name="T7" fmla="*/ 2147483647 h 576"/>
              <a:gd name="T8" fmla="*/ 2147483647 w 1776"/>
              <a:gd name="T9" fmla="*/ 2147483647 h 576"/>
              <a:gd name="T10" fmla="*/ 0 w 1776"/>
              <a:gd name="T11" fmla="*/ 0 h 5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576"/>
              <a:gd name="T20" fmla="*/ 1776 w 1776"/>
              <a:gd name="T21" fmla="*/ 576 h 5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576">
                <a:moveTo>
                  <a:pt x="1776" y="48"/>
                </a:moveTo>
                <a:lnTo>
                  <a:pt x="1728" y="288"/>
                </a:lnTo>
                <a:lnTo>
                  <a:pt x="1728" y="576"/>
                </a:lnTo>
                <a:lnTo>
                  <a:pt x="48" y="576"/>
                </a:lnTo>
                <a:lnTo>
                  <a:pt x="48" y="384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800601" y="2149474"/>
            <a:ext cx="1387475" cy="865188"/>
            <a:chOff x="2064" y="1392"/>
            <a:chExt cx="874" cy="545"/>
          </a:xfrm>
        </p:grpSpPr>
        <p:sp>
          <p:nvSpPr>
            <p:cNvPr id="76831" name="Freeform 30"/>
            <p:cNvSpPr>
              <a:spLocks/>
            </p:cNvSpPr>
            <p:nvPr/>
          </p:nvSpPr>
          <p:spPr bwMode="auto">
            <a:xfrm>
              <a:off x="2064" y="1392"/>
              <a:ext cx="116" cy="233"/>
            </a:xfrm>
            <a:custGeom>
              <a:avLst/>
              <a:gdLst>
                <a:gd name="T0" fmla="*/ 0 w 1680"/>
                <a:gd name="T1" fmla="*/ 0 h 528"/>
                <a:gd name="T2" fmla="*/ 48 w 1680"/>
                <a:gd name="T3" fmla="*/ 288 h 528"/>
                <a:gd name="T4" fmla="*/ 48 w 1680"/>
                <a:gd name="T5" fmla="*/ 528 h 528"/>
                <a:gd name="T6" fmla="*/ 1632 w 1680"/>
                <a:gd name="T7" fmla="*/ 528 h 528"/>
                <a:gd name="T8" fmla="*/ 1632 w 1680"/>
                <a:gd name="T9" fmla="*/ 336 h 528"/>
                <a:gd name="T10" fmla="*/ 1680 w 1680"/>
                <a:gd name="T11" fmla="*/ 0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0"/>
                <a:gd name="T19" fmla="*/ 0 h 528"/>
                <a:gd name="T20" fmla="*/ 1680 w 1680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0" h="528">
                  <a:moveTo>
                    <a:pt x="0" y="0"/>
                  </a:moveTo>
                  <a:lnTo>
                    <a:pt x="48" y="288"/>
                  </a:lnTo>
                  <a:lnTo>
                    <a:pt x="48" y="528"/>
                  </a:lnTo>
                  <a:lnTo>
                    <a:pt x="1632" y="528"/>
                  </a:lnTo>
                  <a:lnTo>
                    <a:pt x="1632" y="336"/>
                  </a:lnTo>
                  <a:lnTo>
                    <a:pt x="1680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0" tIns="45716" rIns="91430" bIns="45716">
              <a:spAutoFit/>
            </a:bodyPr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6832" name="Text Box 31"/>
            <p:cNvSpPr txBox="1">
              <a:spLocks noChangeArrowheads="1"/>
            </p:cNvSpPr>
            <p:nvPr/>
          </p:nvSpPr>
          <p:spPr bwMode="auto">
            <a:xfrm>
              <a:off x="2582" y="1687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Gill Sans Light"/>
                  <a:cs typeface="Gill Sans Light"/>
                </a:rPr>
                <a:t>OK</a:t>
              </a:r>
            </a:p>
          </p:txBody>
        </p:sp>
      </p:grpSp>
      <p:cxnSp>
        <p:nvCxnSpPr>
          <p:cNvPr id="1307680" name="AutoShape 32"/>
          <p:cNvCxnSpPr>
            <a:cxnSpLocks noChangeShapeType="1"/>
            <a:stCxn id="76809" idx="1"/>
            <a:endCxn id="76816" idx="2"/>
          </p:cNvCxnSpPr>
          <p:nvPr/>
        </p:nvCxnSpPr>
        <p:spPr bwMode="auto">
          <a:xfrm rot="16200000" flipV="1">
            <a:off x="7838337" y="2148455"/>
            <a:ext cx="754104" cy="968971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07681" name="AutoShape 33"/>
          <p:cNvCxnSpPr>
            <a:cxnSpLocks noChangeShapeType="1"/>
            <a:stCxn id="76806" idx="4"/>
            <a:endCxn id="1307669" idx="3"/>
          </p:cNvCxnSpPr>
          <p:nvPr/>
        </p:nvCxnSpPr>
        <p:spPr bwMode="auto">
          <a:xfrm rot="5400000" flipH="1" flipV="1">
            <a:off x="3338513" y="2219324"/>
            <a:ext cx="944562" cy="915988"/>
          </a:xfrm>
          <a:prstGeom prst="curvedConnector5">
            <a:avLst>
              <a:gd name="adj1" fmla="val -23194"/>
              <a:gd name="adj2" fmla="val 124958"/>
              <a:gd name="adj3" fmla="val 143023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99048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7652" grpId="0" build="p" autoUpdateAnimBg="0"/>
      <p:bldP spid="1307669" grpId="0" animBg="1"/>
      <p:bldP spid="1307670" grpId="0" animBg="1"/>
      <p:bldP spid="1307671" grpId="0" animBg="1"/>
      <p:bldP spid="1307672" grpId="0" animBg="1"/>
      <p:bldP spid="1307673" grpId="0" animBg="1"/>
      <p:bldP spid="130767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Discussion</a:t>
            </a:r>
          </a:p>
        </p:txBody>
      </p:sp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10785476" cy="46370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Solution 1 is incomplete</a:t>
            </a:r>
          </a:p>
          <a:p>
            <a:pPr marL="457200" lvl="1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What happens if memory is corrupted?</a:t>
            </a:r>
          </a:p>
          <a:p>
            <a:pPr marL="457200" lvl="1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Receiver has to do the check anyway!</a:t>
            </a:r>
          </a:p>
          <a:p>
            <a:pPr marL="0" indent="0">
              <a:buNone/>
            </a:pPr>
            <a:endParaRPr lang="en-US" dirty="0">
              <a:ea typeface="ＭＳ Ｐゴシック" charset="0"/>
              <a:cs typeface="Gill Sans Light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Solution 2 is complete</a:t>
            </a:r>
          </a:p>
          <a:p>
            <a:pPr marL="457200" lvl="1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Full functionality can be entirely implemented at application layer with no need for reliability from lower layers</a:t>
            </a:r>
          </a:p>
          <a:p>
            <a:pPr marL="0" indent="0">
              <a:buNone/>
            </a:pPr>
            <a:endParaRPr lang="en-US" i="1" dirty="0">
              <a:ea typeface="ＭＳ Ｐゴシック" charset="0"/>
              <a:cs typeface="Gill Sans Light"/>
            </a:endParaRPr>
          </a:p>
          <a:p>
            <a:pPr marL="0" indent="0">
              <a:buNone/>
            </a:pPr>
            <a:r>
              <a:rPr lang="en-US" i="1" dirty="0">
                <a:ea typeface="ＭＳ Ｐゴシック" charset="0"/>
                <a:cs typeface="Gill Sans Light"/>
              </a:rPr>
              <a:t>Is there any need to implement reliability at lower layers?</a:t>
            </a:r>
          </a:p>
          <a:p>
            <a:pPr marL="457200" lvl="1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Well, it could be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886836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969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End-to-End Principle</a:t>
            </a:r>
          </a:p>
        </p:txBody>
      </p:sp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158" y="1371600"/>
            <a:ext cx="9855200" cy="5105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>
                <a:ea typeface="ＭＳ Ｐゴシック" charset="0"/>
                <a:cs typeface="Gill Sans Light"/>
              </a:rPr>
              <a:t>Implementing complex functionality in the network:</a:t>
            </a: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- Doesn’</a:t>
            </a:r>
            <a:r>
              <a:rPr lang="en-US" altLang="ja-JP" dirty="0">
                <a:ea typeface="ＭＳ Ｐゴシック" charset="0"/>
                <a:cs typeface="Gill Sans Light"/>
              </a:rPr>
              <a:t>t always reduce host implementation complexity</a:t>
            </a: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- Does increase network complexity</a:t>
            </a: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- Probably imposes delay and overhead on all applications, even if they don’</a:t>
            </a:r>
            <a:r>
              <a:rPr lang="en-US" altLang="ja-JP" dirty="0">
                <a:ea typeface="ＭＳ Ｐゴシック" charset="0"/>
                <a:cs typeface="Gill Sans Light"/>
              </a:rPr>
              <a:t>t need functionality</a:t>
            </a:r>
          </a:p>
          <a:p>
            <a:endParaRPr lang="en-US" dirty="0">
              <a:ea typeface="ＭＳ Ｐゴシック" charset="0"/>
              <a:cs typeface="Gill Sans Light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However, implementing in network can enhance performance in some cases</a:t>
            </a:r>
          </a:p>
          <a:p>
            <a:pPr lvl="1"/>
            <a:r>
              <a:rPr lang="en-US" sz="2400" dirty="0">
                <a:ea typeface="ＭＳ Ｐゴシック" charset="0"/>
                <a:cs typeface="Gill Sans Light"/>
              </a:rPr>
              <a:t>e.g., very </a:t>
            </a:r>
            <a:r>
              <a:rPr lang="en-US" sz="2400" dirty="0" err="1">
                <a:ea typeface="ＭＳ Ｐゴシック" charset="0"/>
                <a:cs typeface="Gill Sans Light"/>
              </a:rPr>
              <a:t>lossy</a:t>
            </a:r>
            <a:r>
              <a:rPr lang="en-US" sz="2400" dirty="0">
                <a:ea typeface="ＭＳ Ｐゴシック" charset="0"/>
                <a:cs typeface="Gill Sans Light"/>
              </a:rPr>
              <a:t> link</a:t>
            </a:r>
          </a:p>
          <a:p>
            <a:pPr lvl="1"/>
            <a:endParaRPr lang="en-US" sz="2400" dirty="0">
              <a:ea typeface="ＭＳ Ｐゴシック" charset="0"/>
              <a:cs typeface="Gill Sans Light"/>
            </a:endParaRPr>
          </a:p>
          <a:p>
            <a:endParaRPr lang="en-US" sz="2600" dirty="0"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44476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74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Conservative Interpretation of E2E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9372600" cy="4572000"/>
          </a:xfrm>
        </p:spPr>
        <p:txBody>
          <a:bodyPr/>
          <a:lstStyle/>
          <a:p>
            <a:pPr algn="ctr"/>
            <a:endParaRPr lang="en-US" dirty="0">
              <a:ea typeface="ＭＳ Ｐゴシック" charset="0"/>
              <a:cs typeface="Gill Sans Light"/>
            </a:endParaRPr>
          </a:p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Gill Sans Light"/>
              </a:rPr>
              <a:t>Don’</a:t>
            </a:r>
            <a:r>
              <a:rPr lang="en-US" altLang="ja-JP" dirty="0">
                <a:ea typeface="ＭＳ Ｐゴシック" charset="0"/>
                <a:cs typeface="Gill Sans Light"/>
              </a:rPr>
              <a:t>t implement a function at the lower levels of the system unless it can be completely implemented at this level</a:t>
            </a:r>
          </a:p>
          <a:p>
            <a:pPr algn="ctr"/>
            <a:endParaRPr lang="en-US" dirty="0">
              <a:ea typeface="ＭＳ Ｐゴシック" charset="0"/>
              <a:cs typeface="Gill Sans Light"/>
            </a:endParaRPr>
          </a:p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Gill Sans Light"/>
              </a:rPr>
              <a:t>Or: Unless you can relieve the burden from hosts, don’</a:t>
            </a:r>
            <a:r>
              <a:rPr lang="en-US" altLang="ja-JP" dirty="0">
                <a:ea typeface="ＭＳ Ｐゴシック" charset="0"/>
                <a:cs typeface="Gill Sans Light"/>
              </a:rPr>
              <a:t>t bother</a:t>
            </a:r>
            <a:endParaRPr lang="en-US" dirty="0"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0757039"/>
      </p:ext>
    </p:extLst>
  </p:cSld>
  <p:clrMapOvr>
    <a:masterClrMapping/>
  </p:clrMapOvr>
  <p:transition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Moderate Interpretation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10210800" cy="510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Gill Sans Light"/>
              </a:rPr>
              <a:t>Think twice before implementing functionality in the network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Gill Sans Light"/>
            </a:endParaRPr>
          </a:p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Gill Sans Light"/>
              </a:rPr>
              <a:t>If hosts can implement functionality correctly, implement it in a lower layer only as a performance enhancement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Gill Sans Light"/>
            </a:endParaRPr>
          </a:p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Gill Sans Light"/>
              </a:rPr>
              <a:t>But do so only if it does not impose burden on applications that do not require that functionality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Gill Sans Light"/>
            </a:endParaRPr>
          </a:p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Gill Sans Light"/>
              </a:rPr>
              <a:t>This is the interpretation we are using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4757874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sz="2800" dirty="0">
                <a:ea typeface="굴림" panose="020B0600000101010101" pitchFamily="34" charset="-127"/>
              </a:rPr>
              <a:t>Recall: The promise of distributed systems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11125200" cy="5486400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i="1" dirty="0">
                <a:solidFill>
                  <a:schemeClr val="accent1"/>
                </a:solidFill>
                <a:ea typeface="굴림" panose="020B0600000101010101" pitchFamily="34" charset="-127"/>
              </a:rPr>
              <a:t>Availability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Proportion of time system is in functioning condition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=&gt; One machine goes down, use another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i="1" dirty="0">
                <a:solidFill>
                  <a:schemeClr val="accent1"/>
                </a:solidFill>
                <a:ea typeface="굴림" panose="020B0600000101010101" pitchFamily="34" charset="-127"/>
              </a:rPr>
              <a:t>Fault-tolerance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System has well-defined </a:t>
            </a:r>
            <a:r>
              <a:rPr lang="en-US" altLang="ko-KR" dirty="0" err="1">
                <a:ea typeface="굴림" panose="020B0600000101010101" pitchFamily="34" charset="-127"/>
              </a:rPr>
              <a:t>behaviour</a:t>
            </a:r>
            <a:r>
              <a:rPr lang="en-US" altLang="ko-KR" dirty="0">
                <a:ea typeface="굴림" panose="020B0600000101010101" pitchFamily="34" charset="-127"/>
              </a:rPr>
              <a:t> when fault occurs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=&gt; Store data in multiple locations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i="1" dirty="0">
                <a:solidFill>
                  <a:schemeClr val="accent1"/>
                </a:solidFill>
                <a:ea typeface="굴림" panose="020B0600000101010101" pitchFamily="34" charset="-127"/>
              </a:rPr>
              <a:t>Scalability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Ability to add resources to system to support more work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 typeface="Symbol" panose="05050102010706020507" pitchFamily="18" charset="2"/>
              <a:buChar char="Þ"/>
            </a:pPr>
            <a:r>
              <a:rPr lang="en-US" altLang="ko-KR" dirty="0">
                <a:ea typeface="굴림" panose="020B0600000101010101" pitchFamily="34" charset="-127"/>
              </a:rPr>
              <a:t>Just add machines when need more storage/processing power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 typeface="Symbol" panose="05050102010706020507" pitchFamily="18" charset="2"/>
              <a:buChar char="Þ"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spcBef>
                <a:spcPct val="10000"/>
              </a:spcBef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Transparency</a:t>
            </a:r>
          </a:p>
          <a:p>
            <a:pPr marL="0" indent="0" algn="ctr">
              <a:spcBef>
                <a:spcPct val="1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The ability of the system to mask its complexity behind a simple interface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 typeface="Symbol" panose="05050102010706020507" pitchFamily="18" charset="2"/>
              <a:buChar char="Þ"/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49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Remote Procedure Call (RPC)</a:t>
            </a:r>
            <a:endParaRPr lang="en-US" altLang="ko-KR" dirty="0"/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10515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Raw messaging is a bit too low-level for programming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Must wrap up information into message at source</a:t>
            </a:r>
          </a:p>
          <a:p>
            <a:pPr lvl="1"/>
            <a:r>
              <a:rPr lang="en-US" altLang="ko-KR" dirty="0"/>
              <a:t>Must decide what to do with message at destination</a:t>
            </a:r>
          </a:p>
          <a:p>
            <a:pPr lvl="1"/>
            <a:r>
              <a:rPr lang="en-US" altLang="ko-KR" dirty="0"/>
              <a:t>May need to sit and wait for multiple messages to arrive</a:t>
            </a:r>
          </a:p>
          <a:p>
            <a:pPr lvl="1"/>
            <a:r>
              <a:rPr lang="en-US" altLang="ko-KR" dirty="0"/>
              <a:t>And must deal with machine representation by hand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b="1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9781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Remote Procedure Call (RPC)</a:t>
            </a:r>
            <a:endParaRPr lang="en-US" altLang="ko-KR" dirty="0"/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10515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Another option: Remote Procedure Call (RPC)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Calls a procedure on a remote machine</a:t>
            </a:r>
          </a:p>
          <a:p>
            <a:pPr lvl="1"/>
            <a:r>
              <a:rPr lang="en-US" dirty="0"/>
              <a:t>Idea: Make communication look like an ordinary function call</a:t>
            </a:r>
          </a:p>
          <a:p>
            <a:pPr lvl="1"/>
            <a:r>
              <a:rPr lang="en-US" altLang="ko-KR" dirty="0"/>
              <a:t>Automate all of the complexity of translating between representations</a:t>
            </a:r>
          </a:p>
          <a:p>
            <a:pPr lvl="1"/>
            <a:r>
              <a:rPr lang="en-US" altLang="ko-KR" dirty="0"/>
              <a:t>Client calls: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remoteFileSystem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Read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rutabaga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 lvl="1"/>
            <a:r>
              <a:rPr lang="en-US" altLang="ko-KR" dirty="0"/>
              <a:t>Translated automatically into call on server: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fileSys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Read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rutabaga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 marL="457200" lvl="1" indent="0">
              <a:buNone/>
            </a:pPr>
            <a:endParaRPr lang="en-US" altLang="ko-KR" b="1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1253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1882348" y="1346289"/>
            <a:ext cx="2826268" cy="1411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latin typeface="Gill Sans MT" panose="020B0502020104020203" pitchFamily="34" charset="77"/>
              </a:rPr>
              <a:t>Client (caller)</a:t>
            </a:r>
          </a:p>
          <a:p>
            <a:r>
              <a:rPr lang="en-US" altLang="en-US" dirty="0">
                <a:latin typeface="Gill Sans MT" panose="020B0502020104020203" pitchFamily="34" charset="77"/>
              </a:rPr>
              <a:t>  </a:t>
            </a:r>
          </a:p>
          <a:p>
            <a:r>
              <a:rPr lang="en-US" altLang="en-US" dirty="0">
                <a:latin typeface="Courier" pitchFamily="2" charset="0"/>
              </a:rPr>
              <a:t>r = f(v1, v2);</a:t>
            </a:r>
          </a:p>
          <a:p>
            <a:endParaRPr lang="en-US" altLang="en-US" dirty="0">
              <a:latin typeface="Gill Sans MT" panose="020B0502020104020203" pitchFamily="34" charset="77"/>
            </a:endParaRPr>
          </a:p>
        </p:txBody>
      </p:sp>
      <p:sp>
        <p:nvSpPr>
          <p:cNvPr id="996357" name="Rectangle 5"/>
          <p:cNvSpPr>
            <a:spLocks noChangeArrowheads="1"/>
          </p:cNvSpPr>
          <p:nvPr/>
        </p:nvSpPr>
        <p:spPr bwMode="auto">
          <a:xfrm>
            <a:off x="1882348" y="4263093"/>
            <a:ext cx="2826268" cy="1507477"/>
          </a:xfrm>
          <a:prstGeom prst="rect">
            <a:avLst/>
          </a:prstGeom>
          <a:solidFill>
            <a:srgbClr val="FFC0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t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latin typeface="Gill Sans MT" panose="020B0502020104020203" pitchFamily="34" charset="77"/>
              </a:rPr>
              <a:t>Server (</a:t>
            </a:r>
            <a:r>
              <a:rPr lang="en-US" altLang="en-US" dirty="0" err="1">
                <a:latin typeface="Gill Sans MT" panose="020B0502020104020203" pitchFamily="34" charset="77"/>
              </a:rPr>
              <a:t>callee</a:t>
            </a:r>
            <a:r>
              <a:rPr lang="en-US" altLang="en-US" dirty="0">
                <a:latin typeface="Gill Sans MT" panose="020B0502020104020203" pitchFamily="34" charset="77"/>
              </a:rPr>
              <a:t>)</a:t>
            </a:r>
          </a:p>
          <a:p>
            <a:endParaRPr lang="en-US" altLang="en-US" dirty="0">
              <a:latin typeface="Gill Sans MT" panose="020B0502020104020203" pitchFamily="34" charset="77"/>
            </a:endParaRPr>
          </a:p>
          <a:p>
            <a:r>
              <a:rPr lang="en-US" altLang="en-US" dirty="0" err="1">
                <a:latin typeface="Courier" pitchFamily="2" charset="0"/>
              </a:rPr>
              <a:t>res_t</a:t>
            </a:r>
            <a:r>
              <a:rPr lang="en-US" altLang="en-US" dirty="0">
                <a:latin typeface="Courier" pitchFamily="2" charset="0"/>
              </a:rPr>
              <a:t> f(a1, a2)</a:t>
            </a:r>
          </a:p>
        </p:txBody>
      </p:sp>
      <p:grpSp>
        <p:nvGrpSpPr>
          <p:cNvPr id="996392" name="Group 40"/>
          <p:cNvGrpSpPr>
            <a:grpSpLocks/>
          </p:cNvGrpSpPr>
          <p:nvPr/>
        </p:nvGrpSpPr>
        <p:grpSpPr bwMode="auto">
          <a:xfrm>
            <a:off x="4736762" y="1619256"/>
            <a:ext cx="1525889" cy="428625"/>
            <a:chOff x="1344" y="937"/>
            <a:chExt cx="1104" cy="270"/>
          </a:xfrm>
        </p:grpSpPr>
        <p:sp>
          <p:nvSpPr>
            <p:cNvPr id="30771" name="Line 11"/>
            <p:cNvSpPr>
              <a:spLocks noChangeShapeType="1"/>
            </p:cNvSpPr>
            <p:nvPr/>
          </p:nvSpPr>
          <p:spPr bwMode="auto">
            <a:xfrm>
              <a:off x="1344" y="12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0772" name="Text Box 16"/>
            <p:cNvSpPr txBox="1">
              <a:spLocks noChangeArrowheads="1"/>
            </p:cNvSpPr>
            <p:nvPr/>
          </p:nvSpPr>
          <p:spPr bwMode="auto">
            <a:xfrm>
              <a:off x="1599" y="937"/>
              <a:ext cx="453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MT" panose="020B0502020104020203" pitchFamily="34" charset="77"/>
                </a:rPr>
                <a:t>call</a:t>
              </a:r>
            </a:p>
          </p:txBody>
        </p:sp>
      </p:grpSp>
      <p:grpSp>
        <p:nvGrpSpPr>
          <p:cNvPr id="996403" name="Group 51"/>
          <p:cNvGrpSpPr>
            <a:grpSpLocks/>
          </p:cNvGrpSpPr>
          <p:nvPr/>
        </p:nvGrpSpPr>
        <p:grpSpPr bwMode="auto">
          <a:xfrm>
            <a:off x="4736761" y="2341571"/>
            <a:ext cx="1752600" cy="449264"/>
            <a:chOff x="1344" y="1392"/>
            <a:chExt cx="1104" cy="283"/>
          </a:xfrm>
        </p:grpSpPr>
        <p:sp>
          <p:nvSpPr>
            <p:cNvPr id="30769" name="Line 12"/>
            <p:cNvSpPr>
              <a:spLocks noChangeShapeType="1"/>
            </p:cNvSpPr>
            <p:nvPr/>
          </p:nvSpPr>
          <p:spPr bwMode="auto">
            <a:xfrm flipH="1">
              <a:off x="1344" y="1392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0770" name="Text Box 17"/>
            <p:cNvSpPr txBox="1">
              <a:spLocks noChangeArrowheads="1"/>
            </p:cNvSpPr>
            <p:nvPr/>
          </p:nvSpPr>
          <p:spPr bwMode="auto">
            <a:xfrm>
              <a:off x="1499" y="1405"/>
              <a:ext cx="64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MT" panose="020B0502020104020203" pitchFamily="34" charset="77"/>
                </a:rPr>
                <a:t>return</a:t>
              </a:r>
            </a:p>
          </p:txBody>
        </p:sp>
      </p:grpSp>
      <p:grpSp>
        <p:nvGrpSpPr>
          <p:cNvPr id="996402" name="Group 50"/>
          <p:cNvGrpSpPr>
            <a:grpSpLocks/>
          </p:cNvGrpSpPr>
          <p:nvPr/>
        </p:nvGrpSpPr>
        <p:grpSpPr bwMode="auto">
          <a:xfrm>
            <a:off x="7161476" y="2341569"/>
            <a:ext cx="1541462" cy="428626"/>
            <a:chOff x="3024" y="1392"/>
            <a:chExt cx="1104" cy="270"/>
          </a:xfrm>
        </p:grpSpPr>
        <p:sp>
          <p:nvSpPr>
            <p:cNvPr id="30765" name="Line 14"/>
            <p:cNvSpPr>
              <a:spLocks noChangeShapeType="1"/>
            </p:cNvSpPr>
            <p:nvPr/>
          </p:nvSpPr>
          <p:spPr bwMode="auto">
            <a:xfrm flipH="1">
              <a:off x="3024" y="1392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0766" name="Text Box 19"/>
            <p:cNvSpPr txBox="1">
              <a:spLocks noChangeArrowheads="1"/>
            </p:cNvSpPr>
            <p:nvPr/>
          </p:nvSpPr>
          <p:spPr bwMode="auto">
            <a:xfrm>
              <a:off x="3152" y="1392"/>
              <a:ext cx="807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MT" panose="020B0502020104020203" pitchFamily="34" charset="77"/>
                </a:rPr>
                <a:t>receive</a:t>
              </a:r>
            </a:p>
          </p:txBody>
        </p:sp>
      </p:grpSp>
      <p:grpSp>
        <p:nvGrpSpPr>
          <p:cNvPr id="996400" name="Group 48"/>
          <p:cNvGrpSpPr>
            <a:grpSpLocks/>
          </p:cNvGrpSpPr>
          <p:nvPr/>
        </p:nvGrpSpPr>
        <p:grpSpPr bwMode="auto">
          <a:xfrm>
            <a:off x="4736762" y="4719645"/>
            <a:ext cx="1410001" cy="441325"/>
            <a:chOff x="1344" y="2362"/>
            <a:chExt cx="1104" cy="278"/>
          </a:xfrm>
        </p:grpSpPr>
        <p:sp>
          <p:nvSpPr>
            <p:cNvPr id="30759" name="Line 28"/>
            <p:cNvSpPr>
              <a:spLocks noChangeShapeType="1"/>
            </p:cNvSpPr>
            <p:nvPr/>
          </p:nvSpPr>
          <p:spPr bwMode="auto">
            <a:xfrm>
              <a:off x="1344" y="264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0760" name="Text Box 30"/>
            <p:cNvSpPr txBox="1">
              <a:spLocks noChangeArrowheads="1"/>
            </p:cNvSpPr>
            <p:nvPr/>
          </p:nvSpPr>
          <p:spPr bwMode="auto">
            <a:xfrm>
              <a:off x="1474" y="2362"/>
              <a:ext cx="806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MT" panose="020B0502020104020203" pitchFamily="34" charset="77"/>
                </a:rPr>
                <a:t>return</a:t>
              </a:r>
            </a:p>
          </p:txBody>
        </p:sp>
      </p:grpSp>
      <p:grpSp>
        <p:nvGrpSpPr>
          <p:cNvPr id="996399" name="Group 47"/>
          <p:cNvGrpSpPr>
            <a:grpSpLocks/>
          </p:cNvGrpSpPr>
          <p:nvPr/>
        </p:nvGrpSpPr>
        <p:grpSpPr bwMode="auto">
          <a:xfrm>
            <a:off x="4736761" y="5465773"/>
            <a:ext cx="1752600" cy="428626"/>
            <a:chOff x="1344" y="2832"/>
            <a:chExt cx="1104" cy="270"/>
          </a:xfrm>
        </p:grpSpPr>
        <p:sp>
          <p:nvSpPr>
            <p:cNvPr id="30757" name="Line 29"/>
            <p:cNvSpPr>
              <a:spLocks noChangeShapeType="1"/>
            </p:cNvSpPr>
            <p:nvPr/>
          </p:nvSpPr>
          <p:spPr bwMode="auto">
            <a:xfrm flipH="1">
              <a:off x="1344" y="2832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0758" name="Text Box 31"/>
            <p:cNvSpPr txBox="1">
              <a:spLocks noChangeArrowheads="1"/>
            </p:cNvSpPr>
            <p:nvPr/>
          </p:nvSpPr>
          <p:spPr bwMode="auto">
            <a:xfrm>
              <a:off x="1508" y="2832"/>
              <a:ext cx="395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MT" panose="020B0502020104020203" pitchFamily="34" charset="77"/>
                </a:rPr>
                <a:t>call</a:t>
              </a:r>
            </a:p>
          </p:txBody>
        </p:sp>
      </p:grpSp>
      <p:sp>
        <p:nvSpPr>
          <p:cNvPr id="996389" name="Text Box 37"/>
          <p:cNvSpPr txBox="1">
            <a:spLocks noChangeArrowheads="1"/>
          </p:cNvSpPr>
          <p:nvPr/>
        </p:nvSpPr>
        <p:spPr bwMode="auto">
          <a:xfrm>
            <a:off x="6073061" y="4079779"/>
            <a:ext cx="114208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dirty="0">
                <a:latin typeface="Gill Sans MT" panose="020B0502020104020203" pitchFamily="34" charset="77"/>
              </a:rPr>
              <a:t>bundle</a:t>
            </a:r>
          </a:p>
          <a:p>
            <a:pPr algn="ctr">
              <a:spcBef>
                <a:spcPct val="0"/>
              </a:spcBef>
            </a:pPr>
            <a:r>
              <a:rPr lang="en-US" altLang="en-US" dirty="0">
                <a:latin typeface="Gill Sans MT" panose="020B0502020104020203" pitchFamily="34" charset="77"/>
              </a:rPr>
              <a:t>ret </a:t>
            </a:r>
            <a:r>
              <a:rPr lang="en-US" altLang="en-US" dirty="0" err="1">
                <a:latin typeface="Gill Sans MT" panose="020B0502020104020203" pitchFamily="34" charset="77"/>
              </a:rPr>
              <a:t>vals</a:t>
            </a:r>
            <a:endParaRPr lang="en-US" altLang="en-US" dirty="0">
              <a:latin typeface="Gill Sans MT" panose="020B0502020104020203" pitchFamily="34" charset="77"/>
            </a:endParaRPr>
          </a:p>
        </p:txBody>
      </p:sp>
      <p:sp>
        <p:nvSpPr>
          <p:cNvPr id="996390" name="Text Box 38"/>
          <p:cNvSpPr txBox="1">
            <a:spLocks noChangeArrowheads="1"/>
          </p:cNvSpPr>
          <p:nvPr/>
        </p:nvSpPr>
        <p:spPr bwMode="auto">
          <a:xfrm>
            <a:off x="5974081" y="2633668"/>
            <a:ext cx="1405815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dirty="0">
                <a:latin typeface="Gill Sans MT" panose="020B0502020104020203" pitchFamily="34" charset="77"/>
              </a:rPr>
              <a:t>unbundle</a:t>
            </a:r>
          </a:p>
          <a:p>
            <a:pPr algn="ctr">
              <a:spcBef>
                <a:spcPct val="0"/>
              </a:spcBef>
            </a:pPr>
            <a:r>
              <a:rPr lang="en-US" altLang="en-US" dirty="0">
                <a:latin typeface="Gill Sans MT" panose="020B0502020104020203" pitchFamily="34" charset="77"/>
              </a:rPr>
              <a:t>ret </a:t>
            </a:r>
            <a:r>
              <a:rPr lang="en-US" altLang="en-US" dirty="0" err="1">
                <a:latin typeface="Gill Sans MT" panose="020B0502020104020203" pitchFamily="34" charset="77"/>
              </a:rPr>
              <a:t>vals</a:t>
            </a:r>
            <a:endParaRPr lang="en-US" altLang="en-US" dirty="0">
              <a:latin typeface="Gill Sans MT" panose="020B0502020104020203" pitchFamily="34" charset="77"/>
            </a:endParaRPr>
          </a:p>
        </p:txBody>
      </p:sp>
      <p:grpSp>
        <p:nvGrpSpPr>
          <p:cNvPr id="51" name="Group 42">
            <a:extLst>
              <a:ext uri="{FF2B5EF4-FFF2-40B4-BE49-F238E27FC236}">
                <a16:creationId xmlns:a16="http://schemas.microsoft.com/office/drawing/2014/main" id="{3A752781-01B8-6140-9A14-31577E22C4F3}"/>
              </a:ext>
            </a:extLst>
          </p:cNvPr>
          <p:cNvGrpSpPr>
            <a:grpSpLocks/>
          </p:cNvGrpSpPr>
          <p:nvPr/>
        </p:nvGrpSpPr>
        <p:grpSpPr bwMode="auto">
          <a:xfrm>
            <a:off x="7161476" y="4779972"/>
            <a:ext cx="1579562" cy="428625"/>
            <a:chOff x="3024" y="960"/>
            <a:chExt cx="1104" cy="270"/>
          </a:xfrm>
        </p:grpSpPr>
        <p:sp>
          <p:nvSpPr>
            <p:cNvPr id="52" name="Line 13">
              <a:extLst>
                <a:ext uri="{FF2B5EF4-FFF2-40B4-BE49-F238E27FC236}">
                  <a16:creationId xmlns:a16="http://schemas.microsoft.com/office/drawing/2014/main" id="{08C2E3FA-4E4D-8F4C-869D-58AC64B4F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2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" name="Text Box 18">
              <a:extLst>
                <a:ext uri="{FF2B5EF4-FFF2-40B4-BE49-F238E27FC236}">
                  <a16:creationId xmlns:a16="http://schemas.microsoft.com/office/drawing/2014/main" id="{3888C264-7BE8-5149-A160-6961E6F21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5" y="960"/>
              <a:ext cx="551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MT" panose="020B0502020104020203" pitchFamily="34" charset="77"/>
                </a:rPr>
                <a:t>send</a:t>
              </a:r>
            </a:p>
          </p:txBody>
        </p:sp>
      </p:grpSp>
      <p:grpSp>
        <p:nvGrpSpPr>
          <p:cNvPr id="54" name="Group 50">
            <a:extLst>
              <a:ext uri="{FF2B5EF4-FFF2-40B4-BE49-F238E27FC236}">
                <a16:creationId xmlns:a16="http://schemas.microsoft.com/office/drawing/2014/main" id="{D0E792B3-A5A7-0A42-A158-D1E6354BE7AA}"/>
              </a:ext>
            </a:extLst>
          </p:cNvPr>
          <p:cNvGrpSpPr>
            <a:grpSpLocks/>
          </p:cNvGrpSpPr>
          <p:nvPr/>
        </p:nvGrpSpPr>
        <p:grpSpPr bwMode="auto">
          <a:xfrm>
            <a:off x="7161476" y="5465773"/>
            <a:ext cx="1579562" cy="428626"/>
            <a:chOff x="3024" y="1392"/>
            <a:chExt cx="1104" cy="270"/>
          </a:xfrm>
        </p:grpSpPr>
        <p:sp>
          <p:nvSpPr>
            <p:cNvPr id="55" name="Line 14">
              <a:extLst>
                <a:ext uri="{FF2B5EF4-FFF2-40B4-BE49-F238E27FC236}">
                  <a16:creationId xmlns:a16="http://schemas.microsoft.com/office/drawing/2014/main" id="{07D37156-378C-404A-B28B-85465BE304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1392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" name="Text Box 19">
              <a:extLst>
                <a:ext uri="{FF2B5EF4-FFF2-40B4-BE49-F238E27FC236}">
                  <a16:creationId xmlns:a16="http://schemas.microsoft.com/office/drawing/2014/main" id="{8C2F2FB1-C4C3-5F46-AD7E-E80799D4F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1392"/>
              <a:ext cx="788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MT" panose="020B0502020104020203" pitchFamily="34" charset="77"/>
                </a:rPr>
                <a:t>receive</a:t>
              </a:r>
            </a:p>
          </p:txBody>
        </p:sp>
      </p:grpSp>
      <p:sp>
        <p:nvSpPr>
          <p:cNvPr id="46" name="Line 63">
            <a:extLst>
              <a:ext uri="{FF2B5EF4-FFF2-40B4-BE49-F238E27FC236}">
                <a16:creationId xmlns:a16="http://schemas.microsoft.com/office/drawing/2014/main" id="{E9091C48-727B-FF4C-9338-13F7DE6A4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747580"/>
            <a:ext cx="8534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pic>
        <p:nvPicPr>
          <p:cNvPr id="47" name="Picture 58">
            <a:extLst>
              <a:ext uri="{FF2B5EF4-FFF2-40B4-BE49-F238E27FC236}">
                <a16:creationId xmlns:a16="http://schemas.microsoft.com/office/drawing/2014/main" id="{105857A9-5C3D-6649-B72F-8F7F302A1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05" y="5641984"/>
            <a:ext cx="11461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 Box 64">
            <a:extLst>
              <a:ext uri="{FF2B5EF4-FFF2-40B4-BE49-F238E27FC236}">
                <a16:creationId xmlns:a16="http://schemas.microsoft.com/office/drawing/2014/main" id="{E8B75330-E9AE-5941-879E-6D70185DF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952" y="3290380"/>
            <a:ext cx="1555535" cy="42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latin typeface="Gill Sans MT" panose="020B0502020104020203" pitchFamily="34" charset="77"/>
              </a:rPr>
              <a:t>Machine A</a:t>
            </a:r>
          </a:p>
        </p:txBody>
      </p:sp>
      <p:sp>
        <p:nvSpPr>
          <p:cNvPr id="49" name="Text Box 65">
            <a:extLst>
              <a:ext uri="{FF2B5EF4-FFF2-40B4-BE49-F238E27FC236}">
                <a16:creationId xmlns:a16="http://schemas.microsoft.com/office/drawing/2014/main" id="{C2C55C82-93D6-8C43-85AF-ABB9574C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526" y="3823780"/>
            <a:ext cx="1561306" cy="42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Gill Sans MT" panose="020B0502020104020203" pitchFamily="34" charset="77"/>
              </a:rPr>
              <a:t>Machine B</a:t>
            </a:r>
          </a:p>
        </p:txBody>
      </p:sp>
      <p:pic>
        <p:nvPicPr>
          <p:cNvPr id="50" name="Picture 58">
            <a:extLst>
              <a:ext uri="{FF2B5EF4-FFF2-40B4-BE49-F238E27FC236}">
                <a16:creationId xmlns:a16="http://schemas.microsoft.com/office/drawing/2014/main" id="{96EB117C-320E-9144-BA7D-AC86F41B9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304" y="2452743"/>
            <a:ext cx="11461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8E95F41-6943-9942-AE67-EFBBF8A77E0B}"/>
              </a:ext>
            </a:extLst>
          </p:cNvPr>
          <p:cNvGrpSpPr/>
          <p:nvPr/>
        </p:nvGrpSpPr>
        <p:grpSpPr>
          <a:xfrm>
            <a:off x="8388183" y="1884373"/>
            <a:ext cx="1905000" cy="3814084"/>
            <a:chOff x="6864183" y="1884373"/>
            <a:chExt cx="1905000" cy="3814084"/>
          </a:xfrm>
        </p:grpSpPr>
        <p:sp>
          <p:nvSpPr>
            <p:cNvPr id="57" name="Cloud">
              <a:extLst>
                <a:ext uri="{FF2B5EF4-FFF2-40B4-BE49-F238E27FC236}">
                  <a16:creationId xmlns:a16="http://schemas.microsoft.com/office/drawing/2014/main" id="{BC5C2870-3BD3-164F-B9E0-B88CB3E8A344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6864183" y="2814647"/>
              <a:ext cx="1905000" cy="1904983"/>
            </a:xfrm>
            <a:custGeom>
              <a:avLst/>
              <a:gdLst>
                <a:gd name="T0" fmla="*/ 5909 w 21600"/>
                <a:gd name="T1" fmla="*/ 873125 h 21600"/>
                <a:gd name="T2" fmla="*/ 952500 w 21600"/>
                <a:gd name="T3" fmla="*/ 1744391 h 21600"/>
                <a:gd name="T4" fmla="*/ 1903413 w 21600"/>
                <a:gd name="T5" fmla="*/ 873125 h 21600"/>
                <a:gd name="T6" fmla="*/ 952500 w 21600"/>
                <a:gd name="T7" fmla="*/ 9984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8" name="Rectangle 8">
              <a:extLst>
                <a:ext uri="{FF2B5EF4-FFF2-40B4-BE49-F238E27FC236}">
                  <a16:creationId xmlns:a16="http://schemas.microsoft.com/office/drawing/2014/main" id="{89C9F35A-EFD0-D140-BE97-1728EC6F1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183" y="1884373"/>
              <a:ext cx="1066800" cy="914400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dirty="0">
                  <a:latin typeface="Gill Sans MT" panose="020B0502020104020203" pitchFamily="34" charset="77"/>
                </a:rPr>
                <a:t>Packet</a:t>
              </a:r>
            </a:p>
            <a:p>
              <a:r>
                <a:rPr lang="en-US" altLang="en-US" sz="2000" dirty="0">
                  <a:latin typeface="Gill Sans MT" panose="020B0502020104020203" pitchFamily="34" charset="77"/>
                </a:rPr>
                <a:t>Handler</a:t>
              </a:r>
            </a:p>
          </p:txBody>
        </p:sp>
        <p:sp>
          <p:nvSpPr>
            <p:cNvPr id="59" name="Rectangle 10">
              <a:extLst>
                <a:ext uri="{FF2B5EF4-FFF2-40B4-BE49-F238E27FC236}">
                  <a16:creationId xmlns:a16="http://schemas.microsoft.com/office/drawing/2014/main" id="{DCF1CBD8-125E-3F4F-B680-71EBD600B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183" y="4784057"/>
              <a:ext cx="1066800" cy="914400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latin typeface="Gill Sans MT" panose="020B0502020104020203" pitchFamily="34" charset="77"/>
                </a:rPr>
                <a:t>Packet</a:t>
              </a:r>
            </a:p>
            <a:p>
              <a:r>
                <a:rPr lang="en-US" altLang="en-US" sz="2000">
                  <a:latin typeface="Gill Sans MT" panose="020B0502020104020203" pitchFamily="34" charset="77"/>
                </a:rPr>
                <a:t>Handler</a:t>
              </a:r>
            </a:p>
          </p:txBody>
        </p:sp>
        <p:grpSp>
          <p:nvGrpSpPr>
            <p:cNvPr id="60" name="Group 43">
              <a:extLst>
                <a:ext uri="{FF2B5EF4-FFF2-40B4-BE49-F238E27FC236}">
                  <a16:creationId xmlns:a16="http://schemas.microsoft.com/office/drawing/2014/main" id="{4220BAD3-6CCF-EB4E-B52D-C85956A117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4477" y="2798773"/>
              <a:ext cx="428626" cy="2057397"/>
              <a:chOff x="4537" y="1584"/>
              <a:chExt cx="270" cy="864"/>
            </a:xfrm>
          </p:grpSpPr>
          <p:sp>
            <p:nvSpPr>
              <p:cNvPr id="61" name="Text Box 34">
                <a:extLst>
                  <a:ext uri="{FF2B5EF4-FFF2-40B4-BE49-F238E27FC236}">
                    <a16:creationId xmlns:a16="http://schemas.microsoft.com/office/drawing/2014/main" id="{41A45217-74F9-E945-BCCC-8385BDCC6C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4387" y="1899"/>
                <a:ext cx="569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>
                    <a:latin typeface="Gill Sans MT" panose="020B0502020104020203" pitchFamily="34" charset="77"/>
                  </a:rPr>
                  <a:t>Network</a:t>
                </a:r>
              </a:p>
            </p:txBody>
          </p:sp>
          <p:sp>
            <p:nvSpPr>
              <p:cNvPr id="62" name="Line 32">
                <a:extLst>
                  <a:ext uri="{FF2B5EF4-FFF2-40B4-BE49-F238E27FC236}">
                    <a16:creationId xmlns:a16="http://schemas.microsoft.com/office/drawing/2014/main" id="{A401B393-1DBF-8D48-B5AE-74525F4966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8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63" name="Group 44">
              <a:extLst>
                <a:ext uri="{FF2B5EF4-FFF2-40B4-BE49-F238E27FC236}">
                  <a16:creationId xmlns:a16="http://schemas.microsoft.com/office/drawing/2014/main" id="{B8733D72-0C26-4D4C-81B3-8FACCBFC58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35664" y="2798773"/>
              <a:ext cx="428626" cy="1981198"/>
              <a:chOff x="4122" y="1584"/>
              <a:chExt cx="270" cy="864"/>
            </a:xfrm>
          </p:grpSpPr>
          <p:sp>
            <p:nvSpPr>
              <p:cNvPr id="64" name="Text Box 35">
                <a:extLst>
                  <a:ext uri="{FF2B5EF4-FFF2-40B4-BE49-F238E27FC236}">
                    <a16:creationId xmlns:a16="http://schemas.microsoft.com/office/drawing/2014/main" id="{439A18F6-A006-9343-99FE-6610305647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3961" y="1897"/>
                <a:ext cx="591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>
                    <a:latin typeface="Gill Sans MT" panose="020B0502020104020203" pitchFamily="34" charset="77"/>
                  </a:rPr>
                  <a:t>Network</a:t>
                </a:r>
              </a:p>
            </p:txBody>
          </p:sp>
          <p:sp>
            <p:nvSpPr>
              <p:cNvPr id="65" name="Line 33">
                <a:extLst>
                  <a:ext uri="{FF2B5EF4-FFF2-40B4-BE49-F238E27FC236}">
                    <a16:creationId xmlns:a16="http://schemas.microsoft.com/office/drawing/2014/main" id="{873DBE94-6BB0-C640-B272-678B85E77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68" y="1584"/>
                <a:ext cx="0" cy="8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</p:grpSp>
      <p:sp>
        <p:nvSpPr>
          <p:cNvPr id="67" name="Rectangle 7">
            <a:extLst>
              <a:ext uri="{FF2B5EF4-FFF2-40B4-BE49-F238E27FC236}">
                <a16:creationId xmlns:a16="http://schemas.microsoft.com/office/drawing/2014/main" id="{97000CFA-28E7-0C4B-A6EC-E03066E83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762" y="4856170"/>
            <a:ext cx="1030288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>
                <a:latin typeface="Gill Sans MT" panose="020B0502020104020203" pitchFamily="34" charset="77"/>
              </a:rPr>
              <a:t>Server</a:t>
            </a:r>
          </a:p>
          <a:p>
            <a:pPr algn="ctr"/>
            <a:r>
              <a:rPr lang="en-US" altLang="en-US" dirty="0">
                <a:latin typeface="Gill Sans MT" panose="020B0502020104020203" pitchFamily="34" charset="77"/>
              </a:rPr>
              <a:t>Stub</a:t>
            </a:r>
          </a:p>
        </p:txBody>
      </p:sp>
      <p:sp>
        <p:nvSpPr>
          <p:cNvPr id="68" name="Text Box 39">
            <a:extLst>
              <a:ext uri="{FF2B5EF4-FFF2-40B4-BE49-F238E27FC236}">
                <a16:creationId xmlns:a16="http://schemas.microsoft.com/office/drawing/2014/main" id="{56139D46-43A8-A248-8EB7-2261F7ED5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24" y="5780096"/>
            <a:ext cx="1406526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dirty="0">
                <a:latin typeface="Gill Sans MT" panose="020B0502020104020203" pitchFamily="34" charset="77"/>
              </a:rPr>
              <a:t>unbundle</a:t>
            </a:r>
          </a:p>
          <a:p>
            <a:pPr algn="ctr">
              <a:spcBef>
                <a:spcPct val="0"/>
              </a:spcBef>
            </a:pPr>
            <a:r>
              <a:rPr lang="en-US" altLang="en-US" dirty="0" err="1">
                <a:latin typeface="Gill Sans MT" panose="020B0502020104020203" pitchFamily="34" charset="77"/>
              </a:rPr>
              <a:t>args</a:t>
            </a:r>
            <a:endParaRPr lang="en-US" altLang="en-US" dirty="0">
              <a:latin typeface="Gill Sans MT" panose="020B0502020104020203" pitchFamily="34" charset="77"/>
            </a:endParaRPr>
          </a:p>
        </p:txBody>
      </p:sp>
      <p:grpSp>
        <p:nvGrpSpPr>
          <p:cNvPr id="70" name="Group 42">
            <a:extLst>
              <a:ext uri="{FF2B5EF4-FFF2-40B4-BE49-F238E27FC236}">
                <a16:creationId xmlns:a16="http://schemas.microsoft.com/office/drawing/2014/main" id="{BF56F71D-D971-9142-86D1-6DEA8703AA9A}"/>
              </a:ext>
            </a:extLst>
          </p:cNvPr>
          <p:cNvGrpSpPr>
            <a:grpSpLocks/>
          </p:cNvGrpSpPr>
          <p:nvPr/>
        </p:nvGrpSpPr>
        <p:grpSpPr bwMode="auto">
          <a:xfrm>
            <a:off x="7161476" y="1655768"/>
            <a:ext cx="1579562" cy="428625"/>
            <a:chOff x="3024" y="960"/>
            <a:chExt cx="1104" cy="270"/>
          </a:xfrm>
        </p:grpSpPr>
        <p:sp>
          <p:nvSpPr>
            <p:cNvPr id="82" name="Line 13">
              <a:extLst>
                <a:ext uri="{FF2B5EF4-FFF2-40B4-BE49-F238E27FC236}">
                  <a16:creationId xmlns:a16="http://schemas.microsoft.com/office/drawing/2014/main" id="{27AACBEF-0749-9A46-9DD9-604A71810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2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83" name="Text Box 18">
              <a:extLst>
                <a:ext uri="{FF2B5EF4-FFF2-40B4-BE49-F238E27FC236}">
                  <a16:creationId xmlns:a16="http://schemas.microsoft.com/office/drawing/2014/main" id="{379EFD7D-25C6-DD4D-97A7-5AFCF0EC3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5" y="960"/>
              <a:ext cx="551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MT" panose="020B0502020104020203" pitchFamily="34" charset="77"/>
                </a:rPr>
                <a:t>send</a:t>
              </a:r>
            </a:p>
          </p:txBody>
        </p:sp>
      </p:grpSp>
      <p:grpSp>
        <p:nvGrpSpPr>
          <p:cNvPr id="75" name="Group 46">
            <a:extLst>
              <a:ext uri="{FF2B5EF4-FFF2-40B4-BE49-F238E27FC236}">
                <a16:creationId xmlns:a16="http://schemas.microsoft.com/office/drawing/2014/main" id="{169696BD-6426-1E4B-A1AF-3F899BFB307E}"/>
              </a:ext>
            </a:extLst>
          </p:cNvPr>
          <p:cNvGrpSpPr>
            <a:grpSpLocks/>
          </p:cNvGrpSpPr>
          <p:nvPr/>
        </p:nvGrpSpPr>
        <p:grpSpPr bwMode="auto">
          <a:xfrm>
            <a:off x="5984874" y="4856170"/>
            <a:ext cx="1406526" cy="1690688"/>
            <a:chOff x="2339" y="2448"/>
            <a:chExt cx="886" cy="1065"/>
          </a:xfrm>
        </p:grpSpPr>
        <p:sp>
          <p:nvSpPr>
            <p:cNvPr id="80" name="Rectangle 7">
              <a:extLst>
                <a:ext uri="{FF2B5EF4-FFF2-40B4-BE49-F238E27FC236}">
                  <a16:creationId xmlns:a16="http://schemas.microsoft.com/office/drawing/2014/main" id="{8FCF7A81-77AE-B647-9533-CD5357DC5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48"/>
              <a:ext cx="649" cy="576"/>
            </a:xfrm>
            <a:prstGeom prst="rect">
              <a:avLst/>
            </a:prstGeom>
            <a:solidFill>
              <a:srgbClr val="FFFFBD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dirty="0">
                  <a:latin typeface="Gill Sans MT" panose="020B0502020104020203" pitchFamily="34" charset="77"/>
                </a:rPr>
                <a:t>Server</a:t>
              </a:r>
            </a:p>
            <a:p>
              <a:pPr algn="ctr"/>
              <a:r>
                <a:rPr lang="en-US" altLang="en-US" dirty="0">
                  <a:latin typeface="Gill Sans MT" panose="020B0502020104020203" pitchFamily="34" charset="77"/>
                </a:rPr>
                <a:t>Stub</a:t>
              </a:r>
            </a:p>
          </p:txBody>
        </p:sp>
        <p:sp>
          <p:nvSpPr>
            <p:cNvPr id="81" name="Text Box 39">
              <a:extLst>
                <a:ext uri="{FF2B5EF4-FFF2-40B4-BE49-F238E27FC236}">
                  <a16:creationId xmlns:a16="http://schemas.microsoft.com/office/drawing/2014/main" id="{5EAFB67C-7D90-7F46-B5F0-C89169273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" y="3030"/>
              <a:ext cx="886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dirty="0">
                  <a:latin typeface="Gill Sans MT" panose="020B0502020104020203" pitchFamily="34" charset="77"/>
                </a:rPr>
                <a:t>unbundle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dirty="0" err="1">
                  <a:latin typeface="Gill Sans MT" panose="020B0502020104020203" pitchFamily="34" charset="77"/>
                </a:rPr>
                <a:t>args</a:t>
              </a:r>
              <a:endParaRPr lang="en-US" altLang="en-US" dirty="0">
                <a:latin typeface="Gill Sans MT" panose="020B0502020104020203" pitchFamily="34" charset="77"/>
              </a:endParaRP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RPC Information Flow</a:t>
            </a:r>
            <a:endParaRPr lang="en-US" dirty="0"/>
          </a:p>
        </p:txBody>
      </p:sp>
      <p:grpSp>
        <p:nvGrpSpPr>
          <p:cNvPr id="996393" name="Group 41"/>
          <p:cNvGrpSpPr>
            <a:grpSpLocks/>
          </p:cNvGrpSpPr>
          <p:nvPr/>
        </p:nvGrpSpPr>
        <p:grpSpPr bwMode="auto">
          <a:xfrm>
            <a:off x="6162676" y="977906"/>
            <a:ext cx="1076324" cy="1668463"/>
            <a:chOff x="2370" y="533"/>
            <a:chExt cx="678" cy="1051"/>
          </a:xfrm>
        </p:grpSpPr>
        <p:sp>
          <p:nvSpPr>
            <p:cNvPr id="30751" name="Rectangle 6"/>
            <p:cNvSpPr>
              <a:spLocks noChangeArrowheads="1"/>
            </p:cNvSpPr>
            <p:nvPr/>
          </p:nvSpPr>
          <p:spPr bwMode="auto">
            <a:xfrm>
              <a:off x="2448" y="1008"/>
              <a:ext cx="576" cy="5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>
                  <a:latin typeface="Gill Sans MT" panose="020B0502020104020203" pitchFamily="34" charset="77"/>
                </a:rPr>
                <a:t>Client</a:t>
              </a:r>
            </a:p>
            <a:p>
              <a:pPr algn="ctr"/>
              <a:r>
                <a:rPr lang="en-US" altLang="en-US">
                  <a:latin typeface="Gill Sans MT" panose="020B0502020104020203" pitchFamily="34" charset="77"/>
                </a:rPr>
                <a:t>Stub</a:t>
              </a:r>
            </a:p>
          </p:txBody>
        </p:sp>
        <p:sp>
          <p:nvSpPr>
            <p:cNvPr id="30752" name="Text Box 36"/>
            <p:cNvSpPr txBox="1">
              <a:spLocks noChangeArrowheads="1"/>
            </p:cNvSpPr>
            <p:nvPr/>
          </p:nvSpPr>
          <p:spPr bwMode="auto">
            <a:xfrm>
              <a:off x="2370" y="533"/>
              <a:ext cx="678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dirty="0">
                  <a:latin typeface="Gill Sans MT" panose="020B0502020104020203" pitchFamily="34" charset="77"/>
                </a:rPr>
                <a:t>bundle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dirty="0" err="1">
                  <a:latin typeface="Gill Sans MT" panose="020B0502020104020203" pitchFamily="34" charset="77"/>
                </a:rPr>
                <a:t>args</a:t>
              </a:r>
              <a:endParaRPr lang="en-US" altLang="en-US" dirty="0">
                <a:latin typeface="Gill Sans MT" panose="020B05020201040202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353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RPC Implementation</a:t>
            </a:r>
            <a:endParaRPr lang="en-US" altLang="ko-KR" dirty="0"/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10820400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ym typeface="Symbol" panose="05050102010706020507" pitchFamily="18" charset="2"/>
              </a:rPr>
              <a:t>Request-response message passing (under covers!)</a:t>
            </a:r>
          </a:p>
          <a:p>
            <a:endParaRPr lang="en-US" altLang="ko-KR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ko-KR" dirty="0">
                <a:sym typeface="Symbol" panose="05050102010706020507" pitchFamily="18" charset="2"/>
              </a:rPr>
              <a:t>“Stub” provides glue on client/server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Client stub is responsible for “marshalling” arguments and “</a:t>
            </a:r>
            <a:r>
              <a:rPr lang="en-US" altLang="ko-KR" dirty="0" err="1">
                <a:sym typeface="Symbol" panose="05050102010706020507" pitchFamily="18" charset="2"/>
              </a:rPr>
              <a:t>unmarshalling</a:t>
            </a:r>
            <a:r>
              <a:rPr lang="en-US" altLang="ko-KR" dirty="0">
                <a:sym typeface="Symbol" panose="05050102010706020507" pitchFamily="18" charset="2"/>
              </a:rPr>
              <a:t>” the return values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Server-side stub is responsible for “</a:t>
            </a:r>
            <a:r>
              <a:rPr lang="en-US" altLang="ko-KR" dirty="0" err="1">
                <a:sym typeface="Symbol" panose="05050102010706020507" pitchFamily="18" charset="2"/>
              </a:rPr>
              <a:t>unmarshalling</a:t>
            </a:r>
            <a:r>
              <a:rPr lang="en-US" altLang="ko-KR" dirty="0">
                <a:sym typeface="Symbol" panose="05050102010706020507" pitchFamily="18" charset="2"/>
              </a:rPr>
              <a:t>” arguments and “marshalling” the return values.</a:t>
            </a:r>
          </a:p>
          <a:p>
            <a:pPr lvl="2"/>
            <a:endParaRPr lang="en-US" altLang="ko-KR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ko-KR" dirty="0">
                <a:sym typeface="Symbol" panose="05050102010706020507" pitchFamily="18" charset="2"/>
              </a:rPr>
              <a:t>Marshalling involves (depending on system)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Converting values to a canonical form, serializing objects, copying arguments passed by reference, etc. </a:t>
            </a:r>
          </a:p>
        </p:txBody>
      </p:sp>
    </p:spTree>
    <p:extLst>
      <p:ext uri="{BB962C8B-B14F-4D97-AF65-F5344CB8AC3E}">
        <p14:creationId xmlns:p14="http://schemas.microsoft.com/office/powerpoint/2010/main" val="27708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Class">
      <a:majorFont>
        <a:latin typeface="OpenDyslexic3"/>
        <a:ea typeface=""/>
        <a:cs typeface=""/>
      </a:majorFont>
      <a:minorFont>
        <a:latin typeface="OpenDyslexic 3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60</Pages>
  <Words>2902</Words>
  <Application>Microsoft Office PowerPoint</Application>
  <PresentationFormat>Widescreen</PresentationFormat>
  <Paragraphs>557</Paragraphs>
  <Slides>48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1" baseType="lpstr">
      <vt:lpstr>Arial</vt:lpstr>
      <vt:lpstr>Comic Sans MS</vt:lpstr>
      <vt:lpstr>Consolas</vt:lpstr>
      <vt:lpstr>Courier</vt:lpstr>
      <vt:lpstr>Courier New</vt:lpstr>
      <vt:lpstr>Gill Sans</vt:lpstr>
      <vt:lpstr>Gill Sans Light</vt:lpstr>
      <vt:lpstr>Gill Sans MT</vt:lpstr>
      <vt:lpstr>Helvetica</vt:lpstr>
      <vt:lpstr>OpenDyslexic 3</vt:lpstr>
      <vt:lpstr>OpenDyslexic3</vt:lpstr>
      <vt:lpstr>Symbol</vt:lpstr>
      <vt:lpstr>Office</vt:lpstr>
      <vt:lpstr>CS162 Operating Systems and Systems Programming Lecture 22   Distributed File Systems &amp; Internet</vt:lpstr>
      <vt:lpstr>Recall: What is a Distributed System?</vt:lpstr>
      <vt:lpstr>Recall: Centralised vs Distributed Systems</vt:lpstr>
      <vt:lpstr>Recall: Two types of distributed systems</vt:lpstr>
      <vt:lpstr>Recall: The promise of distributed systems</vt:lpstr>
      <vt:lpstr>Remote Procedure Call (RPC)</vt:lpstr>
      <vt:lpstr>Remote Procedure Call (RPC)</vt:lpstr>
      <vt:lpstr>RPC Information Flow</vt:lpstr>
      <vt:lpstr>RPC Implementation</vt:lpstr>
      <vt:lpstr>RPC Details (1/3)</vt:lpstr>
      <vt:lpstr>RPC Details (2/3)</vt:lpstr>
      <vt:lpstr>RPC Details (3/3)</vt:lpstr>
      <vt:lpstr>Problems with RPC: Non-Atomic Failures</vt:lpstr>
      <vt:lpstr>Problems with RPC: Performance</vt:lpstr>
      <vt:lpstr>CS162 Students Vs Elon Musk</vt:lpstr>
      <vt:lpstr>Do you believe this?</vt:lpstr>
      <vt:lpstr>Topic roadmap</vt:lpstr>
      <vt:lpstr>Distributed File Systems</vt:lpstr>
      <vt:lpstr>Virtual Filesystem Switch</vt:lpstr>
      <vt:lpstr>Example Linux mouting tree</vt:lpstr>
      <vt:lpstr>VFS Common File Model in Linux</vt:lpstr>
      <vt:lpstr>Simple Distributed File System</vt:lpstr>
      <vt:lpstr>Use of caching to reduce network load</vt:lpstr>
      <vt:lpstr>Dealing with Failures</vt:lpstr>
      <vt:lpstr>Stateless Protocol</vt:lpstr>
      <vt:lpstr>Case Study: Network File System (NFS)</vt:lpstr>
      <vt:lpstr>NFS Continued</vt:lpstr>
      <vt:lpstr>NFS Continued</vt:lpstr>
      <vt:lpstr>NFS Continued</vt:lpstr>
      <vt:lpstr>NFS Continued</vt:lpstr>
      <vt:lpstr>NFS Continued</vt:lpstr>
      <vt:lpstr>NFS Architecture</vt:lpstr>
      <vt:lpstr>NFS Cache consistency</vt:lpstr>
      <vt:lpstr>NFS Cache consistency</vt:lpstr>
      <vt:lpstr>Sequential Ordering Constraints</vt:lpstr>
      <vt:lpstr>Sequential Ordering Constraints</vt:lpstr>
      <vt:lpstr>NFS Pros and Cons</vt:lpstr>
      <vt:lpstr>Case study: The Internet</vt:lpstr>
      <vt:lpstr>The Internet: Layers, Layers, Layers</vt:lpstr>
      <vt:lpstr>The Internet: The hourglass</vt:lpstr>
      <vt:lpstr>The Internet: Implications of Hourglass</vt:lpstr>
      <vt:lpstr>The Internet: Drawbacks of Layering</vt:lpstr>
      <vt:lpstr>End-To-End Argument</vt:lpstr>
      <vt:lpstr>Example: Reliable File Transfer</vt:lpstr>
      <vt:lpstr>Discussion</vt:lpstr>
      <vt:lpstr>End-to-End Principle</vt:lpstr>
      <vt:lpstr>Conservative Interpretation of E2E</vt:lpstr>
      <vt:lpstr>Moderate Interpretation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2022-10-13T21:57:39Z</dcterms:created>
  <dcterms:modified xsi:type="dcterms:W3CDTF">2023-11-14T20:03:50Z</dcterms:modified>
</cp:coreProperties>
</file>