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39" r:id="rId2"/>
  </p:sldMasterIdLst>
  <p:notesMasterIdLst>
    <p:notesMasterId r:id="rId59"/>
  </p:notesMasterIdLst>
  <p:handoutMasterIdLst>
    <p:handoutMasterId r:id="rId60"/>
  </p:handoutMasterIdLst>
  <p:sldIdLst>
    <p:sldId id="256" r:id="rId3"/>
    <p:sldId id="867" r:id="rId4"/>
    <p:sldId id="791" r:id="rId5"/>
    <p:sldId id="790" r:id="rId6"/>
    <p:sldId id="752" r:id="rId7"/>
    <p:sldId id="753" r:id="rId8"/>
    <p:sldId id="775" r:id="rId9"/>
    <p:sldId id="866" r:id="rId10"/>
    <p:sldId id="787" r:id="rId11"/>
    <p:sldId id="757" r:id="rId12"/>
    <p:sldId id="789" r:id="rId13"/>
    <p:sldId id="776" r:id="rId14"/>
    <p:sldId id="777" r:id="rId15"/>
    <p:sldId id="764" r:id="rId16"/>
    <p:sldId id="778" r:id="rId17"/>
    <p:sldId id="779" r:id="rId18"/>
    <p:sldId id="865" r:id="rId19"/>
    <p:sldId id="780" r:id="rId20"/>
    <p:sldId id="781" r:id="rId21"/>
    <p:sldId id="785" r:id="rId22"/>
    <p:sldId id="816" r:id="rId23"/>
    <p:sldId id="817" r:id="rId24"/>
    <p:sldId id="818" r:id="rId25"/>
    <p:sldId id="819" r:id="rId26"/>
    <p:sldId id="820" r:id="rId27"/>
    <p:sldId id="821" r:id="rId28"/>
    <p:sldId id="829" r:id="rId29"/>
    <p:sldId id="822" r:id="rId30"/>
    <p:sldId id="823" r:id="rId31"/>
    <p:sldId id="824" r:id="rId32"/>
    <p:sldId id="825" r:id="rId33"/>
    <p:sldId id="826" r:id="rId34"/>
    <p:sldId id="827" r:id="rId35"/>
    <p:sldId id="828" r:id="rId36"/>
    <p:sldId id="856" r:id="rId37"/>
    <p:sldId id="830" r:id="rId38"/>
    <p:sldId id="834" r:id="rId39"/>
    <p:sldId id="859" r:id="rId40"/>
    <p:sldId id="835" r:id="rId41"/>
    <p:sldId id="836" r:id="rId42"/>
    <p:sldId id="838" r:id="rId43"/>
    <p:sldId id="839" r:id="rId44"/>
    <p:sldId id="844" r:id="rId45"/>
    <p:sldId id="845" r:id="rId46"/>
    <p:sldId id="860" r:id="rId47"/>
    <p:sldId id="846" r:id="rId48"/>
    <p:sldId id="848" r:id="rId49"/>
    <p:sldId id="849" r:id="rId50"/>
    <p:sldId id="850" r:id="rId51"/>
    <p:sldId id="814" r:id="rId52"/>
    <p:sldId id="852" r:id="rId53"/>
    <p:sldId id="854" r:id="rId54"/>
    <p:sldId id="843" r:id="rId55"/>
    <p:sldId id="855" r:id="rId56"/>
    <p:sldId id="858" r:id="rId57"/>
    <p:sldId id="864" r:id="rId58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867"/>
            <p14:sldId id="791"/>
            <p14:sldId id="790"/>
            <p14:sldId id="752"/>
            <p14:sldId id="753"/>
            <p14:sldId id="775"/>
            <p14:sldId id="866"/>
            <p14:sldId id="787"/>
            <p14:sldId id="757"/>
            <p14:sldId id="789"/>
            <p14:sldId id="776"/>
            <p14:sldId id="777"/>
            <p14:sldId id="764"/>
            <p14:sldId id="778"/>
            <p14:sldId id="779"/>
            <p14:sldId id="865"/>
            <p14:sldId id="780"/>
            <p14:sldId id="781"/>
            <p14:sldId id="785"/>
            <p14:sldId id="816"/>
            <p14:sldId id="817"/>
            <p14:sldId id="818"/>
            <p14:sldId id="819"/>
            <p14:sldId id="820"/>
            <p14:sldId id="821"/>
            <p14:sldId id="829"/>
            <p14:sldId id="822"/>
            <p14:sldId id="823"/>
            <p14:sldId id="824"/>
            <p14:sldId id="825"/>
            <p14:sldId id="826"/>
            <p14:sldId id="827"/>
            <p14:sldId id="828"/>
            <p14:sldId id="856"/>
            <p14:sldId id="830"/>
            <p14:sldId id="834"/>
            <p14:sldId id="859"/>
            <p14:sldId id="835"/>
            <p14:sldId id="836"/>
            <p14:sldId id="838"/>
            <p14:sldId id="839"/>
            <p14:sldId id="844"/>
            <p14:sldId id="845"/>
            <p14:sldId id="860"/>
            <p14:sldId id="846"/>
            <p14:sldId id="848"/>
            <p14:sldId id="849"/>
            <p14:sldId id="850"/>
            <p14:sldId id="814"/>
            <p14:sldId id="852"/>
            <p14:sldId id="854"/>
            <p14:sldId id="843"/>
            <p14:sldId id="855"/>
            <p14:sldId id="858"/>
            <p14:sldId id="8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F44C2-CC69-439E-A10B-908DDED16473}" v="4" dt="2023-08-31T06:13:00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80" autoAdjust="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81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75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8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07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43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62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36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2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9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00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43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98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47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4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6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13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0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9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14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7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67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92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221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11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90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96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1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00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31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24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799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26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703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387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89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672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19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49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0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3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1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8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5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21532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06957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53558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50905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4808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536235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9730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25454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37039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92698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869485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87052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3.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2023</a:t>
            </a:r>
          </a:p>
        </p:txBody>
      </p:sp>
    </p:spTree>
    <p:extLst>
      <p:ext uri="{BB962C8B-B14F-4D97-AF65-F5344CB8AC3E}">
        <p14:creationId xmlns:p14="http://schemas.microsoft.com/office/powerpoint/2010/main" val="64742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>
                <a:latin typeface="+mj-lt"/>
              </a:rPr>
              <a:t>CS162</a:t>
            </a:r>
            <a:br>
              <a:rPr lang="en-US" sz="3000">
                <a:latin typeface="+mj-lt"/>
              </a:rPr>
            </a:br>
            <a:r>
              <a:rPr lang="en-US" sz="3000">
                <a:latin typeface="+mj-lt"/>
              </a:rPr>
              <a:t>Operating Systems and</a:t>
            </a:r>
            <a:br>
              <a:rPr lang="en-US" sz="3000">
                <a:latin typeface="+mj-lt"/>
              </a:rPr>
            </a:br>
            <a:r>
              <a:rPr lang="en-US" sz="3000">
                <a:latin typeface="+mj-lt"/>
              </a:rPr>
              <a:t>Systems Programming</a:t>
            </a:r>
            <a:br>
              <a:rPr lang="en-US" sz="3000">
                <a:latin typeface="+mj-lt"/>
              </a:rPr>
            </a:br>
            <a:r>
              <a:rPr lang="en-US" sz="3000">
                <a:latin typeface="+mj-lt"/>
              </a:rPr>
              <a:t>Lecture 3</a:t>
            </a:r>
            <a:br>
              <a:rPr lang="en-US" sz="3000">
                <a:latin typeface="+mj-lt"/>
              </a:rPr>
            </a:br>
            <a:br>
              <a:rPr lang="en-US" sz="3000">
                <a:latin typeface="+mj-lt"/>
              </a:rPr>
            </a:br>
            <a:r>
              <a:rPr lang="en-US" sz="3000">
                <a:latin typeface="+mj-lt"/>
              </a:rPr>
              <a:t>Processes (Continued)</a:t>
            </a:r>
            <a:br>
              <a:rPr lang="en-US" sz="3000">
                <a:latin typeface="+mj-lt"/>
              </a:rPr>
            </a:br>
            <a:br>
              <a:rPr lang="en-US" sz="3000">
                <a:latin typeface="+mj-lt"/>
              </a:rPr>
            </a:br>
            <a:endParaRPr lang="en-US" sz="300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Req 3/4: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741D-0694-8C63-8CA7-A906BF8F454D}"/>
              </a:ext>
            </a:extLst>
          </p:cNvPr>
          <p:cNvSpPr txBox="1">
            <a:spLocks/>
          </p:cNvSpPr>
          <p:nvPr/>
        </p:nvSpPr>
        <p:spPr bwMode="auto">
          <a:xfrm>
            <a:off x="952500" y="1447800"/>
            <a:ext cx="102870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Kernel must be able to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</a:rPr>
              <a:t>regain control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of the processor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Dyslexic 3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Dyslexic 3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C70662-891C-C8A1-50CB-DBD9EC4D44EA}"/>
              </a:ext>
            </a:extLst>
          </p:cNvPr>
          <p:cNvSpPr txBox="1">
            <a:spLocks/>
          </p:cNvSpPr>
          <p:nvPr/>
        </p:nvSpPr>
        <p:spPr bwMode="auto">
          <a:xfrm>
            <a:off x="952500" y="4191000"/>
            <a:ext cx="102870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Set to interrupt processor after a specified delay or specified event and transfer control to (specific locations) in Kernel.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Dyslexic 3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 Resetting timer is a privileged operation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7EFCFD-B471-8622-A08C-49293073C41A}"/>
              </a:ext>
            </a:extLst>
          </p:cNvPr>
          <p:cNvSpPr txBox="1">
            <a:spLocks/>
          </p:cNvSpPr>
          <p:nvPr/>
        </p:nvSpPr>
        <p:spPr bwMode="auto">
          <a:xfrm>
            <a:off x="1116623" y="2895600"/>
            <a:ext cx="102870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Hardware to the rescue! (Again x 2)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</a:rPr>
              <a:t>Hardware Interrupts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Dyslexic 3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Dyslexic 3"/>
            </a:endParaRPr>
          </a:p>
        </p:txBody>
      </p:sp>
    </p:spTree>
    <p:extLst>
      <p:ext uri="{BB962C8B-B14F-4D97-AF65-F5344CB8AC3E}">
        <p14:creationId xmlns:p14="http://schemas.microsoft.com/office/powerpoint/2010/main" val="3053109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Hardware must support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D4FF1C-84EA-05A4-1D68-CFD7A6A279FD}"/>
              </a:ext>
            </a:extLst>
          </p:cNvPr>
          <p:cNvSpPr txBox="1">
            <a:spLocks/>
          </p:cNvSpPr>
          <p:nvPr/>
        </p:nvSpPr>
        <p:spPr bwMode="auto">
          <a:xfrm>
            <a:off x="533400" y="1828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AutoNum type="arabicParenR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</a:rPr>
              <a:t>Privileged Instructions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Unsafe instructions cannot be executed in user mode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D35721-5935-2687-8D86-091DCFA6DA45}"/>
              </a:ext>
            </a:extLst>
          </p:cNvPr>
          <p:cNvSpPr txBox="1">
            <a:spLocks/>
          </p:cNvSpPr>
          <p:nvPr/>
        </p:nvSpPr>
        <p:spPr bwMode="auto">
          <a:xfrm>
            <a:off x="7010400" y="1792458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</a:rPr>
              <a:t>2) Memory Isolation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Memory accesses outside a process’s address space prohibited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ACDE97-FC6D-A9B3-8266-7050A4E1B7AF}"/>
              </a:ext>
            </a:extLst>
          </p:cNvPr>
          <p:cNvSpPr txBox="1">
            <a:spLocks/>
          </p:cNvSpPr>
          <p:nvPr/>
        </p:nvSpPr>
        <p:spPr bwMode="auto">
          <a:xfrm>
            <a:off x="228600" y="4495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</a:rPr>
              <a:t>3) Interrupts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Ensure kernel can regain control from running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DF870D-BD0C-AB22-434E-0A922052D590}"/>
              </a:ext>
            </a:extLst>
          </p:cNvPr>
          <p:cNvSpPr txBox="1">
            <a:spLocks/>
          </p:cNvSpPr>
          <p:nvPr/>
        </p:nvSpPr>
        <p:spPr bwMode="auto">
          <a:xfrm>
            <a:off x="6934200" y="4419600"/>
            <a:ext cx="50292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</a:rPr>
              <a:t>4) Safe Transfers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Correctly transfer control from user-mode to kernel-mode and back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19F831-C75E-9FD7-91AF-7A6268325868}"/>
              </a:ext>
            </a:extLst>
          </p:cNvPr>
          <p:cNvSpPr/>
          <p:nvPr/>
        </p:nvSpPr>
        <p:spPr bwMode="auto">
          <a:xfrm>
            <a:off x="6914706" y="4195796"/>
            <a:ext cx="4972493" cy="19050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7526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Req 4/4: Safe Control Transfer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13D4F-B6C0-7591-5A02-DAC87B14E977}"/>
              </a:ext>
            </a:extLst>
          </p:cNvPr>
          <p:cNvSpPr txBox="1">
            <a:spLocks/>
          </p:cNvSpPr>
          <p:nvPr/>
        </p:nvSpPr>
        <p:spPr bwMode="auto">
          <a:xfrm>
            <a:off x="1219200" y="1524000"/>
            <a:ext cx="102870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How do safely/correctly transition from executing user process to executing the kernel?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Dyslexic 3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024972-BCC8-950B-FED5-F7E33906BE6E}"/>
              </a:ext>
            </a:extLst>
          </p:cNvPr>
          <p:cNvSpPr txBox="1">
            <a:spLocks/>
          </p:cNvSpPr>
          <p:nvPr/>
        </p:nvSpPr>
        <p:spPr bwMode="auto">
          <a:xfrm>
            <a:off x="-152400" y="3082808"/>
            <a:ext cx="43434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AutoNum type="arabicParenR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</a:rPr>
              <a:t>System Calls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618FFD"/>
              </a:solidFill>
              <a:effectLst/>
              <a:uLnTx/>
              <a:uFillTx/>
              <a:latin typeface="OpenDyslexic 3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ECA30C-E1CD-3F2B-9EF0-672F94C2EF17}"/>
              </a:ext>
            </a:extLst>
          </p:cNvPr>
          <p:cNvSpPr txBox="1">
            <a:spLocks/>
          </p:cNvSpPr>
          <p:nvPr/>
        </p:nvSpPr>
        <p:spPr bwMode="auto">
          <a:xfrm>
            <a:off x="8248421" y="3082808"/>
            <a:ext cx="3943579" cy="83422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</a:rPr>
              <a:t>3) Interrupts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618FFD"/>
              </a:solidFill>
              <a:effectLst/>
              <a:uLnTx/>
              <a:uFillTx/>
              <a:latin typeface="OpenDyslexic 3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13438F-0F0A-D78A-47B2-35C47981C4E3}"/>
              </a:ext>
            </a:extLst>
          </p:cNvPr>
          <p:cNvSpPr txBox="1">
            <a:spLocks/>
          </p:cNvSpPr>
          <p:nvPr/>
        </p:nvSpPr>
        <p:spPr bwMode="auto">
          <a:xfrm>
            <a:off x="4267200" y="3082808"/>
            <a:ext cx="3943579" cy="83422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</a:rPr>
              <a:t>2) Exceptions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618FFD"/>
              </a:solidFill>
              <a:effectLst/>
              <a:uLnTx/>
              <a:uFillTx/>
              <a:latin typeface="OpenDyslexic 3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B74FEE3-57A5-3EE6-4016-384311B9EA19}"/>
              </a:ext>
            </a:extLst>
          </p:cNvPr>
          <p:cNvSpPr/>
          <p:nvPr/>
        </p:nvSpPr>
        <p:spPr bwMode="auto">
          <a:xfrm rot="5400000">
            <a:off x="3581400" y="2286000"/>
            <a:ext cx="1447800" cy="4038600"/>
          </a:xfrm>
          <a:prstGeom prst="rightBrac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40C90E-2CE4-4405-3393-5052D510B615}"/>
              </a:ext>
            </a:extLst>
          </p:cNvPr>
          <p:cNvSpPr txBox="1">
            <a:spLocks/>
          </p:cNvSpPr>
          <p:nvPr/>
        </p:nvSpPr>
        <p:spPr bwMode="auto">
          <a:xfrm>
            <a:off x="8210779" y="3851076"/>
            <a:ext cx="3943579" cy="83422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Asynchronous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Dyslexic 3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Can be maskable or non-maskable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2CFABF-6B5D-0756-8D6E-06E5E35C9201}"/>
              </a:ext>
            </a:extLst>
          </p:cNvPr>
          <p:cNvSpPr txBox="1">
            <a:spLocks/>
          </p:cNvSpPr>
          <p:nvPr/>
        </p:nvSpPr>
        <p:spPr bwMode="auto">
          <a:xfrm>
            <a:off x="2438400" y="5453572"/>
            <a:ext cx="3943579" cy="83422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Synchronous Events (trapping)</a:t>
            </a:r>
          </a:p>
        </p:txBody>
      </p:sp>
    </p:spTree>
    <p:extLst>
      <p:ext uri="{BB962C8B-B14F-4D97-AF65-F5344CB8AC3E}">
        <p14:creationId xmlns:p14="http://schemas.microsoft.com/office/powerpoint/2010/main" val="2938258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Safe Control Transfer: System Calls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8C288-C25A-2B84-137D-D13818FB0912}"/>
              </a:ext>
            </a:extLst>
          </p:cNvPr>
          <p:cNvSpPr txBox="1"/>
          <p:nvPr/>
        </p:nvSpPr>
        <p:spPr>
          <a:xfrm>
            <a:off x="838200" y="1371600"/>
            <a:ext cx="10363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User program requests OS service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Transfers to kernel at well-defined location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Dyslexic 3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Synchronous/non-maskable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56EC6-3F6F-3501-A30B-D2CD868A5173}"/>
              </a:ext>
            </a:extLst>
          </p:cNvPr>
          <p:cNvSpPr txBox="1"/>
          <p:nvPr/>
        </p:nvSpPr>
        <p:spPr>
          <a:xfrm>
            <a:off x="1066800" y="4876800"/>
            <a:ext cx="1036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How many system calls in Linux 3.0 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a) 15 b) 336 c) 1021 d) 21121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00F85D-FE93-9D8A-5779-D467D5528904}"/>
              </a:ext>
            </a:extLst>
          </p:cNvPr>
          <p:cNvSpPr txBox="1"/>
          <p:nvPr/>
        </p:nvSpPr>
        <p:spPr>
          <a:xfrm>
            <a:off x="0" y="601980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https://man7.org/linux/man-pages/man2/syscalls.2.html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F7C3F-B6C2-4494-C469-655143F3184B}"/>
              </a:ext>
            </a:extLst>
          </p:cNvPr>
          <p:cNvSpPr txBox="1"/>
          <p:nvPr/>
        </p:nvSpPr>
        <p:spPr>
          <a:xfrm>
            <a:off x="-15531" y="3428515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Read input/write to screen, to files, create new processes, send network packets, get time, etc.  </a:t>
            </a:r>
          </a:p>
        </p:txBody>
      </p:sp>
    </p:spTree>
    <p:extLst>
      <p:ext uri="{BB962C8B-B14F-4D97-AF65-F5344CB8AC3E}">
        <p14:creationId xmlns:p14="http://schemas.microsoft.com/office/powerpoint/2010/main" val="1665847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FDD-7CAE-4AD6-81F0-5F182DE5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System Calls are the “Narrow Waste”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71CB8-16BB-488F-874A-03C610A00FC7}"/>
              </a:ext>
            </a:extLst>
          </p:cNvPr>
          <p:cNvSpPr/>
          <p:nvPr/>
        </p:nvSpPr>
        <p:spPr>
          <a:xfrm>
            <a:off x="5199165" y="3762162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80341-0BA6-4907-BD07-D427759EC2A2}"/>
              </a:ext>
            </a:extLst>
          </p:cNvPr>
          <p:cNvSpPr txBox="1"/>
          <p:nvPr/>
        </p:nvSpPr>
        <p:spPr>
          <a:xfrm>
            <a:off x="3731533" y="186106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010AE-A54D-4C93-8F48-C0F152F9A4F8}"/>
              </a:ext>
            </a:extLst>
          </p:cNvPr>
          <p:cNvSpPr txBox="1"/>
          <p:nvPr/>
        </p:nvSpPr>
        <p:spPr>
          <a:xfrm>
            <a:off x="6452416" y="2551209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D2276-381D-45ED-A6BE-F7A8D2C1B670}"/>
              </a:ext>
            </a:extLst>
          </p:cNvPr>
          <p:cNvSpPr txBox="1"/>
          <p:nvPr/>
        </p:nvSpPr>
        <p:spPr>
          <a:xfrm>
            <a:off x="6604816" y="1861066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300C6-3096-41F4-B164-E032B4CACE97}"/>
              </a:ext>
            </a:extLst>
          </p:cNvPr>
          <p:cNvSpPr txBox="1"/>
          <p:nvPr/>
        </p:nvSpPr>
        <p:spPr>
          <a:xfrm>
            <a:off x="4294886" y="26551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A46545-D1ED-4349-BE8C-C458F26021D4}"/>
              </a:ext>
            </a:extLst>
          </p:cNvPr>
          <p:cNvSpPr txBox="1"/>
          <p:nvPr/>
        </p:nvSpPr>
        <p:spPr>
          <a:xfrm>
            <a:off x="5315495" y="228492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C8882-924D-4D7B-A83A-7BDA5E0F129E}"/>
              </a:ext>
            </a:extLst>
          </p:cNvPr>
          <p:cNvSpPr txBox="1"/>
          <p:nvPr/>
        </p:nvSpPr>
        <p:spPr>
          <a:xfrm>
            <a:off x="4953000" y="1676400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B4B3E-877F-4777-9C5E-894D52DE836F}"/>
              </a:ext>
            </a:extLst>
          </p:cNvPr>
          <p:cNvSpPr txBox="1"/>
          <p:nvPr/>
        </p:nvSpPr>
        <p:spPr>
          <a:xfrm>
            <a:off x="5199165" y="338590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5F5F8-4B31-494E-9318-7F72BBD52929}"/>
              </a:ext>
            </a:extLst>
          </p:cNvPr>
          <p:cNvSpPr txBox="1"/>
          <p:nvPr/>
        </p:nvSpPr>
        <p:spPr>
          <a:xfrm>
            <a:off x="5483601" y="3762162"/>
            <a:ext cx="147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System Call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8764D-1D0E-4A79-AD84-5DCD6174E38B}"/>
              </a:ext>
            </a:extLst>
          </p:cNvPr>
          <p:cNvSpPr txBox="1"/>
          <p:nvPr/>
        </p:nvSpPr>
        <p:spPr>
          <a:xfrm>
            <a:off x="5363983" y="440849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0CCBE-F14F-4103-B48C-EA0635A35DA4}"/>
              </a:ext>
            </a:extLst>
          </p:cNvPr>
          <p:cNvSpPr txBox="1"/>
          <p:nvPr/>
        </p:nvSpPr>
        <p:spPr>
          <a:xfrm>
            <a:off x="4814066" y="485197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2D474-563F-4CFF-9D92-19801CE1C824}"/>
              </a:ext>
            </a:extLst>
          </p:cNvPr>
          <p:cNvSpPr txBox="1"/>
          <p:nvPr/>
        </p:nvSpPr>
        <p:spPr>
          <a:xfrm>
            <a:off x="4414436" y="534776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FC65B8-9E05-4F52-A734-3C1CE33656A8}"/>
              </a:ext>
            </a:extLst>
          </p:cNvPr>
          <p:cNvSpPr txBox="1"/>
          <p:nvPr/>
        </p:nvSpPr>
        <p:spPr>
          <a:xfrm>
            <a:off x="7646872" y="534776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FF77D-F3C7-4E42-9ADA-44B337DCFAF6}"/>
              </a:ext>
            </a:extLst>
          </p:cNvPr>
          <p:cNvSpPr txBox="1"/>
          <p:nvPr/>
        </p:nvSpPr>
        <p:spPr>
          <a:xfrm>
            <a:off x="5752402" y="534776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A5CEA-2533-471F-933F-28F366CDA1D7}"/>
              </a:ext>
            </a:extLst>
          </p:cNvPr>
          <p:cNvSpPr txBox="1"/>
          <p:nvPr/>
        </p:nvSpPr>
        <p:spPr>
          <a:xfrm>
            <a:off x="2696486" y="6241545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8245D-954C-4B09-9D2C-21DA0DFCBEEE}"/>
              </a:ext>
            </a:extLst>
          </p:cNvPr>
          <p:cNvSpPr txBox="1"/>
          <p:nvPr/>
        </p:nvSpPr>
        <p:spPr>
          <a:xfrm>
            <a:off x="5210531" y="6239631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802.11 a/g/n/ac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38C37-2DEB-4114-8738-FA3621A28B1A}"/>
              </a:ext>
            </a:extLst>
          </p:cNvPr>
          <p:cNvSpPr txBox="1"/>
          <p:nvPr/>
        </p:nvSpPr>
        <p:spPr>
          <a:xfrm>
            <a:off x="7105595" y="621084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DFC6A-D905-4E9F-81BB-E1AEB727B554}"/>
              </a:ext>
            </a:extLst>
          </p:cNvPr>
          <p:cNvSpPr txBox="1"/>
          <p:nvPr/>
        </p:nvSpPr>
        <p:spPr>
          <a:xfrm>
            <a:off x="8649404" y="622523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ADF637-7656-46AF-9A30-5CA8723829E9}"/>
              </a:ext>
            </a:extLst>
          </p:cNvPr>
          <p:cNvSpPr txBox="1"/>
          <p:nvPr/>
        </p:nvSpPr>
        <p:spPr>
          <a:xfrm>
            <a:off x="7646872" y="6213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B3A908-D903-4A27-8AC6-036AC5057485}"/>
              </a:ext>
            </a:extLst>
          </p:cNvPr>
          <p:cNvSpPr txBox="1"/>
          <p:nvPr/>
        </p:nvSpPr>
        <p:spPr>
          <a:xfrm>
            <a:off x="8698449" y="55990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116E387-3551-4694-9284-874C8E7DFA53}"/>
              </a:ext>
            </a:extLst>
          </p:cNvPr>
          <p:cNvSpPr/>
          <p:nvPr/>
        </p:nvSpPr>
        <p:spPr>
          <a:xfrm>
            <a:off x="2804712" y="1707698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531B0FD-5B1D-4347-BE4F-9DFD219191EA}"/>
              </a:ext>
            </a:extLst>
          </p:cNvPr>
          <p:cNvSpPr/>
          <p:nvPr/>
        </p:nvSpPr>
        <p:spPr>
          <a:xfrm flipH="1">
            <a:off x="7314720" y="1617723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282C5D-76AF-4CCF-A688-C746BD6157F1}"/>
              </a:ext>
            </a:extLst>
          </p:cNvPr>
          <p:cNvCxnSpPr/>
          <p:nvPr/>
        </p:nvCxnSpPr>
        <p:spPr>
          <a:xfrm>
            <a:off x="4814066" y="3239508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83ADA-7E9F-4F81-9DC1-F38F8EF32F51}"/>
              </a:ext>
            </a:extLst>
          </p:cNvPr>
          <p:cNvCxnSpPr>
            <a:cxnSpLocks/>
          </p:cNvCxnSpPr>
          <p:nvPr/>
        </p:nvCxnSpPr>
        <p:spPr>
          <a:xfrm>
            <a:off x="2011350" y="5308980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81C35B-7B97-485A-8160-A8A1F1ED349C}"/>
              </a:ext>
            </a:extLst>
          </p:cNvPr>
          <p:cNvSpPr txBox="1"/>
          <p:nvPr/>
        </p:nvSpPr>
        <p:spPr>
          <a:xfrm>
            <a:off x="2212506" y="534776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01729B-5551-463D-93E0-00D98612DFD9}"/>
              </a:ext>
            </a:extLst>
          </p:cNvPr>
          <p:cNvSpPr txBox="1"/>
          <p:nvPr/>
        </p:nvSpPr>
        <p:spPr>
          <a:xfrm>
            <a:off x="2212506" y="479985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0B2D20-2CA4-4378-BAEF-8609E7EB0E14}"/>
              </a:ext>
            </a:extLst>
          </p:cNvPr>
          <p:cNvSpPr txBox="1"/>
          <p:nvPr/>
        </p:nvSpPr>
        <p:spPr>
          <a:xfrm>
            <a:off x="3495137" y="41867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29114-E826-4F02-8CBB-CF2D39BA46BC}"/>
              </a:ext>
            </a:extLst>
          </p:cNvPr>
          <p:cNvSpPr txBox="1"/>
          <p:nvPr/>
        </p:nvSpPr>
        <p:spPr>
          <a:xfrm>
            <a:off x="3493929" y="36387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User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CC41D6-A86E-41CF-817C-928E49CCDB5D}"/>
              </a:ext>
            </a:extLst>
          </p:cNvPr>
          <p:cNvCxnSpPr>
            <a:cxnSpLocks/>
          </p:cNvCxnSpPr>
          <p:nvPr/>
        </p:nvCxnSpPr>
        <p:spPr>
          <a:xfrm>
            <a:off x="3237997" y="4166810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481E4-6AA3-4765-9FDC-894C1D00C498}"/>
              </a:ext>
            </a:extLst>
          </p:cNvPr>
          <p:cNvSpPr txBox="1"/>
          <p:nvPr/>
        </p:nvSpPr>
        <p:spPr>
          <a:xfrm>
            <a:off x="7708258" y="338502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64AD0D-C5C6-4F04-B487-1F3EFC5A8232}"/>
              </a:ext>
            </a:extLst>
          </p:cNvPr>
          <p:cNvSpPr txBox="1"/>
          <p:nvPr/>
        </p:nvSpPr>
        <p:spPr>
          <a:xfrm>
            <a:off x="8102146" y="273587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Application / Service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CCA824-BBE8-62FF-BF10-995617D4F8F0}"/>
              </a:ext>
            </a:extLst>
          </p:cNvPr>
          <p:cNvSpPr txBox="1"/>
          <p:nvPr/>
        </p:nvSpPr>
        <p:spPr>
          <a:xfrm>
            <a:off x="282532" y="939257"/>
            <a:ext cx="11626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Simple and powerful interface allows separation of concern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 Eases innovation in user space and HW </a:t>
            </a:r>
          </a:p>
        </p:txBody>
      </p:sp>
    </p:spTree>
    <p:extLst>
      <p:ext uri="{BB962C8B-B14F-4D97-AF65-F5344CB8AC3E}">
        <p14:creationId xmlns:p14="http://schemas.microsoft.com/office/powerpoint/2010/main" val="112579112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0900-28B1-57CE-DC36-9AA39799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System Calls in the Wild (In Linux)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837F5-216A-2F35-44D2-707C361E2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43" y="990600"/>
            <a:ext cx="9791114" cy="50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655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Safe Control Transfer: Exceptions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8C288-C25A-2B84-137D-D13818FB0912}"/>
              </a:ext>
            </a:extLst>
          </p:cNvPr>
          <p:cNvSpPr txBox="1"/>
          <p:nvPr/>
        </p:nvSpPr>
        <p:spPr>
          <a:xfrm>
            <a:off x="495300" y="1371600"/>
            <a:ext cx="1120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Any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unexpected condition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caused by user program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behaviour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Dyslexic 3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Dyslexic 3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Stop executing process and enter kernel at specific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exception handler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Dyslexic 3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Synchronous and non-maskable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4A0F9-2C51-AC37-C3B9-F5D7628FE515}"/>
              </a:ext>
            </a:extLst>
          </p:cNvPr>
          <p:cNvSpPr txBox="1"/>
          <p:nvPr/>
        </p:nvSpPr>
        <p:spPr>
          <a:xfrm>
            <a:off x="-304800" y="4876800"/>
            <a:ext cx="12496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Process missteps (division by zero, writing read-only memory)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Attempts to execute a privileged instruction in user mode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Debugger breakpoints!</a:t>
            </a:r>
          </a:p>
        </p:txBody>
      </p:sp>
    </p:spTree>
    <p:extLst>
      <p:ext uri="{BB962C8B-B14F-4D97-AF65-F5344CB8AC3E}">
        <p14:creationId xmlns:p14="http://schemas.microsoft.com/office/powerpoint/2010/main" val="3326741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9687-BE17-E59D-CABF-5361888A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Exceptions in the Wild (In Linux)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3B5F0-077B-B4BA-8C0C-EA91D991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95400"/>
            <a:ext cx="8386355" cy="465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949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Safe Control Transfer: Interrupts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8C288-C25A-2B84-137D-D13818FB0912}"/>
              </a:ext>
            </a:extLst>
          </p:cNvPr>
          <p:cNvSpPr txBox="1"/>
          <p:nvPr/>
        </p:nvSpPr>
        <p:spPr>
          <a:xfrm>
            <a:off x="495300" y="1371600"/>
            <a:ext cx="1120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Asynchronous signal to the processor that some external event has occurred and may require attention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Dyslexic 3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Dyslexic 3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When process interrupt, stop current process and enter kernel at designated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interrupt handler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30173-3AC0-1DA4-475C-AD6EAE1423F7}"/>
              </a:ext>
            </a:extLst>
          </p:cNvPr>
          <p:cNvSpPr txBox="1"/>
          <p:nvPr/>
        </p:nvSpPr>
        <p:spPr>
          <a:xfrm>
            <a:off x="495300" y="5024735"/>
            <a:ext cx="1120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Timer Interrupts, IO Interrupts,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Interprocessor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 Interrupts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618FFD"/>
              </a:solidFill>
              <a:effectLst/>
              <a:uLnTx/>
              <a:uFillTx/>
              <a:latin typeface="OpenDyslexic 3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85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Safe Control Transfer: Kernel-&gt;User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8C288-C25A-2B84-137D-D13818FB0912}"/>
              </a:ext>
            </a:extLst>
          </p:cNvPr>
          <p:cNvSpPr txBox="1"/>
          <p:nvPr/>
        </p:nvSpPr>
        <p:spPr>
          <a:xfrm>
            <a:off x="495300" y="1524000"/>
            <a:ext cx="11201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New Process Creation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Kernel instantiates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datastructures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, sets registers, switches to user mode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Dyslexic 3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Resume after an exception/interrupt/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syscall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618FFD"/>
              </a:solidFill>
              <a:effectLst/>
              <a:uLnTx/>
              <a:uFillTx/>
              <a:latin typeface="OpenDyslexic 3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Resume execution by restoring PC, registers, and unsetting mode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Dyslexic 3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Switching to a different process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  <a:ea typeface="ＭＳ Ｐゴシック" charset="0"/>
              </a:rPr>
              <a:t>Save old process state. Load new process state (restore PC, registers). Unset mode.</a:t>
            </a:r>
          </a:p>
        </p:txBody>
      </p:sp>
    </p:spTree>
    <p:extLst>
      <p:ext uri="{BB962C8B-B14F-4D97-AF65-F5344CB8AC3E}">
        <p14:creationId xmlns:p14="http://schemas.microsoft.com/office/powerpoint/2010/main" val="2363750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1D0A-7084-60B6-3999-4644D25A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475A-27FF-F65B-9DD0-19FE8D22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175164"/>
            <a:ext cx="10566400" cy="1662545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>
                <a:latin typeface="+mn-lt"/>
              </a:rPr>
              <a:t>Drop now (by Sept 1</a:t>
            </a:r>
            <a:r>
              <a:rPr lang="en-US" sz="4000" baseline="30000" dirty="0">
                <a:latin typeface="+mn-lt"/>
              </a:rPr>
              <a:t>st</a:t>
            </a:r>
            <a:r>
              <a:rPr lang="en-US" sz="4000" dirty="0">
                <a:latin typeface="+mn-lt"/>
              </a:rPr>
              <a:t>) or forever hold your peace </a:t>
            </a:r>
          </a:p>
          <a:p>
            <a:pPr marL="0" indent="0" algn="ctr">
              <a:buNone/>
            </a:pPr>
            <a:endParaRPr lang="en-US" sz="4000" dirty="0">
              <a:latin typeface="+mn-lt"/>
            </a:endParaRPr>
          </a:p>
          <a:p>
            <a:pPr marL="0" indent="0" algn="ctr">
              <a:buNone/>
            </a:pPr>
            <a:endParaRPr lang="en-US" sz="4000" dirty="0">
              <a:latin typeface="+mn-lt"/>
            </a:endParaRPr>
          </a:p>
          <a:p>
            <a:pPr marL="0" indent="0" algn="ctr">
              <a:buNone/>
            </a:pPr>
            <a:endParaRPr lang="en-US" sz="4000" dirty="0">
              <a:latin typeface="+mn-lt"/>
            </a:endParaRPr>
          </a:p>
          <a:p>
            <a:pPr marL="0" indent="0" algn="ctr">
              <a:buNone/>
            </a:pPr>
            <a:r>
              <a:rPr lang="en-US" sz="4000" dirty="0">
                <a:latin typeface="+mn-lt"/>
              </a:rPr>
              <a:t>(aka stay enrolled in CS162)</a:t>
            </a:r>
          </a:p>
        </p:txBody>
      </p:sp>
    </p:spTree>
    <p:extLst>
      <p:ext uri="{BB962C8B-B14F-4D97-AF65-F5344CB8AC3E}">
        <p14:creationId xmlns:p14="http://schemas.microsoft.com/office/powerpoint/2010/main" val="142317339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Goals for today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48527A-9D30-0072-6B4A-C012D6D7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11734800" cy="457200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61C Review: The Stack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How to switch from user mode to kernel mode and back?</a:t>
            </a:r>
          </a:p>
          <a:p>
            <a:pPr lvl="1"/>
            <a:r>
              <a:rPr lang="en-US" dirty="0">
                <a:latin typeface="+mn-lt"/>
              </a:rPr>
              <a:t>For interrupts, </a:t>
            </a:r>
          </a:p>
          <a:p>
            <a:pPr lvl="1"/>
            <a:r>
              <a:rPr lang="en-US" dirty="0">
                <a:latin typeface="+mn-lt"/>
              </a:rPr>
              <a:t>For exceptions,</a:t>
            </a:r>
          </a:p>
          <a:p>
            <a:pPr lvl="1"/>
            <a:r>
              <a:rPr lang="en-US" dirty="0">
                <a:latin typeface="+mn-lt"/>
              </a:rPr>
              <a:t>For </a:t>
            </a:r>
            <a:r>
              <a:rPr lang="en-US" dirty="0" err="1">
                <a:latin typeface="+mn-lt"/>
              </a:rPr>
              <a:t>syscalls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63290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E6BC699-A903-4E8E-1B52-8260CB9784AE}"/>
              </a:ext>
            </a:extLst>
          </p:cNvPr>
          <p:cNvSpPr txBox="1">
            <a:spLocks/>
          </p:cNvSpPr>
          <p:nvPr/>
        </p:nvSpPr>
        <p:spPr bwMode="auto">
          <a:xfrm>
            <a:off x="152400" y="1073475"/>
            <a:ext cx="11734800" cy="457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Address Space Of Process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 2: The Stack is Back (Review)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E223A3-FA86-52F4-DE75-D5D8878E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1173480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Address Space Of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D02111-3BF6-A592-2694-29CC54E25C13}"/>
              </a:ext>
            </a:extLst>
          </p:cNvPr>
          <p:cNvSpPr/>
          <p:nvPr/>
        </p:nvSpPr>
        <p:spPr bwMode="auto">
          <a:xfrm>
            <a:off x="4648200" y="1714500"/>
            <a:ext cx="2286000" cy="464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A743F7-3A0B-EB77-A5A1-B57FA6AD79FE}"/>
              </a:ext>
            </a:extLst>
          </p:cNvPr>
          <p:cNvSpPr txBox="1">
            <a:spLocks/>
          </p:cNvSpPr>
          <p:nvPr/>
        </p:nvSpPr>
        <p:spPr bwMode="auto">
          <a:xfrm>
            <a:off x="3753457" y="5843859"/>
            <a:ext cx="4038600" cy="1066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Code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50D335-16AD-CA63-25A2-494F7326EFE7}"/>
              </a:ext>
            </a:extLst>
          </p:cNvPr>
          <p:cNvSpPr txBox="1">
            <a:spLocks/>
          </p:cNvSpPr>
          <p:nvPr/>
        </p:nvSpPr>
        <p:spPr bwMode="auto">
          <a:xfrm>
            <a:off x="3753457" y="5192159"/>
            <a:ext cx="4038600" cy="1066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Data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9EE5A5-0231-4EDA-C976-6825F817F00C}"/>
              </a:ext>
            </a:extLst>
          </p:cNvPr>
          <p:cNvSpPr txBox="1">
            <a:spLocks/>
          </p:cNvSpPr>
          <p:nvPr/>
        </p:nvSpPr>
        <p:spPr bwMode="auto">
          <a:xfrm>
            <a:off x="3771900" y="1929754"/>
            <a:ext cx="4038600" cy="1066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Stack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CD9C6F-7476-CEAB-573C-AD3CE89E6EE9}"/>
              </a:ext>
            </a:extLst>
          </p:cNvPr>
          <p:cNvSpPr txBox="1">
            <a:spLocks/>
          </p:cNvSpPr>
          <p:nvPr/>
        </p:nvSpPr>
        <p:spPr bwMode="auto">
          <a:xfrm>
            <a:off x="3753457" y="4560232"/>
            <a:ext cx="4038600" cy="1066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Heap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85684C-1093-ACA2-1952-ADE4A275B28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9150" y="5029200"/>
            <a:ext cx="2286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ECBB11-2513-9E70-9ECD-87B485FD9513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9150" y="5627032"/>
            <a:ext cx="2286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Arrow: Up 19">
            <a:extLst>
              <a:ext uri="{FF2B5EF4-FFF2-40B4-BE49-F238E27FC236}">
                <a16:creationId xmlns:a16="http://schemas.microsoft.com/office/drawing/2014/main" id="{B99D8C1E-7350-8279-73AF-9758A832E3B6}"/>
              </a:ext>
            </a:extLst>
          </p:cNvPr>
          <p:cNvSpPr/>
          <p:nvPr/>
        </p:nvSpPr>
        <p:spPr bwMode="auto">
          <a:xfrm>
            <a:off x="5621691" y="3364208"/>
            <a:ext cx="304800" cy="990600"/>
          </a:xfrm>
          <a:prstGeom prst="up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B4BC4E8-3172-F8D4-B391-FF73A460C212}"/>
              </a:ext>
            </a:extLst>
          </p:cNvPr>
          <p:cNvSpPr/>
          <p:nvPr/>
        </p:nvSpPr>
        <p:spPr bwMode="auto">
          <a:xfrm rot="10800000">
            <a:off x="5619750" y="2477714"/>
            <a:ext cx="304800" cy="762000"/>
          </a:xfrm>
          <a:prstGeom prst="up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42022D7-2525-D904-F62E-4FD1CFB8AA43}"/>
              </a:ext>
            </a:extLst>
          </p:cNvPr>
          <p:cNvSpPr txBox="1">
            <a:spLocks/>
          </p:cNvSpPr>
          <p:nvPr/>
        </p:nvSpPr>
        <p:spPr bwMode="auto">
          <a:xfrm>
            <a:off x="5857268" y="1849670"/>
            <a:ext cx="49530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0xFFFFFFFF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C83D60-C3E4-3D98-CC2F-57DF9B4C3C1A}"/>
              </a:ext>
            </a:extLst>
          </p:cNvPr>
          <p:cNvSpPr txBox="1">
            <a:spLocks/>
          </p:cNvSpPr>
          <p:nvPr/>
        </p:nvSpPr>
        <p:spPr bwMode="auto">
          <a:xfrm>
            <a:off x="5925157" y="6009472"/>
            <a:ext cx="49530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0x00000000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CD19F-EEFF-307D-A767-84C378EC1BCF}"/>
              </a:ext>
            </a:extLst>
          </p:cNvPr>
          <p:cNvSpPr txBox="1"/>
          <p:nvPr/>
        </p:nvSpPr>
        <p:spPr>
          <a:xfrm>
            <a:off x="429839" y="2289847"/>
            <a:ext cx="33801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chemeClr val="accent1"/>
                </a:solidFill>
                <a:effectLst/>
                <a:latin typeface="+mn-lt"/>
              </a:rPr>
              <a:t>Stack</a:t>
            </a:r>
            <a:r>
              <a:rPr lang="en-US" b="0" i="0">
                <a:solidFill>
                  <a:srgbClr val="202124"/>
                </a:solidFill>
                <a:effectLst/>
                <a:latin typeface="+mn-lt"/>
              </a:rPr>
              <a:t> </a:t>
            </a:r>
            <a:r>
              <a:rPr lang="en-US" b="0">
                <a:solidFill>
                  <a:srgbClr val="202124"/>
                </a:solidFill>
                <a:latin typeface="+mn-lt"/>
              </a:rPr>
              <a:t>C</a:t>
            </a:r>
            <a:r>
              <a:rPr lang="en-US" b="0" i="0">
                <a:solidFill>
                  <a:srgbClr val="202124"/>
                </a:solidFill>
                <a:effectLst/>
                <a:latin typeface="+mn-lt"/>
              </a:rPr>
              <a:t>ontains temporary data such as method/function parameters, return address and local variables. </a:t>
            </a:r>
            <a:endParaRPr lang="en-US" b="0">
              <a:solidFill>
                <a:srgbClr val="202124"/>
              </a:solidFill>
              <a:latin typeface="+mn-lt"/>
            </a:endParaRPr>
          </a:p>
          <a:p>
            <a:endParaRPr lang="en-US" b="0" i="0">
              <a:solidFill>
                <a:srgbClr val="202124"/>
              </a:solidFill>
              <a:effectLst/>
              <a:latin typeface="+mn-lt"/>
            </a:endParaRPr>
          </a:p>
          <a:p>
            <a:r>
              <a:rPr lang="en-US" b="0" i="0">
                <a:solidFill>
                  <a:schemeClr val="accent1"/>
                </a:solidFill>
                <a:effectLst/>
                <a:latin typeface="+mn-lt"/>
              </a:rPr>
              <a:t>Heap</a:t>
            </a:r>
            <a:r>
              <a:rPr lang="en-US" b="0" i="0">
                <a:solidFill>
                  <a:srgbClr val="202124"/>
                </a:solidFill>
                <a:effectLst/>
                <a:latin typeface="+mn-lt"/>
              </a:rPr>
              <a:t> Dynamically allocated memory to a process during its run time.</a:t>
            </a:r>
            <a:endParaRPr lang="en-US" b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66ABD4-4CC0-3C96-612F-39564E7976C2}"/>
              </a:ext>
            </a:extLst>
          </p:cNvPr>
          <p:cNvSpPr txBox="1"/>
          <p:nvPr/>
        </p:nvSpPr>
        <p:spPr>
          <a:xfrm>
            <a:off x="7162801" y="3262658"/>
            <a:ext cx="5029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r>
              <a:rPr lang="en-US" b="0">
                <a:latin typeface="Courier New" panose="02070309020205020404" pitchFamily="49" charset="0"/>
                <a:cs typeface="Courier New" panose="02070309020205020404" pitchFamily="49" charset="0"/>
              </a:rPr>
              <a:t>  int a; </a:t>
            </a:r>
          </a:p>
          <a:p>
            <a:r>
              <a:rPr lang="en-US" b="0">
                <a:latin typeface="Courier New" panose="02070309020205020404" pitchFamily="49" charset="0"/>
                <a:cs typeface="Courier New" panose="02070309020205020404" pitchFamily="49" charset="0"/>
              </a:rPr>
              <a:t>  Foo* foo=  malloc(</a:t>
            </a:r>
            <a:r>
              <a:rPr lang="en-US" b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>
                <a:latin typeface="Courier New" panose="02070309020205020404" pitchFamily="49" charset="0"/>
                <a:cs typeface="Courier New" panose="02070309020205020404" pitchFamily="49" charset="0"/>
              </a:rPr>
              <a:t>(foo)); </a:t>
            </a:r>
          </a:p>
          <a:p>
            <a:endParaRPr lang="en-US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488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Stack Terminology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87945-E53B-EA7E-EA8C-237CB7CE7249}"/>
              </a:ext>
            </a:extLst>
          </p:cNvPr>
          <p:cNvSpPr txBox="1">
            <a:spLocks/>
          </p:cNvSpPr>
          <p:nvPr/>
        </p:nvSpPr>
        <p:spPr bwMode="auto">
          <a:xfrm>
            <a:off x="152400" y="1142999"/>
            <a:ext cx="11734800" cy="4502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Stack Frame</a:t>
            </a:r>
          </a:p>
          <a:p>
            <a:pPr marL="0" indent="0" algn="ctr">
              <a:buFontTx/>
              <a:buNone/>
            </a:pPr>
            <a:r>
              <a:rPr lang="en-US">
                <a:solidFill>
                  <a:srgbClr val="202124"/>
                </a:solidFill>
                <a:latin typeface="+mn-lt"/>
              </a:rPr>
              <a:t>All the information </a:t>
            </a:r>
            <a:r>
              <a:rPr lang="en-US" b="0" i="0">
                <a:solidFill>
                  <a:srgbClr val="202124"/>
                </a:solidFill>
                <a:effectLst/>
                <a:latin typeface="+mn-lt"/>
              </a:rPr>
              <a:t>on the stack pertaining to a function call</a:t>
            </a: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Frame Pointer (%</a:t>
            </a:r>
            <a:r>
              <a:rPr lang="en-US" kern="0" err="1">
                <a:solidFill>
                  <a:schemeClr val="accent1"/>
                </a:solidFill>
                <a:latin typeface="+mn-lt"/>
              </a:rPr>
              <a:t>ebp</a:t>
            </a:r>
            <a:r>
              <a:rPr lang="en-US" kern="0">
                <a:solidFill>
                  <a:schemeClr val="accent1"/>
                </a:solidFill>
                <a:latin typeface="+mn-lt"/>
              </a:rPr>
              <a:t>)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Contain base address of function's frame. 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Stack Pointer (%</a:t>
            </a:r>
            <a:r>
              <a:rPr lang="en-US" kern="0" err="1">
                <a:solidFill>
                  <a:schemeClr val="accent1"/>
                </a:solidFill>
                <a:latin typeface="+mn-lt"/>
              </a:rPr>
              <a:t>esp</a:t>
            </a:r>
            <a:r>
              <a:rPr lang="en-US" kern="0">
                <a:solidFill>
                  <a:schemeClr val="accent1"/>
                </a:solidFill>
                <a:latin typeface="+mn-lt"/>
              </a:rPr>
              <a:t>)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 Points to the next item on the stack.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Instruction Pointer (%</a:t>
            </a:r>
            <a:r>
              <a:rPr lang="en-US" kern="0" err="1">
                <a:solidFill>
                  <a:schemeClr val="accent1"/>
                </a:solidFill>
                <a:latin typeface="+mn-lt"/>
              </a:rPr>
              <a:t>eip</a:t>
            </a:r>
            <a:r>
              <a:rPr lang="en-US" kern="0">
                <a:solidFill>
                  <a:schemeClr val="accent1"/>
                </a:solidFill>
                <a:latin typeface="+mn-lt"/>
              </a:rPr>
              <a:t>)</a:t>
            </a:r>
          </a:p>
          <a:p>
            <a:pPr marL="0" indent="0" algn="ctr">
              <a:buFontTx/>
              <a:buNone/>
            </a:pPr>
            <a:r>
              <a:rPr lang="en-US" i="0" kern="0">
                <a:solidFill>
                  <a:srgbClr val="202124"/>
                </a:solidFill>
                <a:effectLst/>
                <a:latin typeface="+mn-lt"/>
              </a:rPr>
              <a:t>I</a:t>
            </a:r>
            <a:r>
              <a:rPr lang="en-US" i="0">
                <a:solidFill>
                  <a:srgbClr val="202124"/>
                </a:solidFill>
                <a:effectLst/>
                <a:latin typeface="+mn-lt"/>
              </a:rPr>
              <a:t>ndicates the current address of the program being executed</a:t>
            </a:r>
            <a:endParaRPr lang="en-US" ker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1890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Call Stack (Review)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914A-7F58-1C7F-A09F-E3D9536C6C5C}"/>
              </a:ext>
            </a:extLst>
          </p:cNvPr>
          <p:cNvSpPr txBox="1"/>
          <p:nvPr/>
        </p:nvSpPr>
        <p:spPr>
          <a:xfrm>
            <a:off x="1447800" y="2136338"/>
            <a:ext cx="35052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result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x = add(5,10);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B62B59-8D38-9AB1-73AA-76DFCC0C59BB}"/>
              </a:ext>
            </a:extLst>
          </p:cNvPr>
          <p:cNvSpPr/>
          <p:nvPr/>
        </p:nvSpPr>
        <p:spPr bwMode="auto">
          <a:xfrm>
            <a:off x="7086600" y="1054241"/>
            <a:ext cx="2514600" cy="5334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820FDE-87AC-BBD4-7621-D07E8209CF14}"/>
              </a:ext>
            </a:extLst>
          </p:cNvPr>
          <p:cNvSpPr txBox="1">
            <a:spLocks/>
          </p:cNvSpPr>
          <p:nvPr/>
        </p:nvSpPr>
        <p:spPr bwMode="auto">
          <a:xfrm>
            <a:off x="8394700" y="1130441"/>
            <a:ext cx="49530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0xFFFFFFFF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A0FEBF-20C3-ECC4-678E-3A2AE542B757}"/>
              </a:ext>
            </a:extLst>
          </p:cNvPr>
          <p:cNvSpPr txBox="1">
            <a:spLocks/>
          </p:cNvSpPr>
          <p:nvPr/>
        </p:nvSpPr>
        <p:spPr bwMode="auto">
          <a:xfrm>
            <a:off x="8458200" y="6070882"/>
            <a:ext cx="49530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0x00000000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875935-4475-24D1-2AF4-13D0FD397154}"/>
              </a:ext>
            </a:extLst>
          </p:cNvPr>
          <p:cNvSpPr/>
          <p:nvPr/>
        </p:nvSpPr>
        <p:spPr bwMode="auto">
          <a:xfrm>
            <a:off x="7088541" y="1225479"/>
            <a:ext cx="2514600" cy="138415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Frame for foo()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216060-A2BD-6371-3C69-3545B246D165}"/>
              </a:ext>
            </a:extLst>
          </p:cNvPr>
          <p:cNvSpPr/>
          <p:nvPr/>
        </p:nvSpPr>
        <p:spPr bwMode="auto">
          <a:xfrm>
            <a:off x="7086600" y="2610061"/>
            <a:ext cx="2514600" cy="138415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Frame for add()</a:t>
            </a:r>
          </a:p>
        </p:txBody>
      </p:sp>
    </p:spTree>
    <p:extLst>
      <p:ext uri="{BB962C8B-B14F-4D97-AF65-F5344CB8AC3E}">
        <p14:creationId xmlns:p14="http://schemas.microsoft.com/office/powerpoint/2010/main" val="3821064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9" grpId="1" animBg="1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Call Stack (Review)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914A-7F58-1C7F-A09F-E3D9536C6C5C}"/>
              </a:ext>
            </a:extLst>
          </p:cNvPr>
          <p:cNvSpPr txBox="1"/>
          <p:nvPr/>
        </p:nvSpPr>
        <p:spPr>
          <a:xfrm>
            <a:off x="533400" y="2057400"/>
            <a:ext cx="35052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add(5,10);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D972A-3261-9EDA-881E-7EE3FBD6295B}"/>
              </a:ext>
            </a:extLst>
          </p:cNvPr>
          <p:cNvSpPr txBox="1"/>
          <p:nvPr/>
        </p:nvSpPr>
        <p:spPr>
          <a:xfrm>
            <a:off x="0" y="5029200"/>
            <a:ext cx="5181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crooks@laptop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-S  -m32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add.c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E64A3-5F10-9E24-E0C2-7FEDD954DEFF}"/>
              </a:ext>
            </a:extLst>
          </p:cNvPr>
          <p:cNvSpPr txBox="1"/>
          <p:nvPr/>
        </p:nvSpPr>
        <p:spPr>
          <a:xfrm>
            <a:off x="6096000" y="914400"/>
            <a:ext cx="5410200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$16,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12(%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leave/ret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   add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$8,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leave/ret</a:t>
            </a:r>
          </a:p>
        </p:txBody>
      </p:sp>
    </p:spTree>
    <p:extLst>
      <p:ext uri="{BB962C8B-B14F-4D97-AF65-F5344CB8AC3E}">
        <p14:creationId xmlns:p14="http://schemas.microsoft.com/office/powerpoint/2010/main" val="3874351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Call Stack (Review)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914A-7F58-1C7F-A09F-E3D9536C6C5C}"/>
              </a:ext>
            </a:extLst>
          </p:cNvPr>
          <p:cNvSpPr txBox="1"/>
          <p:nvPr/>
        </p:nvSpPr>
        <p:spPr>
          <a:xfrm>
            <a:off x="457200" y="1066800"/>
            <a:ext cx="35052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x = add(5,10);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E64A3-5F10-9E24-E0C2-7FEDD954DEFF}"/>
              </a:ext>
            </a:extLst>
          </p:cNvPr>
          <p:cNvSpPr txBox="1"/>
          <p:nvPr/>
        </p:nvSpPr>
        <p:spPr>
          <a:xfrm>
            <a:off x="457200" y="2133600"/>
            <a:ext cx="35814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BECFA8-A864-9D52-C1EA-0EE03527CE86}"/>
              </a:ext>
            </a:extLst>
          </p:cNvPr>
          <p:cNvSpPr/>
          <p:nvPr/>
        </p:nvSpPr>
        <p:spPr bwMode="auto">
          <a:xfrm>
            <a:off x="4686300" y="990600"/>
            <a:ext cx="2819400" cy="5334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3ADFC-93B1-C441-E076-080320847223}"/>
              </a:ext>
            </a:extLst>
          </p:cNvPr>
          <p:cNvSpPr txBox="1">
            <a:spLocks/>
          </p:cNvSpPr>
          <p:nvPr/>
        </p:nvSpPr>
        <p:spPr bwMode="auto">
          <a:xfrm>
            <a:off x="7772400" y="3021985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Save old frame pointer. 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Set current frame pointer to stack pointer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Frame pointer is base of stack frame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0902CF-46AC-AAE1-B796-93E3B6020308}"/>
              </a:ext>
            </a:extLst>
          </p:cNvPr>
          <p:cNvSpPr/>
          <p:nvPr/>
        </p:nvSpPr>
        <p:spPr bwMode="auto">
          <a:xfrm>
            <a:off x="4686301" y="1752600"/>
            <a:ext cx="2819400" cy="55766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178A7A-7F36-3C72-A675-90E31FF50399}"/>
              </a:ext>
            </a:extLst>
          </p:cNvPr>
          <p:cNvSpPr/>
          <p:nvPr/>
        </p:nvSpPr>
        <p:spPr bwMode="auto">
          <a:xfrm>
            <a:off x="4686299" y="17768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A1B804-0761-131D-20F8-72ED42A94B46}"/>
              </a:ext>
            </a:extLst>
          </p:cNvPr>
          <p:cNvSpPr/>
          <p:nvPr/>
        </p:nvSpPr>
        <p:spPr bwMode="auto">
          <a:xfrm rot="10800000">
            <a:off x="7696200" y="2031434"/>
            <a:ext cx="533399" cy="53340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44B00A-674D-6E06-D808-99A620AD8DDE}"/>
              </a:ext>
            </a:extLst>
          </p:cNvPr>
          <p:cNvSpPr txBox="1">
            <a:spLocks/>
          </p:cNvSpPr>
          <p:nvPr/>
        </p:nvSpPr>
        <p:spPr bwMode="auto">
          <a:xfrm>
            <a:off x="8129618" y="2105450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Stack Pointer (</a:t>
            </a:r>
            <a:r>
              <a:rPr lang="en-US" kern="0" err="1">
                <a:latin typeface="+mn-lt"/>
              </a:rPr>
              <a:t>esp</a:t>
            </a:r>
            <a:r>
              <a:rPr lang="en-US" kern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418450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Call Stack (Review)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914A-7F58-1C7F-A09F-E3D9536C6C5C}"/>
              </a:ext>
            </a:extLst>
          </p:cNvPr>
          <p:cNvSpPr txBox="1"/>
          <p:nvPr/>
        </p:nvSpPr>
        <p:spPr>
          <a:xfrm>
            <a:off x="457200" y="1066800"/>
            <a:ext cx="35052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x = add(5,10);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E64A3-5F10-9E24-E0C2-7FEDD954DEFF}"/>
              </a:ext>
            </a:extLst>
          </p:cNvPr>
          <p:cNvSpPr txBox="1"/>
          <p:nvPr/>
        </p:nvSpPr>
        <p:spPr>
          <a:xfrm>
            <a:off x="457200" y="2133600"/>
            <a:ext cx="35814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$4,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$10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$5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BECFA8-A864-9D52-C1EA-0EE03527CE86}"/>
              </a:ext>
            </a:extLst>
          </p:cNvPr>
          <p:cNvSpPr/>
          <p:nvPr/>
        </p:nvSpPr>
        <p:spPr bwMode="auto">
          <a:xfrm>
            <a:off x="4686300" y="990600"/>
            <a:ext cx="2819400" cy="5334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3ADFC-93B1-C441-E076-080320847223}"/>
              </a:ext>
            </a:extLst>
          </p:cNvPr>
          <p:cNvSpPr txBox="1">
            <a:spLocks/>
          </p:cNvSpPr>
          <p:nvPr/>
        </p:nvSpPr>
        <p:spPr bwMode="auto">
          <a:xfrm>
            <a:off x="7634075" y="5329750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Load Function Parameters On Stack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(reverse order)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0902CF-46AC-AAE1-B796-93E3B6020308}"/>
              </a:ext>
            </a:extLst>
          </p:cNvPr>
          <p:cNvSpPr/>
          <p:nvPr/>
        </p:nvSpPr>
        <p:spPr bwMode="auto">
          <a:xfrm>
            <a:off x="4686301" y="1752600"/>
            <a:ext cx="2819400" cy="55766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178A7A-7F36-3C72-A675-90E31FF50399}"/>
              </a:ext>
            </a:extLst>
          </p:cNvPr>
          <p:cNvSpPr/>
          <p:nvPr/>
        </p:nvSpPr>
        <p:spPr bwMode="auto">
          <a:xfrm>
            <a:off x="4686299" y="17768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A1B804-0761-131D-20F8-72ED42A94B46}"/>
              </a:ext>
            </a:extLst>
          </p:cNvPr>
          <p:cNvSpPr/>
          <p:nvPr/>
        </p:nvSpPr>
        <p:spPr bwMode="auto">
          <a:xfrm rot="10800000">
            <a:off x="7771916" y="2031434"/>
            <a:ext cx="533399" cy="53340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44B00A-674D-6E06-D808-99A620AD8DDE}"/>
              </a:ext>
            </a:extLst>
          </p:cNvPr>
          <p:cNvSpPr txBox="1">
            <a:spLocks/>
          </p:cNvSpPr>
          <p:nvPr/>
        </p:nvSpPr>
        <p:spPr bwMode="auto">
          <a:xfrm>
            <a:off x="8345114" y="2105450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Stack Pointer (</a:t>
            </a:r>
            <a:r>
              <a:rPr lang="en-US" kern="0" err="1">
                <a:latin typeface="+mn-lt"/>
              </a:rPr>
              <a:t>esp</a:t>
            </a:r>
            <a:r>
              <a:rPr lang="en-US" kern="0">
                <a:latin typeface="+mn-lt"/>
              </a:rPr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FED56A-55F2-C1BA-6021-9EB84C991958}"/>
              </a:ext>
            </a:extLst>
          </p:cNvPr>
          <p:cNvSpPr/>
          <p:nvPr/>
        </p:nvSpPr>
        <p:spPr bwMode="auto">
          <a:xfrm>
            <a:off x="4686298" y="2298134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D7AC8-44C7-6855-8E43-A921B72BC823}"/>
              </a:ext>
            </a:extLst>
          </p:cNvPr>
          <p:cNvSpPr/>
          <p:nvPr/>
        </p:nvSpPr>
        <p:spPr bwMode="auto">
          <a:xfrm rot="10800000">
            <a:off x="7771916" y="2567866"/>
            <a:ext cx="533399" cy="53340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66F9FB-6466-5368-9006-251D561D83A2}"/>
              </a:ext>
            </a:extLst>
          </p:cNvPr>
          <p:cNvSpPr txBox="1">
            <a:spLocks/>
          </p:cNvSpPr>
          <p:nvPr/>
        </p:nvSpPr>
        <p:spPr bwMode="auto">
          <a:xfrm>
            <a:off x="8345114" y="2641882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Stack Pointer (</a:t>
            </a:r>
            <a:r>
              <a:rPr lang="en-US" kern="0" err="1">
                <a:latin typeface="+mn-lt"/>
              </a:rPr>
              <a:t>esp</a:t>
            </a:r>
            <a:r>
              <a:rPr lang="en-US" kern="0">
                <a:latin typeface="+mn-lt"/>
              </a:rPr>
              <a:t>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45EF59-7371-FD31-BB40-A4E2C53F9AD9}"/>
              </a:ext>
            </a:extLst>
          </p:cNvPr>
          <p:cNvSpPr/>
          <p:nvPr/>
        </p:nvSpPr>
        <p:spPr bwMode="auto">
          <a:xfrm>
            <a:off x="4674208" y="2835903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63313D-BE84-1E49-8D79-4F50DBA07318}"/>
              </a:ext>
            </a:extLst>
          </p:cNvPr>
          <p:cNvSpPr/>
          <p:nvPr/>
        </p:nvSpPr>
        <p:spPr bwMode="auto">
          <a:xfrm>
            <a:off x="4686300" y="3394541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33FE89-EBDE-5E34-9A51-8E1D81FAE484}"/>
              </a:ext>
            </a:extLst>
          </p:cNvPr>
          <p:cNvSpPr txBox="1">
            <a:spLocks/>
          </p:cNvSpPr>
          <p:nvPr/>
        </p:nvSpPr>
        <p:spPr bwMode="auto">
          <a:xfrm>
            <a:off x="7732116" y="4333934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Create space for 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F6DC58-21E1-DCC2-8CFD-956A89C78DE7}"/>
              </a:ext>
            </a:extLst>
          </p:cNvPr>
          <p:cNvSpPr/>
          <p:nvPr/>
        </p:nvSpPr>
        <p:spPr bwMode="auto">
          <a:xfrm>
            <a:off x="4686298" y="2323372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X=?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D88C910-7392-D379-6DFE-9C515DA399B5}"/>
              </a:ext>
            </a:extLst>
          </p:cNvPr>
          <p:cNvSpPr/>
          <p:nvPr/>
        </p:nvSpPr>
        <p:spPr bwMode="auto">
          <a:xfrm rot="10800000">
            <a:off x="7732117" y="3563682"/>
            <a:ext cx="533399" cy="53340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6203C21-B01C-B8C4-AF80-3860214E2DB3}"/>
              </a:ext>
            </a:extLst>
          </p:cNvPr>
          <p:cNvSpPr txBox="1">
            <a:spLocks/>
          </p:cNvSpPr>
          <p:nvPr/>
        </p:nvSpPr>
        <p:spPr bwMode="auto">
          <a:xfrm>
            <a:off x="8305315" y="3637698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Stack Pointer (</a:t>
            </a:r>
            <a:r>
              <a:rPr lang="en-US" kern="0" err="1">
                <a:latin typeface="+mn-lt"/>
              </a:rPr>
              <a:t>esp</a:t>
            </a:r>
            <a:r>
              <a:rPr lang="en-US" kern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1779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3" grpId="0" animBg="1"/>
      <p:bldP spid="12" grpId="0" animBg="1"/>
      <p:bldP spid="12" grpId="1" animBg="1"/>
      <p:bldP spid="13" grpId="0"/>
      <p:bldP spid="13" grpId="1"/>
      <p:bldP spid="17" grpId="0" animBg="1"/>
      <p:bldP spid="18" grpId="0" animBg="1"/>
      <p:bldP spid="20" grpId="0" animBg="1"/>
      <p:bldP spid="23" grpId="0" animBg="1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Call Stack (Review)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914A-7F58-1C7F-A09F-E3D9536C6C5C}"/>
              </a:ext>
            </a:extLst>
          </p:cNvPr>
          <p:cNvSpPr txBox="1"/>
          <p:nvPr/>
        </p:nvSpPr>
        <p:spPr>
          <a:xfrm>
            <a:off x="457200" y="1066800"/>
            <a:ext cx="35052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x = add(5,10);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E64A3-5F10-9E24-E0C2-7FEDD954DEFF}"/>
              </a:ext>
            </a:extLst>
          </p:cNvPr>
          <p:cNvSpPr txBox="1"/>
          <p:nvPr/>
        </p:nvSpPr>
        <p:spPr>
          <a:xfrm>
            <a:off x="457200" y="2133600"/>
            <a:ext cx="3581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$4,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$10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$5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call bar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BECFA8-A864-9D52-C1EA-0EE03527CE86}"/>
              </a:ext>
            </a:extLst>
          </p:cNvPr>
          <p:cNvSpPr/>
          <p:nvPr/>
        </p:nvSpPr>
        <p:spPr bwMode="auto">
          <a:xfrm>
            <a:off x="4686300" y="990600"/>
            <a:ext cx="2819400" cy="5334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3ADFC-93B1-C441-E076-080320847223}"/>
              </a:ext>
            </a:extLst>
          </p:cNvPr>
          <p:cNvSpPr txBox="1">
            <a:spLocks/>
          </p:cNvSpPr>
          <p:nvPr/>
        </p:nvSpPr>
        <p:spPr bwMode="auto">
          <a:xfrm>
            <a:off x="7634075" y="5329750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0902CF-46AC-AAE1-B796-93E3B6020308}"/>
              </a:ext>
            </a:extLst>
          </p:cNvPr>
          <p:cNvSpPr/>
          <p:nvPr/>
        </p:nvSpPr>
        <p:spPr bwMode="auto">
          <a:xfrm>
            <a:off x="4686301" y="1752600"/>
            <a:ext cx="2819400" cy="55766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178A7A-7F36-3C72-A675-90E31FF50399}"/>
              </a:ext>
            </a:extLst>
          </p:cNvPr>
          <p:cNvSpPr/>
          <p:nvPr/>
        </p:nvSpPr>
        <p:spPr bwMode="auto">
          <a:xfrm>
            <a:off x="4686299" y="17768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FED56A-55F2-C1BA-6021-9EB84C991958}"/>
              </a:ext>
            </a:extLst>
          </p:cNvPr>
          <p:cNvSpPr/>
          <p:nvPr/>
        </p:nvSpPr>
        <p:spPr bwMode="auto">
          <a:xfrm>
            <a:off x="4686298" y="2298134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1C4BE-A014-F88F-DD73-D49D8730FCFC}"/>
              </a:ext>
            </a:extLst>
          </p:cNvPr>
          <p:cNvSpPr/>
          <p:nvPr/>
        </p:nvSpPr>
        <p:spPr bwMode="auto">
          <a:xfrm>
            <a:off x="4686300" y="28436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45EF59-7371-FD31-BB40-A4E2C53F9AD9}"/>
              </a:ext>
            </a:extLst>
          </p:cNvPr>
          <p:cNvSpPr/>
          <p:nvPr/>
        </p:nvSpPr>
        <p:spPr bwMode="auto">
          <a:xfrm>
            <a:off x="4686300" y="2849007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63313D-BE84-1E49-8D79-4F50DBA07318}"/>
              </a:ext>
            </a:extLst>
          </p:cNvPr>
          <p:cNvSpPr/>
          <p:nvPr/>
        </p:nvSpPr>
        <p:spPr bwMode="auto">
          <a:xfrm>
            <a:off x="4686300" y="3394541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33FE89-EBDE-5E34-9A51-8E1D81FAE484}"/>
              </a:ext>
            </a:extLst>
          </p:cNvPr>
          <p:cNvSpPr txBox="1">
            <a:spLocks/>
          </p:cNvSpPr>
          <p:nvPr/>
        </p:nvSpPr>
        <p:spPr bwMode="auto">
          <a:xfrm>
            <a:off x="7772400" y="2590072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Call instruction pushes EIP to stack and jumps to bar location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F6DC58-21E1-DCC2-8CFD-956A89C78DE7}"/>
              </a:ext>
            </a:extLst>
          </p:cNvPr>
          <p:cNvSpPr/>
          <p:nvPr/>
        </p:nvSpPr>
        <p:spPr bwMode="auto">
          <a:xfrm>
            <a:off x="4686298" y="2323372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X=?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EBA347-455D-B7CC-E2C9-E5B90D3E082C}"/>
              </a:ext>
            </a:extLst>
          </p:cNvPr>
          <p:cNvSpPr/>
          <p:nvPr/>
        </p:nvSpPr>
        <p:spPr bwMode="auto">
          <a:xfrm>
            <a:off x="4686298" y="3927453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EIP</a:t>
            </a:r>
          </a:p>
        </p:txBody>
      </p:sp>
    </p:spTree>
    <p:extLst>
      <p:ext uri="{BB962C8B-B14F-4D97-AF65-F5344CB8AC3E}">
        <p14:creationId xmlns:p14="http://schemas.microsoft.com/office/powerpoint/2010/main" val="275463795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BECFA8-A864-9D52-C1EA-0EE03527CE86}"/>
              </a:ext>
            </a:extLst>
          </p:cNvPr>
          <p:cNvSpPr/>
          <p:nvPr/>
        </p:nvSpPr>
        <p:spPr bwMode="auto">
          <a:xfrm>
            <a:off x="4684968" y="990600"/>
            <a:ext cx="2819400" cy="5334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Call Stack (Review)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914A-7F58-1C7F-A09F-E3D9536C6C5C}"/>
              </a:ext>
            </a:extLst>
          </p:cNvPr>
          <p:cNvSpPr txBox="1"/>
          <p:nvPr/>
        </p:nvSpPr>
        <p:spPr>
          <a:xfrm>
            <a:off x="457200" y="1066800"/>
            <a:ext cx="3505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result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0902CF-46AC-AAE1-B796-93E3B6020308}"/>
              </a:ext>
            </a:extLst>
          </p:cNvPr>
          <p:cNvSpPr/>
          <p:nvPr/>
        </p:nvSpPr>
        <p:spPr bwMode="auto">
          <a:xfrm>
            <a:off x="4686301" y="1752600"/>
            <a:ext cx="2819400" cy="55766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178A7A-7F36-3C72-A675-90E31FF50399}"/>
              </a:ext>
            </a:extLst>
          </p:cNvPr>
          <p:cNvSpPr/>
          <p:nvPr/>
        </p:nvSpPr>
        <p:spPr bwMode="auto">
          <a:xfrm>
            <a:off x="4686299" y="17768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FED56A-55F2-C1BA-6021-9EB84C991958}"/>
              </a:ext>
            </a:extLst>
          </p:cNvPr>
          <p:cNvSpPr/>
          <p:nvPr/>
        </p:nvSpPr>
        <p:spPr bwMode="auto">
          <a:xfrm>
            <a:off x="4686298" y="2298134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D7AC8-44C7-6855-8E43-A921B72BC823}"/>
              </a:ext>
            </a:extLst>
          </p:cNvPr>
          <p:cNvSpPr/>
          <p:nvPr/>
        </p:nvSpPr>
        <p:spPr bwMode="auto">
          <a:xfrm rot="10800000">
            <a:off x="7694868" y="4168674"/>
            <a:ext cx="533399" cy="53340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66F9FB-6466-5368-9006-251D561D83A2}"/>
              </a:ext>
            </a:extLst>
          </p:cNvPr>
          <p:cNvSpPr txBox="1">
            <a:spLocks/>
          </p:cNvSpPr>
          <p:nvPr/>
        </p:nvSpPr>
        <p:spPr bwMode="auto">
          <a:xfrm>
            <a:off x="8305800" y="4225945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Stack Pointer (</a:t>
            </a:r>
            <a:r>
              <a:rPr lang="en-US" kern="0" err="1">
                <a:latin typeface="+mn-lt"/>
              </a:rPr>
              <a:t>esp</a:t>
            </a:r>
            <a:r>
              <a:rPr lang="en-US" kern="0">
                <a:latin typeface="+mn-lt"/>
              </a:rPr>
              <a:t>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1C4BE-A014-F88F-DD73-D49D8730FCFC}"/>
              </a:ext>
            </a:extLst>
          </p:cNvPr>
          <p:cNvSpPr/>
          <p:nvPr/>
        </p:nvSpPr>
        <p:spPr bwMode="auto">
          <a:xfrm>
            <a:off x="4686300" y="28436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FB0B4B-2E69-7866-207D-87FA34303C95}"/>
              </a:ext>
            </a:extLst>
          </p:cNvPr>
          <p:cNvSpPr/>
          <p:nvPr/>
        </p:nvSpPr>
        <p:spPr bwMode="auto">
          <a:xfrm>
            <a:off x="4684967" y="3390900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A6EB16-0147-7BBB-2EC1-19D22EEFB6B1}"/>
              </a:ext>
            </a:extLst>
          </p:cNvPr>
          <p:cNvSpPr/>
          <p:nvPr/>
        </p:nvSpPr>
        <p:spPr bwMode="auto">
          <a:xfrm>
            <a:off x="4684967" y="393740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EIP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45EF59-7371-FD31-BB40-A4E2C53F9AD9}"/>
              </a:ext>
            </a:extLst>
          </p:cNvPr>
          <p:cNvSpPr/>
          <p:nvPr/>
        </p:nvSpPr>
        <p:spPr bwMode="auto">
          <a:xfrm>
            <a:off x="4684967" y="2283331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X=?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63313D-BE84-1E49-8D79-4F50DBA07318}"/>
              </a:ext>
            </a:extLst>
          </p:cNvPr>
          <p:cNvSpPr/>
          <p:nvPr/>
        </p:nvSpPr>
        <p:spPr bwMode="auto">
          <a:xfrm>
            <a:off x="4686300" y="2831534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10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8C86B77-5884-FAE5-9C25-8F6E51625335}"/>
              </a:ext>
            </a:extLst>
          </p:cNvPr>
          <p:cNvSpPr txBox="1">
            <a:spLocks/>
          </p:cNvSpPr>
          <p:nvPr/>
        </p:nvSpPr>
        <p:spPr bwMode="auto">
          <a:xfrm>
            <a:off x="7694867" y="1203012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1) Save frame pointer and set to stack pointer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874B8-90A5-6FC3-239F-53D2B56EA04F}"/>
              </a:ext>
            </a:extLst>
          </p:cNvPr>
          <p:cNvSpPr txBox="1"/>
          <p:nvPr/>
        </p:nvSpPr>
        <p:spPr>
          <a:xfrm>
            <a:off x="152400" y="2550031"/>
            <a:ext cx="43434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$16,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31848C8-C3F5-BB71-DDD8-8B11AB2580E4}"/>
              </a:ext>
            </a:extLst>
          </p:cNvPr>
          <p:cNvSpPr/>
          <p:nvPr/>
        </p:nvSpPr>
        <p:spPr bwMode="auto">
          <a:xfrm>
            <a:off x="4688850" y="5016339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B205E-02B6-C786-47EF-CA4C369CB894}"/>
              </a:ext>
            </a:extLst>
          </p:cNvPr>
          <p:cNvSpPr/>
          <p:nvPr/>
        </p:nvSpPr>
        <p:spPr bwMode="auto">
          <a:xfrm>
            <a:off x="4691400" y="5549739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D5B9FF0-509E-4EC6-1756-187C1ABC8903}"/>
              </a:ext>
            </a:extLst>
          </p:cNvPr>
          <p:cNvSpPr/>
          <p:nvPr/>
        </p:nvSpPr>
        <p:spPr bwMode="auto">
          <a:xfrm>
            <a:off x="4695218" y="609090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CC526B0-FAD4-816B-E9EB-6BFF2D1149F8}"/>
              </a:ext>
            </a:extLst>
          </p:cNvPr>
          <p:cNvSpPr/>
          <p:nvPr/>
        </p:nvSpPr>
        <p:spPr bwMode="auto">
          <a:xfrm rot="10800000">
            <a:off x="7620000" y="6248400"/>
            <a:ext cx="533399" cy="53340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90933B5-38C6-8C93-6B1D-E92A49E12AB8}"/>
              </a:ext>
            </a:extLst>
          </p:cNvPr>
          <p:cNvSpPr txBox="1">
            <a:spLocks/>
          </p:cNvSpPr>
          <p:nvPr/>
        </p:nvSpPr>
        <p:spPr bwMode="auto">
          <a:xfrm>
            <a:off x="8230932" y="6305671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Stack Pointer (</a:t>
            </a:r>
            <a:r>
              <a:rPr lang="en-US" kern="0" err="1">
                <a:latin typeface="+mn-lt"/>
              </a:rPr>
              <a:t>esp</a:t>
            </a:r>
            <a:r>
              <a:rPr lang="en-US" kern="0">
                <a:latin typeface="+mn-lt"/>
              </a:rPr>
              <a:t>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6F6E77B-6DCB-9D16-C6FD-9CD752B31A22}"/>
              </a:ext>
            </a:extLst>
          </p:cNvPr>
          <p:cNvSpPr/>
          <p:nvPr/>
        </p:nvSpPr>
        <p:spPr bwMode="auto">
          <a:xfrm>
            <a:off x="4681086" y="4472989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650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7" grpId="0" animBg="1"/>
      <p:bldP spid="28" grpId="0" animBg="1"/>
      <p:bldP spid="29" grpId="0" animBg="1"/>
      <p:bldP spid="30" grpId="0" animBg="1"/>
      <p:bldP spid="31" grpId="0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BECFA8-A864-9D52-C1EA-0EE03527CE86}"/>
              </a:ext>
            </a:extLst>
          </p:cNvPr>
          <p:cNvSpPr/>
          <p:nvPr/>
        </p:nvSpPr>
        <p:spPr bwMode="auto">
          <a:xfrm>
            <a:off x="4684968" y="990600"/>
            <a:ext cx="2819400" cy="5334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Call Stack (Review)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914A-7F58-1C7F-A09F-E3D9536C6C5C}"/>
              </a:ext>
            </a:extLst>
          </p:cNvPr>
          <p:cNvSpPr txBox="1"/>
          <p:nvPr/>
        </p:nvSpPr>
        <p:spPr>
          <a:xfrm>
            <a:off x="457200" y="1066800"/>
            <a:ext cx="3505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result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0902CF-46AC-AAE1-B796-93E3B6020308}"/>
              </a:ext>
            </a:extLst>
          </p:cNvPr>
          <p:cNvSpPr/>
          <p:nvPr/>
        </p:nvSpPr>
        <p:spPr bwMode="auto">
          <a:xfrm>
            <a:off x="4686301" y="1752600"/>
            <a:ext cx="2819400" cy="55766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178A7A-7F36-3C72-A675-90E31FF50399}"/>
              </a:ext>
            </a:extLst>
          </p:cNvPr>
          <p:cNvSpPr/>
          <p:nvPr/>
        </p:nvSpPr>
        <p:spPr bwMode="auto">
          <a:xfrm>
            <a:off x="4686299" y="17768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FED56A-55F2-C1BA-6021-9EB84C991958}"/>
              </a:ext>
            </a:extLst>
          </p:cNvPr>
          <p:cNvSpPr/>
          <p:nvPr/>
        </p:nvSpPr>
        <p:spPr bwMode="auto">
          <a:xfrm>
            <a:off x="4686298" y="2298134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1C4BE-A014-F88F-DD73-D49D8730FCFC}"/>
              </a:ext>
            </a:extLst>
          </p:cNvPr>
          <p:cNvSpPr/>
          <p:nvPr/>
        </p:nvSpPr>
        <p:spPr bwMode="auto">
          <a:xfrm>
            <a:off x="4686300" y="28436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FB0B4B-2E69-7866-207D-87FA34303C95}"/>
              </a:ext>
            </a:extLst>
          </p:cNvPr>
          <p:cNvSpPr/>
          <p:nvPr/>
        </p:nvSpPr>
        <p:spPr bwMode="auto">
          <a:xfrm>
            <a:off x="4684967" y="3390900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A6EB16-0147-7BBB-2EC1-19D22EEFB6B1}"/>
              </a:ext>
            </a:extLst>
          </p:cNvPr>
          <p:cNvSpPr/>
          <p:nvPr/>
        </p:nvSpPr>
        <p:spPr bwMode="auto">
          <a:xfrm>
            <a:off x="4684967" y="393740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EIP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45EF59-7371-FD31-BB40-A4E2C53F9AD9}"/>
              </a:ext>
            </a:extLst>
          </p:cNvPr>
          <p:cNvSpPr/>
          <p:nvPr/>
        </p:nvSpPr>
        <p:spPr bwMode="auto">
          <a:xfrm>
            <a:off x="4684967" y="2283331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X=?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63313D-BE84-1E49-8D79-4F50DBA07318}"/>
              </a:ext>
            </a:extLst>
          </p:cNvPr>
          <p:cNvSpPr/>
          <p:nvPr/>
        </p:nvSpPr>
        <p:spPr bwMode="auto">
          <a:xfrm>
            <a:off x="4684967" y="282886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10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874B8-90A5-6FC3-239F-53D2B56EA04F}"/>
              </a:ext>
            </a:extLst>
          </p:cNvPr>
          <p:cNvSpPr txBox="1"/>
          <p:nvPr/>
        </p:nvSpPr>
        <p:spPr>
          <a:xfrm>
            <a:off x="152400" y="2550031"/>
            <a:ext cx="43434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$16,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8(%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12(%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31848C8-C3F5-BB71-DDD8-8B11AB2580E4}"/>
              </a:ext>
            </a:extLst>
          </p:cNvPr>
          <p:cNvSpPr/>
          <p:nvPr/>
        </p:nvSpPr>
        <p:spPr bwMode="auto">
          <a:xfrm>
            <a:off x="4688850" y="5016339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B205E-02B6-C786-47EF-CA4C369CB894}"/>
              </a:ext>
            </a:extLst>
          </p:cNvPr>
          <p:cNvSpPr/>
          <p:nvPr/>
        </p:nvSpPr>
        <p:spPr bwMode="auto">
          <a:xfrm>
            <a:off x="4691400" y="5549739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D5B9FF0-509E-4EC6-1756-187C1ABC8903}"/>
              </a:ext>
            </a:extLst>
          </p:cNvPr>
          <p:cNvSpPr/>
          <p:nvPr/>
        </p:nvSpPr>
        <p:spPr bwMode="auto">
          <a:xfrm>
            <a:off x="4695218" y="609090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CC526B0-FAD4-816B-E9EB-6BFF2D1149F8}"/>
              </a:ext>
            </a:extLst>
          </p:cNvPr>
          <p:cNvSpPr/>
          <p:nvPr/>
        </p:nvSpPr>
        <p:spPr bwMode="auto">
          <a:xfrm rot="10800000">
            <a:off x="7620000" y="6248400"/>
            <a:ext cx="533399" cy="53340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90933B5-38C6-8C93-6B1D-E92A49E12AB8}"/>
              </a:ext>
            </a:extLst>
          </p:cNvPr>
          <p:cNvSpPr txBox="1">
            <a:spLocks/>
          </p:cNvSpPr>
          <p:nvPr/>
        </p:nvSpPr>
        <p:spPr bwMode="auto">
          <a:xfrm>
            <a:off x="8230932" y="6305671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Stack Pointer (</a:t>
            </a:r>
            <a:r>
              <a:rPr lang="en-US" kern="0" err="1">
                <a:latin typeface="+mn-lt"/>
              </a:rPr>
              <a:t>esp</a:t>
            </a:r>
            <a:r>
              <a:rPr lang="en-US" kern="0">
                <a:latin typeface="+mn-lt"/>
              </a:rPr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D1054-9DC6-3B7C-91EE-15F5091B09BB}"/>
              </a:ext>
            </a:extLst>
          </p:cNvPr>
          <p:cNvSpPr txBox="1">
            <a:spLocks/>
          </p:cNvSpPr>
          <p:nvPr/>
        </p:nvSpPr>
        <p:spPr bwMode="auto">
          <a:xfrm>
            <a:off x="6934200" y="3457758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8(%</a:t>
            </a:r>
            <a:r>
              <a:rPr lang="en-US" kern="0" err="1">
                <a:latin typeface="+mn-lt"/>
              </a:rPr>
              <a:t>ebp</a:t>
            </a:r>
            <a:r>
              <a:rPr lang="en-US" kern="0">
                <a:latin typeface="+mn-lt"/>
              </a:rPr>
              <a:t>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26A197-83FF-DBB5-EAE8-9A842D65B1EA}"/>
              </a:ext>
            </a:extLst>
          </p:cNvPr>
          <p:cNvSpPr txBox="1">
            <a:spLocks/>
          </p:cNvSpPr>
          <p:nvPr/>
        </p:nvSpPr>
        <p:spPr bwMode="auto">
          <a:xfrm>
            <a:off x="7086600" y="2879704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12 (%</a:t>
            </a:r>
            <a:r>
              <a:rPr lang="en-US" kern="0" err="1">
                <a:latin typeface="+mn-lt"/>
              </a:rPr>
              <a:t>ebp</a:t>
            </a:r>
            <a:r>
              <a:rPr lang="en-US" kern="0">
                <a:latin typeface="+mn-lt"/>
              </a:rPr>
              <a:t>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C441FD-4CFE-3F36-53AA-359B0B21467A}"/>
              </a:ext>
            </a:extLst>
          </p:cNvPr>
          <p:cNvSpPr/>
          <p:nvPr/>
        </p:nvSpPr>
        <p:spPr bwMode="auto">
          <a:xfrm>
            <a:off x="4681086" y="448700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8039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22B914-760B-4C8E-65A6-7BB87D449274}"/>
              </a:ext>
            </a:extLst>
          </p:cNvPr>
          <p:cNvSpPr/>
          <p:nvPr/>
        </p:nvSpPr>
        <p:spPr bwMode="auto">
          <a:xfrm>
            <a:off x="1676400" y="2077328"/>
            <a:ext cx="2819400" cy="28956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BA2-C957-5F26-AE60-992C1155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Recall: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D772-DF4D-9496-5B30-2F55CAD8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219200"/>
            <a:ext cx="105664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A executing  program with </a:t>
            </a:r>
            <a:r>
              <a:rPr lang="en-US">
                <a:solidFill>
                  <a:schemeClr val="accent1"/>
                </a:solidFill>
                <a:latin typeface="+mn-lt"/>
              </a:rPr>
              <a:t>restricted rights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325BF5-3250-B781-B7D7-090F7D8CCC21}"/>
              </a:ext>
            </a:extLst>
          </p:cNvPr>
          <p:cNvSpPr txBox="1">
            <a:spLocks/>
          </p:cNvSpPr>
          <p:nvPr/>
        </p:nvSpPr>
        <p:spPr bwMode="auto">
          <a:xfrm>
            <a:off x="609600" y="5600700"/>
            <a:ext cx="10566400" cy="83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Enforcing mechanism must not hinder </a:t>
            </a:r>
            <a:r>
              <a:rPr lang="en-US" kern="0">
                <a:solidFill>
                  <a:schemeClr val="accent1"/>
                </a:solidFill>
                <a:latin typeface="+mn-lt"/>
              </a:rPr>
              <a:t>functionality</a:t>
            </a:r>
            <a:r>
              <a:rPr lang="en-US" kern="0">
                <a:latin typeface="+mn-lt"/>
              </a:rPr>
              <a:t> or hurt </a:t>
            </a:r>
            <a:r>
              <a:rPr lang="en-US" kern="0">
                <a:solidFill>
                  <a:schemeClr val="accent1"/>
                </a:solidFill>
                <a:latin typeface="+mn-lt"/>
              </a:rPr>
              <a:t>performance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E08353-738C-C3F9-EBCB-8F365C2FF01C}"/>
              </a:ext>
            </a:extLst>
          </p:cNvPr>
          <p:cNvSpPr txBox="1">
            <a:spLocks/>
          </p:cNvSpPr>
          <p:nvPr/>
        </p:nvSpPr>
        <p:spPr bwMode="auto">
          <a:xfrm>
            <a:off x="2095500" y="2458327"/>
            <a:ext cx="1981200" cy="6096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Process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DC37E2-6C6C-306B-B8A3-4AAFF35A77DE}"/>
              </a:ext>
            </a:extLst>
          </p:cNvPr>
          <p:cNvSpPr txBox="1">
            <a:spLocks/>
          </p:cNvSpPr>
          <p:nvPr/>
        </p:nvSpPr>
        <p:spPr bwMode="auto">
          <a:xfrm>
            <a:off x="2095500" y="3220328"/>
            <a:ext cx="1981200" cy="6096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AB33E2-D889-2D11-3F82-D045CDCF6E10}"/>
              </a:ext>
            </a:extLst>
          </p:cNvPr>
          <p:cNvSpPr txBox="1">
            <a:spLocks/>
          </p:cNvSpPr>
          <p:nvPr/>
        </p:nvSpPr>
        <p:spPr bwMode="auto">
          <a:xfrm>
            <a:off x="2095500" y="3970602"/>
            <a:ext cx="1981200" cy="6096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Hardware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7DC227-599E-D05C-EDCA-C973F84C6957}"/>
              </a:ext>
            </a:extLst>
          </p:cNvPr>
          <p:cNvSpPr/>
          <p:nvPr/>
        </p:nvSpPr>
        <p:spPr bwMode="auto">
          <a:xfrm>
            <a:off x="4914900" y="2077328"/>
            <a:ext cx="2819400" cy="28956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2AD9C1-EAFF-2462-9292-6C3E95A2D7D9}"/>
              </a:ext>
            </a:extLst>
          </p:cNvPr>
          <p:cNvSpPr txBox="1">
            <a:spLocks/>
          </p:cNvSpPr>
          <p:nvPr/>
        </p:nvSpPr>
        <p:spPr bwMode="auto">
          <a:xfrm>
            <a:off x="5334000" y="2458327"/>
            <a:ext cx="1981200" cy="6096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Process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ACC946-982B-BB83-4AF7-8E65189662A5}"/>
              </a:ext>
            </a:extLst>
          </p:cNvPr>
          <p:cNvSpPr txBox="1">
            <a:spLocks/>
          </p:cNvSpPr>
          <p:nvPr/>
        </p:nvSpPr>
        <p:spPr bwMode="auto">
          <a:xfrm>
            <a:off x="5334000" y="3220328"/>
            <a:ext cx="1981200" cy="6096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OS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C1AB42-A384-9BFC-87BB-5A85501532C1}"/>
              </a:ext>
            </a:extLst>
          </p:cNvPr>
          <p:cNvSpPr txBox="1">
            <a:spLocks/>
          </p:cNvSpPr>
          <p:nvPr/>
        </p:nvSpPr>
        <p:spPr bwMode="auto">
          <a:xfrm>
            <a:off x="5334000" y="3970602"/>
            <a:ext cx="1981200" cy="6096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Hardware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91ED21-CE9D-AB4B-51EC-B4F32229D496}"/>
              </a:ext>
            </a:extLst>
          </p:cNvPr>
          <p:cNvSpPr/>
          <p:nvPr/>
        </p:nvSpPr>
        <p:spPr bwMode="auto">
          <a:xfrm>
            <a:off x="8256172" y="2077328"/>
            <a:ext cx="2819400" cy="28956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58A7C24-7648-FEFA-2B76-113992286A6E}"/>
              </a:ext>
            </a:extLst>
          </p:cNvPr>
          <p:cNvSpPr txBox="1">
            <a:spLocks/>
          </p:cNvSpPr>
          <p:nvPr/>
        </p:nvSpPr>
        <p:spPr bwMode="auto">
          <a:xfrm>
            <a:off x="8675272" y="2458327"/>
            <a:ext cx="1981200" cy="6096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Process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A569E3-5919-BFA6-5FF9-CD3C8CCBC65D}"/>
              </a:ext>
            </a:extLst>
          </p:cNvPr>
          <p:cNvSpPr txBox="1">
            <a:spLocks/>
          </p:cNvSpPr>
          <p:nvPr/>
        </p:nvSpPr>
        <p:spPr bwMode="auto">
          <a:xfrm>
            <a:off x="8675272" y="3220328"/>
            <a:ext cx="1981200" cy="6096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OS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069FCD1-F52E-64F4-4608-44ABBEE6E118}"/>
              </a:ext>
            </a:extLst>
          </p:cNvPr>
          <p:cNvSpPr txBox="1">
            <a:spLocks/>
          </p:cNvSpPr>
          <p:nvPr/>
        </p:nvSpPr>
        <p:spPr bwMode="auto">
          <a:xfrm>
            <a:off x="8675272" y="3970602"/>
            <a:ext cx="1981200" cy="609600"/>
          </a:xfrm>
          <a:prstGeom prst="round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Hardware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5F0C37B8-F119-2F68-B940-0A03F7202BA5}"/>
              </a:ext>
            </a:extLst>
          </p:cNvPr>
          <p:cNvSpPr/>
          <p:nvPr/>
        </p:nvSpPr>
        <p:spPr bwMode="auto">
          <a:xfrm>
            <a:off x="4458481" y="3334628"/>
            <a:ext cx="533400" cy="381000"/>
          </a:xfrm>
          <a:prstGeom prst="leftRightArrow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BF5C1758-5023-664B-67A9-9BEB999D46A9}"/>
              </a:ext>
            </a:extLst>
          </p:cNvPr>
          <p:cNvSpPr/>
          <p:nvPr/>
        </p:nvSpPr>
        <p:spPr bwMode="auto">
          <a:xfrm>
            <a:off x="7722772" y="3334628"/>
            <a:ext cx="533400" cy="381000"/>
          </a:xfrm>
          <a:prstGeom prst="leftRightArrow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0508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BECFA8-A864-9D52-C1EA-0EE03527CE86}"/>
              </a:ext>
            </a:extLst>
          </p:cNvPr>
          <p:cNvSpPr/>
          <p:nvPr/>
        </p:nvSpPr>
        <p:spPr bwMode="auto">
          <a:xfrm>
            <a:off x="4684967" y="990600"/>
            <a:ext cx="2819400" cy="5334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Call Stack (Review)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914A-7F58-1C7F-A09F-E3D9536C6C5C}"/>
              </a:ext>
            </a:extLst>
          </p:cNvPr>
          <p:cNvSpPr txBox="1"/>
          <p:nvPr/>
        </p:nvSpPr>
        <p:spPr>
          <a:xfrm>
            <a:off x="457200" y="1066800"/>
            <a:ext cx="3505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result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0902CF-46AC-AAE1-B796-93E3B6020308}"/>
              </a:ext>
            </a:extLst>
          </p:cNvPr>
          <p:cNvSpPr/>
          <p:nvPr/>
        </p:nvSpPr>
        <p:spPr bwMode="auto">
          <a:xfrm>
            <a:off x="4686301" y="1752600"/>
            <a:ext cx="2819400" cy="55766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178A7A-7F36-3C72-A675-90E31FF50399}"/>
              </a:ext>
            </a:extLst>
          </p:cNvPr>
          <p:cNvSpPr/>
          <p:nvPr/>
        </p:nvSpPr>
        <p:spPr bwMode="auto">
          <a:xfrm>
            <a:off x="4686299" y="17768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FED56A-55F2-C1BA-6021-9EB84C991958}"/>
              </a:ext>
            </a:extLst>
          </p:cNvPr>
          <p:cNvSpPr/>
          <p:nvPr/>
        </p:nvSpPr>
        <p:spPr bwMode="auto">
          <a:xfrm>
            <a:off x="4686298" y="2298134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1C4BE-A014-F88F-DD73-D49D8730FCFC}"/>
              </a:ext>
            </a:extLst>
          </p:cNvPr>
          <p:cNvSpPr/>
          <p:nvPr/>
        </p:nvSpPr>
        <p:spPr bwMode="auto">
          <a:xfrm>
            <a:off x="4686300" y="28436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FB0B4B-2E69-7866-207D-87FA34303C95}"/>
              </a:ext>
            </a:extLst>
          </p:cNvPr>
          <p:cNvSpPr/>
          <p:nvPr/>
        </p:nvSpPr>
        <p:spPr bwMode="auto">
          <a:xfrm>
            <a:off x="4684967" y="3390900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A6EB16-0147-7BBB-2EC1-19D22EEFB6B1}"/>
              </a:ext>
            </a:extLst>
          </p:cNvPr>
          <p:cNvSpPr/>
          <p:nvPr/>
        </p:nvSpPr>
        <p:spPr bwMode="auto">
          <a:xfrm>
            <a:off x="4684967" y="393740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EIP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45EF59-7371-FD31-BB40-A4E2C53F9AD9}"/>
              </a:ext>
            </a:extLst>
          </p:cNvPr>
          <p:cNvSpPr/>
          <p:nvPr/>
        </p:nvSpPr>
        <p:spPr bwMode="auto">
          <a:xfrm>
            <a:off x="4684967" y="2283331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X=?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63313D-BE84-1E49-8D79-4F50DBA07318}"/>
              </a:ext>
            </a:extLst>
          </p:cNvPr>
          <p:cNvSpPr/>
          <p:nvPr/>
        </p:nvSpPr>
        <p:spPr bwMode="auto">
          <a:xfrm>
            <a:off x="4684967" y="282886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10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874B8-90A5-6FC3-239F-53D2B56EA04F}"/>
              </a:ext>
            </a:extLst>
          </p:cNvPr>
          <p:cNvSpPr txBox="1"/>
          <p:nvPr/>
        </p:nvSpPr>
        <p:spPr>
          <a:xfrm>
            <a:off x="152400" y="2559547"/>
            <a:ext cx="43434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$16,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8(%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12(%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31848C8-C3F5-BB71-DDD8-8B11AB2580E4}"/>
              </a:ext>
            </a:extLst>
          </p:cNvPr>
          <p:cNvSpPr/>
          <p:nvPr/>
        </p:nvSpPr>
        <p:spPr bwMode="auto">
          <a:xfrm>
            <a:off x="4688850" y="5016339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B205E-02B6-C786-47EF-CA4C369CB894}"/>
              </a:ext>
            </a:extLst>
          </p:cNvPr>
          <p:cNvSpPr/>
          <p:nvPr/>
        </p:nvSpPr>
        <p:spPr bwMode="auto">
          <a:xfrm>
            <a:off x="4691400" y="5549739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D5B9FF0-509E-4EC6-1756-187C1ABC8903}"/>
              </a:ext>
            </a:extLst>
          </p:cNvPr>
          <p:cNvSpPr/>
          <p:nvPr/>
        </p:nvSpPr>
        <p:spPr bwMode="auto">
          <a:xfrm>
            <a:off x="4695218" y="609090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26A197-83FF-DBB5-EAE8-9A842D65B1EA}"/>
              </a:ext>
            </a:extLst>
          </p:cNvPr>
          <p:cNvSpPr txBox="1">
            <a:spLocks/>
          </p:cNvSpPr>
          <p:nvPr/>
        </p:nvSpPr>
        <p:spPr bwMode="auto">
          <a:xfrm>
            <a:off x="7391400" y="1730032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Local Variables are stored in the stack frame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EE973B-5AD6-721D-E20C-57B1D5E3747F}"/>
              </a:ext>
            </a:extLst>
          </p:cNvPr>
          <p:cNvSpPr/>
          <p:nvPr/>
        </p:nvSpPr>
        <p:spPr bwMode="auto">
          <a:xfrm>
            <a:off x="4691400" y="5016339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result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787AA5-6EB5-AB04-31C7-0AED6D49DA4F}"/>
              </a:ext>
            </a:extLst>
          </p:cNvPr>
          <p:cNvSpPr/>
          <p:nvPr/>
        </p:nvSpPr>
        <p:spPr bwMode="auto">
          <a:xfrm>
            <a:off x="4690306" y="449070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err="1">
                <a:latin typeface="+mn-lt"/>
              </a:rPr>
              <a:t>ebp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788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BECFA8-A864-9D52-C1EA-0EE03527CE86}"/>
              </a:ext>
            </a:extLst>
          </p:cNvPr>
          <p:cNvSpPr/>
          <p:nvPr/>
        </p:nvSpPr>
        <p:spPr bwMode="auto">
          <a:xfrm>
            <a:off x="4684968" y="990600"/>
            <a:ext cx="2819400" cy="5334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Call Stack (Review)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914A-7F58-1C7F-A09F-E3D9536C6C5C}"/>
              </a:ext>
            </a:extLst>
          </p:cNvPr>
          <p:cNvSpPr txBox="1"/>
          <p:nvPr/>
        </p:nvSpPr>
        <p:spPr>
          <a:xfrm>
            <a:off x="457200" y="1066800"/>
            <a:ext cx="3505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result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0902CF-46AC-AAE1-B796-93E3B6020308}"/>
              </a:ext>
            </a:extLst>
          </p:cNvPr>
          <p:cNvSpPr/>
          <p:nvPr/>
        </p:nvSpPr>
        <p:spPr bwMode="auto">
          <a:xfrm>
            <a:off x="4686301" y="1752600"/>
            <a:ext cx="2819400" cy="55766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178A7A-7F36-3C72-A675-90E31FF50399}"/>
              </a:ext>
            </a:extLst>
          </p:cNvPr>
          <p:cNvSpPr/>
          <p:nvPr/>
        </p:nvSpPr>
        <p:spPr bwMode="auto">
          <a:xfrm>
            <a:off x="4686299" y="17768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FED56A-55F2-C1BA-6021-9EB84C991958}"/>
              </a:ext>
            </a:extLst>
          </p:cNvPr>
          <p:cNvSpPr/>
          <p:nvPr/>
        </p:nvSpPr>
        <p:spPr bwMode="auto">
          <a:xfrm>
            <a:off x="4686298" y="2298134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1C4BE-A014-F88F-DD73-D49D8730FCFC}"/>
              </a:ext>
            </a:extLst>
          </p:cNvPr>
          <p:cNvSpPr/>
          <p:nvPr/>
        </p:nvSpPr>
        <p:spPr bwMode="auto">
          <a:xfrm>
            <a:off x="4686300" y="28436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FB0B4B-2E69-7866-207D-87FA34303C95}"/>
              </a:ext>
            </a:extLst>
          </p:cNvPr>
          <p:cNvSpPr/>
          <p:nvPr/>
        </p:nvSpPr>
        <p:spPr bwMode="auto">
          <a:xfrm>
            <a:off x="4684967" y="3390900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A6EB16-0147-7BBB-2EC1-19D22EEFB6B1}"/>
              </a:ext>
            </a:extLst>
          </p:cNvPr>
          <p:cNvSpPr/>
          <p:nvPr/>
        </p:nvSpPr>
        <p:spPr bwMode="auto">
          <a:xfrm>
            <a:off x="4684967" y="393740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EIP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45EF59-7371-FD31-BB40-A4E2C53F9AD9}"/>
              </a:ext>
            </a:extLst>
          </p:cNvPr>
          <p:cNvSpPr/>
          <p:nvPr/>
        </p:nvSpPr>
        <p:spPr bwMode="auto">
          <a:xfrm>
            <a:off x="4684967" y="2283331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X=?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63313D-BE84-1E49-8D79-4F50DBA07318}"/>
              </a:ext>
            </a:extLst>
          </p:cNvPr>
          <p:cNvSpPr/>
          <p:nvPr/>
        </p:nvSpPr>
        <p:spPr bwMode="auto">
          <a:xfrm>
            <a:off x="4684967" y="282886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10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874B8-90A5-6FC3-239F-53D2B56EA04F}"/>
              </a:ext>
            </a:extLst>
          </p:cNvPr>
          <p:cNvSpPr txBox="1"/>
          <p:nvPr/>
        </p:nvSpPr>
        <p:spPr>
          <a:xfrm>
            <a:off x="152400" y="2559547"/>
            <a:ext cx="4343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$16,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8(%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12(%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31848C8-C3F5-BB71-DDD8-8B11AB2580E4}"/>
              </a:ext>
            </a:extLst>
          </p:cNvPr>
          <p:cNvSpPr/>
          <p:nvPr/>
        </p:nvSpPr>
        <p:spPr bwMode="auto">
          <a:xfrm>
            <a:off x="4688850" y="5016339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B205E-02B6-C786-47EF-CA4C369CB894}"/>
              </a:ext>
            </a:extLst>
          </p:cNvPr>
          <p:cNvSpPr/>
          <p:nvPr/>
        </p:nvSpPr>
        <p:spPr bwMode="auto">
          <a:xfrm>
            <a:off x="4691400" y="5549739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D5B9FF0-509E-4EC6-1756-187C1ABC8903}"/>
              </a:ext>
            </a:extLst>
          </p:cNvPr>
          <p:cNvSpPr/>
          <p:nvPr/>
        </p:nvSpPr>
        <p:spPr bwMode="auto">
          <a:xfrm>
            <a:off x="4695218" y="609090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26A197-83FF-DBB5-EAE8-9A842D65B1EA}"/>
              </a:ext>
            </a:extLst>
          </p:cNvPr>
          <p:cNvSpPr txBox="1">
            <a:spLocks/>
          </p:cNvSpPr>
          <p:nvPr/>
        </p:nvSpPr>
        <p:spPr bwMode="auto">
          <a:xfrm>
            <a:off x="7772400" y="2165988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Move return value to </a:t>
            </a:r>
            <a:r>
              <a:rPr lang="en-US" kern="0" err="1">
                <a:latin typeface="+mn-lt"/>
              </a:rPr>
              <a:t>eax</a:t>
            </a:r>
            <a:r>
              <a:rPr lang="en-US" kern="0">
                <a:latin typeface="+mn-lt"/>
              </a:rPr>
              <a:t> register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EE973B-5AD6-721D-E20C-57B1D5E3747F}"/>
              </a:ext>
            </a:extLst>
          </p:cNvPr>
          <p:cNvSpPr/>
          <p:nvPr/>
        </p:nvSpPr>
        <p:spPr bwMode="auto">
          <a:xfrm>
            <a:off x="4684967" y="448560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err="1">
                <a:latin typeface="+mn-lt"/>
              </a:rPr>
              <a:t>ebp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9A2DBA-1A68-7C02-05FF-4F89FFF056B6}"/>
              </a:ext>
            </a:extLst>
          </p:cNvPr>
          <p:cNvSpPr/>
          <p:nvPr/>
        </p:nvSpPr>
        <p:spPr bwMode="auto">
          <a:xfrm>
            <a:off x="4684967" y="5028596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71987557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BECFA8-A864-9D52-C1EA-0EE03527CE86}"/>
              </a:ext>
            </a:extLst>
          </p:cNvPr>
          <p:cNvSpPr/>
          <p:nvPr/>
        </p:nvSpPr>
        <p:spPr bwMode="auto">
          <a:xfrm>
            <a:off x="4684968" y="990600"/>
            <a:ext cx="2819400" cy="5334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Call Stack (Review)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914A-7F58-1C7F-A09F-E3D9536C6C5C}"/>
              </a:ext>
            </a:extLst>
          </p:cNvPr>
          <p:cNvSpPr txBox="1"/>
          <p:nvPr/>
        </p:nvSpPr>
        <p:spPr>
          <a:xfrm>
            <a:off x="457200" y="1066800"/>
            <a:ext cx="3505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result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0902CF-46AC-AAE1-B796-93E3B6020308}"/>
              </a:ext>
            </a:extLst>
          </p:cNvPr>
          <p:cNvSpPr/>
          <p:nvPr/>
        </p:nvSpPr>
        <p:spPr bwMode="auto">
          <a:xfrm>
            <a:off x="4686301" y="1752600"/>
            <a:ext cx="2819400" cy="55766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178A7A-7F36-3C72-A675-90E31FF50399}"/>
              </a:ext>
            </a:extLst>
          </p:cNvPr>
          <p:cNvSpPr/>
          <p:nvPr/>
        </p:nvSpPr>
        <p:spPr bwMode="auto">
          <a:xfrm>
            <a:off x="4686299" y="17768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FED56A-55F2-C1BA-6021-9EB84C991958}"/>
              </a:ext>
            </a:extLst>
          </p:cNvPr>
          <p:cNvSpPr/>
          <p:nvPr/>
        </p:nvSpPr>
        <p:spPr bwMode="auto">
          <a:xfrm>
            <a:off x="4686298" y="2298134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1C4BE-A014-F88F-DD73-D49D8730FCFC}"/>
              </a:ext>
            </a:extLst>
          </p:cNvPr>
          <p:cNvSpPr/>
          <p:nvPr/>
        </p:nvSpPr>
        <p:spPr bwMode="auto">
          <a:xfrm>
            <a:off x="4686300" y="28436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FB0B4B-2E69-7866-207D-87FA34303C95}"/>
              </a:ext>
            </a:extLst>
          </p:cNvPr>
          <p:cNvSpPr/>
          <p:nvPr/>
        </p:nvSpPr>
        <p:spPr bwMode="auto">
          <a:xfrm>
            <a:off x="4684967" y="3390900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A6EB16-0147-7BBB-2EC1-19D22EEFB6B1}"/>
              </a:ext>
            </a:extLst>
          </p:cNvPr>
          <p:cNvSpPr/>
          <p:nvPr/>
        </p:nvSpPr>
        <p:spPr bwMode="auto">
          <a:xfrm>
            <a:off x="4684967" y="393740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EIP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45EF59-7371-FD31-BB40-A4E2C53F9AD9}"/>
              </a:ext>
            </a:extLst>
          </p:cNvPr>
          <p:cNvSpPr/>
          <p:nvPr/>
        </p:nvSpPr>
        <p:spPr bwMode="auto">
          <a:xfrm>
            <a:off x="4684967" y="2283331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X=?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63313D-BE84-1E49-8D79-4F50DBA07318}"/>
              </a:ext>
            </a:extLst>
          </p:cNvPr>
          <p:cNvSpPr/>
          <p:nvPr/>
        </p:nvSpPr>
        <p:spPr bwMode="auto">
          <a:xfrm>
            <a:off x="4684967" y="282886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10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874B8-90A5-6FC3-239F-53D2B56EA04F}"/>
              </a:ext>
            </a:extLst>
          </p:cNvPr>
          <p:cNvSpPr txBox="1"/>
          <p:nvPr/>
        </p:nvSpPr>
        <p:spPr>
          <a:xfrm>
            <a:off x="152400" y="2559547"/>
            <a:ext cx="43434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$16,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8(%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12(%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-4(%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leave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31848C8-C3F5-BB71-DDD8-8B11AB2580E4}"/>
              </a:ext>
            </a:extLst>
          </p:cNvPr>
          <p:cNvSpPr/>
          <p:nvPr/>
        </p:nvSpPr>
        <p:spPr bwMode="auto">
          <a:xfrm>
            <a:off x="4688850" y="5016339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B205E-02B6-C786-47EF-CA4C369CB894}"/>
              </a:ext>
            </a:extLst>
          </p:cNvPr>
          <p:cNvSpPr/>
          <p:nvPr/>
        </p:nvSpPr>
        <p:spPr bwMode="auto">
          <a:xfrm>
            <a:off x="4691400" y="5549739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D5B9FF0-509E-4EC6-1756-187C1ABC8903}"/>
              </a:ext>
            </a:extLst>
          </p:cNvPr>
          <p:cNvSpPr/>
          <p:nvPr/>
        </p:nvSpPr>
        <p:spPr bwMode="auto">
          <a:xfrm>
            <a:off x="4695218" y="6090905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26A197-83FF-DBB5-EAE8-9A842D65B1EA}"/>
              </a:ext>
            </a:extLst>
          </p:cNvPr>
          <p:cNvSpPr txBox="1">
            <a:spLocks/>
          </p:cNvSpPr>
          <p:nvPr/>
        </p:nvSpPr>
        <p:spPr bwMode="auto">
          <a:xfrm>
            <a:off x="7772400" y="2165988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Leave instruction restores caller’s frame (pops local variables and </a:t>
            </a:r>
            <a:r>
              <a:rPr lang="en-US" kern="0" dirty="0" err="1">
                <a:latin typeface="+mn-lt"/>
              </a:rPr>
              <a:t>ebd</a:t>
            </a:r>
            <a:r>
              <a:rPr lang="en-US" kern="0" dirty="0">
                <a:latin typeface="+mn-lt"/>
              </a:rPr>
              <a:t>)</a:t>
            </a: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Return instruction pops EIP and restores control to EIP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EE973B-5AD6-721D-E20C-57B1D5E3747F}"/>
              </a:ext>
            </a:extLst>
          </p:cNvPr>
          <p:cNvSpPr/>
          <p:nvPr/>
        </p:nvSpPr>
        <p:spPr bwMode="auto">
          <a:xfrm>
            <a:off x="4688184" y="4989402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result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8F037D-7CE6-CDF9-6F46-30D6B1E3105B}"/>
              </a:ext>
            </a:extLst>
          </p:cNvPr>
          <p:cNvSpPr/>
          <p:nvPr/>
        </p:nvSpPr>
        <p:spPr bwMode="auto">
          <a:xfrm>
            <a:off x="4681086" y="4481363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478592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BECFA8-A864-9D52-C1EA-0EE03527CE86}"/>
              </a:ext>
            </a:extLst>
          </p:cNvPr>
          <p:cNvSpPr/>
          <p:nvPr/>
        </p:nvSpPr>
        <p:spPr bwMode="auto">
          <a:xfrm>
            <a:off x="4684968" y="990600"/>
            <a:ext cx="2819400" cy="5334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Call Stack (Review)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914A-7F58-1C7F-A09F-E3D9536C6C5C}"/>
              </a:ext>
            </a:extLst>
          </p:cNvPr>
          <p:cNvSpPr txBox="1"/>
          <p:nvPr/>
        </p:nvSpPr>
        <p:spPr>
          <a:xfrm>
            <a:off x="457200" y="1066800"/>
            <a:ext cx="35052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x = add(5,10);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0902CF-46AC-AAE1-B796-93E3B6020308}"/>
              </a:ext>
            </a:extLst>
          </p:cNvPr>
          <p:cNvSpPr/>
          <p:nvPr/>
        </p:nvSpPr>
        <p:spPr bwMode="auto">
          <a:xfrm>
            <a:off x="4686301" y="1752600"/>
            <a:ext cx="2819400" cy="55766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178A7A-7F36-3C72-A675-90E31FF50399}"/>
              </a:ext>
            </a:extLst>
          </p:cNvPr>
          <p:cNvSpPr/>
          <p:nvPr/>
        </p:nvSpPr>
        <p:spPr bwMode="auto">
          <a:xfrm>
            <a:off x="4686299" y="17768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FED56A-55F2-C1BA-6021-9EB84C991958}"/>
              </a:ext>
            </a:extLst>
          </p:cNvPr>
          <p:cNvSpPr/>
          <p:nvPr/>
        </p:nvSpPr>
        <p:spPr bwMode="auto">
          <a:xfrm>
            <a:off x="4686298" y="2298134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X=?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1C4BE-A014-F88F-DD73-D49D8730FCFC}"/>
              </a:ext>
            </a:extLst>
          </p:cNvPr>
          <p:cNvSpPr/>
          <p:nvPr/>
        </p:nvSpPr>
        <p:spPr bwMode="auto">
          <a:xfrm>
            <a:off x="4686300" y="28436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45EF59-7371-FD31-BB40-A4E2C53F9AD9}"/>
              </a:ext>
            </a:extLst>
          </p:cNvPr>
          <p:cNvSpPr/>
          <p:nvPr/>
        </p:nvSpPr>
        <p:spPr bwMode="auto">
          <a:xfrm>
            <a:off x="4685633" y="2855802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63313D-BE84-1E49-8D79-4F50DBA07318}"/>
              </a:ext>
            </a:extLst>
          </p:cNvPr>
          <p:cNvSpPr/>
          <p:nvPr/>
        </p:nvSpPr>
        <p:spPr bwMode="auto">
          <a:xfrm>
            <a:off x="4685633" y="3401336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874B8-90A5-6FC3-239F-53D2B56EA04F}"/>
              </a:ext>
            </a:extLst>
          </p:cNvPr>
          <p:cNvSpPr txBox="1"/>
          <p:nvPr/>
        </p:nvSpPr>
        <p:spPr>
          <a:xfrm>
            <a:off x="152400" y="2559547"/>
            <a:ext cx="4343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$10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$5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call    add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$8,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7E6B637-3CF2-11B2-9E94-16CA7001F54A}"/>
              </a:ext>
            </a:extLst>
          </p:cNvPr>
          <p:cNvSpPr/>
          <p:nvPr/>
        </p:nvSpPr>
        <p:spPr bwMode="auto">
          <a:xfrm rot="10800000">
            <a:off x="7697742" y="3628965"/>
            <a:ext cx="533399" cy="53340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CD92BA-2797-5670-2360-EE8F31E216F9}"/>
              </a:ext>
            </a:extLst>
          </p:cNvPr>
          <p:cNvSpPr txBox="1">
            <a:spLocks/>
          </p:cNvSpPr>
          <p:nvPr/>
        </p:nvSpPr>
        <p:spPr bwMode="auto">
          <a:xfrm>
            <a:off x="8304677" y="3657600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Stack Pointer (</a:t>
            </a:r>
            <a:r>
              <a:rPr lang="en-US" kern="0" err="1">
                <a:latin typeface="+mn-lt"/>
              </a:rPr>
              <a:t>esp</a:t>
            </a:r>
            <a:r>
              <a:rPr lang="en-US" kern="0">
                <a:latin typeface="+mn-lt"/>
              </a:rPr>
              <a:t>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F64574A-4071-0120-99C6-6A970187F5EC}"/>
              </a:ext>
            </a:extLst>
          </p:cNvPr>
          <p:cNvSpPr txBox="1">
            <a:spLocks/>
          </p:cNvSpPr>
          <p:nvPr/>
        </p:nvSpPr>
        <p:spPr bwMode="auto">
          <a:xfrm>
            <a:off x="7690947" y="1404057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Pop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682097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BECFA8-A864-9D52-C1EA-0EE03527CE86}"/>
              </a:ext>
            </a:extLst>
          </p:cNvPr>
          <p:cNvSpPr/>
          <p:nvPr/>
        </p:nvSpPr>
        <p:spPr bwMode="auto">
          <a:xfrm>
            <a:off x="4684968" y="990600"/>
            <a:ext cx="2819400" cy="5334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Call Stack (Review)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6914A-7F58-1C7F-A09F-E3D9536C6C5C}"/>
              </a:ext>
            </a:extLst>
          </p:cNvPr>
          <p:cNvSpPr txBox="1"/>
          <p:nvPr/>
        </p:nvSpPr>
        <p:spPr>
          <a:xfrm>
            <a:off x="457200" y="1066800"/>
            <a:ext cx="35052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x = add(5,10);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0902CF-46AC-AAE1-B796-93E3B6020308}"/>
              </a:ext>
            </a:extLst>
          </p:cNvPr>
          <p:cNvSpPr/>
          <p:nvPr/>
        </p:nvSpPr>
        <p:spPr bwMode="auto">
          <a:xfrm>
            <a:off x="4686301" y="1752600"/>
            <a:ext cx="2819400" cy="55766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178A7A-7F36-3C72-A675-90E31FF50399}"/>
              </a:ext>
            </a:extLst>
          </p:cNvPr>
          <p:cNvSpPr/>
          <p:nvPr/>
        </p:nvSpPr>
        <p:spPr bwMode="auto">
          <a:xfrm>
            <a:off x="4686299" y="1776868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874B8-90A5-6FC3-239F-53D2B56EA04F}"/>
              </a:ext>
            </a:extLst>
          </p:cNvPr>
          <p:cNvSpPr txBox="1"/>
          <p:nvPr/>
        </p:nvSpPr>
        <p:spPr>
          <a:xfrm>
            <a:off x="152400" y="2559547"/>
            <a:ext cx="4343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$16,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$10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$5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call    add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$8,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7E6B637-3CF2-11B2-9E94-16CA7001F54A}"/>
              </a:ext>
            </a:extLst>
          </p:cNvPr>
          <p:cNvSpPr/>
          <p:nvPr/>
        </p:nvSpPr>
        <p:spPr bwMode="auto">
          <a:xfrm rot="10800000">
            <a:off x="7646447" y="2530912"/>
            <a:ext cx="533399" cy="53340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CD92BA-2797-5670-2360-EE8F31E216F9}"/>
              </a:ext>
            </a:extLst>
          </p:cNvPr>
          <p:cNvSpPr txBox="1">
            <a:spLocks/>
          </p:cNvSpPr>
          <p:nvPr/>
        </p:nvSpPr>
        <p:spPr bwMode="auto">
          <a:xfrm>
            <a:off x="8305800" y="2559547"/>
            <a:ext cx="43434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Stack Pointer (</a:t>
            </a:r>
            <a:r>
              <a:rPr lang="en-US" kern="0" err="1">
                <a:latin typeface="+mn-lt"/>
              </a:rPr>
              <a:t>esp</a:t>
            </a:r>
            <a:r>
              <a:rPr lang="en-US" kern="0">
                <a:latin typeface="+mn-lt"/>
              </a:rPr>
              <a:t>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6B4512-77E4-DBF1-29A3-3DD93800244B}"/>
              </a:ext>
            </a:extLst>
          </p:cNvPr>
          <p:cNvSpPr/>
          <p:nvPr/>
        </p:nvSpPr>
        <p:spPr bwMode="auto">
          <a:xfrm>
            <a:off x="4683635" y="2334536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x = ?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1A4DDE-5534-3D2B-5565-EF641F10FD81}"/>
              </a:ext>
            </a:extLst>
          </p:cNvPr>
          <p:cNvSpPr/>
          <p:nvPr/>
        </p:nvSpPr>
        <p:spPr bwMode="auto">
          <a:xfrm>
            <a:off x="4683635" y="2334536"/>
            <a:ext cx="2819400" cy="53340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x = 15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2434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3DBA-2F78-8338-CCD2-904CC651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Really </a:t>
            </a:r>
            <a:r>
              <a:rPr lang="en-US" err="1">
                <a:latin typeface="+mj-lt"/>
              </a:rPr>
              <a:t>Really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Really</a:t>
            </a:r>
            <a:r>
              <a:rPr lang="en-US">
                <a:latin typeface="+mj-lt"/>
              </a:rPr>
              <a:t> Big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78C3-9BFD-E7FB-229A-698396D2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" y="2397034"/>
            <a:ext cx="10728234" cy="2005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The state of a program’s execution is succinctly and completely represented by CPU register state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EIP, ESP, EBP, </a:t>
            </a:r>
            <a:r>
              <a:rPr lang="en-US" dirty="0" err="1">
                <a:latin typeface="+mn-lt"/>
              </a:rPr>
              <a:t>Eflags</a:t>
            </a:r>
            <a:r>
              <a:rPr lang="en-US" dirty="0">
                <a:latin typeface="+mn-lt"/>
              </a:rPr>
              <a:t>/PSW</a:t>
            </a:r>
          </a:p>
        </p:txBody>
      </p:sp>
    </p:spTree>
    <p:extLst>
      <p:ext uri="{BB962C8B-B14F-4D97-AF65-F5344CB8AC3E}">
        <p14:creationId xmlns:p14="http://schemas.microsoft.com/office/powerpoint/2010/main" val="107781259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BC48-A25A-15BD-E1A8-C496D8DF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 2: User -&gt; Kernel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FFEA-8836-23F6-B7F2-E0D6505D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424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BC48-A25A-15BD-E1A8-C496D8DF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 3: User -&gt; Kernel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FFEA-8836-23F6-B7F2-E0D6505DD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25146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Key Requirement: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Malicious user program (or IO device) cannot corrupt the kernel. 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Interrupts, exceptions or system calls handled similarly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	=&gt; fewer code paths, fewer bugs.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A704E6-BD41-9EC4-673C-C6AEC3A16632}"/>
              </a:ext>
            </a:extLst>
          </p:cNvPr>
          <p:cNvSpPr txBox="1">
            <a:spLocks/>
          </p:cNvSpPr>
          <p:nvPr/>
        </p:nvSpPr>
        <p:spPr bwMode="auto">
          <a:xfrm>
            <a:off x="152400" y="4191000"/>
            <a:ext cx="3657600" cy="152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ctr">
              <a:buFontTx/>
              <a:buAutoNum type="arabicParenR"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Limited Entry</a:t>
            </a: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Cannot jump to arbitrary code in kernel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986193-BFCE-A4F1-84F9-8A041F1E8DC7}"/>
              </a:ext>
            </a:extLst>
          </p:cNvPr>
          <p:cNvSpPr txBox="1">
            <a:spLocks/>
          </p:cNvSpPr>
          <p:nvPr/>
        </p:nvSpPr>
        <p:spPr bwMode="auto">
          <a:xfrm>
            <a:off x="4114800" y="4191000"/>
            <a:ext cx="3657600" cy="152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2) Atomic Switch</a:t>
            </a: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Switch from process stack to kernel stack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FF51D0-96CD-E55E-CDB3-09EA63616283}"/>
              </a:ext>
            </a:extLst>
          </p:cNvPr>
          <p:cNvSpPr txBox="1">
            <a:spLocks/>
          </p:cNvSpPr>
          <p:nvPr/>
        </p:nvSpPr>
        <p:spPr bwMode="auto">
          <a:xfrm>
            <a:off x="8534400" y="4172071"/>
            <a:ext cx="3657600" cy="152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3) Transparent Execution</a:t>
            </a: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Restore prior state to continue program</a:t>
            </a:r>
          </a:p>
        </p:txBody>
      </p:sp>
    </p:spTree>
    <p:extLst>
      <p:ext uri="{BB962C8B-B14F-4D97-AF65-F5344CB8AC3E}">
        <p14:creationId xmlns:p14="http://schemas.microsoft.com/office/powerpoint/2010/main" val="1267466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Interrupt Handling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EF7A-87D4-5E3E-49BD-713DEF8D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70566"/>
            <a:ext cx="10566400" cy="4677833"/>
          </a:xfrm>
        </p:spPr>
        <p:txBody>
          <a:bodyPr/>
          <a:lstStyle/>
          <a:p>
            <a:pPr marL="457200" indent="-457200" algn="ctr">
              <a:buAutoNum type="arabicParenR"/>
            </a:pPr>
            <a:r>
              <a:rPr lang="en-US" dirty="0">
                <a:latin typeface="+mn-lt"/>
              </a:rPr>
              <a:t>Processor detects interrupt</a:t>
            </a:r>
          </a:p>
          <a:p>
            <a:pPr marL="457200" indent="-457200" algn="ctr">
              <a:buAutoNum type="arabicParenR"/>
            </a:pPr>
            <a:endParaRPr lang="en-US" dirty="0">
              <a:latin typeface="+mn-lt"/>
            </a:endParaRPr>
          </a:p>
          <a:p>
            <a:pPr marL="457200" indent="-457200" algn="ctr">
              <a:buAutoNum type="arabicParenR"/>
            </a:pPr>
            <a:r>
              <a:rPr lang="en-US" dirty="0">
                <a:latin typeface="+mn-lt"/>
              </a:rPr>
              <a:t>Suspend user program and switch to kernel stack</a:t>
            </a:r>
          </a:p>
          <a:p>
            <a:pPr marL="457200" indent="-457200" algn="ctr">
              <a:buAutoNum type="arabicParenR"/>
            </a:pPr>
            <a:endParaRPr lang="en-US" dirty="0">
              <a:latin typeface="+mn-lt"/>
            </a:endParaRPr>
          </a:p>
          <a:p>
            <a:pPr marL="457200" indent="-457200" algn="ctr">
              <a:buAutoNum type="arabicParenR"/>
            </a:pPr>
            <a:r>
              <a:rPr lang="en-US" dirty="0">
                <a:latin typeface="+mn-lt"/>
              </a:rPr>
              <a:t>Identify interrupt type and invoke appropriate interrupt handler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4) Restore user program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026257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Don’t (Hardware) Interrupt Me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83CFD53-BF78-35AB-40CA-8754EDA81B2E}"/>
              </a:ext>
            </a:extLst>
          </p:cNvPr>
          <p:cNvSpPr/>
          <p:nvPr/>
        </p:nvSpPr>
        <p:spPr bwMode="auto">
          <a:xfrm>
            <a:off x="609600" y="1295400"/>
            <a:ext cx="2133600" cy="1066800"/>
          </a:xfrm>
          <a:prstGeom prst="wedgeEllipseCallou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OS is cool</a:t>
            </a:r>
          </a:p>
        </p:txBody>
      </p:sp>
      <p:pic>
        <p:nvPicPr>
          <p:cNvPr id="9" name="Graphic 8" descr="Keyboard outline">
            <a:extLst>
              <a:ext uri="{FF2B5EF4-FFF2-40B4-BE49-F238E27FC236}">
                <a16:creationId xmlns:a16="http://schemas.microsoft.com/office/drawing/2014/main" id="{48C455A9-26F7-1FBD-5EC8-139C743D3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1981200"/>
            <a:ext cx="2438400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0663C3-DABD-4A6D-A2D7-846AB1851890}"/>
              </a:ext>
            </a:extLst>
          </p:cNvPr>
          <p:cNvSpPr txBox="1"/>
          <p:nvPr/>
        </p:nvSpPr>
        <p:spPr>
          <a:xfrm>
            <a:off x="7366000" y="1724285"/>
            <a:ext cx="3505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result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C52CB-205E-B94D-58A9-803C8C2BF2AA}"/>
              </a:ext>
            </a:extLst>
          </p:cNvPr>
          <p:cNvCxnSpPr>
            <a:cxnSpLocks/>
          </p:cNvCxnSpPr>
          <p:nvPr/>
        </p:nvCxnSpPr>
        <p:spPr bwMode="auto">
          <a:xfrm>
            <a:off x="7321957" y="2353810"/>
            <a:ext cx="3804408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F8F495-D928-2F6C-5DE7-5FEC24FE4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4592624"/>
            <a:ext cx="10566400" cy="1655776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What happens when I type “OS is cool” on my keyboard while the Add program is running? </a:t>
            </a:r>
          </a:p>
        </p:txBody>
      </p:sp>
    </p:spTree>
    <p:extLst>
      <p:ext uri="{BB962C8B-B14F-4D97-AF65-F5344CB8AC3E}">
        <p14:creationId xmlns:p14="http://schemas.microsoft.com/office/powerpoint/2010/main" val="40798433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A249-9BBC-8340-B508-D0BF1775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Recall: Operating System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C5EB-3CFB-55D2-AA35-84B36B94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88" y="1402960"/>
            <a:ext cx="118872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Lowest level of OS running on system. 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Kernel is </a:t>
            </a:r>
            <a:r>
              <a:rPr lang="en-US">
                <a:solidFill>
                  <a:schemeClr val="accent1"/>
                </a:solidFill>
                <a:latin typeface="+mn-lt"/>
              </a:rPr>
              <a:t>trusted</a:t>
            </a:r>
            <a:r>
              <a:rPr lang="en-US">
                <a:latin typeface="+mn-lt"/>
              </a:rPr>
              <a:t> with </a:t>
            </a:r>
            <a:r>
              <a:rPr lang="en-US">
                <a:solidFill>
                  <a:schemeClr val="accent1"/>
                </a:solidFill>
                <a:latin typeface="+mn-lt"/>
              </a:rPr>
              <a:t>full access </a:t>
            </a:r>
            <a:r>
              <a:rPr lang="en-US">
                <a:latin typeface="+mn-lt"/>
              </a:rPr>
              <a:t>to all hardware capabilities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All other software (OS or applications) is considered </a:t>
            </a:r>
            <a:r>
              <a:rPr lang="en-US" b="1">
                <a:solidFill>
                  <a:schemeClr val="accent1"/>
                </a:solidFill>
                <a:latin typeface="+mn-lt"/>
              </a:rPr>
              <a:t>untrusted</a:t>
            </a:r>
            <a:endParaRPr lang="en-US">
              <a:solidFill>
                <a:schemeClr val="accent1"/>
              </a:solidFill>
              <a:latin typeface="+mn-lt"/>
            </a:endParaRP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endParaRPr lang="en-US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75C53C-4BBE-1588-B9B1-A01352C50572}"/>
              </a:ext>
            </a:extLst>
          </p:cNvPr>
          <p:cNvSpPr txBox="1">
            <a:spLocks/>
          </p:cNvSpPr>
          <p:nvPr/>
        </p:nvSpPr>
        <p:spPr bwMode="auto">
          <a:xfrm>
            <a:off x="3566160" y="5486400"/>
            <a:ext cx="8077200" cy="685800"/>
          </a:xfrm>
          <a:prstGeom prst="roundRect">
            <a:avLst/>
          </a:prstGeom>
          <a:solidFill>
            <a:schemeClr val="bg1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Hardware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BFB71A-D2EA-A46B-BA1B-15F902CEE8B7}"/>
              </a:ext>
            </a:extLst>
          </p:cNvPr>
          <p:cNvSpPr txBox="1">
            <a:spLocks/>
          </p:cNvSpPr>
          <p:nvPr/>
        </p:nvSpPr>
        <p:spPr bwMode="auto">
          <a:xfrm>
            <a:off x="3566160" y="4605997"/>
            <a:ext cx="8077200" cy="596118"/>
          </a:xfrm>
          <a:prstGeom prst="roundRect">
            <a:avLst/>
          </a:prstGeom>
          <a:solidFill>
            <a:schemeClr val="bg1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Operating System Kernel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63C5BC-E93E-ACE1-5845-9992E7DCD7A4}"/>
              </a:ext>
            </a:extLst>
          </p:cNvPr>
          <p:cNvSpPr txBox="1">
            <a:spLocks/>
          </p:cNvSpPr>
          <p:nvPr/>
        </p:nvSpPr>
        <p:spPr bwMode="auto">
          <a:xfrm>
            <a:off x="3562643" y="4060287"/>
            <a:ext cx="8077200" cy="457200"/>
          </a:xfrm>
          <a:prstGeom prst="roundRect">
            <a:avLst/>
          </a:prstGeom>
          <a:solidFill>
            <a:schemeClr val="bg1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Rest of 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056A00-754E-7767-1458-3E3CAB6A1E50}"/>
              </a:ext>
            </a:extLst>
          </p:cNvPr>
          <p:cNvSpPr txBox="1">
            <a:spLocks/>
          </p:cNvSpPr>
          <p:nvPr/>
        </p:nvSpPr>
        <p:spPr bwMode="auto">
          <a:xfrm>
            <a:off x="3581400" y="3429000"/>
            <a:ext cx="8077200" cy="457200"/>
          </a:xfrm>
          <a:prstGeom prst="roundRect">
            <a:avLst/>
          </a:prstGeom>
          <a:solidFill>
            <a:schemeClr val="bg1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Applications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ABC92E-925D-4196-4714-37BC22768C0B}"/>
              </a:ext>
            </a:extLst>
          </p:cNvPr>
          <p:cNvCxnSpPr>
            <a:cxnSpLocks/>
          </p:cNvCxnSpPr>
          <p:nvPr/>
        </p:nvCxnSpPr>
        <p:spPr bwMode="auto">
          <a:xfrm>
            <a:off x="152400" y="4558518"/>
            <a:ext cx="11811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C65DF9-97A0-3598-8733-056EACF2968B}"/>
              </a:ext>
            </a:extLst>
          </p:cNvPr>
          <p:cNvCxnSpPr>
            <a:cxnSpLocks/>
          </p:cNvCxnSpPr>
          <p:nvPr/>
        </p:nvCxnSpPr>
        <p:spPr bwMode="auto">
          <a:xfrm>
            <a:off x="152400" y="5257800"/>
            <a:ext cx="11811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EC1F42-7817-8B64-C4CB-81F296730FD1}"/>
              </a:ext>
            </a:extLst>
          </p:cNvPr>
          <p:cNvCxnSpPr>
            <a:cxnSpLocks/>
          </p:cNvCxnSpPr>
          <p:nvPr/>
        </p:nvCxnSpPr>
        <p:spPr bwMode="auto">
          <a:xfrm>
            <a:off x="152400" y="6214403"/>
            <a:ext cx="11811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04D385-8D8E-06FB-EE88-5746DCFB3DF3}"/>
              </a:ext>
            </a:extLst>
          </p:cNvPr>
          <p:cNvCxnSpPr>
            <a:cxnSpLocks/>
          </p:cNvCxnSpPr>
          <p:nvPr/>
        </p:nvCxnSpPr>
        <p:spPr bwMode="auto">
          <a:xfrm>
            <a:off x="152400" y="3429000"/>
            <a:ext cx="11811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BAF98D-0D85-324E-1115-C233BE9E72BA}"/>
              </a:ext>
            </a:extLst>
          </p:cNvPr>
          <p:cNvSpPr txBox="1">
            <a:spLocks/>
          </p:cNvSpPr>
          <p:nvPr/>
        </p:nvSpPr>
        <p:spPr bwMode="auto">
          <a:xfrm>
            <a:off x="242082" y="384136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Untrusted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75B3DB-E5A2-6163-32D5-3943B5085CFF}"/>
              </a:ext>
            </a:extLst>
          </p:cNvPr>
          <p:cNvSpPr txBox="1">
            <a:spLocks/>
          </p:cNvSpPr>
          <p:nvPr/>
        </p:nvSpPr>
        <p:spPr bwMode="auto">
          <a:xfrm>
            <a:off x="152400" y="4699785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Trusted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55C723B-0CF4-4B11-3D09-17C50E8FFB45}"/>
              </a:ext>
            </a:extLst>
          </p:cNvPr>
          <p:cNvSpPr txBox="1">
            <a:spLocks/>
          </p:cNvSpPr>
          <p:nvPr/>
        </p:nvSpPr>
        <p:spPr bwMode="auto">
          <a:xfrm>
            <a:off x="152400" y="5525086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Untrusted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BF3293-936C-2F91-29AD-B2B2042618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1408945" cy="14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28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1) Interrupt Detection (Hardware)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83CFD53-BF78-35AB-40CA-8754EDA81B2E}"/>
              </a:ext>
            </a:extLst>
          </p:cNvPr>
          <p:cNvSpPr/>
          <p:nvPr/>
        </p:nvSpPr>
        <p:spPr bwMode="auto">
          <a:xfrm>
            <a:off x="609600" y="1295400"/>
            <a:ext cx="2133600" cy="1066800"/>
          </a:xfrm>
          <a:prstGeom prst="wedgeEllipseCallou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OS is cool</a:t>
            </a:r>
          </a:p>
        </p:txBody>
      </p:sp>
      <p:pic>
        <p:nvPicPr>
          <p:cNvPr id="9" name="Graphic 8" descr="Keyboard outline">
            <a:extLst>
              <a:ext uri="{FF2B5EF4-FFF2-40B4-BE49-F238E27FC236}">
                <a16:creationId xmlns:a16="http://schemas.microsoft.com/office/drawing/2014/main" id="{48C455A9-26F7-1FBD-5EC8-139C743D3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1981200"/>
            <a:ext cx="2438400" cy="2438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8E318F-3BC3-0359-F9EB-7102EABBDEB6}"/>
              </a:ext>
            </a:extLst>
          </p:cNvPr>
          <p:cNvSpPr/>
          <p:nvPr/>
        </p:nvSpPr>
        <p:spPr bwMode="auto">
          <a:xfrm>
            <a:off x="3657600" y="2476500"/>
            <a:ext cx="1905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C1E578-F5EA-5227-D31E-D9B6D85849AF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 bwMode="auto">
          <a:xfrm>
            <a:off x="2667000" y="3200400"/>
            <a:ext cx="9906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2ED4AD-1104-D989-CABB-AC57692C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0" y="4487408"/>
            <a:ext cx="6121400" cy="13335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+mn-lt"/>
              </a:rPr>
              <a:t>Device sends electric signal over </a:t>
            </a:r>
            <a:r>
              <a:rPr lang="en-US">
                <a:solidFill>
                  <a:schemeClr val="accent1"/>
                </a:solidFill>
                <a:latin typeface="+mn-lt"/>
              </a:rPr>
              <a:t>interrupt request line </a:t>
            </a:r>
            <a:r>
              <a:rPr lang="en-US">
                <a:latin typeface="+mn-lt"/>
              </a:rPr>
              <a:t>(IRQ) to interrupt controller</a:t>
            </a:r>
          </a:p>
        </p:txBody>
      </p:sp>
    </p:spTree>
    <p:extLst>
      <p:ext uri="{BB962C8B-B14F-4D97-AF65-F5344CB8AC3E}">
        <p14:creationId xmlns:p14="http://schemas.microsoft.com/office/powerpoint/2010/main" val="113237212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1) Interrupt Detection (Hardware)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83CFD53-BF78-35AB-40CA-8754EDA81B2E}"/>
              </a:ext>
            </a:extLst>
          </p:cNvPr>
          <p:cNvSpPr/>
          <p:nvPr/>
        </p:nvSpPr>
        <p:spPr bwMode="auto">
          <a:xfrm>
            <a:off x="609600" y="1295400"/>
            <a:ext cx="2133600" cy="1066800"/>
          </a:xfrm>
          <a:prstGeom prst="wedgeEllipseCallou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OS is cool</a:t>
            </a:r>
          </a:p>
        </p:txBody>
      </p:sp>
      <p:pic>
        <p:nvPicPr>
          <p:cNvPr id="9" name="Graphic 8" descr="Keyboard outline">
            <a:extLst>
              <a:ext uri="{FF2B5EF4-FFF2-40B4-BE49-F238E27FC236}">
                <a16:creationId xmlns:a16="http://schemas.microsoft.com/office/drawing/2014/main" id="{48C455A9-26F7-1FBD-5EC8-139C743D3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1981200"/>
            <a:ext cx="2438400" cy="2438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8E318F-3BC3-0359-F9EB-7102EABBDEB6}"/>
              </a:ext>
            </a:extLst>
          </p:cNvPr>
          <p:cNvSpPr/>
          <p:nvPr/>
        </p:nvSpPr>
        <p:spPr bwMode="auto">
          <a:xfrm>
            <a:off x="3657600" y="2476500"/>
            <a:ext cx="1905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C1E578-F5EA-5227-D31E-D9B6D85849AF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 bwMode="auto">
          <a:xfrm>
            <a:off x="2667000" y="3200400"/>
            <a:ext cx="9906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E1AF51-CCA4-12EB-1B11-3DFA382E5E54}"/>
              </a:ext>
            </a:extLst>
          </p:cNvPr>
          <p:cNvSpPr/>
          <p:nvPr/>
        </p:nvSpPr>
        <p:spPr bwMode="auto">
          <a:xfrm>
            <a:off x="3659541" y="4762500"/>
            <a:ext cx="1905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5B4F79-0A22-C045-C2ED-1D87A5B22343}"/>
              </a:ext>
            </a:extLst>
          </p:cNvPr>
          <p:cNvCxnSpPr>
            <a:cxnSpLocks/>
          </p:cNvCxnSpPr>
          <p:nvPr/>
        </p:nvCxnSpPr>
        <p:spPr bwMode="auto">
          <a:xfrm>
            <a:off x="4191000" y="3924300"/>
            <a:ext cx="0" cy="8001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4D6364-0533-5AD3-AF9A-CE966B3DC9AC}"/>
              </a:ext>
            </a:extLst>
          </p:cNvPr>
          <p:cNvCxnSpPr>
            <a:cxnSpLocks/>
          </p:cNvCxnSpPr>
          <p:nvPr/>
        </p:nvCxnSpPr>
        <p:spPr bwMode="auto">
          <a:xfrm>
            <a:off x="5029200" y="3924300"/>
            <a:ext cx="0" cy="8001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19BDBA7-04B2-DEB8-02F7-597E0D5C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485722"/>
            <a:ext cx="5714997" cy="33833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APIC converts IRQ to a vector number and sends signal to processor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Processor detects interrupt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421204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FDCE-26F9-E8A2-6C26-7F2A700B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905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IRQs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F882513C-AEB0-C2D6-44F2-938593602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10478604" cy="5486400"/>
          </a:xfrm>
        </p:spPr>
      </p:pic>
    </p:spTree>
    <p:extLst>
      <p:ext uri="{BB962C8B-B14F-4D97-AF65-F5344CB8AC3E}">
        <p14:creationId xmlns:p14="http://schemas.microsoft.com/office/powerpoint/2010/main" val="70188276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3005-448A-1AFC-377E-D45970B3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" y="152400"/>
            <a:ext cx="12076611" cy="533400"/>
          </a:xfrm>
        </p:spPr>
        <p:txBody>
          <a:bodyPr/>
          <a:lstStyle/>
          <a:p>
            <a:r>
              <a:rPr lang="en-US">
                <a:latin typeface="+mj-lt"/>
              </a:rPr>
              <a:t>2) Save Recovery State (Hardware)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EC607-4176-3CEB-DD67-E8ADD2AF75FC}"/>
              </a:ext>
            </a:extLst>
          </p:cNvPr>
          <p:cNvSpPr txBox="1"/>
          <p:nvPr/>
        </p:nvSpPr>
        <p:spPr>
          <a:xfrm>
            <a:off x="502920" y="2118360"/>
            <a:ext cx="3505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result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376B12-8829-21E7-0396-7661AB7EB430}"/>
              </a:ext>
            </a:extLst>
          </p:cNvPr>
          <p:cNvSpPr txBox="1"/>
          <p:nvPr/>
        </p:nvSpPr>
        <p:spPr>
          <a:xfrm>
            <a:off x="4687978" y="2286650"/>
            <a:ext cx="60966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Which registers need to be saved by hardware to restore program?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A7944-033B-06FD-A707-368241C56572}"/>
              </a:ext>
            </a:extLst>
          </p:cNvPr>
          <p:cNvSpPr txBox="1"/>
          <p:nvPr/>
        </p:nvSpPr>
        <p:spPr>
          <a:xfrm>
            <a:off x="4743904" y="3998087"/>
            <a:ext cx="609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Stack Pointer (</a:t>
            </a:r>
            <a:r>
              <a:rPr lang="en-US" sz="2400" b="0" err="1">
                <a:latin typeface="+mn-lt"/>
              </a:rPr>
              <a:t>esp</a:t>
            </a:r>
            <a:r>
              <a:rPr lang="en-US" sz="2400" b="0">
                <a:latin typeface="+mn-lt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DE7751-FC7C-8783-6340-7F1921C3DBDF}"/>
              </a:ext>
            </a:extLst>
          </p:cNvPr>
          <p:cNvSpPr txBox="1"/>
          <p:nvPr/>
        </p:nvSpPr>
        <p:spPr>
          <a:xfrm>
            <a:off x="4882322" y="4715565"/>
            <a:ext cx="609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Program Counter (</a:t>
            </a:r>
            <a:r>
              <a:rPr lang="en-US" sz="2400" b="0" err="1">
                <a:latin typeface="+mn-lt"/>
              </a:rPr>
              <a:t>eip</a:t>
            </a:r>
            <a:r>
              <a:rPr lang="en-US" sz="2400" b="0">
                <a:latin typeface="+mn-lt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E58964-6182-BB92-2DEC-6A7DA1737165}"/>
              </a:ext>
            </a:extLst>
          </p:cNvPr>
          <p:cNvSpPr txBox="1"/>
          <p:nvPr/>
        </p:nvSpPr>
        <p:spPr>
          <a:xfrm>
            <a:off x="4882322" y="5464708"/>
            <a:ext cx="60966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Execution Flags / Program Status Word (</a:t>
            </a:r>
            <a:r>
              <a:rPr lang="en-US" sz="2400" b="0" dirty="0" err="1">
                <a:latin typeface="+mn-lt"/>
              </a:rPr>
              <a:t>Eflags</a:t>
            </a:r>
            <a:r>
              <a:rPr lang="en-US" sz="2400" b="0" dirty="0">
                <a:latin typeface="+mn-lt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6C49B-CE46-F218-091D-C19BF6C23F41}"/>
              </a:ext>
            </a:extLst>
          </p:cNvPr>
          <p:cNvSpPr txBox="1"/>
          <p:nvPr/>
        </p:nvSpPr>
        <p:spPr>
          <a:xfrm>
            <a:off x="385948" y="1033457"/>
            <a:ext cx="11851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Save register values (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recovery state</a:t>
            </a:r>
            <a:r>
              <a:rPr lang="en-US" sz="2400" b="0">
                <a:latin typeface="+mn-lt"/>
              </a:rPr>
              <a:t>) for process recovery</a:t>
            </a:r>
          </a:p>
        </p:txBody>
      </p:sp>
    </p:spTree>
    <p:extLst>
      <p:ext uri="{BB962C8B-B14F-4D97-AF65-F5344CB8AC3E}">
        <p14:creationId xmlns:p14="http://schemas.microsoft.com/office/powerpoint/2010/main" val="3290895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E2E5-5C0D-EA32-05D4-F1669692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3) Switching (atomically) to Kernel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C30E6-048B-9120-2051-7D0FA5740E99}"/>
              </a:ext>
            </a:extLst>
          </p:cNvPr>
          <p:cNvSpPr txBox="1"/>
          <p:nvPr/>
        </p:nvSpPr>
        <p:spPr>
          <a:xfrm>
            <a:off x="427839" y="1033244"/>
            <a:ext cx="163585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b) {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int result = </a:t>
            </a:r>
            <a:r>
              <a:rPr lang="en-US" sz="80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2F26E1-192C-D454-9AD3-9B4569128C91}"/>
              </a:ext>
            </a:extLst>
          </p:cNvPr>
          <p:cNvSpPr/>
          <p:nvPr/>
        </p:nvSpPr>
        <p:spPr bwMode="auto">
          <a:xfrm>
            <a:off x="679508" y="1810563"/>
            <a:ext cx="1021502" cy="186006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DE616E-2B5E-B9AF-CF5D-8FD0A5B1CF86}"/>
              </a:ext>
            </a:extLst>
          </p:cNvPr>
          <p:cNvSpPr/>
          <p:nvPr/>
        </p:nvSpPr>
        <p:spPr bwMode="auto">
          <a:xfrm>
            <a:off x="679508" y="2641170"/>
            <a:ext cx="1021502" cy="186006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7A0065-5D11-1515-6386-31D7429E8529}"/>
              </a:ext>
            </a:extLst>
          </p:cNvPr>
          <p:cNvSpPr/>
          <p:nvPr/>
        </p:nvSpPr>
        <p:spPr bwMode="auto">
          <a:xfrm>
            <a:off x="679508" y="2937075"/>
            <a:ext cx="1021502" cy="186006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EIP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043067-4A3C-5142-6BC4-275E986AC608}"/>
              </a:ext>
            </a:extLst>
          </p:cNvPr>
          <p:cNvSpPr/>
          <p:nvPr/>
        </p:nvSpPr>
        <p:spPr bwMode="auto">
          <a:xfrm>
            <a:off x="679508" y="2087870"/>
            <a:ext cx="1021502" cy="186006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>
                <a:latin typeface="+mn-lt"/>
              </a:rPr>
              <a:t>X=?</a:t>
            </a:r>
            <a:endParaRPr kumimoji="0" 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15C122-F2BB-0BCA-6337-7DD7D807A2C9}"/>
              </a:ext>
            </a:extLst>
          </p:cNvPr>
          <p:cNvSpPr/>
          <p:nvPr/>
        </p:nvSpPr>
        <p:spPr bwMode="auto">
          <a:xfrm>
            <a:off x="679508" y="2372598"/>
            <a:ext cx="1021502" cy="186006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>
                <a:latin typeface="+mn-lt"/>
              </a:rPr>
              <a:t>10</a:t>
            </a:r>
            <a:endParaRPr kumimoji="0" 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004075-0C29-0F2A-BA59-B6CBD0F52609}"/>
              </a:ext>
            </a:extLst>
          </p:cNvPr>
          <p:cNvSpPr/>
          <p:nvPr/>
        </p:nvSpPr>
        <p:spPr bwMode="auto">
          <a:xfrm>
            <a:off x="679508" y="3543041"/>
            <a:ext cx="1021502" cy="186006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result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6A9A0E-3174-9F97-2A2C-106D2216AC0B}"/>
              </a:ext>
            </a:extLst>
          </p:cNvPr>
          <p:cNvSpPr/>
          <p:nvPr/>
        </p:nvSpPr>
        <p:spPr bwMode="auto">
          <a:xfrm>
            <a:off x="679508" y="3240058"/>
            <a:ext cx="1021502" cy="186006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err="1">
                <a:latin typeface="+mn-lt"/>
              </a:rPr>
              <a:t>ebp</a:t>
            </a:r>
            <a:endParaRPr kumimoji="0" 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D1B82F-2F07-81FE-203E-253946B5F2C4}"/>
              </a:ext>
            </a:extLst>
          </p:cNvPr>
          <p:cNvSpPr txBox="1"/>
          <p:nvPr/>
        </p:nvSpPr>
        <p:spPr>
          <a:xfrm>
            <a:off x="-257510" y="3896601"/>
            <a:ext cx="276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0">
                <a:latin typeface="+mn-lt"/>
              </a:rPr>
              <a:t>User 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490A3-1B0A-A8B9-7122-E6F4126E345C}"/>
              </a:ext>
            </a:extLst>
          </p:cNvPr>
          <p:cNvSpPr txBox="1"/>
          <p:nvPr/>
        </p:nvSpPr>
        <p:spPr>
          <a:xfrm>
            <a:off x="2242533" y="934523"/>
            <a:ext cx="9268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Switches stack pointer to base of kernel stack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74E3AD-BBA6-9524-F4D3-7C052C85D540}"/>
              </a:ext>
            </a:extLst>
          </p:cNvPr>
          <p:cNvSpPr/>
          <p:nvPr/>
        </p:nvSpPr>
        <p:spPr bwMode="auto">
          <a:xfrm>
            <a:off x="5641041" y="1443562"/>
            <a:ext cx="1498329" cy="278483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B5A93F-F54A-831A-ABC2-43B1FAF015A0}"/>
              </a:ext>
            </a:extLst>
          </p:cNvPr>
          <p:cNvSpPr txBox="1"/>
          <p:nvPr/>
        </p:nvSpPr>
        <p:spPr>
          <a:xfrm>
            <a:off x="2366629" y="2293192"/>
            <a:ext cx="8837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Pushes recovery state onto the new stack </a:t>
            </a:r>
          </a:p>
          <a:p>
            <a:pPr marL="0" indent="0" algn="ctr">
              <a:buNone/>
            </a:pPr>
            <a:r>
              <a:rPr lang="en-US" sz="2400" b="0">
                <a:latin typeface="+mn-lt"/>
              </a:rPr>
              <a:t>(+ optional error code)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BC8268-A150-F5ED-0B9B-EA641AF6E92F}"/>
              </a:ext>
            </a:extLst>
          </p:cNvPr>
          <p:cNvSpPr/>
          <p:nvPr/>
        </p:nvSpPr>
        <p:spPr bwMode="auto">
          <a:xfrm>
            <a:off x="5096679" y="3289872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Stack Pointer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2279DB1-6746-AE9A-5620-D54C73E60EA5}"/>
              </a:ext>
            </a:extLst>
          </p:cNvPr>
          <p:cNvSpPr/>
          <p:nvPr/>
        </p:nvSpPr>
        <p:spPr bwMode="auto">
          <a:xfrm>
            <a:off x="5096679" y="3586120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PSW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B66A7F-69E3-9A6F-2762-36819C7805B4}"/>
              </a:ext>
            </a:extLst>
          </p:cNvPr>
          <p:cNvSpPr/>
          <p:nvPr/>
        </p:nvSpPr>
        <p:spPr bwMode="auto">
          <a:xfrm>
            <a:off x="5096679" y="3882368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Instruction Pointer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777CD8-DCED-D81F-D090-E9113A7107DA}"/>
              </a:ext>
            </a:extLst>
          </p:cNvPr>
          <p:cNvSpPr txBox="1"/>
          <p:nvPr/>
        </p:nvSpPr>
        <p:spPr>
          <a:xfrm>
            <a:off x="209153" y="4476580"/>
            <a:ext cx="49909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Question 1:</a:t>
            </a:r>
          </a:p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Why did hardware need to save registers before switching to kernel stack?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05C57D-7821-B737-CFB5-FC8418C7E0BB}"/>
              </a:ext>
            </a:extLst>
          </p:cNvPr>
          <p:cNvSpPr txBox="1"/>
          <p:nvPr/>
        </p:nvSpPr>
        <p:spPr>
          <a:xfrm>
            <a:off x="6481945" y="4563536"/>
            <a:ext cx="4679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Question 2:</a:t>
            </a:r>
          </a:p>
          <a:p>
            <a:pPr marL="0" indent="0" algn="ctr">
              <a:buNone/>
            </a:pPr>
            <a:r>
              <a:rPr lang="en-US" sz="2400" b="0">
                <a:latin typeface="+mn-lt"/>
              </a:rPr>
              <a:t>Why do we need a separate kernel stack?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6BEEC66-C9C2-98C1-D685-456F6DC67888}"/>
              </a:ext>
            </a:extLst>
          </p:cNvPr>
          <p:cNvSpPr/>
          <p:nvPr/>
        </p:nvSpPr>
        <p:spPr bwMode="auto">
          <a:xfrm>
            <a:off x="5096679" y="4178616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Error Code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BBACA4-C36C-8F2E-25F9-33D4E587D764}"/>
              </a:ext>
            </a:extLst>
          </p:cNvPr>
          <p:cNvSpPr txBox="1"/>
          <p:nvPr/>
        </p:nvSpPr>
        <p:spPr>
          <a:xfrm>
            <a:off x="364778" y="6096715"/>
            <a:ext cx="46797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Must overwrite EIP/SP when switching!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2D30E8-3E3C-3F59-B63C-CBCF5BB26292}"/>
              </a:ext>
            </a:extLst>
          </p:cNvPr>
          <p:cNvSpPr txBox="1"/>
          <p:nvPr/>
        </p:nvSpPr>
        <p:spPr>
          <a:xfrm>
            <a:off x="6481945" y="5863146"/>
            <a:ext cx="46797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Integrity and privacy concerns</a:t>
            </a:r>
          </a:p>
        </p:txBody>
      </p:sp>
    </p:spTree>
    <p:extLst>
      <p:ext uri="{BB962C8B-B14F-4D97-AF65-F5344CB8AC3E}">
        <p14:creationId xmlns:p14="http://schemas.microsoft.com/office/powerpoint/2010/main" val="3355863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/>
      <p:bldP spid="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E2E5-5C0D-EA32-05D4-F1669692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A Tale of Two Stacks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26846-E249-5AC4-73FC-E99BFE429089}"/>
              </a:ext>
            </a:extLst>
          </p:cNvPr>
          <p:cNvSpPr txBox="1"/>
          <p:nvPr/>
        </p:nvSpPr>
        <p:spPr>
          <a:xfrm flipH="1">
            <a:off x="533400" y="1005840"/>
            <a:ext cx="11582400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UNUSED, EMBRYO, SLEEPING, RUNNABLE, RUNNING, ZOMBIE 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Per-process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proc {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Size of process memory (bytes)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pde_t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pgdir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Page table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kstack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Bottom of kernel stack for this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state;        // 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Process ID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proc *parent;         // Parent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trapframe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// Trap frame for current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context *context;     //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swtch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here to run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// If non-zero, sleeping on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killed;                  // If non-zero, have been killed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file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ofile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[NOFILE];  // Open files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// Current directory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name[16];               // Process name (debugging)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9358BD-0A2A-B439-358D-E202574E5420}"/>
              </a:ext>
            </a:extLst>
          </p:cNvPr>
          <p:cNvSpPr txBox="1">
            <a:spLocks/>
          </p:cNvSpPr>
          <p:nvPr/>
        </p:nvSpPr>
        <p:spPr bwMode="auto">
          <a:xfrm>
            <a:off x="3771900" y="6190238"/>
            <a:ext cx="434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Xv6 Kernel (</a:t>
            </a:r>
            <a:r>
              <a:rPr lang="en-US" kern="0" err="1">
                <a:latin typeface="+mn-lt"/>
              </a:rPr>
              <a:t>proc.h</a:t>
            </a:r>
            <a:r>
              <a:rPr lang="en-US" kern="0">
                <a:latin typeface="+mn-lt"/>
              </a:rPr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61E436-DE7E-7519-F8A8-18CF78D9ED0E}"/>
              </a:ext>
            </a:extLst>
          </p:cNvPr>
          <p:cNvSpPr/>
          <p:nvPr/>
        </p:nvSpPr>
        <p:spPr bwMode="auto">
          <a:xfrm>
            <a:off x="190005" y="2719448"/>
            <a:ext cx="11925795" cy="332509"/>
          </a:xfrm>
          <a:prstGeom prst="roundRect">
            <a:avLst/>
          </a:prstGeom>
          <a:noFill/>
          <a:ln w="762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85B7D7-540E-CCA9-3EC0-AC9E91AA5BEF}"/>
              </a:ext>
            </a:extLst>
          </p:cNvPr>
          <p:cNvSpPr/>
          <p:nvPr/>
        </p:nvSpPr>
        <p:spPr bwMode="auto">
          <a:xfrm>
            <a:off x="190004" y="3926525"/>
            <a:ext cx="11925795" cy="332509"/>
          </a:xfrm>
          <a:prstGeom prst="roundRect">
            <a:avLst/>
          </a:prstGeom>
          <a:noFill/>
          <a:ln w="762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622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E2E5-5C0D-EA32-05D4-F1669692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400"/>
            <a:ext cx="12134192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4) Invoke Interrupt Handler (Hardware)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D301F-6556-B739-FCCD-486B923E979E}"/>
              </a:ext>
            </a:extLst>
          </p:cNvPr>
          <p:cNvSpPr txBox="1"/>
          <p:nvPr/>
        </p:nvSpPr>
        <p:spPr>
          <a:xfrm>
            <a:off x="448868" y="1125401"/>
            <a:ext cx="86036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Interrupt vector is an index </a:t>
            </a:r>
          </a:p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into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Interrupt Vector Table </a:t>
            </a:r>
          </a:p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(or interrupt descriptor table).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9F0C33-55F7-9DA0-B1B2-ADF42DA1895F}"/>
              </a:ext>
            </a:extLst>
          </p:cNvPr>
          <p:cNvSpPr txBox="1"/>
          <p:nvPr/>
        </p:nvSpPr>
        <p:spPr>
          <a:xfrm>
            <a:off x="1308112" y="2603434"/>
            <a:ext cx="6400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Index contains appropriate</a:t>
            </a:r>
          </a:p>
          <a:p>
            <a:pPr algn="ctr"/>
            <a:r>
              <a:rPr lang="en-US" sz="2400" b="0">
                <a:latin typeface="+mn-lt"/>
              </a:rPr>
              <a:t> 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Interrupt Handler Routine</a:t>
            </a:r>
            <a:endParaRPr lang="en-US" sz="2400" b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8EA77-8B3C-2DF4-0DB7-2631F19B224C}"/>
              </a:ext>
            </a:extLst>
          </p:cNvPr>
          <p:cNvSpPr txBox="1"/>
          <p:nvPr/>
        </p:nvSpPr>
        <p:spPr>
          <a:xfrm>
            <a:off x="529046" y="3785820"/>
            <a:ext cx="8091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Control Unit sets EIP to handler </a:t>
            </a:r>
            <a:endParaRPr lang="en-US" sz="2400" b="0">
              <a:solidFill>
                <a:schemeClr val="accent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EBB69CB-A481-2133-259C-38704277BD9E}"/>
              </a:ext>
            </a:extLst>
          </p:cNvPr>
          <p:cNvSpPr/>
          <p:nvPr/>
        </p:nvSpPr>
        <p:spPr bwMode="auto">
          <a:xfrm>
            <a:off x="9025737" y="4005777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Stack Pointer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846448-8EF2-9E2F-773E-F6F7FB0A23BF}"/>
              </a:ext>
            </a:extLst>
          </p:cNvPr>
          <p:cNvSpPr/>
          <p:nvPr/>
        </p:nvSpPr>
        <p:spPr bwMode="auto">
          <a:xfrm>
            <a:off x="9025737" y="4302025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PSW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6A099B-1FF0-B16D-756B-4409C97B1B76}"/>
              </a:ext>
            </a:extLst>
          </p:cNvPr>
          <p:cNvSpPr/>
          <p:nvPr/>
        </p:nvSpPr>
        <p:spPr bwMode="auto">
          <a:xfrm>
            <a:off x="9025737" y="4598273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Instruction Pointer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993DA1-F9AA-89C9-BC5B-BD9304609D95}"/>
              </a:ext>
            </a:extLst>
          </p:cNvPr>
          <p:cNvSpPr/>
          <p:nvPr/>
        </p:nvSpPr>
        <p:spPr bwMode="auto">
          <a:xfrm>
            <a:off x="9025737" y="4894521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Error Code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F6787D-07C0-C485-D964-203973FBF59F}"/>
              </a:ext>
            </a:extLst>
          </p:cNvPr>
          <p:cNvSpPr txBox="1"/>
          <p:nvPr/>
        </p:nvSpPr>
        <p:spPr>
          <a:xfrm>
            <a:off x="822960" y="4894521"/>
            <a:ext cx="77398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Handler saves all remaining user registers into stack and implements necessary logic </a:t>
            </a:r>
          </a:p>
          <a:p>
            <a:pPr algn="ctr"/>
            <a:r>
              <a:rPr lang="en-US" sz="2400" b="0">
                <a:latin typeface="+mn-lt"/>
              </a:rPr>
              <a:t>(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Transition software</a:t>
            </a:r>
            <a:r>
              <a:rPr lang="en-US" sz="2400" b="0">
                <a:latin typeface="+mn-lt"/>
              </a:rPr>
              <a:t>)</a:t>
            </a:r>
            <a:endParaRPr lang="en-US" sz="2400" b="0">
              <a:solidFill>
                <a:schemeClr val="accent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31B05C-34BE-EB99-63ED-200C0CF7F119}"/>
              </a:ext>
            </a:extLst>
          </p:cNvPr>
          <p:cNvSpPr/>
          <p:nvPr/>
        </p:nvSpPr>
        <p:spPr bwMode="auto">
          <a:xfrm>
            <a:off x="9025736" y="5190769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+mn-lt"/>
              </a:rPr>
              <a:t>Eax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1109292-9698-F25C-2A0E-BA543DE604B5}"/>
              </a:ext>
            </a:extLst>
          </p:cNvPr>
          <p:cNvSpPr/>
          <p:nvPr/>
        </p:nvSpPr>
        <p:spPr bwMode="auto">
          <a:xfrm>
            <a:off x="9025736" y="5497625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+mn-lt"/>
              </a:rPr>
              <a:t>Ebx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0D4977-5C95-FDCC-16AB-D59DDDDDA565}"/>
              </a:ext>
            </a:extLst>
          </p:cNvPr>
          <p:cNvSpPr/>
          <p:nvPr/>
        </p:nvSpPr>
        <p:spPr bwMode="auto">
          <a:xfrm>
            <a:off x="9025735" y="5819840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…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9A720C0-2027-96C9-1BE1-EE72F6A6AC02}"/>
              </a:ext>
            </a:extLst>
          </p:cNvPr>
          <p:cNvSpPr/>
          <p:nvPr/>
        </p:nvSpPr>
        <p:spPr bwMode="auto">
          <a:xfrm>
            <a:off x="8758514" y="1357829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32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460D87B-DF49-0DC4-CBA9-F937CA03DE28}"/>
              </a:ext>
            </a:extLst>
          </p:cNvPr>
          <p:cNvSpPr/>
          <p:nvPr/>
        </p:nvSpPr>
        <p:spPr bwMode="auto">
          <a:xfrm>
            <a:off x="8765054" y="2300384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127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2C46CB6-6F8C-2020-E5B7-BD271F02ED36}"/>
              </a:ext>
            </a:extLst>
          </p:cNvPr>
          <p:cNvSpPr/>
          <p:nvPr/>
        </p:nvSpPr>
        <p:spPr bwMode="auto">
          <a:xfrm>
            <a:off x="8758514" y="1683252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33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89D7B0-AB6C-5137-18F2-9CAA93EE7CF6}"/>
              </a:ext>
            </a:extLst>
          </p:cNvPr>
          <p:cNvSpPr/>
          <p:nvPr/>
        </p:nvSpPr>
        <p:spPr bwMode="auto">
          <a:xfrm>
            <a:off x="8758514" y="2005420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…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EBCD7C7-2021-DDFA-24B0-065A8A8EE972}"/>
              </a:ext>
            </a:extLst>
          </p:cNvPr>
          <p:cNvSpPr/>
          <p:nvPr/>
        </p:nvSpPr>
        <p:spPr bwMode="auto">
          <a:xfrm>
            <a:off x="9307174" y="1671700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keyboard_handler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199BCF9-50CD-368E-E659-4E0E07A01981}"/>
              </a:ext>
            </a:extLst>
          </p:cNvPr>
          <p:cNvSpPr/>
          <p:nvPr/>
        </p:nvSpPr>
        <p:spPr bwMode="auto">
          <a:xfrm>
            <a:off x="9307174" y="2003192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floppy_handler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8BC6D82-8C10-4B5D-4849-87C079C9F8B5}"/>
              </a:ext>
            </a:extLst>
          </p:cNvPr>
          <p:cNvSpPr/>
          <p:nvPr/>
        </p:nvSpPr>
        <p:spPr bwMode="auto">
          <a:xfrm>
            <a:off x="9307174" y="2298156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disk_handler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9D010C1-C62C-3DA6-B2BF-8CB600EB8453}"/>
              </a:ext>
            </a:extLst>
          </p:cNvPr>
          <p:cNvSpPr/>
          <p:nvPr/>
        </p:nvSpPr>
        <p:spPr bwMode="auto">
          <a:xfrm>
            <a:off x="9300634" y="1357829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rtc_handler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49B754-DC7E-CE82-B6E3-149AA67A478D}"/>
              </a:ext>
            </a:extLst>
          </p:cNvPr>
          <p:cNvSpPr txBox="1"/>
          <p:nvPr/>
        </p:nvSpPr>
        <p:spPr>
          <a:xfrm>
            <a:off x="7491199" y="2774341"/>
            <a:ext cx="470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IDT Table in Linux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60453-9CF6-2FA4-E6DC-2F84807655BD}"/>
              </a:ext>
            </a:extLst>
          </p:cNvPr>
          <p:cNvSpPr txBox="1"/>
          <p:nvPr/>
        </p:nvSpPr>
        <p:spPr>
          <a:xfrm>
            <a:off x="7598065" y="6262829"/>
            <a:ext cx="470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Kernel Stack</a:t>
            </a:r>
          </a:p>
        </p:txBody>
      </p:sp>
    </p:spTree>
    <p:extLst>
      <p:ext uri="{BB962C8B-B14F-4D97-AF65-F5344CB8AC3E}">
        <p14:creationId xmlns:p14="http://schemas.microsoft.com/office/powerpoint/2010/main" val="3756030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1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47" grpId="0" animBg="1"/>
      <p:bldP spid="48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E2E5-5C0D-EA32-05D4-F166969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5) Return to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D301F-6556-B739-FCCD-486B923E979E}"/>
              </a:ext>
            </a:extLst>
          </p:cNvPr>
          <p:cNvSpPr txBox="1"/>
          <p:nvPr/>
        </p:nvSpPr>
        <p:spPr>
          <a:xfrm>
            <a:off x="2710543" y="1187517"/>
            <a:ext cx="659171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Pop all user registers from kernel stack (restore register state)</a:t>
            </a:r>
          </a:p>
          <a:p>
            <a:pPr marL="0" indent="0" algn="ctr">
              <a:buNone/>
            </a:pPr>
            <a:endParaRPr lang="en-US" sz="2400" b="0">
              <a:latin typeface="+mn-lt"/>
            </a:endParaRPr>
          </a:p>
          <a:p>
            <a:pPr marL="0" indent="0" algn="ctr">
              <a:buNone/>
            </a:pPr>
            <a:r>
              <a:rPr lang="en-US" sz="2400" b="0">
                <a:latin typeface="+mn-lt"/>
              </a:rPr>
              <a:t>Invoke </a:t>
            </a:r>
            <a:r>
              <a:rPr lang="en-US" sz="2400" b="0" err="1">
                <a:latin typeface="+mn-lt"/>
                <a:cs typeface="Courier New" panose="02070309020205020404" pitchFamily="49" charset="0"/>
              </a:rPr>
              <a:t>iret</a:t>
            </a:r>
            <a:r>
              <a:rPr lang="en-US" sz="2400" b="0">
                <a:latin typeface="+mn-lt"/>
              </a:rPr>
              <a:t> instruction to pop saved EIP, EFLAGS, and SP registers from kernel’s exception stack to relevant registers </a:t>
            </a:r>
          </a:p>
          <a:p>
            <a:pPr marL="0" indent="0" algn="ctr">
              <a:buNone/>
            </a:pPr>
            <a:endParaRPr lang="en-US" sz="2400" b="0">
              <a:latin typeface="+mn-lt"/>
            </a:endParaRPr>
          </a:p>
          <a:p>
            <a:pPr marL="0" indent="0" algn="ctr">
              <a:buNone/>
            </a:pPr>
            <a:endParaRPr lang="en-US" sz="2400" b="0">
              <a:latin typeface="+mn-lt"/>
            </a:endParaRPr>
          </a:p>
          <a:p>
            <a:pPr marL="0" indent="0" algn="ctr">
              <a:buNone/>
            </a:pPr>
            <a:r>
              <a:rPr lang="en-US" sz="2400" b="0">
                <a:latin typeface="+mn-lt"/>
              </a:rPr>
              <a:t>Return to user mode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EBB69CB-A481-2133-259C-38704277BD9E}"/>
              </a:ext>
            </a:extLst>
          </p:cNvPr>
          <p:cNvSpPr/>
          <p:nvPr/>
        </p:nvSpPr>
        <p:spPr bwMode="auto">
          <a:xfrm>
            <a:off x="398068" y="3715881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Stack Pointer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846448-8EF2-9E2F-773E-F6F7FB0A23BF}"/>
              </a:ext>
            </a:extLst>
          </p:cNvPr>
          <p:cNvSpPr/>
          <p:nvPr/>
        </p:nvSpPr>
        <p:spPr bwMode="auto">
          <a:xfrm>
            <a:off x="398068" y="4012129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PSW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6A099B-1FF0-B16D-756B-4409C97B1B76}"/>
              </a:ext>
            </a:extLst>
          </p:cNvPr>
          <p:cNvSpPr/>
          <p:nvPr/>
        </p:nvSpPr>
        <p:spPr bwMode="auto">
          <a:xfrm>
            <a:off x="398068" y="4308377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Instruction Pointer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993DA1-F9AA-89C9-BC5B-BD9304609D95}"/>
              </a:ext>
            </a:extLst>
          </p:cNvPr>
          <p:cNvSpPr/>
          <p:nvPr/>
        </p:nvSpPr>
        <p:spPr bwMode="auto">
          <a:xfrm>
            <a:off x="398068" y="4604625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Error Code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31B05C-34BE-EB99-63ED-200C0CF7F119}"/>
              </a:ext>
            </a:extLst>
          </p:cNvPr>
          <p:cNvSpPr/>
          <p:nvPr/>
        </p:nvSpPr>
        <p:spPr bwMode="auto">
          <a:xfrm>
            <a:off x="398067" y="4900873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+mn-lt"/>
              </a:rPr>
              <a:t>Eax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1109292-9698-F25C-2A0E-BA543DE604B5}"/>
              </a:ext>
            </a:extLst>
          </p:cNvPr>
          <p:cNvSpPr/>
          <p:nvPr/>
        </p:nvSpPr>
        <p:spPr bwMode="auto">
          <a:xfrm>
            <a:off x="398067" y="5207729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+mn-lt"/>
              </a:rPr>
              <a:t>Ebx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0D4977-5C95-FDCC-16AB-D59DDDDDA565}"/>
              </a:ext>
            </a:extLst>
          </p:cNvPr>
          <p:cNvSpPr/>
          <p:nvPr/>
        </p:nvSpPr>
        <p:spPr bwMode="auto">
          <a:xfrm>
            <a:off x="398066" y="5529944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…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02CF1B-0EB5-B608-02EC-6614250064C9}"/>
              </a:ext>
            </a:extLst>
          </p:cNvPr>
          <p:cNvSpPr/>
          <p:nvPr/>
        </p:nvSpPr>
        <p:spPr bwMode="auto">
          <a:xfrm>
            <a:off x="8875836" y="4126406"/>
            <a:ext cx="2531898" cy="28472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9EAF56-119F-9593-1ABF-EC8DF3BE3308}"/>
              </a:ext>
            </a:extLst>
          </p:cNvPr>
          <p:cNvSpPr/>
          <p:nvPr/>
        </p:nvSpPr>
        <p:spPr bwMode="auto">
          <a:xfrm>
            <a:off x="8875836" y="4957013"/>
            <a:ext cx="2531898" cy="28472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19F406-7249-F509-9D42-83F2C2F2D142}"/>
              </a:ext>
            </a:extLst>
          </p:cNvPr>
          <p:cNvSpPr/>
          <p:nvPr/>
        </p:nvSpPr>
        <p:spPr bwMode="auto">
          <a:xfrm>
            <a:off x="8875836" y="5252918"/>
            <a:ext cx="2531898" cy="28472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EIP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2AF002-610C-1909-4344-687660B56DBC}"/>
              </a:ext>
            </a:extLst>
          </p:cNvPr>
          <p:cNvSpPr/>
          <p:nvPr/>
        </p:nvSpPr>
        <p:spPr bwMode="auto">
          <a:xfrm>
            <a:off x="8875836" y="4403713"/>
            <a:ext cx="2531898" cy="28472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latin typeface="+mn-lt"/>
              </a:rPr>
              <a:t>X=?</a:t>
            </a: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8F3457-79BF-D81F-FB1B-68AEAC092E23}"/>
              </a:ext>
            </a:extLst>
          </p:cNvPr>
          <p:cNvSpPr/>
          <p:nvPr/>
        </p:nvSpPr>
        <p:spPr bwMode="auto">
          <a:xfrm>
            <a:off x="8875836" y="4688441"/>
            <a:ext cx="2531898" cy="28472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latin typeface="+mn-lt"/>
              </a:rPr>
              <a:t>10</a:t>
            </a: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8A8EC4-E04E-24FF-A338-3F4F1D516F9C}"/>
              </a:ext>
            </a:extLst>
          </p:cNvPr>
          <p:cNvSpPr/>
          <p:nvPr/>
        </p:nvSpPr>
        <p:spPr bwMode="auto">
          <a:xfrm>
            <a:off x="8875836" y="5858884"/>
            <a:ext cx="2531898" cy="28472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55EF0C-EA17-FD2B-48BF-EE3D93D5CA47}"/>
              </a:ext>
            </a:extLst>
          </p:cNvPr>
          <p:cNvSpPr/>
          <p:nvPr/>
        </p:nvSpPr>
        <p:spPr bwMode="auto">
          <a:xfrm>
            <a:off x="8875836" y="5555901"/>
            <a:ext cx="2531898" cy="28472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err="1">
                <a:latin typeface="+mn-lt"/>
              </a:rPr>
              <a:t>ebp</a:t>
            </a: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4C2459-0A0E-4E8E-2575-9D02ADABBEB9}"/>
              </a:ext>
            </a:extLst>
          </p:cNvPr>
          <p:cNvSpPr txBox="1"/>
          <p:nvPr/>
        </p:nvSpPr>
        <p:spPr>
          <a:xfrm>
            <a:off x="-1029604" y="6122440"/>
            <a:ext cx="470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Kernel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044F3-ED01-11ED-05F6-0DC80DA66620}"/>
              </a:ext>
            </a:extLst>
          </p:cNvPr>
          <p:cNvSpPr txBox="1"/>
          <p:nvPr/>
        </p:nvSpPr>
        <p:spPr>
          <a:xfrm>
            <a:off x="7620184" y="6336268"/>
            <a:ext cx="470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User Stack</a:t>
            </a:r>
          </a:p>
        </p:txBody>
      </p:sp>
    </p:spTree>
    <p:extLst>
      <p:ext uri="{BB962C8B-B14F-4D97-AF65-F5344CB8AC3E}">
        <p14:creationId xmlns:p14="http://schemas.microsoft.com/office/powerpoint/2010/main" val="54159072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E2E5-5C0D-EA32-05D4-F166969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Concurrent Interrupts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D301F-6556-B739-FCCD-486B923E979E}"/>
              </a:ext>
            </a:extLst>
          </p:cNvPr>
          <p:cNvSpPr txBox="1"/>
          <p:nvPr/>
        </p:nvSpPr>
        <p:spPr>
          <a:xfrm>
            <a:off x="881742" y="1266328"/>
            <a:ext cx="94771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What happens if an interrupt happens while processing an interrupt?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66A25-B456-3045-2B91-A36690F94FF0}"/>
              </a:ext>
            </a:extLst>
          </p:cNvPr>
          <p:cNvSpPr txBox="1"/>
          <p:nvPr/>
        </p:nvSpPr>
        <p:spPr>
          <a:xfrm>
            <a:off x="881742" y="2701428"/>
            <a:ext cx="110511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Hardware provides instruction to temporarily defer delivery of interrupt (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disable interrupt</a:t>
            </a:r>
            <a:r>
              <a:rPr lang="en-US" sz="2400" b="0">
                <a:latin typeface="+mn-lt"/>
              </a:rPr>
              <a:t>), and re-enable them when safe (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enable interrupt</a:t>
            </a:r>
            <a:r>
              <a:rPr lang="en-US" sz="2400" b="0">
                <a:latin typeface="+mn-lt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A94F5-1332-2830-4AFE-699D60ACF427}"/>
              </a:ext>
            </a:extLst>
          </p:cNvPr>
          <p:cNvSpPr txBox="1"/>
          <p:nvPr/>
        </p:nvSpPr>
        <p:spPr>
          <a:xfrm>
            <a:off x="949475" y="5438096"/>
            <a:ext cx="109834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Periods during which interrupts are disabled should be very short!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5F715-F341-BCB7-802C-9F1496E8EE18}"/>
              </a:ext>
            </a:extLst>
          </p:cNvPr>
          <p:cNvSpPr txBox="1"/>
          <p:nvPr/>
        </p:nvSpPr>
        <p:spPr>
          <a:xfrm>
            <a:off x="18973" y="4325827"/>
            <a:ext cx="12176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Interrupts are disabled when an interrupt handler is running</a:t>
            </a:r>
          </a:p>
        </p:txBody>
      </p:sp>
    </p:spTree>
    <p:extLst>
      <p:ext uri="{BB962C8B-B14F-4D97-AF65-F5344CB8AC3E}">
        <p14:creationId xmlns:p14="http://schemas.microsoft.com/office/powerpoint/2010/main" val="1951078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Interrupt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EF7A-87D4-5E3E-49BD-713DEF8D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70566"/>
            <a:ext cx="10566400" cy="4677833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1) Device sends signal to APIC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2) Processor detects interrupt</a:t>
            </a:r>
          </a:p>
          <a:p>
            <a:pPr marL="457200" indent="-457200" algn="ctr">
              <a:buAutoNum type="arabicParenR"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3) Save Recovery State and switch to Kernel Stack</a:t>
            </a:r>
          </a:p>
          <a:p>
            <a:pPr marL="457200" indent="-457200" algn="ctr">
              <a:buAutoNum type="arabicParenR"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4) Jump to interrupt handler table at appropriate vector. Invoke interrupt handler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5) Restore user program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40227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17E2-34A8-0004-0E80-F7DF579A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Recall: Dual Mode Operation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8AEC7B-ECD6-A0F6-E7B3-AEB274C0E146}"/>
              </a:ext>
            </a:extLst>
          </p:cNvPr>
          <p:cNvSpPr txBox="1">
            <a:spLocks/>
          </p:cNvSpPr>
          <p:nvPr/>
        </p:nvSpPr>
        <p:spPr bwMode="auto">
          <a:xfrm>
            <a:off x="0" y="1295400"/>
            <a:ext cx="120396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Use a bit to enable two modes of execution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DF3317-6775-FD42-36EF-316925A23BCD}"/>
              </a:ext>
            </a:extLst>
          </p:cNvPr>
          <p:cNvSpPr txBox="1">
            <a:spLocks/>
          </p:cNvSpPr>
          <p:nvPr/>
        </p:nvSpPr>
        <p:spPr bwMode="auto">
          <a:xfrm>
            <a:off x="762000" y="2968431"/>
            <a:ext cx="43434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u="sng" kern="0">
                <a:latin typeface="+mn-lt"/>
              </a:rPr>
              <a:t>In User Mode</a:t>
            </a:r>
          </a:p>
          <a:p>
            <a:pPr marL="0" indent="0" algn="ctr">
              <a:buFontTx/>
              <a:buNone/>
            </a:pPr>
            <a:endParaRPr lang="en-US" u="sng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Processor checks each instruction before executing it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Executes a limited (safe) set of instructions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65EC1F-7E38-95ED-2F2D-93BB9AB70600}"/>
              </a:ext>
            </a:extLst>
          </p:cNvPr>
          <p:cNvSpPr txBox="1">
            <a:spLocks/>
          </p:cNvSpPr>
          <p:nvPr/>
        </p:nvSpPr>
        <p:spPr bwMode="auto">
          <a:xfrm>
            <a:off x="6705600" y="3002101"/>
            <a:ext cx="43434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u="sng" kern="0" dirty="0">
                <a:latin typeface="+mn-lt"/>
              </a:rPr>
              <a:t>In Kernel Mode</a:t>
            </a:r>
          </a:p>
          <a:p>
            <a:pPr marL="0" indent="0" algn="ctr">
              <a:buFontTx/>
              <a:buNone/>
            </a:pPr>
            <a:endParaRPr lang="en-US" u="sng" kern="0" dirty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OS executes with protection checks off</a:t>
            </a:r>
          </a:p>
          <a:p>
            <a:pPr marL="0" indent="0" algn="ctr">
              <a:buFontTx/>
              <a:buNone/>
            </a:pPr>
            <a:endParaRPr lang="en-US" kern="0" dirty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Can execute any instructions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4F24AE-6C88-441F-B866-DAF6D2F1203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2389178"/>
            <a:ext cx="1408945" cy="14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476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BC48-A25A-15BD-E1A8-C496D8DF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What about </a:t>
            </a:r>
            <a:r>
              <a:rPr lang="en-US" err="1">
                <a:latin typeface="+mj-lt"/>
              </a:rPr>
              <a:t>syscalls</a:t>
            </a:r>
            <a:r>
              <a:rPr lang="en-US">
                <a:latin typeface="+mj-lt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E5D6C-0B2C-C3B8-24A9-DFE365853652}"/>
              </a:ext>
            </a:extLst>
          </p:cNvPr>
          <p:cNvSpPr txBox="1"/>
          <p:nvPr/>
        </p:nvSpPr>
        <p:spPr>
          <a:xfrm>
            <a:off x="846667" y="1182069"/>
            <a:ext cx="106129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System calls are user functions that request services from the OS. Described as function call, with a name, parameters and return value.</a:t>
            </a:r>
            <a:endParaRPr lang="en-US" sz="240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37441-3303-A02E-2FAC-3B6C7B4B50DA}"/>
              </a:ext>
            </a:extLst>
          </p:cNvPr>
          <p:cNvSpPr txBox="1"/>
          <p:nvPr/>
        </p:nvSpPr>
        <p:spPr>
          <a:xfrm>
            <a:off x="789517" y="2807669"/>
            <a:ext cx="106129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Good news!</a:t>
            </a:r>
          </a:p>
          <a:p>
            <a:pPr algn="ctr"/>
            <a:r>
              <a:rPr lang="en-US" sz="2400" b="0" err="1">
                <a:solidFill>
                  <a:srgbClr val="000000"/>
                </a:solidFill>
                <a:latin typeface="+mn-lt"/>
              </a:rPr>
              <a:t>Syscalls</a:t>
            </a:r>
            <a:r>
              <a:rPr lang="en-US" sz="2400" b="0">
                <a:solidFill>
                  <a:srgbClr val="000000"/>
                </a:solidFill>
                <a:latin typeface="+mn-lt"/>
              </a:rPr>
              <a:t> are handled (almost) identically to interrupts.</a:t>
            </a:r>
          </a:p>
          <a:p>
            <a:pPr algn="ctr"/>
            <a:endParaRPr lang="en-US" sz="2400" b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0386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BC48-A25A-15BD-E1A8-C496D8DF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What about </a:t>
            </a:r>
            <a:r>
              <a:rPr lang="en-US" err="1">
                <a:latin typeface="+mj-lt"/>
              </a:rPr>
              <a:t>syscalls</a:t>
            </a:r>
            <a:r>
              <a:rPr lang="en-US">
                <a:latin typeface="+mj-lt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E5D6C-0B2C-C3B8-24A9-DFE365853652}"/>
              </a:ext>
            </a:extLst>
          </p:cNvPr>
          <p:cNvSpPr txBox="1"/>
          <p:nvPr/>
        </p:nvSpPr>
        <p:spPr>
          <a:xfrm>
            <a:off x="3231545" y="937687"/>
            <a:ext cx="64358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err="1">
                <a:solidFill>
                  <a:srgbClr val="000000"/>
                </a:solidFill>
                <a:effectLst/>
                <a:latin typeface="+mn-lt"/>
              </a:rPr>
              <a:t>Syscalls</a:t>
            </a:r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 issue a “trap” instruction (</a:t>
            </a:r>
            <a:r>
              <a:rPr lang="en-US" sz="24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0x80</a:t>
            </a:r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)</a:t>
            </a:r>
          </a:p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Generated interrupt will trigger exception vector 128!</a:t>
            </a:r>
            <a:endParaRPr lang="en-US" sz="2400">
              <a:latin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CC6555-9E65-14E0-8693-A5983A9B0FD6}"/>
              </a:ext>
            </a:extLst>
          </p:cNvPr>
          <p:cNvSpPr/>
          <p:nvPr/>
        </p:nvSpPr>
        <p:spPr bwMode="auto">
          <a:xfrm>
            <a:off x="398418" y="964927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32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0BA0BA-A55D-74AB-6679-597F0300D4AC}"/>
              </a:ext>
            </a:extLst>
          </p:cNvPr>
          <p:cNvSpPr/>
          <p:nvPr/>
        </p:nvSpPr>
        <p:spPr bwMode="auto">
          <a:xfrm>
            <a:off x="404958" y="1907482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127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BC4ABF-B807-893C-86C8-898A1D8269F4}"/>
              </a:ext>
            </a:extLst>
          </p:cNvPr>
          <p:cNvSpPr/>
          <p:nvPr/>
        </p:nvSpPr>
        <p:spPr bwMode="auto">
          <a:xfrm>
            <a:off x="398418" y="1290350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33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0A6157-421C-7B31-BB63-1153A872AD2A}"/>
              </a:ext>
            </a:extLst>
          </p:cNvPr>
          <p:cNvSpPr/>
          <p:nvPr/>
        </p:nvSpPr>
        <p:spPr bwMode="auto">
          <a:xfrm>
            <a:off x="398418" y="1612518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…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EA16C3-7FE3-0CA0-4D8A-59C64C36C23F}"/>
              </a:ext>
            </a:extLst>
          </p:cNvPr>
          <p:cNvSpPr/>
          <p:nvPr/>
        </p:nvSpPr>
        <p:spPr bwMode="auto">
          <a:xfrm>
            <a:off x="947078" y="1278798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keyboard_handler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870D38-5FA7-4996-BBD4-08A70F98A868}"/>
              </a:ext>
            </a:extLst>
          </p:cNvPr>
          <p:cNvSpPr/>
          <p:nvPr/>
        </p:nvSpPr>
        <p:spPr bwMode="auto">
          <a:xfrm>
            <a:off x="947078" y="1610290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floppy_handler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57A87E-D5F5-A1C1-924A-3FF6556B56D9}"/>
              </a:ext>
            </a:extLst>
          </p:cNvPr>
          <p:cNvSpPr/>
          <p:nvPr/>
        </p:nvSpPr>
        <p:spPr bwMode="auto">
          <a:xfrm>
            <a:off x="947078" y="1905254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disk_handler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C24127-F002-8E28-868A-7A25CCB3C5ED}"/>
              </a:ext>
            </a:extLst>
          </p:cNvPr>
          <p:cNvSpPr/>
          <p:nvPr/>
        </p:nvSpPr>
        <p:spPr bwMode="auto">
          <a:xfrm>
            <a:off x="940538" y="964927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rtc_handler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2D2E58-9D97-9451-0BC7-4B026A12315B}"/>
              </a:ext>
            </a:extLst>
          </p:cNvPr>
          <p:cNvSpPr/>
          <p:nvPr/>
        </p:nvSpPr>
        <p:spPr bwMode="auto">
          <a:xfrm>
            <a:off x="404958" y="2202446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128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6D1404-C7D6-C207-2F43-164EFC5682A4}"/>
              </a:ext>
            </a:extLst>
          </p:cNvPr>
          <p:cNvSpPr/>
          <p:nvPr/>
        </p:nvSpPr>
        <p:spPr bwMode="auto">
          <a:xfrm>
            <a:off x="947078" y="2200218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syscall_handler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D148F-24AD-D0C6-761F-ED30E006F158}"/>
              </a:ext>
            </a:extLst>
          </p:cNvPr>
          <p:cNvSpPr txBox="1"/>
          <p:nvPr/>
        </p:nvSpPr>
        <p:spPr>
          <a:xfrm>
            <a:off x="1038498" y="3063099"/>
            <a:ext cx="10612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How does handler know which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+mn-lt"/>
              </a:rPr>
              <a:t>syscall</a:t>
            </a:r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 to execute? </a:t>
            </a:r>
            <a:endParaRPr lang="en-US" sz="240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BFEA6D-2A9F-43F0-52DD-62D0C364A6A7}"/>
              </a:ext>
            </a:extLst>
          </p:cNvPr>
          <p:cNvSpPr txBox="1"/>
          <p:nvPr/>
        </p:nvSpPr>
        <p:spPr>
          <a:xfrm>
            <a:off x="326095" y="3536462"/>
            <a:ext cx="11865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System Call number fed in to %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+mn-lt"/>
              </a:rPr>
              <a:t>eax</a:t>
            </a:r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 register. </a:t>
            </a:r>
            <a:endParaRPr lang="en-US" sz="2400" b="0">
              <a:latin typeface="+mn-lt"/>
            </a:endParaRPr>
          </a:p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System call number entry into </a:t>
            </a:r>
            <a:r>
              <a:rPr lang="en-US" sz="2400" b="0" i="1">
                <a:solidFill>
                  <a:schemeClr val="accent1"/>
                </a:solidFill>
                <a:latin typeface="+mn-lt"/>
              </a:rPr>
              <a:t>system call dispatch table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8FA0B-7F54-8ABA-F774-D7ADE69DE04A}"/>
              </a:ext>
            </a:extLst>
          </p:cNvPr>
          <p:cNvSpPr txBox="1"/>
          <p:nvPr/>
        </p:nvSpPr>
        <p:spPr>
          <a:xfrm>
            <a:off x="1111061" y="4852520"/>
            <a:ext cx="106129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What about parameters and return values?</a:t>
            </a:r>
          </a:p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Propagated through registers.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EE2E0A-8B61-5DFB-9363-BDA800CF6DBB}"/>
              </a:ext>
            </a:extLst>
          </p:cNvPr>
          <p:cNvSpPr txBox="1"/>
          <p:nvPr/>
        </p:nvSpPr>
        <p:spPr>
          <a:xfrm>
            <a:off x="444137" y="5921001"/>
            <a:ext cx="11311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Warning: Parameters must be carefully checked.</a:t>
            </a:r>
            <a:endParaRPr lang="en-US" sz="2400" b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1984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C65A-9CF6-C995-C2D0-32E0FC98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What about </a:t>
            </a:r>
            <a:r>
              <a:rPr lang="en-US" err="1">
                <a:latin typeface="+mj-lt"/>
              </a:rPr>
              <a:t>syscalls</a:t>
            </a:r>
            <a:r>
              <a:rPr lang="en-US">
                <a:latin typeface="+mj-lt"/>
              </a:rPr>
              <a:t>?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88720-07DC-7A5F-1DF8-A8C32111E637}"/>
              </a:ext>
            </a:extLst>
          </p:cNvPr>
          <p:cNvSpPr txBox="1"/>
          <p:nvPr/>
        </p:nvSpPr>
        <p:spPr>
          <a:xfrm>
            <a:off x="1502833" y="1244306"/>
            <a:ext cx="91863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Four differences: </a:t>
            </a:r>
          </a:p>
          <a:p>
            <a:pPr algn="ctr"/>
            <a:endParaRPr lang="en-US" sz="2400" b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1) Extra-layer of indirection (system call table)</a:t>
            </a:r>
          </a:p>
          <a:p>
            <a:pPr marL="285750" indent="-285750" algn="ctr">
              <a:buFontTx/>
              <a:buChar char="-"/>
            </a:pPr>
            <a:endParaRPr lang="en-US" sz="2400" b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2) Leverage registers for parameters/values</a:t>
            </a:r>
          </a:p>
          <a:p>
            <a:pPr marL="285750" indent="-285750" algn="ctr">
              <a:buFontTx/>
              <a:buChar char="-"/>
            </a:pPr>
            <a:endParaRPr lang="en-US" sz="2400" b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3) When executing </a:t>
            </a:r>
            <a:r>
              <a:rPr lang="en-US" sz="2400" b="0" err="1">
                <a:solidFill>
                  <a:srgbClr val="000000"/>
                </a:solidFill>
                <a:latin typeface="+mn-lt"/>
              </a:rPr>
              <a:t>iret</a:t>
            </a:r>
            <a:r>
              <a:rPr lang="en-US" sz="2400" b="0">
                <a:solidFill>
                  <a:srgbClr val="000000"/>
                </a:solidFill>
                <a:latin typeface="+mn-lt"/>
              </a:rPr>
              <a:t>, increment EIP by one to go to next instruction</a:t>
            </a:r>
          </a:p>
          <a:p>
            <a:pPr marL="285750" indent="-285750" algn="ctr">
              <a:buFontTx/>
              <a:buChar char="-"/>
            </a:pPr>
            <a:endParaRPr lang="en-US" sz="2400" b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4) Usually, interrupts not disabled</a:t>
            </a:r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14700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0221-4BBD-EB84-58DC-A7BDB7E8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What about exceptions?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FFD3-29C2-AE33-7088-3CF1ACCA9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276626"/>
            <a:ext cx="10566400" cy="4743173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It’s the same!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9D82B-5692-7009-777C-212DC30C2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68" y="1835537"/>
            <a:ext cx="8386355" cy="465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303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F770-EDB7-AF40-A17C-60FFF80C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magic of the IVT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03DB435-C6A0-B1AB-2DDB-699ACB58D7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477" y="966794"/>
            <a:ext cx="6382078" cy="50485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CD145C-38E1-F214-CF6A-2C66CFFE5F0E}"/>
              </a:ext>
            </a:extLst>
          </p:cNvPr>
          <p:cNvSpPr txBox="1"/>
          <p:nvPr/>
        </p:nvSpPr>
        <p:spPr>
          <a:xfrm>
            <a:off x="372896" y="2713877"/>
            <a:ext cx="48653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Single, well-defined entry point in the kernel helps with security</a:t>
            </a:r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45203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F770-EDB7-AF40-A17C-60FFF80C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Tension between performance and simplicity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90FBF-41D0-F258-B405-CE375B4D9D96}"/>
              </a:ext>
            </a:extLst>
          </p:cNvPr>
          <p:cNvSpPr txBox="1"/>
          <p:nvPr/>
        </p:nvSpPr>
        <p:spPr>
          <a:xfrm>
            <a:off x="1149532" y="1244306"/>
            <a:ext cx="103523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Accessing IDT can be slow if not in cache. </a:t>
            </a:r>
          </a:p>
          <a:p>
            <a:pPr algn="ctr"/>
            <a:r>
              <a:rPr lang="en-US" sz="2400" b="0" err="1">
                <a:solidFill>
                  <a:srgbClr val="000000"/>
                </a:solidFill>
                <a:latin typeface="+mn-lt"/>
              </a:rPr>
              <a:t>Syscalls</a:t>
            </a:r>
            <a:r>
              <a:rPr lang="en-US" sz="2400" b="0">
                <a:solidFill>
                  <a:srgbClr val="000000"/>
                </a:solidFill>
                <a:latin typeface="+mn-lt"/>
              </a:rPr>
              <a:t> very common, can we make them cheaper?</a:t>
            </a:r>
            <a:endParaRPr lang="en-US" sz="240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B25F7-F917-F1A3-B87C-4D2B8235E999}"/>
              </a:ext>
            </a:extLst>
          </p:cNvPr>
          <p:cNvSpPr txBox="1"/>
          <p:nvPr/>
        </p:nvSpPr>
        <p:spPr>
          <a:xfrm>
            <a:off x="753292" y="2500518"/>
            <a:ext cx="103523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Allocate a special register (machine specific register) to directly store address of system call dispatch table </a:t>
            </a:r>
            <a:endParaRPr lang="en-US" sz="240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40FD4-7954-CCBB-7B09-DD3555579F8E}"/>
              </a:ext>
            </a:extLst>
          </p:cNvPr>
          <p:cNvSpPr txBox="1"/>
          <p:nvPr/>
        </p:nvSpPr>
        <p:spPr>
          <a:xfrm>
            <a:off x="2460172" y="3890021"/>
            <a:ext cx="10352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latin typeface="+mn-lt"/>
              </a:rPr>
              <a:t>Store register call in the </a:t>
            </a:r>
            <a:r>
              <a:rPr lang="en-US" sz="2400" b="0" err="1">
                <a:latin typeface="+mn-lt"/>
              </a:rPr>
              <a:t>rax</a:t>
            </a:r>
            <a:r>
              <a:rPr lang="en-US" sz="2400" b="0">
                <a:latin typeface="+mn-lt"/>
              </a:rPr>
              <a:t> register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D5B16-0425-FBD7-FB3C-B3E76111E39A}"/>
              </a:ext>
            </a:extLst>
          </p:cNvPr>
          <p:cNvSpPr txBox="1"/>
          <p:nvPr/>
        </p:nvSpPr>
        <p:spPr>
          <a:xfrm>
            <a:off x="2845526" y="5197749"/>
            <a:ext cx="10352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latin typeface="+mn-lt"/>
              </a:rPr>
              <a:t>But backwards compatibility … </a:t>
            </a:r>
          </a:p>
        </p:txBody>
      </p:sp>
    </p:spTree>
    <p:extLst>
      <p:ext uri="{BB962C8B-B14F-4D97-AF65-F5344CB8AC3E}">
        <p14:creationId xmlns:p14="http://schemas.microsoft.com/office/powerpoint/2010/main" val="3984716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Goals for today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48527A-9D30-0072-6B4A-C012D6D7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5456738" cy="4572000"/>
          </a:xfrm>
        </p:spPr>
        <p:txBody>
          <a:bodyPr/>
          <a:lstStyle/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(Continued) Hardware support for dual mode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61C Review: The Stack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How to switch from user mode to kernel mode and back?</a:t>
            </a:r>
          </a:p>
          <a:p>
            <a:pPr marL="0" indent="0">
              <a:buNone/>
            </a:pPr>
            <a:endParaRPr lang="en-US">
              <a:latin typeface="+mn-lt"/>
            </a:endParaRPr>
          </a:p>
          <a:p>
            <a:pPr marL="0" indent="0">
              <a:buNone/>
            </a:pPr>
            <a:endParaRPr lang="en-US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6D16-D533-77EE-76E1-1AB48D10649B}"/>
              </a:ext>
            </a:extLst>
          </p:cNvPr>
          <p:cNvSpPr txBox="1">
            <a:spLocks/>
          </p:cNvSpPr>
          <p:nvPr/>
        </p:nvSpPr>
        <p:spPr bwMode="auto">
          <a:xfrm>
            <a:off x="5551858" y="1127146"/>
            <a:ext cx="6237149" cy="145035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Privileged Instructions, Memory Isolation, Timer Interrupts, Safe Context Switching.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34F8D6-8F12-CC7E-16C3-B1C36DDFBAA8}"/>
              </a:ext>
            </a:extLst>
          </p:cNvPr>
          <p:cNvSpPr txBox="1">
            <a:spLocks/>
          </p:cNvSpPr>
          <p:nvPr/>
        </p:nvSpPr>
        <p:spPr bwMode="auto">
          <a:xfrm>
            <a:off x="5551859" y="3910492"/>
            <a:ext cx="6237149" cy="931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Switch to specified location in kernel &amp; atomic. </a:t>
            </a:r>
          </a:p>
          <a:p>
            <a:pPr marL="0" indent="0">
              <a:buFontTx/>
              <a:buNone/>
            </a:pPr>
            <a:endParaRPr lang="en-US" kern="0">
              <a:solidFill>
                <a:schemeClr val="accent1"/>
              </a:solidFill>
              <a:latin typeface="+mn-lt"/>
            </a:endParaRPr>
          </a:p>
          <a:p>
            <a:pPr marL="0" indent="0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Interrupts, </a:t>
            </a:r>
            <a:r>
              <a:rPr lang="en-US" kern="0" err="1">
                <a:solidFill>
                  <a:schemeClr val="accent1"/>
                </a:solidFill>
                <a:latin typeface="+mn-lt"/>
              </a:rPr>
              <a:t>Syscalls</a:t>
            </a:r>
            <a:r>
              <a:rPr lang="en-US" kern="0">
                <a:solidFill>
                  <a:schemeClr val="accent1"/>
                </a:solidFill>
                <a:latin typeface="+mn-lt"/>
              </a:rPr>
              <a:t>, Exceptions handled identically. Use of the interrupt vector table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7D1C45-12AF-7834-610A-7D33EA4E542E}"/>
              </a:ext>
            </a:extLst>
          </p:cNvPr>
          <p:cNvSpPr txBox="1">
            <a:spLocks/>
          </p:cNvSpPr>
          <p:nvPr/>
        </p:nvSpPr>
        <p:spPr bwMode="auto">
          <a:xfrm>
            <a:off x="5551858" y="2577503"/>
            <a:ext cx="6237149" cy="931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Stack Pointer, Frame Pointer, 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1266820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Recall: Hardware must support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D4FF1C-84EA-05A4-1D68-CFD7A6A279FD}"/>
              </a:ext>
            </a:extLst>
          </p:cNvPr>
          <p:cNvSpPr txBox="1">
            <a:spLocks/>
          </p:cNvSpPr>
          <p:nvPr/>
        </p:nvSpPr>
        <p:spPr bwMode="auto">
          <a:xfrm>
            <a:off x="533400" y="1828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ctr">
              <a:buFontTx/>
              <a:buAutoNum type="arabicParenR"/>
            </a:pPr>
            <a:r>
              <a:rPr lang="en-US" kern="0" dirty="0">
                <a:solidFill>
                  <a:schemeClr val="accent1"/>
                </a:solidFill>
                <a:latin typeface="+mn-lt"/>
              </a:rPr>
              <a:t>Privileged Instructions</a:t>
            </a:r>
          </a:p>
          <a:p>
            <a:pPr marL="0" indent="0" algn="ctr">
              <a:buNone/>
            </a:pPr>
            <a:r>
              <a:rPr lang="en-US" kern="0" dirty="0">
                <a:latin typeface="+mn-lt"/>
              </a:rPr>
              <a:t>Unsafe instructions cannot be executed in user mode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D35721-5935-2687-8D86-091DCFA6DA45}"/>
              </a:ext>
            </a:extLst>
          </p:cNvPr>
          <p:cNvSpPr txBox="1">
            <a:spLocks/>
          </p:cNvSpPr>
          <p:nvPr/>
        </p:nvSpPr>
        <p:spPr bwMode="auto">
          <a:xfrm>
            <a:off x="7010400" y="1792458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2) Memory Isolation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Memory accesses outside a process’s address space prohibited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ACDE97-FC6D-A9B3-8266-7050A4E1B7AF}"/>
              </a:ext>
            </a:extLst>
          </p:cNvPr>
          <p:cNvSpPr txBox="1">
            <a:spLocks/>
          </p:cNvSpPr>
          <p:nvPr/>
        </p:nvSpPr>
        <p:spPr bwMode="auto">
          <a:xfrm>
            <a:off x="228600" y="4495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3) Interrupts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Ensure kernel can regain control from running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DF870D-BD0C-AB22-434E-0A922052D590}"/>
              </a:ext>
            </a:extLst>
          </p:cNvPr>
          <p:cNvSpPr txBox="1">
            <a:spLocks/>
          </p:cNvSpPr>
          <p:nvPr/>
        </p:nvSpPr>
        <p:spPr bwMode="auto">
          <a:xfrm>
            <a:off x="6934200" y="4419600"/>
            <a:ext cx="50292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4) Safe Transfers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Correctly transfer control from user-mode to kernel-mode and back</a:t>
            </a:r>
          </a:p>
        </p:txBody>
      </p:sp>
      <p:pic>
        <p:nvPicPr>
          <p:cNvPr id="4" name="Picture 3" descr="A cartoon character with a mustache&#10;&#10;Description automatically generated">
            <a:extLst>
              <a:ext uri="{FF2B5EF4-FFF2-40B4-BE49-F238E27FC236}">
                <a16:creationId xmlns:a16="http://schemas.microsoft.com/office/drawing/2014/main" id="{7C2B7A03-B0DC-0907-193E-8ECF0F78AC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47" y="1288199"/>
            <a:ext cx="943066" cy="14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81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041DD40-15B9-A61C-BA57-0B90CA01F3C4}"/>
              </a:ext>
            </a:extLst>
          </p:cNvPr>
          <p:cNvSpPr/>
          <p:nvPr/>
        </p:nvSpPr>
        <p:spPr bwMode="auto">
          <a:xfrm>
            <a:off x="685800" y="2322020"/>
            <a:ext cx="11277600" cy="1209511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Virtual Memory is Hard!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98CCE78-5F46-3822-635D-BB0C339F796F}"/>
              </a:ext>
            </a:extLst>
          </p:cNvPr>
          <p:cNvSpPr txBox="1">
            <a:spLocks/>
          </p:cNvSpPr>
          <p:nvPr/>
        </p:nvSpPr>
        <p:spPr bwMode="auto">
          <a:xfrm>
            <a:off x="1066800" y="1528157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Virtualizing the CPU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B5C018B-1570-9AE8-9DBF-C292D16C2846}"/>
              </a:ext>
            </a:extLst>
          </p:cNvPr>
          <p:cNvSpPr txBox="1">
            <a:spLocks/>
          </p:cNvSpPr>
          <p:nvPr/>
        </p:nvSpPr>
        <p:spPr bwMode="auto">
          <a:xfrm>
            <a:off x="5943600" y="925830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Process Abstraction and API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0FEE699-53A6-56F9-9243-E9FE16CF3A5F}"/>
              </a:ext>
            </a:extLst>
          </p:cNvPr>
          <p:cNvSpPr txBox="1">
            <a:spLocks/>
          </p:cNvSpPr>
          <p:nvPr/>
        </p:nvSpPr>
        <p:spPr bwMode="auto">
          <a:xfrm>
            <a:off x="5933902" y="1371945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Threads and Concurrency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4240666-65B1-3523-11E7-919CC3249A23}"/>
              </a:ext>
            </a:extLst>
          </p:cNvPr>
          <p:cNvSpPr txBox="1">
            <a:spLocks/>
          </p:cNvSpPr>
          <p:nvPr/>
        </p:nvSpPr>
        <p:spPr bwMode="auto">
          <a:xfrm>
            <a:off x="5933902" y="1819794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Scheduling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69AA70B-07E5-375B-67D9-16425D29D357}"/>
              </a:ext>
            </a:extLst>
          </p:cNvPr>
          <p:cNvSpPr txBox="1">
            <a:spLocks/>
          </p:cNvSpPr>
          <p:nvPr/>
        </p:nvSpPr>
        <p:spPr bwMode="auto">
          <a:xfrm>
            <a:off x="1066800" y="2681199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Virtualizing Memory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5168FE5-71CC-1753-9535-BAF620715863}"/>
              </a:ext>
            </a:extLst>
          </p:cNvPr>
          <p:cNvSpPr txBox="1">
            <a:spLocks/>
          </p:cNvSpPr>
          <p:nvPr/>
        </p:nvSpPr>
        <p:spPr bwMode="auto">
          <a:xfrm>
            <a:off x="5933902" y="2474421"/>
            <a:ext cx="5551516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Virtual Memory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AC693BD-106B-4B8C-1176-DD69586DED01}"/>
              </a:ext>
            </a:extLst>
          </p:cNvPr>
          <p:cNvSpPr txBox="1">
            <a:spLocks/>
          </p:cNvSpPr>
          <p:nvPr/>
        </p:nvSpPr>
        <p:spPr bwMode="auto">
          <a:xfrm>
            <a:off x="5921433" y="2936469"/>
            <a:ext cx="5551516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Paging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3F2697E-C408-967B-06A4-8F5B58F14A0C}"/>
              </a:ext>
            </a:extLst>
          </p:cNvPr>
          <p:cNvSpPr txBox="1">
            <a:spLocks/>
          </p:cNvSpPr>
          <p:nvPr/>
        </p:nvSpPr>
        <p:spPr bwMode="auto">
          <a:xfrm>
            <a:off x="1066800" y="3886200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Persistence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B6B81C4-5C08-046D-E3E4-6962807867C5}"/>
              </a:ext>
            </a:extLst>
          </p:cNvPr>
          <p:cNvSpPr txBox="1">
            <a:spLocks/>
          </p:cNvSpPr>
          <p:nvPr/>
        </p:nvSpPr>
        <p:spPr bwMode="auto">
          <a:xfrm>
            <a:off x="5906193" y="3617072"/>
            <a:ext cx="5561214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IO devices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E375079-5CF1-7446-0386-34DE6DC655C0}"/>
              </a:ext>
            </a:extLst>
          </p:cNvPr>
          <p:cNvSpPr txBox="1">
            <a:spLocks/>
          </p:cNvSpPr>
          <p:nvPr/>
        </p:nvSpPr>
        <p:spPr bwMode="auto">
          <a:xfrm>
            <a:off x="5906193" y="4082936"/>
            <a:ext cx="5561214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File Systems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A916D4F-D902-B953-24AA-43090981A954}"/>
              </a:ext>
            </a:extLst>
          </p:cNvPr>
          <p:cNvSpPr txBox="1">
            <a:spLocks/>
          </p:cNvSpPr>
          <p:nvPr/>
        </p:nvSpPr>
        <p:spPr bwMode="auto">
          <a:xfrm>
            <a:off x="1029393" y="5181600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Distributed Systems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CA2563C-26B6-9557-4B60-7A0FE713FF49}"/>
              </a:ext>
            </a:extLst>
          </p:cNvPr>
          <p:cNvSpPr txBox="1">
            <a:spLocks/>
          </p:cNvSpPr>
          <p:nvPr/>
        </p:nvSpPr>
        <p:spPr bwMode="auto">
          <a:xfrm>
            <a:off x="5910348" y="4876800"/>
            <a:ext cx="5523807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Challenges with distribution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EC5F6-C45E-2D8B-44DF-DB94A859B058}"/>
              </a:ext>
            </a:extLst>
          </p:cNvPr>
          <p:cNvSpPr txBox="1">
            <a:spLocks/>
          </p:cNvSpPr>
          <p:nvPr/>
        </p:nvSpPr>
        <p:spPr bwMode="auto">
          <a:xfrm>
            <a:off x="5900651" y="5328809"/>
            <a:ext cx="5523807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Data Processing &amp; Storage</a:t>
            </a:r>
          </a:p>
        </p:txBody>
      </p:sp>
    </p:spTree>
    <p:extLst>
      <p:ext uri="{BB962C8B-B14F-4D97-AF65-F5344CB8AC3E}">
        <p14:creationId xmlns:p14="http://schemas.microsoft.com/office/powerpoint/2010/main" val="125676925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B902-DD49-F1BE-3FB1-3A01B96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Goals for today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48527A-9D30-0072-6B4A-C012D6D7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066800"/>
            <a:ext cx="11748655" cy="4572000"/>
          </a:xfrm>
        </p:spPr>
        <p:txBody>
          <a:bodyPr/>
          <a:lstStyle/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hardware support is necessary to enable protection?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61C Review: The Stack?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How to switch from user mode to kernel mode and back?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25872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Hardware must support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D4FF1C-84EA-05A4-1D68-CFD7A6A279FD}"/>
              </a:ext>
            </a:extLst>
          </p:cNvPr>
          <p:cNvSpPr txBox="1">
            <a:spLocks/>
          </p:cNvSpPr>
          <p:nvPr/>
        </p:nvSpPr>
        <p:spPr bwMode="auto">
          <a:xfrm>
            <a:off x="533400" y="1828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AutoNum type="arabicParenR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</a:rPr>
              <a:t>Privileged Instructions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Unsafe instructions cannot be executed in user mode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D35721-5935-2687-8D86-091DCFA6DA45}"/>
              </a:ext>
            </a:extLst>
          </p:cNvPr>
          <p:cNvSpPr txBox="1">
            <a:spLocks/>
          </p:cNvSpPr>
          <p:nvPr/>
        </p:nvSpPr>
        <p:spPr bwMode="auto">
          <a:xfrm>
            <a:off x="7010400" y="1792458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</a:rPr>
              <a:t>2) Memory Isolation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Memory accesses outside a process’s address space prohibited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ACDE97-FC6D-A9B3-8266-7050A4E1B7AF}"/>
              </a:ext>
            </a:extLst>
          </p:cNvPr>
          <p:cNvSpPr txBox="1">
            <a:spLocks/>
          </p:cNvSpPr>
          <p:nvPr/>
        </p:nvSpPr>
        <p:spPr bwMode="auto">
          <a:xfrm>
            <a:off x="228600" y="4495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</a:rPr>
              <a:t>3) Interrupts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Ensure kernel can regain control from running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DF870D-BD0C-AB22-434E-0A922052D590}"/>
              </a:ext>
            </a:extLst>
          </p:cNvPr>
          <p:cNvSpPr txBox="1">
            <a:spLocks/>
          </p:cNvSpPr>
          <p:nvPr/>
        </p:nvSpPr>
        <p:spPr bwMode="auto">
          <a:xfrm>
            <a:off x="6934200" y="4419600"/>
            <a:ext cx="50292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OpenDyslexic 3"/>
              </a:rPr>
              <a:t>4) Safe Transfers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Dyslexic 3"/>
              </a:rPr>
              <a:t>Correctly transfer control from user-mode to kernel-mode and back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55FDF3-047F-8C3B-94E0-4412C8D3C22F}"/>
              </a:ext>
            </a:extLst>
          </p:cNvPr>
          <p:cNvSpPr/>
          <p:nvPr/>
        </p:nvSpPr>
        <p:spPr bwMode="auto">
          <a:xfrm>
            <a:off x="183199" y="4397098"/>
            <a:ext cx="4876800" cy="19050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5583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ysFont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ysFont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3225</Words>
  <Application>Microsoft Office PowerPoint</Application>
  <PresentationFormat>Widescreen</PresentationFormat>
  <Paragraphs>683</Paragraphs>
  <Slides>56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Comic Sans MS</vt:lpstr>
      <vt:lpstr>Courier New</vt:lpstr>
      <vt:lpstr>Gill Sans</vt:lpstr>
      <vt:lpstr>Gill Sans Light</vt:lpstr>
      <vt:lpstr>OpenDyslexic 3</vt:lpstr>
      <vt:lpstr>OpenDyslexic3</vt:lpstr>
      <vt:lpstr>Office</vt:lpstr>
      <vt:lpstr>1_Office</vt:lpstr>
      <vt:lpstr>CS162 Operating Systems and Systems Programming Lecture 3  Processes (Continued)  </vt:lpstr>
      <vt:lpstr>Reminder</vt:lpstr>
      <vt:lpstr>Recall: The Process</vt:lpstr>
      <vt:lpstr>Recall: Operating System Kernel</vt:lpstr>
      <vt:lpstr>Recall: Dual Mode Operation</vt:lpstr>
      <vt:lpstr>Recall: Hardware must support </vt:lpstr>
      <vt:lpstr>Virtual Memory is Hard!</vt:lpstr>
      <vt:lpstr>Goals for today</vt:lpstr>
      <vt:lpstr>Hardware must support </vt:lpstr>
      <vt:lpstr>Req 3/4: Interrupts</vt:lpstr>
      <vt:lpstr>Hardware must support </vt:lpstr>
      <vt:lpstr>Req 4/4: Safe Control Transfer</vt:lpstr>
      <vt:lpstr>Safe Control Transfer: System Calls</vt:lpstr>
      <vt:lpstr>System Calls are the “Narrow Waste”</vt:lpstr>
      <vt:lpstr>System Calls in the Wild (In Linux)</vt:lpstr>
      <vt:lpstr>Safe Control Transfer: Exceptions</vt:lpstr>
      <vt:lpstr>Exceptions in the Wild (In Linux)</vt:lpstr>
      <vt:lpstr>Safe Control Transfer: Interrupts</vt:lpstr>
      <vt:lpstr>Safe Control Transfer: Kernel-&gt;User</vt:lpstr>
      <vt:lpstr>Goals for today</vt:lpstr>
      <vt:lpstr>Goal 2: The Stack is Back (Review)</vt:lpstr>
      <vt:lpstr>Stack Terminology (Review)</vt:lpstr>
      <vt:lpstr>The Call Stack (Review)</vt:lpstr>
      <vt:lpstr>The Call Stack (Review)</vt:lpstr>
      <vt:lpstr>The Call Stack (Review)</vt:lpstr>
      <vt:lpstr>The Call Stack (Review)</vt:lpstr>
      <vt:lpstr>The Call Stack (Review)</vt:lpstr>
      <vt:lpstr>The Call Stack (Review)</vt:lpstr>
      <vt:lpstr>The Call Stack (Review)</vt:lpstr>
      <vt:lpstr>The Call Stack (Review)</vt:lpstr>
      <vt:lpstr>The Call Stack (Review)</vt:lpstr>
      <vt:lpstr>The Call Stack (Review)</vt:lpstr>
      <vt:lpstr>The Call Stack (Review)</vt:lpstr>
      <vt:lpstr>The Call Stack (Review)</vt:lpstr>
      <vt:lpstr>Really Really Really Big Idea</vt:lpstr>
      <vt:lpstr>Goal 2: User -&gt; Kernel Mode</vt:lpstr>
      <vt:lpstr>Goal 3: User -&gt; Kernel Mode</vt:lpstr>
      <vt:lpstr>Interrupt Handling Roadmap</vt:lpstr>
      <vt:lpstr>Don’t (Hardware) Interrupt Me</vt:lpstr>
      <vt:lpstr>1) Interrupt Detection (Hardware)</vt:lpstr>
      <vt:lpstr>1) Interrupt Detection (Hardware)</vt:lpstr>
      <vt:lpstr>IRQs</vt:lpstr>
      <vt:lpstr>2) Save Recovery State (Hardware)</vt:lpstr>
      <vt:lpstr>3) Switching (atomically) to Kernel Stack</vt:lpstr>
      <vt:lpstr>A Tale of Two Stacks</vt:lpstr>
      <vt:lpstr>4) Invoke Interrupt Handler (Hardware)</vt:lpstr>
      <vt:lpstr>5) Return to Program</vt:lpstr>
      <vt:lpstr>Concurrent Interrupts</vt:lpstr>
      <vt:lpstr>Interrupt Summary</vt:lpstr>
      <vt:lpstr>What about syscalls?</vt:lpstr>
      <vt:lpstr>What about syscalls?</vt:lpstr>
      <vt:lpstr>What about syscalls?</vt:lpstr>
      <vt:lpstr>What about exceptions?</vt:lpstr>
      <vt:lpstr>The magic of the IVT</vt:lpstr>
      <vt:lpstr>Tension between performance and simplicity</vt:lpstr>
      <vt:lpstr>Goals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2023-08-31T06:13:00Z</dcterms:created>
  <dcterms:modified xsi:type="dcterms:W3CDTF">2023-08-31T06:14:40Z</dcterms:modified>
</cp:coreProperties>
</file>