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9.xml" ContentType="application/vnd.openxmlformats-officedocument.presentationml.tags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1.xml" ContentType="application/vnd.openxmlformats-officedocument.presentationml.tags+xml"/>
  <Override PartName="/ppt/notesSlides/notesSlide3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2.xml" ContentType="application/vnd.openxmlformats-officedocument.presentationml.notesSlide+xml"/>
  <Override PartName="/ppt/tags/tag15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6.xml" ContentType="application/vnd.openxmlformats-officedocument.presentationml.tags+xml"/>
  <Override PartName="/ppt/notesSlides/notesSlide36.xml" ContentType="application/vnd.openxmlformats-officedocument.presentationml.notesSlide+xml"/>
  <Override PartName="/ppt/tags/tag17.xml" ContentType="application/vnd.openxmlformats-officedocument.presentationml.tags+xml"/>
  <Override PartName="/ppt/notesSlides/notesSlide37.xml" ContentType="application/vnd.openxmlformats-officedocument.presentationml.notesSlide+xml"/>
  <Override PartName="/ppt/tags/tag18.xml" ContentType="application/vnd.openxmlformats-officedocument.presentationml.tags+xml"/>
  <Override PartName="/ppt/notesSlides/notesSlide38.xml" ContentType="application/vnd.openxmlformats-officedocument.presentationml.notesSlide+xml"/>
  <Override PartName="/ppt/tags/tag19.xml" ContentType="application/vnd.openxmlformats-officedocument.presentationml.tags+xml"/>
  <Override PartName="/ppt/notesSlides/notesSlide39.xml" ContentType="application/vnd.openxmlformats-officedocument.presentationml.notesSlide+xml"/>
  <Override PartName="/ppt/tags/tag20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21.xml" ContentType="application/vnd.openxmlformats-officedocument.presentationml.tags+xml"/>
  <Override PartName="/ppt/notesSlides/notesSlide44.xml" ContentType="application/vnd.openxmlformats-officedocument.presentationml.notesSlide+xml"/>
  <Override PartName="/ppt/tags/tag22.xml" ContentType="application/vnd.openxmlformats-officedocument.presentationml.tags+xml"/>
  <Override PartName="/ppt/notesSlides/notesSlide45.xml" ContentType="application/vnd.openxmlformats-officedocument.presentationml.notesSlide+xml"/>
  <Override PartName="/ppt/tags/tag23.xml" ContentType="application/vnd.openxmlformats-officedocument.presentationml.tags+xml"/>
  <Override PartName="/ppt/notesSlides/notesSlide46.xml" ContentType="application/vnd.openxmlformats-officedocument.presentationml.notesSlide+xml"/>
  <Override PartName="/ppt/tags/tag24.xml" ContentType="application/vnd.openxmlformats-officedocument.presentationml.tags+xml"/>
  <Override PartName="/ppt/notesSlides/notesSlide47.xml" ContentType="application/vnd.openxmlformats-officedocument.presentationml.notesSlide+xml"/>
  <Override PartName="/ppt/tags/tag25.xml" ContentType="application/vnd.openxmlformats-officedocument.presentationml.tags+xml"/>
  <Override PartName="/ppt/notesSlides/notesSlide48.xml" ContentType="application/vnd.openxmlformats-officedocument.presentationml.notesSlide+xml"/>
  <Override PartName="/ppt/tags/tag26.xml" ContentType="application/vnd.openxmlformats-officedocument.presentationml.tags+xml"/>
  <Override PartName="/ppt/notesSlides/notesSlide49.xml" ContentType="application/vnd.openxmlformats-officedocument.presentationml.notesSlide+xml"/>
  <Override PartName="/ppt/tags/tag27.xml" ContentType="application/vnd.openxmlformats-officedocument.presentationml.tags+xml"/>
  <Override PartName="/ppt/notesSlides/notesSlide50.xml" ContentType="application/vnd.openxmlformats-officedocument.presentationml.notesSlide+xml"/>
  <Override PartName="/ppt/tags/tag28.xml" ContentType="application/vnd.openxmlformats-officedocument.presentationml.tags+xml"/>
  <Override PartName="/ppt/notesSlides/notesSlide51.xml" ContentType="application/vnd.openxmlformats-officedocument.presentationml.notesSlide+xml"/>
  <Override PartName="/ppt/tags/tag29.xml" ContentType="application/vnd.openxmlformats-officedocument.presentationml.tags+xml"/>
  <Override PartName="/ppt/notesSlides/notesSlide5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33.xml" ContentType="application/vnd.openxmlformats-officedocument.presentationml.tags+xml"/>
  <Override PartName="/ppt/notesSlides/notesSlide56.xml" ContentType="application/vnd.openxmlformats-officedocument.presentationml.notesSlide+xml"/>
  <Override PartName="/ppt/tags/tag34.xml" ContentType="application/vnd.openxmlformats-officedocument.presentationml.tags+xml"/>
  <Override PartName="/ppt/notesSlides/notesSlide5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887" r:id="rId3"/>
    <p:sldId id="1009" r:id="rId4"/>
    <p:sldId id="1057" r:id="rId5"/>
    <p:sldId id="860" r:id="rId6"/>
    <p:sldId id="892" r:id="rId7"/>
    <p:sldId id="986" r:id="rId8"/>
    <p:sldId id="987" r:id="rId9"/>
    <p:sldId id="988" r:id="rId10"/>
    <p:sldId id="989" r:id="rId11"/>
    <p:sldId id="990" r:id="rId12"/>
    <p:sldId id="991" r:id="rId13"/>
    <p:sldId id="992" r:id="rId14"/>
    <p:sldId id="994" r:id="rId15"/>
    <p:sldId id="999" r:id="rId16"/>
    <p:sldId id="995" r:id="rId17"/>
    <p:sldId id="996" r:id="rId18"/>
    <p:sldId id="997" r:id="rId19"/>
    <p:sldId id="998" r:id="rId20"/>
    <p:sldId id="982" r:id="rId21"/>
    <p:sldId id="1000" r:id="rId22"/>
    <p:sldId id="891" r:id="rId23"/>
    <p:sldId id="1003" r:id="rId24"/>
    <p:sldId id="1004" r:id="rId25"/>
    <p:sldId id="1005" r:id="rId26"/>
    <p:sldId id="961" r:id="rId27"/>
    <p:sldId id="1008" r:id="rId28"/>
    <p:sldId id="979" r:id="rId29"/>
    <p:sldId id="1027" r:id="rId30"/>
    <p:sldId id="983" r:id="rId31"/>
    <p:sldId id="1058" r:id="rId32"/>
    <p:sldId id="1028" r:id="rId33"/>
    <p:sldId id="1019" r:id="rId34"/>
    <p:sldId id="1029" r:id="rId35"/>
    <p:sldId id="911" r:id="rId36"/>
    <p:sldId id="1030" r:id="rId37"/>
    <p:sldId id="1031" r:id="rId38"/>
    <p:sldId id="1032" r:id="rId39"/>
    <p:sldId id="1033" r:id="rId40"/>
    <p:sldId id="1036" r:id="rId41"/>
    <p:sldId id="1037" r:id="rId42"/>
    <p:sldId id="1038" r:id="rId43"/>
    <p:sldId id="1039" r:id="rId44"/>
    <p:sldId id="920" r:id="rId45"/>
    <p:sldId id="912" r:id="rId46"/>
    <p:sldId id="1042" r:id="rId47"/>
    <p:sldId id="1010" r:id="rId48"/>
    <p:sldId id="1011" r:id="rId49"/>
    <p:sldId id="1014" r:id="rId50"/>
    <p:sldId id="1012" r:id="rId51"/>
    <p:sldId id="1015" r:id="rId52"/>
    <p:sldId id="1013" r:id="rId53"/>
    <p:sldId id="1016" r:id="rId54"/>
    <p:sldId id="1017" r:id="rId55"/>
    <p:sldId id="1048" r:id="rId56"/>
    <p:sldId id="1052" r:id="rId57"/>
    <p:sldId id="1053" r:id="rId58"/>
    <p:sldId id="1054" r:id="rId59"/>
    <p:sldId id="1055" r:id="rId60"/>
    <p:sldId id="1056" r:id="rId61"/>
    <p:sldId id="1018" r:id="rId62"/>
    <p:sldId id="1045" r:id="rId63"/>
    <p:sldId id="1049" r:id="rId64"/>
    <p:sldId id="769" r:id="rId65"/>
    <p:sldId id="1026" r:id="rId66"/>
    <p:sldId id="1046" r:id="rId67"/>
    <p:sldId id="767" r:id="rId68"/>
    <p:sldId id="1043" r:id="rId69"/>
    <p:sldId id="1050" r:id="rId70"/>
    <p:sldId id="1051" r:id="rId7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887"/>
            <p14:sldId id="1009"/>
            <p14:sldId id="1057"/>
            <p14:sldId id="860"/>
            <p14:sldId id="892"/>
            <p14:sldId id="986"/>
            <p14:sldId id="987"/>
            <p14:sldId id="988"/>
            <p14:sldId id="989"/>
            <p14:sldId id="990"/>
            <p14:sldId id="991"/>
            <p14:sldId id="992"/>
            <p14:sldId id="994"/>
            <p14:sldId id="999"/>
            <p14:sldId id="995"/>
            <p14:sldId id="996"/>
            <p14:sldId id="997"/>
            <p14:sldId id="998"/>
            <p14:sldId id="982"/>
            <p14:sldId id="1000"/>
            <p14:sldId id="891"/>
            <p14:sldId id="1003"/>
            <p14:sldId id="1004"/>
            <p14:sldId id="1005"/>
            <p14:sldId id="961"/>
            <p14:sldId id="1008"/>
            <p14:sldId id="979"/>
            <p14:sldId id="1027"/>
            <p14:sldId id="983"/>
            <p14:sldId id="1058"/>
            <p14:sldId id="1028"/>
            <p14:sldId id="1019"/>
            <p14:sldId id="1029"/>
            <p14:sldId id="911"/>
            <p14:sldId id="1030"/>
            <p14:sldId id="1031"/>
            <p14:sldId id="1032"/>
            <p14:sldId id="1033"/>
            <p14:sldId id="1036"/>
            <p14:sldId id="1037"/>
            <p14:sldId id="1038"/>
            <p14:sldId id="1039"/>
            <p14:sldId id="920"/>
            <p14:sldId id="912"/>
            <p14:sldId id="1042"/>
            <p14:sldId id="1010"/>
            <p14:sldId id="1011"/>
            <p14:sldId id="1014"/>
            <p14:sldId id="1012"/>
            <p14:sldId id="1015"/>
            <p14:sldId id="1013"/>
            <p14:sldId id="1016"/>
            <p14:sldId id="1017"/>
            <p14:sldId id="1048"/>
            <p14:sldId id="1052"/>
            <p14:sldId id="1053"/>
            <p14:sldId id="1054"/>
            <p14:sldId id="1055"/>
            <p14:sldId id="1056"/>
            <p14:sldId id="1018"/>
            <p14:sldId id="1045"/>
            <p14:sldId id="1049"/>
            <p14:sldId id="769"/>
            <p14:sldId id="1026"/>
            <p14:sldId id="1046"/>
            <p14:sldId id="767"/>
            <p14:sldId id="1043"/>
            <p14:sldId id="1050"/>
            <p14:sldId id="10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3FB09-C7F6-444E-98A2-BE795B8138F8}" v="4" dt="2023-09-07T14:04:20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64598" autoAdjust="0"/>
  </p:normalViewPr>
  <p:slideViewPr>
    <p:cSldViewPr>
      <p:cViewPr>
        <p:scale>
          <a:sx n="47" d="100"/>
          <a:sy n="47" d="100"/>
        </p:scale>
        <p:origin x="2103" y="3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-13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2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20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52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7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49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6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8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73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89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2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77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51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8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9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59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30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59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39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52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4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6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66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2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8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057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13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2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1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02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2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569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53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51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58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961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79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53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84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03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893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13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52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63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570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46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68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2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3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94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9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+mj-lt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Gill Sans Light" charset="0"/>
                <a:cs typeface="Gill Sans Light" charset="0"/>
              </a:defRPr>
            </a:lvl1pPr>
            <a:lvl2pPr>
              <a:defRPr b="0" i="0">
                <a:latin typeface="+mn-lt"/>
                <a:ea typeface="Gill Sans Light" charset="0"/>
                <a:cs typeface="Gill Sans Light" charset="0"/>
              </a:defRPr>
            </a:lvl2pPr>
            <a:lvl3pPr>
              <a:defRPr b="0" i="0">
                <a:latin typeface="+mn-lt"/>
                <a:ea typeface="Gill Sans Light" charset="0"/>
                <a:cs typeface="Gill Sans Light" charset="0"/>
              </a:defRPr>
            </a:lvl3pPr>
            <a:lvl4pPr>
              <a:defRPr b="0" i="0">
                <a:latin typeface="+mn-lt"/>
                <a:ea typeface="Gill Sans Light" charset="0"/>
                <a:cs typeface="Gill Sans Light" charset="0"/>
              </a:defRPr>
            </a:lvl4pPr>
            <a:lvl5pPr>
              <a:defRPr b="0" i="0">
                <a:latin typeface="+mn-lt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5.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240345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Crooks CS162 © UCB Fall 2023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+mj-lt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hyperlink" Target="http://www.eecs.berkeley.edu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5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File Descriptors (Continued)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OS Library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Threads and the Thread API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 dirty="0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 advTm="3617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100</a:t>
            </a:r>
            <a:endParaRPr lang="en-US" sz="1400" b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E26D2C-8A3C-28AB-D2DA-76AF1AD0312C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1C6268-D2F5-FBA6-2C08-E520AC20ED74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2B7EA-104A-BEE9-F59B-B2A7A5396227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RW</a:t>
            </a:r>
            <a:endParaRPr lang="en-US" sz="1400" b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B8AE74-7B49-38E4-4F9F-D59FA716AF15}"/>
              </a:ext>
            </a:extLst>
          </p:cNvPr>
          <p:cNvSpPr/>
          <p:nvPr/>
        </p:nvSpPr>
        <p:spPr bwMode="auto">
          <a:xfrm>
            <a:off x="228600" y="5713631"/>
            <a:ext cx="3657600" cy="1025099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Type man 2 write in terminal. What do you think?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9F4B7B3E-307E-E114-39C9-543B794A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Example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A2CA3B8-7B81-99F2-0E70-28B32D7A0EE1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27650708"/>
      </p:ext>
    </p:extLst>
  </p:cSld>
  <p:clrMapOvr>
    <a:masterClrMapping/>
  </p:clrMapOvr>
  <p:transition advTm="585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write(fd2, buffer2,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A60DC3-D28D-BD9A-168E-83987EFC37F8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RW</a:t>
            </a:r>
            <a:endParaRPr lang="en-US" sz="1400" b="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7DD4F66-292C-2183-DDC2-33A38BD0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BEBA18A-15C1-46AF-7BE3-A8ED478FBD31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5754746"/>
      </p:ext>
    </p:extLst>
  </p:cSld>
  <p:clrMapOvr>
    <a:masterClrMapping/>
  </p:clrMapOvr>
  <p:transition advTm="7779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close(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383314" y="255632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RW</a:t>
            </a:r>
            <a:endParaRPr lang="en-US" sz="1400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20B9FBE-8F0A-9DD3-38DB-1DEB76AF80D2}"/>
              </a:ext>
            </a:extLst>
          </p:cNvPr>
          <p:cNvCxnSpPr/>
          <p:nvPr/>
        </p:nvCxnSpPr>
        <p:spPr bwMode="auto">
          <a:xfrm flipV="1">
            <a:off x="7166430" y="2737222"/>
            <a:ext cx="1538097" cy="1181690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62BB9108-1639-6112-137F-9B71848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2CCCD0-D7DE-29E3-E561-13C8F4A20B33}"/>
              </a:ext>
            </a:extLst>
          </p:cNvPr>
          <p:cNvSpPr txBox="1"/>
          <p:nvPr/>
        </p:nvSpPr>
        <p:spPr>
          <a:xfrm>
            <a:off x="8685937" y="2600958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967267863"/>
      </p:ext>
    </p:extLst>
  </p:cSld>
  <p:clrMapOvr>
    <a:masterClrMapping/>
  </p:clrMapOvr>
  <p:transition advTm="1987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close(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); close(fd2)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8203616-284C-4264-807D-F2EB71E7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19820269"/>
      </p:ext>
    </p:extLst>
  </p:cSld>
  <p:clrMapOvr>
    <a:masterClrMapping/>
  </p:clrMapOvr>
  <p:transition advTm="607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7105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403444" y="256983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RW</a:t>
            </a:r>
            <a:endParaRPr lang="en-US" sz="1400" b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30BCCC1-D41D-3375-CE6A-F223352D965E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069C1-2D12-6EF0-E76A-51408CB82AE3}"/>
              </a:ext>
            </a:extLst>
          </p:cNvPr>
          <p:cNvSpPr txBox="1"/>
          <p:nvPr/>
        </p:nvSpPr>
        <p:spPr>
          <a:xfrm>
            <a:off x="8706304" y="259650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737634153"/>
      </p:ext>
    </p:extLst>
  </p:cSld>
  <p:clrMapOvr>
    <a:masterClrMapping/>
  </p:clrMapOvr>
  <p:transition advTm="1417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int fd3 = dup(fd2);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-76200" y="5943599"/>
            <a:ext cx="4495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Creates copy fd3 of file descriptor fd2</a:t>
            </a:r>
            <a:endParaRPr lang="en-US" sz="2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7105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403444" y="256983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RW</a:t>
            </a:r>
            <a:endParaRPr lang="en-US" sz="1400" b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A25288-7580-24D4-FC69-2CD95799CA3E}"/>
              </a:ext>
            </a:extLst>
          </p:cNvPr>
          <p:cNvCxnSpPr>
            <a:cxnSpLocks/>
          </p:cNvCxnSpPr>
          <p:nvPr/>
        </p:nvCxnSpPr>
        <p:spPr bwMode="auto">
          <a:xfrm>
            <a:off x="5070928" y="4648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B5BE69-2034-FA6D-0104-DB6B46431C54}"/>
              </a:ext>
            </a:extLst>
          </p:cNvPr>
          <p:cNvSpPr txBox="1"/>
          <p:nvPr/>
        </p:nvSpPr>
        <p:spPr>
          <a:xfrm>
            <a:off x="5124448" y="4247048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5</a:t>
            </a:r>
            <a:endParaRPr lang="en-US" b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9F4F7FF-77FA-F4F8-7AA1-90B0CA8D2459}"/>
              </a:ext>
            </a:extLst>
          </p:cNvPr>
          <p:cNvCxnSpPr>
            <a:stCxn id="36" idx="3"/>
          </p:cNvCxnSpPr>
          <p:nvPr/>
        </p:nvCxnSpPr>
        <p:spPr bwMode="auto">
          <a:xfrm flipV="1">
            <a:off x="7166430" y="2737222"/>
            <a:ext cx="1405162" cy="1694492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30BCCC1-D41D-3375-CE6A-F223352D965E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069C1-2D12-6EF0-E76A-51408CB82AE3}"/>
              </a:ext>
            </a:extLst>
          </p:cNvPr>
          <p:cNvSpPr txBox="1"/>
          <p:nvPr/>
        </p:nvSpPr>
        <p:spPr>
          <a:xfrm>
            <a:off x="8706304" y="259650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026709"/>
      </p:ext>
    </p:extLst>
  </p:cSld>
  <p:clrMapOvr>
    <a:masterClrMapping/>
  </p:clrMapOvr>
  <p:transition advTm="596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24581" cy="548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int fd3 = dup(fd2);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endParaRPr lang="en-US" sz="1800" b="1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7105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403444" y="256983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RW</a:t>
            </a:r>
            <a:endParaRPr lang="en-US" sz="1400" b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300</a:t>
            </a:r>
            <a:endParaRPr lang="en-US" sz="1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A25288-7580-24D4-FC69-2CD95799CA3E}"/>
              </a:ext>
            </a:extLst>
          </p:cNvPr>
          <p:cNvCxnSpPr>
            <a:cxnSpLocks/>
          </p:cNvCxnSpPr>
          <p:nvPr/>
        </p:nvCxnSpPr>
        <p:spPr bwMode="auto">
          <a:xfrm>
            <a:off x="5070928" y="4648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B5BE69-2034-FA6D-0104-DB6B46431C54}"/>
              </a:ext>
            </a:extLst>
          </p:cNvPr>
          <p:cNvSpPr txBox="1"/>
          <p:nvPr/>
        </p:nvSpPr>
        <p:spPr>
          <a:xfrm>
            <a:off x="5124448" y="4247048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5</a:t>
            </a:r>
            <a:endParaRPr lang="en-US" b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9F4F7FF-77FA-F4F8-7AA1-90B0CA8D2459}"/>
              </a:ext>
            </a:extLst>
          </p:cNvPr>
          <p:cNvCxnSpPr>
            <a:stCxn id="36" idx="3"/>
          </p:cNvCxnSpPr>
          <p:nvPr/>
        </p:nvCxnSpPr>
        <p:spPr bwMode="auto">
          <a:xfrm flipV="1">
            <a:off x="7166430" y="2737222"/>
            <a:ext cx="1405162" cy="1694492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30BCCC1-D41D-3375-CE6A-F223352D965E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069C1-2D12-6EF0-E76A-51408CB82AE3}"/>
              </a:ext>
            </a:extLst>
          </p:cNvPr>
          <p:cNvSpPr txBox="1"/>
          <p:nvPr/>
        </p:nvSpPr>
        <p:spPr>
          <a:xfrm>
            <a:off x="8706304" y="259650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79991310"/>
      </p:ext>
    </p:extLst>
  </p:cSld>
  <p:clrMapOvr>
    <a:masterClrMapping/>
  </p:clrMapOvr>
  <p:transition advTm="2016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24581" cy="548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int fd3 = dup(fd2);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read(fd3, buffer1,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endParaRPr lang="en-US" sz="1800" b="1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7105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403444" y="256983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RW</a:t>
            </a:r>
            <a:endParaRPr lang="en-US" sz="1400" b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400</a:t>
            </a:r>
            <a:endParaRPr lang="en-US" sz="1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A25288-7580-24D4-FC69-2CD95799CA3E}"/>
              </a:ext>
            </a:extLst>
          </p:cNvPr>
          <p:cNvCxnSpPr>
            <a:cxnSpLocks/>
          </p:cNvCxnSpPr>
          <p:nvPr/>
        </p:nvCxnSpPr>
        <p:spPr bwMode="auto">
          <a:xfrm>
            <a:off x="5070928" y="4648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B5BE69-2034-FA6D-0104-DB6B46431C54}"/>
              </a:ext>
            </a:extLst>
          </p:cNvPr>
          <p:cNvSpPr txBox="1"/>
          <p:nvPr/>
        </p:nvSpPr>
        <p:spPr>
          <a:xfrm>
            <a:off x="5124448" y="4247048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5</a:t>
            </a:r>
            <a:endParaRPr lang="en-US" b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9F4F7FF-77FA-F4F8-7AA1-90B0CA8D2459}"/>
              </a:ext>
            </a:extLst>
          </p:cNvPr>
          <p:cNvCxnSpPr>
            <a:stCxn id="36" idx="3"/>
          </p:cNvCxnSpPr>
          <p:nvPr/>
        </p:nvCxnSpPr>
        <p:spPr bwMode="auto">
          <a:xfrm flipV="1">
            <a:off x="7166430" y="2737222"/>
            <a:ext cx="1405162" cy="1694492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30BCCC1-D41D-3375-CE6A-F223352D965E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069C1-2D12-6EF0-E76A-51408CB82AE3}"/>
              </a:ext>
            </a:extLst>
          </p:cNvPr>
          <p:cNvSpPr txBox="1"/>
          <p:nvPr/>
        </p:nvSpPr>
        <p:spPr>
          <a:xfrm>
            <a:off x="8706304" y="259650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582573379"/>
      </p:ext>
    </p:extLst>
  </p:cSld>
  <p:clrMapOvr>
    <a:masterClrMapping/>
  </p:clrMapOvr>
  <p:transition advTm="1431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24581" cy="548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>
                <a:latin typeface="Courier"/>
              </a:rPr>
              <a:t>  </a:t>
            </a:r>
            <a:br>
              <a:rPr lang="en-US" sz="1800">
                <a:latin typeface="Courier"/>
              </a:rPr>
            </a:br>
            <a:r>
              <a:rPr lang="en-US" sz="180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 = open(“foo.txt”, </a:t>
            </a:r>
            <a:r>
              <a:rPr lang="en-US" sz="180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</a:t>
            </a:r>
            <a:r>
              <a:rPr lang="en-US" sz="1800" err="1">
                <a:latin typeface="Courier"/>
              </a:rPr>
              <a:t>fd</a:t>
            </a:r>
            <a:r>
              <a:rPr lang="en-US" sz="180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fd2 = open(“bar.txt”, O_RDWR</a:t>
            </a:r>
            <a:r>
              <a:rPr lang="en-US" sz="180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int fd3 = dup(fd2);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read(fd3, buffer1, 100);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close(fd2);</a:t>
            </a:r>
          </a:p>
          <a:p>
            <a:pPr marL="0" indent="0">
              <a:buNone/>
            </a:pPr>
            <a:endParaRPr lang="en-US" sz="1800" b="1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endParaRPr lang="en-US" sz="18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0A6D7B-EABA-E253-090D-C7A1A96940E1}"/>
              </a:ext>
            </a:extLst>
          </p:cNvPr>
          <p:cNvSpPr txBox="1"/>
          <p:nvPr/>
        </p:nvSpPr>
        <p:spPr>
          <a:xfrm>
            <a:off x="9403444" y="256983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RW</a:t>
            </a:r>
            <a:endParaRPr lang="en-US" sz="1400" b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400</a:t>
            </a:r>
            <a:endParaRPr lang="en-US" sz="1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A25288-7580-24D4-FC69-2CD95799CA3E}"/>
              </a:ext>
            </a:extLst>
          </p:cNvPr>
          <p:cNvCxnSpPr>
            <a:cxnSpLocks/>
          </p:cNvCxnSpPr>
          <p:nvPr/>
        </p:nvCxnSpPr>
        <p:spPr bwMode="auto">
          <a:xfrm>
            <a:off x="5070928" y="4648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B5BE69-2034-FA6D-0104-DB6B46431C54}"/>
              </a:ext>
            </a:extLst>
          </p:cNvPr>
          <p:cNvSpPr txBox="1"/>
          <p:nvPr/>
        </p:nvSpPr>
        <p:spPr>
          <a:xfrm>
            <a:off x="5124448" y="4247048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5</a:t>
            </a:r>
            <a:endParaRPr lang="en-US" b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9F4F7FF-77FA-F4F8-7AA1-90B0CA8D2459}"/>
              </a:ext>
            </a:extLst>
          </p:cNvPr>
          <p:cNvCxnSpPr>
            <a:stCxn id="36" idx="3"/>
          </p:cNvCxnSpPr>
          <p:nvPr/>
        </p:nvCxnSpPr>
        <p:spPr bwMode="auto">
          <a:xfrm flipV="1">
            <a:off x="7166430" y="2737222"/>
            <a:ext cx="1405162" cy="1694492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4069C1-2D12-6EF0-E76A-51408CB82AE3}"/>
              </a:ext>
            </a:extLst>
          </p:cNvPr>
          <p:cNvSpPr txBox="1"/>
          <p:nvPr/>
        </p:nvSpPr>
        <p:spPr>
          <a:xfrm>
            <a:off x="8706304" y="259650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979890416"/>
      </p:ext>
    </p:extLst>
  </p:cSld>
  <p:clrMapOvr>
    <a:masterClrMapping/>
  </p:clrMapOvr>
  <p:transition advTm="1525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Duplicating FDs!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24581" cy="548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write(fd2,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"/>
              </a:rPr>
              <a:t>int fd3 = dup(fd2);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read(fd3,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close(fd2); close(fd3)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345663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298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6872"/>
            <a:ext cx="1539874" cy="1123288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26CAE-1D24-DA22-306D-17C0102E796D}"/>
              </a:ext>
            </a:extLst>
          </p:cNvPr>
          <p:cNvCxnSpPr>
            <a:cxnSpLocks/>
          </p:cNvCxnSpPr>
          <p:nvPr/>
        </p:nvCxnSpPr>
        <p:spPr bwMode="auto">
          <a:xfrm>
            <a:off x="5097688" y="4106437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A25288-7580-24D4-FC69-2CD95799CA3E}"/>
              </a:ext>
            </a:extLst>
          </p:cNvPr>
          <p:cNvCxnSpPr>
            <a:cxnSpLocks/>
          </p:cNvCxnSpPr>
          <p:nvPr/>
        </p:nvCxnSpPr>
        <p:spPr bwMode="auto">
          <a:xfrm>
            <a:off x="5070928" y="4648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612E02-731A-3808-6D7F-383A363CF868}"/>
              </a:ext>
            </a:extLst>
          </p:cNvPr>
          <p:cNvSpPr txBox="1"/>
          <p:nvPr/>
        </p:nvSpPr>
        <p:spPr>
          <a:xfrm>
            <a:off x="4762499" y="5474803"/>
            <a:ext cx="670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Open file description remains alive until no file descriptors refer to it</a:t>
            </a:r>
          </a:p>
        </p:txBody>
      </p:sp>
    </p:spTree>
    <p:extLst>
      <p:ext uri="{BB962C8B-B14F-4D97-AF65-F5344CB8AC3E}">
        <p14:creationId xmlns:p14="http://schemas.microsoft.com/office/powerpoint/2010/main" val="440820571"/>
      </p:ext>
    </p:extLst>
  </p:cSld>
  <p:clrMapOvr>
    <a:masterClrMapping/>
  </p:clrMapOvr>
  <p:transition advTm="171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Recall: Input/Output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C181-EC8A-15CC-DEC6-B99E5E86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50522" y="1247705"/>
            <a:ext cx="12085122" cy="4654137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latin typeface="+mn-lt"/>
                <a:ea typeface="Consolas" charset="0"/>
                <a:cs typeface="Consolas" charset="0"/>
              </a:rPr>
              <a:t>UNIX offers the same IO interface for: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endParaRPr lang="en-US">
              <a:latin typeface="+mn-lt"/>
              <a:ea typeface="Consolas" charset="0"/>
              <a:cs typeface="Consolas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latin typeface="+mn-lt"/>
                <a:ea typeface="Consolas" charset="0"/>
                <a:cs typeface="Consolas" charset="0"/>
              </a:rPr>
              <a:t>All device Input/Output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>
                <a:latin typeface="+mn-lt"/>
                <a:ea typeface="Consolas" charset="0"/>
                <a:cs typeface="Consolas" charset="0"/>
              </a:rPr>
              <a:t>Reading/Writing Files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err="1">
                <a:latin typeface="+mn-lt"/>
                <a:ea typeface="Consolas" charset="0"/>
                <a:cs typeface="Consolas" charset="0"/>
              </a:rPr>
              <a:t>Interprocess</a:t>
            </a:r>
            <a:r>
              <a:rPr lang="en-US">
                <a:latin typeface="+mn-lt"/>
                <a:ea typeface="Consolas" charset="0"/>
                <a:cs typeface="Consolas" charset="0"/>
              </a:rPr>
              <a:t> communication</a:t>
            </a:r>
            <a:endParaRPr lang="en-US">
              <a:latin typeface="+mn-lt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endParaRPr lang="en-US"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7262E6-F2E8-C53C-92E6-E039061722C5}"/>
              </a:ext>
            </a:extLst>
          </p:cNvPr>
          <p:cNvSpPr/>
          <p:nvPr/>
        </p:nvSpPr>
        <p:spPr bwMode="auto">
          <a:xfrm>
            <a:off x="6705600" y="2826026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Printers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8EB0A2-2EEF-EEC5-1307-B0C59CCE1A61}"/>
              </a:ext>
            </a:extLst>
          </p:cNvPr>
          <p:cNvSpPr/>
          <p:nvPr/>
        </p:nvSpPr>
        <p:spPr bwMode="auto">
          <a:xfrm>
            <a:off x="8153400" y="2819400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tx1"/>
                </a:solidFill>
              </a:rPr>
              <a:t>Mouse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AAF701-7A8B-45D4-9852-C9E9F8F584D0}"/>
              </a:ext>
            </a:extLst>
          </p:cNvPr>
          <p:cNvSpPr/>
          <p:nvPr/>
        </p:nvSpPr>
        <p:spPr bwMode="auto">
          <a:xfrm>
            <a:off x="6705600" y="3617360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Disk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F18E1B-9E27-9386-78C7-A46A03C41447}"/>
              </a:ext>
            </a:extLst>
          </p:cNvPr>
          <p:cNvSpPr/>
          <p:nvPr/>
        </p:nvSpPr>
        <p:spPr bwMode="auto">
          <a:xfrm>
            <a:off x="6858000" y="4413321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Pipes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8C3B32-97A2-7910-219E-12BD4EA78C4D}"/>
              </a:ext>
            </a:extLst>
          </p:cNvPr>
          <p:cNvSpPr/>
          <p:nvPr/>
        </p:nvSpPr>
        <p:spPr bwMode="auto">
          <a:xfrm>
            <a:off x="8382000" y="4391095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Socket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9615B2-609E-A277-B018-DB67EA2852C1}"/>
              </a:ext>
            </a:extLst>
          </p:cNvPr>
          <p:cNvSpPr txBox="1">
            <a:spLocks/>
          </p:cNvSpPr>
          <p:nvPr/>
        </p:nvSpPr>
        <p:spPr bwMode="auto">
          <a:xfrm>
            <a:off x="1135578" y="5600076"/>
            <a:ext cx="10027722" cy="68428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150000"/>
              </a:lnSpc>
              <a:spcAft>
                <a:spcPts val="800"/>
              </a:spcAft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  <a:ea typeface="Consolas" charset="0"/>
                <a:cs typeface="Consolas" charset="0"/>
              </a:rPr>
              <a:t>Everything is a file!</a:t>
            </a:r>
            <a:endParaRPr lang="en-US" kern="0">
              <a:solidFill>
                <a:schemeClr val="accent1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304042"/>
      </p:ext>
    </p:extLst>
  </p:cSld>
  <p:clrMapOvr>
    <a:masterClrMapping/>
  </p:clrMapOvr>
  <p:transition advTm="4246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7378-E839-4ACA-A721-FFC199F7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7902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Forking FDs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9BB174-486B-6A7A-4852-7CEDEBA8FB20}"/>
              </a:ext>
            </a:extLst>
          </p:cNvPr>
          <p:cNvSpPr/>
          <p:nvPr/>
        </p:nvSpPr>
        <p:spPr bwMode="auto">
          <a:xfrm>
            <a:off x="1085850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989D5F-A66A-21D0-5F87-E84892F09987}"/>
              </a:ext>
            </a:extLst>
          </p:cNvPr>
          <p:cNvSpPr/>
          <p:nvPr/>
        </p:nvSpPr>
        <p:spPr bwMode="auto">
          <a:xfrm>
            <a:off x="4724400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EA7E4-5C8E-3FC0-C283-B5E2301C5EAB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A984C-BB94-C5F2-CE44-34236212E41A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22AFA-427A-206C-9C4F-20141CDC77D1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75E4C0-1455-56E0-8ED5-5962B02670F4}"/>
              </a:ext>
            </a:extLst>
          </p:cNvPr>
          <p:cNvSpPr txBox="1"/>
          <p:nvPr/>
        </p:nvSpPr>
        <p:spPr>
          <a:xfrm>
            <a:off x="1162050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D110-F7BA-A01E-0763-F159EEB2BDE5}"/>
              </a:ext>
            </a:extLst>
          </p:cNvPr>
          <p:cNvSpPr txBox="1"/>
          <p:nvPr/>
        </p:nvSpPr>
        <p:spPr>
          <a:xfrm>
            <a:off x="1162049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CE62-ADA5-C2A2-9530-B2698611661B}"/>
              </a:ext>
            </a:extLst>
          </p:cNvPr>
          <p:cNvSpPr txBox="1"/>
          <p:nvPr/>
        </p:nvSpPr>
        <p:spPr>
          <a:xfrm>
            <a:off x="1162048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CADBC-F910-B6F9-4062-F1817545006A}"/>
              </a:ext>
            </a:extLst>
          </p:cNvPr>
          <p:cNvSpPr txBox="1"/>
          <p:nvPr/>
        </p:nvSpPr>
        <p:spPr>
          <a:xfrm>
            <a:off x="609601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7EC96-0FCF-4519-3F1C-F66449A61607}"/>
              </a:ext>
            </a:extLst>
          </p:cNvPr>
          <p:cNvSpPr txBox="1"/>
          <p:nvPr/>
        </p:nvSpPr>
        <p:spPr>
          <a:xfrm>
            <a:off x="4456793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07E41D-27D4-49FD-CE6D-42DD6D260EE9}"/>
              </a:ext>
            </a:extLst>
          </p:cNvPr>
          <p:cNvCxnSpPr>
            <a:cxnSpLocks/>
          </p:cNvCxnSpPr>
          <p:nvPr/>
        </p:nvCxnSpPr>
        <p:spPr bwMode="auto">
          <a:xfrm>
            <a:off x="4724401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421F3-B226-A98E-B265-B299D1152F15}"/>
              </a:ext>
            </a:extLst>
          </p:cNvPr>
          <p:cNvCxnSpPr>
            <a:cxnSpLocks/>
          </p:cNvCxnSpPr>
          <p:nvPr/>
        </p:nvCxnSpPr>
        <p:spPr bwMode="auto">
          <a:xfrm>
            <a:off x="5486401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1B938-2C45-93E0-CB0B-332254426EB9}"/>
              </a:ext>
            </a:extLst>
          </p:cNvPr>
          <p:cNvSpPr txBox="1"/>
          <p:nvPr/>
        </p:nvSpPr>
        <p:spPr>
          <a:xfrm>
            <a:off x="4816655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F2F90-EFF2-C3B9-5E27-63D798D04B75}"/>
              </a:ext>
            </a:extLst>
          </p:cNvPr>
          <p:cNvSpPr txBox="1"/>
          <p:nvPr/>
        </p:nvSpPr>
        <p:spPr>
          <a:xfrm>
            <a:off x="5463723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21326-EBD3-91F3-EB59-F51767CBD17F}"/>
              </a:ext>
            </a:extLst>
          </p:cNvPr>
          <p:cNvSpPr txBox="1"/>
          <p:nvPr/>
        </p:nvSpPr>
        <p:spPr>
          <a:xfrm>
            <a:off x="61722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A1D2B-1B85-ACDF-4BAB-8FACEB6D2885}"/>
              </a:ext>
            </a:extLst>
          </p:cNvPr>
          <p:cNvSpPr txBox="1"/>
          <p:nvPr/>
        </p:nvSpPr>
        <p:spPr>
          <a:xfrm>
            <a:off x="7010401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F9FEC-419B-566B-9E1F-13F576949FD5}"/>
              </a:ext>
            </a:extLst>
          </p:cNvPr>
          <p:cNvCxnSpPr>
            <a:cxnSpLocks/>
          </p:cNvCxnSpPr>
          <p:nvPr/>
        </p:nvCxnSpPr>
        <p:spPr bwMode="auto">
          <a:xfrm>
            <a:off x="7010401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EDDD53-D326-2014-4652-C4086281F5B3}"/>
              </a:ext>
            </a:extLst>
          </p:cNvPr>
          <p:cNvCxnSpPr>
            <a:cxnSpLocks/>
          </p:cNvCxnSpPr>
          <p:nvPr/>
        </p:nvCxnSpPr>
        <p:spPr bwMode="auto">
          <a:xfrm>
            <a:off x="61722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1A2064-70BD-0AE9-2130-BE575A3B9156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7D7A4-DA4C-9882-82AE-14EC3F2CAE9C}"/>
              </a:ext>
            </a:extLst>
          </p:cNvPr>
          <p:cNvSpPr txBox="1"/>
          <p:nvPr/>
        </p:nvSpPr>
        <p:spPr>
          <a:xfrm>
            <a:off x="1162049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D7314C-416B-E4A9-569A-9967FD54A6D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E3E60-2A73-FB14-7F94-91DBAD6DFD42}"/>
              </a:ext>
            </a:extLst>
          </p:cNvPr>
          <p:cNvSpPr txBox="1"/>
          <p:nvPr/>
        </p:nvSpPr>
        <p:spPr>
          <a:xfrm>
            <a:off x="5463722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19A31-4D8B-CC9A-B5C7-7E376C61D3B7}"/>
              </a:ext>
            </a:extLst>
          </p:cNvPr>
          <p:cNvSpPr txBox="1"/>
          <p:nvPr/>
        </p:nvSpPr>
        <p:spPr>
          <a:xfrm>
            <a:off x="6194878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9FFBC9-4B9C-BC35-A883-322C49B2A113}"/>
              </a:ext>
            </a:extLst>
          </p:cNvPr>
          <p:cNvSpPr txBox="1"/>
          <p:nvPr/>
        </p:nvSpPr>
        <p:spPr>
          <a:xfrm>
            <a:off x="4743905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9A660F4-DE6D-23C7-0647-90188262060F}"/>
              </a:ext>
            </a:extLst>
          </p:cNvPr>
          <p:cNvCxnSpPr>
            <a:stCxn id="23" idx="3"/>
            <a:endCxn id="27" idx="1"/>
          </p:cNvCxnSpPr>
          <p:nvPr/>
        </p:nvCxnSpPr>
        <p:spPr bwMode="auto">
          <a:xfrm flipV="1">
            <a:off x="3204031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88614D-6162-255E-F5CD-7DE043F43122}"/>
              </a:ext>
            </a:extLst>
          </p:cNvPr>
          <p:cNvSpPr txBox="1"/>
          <p:nvPr/>
        </p:nvSpPr>
        <p:spPr>
          <a:xfrm>
            <a:off x="1162049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543D3D-E863-781E-E817-86D7A05D9E23}"/>
              </a:ext>
            </a:extLst>
          </p:cNvPr>
          <p:cNvCxnSpPr>
            <a:cxnSpLocks/>
          </p:cNvCxnSpPr>
          <p:nvPr/>
        </p:nvCxnSpPr>
        <p:spPr bwMode="auto">
          <a:xfrm>
            <a:off x="4744278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48B1C-1B86-40E1-86C6-D6A1C05869FF}"/>
              </a:ext>
            </a:extLst>
          </p:cNvPr>
          <p:cNvSpPr txBox="1"/>
          <p:nvPr/>
        </p:nvSpPr>
        <p:spPr>
          <a:xfrm>
            <a:off x="4742128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DE962-6532-FEAE-75EB-69ADA6A8592B}"/>
              </a:ext>
            </a:extLst>
          </p:cNvPr>
          <p:cNvSpPr txBox="1"/>
          <p:nvPr/>
        </p:nvSpPr>
        <p:spPr>
          <a:xfrm>
            <a:off x="6182908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03FF6-72E9-A27E-A9BF-FF5FC94E927D}"/>
              </a:ext>
            </a:extLst>
          </p:cNvPr>
          <p:cNvSpPr txBox="1"/>
          <p:nvPr/>
        </p:nvSpPr>
        <p:spPr>
          <a:xfrm>
            <a:off x="5457352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RW</a:t>
            </a:r>
            <a:endParaRPr lang="en-US" sz="1400" b="0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385655-1C1A-42EC-EB0F-A262E763B942}"/>
              </a:ext>
            </a:extLst>
          </p:cNvPr>
          <p:cNvCxnSpPr/>
          <p:nvPr/>
        </p:nvCxnSpPr>
        <p:spPr bwMode="auto">
          <a:xfrm flipV="1">
            <a:off x="3204031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3782601"/>
      </p:ext>
    </p:extLst>
  </p:cSld>
  <p:clrMapOvr>
    <a:masterClrMapping/>
  </p:clrMapOvr>
  <p:transition advTm="2176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9BB174-486B-6A7A-4852-7CEDEBA8FB20}"/>
              </a:ext>
            </a:extLst>
          </p:cNvPr>
          <p:cNvSpPr/>
          <p:nvPr/>
        </p:nvSpPr>
        <p:spPr bwMode="auto">
          <a:xfrm>
            <a:off x="857250" y="10391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989D5F-A66A-21D0-5F87-E84892F09987}"/>
              </a:ext>
            </a:extLst>
          </p:cNvPr>
          <p:cNvSpPr/>
          <p:nvPr/>
        </p:nvSpPr>
        <p:spPr bwMode="auto">
          <a:xfrm>
            <a:off x="4495800" y="8382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EA7E4-5C8E-3FC0-C283-B5E2301C5EAB}"/>
              </a:ext>
            </a:extLst>
          </p:cNvPr>
          <p:cNvCxnSpPr>
            <a:cxnSpLocks/>
          </p:cNvCxnSpPr>
          <p:nvPr/>
        </p:nvCxnSpPr>
        <p:spPr bwMode="auto">
          <a:xfrm>
            <a:off x="857250" y="15725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A984C-BB94-C5F2-CE44-34236212E41A}"/>
              </a:ext>
            </a:extLst>
          </p:cNvPr>
          <p:cNvCxnSpPr>
            <a:cxnSpLocks/>
          </p:cNvCxnSpPr>
          <p:nvPr/>
        </p:nvCxnSpPr>
        <p:spPr bwMode="auto">
          <a:xfrm>
            <a:off x="857250" y="21059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22AFA-427A-206C-9C4F-20141CDC77D1}"/>
              </a:ext>
            </a:extLst>
          </p:cNvPr>
          <p:cNvCxnSpPr>
            <a:cxnSpLocks/>
          </p:cNvCxnSpPr>
          <p:nvPr/>
        </p:nvCxnSpPr>
        <p:spPr bwMode="auto">
          <a:xfrm>
            <a:off x="857250" y="26609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75E4C0-1455-56E0-8ED5-5962B02670F4}"/>
              </a:ext>
            </a:extLst>
          </p:cNvPr>
          <p:cNvSpPr txBox="1"/>
          <p:nvPr/>
        </p:nvSpPr>
        <p:spPr>
          <a:xfrm>
            <a:off x="933450" y="11709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D110-F7BA-A01E-0763-F159EEB2BDE5}"/>
              </a:ext>
            </a:extLst>
          </p:cNvPr>
          <p:cNvSpPr txBox="1"/>
          <p:nvPr/>
        </p:nvSpPr>
        <p:spPr>
          <a:xfrm>
            <a:off x="933449" y="16721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CE62-ADA5-C2A2-9530-B2698611661B}"/>
              </a:ext>
            </a:extLst>
          </p:cNvPr>
          <p:cNvSpPr txBox="1"/>
          <p:nvPr/>
        </p:nvSpPr>
        <p:spPr>
          <a:xfrm>
            <a:off x="933448" y="21880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CADBC-F910-B6F9-4062-F1817545006A}"/>
              </a:ext>
            </a:extLst>
          </p:cNvPr>
          <p:cNvSpPr txBox="1"/>
          <p:nvPr/>
        </p:nvSpPr>
        <p:spPr>
          <a:xfrm>
            <a:off x="381001" y="39834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7EC96-0FCF-4519-3F1C-F66449A61607}"/>
              </a:ext>
            </a:extLst>
          </p:cNvPr>
          <p:cNvSpPr txBox="1"/>
          <p:nvPr/>
        </p:nvSpPr>
        <p:spPr>
          <a:xfrm>
            <a:off x="4228193" y="49185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07E41D-27D4-49FD-CE6D-42DD6D260EE9}"/>
              </a:ext>
            </a:extLst>
          </p:cNvPr>
          <p:cNvCxnSpPr>
            <a:cxnSpLocks/>
          </p:cNvCxnSpPr>
          <p:nvPr/>
        </p:nvCxnSpPr>
        <p:spPr bwMode="auto">
          <a:xfrm>
            <a:off x="4495801" y="14917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421F3-B226-A98E-B265-B299D1152F15}"/>
              </a:ext>
            </a:extLst>
          </p:cNvPr>
          <p:cNvCxnSpPr>
            <a:cxnSpLocks/>
          </p:cNvCxnSpPr>
          <p:nvPr/>
        </p:nvCxnSpPr>
        <p:spPr bwMode="auto">
          <a:xfrm>
            <a:off x="5257801" y="8382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1B938-2C45-93E0-CB0B-332254426EB9}"/>
              </a:ext>
            </a:extLst>
          </p:cNvPr>
          <p:cNvSpPr txBox="1"/>
          <p:nvPr/>
        </p:nvSpPr>
        <p:spPr>
          <a:xfrm>
            <a:off x="4588055" y="10831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Mode</a:t>
            </a:r>
            <a:endParaRPr lang="en-US" sz="1400" b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F2F90-EFF2-C3B9-5E27-63D798D04B75}"/>
              </a:ext>
            </a:extLst>
          </p:cNvPr>
          <p:cNvSpPr txBox="1"/>
          <p:nvPr/>
        </p:nvSpPr>
        <p:spPr>
          <a:xfrm>
            <a:off x="5235123" y="10732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Flags</a:t>
            </a:r>
            <a:endParaRPr lang="en-US" sz="1400" b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21326-EBD3-91F3-EB59-F51767CBD17F}"/>
              </a:ext>
            </a:extLst>
          </p:cNvPr>
          <p:cNvSpPr txBox="1"/>
          <p:nvPr/>
        </p:nvSpPr>
        <p:spPr>
          <a:xfrm>
            <a:off x="5943600" y="10732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Offset</a:t>
            </a:r>
            <a:endParaRPr lang="en-US" sz="1400" b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A1D2B-1B85-ACDF-4BAB-8FACEB6D2885}"/>
              </a:ext>
            </a:extLst>
          </p:cNvPr>
          <p:cNvSpPr txBox="1"/>
          <p:nvPr/>
        </p:nvSpPr>
        <p:spPr>
          <a:xfrm>
            <a:off x="6781801" y="10732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latin typeface="+mn-lt"/>
                <a:cs typeface="Courier"/>
              </a:rPr>
              <a:t>Phys</a:t>
            </a:r>
            <a:endParaRPr lang="en-US" sz="1400" b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F9FEC-419B-566B-9E1F-13F576949FD5}"/>
              </a:ext>
            </a:extLst>
          </p:cNvPr>
          <p:cNvCxnSpPr>
            <a:cxnSpLocks/>
          </p:cNvCxnSpPr>
          <p:nvPr/>
        </p:nvCxnSpPr>
        <p:spPr bwMode="auto">
          <a:xfrm>
            <a:off x="6781801" y="8205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EDDD53-D326-2014-4652-C4086281F5B3}"/>
              </a:ext>
            </a:extLst>
          </p:cNvPr>
          <p:cNvCxnSpPr>
            <a:cxnSpLocks/>
          </p:cNvCxnSpPr>
          <p:nvPr/>
        </p:nvCxnSpPr>
        <p:spPr bwMode="auto">
          <a:xfrm>
            <a:off x="5943600" y="8382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1A2064-70BD-0AE9-2130-BE575A3B9156}"/>
              </a:ext>
            </a:extLst>
          </p:cNvPr>
          <p:cNvCxnSpPr>
            <a:cxnSpLocks/>
          </p:cNvCxnSpPr>
          <p:nvPr/>
        </p:nvCxnSpPr>
        <p:spPr bwMode="auto">
          <a:xfrm>
            <a:off x="857250" y="31242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7D7A4-DA4C-9882-82AE-14EC3F2CAE9C}"/>
              </a:ext>
            </a:extLst>
          </p:cNvPr>
          <p:cNvSpPr txBox="1"/>
          <p:nvPr/>
        </p:nvSpPr>
        <p:spPr>
          <a:xfrm>
            <a:off x="933449" y="27282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D7314C-416B-E4A9-569A-9967FD54A6D2}"/>
              </a:ext>
            </a:extLst>
          </p:cNvPr>
          <p:cNvCxnSpPr>
            <a:cxnSpLocks/>
          </p:cNvCxnSpPr>
          <p:nvPr/>
        </p:nvCxnSpPr>
        <p:spPr bwMode="auto">
          <a:xfrm>
            <a:off x="4495800" y="19812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E3E60-2A73-FB14-7F94-91DBAD6DFD42}"/>
              </a:ext>
            </a:extLst>
          </p:cNvPr>
          <p:cNvSpPr txBox="1"/>
          <p:nvPr/>
        </p:nvSpPr>
        <p:spPr>
          <a:xfrm>
            <a:off x="5235122" y="16161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R</a:t>
            </a:r>
            <a:endParaRPr lang="en-US" sz="1400" b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19A31-4D8B-CC9A-B5C7-7E376C61D3B7}"/>
              </a:ext>
            </a:extLst>
          </p:cNvPr>
          <p:cNvSpPr txBox="1"/>
          <p:nvPr/>
        </p:nvSpPr>
        <p:spPr>
          <a:xfrm>
            <a:off x="5966278" y="16268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9FFBC9-4B9C-BC35-A883-322C49B2A113}"/>
              </a:ext>
            </a:extLst>
          </p:cNvPr>
          <p:cNvSpPr txBox="1"/>
          <p:nvPr/>
        </p:nvSpPr>
        <p:spPr>
          <a:xfrm>
            <a:off x="4515305" y="16361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9A660F4-DE6D-23C7-0647-90188262060F}"/>
              </a:ext>
            </a:extLst>
          </p:cNvPr>
          <p:cNvCxnSpPr>
            <a:stCxn id="23" idx="3"/>
            <a:endCxn id="27" idx="1"/>
          </p:cNvCxnSpPr>
          <p:nvPr/>
        </p:nvCxnSpPr>
        <p:spPr bwMode="auto">
          <a:xfrm flipV="1">
            <a:off x="2975431" y="17900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88614D-6162-255E-F5CD-7DE043F43122}"/>
              </a:ext>
            </a:extLst>
          </p:cNvPr>
          <p:cNvSpPr txBox="1"/>
          <p:nvPr/>
        </p:nvSpPr>
        <p:spPr>
          <a:xfrm>
            <a:off x="933449" y="32770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543D3D-E863-781E-E817-86D7A05D9E23}"/>
              </a:ext>
            </a:extLst>
          </p:cNvPr>
          <p:cNvCxnSpPr>
            <a:cxnSpLocks/>
          </p:cNvCxnSpPr>
          <p:nvPr/>
        </p:nvCxnSpPr>
        <p:spPr bwMode="auto">
          <a:xfrm>
            <a:off x="4515678" y="25175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48B1C-1B86-40E1-86C6-D6A1C05869FF}"/>
              </a:ext>
            </a:extLst>
          </p:cNvPr>
          <p:cNvSpPr txBox="1"/>
          <p:nvPr/>
        </p:nvSpPr>
        <p:spPr>
          <a:xfrm>
            <a:off x="4513528" y="21260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U</a:t>
            </a:r>
            <a:endParaRPr lang="en-US" sz="1400" b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DE962-6532-FEAE-75EB-69ADA6A8592B}"/>
              </a:ext>
            </a:extLst>
          </p:cNvPr>
          <p:cNvSpPr txBox="1"/>
          <p:nvPr/>
        </p:nvSpPr>
        <p:spPr>
          <a:xfrm>
            <a:off x="5954308" y="21162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  <a:cs typeface="Courier"/>
              </a:rPr>
              <a:t>200</a:t>
            </a:r>
            <a:endParaRPr lang="en-US" sz="1400" b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03FF6-72E9-A27E-A9BF-FF5FC94E927D}"/>
              </a:ext>
            </a:extLst>
          </p:cNvPr>
          <p:cNvSpPr txBox="1"/>
          <p:nvPr/>
        </p:nvSpPr>
        <p:spPr>
          <a:xfrm>
            <a:off x="5228752" y="21260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>
                <a:latin typeface="+mn-lt"/>
              </a:rPr>
              <a:t>RW</a:t>
            </a:r>
            <a:endParaRPr lang="en-US" sz="1400" b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385655-1C1A-42EC-EB0F-A262E763B942}"/>
              </a:ext>
            </a:extLst>
          </p:cNvPr>
          <p:cNvCxnSpPr/>
          <p:nvPr/>
        </p:nvCxnSpPr>
        <p:spPr bwMode="auto">
          <a:xfrm flipV="1">
            <a:off x="2975431" y="22799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AD723F-ED83-A100-CE9F-2CC9F3560ED7}"/>
              </a:ext>
            </a:extLst>
          </p:cNvPr>
          <p:cNvSpPr/>
          <p:nvPr/>
        </p:nvSpPr>
        <p:spPr bwMode="auto">
          <a:xfrm>
            <a:off x="8802435" y="907366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ADBACB-D463-3FEE-17B1-5844C2E41CBD}"/>
              </a:ext>
            </a:extLst>
          </p:cNvPr>
          <p:cNvCxnSpPr>
            <a:cxnSpLocks/>
          </p:cNvCxnSpPr>
          <p:nvPr/>
        </p:nvCxnSpPr>
        <p:spPr bwMode="auto">
          <a:xfrm>
            <a:off x="8802435" y="14407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750FBB-A3F7-C9BB-7FC9-C471FD8A6AB5}"/>
              </a:ext>
            </a:extLst>
          </p:cNvPr>
          <p:cNvCxnSpPr>
            <a:cxnSpLocks/>
          </p:cNvCxnSpPr>
          <p:nvPr/>
        </p:nvCxnSpPr>
        <p:spPr bwMode="auto">
          <a:xfrm>
            <a:off x="8802435" y="19741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F3D5BE-FE27-F795-6FA3-69449FD31CE5}"/>
              </a:ext>
            </a:extLst>
          </p:cNvPr>
          <p:cNvCxnSpPr>
            <a:cxnSpLocks/>
          </p:cNvCxnSpPr>
          <p:nvPr/>
        </p:nvCxnSpPr>
        <p:spPr bwMode="auto">
          <a:xfrm>
            <a:off x="8802435" y="2529101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999EA5-EE57-889A-0BB8-D15ED7EB9640}"/>
              </a:ext>
            </a:extLst>
          </p:cNvPr>
          <p:cNvSpPr txBox="1"/>
          <p:nvPr/>
        </p:nvSpPr>
        <p:spPr>
          <a:xfrm>
            <a:off x="8878635" y="1039168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O: STDIN</a:t>
            </a:r>
            <a:endParaRPr lang="en-US" b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BC3015-5EA9-36FE-DCF8-7A636F40EEE6}"/>
              </a:ext>
            </a:extLst>
          </p:cNvPr>
          <p:cNvSpPr txBox="1"/>
          <p:nvPr/>
        </p:nvSpPr>
        <p:spPr>
          <a:xfrm>
            <a:off x="8878634" y="15403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1: STDOUT</a:t>
            </a:r>
            <a:endParaRPr lang="en-US" b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34B188-9238-767E-4AAC-3D42168D8F70}"/>
              </a:ext>
            </a:extLst>
          </p:cNvPr>
          <p:cNvSpPr txBox="1"/>
          <p:nvPr/>
        </p:nvSpPr>
        <p:spPr>
          <a:xfrm>
            <a:off x="8878633" y="205620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latin typeface="+mn-lt"/>
                <a:cs typeface="Courier"/>
              </a:rPr>
              <a:t>2: STDERR</a:t>
            </a:r>
            <a:endParaRPr lang="en-US" b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D25A4A-64C0-F126-FAE9-89B53C4CAE6D}"/>
              </a:ext>
            </a:extLst>
          </p:cNvPr>
          <p:cNvSpPr txBox="1"/>
          <p:nvPr/>
        </p:nvSpPr>
        <p:spPr>
          <a:xfrm>
            <a:off x="8326186" y="3851653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Per-Process File Descriptor Table</a:t>
            </a:r>
            <a:endParaRPr lang="en-US" sz="2400" b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1F547-C263-8E15-DD8E-4D46C8B7BA5D}"/>
              </a:ext>
            </a:extLst>
          </p:cNvPr>
          <p:cNvCxnSpPr>
            <a:cxnSpLocks/>
          </p:cNvCxnSpPr>
          <p:nvPr/>
        </p:nvCxnSpPr>
        <p:spPr bwMode="auto">
          <a:xfrm>
            <a:off x="8802435" y="299239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A1B47D-4DC3-E329-FFEE-04A9ECB89D20}"/>
              </a:ext>
            </a:extLst>
          </p:cNvPr>
          <p:cNvSpPr txBox="1"/>
          <p:nvPr/>
        </p:nvSpPr>
        <p:spPr>
          <a:xfrm>
            <a:off x="8878634" y="2596492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  <a:cs typeface="Courier"/>
              </a:rPr>
              <a:t>3</a:t>
            </a:r>
            <a:endParaRPr lang="en-US" b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7D3E63-B956-D3E9-F885-034C1F5DC8A3}"/>
              </a:ext>
            </a:extLst>
          </p:cNvPr>
          <p:cNvSpPr txBox="1"/>
          <p:nvPr/>
        </p:nvSpPr>
        <p:spPr>
          <a:xfrm>
            <a:off x="8878634" y="314524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>
                <a:latin typeface="+mn-lt"/>
              </a:rPr>
              <a:t>4</a:t>
            </a:r>
            <a:endParaRPr lang="en-US" b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8F90663B-8FEB-31F7-FEF7-540F108F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7902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Forking FDs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91EF012-75A2-BF88-ECB0-13A87CDDB44A}"/>
              </a:ext>
            </a:extLst>
          </p:cNvPr>
          <p:cNvCxnSpPr/>
          <p:nvPr/>
        </p:nvCxnSpPr>
        <p:spPr bwMode="auto">
          <a:xfrm rot="10800000">
            <a:off x="7543795" y="1752600"/>
            <a:ext cx="1258640" cy="1066800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8270240-5D9E-C1C8-D38C-ED9AFB5CFC70}"/>
              </a:ext>
            </a:extLst>
          </p:cNvPr>
          <p:cNvCxnSpPr>
            <a:stCxn id="44" idx="1"/>
          </p:cNvCxnSpPr>
          <p:nvPr/>
        </p:nvCxnSpPr>
        <p:spPr bwMode="auto">
          <a:xfrm rot="10800000">
            <a:off x="7563674" y="2279926"/>
            <a:ext cx="1314961" cy="1049984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512564-E0A4-C28D-BDC9-2E3546D06C00}"/>
              </a:ext>
            </a:extLst>
          </p:cNvPr>
          <p:cNvSpPr txBox="1"/>
          <p:nvPr/>
        </p:nvSpPr>
        <p:spPr>
          <a:xfrm>
            <a:off x="4228192" y="4921478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Global Open File Description Table</a:t>
            </a:r>
            <a:endParaRPr lang="en-US" sz="2400" b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6A696-6084-E3CD-8F6B-F65F876B9DEE}"/>
              </a:ext>
            </a:extLst>
          </p:cNvPr>
          <p:cNvSpPr txBox="1"/>
          <p:nvPr/>
        </p:nvSpPr>
        <p:spPr>
          <a:xfrm>
            <a:off x="0" y="604467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n-lt"/>
              </a:rPr>
              <a:t>Forked process inherits copies of file descriptors</a:t>
            </a:r>
            <a:endParaRPr lang="en-US" sz="240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718773"/>
      </p:ext>
    </p:extLst>
  </p:cSld>
  <p:clrMapOvr>
    <a:masterClrMapping/>
  </p:clrMapOvr>
  <p:transition advTm="636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/>
      <p:bldP spid="39" grpId="0"/>
      <p:bldP spid="40" grpId="0"/>
      <p:bldP spid="41" grpId="0"/>
      <p:bldP spid="43" grpId="0"/>
      <p:bldP spid="44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8193-8839-8DEA-B605-B159CFEB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Interprocess</a:t>
            </a:r>
            <a:r>
              <a:rPr lang="en-US" dirty="0">
                <a:latin typeface="+mj-lt"/>
              </a:rPr>
              <a:t> Communication: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748D-43CC-D367-4859-72716D6A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79443"/>
            <a:ext cx="10566400" cy="2286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Pipe implements a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queue abstraction</a:t>
            </a:r>
            <a:r>
              <a:rPr lang="en-US" dirty="0">
                <a:latin typeface="+mn-lt"/>
              </a:rPr>
              <a:t>. </a:t>
            </a:r>
            <a:endParaRPr lang="en-US" dirty="0">
              <a:solidFill>
                <a:schemeClr val="accent1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Implemented as a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kernel buffer </a:t>
            </a:r>
            <a:r>
              <a:rPr lang="en-US" dirty="0">
                <a:latin typeface="+mn-lt"/>
              </a:rPr>
              <a:t>with two file descriptors, one for writing to pipe and one for reading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Block if pipe full. Block if pipe empty. 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6D259-70B1-0481-FC4C-7680AFF56F19}"/>
              </a:ext>
            </a:extLst>
          </p:cNvPr>
          <p:cNvSpPr txBox="1"/>
          <p:nvPr/>
        </p:nvSpPr>
        <p:spPr>
          <a:xfrm>
            <a:off x="1219200" y="3810000"/>
            <a:ext cx="97536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dirty="0">
                <a:latin typeface="Courier"/>
              </a:rPr>
              <a:t>int pipe(int </a:t>
            </a:r>
            <a:r>
              <a:rPr lang="en-US" sz="2400" b="0" dirty="0" err="1">
                <a:latin typeface="Courier"/>
              </a:rPr>
              <a:t>fileds</a:t>
            </a:r>
            <a:r>
              <a:rPr lang="en-US" sz="2400" b="0" dirty="0">
                <a:latin typeface="Courier"/>
              </a:rPr>
              <a:t>[2]);</a:t>
            </a:r>
          </a:p>
          <a:p>
            <a:pPr lvl="1"/>
            <a:r>
              <a:rPr lang="en-US" sz="2400" b="0" dirty="0">
                <a:latin typeface="Courier"/>
              </a:rPr>
              <a:t>Allocates two new file descriptors in the process</a:t>
            </a:r>
          </a:p>
          <a:p>
            <a:pPr lvl="1"/>
            <a:r>
              <a:rPr lang="en-US" sz="2400" b="0" dirty="0">
                <a:latin typeface="Courier"/>
                <a:cs typeface="Calibri" panose="020F0502020204030204" pitchFamily="34" charset="0"/>
              </a:rPr>
              <a:t>Writes to </a:t>
            </a:r>
            <a:r>
              <a:rPr lang="en-US" sz="2400" b="0" dirty="0" err="1">
                <a:latin typeface="Courier"/>
              </a:rPr>
              <a:t>fileds</a:t>
            </a:r>
            <a:r>
              <a:rPr lang="en-US" sz="2400" b="0" dirty="0">
                <a:latin typeface="Courier"/>
              </a:rPr>
              <a:t>[1] read from </a:t>
            </a:r>
            <a:r>
              <a:rPr lang="en-US" sz="2400" b="0" dirty="0" err="1">
                <a:latin typeface="Courier"/>
              </a:rPr>
              <a:t>fileds</a:t>
            </a:r>
            <a:r>
              <a:rPr lang="en-US" sz="2400" b="0" dirty="0">
                <a:latin typeface="Courier"/>
              </a:rPr>
              <a:t>[0]</a:t>
            </a:r>
          </a:p>
          <a:p>
            <a:pPr lvl="1"/>
            <a:r>
              <a:rPr lang="en-US" sz="2400" b="0" dirty="0">
                <a:latin typeface="Courier"/>
                <a:cs typeface="Calibri" panose="020F0502020204030204" pitchFamily="34" charset="0"/>
              </a:rPr>
              <a:t>Implemented as a fixed-size queue</a:t>
            </a:r>
          </a:p>
        </p:txBody>
      </p:sp>
    </p:spTree>
    <p:extLst>
      <p:ext uri="{BB962C8B-B14F-4D97-AF65-F5344CB8AC3E}">
        <p14:creationId xmlns:p14="http://schemas.microsoft.com/office/powerpoint/2010/main" val="2216930828"/>
      </p:ext>
    </p:extLst>
  </p:cSld>
  <p:clrMapOvr>
    <a:masterClrMapping/>
  </p:clrMapOvr>
  <p:transition advTm="77005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006F-0EA8-42AA-AEDD-F53E9C7D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4400"/>
            <a:ext cx="10515600" cy="5486400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#include &lt;</a:t>
            </a:r>
            <a:r>
              <a:rPr lang="en-US" dirty="0" err="1">
                <a:latin typeface="Courier"/>
              </a:rPr>
              <a:t>unistd.h</a:t>
            </a:r>
            <a:r>
              <a:rPr lang="en-US" dirty="0">
                <a:latin typeface="Courier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int main(int </a:t>
            </a:r>
            <a:r>
              <a:rPr lang="en-US" dirty="0" err="1">
                <a:latin typeface="Courier"/>
              </a:rPr>
              <a:t>argc</a:t>
            </a:r>
            <a:r>
              <a:rPr lang="en-US" dirty="0">
                <a:latin typeface="Courier"/>
              </a:rPr>
              <a:t>, char *</a:t>
            </a:r>
            <a:r>
              <a:rPr lang="en-US" dirty="0" err="1">
                <a:latin typeface="Courier"/>
              </a:rPr>
              <a:t>argv</a:t>
            </a:r>
            <a:r>
              <a:rPr lang="en-US" dirty="0">
                <a:latin typeface="Courier"/>
              </a:rPr>
              <a:t>[])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char *msg = "Message in a pipe.\n";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char </a:t>
            </a:r>
            <a:r>
              <a:rPr lang="en-US" dirty="0" err="1">
                <a:latin typeface="Courier"/>
              </a:rPr>
              <a:t>buf</a:t>
            </a:r>
            <a:r>
              <a:rPr lang="en-US" dirty="0">
                <a:latin typeface="Courier"/>
              </a:rPr>
              <a:t>[BUFSIZE];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int 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[2];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if (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pipe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) == -1) 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  </a:t>
            </a:r>
            <a:r>
              <a:rPr lang="en-US" dirty="0" err="1">
                <a:latin typeface="Courier"/>
              </a:rPr>
              <a:t>fprintf</a:t>
            </a:r>
            <a:r>
              <a:rPr lang="en-US" dirty="0">
                <a:latin typeface="Courier"/>
              </a:rPr>
              <a:t> (stderr, "Pipe failed.\n"); return EXIT_FAILURE;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}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</a:t>
            </a:r>
            <a:r>
              <a:rPr lang="en-US" dirty="0" err="1">
                <a:latin typeface="Courier"/>
              </a:rPr>
              <a:t>ssize_t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writelen</a:t>
            </a:r>
            <a:r>
              <a:rPr lang="en-US" dirty="0">
                <a:latin typeface="Courier"/>
              </a:rPr>
              <a:t> =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write(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pipe_fd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[1], </a:t>
            </a:r>
            <a:r>
              <a:rPr lang="en-US" dirty="0">
                <a:latin typeface="Courier"/>
              </a:rPr>
              <a:t>msg, </a:t>
            </a:r>
            <a:r>
              <a:rPr lang="en-US" dirty="0" err="1">
                <a:latin typeface="Courier"/>
              </a:rPr>
              <a:t>strlen</a:t>
            </a:r>
            <a:r>
              <a:rPr lang="en-US" dirty="0">
                <a:latin typeface="Courier"/>
              </a:rPr>
              <a:t>(msg)+1);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</a:t>
            </a:r>
            <a:r>
              <a:rPr lang="en-US" dirty="0" err="1">
                <a:latin typeface="Courier"/>
              </a:rPr>
              <a:t>printf</a:t>
            </a:r>
            <a:r>
              <a:rPr lang="en-US" dirty="0">
                <a:latin typeface="Courier"/>
              </a:rPr>
              <a:t>("Sent: %s [%</a:t>
            </a:r>
            <a:r>
              <a:rPr lang="en-US" dirty="0" err="1">
                <a:latin typeface="Courier"/>
              </a:rPr>
              <a:t>ld</a:t>
            </a:r>
            <a:r>
              <a:rPr lang="en-US" dirty="0">
                <a:latin typeface="Courier"/>
              </a:rPr>
              <a:t>, %</a:t>
            </a:r>
            <a:r>
              <a:rPr lang="en-US" dirty="0" err="1">
                <a:latin typeface="Courier"/>
              </a:rPr>
              <a:t>ld</a:t>
            </a:r>
            <a:r>
              <a:rPr lang="en-US" dirty="0">
                <a:latin typeface="Courier"/>
              </a:rPr>
              <a:t>]\n", msg, </a:t>
            </a:r>
            <a:r>
              <a:rPr lang="en-US" dirty="0" err="1">
                <a:latin typeface="Courier"/>
              </a:rPr>
              <a:t>strlen</a:t>
            </a:r>
            <a:r>
              <a:rPr lang="en-US" dirty="0">
                <a:latin typeface="Courier"/>
              </a:rPr>
              <a:t>(msg)+1, </a:t>
            </a:r>
            <a:r>
              <a:rPr lang="en-US" dirty="0" err="1">
                <a:latin typeface="Courier"/>
              </a:rPr>
              <a:t>writelen</a:t>
            </a:r>
            <a:r>
              <a:rPr lang="en-US" dirty="0">
                <a:latin typeface="Courier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  </a:t>
            </a:r>
            <a:r>
              <a:rPr lang="en-US" dirty="0" err="1">
                <a:latin typeface="Courier"/>
              </a:rPr>
              <a:t>ssize_t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readlen</a:t>
            </a:r>
            <a:r>
              <a:rPr lang="en-US" dirty="0">
                <a:latin typeface="Courier"/>
              </a:rPr>
              <a:t>  =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read(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pipe_fd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[0], </a:t>
            </a:r>
            <a:r>
              <a:rPr lang="en-US" dirty="0" err="1">
                <a:latin typeface="Courier"/>
              </a:rPr>
              <a:t>buf</a:t>
            </a:r>
            <a:r>
              <a:rPr lang="en-US" dirty="0">
                <a:latin typeface="Courier"/>
              </a:rPr>
              <a:t>, BUFSIZE);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  </a:t>
            </a:r>
            <a:r>
              <a:rPr lang="en-US" dirty="0" err="1">
                <a:latin typeface="Courier"/>
              </a:rPr>
              <a:t>printf</a:t>
            </a:r>
            <a:r>
              <a:rPr lang="en-US" dirty="0">
                <a:latin typeface="Courier"/>
              </a:rPr>
              <a:t>("Rcvd: %s [%</a:t>
            </a:r>
            <a:r>
              <a:rPr lang="en-US" dirty="0" err="1">
                <a:latin typeface="Courier"/>
              </a:rPr>
              <a:t>ld</a:t>
            </a:r>
            <a:r>
              <a:rPr lang="en-US" dirty="0">
                <a:latin typeface="Courier"/>
              </a:rPr>
              <a:t>]\n", msg, </a:t>
            </a:r>
            <a:r>
              <a:rPr lang="en-US" dirty="0" err="1">
                <a:latin typeface="Courier"/>
              </a:rPr>
              <a:t>readlen</a:t>
            </a:r>
            <a:r>
              <a:rPr lang="en-US" dirty="0">
                <a:latin typeface="Courier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close(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pipe_fd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[0]);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/>
              </a:rPr>
              <a:t>  close(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pipe_fd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Single-Process Pipe Example</a:t>
            </a:r>
          </a:p>
        </p:txBody>
      </p:sp>
    </p:spTree>
    <p:extLst>
      <p:ext uri="{BB962C8B-B14F-4D97-AF65-F5344CB8AC3E}">
        <p14:creationId xmlns:p14="http://schemas.microsoft.com/office/powerpoint/2010/main" val="1433786388"/>
      </p:ext>
    </p:extLst>
  </p:cSld>
  <p:clrMapOvr>
    <a:masterClrMapping/>
  </p:clrMapOvr>
  <p:transition advTm="7438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9BB174-486B-6A7A-4852-7CEDEBA8FB20}"/>
              </a:ext>
            </a:extLst>
          </p:cNvPr>
          <p:cNvSpPr/>
          <p:nvPr/>
        </p:nvSpPr>
        <p:spPr bwMode="auto">
          <a:xfrm>
            <a:off x="1085850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989D5F-A66A-21D0-5F87-E84892F09987}"/>
              </a:ext>
            </a:extLst>
          </p:cNvPr>
          <p:cNvSpPr/>
          <p:nvPr/>
        </p:nvSpPr>
        <p:spPr bwMode="auto">
          <a:xfrm>
            <a:off x="4724400" y="1295401"/>
            <a:ext cx="3047995" cy="19811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EA7E4-5C8E-3FC0-C283-B5E2301C5EAB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A984C-BB94-C5F2-CE44-34236212E41A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22AFA-427A-206C-9C4F-20141CDC77D1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75E4C0-1455-56E0-8ED5-5962B02670F4}"/>
              </a:ext>
            </a:extLst>
          </p:cNvPr>
          <p:cNvSpPr txBox="1"/>
          <p:nvPr/>
        </p:nvSpPr>
        <p:spPr>
          <a:xfrm>
            <a:off x="1162050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O: STDIN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D110-F7BA-A01E-0763-F159EEB2BDE5}"/>
              </a:ext>
            </a:extLst>
          </p:cNvPr>
          <p:cNvSpPr txBox="1"/>
          <p:nvPr/>
        </p:nvSpPr>
        <p:spPr>
          <a:xfrm>
            <a:off x="1162049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1: STDOUT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CE62-ADA5-C2A2-9530-B2698611661B}"/>
              </a:ext>
            </a:extLst>
          </p:cNvPr>
          <p:cNvSpPr txBox="1"/>
          <p:nvPr/>
        </p:nvSpPr>
        <p:spPr>
          <a:xfrm>
            <a:off x="1162048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2: STDERR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CADBC-F910-B6F9-4062-F1817545006A}"/>
              </a:ext>
            </a:extLst>
          </p:cNvPr>
          <p:cNvSpPr txBox="1"/>
          <p:nvPr/>
        </p:nvSpPr>
        <p:spPr>
          <a:xfrm>
            <a:off x="609601" y="4440655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Parent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07E41D-27D4-49FD-CE6D-42DD6D260EE9}"/>
              </a:ext>
            </a:extLst>
          </p:cNvPr>
          <p:cNvCxnSpPr>
            <a:cxnSpLocks/>
          </p:cNvCxnSpPr>
          <p:nvPr/>
        </p:nvCxnSpPr>
        <p:spPr bwMode="auto">
          <a:xfrm>
            <a:off x="4724401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421F3-B226-A98E-B265-B299D1152F15}"/>
              </a:ext>
            </a:extLst>
          </p:cNvPr>
          <p:cNvCxnSpPr>
            <a:cxnSpLocks/>
          </p:cNvCxnSpPr>
          <p:nvPr/>
        </p:nvCxnSpPr>
        <p:spPr bwMode="auto">
          <a:xfrm>
            <a:off x="5486401" y="1295400"/>
            <a:ext cx="0" cy="16909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1B938-2C45-93E0-CB0B-332254426EB9}"/>
              </a:ext>
            </a:extLst>
          </p:cNvPr>
          <p:cNvSpPr txBox="1"/>
          <p:nvPr/>
        </p:nvSpPr>
        <p:spPr>
          <a:xfrm>
            <a:off x="4816655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Mode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F2F90-EFF2-C3B9-5E27-63D798D04B75}"/>
              </a:ext>
            </a:extLst>
          </p:cNvPr>
          <p:cNvSpPr txBox="1"/>
          <p:nvPr/>
        </p:nvSpPr>
        <p:spPr>
          <a:xfrm>
            <a:off x="5463723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Flags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21326-EBD3-91F3-EB59-F51767CBD17F}"/>
              </a:ext>
            </a:extLst>
          </p:cNvPr>
          <p:cNvSpPr txBox="1"/>
          <p:nvPr/>
        </p:nvSpPr>
        <p:spPr>
          <a:xfrm>
            <a:off x="61722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Offset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A1D2B-1B85-ACDF-4BAB-8FACEB6D2885}"/>
              </a:ext>
            </a:extLst>
          </p:cNvPr>
          <p:cNvSpPr txBox="1"/>
          <p:nvPr/>
        </p:nvSpPr>
        <p:spPr>
          <a:xfrm>
            <a:off x="7010401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Phys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F9FEC-419B-566B-9E1F-13F576949FD5}"/>
              </a:ext>
            </a:extLst>
          </p:cNvPr>
          <p:cNvCxnSpPr>
            <a:cxnSpLocks/>
          </p:cNvCxnSpPr>
          <p:nvPr/>
        </p:nvCxnSpPr>
        <p:spPr bwMode="auto">
          <a:xfrm>
            <a:off x="7010401" y="1295400"/>
            <a:ext cx="0" cy="167937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EDDD53-D326-2014-4652-C4086281F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56148" y="1295400"/>
            <a:ext cx="16052" cy="16909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1A2064-70BD-0AE9-2130-BE575A3B9156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7D7A4-DA4C-9882-82AE-14EC3F2CAE9C}"/>
              </a:ext>
            </a:extLst>
          </p:cNvPr>
          <p:cNvSpPr txBox="1"/>
          <p:nvPr/>
        </p:nvSpPr>
        <p:spPr>
          <a:xfrm>
            <a:off x="1162049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  <a:cs typeface="Courier"/>
              </a:rPr>
              <a:t>3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D7314C-416B-E4A9-569A-9967FD54A6D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E3E60-2A73-FB14-7F94-91DBAD6DFD42}"/>
              </a:ext>
            </a:extLst>
          </p:cNvPr>
          <p:cNvSpPr txBox="1"/>
          <p:nvPr/>
        </p:nvSpPr>
        <p:spPr>
          <a:xfrm>
            <a:off x="5463722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  <a:cs typeface="Courier"/>
              </a:rPr>
              <a:t>R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19A31-4D8B-CC9A-B5C7-7E376C61D3B7}"/>
              </a:ext>
            </a:extLst>
          </p:cNvPr>
          <p:cNvSpPr txBox="1"/>
          <p:nvPr/>
        </p:nvSpPr>
        <p:spPr>
          <a:xfrm>
            <a:off x="6194878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  <a:cs typeface="Courier"/>
              </a:rPr>
              <a:t>0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9FFBC9-4B9C-BC35-A883-322C49B2A113}"/>
              </a:ext>
            </a:extLst>
          </p:cNvPr>
          <p:cNvSpPr txBox="1"/>
          <p:nvPr/>
        </p:nvSpPr>
        <p:spPr>
          <a:xfrm>
            <a:off x="4743905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</a:t>
            </a:r>
            <a:endParaRPr lang="en-US" sz="140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9A660F4-DE6D-23C7-0647-90188262060F}"/>
              </a:ext>
            </a:extLst>
          </p:cNvPr>
          <p:cNvCxnSpPr>
            <a:stCxn id="23" idx="3"/>
            <a:endCxn id="27" idx="1"/>
          </p:cNvCxnSpPr>
          <p:nvPr/>
        </p:nvCxnSpPr>
        <p:spPr bwMode="auto">
          <a:xfrm flipV="1">
            <a:off x="3204031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88614D-6162-255E-F5CD-7DE043F43122}"/>
              </a:ext>
            </a:extLst>
          </p:cNvPr>
          <p:cNvSpPr txBox="1"/>
          <p:nvPr/>
        </p:nvSpPr>
        <p:spPr>
          <a:xfrm>
            <a:off x="1162049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543D3D-E863-781E-E817-86D7A05D9E23}"/>
              </a:ext>
            </a:extLst>
          </p:cNvPr>
          <p:cNvCxnSpPr>
            <a:cxnSpLocks/>
          </p:cNvCxnSpPr>
          <p:nvPr/>
        </p:nvCxnSpPr>
        <p:spPr bwMode="auto">
          <a:xfrm>
            <a:off x="4744278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48B1C-1B86-40E1-86C6-D6A1C05869FF}"/>
              </a:ext>
            </a:extLst>
          </p:cNvPr>
          <p:cNvSpPr txBox="1"/>
          <p:nvPr/>
        </p:nvSpPr>
        <p:spPr>
          <a:xfrm>
            <a:off x="4742128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DE962-6532-FEAE-75EB-69ADA6A8592B}"/>
              </a:ext>
            </a:extLst>
          </p:cNvPr>
          <p:cNvSpPr txBox="1"/>
          <p:nvPr/>
        </p:nvSpPr>
        <p:spPr>
          <a:xfrm>
            <a:off x="6182908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0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03FF6-72E9-A27E-A9BF-FF5FC94E927D}"/>
              </a:ext>
            </a:extLst>
          </p:cNvPr>
          <p:cNvSpPr txBox="1"/>
          <p:nvPr/>
        </p:nvSpPr>
        <p:spPr>
          <a:xfrm>
            <a:off x="5457352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RW</a:t>
            </a:r>
            <a:endParaRPr lang="en-US" sz="1400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385655-1C1A-42EC-EB0F-A262E763B942}"/>
              </a:ext>
            </a:extLst>
          </p:cNvPr>
          <p:cNvCxnSpPr/>
          <p:nvPr/>
        </p:nvCxnSpPr>
        <p:spPr bwMode="auto">
          <a:xfrm flipV="1">
            <a:off x="3204031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AD723F-ED83-A100-CE9F-2CC9F3560ED7}"/>
              </a:ext>
            </a:extLst>
          </p:cNvPr>
          <p:cNvSpPr/>
          <p:nvPr/>
        </p:nvSpPr>
        <p:spPr bwMode="auto">
          <a:xfrm>
            <a:off x="9031035" y="1364566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ADBACB-D463-3FEE-17B1-5844C2E41CBD}"/>
              </a:ext>
            </a:extLst>
          </p:cNvPr>
          <p:cNvCxnSpPr>
            <a:cxnSpLocks/>
          </p:cNvCxnSpPr>
          <p:nvPr/>
        </p:nvCxnSpPr>
        <p:spPr bwMode="auto">
          <a:xfrm>
            <a:off x="9031035" y="18979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750FBB-A3F7-C9BB-7FC9-C471FD8A6AB5}"/>
              </a:ext>
            </a:extLst>
          </p:cNvPr>
          <p:cNvCxnSpPr>
            <a:cxnSpLocks/>
          </p:cNvCxnSpPr>
          <p:nvPr/>
        </p:nvCxnSpPr>
        <p:spPr bwMode="auto">
          <a:xfrm>
            <a:off x="9031035" y="24313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F3D5BE-FE27-F795-6FA3-69449FD31CE5}"/>
              </a:ext>
            </a:extLst>
          </p:cNvPr>
          <p:cNvCxnSpPr>
            <a:cxnSpLocks/>
          </p:cNvCxnSpPr>
          <p:nvPr/>
        </p:nvCxnSpPr>
        <p:spPr bwMode="auto">
          <a:xfrm>
            <a:off x="9031035" y="2986301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999EA5-EE57-889A-0BB8-D15ED7EB9640}"/>
              </a:ext>
            </a:extLst>
          </p:cNvPr>
          <p:cNvSpPr txBox="1"/>
          <p:nvPr/>
        </p:nvSpPr>
        <p:spPr>
          <a:xfrm>
            <a:off x="9107235" y="1496368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O: STDIN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BC3015-5EA9-36FE-DCF8-7A636F40EEE6}"/>
              </a:ext>
            </a:extLst>
          </p:cNvPr>
          <p:cNvSpPr txBox="1"/>
          <p:nvPr/>
        </p:nvSpPr>
        <p:spPr>
          <a:xfrm>
            <a:off x="9107234" y="19975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1: STDOUT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34B188-9238-767E-4AAC-3D42168D8F70}"/>
              </a:ext>
            </a:extLst>
          </p:cNvPr>
          <p:cNvSpPr txBox="1"/>
          <p:nvPr/>
        </p:nvSpPr>
        <p:spPr>
          <a:xfrm>
            <a:off x="9107233" y="251340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2: STDERR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D25A4A-64C0-F126-FAE9-89B53C4CAE6D}"/>
              </a:ext>
            </a:extLst>
          </p:cNvPr>
          <p:cNvSpPr txBox="1"/>
          <p:nvPr/>
        </p:nvSpPr>
        <p:spPr>
          <a:xfrm>
            <a:off x="8554786" y="4308853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Child</a:t>
            </a:r>
            <a:endParaRPr lang="en-US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1F547-C263-8E15-DD8E-4D46C8B7BA5D}"/>
              </a:ext>
            </a:extLst>
          </p:cNvPr>
          <p:cNvCxnSpPr>
            <a:cxnSpLocks/>
          </p:cNvCxnSpPr>
          <p:nvPr/>
        </p:nvCxnSpPr>
        <p:spPr bwMode="auto">
          <a:xfrm>
            <a:off x="9031035" y="344959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A1B47D-4DC3-E329-FFEE-04A9ECB89D20}"/>
              </a:ext>
            </a:extLst>
          </p:cNvPr>
          <p:cNvSpPr txBox="1"/>
          <p:nvPr/>
        </p:nvSpPr>
        <p:spPr>
          <a:xfrm>
            <a:off x="9107234" y="3053692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  <a:cs typeface="Courier"/>
              </a:rPr>
              <a:t>3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7D3E63-B956-D3E9-F885-034C1F5DC8A3}"/>
              </a:ext>
            </a:extLst>
          </p:cNvPr>
          <p:cNvSpPr txBox="1"/>
          <p:nvPr/>
        </p:nvSpPr>
        <p:spPr>
          <a:xfrm>
            <a:off x="9107234" y="360244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8F90663B-8FEB-31F7-FEF7-540F108F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7902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Pipes Between Processes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91EF012-75A2-BF88-ECB0-13A87CDDB44A}"/>
              </a:ext>
            </a:extLst>
          </p:cNvPr>
          <p:cNvCxnSpPr/>
          <p:nvPr/>
        </p:nvCxnSpPr>
        <p:spPr bwMode="auto">
          <a:xfrm rot="10800000">
            <a:off x="7772395" y="2209800"/>
            <a:ext cx="1258640" cy="1066800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8270240-5D9E-C1C8-D38C-ED9AFB5CFC70}"/>
              </a:ext>
            </a:extLst>
          </p:cNvPr>
          <p:cNvCxnSpPr>
            <a:stCxn id="44" idx="1"/>
          </p:cNvCxnSpPr>
          <p:nvPr/>
        </p:nvCxnSpPr>
        <p:spPr bwMode="auto">
          <a:xfrm rot="10800000">
            <a:off x="7792274" y="2737126"/>
            <a:ext cx="1314961" cy="1049984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E2015CB-0A66-DDCA-8AEF-2905B39BDAAB}"/>
              </a:ext>
            </a:extLst>
          </p:cNvPr>
          <p:cNvSpPr txBox="1"/>
          <p:nvPr/>
        </p:nvSpPr>
        <p:spPr>
          <a:xfrm>
            <a:off x="1065972" y="5657898"/>
            <a:ext cx="238590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int 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[2];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/>
              </a:rPr>
              <a:t>pipe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);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3D56BD-24B2-0023-822D-14B61B6FC64E}"/>
              </a:ext>
            </a:extLst>
          </p:cNvPr>
          <p:cNvSpPr/>
          <p:nvPr/>
        </p:nvSpPr>
        <p:spPr>
          <a:xfrm>
            <a:off x="5840833" y="4163368"/>
            <a:ext cx="816153" cy="17306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A07C32-EF18-AAA4-9617-3B33693DDBB2}"/>
              </a:ext>
            </a:extLst>
          </p:cNvPr>
          <p:cNvSpPr txBox="1"/>
          <p:nvPr/>
        </p:nvSpPr>
        <p:spPr>
          <a:xfrm>
            <a:off x="5818154" y="3727260"/>
            <a:ext cx="827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3</a:t>
            </a:r>
            <a:endParaRPr 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F891D7-8593-CD53-6DBF-9D7AC0D008BD}"/>
              </a:ext>
            </a:extLst>
          </p:cNvPr>
          <p:cNvSpPr txBox="1"/>
          <p:nvPr/>
        </p:nvSpPr>
        <p:spPr>
          <a:xfrm>
            <a:off x="5840833" y="5950515"/>
            <a:ext cx="827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4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9695911"/>
      </p:ext>
    </p:extLst>
  </p:cSld>
  <p:clrMapOvr>
    <a:masterClrMapping/>
  </p:clrMapOvr>
  <p:transition advTm="537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9BB174-486B-6A7A-4852-7CEDEBA8FB20}"/>
              </a:ext>
            </a:extLst>
          </p:cNvPr>
          <p:cNvSpPr/>
          <p:nvPr/>
        </p:nvSpPr>
        <p:spPr bwMode="auto">
          <a:xfrm>
            <a:off x="1085850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989D5F-A66A-21D0-5F87-E84892F09987}"/>
              </a:ext>
            </a:extLst>
          </p:cNvPr>
          <p:cNvSpPr/>
          <p:nvPr/>
        </p:nvSpPr>
        <p:spPr bwMode="auto">
          <a:xfrm>
            <a:off x="4724400" y="1295401"/>
            <a:ext cx="3047995" cy="19811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EA7E4-5C8E-3FC0-C283-B5E2301C5EAB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A984C-BB94-C5F2-CE44-34236212E41A}"/>
              </a:ext>
            </a:extLst>
          </p:cNvPr>
          <p:cNvCxnSpPr>
            <a:cxnSpLocks/>
          </p:cNvCxnSpPr>
          <p:nvPr/>
        </p:nvCxnSpPr>
        <p:spPr bwMode="auto">
          <a:xfrm>
            <a:off x="1085850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522AFA-427A-206C-9C4F-20141CDC77D1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75E4C0-1455-56E0-8ED5-5962B02670F4}"/>
              </a:ext>
            </a:extLst>
          </p:cNvPr>
          <p:cNvSpPr txBox="1"/>
          <p:nvPr/>
        </p:nvSpPr>
        <p:spPr>
          <a:xfrm>
            <a:off x="1162050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O: STDIN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D110-F7BA-A01E-0763-F159EEB2BDE5}"/>
              </a:ext>
            </a:extLst>
          </p:cNvPr>
          <p:cNvSpPr txBox="1"/>
          <p:nvPr/>
        </p:nvSpPr>
        <p:spPr>
          <a:xfrm>
            <a:off x="1162049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1: STDOUT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CE62-ADA5-C2A2-9530-B2698611661B}"/>
              </a:ext>
            </a:extLst>
          </p:cNvPr>
          <p:cNvSpPr txBox="1"/>
          <p:nvPr/>
        </p:nvSpPr>
        <p:spPr>
          <a:xfrm>
            <a:off x="1162048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2: STDERR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CADBC-F910-B6F9-4062-F1817545006A}"/>
              </a:ext>
            </a:extLst>
          </p:cNvPr>
          <p:cNvSpPr txBox="1"/>
          <p:nvPr/>
        </p:nvSpPr>
        <p:spPr>
          <a:xfrm>
            <a:off x="609601" y="4440655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Parent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07E41D-27D4-49FD-CE6D-42DD6D260EE9}"/>
              </a:ext>
            </a:extLst>
          </p:cNvPr>
          <p:cNvCxnSpPr>
            <a:cxnSpLocks/>
          </p:cNvCxnSpPr>
          <p:nvPr/>
        </p:nvCxnSpPr>
        <p:spPr bwMode="auto">
          <a:xfrm>
            <a:off x="4724401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421F3-B226-A98E-B265-B299D1152F15}"/>
              </a:ext>
            </a:extLst>
          </p:cNvPr>
          <p:cNvCxnSpPr>
            <a:cxnSpLocks/>
          </p:cNvCxnSpPr>
          <p:nvPr/>
        </p:nvCxnSpPr>
        <p:spPr bwMode="auto">
          <a:xfrm>
            <a:off x="5486401" y="1295400"/>
            <a:ext cx="0" cy="16909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11B938-2C45-93E0-CB0B-332254426EB9}"/>
              </a:ext>
            </a:extLst>
          </p:cNvPr>
          <p:cNvSpPr txBox="1"/>
          <p:nvPr/>
        </p:nvSpPr>
        <p:spPr>
          <a:xfrm>
            <a:off x="4816655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Mode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F2F90-EFF2-C3B9-5E27-63D798D04B75}"/>
              </a:ext>
            </a:extLst>
          </p:cNvPr>
          <p:cNvSpPr txBox="1"/>
          <p:nvPr/>
        </p:nvSpPr>
        <p:spPr>
          <a:xfrm>
            <a:off x="5463723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Flags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21326-EBD3-91F3-EB59-F51767CBD17F}"/>
              </a:ext>
            </a:extLst>
          </p:cNvPr>
          <p:cNvSpPr txBox="1"/>
          <p:nvPr/>
        </p:nvSpPr>
        <p:spPr>
          <a:xfrm>
            <a:off x="61722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Offset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A1D2B-1B85-ACDF-4BAB-8FACEB6D2885}"/>
              </a:ext>
            </a:extLst>
          </p:cNvPr>
          <p:cNvSpPr txBox="1"/>
          <p:nvPr/>
        </p:nvSpPr>
        <p:spPr>
          <a:xfrm>
            <a:off x="7010401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  <a:cs typeface="Courier"/>
              </a:rPr>
              <a:t>Phys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F9FEC-419B-566B-9E1F-13F576949FD5}"/>
              </a:ext>
            </a:extLst>
          </p:cNvPr>
          <p:cNvCxnSpPr>
            <a:cxnSpLocks/>
          </p:cNvCxnSpPr>
          <p:nvPr/>
        </p:nvCxnSpPr>
        <p:spPr bwMode="auto">
          <a:xfrm>
            <a:off x="7010401" y="1295400"/>
            <a:ext cx="0" cy="167937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EDDD53-D326-2014-4652-C4086281F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56148" y="1295400"/>
            <a:ext cx="16052" cy="16909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1A2064-70BD-0AE9-2130-BE575A3B9156}"/>
              </a:ext>
            </a:extLst>
          </p:cNvPr>
          <p:cNvCxnSpPr>
            <a:cxnSpLocks/>
          </p:cNvCxnSpPr>
          <p:nvPr/>
        </p:nvCxnSpPr>
        <p:spPr bwMode="auto">
          <a:xfrm>
            <a:off x="1085850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F7D7A4-DA4C-9882-82AE-14EC3F2CAE9C}"/>
              </a:ext>
            </a:extLst>
          </p:cNvPr>
          <p:cNvSpPr txBox="1"/>
          <p:nvPr/>
        </p:nvSpPr>
        <p:spPr>
          <a:xfrm>
            <a:off x="1162049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  <a:cs typeface="Courier"/>
              </a:rPr>
              <a:t>3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D7314C-416B-E4A9-569A-9967FD54A6D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8E3E60-2A73-FB14-7F94-91DBAD6DFD42}"/>
              </a:ext>
            </a:extLst>
          </p:cNvPr>
          <p:cNvSpPr txBox="1"/>
          <p:nvPr/>
        </p:nvSpPr>
        <p:spPr>
          <a:xfrm>
            <a:off x="5463722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  <a:cs typeface="Courier"/>
              </a:rPr>
              <a:t>R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19A31-4D8B-CC9A-B5C7-7E376C61D3B7}"/>
              </a:ext>
            </a:extLst>
          </p:cNvPr>
          <p:cNvSpPr txBox="1"/>
          <p:nvPr/>
        </p:nvSpPr>
        <p:spPr>
          <a:xfrm>
            <a:off x="6194878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  <a:cs typeface="Courier"/>
              </a:rPr>
              <a:t>200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9FFBC9-4B9C-BC35-A883-322C49B2A113}"/>
              </a:ext>
            </a:extLst>
          </p:cNvPr>
          <p:cNvSpPr txBox="1"/>
          <p:nvPr/>
        </p:nvSpPr>
        <p:spPr>
          <a:xfrm>
            <a:off x="4743905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8614D-6162-255E-F5CD-7DE043F43122}"/>
              </a:ext>
            </a:extLst>
          </p:cNvPr>
          <p:cNvSpPr txBox="1"/>
          <p:nvPr/>
        </p:nvSpPr>
        <p:spPr>
          <a:xfrm>
            <a:off x="1162049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543D3D-E863-781E-E817-86D7A05D9E23}"/>
              </a:ext>
            </a:extLst>
          </p:cNvPr>
          <p:cNvCxnSpPr>
            <a:cxnSpLocks/>
          </p:cNvCxnSpPr>
          <p:nvPr/>
        </p:nvCxnSpPr>
        <p:spPr bwMode="auto">
          <a:xfrm>
            <a:off x="4744278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48B1C-1B86-40E1-86C6-D6A1C05869FF}"/>
              </a:ext>
            </a:extLst>
          </p:cNvPr>
          <p:cNvSpPr txBox="1"/>
          <p:nvPr/>
        </p:nvSpPr>
        <p:spPr>
          <a:xfrm>
            <a:off x="4742128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DE962-6532-FEAE-75EB-69ADA6A8592B}"/>
              </a:ext>
            </a:extLst>
          </p:cNvPr>
          <p:cNvSpPr txBox="1"/>
          <p:nvPr/>
        </p:nvSpPr>
        <p:spPr>
          <a:xfrm>
            <a:off x="6182908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  <a:cs typeface="Courier"/>
              </a:rPr>
              <a:t>200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03FF6-72E9-A27E-A9BF-FF5FC94E927D}"/>
              </a:ext>
            </a:extLst>
          </p:cNvPr>
          <p:cNvSpPr txBox="1"/>
          <p:nvPr/>
        </p:nvSpPr>
        <p:spPr>
          <a:xfrm>
            <a:off x="5457352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RW</a:t>
            </a:r>
            <a:endParaRPr lang="en-US" sz="1400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9385655-1C1A-42EC-EB0F-A262E763B942}"/>
              </a:ext>
            </a:extLst>
          </p:cNvPr>
          <p:cNvCxnSpPr>
            <a:cxnSpLocks/>
            <a:endCxn id="64" idx="1"/>
          </p:cNvCxnSpPr>
          <p:nvPr/>
        </p:nvCxnSpPr>
        <p:spPr bwMode="auto">
          <a:xfrm>
            <a:off x="3204031" y="3918912"/>
            <a:ext cx="2636802" cy="226243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AD723F-ED83-A100-CE9F-2CC9F3560ED7}"/>
              </a:ext>
            </a:extLst>
          </p:cNvPr>
          <p:cNvSpPr/>
          <p:nvPr/>
        </p:nvSpPr>
        <p:spPr bwMode="auto">
          <a:xfrm>
            <a:off x="9031035" y="1364566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ADBACB-D463-3FEE-17B1-5844C2E41CBD}"/>
              </a:ext>
            </a:extLst>
          </p:cNvPr>
          <p:cNvCxnSpPr>
            <a:cxnSpLocks/>
          </p:cNvCxnSpPr>
          <p:nvPr/>
        </p:nvCxnSpPr>
        <p:spPr bwMode="auto">
          <a:xfrm>
            <a:off x="9031035" y="18979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750FBB-A3F7-C9BB-7FC9-C471FD8A6AB5}"/>
              </a:ext>
            </a:extLst>
          </p:cNvPr>
          <p:cNvCxnSpPr>
            <a:cxnSpLocks/>
          </p:cNvCxnSpPr>
          <p:nvPr/>
        </p:nvCxnSpPr>
        <p:spPr bwMode="auto">
          <a:xfrm>
            <a:off x="9031035" y="2431366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F3D5BE-FE27-F795-6FA3-69449FD31CE5}"/>
              </a:ext>
            </a:extLst>
          </p:cNvPr>
          <p:cNvCxnSpPr>
            <a:cxnSpLocks/>
          </p:cNvCxnSpPr>
          <p:nvPr/>
        </p:nvCxnSpPr>
        <p:spPr bwMode="auto">
          <a:xfrm>
            <a:off x="9031035" y="2986301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999EA5-EE57-889A-0BB8-D15ED7EB9640}"/>
              </a:ext>
            </a:extLst>
          </p:cNvPr>
          <p:cNvSpPr txBox="1"/>
          <p:nvPr/>
        </p:nvSpPr>
        <p:spPr>
          <a:xfrm>
            <a:off x="9107235" y="1496368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O: STDIN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BC3015-5EA9-36FE-DCF8-7A636F40EEE6}"/>
              </a:ext>
            </a:extLst>
          </p:cNvPr>
          <p:cNvSpPr txBox="1"/>
          <p:nvPr/>
        </p:nvSpPr>
        <p:spPr>
          <a:xfrm>
            <a:off x="9107234" y="19975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1: STDOUT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34B188-9238-767E-4AAC-3D42168D8F70}"/>
              </a:ext>
            </a:extLst>
          </p:cNvPr>
          <p:cNvSpPr txBox="1"/>
          <p:nvPr/>
        </p:nvSpPr>
        <p:spPr>
          <a:xfrm>
            <a:off x="9107233" y="251340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cs typeface="Courier"/>
              </a:rPr>
              <a:t>2: STDERR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D25A4A-64C0-F126-FAE9-89B53C4CAE6D}"/>
              </a:ext>
            </a:extLst>
          </p:cNvPr>
          <p:cNvSpPr txBox="1"/>
          <p:nvPr/>
        </p:nvSpPr>
        <p:spPr>
          <a:xfrm>
            <a:off x="8554786" y="4308853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Child</a:t>
            </a:r>
            <a:endParaRPr lang="en-US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1F547-C263-8E15-DD8E-4D46C8B7BA5D}"/>
              </a:ext>
            </a:extLst>
          </p:cNvPr>
          <p:cNvCxnSpPr>
            <a:cxnSpLocks/>
          </p:cNvCxnSpPr>
          <p:nvPr/>
        </p:nvCxnSpPr>
        <p:spPr bwMode="auto">
          <a:xfrm>
            <a:off x="9031035" y="344959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A1B47D-4DC3-E329-FFEE-04A9ECB89D20}"/>
              </a:ext>
            </a:extLst>
          </p:cNvPr>
          <p:cNvSpPr txBox="1"/>
          <p:nvPr/>
        </p:nvSpPr>
        <p:spPr>
          <a:xfrm>
            <a:off x="9107234" y="3053692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  <a:cs typeface="Courier"/>
              </a:rPr>
              <a:t>3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7D3E63-B956-D3E9-F885-034C1F5DC8A3}"/>
              </a:ext>
            </a:extLst>
          </p:cNvPr>
          <p:cNvSpPr txBox="1"/>
          <p:nvPr/>
        </p:nvSpPr>
        <p:spPr>
          <a:xfrm>
            <a:off x="9107234" y="360244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4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8F90663B-8FEB-31F7-FEF7-540F108F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7902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Pipes Between Processes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91EF012-75A2-BF88-ECB0-13A87CDDB44A}"/>
              </a:ext>
            </a:extLst>
          </p:cNvPr>
          <p:cNvCxnSpPr>
            <a:cxnSpLocks/>
            <a:endCxn id="62" idx="3"/>
          </p:cNvCxnSpPr>
          <p:nvPr/>
        </p:nvCxnSpPr>
        <p:spPr bwMode="auto">
          <a:xfrm rot="10800000" flipV="1">
            <a:off x="6645647" y="3281057"/>
            <a:ext cx="2385388" cy="677035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E2015CB-0A66-DDCA-8AEF-2905B39BDAAB}"/>
              </a:ext>
            </a:extLst>
          </p:cNvPr>
          <p:cNvSpPr txBox="1"/>
          <p:nvPr/>
        </p:nvSpPr>
        <p:spPr>
          <a:xfrm>
            <a:off x="1065972" y="5657898"/>
            <a:ext cx="238590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int 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[2];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Courier"/>
              </a:rPr>
              <a:t>pipe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latin typeface="Courier"/>
              </a:rPr>
              <a:t>pipe_fd</a:t>
            </a:r>
            <a:r>
              <a:rPr lang="en-US" dirty="0">
                <a:latin typeface="Courier"/>
              </a:rPr>
              <a:t>);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3D56BD-24B2-0023-822D-14B61B6FC64E}"/>
              </a:ext>
            </a:extLst>
          </p:cNvPr>
          <p:cNvSpPr/>
          <p:nvPr/>
        </p:nvSpPr>
        <p:spPr>
          <a:xfrm>
            <a:off x="5840833" y="4163368"/>
            <a:ext cx="816153" cy="17306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A07C32-EF18-AAA4-9617-3B33693DDBB2}"/>
              </a:ext>
            </a:extLst>
          </p:cNvPr>
          <p:cNvSpPr txBox="1"/>
          <p:nvPr/>
        </p:nvSpPr>
        <p:spPr>
          <a:xfrm>
            <a:off x="5818154" y="3727260"/>
            <a:ext cx="827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3</a:t>
            </a:r>
            <a:endParaRPr 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F891D7-8593-CD53-6DBF-9D7AC0D008BD}"/>
              </a:ext>
            </a:extLst>
          </p:cNvPr>
          <p:cNvSpPr txBox="1"/>
          <p:nvPr/>
        </p:nvSpPr>
        <p:spPr>
          <a:xfrm>
            <a:off x="5840833" y="5950515"/>
            <a:ext cx="827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801601"/>
      </p:ext>
    </p:extLst>
  </p:cSld>
  <p:clrMapOvr>
    <a:masterClrMapping/>
  </p:clrMapOvr>
  <p:transition advTm="4087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11D1-88EF-49BC-8287-6DB80751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371600"/>
            <a:ext cx="78232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After last “write” descriptor is closed, pipe is effectively closed:</a:t>
            </a:r>
          </a:p>
          <a:p>
            <a:pPr marL="457200" lvl="1" indent="0" algn="ctr">
              <a:buNone/>
            </a:pPr>
            <a:endParaRPr lang="en-US" dirty="0">
              <a:latin typeface="+mn-lt"/>
            </a:endParaRPr>
          </a:p>
          <a:p>
            <a:pPr marL="457200" lvl="1" indent="0" algn="ctr">
              <a:buNone/>
            </a:pPr>
            <a:r>
              <a:rPr lang="en-US" dirty="0">
                <a:latin typeface="+mn-lt"/>
              </a:rPr>
              <a:t>Reads return only “EOF”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After last “read” descriptor is closed, writes generate SIGPIPE signals:</a:t>
            </a:r>
          </a:p>
          <a:p>
            <a:pPr marL="457200" lvl="1" indent="0" algn="ctr">
              <a:buNone/>
            </a:pPr>
            <a:endParaRPr lang="en-US" dirty="0">
              <a:latin typeface="+mn-lt"/>
            </a:endParaRPr>
          </a:p>
          <a:p>
            <a:pPr marL="457200" lvl="1" indent="0" algn="ctr">
              <a:buNone/>
            </a:pPr>
            <a:r>
              <a:rPr lang="en-US" dirty="0">
                <a:latin typeface="+mn-lt"/>
              </a:rPr>
              <a:t>If process ignores, then the write fails </a:t>
            </a:r>
          </a:p>
          <a:p>
            <a:pPr marL="457200" lvl="1" indent="0" algn="ctr">
              <a:buNone/>
            </a:pPr>
            <a:r>
              <a:rPr lang="en-US" dirty="0">
                <a:latin typeface="+mn-lt"/>
              </a:rPr>
              <a:t>with an “EPIPE” error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D887F7-AF6C-2530-C38E-68052FCA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7902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Pipes Between Processes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701578"/>
      </p:ext>
    </p:extLst>
  </p:cSld>
  <p:clrMapOvr>
    <a:masterClrMapping/>
  </p:clrMapOvr>
  <p:transition advTm="478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A35E-6AA0-DDF2-6005-08845DFC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IPC across machines: Sockets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946E3-267F-51F0-1830-7E94DBE75F9F}"/>
              </a:ext>
            </a:extLst>
          </p:cNvPr>
          <p:cNvSpPr txBox="1"/>
          <p:nvPr/>
        </p:nvSpPr>
        <p:spPr>
          <a:xfrm>
            <a:off x="1270000" y="1219200"/>
            <a:ext cx="965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Sockets are an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abstraction of two queues</a:t>
            </a:r>
            <a:r>
              <a:rPr lang="en-US" sz="2400" b="0" dirty="0">
                <a:latin typeface="+mn-lt"/>
              </a:rPr>
              <a:t>, </a:t>
            </a:r>
          </a:p>
          <a:p>
            <a:pPr algn="ctr"/>
            <a:r>
              <a:rPr lang="en-US" sz="2400" b="0" dirty="0">
                <a:latin typeface="+mn-lt"/>
              </a:rPr>
              <a:t>one in each direction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lvl="1" algn="ctr"/>
            <a:r>
              <a:rPr lang="en-US" sz="2400" b="0" dirty="0">
                <a:latin typeface="+mn-lt"/>
              </a:rPr>
              <a:t>Can read or write to either end</a:t>
            </a:r>
          </a:p>
          <a:p>
            <a:pPr lvl="1" algn="ctr"/>
            <a:endParaRPr lang="en-US" sz="2400" b="0" dirty="0">
              <a:latin typeface="+mn-lt"/>
            </a:endParaRPr>
          </a:p>
          <a:p>
            <a:pPr lvl="1" algn="ctr"/>
            <a:r>
              <a:rPr lang="en-US" sz="2400" b="0" dirty="0">
                <a:latin typeface="+mn-lt"/>
              </a:rPr>
              <a:t>Used for communication between multiple processes on different machines</a:t>
            </a:r>
          </a:p>
          <a:p>
            <a:pPr lvl="1" algn="ctr"/>
            <a:endParaRPr lang="en-US" sz="2400" b="0" dirty="0">
              <a:latin typeface="+mn-lt"/>
            </a:endParaRPr>
          </a:p>
          <a:p>
            <a:pPr lvl="1" algn="ctr"/>
            <a:endParaRPr lang="en-US" sz="2400" b="0" dirty="0">
              <a:latin typeface="+mn-lt"/>
            </a:endParaRPr>
          </a:p>
          <a:p>
            <a:pPr lvl="1" algn="ctr"/>
            <a:r>
              <a:rPr lang="en-US" sz="2400" b="0" dirty="0">
                <a:latin typeface="+mn-lt"/>
              </a:rPr>
              <a:t>File descriptors obtained via </a:t>
            </a:r>
            <a:r>
              <a:rPr lang="en-US" sz="2400" b="0" dirty="0">
                <a:latin typeface="Courier"/>
              </a:rPr>
              <a:t>socket/bind/connect/listen/accept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F9996-4C20-D890-BC5C-674A5F66A001}"/>
              </a:ext>
            </a:extLst>
          </p:cNvPr>
          <p:cNvSpPr txBox="1"/>
          <p:nvPr/>
        </p:nvSpPr>
        <p:spPr>
          <a:xfrm>
            <a:off x="1447800" y="5791200"/>
            <a:ext cx="10496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n-lt"/>
              </a:rPr>
              <a:t>Still a file! Same API/</a:t>
            </a:r>
            <a:r>
              <a:rPr lang="en-US" sz="2400" dirty="0" err="1">
                <a:solidFill>
                  <a:schemeClr val="accent1"/>
                </a:solidFill>
                <a:latin typeface="+mn-lt"/>
              </a:rPr>
              <a:t>datastructures</a:t>
            </a:r>
            <a:r>
              <a:rPr lang="en-US" sz="2400" dirty="0">
                <a:solidFill>
                  <a:schemeClr val="accent1"/>
                </a:solidFill>
                <a:latin typeface="+mn-lt"/>
              </a:rPr>
              <a:t> as files and pipes</a:t>
            </a:r>
          </a:p>
        </p:txBody>
      </p:sp>
    </p:spTree>
    <p:extLst>
      <p:ext uri="{BB962C8B-B14F-4D97-AF65-F5344CB8AC3E}">
        <p14:creationId xmlns:p14="http://schemas.microsoft.com/office/powerpoint/2010/main" val="1019068581"/>
      </p:ext>
    </p:extLst>
  </p:cSld>
  <p:clrMapOvr>
    <a:masterClrMapping/>
  </p:clrMapOvr>
  <p:transition advTm="46185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220-6C5D-486E-922B-CE5F23DF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20396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Namespaces for Network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49CD-EB9E-4D67-8011-622DFF89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19200"/>
            <a:ext cx="10566400" cy="5105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Hostname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www.eecs.berkeley.edu</a:t>
            </a:r>
            <a:endParaRPr lang="en-US" sz="2400" dirty="0">
              <a:latin typeface="+mn-lt"/>
            </a:endParaRPr>
          </a:p>
          <a:p>
            <a:pPr marL="457200" lvl="1" indent="0" algn="ctr">
              <a:buNone/>
            </a:pPr>
            <a:endParaRPr lang="en-US" sz="2400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 address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</a:rPr>
              <a:t>128.32.244.172  (IPv4, 32-bit Integer)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</a:rPr>
              <a:t>2607:f140:0:81::f (IPv6, 128-bit Integer)</a:t>
            </a:r>
          </a:p>
          <a:p>
            <a:pPr marL="457200" lvl="1" indent="0" algn="ctr">
              <a:buNone/>
            </a:pPr>
            <a:endParaRPr lang="en-US" sz="2400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Port Number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</a:rPr>
              <a:t>0-1023 are system ports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</a:rPr>
              <a:t>1024-49151 are registered ports </a:t>
            </a:r>
          </a:p>
          <a:p>
            <a:pPr marL="457200" lvl="1" indent="0" algn="ctr">
              <a:buNone/>
            </a:pPr>
            <a:r>
              <a:rPr lang="en-US" sz="2400" dirty="0">
                <a:latin typeface="+mn-lt"/>
              </a:rPr>
              <a:t>49152–65535 are free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684324"/>
      </p:ext>
    </p:extLst>
  </p:cSld>
  <p:clrMapOvr>
    <a:masterClrMapping/>
  </p:clrMapOvr>
  <p:transition advTm="699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2B9AD89-BBA3-3669-4D32-C880167898F5}"/>
              </a:ext>
            </a:extLst>
          </p:cNvPr>
          <p:cNvSpPr/>
          <p:nvPr/>
        </p:nvSpPr>
        <p:spPr bwMode="auto">
          <a:xfrm>
            <a:off x="7946074" y="3121969"/>
            <a:ext cx="3573737" cy="712617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3542F-16E6-2B8B-E61F-1A2E1E144410}"/>
              </a:ext>
            </a:extLst>
          </p:cNvPr>
          <p:cNvSpPr/>
          <p:nvPr/>
        </p:nvSpPr>
        <p:spPr bwMode="auto">
          <a:xfrm>
            <a:off x="396643" y="1694568"/>
            <a:ext cx="3573737" cy="65228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Sockets in concept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4247" y="1017637"/>
            <a:ext cx="117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+mn-l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8153" y="991162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+mn-lt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133" y="1851107"/>
            <a:ext cx="337418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>
                <a:latin typeface="+mn-lt"/>
              </a:rPr>
              <a:t>Create Client Socket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8B3F5C-57E9-A4C9-B17B-E2930B6FE78B}"/>
              </a:ext>
            </a:extLst>
          </p:cNvPr>
          <p:cNvSpPr/>
          <p:nvPr/>
        </p:nvSpPr>
        <p:spPr bwMode="auto">
          <a:xfrm>
            <a:off x="4083870" y="1732372"/>
            <a:ext cx="1700795" cy="58627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bg1"/>
                </a:solidFill>
              </a:rPr>
              <a:t>Client Socket FD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E17C9A2-CD7D-5DFA-07C0-B15E89DEEF4E}"/>
              </a:ext>
            </a:extLst>
          </p:cNvPr>
          <p:cNvSpPr/>
          <p:nvPr/>
        </p:nvSpPr>
        <p:spPr bwMode="auto">
          <a:xfrm>
            <a:off x="7946074" y="1638734"/>
            <a:ext cx="3573737" cy="1163410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EE5B98-0061-95A7-7920-89A70F7F2141}"/>
              </a:ext>
            </a:extLst>
          </p:cNvPr>
          <p:cNvSpPr txBox="1"/>
          <p:nvPr/>
        </p:nvSpPr>
        <p:spPr>
          <a:xfrm>
            <a:off x="8038290" y="1780180"/>
            <a:ext cx="3374182" cy="9233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Create Server Socket</a:t>
            </a:r>
          </a:p>
          <a:p>
            <a:pPr algn="ctr"/>
            <a:r>
              <a:rPr lang="en-US" b="0" dirty="0">
                <a:latin typeface="+mn-lt"/>
              </a:rPr>
              <a:t>Bind to address</a:t>
            </a:r>
          </a:p>
          <a:p>
            <a:pPr algn="ctr"/>
            <a:r>
              <a:rPr lang="en-US" b="0" dirty="0"/>
              <a:t>(</a:t>
            </a:r>
            <a:r>
              <a:rPr lang="en-US" b="0" dirty="0" err="1"/>
              <a:t>host:port</a:t>
            </a:r>
            <a:r>
              <a:rPr lang="en-US" b="0" dirty="0"/>
              <a:t>)</a:t>
            </a:r>
            <a:endParaRPr lang="en-US" b="0" dirty="0">
              <a:latin typeface="+mn-l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C1121B-184B-F90C-98DA-97524B38C700}"/>
              </a:ext>
            </a:extLst>
          </p:cNvPr>
          <p:cNvSpPr/>
          <p:nvPr/>
        </p:nvSpPr>
        <p:spPr bwMode="auto">
          <a:xfrm>
            <a:off x="5995588" y="1727573"/>
            <a:ext cx="1700795" cy="58627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bg1"/>
                </a:solidFill>
              </a:rPr>
              <a:t>Server Socket FD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D28F2C4-8371-3AB7-E5C5-909F4B45F3C0}"/>
              </a:ext>
            </a:extLst>
          </p:cNvPr>
          <p:cNvSpPr/>
          <p:nvPr/>
        </p:nvSpPr>
        <p:spPr bwMode="auto">
          <a:xfrm>
            <a:off x="396643" y="3152137"/>
            <a:ext cx="3573737" cy="652281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Connect </a:t>
            </a:r>
            <a:r>
              <a:rPr lang="en-US" b="0">
                <a:solidFill>
                  <a:schemeClr val="tx1"/>
                </a:solidFill>
              </a:rPr>
              <a:t>to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address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Host:Port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CF9564-0F8B-AA6A-EEB7-A4B521C10060}"/>
              </a:ext>
            </a:extLst>
          </p:cNvPr>
          <p:cNvSpPr txBox="1"/>
          <p:nvPr/>
        </p:nvSpPr>
        <p:spPr>
          <a:xfrm>
            <a:off x="8178499" y="3262995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Listen for Connection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B8B8BA-25FB-2D76-BA48-BFB7BC826C3B}"/>
              </a:ext>
            </a:extLst>
          </p:cNvPr>
          <p:cNvCxnSpPr>
            <a:stCxn id="35" idx="3"/>
            <a:endCxn id="38" idx="1"/>
          </p:cNvCxnSpPr>
          <p:nvPr/>
        </p:nvCxnSpPr>
        <p:spPr bwMode="auto">
          <a:xfrm>
            <a:off x="3970380" y="3478278"/>
            <a:ext cx="3975694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EFEB3AC-8220-07C2-8994-93FC35F0C485}"/>
              </a:ext>
            </a:extLst>
          </p:cNvPr>
          <p:cNvSpPr/>
          <p:nvPr/>
        </p:nvSpPr>
        <p:spPr bwMode="auto">
          <a:xfrm>
            <a:off x="6059557" y="4094687"/>
            <a:ext cx="1700795" cy="58627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bg1"/>
                </a:solidFill>
              </a:rPr>
              <a:t>Connection Socket FD</a:t>
            </a: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8D877EF-8798-4E68-FEE8-4423DBC26C1B}"/>
              </a:ext>
            </a:extLst>
          </p:cNvPr>
          <p:cNvSpPr/>
          <p:nvPr/>
        </p:nvSpPr>
        <p:spPr bwMode="auto">
          <a:xfrm>
            <a:off x="7938512" y="4152765"/>
            <a:ext cx="3573737" cy="470115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Accept Connection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B56495D-DFCD-4A37-E62B-78F306BFE13F}"/>
              </a:ext>
            </a:extLst>
          </p:cNvPr>
          <p:cNvSpPr/>
          <p:nvPr/>
        </p:nvSpPr>
        <p:spPr bwMode="auto">
          <a:xfrm>
            <a:off x="396642" y="4948988"/>
            <a:ext cx="3573737" cy="42632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Read/Write Request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043C433-AF36-ADC0-F644-C0B7123C93D0}"/>
              </a:ext>
            </a:extLst>
          </p:cNvPr>
          <p:cNvSpPr/>
          <p:nvPr/>
        </p:nvSpPr>
        <p:spPr bwMode="auto">
          <a:xfrm>
            <a:off x="7938511" y="4948988"/>
            <a:ext cx="3573737" cy="42632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Read/Write Request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64629C0-BAF6-88EF-9E97-6A1E9A23BC4A}"/>
              </a:ext>
            </a:extLst>
          </p:cNvPr>
          <p:cNvCxnSpPr>
            <a:stCxn id="68" idx="3"/>
            <a:endCxn id="69" idx="1"/>
          </p:cNvCxnSpPr>
          <p:nvPr/>
        </p:nvCxnSpPr>
        <p:spPr bwMode="auto">
          <a:xfrm>
            <a:off x="3970379" y="5162150"/>
            <a:ext cx="3968132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FBC048E-527E-8167-E7B0-6D7045A821D8}"/>
              </a:ext>
            </a:extLst>
          </p:cNvPr>
          <p:cNvSpPr/>
          <p:nvPr/>
        </p:nvSpPr>
        <p:spPr bwMode="auto">
          <a:xfrm>
            <a:off x="396641" y="6042672"/>
            <a:ext cx="3573737" cy="42632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Close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</a:rPr>
              <a:t> Client Socket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D57C7F9-C25B-0119-0F74-9E05B0F3B102}"/>
              </a:ext>
            </a:extLst>
          </p:cNvPr>
          <p:cNvSpPr/>
          <p:nvPr/>
        </p:nvSpPr>
        <p:spPr bwMode="auto">
          <a:xfrm>
            <a:off x="7938510" y="5980612"/>
            <a:ext cx="3573737" cy="426323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Close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</a:rPr>
              <a:t> Client Socket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ABCED0E5-6F39-5CB8-CB99-79FE9211BE06}"/>
              </a:ext>
            </a:extLst>
          </p:cNvPr>
          <p:cNvCxnSpPr>
            <a:stCxn id="79" idx="3"/>
            <a:endCxn id="38" idx="3"/>
          </p:cNvCxnSpPr>
          <p:nvPr/>
        </p:nvCxnSpPr>
        <p:spPr bwMode="auto">
          <a:xfrm flipV="1">
            <a:off x="11512247" y="3478278"/>
            <a:ext cx="7564" cy="2715496"/>
          </a:xfrm>
          <a:prstGeom prst="curvedConnector3">
            <a:avLst>
              <a:gd name="adj1" fmla="val 3122210"/>
            </a:avLst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04311222"/>
      </p:ext>
    </p:extLst>
  </p:cSld>
  <p:clrMapOvr>
    <a:masterClrMapping/>
  </p:clrMapOvr>
  <p:transition advTm="1598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4" grpId="0" animBg="1"/>
      <p:bldP spid="9" grpId="0" animBg="1"/>
      <p:bldP spid="23" grpId="0" animBg="1"/>
      <p:bldP spid="25" grpId="0" animBg="1"/>
      <p:bldP spid="27" grpId="0" animBg="1"/>
      <p:bldP spid="32" grpId="0" animBg="1"/>
      <p:bldP spid="35" grpId="0" animBg="1"/>
      <p:bldP spid="37" grpId="0"/>
      <p:bldP spid="61" grpId="0" animBg="1"/>
      <p:bldP spid="64" grpId="0" animBg="1"/>
      <p:bldP spid="68" grpId="0" animBg="1"/>
      <p:bldP spid="69" grpId="0" animBg="1"/>
      <p:bldP spid="75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Goals For Today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C1ABE6-7874-672B-8A71-CA0CD87A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76400"/>
            <a:ext cx="10566400" cy="4343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File descriptors (Continued) </a:t>
            </a:r>
          </a:p>
          <a:p>
            <a:endParaRPr lang="en-US" dirty="0"/>
          </a:p>
          <a:p>
            <a:r>
              <a:rPr lang="en-US" dirty="0"/>
              <a:t>How does the OS library make it easier to program? </a:t>
            </a:r>
          </a:p>
          <a:p>
            <a:endParaRPr lang="en-US" dirty="0"/>
          </a:p>
          <a:p>
            <a:r>
              <a:rPr lang="en-US" dirty="0"/>
              <a:t>What are threads and why are they useful?</a:t>
            </a:r>
          </a:p>
          <a:p>
            <a:endParaRPr lang="en-US" dirty="0"/>
          </a:p>
          <a:p>
            <a:r>
              <a:rPr lang="en-US" dirty="0"/>
              <a:t>How are they implemented?</a:t>
            </a:r>
          </a:p>
          <a:p>
            <a:endParaRPr lang="en-US" dirty="0"/>
          </a:p>
          <a:p>
            <a:r>
              <a:rPr lang="en-US" dirty="0"/>
              <a:t>How to write a program using threads?</a:t>
            </a:r>
          </a:p>
        </p:txBody>
      </p:sp>
    </p:spTree>
    <p:extLst>
      <p:ext uri="{BB962C8B-B14F-4D97-AF65-F5344CB8AC3E}">
        <p14:creationId xmlns:p14="http://schemas.microsoft.com/office/powerpoint/2010/main" val="585618755"/>
      </p:ext>
    </p:extLst>
  </p:cSld>
  <p:clrMapOvr>
    <a:masterClrMapping/>
  </p:clrMapOvr>
  <p:transition advTm="39992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18A-0EA1-4C7E-8C82-27E36E8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3472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char *</a:t>
            </a:r>
            <a:r>
              <a:rPr lang="en-US" sz="2000" dirty="0" err="1">
                <a:latin typeface="Courier"/>
              </a:rPr>
              <a:t>host_name</a:t>
            </a:r>
            <a:r>
              <a:rPr lang="en-US" sz="2000" dirty="0">
                <a:latin typeface="Courier"/>
              </a:rPr>
              <a:t>, *</a:t>
            </a:r>
            <a:r>
              <a:rPr lang="en-US" sz="2000" dirty="0" err="1">
                <a:latin typeface="Courier"/>
              </a:rPr>
              <a:t>port_name</a:t>
            </a:r>
            <a:r>
              <a:rPr lang="en-US" sz="2000" dirty="0">
                <a:latin typeface="Courier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// Create a socket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struct </a:t>
            </a:r>
            <a:r>
              <a:rPr lang="en-US" sz="2000" dirty="0" err="1">
                <a:latin typeface="Courier"/>
              </a:rPr>
              <a:t>addrinfo</a:t>
            </a:r>
            <a:r>
              <a:rPr lang="en-US" sz="2000" dirty="0">
                <a:latin typeface="Courier"/>
              </a:rPr>
              <a:t> *server = </a:t>
            </a:r>
            <a:r>
              <a:rPr lang="en-US" sz="2000" dirty="0" err="1">
                <a:latin typeface="Courier"/>
              </a:rPr>
              <a:t>lookup_host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host_name</a:t>
            </a:r>
            <a:r>
              <a:rPr lang="en-US" sz="2000" dirty="0">
                <a:latin typeface="Courier"/>
              </a:rPr>
              <a:t>, </a:t>
            </a:r>
            <a:r>
              <a:rPr lang="en-US" sz="2000" dirty="0" err="1">
                <a:latin typeface="Courier"/>
              </a:rPr>
              <a:t>port_name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int </a:t>
            </a:r>
            <a:r>
              <a:rPr lang="en-US" sz="2000" dirty="0" err="1">
                <a:latin typeface="Courier"/>
              </a:rPr>
              <a:t>sock_fd</a:t>
            </a:r>
            <a:r>
              <a:rPr lang="en-US" sz="2000" dirty="0">
                <a:latin typeface="Courier"/>
              </a:rPr>
              <a:t> =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socket</a:t>
            </a:r>
            <a:r>
              <a:rPr lang="en-US" sz="2000" dirty="0">
                <a:latin typeface="Courier"/>
              </a:rPr>
              <a:t>(server-&gt;</a:t>
            </a:r>
            <a:r>
              <a:rPr lang="en-US" sz="2000" dirty="0" err="1">
                <a:latin typeface="Courier"/>
              </a:rPr>
              <a:t>ai_family</a:t>
            </a:r>
            <a:r>
              <a:rPr lang="en-US" sz="2000" dirty="0">
                <a:latin typeface="Courier"/>
              </a:rPr>
              <a:t>, server-&gt;</a:t>
            </a:r>
            <a:r>
              <a:rPr lang="en-US" sz="2000" dirty="0" err="1">
                <a:latin typeface="Courier"/>
              </a:rPr>
              <a:t>ai_socktype</a:t>
            </a:r>
            <a:r>
              <a:rPr lang="en-US" sz="2000" dirty="0">
                <a:latin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                 server-&gt;</a:t>
            </a:r>
            <a:r>
              <a:rPr lang="en-US" sz="2000" dirty="0" err="1">
                <a:latin typeface="Courier"/>
              </a:rPr>
              <a:t>ai_protocol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// Connect to specified host and port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"/>
              </a:rPr>
              <a:t>connect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sock_fd</a:t>
            </a:r>
            <a:r>
              <a:rPr lang="en-US" sz="2000" dirty="0">
                <a:latin typeface="Courier"/>
              </a:rPr>
              <a:t>, server-&gt;</a:t>
            </a:r>
            <a:r>
              <a:rPr lang="en-US" sz="2000" dirty="0" err="1">
                <a:latin typeface="Courier"/>
              </a:rPr>
              <a:t>ai_addr</a:t>
            </a:r>
            <a:r>
              <a:rPr lang="en-US" sz="2000" dirty="0">
                <a:latin typeface="Courier"/>
              </a:rPr>
              <a:t>, server-&gt;</a:t>
            </a:r>
            <a:r>
              <a:rPr lang="en-US" sz="2000" dirty="0" err="1">
                <a:latin typeface="Courier"/>
              </a:rPr>
              <a:t>ai_addrlen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// Carry out Client-Server protocol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</a:rPr>
              <a:t>run_client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sock_fd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/* Clean up on termination */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sock_fd</a:t>
            </a:r>
            <a:r>
              <a:rPr lang="en-US" sz="2000" dirty="0">
                <a:latin typeface="Courier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20800" y="165651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2943973524"/>
      </p:ext>
    </p:extLst>
  </p:cSld>
  <p:clrMapOvr>
    <a:masterClrMapping/>
  </p:clrMapOvr>
  <p:transition advTm="52802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// Socket setup code elided…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while (1)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int 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 =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accept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, NULL, NULL);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pid_t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pid</a:t>
            </a:r>
            <a:r>
              <a:rPr lang="en-US" sz="2000" dirty="0">
                <a:latin typeface="Courier"/>
              </a:rPr>
              <a:t> =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fork();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if (</a:t>
            </a:r>
            <a:r>
              <a:rPr lang="en-US" sz="2000" dirty="0" err="1">
                <a:latin typeface="Courier"/>
              </a:rPr>
              <a:t>pid</a:t>
            </a:r>
            <a:r>
              <a:rPr lang="en-US" sz="2000" dirty="0">
                <a:latin typeface="Courier"/>
              </a:rPr>
              <a:t> == 0) { // I am the child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</a:t>
            </a:r>
            <a:r>
              <a:rPr lang="en-US" sz="2000" dirty="0" err="1">
                <a:latin typeface="Courier"/>
              </a:rPr>
              <a:t>serve_client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exit(0);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} else { // // I am the parent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Server Protocol </a:t>
            </a:r>
          </a:p>
        </p:txBody>
      </p:sp>
    </p:spTree>
    <p:extLst>
      <p:ext uri="{BB962C8B-B14F-4D97-AF65-F5344CB8AC3E}">
        <p14:creationId xmlns:p14="http://schemas.microsoft.com/office/powerpoint/2010/main" val="1580422603"/>
      </p:ext>
    </p:extLst>
  </p:cSld>
  <p:clrMapOvr>
    <a:masterClrMapping/>
  </p:clrMapOvr>
  <p:transition advTm="134588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Summary: Input/Output Unix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0DD28C-A12A-8CC8-D397-60FEE41A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371600"/>
            <a:ext cx="78232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Everything is a file!</a:t>
            </a: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Files, sockets, pipes all look the same!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Per-process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file descriptor </a:t>
            </a:r>
            <a:r>
              <a:rPr lang="en-US" dirty="0">
                <a:latin typeface="+mn-lt"/>
              </a:rPr>
              <a:t>table points to a global table of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open file descriptions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Use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open/create/read/write/close </a:t>
            </a:r>
            <a:r>
              <a:rPr lang="en-US" dirty="0">
                <a:latin typeface="+mn-lt"/>
              </a:rPr>
              <a:t>to manipulate FDs. 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Forked processes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inherit</a:t>
            </a:r>
            <a:r>
              <a:rPr lang="en-US" dirty="0">
                <a:latin typeface="+mn-lt"/>
              </a:rPr>
              <a:t> FDs of parents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188026"/>
      </p:ext>
    </p:extLst>
  </p:cSld>
  <p:clrMapOvr>
    <a:masterClrMapping/>
  </p:clrMapOvr>
  <p:transition advTm="1035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B7C-DA4E-D88B-6B06-A23B0058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Goal 2: High-Level Systems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781F-8CD3-5075-B73E-688D1A38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9445"/>
      </p:ext>
    </p:extLst>
  </p:cSld>
  <p:clrMapOvr>
    <a:masterClrMapping/>
  </p:clrMapOvr>
  <p:transition advTm="9325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3B7C-DA4E-D88B-6B06-A23B0058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j-lt"/>
              </a:rPr>
              <a:t>OS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B594A-79D1-A1A7-59D9-62DB1A4F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96831"/>
            <a:ext cx="3429000" cy="2302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E7EF1-C1A9-85FF-EEF9-C61C348B0FBC}"/>
              </a:ext>
            </a:extLst>
          </p:cNvPr>
          <p:cNvSpPr txBox="1"/>
          <p:nvPr/>
        </p:nvSpPr>
        <p:spPr>
          <a:xfrm>
            <a:off x="762000" y="4876800"/>
            <a:ext cx="3961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>
                <a:latin typeface="+mn-lt"/>
              </a:rPr>
              <a:t>Glue</a:t>
            </a:r>
          </a:p>
          <a:p>
            <a:pPr algn="ctr"/>
            <a:r>
              <a:rPr lang="en-US" sz="2400" b="0">
                <a:latin typeface="+mn-lt"/>
              </a:rPr>
              <a:t>Provides a set of common services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180338-B6CD-C73B-43F8-126CFCEF9668}"/>
              </a:ext>
            </a:extLst>
          </p:cNvPr>
          <p:cNvSpPr/>
          <p:nvPr/>
        </p:nvSpPr>
        <p:spPr bwMode="auto">
          <a:xfrm>
            <a:off x="5715000" y="4191000"/>
            <a:ext cx="5794513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OS Kernel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6DA78-A976-E967-9527-50EE5D2C22EB}"/>
              </a:ext>
            </a:extLst>
          </p:cNvPr>
          <p:cNvSpPr/>
          <p:nvPr/>
        </p:nvSpPr>
        <p:spPr bwMode="auto">
          <a:xfrm>
            <a:off x="5718313" y="3293339"/>
            <a:ext cx="5794513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OS Library (</a:t>
            </a:r>
            <a:r>
              <a:rPr kumimoji="0" lang="en-US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Libc</a:t>
            </a: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68960C-30D7-DB08-47FC-B77211CF2DE7}"/>
              </a:ext>
            </a:extLst>
          </p:cNvPr>
          <p:cNvSpPr/>
          <p:nvPr/>
        </p:nvSpPr>
        <p:spPr bwMode="auto">
          <a:xfrm>
            <a:off x="5715000" y="2362200"/>
            <a:ext cx="5794513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183579"/>
      </p:ext>
    </p:extLst>
  </p:cSld>
  <p:clrMapOvr>
    <a:masterClrMapping/>
  </p:clrMapOvr>
  <p:transition advTm="348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C2C9-850B-8641-3FCB-E8873B91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OS Library (Standard Libraries)</a:t>
            </a:r>
          </a:p>
        </p:txBody>
      </p:sp>
      <p:pic>
        <p:nvPicPr>
          <p:cNvPr id="4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2BD078-9E0F-CD77-6F0E-2BC15FBA4C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990600"/>
            <a:ext cx="9095719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912587"/>
      </p:ext>
    </p:extLst>
  </p:cSld>
  <p:clrMapOvr>
    <a:masterClrMapping/>
  </p:clrMapOvr>
  <p:transition advTm="114234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C2C9-850B-8641-3FCB-E8873B91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OS Library (Standard Libraries)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13BBD-7369-F722-32DC-78A65FA6285E}"/>
              </a:ext>
            </a:extLst>
          </p:cNvPr>
          <p:cNvSpPr txBox="1"/>
          <p:nvPr/>
        </p:nvSpPr>
        <p:spPr>
          <a:xfrm>
            <a:off x="304800" y="2062117"/>
            <a:ext cx="5334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+mn-lt"/>
              </a:rPr>
              <a:t>1) Improve Programming API</a:t>
            </a:r>
          </a:p>
          <a:p>
            <a:pPr algn="ctr"/>
            <a:endParaRPr lang="en-US" sz="2400" u="sng" dirty="0">
              <a:latin typeface="+mn-lt"/>
            </a:endParaRPr>
          </a:p>
          <a:p>
            <a:pPr algn="ctr"/>
            <a:r>
              <a:rPr lang="en-US" sz="2400" b="0" dirty="0" err="1">
                <a:latin typeface="+mn-lt"/>
              </a:rPr>
              <a:t>Minimises</a:t>
            </a:r>
            <a:r>
              <a:rPr lang="en-US" sz="2400" b="0" dirty="0">
                <a:latin typeface="+mn-lt"/>
              </a:rPr>
              <a:t> glue </a:t>
            </a:r>
            <a:r>
              <a:rPr lang="en-US" sz="2400" b="0" dirty="0" err="1">
                <a:latin typeface="+mn-lt"/>
              </a:rPr>
              <a:t>clode</a:t>
            </a:r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Simulates additional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60C93-4A5B-53E4-B1C5-5EE661D79B42}"/>
              </a:ext>
            </a:extLst>
          </p:cNvPr>
          <p:cNvSpPr txBox="1"/>
          <p:nvPr/>
        </p:nvSpPr>
        <p:spPr>
          <a:xfrm>
            <a:off x="3200400" y="5715000"/>
            <a:ext cx="579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“High Level C API”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3C7A9-1A5D-346D-3EC9-412C09046430}"/>
              </a:ext>
            </a:extLst>
          </p:cNvPr>
          <p:cNvSpPr txBox="1"/>
          <p:nvPr/>
        </p:nvSpPr>
        <p:spPr>
          <a:xfrm>
            <a:off x="6172200" y="2062117"/>
            <a:ext cx="533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+mn-lt"/>
              </a:rPr>
              <a:t>2) Performance</a:t>
            </a:r>
          </a:p>
          <a:p>
            <a:pPr algn="ctr"/>
            <a:endParaRPr lang="en-US" sz="2400" u="sng" dirty="0">
              <a:latin typeface="+mn-lt"/>
            </a:endParaRPr>
          </a:p>
          <a:p>
            <a:pPr algn="ctr"/>
            <a:r>
              <a:rPr lang="en-US" sz="2400" b="0" dirty="0" err="1">
                <a:latin typeface="+mn-lt"/>
              </a:rPr>
              <a:t>Minimises</a:t>
            </a:r>
            <a:r>
              <a:rPr lang="en-US" sz="2400" b="0" dirty="0">
                <a:latin typeface="+mn-lt"/>
              </a:rPr>
              <a:t> cost of </a:t>
            </a:r>
            <a:r>
              <a:rPr lang="en-US" sz="2400" b="0" dirty="0" err="1">
                <a:latin typeface="+mn-lt"/>
              </a:rPr>
              <a:t>syscalls</a:t>
            </a:r>
            <a:endParaRPr lang="en-US" sz="2400" b="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885035"/>
      </p:ext>
    </p:extLst>
  </p:cSld>
  <p:clrMapOvr>
    <a:masterClrMapping/>
  </p:clrMapOvr>
  <p:transition advTm="2119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145-360A-49DD-8763-2547D32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From FDs to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EC0D9-9DBB-EC69-D3F7-27C0707E5835}"/>
              </a:ext>
            </a:extLst>
          </p:cNvPr>
          <p:cNvSpPr txBox="1"/>
          <p:nvPr/>
        </p:nvSpPr>
        <p:spPr>
          <a:xfrm>
            <a:off x="5105400" y="1219200"/>
            <a:ext cx="7543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+mn-lt"/>
              </a:rPr>
              <a:t>Internally contains:</a:t>
            </a:r>
          </a:p>
          <a:p>
            <a:r>
              <a:rPr lang="en-US" sz="2400" b="0" dirty="0">
                <a:latin typeface="+mn-lt"/>
              </a:rPr>
              <a:t>- File descriptor (from call to open)</a:t>
            </a:r>
          </a:p>
          <a:p>
            <a:pPr marL="285750" indent="-285750">
              <a:buFontTx/>
              <a:buChar char="-"/>
            </a:pPr>
            <a:r>
              <a:rPr lang="en-US" sz="2400" b="0" dirty="0">
                <a:latin typeface="+mn-lt"/>
              </a:rPr>
              <a:t>Buffer (array)</a:t>
            </a:r>
          </a:p>
          <a:p>
            <a:pPr marL="285750" indent="-285750">
              <a:buFontTx/>
              <a:buChar char="-"/>
            </a:pPr>
            <a:r>
              <a:rPr lang="en-US" sz="2400" b="0" dirty="0">
                <a:latin typeface="+mn-lt"/>
              </a:rPr>
              <a:t>Lock (in case multiple threads use the FILE concurrently)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BDD46-9190-B83C-6ED0-3CB077B8ABA1}"/>
              </a:ext>
            </a:extLst>
          </p:cNvPr>
          <p:cNvSpPr txBox="1"/>
          <p:nvPr/>
        </p:nvSpPr>
        <p:spPr>
          <a:xfrm>
            <a:off x="381000" y="1387448"/>
            <a:ext cx="3200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FILE* </a:t>
            </a:r>
            <a:r>
              <a:rPr lang="en-US" sz="2400" b="0" dirty="0">
                <a:latin typeface="+mn-lt"/>
              </a:rPr>
              <a:t>is OS Library wrapper for manipulating explicit files</a:t>
            </a:r>
            <a:endParaRPr lang="en-US" sz="2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BADD47-ADFF-2499-EEC6-43B86043156F}"/>
              </a:ext>
            </a:extLst>
          </p:cNvPr>
          <p:cNvSpPr txBox="1">
            <a:spLocks/>
          </p:cNvSpPr>
          <p:nvPr/>
        </p:nvSpPr>
        <p:spPr>
          <a:xfrm>
            <a:off x="304800" y="4038601"/>
            <a:ext cx="5131747" cy="236220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kern="0" dirty="0">
                <a:latin typeface="+mn-lt"/>
              </a:rPr>
              <a:t>FILE* API operates on </a:t>
            </a:r>
            <a:r>
              <a:rPr lang="en-US" b="0" kern="0" dirty="0">
                <a:solidFill>
                  <a:schemeClr val="accent1"/>
                </a:solidFill>
                <a:latin typeface="+mn-lt"/>
              </a:rPr>
              <a:t>streams</a:t>
            </a:r>
            <a:r>
              <a:rPr lang="en-US" b="0" kern="0" dirty="0">
                <a:latin typeface="+mn-lt"/>
              </a:rPr>
              <a:t> – unformatted sequences of bytes (text or binary data), with a position</a:t>
            </a:r>
          </a:p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607AD-893C-77BE-48BE-CEF04E6740E3}"/>
              </a:ext>
            </a:extLst>
          </p:cNvPr>
          <p:cNvSpPr txBox="1"/>
          <p:nvPr/>
        </p:nvSpPr>
        <p:spPr>
          <a:xfrm>
            <a:off x="5956852" y="4038600"/>
            <a:ext cx="5715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urier"/>
                <a:cs typeface="Courier"/>
              </a:rPr>
              <a:t>#include &lt;</a:t>
            </a:r>
            <a:r>
              <a:rPr lang="en-US" b="0" dirty="0" err="1">
                <a:latin typeface="Courier"/>
                <a:cs typeface="Courier"/>
              </a:rPr>
              <a:t>stdio.h</a:t>
            </a:r>
            <a:r>
              <a:rPr lang="en-US" b="0" dirty="0">
                <a:latin typeface="Courier"/>
                <a:cs typeface="Courier"/>
              </a:rPr>
              <a:t>&gt;</a:t>
            </a:r>
          </a:p>
          <a:p>
            <a:endParaRPr lang="en-US" b="0" dirty="0">
              <a:latin typeface="Courier"/>
              <a:cs typeface="Courier"/>
            </a:endParaRPr>
          </a:p>
          <a:p>
            <a:r>
              <a:rPr lang="en-US" b="0" dirty="0">
                <a:latin typeface="Courier"/>
                <a:cs typeface="Courier"/>
              </a:rPr>
              <a:t>FILE *</a:t>
            </a:r>
            <a:r>
              <a:rPr lang="en-US" b="0" dirty="0" err="1">
                <a:latin typeface="Courier"/>
                <a:cs typeface="Courier"/>
              </a:rPr>
              <a:t>fopen</a:t>
            </a:r>
            <a:r>
              <a:rPr lang="en-US" b="0" dirty="0">
                <a:latin typeface="Courier"/>
                <a:cs typeface="Courier"/>
              </a:rPr>
              <a:t>( const char *filename, </a:t>
            </a:r>
          </a:p>
          <a:p>
            <a:r>
              <a:rPr lang="en-US" b="0" dirty="0">
                <a:latin typeface="Courier"/>
                <a:cs typeface="Courier"/>
              </a:rPr>
              <a:t>             const char *mode );</a:t>
            </a:r>
          </a:p>
          <a:p>
            <a:r>
              <a:rPr lang="en-US" b="0" dirty="0" err="1">
                <a:latin typeface="Courier"/>
                <a:cs typeface="Courier"/>
              </a:rPr>
              <a:t>int</a:t>
            </a:r>
            <a:r>
              <a:rPr lang="en-US" b="0" dirty="0">
                <a:latin typeface="Courier"/>
                <a:cs typeface="Courier"/>
              </a:rPr>
              <a:t> </a:t>
            </a:r>
            <a:r>
              <a:rPr lang="en-US" b="0" dirty="0" err="1">
                <a:latin typeface="Courier"/>
                <a:cs typeface="Courier"/>
              </a:rPr>
              <a:t>fclose</a:t>
            </a:r>
            <a:r>
              <a:rPr lang="en-US" b="0" dirty="0">
                <a:latin typeface="Courier"/>
                <a:cs typeface="Courier"/>
              </a:rPr>
              <a:t>( FILE *</a:t>
            </a:r>
            <a:r>
              <a:rPr lang="en-US" b="0" dirty="0" err="1">
                <a:latin typeface="Courier"/>
                <a:cs typeface="Courier"/>
              </a:rPr>
              <a:t>fp</a:t>
            </a:r>
            <a:r>
              <a:rPr lang="en-US" b="0" dirty="0">
                <a:latin typeface="Courier"/>
                <a:cs typeface="Courier"/>
              </a:rPr>
              <a:t> 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372466"/>
      </p:ext>
    </p:extLst>
  </p:cSld>
  <p:clrMapOvr>
    <a:masterClrMapping/>
  </p:clrMapOvr>
  <p:transition advTm="1749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52979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// character oriented  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fputc</a:t>
            </a:r>
            <a:r>
              <a:rPr lang="en-US" sz="1800">
                <a:latin typeface="Courier"/>
              </a:rPr>
              <a:t>( int c, FILE *</a:t>
            </a:r>
            <a:r>
              <a:rPr lang="en-US" sz="1800" err="1">
                <a:latin typeface="Courier"/>
              </a:rPr>
              <a:t>fp</a:t>
            </a:r>
            <a:r>
              <a:rPr lang="en-US" sz="1800">
                <a:latin typeface="Courier"/>
              </a:rPr>
              <a:t> );		// </a:t>
            </a:r>
            <a:r>
              <a:rPr lang="en-US" sz="1800" err="1">
                <a:latin typeface="Courier"/>
              </a:rPr>
              <a:t>rtn</a:t>
            </a:r>
            <a:r>
              <a:rPr lang="en-US" sz="1800">
                <a:latin typeface="Courier"/>
              </a:rPr>
              <a:t> c or EOF on err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fputs</a:t>
            </a:r>
            <a:r>
              <a:rPr lang="en-US" sz="1800">
                <a:latin typeface="Courier"/>
              </a:rPr>
              <a:t>( const char *s, FILE *</a:t>
            </a:r>
            <a:r>
              <a:rPr lang="en-US" sz="1800" err="1">
                <a:latin typeface="Courier"/>
              </a:rPr>
              <a:t>fp</a:t>
            </a:r>
            <a:r>
              <a:rPr lang="en-US" sz="1800">
                <a:latin typeface="Courier"/>
              </a:rPr>
              <a:t> );	// </a:t>
            </a:r>
            <a:r>
              <a:rPr lang="en-US" sz="1800" err="1">
                <a:latin typeface="Courier"/>
              </a:rPr>
              <a:t>rtn</a:t>
            </a:r>
            <a:r>
              <a:rPr lang="en-US" sz="1800">
                <a:latin typeface="Courier"/>
              </a:rPr>
              <a:t> &gt; 0 or EOF</a:t>
            </a:r>
          </a:p>
          <a:p>
            <a:pPr marL="0" indent="0">
              <a:buNone/>
            </a:pPr>
            <a:endParaRPr lang="en-US" sz="1400">
              <a:latin typeface="Courier"/>
            </a:endParaRP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fgetc</a:t>
            </a:r>
            <a:r>
              <a:rPr lang="en-US" sz="1800">
                <a:latin typeface="Courier"/>
              </a:rPr>
              <a:t>( FILE * </a:t>
            </a:r>
            <a:r>
              <a:rPr lang="en-US" sz="1800" err="1">
                <a:latin typeface="Courier"/>
              </a:rPr>
              <a:t>fp</a:t>
            </a:r>
            <a:r>
              <a:rPr lang="en-US" sz="1800">
                <a:latin typeface="Courier"/>
              </a:rPr>
              <a:t> 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char *</a:t>
            </a:r>
            <a:r>
              <a:rPr lang="en-US" sz="1800" err="1">
                <a:latin typeface="Courier"/>
              </a:rPr>
              <a:t>fgets</a:t>
            </a:r>
            <a:r>
              <a:rPr lang="en-US" sz="1800">
                <a:latin typeface="Courier"/>
              </a:rPr>
              <a:t>( char *</a:t>
            </a:r>
            <a:r>
              <a:rPr lang="en-US" sz="1800" err="1">
                <a:latin typeface="Courier"/>
              </a:rPr>
              <a:t>buf</a:t>
            </a:r>
            <a:r>
              <a:rPr lang="en-US" sz="1800">
                <a:latin typeface="Courier"/>
              </a:rPr>
              <a:t>, int n, FILE *</a:t>
            </a:r>
            <a:r>
              <a:rPr lang="en-US" sz="1800" err="1">
                <a:latin typeface="Courier"/>
              </a:rPr>
              <a:t>fp</a:t>
            </a:r>
            <a:r>
              <a:rPr lang="en-US" sz="1800">
                <a:latin typeface="Courier"/>
              </a:rPr>
              <a:t> );</a:t>
            </a:r>
          </a:p>
          <a:p>
            <a:pPr marL="0" indent="0">
              <a:buNone/>
            </a:pPr>
            <a:endParaRPr lang="en-US" sz="16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// block oriented</a:t>
            </a:r>
          </a:p>
          <a:p>
            <a:pPr marL="0" indent="0">
              <a:buNone/>
            </a:pP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fread</a:t>
            </a:r>
            <a:r>
              <a:rPr lang="en-US" sz="1800">
                <a:latin typeface="Courier"/>
              </a:rPr>
              <a:t>(void *</a:t>
            </a:r>
            <a:r>
              <a:rPr lang="en-US" sz="1800" err="1">
                <a:latin typeface="Courier"/>
              </a:rPr>
              <a:t>ptr</a:t>
            </a:r>
            <a:r>
              <a:rPr lang="en-US" sz="1800">
                <a:latin typeface="Courier"/>
              </a:rPr>
              <a:t>, </a:t>
            </a: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size_of_elements</a:t>
            </a:r>
            <a:r>
              <a:rPr lang="en-US" sz="1800">
                <a:latin typeface="Courier"/>
              </a:rPr>
              <a:t>, 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          </a:t>
            </a: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number_of_elements</a:t>
            </a:r>
            <a:r>
              <a:rPr lang="en-US" sz="1800">
                <a:latin typeface="Courier"/>
              </a:rPr>
              <a:t>, FILE *</a:t>
            </a:r>
            <a:r>
              <a:rPr lang="en-US" sz="1800" err="1">
                <a:latin typeface="Courier"/>
              </a:rPr>
              <a:t>a_file</a:t>
            </a:r>
            <a:r>
              <a:rPr lang="en-US" sz="18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fwrite</a:t>
            </a:r>
            <a:r>
              <a:rPr lang="en-US" sz="1800">
                <a:latin typeface="Courier"/>
              </a:rPr>
              <a:t>(const void *</a:t>
            </a:r>
            <a:r>
              <a:rPr lang="en-US" sz="1800" err="1">
                <a:latin typeface="Courier"/>
              </a:rPr>
              <a:t>ptr</a:t>
            </a:r>
            <a:r>
              <a:rPr lang="en-US" sz="1800">
                <a:latin typeface="Courier"/>
              </a:rPr>
              <a:t>, </a:t>
            </a: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size_of_elements</a:t>
            </a:r>
            <a:r>
              <a:rPr lang="en-US" sz="1800">
                <a:latin typeface="Courier"/>
              </a:rPr>
              <a:t>, 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             </a:t>
            </a:r>
            <a:r>
              <a:rPr lang="en-US" sz="1800" err="1">
                <a:latin typeface="Courier"/>
              </a:rPr>
              <a:t>size_t</a:t>
            </a:r>
            <a:r>
              <a:rPr lang="en-US" sz="1800">
                <a:latin typeface="Courier"/>
              </a:rPr>
              <a:t> </a:t>
            </a:r>
            <a:r>
              <a:rPr lang="en-US" sz="1800" err="1">
                <a:latin typeface="Courier"/>
              </a:rPr>
              <a:t>number_of_elements</a:t>
            </a:r>
            <a:r>
              <a:rPr lang="en-US" sz="1800">
                <a:latin typeface="Courier"/>
              </a:rPr>
              <a:t>, FILE *</a:t>
            </a:r>
            <a:r>
              <a:rPr lang="en-US" sz="1800" err="1">
                <a:latin typeface="Courier"/>
              </a:rPr>
              <a:t>a_file</a:t>
            </a:r>
            <a:r>
              <a:rPr lang="en-US" sz="1800">
                <a:latin typeface="Courier"/>
              </a:rPr>
              <a:t>);</a:t>
            </a:r>
          </a:p>
          <a:p>
            <a:pPr marL="0" indent="0">
              <a:buNone/>
            </a:pPr>
            <a:endParaRPr lang="en-US" sz="1600">
              <a:latin typeface="Courier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/>
                </a:solidFill>
                <a:latin typeface="Courier"/>
              </a:rPr>
              <a:t>// formatted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fprintf</a:t>
            </a:r>
            <a:r>
              <a:rPr lang="en-US" sz="1800">
                <a:latin typeface="Courier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>
                <a:latin typeface="Courier"/>
              </a:rPr>
              <a:t>int </a:t>
            </a:r>
            <a:r>
              <a:rPr lang="en-US" sz="1800" err="1">
                <a:latin typeface="Courier"/>
              </a:rPr>
              <a:t>fscanf</a:t>
            </a:r>
            <a:r>
              <a:rPr lang="en-US" sz="1800">
                <a:latin typeface="Courier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 High-Level File API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585899-6A2E-84A4-1CFA-FECD6E702476}"/>
              </a:ext>
            </a:extLst>
          </p:cNvPr>
          <p:cNvSpPr/>
          <p:nvPr/>
        </p:nvSpPr>
        <p:spPr bwMode="auto">
          <a:xfrm>
            <a:off x="685800" y="914400"/>
            <a:ext cx="10515600" cy="20574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26E230-707C-1312-5499-E791D9ADB41E}"/>
              </a:ext>
            </a:extLst>
          </p:cNvPr>
          <p:cNvSpPr/>
          <p:nvPr/>
        </p:nvSpPr>
        <p:spPr bwMode="auto">
          <a:xfrm>
            <a:off x="682487" y="2971800"/>
            <a:ext cx="10515600" cy="20574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DB8D43-1D3D-6A3E-3472-F05CE5AFECE9}"/>
              </a:ext>
            </a:extLst>
          </p:cNvPr>
          <p:cNvSpPr/>
          <p:nvPr/>
        </p:nvSpPr>
        <p:spPr bwMode="auto">
          <a:xfrm>
            <a:off x="689113" y="5029200"/>
            <a:ext cx="10515600" cy="1524000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088754"/>
      </p:ext>
    </p:extLst>
  </p:cSld>
  <p:clrMapOvr>
    <a:masterClrMapping/>
  </p:clrMapOvr>
  <p:transition advTm="84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 Streams: Char-by-Char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515600" cy="490447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FILE* input = </a:t>
            </a:r>
            <a:r>
              <a:rPr lang="en-US" sz="2000" dirty="0" err="1">
                <a:latin typeface="Courier"/>
              </a:rPr>
              <a:t>fopen</a:t>
            </a:r>
            <a:r>
              <a:rPr lang="en-US" sz="2000" dirty="0">
                <a:latin typeface="Courier"/>
              </a:rPr>
              <a:t>(“input.txt”, “r”);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FILE* output = </a:t>
            </a:r>
            <a:r>
              <a:rPr lang="en-US" sz="2000" dirty="0" err="1">
                <a:latin typeface="Courier"/>
              </a:rPr>
              <a:t>fopen</a:t>
            </a:r>
            <a:r>
              <a:rPr lang="en-US" sz="2000" dirty="0">
                <a:latin typeface="Courier"/>
              </a:rPr>
              <a:t>(“output.txt”, “w”);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int c;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c = 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fgetc</a:t>
            </a:r>
            <a:r>
              <a:rPr lang="en-US" sz="2000" dirty="0">
                <a:latin typeface="Courier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while (c != EOF)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fputc</a:t>
            </a:r>
            <a:r>
              <a:rPr lang="en-US" sz="2000" dirty="0">
                <a:latin typeface="Courier"/>
              </a:rPr>
              <a:t>(output, c);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c = 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fgetc</a:t>
            </a:r>
            <a:r>
              <a:rPr lang="en-US" sz="2000" dirty="0">
                <a:latin typeface="Courier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fclose</a:t>
            </a:r>
            <a:r>
              <a:rPr lang="en-US" sz="2000" dirty="0">
                <a:latin typeface="Courier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fclose</a:t>
            </a:r>
            <a:r>
              <a:rPr lang="en-US" sz="2000" dirty="0">
                <a:latin typeface="Courier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3458389"/>
      </p:ext>
    </p:extLst>
  </p:cSld>
  <p:clrMapOvr>
    <a:masterClrMapping/>
  </p:clrMapOvr>
  <p:transition advTm="9110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AD9D-6659-8801-60FF-06F568E9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28B9-8D33-38F6-F68D-03C09C68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r>
              <a:rPr lang="en-US" dirty="0">
                <a:solidFill>
                  <a:srgbClr val="202122"/>
                </a:solidFill>
                <a:latin typeface="+mn-lt"/>
              </a:rPr>
              <a:t>F</a:t>
            </a:r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ile descriptors index into</a:t>
            </a:r>
          </a:p>
          <a:p>
            <a:pPr marL="0" indent="0" algn="ctr">
              <a:buFontTx/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 a </a:t>
            </a:r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per-process</a:t>
            </a:r>
            <a:r>
              <a:rPr lang="en-US" b="0" i="0" dirty="0">
                <a:solidFill>
                  <a:srgbClr val="202122"/>
                </a:solidFill>
                <a:effectLst/>
                <a:latin typeface="+mn-lt"/>
              </a:rPr>
              <a:t> 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file</a:t>
            </a:r>
            <a:r>
              <a:rPr lang="en-US" b="1" i="0" dirty="0">
                <a:solidFill>
                  <a:schemeClr val="accent1"/>
                </a:solidFill>
                <a:effectLst/>
                <a:latin typeface="+mn-lt"/>
              </a:rPr>
              <a:t> 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descriptor table</a:t>
            </a:r>
          </a:p>
          <a:p>
            <a:pPr marL="0" indent="0" algn="ctr">
              <a:buFontTx/>
              <a:buNone/>
            </a:pPr>
            <a:endParaRPr lang="en-US" kern="0" dirty="0">
              <a:solidFill>
                <a:schemeClr val="accent1"/>
              </a:solidFill>
            </a:endParaRPr>
          </a:p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Each FD points to an </a:t>
            </a:r>
          </a:p>
          <a:p>
            <a:pPr marL="0" indent="0" algn="ctr">
              <a:buFontTx/>
              <a:buNone/>
            </a:pPr>
            <a:r>
              <a:rPr lang="en-US" kern="0" dirty="0">
                <a:solidFill>
                  <a:schemeClr val="accent1"/>
                </a:solidFill>
                <a:latin typeface="+mn-lt"/>
              </a:rPr>
              <a:t>open file description </a:t>
            </a:r>
            <a:r>
              <a:rPr lang="en-US" kern="0" dirty="0">
                <a:latin typeface="+mn-lt"/>
              </a:rPr>
              <a:t>in a </a:t>
            </a:r>
            <a:r>
              <a:rPr lang="en-US" kern="0" dirty="0">
                <a:solidFill>
                  <a:schemeClr val="accent1"/>
                </a:solidFill>
                <a:latin typeface="+mn-lt"/>
              </a:rPr>
              <a:t>system-wide table </a:t>
            </a:r>
          </a:p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of open files </a:t>
            </a:r>
          </a:p>
          <a:p>
            <a:pPr marL="0" indent="0" algn="ctr">
              <a:buFontTx/>
              <a:buNone/>
            </a:pPr>
            <a:endParaRPr lang="en-US" kern="0" dirty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63CC49-2455-6B13-0DB3-BE932F4AF0C2}"/>
              </a:ext>
            </a:extLst>
          </p:cNvPr>
          <p:cNvSpPr/>
          <p:nvPr/>
        </p:nvSpPr>
        <p:spPr bwMode="auto">
          <a:xfrm>
            <a:off x="2819400" y="3886200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064D52-AA75-9D94-2041-87CEA6C4D3D9}"/>
              </a:ext>
            </a:extLst>
          </p:cNvPr>
          <p:cNvSpPr/>
          <p:nvPr/>
        </p:nvSpPr>
        <p:spPr bwMode="auto">
          <a:xfrm>
            <a:off x="6457950" y="3718891"/>
            <a:ext cx="3047995" cy="2252341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5E4FC8-C6D6-45DE-394E-655D106F390E}"/>
              </a:ext>
            </a:extLst>
          </p:cNvPr>
          <p:cNvCxnSpPr>
            <a:cxnSpLocks/>
          </p:cNvCxnSpPr>
          <p:nvPr/>
        </p:nvCxnSpPr>
        <p:spPr bwMode="auto">
          <a:xfrm>
            <a:off x="2819400" y="44196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C6D41E-17D6-1BA8-3B94-C7C59C383001}"/>
              </a:ext>
            </a:extLst>
          </p:cNvPr>
          <p:cNvCxnSpPr>
            <a:cxnSpLocks/>
          </p:cNvCxnSpPr>
          <p:nvPr/>
        </p:nvCxnSpPr>
        <p:spPr bwMode="auto">
          <a:xfrm>
            <a:off x="2819400" y="49530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60FF73-0E46-CFAC-07DD-8202711404B5}"/>
              </a:ext>
            </a:extLst>
          </p:cNvPr>
          <p:cNvCxnSpPr>
            <a:cxnSpLocks/>
          </p:cNvCxnSpPr>
          <p:nvPr/>
        </p:nvCxnSpPr>
        <p:spPr bwMode="auto">
          <a:xfrm>
            <a:off x="2819400" y="5507935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2ADF75-6A78-FA3A-22E5-84791CAD5726}"/>
              </a:ext>
            </a:extLst>
          </p:cNvPr>
          <p:cNvSpPr txBox="1"/>
          <p:nvPr/>
        </p:nvSpPr>
        <p:spPr>
          <a:xfrm>
            <a:off x="2895600" y="40180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EB39C-1702-AECC-D78E-18E127AA7E8C}"/>
              </a:ext>
            </a:extLst>
          </p:cNvPr>
          <p:cNvSpPr txBox="1"/>
          <p:nvPr/>
        </p:nvSpPr>
        <p:spPr>
          <a:xfrm>
            <a:off x="2895599" y="4519136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D6DD6-F6A9-45C7-09DD-1A7D9A26DBBE}"/>
              </a:ext>
            </a:extLst>
          </p:cNvPr>
          <p:cNvSpPr txBox="1"/>
          <p:nvPr/>
        </p:nvSpPr>
        <p:spPr>
          <a:xfrm>
            <a:off x="2895598" y="503503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D256BE-C305-8C12-08B7-DA7ACCB4586F}"/>
              </a:ext>
            </a:extLst>
          </p:cNvPr>
          <p:cNvCxnSpPr>
            <a:cxnSpLocks/>
          </p:cNvCxnSpPr>
          <p:nvPr/>
        </p:nvCxnSpPr>
        <p:spPr bwMode="auto">
          <a:xfrm>
            <a:off x="6457951" y="4338766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0DB79E-2D89-4E26-3398-3ACDB2403080}"/>
              </a:ext>
            </a:extLst>
          </p:cNvPr>
          <p:cNvCxnSpPr>
            <a:cxnSpLocks/>
          </p:cNvCxnSpPr>
          <p:nvPr/>
        </p:nvCxnSpPr>
        <p:spPr bwMode="auto">
          <a:xfrm>
            <a:off x="7219951" y="3685232"/>
            <a:ext cx="0" cy="225234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514A4A-F87D-230F-5F81-42F98E00A270}"/>
              </a:ext>
            </a:extLst>
          </p:cNvPr>
          <p:cNvSpPr txBox="1"/>
          <p:nvPr/>
        </p:nvSpPr>
        <p:spPr>
          <a:xfrm>
            <a:off x="6550205" y="3930135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9BCAB7-6E69-6F8A-AED2-97A74B539F83}"/>
              </a:ext>
            </a:extLst>
          </p:cNvPr>
          <p:cNvSpPr txBox="1"/>
          <p:nvPr/>
        </p:nvSpPr>
        <p:spPr>
          <a:xfrm>
            <a:off x="7197273" y="3920315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5E3DF-50D7-2F2F-18D6-BD5F63AFFF07}"/>
              </a:ext>
            </a:extLst>
          </p:cNvPr>
          <p:cNvSpPr txBox="1"/>
          <p:nvPr/>
        </p:nvSpPr>
        <p:spPr>
          <a:xfrm>
            <a:off x="7905750" y="3920314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F2CC5-B258-40E7-DEB9-B552E39155FC}"/>
              </a:ext>
            </a:extLst>
          </p:cNvPr>
          <p:cNvSpPr txBox="1"/>
          <p:nvPr/>
        </p:nvSpPr>
        <p:spPr>
          <a:xfrm>
            <a:off x="8743951" y="3920314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60BFED-06EB-0646-399F-F34BE02CB897}"/>
              </a:ext>
            </a:extLst>
          </p:cNvPr>
          <p:cNvCxnSpPr>
            <a:cxnSpLocks/>
          </p:cNvCxnSpPr>
          <p:nvPr/>
        </p:nvCxnSpPr>
        <p:spPr bwMode="auto">
          <a:xfrm>
            <a:off x="8743951" y="3667539"/>
            <a:ext cx="0" cy="225234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AB3414-E011-745D-AF4C-2BB2F2C9E5F9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7905750" y="3718891"/>
            <a:ext cx="76198" cy="225234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4D3FE3-13DA-F1DD-8B13-B991D39340C3}"/>
              </a:ext>
            </a:extLst>
          </p:cNvPr>
          <p:cNvCxnSpPr>
            <a:cxnSpLocks/>
          </p:cNvCxnSpPr>
          <p:nvPr/>
        </p:nvCxnSpPr>
        <p:spPr bwMode="auto">
          <a:xfrm>
            <a:off x="2819400" y="5971232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0493B-3BF8-8724-8070-D7F90C462A96}"/>
              </a:ext>
            </a:extLst>
          </p:cNvPr>
          <p:cNvSpPr txBox="1"/>
          <p:nvPr/>
        </p:nvSpPr>
        <p:spPr>
          <a:xfrm>
            <a:off x="2895599" y="557532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91A1DA-30AB-6C8E-3200-CF8B98C0BB43}"/>
              </a:ext>
            </a:extLst>
          </p:cNvPr>
          <p:cNvCxnSpPr>
            <a:cxnSpLocks/>
          </p:cNvCxnSpPr>
          <p:nvPr/>
        </p:nvCxnSpPr>
        <p:spPr bwMode="auto">
          <a:xfrm>
            <a:off x="6457950" y="4828232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33F4A3-796B-3626-7167-7B47AFFE72F2}"/>
              </a:ext>
            </a:extLst>
          </p:cNvPr>
          <p:cNvSpPr txBox="1"/>
          <p:nvPr/>
        </p:nvSpPr>
        <p:spPr>
          <a:xfrm>
            <a:off x="7197272" y="4463173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387AC5-601D-E01F-0A61-92EB9D2D0DBA}"/>
              </a:ext>
            </a:extLst>
          </p:cNvPr>
          <p:cNvSpPr txBox="1"/>
          <p:nvPr/>
        </p:nvSpPr>
        <p:spPr>
          <a:xfrm>
            <a:off x="7928428" y="447384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CEE0A06-354A-A83D-3980-BFC19EB5B31F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 flipV="1">
            <a:off x="4937581" y="4637086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729F5E-8265-4102-BF8A-AEB105F9CFBD}"/>
              </a:ext>
            </a:extLst>
          </p:cNvPr>
          <p:cNvSpPr txBox="1"/>
          <p:nvPr/>
        </p:nvSpPr>
        <p:spPr>
          <a:xfrm>
            <a:off x="2895599" y="6124078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3F9BEE-A2DE-57D5-7967-9CA8F683CD5B}"/>
              </a:ext>
            </a:extLst>
          </p:cNvPr>
          <p:cNvCxnSpPr>
            <a:cxnSpLocks/>
          </p:cNvCxnSpPr>
          <p:nvPr/>
        </p:nvCxnSpPr>
        <p:spPr bwMode="auto">
          <a:xfrm>
            <a:off x="6477828" y="5364609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FB0BAD-BE7E-8E6B-D7B4-F69658E55EA9}"/>
              </a:ext>
            </a:extLst>
          </p:cNvPr>
          <p:cNvSpPr txBox="1"/>
          <p:nvPr/>
        </p:nvSpPr>
        <p:spPr>
          <a:xfrm>
            <a:off x="7916458" y="496331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100</a:t>
            </a:r>
            <a:endParaRPr lang="en-US" sz="1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1DD6C8-6C8A-106B-FEB1-739F4F4092EE}"/>
              </a:ext>
            </a:extLst>
          </p:cNvPr>
          <p:cNvSpPr txBox="1"/>
          <p:nvPr/>
        </p:nvSpPr>
        <p:spPr>
          <a:xfrm>
            <a:off x="6477455" y="448319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2C1D5-14C6-3711-2D14-F060D0DB637D}"/>
              </a:ext>
            </a:extLst>
          </p:cNvPr>
          <p:cNvSpPr txBox="1"/>
          <p:nvPr/>
        </p:nvSpPr>
        <p:spPr>
          <a:xfrm>
            <a:off x="6475678" y="497306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C75CE3-2D2F-006D-3F98-FBAAF923BD46}"/>
              </a:ext>
            </a:extLst>
          </p:cNvPr>
          <p:cNvSpPr txBox="1"/>
          <p:nvPr/>
        </p:nvSpPr>
        <p:spPr>
          <a:xfrm>
            <a:off x="7190902" y="4973068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RW</a:t>
            </a:r>
            <a:endParaRPr lang="en-US" sz="1400" b="0" dirty="0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C5C92BED-1520-59C2-2DB1-48D6A92C7A7E}"/>
              </a:ext>
            </a:extLst>
          </p:cNvPr>
          <p:cNvCxnSpPr/>
          <p:nvPr/>
        </p:nvCxnSpPr>
        <p:spPr bwMode="auto">
          <a:xfrm flipV="1">
            <a:off x="4937581" y="5126958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997099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39E7-6C0D-02E3-998C-6422FDB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From </a:t>
            </a:r>
            <a:r>
              <a:rPr lang="en-US" dirty="0" err="1">
                <a:latin typeface="+mj-lt"/>
              </a:rPr>
              <a:t>Syscall</a:t>
            </a:r>
            <a:r>
              <a:rPr lang="en-US" dirty="0">
                <a:latin typeface="+mj-lt"/>
              </a:rPr>
              <a:t> to Library Call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91F3D8-8590-9544-3AA7-11D432034126}"/>
              </a:ext>
            </a:extLst>
          </p:cNvPr>
          <p:cNvSpPr/>
          <p:nvPr/>
        </p:nvSpPr>
        <p:spPr bwMode="auto">
          <a:xfrm>
            <a:off x="7010399" y="2654438"/>
            <a:ext cx="3965713" cy="4445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Trap into Kernel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AAC74E-D5B5-9487-821F-07F5EE1805FE}"/>
              </a:ext>
            </a:extLst>
          </p:cNvPr>
          <p:cNvSpPr/>
          <p:nvPr/>
        </p:nvSpPr>
        <p:spPr bwMode="auto">
          <a:xfrm>
            <a:off x="7010397" y="3263210"/>
            <a:ext cx="3965713" cy="85159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Execute read </a:t>
            </a:r>
            <a:r>
              <a:rPr lang="en-US" sz="2400" b="0" err="1">
                <a:latin typeface="+mn-lt"/>
              </a:rPr>
              <a:t>syscall</a:t>
            </a:r>
            <a:r>
              <a:rPr lang="en-US" sz="2400" b="0">
                <a:latin typeface="+mn-lt"/>
              </a:rPr>
              <a:t> handler()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B8AB99-4AB4-B9F0-45B2-05D55B17336F}"/>
              </a:ext>
            </a:extLst>
          </p:cNvPr>
          <p:cNvSpPr/>
          <p:nvPr/>
        </p:nvSpPr>
        <p:spPr bwMode="auto">
          <a:xfrm>
            <a:off x="7033588" y="4253810"/>
            <a:ext cx="3965713" cy="85159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Switch to User Mode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4B7755-E255-479B-72A3-7EE101E49880}"/>
              </a:ext>
            </a:extLst>
          </p:cNvPr>
          <p:cNvSpPr/>
          <p:nvPr/>
        </p:nvSpPr>
        <p:spPr bwMode="auto">
          <a:xfrm>
            <a:off x="7010400" y="1981200"/>
            <a:ext cx="3965713" cy="533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User-level </a:t>
            </a:r>
            <a:r>
              <a:rPr kumimoji="0" lang="en-US" sz="24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logic</a:t>
            </a:r>
            <a:endParaRPr lang="en-US" sz="2400" b="0">
              <a:latin typeface="+mn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E084C-50A6-1760-BEFD-6CEC302CACE6}"/>
              </a:ext>
            </a:extLst>
          </p:cNvPr>
          <p:cNvSpPr/>
          <p:nvPr/>
        </p:nvSpPr>
        <p:spPr bwMode="auto">
          <a:xfrm>
            <a:off x="7010397" y="5269672"/>
            <a:ext cx="3965713" cy="533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User-level </a:t>
            </a:r>
            <a:r>
              <a:rPr kumimoji="0" lang="en-US" sz="24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logic</a:t>
            </a:r>
            <a:endParaRPr lang="en-US" sz="2400">
              <a:latin typeface="+mn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F2C344-A72E-EBAD-6F6E-092A7DA58EBC}"/>
              </a:ext>
            </a:extLst>
          </p:cNvPr>
          <p:cNvSpPr/>
          <p:nvPr/>
        </p:nvSpPr>
        <p:spPr bwMode="auto">
          <a:xfrm>
            <a:off x="1066800" y="2654438"/>
            <a:ext cx="3965713" cy="4445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Trap into Kernel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8CBEDC0-6827-04ED-14AD-D8B84C261527}"/>
              </a:ext>
            </a:extLst>
          </p:cNvPr>
          <p:cNvSpPr/>
          <p:nvPr/>
        </p:nvSpPr>
        <p:spPr bwMode="auto">
          <a:xfrm>
            <a:off x="1066798" y="3263210"/>
            <a:ext cx="3965713" cy="85159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Execute read </a:t>
            </a:r>
            <a:r>
              <a:rPr lang="en-US" sz="2400" b="0" err="1">
                <a:latin typeface="+mn-lt"/>
              </a:rPr>
              <a:t>syscall</a:t>
            </a:r>
            <a:r>
              <a:rPr lang="en-US" sz="2400" b="0">
                <a:latin typeface="+mn-lt"/>
              </a:rPr>
              <a:t> handler()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23583D-4980-2B40-F58F-079B1B182F67}"/>
              </a:ext>
            </a:extLst>
          </p:cNvPr>
          <p:cNvSpPr/>
          <p:nvPr/>
        </p:nvSpPr>
        <p:spPr bwMode="auto">
          <a:xfrm>
            <a:off x="1089989" y="4253810"/>
            <a:ext cx="3965713" cy="85159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Switch to User Mode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1447BA-EAEC-F50E-FE2F-F9F7BCA62374}"/>
              </a:ext>
            </a:extLst>
          </p:cNvPr>
          <p:cNvSpPr/>
          <p:nvPr/>
        </p:nvSpPr>
        <p:spPr bwMode="auto">
          <a:xfrm>
            <a:off x="1103241" y="1181514"/>
            <a:ext cx="3965713" cy="444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>
                <a:latin typeface="+mn-lt"/>
              </a:rPr>
              <a:t>read()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9301BE3-B9A6-7D21-6CE4-B13F191F82DA}"/>
              </a:ext>
            </a:extLst>
          </p:cNvPr>
          <p:cNvSpPr/>
          <p:nvPr/>
        </p:nvSpPr>
        <p:spPr bwMode="auto">
          <a:xfrm>
            <a:off x="6612836" y="1181514"/>
            <a:ext cx="4648200" cy="444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err="1">
                <a:latin typeface="+mn-lt"/>
              </a:rPr>
              <a:t>fread</a:t>
            </a:r>
            <a:r>
              <a:rPr lang="en-US" sz="2400">
                <a:latin typeface="+mn-lt"/>
              </a:rPr>
              <a:t>(), </a:t>
            </a:r>
            <a:r>
              <a:rPr lang="en-US" sz="2400" err="1">
                <a:latin typeface="+mn-lt"/>
              </a:rPr>
              <a:t>fgetc</a:t>
            </a:r>
            <a:r>
              <a:rPr lang="en-US" sz="2400">
                <a:latin typeface="+mn-lt"/>
              </a:rPr>
              <a:t>(), </a:t>
            </a:r>
            <a:r>
              <a:rPr lang="en-US" sz="2400" err="1">
                <a:latin typeface="+mn-lt"/>
              </a:rPr>
              <a:t>fscan</a:t>
            </a:r>
            <a:r>
              <a:rPr lang="en-US" sz="2400">
                <a:latin typeface="+mn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577190"/>
      </p:ext>
    </p:extLst>
  </p:cSld>
  <p:clrMapOvr>
    <a:masterClrMapping/>
  </p:clrMapOvr>
  <p:transition advTm="189077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39E7-6C0D-02E3-998C-6422FDB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FILE* is Buffered IO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58EAE0-610F-07EF-A510-1B28847813CC}"/>
              </a:ext>
            </a:extLst>
          </p:cNvPr>
          <p:cNvSpPr/>
          <p:nvPr/>
        </p:nvSpPr>
        <p:spPr bwMode="auto">
          <a:xfrm>
            <a:off x="990600" y="990600"/>
            <a:ext cx="10439400" cy="4114800"/>
          </a:xfrm>
          <a:prstGeom prst="roundRect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Maintains a 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per-file user-level buffer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Write Calls write to buffer. System flushes buffer to disk when full (or on special character)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Read Calls read from buffer. System reads from disk when buffer empty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EC603-6616-9E46-B1C4-5D2935E86C27}"/>
              </a:ext>
            </a:extLst>
          </p:cNvPr>
          <p:cNvSpPr txBox="1"/>
          <p:nvPr/>
        </p:nvSpPr>
        <p:spPr>
          <a:xfrm>
            <a:off x="3162300" y="5105400"/>
            <a:ext cx="6896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Operations on file descriptors are unbuffered &amp; 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visible immediately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488667"/>
      </p:ext>
    </p:extLst>
  </p:cSld>
  <p:clrMapOvr>
    <a:masterClrMapping/>
  </p:clrMapOvr>
  <p:transition advTm="1624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39E7-6C0D-02E3-998C-6422FDB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API Benefit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58EAE0-610F-07EF-A510-1B28847813CC}"/>
              </a:ext>
            </a:extLst>
          </p:cNvPr>
          <p:cNvSpPr/>
          <p:nvPr/>
        </p:nvSpPr>
        <p:spPr bwMode="auto">
          <a:xfrm>
            <a:off x="76200" y="1143000"/>
            <a:ext cx="12039600" cy="4114800"/>
          </a:xfrm>
          <a:prstGeom prst="roundRect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Buffering</a:t>
            </a:r>
            <a:r>
              <a:rPr kumimoji="0" lang="en-US" sz="2400" b="0" i="0" u="none" strike="noStrike" cap="none" normalizeH="0">
                <a:ln>
                  <a:noFill/>
                </a:ln>
                <a:effectLst/>
                <a:latin typeface="+mn-lt"/>
              </a:rPr>
              <a:t> key</a:t>
            </a: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support different FILE IO APIs.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Simulate 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additional functionality</a:t>
            </a:r>
            <a:r>
              <a:rPr lang="en-US" sz="2400" b="0">
                <a:latin typeface="+mn-lt"/>
              </a:rPr>
              <a:t>!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Kernel always read 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fixed size block</a:t>
            </a:r>
            <a:r>
              <a:rPr lang="en-US" sz="2400" b="0">
                <a:latin typeface="+mn-lt"/>
              </a:rPr>
              <a:t> from disk. Buffer into user-space.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OS Library 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parse buffer </a:t>
            </a:r>
            <a:r>
              <a:rPr lang="en-US" sz="2400" b="0">
                <a:latin typeface="+mn-lt"/>
              </a:rPr>
              <a:t>to read/write character/blocks/lines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User thinks they are writing individual characters or lines!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402055"/>
      </p:ext>
    </p:extLst>
  </p:cSld>
  <p:clrMapOvr>
    <a:masterClrMapping/>
  </p:clrMapOvr>
  <p:transition advTm="1486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39E7-6C0D-02E3-998C-6422FDB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Performance Benefit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46EF8-4885-637B-A96E-0EF66B1963F0}"/>
              </a:ext>
            </a:extLst>
          </p:cNvPr>
          <p:cNvSpPr txBox="1"/>
          <p:nvPr/>
        </p:nvSpPr>
        <p:spPr>
          <a:xfrm>
            <a:off x="2400300" y="4343400"/>
            <a:ext cx="7391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err="1">
                <a:latin typeface="+mn-lt"/>
              </a:rPr>
              <a:t>Syscalls</a:t>
            </a:r>
            <a:r>
              <a:rPr lang="en-US" sz="2400" b="0">
                <a:latin typeface="+mn-lt"/>
              </a:rPr>
              <a:t> are 25x more expensive than function calls (~100 ns)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 err="1">
                <a:latin typeface="+mn-lt"/>
              </a:rPr>
              <a:t>Minimise</a:t>
            </a:r>
            <a:r>
              <a:rPr lang="en-US" sz="2400" b="0">
                <a:latin typeface="+mn-lt"/>
              </a:rPr>
              <a:t> amount copied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42F0C-9217-1C37-ACD4-3E820C7665BE}"/>
              </a:ext>
            </a:extLst>
          </p:cNvPr>
          <p:cNvSpPr/>
          <p:nvPr/>
        </p:nvSpPr>
        <p:spPr bwMode="auto">
          <a:xfrm>
            <a:off x="3886200" y="1143002"/>
            <a:ext cx="4267200" cy="2667000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0005B-745A-6C06-7220-F56949D73BDC}"/>
              </a:ext>
            </a:extLst>
          </p:cNvPr>
          <p:cNvSpPr/>
          <p:nvPr/>
        </p:nvSpPr>
        <p:spPr bwMode="auto">
          <a:xfrm>
            <a:off x="5486400" y="3352801"/>
            <a:ext cx="457200" cy="453886"/>
          </a:xfrm>
          <a:prstGeom prst="rect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EE927-245D-8848-214A-5009F63FC57F}"/>
              </a:ext>
            </a:extLst>
          </p:cNvPr>
          <p:cNvSpPr/>
          <p:nvPr/>
        </p:nvSpPr>
        <p:spPr bwMode="auto">
          <a:xfrm>
            <a:off x="5943600" y="1447800"/>
            <a:ext cx="457200" cy="2358887"/>
          </a:xfrm>
          <a:prstGeom prst="rect">
            <a:avLst/>
          </a:prstGeom>
          <a:solidFill>
            <a:srgbClr val="FF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8150F-C90C-53DF-4F01-D7EF45AC53B2}"/>
              </a:ext>
            </a:extLst>
          </p:cNvPr>
          <p:cNvSpPr txBox="1"/>
          <p:nvPr/>
        </p:nvSpPr>
        <p:spPr>
          <a:xfrm rot="16200000">
            <a:off x="-112066" y="2283770"/>
            <a:ext cx="739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Latency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F2836-0099-173C-CA0B-33B02FC12181}"/>
              </a:ext>
            </a:extLst>
          </p:cNvPr>
          <p:cNvSpPr txBox="1"/>
          <p:nvPr/>
        </p:nvSpPr>
        <p:spPr>
          <a:xfrm rot="16200000">
            <a:off x="4271667" y="2969568"/>
            <a:ext cx="1940866" cy="45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FILE*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C02B8-ABC1-2DC0-AC5E-334CC3A78A69}"/>
              </a:ext>
            </a:extLst>
          </p:cNvPr>
          <p:cNvSpPr txBox="1"/>
          <p:nvPr/>
        </p:nvSpPr>
        <p:spPr>
          <a:xfrm rot="16200000">
            <a:off x="5710535" y="2397527"/>
            <a:ext cx="1940866" cy="45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err="1">
                <a:latin typeface="+mn-lt"/>
              </a:rPr>
              <a:t>syscall</a:t>
            </a:r>
            <a:endParaRPr lang="en-US" sz="2400" b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128A8-E6CE-EA3F-4ED1-17ECBFB85E8B}"/>
              </a:ext>
            </a:extLst>
          </p:cNvPr>
          <p:cNvSpPr txBox="1"/>
          <p:nvPr/>
        </p:nvSpPr>
        <p:spPr>
          <a:xfrm>
            <a:off x="3774134" y="1639418"/>
            <a:ext cx="1940866" cy="459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50x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259683"/>
      </p:ext>
    </p:extLst>
  </p:cSld>
  <p:clrMapOvr>
    <a:masterClrMapping/>
  </p:clrMapOvr>
  <p:transition advTm="1512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/>
      <p:bldP spid="12" grpId="0"/>
      <p:bldP spid="14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D68D-D2C1-47BA-ADB1-EBEED2F5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12115800" cy="533400"/>
          </a:xfrm>
        </p:spPr>
        <p:txBody>
          <a:bodyPr/>
          <a:lstStyle/>
          <a:p>
            <a:r>
              <a:rPr lang="en-US">
                <a:latin typeface="+mj-lt"/>
              </a:rPr>
              <a:t>Great Power =&gt; Great Responsibility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7CE1-C86E-47AC-89A1-309A184A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48200"/>
            <a:ext cx="12192000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What will be printed?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1) The call to </a:t>
            </a:r>
            <a:r>
              <a:rPr lang="en-US" err="1">
                <a:latin typeface="+mn-lt"/>
              </a:rPr>
              <a:t>fread</a:t>
            </a:r>
            <a:r>
              <a:rPr lang="en-US">
                <a:latin typeface="+mn-lt"/>
              </a:rPr>
              <a:t> might see the latest write ‘b’. Print b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2) Or it might miss it and see end of file. Print c</a:t>
            </a:r>
          </a:p>
        </p:txBody>
      </p:sp>
      <p:pic>
        <p:nvPicPr>
          <p:cNvPr id="5" name="Graphic 4" descr="Bio-hazard outline">
            <a:extLst>
              <a:ext uri="{FF2B5EF4-FFF2-40B4-BE49-F238E27FC236}">
                <a16:creationId xmlns:a16="http://schemas.microsoft.com/office/drawing/2014/main" id="{042E0EEF-18CD-9D25-5135-CDA455E18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747" y="2034064"/>
            <a:ext cx="22860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9771BF-B30E-7993-40F7-A338651FDB40}"/>
              </a:ext>
            </a:extLst>
          </p:cNvPr>
          <p:cNvSpPr txBox="1"/>
          <p:nvPr/>
        </p:nvSpPr>
        <p:spPr>
          <a:xfrm>
            <a:off x="1600200" y="1524000"/>
            <a:ext cx="944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If not careful, buffering can cause inconsistencies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BFCE3-FA04-E798-48F1-D561ECA38E10}"/>
              </a:ext>
            </a:extLst>
          </p:cNvPr>
          <p:cNvSpPr txBox="1"/>
          <p:nvPr/>
        </p:nvSpPr>
        <p:spPr>
          <a:xfrm>
            <a:off x="2923309" y="2514600"/>
            <a:ext cx="676794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1800" b="0">
                <a:latin typeface="Courier"/>
              </a:rPr>
              <a:t>char x = ‘c’;</a:t>
            </a:r>
          </a:p>
          <a:p>
            <a:pPr marL="400050" lvl="1" indent="0">
              <a:buNone/>
            </a:pPr>
            <a:r>
              <a:rPr lang="en-US" sz="1800" b="0">
                <a:latin typeface="Courier"/>
              </a:rPr>
              <a:t>FILE* f1 = </a:t>
            </a:r>
            <a:r>
              <a:rPr lang="en-US" sz="1800" err="1">
                <a:solidFill>
                  <a:schemeClr val="accent1"/>
                </a:solidFill>
                <a:latin typeface="Courier"/>
              </a:rPr>
              <a:t>fopen</a:t>
            </a:r>
            <a:r>
              <a:rPr lang="en-US" sz="1800" b="0">
                <a:latin typeface="Courier"/>
              </a:rPr>
              <a:t>(“file.txt”, “w”);</a:t>
            </a:r>
          </a:p>
          <a:p>
            <a:pPr marL="400050" lvl="1" indent="0">
              <a:buNone/>
            </a:pPr>
            <a:r>
              <a:rPr lang="en-US" sz="1800" err="1">
                <a:solidFill>
                  <a:schemeClr val="accent1"/>
                </a:solidFill>
                <a:latin typeface="Courier"/>
              </a:rPr>
              <a:t>fwrite</a:t>
            </a:r>
            <a:r>
              <a:rPr lang="en-US" sz="1800" b="0">
                <a:latin typeface="Courier"/>
              </a:rPr>
              <a:t>(“b”, </a:t>
            </a:r>
            <a:r>
              <a:rPr lang="en-US" sz="1800" b="0" err="1">
                <a:latin typeface="Courier"/>
              </a:rPr>
              <a:t>sizeof</a:t>
            </a:r>
            <a:r>
              <a:rPr lang="en-US" sz="1800" b="0">
                <a:latin typeface="Courier"/>
              </a:rPr>
              <a:t>(char), 1, f1);</a:t>
            </a:r>
          </a:p>
          <a:p>
            <a:pPr marL="400050" lvl="1" indent="0">
              <a:buNone/>
            </a:pPr>
            <a:r>
              <a:rPr lang="en-US" sz="1800" b="0">
                <a:latin typeface="Courier"/>
              </a:rPr>
              <a:t>FILE* f2 = </a:t>
            </a:r>
            <a:r>
              <a:rPr lang="en-US" sz="1800" err="1">
                <a:solidFill>
                  <a:schemeClr val="accent1"/>
                </a:solidFill>
                <a:latin typeface="Courier"/>
              </a:rPr>
              <a:t>fopen</a:t>
            </a:r>
            <a:r>
              <a:rPr lang="en-US" sz="1800" b="0">
                <a:latin typeface="Courier"/>
              </a:rPr>
              <a:t>(“file.txt”, “r”);</a:t>
            </a:r>
          </a:p>
          <a:p>
            <a:pPr marL="400050" lvl="1" indent="0">
              <a:buNone/>
            </a:pPr>
            <a:r>
              <a:rPr lang="en-US" sz="1800" err="1">
                <a:solidFill>
                  <a:schemeClr val="accent1"/>
                </a:solidFill>
                <a:latin typeface="Courier"/>
              </a:rPr>
              <a:t>fread</a:t>
            </a:r>
            <a:r>
              <a:rPr lang="en-US" sz="1800" b="0">
                <a:latin typeface="Courier"/>
              </a:rPr>
              <a:t>(&amp;x, </a:t>
            </a:r>
            <a:r>
              <a:rPr lang="en-US" sz="1800" b="0" err="1">
                <a:latin typeface="Courier"/>
              </a:rPr>
              <a:t>sizeof</a:t>
            </a:r>
            <a:r>
              <a:rPr lang="en-US" sz="1800" b="0">
                <a:latin typeface="Courier"/>
              </a:rPr>
              <a:t>(char), 1, f2);</a:t>
            </a:r>
          </a:p>
          <a:p>
            <a:pPr marL="400050" lvl="1" indent="0">
              <a:buNone/>
            </a:pPr>
            <a:r>
              <a:rPr lang="en-US" b="0">
                <a:latin typeface="Courier"/>
              </a:rPr>
              <a:t>print(“%c”, x);</a:t>
            </a:r>
            <a:endParaRPr lang="en-US" sz="1800" b="0">
              <a:latin typeface="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E9968-3B1F-335B-230F-6FF77F243EE7}"/>
              </a:ext>
            </a:extLst>
          </p:cNvPr>
          <p:cNvSpPr txBox="1"/>
          <p:nvPr/>
        </p:nvSpPr>
        <p:spPr>
          <a:xfrm>
            <a:off x="8927520" y="3175429"/>
            <a:ext cx="243840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sz="1800" err="1">
                <a:latin typeface="Courier"/>
              </a:rPr>
              <a:t>fflush</a:t>
            </a:r>
            <a:r>
              <a:rPr lang="en-US" sz="1800">
                <a:latin typeface="Courier"/>
              </a:rPr>
              <a:t>(f1);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896A3E3-9C21-E44F-BC60-20B437449E9A}"/>
              </a:ext>
            </a:extLst>
          </p:cNvPr>
          <p:cNvSpPr/>
          <p:nvPr/>
        </p:nvSpPr>
        <p:spPr bwMode="auto">
          <a:xfrm rot="10800000">
            <a:off x="8246919" y="3157835"/>
            <a:ext cx="533400" cy="3810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8200"/>
      </p:ext>
    </p:extLst>
  </p:cSld>
  <p:clrMapOvr>
    <a:masterClrMapping/>
  </p:clrMapOvr>
  <p:transition advTm="3533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F251-924A-45ED-9E23-4E5E0A42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2682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Avoid Mixing FILE* and 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C5F5-4CFD-4B20-92CB-DAA05400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2247900"/>
            <a:ext cx="5251450" cy="2362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char x[10];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char y[10];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FILE* f = </a:t>
            </a:r>
            <a:r>
              <a:rPr lang="en-US" sz="2000" dirty="0" err="1">
                <a:latin typeface="Courier"/>
              </a:rPr>
              <a:t>fopen</a:t>
            </a:r>
            <a:r>
              <a:rPr lang="en-US" sz="2000" dirty="0">
                <a:latin typeface="Courier"/>
              </a:rPr>
              <a:t>(“foo.txt”, “</a:t>
            </a:r>
            <a:r>
              <a:rPr lang="en-US" sz="2000" dirty="0" err="1">
                <a:latin typeface="Courier"/>
              </a:rPr>
              <a:t>rb</a:t>
            </a:r>
            <a:r>
              <a:rPr lang="en-US" sz="2000" dirty="0">
                <a:latin typeface="Courier"/>
              </a:rPr>
              <a:t>”);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</a:rPr>
              <a:t>int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fd</a:t>
            </a:r>
            <a:r>
              <a:rPr lang="en-US" sz="2000" dirty="0">
                <a:latin typeface="Courier"/>
              </a:rPr>
              <a:t> = </a:t>
            </a:r>
            <a:r>
              <a:rPr lang="en-US" sz="2000" dirty="0" err="1">
                <a:latin typeface="Courier"/>
              </a:rPr>
              <a:t>fileno</a:t>
            </a:r>
            <a:r>
              <a:rPr lang="en-US" sz="2000" dirty="0">
                <a:latin typeface="Courier"/>
              </a:rPr>
              <a:t>(f);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</a:rPr>
              <a:t>fread</a:t>
            </a:r>
            <a:r>
              <a:rPr lang="en-US" sz="2000" dirty="0">
                <a:latin typeface="Courier"/>
              </a:rPr>
              <a:t>(x, 10, 1, f);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read(</a:t>
            </a:r>
            <a:r>
              <a:rPr lang="en-US" sz="2000" dirty="0" err="1">
                <a:latin typeface="Courier"/>
              </a:rPr>
              <a:t>fd</a:t>
            </a:r>
            <a:r>
              <a:rPr lang="en-US" sz="2000" dirty="0">
                <a:latin typeface="Courier"/>
              </a:rPr>
              <a:t>, y, 10); 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78047-6153-9EBB-D440-040A2DBF206E}"/>
              </a:ext>
            </a:extLst>
          </p:cNvPr>
          <p:cNvSpPr txBox="1"/>
          <p:nvPr/>
        </p:nvSpPr>
        <p:spPr>
          <a:xfrm>
            <a:off x="5943600" y="1442621"/>
            <a:ext cx="61341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+mn-lt"/>
              </a:rPr>
              <a:t>Which bytes from the file are read into y?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b="0" dirty="0">
                <a:latin typeface="+mn-lt"/>
              </a:rPr>
              <a:t>Bytes 0 to 9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b="0" dirty="0">
                <a:latin typeface="+mn-lt"/>
              </a:rPr>
              <a:t>Bytes 10 to 19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b="0" dirty="0">
                <a:latin typeface="+mn-lt"/>
              </a:rPr>
              <a:t>None of these?</a:t>
            </a:r>
          </a:p>
          <a:p>
            <a:pPr marL="914400" lvl="1" indent="-457200">
              <a:buFont typeface="+mj-lt"/>
              <a:buAutoNum type="alphaUcPeriod"/>
            </a:pPr>
            <a:endParaRPr lang="en-US" sz="2400" b="0" dirty="0">
              <a:latin typeface="+mn-lt"/>
            </a:endParaRPr>
          </a:p>
          <a:p>
            <a:pPr lvl="1"/>
            <a:endParaRPr lang="en-US" sz="2400" b="0" dirty="0">
              <a:latin typeface="+mn-lt"/>
            </a:endParaRPr>
          </a:p>
          <a:p>
            <a:r>
              <a:rPr lang="en-US" sz="2400" b="0" dirty="0">
                <a:latin typeface="+mn-lt"/>
              </a:rPr>
              <a:t>Answer: C!  None of the above.</a:t>
            </a:r>
          </a:p>
          <a:p>
            <a:pPr lvl="1"/>
            <a:r>
              <a:rPr lang="en-US" sz="2400" b="0" dirty="0">
                <a:latin typeface="+mn-lt"/>
              </a:rPr>
              <a:t>The </a:t>
            </a:r>
            <a:r>
              <a:rPr lang="en-US" sz="2400" b="0" dirty="0" err="1">
                <a:latin typeface="+mn-lt"/>
              </a:rPr>
              <a:t>fread</a:t>
            </a:r>
            <a:r>
              <a:rPr lang="en-US" sz="2400" b="0" dirty="0">
                <a:latin typeface="+mn-lt"/>
              </a:rPr>
              <a:t>() reads a big chunk of file into user-level buffer</a:t>
            </a:r>
          </a:p>
          <a:p>
            <a:pPr lvl="1"/>
            <a:r>
              <a:rPr lang="en-US" sz="2400" b="0" dirty="0">
                <a:latin typeface="+mn-lt"/>
              </a:rPr>
              <a:t>Might be all of the file!</a:t>
            </a:r>
          </a:p>
          <a:p>
            <a:endParaRPr lang="en-US" sz="24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483964"/>
      </p:ext>
    </p:extLst>
  </p:cSld>
  <p:clrMapOvr>
    <a:masterClrMapping/>
  </p:clrMapOvr>
  <p:transition advTm="2297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5C3-9BF5-5DA2-FF5A-DE85564B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2:  Introducing the Thread</a:t>
            </a:r>
          </a:p>
        </p:txBody>
      </p:sp>
    </p:spTree>
    <p:extLst>
      <p:ext uri="{BB962C8B-B14F-4D97-AF65-F5344CB8AC3E}">
        <p14:creationId xmlns:p14="http://schemas.microsoft.com/office/powerpoint/2010/main" val="2342218156"/>
      </p:ext>
    </p:extLst>
  </p:cSld>
  <p:clrMapOvr>
    <a:masterClrMapping/>
  </p:clrMapOvr>
  <p:transition advTm="47338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5C3-9BF5-5DA2-FF5A-DE85564B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2A07-6229-B441-F4EC-8BBD434C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10769600" cy="51054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Millions of drivers on motorway at once.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Student does homework while watching TV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Faculty has lunch while grading papers and watching the Rugby World Cup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dirty="0"/>
              <a:t>* T</a:t>
            </a:r>
            <a:r>
              <a:rPr lang="en-US" sz="1600" b="1" i="0" dirty="0">
                <a:solidFill>
                  <a:srgbClr val="202122"/>
                </a:solidFill>
                <a:effectLst/>
              </a:rPr>
              <a:t>he character portrayed in this slide are fictitious. No identification with actual persons should be inferred.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3089555"/>
      </p:ext>
    </p:extLst>
  </p:cSld>
  <p:clrMapOvr>
    <a:masterClrMapping/>
  </p:clrMapOvr>
  <p:transition advTm="472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5C3-9BF5-5DA2-FF5A-DE85564B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2A07-6229-B441-F4EC-8BBD434C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107696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Efficiently manage many different processes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Efficiency manage concurrent interrupts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Efficiently manage network interfaces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Must provide programmers with abstractions for expressing and managing concurrency</a:t>
            </a:r>
          </a:p>
        </p:txBody>
      </p:sp>
    </p:spTree>
    <p:extLst>
      <p:ext uri="{BB962C8B-B14F-4D97-AF65-F5344CB8AC3E}">
        <p14:creationId xmlns:p14="http://schemas.microsoft.com/office/powerpoint/2010/main" val="3140254744"/>
      </p:ext>
    </p:extLst>
  </p:cSld>
  <p:clrMapOvr>
    <a:masterClrMapping/>
  </p:clrMapOvr>
  <p:transition advTm="9659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thread?</a:t>
            </a:r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B3301-7B6C-AEA5-E41A-48A3D464E753}"/>
              </a:ext>
            </a:extLst>
          </p:cNvPr>
          <p:cNvSpPr txBox="1"/>
          <p:nvPr/>
        </p:nvSpPr>
        <p:spPr>
          <a:xfrm>
            <a:off x="0" y="144780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A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single execution sequence </a:t>
            </a:r>
            <a:r>
              <a:rPr lang="en-US" sz="2400" b="0" dirty="0">
                <a:latin typeface="+mn-lt"/>
              </a:rPr>
              <a:t>that represents </a:t>
            </a:r>
          </a:p>
          <a:p>
            <a:pPr algn="ctr"/>
            <a:r>
              <a:rPr lang="en-US" sz="2400" b="0" dirty="0">
                <a:latin typeface="+mn-lt"/>
              </a:rPr>
              <a:t>a separately schedulable task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Virtualizes the processor</a:t>
            </a:r>
            <a:r>
              <a:rPr lang="en-US" sz="2400" b="0" dirty="0">
                <a:latin typeface="+mn-lt"/>
              </a:rPr>
              <a:t>.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 </a:t>
            </a:r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Each thread runs on a dedicated virtual processor (with variable speed). Infinitely many such processors.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Threads enable users to define each task with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sequential code</a:t>
            </a:r>
            <a:r>
              <a:rPr lang="en-US" sz="2400" b="0" dirty="0">
                <a:latin typeface="+mn-lt"/>
              </a:rPr>
              <a:t>. But run each task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concurrently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707777"/>
      </p:ext>
    </p:extLst>
  </p:cSld>
  <p:clrMapOvr>
    <a:masterClrMapping/>
  </p:clrMapOvr>
  <p:transition advTm="317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Manipulating FDs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609600" y="1799035"/>
            <a:ext cx="403859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#include &lt;</a:t>
            </a:r>
            <a:r>
              <a:rPr lang="en-US" sz="1600" dirty="0" err="1">
                <a:latin typeface="Courier"/>
                <a:cs typeface="Courier"/>
              </a:rPr>
              <a:t>fcntl.h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#include &lt;</a:t>
            </a:r>
            <a:r>
              <a:rPr lang="en-US" sz="1600" dirty="0" err="1">
                <a:latin typeface="Courier"/>
                <a:cs typeface="Courier"/>
              </a:rPr>
              <a:t>unistd.h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#include &lt;sys/</a:t>
            </a:r>
            <a:r>
              <a:rPr lang="en-US" sz="1600" dirty="0" err="1">
                <a:latin typeface="Courier"/>
                <a:cs typeface="Courier"/>
              </a:rPr>
              <a:t>types.h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int open (const char *filename, int flags, [</a:t>
            </a:r>
            <a:r>
              <a:rPr lang="en-US" sz="1600" dirty="0" err="1">
                <a:latin typeface="Courier"/>
                <a:cs typeface="Courier"/>
              </a:rPr>
              <a:t>mode_t</a:t>
            </a:r>
            <a:r>
              <a:rPr lang="en-US" sz="1600" dirty="0">
                <a:latin typeface="Courier"/>
                <a:cs typeface="Courier"/>
              </a:rPr>
              <a:t> mode]);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int </a:t>
            </a:r>
            <a:r>
              <a:rPr lang="en-US" sz="1600" dirty="0" err="1">
                <a:latin typeface="Courier"/>
                <a:cs typeface="Courier"/>
              </a:rPr>
              <a:t>creat</a:t>
            </a:r>
            <a:r>
              <a:rPr lang="en-US" sz="1600" dirty="0">
                <a:latin typeface="Courier"/>
                <a:cs typeface="Courier"/>
              </a:rPr>
              <a:t> (const char *filename, </a:t>
            </a:r>
            <a:r>
              <a:rPr lang="en-US" sz="1600" dirty="0" err="1">
                <a:latin typeface="Courier"/>
                <a:cs typeface="Courier"/>
              </a:rPr>
              <a:t>mode_t</a:t>
            </a:r>
            <a:r>
              <a:rPr lang="en-US" sz="1600" dirty="0">
                <a:latin typeface="Courier"/>
                <a:cs typeface="Courier"/>
              </a:rPr>
              <a:t> mode);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int close (int </a:t>
            </a:r>
            <a:r>
              <a:rPr lang="en-US" sz="1600" dirty="0" err="1">
                <a:latin typeface="Courier"/>
                <a:cs typeface="Courier"/>
              </a:rPr>
              <a:t>filedes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2AF4F-C8BE-C486-E91C-5F4298D8C6C4}"/>
              </a:ext>
            </a:extLst>
          </p:cNvPr>
          <p:cNvSpPr txBox="1"/>
          <p:nvPr/>
        </p:nvSpPr>
        <p:spPr>
          <a:xfrm>
            <a:off x="5410200" y="1295400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accent1"/>
                </a:solidFill>
                <a:effectLst/>
                <a:latin typeface="+mn-lt"/>
              </a:rPr>
              <a:t>Open/Create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+mn-lt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+mn-lt"/>
              </a:rPr>
              <a:t>All files explicitly opened via open or create.  </a:t>
            </a:r>
            <a:r>
              <a:rPr lang="en-US" sz="2400" b="0" dirty="0">
                <a:solidFill>
                  <a:srgbClr val="444444"/>
                </a:solidFill>
                <a:latin typeface="+mn-lt"/>
              </a:rPr>
              <a:t>Return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+mn-lt"/>
              </a:rPr>
              <a:t>the lowest-numbered file descriptor not currently open for the process. Creates new open file description</a:t>
            </a:r>
          </a:p>
          <a:p>
            <a:pPr algn="ctr"/>
            <a:endParaRPr lang="en-US" sz="2400" b="0" dirty="0">
              <a:solidFill>
                <a:srgbClr val="444444"/>
              </a:solidFill>
              <a:latin typeface="+mn-lt"/>
            </a:endParaRPr>
          </a:p>
          <a:p>
            <a:pPr algn="ctr"/>
            <a:r>
              <a:rPr lang="en-US" sz="2400" b="0" dirty="0">
                <a:solidFill>
                  <a:schemeClr val="accent1"/>
                </a:solidFill>
                <a:latin typeface="+mn-lt"/>
              </a:rPr>
              <a:t>Close</a:t>
            </a:r>
          </a:p>
          <a:p>
            <a:pPr algn="ctr"/>
            <a:r>
              <a:rPr lang="en-US" altLang="en-US" sz="2400" b="0" dirty="0">
                <a:solidFill>
                  <a:srgbClr val="181818"/>
                </a:solidFill>
                <a:latin typeface="+mn-lt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+mn-lt"/>
              </a:rPr>
              <a:t>loses a file descriptor, so that it no longer refers to any file and may be reused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2400" b="0" dirty="0">
              <a:solidFill>
                <a:srgbClr val="444444"/>
              </a:solidFill>
              <a:latin typeface="+mn-lt"/>
            </a:endParaRPr>
          </a:p>
          <a:p>
            <a:pPr algn="ctr"/>
            <a:endParaRPr lang="en-US" sz="2400" b="0" dirty="0">
              <a:solidFill>
                <a:srgbClr val="444444"/>
              </a:solidFill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064227"/>
      </p:ext>
    </p:extLst>
  </p:cSld>
  <p:clrMapOvr>
    <a:masterClrMapping/>
  </p:clrMapOvr>
  <p:transition advTm="1925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thread?</a:t>
            </a:r>
            <a:endParaRPr lang="en-US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D3C98D-BC8B-BBAA-8E39-E299620836B2}"/>
              </a:ext>
            </a:extLst>
          </p:cNvPr>
          <p:cNvSpPr/>
          <p:nvPr/>
        </p:nvSpPr>
        <p:spPr bwMode="auto">
          <a:xfrm>
            <a:off x="304800" y="22793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4C39E1-C457-3C82-B066-C220B34CB1BB}"/>
              </a:ext>
            </a:extLst>
          </p:cNvPr>
          <p:cNvSpPr/>
          <p:nvPr/>
        </p:nvSpPr>
        <p:spPr bwMode="auto">
          <a:xfrm>
            <a:off x="304800" y="53273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D3F7A8F-125D-2F2B-D1AF-CB9731558167}"/>
              </a:ext>
            </a:extLst>
          </p:cNvPr>
          <p:cNvSpPr/>
          <p:nvPr/>
        </p:nvSpPr>
        <p:spPr bwMode="auto">
          <a:xfrm>
            <a:off x="723900" y="32699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8F931C-6778-E296-74F4-3DCEDDBB492F}"/>
              </a:ext>
            </a:extLst>
          </p:cNvPr>
          <p:cNvSpPr/>
          <p:nvPr/>
        </p:nvSpPr>
        <p:spPr bwMode="auto">
          <a:xfrm>
            <a:off x="1600200" y="22793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741924-228D-25BF-DD79-E91BA7397EDD}"/>
              </a:ext>
            </a:extLst>
          </p:cNvPr>
          <p:cNvSpPr/>
          <p:nvPr/>
        </p:nvSpPr>
        <p:spPr bwMode="auto">
          <a:xfrm>
            <a:off x="1600200" y="53273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F137AA-36EB-5874-D6F1-ED70CD85847B}"/>
              </a:ext>
            </a:extLst>
          </p:cNvPr>
          <p:cNvSpPr/>
          <p:nvPr/>
        </p:nvSpPr>
        <p:spPr bwMode="auto">
          <a:xfrm>
            <a:off x="2019300" y="32699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288966D-035B-7CBF-6CEC-5BD71A432C8B}"/>
              </a:ext>
            </a:extLst>
          </p:cNvPr>
          <p:cNvSpPr/>
          <p:nvPr/>
        </p:nvSpPr>
        <p:spPr bwMode="auto">
          <a:xfrm>
            <a:off x="4572000" y="2286000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N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40EBC8-CD0D-4EA2-57F0-FE1F9A30D0A7}"/>
              </a:ext>
            </a:extLst>
          </p:cNvPr>
          <p:cNvSpPr/>
          <p:nvPr/>
        </p:nvSpPr>
        <p:spPr bwMode="auto">
          <a:xfrm>
            <a:off x="4572000" y="5334000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E69D792-6B66-EB78-C59E-E89C5995273C}"/>
              </a:ext>
            </a:extLst>
          </p:cNvPr>
          <p:cNvSpPr/>
          <p:nvPr/>
        </p:nvSpPr>
        <p:spPr bwMode="auto">
          <a:xfrm>
            <a:off x="4991100" y="3276600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A2F7B45-7D16-2485-1786-9F1027542A4F}"/>
              </a:ext>
            </a:extLst>
          </p:cNvPr>
          <p:cNvSpPr/>
          <p:nvPr/>
        </p:nvSpPr>
        <p:spPr bwMode="auto">
          <a:xfrm>
            <a:off x="2857500" y="22793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C8325E8-14E0-B960-7EF0-DDC442FEB789}"/>
              </a:ext>
            </a:extLst>
          </p:cNvPr>
          <p:cNvSpPr/>
          <p:nvPr/>
        </p:nvSpPr>
        <p:spPr bwMode="auto">
          <a:xfrm>
            <a:off x="2857500" y="53273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D34BE0C-4576-F0E5-CEA3-15C7A85E1D73}"/>
              </a:ext>
            </a:extLst>
          </p:cNvPr>
          <p:cNvSpPr/>
          <p:nvPr/>
        </p:nvSpPr>
        <p:spPr bwMode="auto">
          <a:xfrm>
            <a:off x="3276600" y="32699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CB3ED3-24AA-3510-D7C6-2BE479AB202E}"/>
              </a:ext>
            </a:extLst>
          </p:cNvPr>
          <p:cNvSpPr txBox="1"/>
          <p:nvPr/>
        </p:nvSpPr>
        <p:spPr>
          <a:xfrm>
            <a:off x="3791778" y="3412435"/>
            <a:ext cx="9525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… 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7D61502-2FC1-7679-684A-10E97B76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5900"/>
            <a:ext cx="48768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Programmer Abstraction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96A221-8193-F290-3A28-40CF216E3B43}"/>
              </a:ext>
            </a:extLst>
          </p:cNvPr>
          <p:cNvSpPr/>
          <p:nvPr/>
        </p:nvSpPr>
        <p:spPr bwMode="auto">
          <a:xfrm>
            <a:off x="6516759" y="2241274"/>
            <a:ext cx="1143000" cy="2819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056E8E1-8FEE-1F4E-8D66-882717603EC1}"/>
              </a:ext>
            </a:extLst>
          </p:cNvPr>
          <p:cNvSpPr/>
          <p:nvPr/>
        </p:nvSpPr>
        <p:spPr bwMode="auto">
          <a:xfrm>
            <a:off x="6516759" y="5289274"/>
            <a:ext cx="1143000" cy="1066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CPU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4A638F8-1C53-6B87-8F95-871C63F221BA}"/>
              </a:ext>
            </a:extLst>
          </p:cNvPr>
          <p:cNvSpPr/>
          <p:nvPr/>
        </p:nvSpPr>
        <p:spPr bwMode="auto">
          <a:xfrm>
            <a:off x="6935859" y="3231874"/>
            <a:ext cx="304800" cy="1447800"/>
          </a:xfrm>
          <a:prstGeom prst="downArrow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C03B6A-4405-8FC4-C5E0-A659151B2FF8}"/>
              </a:ext>
            </a:extLst>
          </p:cNvPr>
          <p:cNvSpPr/>
          <p:nvPr/>
        </p:nvSpPr>
        <p:spPr bwMode="auto">
          <a:xfrm>
            <a:off x="10656407" y="2590800"/>
            <a:ext cx="1217541" cy="9591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A337DF4-70F6-7EA5-1579-43EF50C098CC}"/>
              </a:ext>
            </a:extLst>
          </p:cNvPr>
          <p:cNvSpPr txBox="1">
            <a:spLocks/>
          </p:cNvSpPr>
          <p:nvPr/>
        </p:nvSpPr>
        <p:spPr bwMode="auto">
          <a:xfrm>
            <a:off x="6821559" y="1447800"/>
            <a:ext cx="48768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Physical Reality</a:t>
            </a:r>
            <a:endParaRPr lang="en-US" b="1" kern="0">
              <a:solidFill>
                <a:schemeClr val="accent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43E4A7F-ED05-C552-F90C-9C251C6A0091}"/>
              </a:ext>
            </a:extLst>
          </p:cNvPr>
          <p:cNvSpPr/>
          <p:nvPr/>
        </p:nvSpPr>
        <p:spPr bwMode="auto">
          <a:xfrm>
            <a:off x="10656406" y="3679963"/>
            <a:ext cx="1217541" cy="9591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AEB9225-BDFA-4E79-4949-54D434ECB0E2}"/>
              </a:ext>
            </a:extLst>
          </p:cNvPr>
          <p:cNvSpPr/>
          <p:nvPr/>
        </p:nvSpPr>
        <p:spPr bwMode="auto">
          <a:xfrm>
            <a:off x="10656405" y="5315778"/>
            <a:ext cx="1217541" cy="9591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5BE065-F346-FE2D-76B9-F70EF4BBFA83}"/>
              </a:ext>
            </a:extLst>
          </p:cNvPr>
          <p:cNvSpPr txBox="1"/>
          <p:nvPr/>
        </p:nvSpPr>
        <p:spPr>
          <a:xfrm>
            <a:off x="3800889" y="3422374"/>
            <a:ext cx="9525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…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74D3F8-72D6-91E3-8ABB-0B3B87ABA3FA}"/>
              </a:ext>
            </a:extLst>
          </p:cNvPr>
          <p:cNvSpPr txBox="1"/>
          <p:nvPr/>
        </p:nvSpPr>
        <p:spPr>
          <a:xfrm>
            <a:off x="10745859" y="4669735"/>
            <a:ext cx="9525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…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3AEB15-AE46-BCB0-E87E-C230DF2543FB}"/>
              </a:ext>
            </a:extLst>
          </p:cNvPr>
          <p:cNvCxnSpPr>
            <a:stCxn id="2" idx="2"/>
          </p:cNvCxnSpPr>
          <p:nvPr/>
        </p:nvCxnSpPr>
        <p:spPr bwMode="auto">
          <a:xfrm>
            <a:off x="6096000" y="685800"/>
            <a:ext cx="0" cy="579120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5" name="Graphic 64" descr="Hourglass 30% with solid fill">
            <a:extLst>
              <a:ext uri="{FF2B5EF4-FFF2-40B4-BE49-F238E27FC236}">
                <a16:creationId xmlns:a16="http://schemas.microsoft.com/office/drawing/2014/main" id="{F440E0CF-8DFB-B30A-F09D-F7BD4FE007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164" y="2743200"/>
            <a:ext cx="674618" cy="674618"/>
          </a:xfrm>
          <a:prstGeom prst="rect">
            <a:avLst/>
          </a:prstGeom>
        </p:spPr>
      </p:pic>
      <p:pic>
        <p:nvPicPr>
          <p:cNvPr id="67" name="Graphic 66" descr="Hourglass 30% with solid fill">
            <a:extLst>
              <a:ext uri="{FF2B5EF4-FFF2-40B4-BE49-F238E27FC236}">
                <a16:creationId xmlns:a16="http://schemas.microsoft.com/office/drawing/2014/main" id="{1470A129-FCCD-5A80-10AD-FB511208826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164" y="3802753"/>
            <a:ext cx="674618" cy="674618"/>
          </a:xfrm>
          <a:prstGeom prst="rect">
            <a:avLst/>
          </a:prstGeom>
        </p:spPr>
      </p:pic>
      <p:pic>
        <p:nvPicPr>
          <p:cNvPr id="69" name="Graphic 68" descr="Hourglass 30% with solid fill">
            <a:extLst>
              <a:ext uri="{FF2B5EF4-FFF2-40B4-BE49-F238E27FC236}">
                <a16:creationId xmlns:a16="http://schemas.microsoft.com/office/drawing/2014/main" id="{0CE05441-D713-7ED4-B45D-E933E4B013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164" y="5487434"/>
            <a:ext cx="674618" cy="674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9130874"/>
      </p:ext>
    </p:extLst>
  </p:cSld>
  <p:clrMapOvr>
    <a:masterClrMapping/>
  </p:clrMapOvr>
  <p:transition advTm="758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/>
      <p:bldP spid="41" grpId="0" animBg="1"/>
      <p:bldP spid="42" grpId="0" animBg="1"/>
      <p:bldP spid="43" grpId="0" animBg="1"/>
      <p:bldP spid="50" grpId="0" animBg="1"/>
      <p:bldP spid="56" grpId="0" animBg="1"/>
      <p:bldP spid="58" grpId="0" animBg="1"/>
      <p:bldP spid="59" grpId="0"/>
      <p:bldP spid="6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threads?</a:t>
            </a:r>
            <a:endParaRPr lang="en-US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0A59E1-EE72-0209-2941-E32F27E5D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05339"/>
            <a:ext cx="4953000" cy="24384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</a:rPr>
              <a:t>Natural Program Structure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Simultaneously update screen, fetch new data from network, receive keyboard input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AA12CC-1342-382E-F0F4-E30278F08E1E}"/>
              </a:ext>
            </a:extLst>
          </p:cNvPr>
          <p:cNvSpPr txBox="1">
            <a:spLocks/>
          </p:cNvSpPr>
          <p:nvPr/>
        </p:nvSpPr>
        <p:spPr bwMode="auto">
          <a:xfrm>
            <a:off x="6400800" y="1305339"/>
            <a:ext cx="4953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Exploiting parallelism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Split unit of work into n tasks and process tasks in parallel on multiple cores.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2A1C99-5C9D-BAB9-A4F9-EFC1A3780B54}"/>
              </a:ext>
            </a:extLst>
          </p:cNvPr>
          <p:cNvSpPr txBox="1">
            <a:spLocks/>
          </p:cNvSpPr>
          <p:nvPr/>
        </p:nvSpPr>
        <p:spPr bwMode="auto">
          <a:xfrm>
            <a:off x="762000" y="4114800"/>
            <a:ext cx="4953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solidFill>
                  <a:schemeClr val="accent1"/>
                </a:solidFill>
              </a:rPr>
              <a:t>Responsiveness</a:t>
            </a:r>
          </a:p>
          <a:p>
            <a:pPr marL="0" indent="0" algn="ctr">
              <a:buFontTx/>
              <a:buNone/>
            </a:pPr>
            <a:endParaRPr lang="en-US" kern="0" dirty="0"/>
          </a:p>
          <a:p>
            <a:pPr marL="0" indent="0" algn="ctr">
              <a:buFontTx/>
              <a:buNone/>
            </a:pPr>
            <a:r>
              <a:rPr lang="en-US" kern="0" dirty="0"/>
              <a:t>High priority work should not be delayed by low priority work. Schedule as separate threads for independence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37FF80-DF5C-EAB8-2337-9F6CB000F818}"/>
              </a:ext>
            </a:extLst>
          </p:cNvPr>
          <p:cNvSpPr txBox="1">
            <a:spLocks/>
          </p:cNvSpPr>
          <p:nvPr/>
        </p:nvSpPr>
        <p:spPr bwMode="auto">
          <a:xfrm>
            <a:off x="6400800" y="4114800"/>
            <a:ext cx="4953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Masking IO latency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Continue to do useful work on separate thread while blocked on 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293697"/>
      </p:ext>
    </p:extLst>
  </p:cSld>
  <p:clrMapOvr>
    <a:masterClrMapping/>
  </p:clrMapOvr>
  <p:transition advTm="2313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≠ Process</a:t>
            </a:r>
            <a:endParaRPr lang="en-US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32FFB-A679-A8B5-1C33-68713AF1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434340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Processes defines the granularity at which the OS </a:t>
            </a:r>
            <a:r>
              <a:rPr lang="en-US">
                <a:solidFill>
                  <a:schemeClr val="accent1"/>
                </a:solidFill>
              </a:rPr>
              <a:t>offers isolation and protection</a:t>
            </a: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Threads capture </a:t>
            </a:r>
            <a:r>
              <a:rPr lang="en-US">
                <a:solidFill>
                  <a:schemeClr val="accent1"/>
                </a:solidFill>
              </a:rPr>
              <a:t>concurrent sequences of computation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Processes consist of one or more threads!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6484BD-E1EE-9E90-CAA2-FFEC6DE713DD}"/>
              </a:ext>
            </a:extLst>
          </p:cNvPr>
          <p:cNvSpPr/>
          <p:nvPr/>
        </p:nvSpPr>
        <p:spPr bwMode="auto">
          <a:xfrm>
            <a:off x="2362200" y="4772439"/>
            <a:ext cx="2895600" cy="1143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Process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Protection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1066DE-7B74-C955-D799-8FBC45485740}"/>
              </a:ext>
            </a:extLst>
          </p:cNvPr>
          <p:cNvSpPr/>
          <p:nvPr/>
        </p:nvSpPr>
        <p:spPr bwMode="auto">
          <a:xfrm>
            <a:off x="7162800" y="4724400"/>
            <a:ext cx="2895600" cy="1143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Thread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Concurrency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151069"/>
      </p:ext>
    </p:extLst>
  </p:cSld>
  <p:clrMapOvr>
    <a:masterClrMapping/>
  </p:clrMapOvr>
  <p:transition advTm="733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you need is love (and a stack)</a:t>
            </a:r>
            <a:endParaRPr lang="en-US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48AC86-A463-BC0D-15ED-C62D73AE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4953000" cy="2438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>
                <a:solidFill>
                  <a:schemeClr val="accent1"/>
                </a:solidFill>
              </a:rPr>
              <a:t>No protection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Threads inside the same process and are not isolated from each other</a:t>
            </a:r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86A7A4-81B6-A905-7B4F-A4647014D218}"/>
              </a:ext>
            </a:extLst>
          </p:cNvPr>
          <p:cNvSpPr txBox="1">
            <a:spLocks/>
          </p:cNvSpPr>
          <p:nvPr/>
        </p:nvSpPr>
        <p:spPr bwMode="auto">
          <a:xfrm>
            <a:off x="6400800" y="1447800"/>
            <a:ext cx="4953000" cy="2438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b="1" kern="0">
                <a:solidFill>
                  <a:schemeClr val="accent1"/>
                </a:solidFill>
              </a:rPr>
              <a:t>Individual execution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Threads execute disjoint instruction streams. Need own execution context</a:t>
            </a:r>
          </a:p>
          <a:p>
            <a:pPr marL="0" indent="0" algn="ctr">
              <a:buFontTx/>
              <a:buNone/>
            </a:pPr>
            <a:endParaRPr lang="en-US" kern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E39A97-39AB-9EBB-C3F5-4B085381C978}"/>
              </a:ext>
            </a:extLst>
          </p:cNvPr>
          <p:cNvSpPr txBox="1">
            <a:spLocks/>
          </p:cNvSpPr>
          <p:nvPr/>
        </p:nvSpPr>
        <p:spPr bwMode="auto">
          <a:xfrm>
            <a:off x="685800" y="4495800"/>
            <a:ext cx="495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Share an address space</a:t>
            </a:r>
          </a:p>
          <a:p>
            <a:pPr marL="0" indent="0" algn="ctr">
              <a:buFontTx/>
              <a:buNone/>
            </a:pPr>
            <a:r>
              <a:rPr lang="en-US" kern="0"/>
              <a:t>&amp; share IO state (FDs)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445E9C4-1B61-D5F0-6B60-1D412A2C74A0}"/>
              </a:ext>
            </a:extLst>
          </p:cNvPr>
          <p:cNvSpPr/>
          <p:nvPr/>
        </p:nvSpPr>
        <p:spPr bwMode="auto">
          <a:xfrm>
            <a:off x="2857499" y="3581400"/>
            <a:ext cx="609602" cy="762000"/>
          </a:xfrm>
          <a:prstGeom prst="down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51D3B5-39AF-5C0F-8420-E78621A2DE05}"/>
              </a:ext>
            </a:extLst>
          </p:cNvPr>
          <p:cNvSpPr txBox="1">
            <a:spLocks/>
          </p:cNvSpPr>
          <p:nvPr/>
        </p:nvSpPr>
        <p:spPr bwMode="auto">
          <a:xfrm>
            <a:off x="5867400" y="4495800"/>
            <a:ext cx="6172199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Individual stack, register state (including EIP, ESP, EBP)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901672C-3F03-ACB9-830E-A5D323F47538}"/>
              </a:ext>
            </a:extLst>
          </p:cNvPr>
          <p:cNvSpPr/>
          <p:nvPr/>
        </p:nvSpPr>
        <p:spPr bwMode="auto">
          <a:xfrm>
            <a:off x="8534400" y="3581400"/>
            <a:ext cx="609602" cy="762000"/>
          </a:xfrm>
          <a:prstGeom prst="down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183800"/>
      </p:ext>
    </p:extLst>
  </p:cSld>
  <p:clrMapOvr>
    <a:masterClrMapping/>
  </p:clrMapOvr>
  <p:transition advTm="843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  <p:bldP spid="11" grpId="0"/>
      <p:bldP spid="13" grpId="0" animBg="1"/>
      <p:bldP spid="14" grpId="0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0DE6C-9E22-2A9A-0918-AA3DA90BDFC9}"/>
              </a:ext>
            </a:extLst>
          </p:cNvPr>
          <p:cNvSpPr/>
          <p:nvPr/>
        </p:nvSpPr>
        <p:spPr bwMode="auto">
          <a:xfrm rot="16200000">
            <a:off x="3886200" y="-1981200"/>
            <a:ext cx="4953000" cy="108966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>
                <a:latin typeface="+mn-lt"/>
              </a:rPr>
              <a:t>PCB</a:t>
            </a:r>
            <a:endParaRPr kumimoji="0" 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you need is love (and a stack)</a:t>
            </a:r>
            <a:endParaRPr lang="en-US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31F54F-8588-D810-B0B1-50C204A40017}"/>
              </a:ext>
            </a:extLst>
          </p:cNvPr>
          <p:cNvSpPr/>
          <p:nvPr/>
        </p:nvSpPr>
        <p:spPr bwMode="auto">
          <a:xfrm>
            <a:off x="2418522" y="1600200"/>
            <a:ext cx="2514600" cy="6162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Code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6BCBD4-AD41-23E8-576E-A25512AF9156}"/>
              </a:ext>
            </a:extLst>
          </p:cNvPr>
          <p:cNvSpPr/>
          <p:nvPr/>
        </p:nvSpPr>
        <p:spPr bwMode="auto">
          <a:xfrm>
            <a:off x="2418522" y="2288484"/>
            <a:ext cx="2514600" cy="61622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Data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6F0188-2FA6-E4B0-3334-720FD2534DF6}"/>
              </a:ext>
            </a:extLst>
          </p:cNvPr>
          <p:cNvSpPr/>
          <p:nvPr/>
        </p:nvSpPr>
        <p:spPr bwMode="auto">
          <a:xfrm>
            <a:off x="2418522" y="3223586"/>
            <a:ext cx="2514600" cy="10519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File Descriptor Table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7ACDCD-1E4E-1E5A-97BB-760061D451FA}"/>
              </a:ext>
            </a:extLst>
          </p:cNvPr>
          <p:cNvSpPr/>
          <p:nvPr/>
        </p:nvSpPr>
        <p:spPr bwMode="auto">
          <a:xfrm>
            <a:off x="5638800" y="1277178"/>
            <a:ext cx="2667000" cy="419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TCB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Thread 1 </a:t>
            </a: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609350-9DCF-0F5B-74C3-0AAF7E31CDAE}"/>
              </a:ext>
            </a:extLst>
          </p:cNvPr>
          <p:cNvSpPr/>
          <p:nvPr/>
        </p:nvSpPr>
        <p:spPr bwMode="auto">
          <a:xfrm>
            <a:off x="5867400" y="2269424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Saved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Registers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4D64B5-85B3-B938-CEB1-B20B1F4CDA5F}"/>
              </a:ext>
            </a:extLst>
          </p:cNvPr>
          <p:cNvSpPr/>
          <p:nvPr/>
        </p:nvSpPr>
        <p:spPr bwMode="auto">
          <a:xfrm>
            <a:off x="2418522" y="4431189"/>
            <a:ext cx="2514600" cy="103698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Heap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18E066-ACC0-4390-4AF7-923FC321C94B}"/>
              </a:ext>
            </a:extLst>
          </p:cNvPr>
          <p:cNvSpPr/>
          <p:nvPr/>
        </p:nvSpPr>
        <p:spPr bwMode="auto">
          <a:xfrm>
            <a:off x="5893904" y="3264983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Stack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2BF4C8-10C1-4C11-2154-6743EB1436EC}"/>
              </a:ext>
            </a:extLst>
          </p:cNvPr>
          <p:cNvSpPr/>
          <p:nvPr/>
        </p:nvSpPr>
        <p:spPr bwMode="auto">
          <a:xfrm>
            <a:off x="5893904" y="4297839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Metadata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30892E-1D53-85C7-FB71-4FABA0177311}"/>
              </a:ext>
            </a:extLst>
          </p:cNvPr>
          <p:cNvSpPr/>
          <p:nvPr/>
        </p:nvSpPr>
        <p:spPr bwMode="auto">
          <a:xfrm>
            <a:off x="8610601" y="1244048"/>
            <a:ext cx="2667000" cy="4191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TCB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u="sng">
                <a:latin typeface="+mn-lt"/>
              </a:rPr>
              <a:t>Thread 2 </a:t>
            </a:r>
            <a:endParaRPr kumimoji="0" lang="en-US" sz="1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D81C7DA-858C-BCAE-3361-E1F930F79A84}"/>
              </a:ext>
            </a:extLst>
          </p:cNvPr>
          <p:cNvSpPr/>
          <p:nvPr/>
        </p:nvSpPr>
        <p:spPr bwMode="auto">
          <a:xfrm>
            <a:off x="8839201" y="2236294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Saved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Registers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E529CE-7685-2A1A-CE41-CE56F39A462D}"/>
              </a:ext>
            </a:extLst>
          </p:cNvPr>
          <p:cNvSpPr/>
          <p:nvPr/>
        </p:nvSpPr>
        <p:spPr bwMode="auto">
          <a:xfrm>
            <a:off x="8865705" y="3231853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>
                <a:latin typeface="+mn-lt"/>
              </a:rPr>
              <a:t>Stack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B8B1227-ECB7-C7BC-C9CD-7A777BB31E1B}"/>
              </a:ext>
            </a:extLst>
          </p:cNvPr>
          <p:cNvSpPr/>
          <p:nvPr/>
        </p:nvSpPr>
        <p:spPr bwMode="auto">
          <a:xfrm>
            <a:off x="8865705" y="4264709"/>
            <a:ext cx="2209800" cy="832403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Metadata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029566"/>
      </p:ext>
    </p:extLst>
  </p:cSld>
  <p:clrMapOvr>
    <a:masterClrMapping/>
  </p:clrMapOvr>
  <p:transition advTm="55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9" grpId="0" animBg="1"/>
      <p:bldP spid="16" grpId="0" animBg="1"/>
      <p:bldP spid="4" grpId="0" animBg="1"/>
      <p:bldP spid="7" grpId="0" animBg="1"/>
      <p:bldP spid="10" grpId="0" animBg="1"/>
      <p:bldP spid="12" grpId="0" animBg="1"/>
      <p:bldP spid="14" grpId="0" animBg="1"/>
      <p:bldP spid="17" grpId="0" animBg="1"/>
      <p:bldP spid="20" grpId="0" animBg="1"/>
      <p:bldP spid="22" grpId="0" animBg="1"/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C53E-9129-97D6-2E93-43E4D697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Thread, Two Abstractions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6E30FE-1281-72BB-2E1A-48212855C1A9}"/>
              </a:ext>
            </a:extLst>
          </p:cNvPr>
          <p:cNvSpPr/>
          <p:nvPr/>
        </p:nvSpPr>
        <p:spPr bwMode="auto">
          <a:xfrm>
            <a:off x="1470992" y="1295400"/>
            <a:ext cx="37338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User Threads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88B08B-76C1-2ADD-19FC-ABF8D79A30D9}"/>
              </a:ext>
            </a:extLst>
          </p:cNvPr>
          <p:cNvSpPr/>
          <p:nvPr/>
        </p:nvSpPr>
        <p:spPr bwMode="auto">
          <a:xfrm>
            <a:off x="7696200" y="1295400"/>
            <a:ext cx="3733800" cy="762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>
                <a:latin typeface="+mn-lt"/>
              </a:rPr>
              <a:t>Kernel Threads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F6FF6-D6DE-C3BF-0195-51C92150CAF4}"/>
              </a:ext>
            </a:extLst>
          </p:cNvPr>
          <p:cNvSpPr txBox="1"/>
          <p:nvPr/>
        </p:nvSpPr>
        <p:spPr>
          <a:xfrm>
            <a:off x="152400" y="251561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One PCB for the process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>
                <a:latin typeface="+mn-lt"/>
              </a:rPr>
              <a:t>Each thread has own TCB stored in heap of process. 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>
                <a:latin typeface="+mn-lt"/>
              </a:rPr>
              <a:t>Threads in user-space only. Invisible to kernel</a:t>
            </a:r>
          </a:p>
          <a:p>
            <a:pPr algn="ctr"/>
            <a:endParaRPr lang="en-US" sz="2400" b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4F90B-0412-5FE2-DD67-54A8F4DBA4E8}"/>
              </a:ext>
            </a:extLst>
          </p:cNvPr>
          <p:cNvSpPr txBox="1"/>
          <p:nvPr/>
        </p:nvSpPr>
        <p:spPr>
          <a:xfrm>
            <a:off x="6629400" y="2515612"/>
            <a:ext cx="5486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Each thread has own TCB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>
                <a:latin typeface="+mn-lt"/>
              </a:rPr>
              <a:t>Each thread individually schedulable. </a:t>
            </a:r>
          </a:p>
          <a:p>
            <a:pPr algn="ctr"/>
            <a:endParaRPr lang="en-US" sz="2400" b="0">
              <a:latin typeface="+mn-lt"/>
            </a:endParaRPr>
          </a:p>
          <a:p>
            <a:pPr algn="ctr"/>
            <a:r>
              <a:rPr lang="en-US" sz="2400" b="0">
                <a:latin typeface="+mn-lt"/>
              </a:rPr>
              <a:t>Requires mode switch to switch threads</a:t>
            </a:r>
          </a:p>
          <a:p>
            <a:pPr algn="ctr"/>
            <a:endParaRPr lang="en-US" sz="2400" b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4554523"/>
      </p:ext>
    </p:extLst>
  </p:cSld>
  <p:clrMapOvr>
    <a:masterClrMapping/>
  </p:clrMapOvr>
  <p:transition advTm="1266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C53E-9129-97D6-2E93-43E4D697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Threads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F6FF6-D6DE-C3BF-0195-51C92150CAF4}"/>
              </a:ext>
            </a:extLst>
          </p:cNvPr>
          <p:cNvSpPr txBox="1"/>
          <p:nvPr/>
        </p:nvSpPr>
        <p:spPr>
          <a:xfrm>
            <a:off x="571500" y="1371600"/>
            <a:ext cx="11049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Run mini-OS/scheduler in user space</a:t>
            </a:r>
          </a:p>
          <a:p>
            <a:pPr algn="ctr"/>
            <a:r>
              <a:rPr lang="en-US" sz="2400" b="0" dirty="0">
                <a:latin typeface="+mn-lt"/>
              </a:rPr>
              <a:t> 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Real OS is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unaware of threads</a:t>
            </a:r>
            <a:r>
              <a:rPr lang="en-US" sz="2400" b="0" dirty="0">
                <a:latin typeface="+mn-lt"/>
              </a:rPr>
              <a:t>. Stores a single PCB for all user threads within the same process</a:t>
            </a:r>
          </a:p>
          <a:p>
            <a:pPr algn="ctr"/>
            <a:r>
              <a:rPr lang="en-US" sz="2400" b="0" dirty="0">
                <a:latin typeface="+mn-lt"/>
              </a:rPr>
              <a:t> 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	Each thread has associated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Thread Control Block </a:t>
            </a:r>
            <a:r>
              <a:rPr lang="en-US" sz="2400" b="0" dirty="0">
                <a:latin typeface="+mn-lt"/>
              </a:rPr>
              <a:t>(TCB) kept by process in heap 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+mn-lt"/>
              </a:rPr>
              <a:t> User-level threads incur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lower overhead </a:t>
            </a:r>
            <a:r>
              <a:rPr lang="en-US" sz="2400" b="0" dirty="0">
                <a:latin typeface="+mn-lt"/>
              </a:rPr>
              <a:t>than kernel-level thread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2194896"/>
      </p:ext>
    </p:extLst>
  </p:cSld>
  <p:clrMapOvr>
    <a:masterClrMapping/>
  </p:clrMapOvr>
  <p:transition advTm="10851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0675-F1B6-3239-5CB1-F0443DD3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A3BB-6192-0770-5C0D-644D4AFC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600"/>
            <a:ext cx="105664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Kernel knows about threads.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Schedules each thread </a:t>
            </a:r>
            <a:r>
              <a:rPr lang="en-US" dirty="0">
                <a:solidFill>
                  <a:schemeClr val="accent1"/>
                </a:solidFill>
              </a:rPr>
              <a:t>individually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Each thread has a </a:t>
            </a:r>
            <a:r>
              <a:rPr lang="en-US" dirty="0">
                <a:solidFill>
                  <a:schemeClr val="accent1"/>
                </a:solidFill>
              </a:rPr>
              <a:t>separate PCB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PCBs of threads mapped in the same process share address space, files, code/data. </a:t>
            </a:r>
          </a:p>
          <a:p>
            <a:pPr marL="0" indent="0" algn="ctr">
              <a:buNone/>
            </a:pPr>
            <a:r>
              <a:rPr lang="en-US" dirty="0"/>
              <a:t>Different stack and registers.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Context-switching requires a </a:t>
            </a:r>
            <a:r>
              <a:rPr lang="en-US" dirty="0">
                <a:solidFill>
                  <a:schemeClr val="accent1"/>
                </a:solidFill>
              </a:rPr>
              <a:t>mode switch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575202"/>
      </p:ext>
    </p:extLst>
  </p:cSld>
  <p:clrMapOvr>
    <a:masterClrMapping/>
  </p:clrMapOvr>
  <p:transition advTm="1612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E7FB-B9FD-300C-C444-3616D5B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Threads vs Kernel Threads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9D925C-B671-1865-5539-720B2BF25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744133"/>
              </p:ext>
            </p:extLst>
          </p:nvPr>
        </p:nvGraphicFramePr>
        <p:xfrm>
          <a:off x="533400" y="1752600"/>
          <a:ext cx="10566399" cy="393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2133">
                  <a:extLst>
                    <a:ext uri="{9D8B030D-6E8A-4147-A177-3AD203B41FA5}">
                      <a16:colId xmlns:a16="http://schemas.microsoft.com/office/drawing/2014/main" val="2903301929"/>
                    </a:ext>
                  </a:extLst>
                </a:gridCol>
                <a:gridCol w="3522133">
                  <a:extLst>
                    <a:ext uri="{9D8B030D-6E8A-4147-A177-3AD203B41FA5}">
                      <a16:colId xmlns:a16="http://schemas.microsoft.com/office/drawing/2014/main" val="342240884"/>
                    </a:ext>
                  </a:extLst>
                </a:gridCol>
                <a:gridCol w="3522133">
                  <a:extLst>
                    <a:ext uri="{9D8B030D-6E8A-4147-A177-3AD203B41FA5}">
                      <a16:colId xmlns:a16="http://schemas.microsoft.com/office/drawing/2014/main" val="3925156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Kernel-Level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User-Level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0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Ease of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to implement: just like process, but with shared address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implementing user-level schedule and context switches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Handling System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can run blocking systems call concurrently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Blocking system call blocks all threads: needs OS support for non-blocking system calls (scheduler activations)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5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of Context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switch requires three context 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switch efficiently implemented in user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9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020280"/>
      </p:ext>
    </p:extLst>
  </p:cSld>
  <p:clrMapOvr>
    <a:masterClrMapping/>
  </p:clrMapOvr>
  <p:transition advTm="136883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D241-AC5D-D986-2EB6-763DA06E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(Kernel) Threads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F38B-F7E9-C7A4-4D46-0AB695FC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53340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</a:rPr>
              <a:t>To create a process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Call (internally)</a:t>
            </a:r>
          </a:p>
          <a:p>
            <a:pPr marL="0" indent="0" algn="ctr">
              <a:buNone/>
            </a:pPr>
            <a:r>
              <a:rPr lang="en-US"/>
              <a:t> </a:t>
            </a:r>
            <a:r>
              <a:rPr lang="en-US">
                <a:latin typeface="Courier"/>
              </a:rPr>
              <a:t>Clone</a:t>
            </a:r>
            <a:r>
              <a:rPr lang="en-US"/>
              <a:t> system call</a:t>
            </a:r>
          </a:p>
          <a:p>
            <a:pPr marL="0" indent="0" algn="ctr">
              <a:buNone/>
            </a:pPr>
            <a:r>
              <a:rPr lang="en-US"/>
              <a:t>(</a:t>
            </a:r>
            <a:r>
              <a:rPr lang="en-US" err="1">
                <a:latin typeface="Courier"/>
              </a:rPr>
              <a:t>do_fork</a:t>
            </a:r>
            <a:r>
              <a:rPr lang="en-US">
                <a:latin typeface="Courier"/>
              </a:rPr>
              <a:t>() </a:t>
            </a:r>
            <a:r>
              <a:rPr lang="en-US"/>
              <a:t>in </a:t>
            </a:r>
            <a:r>
              <a:rPr lang="en-US">
                <a:latin typeface="Courier"/>
              </a:rPr>
              <a:t>kernel/</a:t>
            </a:r>
            <a:r>
              <a:rPr lang="en-US" err="1">
                <a:latin typeface="Courier"/>
              </a:rPr>
              <a:t>fork.c</a:t>
            </a:r>
            <a:r>
              <a:rPr lang="en-US"/>
              <a:t>)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 Duplicate </a:t>
            </a:r>
            <a:r>
              <a:rPr lang="en-US" err="1">
                <a:latin typeface="Courier"/>
              </a:rPr>
              <a:t>task_struct</a:t>
            </a:r>
            <a:r>
              <a:rPr lang="en-US">
                <a:latin typeface="Courier"/>
              </a:rPr>
              <a:t>.</a:t>
            </a:r>
            <a:r>
              <a:rPr lang="en-US">
                <a:latin typeface="+mj-lt"/>
              </a:rPr>
              <a:t> </a:t>
            </a:r>
          </a:p>
          <a:p>
            <a:pPr marL="0" indent="0" algn="ctr">
              <a:buNone/>
            </a:pPr>
            <a:endParaRPr lang="en-US">
              <a:latin typeface="+mj-lt"/>
            </a:endParaRPr>
          </a:p>
          <a:p>
            <a:pPr marL="0" indent="0" algn="ctr">
              <a:buNone/>
            </a:pPr>
            <a:r>
              <a:rPr lang="en-US"/>
              <a:t>Mark new process as runnable</a:t>
            </a:r>
            <a:r>
              <a:rPr lang="en-US">
                <a:latin typeface="+mj-lt"/>
              </a:rPr>
              <a:t>. </a:t>
            </a:r>
          </a:p>
          <a:p>
            <a:pPr marL="0" indent="0" algn="ctr">
              <a:buNone/>
            </a:pPr>
            <a:endParaRPr lang="en-US">
              <a:latin typeface="+mj-lt"/>
            </a:endParaRPr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D97555-4DCB-9E13-848B-D37E2E86C935}"/>
              </a:ext>
            </a:extLst>
          </p:cNvPr>
          <p:cNvSpPr txBox="1">
            <a:spLocks/>
          </p:cNvSpPr>
          <p:nvPr/>
        </p:nvSpPr>
        <p:spPr bwMode="auto">
          <a:xfrm>
            <a:off x="6324600" y="1219200"/>
            <a:ext cx="53340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</a:rPr>
              <a:t>To create a thread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Call (internally)</a:t>
            </a:r>
          </a:p>
          <a:p>
            <a:pPr marL="0" indent="0" algn="ctr">
              <a:buFontTx/>
              <a:buNone/>
            </a:pPr>
            <a:r>
              <a:rPr lang="en-US" kern="0"/>
              <a:t> </a:t>
            </a:r>
            <a:r>
              <a:rPr lang="en-US" kern="0">
                <a:latin typeface="Courier"/>
              </a:rPr>
              <a:t>Clone</a:t>
            </a:r>
            <a:r>
              <a:rPr lang="en-US" kern="0"/>
              <a:t> system call</a:t>
            </a:r>
          </a:p>
          <a:p>
            <a:pPr marL="0" indent="0" algn="ctr">
              <a:buFontTx/>
              <a:buNone/>
            </a:pPr>
            <a:r>
              <a:rPr lang="en-US" kern="0"/>
              <a:t>(</a:t>
            </a:r>
            <a:r>
              <a:rPr lang="en-US" kern="0" err="1">
                <a:latin typeface="Courier"/>
              </a:rPr>
              <a:t>do_fork</a:t>
            </a:r>
            <a:r>
              <a:rPr lang="en-US" kern="0">
                <a:latin typeface="Courier"/>
              </a:rPr>
              <a:t>() </a:t>
            </a:r>
            <a:r>
              <a:rPr lang="en-US" kern="0"/>
              <a:t>in </a:t>
            </a:r>
            <a:r>
              <a:rPr lang="en-US" kern="0">
                <a:latin typeface="Courier"/>
              </a:rPr>
              <a:t>kernel/</a:t>
            </a:r>
            <a:r>
              <a:rPr lang="en-US" kern="0" err="1">
                <a:latin typeface="Courier"/>
              </a:rPr>
              <a:t>fork.c</a:t>
            </a:r>
            <a:r>
              <a:rPr lang="en-US" kern="0"/>
              <a:t>)</a:t>
            </a:r>
          </a:p>
          <a:p>
            <a:pPr marL="0" indent="0" algn="ctr">
              <a:buFontTx/>
              <a:buNone/>
            </a:pPr>
            <a:endParaRPr lang="en-US" kern="0"/>
          </a:p>
          <a:p>
            <a:pPr marL="0" indent="0" algn="ctr">
              <a:buFontTx/>
              <a:buNone/>
            </a:pPr>
            <a:r>
              <a:rPr lang="en-US" kern="0"/>
              <a:t> Duplicate </a:t>
            </a:r>
            <a:r>
              <a:rPr lang="en-US" kern="0" err="1">
                <a:latin typeface="Courier"/>
              </a:rPr>
              <a:t>task_struct</a:t>
            </a:r>
            <a:r>
              <a:rPr lang="en-US" kern="0">
                <a:latin typeface="Courier"/>
              </a:rPr>
              <a:t>.</a:t>
            </a:r>
            <a:r>
              <a:rPr lang="en-US" kern="0">
                <a:latin typeface="+mj-lt"/>
              </a:rPr>
              <a:t> </a:t>
            </a:r>
          </a:p>
          <a:p>
            <a:pPr marL="0" indent="0" algn="ctr">
              <a:buFontTx/>
              <a:buNone/>
            </a:pPr>
            <a:endParaRPr lang="en-US" kern="0">
              <a:latin typeface="+mj-lt"/>
            </a:endParaRPr>
          </a:p>
          <a:p>
            <a:pPr marL="0" indent="0" algn="ctr">
              <a:buFontTx/>
              <a:buNone/>
            </a:pPr>
            <a:r>
              <a:rPr lang="en-US" kern="0"/>
              <a:t>Mark new process as runnable</a:t>
            </a:r>
            <a:r>
              <a:rPr lang="en-US" kern="0">
                <a:latin typeface="+mj-lt"/>
              </a:rPr>
              <a:t>. </a:t>
            </a:r>
          </a:p>
          <a:p>
            <a:pPr marL="0" indent="0" algn="ctr">
              <a:buFontTx/>
              <a:buNone/>
            </a:pPr>
            <a:endParaRPr lang="en-US" kern="0">
              <a:latin typeface="+mj-lt"/>
            </a:endParaRPr>
          </a:p>
          <a:p>
            <a:pPr marL="0" indent="0" algn="ctr">
              <a:buFontTx/>
              <a:buNone/>
            </a:pPr>
            <a:endParaRPr lang="en-US" kern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BB43A60C-9F67-AC1B-0D42-BCA2D3AD1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101" y="1866900"/>
            <a:ext cx="3276600" cy="327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2045838"/>
      </p:ext>
    </p:extLst>
  </p:cSld>
  <p:clrMapOvr>
    <a:masterClrMapping/>
  </p:clrMapOvr>
  <p:transition advTm="1762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CBE-E7FE-4223-A10C-C7401DDC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43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Manipulating FDs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D65B-4656-43C5-BBFA-7496A743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126435"/>
            <a:ext cx="11074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Read data from open file using file descriptor:</a:t>
            </a:r>
            <a:br>
              <a:rPr lang="en-US" dirty="0">
                <a:latin typeface="+mn-lt"/>
                <a:cs typeface="Courier"/>
              </a:rPr>
            </a:br>
            <a:br>
              <a:rPr lang="en-US" dirty="0">
                <a:latin typeface="+mn-lt"/>
                <a:cs typeface="Courier"/>
              </a:rPr>
            </a:br>
            <a:r>
              <a:rPr lang="en-US" dirty="0">
                <a:latin typeface="+mn-lt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ssize_t</a:t>
            </a:r>
            <a:r>
              <a:rPr lang="en-US" sz="2000" dirty="0">
                <a:latin typeface="Courier"/>
                <a:cs typeface="Courier"/>
              </a:rPr>
              <a:t> read 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void *buffer, </a:t>
            </a:r>
            <a:r>
              <a:rPr lang="en-US" sz="2000" dirty="0" err="1">
                <a:latin typeface="Courier"/>
                <a:cs typeface="Courier"/>
              </a:rPr>
              <a:t>size_t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maxsize</a:t>
            </a:r>
            <a:r>
              <a:rPr lang="en-US" sz="2000" dirty="0">
                <a:latin typeface="Courier"/>
                <a:cs typeface="Courier"/>
              </a:rPr>
              <a:t>)</a:t>
            </a:r>
            <a:br>
              <a:rPr lang="en-US" sz="2000" dirty="0">
                <a:latin typeface="Courier"/>
                <a:cs typeface="Courier"/>
              </a:rPr>
            </a:br>
            <a:endParaRPr lang="en-US" sz="2000" dirty="0">
              <a:latin typeface="Courier"/>
              <a:cs typeface="Courier"/>
            </a:endParaRPr>
          </a:p>
          <a:p>
            <a:pPr marL="457200" lvl="1" indent="0">
              <a:buNone/>
            </a:pPr>
            <a:br>
              <a:rPr lang="en-US" dirty="0">
                <a:latin typeface="+mn-lt"/>
                <a:cs typeface="Courier"/>
              </a:rPr>
            </a:br>
            <a:endParaRPr lang="en-US" dirty="0">
              <a:latin typeface="+mn-lt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Write data to open file using file descriptor</a:t>
            </a:r>
            <a:br>
              <a:rPr lang="en-US" dirty="0">
                <a:latin typeface="+mn-lt"/>
                <a:cs typeface="Courier"/>
              </a:rPr>
            </a:br>
            <a:br>
              <a:rPr lang="en-US" dirty="0">
                <a:latin typeface="+mn-lt"/>
                <a:cs typeface="Courier"/>
              </a:rPr>
            </a:br>
            <a:r>
              <a:rPr lang="en-US" dirty="0">
                <a:latin typeface="+mn-lt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ssize_t</a:t>
            </a:r>
            <a:r>
              <a:rPr lang="en-US" sz="2000" dirty="0">
                <a:latin typeface="Courier"/>
                <a:cs typeface="Courier"/>
              </a:rPr>
              <a:t> write (int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const void *buffer, </a:t>
            </a:r>
            <a:r>
              <a:rPr lang="en-US" sz="2000" dirty="0" err="1">
                <a:latin typeface="Courier"/>
                <a:cs typeface="Courier"/>
              </a:rPr>
              <a:t>size_t</a:t>
            </a:r>
            <a:r>
              <a:rPr lang="en-US" sz="2000" dirty="0">
                <a:latin typeface="Courier"/>
                <a:cs typeface="Courier"/>
              </a:rPr>
              <a:t> size)</a:t>
            </a:r>
            <a:br>
              <a:rPr lang="en-US" sz="2000" dirty="0">
                <a:latin typeface="+mn-lt"/>
                <a:cs typeface="Courier"/>
              </a:rPr>
            </a:br>
            <a:endParaRPr lang="en-US" sz="2000" dirty="0">
              <a:latin typeface="+mn-lt"/>
              <a:cs typeface="Courier"/>
            </a:endParaRPr>
          </a:p>
          <a:p>
            <a:pPr marL="457200" lvl="1" indent="0">
              <a:buNone/>
            </a:pPr>
            <a:endParaRPr lang="en-US" dirty="0">
              <a:latin typeface="+mn-lt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"/>
              </a:rPr>
              <a:t>Reposition file offset within kernel</a:t>
            </a:r>
          </a:p>
          <a:p>
            <a:pPr marL="0" indent="0">
              <a:buNone/>
            </a:pPr>
            <a:br>
              <a:rPr lang="en-US" dirty="0">
                <a:latin typeface="Courier"/>
                <a:cs typeface="Courier"/>
              </a:rPr>
            </a:br>
            <a:r>
              <a:rPr lang="en-US" dirty="0">
                <a:latin typeface="Courier"/>
                <a:cs typeface="Courier"/>
              </a:rPr>
              <a:t>	</a:t>
            </a:r>
            <a:r>
              <a:rPr lang="en-US" sz="2000" dirty="0" err="1">
                <a:latin typeface="Courier"/>
                <a:cs typeface="Courier"/>
              </a:rPr>
              <a:t>off_t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lseek</a:t>
            </a:r>
            <a:r>
              <a:rPr lang="en-US" sz="2000" dirty="0">
                <a:latin typeface="Courier"/>
                <a:cs typeface="Courier"/>
              </a:rPr>
              <a:t> (int </a:t>
            </a:r>
            <a:r>
              <a:rPr lang="en-US" sz="2000" dirty="0" err="1">
                <a:latin typeface="Courier"/>
                <a:cs typeface="Courier"/>
              </a:rPr>
              <a:t>filedes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off_t</a:t>
            </a:r>
            <a:r>
              <a:rPr lang="en-US" sz="2000" dirty="0">
                <a:latin typeface="Courier"/>
                <a:cs typeface="Courier"/>
              </a:rPr>
              <a:t> offset, int whence)</a:t>
            </a:r>
          </a:p>
          <a:p>
            <a:endParaRPr lang="en-US" sz="2000" dirty="0">
              <a:latin typeface="+mn-lt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0675156"/>
      </p:ext>
    </p:extLst>
  </p:cSld>
  <p:clrMapOvr>
    <a:masterClrMapping/>
  </p:clrMapOvr>
  <p:transition advTm="749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D241-AC5D-D986-2EB6-763DA06E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(Kernel) Threads in Linux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95E92B-99B2-A9E2-3FCE-27E1AC35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53698"/>
            <a:ext cx="112268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Everything is a thread (</a:t>
            </a:r>
            <a:r>
              <a:rPr lang="en-US" err="1">
                <a:latin typeface="Courier"/>
              </a:rPr>
              <a:t>task_struct</a:t>
            </a:r>
            <a:r>
              <a:rPr lang="en-US"/>
              <a:t>)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Scheduler only schedules </a:t>
            </a:r>
            <a:r>
              <a:rPr lang="en-US" err="1">
                <a:latin typeface="Courier"/>
              </a:rPr>
              <a:t>task_struct</a:t>
            </a:r>
            <a:r>
              <a:rPr lang="en-US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D2835-6F94-F222-D8E7-2A38AAFA2D9F}"/>
              </a:ext>
            </a:extLst>
          </p:cNvPr>
          <p:cNvSpPr txBox="1"/>
          <p:nvPr/>
        </p:nvSpPr>
        <p:spPr>
          <a:xfrm>
            <a:off x="2057400" y="5528101"/>
            <a:ext cx="89158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n-lt"/>
              </a:rPr>
              <a:t>Processes are better viewed as the containers in which threads execute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830DE8-CD61-C86B-7ED6-46BA1CB6E494}"/>
              </a:ext>
            </a:extLst>
          </p:cNvPr>
          <p:cNvSpPr/>
          <p:nvPr/>
        </p:nvSpPr>
        <p:spPr bwMode="auto">
          <a:xfrm>
            <a:off x="457201" y="3048000"/>
            <a:ext cx="5328546" cy="1295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fork a process: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Invoke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clone(…)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9A3C27-0909-B121-F738-32A086AD5806}"/>
              </a:ext>
            </a:extLst>
          </p:cNvPr>
          <p:cNvSpPr/>
          <p:nvPr/>
        </p:nvSpPr>
        <p:spPr bwMode="auto">
          <a:xfrm>
            <a:off x="6406254" y="3048000"/>
            <a:ext cx="5252346" cy="1295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</a:t>
            </a:r>
            <a:r>
              <a:rPr lang="en-US">
                <a:latin typeface="+mn-lt"/>
              </a:rPr>
              <a:t>create a thread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Invoke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clone(</a:t>
            </a:r>
            <a:r>
              <a:rPr lang="en-US" sz="1800" b="0" i="0" u="none" strike="noStrike" baseline="0">
                <a:latin typeface="Courier"/>
              </a:rPr>
              <a:t>CLONE_VM | CLONE_FS | CLONE_FILES | CLONE_SIGHAND, 0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)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1A85016-5C40-BC5C-A288-5D16A524E2D4}"/>
              </a:ext>
            </a:extLst>
          </p:cNvPr>
          <p:cNvSpPr txBox="1">
            <a:spLocks/>
          </p:cNvSpPr>
          <p:nvPr/>
        </p:nvSpPr>
        <p:spPr bwMode="auto">
          <a:xfrm>
            <a:off x="1219200" y="4710752"/>
            <a:ext cx="10591800" cy="4989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1800" kern="0"/>
              <a:t>CLONE_VM: Share address space. CLONE_FS: share file system. CLONE_FILES: share open files. CLONE_SIGHAND: share handlers with parents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148372"/>
      </p:ext>
    </p:extLst>
  </p:cSld>
  <p:clrMapOvr>
    <a:masterClrMapping/>
  </p:clrMapOvr>
  <p:transition advTm="148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 animBg="1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7FDA-695D-F584-7FA1-302C4ABA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/>
              <a:t>OS Library API for Threads (</a:t>
            </a:r>
            <a:r>
              <a:rPr lang="en-US" dirty="0" err="1"/>
              <a:t>pThreads</a:t>
            </a:r>
            <a:r>
              <a:rPr lang="en-US" dirty="0"/>
              <a:t>)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F5E47-0701-372A-EED8-F84FAB7457B2}"/>
              </a:ext>
            </a:extLst>
          </p:cNvPr>
          <p:cNvSpPr txBox="1"/>
          <p:nvPr/>
        </p:nvSpPr>
        <p:spPr>
          <a:xfrm>
            <a:off x="0" y="114300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Courier"/>
              </a:rPr>
              <a:t>int </a:t>
            </a:r>
            <a:r>
              <a:rPr lang="en-US" sz="2400" b="0" dirty="0" err="1">
                <a:latin typeface="Courier"/>
              </a:rPr>
              <a:t>pthread_create</a:t>
            </a:r>
            <a:r>
              <a:rPr lang="en-US" sz="2400" b="0" dirty="0">
                <a:latin typeface="Courier"/>
              </a:rPr>
              <a:t>(</a:t>
            </a:r>
            <a:r>
              <a:rPr lang="en-US" sz="2400" b="0" dirty="0" err="1">
                <a:latin typeface="Courier"/>
              </a:rPr>
              <a:t>pthread_t</a:t>
            </a:r>
            <a:r>
              <a:rPr lang="en-US" sz="2400" b="0" dirty="0">
                <a:latin typeface="Courier"/>
              </a:rPr>
              <a:t> *thread, … </a:t>
            </a:r>
            <a:br>
              <a:rPr lang="en-US" sz="2400" b="0" dirty="0">
                <a:latin typeface="Courier"/>
              </a:rPr>
            </a:br>
            <a:r>
              <a:rPr lang="en-US" sz="2400" b="0" dirty="0">
                <a:latin typeface="Courier"/>
              </a:rPr>
              <a:t>                   void *(*</a:t>
            </a:r>
            <a:r>
              <a:rPr lang="en-US" sz="2400" b="0" dirty="0" err="1">
                <a:latin typeface="Courier"/>
              </a:rPr>
              <a:t>start_routine</a:t>
            </a:r>
            <a:r>
              <a:rPr lang="en-US" sz="2400" b="0" dirty="0">
                <a:latin typeface="Courier"/>
              </a:rPr>
              <a:t>)(void*),  void *</a:t>
            </a:r>
            <a:r>
              <a:rPr lang="en-US" sz="2400" b="0" dirty="0" err="1">
                <a:latin typeface="Courier"/>
              </a:rPr>
              <a:t>arg</a:t>
            </a:r>
            <a:r>
              <a:rPr lang="en-US" sz="2400" b="0" dirty="0">
                <a:latin typeface="Courier"/>
              </a:rPr>
              <a:t>);</a:t>
            </a:r>
          </a:p>
          <a:p>
            <a:pPr algn="ctr"/>
            <a:r>
              <a:rPr lang="en-US" sz="2400" b="0" dirty="0">
                <a:latin typeface="+mn-lt"/>
              </a:rPr>
              <a:t>Thread created and runs </a:t>
            </a:r>
            <a:r>
              <a:rPr lang="en-US" sz="2400" b="0" dirty="0" err="1">
                <a:latin typeface="Courier"/>
              </a:rPr>
              <a:t>start_routine</a:t>
            </a:r>
            <a:endParaRPr lang="en-US" sz="2400" b="0" dirty="0">
              <a:latin typeface="+mn-lt"/>
            </a:endParaRP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Courier"/>
              </a:rPr>
              <a:t>void </a:t>
            </a:r>
            <a:r>
              <a:rPr lang="en-US" sz="2400" b="0" dirty="0" err="1">
                <a:latin typeface="Courier"/>
              </a:rPr>
              <a:t>pthread_exit</a:t>
            </a:r>
            <a:r>
              <a:rPr lang="en-US" sz="2400" b="0" dirty="0">
                <a:latin typeface="Courier"/>
              </a:rPr>
              <a:t>(void *</a:t>
            </a:r>
            <a:r>
              <a:rPr lang="en-US" sz="2400" b="0" dirty="0" err="1">
                <a:latin typeface="Courier"/>
              </a:rPr>
              <a:t>value_ptr</a:t>
            </a:r>
            <a:r>
              <a:rPr lang="en-US" sz="2400" b="0" dirty="0">
                <a:latin typeface="Courier"/>
              </a:rPr>
              <a:t>); </a:t>
            </a:r>
          </a:p>
          <a:p>
            <a:pPr algn="ctr"/>
            <a:r>
              <a:rPr lang="en-US" sz="2400" b="0" dirty="0">
                <a:latin typeface="+mn-lt"/>
              </a:rPr>
              <a:t>Terminates thread and makes </a:t>
            </a:r>
            <a:r>
              <a:rPr lang="en-US" sz="2400" b="0" dirty="0" err="1">
                <a:latin typeface="+mn-lt"/>
              </a:rPr>
              <a:t>value_ptr</a:t>
            </a:r>
            <a:r>
              <a:rPr lang="en-US" sz="2400" b="0" dirty="0">
                <a:latin typeface="+mn-lt"/>
              </a:rPr>
              <a:t> available to any successful join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Courier"/>
              </a:rPr>
              <a:t>int </a:t>
            </a:r>
            <a:r>
              <a:rPr lang="en-US" sz="2400" b="0" dirty="0" err="1">
                <a:latin typeface="Courier"/>
              </a:rPr>
              <a:t>pthread_yield</a:t>
            </a:r>
            <a:r>
              <a:rPr lang="en-US" sz="2400" b="0" dirty="0">
                <a:latin typeface="Courier"/>
              </a:rPr>
              <a:t>(); </a:t>
            </a:r>
          </a:p>
          <a:p>
            <a:pPr algn="ctr"/>
            <a:r>
              <a:rPr lang="en-US" sz="2400" b="0" dirty="0">
                <a:latin typeface="+mn-lt"/>
              </a:rPr>
              <a:t>Causes thread to yield the CPU to other threads </a:t>
            </a:r>
          </a:p>
          <a:p>
            <a:pPr algn="ctr"/>
            <a:endParaRPr lang="en-US" sz="2400" b="0" dirty="0">
              <a:latin typeface="+mn-lt"/>
            </a:endParaRPr>
          </a:p>
          <a:p>
            <a:pPr algn="ctr"/>
            <a:r>
              <a:rPr lang="en-US" sz="2400" b="0" dirty="0">
                <a:latin typeface="Courier"/>
              </a:rPr>
              <a:t>int </a:t>
            </a:r>
            <a:r>
              <a:rPr lang="en-US" sz="2400" b="0" dirty="0" err="1">
                <a:latin typeface="Courier"/>
              </a:rPr>
              <a:t>pthread_join</a:t>
            </a:r>
            <a:r>
              <a:rPr lang="en-US" sz="2400" b="0" dirty="0">
                <a:latin typeface="Courier"/>
              </a:rPr>
              <a:t>(</a:t>
            </a:r>
            <a:r>
              <a:rPr lang="en-US" sz="2400" b="0" dirty="0" err="1">
                <a:latin typeface="Courier"/>
              </a:rPr>
              <a:t>pthread_t</a:t>
            </a:r>
            <a:r>
              <a:rPr lang="en-US" sz="2400" b="0" dirty="0">
                <a:latin typeface="Courier"/>
              </a:rPr>
              <a:t> thread, void **</a:t>
            </a:r>
            <a:r>
              <a:rPr lang="en-US" sz="2400" b="0" dirty="0" err="1">
                <a:latin typeface="Courier"/>
              </a:rPr>
              <a:t>value_ptr</a:t>
            </a:r>
            <a:r>
              <a:rPr lang="en-US" sz="2400" b="0" dirty="0">
                <a:latin typeface="Courier"/>
              </a:rPr>
              <a:t>); </a:t>
            </a:r>
          </a:p>
          <a:p>
            <a:pPr algn="ctr"/>
            <a:r>
              <a:rPr lang="en-US" sz="2400" b="0" dirty="0">
                <a:latin typeface="+mn-lt"/>
              </a:rPr>
              <a:t>Suspends execution of calling thread until target thread terminates.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643258"/>
      </p:ext>
    </p:extLst>
  </p:cSld>
  <p:clrMapOvr>
    <a:masterClrMapping/>
  </p:clrMapOvr>
  <p:transition advTm="2539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D1E4-8FAE-12B3-7C0D-C689F529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Example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04AC90-6274-8DB5-2399-B852C5FEC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97536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Courier"/>
              </a:rPr>
              <a:t> void *</a:t>
            </a:r>
            <a:r>
              <a:rPr lang="en-US" sz="2000" b="0" i="0" u="none" strike="noStrike" baseline="0" dirty="0" err="1">
                <a:latin typeface="Courier"/>
              </a:rPr>
              <a:t>mythread</a:t>
            </a:r>
            <a:r>
              <a:rPr lang="en-US" sz="2000" b="0" i="0" u="none" strike="noStrike" baseline="0" dirty="0">
                <a:latin typeface="Courier"/>
              </a:rPr>
              <a:t>(void *</a:t>
            </a:r>
            <a:r>
              <a:rPr lang="en-US" sz="2000" b="0" i="0" u="none" strike="noStrike" baseline="0" dirty="0" err="1">
                <a:latin typeface="Courier"/>
              </a:rPr>
              <a:t>arg</a:t>
            </a:r>
            <a:r>
              <a:rPr lang="en-US" sz="2000" b="0" i="0" u="none" strike="noStrike" baseline="0" dirty="0">
                <a:latin typeface="Courier"/>
              </a:rPr>
              <a:t>) {</a:t>
            </a:r>
          </a:p>
          <a:p>
            <a:pPr algn="l"/>
            <a:r>
              <a:rPr lang="pt-BR" sz="2000" b="0" i="0" u="none" strike="noStrike" baseline="0" dirty="0">
                <a:latin typeface="Courier"/>
              </a:rPr>
              <a:t>    printf("%s\n", (char *) arg);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 return NULL;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}</a:t>
            </a:r>
          </a:p>
          <a:p>
            <a:pPr algn="l"/>
            <a:endParaRPr lang="en-US" sz="2000" b="0" i="0" u="none" strike="noStrike" baseline="0" dirty="0">
              <a:latin typeface="Courier"/>
            </a:endParaRP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int main(int </a:t>
            </a:r>
            <a:r>
              <a:rPr lang="en-US" sz="2000" b="0" i="0" u="none" strike="noStrike" baseline="0" dirty="0" err="1">
                <a:latin typeface="Courier"/>
              </a:rPr>
              <a:t>argc</a:t>
            </a:r>
            <a:r>
              <a:rPr lang="en-US" sz="2000" b="0" i="0" u="none" strike="noStrike" baseline="0" dirty="0">
                <a:latin typeface="Courier"/>
              </a:rPr>
              <a:t>, char *</a:t>
            </a:r>
            <a:r>
              <a:rPr lang="en-US" sz="2000" b="0" i="0" u="none" strike="noStrike" baseline="0" dirty="0" err="1">
                <a:latin typeface="Courier"/>
              </a:rPr>
              <a:t>argv</a:t>
            </a:r>
            <a:r>
              <a:rPr lang="en-US" sz="2000" b="0" i="0" u="none" strike="noStrike" baseline="0" dirty="0">
                <a:latin typeface="Courier"/>
              </a:rPr>
              <a:t>[]) {</a:t>
            </a:r>
          </a:p>
          <a:p>
            <a:pPr algn="l"/>
            <a:r>
              <a:rPr lang="en-US" sz="2000" b="0" dirty="0">
                <a:latin typeface="Courier"/>
              </a:rPr>
              <a:t>  </a:t>
            </a:r>
            <a:r>
              <a:rPr lang="en-US" sz="2000" b="0" i="0" u="none" strike="noStrike" baseline="0" dirty="0">
                <a:latin typeface="Courier"/>
              </a:rPr>
              <a:t> </a:t>
            </a:r>
            <a:r>
              <a:rPr lang="en-US" sz="2000" b="0" i="0" u="none" strike="noStrike" baseline="0" dirty="0" err="1">
                <a:latin typeface="Courier"/>
              </a:rPr>
              <a:t>pthread_t</a:t>
            </a:r>
            <a:r>
              <a:rPr lang="en-US" sz="2000" b="0" i="0" u="none" strike="noStrike" baseline="0" dirty="0">
                <a:latin typeface="Courier"/>
              </a:rPr>
              <a:t> p1, p2;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i="0" u="none" strike="noStrike" baseline="0" dirty="0" err="1">
                <a:latin typeface="Courier"/>
              </a:rPr>
              <a:t>printf</a:t>
            </a:r>
            <a:r>
              <a:rPr lang="en-US" sz="2000" b="0" i="0" u="none" strike="noStrike" baseline="0" dirty="0">
                <a:latin typeface="Courier"/>
              </a:rPr>
              <a:t>("main: begin\n");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thread_create</a:t>
            </a:r>
            <a:r>
              <a:rPr lang="en-US" sz="2000" b="0" i="0" u="none" strike="noStrike" baseline="0" dirty="0">
                <a:latin typeface="Courier"/>
              </a:rPr>
              <a:t>(&amp;p1, NULL, </a:t>
            </a:r>
            <a:r>
              <a:rPr lang="en-US" sz="2000" b="0" i="0" u="none" strike="noStrike" baseline="0" dirty="0" err="1">
                <a:latin typeface="Courier"/>
              </a:rPr>
              <a:t>mythread</a:t>
            </a:r>
            <a:r>
              <a:rPr lang="en-US" sz="2000" b="0" i="0" u="none" strike="noStrike" baseline="0" dirty="0">
                <a:latin typeface="Courier"/>
              </a:rPr>
              <a:t>, "A");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thread_create</a:t>
            </a:r>
            <a:r>
              <a:rPr lang="en-US" sz="2000" b="0" i="0" u="none" strike="noStrike" baseline="0" dirty="0">
                <a:latin typeface="Courier"/>
              </a:rPr>
              <a:t>(&amp;p2, NULL, </a:t>
            </a:r>
            <a:r>
              <a:rPr lang="en-US" sz="2000" b="0" i="0" u="none" strike="noStrike" baseline="0" dirty="0" err="1">
                <a:latin typeface="Courier"/>
              </a:rPr>
              <a:t>mythread</a:t>
            </a:r>
            <a:r>
              <a:rPr lang="en-US" sz="2000" b="0" i="0" u="none" strike="noStrike" baseline="0" dirty="0">
                <a:latin typeface="Courier"/>
              </a:rPr>
              <a:t>, "B");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// join waits for the threads to finish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thread_join</a:t>
            </a:r>
            <a:r>
              <a:rPr lang="en-US" sz="2000" b="0" i="0" u="none" strike="noStrike" baseline="0" dirty="0">
                <a:latin typeface="Courier"/>
              </a:rPr>
              <a:t>(p1, NULL);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</a:t>
            </a:r>
            <a:r>
              <a:rPr lang="en-US" sz="2000" b="0" dirty="0">
                <a:latin typeface="Courier"/>
              </a:rPr>
              <a:t>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thread_join</a:t>
            </a:r>
            <a:r>
              <a:rPr lang="en-US" sz="2000" b="0" i="0" u="none" strike="noStrike" baseline="0" dirty="0">
                <a:latin typeface="Courier"/>
              </a:rPr>
              <a:t>(p2, NULL);</a:t>
            </a:r>
          </a:p>
          <a:p>
            <a:pPr algn="l"/>
            <a:r>
              <a:rPr lang="en-US" sz="2000" b="0" i="0" u="none" strike="noStrike" baseline="0" dirty="0">
                <a:latin typeface="Courier"/>
              </a:rPr>
              <a:t>   </a:t>
            </a:r>
            <a:r>
              <a:rPr lang="en-US" sz="2000" b="0" dirty="0" err="1">
                <a:latin typeface="Courier"/>
              </a:rPr>
              <a:t>p</a:t>
            </a:r>
            <a:r>
              <a:rPr lang="en-US" sz="2000" b="0" i="0" u="none" strike="noStrike" baseline="0" dirty="0" err="1">
                <a:latin typeface="Courier"/>
              </a:rPr>
              <a:t>rintf</a:t>
            </a:r>
            <a:r>
              <a:rPr lang="en-US" sz="2000" b="0" i="0" u="none" strike="noStrike" baseline="0" dirty="0">
                <a:latin typeface="Courier"/>
              </a:rPr>
              <a:t>("main: end\n");</a:t>
            </a:r>
          </a:p>
          <a:p>
            <a:pPr algn="l"/>
            <a:r>
              <a:rPr kumimoji="0" lang="en-US" altLang="en-US" sz="2000" b="0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47492035"/>
      </p:ext>
    </p:extLst>
  </p:cSld>
  <p:clrMapOvr>
    <a:masterClrMapping/>
  </p:clrMapOvr>
  <p:transition advTm="105727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FF50-CB0A-E53C-7E81-080E83B4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C701-0F62-D6FD-3381-3CD1E376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143000"/>
            <a:ext cx="8940800" cy="5105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b="0" i="0" dirty="0" err="1">
                <a:effectLst/>
                <a:latin typeface="Courier"/>
              </a:rPr>
              <a:t>thread_array</a:t>
            </a:r>
            <a:r>
              <a:rPr lang="en-US" sz="2000" b="0" i="0" dirty="0">
                <a:effectLst/>
                <a:latin typeface="Courier"/>
              </a:rPr>
              <a:t> = malloc(</a:t>
            </a:r>
            <a:r>
              <a:rPr lang="en-US" sz="2000" b="0" i="0" dirty="0" err="1">
                <a:effectLst/>
                <a:latin typeface="Courier"/>
              </a:rPr>
              <a:t>nthreads</a:t>
            </a:r>
            <a:r>
              <a:rPr lang="en-US" sz="2000" b="0" i="0" dirty="0">
                <a:effectLst/>
                <a:latin typeface="Courier"/>
              </a:rPr>
              <a:t> * </a:t>
            </a:r>
            <a:r>
              <a:rPr lang="en-US" sz="2000" b="0" i="0" dirty="0" err="1">
                <a:effectLst/>
                <a:latin typeface="Courier"/>
              </a:rPr>
              <a:t>sizeof</a:t>
            </a:r>
            <a:r>
              <a:rPr lang="en-US" sz="2000" b="0" i="0" dirty="0">
                <a:effectLst/>
                <a:latin typeface="Courier"/>
              </a:rPr>
              <a:t>(</a:t>
            </a:r>
            <a:r>
              <a:rPr lang="en-US" sz="2000" b="0" i="0" dirty="0" err="1">
                <a:effectLst/>
                <a:latin typeface="Courier"/>
              </a:rPr>
              <a:t>pthread_t</a:t>
            </a:r>
            <a:r>
              <a:rPr lang="en-US" sz="2000" b="0" i="0" dirty="0">
                <a:effectLst/>
                <a:latin typeface="Courier"/>
              </a:rPr>
              <a:t>)); </a:t>
            </a:r>
          </a:p>
          <a:p>
            <a:pPr marL="0" indent="0">
              <a:buNone/>
            </a:pPr>
            <a:r>
              <a:rPr lang="en-US" sz="2000" b="0" i="0" dirty="0" err="1">
                <a:effectLst/>
                <a:latin typeface="Courier"/>
              </a:rPr>
              <a:t>thread_ids</a:t>
            </a:r>
            <a:r>
              <a:rPr lang="en-US" sz="2000" b="0" i="0" dirty="0">
                <a:effectLst/>
                <a:latin typeface="Courier"/>
              </a:rPr>
              <a:t> = malloc(</a:t>
            </a:r>
            <a:r>
              <a:rPr lang="en-US" sz="2000" b="0" i="0" dirty="0" err="1">
                <a:effectLst/>
                <a:latin typeface="Courier"/>
              </a:rPr>
              <a:t>nthreads</a:t>
            </a:r>
            <a:r>
              <a:rPr lang="en-US" sz="2000" b="0" i="0" dirty="0">
                <a:effectLst/>
                <a:latin typeface="Courier"/>
              </a:rPr>
              <a:t> * </a:t>
            </a:r>
            <a:r>
              <a:rPr lang="en-US" sz="2000" b="0" i="0" dirty="0" err="1">
                <a:effectLst/>
                <a:latin typeface="Courier"/>
              </a:rPr>
              <a:t>sizeof</a:t>
            </a:r>
            <a:r>
              <a:rPr lang="en-US" sz="2000" b="0" i="0" dirty="0">
                <a:effectLst/>
                <a:latin typeface="Courier"/>
              </a:rPr>
              <a:t>(long));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Courier"/>
            </a:endParaRPr>
          </a:p>
          <a:p>
            <a:pPr marL="0" indent="0">
              <a:buNone/>
            </a:pPr>
            <a:r>
              <a:rPr lang="en-US" sz="2000" b="0" i="1" dirty="0">
                <a:effectLst/>
                <a:latin typeface="Courier"/>
              </a:rPr>
              <a:t>// Assign each thread an ID and create all the threads.</a:t>
            </a:r>
            <a:r>
              <a:rPr lang="en-US" sz="2000" b="0" i="0" dirty="0">
                <a:effectLst/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ourier"/>
              </a:rPr>
              <a:t>for (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 = 0; 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 &lt; </a:t>
            </a:r>
            <a:r>
              <a:rPr lang="en-US" sz="2000" b="0" i="0" dirty="0" err="1">
                <a:effectLst/>
                <a:latin typeface="Courier"/>
              </a:rPr>
              <a:t>nthreads</a:t>
            </a:r>
            <a:r>
              <a:rPr lang="en-US" sz="2000" b="0" i="0" dirty="0">
                <a:effectLst/>
                <a:latin typeface="Courier"/>
              </a:rPr>
              <a:t>; 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b="0" i="0" dirty="0">
                <a:effectLst/>
                <a:latin typeface="Courier"/>
              </a:rPr>
              <a:t> </a:t>
            </a:r>
            <a:r>
              <a:rPr lang="en-US" sz="2000" b="0" i="0" dirty="0" err="1">
                <a:effectLst/>
                <a:latin typeface="Courier"/>
              </a:rPr>
              <a:t>thread_ids</a:t>
            </a:r>
            <a:r>
              <a:rPr lang="en-US" sz="2000" b="0" i="0" dirty="0">
                <a:effectLst/>
                <a:latin typeface="Courier"/>
              </a:rPr>
              <a:t>[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] = 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</a:t>
            </a:r>
            <a:r>
              <a:rPr lang="en-US" sz="2000" b="0" i="0" dirty="0" err="1">
                <a:effectLst/>
                <a:latin typeface="Courier"/>
              </a:rPr>
              <a:t>pthread_create</a:t>
            </a:r>
            <a:r>
              <a:rPr lang="en-US" sz="2000" b="0" i="0" dirty="0">
                <a:effectLst/>
                <a:latin typeface="Courier"/>
              </a:rPr>
              <a:t>(&amp;</a:t>
            </a:r>
            <a:r>
              <a:rPr lang="en-US" sz="2000" b="0" i="0" dirty="0" err="1">
                <a:effectLst/>
                <a:latin typeface="Courier"/>
              </a:rPr>
              <a:t>thread_array</a:t>
            </a:r>
            <a:r>
              <a:rPr lang="en-US" sz="2000" b="0" i="0" dirty="0">
                <a:effectLst/>
                <a:latin typeface="Courier"/>
              </a:rPr>
              <a:t>[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], NULL,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              </a:t>
            </a:r>
            <a:r>
              <a:rPr lang="en-US" sz="2000" b="0" i="0" dirty="0" err="1">
                <a:effectLst/>
                <a:latin typeface="Courier"/>
              </a:rPr>
              <a:t>ProcessFunction</a:t>
            </a:r>
            <a:r>
              <a:rPr lang="en-US" sz="2000" b="0" i="0" dirty="0">
                <a:effectLst/>
                <a:latin typeface="Courier"/>
              </a:rPr>
              <a:t>, &amp;</a:t>
            </a:r>
            <a:r>
              <a:rPr lang="en-US" sz="2000" b="0" i="0" dirty="0" err="1">
                <a:effectLst/>
                <a:latin typeface="Courier"/>
              </a:rPr>
              <a:t>thread_ids</a:t>
            </a:r>
            <a:r>
              <a:rPr lang="en-US" sz="2000" b="0" i="0" dirty="0">
                <a:effectLst/>
                <a:latin typeface="Courier"/>
              </a:rPr>
              <a:t>[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]); } 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sz="2000" b="0" i="1" dirty="0">
                <a:effectLst/>
                <a:latin typeface="Courier"/>
              </a:rPr>
              <a:t>/* Join all the threads. */</a:t>
            </a:r>
            <a:r>
              <a:rPr lang="en-US" sz="2000" b="0" i="0" dirty="0">
                <a:effectLst/>
                <a:latin typeface="Courier"/>
              </a:rPr>
              <a:t> 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Courier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Courier"/>
              </a:rPr>
              <a:t>for (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 = 0; 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 &lt; </a:t>
            </a:r>
            <a:r>
              <a:rPr lang="en-US" sz="2000" b="0" i="0" dirty="0" err="1">
                <a:effectLst/>
                <a:latin typeface="Courier"/>
              </a:rPr>
              <a:t>nthreads</a:t>
            </a:r>
            <a:r>
              <a:rPr lang="en-US" sz="2000" b="0" i="0" dirty="0">
                <a:effectLst/>
                <a:latin typeface="Courier"/>
              </a:rPr>
              <a:t>; 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++) {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b="0" i="0" dirty="0" err="1">
                <a:effectLst/>
                <a:latin typeface="Courier"/>
              </a:rPr>
              <a:t>pthread_join</a:t>
            </a:r>
            <a:r>
              <a:rPr lang="en-US" sz="2000" b="0" i="0" dirty="0">
                <a:effectLst/>
                <a:latin typeface="Courier"/>
              </a:rPr>
              <a:t>(</a:t>
            </a:r>
            <a:r>
              <a:rPr lang="en-US" sz="2000" b="0" i="0" dirty="0" err="1">
                <a:effectLst/>
                <a:latin typeface="Courier"/>
              </a:rPr>
              <a:t>thread_array</a:t>
            </a:r>
            <a:r>
              <a:rPr lang="en-US" sz="2000" b="0" i="0" dirty="0">
                <a:effectLst/>
                <a:latin typeface="Courier"/>
              </a:rPr>
              <a:t>[</a:t>
            </a:r>
            <a:r>
              <a:rPr lang="en-US" sz="2000" b="0" i="0" dirty="0" err="1">
                <a:effectLst/>
                <a:latin typeface="Courier"/>
              </a:rPr>
              <a:t>i</a:t>
            </a:r>
            <a:r>
              <a:rPr lang="en-US" sz="2000" b="0" i="0" dirty="0">
                <a:effectLst/>
                <a:latin typeface="Courier"/>
              </a:rPr>
              <a:t>], NULL);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ourier"/>
              </a:rPr>
              <a:t>} </a:t>
            </a:r>
            <a:br>
              <a:rPr lang="en-US" sz="2000" dirty="0">
                <a:latin typeface="Courier"/>
              </a:rPr>
            </a:br>
            <a:endParaRPr lang="en-US" sz="2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93321026"/>
      </p:ext>
    </p:extLst>
  </p:cSld>
  <p:clrMapOvr>
    <a:masterClrMapping/>
  </p:clrMapOvr>
  <p:transition advTm="6299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D03D-811C-4419-B4E2-4B78B6E6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4B69-A2C1-460F-BAA0-F83D3866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3385"/>
            <a:ext cx="10515600" cy="14135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Main thread </a:t>
            </a:r>
            <a:r>
              <a:rPr lang="en-US" i="1" dirty="0"/>
              <a:t>creates</a:t>
            </a:r>
            <a:r>
              <a:rPr lang="en-US" dirty="0"/>
              <a:t> (forks) collection of sub-threads passing them </a:t>
            </a:r>
            <a:r>
              <a:rPr lang="en-US" dirty="0" err="1"/>
              <a:t>args</a:t>
            </a:r>
            <a:r>
              <a:rPr lang="en-US" dirty="0"/>
              <a:t> to work on…</a:t>
            </a:r>
          </a:p>
          <a:p>
            <a:pPr marL="0" indent="0" algn="ctr">
              <a:buNone/>
            </a:pPr>
            <a:r>
              <a:rPr lang="en-US" dirty="0"/>
              <a:t>… and then </a:t>
            </a:r>
            <a:r>
              <a:rPr lang="en-US" i="1" dirty="0"/>
              <a:t>joins</a:t>
            </a:r>
            <a:r>
              <a:rPr lang="en-US" dirty="0"/>
              <a:t> with them, collecting results.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A6B1BD2-2AD8-4483-B54A-9D90FF825C9A}"/>
              </a:ext>
            </a:extLst>
          </p:cNvPr>
          <p:cNvSpPr/>
          <p:nvPr/>
        </p:nvSpPr>
        <p:spPr>
          <a:xfrm>
            <a:off x="5947456" y="1025267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3EA0930-2616-4B1F-8AAC-FDC09B1A33FD}"/>
              </a:ext>
            </a:extLst>
          </p:cNvPr>
          <p:cNvSpPr/>
          <p:nvPr/>
        </p:nvSpPr>
        <p:spPr>
          <a:xfrm>
            <a:off x="4213183" y="2393009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F903AE-20AF-4443-8C99-9FD2DFB399A9}"/>
              </a:ext>
            </a:extLst>
          </p:cNvPr>
          <p:cNvSpPr/>
          <p:nvPr/>
        </p:nvSpPr>
        <p:spPr>
          <a:xfrm>
            <a:off x="5029439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1CE74F-1B67-472A-9192-B62745DF8558}"/>
              </a:ext>
            </a:extLst>
          </p:cNvPr>
          <p:cNvSpPr/>
          <p:nvPr/>
        </p:nvSpPr>
        <p:spPr>
          <a:xfrm>
            <a:off x="6669185" y="2475920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780E5C-3432-499C-993E-E2F3FA13E64D}"/>
              </a:ext>
            </a:extLst>
          </p:cNvPr>
          <p:cNvSpPr/>
          <p:nvPr/>
        </p:nvSpPr>
        <p:spPr>
          <a:xfrm>
            <a:off x="7895622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F8E1E19-FA63-4629-8387-C3BF55A5A11A}"/>
              </a:ext>
            </a:extLst>
          </p:cNvPr>
          <p:cNvSpPr/>
          <p:nvPr/>
        </p:nvSpPr>
        <p:spPr>
          <a:xfrm>
            <a:off x="5837496" y="3641146"/>
            <a:ext cx="219919" cy="972272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4E3D38-9DD9-489F-B103-2F0DD86EFB26}"/>
              </a:ext>
            </a:extLst>
          </p:cNvPr>
          <p:cNvCxnSpPr>
            <a:cxnSpLocks/>
            <a:stCxn id="7" idx="7"/>
            <a:endCxn id="8" idx="0"/>
          </p:cNvCxnSpPr>
          <p:nvPr/>
        </p:nvCxnSpPr>
        <p:spPr>
          <a:xfrm flipH="1">
            <a:off x="4328930" y="2113287"/>
            <a:ext cx="1734273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8A54E-0C07-4D31-B05A-A9D340B8BC03}"/>
              </a:ext>
            </a:extLst>
          </p:cNvPr>
          <p:cNvCxnSpPr>
            <a:cxnSpLocks/>
            <a:stCxn id="7" idx="7"/>
          </p:cNvCxnSpPr>
          <p:nvPr/>
        </p:nvCxnSpPr>
        <p:spPr>
          <a:xfrm flipH="1">
            <a:off x="5126621" y="2113287"/>
            <a:ext cx="936582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7C48B-6541-47F2-A099-4F89B19366A9}"/>
              </a:ext>
            </a:extLst>
          </p:cNvPr>
          <p:cNvCxnSpPr>
            <a:cxnSpLocks/>
          </p:cNvCxnSpPr>
          <p:nvPr/>
        </p:nvCxnSpPr>
        <p:spPr>
          <a:xfrm>
            <a:off x="6070193" y="2106492"/>
            <a:ext cx="709673" cy="362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39C107-10C3-463B-9E6B-D51265C723D3}"/>
              </a:ext>
            </a:extLst>
          </p:cNvPr>
          <p:cNvCxnSpPr>
            <a:cxnSpLocks/>
          </p:cNvCxnSpPr>
          <p:nvPr/>
        </p:nvCxnSpPr>
        <p:spPr>
          <a:xfrm>
            <a:off x="6057415" y="2120038"/>
            <a:ext cx="1976860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2F4E48-ECDE-4A42-B65D-FF9E5920C541}"/>
              </a:ext>
            </a:extLst>
          </p:cNvPr>
          <p:cNvCxnSpPr>
            <a:cxnSpLocks/>
          </p:cNvCxnSpPr>
          <p:nvPr/>
        </p:nvCxnSpPr>
        <p:spPr>
          <a:xfrm flipH="1" flipV="1">
            <a:off x="4315066" y="3479100"/>
            <a:ext cx="1632391" cy="181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726C0-E122-493B-8821-A65BA0CA0082}"/>
              </a:ext>
            </a:extLst>
          </p:cNvPr>
          <p:cNvCxnSpPr>
            <a:cxnSpLocks/>
          </p:cNvCxnSpPr>
          <p:nvPr/>
        </p:nvCxnSpPr>
        <p:spPr>
          <a:xfrm flipH="1" flipV="1">
            <a:off x="5139398" y="3250500"/>
            <a:ext cx="808058" cy="4099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5BF28-F92C-4F64-B7E8-BD892B0DD031}"/>
              </a:ext>
            </a:extLst>
          </p:cNvPr>
          <p:cNvCxnSpPr>
            <a:cxnSpLocks/>
            <a:endCxn id="10" idx="7"/>
          </p:cNvCxnSpPr>
          <p:nvPr/>
        </p:nvCxnSpPr>
        <p:spPr>
          <a:xfrm flipV="1">
            <a:off x="5931302" y="3333411"/>
            <a:ext cx="853630" cy="32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209A5C-AB5A-4077-801F-B586C00295F2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5939379" y="3250500"/>
            <a:ext cx="2071990" cy="409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33">
            <a:extLst>
              <a:ext uri="{FF2B5EF4-FFF2-40B4-BE49-F238E27FC236}">
                <a16:creationId xmlns:a16="http://schemas.microsoft.com/office/drawing/2014/main" id="{A70AB7C1-F6A6-4E71-A1A3-18FDD644C8CA}"/>
              </a:ext>
            </a:extLst>
          </p:cNvPr>
          <p:cNvSpPr/>
          <p:nvPr/>
        </p:nvSpPr>
        <p:spPr>
          <a:xfrm rot="420449">
            <a:off x="5881318" y="2149917"/>
            <a:ext cx="281958" cy="1459398"/>
          </a:xfrm>
          <a:custGeom>
            <a:avLst/>
            <a:gdLst>
              <a:gd name="connsiteX0" fmla="*/ 148399 w 281958"/>
              <a:gd name="connsiteY0" fmla="*/ 0 h 1459398"/>
              <a:gd name="connsiteX1" fmla="*/ 163239 w 281958"/>
              <a:gd name="connsiteY1" fmla="*/ 217357 h 1459398"/>
              <a:gd name="connsiteX2" fmla="*/ 14840 w 281958"/>
              <a:gd name="connsiteY2" fmla="*/ 357087 h 1459398"/>
              <a:gd name="connsiteX3" fmla="*/ 237438 w 281958"/>
              <a:gd name="connsiteY3" fmla="*/ 512342 h 1459398"/>
              <a:gd name="connsiteX4" fmla="*/ 0 w 281958"/>
              <a:gd name="connsiteY4" fmla="*/ 791801 h 1459398"/>
              <a:gd name="connsiteX5" fmla="*/ 281958 w 281958"/>
              <a:gd name="connsiteY5" fmla="*/ 962581 h 1459398"/>
              <a:gd name="connsiteX6" fmla="*/ 148399 w 281958"/>
              <a:gd name="connsiteY6" fmla="*/ 1210989 h 1459398"/>
              <a:gd name="connsiteX7" fmla="*/ 148399 w 281958"/>
              <a:gd name="connsiteY7" fmla="*/ 1459398 h 14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958" h="1459398" extrusionOk="0">
                <a:moveTo>
                  <a:pt x="148399" y="0"/>
                </a:moveTo>
                <a:cubicBezTo>
                  <a:pt x="173017" y="70156"/>
                  <a:pt x="137121" y="144851"/>
                  <a:pt x="163239" y="217357"/>
                </a:cubicBezTo>
                <a:cubicBezTo>
                  <a:pt x="119787" y="267662"/>
                  <a:pt x="50046" y="313039"/>
                  <a:pt x="14840" y="357087"/>
                </a:cubicBezTo>
                <a:cubicBezTo>
                  <a:pt x="109958" y="416154"/>
                  <a:pt x="135524" y="463125"/>
                  <a:pt x="237438" y="512342"/>
                </a:cubicBezTo>
                <a:cubicBezTo>
                  <a:pt x="208509" y="584400"/>
                  <a:pt x="17565" y="703213"/>
                  <a:pt x="0" y="791801"/>
                </a:cubicBezTo>
                <a:cubicBezTo>
                  <a:pt x="66019" y="820834"/>
                  <a:pt x="170720" y="900913"/>
                  <a:pt x="281958" y="962581"/>
                </a:cubicBezTo>
                <a:cubicBezTo>
                  <a:pt x="241098" y="1078627"/>
                  <a:pt x="174778" y="1115224"/>
                  <a:pt x="148399" y="1210989"/>
                </a:cubicBezTo>
                <a:cubicBezTo>
                  <a:pt x="174551" y="1327098"/>
                  <a:pt x="131765" y="1392723"/>
                  <a:pt x="148399" y="1459398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Dot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5747 w 219919"/>
                      <a:gd name="connsiteY0" fmla="*/ 0 h 1088020"/>
                      <a:gd name="connsiteX1" fmla="*/ 127322 w 219919"/>
                      <a:gd name="connsiteY1" fmla="*/ 162046 h 1088020"/>
                      <a:gd name="connsiteX2" fmla="*/ 11575 w 219919"/>
                      <a:gd name="connsiteY2" fmla="*/ 266218 h 1088020"/>
                      <a:gd name="connsiteX3" fmla="*/ 185195 w 219919"/>
                      <a:gd name="connsiteY3" fmla="*/ 381965 h 1088020"/>
                      <a:gd name="connsiteX4" fmla="*/ 0 w 219919"/>
                      <a:gd name="connsiteY4" fmla="*/ 590309 h 1088020"/>
                      <a:gd name="connsiteX5" fmla="*/ 219919 w 219919"/>
                      <a:gd name="connsiteY5" fmla="*/ 717630 h 1088020"/>
                      <a:gd name="connsiteX6" fmla="*/ 115747 w 219919"/>
                      <a:gd name="connsiteY6" fmla="*/ 902825 h 1088020"/>
                      <a:gd name="connsiteX7" fmla="*/ 115747 w 219919"/>
                      <a:gd name="connsiteY7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919" h="1088020">
                        <a:moveTo>
                          <a:pt x="115747" y="0"/>
                        </a:moveTo>
                        <a:lnTo>
                          <a:pt x="127322" y="162046"/>
                        </a:lnTo>
                        <a:lnTo>
                          <a:pt x="11575" y="266218"/>
                        </a:lnTo>
                        <a:lnTo>
                          <a:pt x="185195" y="381965"/>
                        </a:lnTo>
                        <a:lnTo>
                          <a:pt x="0" y="590309"/>
                        </a:lnTo>
                        <a:lnTo>
                          <a:pt x="219919" y="717630"/>
                        </a:lnTo>
                        <a:lnTo>
                          <a:pt x="115747" y="902825"/>
                        </a:lnTo>
                        <a:lnTo>
                          <a:pt x="115747" y="108802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9E125-16E6-4A72-A204-DA47ADF1BE6F}"/>
              </a:ext>
            </a:extLst>
          </p:cNvPr>
          <p:cNvSpPr txBox="1"/>
          <p:nvPr/>
        </p:nvSpPr>
        <p:spPr>
          <a:xfrm>
            <a:off x="6207022" y="181774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create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36A2E-19C3-40B7-AAB5-586F3AF2665D}"/>
              </a:ext>
            </a:extLst>
          </p:cNvPr>
          <p:cNvSpPr txBox="1"/>
          <p:nvPr/>
        </p:nvSpPr>
        <p:spPr>
          <a:xfrm>
            <a:off x="8071669" y="301427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0DEBD-0D53-49C3-9EB0-72FAE60ECA33}"/>
              </a:ext>
            </a:extLst>
          </p:cNvPr>
          <p:cNvSpPr txBox="1"/>
          <p:nvPr/>
        </p:nvSpPr>
        <p:spPr>
          <a:xfrm>
            <a:off x="6131380" y="357801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109488391"/>
      </p:ext>
    </p:extLst>
  </p:cSld>
  <p:clrMapOvr>
    <a:masterClrMapping/>
  </p:clrMapOvr>
  <p:transition advTm="90252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urier"/>
              </a:rPr>
              <a:t>// Socket setup code elided…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while (1) {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int 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 =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accept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server_socket</a:t>
            </a:r>
            <a:r>
              <a:rPr lang="en-US" sz="2000">
                <a:latin typeface="Courier"/>
              </a:rPr>
              <a:t>, NULL, NULL);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</a:t>
            </a:r>
            <a:r>
              <a:rPr lang="en-US" sz="2000" err="1">
                <a:latin typeface="Courier"/>
              </a:rPr>
              <a:t>pid_t</a:t>
            </a:r>
            <a:r>
              <a:rPr lang="en-US" sz="2000">
                <a:latin typeface="Courier"/>
              </a:rPr>
              <a:t> </a:t>
            </a:r>
            <a:r>
              <a:rPr lang="en-US" sz="2000" err="1">
                <a:latin typeface="Courier"/>
              </a:rPr>
              <a:t>pid</a:t>
            </a:r>
            <a:r>
              <a:rPr lang="en-US" sz="2000">
                <a:latin typeface="Courier"/>
              </a:rPr>
              <a:t> =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fork();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if (</a:t>
            </a:r>
            <a:r>
              <a:rPr lang="en-US" sz="2000" err="1">
                <a:latin typeface="Courier"/>
              </a:rPr>
              <a:t>pid</a:t>
            </a:r>
            <a:r>
              <a:rPr lang="en-US" sz="2000">
                <a:latin typeface="Courier"/>
              </a:rPr>
              <a:t> == 0) { // I am the child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server_socket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err="1">
                <a:latin typeface="Courier"/>
              </a:rPr>
              <a:t>serve_client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exit(0);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} else { // // I am the parent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  </a:t>
            </a: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conn_socket</a:t>
            </a:r>
            <a:r>
              <a:rPr lang="en-US" sz="2000"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  }</a:t>
            </a:r>
          </a:p>
          <a:p>
            <a:pPr marL="0" indent="0">
              <a:buNone/>
            </a:pPr>
            <a:r>
              <a:rPr lang="en-US" sz="200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>
                <a:latin typeface="Courier"/>
              </a:rPr>
              <a:t>(</a:t>
            </a:r>
            <a:r>
              <a:rPr lang="en-US" sz="2000" err="1">
                <a:latin typeface="Courier"/>
              </a:rPr>
              <a:t>server_socket</a:t>
            </a:r>
            <a:r>
              <a:rPr lang="en-US" sz="2000">
                <a:latin typeface="Courier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Revisit the Server Protocol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1AC12A-71C1-BD2C-B763-414402A2C91F}"/>
              </a:ext>
            </a:extLst>
          </p:cNvPr>
          <p:cNvSpPr/>
          <p:nvPr/>
        </p:nvSpPr>
        <p:spPr bwMode="auto">
          <a:xfrm>
            <a:off x="9144000" y="1600200"/>
            <a:ext cx="3048000" cy="1981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How would you rewrite the concurrent server example using threads rather than processes?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0272227"/>
      </p:ext>
    </p:extLst>
  </p:cSld>
  <p:clrMapOvr>
    <a:masterClrMapping/>
  </p:clrMapOvr>
  <p:transition advTm="330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67C5-61DF-A369-5359-C6243327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err="1"/>
              <a:t>Multiprocess</a:t>
            </a:r>
            <a:r>
              <a:rPr lang="en-US" dirty="0"/>
              <a:t> Multithreaded server!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BBC99D-8E55-D450-AB65-A55BDBA8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// Socket setup code elided…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Int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while (1)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dirty="0" err="1">
                <a:latin typeface="Courier"/>
              </a:rPr>
              <a:t>pthread_t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 err="1">
                <a:latin typeface="Courier"/>
              </a:rPr>
              <a:t>tid</a:t>
            </a:r>
            <a:r>
              <a:rPr lang="en-US" sz="2000" dirty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int 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 = 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accept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, NULL, NULL);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int* </a:t>
            </a:r>
            <a:r>
              <a:rPr lang="en-US" sz="2000" dirty="0" err="1">
                <a:latin typeface="Courier"/>
              </a:rPr>
              <a:t>arg</a:t>
            </a:r>
            <a:r>
              <a:rPr lang="en-US" sz="2000" dirty="0">
                <a:latin typeface="Courier"/>
              </a:rPr>
              <a:t> = (int*) malloc(</a:t>
            </a:r>
            <a:r>
              <a:rPr lang="en-US" sz="2000" dirty="0" err="1">
                <a:latin typeface="Courier"/>
              </a:rPr>
              <a:t>sizeof</a:t>
            </a:r>
            <a:r>
              <a:rPr lang="en-US" sz="2000" dirty="0">
                <a:latin typeface="Courier"/>
              </a:rPr>
              <a:t>(int));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*</a:t>
            </a:r>
            <a:r>
              <a:rPr lang="en-US" sz="2000" dirty="0" err="1">
                <a:latin typeface="Courier"/>
              </a:rPr>
              <a:t>arg</a:t>
            </a:r>
            <a:r>
              <a:rPr lang="en-US" sz="2000" dirty="0">
                <a:latin typeface="Courier"/>
              </a:rPr>
              <a:t> = </a:t>
            </a:r>
            <a:r>
              <a:rPr lang="en-US" sz="2000" dirty="0" err="1">
                <a:latin typeface="Courier"/>
              </a:rPr>
              <a:t>conn_socket</a:t>
            </a:r>
            <a:r>
              <a:rPr lang="en-US" sz="2000" dirty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pthread_create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(&amp;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tid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, NULL &amp;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serve_client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, &amp;</a:t>
            </a:r>
            <a:r>
              <a:rPr lang="en-US" sz="2000" b="1" dirty="0" err="1">
                <a:solidFill>
                  <a:schemeClr val="accent1"/>
                </a:solidFill>
                <a:latin typeface="Courier"/>
              </a:rPr>
              <a:t>arg</a:t>
            </a:r>
            <a:r>
              <a:rPr lang="en-US" sz="2000" b="1" dirty="0">
                <a:solidFill>
                  <a:schemeClr val="accent1"/>
                </a:solidFill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"/>
              </a:rPr>
              <a:t>close</a:t>
            </a:r>
            <a:r>
              <a:rPr lang="en-US" sz="2000" dirty="0">
                <a:latin typeface="Courier"/>
              </a:rPr>
              <a:t>(</a:t>
            </a:r>
            <a:r>
              <a:rPr lang="en-US" sz="2000" dirty="0" err="1">
                <a:latin typeface="Courier"/>
              </a:rPr>
              <a:t>server_socket</a:t>
            </a:r>
            <a:r>
              <a:rPr lang="en-US" sz="2000" dirty="0">
                <a:latin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49106532"/>
      </p:ext>
    </p:extLst>
  </p:cSld>
  <p:clrMapOvr>
    <a:masterClrMapping/>
  </p:clrMapOvr>
  <p:transition advTm="79386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D8D8-1696-4405-98CE-F4B24A6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Reviewing the </a:t>
            </a:r>
            <a:r>
              <a:rPr lang="en-US" err="1">
                <a:latin typeface="Consolas" panose="020B0609020204030204" pitchFamily="49" charset="0"/>
              </a:rPr>
              <a:t>pthread_create</a:t>
            </a:r>
            <a:r>
              <a:rPr lang="en-US">
                <a:latin typeface="Consolas" panose="020B0609020204030204" pitchFamily="49" charset="0"/>
              </a:rPr>
              <a:t>(…)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009F38-C897-21EF-2ECA-DC1C4F566D91}"/>
              </a:ext>
            </a:extLst>
          </p:cNvPr>
          <p:cNvSpPr/>
          <p:nvPr/>
        </p:nvSpPr>
        <p:spPr bwMode="auto">
          <a:xfrm>
            <a:off x="838199" y="1072548"/>
            <a:ext cx="7086599" cy="128965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+mn-lt"/>
              </a:rPr>
              <a:t>Do some work like a normal </a:t>
            </a:r>
            <a:r>
              <a:rPr lang="en-US" sz="1600" b="0" err="1">
                <a:latin typeface="+mn-lt"/>
              </a:rPr>
              <a:t>fn</a:t>
            </a:r>
            <a:r>
              <a:rPr lang="en-US" sz="1600" b="0">
                <a:latin typeface="+mn-lt"/>
              </a:rPr>
              <a:t>…</a:t>
            </a:r>
          </a:p>
          <a:p>
            <a:pPr algn="ctr"/>
            <a:r>
              <a:rPr lang="en-US" sz="1600" b="0">
                <a:latin typeface="+mn-lt"/>
              </a:rPr>
              <a:t>   place </a:t>
            </a:r>
            <a:r>
              <a:rPr lang="en-US" sz="1600" b="0" err="1">
                <a:latin typeface="+mn-lt"/>
              </a:rPr>
              <a:t>syscall</a:t>
            </a:r>
            <a:r>
              <a:rPr lang="en-US" sz="1600" b="0">
                <a:latin typeface="+mn-lt"/>
              </a:rPr>
              <a:t> # into %</a:t>
            </a:r>
            <a:r>
              <a:rPr lang="en-US" sz="1600" b="0" err="1">
                <a:latin typeface="+mn-lt"/>
              </a:rPr>
              <a:t>eax</a:t>
            </a:r>
            <a:endParaRPr lang="en-US" sz="1600" b="0">
              <a:latin typeface="+mn-lt"/>
            </a:endParaRPr>
          </a:p>
          <a:p>
            <a:pPr algn="ctr"/>
            <a:r>
              <a:rPr lang="en-US" sz="1600" b="0">
                <a:latin typeface="+mn-lt"/>
              </a:rPr>
              <a:t>   put </a:t>
            </a:r>
            <a:r>
              <a:rPr lang="en-US" sz="1600" b="0" err="1">
                <a:latin typeface="+mn-lt"/>
              </a:rPr>
              <a:t>args</a:t>
            </a:r>
            <a:r>
              <a:rPr lang="en-US" sz="1600" b="0">
                <a:latin typeface="+mn-lt"/>
              </a:rPr>
              <a:t> into registers %</a:t>
            </a:r>
            <a:r>
              <a:rPr lang="en-US" sz="1600" b="0" err="1">
                <a:latin typeface="+mn-lt"/>
              </a:rPr>
              <a:t>ebx</a:t>
            </a:r>
            <a:r>
              <a:rPr lang="en-US" sz="1600" b="0">
                <a:latin typeface="+mn-lt"/>
              </a:rPr>
              <a:t>, …</a:t>
            </a:r>
          </a:p>
          <a:p>
            <a:pPr algn="ctr"/>
            <a:r>
              <a:rPr lang="en-US" sz="1600" b="0">
                <a:latin typeface="+mn-lt"/>
              </a:rPr>
              <a:t>   special trap instruction</a:t>
            </a: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endParaRPr lang="en-US" sz="1600" b="0" i="1">
              <a:latin typeface="+mn-lt"/>
            </a:endParaRPr>
          </a:p>
          <a:p>
            <a:pPr algn="ctr"/>
            <a:r>
              <a:rPr lang="en-US" sz="1600" b="0">
                <a:latin typeface="+mn-lt"/>
              </a:rPr>
              <a:t>  </a:t>
            </a:r>
          </a:p>
          <a:p>
            <a:pPr algn="ctr"/>
            <a:endParaRPr lang="en-US" sz="1600" b="0">
              <a:latin typeface="+mn-lt"/>
            </a:endParaRPr>
          </a:p>
          <a:p>
            <a:pPr algn="ctr"/>
            <a:endParaRPr lang="en-US" sz="1600" b="0">
              <a:latin typeface="+mn-lt"/>
            </a:endParaRPr>
          </a:p>
          <a:p>
            <a:pPr algn="ctr"/>
            <a:r>
              <a:rPr lang="en-US" sz="1600" b="0">
                <a:latin typeface="+mn-lt"/>
              </a:rPr>
              <a:t>  </a:t>
            </a:r>
            <a:endParaRPr lang="en-US" b="0" i="1">
              <a:latin typeface="+mn-lt"/>
            </a:endParaRPr>
          </a:p>
          <a:p>
            <a:pPr algn="ctr"/>
            <a:endParaRPr lang="en-US" b="0" i="1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07F68E-6FAA-3252-2696-3397C7299E49}"/>
              </a:ext>
            </a:extLst>
          </p:cNvPr>
          <p:cNvSpPr/>
          <p:nvPr/>
        </p:nvSpPr>
        <p:spPr bwMode="auto">
          <a:xfrm>
            <a:off x="821635" y="2547730"/>
            <a:ext cx="7086600" cy="118607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Mode switches &amp; s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witches to kernel stack.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Saves </a:t>
            </a: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recovery state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Jump to interrupt vector table at location 128.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effectLst/>
                <a:latin typeface="+mn-lt"/>
              </a:rPr>
              <a:t>Hands control to </a:t>
            </a:r>
            <a:r>
              <a:rPr kumimoji="0" lang="en-US" sz="1600" b="0" i="0" u="none" strike="noStrike" cap="none" normalizeH="0" baseline="0" err="1">
                <a:ln>
                  <a:noFill/>
                </a:ln>
                <a:effectLst/>
                <a:latin typeface="+mn-lt"/>
              </a:rPr>
              <a:t>syscall_handler</a:t>
            </a: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0FF48B-54D8-41C8-6D8E-E5CDF7827A4B}"/>
              </a:ext>
            </a:extLst>
          </p:cNvPr>
          <p:cNvSpPr/>
          <p:nvPr/>
        </p:nvSpPr>
        <p:spPr bwMode="auto">
          <a:xfrm>
            <a:off x="854765" y="3846344"/>
            <a:ext cx="7086600" cy="96059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Use %</a:t>
            </a:r>
            <a:r>
              <a:rPr lang="en-US" sz="1600" b="0" err="1">
                <a:latin typeface="+mn-lt"/>
              </a:rPr>
              <a:t>eax</a:t>
            </a:r>
            <a:r>
              <a:rPr lang="en-US" sz="1600" b="0">
                <a:latin typeface="+mn-lt"/>
              </a:rPr>
              <a:t> register to index into system call dispatch table. Invoke </a:t>
            </a:r>
            <a:r>
              <a:rPr lang="en-US" sz="1600" b="0" err="1">
                <a:latin typeface="+mn-lt"/>
              </a:rPr>
              <a:t>do_fork</a:t>
            </a:r>
            <a:r>
              <a:rPr lang="en-US" sz="1600" b="0">
                <a:latin typeface="+mn-lt"/>
              </a:rPr>
              <a:t>()  method. </a:t>
            </a:r>
            <a:r>
              <a:rPr lang="en-US" sz="1600" b="0" err="1">
                <a:latin typeface="+mn-lt"/>
              </a:rPr>
              <a:t>Initialise</a:t>
            </a:r>
            <a:r>
              <a:rPr lang="en-US" sz="1600" b="0">
                <a:latin typeface="+mn-lt"/>
              </a:rPr>
              <a:t> new TCB. Mark thread READY. Push </a:t>
            </a:r>
            <a:r>
              <a:rPr lang="en-US" sz="1600" b="0" err="1">
                <a:latin typeface="+mn-lt"/>
              </a:rPr>
              <a:t>errcode</a:t>
            </a:r>
            <a:r>
              <a:rPr lang="en-US" sz="1600" b="0">
                <a:latin typeface="+mn-lt"/>
              </a:rPr>
              <a:t> into %</a:t>
            </a:r>
            <a:r>
              <a:rPr lang="en-US" sz="1600" b="0" err="1">
                <a:latin typeface="+mn-lt"/>
              </a:rPr>
              <a:t>eax</a:t>
            </a: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239FC5-F945-94E1-5BEE-CB63506CE3BF}"/>
              </a:ext>
            </a:extLst>
          </p:cNvPr>
          <p:cNvSpPr/>
          <p:nvPr/>
        </p:nvSpPr>
        <p:spPr bwMode="auto">
          <a:xfrm>
            <a:off x="828260" y="5638800"/>
            <a:ext cx="7086600" cy="76200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0">
                <a:latin typeface="+mn-lt"/>
              </a:rPr>
              <a:t>get return values from regs</a:t>
            </a:r>
          </a:p>
          <a:p>
            <a:pPr algn="ctr"/>
            <a:r>
              <a:rPr lang="en-US" sz="1600" b="0">
                <a:latin typeface="+mn-lt"/>
              </a:rPr>
              <a:t>  Do some more work like a normal </a:t>
            </a:r>
            <a:r>
              <a:rPr lang="en-US" sz="1600" b="0" err="1">
                <a:latin typeface="+mn-lt"/>
              </a:rPr>
              <a:t>fn</a:t>
            </a:r>
            <a:r>
              <a:rPr lang="en-US" sz="1600" b="0">
                <a:latin typeface="+mn-lt"/>
              </a:rPr>
              <a:t>…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55FBBF-4F60-E382-47E2-0F4FA8BEB71F}"/>
              </a:ext>
            </a:extLst>
          </p:cNvPr>
          <p:cNvSpPr/>
          <p:nvPr/>
        </p:nvSpPr>
        <p:spPr bwMode="auto">
          <a:xfrm>
            <a:off x="854765" y="4953000"/>
            <a:ext cx="7070033" cy="4719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latin typeface="+mn-lt"/>
              </a:rPr>
              <a:t>Restore recovery state and mode switch</a:t>
            </a:r>
            <a:endParaRPr kumimoji="0" lang="en-US" sz="16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1A85C9-F697-DF85-77E4-D10219B054FC}"/>
              </a:ext>
            </a:extLst>
          </p:cNvPr>
          <p:cNvSpPr/>
          <p:nvPr/>
        </p:nvSpPr>
        <p:spPr bwMode="auto">
          <a:xfrm>
            <a:off x="8686800" y="1072548"/>
            <a:ext cx="2743200" cy="1365852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OS Library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8BFEAA-7626-4F46-1997-E88A251C57E6}"/>
              </a:ext>
            </a:extLst>
          </p:cNvPr>
          <p:cNvSpPr/>
          <p:nvPr/>
        </p:nvSpPr>
        <p:spPr bwMode="auto">
          <a:xfrm>
            <a:off x="8686800" y="5524011"/>
            <a:ext cx="2743200" cy="80058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OS Library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5102854-BFBB-EBA3-060D-8CF40F9B6A43}"/>
              </a:ext>
            </a:extLst>
          </p:cNvPr>
          <p:cNvSpPr/>
          <p:nvPr/>
        </p:nvSpPr>
        <p:spPr bwMode="auto">
          <a:xfrm>
            <a:off x="8686800" y="2612425"/>
            <a:ext cx="2743200" cy="101847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CPU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3945FBD-8427-76E8-DABA-F0D8CB50CB42}"/>
              </a:ext>
            </a:extLst>
          </p:cNvPr>
          <p:cNvSpPr/>
          <p:nvPr/>
        </p:nvSpPr>
        <p:spPr bwMode="auto">
          <a:xfrm>
            <a:off x="8686800" y="4878067"/>
            <a:ext cx="2743200" cy="4719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CPU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4F0663F-E04F-CAAA-AAC2-20EFC4D47076}"/>
              </a:ext>
            </a:extLst>
          </p:cNvPr>
          <p:cNvSpPr/>
          <p:nvPr/>
        </p:nvSpPr>
        <p:spPr bwMode="auto">
          <a:xfrm>
            <a:off x="8686800" y="3804930"/>
            <a:ext cx="2743200" cy="96059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>
                <a:latin typeface="+mn-lt"/>
              </a:rPr>
              <a:t>Kernel</a:t>
            </a:r>
            <a:endParaRPr kumimoji="0" lang="en-US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487544"/>
      </p:ext>
    </p:extLst>
  </p:cSld>
  <p:clrMapOvr>
    <a:masterClrMapping/>
  </p:clrMapOvr>
  <p:transition advTm="214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419D-58EB-5EDD-C176-9627AB51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/>
              <a:t>With great power comes great concurrency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4B2C-2C62-C0EC-93E5-E8088D55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6912149" cy="510540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Protection is at process level. Threads not isolated.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A705D5-3843-2D41-0F8E-370C53AF2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6912149" cy="52651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363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[2];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int 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void*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doSomeThing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(void 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arg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unsigned long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for (int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i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= 0 ;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i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&lt; 1000 ;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i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++)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  counter +=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return NULL;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dirty="0">
              <a:solidFill>
                <a:srgbClr val="111111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int main(void)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while(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++ &lt; 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(&amp;(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]), NULL, 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doSomeThing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,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[0],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pthread_join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[1], NULL);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  </a:t>
            </a:r>
            <a:r>
              <a:rPr lang="en-US" altLang="en-US" sz="1600" b="0" dirty="0" err="1">
                <a:solidFill>
                  <a:srgbClr val="111111"/>
                </a:solidFill>
                <a:latin typeface="Courier"/>
              </a:rPr>
              <a:t>printf</a:t>
            </a:r>
            <a:r>
              <a:rPr lang="en-US" altLang="en-US" sz="1600" b="0" dirty="0">
                <a:solidFill>
                  <a:srgbClr val="111111"/>
                </a:solidFill>
                <a:latin typeface="Courier"/>
              </a:rPr>
              <a:t>(“Counter %d \n”, counter);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  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ourier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169D9-15E2-3930-2245-78460F000B82}"/>
              </a:ext>
            </a:extLst>
          </p:cNvPr>
          <p:cNvSpPr txBox="1">
            <a:spLocks/>
          </p:cNvSpPr>
          <p:nvPr/>
        </p:nvSpPr>
        <p:spPr bwMode="auto">
          <a:xfrm>
            <a:off x="7162800" y="1295400"/>
            <a:ext cx="43434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What will be the final answer?</a:t>
            </a:r>
          </a:p>
          <a:p>
            <a:pPr marL="0" indent="0" algn="ctr">
              <a:buFontTx/>
              <a:buNone/>
            </a:pPr>
            <a:endParaRPr lang="en-US" kern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FBBE8-18A7-DFD8-6BB1-6543FB9A6C69}"/>
              </a:ext>
            </a:extLst>
          </p:cNvPr>
          <p:cNvSpPr/>
          <p:nvPr/>
        </p:nvSpPr>
        <p:spPr bwMode="auto">
          <a:xfrm>
            <a:off x="6477000" y="2286000"/>
            <a:ext cx="5181600" cy="6858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gcc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concurrency.c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-o concurrency –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pthread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3E5F4-E0BF-F9AC-9F57-BB6A0130491F}"/>
              </a:ext>
            </a:extLst>
          </p:cNvPr>
          <p:cNvSpPr/>
          <p:nvPr/>
        </p:nvSpPr>
        <p:spPr bwMode="auto">
          <a:xfrm>
            <a:off x="6477000" y="3048000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./concurrency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96E8E-7601-7DB7-24EE-8F6D94A6A682}"/>
              </a:ext>
            </a:extLst>
          </p:cNvPr>
          <p:cNvSpPr/>
          <p:nvPr/>
        </p:nvSpPr>
        <p:spPr bwMode="auto">
          <a:xfrm>
            <a:off x="6477000" y="3601278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bg1"/>
                </a:solidFill>
                <a:latin typeface="Courier"/>
              </a:rPr>
              <a:t>Counter 2000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FD0D6-8AEE-F3BC-1FBE-489C0BDD89B6}"/>
              </a:ext>
            </a:extLst>
          </p:cNvPr>
          <p:cNvSpPr/>
          <p:nvPr/>
        </p:nvSpPr>
        <p:spPr bwMode="auto">
          <a:xfrm>
            <a:off x="6477000" y="4145001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./concurrency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D2F7D-0550-CEF0-8C56-D881719F0DB9}"/>
              </a:ext>
            </a:extLst>
          </p:cNvPr>
          <p:cNvSpPr/>
          <p:nvPr/>
        </p:nvSpPr>
        <p:spPr bwMode="auto">
          <a:xfrm>
            <a:off x="6486939" y="4675088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bg1"/>
                </a:solidFill>
                <a:latin typeface="Courier"/>
              </a:rPr>
              <a:t>Counter 1937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AA8FF-F8C2-A85E-C8CE-73C5A64399AE}"/>
              </a:ext>
            </a:extLst>
          </p:cNvPr>
          <p:cNvSpPr/>
          <p:nvPr/>
        </p:nvSpPr>
        <p:spPr bwMode="auto">
          <a:xfrm>
            <a:off x="6486939" y="5225054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sz="18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crooks@laptop</a:t>
            </a: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&gt; ./concurrency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bg1"/>
              </a:solidFill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A7FFE-D7CD-8953-1096-84BDE3ED231F}"/>
              </a:ext>
            </a:extLst>
          </p:cNvPr>
          <p:cNvSpPr/>
          <p:nvPr/>
        </p:nvSpPr>
        <p:spPr bwMode="auto">
          <a:xfrm>
            <a:off x="6496878" y="5755141"/>
            <a:ext cx="5181600" cy="457200"/>
          </a:xfrm>
          <a:prstGeom prst="rect">
            <a:avLst/>
          </a:prstGeom>
          <a:solidFill>
            <a:schemeClr val="tx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chemeClr val="bg1"/>
                </a:solidFill>
                <a:latin typeface="Courier"/>
              </a:rPr>
              <a:t>Counter 1899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97898"/>
      </p:ext>
    </p:extLst>
  </p:cSld>
  <p:clrMapOvr>
    <a:masterClrMapping/>
  </p:clrMapOvr>
  <p:transition advTm="1582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419D-58EB-5EDD-C176-9627AB51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/>
              <a:t>With great power comes great concurrency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4B2C-2C62-C0EC-93E5-E8088D55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800"/>
            <a:ext cx="9753600" cy="3352800"/>
          </a:xfrm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Protection is at process level. 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Threads not isolated. </a:t>
            </a:r>
          </a:p>
          <a:p>
            <a:pPr marL="0" indent="0" algn="ctr">
              <a:buNone/>
            </a:pPr>
            <a:r>
              <a:rPr lang="en-US"/>
              <a:t>Share an address space.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Non-deterministic interleaving of threads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F0373F-A77F-CFCD-DB61-98450AF9EB87}"/>
              </a:ext>
            </a:extLst>
          </p:cNvPr>
          <p:cNvSpPr/>
          <p:nvPr/>
        </p:nvSpPr>
        <p:spPr bwMode="auto">
          <a:xfrm>
            <a:off x="3962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45F929-D805-3D0E-8773-BA89245BE425}"/>
              </a:ext>
            </a:extLst>
          </p:cNvPr>
          <p:cNvSpPr/>
          <p:nvPr/>
        </p:nvSpPr>
        <p:spPr bwMode="auto">
          <a:xfrm>
            <a:off x="4724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D5E24B-D478-FDF8-1243-D8E050256972}"/>
              </a:ext>
            </a:extLst>
          </p:cNvPr>
          <p:cNvSpPr/>
          <p:nvPr/>
        </p:nvSpPr>
        <p:spPr bwMode="auto">
          <a:xfrm>
            <a:off x="5486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CD8186-5CC9-DB97-E179-E1455A884615}"/>
              </a:ext>
            </a:extLst>
          </p:cNvPr>
          <p:cNvSpPr/>
          <p:nvPr/>
        </p:nvSpPr>
        <p:spPr bwMode="auto">
          <a:xfrm>
            <a:off x="6248400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DDF047-A197-1279-D0A9-41B71D7589CD}"/>
              </a:ext>
            </a:extLst>
          </p:cNvPr>
          <p:cNvSpPr/>
          <p:nvPr/>
        </p:nvSpPr>
        <p:spPr bwMode="auto">
          <a:xfrm>
            <a:off x="7020339" y="461010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0CAADE-AE67-CB2E-E524-AE1645F5FB61}"/>
              </a:ext>
            </a:extLst>
          </p:cNvPr>
          <p:cNvSpPr/>
          <p:nvPr/>
        </p:nvSpPr>
        <p:spPr bwMode="auto">
          <a:xfrm>
            <a:off x="7798904" y="4600161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F7B356-4A28-27A7-B308-CF26B18CDC7C}"/>
              </a:ext>
            </a:extLst>
          </p:cNvPr>
          <p:cNvSpPr/>
          <p:nvPr/>
        </p:nvSpPr>
        <p:spPr bwMode="auto">
          <a:xfrm>
            <a:off x="3962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74688B7-3E78-B987-FCF8-A5EB3849FFAA}"/>
              </a:ext>
            </a:extLst>
          </p:cNvPr>
          <p:cNvSpPr/>
          <p:nvPr/>
        </p:nvSpPr>
        <p:spPr bwMode="auto">
          <a:xfrm>
            <a:off x="4724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T2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24190A8-A656-8F07-0DDE-01F369F5781E}"/>
              </a:ext>
            </a:extLst>
          </p:cNvPr>
          <p:cNvSpPr/>
          <p:nvPr/>
        </p:nvSpPr>
        <p:spPr bwMode="auto">
          <a:xfrm>
            <a:off x="5486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E839A6-84B0-93D1-B42F-70C8CC88F96F}"/>
              </a:ext>
            </a:extLst>
          </p:cNvPr>
          <p:cNvSpPr/>
          <p:nvPr/>
        </p:nvSpPr>
        <p:spPr bwMode="auto">
          <a:xfrm>
            <a:off x="6248400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9553ED-D3AD-5CC2-16BD-C74CECF88D46}"/>
              </a:ext>
            </a:extLst>
          </p:cNvPr>
          <p:cNvSpPr/>
          <p:nvPr/>
        </p:nvSpPr>
        <p:spPr bwMode="auto">
          <a:xfrm>
            <a:off x="7020339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0664877-C8DB-E374-1FA0-593B2C283631}"/>
              </a:ext>
            </a:extLst>
          </p:cNvPr>
          <p:cNvSpPr/>
          <p:nvPr/>
        </p:nvSpPr>
        <p:spPr bwMode="auto">
          <a:xfrm>
            <a:off x="7792278" y="5201479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0004AFA-FBBA-8E56-8E45-F34C7907AE33}"/>
              </a:ext>
            </a:extLst>
          </p:cNvPr>
          <p:cNvSpPr/>
          <p:nvPr/>
        </p:nvSpPr>
        <p:spPr bwMode="auto">
          <a:xfrm>
            <a:off x="3962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3173907-B2B7-BC37-1BE6-2A1059058C53}"/>
              </a:ext>
            </a:extLst>
          </p:cNvPr>
          <p:cNvSpPr/>
          <p:nvPr/>
        </p:nvSpPr>
        <p:spPr bwMode="auto">
          <a:xfrm>
            <a:off x="4724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T2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C5422F0-FBBB-0EB1-271B-AF84CEC62D68}"/>
              </a:ext>
            </a:extLst>
          </p:cNvPr>
          <p:cNvSpPr/>
          <p:nvPr/>
        </p:nvSpPr>
        <p:spPr bwMode="auto">
          <a:xfrm>
            <a:off x="5486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6227A90-E5BD-7D84-C11B-1B04FC653E7F}"/>
              </a:ext>
            </a:extLst>
          </p:cNvPr>
          <p:cNvSpPr/>
          <p:nvPr/>
        </p:nvSpPr>
        <p:spPr bwMode="auto">
          <a:xfrm>
            <a:off x="6248400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D157B08-592D-460C-1FA2-47C036D92C7D}"/>
              </a:ext>
            </a:extLst>
          </p:cNvPr>
          <p:cNvSpPr/>
          <p:nvPr/>
        </p:nvSpPr>
        <p:spPr bwMode="auto">
          <a:xfrm>
            <a:off x="7020339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751D487-1052-4143-A2BC-FC436FA6C254}"/>
              </a:ext>
            </a:extLst>
          </p:cNvPr>
          <p:cNvSpPr/>
          <p:nvPr/>
        </p:nvSpPr>
        <p:spPr bwMode="auto">
          <a:xfrm>
            <a:off x="7792278" y="5763040"/>
            <a:ext cx="685800" cy="381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6674531"/>
      </p:ext>
    </p:extLst>
  </p:cSld>
  <p:clrMapOvr>
    <a:masterClrMapping/>
  </p:clrMapOvr>
  <p:transition advTm="846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4DEF7-6A6B-08B0-6C70-622443CB73E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U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stCxn id="16" idx="3"/>
            <a:endCxn id="26" idx="1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8A95C240-B687-6739-18A0-01F3C65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10142542"/>
      </p:ext>
    </p:extLst>
  </p:cSld>
  <p:clrMapOvr>
    <a:masterClrMapping/>
  </p:clrMapOvr>
  <p:transition advTm="19113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419D-58EB-5EDD-C176-9627AB51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 dirty="0"/>
              <a:t>With great power comes great concurrency </a:t>
            </a:r>
          </a:p>
        </p:txBody>
      </p:sp>
      <p:pic>
        <p:nvPicPr>
          <p:cNvPr id="9" name="Graphic 8" descr="Police male outline">
            <a:extLst>
              <a:ext uri="{FF2B5EF4-FFF2-40B4-BE49-F238E27FC236}">
                <a16:creationId xmlns:a16="http://schemas.microsoft.com/office/drawing/2014/main" id="{1E6F3BBF-313B-6E5E-F4AA-5E0E33047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1507435"/>
            <a:ext cx="1752600" cy="17526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D7F2AF-5F0E-3CD0-44E7-447EDFB67802}"/>
              </a:ext>
            </a:extLst>
          </p:cNvPr>
          <p:cNvSpPr txBox="1">
            <a:spLocks/>
          </p:cNvSpPr>
          <p:nvPr/>
        </p:nvSpPr>
        <p:spPr bwMode="auto">
          <a:xfrm>
            <a:off x="1752600" y="1752600"/>
            <a:ext cx="97536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Public Enemy #1:</a:t>
            </a:r>
            <a:br>
              <a:rPr lang="en-US" kern="0"/>
            </a:br>
            <a:br>
              <a:rPr lang="en-US" kern="0"/>
            </a:br>
            <a:r>
              <a:rPr lang="en-US" kern="0"/>
              <a:t>THE RACE CONDITION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C4A247-1929-EB3B-82C6-11B55ECB5C19}"/>
              </a:ext>
            </a:extLst>
          </p:cNvPr>
          <p:cNvSpPr txBox="1">
            <a:spLocks/>
          </p:cNvSpPr>
          <p:nvPr/>
        </p:nvSpPr>
        <p:spPr bwMode="auto">
          <a:xfrm>
            <a:off x="1371600" y="4702865"/>
            <a:ext cx="97536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 i="0">
                <a:solidFill>
                  <a:schemeClr val="tx1"/>
                </a:solidFill>
                <a:latin typeface="+mn-lt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Next four lectures: how can we regulate access to shared data across threads?</a:t>
            </a:r>
          </a:p>
        </p:txBody>
      </p:sp>
    </p:spTree>
    <p:extLst>
      <p:ext uri="{BB962C8B-B14F-4D97-AF65-F5344CB8AC3E}">
        <p14:creationId xmlns:p14="http://schemas.microsoft.com/office/powerpoint/2010/main" val="1327488089"/>
      </p:ext>
    </p:extLst>
  </p:cSld>
  <p:clrMapOvr>
    <a:masterClrMapping/>
  </p:clrMapOvr>
  <p:transition advTm="558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0</a:t>
            </a:r>
            <a:endParaRPr lang="en-US" sz="1400" b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45143A-DAD7-1D5F-5857-1B826F5D7E3A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1A1E1C-6DB3-CA37-4EB9-DED1A59F695D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CD6D67-3EA8-0B4A-282F-29EFA3B54440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RW</a:t>
            </a:r>
            <a:endParaRPr lang="en-US" sz="1400" b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C6C0188D-62D9-4E5D-C725-F66283EF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965899F9-F23D-2977-C345-71B644833160}"/>
              </a:ext>
            </a:extLst>
          </p:cNvPr>
          <p:cNvCxnSpPr>
            <a:stCxn id="21" idx="3"/>
            <a:endCxn id="46" idx="1"/>
          </p:cNvCxnSpPr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6092462"/>
      </p:ext>
    </p:extLst>
  </p:cSld>
  <p:clrMapOvr>
    <a:masterClrMapping/>
  </p:clrMapOvr>
  <p:transition advTm="39029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B0A1-6180-454B-B340-432B6CAA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6" y="1371600"/>
            <a:ext cx="37338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</a:rPr>
              <a:t>  </a:t>
            </a:r>
            <a:br>
              <a:rPr lang="en-US" sz="1800" dirty="0">
                <a:latin typeface="Courier"/>
              </a:rPr>
            </a:br>
            <a:r>
              <a:rPr lang="en-US" sz="1800" dirty="0">
                <a:latin typeface="Courier"/>
              </a:rPr>
              <a:t>char buffer1[100];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char buffer2[100];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 = open(“foo.txt”, </a:t>
            </a:r>
            <a:r>
              <a:rPr lang="en-US" sz="1800" dirty="0">
                <a:latin typeface="Courier"/>
                <a:cs typeface="Courier"/>
              </a:rPr>
              <a:t>O_RDONLY);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</a:t>
            </a:r>
            <a:r>
              <a:rPr lang="en-US" sz="1800" dirty="0" err="1">
                <a:latin typeface="Courier"/>
              </a:rPr>
              <a:t>fd</a:t>
            </a:r>
            <a:r>
              <a:rPr lang="en-US" sz="1800" dirty="0">
                <a:latin typeface="Courier"/>
              </a:rPr>
              <a:t>, buffer2, 100);</a:t>
            </a:r>
          </a:p>
          <a:p>
            <a:pPr marL="0" indent="0">
              <a:buNone/>
            </a:pPr>
            <a:endParaRPr lang="en-US" sz="1800" dirty="0">
              <a:latin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int fd2 = open(“bar.txt”, O_RDWR</a:t>
            </a:r>
            <a:r>
              <a:rPr lang="en-US" sz="1800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read(fd2, buffer1, 100);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931C2D-676A-78B6-1BDB-BF4395DBCCCC}"/>
              </a:ext>
            </a:extLst>
          </p:cNvPr>
          <p:cNvSpPr/>
          <p:nvPr/>
        </p:nvSpPr>
        <p:spPr bwMode="auto">
          <a:xfrm>
            <a:off x="5048249" y="1496368"/>
            <a:ext cx="2095502" cy="266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7E5701-2D57-6F2A-1BA0-BE1F9F87BE56}"/>
              </a:ext>
            </a:extLst>
          </p:cNvPr>
          <p:cNvSpPr/>
          <p:nvPr/>
        </p:nvSpPr>
        <p:spPr bwMode="auto">
          <a:xfrm>
            <a:off x="8686799" y="1295400"/>
            <a:ext cx="3047995" cy="3733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AFFC73-1198-A8DB-7E9A-AD731CEB6ED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0297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AD13C6-51B0-DBE0-766F-9D1EA2A2D32B}"/>
              </a:ext>
            </a:extLst>
          </p:cNvPr>
          <p:cNvCxnSpPr>
            <a:cxnSpLocks/>
          </p:cNvCxnSpPr>
          <p:nvPr/>
        </p:nvCxnSpPr>
        <p:spPr bwMode="auto">
          <a:xfrm>
            <a:off x="5048249" y="2563168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0AC506-9A1C-4377-639F-C266A5726E1D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118103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15B1A-63E6-8C01-802F-6C2771156C27}"/>
              </a:ext>
            </a:extLst>
          </p:cNvPr>
          <p:cNvSpPr txBox="1"/>
          <p:nvPr/>
        </p:nvSpPr>
        <p:spPr>
          <a:xfrm>
            <a:off x="5124449" y="1628170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O: STDIN</a:t>
            </a:r>
            <a:endParaRPr lang="en-US" b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67EC2-86B9-3631-B7B3-62953263E753}"/>
              </a:ext>
            </a:extLst>
          </p:cNvPr>
          <p:cNvSpPr txBox="1"/>
          <p:nvPr/>
        </p:nvSpPr>
        <p:spPr>
          <a:xfrm>
            <a:off x="5124448" y="2129304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1: STDOUT</a:t>
            </a:r>
            <a:endParaRPr lang="en-US" b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D3925-27C6-701A-F7FE-863DF6D7200B}"/>
              </a:ext>
            </a:extLst>
          </p:cNvPr>
          <p:cNvSpPr txBox="1"/>
          <p:nvPr/>
        </p:nvSpPr>
        <p:spPr>
          <a:xfrm>
            <a:off x="5124447" y="2645202"/>
            <a:ext cx="259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  <a:cs typeface="Courier"/>
              </a:rPr>
              <a:t>2: STDERR</a:t>
            </a:r>
            <a:endParaRPr lang="en-US" b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5BCC46-F679-9D11-07DF-E767283B676B}"/>
              </a:ext>
            </a:extLst>
          </p:cNvPr>
          <p:cNvSpPr txBox="1"/>
          <p:nvPr/>
        </p:nvSpPr>
        <p:spPr>
          <a:xfrm>
            <a:off x="4572000" y="4440655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Per-Process File Descriptor Table</a:t>
            </a:r>
            <a:endParaRPr lang="en-US" sz="2400" b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B9435-89CE-6645-E00F-1F3C75A7E97E}"/>
              </a:ext>
            </a:extLst>
          </p:cNvPr>
          <p:cNvSpPr txBox="1"/>
          <p:nvPr/>
        </p:nvSpPr>
        <p:spPr>
          <a:xfrm>
            <a:off x="8419192" y="5375701"/>
            <a:ext cx="3430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+mn-lt"/>
              </a:rPr>
              <a:t>Global Open File Description Table</a:t>
            </a:r>
            <a:endParaRPr lang="en-US" sz="24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3E823B-1A8F-CB02-67BC-190C34572F93}"/>
              </a:ext>
            </a:extLst>
          </p:cNvPr>
          <p:cNvCxnSpPr>
            <a:cxnSpLocks/>
          </p:cNvCxnSpPr>
          <p:nvPr/>
        </p:nvCxnSpPr>
        <p:spPr bwMode="auto">
          <a:xfrm>
            <a:off x="8686800" y="1948934"/>
            <a:ext cx="3047994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AA66CC-6EEC-4677-32FE-192132209BD5}"/>
              </a:ext>
            </a:extLst>
          </p:cNvPr>
          <p:cNvCxnSpPr>
            <a:cxnSpLocks/>
          </p:cNvCxnSpPr>
          <p:nvPr/>
        </p:nvCxnSpPr>
        <p:spPr bwMode="auto">
          <a:xfrm>
            <a:off x="9448800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A7D962-C264-EF08-AD23-FC6E51809001}"/>
              </a:ext>
            </a:extLst>
          </p:cNvPr>
          <p:cNvSpPr txBox="1"/>
          <p:nvPr/>
        </p:nvSpPr>
        <p:spPr>
          <a:xfrm>
            <a:off x="8779054" y="154030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Mode</a:t>
            </a:r>
            <a:endParaRPr lang="en-US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BA02B4-B904-B997-3233-DD2721D7450B}"/>
              </a:ext>
            </a:extLst>
          </p:cNvPr>
          <p:cNvSpPr txBox="1"/>
          <p:nvPr/>
        </p:nvSpPr>
        <p:spPr>
          <a:xfrm>
            <a:off x="9426122" y="1530483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Flags</a:t>
            </a:r>
            <a:endParaRPr lang="en-US" sz="1400" b="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477B1-D365-F3A7-B0BB-234E35C34D9F}"/>
              </a:ext>
            </a:extLst>
          </p:cNvPr>
          <p:cNvSpPr txBox="1"/>
          <p:nvPr/>
        </p:nvSpPr>
        <p:spPr>
          <a:xfrm>
            <a:off x="10134599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Offset</a:t>
            </a:r>
            <a:endParaRPr lang="en-US" sz="1400" b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731074-53D8-5A00-BB2B-AD04EA51CC14}"/>
              </a:ext>
            </a:extLst>
          </p:cNvPr>
          <p:cNvSpPr txBox="1"/>
          <p:nvPr/>
        </p:nvSpPr>
        <p:spPr>
          <a:xfrm>
            <a:off x="10972800" y="1530482"/>
            <a:ext cx="990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latin typeface="+mn-lt"/>
                <a:cs typeface="Courier"/>
              </a:rPr>
              <a:t>Phys</a:t>
            </a:r>
            <a:endParaRPr lang="en-US" sz="1400" b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ECDDE-5E85-D301-6A01-166ACEA02615}"/>
              </a:ext>
            </a:extLst>
          </p:cNvPr>
          <p:cNvCxnSpPr>
            <a:cxnSpLocks/>
          </p:cNvCxnSpPr>
          <p:nvPr/>
        </p:nvCxnSpPr>
        <p:spPr bwMode="auto">
          <a:xfrm>
            <a:off x="10972800" y="1277707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E2E42D-D1D0-290E-D2F7-9AB94836FF68}"/>
              </a:ext>
            </a:extLst>
          </p:cNvPr>
          <p:cNvCxnSpPr>
            <a:cxnSpLocks/>
          </p:cNvCxnSpPr>
          <p:nvPr/>
        </p:nvCxnSpPr>
        <p:spPr bwMode="auto">
          <a:xfrm>
            <a:off x="10134599" y="1295400"/>
            <a:ext cx="0" cy="3733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0AA22-B47C-9097-7093-AB5F6AFD1401}"/>
              </a:ext>
            </a:extLst>
          </p:cNvPr>
          <p:cNvCxnSpPr>
            <a:cxnSpLocks/>
          </p:cNvCxnSpPr>
          <p:nvPr/>
        </p:nvCxnSpPr>
        <p:spPr bwMode="auto">
          <a:xfrm>
            <a:off x="5048249" y="3581400"/>
            <a:ext cx="2095502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7E2179-04F1-3573-F99D-8873DCE145E5}"/>
              </a:ext>
            </a:extLst>
          </p:cNvPr>
          <p:cNvSpPr txBox="1"/>
          <p:nvPr/>
        </p:nvSpPr>
        <p:spPr>
          <a:xfrm>
            <a:off x="5124448" y="3185494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  <a:cs typeface="Courier"/>
              </a:rPr>
              <a:t>3</a:t>
            </a:r>
            <a:endParaRPr lang="en-US" b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BF99F7-1627-7F65-52B2-0CD09AC2CC83}"/>
              </a:ext>
            </a:extLst>
          </p:cNvPr>
          <p:cNvCxnSpPr>
            <a:cxnSpLocks/>
          </p:cNvCxnSpPr>
          <p:nvPr/>
        </p:nvCxnSpPr>
        <p:spPr bwMode="auto">
          <a:xfrm>
            <a:off x="8686799" y="2438400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6291B-981B-746A-C30E-C134DB28CBAB}"/>
              </a:ext>
            </a:extLst>
          </p:cNvPr>
          <p:cNvSpPr txBox="1"/>
          <p:nvPr/>
        </p:nvSpPr>
        <p:spPr>
          <a:xfrm>
            <a:off x="9426121" y="2073341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R</a:t>
            </a:r>
            <a:endParaRPr lang="en-US" sz="14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D7178-F073-35B5-0C20-8E04979A694B}"/>
              </a:ext>
            </a:extLst>
          </p:cNvPr>
          <p:cNvSpPr txBox="1"/>
          <p:nvPr/>
        </p:nvSpPr>
        <p:spPr>
          <a:xfrm>
            <a:off x="10157277" y="2084014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200</a:t>
            </a:r>
            <a:endParaRPr lang="en-US" sz="1400" b="0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AFDB1132-E7CF-6446-6D7F-752C0C1CC4CD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7166430" y="2247254"/>
            <a:ext cx="1539874" cy="112290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3F7DED-FB55-E1C0-BA80-AA8F38E7CE8C}"/>
              </a:ext>
            </a:extLst>
          </p:cNvPr>
          <p:cNvSpPr txBox="1"/>
          <p:nvPr/>
        </p:nvSpPr>
        <p:spPr>
          <a:xfrm>
            <a:off x="5124448" y="3734246"/>
            <a:ext cx="2041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4</a:t>
            </a:r>
            <a:endParaRPr lang="en-US" b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93645A-7B1C-EC34-F379-C54DD6DDE6CC}"/>
              </a:ext>
            </a:extLst>
          </p:cNvPr>
          <p:cNvCxnSpPr>
            <a:cxnSpLocks/>
          </p:cNvCxnSpPr>
          <p:nvPr/>
        </p:nvCxnSpPr>
        <p:spPr bwMode="auto">
          <a:xfrm>
            <a:off x="8706677" y="2974777"/>
            <a:ext cx="3047995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B87070-B4FC-AAEE-ECA2-EABECDD084A2}"/>
              </a:ext>
            </a:extLst>
          </p:cNvPr>
          <p:cNvSpPr txBox="1"/>
          <p:nvPr/>
        </p:nvSpPr>
        <p:spPr>
          <a:xfrm>
            <a:off x="10145307" y="2573479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  <a:cs typeface="Courier"/>
              </a:rPr>
              <a:t>100</a:t>
            </a:r>
            <a:endParaRPr lang="en-US" sz="1400" b="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DA3806-2C89-530D-E120-8AF206F77737}"/>
              </a:ext>
            </a:extLst>
          </p:cNvPr>
          <p:cNvSpPr txBox="1"/>
          <p:nvPr/>
        </p:nvSpPr>
        <p:spPr>
          <a:xfrm>
            <a:off x="8706304" y="2093365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8B8E7-5AB8-7796-DC6D-A619DE6265F4}"/>
              </a:ext>
            </a:extLst>
          </p:cNvPr>
          <p:cNvSpPr txBox="1"/>
          <p:nvPr/>
        </p:nvSpPr>
        <p:spPr>
          <a:xfrm>
            <a:off x="8704527" y="2583237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U</a:t>
            </a:r>
            <a:endParaRPr lang="en-US" sz="1400" b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9851A2-F2C5-52FA-1CE6-8970F044DA3F}"/>
              </a:ext>
            </a:extLst>
          </p:cNvPr>
          <p:cNvSpPr txBox="1"/>
          <p:nvPr/>
        </p:nvSpPr>
        <p:spPr>
          <a:xfrm>
            <a:off x="9419751" y="2583236"/>
            <a:ext cx="708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+mn-lt"/>
              </a:rPr>
              <a:t>RW</a:t>
            </a:r>
            <a:endParaRPr lang="en-US" sz="1400" b="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3B732F22-CE0A-68E2-69BD-71C1BBAA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AAA2293-9FCB-5123-08E2-A4D438931D0A}"/>
              </a:ext>
            </a:extLst>
          </p:cNvPr>
          <p:cNvCxnSpPr/>
          <p:nvPr/>
        </p:nvCxnSpPr>
        <p:spPr bwMode="auto">
          <a:xfrm flipV="1">
            <a:off x="7166430" y="2737126"/>
            <a:ext cx="1538097" cy="1181786"/>
          </a:xfrm>
          <a:prstGeom prst="curvedConnector3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0641664"/>
      </p:ext>
    </p:extLst>
  </p:cSld>
  <p:clrMapOvr>
    <a:masterClrMapping/>
  </p:clrMapOvr>
  <p:transition advTm="2301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5.9|5.2|5.7|1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9.7|12.6|12.1|10.4|22.3|5.2|14|17.5|1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2.6|1.8|25.1|17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3|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37.2|48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27|76.9|2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2.2|1.2|14.5|2.3|43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8|44.1|26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73.4|26|21.5|17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52.7|38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|60.1|2.9|21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7.3|39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3.4|9.1|6.1|5.4|7.6|24.2|22.4|134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35.6|105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3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9.9|21.8|89.3|72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1.3|17.9|21.6|2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1.6|7.4|13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9.6|2.9|3.2|6.5|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8.9|15.7|11.3|13.3|6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8.6|1.4|20|1.8|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6|30.3|50.8|1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5.1|19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|22.4|26.2|9.1|14.2|4.7|19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0.3|17|8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.8|1.7|4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35.2|33.2|38.1|12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3|31.1|21.6|37.1|2.1|9.4|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8.1|12.6|3.2|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2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11|33"/>
</p:tagLst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Class">
      <a:majorFont>
        <a:latin typeface="OpenDyslexic3"/>
        <a:ea typeface=""/>
        <a:cs typeface=""/>
      </a:majorFont>
      <a:minorFont>
        <a:latin typeface="OpenDyslexic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5182</Words>
  <Application>Microsoft Office PowerPoint</Application>
  <PresentationFormat>Widescreen</PresentationFormat>
  <Paragraphs>1150</Paragraphs>
  <Slides>70</Slides>
  <Notes>57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Comic Sans MS</vt:lpstr>
      <vt:lpstr>Consolas</vt:lpstr>
      <vt:lpstr>Courier</vt:lpstr>
      <vt:lpstr>Gill Sans</vt:lpstr>
      <vt:lpstr>Gill Sans Light</vt:lpstr>
      <vt:lpstr>OpenDyslexic 3</vt:lpstr>
      <vt:lpstr>OpenDyslexic3</vt:lpstr>
      <vt:lpstr>Office</vt:lpstr>
      <vt:lpstr>CS162 Operating Systems and Systems Programming Lecture 5  File Descriptors (Continued) OS Library Threads and the Thread API  </vt:lpstr>
      <vt:lpstr>Recall: Input/Output in Linux</vt:lpstr>
      <vt:lpstr>Goals For Today</vt:lpstr>
      <vt:lpstr>Recall: File Descriptors</vt:lpstr>
      <vt:lpstr>Manipulating FDs</vt:lpstr>
      <vt:lpstr>Manipulating FDs (2)</vt:lpstr>
      <vt:lpstr>Example</vt:lpstr>
      <vt:lpstr>Example</vt:lpstr>
      <vt:lpstr>Example</vt:lpstr>
      <vt:lpstr>Example</vt:lpstr>
      <vt:lpstr>Example</vt:lpstr>
      <vt:lpstr>Example</vt:lpstr>
      <vt:lpstr>Example</vt:lpstr>
      <vt:lpstr>Duplicating FDs!</vt:lpstr>
      <vt:lpstr>Duplicating FDs!</vt:lpstr>
      <vt:lpstr>Duplicating FDs!</vt:lpstr>
      <vt:lpstr>Duplicating FDs!</vt:lpstr>
      <vt:lpstr>Duplicating FDs!</vt:lpstr>
      <vt:lpstr>Duplicating FDs!</vt:lpstr>
      <vt:lpstr>Forking FDs</vt:lpstr>
      <vt:lpstr>Forking FDs</vt:lpstr>
      <vt:lpstr>Interprocess Communication: Pipes</vt:lpstr>
      <vt:lpstr>Single-Process Pipe Example</vt:lpstr>
      <vt:lpstr>Pipes Between Processes</vt:lpstr>
      <vt:lpstr>Pipes Between Processes</vt:lpstr>
      <vt:lpstr>Pipes Between Processes</vt:lpstr>
      <vt:lpstr>IPC across machines: Sockets</vt:lpstr>
      <vt:lpstr>Namespaces for Network Communication</vt:lpstr>
      <vt:lpstr>Sockets in concept</vt:lpstr>
      <vt:lpstr>Client Protocol</vt:lpstr>
      <vt:lpstr>Server Protocol </vt:lpstr>
      <vt:lpstr>Summary: Input/Output Unix</vt:lpstr>
      <vt:lpstr>Goal 2: High-Level Systems API</vt:lpstr>
      <vt:lpstr>OS Library</vt:lpstr>
      <vt:lpstr>OS Library (Standard Libraries)</vt:lpstr>
      <vt:lpstr>OS Library (Standard Libraries)</vt:lpstr>
      <vt:lpstr>From FDs to Files</vt:lpstr>
      <vt:lpstr>C High-Level File API</vt:lpstr>
      <vt:lpstr>C Streams: Char-by-Char I/O</vt:lpstr>
      <vt:lpstr>From Syscall to Library Call</vt:lpstr>
      <vt:lpstr>FILE* is Buffered IO </vt:lpstr>
      <vt:lpstr>API Benefit</vt:lpstr>
      <vt:lpstr>Performance Benefit</vt:lpstr>
      <vt:lpstr>Great Power =&gt; Great Responsibility </vt:lpstr>
      <vt:lpstr>Avoid Mixing FILE* and File Descriptors</vt:lpstr>
      <vt:lpstr>Goal 2:  Introducing the Thread</vt:lpstr>
      <vt:lpstr>Real-World Concurrency</vt:lpstr>
      <vt:lpstr>OS Concurrency</vt:lpstr>
      <vt:lpstr>What is a thread?</vt:lpstr>
      <vt:lpstr>What is a thread?</vt:lpstr>
      <vt:lpstr>Why do we need threads?</vt:lpstr>
      <vt:lpstr>Thread ≠ Process</vt:lpstr>
      <vt:lpstr>All you need is love (and a stack)</vt:lpstr>
      <vt:lpstr>All you need is love (and a stack)</vt:lpstr>
      <vt:lpstr>One Thread, Two Abstractions</vt:lpstr>
      <vt:lpstr>User Threads</vt:lpstr>
      <vt:lpstr>Kernel Threads</vt:lpstr>
      <vt:lpstr>User Threads vs Kernel Threads</vt:lpstr>
      <vt:lpstr>(Kernel) Threads in Linux</vt:lpstr>
      <vt:lpstr>(Kernel) Threads in Linux</vt:lpstr>
      <vt:lpstr>OS Library API for Threads (pThreads)</vt:lpstr>
      <vt:lpstr>Pthread Example</vt:lpstr>
      <vt:lpstr>Fork-join in Action</vt:lpstr>
      <vt:lpstr>Fork-Join Pattern</vt:lpstr>
      <vt:lpstr>Revisit the Server Protocol </vt:lpstr>
      <vt:lpstr>Multiprocess Multithreaded server!</vt:lpstr>
      <vt:lpstr>Reviewing the pthread_create(…)</vt:lpstr>
      <vt:lpstr>With great power comes great concurrency </vt:lpstr>
      <vt:lpstr>With great power comes great concurrency </vt:lpstr>
      <vt:lpstr>With great power comes great concurrency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2023-09-07T14:04:20Z</dcterms:created>
  <dcterms:modified xsi:type="dcterms:W3CDTF">2023-09-07T14:04:41Z</dcterms:modified>
</cp:coreProperties>
</file>