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1234" r:id="rId3"/>
    <p:sldId id="1235" r:id="rId4"/>
    <p:sldId id="1236" r:id="rId5"/>
    <p:sldId id="1222" r:id="rId6"/>
    <p:sldId id="1237" r:id="rId7"/>
    <p:sldId id="1080" r:id="rId8"/>
    <p:sldId id="1081" r:id="rId9"/>
    <p:sldId id="1082" r:id="rId10"/>
    <p:sldId id="1083" r:id="rId11"/>
    <p:sldId id="1084" r:id="rId12"/>
    <p:sldId id="1238" r:id="rId13"/>
    <p:sldId id="1085" r:id="rId14"/>
    <p:sldId id="1086" r:id="rId15"/>
    <p:sldId id="1239" r:id="rId16"/>
    <p:sldId id="1087" r:id="rId17"/>
    <p:sldId id="1088" r:id="rId18"/>
    <p:sldId id="1089" r:id="rId19"/>
    <p:sldId id="1090" r:id="rId20"/>
    <p:sldId id="1091" r:id="rId21"/>
    <p:sldId id="1092" r:id="rId22"/>
    <p:sldId id="1174" r:id="rId23"/>
    <p:sldId id="1093" r:id="rId24"/>
    <p:sldId id="1094" r:id="rId25"/>
    <p:sldId id="1223" r:id="rId26"/>
    <p:sldId id="1095" r:id="rId27"/>
    <p:sldId id="1240" r:id="rId28"/>
    <p:sldId id="1096" r:id="rId29"/>
    <p:sldId id="1241" r:id="rId30"/>
    <p:sldId id="1242" r:id="rId31"/>
    <p:sldId id="1097" r:id="rId32"/>
    <p:sldId id="1243" r:id="rId33"/>
    <p:sldId id="1141" r:id="rId34"/>
    <p:sldId id="1142" r:id="rId35"/>
    <p:sldId id="1144" r:id="rId36"/>
    <p:sldId id="1244" r:id="rId37"/>
    <p:sldId id="1147" r:id="rId38"/>
    <p:sldId id="1277" r:id="rId39"/>
    <p:sldId id="1278" r:id="rId40"/>
    <p:sldId id="1279" r:id="rId41"/>
    <p:sldId id="1280" r:id="rId42"/>
    <p:sldId id="1293" r:id="rId43"/>
    <p:sldId id="1281" r:id="rId44"/>
    <p:sldId id="1283" r:id="rId45"/>
    <p:sldId id="1287" r:id="rId46"/>
    <p:sldId id="1372" r:id="rId47"/>
    <p:sldId id="1292" r:id="rId48"/>
    <p:sldId id="1289" r:id="rId49"/>
    <p:sldId id="1294" r:id="rId50"/>
    <p:sldId id="1368" r:id="rId51"/>
    <p:sldId id="1357" r:id="rId52"/>
    <p:sldId id="1369" r:id="rId53"/>
    <p:sldId id="1358" r:id="rId54"/>
    <p:sldId id="1359" r:id="rId55"/>
    <p:sldId id="1360" r:id="rId56"/>
    <p:sldId id="1370" r:id="rId57"/>
    <p:sldId id="1295" r:id="rId58"/>
    <p:sldId id="1363" r:id="rId59"/>
    <p:sldId id="1364" r:id="rId60"/>
    <p:sldId id="1371" r:id="rId6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234"/>
            <p14:sldId id="1235"/>
            <p14:sldId id="1236"/>
            <p14:sldId id="1222"/>
            <p14:sldId id="1237"/>
            <p14:sldId id="1080"/>
            <p14:sldId id="1081"/>
            <p14:sldId id="1082"/>
            <p14:sldId id="1083"/>
            <p14:sldId id="1084"/>
            <p14:sldId id="1238"/>
            <p14:sldId id="1085"/>
            <p14:sldId id="1086"/>
            <p14:sldId id="1239"/>
            <p14:sldId id="1087"/>
            <p14:sldId id="1088"/>
            <p14:sldId id="1089"/>
            <p14:sldId id="1090"/>
            <p14:sldId id="1091"/>
            <p14:sldId id="1092"/>
            <p14:sldId id="1174"/>
            <p14:sldId id="1093"/>
            <p14:sldId id="1094"/>
            <p14:sldId id="1223"/>
            <p14:sldId id="1095"/>
            <p14:sldId id="1240"/>
            <p14:sldId id="1096"/>
            <p14:sldId id="1241"/>
            <p14:sldId id="1242"/>
            <p14:sldId id="1097"/>
            <p14:sldId id="1243"/>
            <p14:sldId id="1141"/>
            <p14:sldId id="1142"/>
            <p14:sldId id="1144"/>
            <p14:sldId id="1244"/>
            <p14:sldId id="1147"/>
            <p14:sldId id="1277"/>
            <p14:sldId id="1278"/>
            <p14:sldId id="1279"/>
            <p14:sldId id="1280"/>
            <p14:sldId id="1293"/>
            <p14:sldId id="1281"/>
            <p14:sldId id="1283"/>
            <p14:sldId id="1287"/>
            <p14:sldId id="1372"/>
            <p14:sldId id="1292"/>
            <p14:sldId id="1289"/>
            <p14:sldId id="1294"/>
            <p14:sldId id="1368"/>
            <p14:sldId id="1357"/>
            <p14:sldId id="1369"/>
            <p14:sldId id="1358"/>
            <p14:sldId id="1359"/>
            <p14:sldId id="1360"/>
            <p14:sldId id="1370"/>
            <p14:sldId id="1295"/>
            <p14:sldId id="1363"/>
            <p14:sldId id="1364"/>
            <p14:sldId id="1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5A9D3-40CA-42D1-8A67-2BF3B8C9D6F2}" v="4" dt="2023-09-14T19:04:16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6037" autoAdjust="0"/>
  </p:normalViewPr>
  <p:slideViewPr>
    <p:cSldViewPr>
      <p:cViewPr varScale="1">
        <p:scale>
          <a:sx n="138" d="100"/>
          <a:sy n="138" d="100"/>
        </p:scale>
        <p:origin x="1704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77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2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6310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351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50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132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8166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913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2564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6188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471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517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9654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988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3632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02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7077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09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99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972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7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4662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44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0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735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92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57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450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39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6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4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282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602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23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18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7.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t-info.labri.fr/~denis/Enseignement/2008-IR/Articles/01-futex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7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Concurrency 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 marL="457200" lvl="1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remove Note;</a:t>
            </a:r>
            <a:b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computer: no one ever buys milk</a:t>
            </a:r>
          </a:p>
        </p:txBody>
      </p:sp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371600"/>
            <a:ext cx="9982200" cy="577056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we can leave note before checking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430000" cy="5237162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Possible for neither thread to buy milk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Really insidious: 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Extremely unlikely </a:t>
            </a:r>
            <a:r>
              <a:rPr lang="en-US" altLang="ko-KR" dirty="0">
                <a:ea typeface="굴림" panose="020B0600000101010101" pitchFamily="34" charset="-127"/>
              </a:rPr>
              <a:t>this would happen, but will at worse possible time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3567536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90678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I’m</a:t>
            </a:r>
            <a:r>
              <a:rPr lang="en-US" altLang="ko-KR" dirty="0">
                <a:ea typeface="굴림" panose="020B0600000101010101" pitchFamily="34" charset="-127"/>
              </a:rPr>
              <a:t> not getting milk, </a:t>
            </a:r>
            <a:r>
              <a:rPr lang="en-US" altLang="ko-KR" i="1" dirty="0">
                <a:ea typeface="굴림" panose="020B0600000101010101" pitchFamily="34" charset="-127"/>
              </a:rPr>
              <a:t>You’re</a:t>
            </a:r>
            <a:r>
              <a:rPr lang="en-US" altLang="ko-KR" dirty="0">
                <a:ea typeface="굴림" panose="020B0600000101010101" pitchFamily="34" charset="-127"/>
              </a:rPr>
              <a:t> getting milk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686800" cy="4665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686800" cy="618966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1770516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1371600"/>
            <a:ext cx="9628188" cy="4343401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r>
              <a:rPr lang="en-US" altLang="ko-KR" dirty="0">
                <a:ea typeface="굴림" panose="020B0600000101010101" pitchFamily="34" charset="-127"/>
              </a:rPr>
              <a:t> of thread instruction sequences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Really hard to debug unless carefully designed!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993684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Solution 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102870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Solution #3 works, but it’s really unsatisfactory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2">
              <a:lnSpc>
                <a:spcPct val="80000"/>
              </a:lnSpc>
            </a:pPr>
            <a:endParaRPr lang="en-US" altLang="ko-KR" dirty="0"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2">
              <a:lnSpc>
                <a:spcPct val="80000"/>
              </a:lnSpc>
            </a:pPr>
            <a:endParaRPr lang="en-US" altLang="ko-KR" dirty="0"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accent1"/>
                </a:solidFill>
                <a:ea typeface="굴림" charset="0"/>
                <a:cs typeface="Gill Sans Light"/>
              </a:rPr>
              <a:t>This is called “busy-waiting”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 marL="0" indent="0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 marL="457200" lvl="1" indent="0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981200" y="14478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</a:b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5334000"/>
            <a:ext cx="92202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Implement various higher-level synchronization primitives using atomic operations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505200" y="37338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Load/Store    Disable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Ints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Test&amp;Set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Compare&amp;Swap</a:t>
            </a:r>
            <a:endParaRPr lang="en-US" altLang="en-US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505200" y="22860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505200" y="14478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94741"/>
            <a:ext cx="10058400" cy="4518887"/>
          </a:xfrm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Prevents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800" dirty="0">
                <a:ea typeface="굴림" panose="020B0600000101010101" pitchFamily="34" charset="-127"/>
              </a:rPr>
              <a:t>someone from doing something</a:t>
            </a:r>
          </a:p>
          <a:p>
            <a:pPr marL="0" indent="0" algn="ctr">
              <a:lnSpc>
                <a:spcPct val="80000"/>
              </a:lnSpc>
              <a:spcBef>
                <a:spcPct val="25000"/>
              </a:spcBef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800" dirty="0">
                <a:ea typeface="굴림" panose="020B0600000101010101" pitchFamily="34" charset="-127"/>
              </a:rPr>
            </a:br>
            <a:r>
              <a:rPr lang="en-US" altLang="ko-KR" sz="2800" dirty="0">
                <a:ea typeface="굴림" panose="020B0600000101010101" pitchFamily="34" charset="-127"/>
              </a:rPr>
              <a:t>before accessing shared data</a:t>
            </a:r>
          </a:p>
          <a:p>
            <a:pPr marL="0" indent="0" algn="ctr">
              <a:lnSpc>
                <a:spcPct val="80000"/>
              </a:lnSpc>
              <a:spcBef>
                <a:spcPct val="25000"/>
              </a:spcBef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2" algn="ctr">
              <a:lnSpc>
                <a:spcPct val="85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5000" y="51054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3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Hardware Lock Instruction?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80279"/>
            <a:ext cx="10058400" cy="5080819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Is this a good idea?</a:t>
            </a: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What about putting a task to sleep?</a:t>
            </a: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What is the interface between the hardware and scheduler?</a:t>
            </a: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Complexity?</a:t>
            </a:r>
          </a:p>
          <a:p>
            <a:pPr lvl="2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Done in the Intel 432</a:t>
            </a:r>
          </a:p>
          <a:p>
            <a:pPr lvl="2" algn="ctr"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Each feature makes HW more complex and slow</a:t>
            </a:r>
          </a:p>
          <a:p>
            <a:pPr lvl="2" algn="ctr">
              <a:lnSpc>
                <a:spcPct val="85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997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799"/>
            <a:ext cx="12039600" cy="5259049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Can we build multi-instruction atomic operations?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Preventing external events by disabling interrupts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about disabling interrupts?</a:t>
            </a:r>
          </a:p>
        </p:txBody>
      </p:sp>
    </p:spTree>
    <p:extLst>
      <p:ext uri="{BB962C8B-B14F-4D97-AF65-F5344CB8AC3E}">
        <p14:creationId xmlns:p14="http://schemas.microsoft.com/office/powerpoint/2010/main" val="176640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D7348-97CD-872B-AE43-EC2E7F487CE3}"/>
              </a:ext>
            </a:extLst>
          </p:cNvPr>
          <p:cNvSpPr txBox="1"/>
          <p:nvPr/>
        </p:nvSpPr>
        <p:spPr>
          <a:xfrm>
            <a:off x="1534543" y="1524000"/>
            <a:ext cx="9372600" cy="393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Naïve implementation of locks:</a:t>
            </a:r>
            <a:br>
              <a:rPr lang="en-US" altLang="ko-KR" sz="2400" b="0" dirty="0">
                <a:latin typeface="+mn-lt"/>
                <a:ea typeface="굴림" panose="020B0600000101010101" pitchFamily="34" charset="-127"/>
              </a:rPr>
            </a:b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	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 err="1">
                <a:latin typeface="+mn-lt"/>
                <a:ea typeface="굴림" panose="020B0600000101010101" pitchFamily="34" charset="-127"/>
              </a:rPr>
              <a:t>LockAcquire</a:t>
            </a: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 { disable </a:t>
            </a:r>
            <a:r>
              <a:rPr lang="en-US" altLang="ko-KR" sz="2400" b="0" dirty="0" err="1">
                <a:latin typeface="+mn-lt"/>
                <a:ea typeface="굴림" panose="020B0600000101010101" pitchFamily="34" charset="-127"/>
              </a:rPr>
              <a:t>Ints</a:t>
            </a: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; }</a:t>
            </a:r>
            <a:br>
              <a:rPr lang="en-US" altLang="ko-KR" sz="2400" b="0" dirty="0">
                <a:latin typeface="+mn-lt"/>
                <a:ea typeface="굴림" panose="020B0600000101010101" pitchFamily="34" charset="-127"/>
              </a:rPr>
            </a:b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	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 err="1">
                <a:latin typeface="+mn-lt"/>
                <a:ea typeface="굴림" panose="020B0600000101010101" pitchFamily="34" charset="-127"/>
              </a:rPr>
              <a:t>LockRelease</a:t>
            </a: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 { enable </a:t>
            </a:r>
            <a:r>
              <a:rPr lang="en-US" altLang="ko-KR" sz="2400" b="0" dirty="0" err="1">
                <a:latin typeface="+mn-lt"/>
                <a:ea typeface="굴림" panose="020B0600000101010101" pitchFamily="34" charset="-127"/>
              </a:rPr>
              <a:t>Ints</a:t>
            </a: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; }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Problems with this approach?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266082-15C1-E6B9-01B9-F3829B975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about disabling interrupts?</a:t>
            </a:r>
          </a:p>
        </p:txBody>
      </p:sp>
    </p:spTree>
    <p:extLst>
      <p:ext uri="{BB962C8B-B14F-4D97-AF65-F5344CB8AC3E}">
        <p14:creationId xmlns:p14="http://schemas.microsoft.com/office/powerpoint/2010/main" val="3855532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B21-9379-8E84-AD59-6A32CBA0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Milk</a:t>
            </a:r>
          </a:p>
        </p:txBody>
      </p:sp>
      <p:pic>
        <p:nvPicPr>
          <p:cNvPr id="4" name="Picture 65" descr="MCj02507670000[1]">
            <a:extLst>
              <a:ext uri="{FF2B5EF4-FFF2-40B4-BE49-F238E27FC236}">
                <a16:creationId xmlns:a16="http://schemas.microsoft.com/office/drawing/2014/main" id="{6B878154-1459-65AC-D7D7-EBFD861A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9834"/>
            <a:ext cx="2747168" cy="33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101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D7348-97CD-872B-AE43-EC2E7F487CE3}"/>
              </a:ext>
            </a:extLst>
          </p:cNvPr>
          <p:cNvSpPr txBox="1"/>
          <p:nvPr/>
        </p:nvSpPr>
        <p:spPr>
          <a:xfrm>
            <a:off x="762000" y="1066800"/>
            <a:ext cx="10667999" cy="512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Consider following: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 err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LockAcquire</a:t>
            </a:r>
            <a:r>
              <a:rPr lang="en-US" altLang="ko-KR" sz="2400" b="0" dirty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();</a:t>
            </a:r>
            <a:br>
              <a:rPr lang="en-US" altLang="ko-KR" sz="2400" b="0" dirty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2400" b="0" dirty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While(TRUE) {;}</a:t>
            </a: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Real-Time system—no guarantees on timing!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 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Critical Sections might be arbitrarily long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“Reactor about to meltdown. Help?”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266082-15C1-E6B9-01B9-F3829B975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about disabling interrupts?</a:t>
            </a:r>
          </a:p>
        </p:txBody>
      </p:sp>
    </p:spTree>
    <p:extLst>
      <p:ext uri="{BB962C8B-B14F-4D97-AF65-F5344CB8AC3E}">
        <p14:creationId xmlns:p14="http://schemas.microsoft.com/office/powerpoint/2010/main" val="3016069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Disabling Interrupts – But more smartly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10591800" cy="82629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6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5" y="685800"/>
            <a:ext cx="11579229" cy="60960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>
                <a:ea typeface="굴림" panose="020B0600000101010101" pitchFamily="34" charset="-127"/>
              </a:rPr>
              <a:t>) is very short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4114800" y="2117006"/>
            <a:ext cx="6276977" cy="3308350"/>
            <a:chOff x="390" y="727"/>
            <a:chExt cx="3954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390" y="727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2958" y="1124"/>
              <a:ext cx="1386" cy="1200"/>
              <a:chOff x="2977" y="1748"/>
              <a:chExt cx="1386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2977" y="1748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3385" y="2008"/>
                <a:ext cx="978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076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5486400"/>
          </a:xfrm>
        </p:spPr>
        <p:txBody>
          <a:bodyPr/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4114800" y="22098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86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69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9448800" cy="5867400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4667520" y="239399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514600" y="334331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960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9448800" cy="5867400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4667520" y="239399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438400" y="367169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3060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985" y="914400"/>
            <a:ext cx="10058400" cy="55499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sz="2000" dirty="0" err="1">
                <a:ea typeface="굴림" panose="020B0600000101010101" pitchFamily="34" charset="-127"/>
              </a:rPr>
              <a:t>ints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re-enables interrupts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724400" y="3689350"/>
            <a:ext cx="1449388" cy="830264"/>
            <a:chOff x="2160" y="252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71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52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334000" y="5757068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42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6774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34" charset="-127"/>
              </a:rPr>
              <a:t>Alternative: </a:t>
            </a:r>
            <a:r>
              <a:rPr lang="en-US" altLang="ko-KR" dirty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solidFill>
                  <a:schemeClr val="accent1"/>
                </a:solidFill>
                <a:ea typeface="굴림" panose="020B0600000101010101" pitchFamily="34" charset="-127"/>
              </a:rPr>
              <a:t>Hardware</a:t>
            </a:r>
            <a:r>
              <a:rPr lang="en-US" altLang="ko-KR" sz="2000" dirty="0">
                <a:ea typeface="굴림" panose="020B0600000101010101" pitchFamily="34" charset="-127"/>
              </a:rPr>
              <a:t> is responsible for implementing this correctly </a:t>
            </a:r>
          </a:p>
          <a:p>
            <a:pPr lvl="2"/>
            <a:r>
              <a:rPr lang="en-US" altLang="ko-KR" sz="2000" dirty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sz="2000" dirty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2655171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x86 (returns old value),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333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B21-9379-8E84-AD59-6A32CBA0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Milk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2138-E737-C335-2779-676AB015296F}"/>
              </a:ext>
            </a:extLst>
          </p:cNvPr>
          <p:cNvSpPr txBox="1"/>
          <p:nvPr/>
        </p:nvSpPr>
        <p:spPr>
          <a:xfrm>
            <a:off x="1752600" y="2057400"/>
            <a:ext cx="9677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algn="ctr"/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Help you understand real life problems better</a:t>
            </a:r>
          </a:p>
          <a:p>
            <a:pPr algn="ctr"/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But, computers are much stupider than people</a:t>
            </a:r>
          </a:p>
        </p:txBody>
      </p:sp>
    </p:spTree>
    <p:extLst>
      <p:ext uri="{BB962C8B-B14F-4D97-AF65-F5344CB8AC3E}">
        <p14:creationId xmlns:p14="http://schemas.microsoft.com/office/powerpoint/2010/main" val="4729765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1447800"/>
            <a:ext cx="8458200" cy="5346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3657600" y="42672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4724400" y="44958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>
                      <a:ea typeface="굴림" panose="020B0600000101010101" pitchFamily="34" charset="-127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9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New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55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0960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Simple lock that doesn’t require entry into the kernel:</a:t>
            </a:r>
          </a:p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(Free) Can access this memory location from user space!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solidFill>
                  <a:srgbClr val="233AE1"/>
                </a:solidFill>
                <a:latin typeface="Consolas" charset="0"/>
                <a:ea typeface="굴림" panose="020B0600000101010101" pitchFamily="34" charset="-127"/>
              </a:rPr>
              <a:t>	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ko-KR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en-US" sz="1800" dirty="0">
              <a:solidFill>
                <a:schemeClr val="accent5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acquire(int *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Atomic operation!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release(int *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0;		  // Atomic operation!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153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0960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If lock is free,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 reads 0 and sets lock=1, so lock is now busy.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If lock is busy,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 reads 1 and sets lock=1 (no change)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we set </a:t>
            </a:r>
            <a:r>
              <a:rPr lang="en-US" altLang="ko-KR" sz="2000" dirty="0" err="1"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ea typeface="굴림" panose="020B0600000101010101" pitchFamily="34" charset="-127"/>
              </a:rPr>
              <a:t> = 0, someone else can get lock.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solidFill>
                  <a:schemeClr val="accent1"/>
                </a:solidFill>
                <a:ea typeface="굴림" panose="020B0600000101010101" pitchFamily="34" charset="-127"/>
              </a:rPr>
              <a:t>Busy-Waiting: </a:t>
            </a:r>
            <a:r>
              <a:rPr lang="en-US" altLang="ko-KR" sz="2200" dirty="0">
                <a:ea typeface="굴림" panose="020B0600000101010101" pitchFamily="34" charset="-127"/>
              </a:rPr>
              <a:t>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For multiprocessors: every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() is a write, which makes value ping-pong around in cache (using lots of network BW)</a:t>
            </a:r>
          </a:p>
        </p:txBody>
      </p:sp>
    </p:spTree>
    <p:extLst>
      <p:ext uri="{BB962C8B-B14F-4D97-AF65-F5344CB8AC3E}">
        <p14:creationId xmlns:p14="http://schemas.microsoft.com/office/powerpoint/2010/main" val="334030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26831"/>
            <a:ext cx="11277600" cy="6096000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on a multiprocessor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 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78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Better Locks using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685800"/>
            <a:ext cx="10173795" cy="6172200"/>
          </a:xfrm>
        </p:spPr>
        <p:txBody>
          <a:bodyPr/>
          <a:lstStyle/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637803" y="2221280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FREE;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590026" y="1549879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 guard = 0; // Global Variable!</a:t>
            </a:r>
          </a:p>
          <a:p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BUSY;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9898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FUTEX_WAKE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 after we disable interrupts (in kernel!)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FUTEX_CMP_REQUEUE: More interesting operations!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90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00400"/>
            <a:ext cx="10744200" cy="350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Interface to the kernel sleep() functionality!</a:t>
            </a:r>
          </a:p>
          <a:p>
            <a:pPr lvl="1" algn="ctr"/>
            <a:r>
              <a:rPr lang="en-US" dirty="0"/>
              <a:t>Let thread put themselves to sleep – conditionally!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futex</a:t>
            </a:r>
            <a:r>
              <a:rPr lang="en-US" dirty="0"/>
              <a:t> is not exposed in </a:t>
            </a:r>
            <a:r>
              <a:rPr lang="en-US" dirty="0" err="1"/>
              <a:t>libc</a:t>
            </a:r>
            <a:r>
              <a:rPr lang="en-US" dirty="0"/>
              <a:t>; it is used within the implementation of </a:t>
            </a:r>
            <a:r>
              <a:rPr lang="en-US" dirty="0" err="1"/>
              <a:t>pthreads</a:t>
            </a:r>
            <a:endParaRPr lang="en-US" dirty="0"/>
          </a:p>
          <a:p>
            <a:pPr lvl="1" algn="ctr"/>
            <a:r>
              <a:rPr lang="en-US" dirty="0"/>
              <a:t>Can be used to implement locks, semaphores, monitors, etc…</a:t>
            </a:r>
          </a:p>
          <a:p>
            <a:pPr algn="ctr"/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2683164" y="1127492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7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try: T&amp;S and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69" y="3729282"/>
            <a:ext cx="10693400" cy="254260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Sleep interface by using </a:t>
            </a:r>
            <a:r>
              <a:rPr lang="en-US" dirty="0" err="1"/>
              <a:t>futex</a:t>
            </a:r>
            <a:r>
              <a:rPr lang="en-US" dirty="0"/>
              <a:t> – no </a:t>
            </a:r>
            <a:r>
              <a:rPr lang="en-US" dirty="0" err="1"/>
              <a:t>busywaiting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 overhead to acquire lock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Every unlock has to call kernel to potentially wake someone up – even if none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17562"/>
            <a:ext cx="7140161" cy="2724151"/>
            <a:chOff x="-136" y="1152"/>
            <a:chExt cx="3584" cy="171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1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= 0; // Interface: acquire(&amp;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        //            release(&amp;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FUTEX_WAIT, 1);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6271615" y="817562"/>
            <a:ext cx="5311361" cy="3513138"/>
            <a:chOff x="-27" y="997"/>
            <a:chExt cx="3584" cy="2213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997"/>
              <a:ext cx="3584" cy="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release(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0; // unlock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(&amp;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FUTEX_WAKE, 1);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385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Try #2: T&amp;S and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2674"/>
            <a:ext cx="10896600" cy="17443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 algn="ctr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acquire/release</a:t>
            </a:r>
          </a:p>
          <a:p>
            <a:pPr algn="ctr"/>
            <a:r>
              <a:rPr lang="en-US" dirty="0"/>
              <a:t>But it can be considerably optimized!</a:t>
            </a:r>
          </a:p>
          <a:p>
            <a:pPr lvl="1" algn="ctr"/>
            <a:r>
              <a:rPr lang="en-US" dirty="0"/>
              <a:t>See “</a:t>
            </a:r>
            <a:r>
              <a:rPr lang="en-US" dirty="0" err="1">
                <a:hlinkClick r:id="rId3"/>
              </a:rPr>
              <a:t>Futexes</a:t>
            </a:r>
            <a:r>
              <a:rPr lang="en-US" dirty="0">
                <a:hlinkClick r:id="rId3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716" y="706437"/>
            <a:ext cx="5596284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if (*maybe)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false;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Try to wake up someone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(&amp;value,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6" y="706437"/>
            <a:ext cx="795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maybe = false;</a:t>
            </a:r>
          </a:p>
          <a:p>
            <a:pPr algn="l"/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Sleep, since lock busy!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1);</a:t>
            </a:r>
          </a:p>
          <a:p>
            <a:pPr algn="l"/>
            <a:endParaRPr lang="en-US" altLang="en-US" b="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// Make sure other sleepers not stuck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49398" y="1011237"/>
            <a:ext cx="6262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8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447800" y="4267200"/>
            <a:ext cx="9677400" cy="2133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7086637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Solve with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62207"/>
            <a:ext cx="11197047" cy="5943600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Lock prevents someone from doing something</a:t>
            </a: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before entering critical section </a:t>
            </a: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Unlock when leaving</a:t>
            </a: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 if locked</a:t>
            </a:r>
          </a:p>
          <a:p>
            <a:pPr algn="ctr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Fix the milk problem by putting a key on the refrigerator</a:t>
            </a:r>
          </a:p>
          <a:p>
            <a:pPr marL="0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5029200" y="5257800"/>
            <a:ext cx="2870931" cy="1066800"/>
            <a:chOff x="925" y="3024"/>
            <a:chExt cx="3827" cy="1264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925" y="3088"/>
              <a:ext cx="1453" cy="1200"/>
              <a:chOff x="3241" y="3040"/>
              <a:chExt cx="1453" cy="1200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" y="3040"/>
                <a:ext cx="828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282" y="3070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/>
                <a:t>#$@%@#$@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926932" y="1371600"/>
            <a:ext cx="853735" cy="960452"/>
            <a:chOff x="10119065" y="3459148"/>
            <a:chExt cx="853735" cy="960452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382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Goal of last couple of lectures: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pPr marL="457200" lvl="1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This lecture and the next presents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501913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Problem Definition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Consumer(s) take them out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synchronize access to this buffer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needs to wait if buffer is full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needs to wait if buffer is empty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79049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1226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20" y="1905000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020" y="1752600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00" y="1600200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146620" y="1600200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07288" y="1709216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724376" y="1899997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763708" y="1899997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52600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83269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2429"/>
            <a:ext cx="10972800" cy="30745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/>
              <a:t>How to tell if Full (on insert) Empty (on remove)?</a:t>
            </a:r>
          </a:p>
          <a:p>
            <a:pPr marL="0" indent="0" algn="ctr">
              <a:buNone/>
            </a:pPr>
            <a:r>
              <a:rPr lang="en-US" dirty="0"/>
              <a:t>And what do you do if it is?</a:t>
            </a:r>
          </a:p>
          <a:p>
            <a:pPr marL="0" indent="0" algn="ctr">
              <a:buNone/>
            </a:pPr>
            <a:r>
              <a:rPr lang="en-US" dirty="0"/>
              <a:t>What needs to be atomic?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4382"/>
            <a:ext cx="12192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Structure (sequential case)</a:t>
            </a:r>
          </a:p>
        </p:txBody>
      </p:sp>
    </p:spTree>
    <p:extLst>
      <p:ext uri="{BB962C8B-B14F-4D97-AF65-F5344CB8AC3E}">
        <p14:creationId xmlns:p14="http://schemas.microsoft.com/office/powerpoint/2010/main" val="190290941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396271"/>
            <a:chOff x="3929744" y="2645560"/>
            <a:chExt cx="4874026" cy="1396271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+mn-lt"/>
                </a:rPr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first cut</a:t>
            </a:r>
          </a:p>
        </p:txBody>
      </p:sp>
    </p:spTree>
    <p:extLst>
      <p:ext uri="{BB962C8B-B14F-4D97-AF65-F5344CB8AC3E}">
        <p14:creationId xmlns:p14="http://schemas.microsoft.com/office/powerpoint/2010/main" val="8188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423021"/>
            <a:chOff x="3905754" y="2569736"/>
            <a:chExt cx="5026048" cy="1423021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077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+mn-lt"/>
                </a:rPr>
                <a:t>What happens when one is waiting for the other?</a:t>
              </a:r>
            </a:p>
            <a:p>
              <a:r>
                <a:rPr lang="en-US" sz="1600" b="0" dirty="0">
                  <a:latin typeface="+mn-lt"/>
                </a:rPr>
                <a:t> - Multiple cores ?</a:t>
              </a:r>
            </a:p>
            <a:p>
              <a:r>
                <a:rPr lang="en-US" sz="1600" b="0" dirty="0">
                  <a:latin typeface="+mn-lt"/>
                </a:rPr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2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591800" cy="5029200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Semaphores are a type of generalized lock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First defined by Dijkstra in late 60s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</p:txBody>
      </p:sp>
    </p:spTree>
    <p:extLst>
      <p:ext uri="{BB962C8B-B14F-4D97-AF65-F5344CB8AC3E}">
        <p14:creationId xmlns:p14="http://schemas.microsoft.com/office/powerpoint/2010/main" val="21938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A Semaphore has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non-negative integer value </a:t>
            </a:r>
            <a:r>
              <a:rPr lang="en-US" altLang="ko-KR" dirty="0">
                <a:ea typeface="굴림" panose="020B0600000101010101" pitchFamily="34" charset="-127"/>
              </a:rPr>
              <a:t>and supports the following operations: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Set value when you initialize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an atomic operation that waits for semaphore to become positive, then decrements it by 1 </a:t>
            </a:r>
          </a:p>
          <a:p>
            <a:pPr lvl="2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marL="914400" lvl="2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: </a:t>
            </a:r>
            <a:r>
              <a:rPr lang="en-US" altLang="ko-KR" dirty="0">
                <a:ea typeface="굴림" panose="020B0600000101010101" pitchFamily="34" charset="-127"/>
              </a:rPr>
              <a:t>an atomic operation that increments the semaphore by 1, waking up a waiting P, if any</a:t>
            </a:r>
          </a:p>
          <a:p>
            <a:pPr lvl="2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</p:txBody>
      </p:sp>
    </p:spTree>
    <p:extLst>
      <p:ext uri="{BB962C8B-B14F-4D97-AF65-F5344CB8AC3E}">
        <p14:creationId xmlns:p14="http://schemas.microsoft.com/office/powerpoint/2010/main" val="38659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37736"/>
            <a:ext cx="113538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Semaphores are like integers, except: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marL="457200" lvl="1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 algn="ctr"/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 algn="ctr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 algn="ctr"/>
            <a:r>
              <a:rPr lang="en-US" altLang="ko-KR" dirty="0">
                <a:ea typeface="굴림" panose="020B0600000101010101" pitchFamily="34" charset="-127"/>
              </a:rPr>
              <a:t>Thread going to sleep in P won’t miss wakeup from V – even if both happen at same time</a:t>
            </a:r>
          </a:p>
          <a:p>
            <a:pPr marL="0" indent="0" algn="ctr"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26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26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3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38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41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4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Mutual Exclusion (initial value = 1)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Also called “Binary Semaphore” or “mutex”.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Can be used for mutual exclusion, just like a lock: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lvl="2" algn="ctr">
              <a:lnSpc>
                <a:spcPct val="85000"/>
              </a:lnSpc>
              <a:buFontTx/>
              <a:buNone/>
            </a:pPr>
            <a:r>
              <a:rPr lang="en-US" altLang="ko-KR" dirty="0"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semaP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mysem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);</a:t>
            </a:r>
            <a:br>
              <a:rPr lang="en-US" altLang="ko-KR" dirty="0">
                <a:latin typeface="Courier"/>
                <a:ea typeface="굴림" charset="0"/>
                <a:cs typeface="굴림" charset="0"/>
              </a:rPr>
            </a:br>
            <a:r>
              <a:rPr lang="en-US" altLang="ko-KR" dirty="0">
                <a:latin typeface="Courier"/>
                <a:ea typeface="굴림" charset="0"/>
                <a:cs typeface="굴림" charset="0"/>
              </a:rPr>
              <a:t>	  // Critical section goes here</a:t>
            </a:r>
            <a:br>
              <a:rPr lang="en-US" altLang="ko-KR" dirty="0">
                <a:latin typeface="Courier"/>
                <a:ea typeface="굴림" charset="0"/>
                <a:cs typeface="굴림" charset="0"/>
              </a:rPr>
            </a:br>
            <a:r>
              <a:rPr lang="en-US" altLang="ko-KR" dirty="0">
                <a:latin typeface="Courier"/>
                <a:ea typeface="굴림" charset="0"/>
                <a:cs typeface="굴림" charset="0"/>
              </a:rPr>
              <a:t>	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semaV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latin typeface="Courier"/>
                <a:ea typeface="굴림" charset="0"/>
                <a:cs typeface="굴림" charset="0"/>
              </a:rPr>
              <a:t>mysem</a:t>
            </a:r>
            <a:r>
              <a:rPr lang="en-US" altLang="ko-KR" dirty="0">
                <a:latin typeface="Courier"/>
                <a:ea typeface="굴림" charset="0"/>
                <a:cs typeface="굴림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043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95400"/>
            <a:ext cx="101600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Never more than one person buys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Someone buys if needed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8115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Scheduling Constraints (initial value = 0)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Allow thread 1 to wait for a signal from thread 2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thread 2 </a:t>
            </a:r>
            <a:r>
              <a:rPr lang="en-US" altLang="ko-KR" dirty="0">
                <a:solidFill>
                  <a:schemeClr val="accent1"/>
                </a:solidFill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chemeClr val="accent1"/>
                </a:solidFill>
                <a:ea typeface="굴림" charset="0"/>
                <a:cs typeface="Gill Sans Light"/>
              </a:rPr>
              <a:t>event</a:t>
            </a:r>
            <a:r>
              <a:rPr lang="en-US" altLang="ko-KR" dirty="0">
                <a:ea typeface="굴림" charset="0"/>
                <a:cs typeface="Gill Sans Light"/>
              </a:rPr>
              <a:t> occurs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Suppose you had to implement </a:t>
            </a:r>
            <a:r>
              <a:rPr lang="en-US" altLang="ko-KR" dirty="0" err="1"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79634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 marL="457200" lvl="1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Suppose a computer tries this </a:t>
            </a: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(remember, only memory read/write are atomic)</a:t>
            </a: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9220200" y="3723482"/>
            <a:ext cx="2438400" cy="2133600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Still too much milk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but only occasionally!</a:t>
            </a: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Makes it really hard to debug…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endParaRPr lang="ko-KR" altLang="en-US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#1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800600" y="4419600"/>
            <a:ext cx="2362200" cy="1981200"/>
            <a:chOff x="3504" y="1584"/>
            <a:chExt cx="1056" cy="947"/>
          </a:xfrm>
        </p:grpSpPr>
        <p:pic>
          <p:nvPicPr>
            <p:cNvPr id="8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4868</Words>
  <Application>Microsoft Office PowerPoint</Application>
  <PresentationFormat>Widescreen</PresentationFormat>
  <Paragraphs>708</Paragraphs>
  <Slides>60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Helvetica</vt:lpstr>
      <vt:lpstr>OpenDyslexic 3</vt:lpstr>
      <vt:lpstr>OpenDyslexic3</vt:lpstr>
      <vt:lpstr>Office</vt:lpstr>
      <vt:lpstr>CS162 Operating Systems and Systems Programming Lecture 7  Concurrency  </vt:lpstr>
      <vt:lpstr>Correctness Requirements</vt:lpstr>
      <vt:lpstr>The Importance of Milk</vt:lpstr>
      <vt:lpstr>The Importance of Milk</vt:lpstr>
      <vt:lpstr>Solve with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</vt:lpstr>
      <vt:lpstr>Too Much Milk Solution #2: problem!</vt:lpstr>
      <vt:lpstr>Too Much Milk Solution #3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Where are we going with synchronization?</vt:lpstr>
      <vt:lpstr>How to Implement Locks?</vt:lpstr>
      <vt:lpstr>Hardware Lock Instruction?</vt:lpstr>
      <vt:lpstr>How about disabling interrupts?</vt:lpstr>
      <vt:lpstr>How about disabling interrupts?</vt:lpstr>
      <vt:lpstr>How about disabling interrupts?</vt:lpstr>
      <vt:lpstr>Disabling Interrupts – But more smartly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Atomic Read-Modify-Write Instructions</vt:lpstr>
      <vt:lpstr>Examples of Read-Modify-Write </vt:lpstr>
      <vt:lpstr>Using of Compare&amp;Swap for queues </vt:lpstr>
      <vt:lpstr>Implementing Locks with test&amp;set</vt:lpstr>
      <vt:lpstr>Implementing Locks with test&amp;set</vt:lpstr>
      <vt:lpstr>Problem: Busy-Waiting for Lock</vt:lpstr>
      <vt:lpstr>Better Locks using test&amp;set</vt:lpstr>
      <vt:lpstr>Linux futex: Fast Userspace Mutex</vt:lpstr>
      <vt:lpstr>Linux futex: Fast Userspace Mutex</vt:lpstr>
      <vt:lpstr>Example: First try: T&amp;S and futex</vt:lpstr>
      <vt:lpstr>Example: Try #2: T&amp;S and futex</vt:lpstr>
      <vt:lpstr>Where are we going with synchronization?</vt:lpstr>
      <vt:lpstr>Higher-level Primitives than Locks</vt:lpstr>
      <vt:lpstr>Producer-Consumer with a Bounded Buffer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Semaphores</vt:lpstr>
      <vt:lpstr>Semaphores</vt:lpstr>
      <vt:lpstr>Semaphores Like Integers Except…</vt:lpstr>
      <vt:lpstr>Two Uses of Semaphores</vt:lpstr>
      <vt:lpstr>Two Uses of Semaphores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2023-09-14T19:04:16Z</dcterms:created>
  <dcterms:modified xsi:type="dcterms:W3CDTF">2023-09-14T19:04:35Z</dcterms:modified>
</cp:coreProperties>
</file>