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3"/>
  </p:notesMasterIdLst>
  <p:handoutMasterIdLst>
    <p:handoutMasterId r:id="rId144"/>
  </p:handoutMasterIdLst>
  <p:sldIdLst>
    <p:sldId id="549" r:id="rId2"/>
    <p:sldId id="264" r:id="rId3"/>
    <p:sldId id="492" r:id="rId4"/>
    <p:sldId id="309" r:id="rId5"/>
    <p:sldId id="353" r:id="rId6"/>
    <p:sldId id="354" r:id="rId7"/>
    <p:sldId id="355" r:id="rId8"/>
    <p:sldId id="356" r:id="rId9"/>
    <p:sldId id="357" r:id="rId10"/>
    <p:sldId id="358" r:id="rId11"/>
    <p:sldId id="359" r:id="rId12"/>
    <p:sldId id="362" r:id="rId13"/>
    <p:sldId id="363" r:id="rId14"/>
    <p:sldId id="364" r:id="rId15"/>
    <p:sldId id="365" r:id="rId16"/>
    <p:sldId id="366" r:id="rId17"/>
    <p:sldId id="367" r:id="rId18"/>
    <p:sldId id="368" r:id="rId19"/>
    <p:sldId id="369" r:id="rId20"/>
    <p:sldId id="370" r:id="rId21"/>
    <p:sldId id="371" r:id="rId22"/>
    <p:sldId id="377" r:id="rId23"/>
    <p:sldId id="378" r:id="rId24"/>
    <p:sldId id="379" r:id="rId25"/>
    <p:sldId id="380" r:id="rId26"/>
    <p:sldId id="381" r:id="rId27"/>
    <p:sldId id="382" r:id="rId28"/>
    <p:sldId id="383" r:id="rId29"/>
    <p:sldId id="384" r:id="rId30"/>
    <p:sldId id="385" r:id="rId31"/>
    <p:sldId id="386" r:id="rId32"/>
    <p:sldId id="387" r:id="rId33"/>
    <p:sldId id="388" r:id="rId34"/>
    <p:sldId id="389" r:id="rId35"/>
    <p:sldId id="390" r:id="rId36"/>
    <p:sldId id="391" r:id="rId37"/>
    <p:sldId id="392" r:id="rId38"/>
    <p:sldId id="515" r:id="rId39"/>
    <p:sldId id="516" r:id="rId40"/>
    <p:sldId id="517" r:id="rId41"/>
    <p:sldId id="393" r:id="rId42"/>
    <p:sldId id="394" r:id="rId43"/>
    <p:sldId id="518" r:id="rId44"/>
    <p:sldId id="395" r:id="rId45"/>
    <p:sldId id="396" r:id="rId46"/>
    <p:sldId id="428" r:id="rId47"/>
    <p:sldId id="429" r:id="rId48"/>
    <p:sldId id="430" r:id="rId49"/>
    <p:sldId id="432" r:id="rId50"/>
    <p:sldId id="431" r:id="rId51"/>
    <p:sldId id="433" r:id="rId52"/>
    <p:sldId id="519" r:id="rId53"/>
    <p:sldId id="520" r:id="rId54"/>
    <p:sldId id="434" r:id="rId55"/>
    <p:sldId id="435" r:id="rId56"/>
    <p:sldId id="436" r:id="rId57"/>
    <p:sldId id="437" r:id="rId58"/>
    <p:sldId id="438" r:id="rId59"/>
    <p:sldId id="521" r:id="rId60"/>
    <p:sldId id="522" r:id="rId61"/>
    <p:sldId id="523" r:id="rId62"/>
    <p:sldId id="524" r:id="rId63"/>
    <p:sldId id="525" r:id="rId64"/>
    <p:sldId id="439" r:id="rId65"/>
    <p:sldId id="440" r:id="rId66"/>
    <p:sldId id="526" r:id="rId67"/>
    <p:sldId id="441" r:id="rId68"/>
    <p:sldId id="443" r:id="rId69"/>
    <p:sldId id="442" r:id="rId70"/>
    <p:sldId id="444" r:id="rId71"/>
    <p:sldId id="527" r:id="rId72"/>
    <p:sldId id="528" r:id="rId73"/>
    <p:sldId id="529" r:id="rId74"/>
    <p:sldId id="530" r:id="rId75"/>
    <p:sldId id="445" r:id="rId76"/>
    <p:sldId id="446" r:id="rId77"/>
    <p:sldId id="447" r:id="rId78"/>
    <p:sldId id="448" r:id="rId79"/>
    <p:sldId id="449" r:id="rId80"/>
    <p:sldId id="450" r:id="rId81"/>
    <p:sldId id="451" r:id="rId82"/>
    <p:sldId id="452" r:id="rId83"/>
    <p:sldId id="453" r:id="rId84"/>
    <p:sldId id="454" r:id="rId85"/>
    <p:sldId id="455" r:id="rId86"/>
    <p:sldId id="456" r:id="rId87"/>
    <p:sldId id="457" r:id="rId88"/>
    <p:sldId id="458" r:id="rId89"/>
    <p:sldId id="459" r:id="rId90"/>
    <p:sldId id="461" r:id="rId91"/>
    <p:sldId id="462" r:id="rId92"/>
    <p:sldId id="463" r:id="rId93"/>
    <p:sldId id="464" r:id="rId94"/>
    <p:sldId id="465" r:id="rId95"/>
    <p:sldId id="466" r:id="rId96"/>
    <p:sldId id="467" r:id="rId97"/>
    <p:sldId id="468" r:id="rId98"/>
    <p:sldId id="469" r:id="rId99"/>
    <p:sldId id="470" r:id="rId100"/>
    <p:sldId id="471" r:id="rId101"/>
    <p:sldId id="472" r:id="rId102"/>
    <p:sldId id="473" r:id="rId103"/>
    <p:sldId id="474" r:id="rId104"/>
    <p:sldId id="475" r:id="rId105"/>
    <p:sldId id="476" r:id="rId106"/>
    <p:sldId id="477" r:id="rId107"/>
    <p:sldId id="478" r:id="rId108"/>
    <p:sldId id="479" r:id="rId109"/>
    <p:sldId id="480" r:id="rId110"/>
    <p:sldId id="481" r:id="rId111"/>
    <p:sldId id="482" r:id="rId112"/>
    <p:sldId id="483" r:id="rId113"/>
    <p:sldId id="484" r:id="rId114"/>
    <p:sldId id="485" r:id="rId115"/>
    <p:sldId id="513" r:id="rId116"/>
    <p:sldId id="514" r:id="rId117"/>
    <p:sldId id="486" r:id="rId118"/>
    <p:sldId id="487" r:id="rId119"/>
    <p:sldId id="488" r:id="rId120"/>
    <p:sldId id="489" r:id="rId121"/>
    <p:sldId id="490" r:id="rId122"/>
    <p:sldId id="491" r:id="rId123"/>
    <p:sldId id="493" r:id="rId124"/>
    <p:sldId id="531" r:id="rId125"/>
    <p:sldId id="532" r:id="rId126"/>
    <p:sldId id="533" r:id="rId127"/>
    <p:sldId id="534" r:id="rId128"/>
    <p:sldId id="535" r:id="rId129"/>
    <p:sldId id="536" r:id="rId130"/>
    <p:sldId id="537" r:id="rId131"/>
    <p:sldId id="538" r:id="rId132"/>
    <p:sldId id="539" r:id="rId133"/>
    <p:sldId id="540" r:id="rId134"/>
    <p:sldId id="541" r:id="rId135"/>
    <p:sldId id="542" r:id="rId136"/>
    <p:sldId id="543" r:id="rId137"/>
    <p:sldId id="544" r:id="rId138"/>
    <p:sldId id="545" r:id="rId139"/>
    <p:sldId id="546" r:id="rId140"/>
    <p:sldId id="547" r:id="rId141"/>
    <p:sldId id="548" r:id="rId14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23">
          <p15:clr>
            <a:srgbClr val="A4A3A4"/>
          </p15:clr>
        </p15:guide>
        <p15:guide id="2" pos="2874">
          <p15:clr>
            <a:srgbClr val="A4A3A4"/>
          </p15:clr>
        </p15:guide>
      </p15:sldGuideLst>
    </p:ext>
    <p:ext uri="{2D200454-40CA-4A62-9FC3-DE9A4176ACB9}">
      <p15:notesGuideLst xmlns:p15="http://schemas.microsoft.com/office/powerpoint/2012/main">
        <p15:guide id="1" orient="horz" pos="3064">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DA2"/>
    <a:srgbClr val="F79600"/>
    <a:srgbClr val="3992DB"/>
    <a:srgbClr val="0F1836"/>
    <a:srgbClr val="FDFDFD"/>
    <a:srgbClr val="D9D9D9"/>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5" autoAdjust="0"/>
    <p:restoredTop sz="94660" autoAdjust="0"/>
  </p:normalViewPr>
  <p:slideViewPr>
    <p:cSldViewPr>
      <p:cViewPr varScale="1">
        <p:scale>
          <a:sx n="128" d="100"/>
          <a:sy n="128" d="100"/>
        </p:scale>
        <p:origin x="75" y="326"/>
      </p:cViewPr>
      <p:guideLst>
        <p:guide orient="horz" pos="1723"/>
        <p:guide pos="2874"/>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3064"/>
        <p:guide pos="215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notesMaster" Target="notesMasters/notesMaster1.xml"/><Relationship Id="rId14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2023/2/28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2023/2/28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幻灯片图像占位符 1"/>
          <p:cNvSpPr>
            <a:spLocks noGrp="1" noRot="1" noChangeAspect="1" noTextEdit="1"/>
          </p:cNvSpPr>
          <p:nvPr>
            <p:ph type="sldImg"/>
          </p:nvPr>
        </p:nvSpPr>
        <p:spPr>
          <a:ln/>
        </p:spPr>
      </p:sp>
      <p:sp>
        <p:nvSpPr>
          <p:cNvPr id="947203" name="备注占位符 2"/>
          <p:cNvSpPr>
            <a:spLocks noGrp="1"/>
          </p:cNvSpPr>
          <p:nvPr>
            <p:ph type="body" idx="1"/>
          </p:nvPr>
        </p:nvSpPr>
        <p:spPr/>
        <p:txBody>
          <a:bodyPr/>
          <a:lstStyle/>
          <a:p>
            <a:pPr defTabSz="1217613">
              <a:spcBef>
                <a:spcPct val="0"/>
              </a:spcBef>
            </a:pPr>
            <a:endParaRPr lang="zh-CN" altLang="en-US"/>
          </a:p>
        </p:txBody>
      </p:sp>
      <p:sp>
        <p:nvSpPr>
          <p:cNvPr id="94720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815CD8F7-F5A7-4D10-9D0D-642CC0C89D7C}" type="slidenum">
              <a:rPr lang="zh-CN" altLang="en-US" sz="1200">
                <a:latin typeface="Calibri" pitchFamily="34" charset="0"/>
                <a:ea typeface="微软雅黑" pitchFamily="34" charset="-122"/>
              </a:rPr>
              <a:pPr algn="r" eaLnBrk="1" hangingPunct="1"/>
              <a:t>1</a:t>
            </a:fld>
            <a:endParaRPr lang="en-US" altLang="zh-CN" sz="1200">
              <a:latin typeface="Calibri" pitchFamily="34" charset="0"/>
              <a:ea typeface="微软雅黑" pitchFamily="34" charset="-122"/>
            </a:endParaRPr>
          </a:p>
        </p:txBody>
      </p:sp>
      <p:sp>
        <p:nvSpPr>
          <p:cNvPr id="2" name="灯片编号占位符 1"/>
          <p:cNvSpPr>
            <a:spLocks noGrp="1"/>
          </p:cNvSpPr>
          <p:nvPr>
            <p:ph type="sldNum" sz="quarter" idx="10"/>
          </p:nvPr>
        </p:nvSpPr>
        <p:spPr/>
        <p:txBody>
          <a:bodyPr/>
          <a:lstStyle/>
          <a:p>
            <a:fld id="{FF79802C-19AE-4F9D-9FD9-C8BF78445859}" type="slidenum">
              <a:rPr lang="zh-CN" altLang="en-US" smtClean="0"/>
              <a:pPr/>
              <a:t>1</a:t>
            </a:fld>
            <a:endParaRPr lang="en-US" altLang="zh-CN"/>
          </a:p>
        </p:txBody>
      </p:sp>
    </p:spTree>
    <p:extLst>
      <p:ext uri="{BB962C8B-B14F-4D97-AF65-F5344CB8AC3E}">
        <p14:creationId xmlns:p14="http://schemas.microsoft.com/office/powerpoint/2010/main" val="2594528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100</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101</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102</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103</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104</a:t>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105</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106</a:t>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107</a:t>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108</a:t>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110</a:t>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111</a:t>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112</a:t>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113</a:t>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114</a:t>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115</a:t>
            </a:fld>
            <a:endParaRPr lang="zh-CN" altLang="en-US"/>
          </a:p>
        </p:txBody>
      </p:sp>
    </p:spTree>
    <p:extLst>
      <p:ext uri="{BB962C8B-B14F-4D97-AF65-F5344CB8AC3E}">
        <p14:creationId xmlns:p14="http://schemas.microsoft.com/office/powerpoint/2010/main" val="78829192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116</a:t>
            </a:fld>
            <a:endParaRPr lang="zh-CN" altLang="en-US"/>
          </a:p>
        </p:txBody>
      </p:sp>
    </p:spTree>
    <p:extLst>
      <p:ext uri="{BB962C8B-B14F-4D97-AF65-F5344CB8AC3E}">
        <p14:creationId xmlns:p14="http://schemas.microsoft.com/office/powerpoint/2010/main" val="442148295"/>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117</a:t>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118</a:t>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119</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120</a:t>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121</a:t>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122</a:t>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123</a:t>
            </a:fld>
            <a:endParaRPr lang="zh-CN" altLang="en-US"/>
          </a:p>
        </p:txBody>
      </p:sp>
    </p:spTree>
    <p:extLst>
      <p:ext uri="{BB962C8B-B14F-4D97-AF65-F5344CB8AC3E}">
        <p14:creationId xmlns:p14="http://schemas.microsoft.com/office/powerpoint/2010/main" val="4018929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124</a:t>
            </a:fld>
            <a:endParaRPr lang="zh-CN" altLang="en-US"/>
          </a:p>
        </p:txBody>
      </p:sp>
    </p:spTree>
    <p:extLst>
      <p:ext uri="{BB962C8B-B14F-4D97-AF65-F5344CB8AC3E}">
        <p14:creationId xmlns:p14="http://schemas.microsoft.com/office/powerpoint/2010/main" val="198974516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125</a:t>
            </a:fld>
            <a:endParaRPr lang="zh-CN" altLang="en-US"/>
          </a:p>
        </p:txBody>
      </p:sp>
    </p:spTree>
    <p:extLst>
      <p:ext uri="{BB962C8B-B14F-4D97-AF65-F5344CB8AC3E}">
        <p14:creationId xmlns:p14="http://schemas.microsoft.com/office/powerpoint/2010/main" val="2949697658"/>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126</a:t>
            </a:fld>
            <a:endParaRPr lang="zh-CN" altLang="en-US"/>
          </a:p>
        </p:txBody>
      </p:sp>
    </p:spTree>
    <p:extLst>
      <p:ext uri="{BB962C8B-B14F-4D97-AF65-F5344CB8AC3E}">
        <p14:creationId xmlns:p14="http://schemas.microsoft.com/office/powerpoint/2010/main" val="2689260729"/>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127</a:t>
            </a:fld>
            <a:endParaRPr lang="zh-CN" altLang="en-US"/>
          </a:p>
        </p:txBody>
      </p:sp>
    </p:spTree>
    <p:extLst>
      <p:ext uri="{BB962C8B-B14F-4D97-AF65-F5344CB8AC3E}">
        <p14:creationId xmlns:p14="http://schemas.microsoft.com/office/powerpoint/2010/main" val="4143170295"/>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128</a:t>
            </a:fld>
            <a:endParaRPr lang="zh-CN" altLang="en-US"/>
          </a:p>
        </p:txBody>
      </p:sp>
    </p:spTree>
    <p:extLst>
      <p:ext uri="{BB962C8B-B14F-4D97-AF65-F5344CB8AC3E}">
        <p14:creationId xmlns:p14="http://schemas.microsoft.com/office/powerpoint/2010/main" val="350383144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129</a:t>
            </a:fld>
            <a:endParaRPr lang="zh-CN" altLang="en-US"/>
          </a:p>
        </p:txBody>
      </p:sp>
    </p:spTree>
    <p:extLst>
      <p:ext uri="{BB962C8B-B14F-4D97-AF65-F5344CB8AC3E}">
        <p14:creationId xmlns:p14="http://schemas.microsoft.com/office/powerpoint/2010/main" val="3081966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130</a:t>
            </a:fld>
            <a:endParaRPr lang="zh-CN" altLang="en-US"/>
          </a:p>
        </p:txBody>
      </p:sp>
    </p:spTree>
    <p:extLst>
      <p:ext uri="{BB962C8B-B14F-4D97-AF65-F5344CB8AC3E}">
        <p14:creationId xmlns:p14="http://schemas.microsoft.com/office/powerpoint/2010/main" val="4022665005"/>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131</a:t>
            </a:fld>
            <a:endParaRPr lang="zh-CN" altLang="en-US"/>
          </a:p>
        </p:txBody>
      </p:sp>
    </p:spTree>
    <p:extLst>
      <p:ext uri="{BB962C8B-B14F-4D97-AF65-F5344CB8AC3E}">
        <p14:creationId xmlns:p14="http://schemas.microsoft.com/office/powerpoint/2010/main" val="542153561"/>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132</a:t>
            </a:fld>
            <a:endParaRPr lang="zh-CN" altLang="en-US"/>
          </a:p>
        </p:txBody>
      </p:sp>
    </p:spTree>
    <p:extLst>
      <p:ext uri="{BB962C8B-B14F-4D97-AF65-F5344CB8AC3E}">
        <p14:creationId xmlns:p14="http://schemas.microsoft.com/office/powerpoint/2010/main" val="303163925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133</a:t>
            </a:fld>
            <a:endParaRPr lang="zh-CN" altLang="en-US"/>
          </a:p>
        </p:txBody>
      </p:sp>
    </p:spTree>
    <p:extLst>
      <p:ext uri="{BB962C8B-B14F-4D97-AF65-F5344CB8AC3E}">
        <p14:creationId xmlns:p14="http://schemas.microsoft.com/office/powerpoint/2010/main" val="3621531768"/>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134</a:t>
            </a:fld>
            <a:endParaRPr lang="zh-CN" altLang="en-US"/>
          </a:p>
        </p:txBody>
      </p:sp>
    </p:spTree>
    <p:extLst>
      <p:ext uri="{BB962C8B-B14F-4D97-AF65-F5344CB8AC3E}">
        <p14:creationId xmlns:p14="http://schemas.microsoft.com/office/powerpoint/2010/main" val="3198194796"/>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135</a:t>
            </a:fld>
            <a:endParaRPr lang="zh-CN" altLang="en-US"/>
          </a:p>
        </p:txBody>
      </p:sp>
    </p:spTree>
    <p:extLst>
      <p:ext uri="{BB962C8B-B14F-4D97-AF65-F5344CB8AC3E}">
        <p14:creationId xmlns:p14="http://schemas.microsoft.com/office/powerpoint/2010/main" val="1925252739"/>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136</a:t>
            </a:fld>
            <a:endParaRPr lang="zh-CN" altLang="en-US"/>
          </a:p>
        </p:txBody>
      </p:sp>
    </p:spTree>
    <p:extLst>
      <p:ext uri="{BB962C8B-B14F-4D97-AF65-F5344CB8AC3E}">
        <p14:creationId xmlns:p14="http://schemas.microsoft.com/office/powerpoint/2010/main" val="2796275023"/>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137</a:t>
            </a:fld>
            <a:endParaRPr lang="zh-CN" altLang="en-US"/>
          </a:p>
        </p:txBody>
      </p:sp>
    </p:spTree>
    <p:extLst>
      <p:ext uri="{BB962C8B-B14F-4D97-AF65-F5344CB8AC3E}">
        <p14:creationId xmlns:p14="http://schemas.microsoft.com/office/powerpoint/2010/main" val="2216261475"/>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138</a:t>
            </a:fld>
            <a:endParaRPr lang="zh-CN" altLang="en-US"/>
          </a:p>
        </p:txBody>
      </p:sp>
    </p:spTree>
    <p:extLst>
      <p:ext uri="{BB962C8B-B14F-4D97-AF65-F5344CB8AC3E}">
        <p14:creationId xmlns:p14="http://schemas.microsoft.com/office/powerpoint/2010/main" val="2624791876"/>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139</a:t>
            </a:fld>
            <a:endParaRPr lang="zh-CN" altLang="en-US"/>
          </a:p>
        </p:txBody>
      </p:sp>
    </p:spTree>
    <p:extLst>
      <p:ext uri="{BB962C8B-B14F-4D97-AF65-F5344CB8AC3E}">
        <p14:creationId xmlns:p14="http://schemas.microsoft.com/office/powerpoint/2010/main" val="2809489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140</a:t>
            </a:fld>
            <a:endParaRPr lang="zh-CN" altLang="en-US"/>
          </a:p>
        </p:txBody>
      </p:sp>
    </p:spTree>
    <p:extLst>
      <p:ext uri="{BB962C8B-B14F-4D97-AF65-F5344CB8AC3E}">
        <p14:creationId xmlns:p14="http://schemas.microsoft.com/office/powerpoint/2010/main" val="1134472289"/>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141</a:t>
            </a:fld>
            <a:endParaRPr lang="zh-CN" altLang="en-US"/>
          </a:p>
        </p:txBody>
      </p:sp>
    </p:spTree>
    <p:extLst>
      <p:ext uri="{BB962C8B-B14F-4D97-AF65-F5344CB8AC3E}">
        <p14:creationId xmlns:p14="http://schemas.microsoft.com/office/powerpoint/2010/main" val="3555348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extLst>
      <p:ext uri="{BB962C8B-B14F-4D97-AF65-F5344CB8AC3E}">
        <p14:creationId xmlns:p14="http://schemas.microsoft.com/office/powerpoint/2010/main" val="21374533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extLst>
      <p:ext uri="{BB962C8B-B14F-4D97-AF65-F5344CB8AC3E}">
        <p14:creationId xmlns:p14="http://schemas.microsoft.com/office/powerpoint/2010/main" val="3560270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extLst>
      <p:ext uri="{BB962C8B-B14F-4D97-AF65-F5344CB8AC3E}">
        <p14:creationId xmlns:p14="http://schemas.microsoft.com/office/powerpoint/2010/main" val="5833848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extLst>
      <p:ext uri="{BB962C8B-B14F-4D97-AF65-F5344CB8AC3E}">
        <p14:creationId xmlns:p14="http://schemas.microsoft.com/office/powerpoint/2010/main" val="38864521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extLst>
      <p:ext uri="{BB962C8B-B14F-4D97-AF65-F5344CB8AC3E}">
        <p14:creationId xmlns:p14="http://schemas.microsoft.com/office/powerpoint/2010/main" val="16961373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extLst>
      <p:ext uri="{BB962C8B-B14F-4D97-AF65-F5344CB8AC3E}">
        <p14:creationId xmlns:p14="http://schemas.microsoft.com/office/powerpoint/2010/main" val="5297552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extLst>
      <p:ext uri="{BB962C8B-B14F-4D97-AF65-F5344CB8AC3E}">
        <p14:creationId xmlns:p14="http://schemas.microsoft.com/office/powerpoint/2010/main" val="1470735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extLst>
      <p:ext uri="{BB962C8B-B14F-4D97-AF65-F5344CB8AC3E}">
        <p14:creationId xmlns:p14="http://schemas.microsoft.com/office/powerpoint/2010/main" val="42202300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extLst>
      <p:ext uri="{BB962C8B-B14F-4D97-AF65-F5344CB8AC3E}">
        <p14:creationId xmlns:p14="http://schemas.microsoft.com/office/powerpoint/2010/main" val="23025128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extLst>
      <p:ext uri="{BB962C8B-B14F-4D97-AF65-F5344CB8AC3E}">
        <p14:creationId xmlns:p14="http://schemas.microsoft.com/office/powerpoint/2010/main" val="30592724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extLst>
      <p:ext uri="{BB962C8B-B14F-4D97-AF65-F5344CB8AC3E}">
        <p14:creationId xmlns:p14="http://schemas.microsoft.com/office/powerpoint/2010/main" val="325799838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extLst>
      <p:ext uri="{BB962C8B-B14F-4D97-AF65-F5344CB8AC3E}">
        <p14:creationId xmlns:p14="http://schemas.microsoft.com/office/powerpoint/2010/main" val="196228431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71</a:t>
            </a:fld>
            <a:endParaRPr lang="zh-CN" altLang="en-US"/>
          </a:p>
        </p:txBody>
      </p:sp>
    </p:spTree>
    <p:extLst>
      <p:ext uri="{BB962C8B-B14F-4D97-AF65-F5344CB8AC3E}">
        <p14:creationId xmlns:p14="http://schemas.microsoft.com/office/powerpoint/2010/main" val="86881048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72</a:t>
            </a:fld>
            <a:endParaRPr lang="zh-CN" altLang="en-US"/>
          </a:p>
        </p:txBody>
      </p:sp>
    </p:spTree>
    <p:extLst>
      <p:ext uri="{BB962C8B-B14F-4D97-AF65-F5344CB8AC3E}">
        <p14:creationId xmlns:p14="http://schemas.microsoft.com/office/powerpoint/2010/main" val="26685821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73</a:t>
            </a:fld>
            <a:endParaRPr lang="zh-CN" altLang="en-US"/>
          </a:p>
        </p:txBody>
      </p:sp>
    </p:spTree>
    <p:extLst>
      <p:ext uri="{BB962C8B-B14F-4D97-AF65-F5344CB8AC3E}">
        <p14:creationId xmlns:p14="http://schemas.microsoft.com/office/powerpoint/2010/main" val="368503289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74</a:t>
            </a:fld>
            <a:endParaRPr lang="zh-CN" altLang="en-US"/>
          </a:p>
        </p:txBody>
      </p:sp>
    </p:spTree>
    <p:extLst>
      <p:ext uri="{BB962C8B-B14F-4D97-AF65-F5344CB8AC3E}">
        <p14:creationId xmlns:p14="http://schemas.microsoft.com/office/powerpoint/2010/main" val="408080602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75</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76</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77</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78</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80</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81</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82</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83</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84</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85</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86</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87</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88</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90</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91</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92</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93</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94</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95</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96</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97</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98</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895"/>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t>‹#›</a:t>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2023/2/28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2023/2/28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2023/2/28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p:cove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图片 127">
            <a:extLst>
              <a:ext uri="{FF2B5EF4-FFF2-40B4-BE49-F238E27FC236}">
                <a16:creationId xmlns:a16="http://schemas.microsoft.com/office/drawing/2014/main" id="{36E7B933-2CBB-4285-9C01-8265D4BDB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1" y="744"/>
            <a:ext cx="9133238" cy="5142013"/>
          </a:xfrm>
          <a:prstGeom prst="rect">
            <a:avLst/>
          </a:prstGeom>
        </p:spPr>
      </p:pic>
      <p:sp>
        <p:nvSpPr>
          <p:cNvPr id="129" name="TextBox 26">
            <a:extLst>
              <a:ext uri="{FF2B5EF4-FFF2-40B4-BE49-F238E27FC236}">
                <a16:creationId xmlns:a16="http://schemas.microsoft.com/office/drawing/2014/main" id="{676899CD-5C83-4B53-BFA7-53ABDA795D87}"/>
              </a:ext>
            </a:extLst>
          </p:cNvPr>
          <p:cNvSpPr txBox="1"/>
          <p:nvPr/>
        </p:nvSpPr>
        <p:spPr>
          <a:xfrm>
            <a:off x="301430" y="1048085"/>
            <a:ext cx="4965966" cy="1630767"/>
          </a:xfrm>
          <a:prstGeom prst="rect">
            <a:avLst/>
          </a:prstGeom>
          <a:noFill/>
        </p:spPr>
        <p:txBody>
          <a:bodyPr wrap="square" rtlCol="0">
            <a:spAutoFit/>
          </a:bodyPr>
          <a:lstStyle/>
          <a:p>
            <a:r>
              <a:rPr lang="zh-CN" altLang="en-US" sz="4498" b="1" dirty="0">
                <a:solidFill>
                  <a:schemeClr val="bg1"/>
                </a:solidFill>
                <a:latin typeface="华文楷体" panose="02010600040101010101" pitchFamily="2" charset="-122"/>
                <a:ea typeface="华文楷体" panose="02010600040101010101" pitchFamily="2" charset="-122"/>
              </a:rPr>
              <a:t>面向对象程序设计</a:t>
            </a:r>
            <a:endParaRPr lang="en-US" altLang="zh-CN" sz="4498" b="1" dirty="0">
              <a:solidFill>
                <a:schemeClr val="bg1"/>
              </a:solidFill>
              <a:latin typeface="华文楷体" panose="02010600040101010101" pitchFamily="2" charset="-122"/>
              <a:ea typeface="华文楷体" panose="02010600040101010101" pitchFamily="2" charset="-122"/>
            </a:endParaRPr>
          </a:p>
          <a:p>
            <a:endParaRPr lang="en-US" altLang="zh-CN" sz="2699" b="1" dirty="0">
              <a:solidFill>
                <a:schemeClr val="bg1"/>
              </a:solidFill>
              <a:latin typeface="华文楷体" panose="02010600040101010101" pitchFamily="2" charset="-122"/>
              <a:ea typeface="华文楷体" panose="02010600040101010101" pitchFamily="2" charset="-122"/>
            </a:endParaRPr>
          </a:p>
          <a:p>
            <a:pPr lvl="0" algn="ctr">
              <a:spcBef>
                <a:spcPct val="0"/>
              </a:spcBef>
              <a:defRPr/>
            </a:pPr>
            <a:r>
              <a:rPr lang="zh-CN" altLang="en-US" sz="2699" b="1" dirty="0" smtClean="0">
                <a:solidFill>
                  <a:schemeClr val="bg1"/>
                </a:solidFill>
                <a:latin typeface="华文楷体" panose="02010600040101010101" pitchFamily="2" charset="-122"/>
                <a:ea typeface="华文楷体" panose="02010600040101010101" pitchFamily="2" charset="-122"/>
              </a:rPr>
              <a:t>第四讲：</a:t>
            </a:r>
            <a:r>
              <a:rPr lang="zh-CN" altLang="en-US" sz="2699" b="1" dirty="0">
                <a:solidFill>
                  <a:schemeClr val="bg1"/>
                </a:solidFill>
                <a:latin typeface="华文楷体" panose="02010600040101010101" pitchFamily="2" charset="-122"/>
                <a:ea typeface="华文楷体" panose="02010600040101010101" pitchFamily="2" charset="-122"/>
                <a:sym typeface="+mn-ea"/>
              </a:rPr>
              <a:t>类与对象</a:t>
            </a:r>
            <a:r>
              <a:rPr lang="zh-CN" altLang="zh-CN" sz="2699" b="1" dirty="0">
                <a:solidFill>
                  <a:schemeClr val="bg1"/>
                </a:solidFill>
                <a:latin typeface="华文楷体" panose="02010600040101010101" pitchFamily="2" charset="-122"/>
                <a:ea typeface="华文楷体" panose="02010600040101010101" pitchFamily="2" charset="-122"/>
                <a:sym typeface="+mn-ea"/>
              </a:rPr>
              <a:t>的其他特性</a:t>
            </a:r>
          </a:p>
        </p:txBody>
      </p:sp>
      <p:sp>
        <p:nvSpPr>
          <p:cNvPr id="130" name="TextBox 12">
            <a:extLst>
              <a:ext uri="{FF2B5EF4-FFF2-40B4-BE49-F238E27FC236}">
                <a16:creationId xmlns:a16="http://schemas.microsoft.com/office/drawing/2014/main" id="{479E23A7-7B83-4AF3-8795-3B16207A7272}"/>
              </a:ext>
            </a:extLst>
          </p:cNvPr>
          <p:cNvSpPr txBox="1"/>
          <p:nvPr/>
        </p:nvSpPr>
        <p:spPr>
          <a:xfrm>
            <a:off x="436653" y="142746"/>
            <a:ext cx="1976205" cy="922881"/>
          </a:xfrm>
          <a:prstGeom prst="rect">
            <a:avLst/>
          </a:prstGeom>
          <a:noFill/>
        </p:spPr>
        <p:txBody>
          <a:bodyPr wrap="square" rtlCol="0">
            <a:spAutoFit/>
          </a:bodyPr>
          <a:lstStyle/>
          <a:p>
            <a:r>
              <a:rPr lang="en-US" altLang="zh-CN" sz="5397" spc="-225" smtClean="0">
                <a:solidFill>
                  <a:schemeClr val="bg1"/>
                </a:solidFill>
                <a:latin typeface="Agency FB" pitchFamily="34" charset="0"/>
              </a:rPr>
              <a:t>2023</a:t>
            </a:r>
            <a:endParaRPr lang="zh-CN" altLang="en-US" sz="5397" spc="-225" dirty="0">
              <a:solidFill>
                <a:schemeClr val="bg1"/>
              </a:solidFill>
              <a:latin typeface="Agency FB" pitchFamily="34" charset="0"/>
            </a:endParaRPr>
          </a:p>
        </p:txBody>
      </p:sp>
      <p:sp>
        <p:nvSpPr>
          <p:cNvPr id="131" name="TextBox 33">
            <a:extLst>
              <a:ext uri="{FF2B5EF4-FFF2-40B4-BE49-F238E27FC236}">
                <a16:creationId xmlns:a16="http://schemas.microsoft.com/office/drawing/2014/main" id="{FFD3213A-B971-4F8D-8915-020533E32684}"/>
              </a:ext>
            </a:extLst>
          </p:cNvPr>
          <p:cNvSpPr txBox="1"/>
          <p:nvPr/>
        </p:nvSpPr>
        <p:spPr>
          <a:xfrm>
            <a:off x="577637" y="3448733"/>
            <a:ext cx="4413554" cy="369204"/>
          </a:xfrm>
          <a:prstGeom prst="rect">
            <a:avLst/>
          </a:prstGeom>
          <a:noFill/>
        </p:spPr>
        <p:txBody>
          <a:bodyPr wrap="square" rtlCol="0">
            <a:spAutoFit/>
          </a:bodyPr>
          <a:lstStyle/>
          <a:p>
            <a:r>
              <a:rPr lang="zh-CN" altLang="en-US" sz="1799" dirty="0">
                <a:solidFill>
                  <a:schemeClr val="bg1"/>
                </a:solidFill>
                <a:latin typeface="楷体" panose="02010609060101010101" pitchFamily="49" charset="-122"/>
                <a:ea typeface="楷体" panose="02010609060101010101" pitchFamily="49" charset="-122"/>
              </a:rPr>
              <a:t>李际军  </a:t>
            </a:r>
            <a:r>
              <a:rPr lang="en-US" altLang="zh-CN" sz="1799" dirty="0">
                <a:solidFill>
                  <a:schemeClr val="bg1"/>
                </a:solidFill>
                <a:latin typeface="楷体" panose="02010609060101010101" pitchFamily="49" charset="-122"/>
                <a:ea typeface="楷体" panose="02010609060101010101" pitchFamily="49" charset="-122"/>
              </a:rPr>
              <a:t>lijijun@cs.zju.edu.cn</a:t>
            </a:r>
            <a:endParaRPr lang="zh-CN" altLang="en-US" sz="1799"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892447978"/>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p:cTn id="7" dur="1000" fill="hold"/>
                                        <p:tgtEl>
                                          <p:spTgt spid="128"/>
                                        </p:tgtEl>
                                        <p:attrNameLst>
                                          <p:attrName>ppt_w</p:attrName>
                                        </p:attrNameLst>
                                      </p:cBhvr>
                                      <p:tavLst>
                                        <p:tav tm="0">
                                          <p:val>
                                            <p:strVal val="#ppt_w+.3"/>
                                          </p:val>
                                        </p:tav>
                                        <p:tav tm="100000">
                                          <p:val>
                                            <p:strVal val="#ppt_w"/>
                                          </p:val>
                                        </p:tav>
                                      </p:tavLst>
                                    </p:anim>
                                    <p:anim calcmode="lin" valueType="num">
                                      <p:cBhvr>
                                        <p:cTn id="8" dur="1000" fill="hold"/>
                                        <p:tgtEl>
                                          <p:spTgt spid="128"/>
                                        </p:tgtEl>
                                        <p:attrNameLst>
                                          <p:attrName>ppt_h</p:attrName>
                                        </p:attrNameLst>
                                      </p:cBhvr>
                                      <p:tavLst>
                                        <p:tav tm="0">
                                          <p:val>
                                            <p:strVal val="#ppt_h"/>
                                          </p:val>
                                        </p:tav>
                                        <p:tav tm="100000">
                                          <p:val>
                                            <p:strVal val="#ppt_h"/>
                                          </p:val>
                                        </p:tav>
                                      </p:tavLst>
                                    </p:anim>
                                    <p:animEffect transition="in" filter="fade">
                                      <p:cBhvr>
                                        <p:cTn id="9" dur="1000"/>
                                        <p:tgtEl>
                                          <p:spTgt spid="128"/>
                                        </p:tgtEl>
                                      </p:cBhvr>
                                    </p:animEffect>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130"/>
                                        </p:tgtEl>
                                        <p:attrNameLst>
                                          <p:attrName>style.visibility</p:attrName>
                                        </p:attrNameLst>
                                      </p:cBhvr>
                                      <p:to>
                                        <p:strVal val="visible"/>
                                      </p:to>
                                    </p:set>
                                    <p:animEffect transition="in" filter="fade">
                                      <p:cBhvr>
                                        <p:cTn id="13" dur="1000"/>
                                        <p:tgtEl>
                                          <p:spTgt spid="130"/>
                                        </p:tgtEl>
                                      </p:cBhvr>
                                    </p:animEffect>
                                    <p:anim calcmode="lin" valueType="num">
                                      <p:cBhvr>
                                        <p:cTn id="14" dur="1000" fill="hold"/>
                                        <p:tgtEl>
                                          <p:spTgt spid="130"/>
                                        </p:tgtEl>
                                        <p:attrNameLst>
                                          <p:attrName>ppt_w</p:attrName>
                                        </p:attrNameLst>
                                      </p:cBhvr>
                                      <p:tavLst>
                                        <p:tav tm="0" fmla="#ppt_w*sin(2.5*pi*$)">
                                          <p:val>
                                            <p:fltVal val="0"/>
                                          </p:val>
                                        </p:tav>
                                        <p:tav tm="100000">
                                          <p:val>
                                            <p:fltVal val="1"/>
                                          </p:val>
                                        </p:tav>
                                      </p:tavLst>
                                    </p:anim>
                                    <p:anim calcmode="lin" valueType="num">
                                      <p:cBhvr>
                                        <p:cTn id="15" dur="1000" fill="hold"/>
                                        <p:tgtEl>
                                          <p:spTgt spid="130"/>
                                        </p:tgtEl>
                                        <p:attrNameLst>
                                          <p:attrName>ppt_h</p:attrName>
                                        </p:attrNameLst>
                                      </p:cBhvr>
                                      <p:tavLst>
                                        <p:tav tm="0">
                                          <p:val>
                                            <p:strVal val="#ppt_h"/>
                                          </p:val>
                                        </p:tav>
                                        <p:tav tm="100000">
                                          <p:val>
                                            <p:strVal val="#ppt_h"/>
                                          </p:val>
                                        </p:tav>
                                      </p:tavLst>
                                    </p:anim>
                                  </p:childTnLst>
                                </p:cTn>
                              </p:par>
                            </p:childTnLst>
                          </p:cTn>
                        </p:par>
                        <p:par>
                          <p:cTn id="16" fill="hold">
                            <p:stCondLst>
                              <p:cond delay="23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129"/>
                                        </p:tgtEl>
                                        <p:attrNameLst>
                                          <p:attrName>style.visibility</p:attrName>
                                        </p:attrNameLst>
                                      </p:cBhvr>
                                      <p:to>
                                        <p:strVal val="visible"/>
                                      </p:to>
                                    </p:set>
                                    <p:anim by="(-#ppt_w*2)" calcmode="lin" valueType="num">
                                      <p:cBhvr rctx="PPT">
                                        <p:cTn id="19" dur="500" autoRev="1" fill="hold">
                                          <p:stCondLst>
                                            <p:cond delay="0"/>
                                          </p:stCondLst>
                                        </p:cTn>
                                        <p:tgtEl>
                                          <p:spTgt spid="129"/>
                                        </p:tgtEl>
                                        <p:attrNameLst>
                                          <p:attrName>ppt_w</p:attrName>
                                        </p:attrNameLst>
                                      </p:cBhvr>
                                    </p:anim>
                                    <p:anim by="(#ppt_w*0.50)" calcmode="lin" valueType="num">
                                      <p:cBhvr>
                                        <p:cTn id="20" dur="500" decel="50000" autoRev="1" fill="hold">
                                          <p:stCondLst>
                                            <p:cond delay="0"/>
                                          </p:stCondLst>
                                        </p:cTn>
                                        <p:tgtEl>
                                          <p:spTgt spid="129"/>
                                        </p:tgtEl>
                                        <p:attrNameLst>
                                          <p:attrName>ppt_x</p:attrName>
                                        </p:attrNameLst>
                                      </p:cBhvr>
                                    </p:anim>
                                    <p:anim from="(-#ppt_h/2)" to="(#ppt_y)" calcmode="lin" valueType="num">
                                      <p:cBhvr>
                                        <p:cTn id="21" dur="1000" fill="hold">
                                          <p:stCondLst>
                                            <p:cond delay="0"/>
                                          </p:stCondLst>
                                        </p:cTn>
                                        <p:tgtEl>
                                          <p:spTgt spid="129"/>
                                        </p:tgtEl>
                                        <p:attrNameLst>
                                          <p:attrName>ppt_y</p:attrName>
                                        </p:attrNameLst>
                                      </p:cBhvr>
                                    </p:anim>
                                    <p:animRot by="21600000">
                                      <p:cBhvr>
                                        <p:cTn id="22" dur="1000" fill="hold">
                                          <p:stCondLst>
                                            <p:cond delay="0"/>
                                          </p:stCondLst>
                                        </p:cTn>
                                        <p:tgtEl>
                                          <p:spTgt spid="129"/>
                                        </p:tgtEl>
                                        <p:attrNameLst>
                                          <p:attrName>r</p:attrName>
                                        </p:attrNameLst>
                                      </p:cBhvr>
                                    </p:animRot>
                                  </p:childTnLst>
                                </p:cTn>
                              </p:par>
                            </p:childTnLst>
                          </p:cTn>
                        </p:par>
                        <p:par>
                          <p:cTn id="23" fill="hold">
                            <p:stCondLst>
                              <p:cond delay="5300"/>
                            </p:stCondLst>
                            <p:childTnLst>
                              <p:par>
                                <p:cTn id="24" presetID="42" presetClass="entr" presetSubtype="0" fill="hold" grpId="0" nodeType="afterEffect">
                                  <p:stCondLst>
                                    <p:cond delay="0"/>
                                  </p:stCondLst>
                                  <p:childTnLst>
                                    <p:set>
                                      <p:cBhvr>
                                        <p:cTn id="25" dur="1" fill="hold">
                                          <p:stCondLst>
                                            <p:cond delay="0"/>
                                          </p:stCondLst>
                                        </p:cTn>
                                        <p:tgtEl>
                                          <p:spTgt spid="131"/>
                                        </p:tgtEl>
                                        <p:attrNameLst>
                                          <p:attrName>style.visibility</p:attrName>
                                        </p:attrNameLst>
                                      </p:cBhvr>
                                      <p:to>
                                        <p:strVal val="visible"/>
                                      </p:to>
                                    </p:set>
                                    <p:animEffect transition="in" filter="fade">
                                      <p:cBhvr>
                                        <p:cTn id="26" dur="1000"/>
                                        <p:tgtEl>
                                          <p:spTgt spid="131"/>
                                        </p:tgtEl>
                                      </p:cBhvr>
                                    </p:animEffect>
                                    <p:anim calcmode="lin" valueType="num">
                                      <p:cBhvr>
                                        <p:cTn id="27" dur="1000" fill="hold"/>
                                        <p:tgtEl>
                                          <p:spTgt spid="131"/>
                                        </p:tgtEl>
                                        <p:attrNameLst>
                                          <p:attrName>ppt_x</p:attrName>
                                        </p:attrNameLst>
                                      </p:cBhvr>
                                      <p:tavLst>
                                        <p:tav tm="0">
                                          <p:val>
                                            <p:strVal val="#ppt_x"/>
                                          </p:val>
                                        </p:tav>
                                        <p:tav tm="100000">
                                          <p:val>
                                            <p:strVal val="#ppt_x"/>
                                          </p:val>
                                        </p:tav>
                                      </p:tavLst>
                                    </p:anim>
                                    <p:anim calcmode="lin" valueType="num">
                                      <p:cBhvr>
                                        <p:cTn id="28" dur="1000" fill="hold"/>
                                        <p:tgtEl>
                                          <p:spTgt spid="1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P spid="130" grpId="0"/>
      <p:bldP spid="13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en-GB"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4.1 </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类的静态成员</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pic>
        <p:nvPicPr>
          <p:cNvPr id="13316" name="Picture 1" descr="C:\Users\Lenovo\Documents\Tencent Files\420160279\Image\C2C\SF4TTSI5[IF8N06(JH~O_@W.png"/>
          <p:cNvPicPr>
            <a:picLocks noChangeAspect="1"/>
          </p:cNvPicPr>
          <p:nvPr/>
        </p:nvPicPr>
        <p:blipFill>
          <a:blip r:embed="rId3"/>
          <a:stretch>
            <a:fillRect/>
          </a:stretch>
        </p:blipFill>
        <p:spPr>
          <a:xfrm>
            <a:off x="1381760" y="751205"/>
            <a:ext cx="6381115" cy="4236085"/>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13316"/>
                                        </p:tgtEl>
                                        <p:attrNameLst>
                                          <p:attrName>style.visibility</p:attrName>
                                        </p:attrNameLst>
                                      </p:cBhvr>
                                      <p:to>
                                        <p:strVal val="visible"/>
                                      </p:to>
                                    </p:set>
                                    <p:animEffect transition="in" filter="barn(inVertical)">
                                      <p:cBhvr>
                                        <p:cTn id="16"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0245"/>
            <a:ext cx="7842250" cy="4487382"/>
          </a:xfrm>
          <a:prstGeom prst="rect">
            <a:avLst/>
          </a:prstGeom>
          <a:noFill/>
        </p:spPr>
        <p:txBody>
          <a:bodyPr wrap="square" rtlCol="0">
            <a:spAutoFit/>
          </a:bodyPr>
          <a:lstStyle/>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mn-ea"/>
                <a:sym typeface="+mn-ea"/>
              </a:rPr>
              <a:t>【例</a:t>
            </a:r>
            <a:r>
              <a:rPr lang="en-US" altLang="zh-CN" sz="2400" b="1" noProof="0" dirty="0" smtClean="0">
                <a:ln>
                  <a:noFill/>
                </a:ln>
                <a:effectLst/>
                <a:uLnTx/>
                <a:uFillTx/>
                <a:latin typeface="+mn-ea"/>
                <a:sym typeface="+mn-ea"/>
              </a:rPr>
              <a:t>4-15</a:t>
            </a:r>
            <a:r>
              <a:rPr lang="zh-CN" altLang="zh-CN" sz="2400" b="1" noProof="0" dirty="0" smtClean="0">
                <a:ln>
                  <a:noFill/>
                </a:ln>
                <a:effectLst/>
                <a:uLnTx/>
                <a:uFillTx/>
                <a:latin typeface="+mn-ea"/>
                <a:sym typeface="+mn-ea"/>
              </a:rPr>
              <a:t>】</a:t>
            </a:r>
            <a:r>
              <a:rPr lang="zh-CN" altLang="zh-CN" sz="2400" b="1" noProof="0" dirty="0">
                <a:ln>
                  <a:noFill/>
                </a:ln>
                <a:effectLst/>
                <a:uLnTx/>
                <a:uFillTx/>
                <a:latin typeface="+mn-ea"/>
                <a:sym typeface="+mn-ea"/>
              </a:rPr>
              <a:t>对【例</a:t>
            </a:r>
            <a:r>
              <a:rPr lang="en-US" altLang="zh-CN" sz="2400" b="1" noProof="0" dirty="0" smtClean="0">
                <a:ln>
                  <a:noFill/>
                </a:ln>
                <a:effectLst/>
                <a:uLnTx/>
                <a:uFillTx/>
                <a:latin typeface="+mn-ea"/>
                <a:sym typeface="+mn-ea"/>
              </a:rPr>
              <a:t>4-14</a:t>
            </a:r>
            <a:r>
              <a:rPr lang="zh-CN" altLang="zh-CN" sz="2400" b="1" noProof="0" dirty="0" smtClean="0">
                <a:ln>
                  <a:noFill/>
                </a:ln>
                <a:effectLst/>
                <a:uLnTx/>
                <a:uFillTx/>
                <a:latin typeface="+mn-ea"/>
                <a:sym typeface="+mn-ea"/>
              </a:rPr>
              <a:t>】</a:t>
            </a:r>
            <a:r>
              <a:rPr lang="zh-CN" altLang="zh-CN" sz="2400" b="1" noProof="0" dirty="0">
                <a:ln>
                  <a:noFill/>
                </a:ln>
                <a:effectLst/>
                <a:uLnTx/>
                <a:uFillTx/>
                <a:latin typeface="+mn-ea"/>
                <a:sym typeface="+mn-ea"/>
              </a:rPr>
              <a:t>修改后的结果。</a:t>
            </a:r>
            <a:endParaRPr kumimoji="0" lang="zh-CN" altLang="zh-CN" sz="2400"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#include </a:t>
            </a:r>
            <a:r>
              <a:rPr lang="nb-NO" altLang="zh-CN" sz="2000" b="1" noProof="0" dirty="0" smtClean="0">
                <a:ln>
                  <a:noFill/>
                </a:ln>
                <a:effectLst/>
                <a:uLnTx/>
                <a:uFillTx/>
                <a:latin typeface="+mn-ea"/>
                <a:sym typeface="+mn-ea"/>
              </a:rPr>
              <a:t>&lt;stdafx.h&gt;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#include </a:t>
            </a:r>
            <a:r>
              <a:rPr lang="nb-NO" altLang="zh-CN" sz="2000" b="1" noProof="0" dirty="0" smtClean="0">
                <a:ln>
                  <a:noFill/>
                </a:ln>
                <a:effectLst/>
                <a:uLnTx/>
                <a:uFillTx/>
                <a:latin typeface="+mn-ea"/>
                <a:sym typeface="+mn-ea"/>
              </a:rPr>
              <a:t>&lt;iostream&gt;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using namespace std;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Rectangle{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w,h;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public</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getValue() const;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getValue();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Rectangle(int x,int 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Rectangle(){}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0245"/>
            <a:ext cx="7842250" cy="4092575"/>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noProof="0" dirty="0">
                <a:ln>
                  <a:noFill/>
                </a:ln>
                <a:effectLst/>
                <a:uLnTx/>
                <a:uFillTx/>
                <a:sym typeface="+mn-ea"/>
              </a:rPr>
              <a:t> </a:t>
            </a:r>
            <a:r>
              <a:rPr lang="en-US" altLang="zh-CN" sz="2000" b="1" noProof="0" dirty="0" err="1">
                <a:ln>
                  <a:noFill/>
                </a:ln>
                <a:effectLst/>
                <a:uLnTx/>
                <a:uFillTx/>
                <a:latin typeface="+mn-ea"/>
                <a:sym typeface="+mn-ea"/>
              </a:rPr>
              <a:t>int</a:t>
            </a:r>
            <a:r>
              <a:rPr lang="nb-NO" altLang="zh-CN" sz="2000" b="1" noProof="0" dirty="0">
                <a:ln>
                  <a:noFill/>
                </a:ln>
                <a:effectLst/>
                <a:uLnTx/>
                <a:uFillTx/>
                <a:latin typeface="+mn-ea"/>
                <a:sym typeface="+mn-ea"/>
              </a:rPr>
              <a:t> main()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Rectangle const a(3,4);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Rectangle c(2,6);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cout&lt;&lt;a.getValue()&lt;&lt;endl;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cout&lt;&lt;c.getValue()&lt;&lt;endl;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Rectangle::getValue() const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return w*h;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0245"/>
            <a:ext cx="7842250" cy="2799715"/>
          </a:xfrm>
          <a:prstGeom prst="rect">
            <a:avLst/>
          </a:prstGeom>
          <a:noFill/>
        </p:spPr>
        <p:txBody>
          <a:bodyPr wrap="square" rtlCol="0">
            <a:spAutoFit/>
          </a:bodyPr>
          <a:lstStyle/>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noProof="0" dirty="0">
                <a:ln>
                  <a:noFill/>
                </a:ln>
                <a:effectLst/>
                <a:uLnTx/>
                <a:uFillTx/>
                <a:sym typeface="+mn-ea"/>
              </a:rPr>
              <a:t> </a:t>
            </a:r>
            <a:r>
              <a:rPr lang="nb-NO" altLang="zh-CN" sz="2000" b="1" noProof="0" dirty="0">
                <a:ln>
                  <a:noFill/>
                </a:ln>
                <a:effectLst/>
                <a:uLnTx/>
                <a:uFillTx/>
                <a:latin typeface="+mn-ea"/>
                <a:sym typeface="+mn-ea"/>
              </a:rPr>
              <a:t>int Rectangle::getValue()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return w+h;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Rectangle::Rectangle(int x,int 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w=x;</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h=y;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pic>
        <p:nvPicPr>
          <p:cNvPr id="88067" name="Picture 2"/>
          <p:cNvPicPr>
            <a:picLocks noChangeAspect="1"/>
          </p:cNvPicPr>
          <p:nvPr/>
        </p:nvPicPr>
        <p:blipFill>
          <a:blip r:embed="rId3"/>
          <a:stretch>
            <a:fillRect/>
          </a:stretch>
        </p:blipFill>
        <p:spPr>
          <a:xfrm>
            <a:off x="857885" y="3565525"/>
            <a:ext cx="7010400" cy="1039813"/>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200"/>
                                  </p:stCondLst>
                                  <p:childTnLst>
                                    <p:set>
                                      <p:cBhvr>
                                        <p:cTn id="21" dur="1" fill="hold">
                                          <p:stCondLst>
                                            <p:cond delay="0"/>
                                          </p:stCondLst>
                                        </p:cTn>
                                        <p:tgtEl>
                                          <p:spTgt spid="88067"/>
                                        </p:tgtEl>
                                        <p:attrNameLst>
                                          <p:attrName>style.visibility</p:attrName>
                                        </p:attrNameLst>
                                      </p:cBhvr>
                                      <p:to>
                                        <p:strVal val="visible"/>
                                      </p:to>
                                    </p:set>
                                    <p:anim calcmode="lin" valueType="num">
                                      <p:cBhvr additive="base">
                                        <p:cTn id="22" dur="500" fill="hold"/>
                                        <p:tgtEl>
                                          <p:spTgt spid="88067"/>
                                        </p:tgtEl>
                                        <p:attrNameLst>
                                          <p:attrName>ppt_x</p:attrName>
                                        </p:attrNameLst>
                                      </p:cBhvr>
                                      <p:tavLst>
                                        <p:tav tm="0">
                                          <p:val>
                                            <p:strVal val="#ppt_x"/>
                                          </p:val>
                                        </p:tav>
                                        <p:tav tm="100000">
                                          <p:val>
                                            <p:strVal val="#ppt_x"/>
                                          </p:val>
                                        </p:tav>
                                      </p:tavLst>
                                    </p:anim>
                                    <p:anim calcmode="lin" valueType="num">
                                      <p:cBhvr additive="base">
                                        <p:cTn id="23" dur="500" fill="hold"/>
                                        <p:tgtEl>
                                          <p:spTgt spid="880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107504" y="843558"/>
            <a:ext cx="8442642" cy="3970318"/>
          </a:xfrm>
          <a:prstGeom prst="rect">
            <a:avLst/>
          </a:prstGeom>
          <a:noFill/>
        </p:spPr>
        <p:txBody>
          <a:bodyPr wrap="square" rtlCol="0">
            <a:spAutoFit/>
          </a:bodyPr>
          <a:lstStyle/>
          <a:p>
            <a:pPr>
              <a:lnSpc>
                <a:spcPct val="150000"/>
              </a:lnSpc>
            </a:pPr>
            <a:r>
              <a:rPr lang="en-US" altLang="zh-CN" sz="2000" dirty="0">
                <a:solidFill>
                  <a:schemeClr val="tx1"/>
                </a:solidFill>
                <a:sym typeface="+mn-ea"/>
              </a:rPr>
              <a:t> </a:t>
            </a:r>
            <a:r>
              <a:rPr lang="en-US" altLang="zh-CN" sz="2400" dirty="0">
                <a:solidFill>
                  <a:schemeClr val="tx1"/>
                </a:solidFill>
                <a:latin typeface="仿宋" panose="02010609060101010101" pitchFamily="49" charset="-122"/>
                <a:ea typeface="仿宋" panose="02010609060101010101" pitchFamily="49" charset="-122"/>
                <a:sym typeface="+mn-ea"/>
              </a:rPr>
              <a:t>    </a:t>
            </a:r>
            <a:r>
              <a:rPr lang="en-US" altLang="zh-CN" sz="2400" b="1" dirty="0">
                <a:solidFill>
                  <a:schemeClr val="tx1"/>
                </a:solidFill>
                <a:latin typeface="仿宋" panose="02010609060101010101" pitchFamily="49" charset="-122"/>
                <a:ea typeface="仿宋" panose="02010609060101010101" pitchFamily="49" charset="-122"/>
                <a:sym typeface="+mn-ea"/>
              </a:rPr>
              <a:t>2</a:t>
            </a:r>
            <a:r>
              <a:rPr lang="zh-CN" altLang="zh-CN" sz="2400" b="1" dirty="0">
                <a:solidFill>
                  <a:schemeClr val="tx1"/>
                </a:solidFill>
                <a:latin typeface="仿宋" panose="02010609060101010101" pitchFamily="49" charset="-122"/>
                <a:ea typeface="仿宋" panose="02010609060101010101" pitchFamily="49" charset="-122"/>
                <a:sym typeface="+mn-ea"/>
              </a:rPr>
              <a:t>、常量数据成员</a:t>
            </a:r>
          </a:p>
          <a:p>
            <a:pPr>
              <a:lnSpc>
                <a:spcPct val="150000"/>
              </a:lnSpc>
            </a:pPr>
            <a:r>
              <a:rPr lang="en-US" altLang="zh-CN" sz="24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类的数据成员也可以是常量。使用</a:t>
            </a:r>
            <a:r>
              <a:rPr lang="en-US" altLang="zh-CN" sz="2400" b="1" dirty="0">
                <a:latin typeface="仿宋" panose="02010609060101010101" pitchFamily="49" charset="-122"/>
                <a:ea typeface="仿宋" panose="02010609060101010101" pitchFamily="49" charset="-122"/>
                <a:sym typeface="+mn-ea"/>
              </a:rPr>
              <a:t>const</a:t>
            </a:r>
            <a:r>
              <a:rPr lang="zh-CN" altLang="zh-CN" sz="2400" b="1" dirty="0">
                <a:latin typeface="仿宋" panose="02010609060101010101" pitchFamily="49" charset="-122"/>
                <a:ea typeface="仿宋" panose="02010609060101010101" pitchFamily="49" charset="-122"/>
                <a:sym typeface="+mn-ea"/>
              </a:rPr>
              <a:t>关键字说明的数据成员为常量数据成员。</a:t>
            </a:r>
            <a:endParaRPr lang="en-US"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若在一个类中定义了常量数据成员，那么任何函数都不能对该数据成员赋值。</a:t>
            </a:r>
            <a:endParaRPr lang="en-US"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sym typeface="+mn-ea"/>
              </a:rPr>
              <a:t>    </a:t>
            </a:r>
            <a:r>
              <a:rPr lang="zh-CN" altLang="zh-CN" sz="2400" b="1" dirty="0">
                <a:solidFill>
                  <a:srgbClr val="FF0000"/>
                </a:solidFill>
                <a:latin typeface="仿宋" panose="02010609060101010101" pitchFamily="49" charset="-122"/>
                <a:ea typeface="仿宋" panose="02010609060101010101" pitchFamily="49" charset="-122"/>
                <a:sym typeface="+mn-ea"/>
              </a:rPr>
              <a:t>构造函数对该数据成员进行初始化，只能通过初始化列表进行。</a:t>
            </a:r>
            <a:endPar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55576" y="771550"/>
            <a:ext cx="7842250" cy="4148828"/>
          </a:xfrm>
          <a:prstGeom prst="rect">
            <a:avLst/>
          </a:prstGeom>
          <a:noFill/>
        </p:spPr>
        <p:txBody>
          <a:bodyPr wrap="square" rtlCol="0">
            <a:spAutoFit/>
          </a:bodyPr>
          <a:lstStyle/>
          <a:p>
            <a:pPr lvl="0" eaLnBrk="0" fontAlgn="base" hangingPunct="0">
              <a:lnSpc>
                <a:spcPct val="90000"/>
              </a:lnSpc>
              <a:spcBef>
                <a:spcPct val="20000"/>
              </a:spcBef>
              <a:spcAft>
                <a:spcPct val="0"/>
              </a:spcAft>
              <a:buClr>
                <a:srgbClr val="0BD0D9"/>
              </a:buClr>
              <a:buSzPct val="95000"/>
              <a:defRPr/>
            </a:pPr>
            <a:r>
              <a:rPr lang="nb-NO" altLang="zh-CN" sz="2000" b="1" noProof="0" dirty="0">
                <a:ln>
                  <a:noFill/>
                </a:ln>
                <a:effectLst/>
                <a:uLnTx/>
                <a:uFillTx/>
                <a:latin typeface="+mn-ea"/>
                <a:sym typeface="+mn-ea"/>
              </a:rPr>
              <a:t>#include </a:t>
            </a:r>
            <a:r>
              <a:rPr lang="nb-NO" altLang="zh-CN" sz="2000" b="1" noProof="0" dirty="0" smtClean="0">
                <a:ln>
                  <a:noFill/>
                </a:ln>
                <a:effectLst/>
                <a:uLnTx/>
                <a:uFillTx/>
                <a:latin typeface="+mn-ea"/>
                <a:sym typeface="+mn-ea"/>
              </a:rPr>
              <a:t>&lt;iostream&gt;    </a:t>
            </a:r>
            <a:r>
              <a:rPr lang="en-US" altLang="zh-CN" sz="2000" b="1" dirty="0" smtClean="0">
                <a:latin typeface="+mn-ea"/>
                <a:sym typeface="+mn-ea"/>
              </a:rPr>
              <a:t>//</a:t>
            </a:r>
            <a:r>
              <a:rPr lang="zh-CN" altLang="zh-CN" sz="2000" b="1" dirty="0">
                <a:latin typeface="+mn-ea"/>
                <a:sym typeface="+mn-ea"/>
              </a:rPr>
              <a:t> 【例</a:t>
            </a:r>
            <a:r>
              <a:rPr lang="en-US" altLang="zh-CN" sz="2000" b="1" dirty="0" smtClean="0">
                <a:latin typeface="+mn-ea"/>
                <a:sym typeface="+mn-ea"/>
              </a:rPr>
              <a:t>4-16</a:t>
            </a:r>
            <a:r>
              <a:rPr lang="zh-CN" altLang="zh-CN" sz="2000" b="1" dirty="0" smtClean="0">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using namespace std;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A</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const int a;           </a:t>
            </a:r>
            <a:r>
              <a:rPr lang="nb-NO" altLang="zh-CN" sz="2000" b="1" i="1" noProof="0" dirty="0">
                <a:ln>
                  <a:noFill/>
                </a:ln>
                <a:solidFill>
                  <a:srgbClr val="FF0000"/>
                </a:solidFill>
                <a:effectLst/>
                <a:uLnTx/>
                <a:uFillTx/>
                <a:latin typeface="+mn-ea"/>
                <a:sym typeface="+mn-ea"/>
              </a:rPr>
              <a:t> //</a:t>
            </a:r>
            <a:r>
              <a:rPr lang="zh-CN" altLang="zh-CN" sz="2000" b="1" i="1" noProof="0" dirty="0">
                <a:ln>
                  <a:noFill/>
                </a:ln>
                <a:solidFill>
                  <a:srgbClr val="FF0000"/>
                </a:solidFill>
                <a:effectLst/>
                <a:uLnTx/>
                <a:uFillTx/>
                <a:latin typeface="+mn-ea"/>
                <a:sym typeface="+mn-ea"/>
              </a:rPr>
              <a:t>常量数据成员</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	 static const int b;   </a:t>
            </a:r>
            <a:r>
              <a:rPr lang="nb-NO" altLang="zh-CN" sz="2000" b="1" i="1" noProof="0" dirty="0">
                <a:ln>
                  <a:noFill/>
                </a:ln>
                <a:solidFill>
                  <a:srgbClr val="FF0000"/>
                </a:solidFill>
                <a:effectLst/>
                <a:uLnTx/>
                <a:uFillTx/>
                <a:latin typeface="+mn-ea"/>
                <a:sym typeface="+mn-ea"/>
              </a:rPr>
              <a:t>//</a:t>
            </a:r>
            <a:r>
              <a:rPr lang="zh-CN" altLang="zh-CN" sz="2000" b="1" i="1" noProof="0" dirty="0">
                <a:ln>
                  <a:noFill/>
                </a:ln>
                <a:solidFill>
                  <a:srgbClr val="FF0000"/>
                </a:solidFill>
                <a:effectLst/>
                <a:uLnTx/>
                <a:uFillTx/>
                <a:latin typeface="+mn-ea"/>
                <a:sym typeface="+mn-ea"/>
              </a:rPr>
              <a:t>静态常量数据成员</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public: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A(int i);</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void Output();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const int A::b =20;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静态常量数据成员在类外初始化</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683568" y="818922"/>
            <a:ext cx="7842250" cy="4338320"/>
          </a:xfrm>
          <a:prstGeom prst="rect">
            <a:avLst/>
          </a:prstGeom>
          <a:noFill/>
        </p:spPr>
        <p:txBody>
          <a:bodyPr wrap="square" rtlCol="0">
            <a:spAutoFit/>
          </a:bodyPr>
          <a:lstStyle/>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A::A ():</a:t>
            </a:r>
            <a:r>
              <a:rPr lang="nb-NO" altLang="zh-CN" sz="2000" b="1" noProof="0" dirty="0">
                <a:ln>
                  <a:noFill/>
                </a:ln>
                <a:solidFill>
                  <a:srgbClr val="FF0000"/>
                </a:solidFill>
                <a:effectLst/>
                <a:uLnTx/>
                <a:uFillTx/>
                <a:latin typeface="+mn-ea"/>
                <a:sym typeface="+mn-ea"/>
              </a:rPr>
              <a:t>a(10)</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chemeClr val="tx1"/>
                </a:solidFill>
                <a:effectLst/>
                <a:uLnTx/>
                <a:uFillTx/>
                <a:latin typeface="+mn-ea"/>
                <a:sym typeface="+mn-ea"/>
              </a:rPr>
              <a:t> {</a:t>
            </a:r>
            <a:r>
              <a:rPr lang="nb-NO" altLang="zh-CN" sz="2000" b="1" noProof="0" dirty="0">
                <a:ln>
                  <a:noFill/>
                </a:ln>
                <a:solidFill>
                  <a:srgbClr val="0070C0"/>
                </a:solidFill>
                <a:effectLst/>
                <a:uLnTx/>
                <a:uFillTx/>
                <a:latin typeface="+mn-ea"/>
                <a:sym typeface="+mn-ea"/>
              </a:rPr>
              <a:t>   //a=10;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错误，常量数据成员不能在函数内赋值</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A::A(int i):a(i)  </a:t>
            </a:r>
            <a:r>
              <a:rPr lang="nb-NO" altLang="zh-CN" sz="2000" b="1" i="1" noProof="0" dirty="0">
                <a:ln>
                  <a:noFill/>
                </a:ln>
                <a:solidFill>
                  <a:srgbClr val="FF0000"/>
                </a:solidFill>
                <a:effectLst/>
                <a:uLnTx/>
                <a:uFillTx/>
                <a:latin typeface="+mn-ea"/>
                <a:sym typeface="+mn-ea"/>
              </a:rPr>
              <a:t>/</a:t>
            </a:r>
            <a:r>
              <a:rPr lang="zh-CN" altLang="zh-CN" sz="2000" b="1" i="1" noProof="0" dirty="0">
                <a:ln>
                  <a:noFill/>
                </a:ln>
                <a:solidFill>
                  <a:srgbClr val="FF0000"/>
                </a:solidFill>
                <a:effectLst/>
                <a:uLnTx/>
                <a:uFillTx/>
                <a:latin typeface="+mn-ea"/>
                <a:sym typeface="+mn-ea"/>
              </a:rPr>
              <a:t>正确，常量数据成员通过初始化列表初始化</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void A::Output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 cout&lt;&lt;a&lt;&lt;":"&lt;&lt;b&lt;&lt;endl;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main()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 a1(10),a2;</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a1.Output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a2.Output();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return 0;</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pic>
        <p:nvPicPr>
          <p:cNvPr id="92163" name="Picture 2"/>
          <p:cNvPicPr>
            <a:picLocks noChangeAspect="1"/>
          </p:cNvPicPr>
          <p:nvPr/>
        </p:nvPicPr>
        <p:blipFill>
          <a:blip r:embed="rId3"/>
          <a:stretch>
            <a:fillRect/>
          </a:stretch>
        </p:blipFill>
        <p:spPr>
          <a:xfrm>
            <a:off x="331153" y="1493520"/>
            <a:ext cx="8482012" cy="1717675"/>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92163"/>
                                        </p:tgtEl>
                                        <p:attrNameLst>
                                          <p:attrName>style.visibility</p:attrName>
                                        </p:attrNameLst>
                                      </p:cBhvr>
                                      <p:to>
                                        <p:strVal val="visible"/>
                                      </p:to>
                                    </p:set>
                                    <p:animEffect transition="in" filter="wipe(down)">
                                      <p:cBhvr>
                                        <p:cTn id="16" dur="500"/>
                                        <p:tgtEl>
                                          <p:spTgt spid="92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0245"/>
            <a:ext cx="7842250" cy="4388894"/>
          </a:xfrm>
          <a:prstGeom prst="rect">
            <a:avLst/>
          </a:prstGeom>
          <a:noFill/>
        </p:spPr>
        <p:txBody>
          <a:bodyPr wrap="square" rtlCol="0">
            <a:spAutoFit/>
          </a:bodyPr>
          <a:lstStyle/>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mn-ea"/>
                <a:sym typeface="+mn-ea"/>
              </a:rPr>
              <a:t>【例</a:t>
            </a:r>
            <a:r>
              <a:rPr lang="en-US" altLang="zh-CN" sz="2400" b="1" noProof="0" dirty="0" smtClean="0">
                <a:ln>
                  <a:noFill/>
                </a:ln>
                <a:effectLst/>
                <a:uLnTx/>
                <a:uFillTx/>
                <a:latin typeface="+mn-ea"/>
                <a:sym typeface="+mn-ea"/>
              </a:rPr>
              <a:t>4-17</a:t>
            </a:r>
            <a:r>
              <a:rPr lang="zh-CN" altLang="zh-CN" sz="2400" b="1" noProof="0" dirty="0" smtClean="0">
                <a:ln>
                  <a:noFill/>
                </a:ln>
                <a:effectLst/>
                <a:uLnTx/>
                <a:uFillTx/>
                <a:latin typeface="+mn-ea"/>
                <a:sym typeface="+mn-ea"/>
              </a:rPr>
              <a:t>】</a:t>
            </a:r>
            <a:r>
              <a:rPr lang="zh-CN" altLang="zh-CN" sz="2400" b="1" noProof="0" dirty="0">
                <a:ln>
                  <a:noFill/>
                </a:ln>
                <a:effectLst/>
                <a:uLnTx/>
                <a:uFillTx/>
                <a:latin typeface="+mn-ea"/>
                <a:sym typeface="+mn-ea"/>
              </a:rPr>
              <a:t>对【例</a:t>
            </a:r>
            <a:r>
              <a:rPr lang="en-US" altLang="zh-CN" sz="2400" b="1" noProof="0" dirty="0" smtClean="0">
                <a:ln>
                  <a:noFill/>
                </a:ln>
                <a:effectLst/>
                <a:uLnTx/>
                <a:uFillTx/>
                <a:latin typeface="+mn-ea"/>
                <a:sym typeface="+mn-ea"/>
              </a:rPr>
              <a:t>4-15</a:t>
            </a:r>
            <a:r>
              <a:rPr lang="zh-CN" altLang="zh-CN" sz="2400" b="1" noProof="0" dirty="0" smtClean="0">
                <a:ln>
                  <a:noFill/>
                </a:ln>
                <a:effectLst/>
                <a:uLnTx/>
                <a:uFillTx/>
                <a:latin typeface="+mn-ea"/>
                <a:sym typeface="+mn-ea"/>
              </a:rPr>
              <a:t>】</a:t>
            </a:r>
            <a:r>
              <a:rPr lang="zh-CN" altLang="zh-CN" sz="2400" b="1" noProof="0" dirty="0">
                <a:ln>
                  <a:noFill/>
                </a:ln>
                <a:effectLst/>
                <a:uLnTx/>
                <a:uFillTx/>
                <a:latin typeface="+mn-ea"/>
                <a:sym typeface="+mn-ea"/>
              </a:rPr>
              <a:t>修改后的结果。</a:t>
            </a:r>
            <a:endParaRPr kumimoji="0" lang="zh-CN" altLang="zh-CN" sz="2400"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#include </a:t>
            </a:r>
            <a:r>
              <a:rPr lang="nb-NO" altLang="zh-CN" sz="2000" b="1" noProof="0" dirty="0" smtClean="0">
                <a:ln>
                  <a:noFill/>
                </a:ln>
                <a:effectLst/>
                <a:uLnTx/>
                <a:uFillTx/>
                <a:latin typeface="+mn-ea"/>
                <a:sym typeface="+mn-ea"/>
              </a:rPr>
              <a:t>&lt;stdafx.h&gt;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#include </a:t>
            </a:r>
            <a:r>
              <a:rPr lang="nb-NO" altLang="zh-CN" sz="2000" b="1" noProof="0" dirty="0" smtClean="0">
                <a:ln>
                  <a:noFill/>
                </a:ln>
                <a:effectLst/>
                <a:uLnTx/>
                <a:uFillTx/>
                <a:latin typeface="+mn-ea"/>
                <a:sym typeface="+mn-ea"/>
              </a:rPr>
              <a:t>&lt;iostream&gt;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using namespace std;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A</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const int a;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static const int b;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public: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A();</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A(int i);</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void Output();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const int A::b =20; </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0245"/>
            <a:ext cx="7842250" cy="4431030"/>
          </a:xfrm>
          <a:prstGeom prst="rect">
            <a:avLst/>
          </a:prstGeom>
          <a:noFill/>
        </p:spPr>
        <p:txBody>
          <a:bodyPr wrap="square" rtlCol="0">
            <a:spAutoFit/>
          </a:bodyPr>
          <a:lstStyle/>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A::A ():a(15)</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A::A(int i):a(i)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void A::Output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	 cout&lt;&lt;a&lt;&lt;":"&lt;&lt;b&lt;&lt;endl;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main()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 a1(10),a2;</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a1.Output();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a2.Output();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return 0;</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pic>
        <p:nvPicPr>
          <p:cNvPr id="95234" name="Picture 2"/>
          <p:cNvPicPr>
            <a:picLocks noGrp="1" noChangeAspect="1"/>
          </p:cNvPicPr>
          <p:nvPr>
            <p:ph idx="1"/>
          </p:nvPr>
        </p:nvPicPr>
        <p:blipFill>
          <a:blip r:embed="rId3"/>
          <a:srcRect/>
          <a:stretch>
            <a:fillRect/>
          </a:stretch>
        </p:blipFill>
        <p:spPr>
          <a:xfrm>
            <a:off x="342265" y="1458595"/>
            <a:ext cx="8596313" cy="1343025"/>
          </a:xfrm>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15749" y="1923678"/>
            <a:ext cx="8596313" cy="1343025"/>
          </a:xfrm>
          <a:prstGeom prst="rect">
            <a:avLst/>
          </a:prstGeom>
          <a:noFill/>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232410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4.1.1</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　静态数据成员</a:t>
            </a:r>
          </a:p>
        </p:txBody>
      </p:sp>
      <p:sp>
        <p:nvSpPr>
          <p:cNvPr id="2" name="文本框 1"/>
          <p:cNvSpPr txBox="1"/>
          <p:nvPr/>
        </p:nvSpPr>
        <p:spPr>
          <a:xfrm>
            <a:off x="251520" y="925195"/>
            <a:ext cx="8210490" cy="3385542"/>
          </a:xfrm>
          <a:prstGeom prst="rect">
            <a:avLst/>
          </a:prstGeom>
          <a:noFill/>
        </p:spPr>
        <p:txBody>
          <a:bodyPr wrap="square" rtlCol="0">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000" noProof="0" dirty="0">
                <a:ln>
                  <a:noFill/>
                </a:ln>
                <a:effectLst/>
                <a:uLnTx/>
                <a:uFillTx/>
                <a:latin typeface="微软雅黑" panose="020B0503020204020204" pitchFamily="34" charset="-122"/>
                <a:ea typeface="微软雅黑" panose="020B0503020204020204" pitchFamily="34" charset="-122"/>
                <a:sym typeface="+mn-ea"/>
              </a:rPr>
              <a:t>         </a:t>
            </a:r>
            <a:r>
              <a:rPr lang="zh-CN" altLang="zh-CN" sz="2000" b="1" dirty="0">
                <a:latin typeface="仿宋" panose="02010609060101010101" pitchFamily="49" charset="-122"/>
                <a:ea typeface="仿宋" panose="02010609060101010101" pitchFamily="49" charset="-122"/>
                <a:sym typeface="+mn-ea"/>
              </a:rPr>
              <a:t>有些情况下，可能希望有某一个或几个数据成员为同一个类的所有对象共有</a:t>
            </a:r>
            <a:r>
              <a:rPr lang="en-US" altLang="zh-CN" sz="2000" b="1" dirty="0">
                <a:latin typeface="仿宋" panose="02010609060101010101" pitchFamily="49" charset="-122"/>
                <a:ea typeface="仿宋" panose="02010609060101010101" pitchFamily="49" charset="-122"/>
                <a:sym typeface="+mn-ea"/>
              </a:rPr>
              <a:t>,</a:t>
            </a:r>
            <a:r>
              <a:rPr lang="zh-CN" altLang="zh-CN" sz="2000" b="1" dirty="0">
                <a:latin typeface="仿宋" panose="02010609060101010101" pitchFamily="49" charset="-122"/>
                <a:ea typeface="仿宋" panose="02010609060101010101" pitchFamily="49" charset="-122"/>
                <a:sym typeface="+mn-ea"/>
              </a:rPr>
              <a:t>也就是实现数据共若是采用类的普通数据成员的定义</a:t>
            </a:r>
            <a:r>
              <a:rPr lang="en-US" altLang="zh-CN" sz="2000" b="1" dirty="0">
                <a:latin typeface="仿宋" panose="02010609060101010101" pitchFamily="49" charset="-122"/>
                <a:ea typeface="仿宋" panose="02010609060101010101" pitchFamily="49" charset="-122"/>
                <a:sym typeface="+mn-ea"/>
              </a:rPr>
              <a:t>,</a:t>
            </a:r>
            <a:r>
              <a:rPr lang="zh-CN" altLang="zh-CN" sz="2000" b="1" dirty="0">
                <a:latin typeface="仿宋" panose="02010609060101010101" pitchFamily="49" charset="-122"/>
                <a:ea typeface="仿宋" panose="02010609060101010101" pitchFamily="49" charset="-122"/>
                <a:sym typeface="+mn-ea"/>
              </a:rPr>
              <a:t>这一目的是无法达到的。</a:t>
            </a: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这个问题可以通过定义一个或几个全局变量来解决，但如果在一个程序文件中有多个函数，那么在任何一个函数中都可以改变全局变量的值，这样全局变量的安全性就得不到保证，会破坏了类的封装性，也做不到信息隐藏。因此在实际程序编写中，很少使用全局变量</a:t>
            </a:r>
            <a:r>
              <a:rPr lang="zh-CN" altLang="en-US" sz="2000" b="1" dirty="0">
                <a:latin typeface="仿宋" panose="02010609060101010101" pitchFamily="49" charset="-122"/>
                <a:ea typeface="仿宋" panose="02010609060101010101" pitchFamily="49" charset="-122"/>
                <a:sym typeface="+mn-ea"/>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4.4.3</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常量引用</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683568" y="843558"/>
            <a:ext cx="7842250" cy="3890296"/>
          </a:xfrm>
          <a:prstGeom prst="rect">
            <a:avLst/>
          </a:prstGeom>
          <a:noFill/>
        </p:spPr>
        <p:txBody>
          <a:bodyPr wrap="square" rtlCol="0">
            <a:spAutoFit/>
          </a:bodyPr>
          <a:lstStyle/>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在声明引用时用</a:t>
            </a:r>
            <a:r>
              <a:rPr lang="en-US" altLang="zh-CN" sz="2400" b="1" dirty="0">
                <a:latin typeface="仿宋" panose="02010609060101010101" pitchFamily="49" charset="-122"/>
                <a:ea typeface="仿宋" panose="02010609060101010101" pitchFamily="49" charset="-122"/>
                <a:sym typeface="+mn-ea"/>
              </a:rPr>
              <a:t>const</a:t>
            </a:r>
            <a:r>
              <a:rPr lang="zh-CN" altLang="zh-CN" sz="2400" b="1" dirty="0">
                <a:latin typeface="仿宋" panose="02010609060101010101" pitchFamily="49" charset="-122"/>
                <a:ea typeface="仿宋" panose="02010609060101010101" pitchFamily="49" charset="-122"/>
                <a:sym typeface="+mn-ea"/>
              </a:rPr>
              <a:t>修饰，那么被声明的引用就是常量引用。常量引用所引用的对象不能被改变。若用常量引用作函数的形参，那么就不会意外地发生对实参的更改。</a:t>
            </a:r>
            <a:endParaRPr lang="zh-CN"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常量引用的声明格式如下：</a:t>
            </a:r>
            <a:endParaRPr lang="en-US" altLang="zh-CN" sz="2400" b="1" dirty="0">
              <a:latin typeface="仿宋" panose="02010609060101010101" pitchFamily="49" charset="-122"/>
              <a:ea typeface="仿宋" panose="02010609060101010101" pitchFamily="49" charset="-122"/>
              <a:sym typeface="+mn-ea"/>
            </a:endParaRPr>
          </a:p>
          <a:p>
            <a:pPr>
              <a:lnSpc>
                <a:spcPct val="150000"/>
              </a:lnSpc>
            </a:pPr>
            <a:endParaRPr lang="zh-CN" altLang="zh-CN" sz="2400" b="1" dirty="0">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en-US" altLang="zh-CN" sz="2400" b="1" dirty="0">
                <a:solidFill>
                  <a:srgbClr val="FF0000"/>
                </a:solidFill>
                <a:latin typeface="仿宋" panose="02010609060101010101" pitchFamily="49" charset="-122"/>
                <a:ea typeface="仿宋" panose="02010609060101010101" pitchFamily="49" charset="-122"/>
                <a:sym typeface="+mn-ea"/>
              </a:rPr>
              <a:t>             </a:t>
            </a:r>
            <a:r>
              <a:rPr lang="en-US" altLang="zh-CN" sz="2800" b="1" dirty="0">
                <a:solidFill>
                  <a:srgbClr val="FF0000"/>
                </a:solidFill>
                <a:latin typeface="仿宋" panose="02010609060101010101" pitchFamily="49" charset="-122"/>
                <a:ea typeface="仿宋" panose="02010609060101010101" pitchFamily="49" charset="-122"/>
                <a:sym typeface="+mn-ea"/>
              </a:rPr>
              <a:t>const </a:t>
            </a:r>
            <a:r>
              <a:rPr lang="zh-CN" altLang="zh-CN" sz="2800" b="1" dirty="0">
                <a:solidFill>
                  <a:srgbClr val="FF0000"/>
                </a:solidFill>
                <a:latin typeface="仿宋" panose="02010609060101010101" pitchFamily="49" charset="-122"/>
                <a:ea typeface="仿宋" panose="02010609060101010101" pitchFamily="49" charset="-122"/>
                <a:sym typeface="+mn-ea"/>
              </a:rPr>
              <a:t>类型说明符</a:t>
            </a:r>
            <a:r>
              <a:rPr lang="en-US" altLang="zh-CN" sz="2800" b="1" dirty="0">
                <a:solidFill>
                  <a:srgbClr val="FF0000"/>
                </a:solidFill>
                <a:latin typeface="仿宋" panose="02010609060101010101" pitchFamily="49" charset="-122"/>
                <a:ea typeface="仿宋" panose="02010609060101010101" pitchFamily="49" charset="-122"/>
                <a:sym typeface="+mn-ea"/>
              </a:rPr>
              <a:t> &amp;</a:t>
            </a:r>
            <a:r>
              <a:rPr lang="zh-CN" altLang="zh-CN" sz="2800" b="1" dirty="0">
                <a:solidFill>
                  <a:srgbClr val="FF0000"/>
                </a:solidFill>
                <a:latin typeface="仿宋" panose="02010609060101010101" pitchFamily="49" charset="-122"/>
                <a:ea typeface="仿宋" panose="02010609060101010101" pitchFamily="49" charset="-122"/>
                <a:sym typeface="+mn-ea"/>
              </a:rPr>
              <a:t>引用名</a:t>
            </a:r>
            <a:r>
              <a:rPr lang="en-US" altLang="zh-CN" sz="2800" b="1" dirty="0">
                <a:solidFill>
                  <a:srgbClr val="FF0000"/>
                </a:solidFill>
                <a:latin typeface="仿宋" panose="02010609060101010101" pitchFamily="49" charset="-122"/>
                <a:ea typeface="仿宋" panose="02010609060101010101" pitchFamily="49" charset="-122"/>
                <a:sym typeface="+mn-ea"/>
              </a:rPr>
              <a:t>;</a:t>
            </a:r>
            <a:endParaRPr lang="zh-CN" altLang="zh-CN" sz="28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1000"/>
                                        <p:tgtEl>
                                          <p:spTgt spid="2">
                                            <p:txEl>
                                              <p:pRg st="0" end="0"/>
                                            </p:txEl>
                                          </p:spTgt>
                                        </p:tgtEl>
                                      </p:cBhvr>
                                    </p:animEffect>
                                    <p:anim calcmode="lin" valueType="num">
                                      <p:cBhvr>
                                        <p:cTn id="1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circle(in)">
                                      <p:cBhvr>
                                        <p:cTn id="28"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4.4.3</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常量引用</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0245"/>
            <a:ext cx="7842250" cy="4487382"/>
          </a:xfrm>
          <a:prstGeom prst="rect">
            <a:avLst/>
          </a:prstGeom>
          <a:noFill/>
        </p:spPr>
        <p:txBody>
          <a:bodyPr wrap="square" rtlCol="0">
            <a:spAutoFit/>
          </a:bodyPr>
          <a:lstStyle/>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mn-ea"/>
                <a:sym typeface="+mn-ea"/>
              </a:rPr>
              <a:t>【例</a:t>
            </a:r>
            <a:r>
              <a:rPr lang="en-US" altLang="zh-CN" sz="2400" b="1" noProof="0" dirty="0" smtClean="0">
                <a:ln>
                  <a:noFill/>
                </a:ln>
                <a:effectLst/>
                <a:uLnTx/>
                <a:uFillTx/>
                <a:latin typeface="+mn-ea"/>
                <a:sym typeface="+mn-ea"/>
              </a:rPr>
              <a:t>4-18</a:t>
            </a:r>
            <a:r>
              <a:rPr lang="zh-CN" altLang="zh-CN" sz="2400" b="1" noProof="0" dirty="0" smtClean="0">
                <a:ln>
                  <a:noFill/>
                </a:ln>
                <a:effectLst/>
                <a:uLnTx/>
                <a:uFillTx/>
                <a:latin typeface="+mn-ea"/>
                <a:sym typeface="+mn-ea"/>
              </a:rPr>
              <a:t>】</a:t>
            </a:r>
            <a:r>
              <a:rPr lang="zh-CN" altLang="zh-CN" sz="2400" b="1" noProof="0" dirty="0">
                <a:ln>
                  <a:noFill/>
                </a:ln>
                <a:effectLst/>
                <a:uLnTx/>
                <a:uFillTx/>
                <a:latin typeface="+mn-ea"/>
                <a:sym typeface="+mn-ea"/>
              </a:rPr>
              <a:t>常量引用应用举例。</a:t>
            </a:r>
            <a:endParaRPr kumimoji="0" lang="zh-CN" altLang="zh-CN" sz="2400"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Output(const int &amp;i)</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i++; </a:t>
            </a:r>
            <a:r>
              <a:rPr lang="nb-NO" altLang="zh-CN" sz="2000" b="1" i="1" noProof="0" dirty="0">
                <a:ln>
                  <a:noFill/>
                </a:ln>
                <a:solidFill>
                  <a:srgbClr val="FF0000"/>
                </a:solidFill>
                <a:effectLst/>
                <a:uLnTx/>
                <a:uFillTx/>
                <a:latin typeface="+mn-ea"/>
                <a:sym typeface="+mn-ea"/>
              </a:rPr>
              <a:t>//</a:t>
            </a:r>
            <a:r>
              <a:rPr lang="zh-CN" altLang="zh-CN" sz="2000" b="1" i="1" noProof="0" dirty="0">
                <a:ln>
                  <a:noFill/>
                </a:ln>
                <a:solidFill>
                  <a:srgbClr val="FF0000"/>
                </a:solidFill>
                <a:effectLst/>
                <a:uLnTx/>
                <a:uFillTx/>
                <a:latin typeface="+mn-ea"/>
                <a:sym typeface="+mn-ea"/>
              </a:rPr>
              <a:t>错误，常量引用作为形参，其值不能被改变</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cout&lt;&lt;i&lt;&lt;endl;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main()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int i=12;</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Output(i);</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return 0;</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4.4.3</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常量引用</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pic>
        <p:nvPicPr>
          <p:cNvPr id="98307" name="Picture 2"/>
          <p:cNvPicPr>
            <a:picLocks noChangeAspect="1"/>
          </p:cNvPicPr>
          <p:nvPr/>
        </p:nvPicPr>
        <p:blipFill>
          <a:blip r:embed="rId3"/>
          <a:stretch>
            <a:fillRect/>
          </a:stretch>
        </p:blipFill>
        <p:spPr>
          <a:xfrm>
            <a:off x="376873" y="1391285"/>
            <a:ext cx="8389937" cy="1801813"/>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98307"/>
                                        </p:tgtEl>
                                        <p:attrNameLst>
                                          <p:attrName>style.visibility</p:attrName>
                                        </p:attrNameLst>
                                      </p:cBhvr>
                                      <p:to>
                                        <p:strVal val="visible"/>
                                      </p:to>
                                    </p:set>
                                    <p:animEffect transition="in" filter="wipe(down)">
                                      <p:cBhvr>
                                        <p:cTn id="16" dur="500"/>
                                        <p:tgtEl>
                                          <p:spTgt spid="98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43281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4.4.4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常量指针与指向常量的指针</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683568" y="915566"/>
            <a:ext cx="7842250" cy="2775760"/>
          </a:xfrm>
          <a:prstGeom prst="rect">
            <a:avLst/>
          </a:prstGeom>
          <a:noFill/>
        </p:spPr>
        <p:txBody>
          <a:bodyPr wrap="square" rtlCol="0">
            <a:spAutoFit/>
          </a:bodyPr>
          <a:lstStyle/>
          <a:p>
            <a:pPr>
              <a:lnSpc>
                <a:spcPct val="150000"/>
              </a:lnSpc>
            </a:pPr>
            <a:r>
              <a:rPr lang="en-US" altLang="zh-CN" sz="2400" b="1" dirty="0">
                <a:latin typeface="仿宋" panose="02010609060101010101" pitchFamily="49" charset="-122"/>
                <a:ea typeface="仿宋" panose="02010609060101010101" pitchFamily="49" charset="-122"/>
                <a:sym typeface="+mn-ea"/>
              </a:rPr>
              <a:t>    const</a:t>
            </a:r>
            <a:r>
              <a:rPr lang="zh-CN" altLang="zh-CN" sz="2400" b="1" dirty="0">
                <a:latin typeface="仿宋" panose="02010609060101010101" pitchFamily="49" charset="-122"/>
                <a:ea typeface="仿宋" panose="02010609060101010101" pitchFamily="49" charset="-122"/>
                <a:sym typeface="+mn-ea"/>
              </a:rPr>
              <a:t>与指针的配合使用有两种方式：</a:t>
            </a:r>
            <a:endParaRPr lang="en-US"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一种是用</a:t>
            </a:r>
            <a:r>
              <a:rPr lang="en-US" altLang="zh-CN" sz="2400" b="1" dirty="0">
                <a:latin typeface="仿宋" panose="02010609060101010101" pitchFamily="49" charset="-122"/>
                <a:ea typeface="仿宋" panose="02010609060101010101" pitchFamily="49" charset="-122"/>
                <a:sym typeface="+mn-ea"/>
              </a:rPr>
              <a:t>const</a:t>
            </a:r>
            <a:r>
              <a:rPr lang="zh-CN" altLang="zh-CN" sz="2400" b="1" dirty="0">
                <a:latin typeface="仿宋" panose="02010609060101010101" pitchFamily="49" charset="-122"/>
                <a:ea typeface="仿宋" panose="02010609060101010101" pitchFamily="49" charset="-122"/>
                <a:sym typeface="+mn-ea"/>
              </a:rPr>
              <a:t>修饰指针指向的变量，即修饰指针所指向的变量的内容，称为指向常量的指针；</a:t>
            </a:r>
            <a:endParaRPr lang="en-US"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另一种是用</a:t>
            </a:r>
            <a:r>
              <a:rPr lang="en-US" altLang="zh-CN" sz="2400" b="1" dirty="0">
                <a:latin typeface="仿宋" panose="02010609060101010101" pitchFamily="49" charset="-122"/>
                <a:ea typeface="仿宋" panose="02010609060101010101" pitchFamily="49" charset="-122"/>
                <a:sym typeface="+mn-ea"/>
              </a:rPr>
              <a:t>const</a:t>
            </a:r>
            <a:r>
              <a:rPr lang="zh-CN" altLang="zh-CN" sz="2400" b="1" dirty="0">
                <a:latin typeface="仿宋" panose="02010609060101010101" pitchFamily="49" charset="-122"/>
                <a:ea typeface="仿宋" panose="02010609060101010101" pitchFamily="49" charset="-122"/>
                <a:sym typeface="+mn-ea"/>
              </a:rPr>
              <a:t>修饰指针，即修饰存储在指针里的地址，称为常量指针。</a:t>
            </a:r>
            <a:endPar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43281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4.4.4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常量指针与指向常量的指针</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683568" y="593497"/>
            <a:ext cx="8010594" cy="4616648"/>
          </a:xfrm>
          <a:prstGeom prst="rect">
            <a:avLst/>
          </a:prstGeom>
          <a:noFill/>
        </p:spPr>
        <p:txBody>
          <a:bodyPr wrap="square" rtlCol="0">
            <a:spAutoFit/>
          </a:bodyPr>
          <a:lstStyle/>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solidFill>
                  <a:schemeClr val="tx1"/>
                </a:solidFill>
                <a:effectLst/>
                <a:uLnTx/>
                <a:uFillTx/>
                <a:latin typeface="仿宋" panose="02010609060101010101" pitchFamily="49" charset="-122"/>
                <a:ea typeface="仿宋" panose="02010609060101010101" pitchFamily="49" charset="-122"/>
                <a:sym typeface="+mn-ea"/>
              </a:rPr>
              <a:t>1. </a:t>
            </a:r>
            <a:r>
              <a:rPr lang="zh-CN" altLang="zh-CN" sz="2000" b="1" noProof="0" dirty="0">
                <a:ln>
                  <a:noFill/>
                </a:ln>
                <a:solidFill>
                  <a:schemeClr val="tx1"/>
                </a:solidFill>
                <a:effectLst/>
                <a:uLnTx/>
                <a:uFillTx/>
                <a:latin typeface="仿宋" panose="02010609060101010101" pitchFamily="49" charset="-122"/>
                <a:ea typeface="仿宋" panose="02010609060101010101" pitchFamily="49" charset="-122"/>
                <a:sym typeface="+mn-ea"/>
              </a:rPr>
              <a:t>常量指针</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sym typeface="+mn-ea"/>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常量指针的定义格式如下：</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类型名</a:t>
            </a:r>
            <a:r>
              <a:rPr lang="en-US"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 * </a:t>
            </a:r>
            <a:r>
              <a:rPr lang="en-US" altLang="zh-CN" sz="2000" b="1" noProof="0" dirty="0" err="1">
                <a:ln>
                  <a:noFill/>
                </a:ln>
                <a:solidFill>
                  <a:srgbClr val="FF0000"/>
                </a:solidFill>
                <a:effectLst/>
                <a:uLnTx/>
                <a:uFillTx/>
                <a:latin typeface="仿宋" panose="02010609060101010101" pitchFamily="49" charset="-122"/>
                <a:ea typeface="仿宋" panose="02010609060101010101" pitchFamily="49" charset="-122"/>
                <a:sym typeface="+mn-ea"/>
              </a:rPr>
              <a:t>const</a:t>
            </a:r>
            <a:r>
              <a:rPr lang="en-US"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 </a:t>
            </a:r>
            <a:r>
              <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指针名</a:t>
            </a:r>
            <a:r>
              <a:rPr lang="en-US"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例如：</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nb-NO" altLang="zh-CN" sz="2000" b="1" noProof="0" dirty="0">
                <a:ln>
                  <a:noFill/>
                </a:ln>
                <a:effectLst/>
                <a:uLnTx/>
                <a:uFillTx/>
                <a:latin typeface="仿宋" panose="02010609060101010101" pitchFamily="49" charset="-122"/>
                <a:ea typeface="仿宋" panose="02010609060101010101" pitchFamily="49" charset="-122"/>
                <a:sym typeface="+mn-ea"/>
              </a:rPr>
              <a:t>int x=3;</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仿宋" panose="02010609060101010101" pitchFamily="49" charset="-122"/>
                <a:ea typeface="仿宋" panose="02010609060101010101" pitchFamily="49" charset="-122"/>
                <a:sym typeface="+mn-ea"/>
              </a:rPr>
              <a:t>       int * const w=&amp;x;</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 </a:t>
            </a: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表明</a:t>
            </a:r>
            <a:r>
              <a:rPr lang="en-US" altLang="zh-CN" sz="2000" b="1" noProof="0" dirty="0">
                <a:ln>
                  <a:noFill/>
                </a:ln>
                <a:effectLst/>
                <a:uLnTx/>
                <a:uFillTx/>
                <a:latin typeface="仿宋" panose="02010609060101010101" pitchFamily="49" charset="-122"/>
                <a:ea typeface="仿宋" panose="02010609060101010101" pitchFamily="49" charset="-122"/>
                <a:sym typeface="+mn-ea"/>
              </a:rPr>
              <a:t>w</a:t>
            </a:r>
            <a:r>
              <a:rPr lang="zh-CN" altLang="zh-CN" sz="2000" b="1" noProof="0" dirty="0">
                <a:ln>
                  <a:noFill/>
                </a:ln>
                <a:effectLst/>
                <a:uLnTx/>
                <a:uFillTx/>
                <a:latin typeface="仿宋" panose="02010609060101010101" pitchFamily="49" charset="-122"/>
                <a:ea typeface="仿宋" panose="02010609060101010101" pitchFamily="49" charset="-122"/>
                <a:sym typeface="+mn-ea"/>
              </a:rPr>
              <a:t>为一个指向</a:t>
            </a:r>
            <a:r>
              <a:rPr lang="en-US" altLang="zh-CN" sz="2000" b="1" noProof="0" dirty="0" err="1">
                <a:ln>
                  <a:noFill/>
                </a:ln>
                <a:effectLst/>
                <a:uLnTx/>
                <a:uFillTx/>
                <a:latin typeface="仿宋" panose="02010609060101010101" pitchFamily="49" charset="-122"/>
                <a:ea typeface="仿宋" panose="02010609060101010101" pitchFamily="49" charset="-122"/>
                <a:sym typeface="+mn-ea"/>
              </a:rPr>
              <a:t>int</a:t>
            </a:r>
            <a:r>
              <a:rPr lang="zh-CN" altLang="zh-CN" sz="2000" b="1" noProof="0" dirty="0">
                <a:ln>
                  <a:noFill/>
                </a:ln>
                <a:effectLst/>
                <a:uLnTx/>
                <a:uFillTx/>
                <a:latin typeface="仿宋" panose="02010609060101010101" pitchFamily="49" charset="-122"/>
                <a:ea typeface="仿宋" panose="02010609060101010101" pitchFamily="49" charset="-122"/>
                <a:sym typeface="+mn-ea"/>
              </a:rPr>
              <a:t>类型的变量</a:t>
            </a:r>
            <a:r>
              <a:rPr lang="en-US" altLang="zh-CN" sz="2000" b="1" noProof="0" dirty="0">
                <a:ln>
                  <a:noFill/>
                </a:ln>
                <a:effectLst/>
                <a:uLnTx/>
                <a:uFillTx/>
                <a:latin typeface="仿宋" panose="02010609060101010101" pitchFamily="49" charset="-122"/>
                <a:ea typeface="仿宋" panose="02010609060101010101" pitchFamily="49" charset="-122"/>
                <a:sym typeface="+mn-ea"/>
              </a:rPr>
              <a:t>x</a:t>
            </a:r>
            <a:r>
              <a:rPr lang="zh-CN" altLang="zh-CN" sz="2000" b="1" noProof="0" dirty="0">
                <a:ln>
                  <a:noFill/>
                </a:ln>
                <a:effectLst/>
                <a:uLnTx/>
                <a:uFillTx/>
                <a:latin typeface="仿宋" panose="02010609060101010101" pitchFamily="49" charset="-122"/>
                <a:ea typeface="仿宋" panose="02010609060101010101" pitchFamily="49" charset="-122"/>
                <a:sym typeface="+mn-ea"/>
              </a:rPr>
              <a:t>的常量指针。它必须有一个初始值（地址），并且只能指向这个初始变量，</a:t>
            </a:r>
            <a:r>
              <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不能“被改变”指向其它变量，但变量的值可以被改变。</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43281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4.4.4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常量指针与指向常量的指针</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4" name="Rectangle 2"/>
          <p:cNvSpPr txBox="1">
            <a:spLocks noChangeArrowheads="1"/>
          </p:cNvSpPr>
          <p:nvPr/>
        </p:nvSpPr>
        <p:spPr>
          <a:xfrm>
            <a:off x="107504" y="533401"/>
            <a:ext cx="9036496" cy="461010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2400" dirty="0" smtClean="0"/>
              <a:t>说明： </a:t>
            </a:r>
          </a:p>
          <a:p>
            <a:pPr indent="-6350">
              <a:lnSpc>
                <a:spcPct val="150000"/>
              </a:lnSpc>
              <a:buFontTx/>
              <a:buNone/>
            </a:pPr>
            <a:r>
              <a:rPr lang="zh-CN" altLang="en-US" sz="2000" dirty="0" smtClean="0"/>
              <a:t>(1) 如果一个变量已被声明为常变量，只能用指向常变量的指针变量指向它，而不能用一般的(指向非</a:t>
            </a:r>
            <a:r>
              <a:rPr lang="en-US" altLang="zh-CN" sz="2000" dirty="0" err="1" smtClean="0"/>
              <a:t>const</a:t>
            </a:r>
            <a:r>
              <a:rPr lang="zh-CN" altLang="en-US" sz="2000" dirty="0" smtClean="0"/>
              <a:t>型变量的)指针变量去指向它。</a:t>
            </a:r>
          </a:p>
          <a:p>
            <a:pPr indent="-6350">
              <a:lnSpc>
                <a:spcPct val="150000"/>
              </a:lnSpc>
              <a:buFontTx/>
              <a:buNone/>
            </a:pPr>
            <a:r>
              <a:rPr lang="zh-CN" altLang="en-US" sz="2000" dirty="0" smtClean="0"/>
              <a:t>(2) 指向常变量的指针变量除了可以指向常变量外，还可以指向未被声明为</a:t>
            </a:r>
            <a:r>
              <a:rPr lang="en-US" altLang="zh-CN" sz="2000" dirty="0" err="1" smtClean="0"/>
              <a:t>const</a:t>
            </a:r>
            <a:r>
              <a:rPr lang="zh-CN" altLang="en-US" sz="2000" dirty="0" smtClean="0"/>
              <a:t>的变量。此时不能通过此指针变量改变该变量的值。如果希望在任何情况下都不能改变</a:t>
            </a:r>
            <a:r>
              <a:rPr lang="en-US" altLang="zh-CN" sz="2000" dirty="0" smtClean="0"/>
              <a:t>c1</a:t>
            </a:r>
            <a:r>
              <a:rPr lang="zh-CN" altLang="en-US" sz="2000" dirty="0" smtClean="0"/>
              <a:t>的值，则应把它定义为</a:t>
            </a:r>
            <a:r>
              <a:rPr lang="en-US" altLang="zh-CN" sz="2000" dirty="0" err="1" smtClean="0"/>
              <a:t>const</a:t>
            </a:r>
            <a:r>
              <a:rPr lang="zh-CN" altLang="en-US" sz="2000" dirty="0" smtClean="0"/>
              <a:t>型。</a:t>
            </a:r>
          </a:p>
          <a:p>
            <a:pPr indent="-6350">
              <a:lnSpc>
                <a:spcPct val="150000"/>
              </a:lnSpc>
              <a:buFontTx/>
              <a:buNone/>
            </a:pPr>
            <a:r>
              <a:rPr lang="zh-CN" altLang="en-US" sz="2000" dirty="0" smtClean="0"/>
              <a:t>(3) 如果函数的形参是指向非</a:t>
            </a:r>
            <a:r>
              <a:rPr lang="en-US" altLang="zh-CN" sz="2000" dirty="0" err="1" smtClean="0"/>
              <a:t>const</a:t>
            </a:r>
            <a:r>
              <a:rPr lang="zh-CN" altLang="en-US" sz="2000" dirty="0" smtClean="0"/>
              <a:t>型变量的指针，实参只能用指向非</a:t>
            </a:r>
            <a:r>
              <a:rPr lang="en-US" altLang="zh-CN" sz="2000" dirty="0" err="1" smtClean="0"/>
              <a:t>const</a:t>
            </a:r>
            <a:r>
              <a:rPr lang="zh-CN" altLang="en-US" sz="2000" dirty="0" smtClean="0"/>
              <a:t>变量的指针，而不能用指向</a:t>
            </a:r>
            <a:r>
              <a:rPr lang="en-US" altLang="zh-CN" sz="2000" dirty="0" err="1" smtClean="0"/>
              <a:t>const</a:t>
            </a:r>
            <a:r>
              <a:rPr lang="zh-CN" altLang="en-US" sz="2000" dirty="0" smtClean="0"/>
              <a:t>变量的指针，这样，在执行函数的过程中可以改变形参指针变量所指向的变量(也就是实参指针所指向的变量)的值。</a:t>
            </a:r>
            <a:endParaRPr lang="zh-CN" altLang="en-US" sz="2000" dirty="0"/>
          </a:p>
        </p:txBody>
      </p:sp>
    </p:spTree>
    <p:extLst>
      <p:ext uri="{BB962C8B-B14F-4D97-AF65-F5344CB8AC3E}">
        <p14:creationId xmlns:p14="http://schemas.microsoft.com/office/powerpoint/2010/main" val="78302745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43281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4.4.4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常量指针与指向常量的指针</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5" name="Rectangle 2"/>
          <p:cNvSpPr txBox="1">
            <a:spLocks noChangeArrowheads="1"/>
          </p:cNvSpPr>
          <p:nvPr/>
        </p:nvSpPr>
        <p:spPr>
          <a:xfrm>
            <a:off x="35496" y="533401"/>
            <a:ext cx="9108504" cy="419859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lnSpc>
                <a:spcPct val="150000"/>
              </a:lnSpc>
              <a:buFontTx/>
              <a:buNone/>
            </a:pPr>
            <a:r>
              <a:rPr lang="zh-CN" altLang="en-US" sz="2000" dirty="0" smtClean="0"/>
              <a:t>(1) 如果一个对象已被声明为常对象，只能用指向常对象的指针变量指向它，而不能用一般的(指向非</a:t>
            </a:r>
            <a:r>
              <a:rPr lang="en-US" altLang="zh-CN" sz="2000" dirty="0" err="1" smtClean="0"/>
              <a:t>const</a:t>
            </a:r>
            <a:r>
              <a:rPr lang="zh-CN" altLang="en-US" sz="2000" dirty="0" smtClean="0"/>
              <a:t>型对象的)指针变量去指向它。</a:t>
            </a:r>
          </a:p>
          <a:p>
            <a:pPr indent="-6350">
              <a:lnSpc>
                <a:spcPct val="150000"/>
              </a:lnSpc>
              <a:buFontTx/>
              <a:buNone/>
            </a:pPr>
            <a:r>
              <a:rPr lang="zh-CN" altLang="en-US" sz="2000" dirty="0" smtClean="0"/>
              <a:t>(2) 如果定义了一个指向常对象的指针变量，并使它指向一个非</a:t>
            </a:r>
            <a:r>
              <a:rPr lang="en-US" altLang="zh-CN" sz="2000" dirty="0" err="1" smtClean="0"/>
              <a:t>const</a:t>
            </a:r>
            <a:r>
              <a:rPr lang="zh-CN" altLang="en-US" sz="2000" dirty="0" smtClean="0"/>
              <a:t>的对象，则其指向的对象是不能通过指针来改变的。如果希望在任何情况下</a:t>
            </a:r>
            <a:r>
              <a:rPr lang="en-US" altLang="zh-CN" sz="2000" dirty="0" smtClean="0"/>
              <a:t>t1</a:t>
            </a:r>
            <a:r>
              <a:rPr lang="zh-CN" altLang="en-US" sz="2000" dirty="0" smtClean="0"/>
              <a:t>的值都不能改变，则应把它定义为</a:t>
            </a:r>
            <a:r>
              <a:rPr lang="en-US" altLang="zh-CN" sz="2000" dirty="0" err="1" smtClean="0"/>
              <a:t>const</a:t>
            </a:r>
            <a:r>
              <a:rPr lang="zh-CN" altLang="en-US" sz="2000" dirty="0" smtClean="0"/>
              <a:t>型。</a:t>
            </a:r>
          </a:p>
          <a:p>
            <a:pPr indent="-6350">
              <a:lnSpc>
                <a:spcPct val="150000"/>
              </a:lnSpc>
              <a:buFontTx/>
              <a:buNone/>
            </a:pPr>
            <a:r>
              <a:rPr lang="zh-CN" altLang="en-US" sz="2000" dirty="0" smtClean="0"/>
              <a:t>(3) 指向常对象的指针最常用于函数的形参，目的是在保护形参指针所指向的对象，使它在函数执行过程中不被修改。</a:t>
            </a:r>
            <a:endParaRPr lang="en-US" altLang="zh-CN" sz="2000" dirty="0" smtClean="0"/>
          </a:p>
          <a:p>
            <a:pPr indent="-6350">
              <a:lnSpc>
                <a:spcPct val="150000"/>
              </a:lnSpc>
              <a:buNone/>
            </a:pPr>
            <a:r>
              <a:rPr lang="zh-CN" altLang="en-US" sz="2000" dirty="0"/>
              <a:t>(4) 如果定义了一个指向常对象的指针变量，是不能通过它改变所指向的对象的值的，但是指针变量本身的值是可以改变的。</a:t>
            </a:r>
          </a:p>
          <a:p>
            <a:pPr indent="-6350">
              <a:buFontTx/>
              <a:buNone/>
            </a:pPr>
            <a:endParaRPr lang="zh-CN" altLang="en-US" sz="2000" dirty="0"/>
          </a:p>
        </p:txBody>
      </p:sp>
    </p:spTree>
    <p:extLst>
      <p:ext uri="{BB962C8B-B14F-4D97-AF65-F5344CB8AC3E}">
        <p14:creationId xmlns:p14="http://schemas.microsoft.com/office/powerpoint/2010/main" val="363086486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43281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4.4.4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常量指针与指向常量的指针</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0245"/>
            <a:ext cx="7842250" cy="2861310"/>
          </a:xfrm>
          <a:prstGeom prst="rect">
            <a:avLst/>
          </a:prstGeom>
          <a:noFill/>
        </p:spPr>
        <p:txBody>
          <a:bodyPr wrap="square" rtlCol="0">
            <a:spAutoFit/>
          </a:bodyPr>
          <a:lstStyle/>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例如：</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nb-NO" altLang="zh-CN" sz="2000" b="1" dirty="0">
                <a:latin typeface="仿宋" panose="02010609060101010101" pitchFamily="49" charset="-122"/>
                <a:ea typeface="仿宋" panose="02010609060101010101" pitchFamily="49" charset="-122"/>
                <a:sym typeface="+mn-ea"/>
              </a:rPr>
              <a:t> double y=4.3;</a:t>
            </a:r>
            <a:endParaRPr lang="zh-CN" altLang="zh-CN" sz="2000" b="1" dirty="0">
              <a:latin typeface="仿宋" panose="02010609060101010101" pitchFamily="49" charset="-122"/>
              <a:ea typeface="仿宋" panose="02010609060101010101" pitchFamily="49" charset="-122"/>
            </a:endParaRPr>
          </a:p>
          <a:p>
            <a:pPr>
              <a:lnSpc>
                <a:spcPct val="150000"/>
              </a:lnSpc>
            </a:pPr>
            <a:r>
              <a:rPr lang="nb-NO" altLang="zh-CN" sz="2000" b="1" dirty="0">
                <a:latin typeface="仿宋" panose="02010609060101010101" pitchFamily="49" charset="-122"/>
                <a:ea typeface="仿宋" panose="02010609060101010101" pitchFamily="49" charset="-122"/>
                <a:sym typeface="+mn-ea"/>
              </a:rPr>
              <a:t>    </a:t>
            </a:r>
            <a:r>
              <a:rPr lang="nb-NO" altLang="zh-CN" sz="2000" b="1" dirty="0">
                <a:solidFill>
                  <a:srgbClr val="FF0000"/>
                </a:solidFill>
                <a:latin typeface="仿宋" panose="02010609060101010101" pitchFamily="49" charset="-122"/>
                <a:ea typeface="仿宋" panose="02010609060101010101" pitchFamily="49" charset="-122"/>
                <a:sym typeface="+mn-ea"/>
              </a:rPr>
              <a:t>double * const m=&amp;y;</a:t>
            </a:r>
            <a:endParaRPr lang="zh-CN" altLang="zh-CN" sz="2000" b="1" dirty="0">
              <a:solidFill>
                <a:srgbClr val="FF0000"/>
              </a:solidFill>
              <a:latin typeface="仿宋" panose="02010609060101010101" pitchFamily="49" charset="-122"/>
              <a:ea typeface="仿宋" panose="02010609060101010101" pitchFamily="49" charset="-122"/>
            </a:endParaRPr>
          </a:p>
          <a:p>
            <a:pPr>
              <a:lnSpc>
                <a:spcPct val="150000"/>
              </a:lnSpc>
            </a:pPr>
            <a:r>
              <a:rPr lang="nb-NO" altLang="zh-CN" sz="2000" b="1" dirty="0">
                <a:latin typeface="仿宋" panose="02010609060101010101" pitchFamily="49" charset="-122"/>
                <a:ea typeface="仿宋" panose="02010609060101010101" pitchFamily="49" charset="-122"/>
                <a:sym typeface="+mn-ea"/>
              </a:rPr>
              <a:t>    double z=3.4;</a:t>
            </a:r>
            <a:endParaRPr lang="zh-CN" altLang="zh-CN" sz="2000" b="1" dirty="0">
              <a:latin typeface="仿宋" panose="02010609060101010101" pitchFamily="49" charset="-122"/>
              <a:ea typeface="仿宋" panose="02010609060101010101" pitchFamily="49" charset="-122"/>
            </a:endParaRPr>
          </a:p>
          <a:p>
            <a:pPr>
              <a:lnSpc>
                <a:spcPct val="150000"/>
              </a:lnSpc>
            </a:pPr>
            <a:r>
              <a:rPr lang="nb-NO" altLang="zh-CN" sz="2000" b="1" dirty="0">
                <a:latin typeface="仿宋" panose="02010609060101010101" pitchFamily="49" charset="-122"/>
                <a:ea typeface="仿宋" panose="02010609060101010101" pitchFamily="49" charset="-122"/>
                <a:sym typeface="+mn-ea"/>
              </a:rPr>
              <a:t>    </a:t>
            </a:r>
            <a:r>
              <a:rPr lang="nb-NO" altLang="zh-CN" sz="2000" b="1" dirty="0">
                <a:solidFill>
                  <a:srgbClr val="FF0000"/>
                </a:solidFill>
                <a:latin typeface="仿宋" panose="02010609060101010101" pitchFamily="49" charset="-122"/>
                <a:ea typeface="仿宋" panose="02010609060101010101" pitchFamily="49" charset="-122"/>
                <a:sym typeface="+mn-ea"/>
              </a:rPr>
              <a:t>m=&amp;z;     </a:t>
            </a:r>
            <a:r>
              <a:rPr lang="nb-NO" altLang="zh-CN" sz="2000" b="1" i="1" dirty="0">
                <a:latin typeface="仿宋" panose="02010609060101010101" pitchFamily="49" charset="-122"/>
                <a:ea typeface="仿宋" panose="02010609060101010101" pitchFamily="49" charset="-122"/>
                <a:sym typeface="+mn-ea"/>
              </a:rPr>
              <a:t>//</a:t>
            </a:r>
            <a:r>
              <a:rPr lang="zh-CN" altLang="zh-CN" sz="2000" b="1" i="1" dirty="0">
                <a:latin typeface="仿宋" panose="02010609060101010101" pitchFamily="49" charset="-122"/>
                <a:ea typeface="仿宋" panose="02010609060101010101" pitchFamily="49" charset="-122"/>
                <a:sym typeface="+mn-ea"/>
              </a:rPr>
              <a:t>错误，不能改变常量指针指向的变量</a:t>
            </a:r>
            <a:endParaRPr lang="zh-CN" altLang="zh-CN" sz="2000" b="1" dirty="0">
              <a:latin typeface="仿宋" panose="02010609060101010101" pitchFamily="49" charset="-122"/>
              <a:ea typeface="仿宋" panose="02010609060101010101" pitchFamily="49" charset="-122"/>
            </a:endParaRPr>
          </a:p>
          <a:p>
            <a:pPr>
              <a:lnSpc>
                <a:spcPct val="150000"/>
              </a:lnSpc>
            </a:pPr>
            <a:r>
              <a:rPr lang="nb-NO" altLang="zh-CN" sz="2000" b="1" dirty="0">
                <a:latin typeface="仿宋" panose="02010609060101010101" pitchFamily="49" charset="-122"/>
                <a:ea typeface="仿宋" panose="02010609060101010101" pitchFamily="49" charset="-122"/>
                <a:sym typeface="+mn-ea"/>
              </a:rPr>
              <a:t>    *m=3.4;   </a:t>
            </a:r>
            <a:r>
              <a:rPr lang="nb-NO" altLang="zh-CN" sz="2000" b="1" i="1" dirty="0">
                <a:latin typeface="仿宋" panose="02010609060101010101" pitchFamily="49" charset="-122"/>
                <a:ea typeface="仿宋" panose="02010609060101010101" pitchFamily="49" charset="-122"/>
                <a:sym typeface="+mn-ea"/>
              </a:rPr>
              <a:t>//</a:t>
            </a:r>
            <a:r>
              <a:rPr lang="zh-CN" altLang="zh-CN" sz="2000" b="1" i="1" dirty="0">
                <a:latin typeface="仿宋" panose="02010609060101010101" pitchFamily="49" charset="-122"/>
                <a:ea typeface="仿宋" panose="02010609060101010101" pitchFamily="49" charset="-122"/>
                <a:sym typeface="+mn-ea"/>
              </a:rPr>
              <a:t>正确，可以改变常量指针指向变量的值</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43281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4.4.4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常量指针与指向常量的指针</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55576" y="771550"/>
            <a:ext cx="7969885" cy="4093428"/>
          </a:xfrm>
          <a:prstGeom prst="rect">
            <a:avLst/>
          </a:prstGeom>
          <a:noFill/>
        </p:spPr>
        <p:txBody>
          <a:bodyPr wrap="square" rtlCol="0">
            <a:spAutoFit/>
          </a:bodyPr>
          <a:lstStyle/>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solidFill>
                  <a:schemeClr val="tx1"/>
                </a:solidFill>
                <a:effectLst/>
                <a:uLnTx/>
                <a:uFillTx/>
                <a:latin typeface="仿宋" panose="02010609060101010101" pitchFamily="49" charset="-122"/>
                <a:ea typeface="仿宋" panose="02010609060101010101" pitchFamily="49" charset="-122"/>
                <a:sym typeface="+mn-ea"/>
              </a:rPr>
              <a:t>2. </a:t>
            </a:r>
            <a:r>
              <a:rPr lang="zh-CN" altLang="zh-CN" sz="2000" b="1" noProof="0" dirty="0">
                <a:ln>
                  <a:noFill/>
                </a:ln>
                <a:solidFill>
                  <a:schemeClr val="tx1"/>
                </a:solidFill>
                <a:effectLst/>
                <a:uLnTx/>
                <a:uFillTx/>
                <a:latin typeface="仿宋" panose="02010609060101010101" pitchFamily="49" charset="-122"/>
                <a:ea typeface="仿宋" panose="02010609060101010101" pitchFamily="49" charset="-122"/>
                <a:sym typeface="+mn-ea"/>
              </a:rPr>
              <a:t>指向常量的指针</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sym typeface="+mn-ea"/>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指向常量的指针的定义格式如下：</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en-US" altLang="zh-CN" sz="2000" b="1" noProof="0" dirty="0" err="1">
                <a:ln>
                  <a:noFill/>
                </a:ln>
                <a:solidFill>
                  <a:srgbClr val="FF0000"/>
                </a:solidFill>
                <a:effectLst/>
                <a:uLnTx/>
                <a:uFillTx/>
                <a:latin typeface="+mn-ea"/>
                <a:sym typeface="+mn-ea"/>
              </a:rPr>
              <a:t>const</a:t>
            </a:r>
            <a:r>
              <a:rPr lang="en-US" altLang="zh-CN" sz="2000" b="1" noProof="0" dirty="0">
                <a:ln>
                  <a:noFill/>
                </a:ln>
                <a:solidFill>
                  <a:srgbClr val="FF0000"/>
                </a:solidFill>
                <a:effectLst/>
                <a:uLnTx/>
                <a:uFillTx/>
                <a:latin typeface="+mn-ea"/>
                <a:sym typeface="+mn-ea"/>
              </a:rPr>
              <a:t> </a:t>
            </a:r>
            <a:r>
              <a:rPr lang="zh-CN" altLang="zh-CN" sz="2000" b="1" noProof="0" dirty="0">
                <a:ln>
                  <a:noFill/>
                </a:ln>
                <a:solidFill>
                  <a:srgbClr val="FF0000"/>
                </a:solidFill>
                <a:effectLst/>
                <a:uLnTx/>
                <a:uFillTx/>
                <a:latin typeface="+mn-ea"/>
                <a:sym typeface="+mn-ea"/>
              </a:rPr>
              <a:t>类型名</a:t>
            </a:r>
            <a:r>
              <a:rPr lang="en-US" altLang="zh-CN" sz="2000" b="1" noProof="0" dirty="0">
                <a:ln>
                  <a:noFill/>
                </a:ln>
                <a:solidFill>
                  <a:srgbClr val="FF0000"/>
                </a:solidFill>
                <a:effectLst/>
                <a:uLnTx/>
                <a:uFillTx/>
                <a:latin typeface="+mn-ea"/>
                <a:sym typeface="+mn-ea"/>
              </a:rPr>
              <a:t> * </a:t>
            </a:r>
            <a:r>
              <a:rPr lang="zh-CN" altLang="zh-CN" sz="2000" b="1" noProof="0" dirty="0">
                <a:ln>
                  <a:noFill/>
                </a:ln>
                <a:solidFill>
                  <a:srgbClr val="FF0000"/>
                </a:solidFill>
                <a:effectLst/>
                <a:uLnTx/>
                <a:uFillTx/>
                <a:latin typeface="+mn-ea"/>
                <a:sym typeface="+mn-ea"/>
              </a:rPr>
              <a:t>指针名</a:t>
            </a:r>
            <a:r>
              <a:rPr lang="en-US" altLang="zh-CN" sz="2000" b="1" noProof="0" dirty="0">
                <a:ln>
                  <a:noFill/>
                </a:ln>
                <a:solidFill>
                  <a:srgbClr val="FF0000"/>
                </a:solidFill>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例如：</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仿宋" panose="02010609060101010101" pitchFamily="49" charset="-122"/>
                <a:ea typeface="仿宋" panose="02010609060101010101" pitchFamily="49" charset="-122"/>
                <a:sym typeface="+mn-ea"/>
              </a:rPr>
              <a:t>       const int *w;</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表明</a:t>
            </a:r>
            <a:r>
              <a:rPr lang="en-US" altLang="zh-CN" sz="2000" b="1" noProof="0" dirty="0">
                <a:ln>
                  <a:noFill/>
                </a:ln>
                <a:effectLst/>
                <a:uLnTx/>
                <a:uFillTx/>
                <a:latin typeface="仿宋" panose="02010609060101010101" pitchFamily="49" charset="-122"/>
                <a:ea typeface="仿宋" panose="02010609060101010101" pitchFamily="49" charset="-122"/>
                <a:sym typeface="+mn-ea"/>
              </a:rPr>
              <a:t>w</a:t>
            </a:r>
            <a:r>
              <a:rPr lang="zh-CN" altLang="zh-CN" sz="2000" b="1" noProof="0" dirty="0">
                <a:ln>
                  <a:noFill/>
                </a:ln>
                <a:effectLst/>
                <a:uLnTx/>
                <a:uFillTx/>
                <a:latin typeface="仿宋" panose="02010609060101010101" pitchFamily="49" charset="-122"/>
                <a:ea typeface="仿宋" panose="02010609060101010101" pitchFamily="49" charset="-122"/>
                <a:sym typeface="+mn-ea"/>
              </a:rPr>
              <a:t>为一个指向</a:t>
            </a:r>
            <a:r>
              <a:rPr lang="en-US" altLang="zh-CN" sz="2000" b="1" noProof="0" dirty="0" err="1">
                <a:ln>
                  <a:noFill/>
                </a:ln>
                <a:effectLst/>
                <a:uLnTx/>
                <a:uFillTx/>
                <a:latin typeface="仿宋" panose="02010609060101010101" pitchFamily="49" charset="-122"/>
                <a:ea typeface="仿宋" panose="02010609060101010101" pitchFamily="49" charset="-122"/>
                <a:sym typeface="+mn-ea"/>
              </a:rPr>
              <a:t>const</a:t>
            </a: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en-US" altLang="zh-CN" sz="2000" b="1" noProof="0" dirty="0" err="1">
                <a:ln>
                  <a:noFill/>
                </a:ln>
                <a:effectLst/>
                <a:uLnTx/>
                <a:uFillTx/>
                <a:latin typeface="仿宋" panose="02010609060101010101" pitchFamily="49" charset="-122"/>
                <a:ea typeface="仿宋" panose="02010609060101010101" pitchFamily="49" charset="-122"/>
                <a:sym typeface="+mn-ea"/>
              </a:rPr>
              <a:t>int</a:t>
            </a:r>
            <a:r>
              <a:rPr lang="zh-CN" altLang="zh-CN" sz="2000" b="1" noProof="0" dirty="0">
                <a:ln>
                  <a:noFill/>
                </a:ln>
                <a:effectLst/>
                <a:uLnTx/>
                <a:uFillTx/>
                <a:latin typeface="仿宋" panose="02010609060101010101" pitchFamily="49" charset="-122"/>
                <a:ea typeface="仿宋" panose="02010609060101010101" pitchFamily="49" charset="-122"/>
                <a:sym typeface="+mn-ea"/>
              </a:rPr>
              <a:t>类型的指针，它指向一个整型常量，这个常量的值不能被改变，但</a:t>
            </a:r>
            <a:r>
              <a:rPr lang="en-US" altLang="zh-CN" sz="2000" b="1" noProof="0" dirty="0">
                <a:ln>
                  <a:noFill/>
                </a:ln>
                <a:effectLst/>
                <a:uLnTx/>
                <a:uFillTx/>
                <a:latin typeface="仿宋" panose="02010609060101010101" pitchFamily="49" charset="-122"/>
                <a:ea typeface="仿宋" panose="02010609060101010101" pitchFamily="49" charset="-122"/>
                <a:sym typeface="+mn-ea"/>
              </a:rPr>
              <a:t>w</a:t>
            </a:r>
            <a:r>
              <a:rPr lang="zh-CN" altLang="zh-CN" sz="2000" b="1" noProof="0" dirty="0">
                <a:ln>
                  <a:noFill/>
                </a:ln>
                <a:effectLst/>
                <a:uLnTx/>
                <a:uFillTx/>
                <a:latin typeface="仿宋" panose="02010609060101010101" pitchFamily="49" charset="-122"/>
                <a:ea typeface="仿宋" panose="02010609060101010101" pitchFamily="49" charset="-122"/>
                <a:sym typeface="+mn-ea"/>
              </a:rPr>
              <a:t>指向的变量可以被改变，即指针所指向的地址可以被改变。</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43281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4.4.4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常量指针与指向常量的指针</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0245"/>
            <a:ext cx="7842250" cy="3784600"/>
          </a:xfrm>
          <a:prstGeom prst="rect">
            <a:avLst/>
          </a:prstGeom>
          <a:noFill/>
        </p:spPr>
        <p:txBody>
          <a:bodyPr wrap="square" rtlCol="0">
            <a:spAutoFit/>
          </a:bodyPr>
          <a:lstStyle/>
          <a:p>
            <a:pPr>
              <a:lnSpc>
                <a:spcPct val="150000"/>
              </a:lnSpc>
            </a:pPr>
            <a:r>
              <a:rPr lang="zh-CN" altLang="zh-CN" sz="2000" b="1" dirty="0">
                <a:latin typeface="仿宋" panose="02010609060101010101" pitchFamily="49" charset="-122"/>
                <a:ea typeface="仿宋" panose="02010609060101010101" pitchFamily="49" charset="-122"/>
                <a:sym typeface="+mn-ea"/>
              </a:rPr>
              <a:t>例如：</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nb-NO" altLang="zh-CN" sz="2000" b="1" dirty="0">
                <a:latin typeface="仿宋" panose="02010609060101010101" pitchFamily="49" charset="-122"/>
                <a:ea typeface="仿宋" panose="02010609060101010101" pitchFamily="49" charset="-122"/>
                <a:sym typeface="+mn-ea"/>
              </a:rPr>
              <a:t>   const double *m;</a:t>
            </a:r>
            <a:endParaRPr lang="zh-CN" altLang="zh-CN" sz="2000" b="1" dirty="0">
              <a:latin typeface="仿宋" panose="02010609060101010101" pitchFamily="49" charset="-122"/>
              <a:ea typeface="仿宋" panose="02010609060101010101" pitchFamily="49" charset="-122"/>
            </a:endParaRPr>
          </a:p>
          <a:p>
            <a:pPr>
              <a:lnSpc>
                <a:spcPct val="150000"/>
              </a:lnSpc>
            </a:pPr>
            <a:r>
              <a:rPr lang="nb-NO" altLang="zh-CN" sz="2000" b="1" dirty="0">
                <a:latin typeface="仿宋" panose="02010609060101010101" pitchFamily="49" charset="-122"/>
                <a:ea typeface="仿宋" panose="02010609060101010101" pitchFamily="49" charset="-122"/>
                <a:sym typeface="+mn-ea"/>
              </a:rPr>
              <a:t>    double y=4.3;</a:t>
            </a:r>
            <a:endParaRPr lang="zh-CN" altLang="zh-CN" sz="2000" b="1" dirty="0">
              <a:latin typeface="仿宋" panose="02010609060101010101" pitchFamily="49" charset="-122"/>
              <a:ea typeface="仿宋" panose="02010609060101010101" pitchFamily="49" charset="-122"/>
            </a:endParaRPr>
          </a:p>
          <a:p>
            <a:pPr>
              <a:lnSpc>
                <a:spcPct val="150000"/>
              </a:lnSpc>
            </a:pPr>
            <a:r>
              <a:rPr lang="nb-NO" altLang="zh-CN" sz="2000" b="1" dirty="0">
                <a:latin typeface="仿宋" panose="02010609060101010101" pitchFamily="49" charset="-122"/>
                <a:ea typeface="仿宋" panose="02010609060101010101" pitchFamily="49" charset="-122"/>
                <a:sym typeface="+mn-ea"/>
              </a:rPr>
              <a:t>    m=&amp;y;</a:t>
            </a:r>
            <a:endParaRPr lang="zh-CN" altLang="zh-CN" sz="2000" b="1" dirty="0">
              <a:latin typeface="仿宋" panose="02010609060101010101" pitchFamily="49" charset="-122"/>
              <a:ea typeface="仿宋" panose="02010609060101010101" pitchFamily="49" charset="-122"/>
            </a:endParaRPr>
          </a:p>
          <a:p>
            <a:pPr>
              <a:lnSpc>
                <a:spcPct val="150000"/>
              </a:lnSpc>
            </a:pPr>
            <a:r>
              <a:rPr lang="nb-NO" altLang="zh-CN" sz="2000" b="1" dirty="0">
                <a:latin typeface="仿宋" panose="02010609060101010101" pitchFamily="49" charset="-122"/>
                <a:ea typeface="仿宋" panose="02010609060101010101" pitchFamily="49" charset="-122"/>
                <a:sym typeface="+mn-ea"/>
              </a:rPr>
              <a:t>    </a:t>
            </a:r>
            <a:r>
              <a:rPr lang="nb-NO" altLang="zh-CN" sz="2000" b="1" dirty="0">
                <a:solidFill>
                  <a:srgbClr val="FF0000"/>
                </a:solidFill>
                <a:latin typeface="仿宋" panose="02010609060101010101" pitchFamily="49" charset="-122"/>
                <a:ea typeface="仿宋" panose="02010609060101010101" pitchFamily="49" charset="-122"/>
                <a:sym typeface="+mn-ea"/>
              </a:rPr>
              <a:t>*m=3.4;  </a:t>
            </a:r>
            <a:endParaRPr lang="nb-NO" altLang="zh-CN" sz="2000" b="1" dirty="0">
              <a:solidFill>
                <a:srgbClr val="FF0000"/>
              </a:solidFill>
              <a:latin typeface="仿宋" panose="02010609060101010101" pitchFamily="49" charset="-122"/>
              <a:ea typeface="仿宋" panose="02010609060101010101" pitchFamily="49" charset="-122"/>
            </a:endParaRPr>
          </a:p>
          <a:p>
            <a:pPr>
              <a:lnSpc>
                <a:spcPct val="150000"/>
              </a:lnSpc>
            </a:pPr>
            <a:r>
              <a:rPr lang="nb-NO" altLang="zh-CN" sz="2000" b="1" dirty="0">
                <a:solidFill>
                  <a:srgbClr val="FF0000"/>
                </a:solidFill>
                <a:latin typeface="仿宋" panose="02010609060101010101" pitchFamily="49" charset="-122"/>
                <a:ea typeface="仿宋" panose="02010609060101010101" pitchFamily="49" charset="-122"/>
                <a:sym typeface="+mn-ea"/>
              </a:rPr>
              <a:t>     </a:t>
            </a:r>
            <a:r>
              <a:rPr lang="nb-NO" altLang="zh-CN" sz="2000" b="1" i="1" dirty="0">
                <a:solidFill>
                  <a:srgbClr val="FF0000"/>
                </a:solidFill>
                <a:latin typeface="仿宋" panose="02010609060101010101" pitchFamily="49" charset="-122"/>
                <a:ea typeface="仿宋" panose="02010609060101010101" pitchFamily="49" charset="-122"/>
                <a:sym typeface="+mn-ea"/>
              </a:rPr>
              <a:t>//</a:t>
            </a:r>
            <a:r>
              <a:rPr lang="zh-CN" altLang="zh-CN" sz="2000" b="1" i="1" dirty="0">
                <a:solidFill>
                  <a:srgbClr val="FF0000"/>
                </a:solidFill>
                <a:latin typeface="仿宋" panose="02010609060101010101" pitchFamily="49" charset="-122"/>
                <a:ea typeface="仿宋" panose="02010609060101010101" pitchFamily="49" charset="-122"/>
                <a:sym typeface="+mn-ea"/>
              </a:rPr>
              <a:t>错误，不能改变指向常量的指针指向变量的内容</a:t>
            </a:r>
            <a:endParaRPr lang="zh-CN" altLang="zh-CN" sz="2000" b="1" dirty="0">
              <a:solidFill>
                <a:srgbClr val="FF0000"/>
              </a:solidFill>
              <a:latin typeface="仿宋" panose="02010609060101010101" pitchFamily="49" charset="-122"/>
              <a:ea typeface="仿宋" panose="02010609060101010101" pitchFamily="49" charset="-122"/>
            </a:endParaRPr>
          </a:p>
          <a:p>
            <a:pPr>
              <a:lnSpc>
                <a:spcPct val="150000"/>
              </a:lnSpc>
            </a:pPr>
            <a:r>
              <a:rPr lang="nb-NO" altLang="zh-CN" sz="2000" b="1" dirty="0">
                <a:latin typeface="仿宋" panose="02010609060101010101" pitchFamily="49" charset="-122"/>
                <a:ea typeface="仿宋" panose="02010609060101010101" pitchFamily="49" charset="-122"/>
                <a:sym typeface="+mn-ea"/>
              </a:rPr>
              <a:t>    double z=3.4;</a:t>
            </a:r>
            <a:endParaRPr lang="zh-CN" altLang="zh-CN" sz="2000" b="1" dirty="0">
              <a:latin typeface="仿宋" panose="02010609060101010101" pitchFamily="49" charset="-122"/>
              <a:ea typeface="仿宋" panose="02010609060101010101" pitchFamily="49" charset="-122"/>
            </a:endParaRPr>
          </a:p>
          <a:p>
            <a:pPr>
              <a:lnSpc>
                <a:spcPct val="150000"/>
              </a:lnSpc>
            </a:pPr>
            <a:r>
              <a:rPr lang="nb-NO" altLang="zh-CN" sz="2000" b="1" dirty="0">
                <a:latin typeface="仿宋" panose="02010609060101010101" pitchFamily="49" charset="-122"/>
                <a:ea typeface="仿宋" panose="02010609060101010101" pitchFamily="49" charset="-122"/>
                <a:sym typeface="+mn-ea"/>
              </a:rPr>
              <a:t>    </a:t>
            </a:r>
            <a:r>
              <a:rPr lang="nb-NO" altLang="zh-CN" sz="2000" b="1" dirty="0">
                <a:solidFill>
                  <a:srgbClr val="0070C0"/>
                </a:solidFill>
                <a:latin typeface="仿宋" panose="02010609060101010101" pitchFamily="49" charset="-122"/>
                <a:ea typeface="仿宋" panose="02010609060101010101" pitchFamily="49" charset="-122"/>
                <a:sym typeface="+mn-ea"/>
              </a:rPr>
              <a:t>m=&amp;z; </a:t>
            </a:r>
            <a:r>
              <a:rPr lang="nb-NO" altLang="zh-CN" sz="2000" b="1" i="1" dirty="0">
                <a:solidFill>
                  <a:srgbClr val="0070C0"/>
                </a:solidFill>
                <a:latin typeface="仿宋" panose="02010609060101010101" pitchFamily="49" charset="-122"/>
                <a:ea typeface="仿宋" panose="02010609060101010101" pitchFamily="49" charset="-122"/>
                <a:sym typeface="+mn-ea"/>
              </a:rPr>
              <a:t>//</a:t>
            </a:r>
            <a:r>
              <a:rPr lang="zh-CN" altLang="zh-CN" sz="2000" b="1" i="1" dirty="0">
                <a:solidFill>
                  <a:srgbClr val="0070C0"/>
                </a:solidFill>
                <a:latin typeface="仿宋" panose="02010609060101010101" pitchFamily="49" charset="-122"/>
                <a:ea typeface="仿宋" panose="02010609060101010101" pitchFamily="49" charset="-122"/>
                <a:sym typeface="+mn-ea"/>
              </a:rPr>
              <a:t>正确，可以改变指向常量的指针指向的变量</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232410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4.1.1</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　静态数据成员</a:t>
            </a:r>
          </a:p>
        </p:txBody>
      </p:sp>
      <p:sp>
        <p:nvSpPr>
          <p:cNvPr id="2" name="文本框 1"/>
          <p:cNvSpPr txBox="1"/>
          <p:nvPr/>
        </p:nvSpPr>
        <p:spPr>
          <a:xfrm>
            <a:off x="251520" y="925195"/>
            <a:ext cx="8210490" cy="2985433"/>
          </a:xfrm>
          <a:prstGeom prst="rect">
            <a:avLst/>
          </a:prstGeom>
          <a:noFill/>
        </p:spPr>
        <p:txBody>
          <a:bodyPr wrap="square" rtlCol="0">
            <a:spAutoFit/>
          </a:bodyPr>
          <a:lstStyle/>
          <a:p>
            <a:pPr marL="274320" indent="-274320">
              <a:lnSpc>
                <a:spcPct val="150000"/>
              </a:lnSpc>
              <a:spcBef>
                <a:spcPct val="20000"/>
              </a:spcBef>
              <a:buClr>
                <a:schemeClr val="accent3"/>
              </a:buClr>
              <a:buSzPct val="95000"/>
              <a:defRPr/>
            </a:pPr>
            <a:r>
              <a:rPr lang="en-US" altLang="zh-CN" sz="200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rPr>
              <a:t>           </a:t>
            </a:r>
            <a:r>
              <a:rPr lang="en-US" altLang="zh-CN" sz="2000" b="1" dirty="0">
                <a:latin typeface="仿宋" panose="02010609060101010101" pitchFamily="49" charset="-122"/>
                <a:ea typeface="仿宋" panose="02010609060101010101" pitchFamily="49" charset="-122"/>
                <a:sym typeface="+mn-ea"/>
              </a:rPr>
              <a:t>C++</a:t>
            </a:r>
            <a:r>
              <a:rPr lang="zh-CN" altLang="zh-CN" sz="2000" b="1" dirty="0">
                <a:latin typeface="仿宋" panose="02010609060101010101" pitchFamily="49" charset="-122"/>
                <a:ea typeface="仿宋" panose="02010609060101010101" pitchFamily="49" charset="-122"/>
                <a:sym typeface="+mn-ea"/>
              </a:rPr>
              <a:t>通过静态数据成员来解决这个问题。</a:t>
            </a:r>
          </a:p>
          <a:p>
            <a:pPr marL="274320" indent="-274320">
              <a:lnSpc>
                <a:spcPct val="150000"/>
              </a:lnSpc>
              <a:spcBef>
                <a:spcPct val="20000"/>
              </a:spcBef>
              <a:buClr>
                <a:schemeClr val="accent3"/>
              </a:buClr>
              <a:buSzPct val="95000"/>
              <a:defRPr/>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静态数据成员是类的所有对象共享的数据成员，而不是某个对象的数据成员。</a:t>
            </a:r>
          </a:p>
          <a:p>
            <a:pPr marL="274320" indent="-274320">
              <a:lnSpc>
                <a:spcPct val="150000"/>
              </a:lnSpc>
              <a:spcBef>
                <a:spcPct val="20000"/>
              </a:spcBef>
              <a:buClr>
                <a:schemeClr val="accent3"/>
              </a:buClr>
              <a:buSzPct val="95000"/>
              <a:defRPr/>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使用静态数据成员的好处在于不但实现了数据共享，而且可以节省所使用的内存空间。系统给静态数据成员单独分配了一块存储区域，不论定义了多少个类的对象，静态数据成员的值对每个对象都是一样。</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 calcmode="lin" valueType="num">
                                      <p:cBhvr additive="base">
                                        <p:cTn id="16"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 calcmode="lin" valueType="num">
                                      <p:cBhvr additive="base">
                                        <p:cTn id="20"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 calcmode="lin" valueType="num">
                                      <p:cBhvr additive="base">
                                        <p:cTn id="26"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43281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4.4.4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常量指针与指向常量的指针</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55576" y="834005"/>
            <a:ext cx="7842250" cy="4228850"/>
          </a:xfrm>
          <a:prstGeom prst="rect">
            <a:avLst/>
          </a:prstGeom>
          <a:noFill/>
        </p:spPr>
        <p:txBody>
          <a:bodyPr wrap="square" rtlCol="0">
            <a:spAutoFit/>
          </a:bodyPr>
          <a:lstStyle/>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mn-ea"/>
                <a:sym typeface="+mn-ea"/>
              </a:rPr>
              <a:t>【例</a:t>
            </a:r>
            <a:r>
              <a:rPr lang="en-US" altLang="zh-CN" sz="2400" b="1" noProof="0" dirty="0" smtClean="0">
                <a:ln>
                  <a:noFill/>
                </a:ln>
                <a:effectLst/>
                <a:uLnTx/>
                <a:uFillTx/>
                <a:latin typeface="+mn-ea"/>
                <a:sym typeface="+mn-ea"/>
              </a:rPr>
              <a:t>4-19</a:t>
            </a:r>
            <a:r>
              <a:rPr lang="zh-CN" altLang="zh-CN" sz="2400" b="1" noProof="0" dirty="0" smtClean="0">
                <a:ln>
                  <a:noFill/>
                </a:ln>
                <a:effectLst/>
                <a:uLnTx/>
                <a:uFillTx/>
                <a:latin typeface="+mn-ea"/>
                <a:sym typeface="+mn-ea"/>
              </a:rPr>
              <a:t>】</a:t>
            </a:r>
            <a:r>
              <a:rPr lang="zh-CN" altLang="zh-CN" sz="2400" b="1" noProof="0" dirty="0">
                <a:ln>
                  <a:noFill/>
                </a:ln>
                <a:effectLst/>
                <a:uLnTx/>
                <a:uFillTx/>
                <a:latin typeface="+mn-ea"/>
                <a:sym typeface="+mn-ea"/>
              </a:rPr>
              <a:t>常量指针作函数参数应用举例。</a:t>
            </a:r>
            <a:endParaRPr kumimoji="0" lang="zh-CN" altLang="zh-CN" sz="2400"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aa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{public: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s[6];</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aa(){};</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aa(aa &amp;p)    </a:t>
            </a:r>
            <a:r>
              <a:rPr lang="nb-NO" altLang="zh-CN" sz="2000" b="1" i="1" noProof="0" dirty="0">
                <a:ln>
                  <a:noFill/>
                </a:ln>
                <a:effectLst/>
                <a:uLnTx/>
                <a:uFillTx/>
                <a:latin typeface="+mn-ea"/>
                <a:sym typeface="+mn-ea"/>
              </a:rPr>
              <a:t> //</a:t>
            </a:r>
            <a:r>
              <a:rPr lang="zh-CN" altLang="zh-CN" sz="2000" b="1" i="1" noProof="0" dirty="0">
                <a:ln>
                  <a:noFill/>
                </a:ln>
                <a:effectLst/>
                <a:uLnTx/>
                <a:uFillTx/>
                <a:latin typeface="+mn-ea"/>
                <a:sym typeface="+mn-ea"/>
              </a:rPr>
              <a:t>拷贝构造函数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 cout&lt;&lt;"copy construct..."&lt;&lt;endl;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 void input(const int *p,int n);</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aa::input(const int *p,int 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for(int i=0;i&lt;n;i++)</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s[i]=*(p+i);}</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print(const aa *sa)</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for (int i=0; i&lt;6 ;i++)</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a:t>
            </a:r>
            <a:r>
              <a:rPr lang="nb-NO" altLang="zh-CN" sz="2000" b="1" noProof="0" dirty="0">
                <a:ln>
                  <a:noFill/>
                </a:ln>
                <a:solidFill>
                  <a:srgbClr val="FF0000"/>
                </a:solidFill>
                <a:effectLst/>
                <a:uLnTx/>
                <a:uFillTx/>
                <a:latin typeface="+mn-ea"/>
                <a:sym typeface="+mn-ea"/>
              </a:rPr>
              <a:t>&lt;&lt;(*sa).s[i]&lt;&lt;</a:t>
            </a:r>
            <a:r>
              <a:rPr lang="nb-NO" altLang="zh-CN" sz="2000" b="1" noProof="0" dirty="0">
                <a:ln>
                  <a:noFill/>
                </a:ln>
                <a:effectLst/>
                <a:uLnTx/>
                <a:uFillTx/>
                <a:latin typeface="+mn-ea"/>
                <a:sym typeface="+mn-ea"/>
              </a:rPr>
              <a:t>endl;  }</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43281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4.4.4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常量指针与指向常量的指针</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0245"/>
            <a:ext cx="7842250" cy="4092575"/>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main()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array[6];</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aa wa;</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a:t>
            </a:r>
            <a:r>
              <a:rPr lang="zh-CN" altLang="zh-CN" sz="2000" b="1" noProof="0" dirty="0">
                <a:ln>
                  <a:noFill/>
                </a:ln>
                <a:effectLst/>
                <a:uLnTx/>
                <a:uFillTx/>
                <a:latin typeface="+mn-ea"/>
                <a:sym typeface="+mn-ea"/>
              </a:rPr>
              <a:t>请输入数组元素的内容：</a:t>
            </a:r>
            <a:r>
              <a:rPr lang="nb-NO" altLang="zh-CN" sz="2000" b="1" noProof="0" dirty="0">
                <a:ln>
                  <a:noFill/>
                </a:ln>
                <a:effectLst/>
                <a:uLnTx/>
                <a:uFillTx/>
                <a:latin typeface="+mn-ea"/>
                <a:sym typeface="+mn-ea"/>
              </a:rPr>
              <a:t>"&lt;&lt;endl;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for (int i=0; i&lt;6;i++)</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cin&gt;&gt;array[i];</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wa.input (array,6);</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a:t>
            </a:r>
            <a:r>
              <a:rPr lang="zh-CN" altLang="zh-CN" sz="2000" b="1" noProof="0" dirty="0">
                <a:ln>
                  <a:noFill/>
                </a:ln>
                <a:effectLst/>
                <a:uLnTx/>
                <a:uFillTx/>
                <a:latin typeface="+mn-ea"/>
                <a:sym typeface="+mn-ea"/>
              </a:rPr>
              <a:t>请输出数组元素的内容：</a:t>
            </a:r>
            <a:r>
              <a:rPr lang="nb-NO" altLang="zh-CN" sz="2000" b="1" noProof="0" dirty="0">
                <a:ln>
                  <a:noFill/>
                </a:ln>
                <a:effectLst/>
                <a:uLnTx/>
                <a:uFillTx/>
                <a:latin typeface="+mn-ea"/>
                <a:sym typeface="+mn-ea"/>
              </a:rPr>
              <a:t>"&lt;&lt;endl;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print (&amp;wa);</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43281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4.4.4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常量指针与指向常量的指针</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pic>
        <p:nvPicPr>
          <p:cNvPr id="106500" name="Picture 5"/>
          <p:cNvPicPr>
            <a:picLocks noChangeAspect="1"/>
          </p:cNvPicPr>
          <p:nvPr/>
        </p:nvPicPr>
        <p:blipFill>
          <a:blip r:embed="rId3"/>
          <a:stretch>
            <a:fillRect/>
          </a:stretch>
        </p:blipFill>
        <p:spPr>
          <a:xfrm>
            <a:off x="322898" y="1010920"/>
            <a:ext cx="8497887" cy="3665538"/>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06500"/>
                                        </p:tgtEl>
                                        <p:attrNameLst>
                                          <p:attrName>style.visibility</p:attrName>
                                        </p:attrNameLst>
                                      </p:cBhvr>
                                      <p:to>
                                        <p:strVal val="visible"/>
                                      </p:to>
                                    </p:set>
                                    <p:animEffect transition="in" filter="wipe(down)">
                                      <p:cBhvr>
                                        <p:cTn id="16" dur="500"/>
                                        <p:tgtEl>
                                          <p:spTgt spid="106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9508" y="284309"/>
              <a:ext cx="600514"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4.5</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937702" y="2168922"/>
            <a:ext cx="5818505" cy="623250"/>
          </a:xfrm>
          <a:prstGeom prst="rect">
            <a:avLst/>
          </a:prstGeom>
          <a:noFill/>
        </p:spPr>
        <p:txBody>
          <a:bodyPr wrap="square" lIns="68584" tIns="34291" rIns="68584" bIns="34291" rtlCol="0">
            <a:spAutoFit/>
          </a:bodyPr>
          <a:lstStyle/>
          <a:p>
            <a:pPr lvl="0">
              <a:spcBef>
                <a:spcPct val="0"/>
              </a:spcBef>
              <a:defRPr/>
            </a:pPr>
            <a:r>
              <a:rPr lang="zh-CN" altLang="en-US" sz="3600" dirty="0">
                <a:effectLst>
                  <a:outerShdw blurRad="38100" dist="38100" dir="2700000" algn="tl">
                    <a:srgbClr val="C0C0C0"/>
                  </a:outerShdw>
                </a:effectLst>
              </a:rPr>
              <a:t>类成员与指针</a:t>
            </a:r>
            <a:endParaRPr kumimoji="0" lang="zh-CN" altLang="zh-CN" sz="36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395527617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99592" y="123478"/>
            <a:ext cx="4896544"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lvl="0" algn="l" fontAlgn="base">
              <a:spcAft>
                <a:spcPct val="0"/>
              </a:spcAft>
              <a:defRPr/>
            </a:pPr>
            <a:r>
              <a:rPr lang="en-US" altLang="zh-CN" sz="2400" dirty="0"/>
              <a:t>1 </a:t>
            </a:r>
            <a:r>
              <a:rPr lang="zh-CN" altLang="en-US" sz="2400" dirty="0"/>
              <a:t>指向类的非静态成员的指针</a:t>
            </a:r>
            <a:endParaRPr lang="zh-CN" altLang="zh-CN" sz="24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323528" y="690245"/>
            <a:ext cx="8256592" cy="397031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latin typeface="宋体" panose="02010600030101010101" pitchFamily="2" charset="-122"/>
              </a:rPr>
              <a:t>通过</a:t>
            </a:r>
            <a:r>
              <a:rPr lang="zh-CN" altLang="en-US" sz="2400" dirty="0">
                <a:solidFill>
                  <a:schemeClr val="hlink"/>
                </a:solidFill>
                <a:latin typeface="宋体" panose="02010600030101010101" pitchFamily="2" charset="-122"/>
              </a:rPr>
              <a:t>指向成员的指针</a:t>
            </a:r>
            <a:r>
              <a:rPr lang="zh-CN" altLang="en-US" sz="2400" dirty="0">
                <a:latin typeface="宋体" panose="02010600030101010101" pitchFamily="2" charset="-122"/>
              </a:rPr>
              <a:t>只能访问公有成员</a:t>
            </a:r>
          </a:p>
          <a:p>
            <a:pPr marL="342900" indent="-342900">
              <a:lnSpc>
                <a:spcPct val="150000"/>
              </a:lnSpc>
              <a:buFont typeface="Arial" panose="020B0604020202020204" pitchFamily="34" charset="0"/>
              <a:buChar char="•"/>
            </a:pPr>
            <a:r>
              <a:rPr lang="zh-CN" altLang="en-US" sz="2400" dirty="0">
                <a:latin typeface="宋体" panose="02010600030101010101" pitchFamily="2" charset="-122"/>
              </a:rPr>
              <a:t>作用：通过指针访问类对象的内部</a:t>
            </a:r>
          </a:p>
          <a:p>
            <a:pPr marL="342900" indent="-342900">
              <a:lnSpc>
                <a:spcPct val="150000"/>
              </a:lnSpc>
              <a:buFont typeface="Arial" panose="020B0604020202020204" pitchFamily="34" charset="0"/>
              <a:buChar char="•"/>
            </a:pPr>
            <a:r>
              <a:rPr lang="zh-CN" altLang="en-US" sz="2400" dirty="0">
                <a:latin typeface="宋体" panose="02010600030101010101" pitchFamily="2" charset="-122"/>
              </a:rPr>
              <a:t>声明指向成员的指针方法</a:t>
            </a:r>
          </a:p>
          <a:p>
            <a:pPr marL="342900" indent="-342900">
              <a:lnSpc>
                <a:spcPct val="150000"/>
              </a:lnSpc>
              <a:buFont typeface="Arial" panose="020B0604020202020204" pitchFamily="34" charset="0"/>
              <a:buChar char="•"/>
            </a:pPr>
            <a:r>
              <a:rPr lang="zh-CN" altLang="en-US" sz="2400" dirty="0">
                <a:latin typeface="宋体" panose="02010600030101010101" pitchFamily="2" charset="-122"/>
              </a:rPr>
              <a:t>声明指向公有数据成员的指针</a:t>
            </a:r>
          </a:p>
          <a:p>
            <a:pPr marL="342900" indent="-342900">
              <a:lnSpc>
                <a:spcPct val="150000"/>
              </a:lnSpc>
              <a:buFont typeface="Arial" panose="020B0604020202020204" pitchFamily="34" charset="0"/>
              <a:buChar char="•"/>
            </a:pPr>
            <a:r>
              <a:rPr lang="zh-CN" altLang="en-US" sz="2400" dirty="0">
                <a:latin typeface="宋体" panose="02010600030101010101" pitchFamily="2" charset="-122"/>
              </a:rPr>
              <a:t>		</a:t>
            </a:r>
            <a:r>
              <a:rPr lang="zh-CN" altLang="en-US" sz="2400" dirty="0">
                <a:solidFill>
                  <a:srgbClr val="008000"/>
                </a:solidFill>
                <a:latin typeface="宋体" panose="02010600030101010101" pitchFamily="2" charset="-122"/>
              </a:rPr>
              <a:t>类型说明符  类名</a:t>
            </a:r>
            <a:r>
              <a:rPr lang="en-US" altLang="zh-CN" sz="2400" dirty="0">
                <a:solidFill>
                  <a:srgbClr val="008000"/>
                </a:solidFill>
                <a:latin typeface="宋体" panose="02010600030101010101" pitchFamily="2" charset="-122"/>
              </a:rPr>
              <a:t>::*</a:t>
            </a:r>
            <a:r>
              <a:rPr lang="zh-CN" altLang="en-US" sz="2400" dirty="0">
                <a:solidFill>
                  <a:srgbClr val="008000"/>
                </a:solidFill>
                <a:latin typeface="宋体" panose="02010600030101010101" pitchFamily="2" charset="-122"/>
              </a:rPr>
              <a:t>指针名</a:t>
            </a:r>
          </a:p>
          <a:p>
            <a:pPr marL="342900" indent="-342900">
              <a:lnSpc>
                <a:spcPct val="150000"/>
              </a:lnSpc>
              <a:buFont typeface="Arial" panose="020B0604020202020204" pitchFamily="34" charset="0"/>
              <a:buChar char="•"/>
            </a:pPr>
            <a:r>
              <a:rPr lang="zh-CN" altLang="en-US" sz="2400" dirty="0">
                <a:latin typeface="宋体" panose="02010600030101010101" pitchFamily="2" charset="-122"/>
              </a:rPr>
              <a:t>声明指向公有函数成员的指针</a:t>
            </a:r>
          </a:p>
          <a:p>
            <a:pPr marL="342900" indent="-342900">
              <a:lnSpc>
                <a:spcPct val="150000"/>
              </a:lnSpc>
              <a:buFont typeface="Arial" panose="020B0604020202020204" pitchFamily="34" charset="0"/>
              <a:buChar char="•"/>
            </a:pPr>
            <a:r>
              <a:rPr lang="zh-CN" altLang="en-US" sz="2400" dirty="0">
                <a:latin typeface="宋体" panose="02010600030101010101" pitchFamily="2" charset="-122"/>
              </a:rPr>
              <a:t>		</a:t>
            </a:r>
            <a:r>
              <a:rPr lang="zh-CN" altLang="en-US" sz="2400" dirty="0">
                <a:solidFill>
                  <a:srgbClr val="008000"/>
                </a:solidFill>
                <a:latin typeface="宋体" panose="02010600030101010101" pitchFamily="2" charset="-122"/>
              </a:rPr>
              <a:t>类型说明符  </a:t>
            </a:r>
            <a:r>
              <a:rPr lang="en-US" altLang="zh-CN" sz="2400" dirty="0">
                <a:solidFill>
                  <a:srgbClr val="008000"/>
                </a:solidFill>
                <a:latin typeface="宋体" panose="02010600030101010101" pitchFamily="2" charset="-122"/>
              </a:rPr>
              <a:t>(</a:t>
            </a:r>
            <a:r>
              <a:rPr lang="zh-CN" altLang="en-US" sz="2400" dirty="0">
                <a:solidFill>
                  <a:srgbClr val="008000"/>
                </a:solidFill>
                <a:latin typeface="宋体" panose="02010600030101010101" pitchFamily="2" charset="-122"/>
              </a:rPr>
              <a:t>类名</a:t>
            </a:r>
            <a:r>
              <a:rPr lang="en-US" altLang="zh-CN" sz="2400" dirty="0">
                <a:solidFill>
                  <a:srgbClr val="008000"/>
                </a:solidFill>
                <a:latin typeface="宋体" panose="02010600030101010101" pitchFamily="2" charset="-122"/>
              </a:rPr>
              <a:t>::*</a:t>
            </a:r>
            <a:r>
              <a:rPr lang="zh-CN" altLang="en-US" sz="2400" dirty="0">
                <a:solidFill>
                  <a:srgbClr val="008000"/>
                </a:solidFill>
                <a:latin typeface="宋体" panose="02010600030101010101" pitchFamily="2" charset="-122"/>
              </a:rPr>
              <a:t>指针名</a:t>
            </a:r>
            <a:r>
              <a:rPr lang="en-US" altLang="zh-CN" sz="2400" dirty="0">
                <a:solidFill>
                  <a:srgbClr val="008000"/>
                </a:solidFill>
                <a:latin typeface="宋体" panose="02010600030101010101" pitchFamily="2" charset="-122"/>
              </a:rPr>
              <a:t>)(</a:t>
            </a:r>
            <a:r>
              <a:rPr lang="zh-CN" altLang="en-US" sz="2400" dirty="0">
                <a:solidFill>
                  <a:srgbClr val="008000"/>
                </a:solidFill>
                <a:latin typeface="宋体" panose="02010600030101010101" pitchFamily="2" charset="-122"/>
              </a:rPr>
              <a:t>参数表</a:t>
            </a:r>
            <a:r>
              <a:rPr lang="en-US" altLang="zh-CN" sz="2400" dirty="0">
                <a:solidFill>
                  <a:srgbClr val="008000"/>
                </a:solidFill>
                <a:latin typeface="宋体" panose="02010600030101010101" pitchFamily="2" charset="-122"/>
              </a:rPr>
              <a:t>)</a:t>
            </a:r>
            <a:r>
              <a:rPr lang="zh-CN" altLang="en-US" sz="2400" dirty="0" smtClean="0">
                <a:solidFill>
                  <a:srgbClr val="008000"/>
                </a:solidFill>
                <a:latin typeface="宋体" panose="02010600030101010101" pitchFamily="2" charset="-122"/>
              </a:rPr>
              <a:t>；</a:t>
            </a:r>
            <a:endParaRPr lang="zh-CN" altLang="en-US" sz="2400" dirty="0">
              <a:solidFill>
                <a:srgbClr val="008000"/>
              </a:solidFill>
              <a:latin typeface="宋体" panose="02010600030101010101" pitchFamily="2" charset="-122"/>
            </a:endParaRPr>
          </a:p>
        </p:txBody>
      </p:sp>
    </p:spTree>
    <p:extLst>
      <p:ext uri="{BB962C8B-B14F-4D97-AF65-F5344CB8AC3E}">
        <p14:creationId xmlns:p14="http://schemas.microsoft.com/office/powerpoint/2010/main" val="46378035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837321" y="133971"/>
            <a:ext cx="6542991" cy="42155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000" dirty="0" smtClean="0"/>
              <a:t>1 </a:t>
            </a:r>
            <a:r>
              <a:rPr lang="zh-CN" altLang="en-US" sz="3000" dirty="0" smtClean="0"/>
              <a:t>指向类的非静态成员的指针（续）</a:t>
            </a:r>
            <a:endParaRPr lang="zh-CN" altLang="en-US" sz="3000" dirty="0"/>
          </a:p>
        </p:txBody>
      </p:sp>
      <p:sp>
        <p:nvSpPr>
          <p:cNvPr id="5" name="Rectangle 3"/>
          <p:cNvSpPr txBox="1">
            <a:spLocks noChangeArrowheads="1"/>
          </p:cNvSpPr>
          <p:nvPr/>
        </p:nvSpPr>
        <p:spPr>
          <a:xfrm>
            <a:off x="539552" y="987574"/>
            <a:ext cx="8229600" cy="3394472"/>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smtClean="0">
                <a:latin typeface="宋体" panose="02010600030101010101" pitchFamily="2" charset="-122"/>
              </a:rPr>
              <a:t>指向数据成员的指针的使用</a:t>
            </a:r>
          </a:p>
          <a:p>
            <a:r>
              <a:rPr lang="zh-CN" altLang="en-US" sz="2100" dirty="0" smtClean="0">
                <a:latin typeface="宋体" panose="02010600030101010101" pitchFamily="2" charset="-122"/>
              </a:rPr>
              <a:t>说明指针应该指向哪个成员</a:t>
            </a:r>
          </a:p>
          <a:p>
            <a:pPr lvl="1">
              <a:buSzPct val="60000"/>
              <a:buFont typeface="Wingdings" panose="05000000000000000000" pitchFamily="2" charset="2"/>
              <a:buNone/>
            </a:pPr>
            <a:r>
              <a:rPr lang="zh-CN" altLang="en-US" b="1" dirty="0" smtClean="0">
                <a:solidFill>
                  <a:srgbClr val="008000"/>
                </a:solidFill>
                <a:latin typeface="宋体" panose="02010600030101010101" pitchFamily="2" charset="-122"/>
                <a:ea typeface="黑体" panose="02010609060101010101" pitchFamily="49" charset="-122"/>
              </a:rPr>
              <a:t>指针名</a:t>
            </a:r>
            <a:r>
              <a:rPr lang="en-US" altLang="zh-CN" b="1" dirty="0" smtClean="0">
                <a:solidFill>
                  <a:srgbClr val="008000"/>
                </a:solidFill>
                <a:latin typeface="宋体" panose="02010600030101010101" pitchFamily="2" charset="-122"/>
                <a:ea typeface="黑体" panose="02010609060101010101" pitchFamily="49" charset="-122"/>
              </a:rPr>
              <a:t>=&amp;</a:t>
            </a:r>
            <a:r>
              <a:rPr lang="zh-CN" altLang="en-US" b="1" dirty="0" smtClean="0">
                <a:solidFill>
                  <a:srgbClr val="008000"/>
                </a:solidFill>
                <a:latin typeface="宋体" panose="02010600030101010101" pitchFamily="2" charset="-122"/>
                <a:ea typeface="黑体" panose="02010609060101010101" pitchFamily="49" charset="-122"/>
              </a:rPr>
              <a:t>类名</a:t>
            </a:r>
            <a:r>
              <a:rPr lang="en-US" altLang="zh-CN" b="1" dirty="0" smtClean="0">
                <a:solidFill>
                  <a:srgbClr val="008000"/>
                </a:solidFill>
                <a:latin typeface="宋体" panose="02010600030101010101" pitchFamily="2" charset="-122"/>
                <a:ea typeface="黑体" panose="02010609060101010101" pitchFamily="49" charset="-122"/>
              </a:rPr>
              <a:t>::</a:t>
            </a:r>
            <a:r>
              <a:rPr lang="zh-CN" altLang="en-US" b="1" dirty="0" smtClean="0">
                <a:solidFill>
                  <a:srgbClr val="008000"/>
                </a:solidFill>
                <a:latin typeface="宋体" panose="02010600030101010101" pitchFamily="2" charset="-122"/>
                <a:ea typeface="黑体" panose="02010609060101010101" pitchFamily="49" charset="-122"/>
              </a:rPr>
              <a:t>数据成员名；</a:t>
            </a:r>
          </a:p>
          <a:p>
            <a:r>
              <a:rPr lang="zh-CN" altLang="en-US" sz="2100" dirty="0" smtClean="0">
                <a:latin typeface="宋体" panose="02010600030101010101" pitchFamily="2" charset="-122"/>
              </a:rPr>
              <a:t>通过对象名（或对象指针）与成员指针结合来访问数据成员</a:t>
            </a:r>
          </a:p>
          <a:p>
            <a:pPr lvl="1">
              <a:buSzPct val="60000"/>
              <a:buFont typeface="Wingdings" panose="05000000000000000000" pitchFamily="2" charset="2"/>
              <a:buNone/>
            </a:pPr>
            <a:r>
              <a:rPr lang="zh-CN" altLang="en-US" b="1" dirty="0" smtClean="0">
                <a:solidFill>
                  <a:srgbClr val="008000"/>
                </a:solidFill>
                <a:latin typeface="宋体" panose="02010600030101010101" pitchFamily="2" charset="-122"/>
                <a:ea typeface="黑体" panose="02010609060101010101" pitchFamily="49" charset="-122"/>
              </a:rPr>
              <a:t>对象名</a:t>
            </a:r>
            <a:r>
              <a:rPr lang="en-US" altLang="zh-CN" b="1" dirty="0" smtClean="0">
                <a:solidFill>
                  <a:srgbClr val="008000"/>
                </a:solidFill>
                <a:latin typeface="宋体" panose="02010600030101010101" pitchFamily="2" charset="-122"/>
                <a:ea typeface="黑体" panose="02010609060101010101" pitchFamily="49" charset="-122"/>
              </a:rPr>
              <a:t>.*</a:t>
            </a:r>
            <a:r>
              <a:rPr lang="zh-CN" altLang="en-US" b="1" dirty="0" smtClean="0">
                <a:solidFill>
                  <a:srgbClr val="008000"/>
                </a:solidFill>
                <a:latin typeface="宋体" panose="02010600030101010101" pitchFamily="2" charset="-122"/>
                <a:ea typeface="黑体" panose="02010609060101010101" pitchFamily="49" charset="-122"/>
              </a:rPr>
              <a:t>类成员指针名</a:t>
            </a:r>
          </a:p>
          <a:p>
            <a:pPr lvl="1">
              <a:buSzPct val="60000"/>
              <a:buFont typeface="Wingdings" panose="05000000000000000000" pitchFamily="2" charset="2"/>
              <a:buNone/>
            </a:pPr>
            <a:r>
              <a:rPr lang="zh-CN" altLang="en-US" b="1" dirty="0" smtClean="0">
                <a:solidFill>
                  <a:srgbClr val="3232C8"/>
                </a:solidFill>
                <a:latin typeface="宋体" panose="02010600030101010101" pitchFamily="2" charset="-122"/>
                <a:ea typeface="黑体" panose="02010609060101010101" pitchFamily="49" charset="-122"/>
              </a:rPr>
              <a:t>或： </a:t>
            </a:r>
          </a:p>
          <a:p>
            <a:pPr lvl="1">
              <a:buSzPct val="60000"/>
              <a:buFont typeface="Wingdings" panose="05000000000000000000" pitchFamily="2" charset="2"/>
              <a:buNone/>
            </a:pPr>
            <a:r>
              <a:rPr lang="zh-CN" altLang="en-US" b="1" dirty="0" smtClean="0">
                <a:solidFill>
                  <a:srgbClr val="008000"/>
                </a:solidFill>
                <a:latin typeface="宋体" panose="02010600030101010101" pitchFamily="2" charset="-122"/>
                <a:ea typeface="黑体" panose="02010609060101010101" pitchFamily="49" charset="-122"/>
              </a:rPr>
              <a:t>对象指针名</a:t>
            </a:r>
            <a:r>
              <a:rPr lang="en-US" altLang="zh-CN" b="1" dirty="0" smtClean="0">
                <a:solidFill>
                  <a:srgbClr val="008000"/>
                </a:solidFill>
                <a:latin typeface="宋体" panose="02010600030101010101" pitchFamily="2" charset="-122"/>
                <a:ea typeface="黑体" panose="02010609060101010101" pitchFamily="49" charset="-122"/>
              </a:rPr>
              <a:t>-&gt;*</a:t>
            </a:r>
            <a:r>
              <a:rPr lang="zh-CN" altLang="en-US" b="1" dirty="0" smtClean="0">
                <a:solidFill>
                  <a:srgbClr val="008000"/>
                </a:solidFill>
                <a:latin typeface="宋体" panose="02010600030101010101" pitchFamily="2" charset="-122"/>
                <a:ea typeface="黑体" panose="02010609060101010101" pitchFamily="49" charset="-122"/>
              </a:rPr>
              <a:t>类成员指针名</a:t>
            </a:r>
            <a:endParaRPr lang="zh-CN" altLang="en-US" sz="1800" dirty="0">
              <a:solidFill>
                <a:srgbClr val="008000"/>
              </a:solidFill>
              <a:latin typeface="宋体" panose="02010600030101010101" pitchFamily="2" charset="-122"/>
            </a:endParaRPr>
          </a:p>
        </p:txBody>
      </p:sp>
    </p:spTree>
    <p:extLst>
      <p:ext uri="{BB962C8B-B14F-4D97-AF65-F5344CB8AC3E}">
        <p14:creationId xmlns:p14="http://schemas.microsoft.com/office/powerpoint/2010/main" val="3100403463"/>
      </p:ext>
    </p:extLst>
  </p:cSld>
  <p:clrMapOvr>
    <a:masterClrMapping/>
  </p:clrMapOvr>
  <p:transition spd="slow">
    <p:cove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55576" y="28955"/>
            <a:ext cx="6491064" cy="42155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000" dirty="0" smtClean="0"/>
              <a:t>1 </a:t>
            </a:r>
            <a:r>
              <a:rPr lang="zh-CN" altLang="en-US" sz="3000" dirty="0" smtClean="0"/>
              <a:t>指向类的非静态成员的指针（续）</a:t>
            </a:r>
            <a:endParaRPr lang="zh-CN" altLang="en-US" sz="3000" dirty="0"/>
          </a:p>
        </p:txBody>
      </p:sp>
      <p:sp>
        <p:nvSpPr>
          <p:cNvPr id="3" name="Rectangle 3"/>
          <p:cNvSpPr txBox="1">
            <a:spLocks noChangeArrowheads="1"/>
          </p:cNvSpPr>
          <p:nvPr/>
        </p:nvSpPr>
        <p:spPr>
          <a:xfrm>
            <a:off x="539552" y="915566"/>
            <a:ext cx="8229600" cy="3394472"/>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smtClean="0">
                <a:latin typeface="宋体" panose="02010600030101010101" pitchFamily="2" charset="-122"/>
              </a:rPr>
              <a:t>指向函数成员的指针的使用</a:t>
            </a:r>
          </a:p>
          <a:p>
            <a:r>
              <a:rPr lang="zh-CN" altLang="en-US" sz="2100" dirty="0" smtClean="0">
                <a:latin typeface="宋体" panose="02010600030101010101" pitchFamily="2" charset="-122"/>
              </a:rPr>
              <a:t>初始化</a:t>
            </a:r>
          </a:p>
          <a:p>
            <a:pPr lvl="1">
              <a:buSzPct val="60000"/>
              <a:buFont typeface="Wingdings" panose="05000000000000000000" pitchFamily="2" charset="2"/>
              <a:buNone/>
            </a:pPr>
            <a:r>
              <a:rPr lang="zh-CN" altLang="en-US" b="1" dirty="0" smtClean="0">
                <a:solidFill>
                  <a:srgbClr val="3232C8"/>
                </a:solidFill>
                <a:latin typeface="宋体" panose="02010600030101010101" pitchFamily="2" charset="-122"/>
                <a:ea typeface="黑体" panose="02010609060101010101" pitchFamily="49" charset="-122"/>
              </a:rPr>
              <a:t> </a:t>
            </a:r>
            <a:r>
              <a:rPr lang="zh-CN" altLang="en-US" b="1" dirty="0" smtClean="0">
                <a:solidFill>
                  <a:srgbClr val="008000"/>
                </a:solidFill>
                <a:latin typeface="宋体" panose="02010600030101010101" pitchFamily="2" charset="-122"/>
                <a:ea typeface="黑体" panose="02010609060101010101" pitchFamily="49" charset="-122"/>
              </a:rPr>
              <a:t>指针名</a:t>
            </a:r>
            <a:r>
              <a:rPr lang="en-US" altLang="zh-CN" b="1" dirty="0" smtClean="0">
                <a:solidFill>
                  <a:srgbClr val="008000"/>
                </a:solidFill>
                <a:latin typeface="宋体" panose="02010600030101010101" pitchFamily="2" charset="-122"/>
                <a:ea typeface="黑体" panose="02010609060101010101" pitchFamily="49" charset="-122"/>
              </a:rPr>
              <a:t>=</a:t>
            </a:r>
            <a:r>
              <a:rPr lang="zh-CN" altLang="en-US" b="1" dirty="0" smtClean="0">
                <a:solidFill>
                  <a:srgbClr val="008000"/>
                </a:solidFill>
                <a:latin typeface="宋体" panose="02010600030101010101" pitchFamily="2" charset="-122"/>
                <a:ea typeface="黑体" panose="02010609060101010101" pitchFamily="49" charset="-122"/>
              </a:rPr>
              <a:t>类名</a:t>
            </a:r>
            <a:r>
              <a:rPr lang="en-US" altLang="zh-CN" b="1" dirty="0" smtClean="0">
                <a:solidFill>
                  <a:srgbClr val="008000"/>
                </a:solidFill>
                <a:latin typeface="宋体" panose="02010600030101010101" pitchFamily="2" charset="-122"/>
                <a:ea typeface="黑体" panose="02010609060101010101" pitchFamily="49" charset="-122"/>
              </a:rPr>
              <a:t>::</a:t>
            </a:r>
            <a:r>
              <a:rPr lang="zh-CN" altLang="en-US" b="1" dirty="0" smtClean="0">
                <a:solidFill>
                  <a:srgbClr val="008000"/>
                </a:solidFill>
                <a:latin typeface="宋体" panose="02010600030101010101" pitchFamily="2" charset="-122"/>
                <a:ea typeface="黑体" panose="02010609060101010101" pitchFamily="49" charset="-122"/>
              </a:rPr>
              <a:t>函数成员名；</a:t>
            </a:r>
          </a:p>
          <a:p>
            <a:r>
              <a:rPr lang="zh-CN" altLang="en-US" sz="2100" dirty="0" smtClean="0">
                <a:latin typeface="宋体" panose="02010600030101010101" pitchFamily="2" charset="-122"/>
              </a:rPr>
              <a:t>通过对象名（或对象指针）与成员指针结合来访问函数成员</a:t>
            </a:r>
          </a:p>
          <a:p>
            <a:pPr lvl="1">
              <a:buSzPct val="60000"/>
              <a:buFont typeface="Wingdings" panose="05000000000000000000" pitchFamily="2" charset="2"/>
              <a:buNone/>
            </a:pPr>
            <a:r>
              <a:rPr lang="zh-CN" altLang="en-US" b="1" dirty="0" smtClean="0">
                <a:solidFill>
                  <a:srgbClr val="3232C8"/>
                </a:solidFill>
                <a:latin typeface="宋体" panose="02010600030101010101" pitchFamily="2" charset="-122"/>
                <a:ea typeface="黑体" panose="02010609060101010101" pitchFamily="49" charset="-122"/>
              </a:rPr>
              <a:t> </a:t>
            </a:r>
            <a:r>
              <a:rPr lang="en-US" altLang="zh-CN" b="1" dirty="0" smtClean="0">
                <a:solidFill>
                  <a:srgbClr val="008000"/>
                </a:solidFill>
                <a:latin typeface="宋体" panose="02010600030101010101" pitchFamily="2" charset="-122"/>
                <a:ea typeface="黑体" panose="02010609060101010101" pitchFamily="49" charset="-122"/>
              </a:rPr>
              <a:t>(</a:t>
            </a:r>
            <a:r>
              <a:rPr lang="zh-CN" altLang="en-US" b="1" dirty="0" smtClean="0">
                <a:solidFill>
                  <a:srgbClr val="008000"/>
                </a:solidFill>
                <a:latin typeface="宋体" panose="02010600030101010101" pitchFamily="2" charset="-122"/>
                <a:ea typeface="黑体" panose="02010609060101010101" pitchFamily="49" charset="-122"/>
              </a:rPr>
              <a:t>对象名</a:t>
            </a:r>
            <a:r>
              <a:rPr lang="en-US" altLang="zh-CN" b="1" dirty="0" smtClean="0">
                <a:solidFill>
                  <a:srgbClr val="008000"/>
                </a:solidFill>
                <a:latin typeface="宋体" panose="02010600030101010101" pitchFamily="2" charset="-122"/>
                <a:ea typeface="黑体" panose="02010609060101010101" pitchFamily="49" charset="-122"/>
              </a:rPr>
              <a:t>.*</a:t>
            </a:r>
            <a:r>
              <a:rPr lang="zh-CN" altLang="en-US" b="1" dirty="0" smtClean="0">
                <a:solidFill>
                  <a:srgbClr val="008000"/>
                </a:solidFill>
                <a:latin typeface="宋体" panose="02010600030101010101" pitchFamily="2" charset="-122"/>
                <a:ea typeface="黑体" panose="02010609060101010101" pitchFamily="49" charset="-122"/>
              </a:rPr>
              <a:t>类成员指针名</a:t>
            </a:r>
            <a:r>
              <a:rPr lang="en-US" altLang="zh-CN" b="1" dirty="0" smtClean="0">
                <a:solidFill>
                  <a:srgbClr val="008000"/>
                </a:solidFill>
                <a:latin typeface="宋体" panose="02010600030101010101" pitchFamily="2" charset="-122"/>
                <a:ea typeface="黑体" panose="02010609060101010101" pitchFamily="49" charset="-122"/>
              </a:rPr>
              <a:t>)(</a:t>
            </a:r>
            <a:r>
              <a:rPr lang="zh-CN" altLang="en-US" b="1" dirty="0" smtClean="0">
                <a:solidFill>
                  <a:srgbClr val="008000"/>
                </a:solidFill>
                <a:latin typeface="宋体" panose="02010600030101010101" pitchFamily="2" charset="-122"/>
                <a:ea typeface="黑体" panose="02010609060101010101" pitchFamily="49" charset="-122"/>
              </a:rPr>
              <a:t>参数表</a:t>
            </a:r>
            <a:r>
              <a:rPr lang="en-US" altLang="zh-CN" b="1" dirty="0" smtClean="0">
                <a:solidFill>
                  <a:srgbClr val="008000"/>
                </a:solidFill>
                <a:latin typeface="宋体" panose="02010600030101010101" pitchFamily="2" charset="-122"/>
                <a:ea typeface="黑体" panose="02010609060101010101" pitchFamily="49" charset="-122"/>
              </a:rPr>
              <a:t>)</a:t>
            </a:r>
          </a:p>
          <a:p>
            <a:pPr lvl="1">
              <a:buSzPct val="60000"/>
              <a:buFont typeface="Wingdings" panose="05000000000000000000" pitchFamily="2" charset="2"/>
              <a:buNone/>
            </a:pPr>
            <a:r>
              <a:rPr lang="en-US" altLang="zh-CN" b="1" dirty="0" smtClean="0">
                <a:solidFill>
                  <a:srgbClr val="3232C8"/>
                </a:solidFill>
                <a:latin typeface="宋体" panose="02010600030101010101" pitchFamily="2" charset="-122"/>
                <a:ea typeface="黑体" panose="02010609060101010101" pitchFamily="49" charset="-122"/>
              </a:rPr>
              <a:t> </a:t>
            </a:r>
            <a:r>
              <a:rPr lang="zh-CN" altLang="en-US" b="1" dirty="0" smtClean="0">
                <a:solidFill>
                  <a:srgbClr val="3232C8"/>
                </a:solidFill>
                <a:latin typeface="宋体" panose="02010600030101010101" pitchFamily="2" charset="-122"/>
                <a:ea typeface="黑体" panose="02010609060101010101" pitchFamily="49" charset="-122"/>
              </a:rPr>
              <a:t>或：</a:t>
            </a:r>
          </a:p>
          <a:p>
            <a:pPr lvl="1">
              <a:buSzPct val="60000"/>
              <a:buFont typeface="Wingdings" panose="05000000000000000000" pitchFamily="2" charset="2"/>
              <a:buNone/>
            </a:pPr>
            <a:r>
              <a:rPr lang="zh-CN" altLang="en-US" b="1" dirty="0" smtClean="0">
                <a:solidFill>
                  <a:srgbClr val="3232C8"/>
                </a:solidFill>
                <a:latin typeface="宋体" panose="02010600030101010101" pitchFamily="2" charset="-122"/>
                <a:ea typeface="黑体" panose="02010609060101010101" pitchFamily="49" charset="-122"/>
              </a:rPr>
              <a:t> </a:t>
            </a:r>
            <a:r>
              <a:rPr lang="en-US" altLang="zh-CN" b="1" dirty="0" smtClean="0">
                <a:solidFill>
                  <a:srgbClr val="008000"/>
                </a:solidFill>
                <a:latin typeface="宋体" panose="02010600030101010101" pitchFamily="2" charset="-122"/>
                <a:ea typeface="黑体" panose="02010609060101010101" pitchFamily="49" charset="-122"/>
              </a:rPr>
              <a:t>(</a:t>
            </a:r>
            <a:r>
              <a:rPr lang="zh-CN" altLang="en-US" b="1" dirty="0" smtClean="0">
                <a:solidFill>
                  <a:srgbClr val="008000"/>
                </a:solidFill>
                <a:latin typeface="宋体" panose="02010600030101010101" pitchFamily="2" charset="-122"/>
                <a:ea typeface="黑体" panose="02010609060101010101" pitchFamily="49" charset="-122"/>
              </a:rPr>
              <a:t>对象指针名</a:t>
            </a:r>
            <a:r>
              <a:rPr lang="en-US" altLang="zh-CN" b="1" dirty="0" smtClean="0">
                <a:solidFill>
                  <a:srgbClr val="008000"/>
                </a:solidFill>
                <a:latin typeface="宋体" panose="02010600030101010101" pitchFamily="2" charset="-122"/>
                <a:ea typeface="黑体" panose="02010609060101010101" pitchFamily="49" charset="-122"/>
              </a:rPr>
              <a:t>-&gt;*</a:t>
            </a:r>
            <a:r>
              <a:rPr lang="zh-CN" altLang="en-US" b="1" dirty="0" smtClean="0">
                <a:solidFill>
                  <a:srgbClr val="008000"/>
                </a:solidFill>
                <a:latin typeface="宋体" panose="02010600030101010101" pitchFamily="2" charset="-122"/>
                <a:ea typeface="黑体" panose="02010609060101010101" pitchFamily="49" charset="-122"/>
              </a:rPr>
              <a:t>类成员指针名</a:t>
            </a:r>
            <a:r>
              <a:rPr lang="en-US" altLang="zh-CN" b="1" dirty="0" smtClean="0">
                <a:solidFill>
                  <a:srgbClr val="008000"/>
                </a:solidFill>
                <a:latin typeface="宋体" panose="02010600030101010101" pitchFamily="2" charset="-122"/>
                <a:ea typeface="黑体" panose="02010609060101010101" pitchFamily="49" charset="-122"/>
              </a:rPr>
              <a:t>)(</a:t>
            </a:r>
            <a:r>
              <a:rPr lang="zh-CN" altLang="en-US" b="1" dirty="0" smtClean="0">
                <a:solidFill>
                  <a:srgbClr val="008000"/>
                </a:solidFill>
                <a:latin typeface="宋体" panose="02010600030101010101" pitchFamily="2" charset="-122"/>
                <a:ea typeface="黑体" panose="02010609060101010101" pitchFamily="49" charset="-122"/>
              </a:rPr>
              <a:t>参数表</a:t>
            </a:r>
            <a:r>
              <a:rPr lang="en-US" altLang="zh-CN" b="1" dirty="0" smtClean="0">
                <a:solidFill>
                  <a:srgbClr val="008000"/>
                </a:solidFill>
                <a:latin typeface="宋体" panose="02010600030101010101" pitchFamily="2" charset="-122"/>
                <a:ea typeface="黑体" panose="02010609060101010101" pitchFamily="49" charset="-122"/>
              </a:rPr>
              <a:t>)</a:t>
            </a:r>
            <a:endParaRPr lang="en-US" altLang="zh-CN" sz="1800" dirty="0">
              <a:solidFill>
                <a:srgbClr val="008000"/>
              </a:solidFill>
              <a:latin typeface="宋体" panose="02010600030101010101" pitchFamily="2" charset="-122"/>
            </a:endParaRPr>
          </a:p>
        </p:txBody>
      </p:sp>
    </p:spTree>
    <p:extLst>
      <p:ext uri="{BB962C8B-B14F-4D97-AF65-F5344CB8AC3E}">
        <p14:creationId xmlns:p14="http://schemas.microsoft.com/office/powerpoint/2010/main" val="2564518129"/>
      </p:ext>
    </p:extLst>
  </p:cSld>
  <p:clrMapOvr>
    <a:masterClrMapping/>
  </p:clrMapOvr>
  <p:transition spd="slow">
    <p:cove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205979"/>
            <a:ext cx="6131024" cy="42155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000" dirty="0" smtClean="0"/>
              <a:t>1 </a:t>
            </a:r>
            <a:r>
              <a:rPr lang="zh-CN" altLang="en-US" sz="3000" dirty="0" smtClean="0"/>
              <a:t>指向类的非静态成员的指针（续）</a:t>
            </a:r>
            <a:endParaRPr lang="zh-CN" altLang="en-US" sz="3000" dirty="0"/>
          </a:p>
        </p:txBody>
      </p:sp>
      <p:sp>
        <p:nvSpPr>
          <p:cNvPr id="5" name="Rectangle 3"/>
          <p:cNvSpPr txBox="1">
            <a:spLocks noChangeArrowheads="1"/>
          </p:cNvSpPr>
          <p:nvPr/>
        </p:nvSpPr>
        <p:spPr>
          <a:xfrm>
            <a:off x="1259632" y="771551"/>
            <a:ext cx="6203156" cy="57606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mtClean="0"/>
              <a:t>程序简单示例</a:t>
            </a:r>
          </a:p>
        </p:txBody>
      </p:sp>
      <p:sp>
        <p:nvSpPr>
          <p:cNvPr id="6" name="Rectangle 4"/>
          <p:cNvSpPr>
            <a:spLocks noChangeArrowheads="1"/>
          </p:cNvSpPr>
          <p:nvPr/>
        </p:nvSpPr>
        <p:spPr bwMode="auto">
          <a:xfrm>
            <a:off x="1871662" y="1653779"/>
            <a:ext cx="5454254" cy="3131344"/>
          </a:xfrm>
          <a:prstGeom prst="rect">
            <a:avLst/>
          </a:prstGeom>
          <a:solidFill>
            <a:srgbClr val="FFFFFF">
              <a:alpha val="0"/>
            </a:srgbClr>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itchFamily="34" charset="0"/>
                <a:ea typeface="黑体" pitchFamily="2" charset="-122"/>
              </a:defRPr>
            </a:lvl1pPr>
            <a:lvl2pPr marL="742950" indent="-285750">
              <a:buClr>
                <a:schemeClr val="hlink"/>
              </a:buClr>
              <a:buSzPct val="55000"/>
              <a:buChar char="n"/>
              <a:defRPr sz="2800">
                <a:solidFill>
                  <a:schemeClr val="tx1"/>
                </a:solidFill>
                <a:latin typeface="Tahoma" pitchFamily="34" charset="0"/>
                <a:ea typeface="宋体" pitchFamily="2" charset="-122"/>
              </a:defRPr>
            </a:lvl2pPr>
            <a:lvl3pPr marL="1143000" indent="-228600">
              <a:buSzPct val="50000"/>
              <a:buChar char="n"/>
              <a:defRPr sz="2400">
                <a:solidFill>
                  <a:schemeClr val="tx1"/>
                </a:solidFill>
                <a:latin typeface="Tahoma" pitchFamily="34" charset="0"/>
                <a:ea typeface="宋体" pitchFamily="2" charset="-122"/>
              </a:defRPr>
            </a:lvl3pPr>
            <a:lvl4pPr marL="1600200" indent="-228600">
              <a:buClr>
                <a:schemeClr val="accent2"/>
              </a:buClr>
              <a:buSzPct val="55000"/>
              <a:buChar char="n"/>
              <a:defRPr sz="2000">
                <a:solidFill>
                  <a:schemeClr val="tx1"/>
                </a:solidFill>
                <a:latin typeface="Tahoma" pitchFamily="34" charset="0"/>
                <a:ea typeface="宋体" pitchFamily="2" charset="-122"/>
              </a:defRPr>
            </a:lvl4pPr>
            <a:lvl5pPr marL="2057400" indent="-228600">
              <a:buClr>
                <a:schemeClr val="accent1"/>
              </a:buClr>
              <a:buSzPct val="50000"/>
              <a:buChar char="n"/>
              <a:defRPr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80000"/>
              </a:lnSpc>
              <a:buFont typeface="Wingdings" panose="05000000000000000000" pitchFamily="2" charset="2"/>
              <a:buNone/>
              <a:defRPr/>
            </a:pPr>
            <a:r>
              <a:rPr lang="en-US" altLang="zh-CN" sz="1800" dirty="0">
                <a:solidFill>
                  <a:schemeClr val="folHlink"/>
                </a:solidFill>
                <a:effectLst>
                  <a:outerShdw blurRad="38100" dist="38100" dir="2700000" algn="tl">
                    <a:srgbClr val="C0C0C0"/>
                  </a:outerShdw>
                </a:effectLst>
                <a:latin typeface="宋体" pitchFamily="2" charset="-122"/>
                <a:ea typeface="宋体" pitchFamily="2" charset="-122"/>
              </a:rPr>
              <a:t>#include</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&lt;</a:t>
            </a:r>
            <a:r>
              <a:rPr lang="en-US" altLang="zh-CN" sz="1800" dirty="0" err="1">
                <a:solidFill>
                  <a:schemeClr val="tx1"/>
                </a:solidFill>
                <a:effectLst>
                  <a:outerShdw blurRad="38100" dist="38100" dir="2700000" algn="tl">
                    <a:srgbClr val="C0C0C0"/>
                  </a:outerShdw>
                </a:effectLst>
                <a:latin typeface="宋体" pitchFamily="2" charset="-122"/>
                <a:ea typeface="宋体" pitchFamily="2" charset="-122"/>
              </a:rPr>
              <a:t>iostream.h</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&gt;</a:t>
            </a:r>
          </a:p>
          <a:p>
            <a:pPr>
              <a:lnSpc>
                <a:spcPct val="80000"/>
              </a:lnSpc>
              <a:buFont typeface="Wingdings" panose="05000000000000000000" pitchFamily="2" charset="2"/>
              <a:buNone/>
              <a:defRPr/>
            </a:pPr>
            <a:r>
              <a:rPr lang="en-US" altLang="zh-CN" sz="1800" dirty="0">
                <a:solidFill>
                  <a:schemeClr val="folHlink"/>
                </a:solidFill>
                <a:effectLst>
                  <a:outerShdw blurRad="38100" dist="38100" dir="2700000" algn="tl">
                    <a:srgbClr val="C0C0C0"/>
                  </a:outerShdw>
                </a:effectLst>
                <a:latin typeface="宋体" pitchFamily="2" charset="-122"/>
                <a:ea typeface="宋体" pitchFamily="2" charset="-122"/>
              </a:rPr>
              <a:t>class</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Point</a:t>
            </a: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1800" dirty="0" err="1">
                <a:solidFill>
                  <a:schemeClr val="folHlink"/>
                </a:solidFill>
                <a:effectLst>
                  <a:outerShdw blurRad="38100" dist="38100" dir="2700000" algn="tl">
                    <a:srgbClr val="C0C0C0"/>
                  </a:outerShdw>
                </a:effectLst>
                <a:latin typeface="宋体" pitchFamily="2" charset="-122"/>
                <a:ea typeface="宋体" pitchFamily="2" charset="-122"/>
              </a:rPr>
              <a:t>int</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1800" dirty="0" err="1">
                <a:solidFill>
                  <a:schemeClr val="tx1"/>
                </a:solidFill>
                <a:effectLst>
                  <a:outerShdw blurRad="38100" dist="38100" dir="2700000" algn="tl">
                    <a:srgbClr val="C0C0C0"/>
                  </a:outerShdw>
                </a:effectLst>
                <a:latin typeface="宋体" pitchFamily="2" charset="-122"/>
                <a:ea typeface="宋体" pitchFamily="2" charset="-122"/>
              </a:rPr>
              <a:t>x,y</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a:t>
            </a:r>
          </a:p>
          <a:p>
            <a:pPr>
              <a:lnSpc>
                <a:spcPct val="80000"/>
              </a:lnSpc>
              <a:buFont typeface="Wingdings" panose="05000000000000000000" pitchFamily="2" charset="2"/>
              <a:buNone/>
              <a:defRPr/>
            </a:pPr>
            <a:r>
              <a:rPr lang="en-US" altLang="zh-CN" sz="1800" dirty="0">
                <a:solidFill>
                  <a:schemeClr val="folHlink"/>
                </a:solidFill>
                <a:effectLst>
                  <a:outerShdw blurRad="38100" dist="38100" dir="2700000" algn="tl">
                    <a:srgbClr val="C0C0C0"/>
                  </a:outerShdw>
                </a:effectLst>
                <a:latin typeface="宋体" pitchFamily="2" charset="-122"/>
                <a:ea typeface="宋体" pitchFamily="2" charset="-122"/>
              </a:rPr>
              <a:t>public:</a:t>
            </a: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Point(</a:t>
            </a:r>
            <a:r>
              <a:rPr lang="en-US" altLang="zh-CN" sz="1800" dirty="0" err="1">
                <a:solidFill>
                  <a:schemeClr val="folHlink"/>
                </a:solidFill>
                <a:effectLst>
                  <a:outerShdw blurRad="38100" dist="38100" dir="2700000" algn="tl">
                    <a:srgbClr val="C0C0C0"/>
                  </a:outerShdw>
                </a:effectLst>
                <a:latin typeface="宋体" pitchFamily="2" charset="-122"/>
                <a:ea typeface="宋体" pitchFamily="2" charset="-122"/>
              </a:rPr>
              <a:t>int</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a, </a:t>
            </a:r>
            <a:r>
              <a:rPr lang="en-US" altLang="zh-CN" sz="1800" dirty="0" err="1">
                <a:solidFill>
                  <a:schemeClr val="folHlink"/>
                </a:solidFill>
                <a:effectLst>
                  <a:outerShdw blurRad="38100" dist="38100" dir="2700000" algn="tl">
                    <a:srgbClr val="C0C0C0"/>
                  </a:outerShdw>
                </a:effectLst>
                <a:latin typeface="宋体" pitchFamily="2" charset="-122"/>
                <a:ea typeface="宋体" pitchFamily="2" charset="-122"/>
              </a:rPr>
              <a:t>int</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b)</a:t>
            </a: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  x=a;  y=b;  }</a:t>
            </a: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1800" dirty="0" err="1">
                <a:solidFill>
                  <a:schemeClr val="folHlink"/>
                </a:solidFill>
                <a:effectLst>
                  <a:outerShdw blurRad="38100" dist="38100" dir="2700000" algn="tl">
                    <a:srgbClr val="C0C0C0"/>
                  </a:outerShdw>
                </a:effectLst>
                <a:latin typeface="宋体" pitchFamily="2" charset="-122"/>
                <a:ea typeface="宋体" pitchFamily="2" charset="-122"/>
              </a:rPr>
              <a:t>int</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1800" dirty="0" err="1">
                <a:solidFill>
                  <a:schemeClr val="tx1"/>
                </a:solidFill>
                <a:effectLst>
                  <a:outerShdw blurRad="38100" dist="38100" dir="2700000" algn="tl">
                    <a:srgbClr val="C0C0C0"/>
                  </a:outerShdw>
                </a:effectLst>
                <a:latin typeface="宋体" pitchFamily="2" charset="-122"/>
                <a:ea typeface="宋体" pitchFamily="2" charset="-122"/>
              </a:rPr>
              <a:t>GetX</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a:t>
            </a: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  </a:t>
            </a:r>
            <a:r>
              <a:rPr lang="en-US" altLang="zh-CN" sz="1800" dirty="0">
                <a:solidFill>
                  <a:schemeClr val="folHlink"/>
                </a:solidFill>
                <a:effectLst>
                  <a:outerShdw blurRad="38100" dist="38100" dir="2700000" algn="tl">
                    <a:srgbClr val="C0C0C0"/>
                  </a:outerShdw>
                </a:effectLst>
                <a:latin typeface="宋体" pitchFamily="2" charset="-122"/>
                <a:ea typeface="宋体" pitchFamily="2" charset="-122"/>
              </a:rPr>
              <a:t>return</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x;   }</a:t>
            </a: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1800" dirty="0" err="1">
                <a:solidFill>
                  <a:schemeClr val="folHlink"/>
                </a:solidFill>
                <a:effectLst>
                  <a:outerShdw blurRad="38100" dist="38100" dir="2700000" algn="tl">
                    <a:srgbClr val="C0C0C0"/>
                  </a:outerShdw>
                </a:effectLst>
                <a:latin typeface="宋体" pitchFamily="2" charset="-122"/>
                <a:ea typeface="宋体" pitchFamily="2" charset="-122"/>
              </a:rPr>
              <a:t>int</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1800" dirty="0" err="1">
                <a:solidFill>
                  <a:schemeClr val="tx1"/>
                </a:solidFill>
                <a:effectLst>
                  <a:outerShdw blurRad="38100" dist="38100" dir="2700000" algn="tl">
                    <a:srgbClr val="C0C0C0"/>
                  </a:outerShdw>
                </a:effectLst>
                <a:latin typeface="宋体" pitchFamily="2" charset="-122"/>
                <a:ea typeface="宋体" pitchFamily="2" charset="-122"/>
              </a:rPr>
              <a:t>GetY</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a:t>
            </a: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  </a:t>
            </a:r>
            <a:r>
              <a:rPr lang="en-US" altLang="zh-CN" sz="1800" dirty="0">
                <a:solidFill>
                  <a:schemeClr val="folHlink"/>
                </a:solidFill>
                <a:effectLst>
                  <a:outerShdw blurRad="38100" dist="38100" dir="2700000" algn="tl">
                    <a:srgbClr val="C0C0C0"/>
                  </a:outerShdw>
                </a:effectLst>
                <a:latin typeface="宋体" pitchFamily="2" charset="-122"/>
                <a:ea typeface="宋体" pitchFamily="2" charset="-122"/>
              </a:rPr>
              <a:t>return</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y;   }</a:t>
            </a: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1800" dirty="0">
                <a:solidFill>
                  <a:srgbClr val="008000"/>
                </a:solidFill>
                <a:effectLst>
                  <a:outerShdw blurRad="38100" dist="38100" dir="2700000" algn="tl">
                    <a:srgbClr val="C0C0C0"/>
                  </a:outerShdw>
                </a:effectLst>
                <a:latin typeface="宋体" pitchFamily="2" charset="-122"/>
                <a:ea typeface="宋体" pitchFamily="2" charset="-122"/>
              </a:rPr>
              <a:t>// </a:t>
            </a:r>
            <a:r>
              <a:rPr lang="zh-CN" altLang="en-US" sz="1800" dirty="0">
                <a:solidFill>
                  <a:srgbClr val="008000"/>
                </a:solidFill>
                <a:effectLst>
                  <a:outerShdw blurRad="38100" dist="38100" dir="2700000" algn="tl">
                    <a:srgbClr val="C0C0C0"/>
                  </a:outerShdw>
                </a:effectLst>
                <a:latin typeface="宋体" pitchFamily="2" charset="-122"/>
                <a:ea typeface="宋体" pitchFamily="2" charset="-122"/>
              </a:rPr>
              <a:t>待续</a:t>
            </a:r>
            <a:r>
              <a:rPr lang="en-US" altLang="zh-CN" sz="1800" dirty="0">
                <a:solidFill>
                  <a:srgbClr val="008000"/>
                </a:solidFill>
                <a:effectLst>
                  <a:outerShdw blurRad="38100" dist="38100" dir="2700000" algn="tl">
                    <a:srgbClr val="C0C0C0"/>
                  </a:outerShdw>
                </a:effectLst>
                <a:latin typeface="宋体" pitchFamily="2" charset="-122"/>
                <a:ea typeface="宋体" pitchFamily="2" charset="-122"/>
              </a:rPr>
              <a:t>…</a:t>
            </a:r>
          </a:p>
        </p:txBody>
      </p:sp>
    </p:spTree>
    <p:extLst>
      <p:ext uri="{BB962C8B-B14F-4D97-AF65-F5344CB8AC3E}">
        <p14:creationId xmlns:p14="http://schemas.microsoft.com/office/powerpoint/2010/main" val="3904155685"/>
      </p:ext>
    </p:extLst>
  </p:cSld>
  <p:clrMapOvr>
    <a:masterClrMapping/>
  </p:clrMapOvr>
  <p:transition spd="slow">
    <p:cove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05979"/>
            <a:ext cx="8229600"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000" smtClean="0"/>
              <a:t>1 </a:t>
            </a:r>
            <a:r>
              <a:rPr lang="zh-CN" altLang="en-US" sz="3000" smtClean="0"/>
              <a:t>指向类的非静态成员的指针（续）</a:t>
            </a:r>
            <a:endParaRPr lang="zh-CN" altLang="en-US" sz="3000"/>
          </a:p>
        </p:txBody>
      </p:sp>
      <p:sp>
        <p:nvSpPr>
          <p:cNvPr id="3" name="Rectangle 4"/>
          <p:cNvSpPr>
            <a:spLocks noChangeArrowheads="1"/>
          </p:cNvSpPr>
          <p:nvPr/>
        </p:nvSpPr>
        <p:spPr bwMode="auto">
          <a:xfrm>
            <a:off x="1475656" y="915566"/>
            <a:ext cx="5454253" cy="3563540"/>
          </a:xfrm>
          <a:prstGeom prst="rect">
            <a:avLst/>
          </a:prstGeom>
          <a:solidFill>
            <a:srgbClr val="FFFFFF">
              <a:alpha val="0"/>
            </a:srgbClr>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itchFamily="34" charset="0"/>
                <a:ea typeface="黑体" pitchFamily="2" charset="-122"/>
              </a:defRPr>
            </a:lvl1pPr>
            <a:lvl2pPr marL="742950" indent="-285750">
              <a:buClr>
                <a:schemeClr val="hlink"/>
              </a:buClr>
              <a:buSzPct val="55000"/>
              <a:buChar char="n"/>
              <a:defRPr sz="2800">
                <a:solidFill>
                  <a:schemeClr val="tx1"/>
                </a:solidFill>
                <a:latin typeface="Tahoma" pitchFamily="34" charset="0"/>
                <a:ea typeface="宋体" pitchFamily="2" charset="-122"/>
              </a:defRPr>
            </a:lvl2pPr>
            <a:lvl3pPr marL="1143000" indent="-228600">
              <a:buSzPct val="50000"/>
              <a:buChar char="n"/>
              <a:defRPr sz="2400">
                <a:solidFill>
                  <a:schemeClr val="tx1"/>
                </a:solidFill>
                <a:latin typeface="Tahoma" pitchFamily="34" charset="0"/>
                <a:ea typeface="宋体" pitchFamily="2" charset="-122"/>
              </a:defRPr>
            </a:lvl3pPr>
            <a:lvl4pPr marL="1600200" indent="-228600">
              <a:buClr>
                <a:schemeClr val="accent2"/>
              </a:buClr>
              <a:buSzPct val="55000"/>
              <a:buChar char="n"/>
              <a:defRPr sz="2000">
                <a:solidFill>
                  <a:schemeClr val="tx1"/>
                </a:solidFill>
                <a:latin typeface="Tahoma" pitchFamily="34" charset="0"/>
                <a:ea typeface="宋体" pitchFamily="2" charset="-122"/>
              </a:defRPr>
            </a:lvl4pPr>
            <a:lvl5pPr marL="2057400" indent="-228600">
              <a:buClr>
                <a:schemeClr val="accent1"/>
              </a:buClr>
              <a:buSzPct val="50000"/>
              <a:buChar char="n"/>
              <a:defRPr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80000"/>
              </a:lnSpc>
              <a:buFont typeface="Wingdings" panose="05000000000000000000" pitchFamily="2" charset="2"/>
              <a:buNone/>
              <a:defRPr/>
            </a:pPr>
            <a:r>
              <a:rPr lang="en-US" altLang="zh-CN" sz="1800" dirty="0">
                <a:solidFill>
                  <a:srgbClr val="008000"/>
                </a:solidFill>
                <a:effectLst>
                  <a:outerShdw blurRad="38100" dist="38100" dir="2700000" algn="tl">
                    <a:srgbClr val="C0C0C0"/>
                  </a:outerShdw>
                </a:effectLst>
                <a:latin typeface="宋体" pitchFamily="2" charset="-122"/>
                <a:ea typeface="宋体" pitchFamily="2" charset="-122"/>
              </a:rPr>
              <a:t>// </a:t>
            </a:r>
            <a:r>
              <a:rPr lang="zh-CN" altLang="en-US" sz="1800" dirty="0">
                <a:solidFill>
                  <a:srgbClr val="008000"/>
                </a:solidFill>
                <a:effectLst>
                  <a:outerShdw blurRad="38100" dist="38100" dir="2700000" algn="tl">
                    <a:srgbClr val="C0C0C0"/>
                  </a:outerShdw>
                </a:effectLst>
                <a:latin typeface="宋体" pitchFamily="2" charset="-122"/>
                <a:ea typeface="宋体" pitchFamily="2" charset="-122"/>
              </a:rPr>
              <a:t>续前页</a:t>
            </a:r>
            <a:endParaRPr lang="zh-CN" altLang="en-US" sz="1800" b="0" dirty="0">
              <a:effectLst>
                <a:outerShdw blurRad="38100" dist="38100" dir="2700000" algn="tl">
                  <a:srgbClr val="C0C0C0"/>
                </a:outerShdw>
              </a:effectLst>
            </a:endParaRPr>
          </a:p>
          <a:p>
            <a:pPr>
              <a:lnSpc>
                <a:spcPct val="80000"/>
              </a:lnSpc>
              <a:buFont typeface="Wingdings" panose="05000000000000000000" pitchFamily="2" charset="2"/>
              <a:buNone/>
              <a:defRPr/>
            </a:pPr>
            <a:r>
              <a:rPr lang="en-US" altLang="zh-CN" sz="1800" dirty="0">
                <a:solidFill>
                  <a:schemeClr val="folHlink"/>
                </a:solidFill>
                <a:effectLst>
                  <a:outerShdw blurRad="38100" dist="38100" dir="2700000" algn="tl">
                    <a:srgbClr val="C0C0C0"/>
                  </a:outerShdw>
                </a:effectLst>
                <a:latin typeface="宋体" pitchFamily="2" charset="-122"/>
                <a:ea typeface="宋体" pitchFamily="2" charset="-122"/>
              </a:rPr>
              <a:t>void</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main()	 </a:t>
            </a: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Point A(4,5);	</a:t>
            </a:r>
            <a:r>
              <a:rPr lang="en-US" altLang="zh-CN" sz="1800" dirty="0">
                <a:solidFill>
                  <a:srgbClr val="008000"/>
                </a:solidFill>
                <a:effectLst>
                  <a:outerShdw blurRad="38100" dist="38100" dir="2700000" algn="tl">
                    <a:srgbClr val="C0C0C0"/>
                  </a:outerShdw>
                </a:effectLst>
                <a:latin typeface="宋体" pitchFamily="2" charset="-122"/>
                <a:ea typeface="宋体" pitchFamily="2" charset="-122"/>
              </a:rPr>
              <a:t>//</a:t>
            </a:r>
            <a:r>
              <a:rPr lang="zh-CN" altLang="en-US" sz="1800" dirty="0">
                <a:solidFill>
                  <a:srgbClr val="008000"/>
                </a:solidFill>
                <a:effectLst>
                  <a:outerShdw blurRad="38100" dist="38100" dir="2700000" algn="tl">
                    <a:srgbClr val="C0C0C0"/>
                  </a:outerShdw>
                </a:effectLst>
                <a:latin typeface="宋体" pitchFamily="2" charset="-122"/>
                <a:ea typeface="宋体" pitchFamily="2" charset="-122"/>
              </a:rPr>
              <a:t>声明对象</a:t>
            </a:r>
            <a:r>
              <a:rPr lang="en-US" altLang="zh-CN" sz="1800" dirty="0">
                <a:solidFill>
                  <a:srgbClr val="008000"/>
                </a:solidFill>
                <a:effectLst>
                  <a:outerShdw blurRad="38100" dist="38100" dir="2700000" algn="tl">
                    <a:srgbClr val="C0C0C0"/>
                  </a:outerShdw>
                </a:effectLst>
                <a:latin typeface="宋体" pitchFamily="2" charset="-122"/>
                <a:ea typeface="宋体" pitchFamily="2" charset="-122"/>
              </a:rPr>
              <a:t>A</a:t>
            </a: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Point *p1=&amp;A;	</a:t>
            </a:r>
            <a:r>
              <a:rPr lang="en-US" altLang="zh-CN" sz="1800" dirty="0">
                <a:solidFill>
                  <a:srgbClr val="008000"/>
                </a:solidFill>
                <a:effectLst>
                  <a:outerShdw blurRad="38100" dist="38100" dir="2700000" algn="tl">
                    <a:srgbClr val="C0C0C0"/>
                  </a:outerShdw>
                </a:effectLst>
                <a:latin typeface="宋体" pitchFamily="2" charset="-122"/>
                <a:ea typeface="宋体" pitchFamily="2" charset="-122"/>
              </a:rPr>
              <a:t>//</a:t>
            </a:r>
            <a:r>
              <a:rPr lang="zh-CN" altLang="en-US" sz="1800" dirty="0">
                <a:solidFill>
                  <a:srgbClr val="008000"/>
                </a:solidFill>
                <a:effectLst>
                  <a:outerShdw blurRad="38100" dist="38100" dir="2700000" algn="tl">
                    <a:srgbClr val="C0C0C0"/>
                  </a:outerShdw>
                </a:effectLst>
                <a:latin typeface="宋体" pitchFamily="2" charset="-122"/>
                <a:ea typeface="宋体" pitchFamily="2" charset="-122"/>
              </a:rPr>
              <a:t>声明对象指针并初始化</a:t>
            </a:r>
          </a:p>
          <a:p>
            <a:pPr>
              <a:lnSpc>
                <a:spcPct val="80000"/>
              </a:lnSpc>
              <a:buFont typeface="Wingdings" panose="05000000000000000000" pitchFamily="2" charset="2"/>
              <a:buNone/>
              <a:defRPr/>
            </a:pPr>
            <a:r>
              <a:rPr lang="zh-CN" altLang="en-US" sz="18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1800" dirty="0">
                <a:solidFill>
                  <a:srgbClr val="008000"/>
                </a:solidFill>
                <a:effectLst>
                  <a:outerShdw blurRad="38100" dist="38100" dir="2700000" algn="tl">
                    <a:srgbClr val="C0C0C0"/>
                  </a:outerShdw>
                </a:effectLst>
                <a:latin typeface="宋体" pitchFamily="2" charset="-122"/>
                <a:ea typeface="宋体" pitchFamily="2" charset="-122"/>
              </a:rPr>
              <a:t>//</a:t>
            </a:r>
            <a:r>
              <a:rPr lang="zh-CN" altLang="en-US" sz="1800" dirty="0">
                <a:solidFill>
                  <a:srgbClr val="008000"/>
                </a:solidFill>
                <a:effectLst>
                  <a:outerShdw blurRad="38100" dist="38100" dir="2700000" algn="tl">
                    <a:srgbClr val="C0C0C0"/>
                  </a:outerShdw>
                </a:effectLst>
                <a:latin typeface="宋体" pitchFamily="2" charset="-122"/>
                <a:ea typeface="宋体" pitchFamily="2" charset="-122"/>
              </a:rPr>
              <a:t>声明成员函数指针并初始化</a:t>
            </a:r>
          </a:p>
          <a:p>
            <a:pPr>
              <a:lnSpc>
                <a:spcPct val="80000"/>
              </a:lnSpc>
              <a:buFont typeface="Wingdings" panose="05000000000000000000" pitchFamily="2" charset="2"/>
              <a:buNone/>
              <a:defRPr/>
            </a:pPr>
            <a:r>
              <a:rPr lang="zh-CN" altLang="en-US" sz="18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1800" dirty="0" err="1">
                <a:solidFill>
                  <a:schemeClr val="folHlink"/>
                </a:solidFill>
                <a:effectLst>
                  <a:outerShdw blurRad="38100" dist="38100" dir="2700000" algn="tl">
                    <a:srgbClr val="C0C0C0"/>
                  </a:outerShdw>
                </a:effectLst>
                <a:latin typeface="宋体" pitchFamily="2" charset="-122"/>
                <a:ea typeface="宋体" pitchFamily="2" charset="-122"/>
              </a:rPr>
              <a:t>int</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(Point::*</a:t>
            </a:r>
            <a:r>
              <a:rPr lang="en-US" altLang="zh-CN" sz="1800" dirty="0" err="1">
                <a:solidFill>
                  <a:schemeClr val="tx1"/>
                </a:solidFill>
                <a:effectLst>
                  <a:outerShdw blurRad="38100" dist="38100" dir="2700000" algn="tl">
                    <a:srgbClr val="C0C0C0"/>
                  </a:outerShdw>
                </a:effectLst>
                <a:latin typeface="宋体" pitchFamily="2" charset="-122"/>
                <a:ea typeface="宋体" pitchFamily="2" charset="-122"/>
              </a:rPr>
              <a:t>p_GetX</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)()=Point::</a:t>
            </a:r>
            <a:r>
              <a:rPr lang="en-US" altLang="zh-CN" sz="1800" dirty="0" err="1">
                <a:solidFill>
                  <a:schemeClr val="tx1"/>
                </a:solidFill>
                <a:effectLst>
                  <a:outerShdw blurRad="38100" dist="38100" dir="2700000" algn="tl">
                    <a:srgbClr val="C0C0C0"/>
                  </a:outerShdw>
                </a:effectLst>
                <a:latin typeface="宋体" pitchFamily="2" charset="-122"/>
                <a:ea typeface="宋体" pitchFamily="2" charset="-122"/>
              </a:rPr>
              <a:t>GetX</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a:t>
            </a: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1800" dirty="0">
                <a:solidFill>
                  <a:srgbClr val="008000"/>
                </a:solidFill>
                <a:effectLst>
                  <a:outerShdw blurRad="38100" dist="38100" dir="2700000" algn="tl">
                    <a:srgbClr val="C0C0C0"/>
                  </a:outerShdw>
                </a:effectLst>
                <a:latin typeface="宋体" pitchFamily="2" charset="-122"/>
                <a:ea typeface="宋体" pitchFamily="2" charset="-122"/>
              </a:rPr>
              <a:t>//</a:t>
            </a:r>
            <a:r>
              <a:rPr lang="zh-CN" altLang="en-US" sz="1800" dirty="0">
                <a:solidFill>
                  <a:srgbClr val="008000"/>
                </a:solidFill>
                <a:effectLst>
                  <a:outerShdw blurRad="38100" dist="38100" dir="2700000" algn="tl">
                    <a:srgbClr val="C0C0C0"/>
                  </a:outerShdw>
                </a:effectLst>
                <a:latin typeface="宋体" pitchFamily="2" charset="-122"/>
                <a:ea typeface="宋体" pitchFamily="2" charset="-122"/>
              </a:rPr>
              <a:t>（</a:t>
            </a:r>
            <a:r>
              <a:rPr lang="en-US" altLang="zh-CN" sz="1800" dirty="0">
                <a:solidFill>
                  <a:srgbClr val="008000"/>
                </a:solidFill>
                <a:effectLst>
                  <a:outerShdw blurRad="38100" dist="38100" dir="2700000" algn="tl">
                    <a:srgbClr val="C0C0C0"/>
                  </a:outerShdw>
                </a:effectLst>
                <a:latin typeface="宋体" pitchFamily="2" charset="-122"/>
                <a:ea typeface="宋体" pitchFamily="2" charset="-122"/>
              </a:rPr>
              <a:t>1</a:t>
            </a:r>
            <a:r>
              <a:rPr lang="zh-CN" altLang="en-US" sz="1800" dirty="0">
                <a:solidFill>
                  <a:srgbClr val="008000"/>
                </a:solidFill>
                <a:effectLst>
                  <a:outerShdw blurRad="38100" dist="38100" dir="2700000" algn="tl">
                    <a:srgbClr val="C0C0C0"/>
                  </a:outerShdw>
                </a:effectLst>
                <a:latin typeface="宋体" pitchFamily="2" charset="-122"/>
                <a:ea typeface="宋体" pitchFamily="2" charset="-122"/>
              </a:rPr>
              <a:t>）使用成员函数指针访问成员函数</a:t>
            </a:r>
            <a:r>
              <a:rPr lang="en-US" altLang="zh-CN" sz="1800" dirty="0" err="1">
                <a:solidFill>
                  <a:schemeClr val="tx1"/>
                </a:solidFill>
                <a:effectLst>
                  <a:outerShdw blurRad="38100" dist="38100" dir="2700000" algn="tl">
                    <a:srgbClr val="C0C0C0"/>
                  </a:outerShdw>
                </a:effectLst>
                <a:latin typeface="宋体" pitchFamily="2" charset="-122"/>
              </a:rPr>
              <a:t>cout</a:t>
            </a:r>
            <a:r>
              <a:rPr lang="en-US" altLang="zh-CN" sz="1800" dirty="0">
                <a:solidFill>
                  <a:schemeClr val="tx1"/>
                </a:solidFill>
                <a:effectLst>
                  <a:outerShdw blurRad="38100" dist="38100" dir="2700000" algn="tl">
                    <a:srgbClr val="C0C0C0"/>
                  </a:outerShdw>
                </a:effectLst>
                <a:latin typeface="宋体" pitchFamily="2" charset="-122"/>
              </a:rPr>
              <a:t>&lt;&lt;(A.*</a:t>
            </a:r>
            <a:r>
              <a:rPr lang="en-US" altLang="zh-CN" sz="1800" dirty="0" err="1">
                <a:solidFill>
                  <a:schemeClr val="tx1"/>
                </a:solidFill>
                <a:effectLst>
                  <a:outerShdw blurRad="38100" dist="38100" dir="2700000" algn="tl">
                    <a:srgbClr val="C0C0C0"/>
                  </a:outerShdw>
                </a:effectLst>
                <a:latin typeface="宋体" pitchFamily="2" charset="-122"/>
              </a:rPr>
              <a:t>p_GetX</a:t>
            </a:r>
            <a:r>
              <a:rPr lang="en-US" altLang="zh-CN" sz="1800" dirty="0">
                <a:solidFill>
                  <a:schemeClr val="tx1"/>
                </a:solidFill>
                <a:effectLst>
                  <a:outerShdw blurRad="38100" dist="38100" dir="2700000" algn="tl">
                    <a:srgbClr val="C0C0C0"/>
                  </a:outerShdw>
                </a:effectLst>
                <a:latin typeface="宋体" pitchFamily="2" charset="-122"/>
              </a:rPr>
              <a:t>)()&lt;&lt;</a:t>
            </a:r>
            <a:r>
              <a:rPr lang="en-US" altLang="zh-CN" sz="1800" dirty="0" err="1">
                <a:solidFill>
                  <a:schemeClr val="tx1"/>
                </a:solidFill>
                <a:effectLst>
                  <a:outerShdw blurRad="38100" dist="38100" dir="2700000" algn="tl">
                    <a:srgbClr val="C0C0C0"/>
                  </a:outerShdw>
                </a:effectLst>
                <a:latin typeface="宋体" pitchFamily="2" charset="-122"/>
              </a:rPr>
              <a:t>endl</a:t>
            </a:r>
            <a:r>
              <a:rPr lang="en-US" altLang="zh-CN" sz="1800" dirty="0">
                <a:solidFill>
                  <a:schemeClr val="tx1"/>
                </a:solidFill>
                <a:effectLst>
                  <a:outerShdw blurRad="38100" dist="38100" dir="2700000" algn="tl">
                    <a:srgbClr val="C0C0C0"/>
                  </a:outerShdw>
                </a:effectLst>
                <a:latin typeface="宋体" pitchFamily="2" charset="-122"/>
              </a:rPr>
              <a:t>;	</a:t>
            </a: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itchFamily="2" charset="-122"/>
              </a:rPr>
              <a:t>  </a:t>
            </a:r>
            <a:r>
              <a:rPr lang="en-US" altLang="zh-CN" sz="1800" dirty="0">
                <a:solidFill>
                  <a:srgbClr val="008000"/>
                </a:solidFill>
                <a:effectLst>
                  <a:outerShdw blurRad="38100" dist="38100" dir="2700000" algn="tl">
                    <a:srgbClr val="C0C0C0"/>
                  </a:outerShdw>
                </a:effectLst>
                <a:latin typeface="宋体" pitchFamily="2" charset="-122"/>
                <a:ea typeface="宋体" pitchFamily="2" charset="-122"/>
              </a:rPr>
              <a:t>//</a:t>
            </a:r>
            <a:r>
              <a:rPr lang="zh-CN" altLang="en-US" sz="1800" dirty="0">
                <a:solidFill>
                  <a:srgbClr val="008000"/>
                </a:solidFill>
                <a:effectLst>
                  <a:outerShdw blurRad="38100" dist="38100" dir="2700000" algn="tl">
                    <a:srgbClr val="C0C0C0"/>
                  </a:outerShdw>
                </a:effectLst>
                <a:latin typeface="宋体" pitchFamily="2" charset="-122"/>
                <a:ea typeface="宋体" pitchFamily="2" charset="-122"/>
              </a:rPr>
              <a:t>（</a:t>
            </a:r>
            <a:r>
              <a:rPr lang="en-US" altLang="zh-CN" sz="1800" dirty="0">
                <a:solidFill>
                  <a:srgbClr val="008000"/>
                </a:solidFill>
                <a:effectLst>
                  <a:outerShdw blurRad="38100" dist="38100" dir="2700000" algn="tl">
                    <a:srgbClr val="C0C0C0"/>
                  </a:outerShdw>
                </a:effectLst>
                <a:latin typeface="宋体" pitchFamily="2" charset="-122"/>
                <a:ea typeface="宋体" pitchFamily="2" charset="-122"/>
              </a:rPr>
              <a:t>2</a:t>
            </a:r>
            <a:r>
              <a:rPr lang="zh-CN" altLang="en-US" sz="1800" dirty="0">
                <a:solidFill>
                  <a:srgbClr val="008000"/>
                </a:solidFill>
                <a:effectLst>
                  <a:outerShdw blurRad="38100" dist="38100" dir="2700000" algn="tl">
                    <a:srgbClr val="C0C0C0"/>
                  </a:outerShdw>
                </a:effectLst>
                <a:latin typeface="宋体" pitchFamily="2" charset="-122"/>
                <a:ea typeface="宋体" pitchFamily="2" charset="-122"/>
              </a:rPr>
              <a:t>）使用对象指针访问成员函数</a:t>
            </a:r>
          </a:p>
          <a:p>
            <a:pPr>
              <a:lnSpc>
                <a:spcPct val="80000"/>
              </a:lnSpc>
              <a:buFont typeface="Wingdings" panose="05000000000000000000" pitchFamily="2" charset="2"/>
              <a:buNone/>
              <a:defRPr/>
            </a:pPr>
            <a:r>
              <a:rPr lang="zh-CN" altLang="en-US" sz="1800" dirty="0">
                <a:solidFill>
                  <a:srgbClr val="008000"/>
                </a:solidFill>
                <a:effectLst>
                  <a:outerShdw blurRad="38100" dist="38100" dir="2700000" algn="tl">
                    <a:srgbClr val="C0C0C0"/>
                  </a:outerShdw>
                </a:effectLst>
                <a:latin typeface="宋体" pitchFamily="2" charset="-122"/>
                <a:ea typeface="宋体" pitchFamily="2" charset="-122"/>
              </a:rPr>
              <a:t>  </a:t>
            </a:r>
            <a:r>
              <a:rPr lang="en-US" altLang="zh-CN" sz="1800" dirty="0" err="1">
                <a:solidFill>
                  <a:schemeClr val="tx1"/>
                </a:solidFill>
                <a:effectLst>
                  <a:outerShdw blurRad="38100" dist="38100" dir="2700000" algn="tl">
                    <a:srgbClr val="C0C0C0"/>
                  </a:outerShdw>
                </a:effectLst>
                <a:latin typeface="宋体" pitchFamily="2" charset="-122"/>
              </a:rPr>
              <a:t>cout</a:t>
            </a:r>
            <a:r>
              <a:rPr lang="en-US" altLang="zh-CN" sz="1800" dirty="0">
                <a:solidFill>
                  <a:schemeClr val="tx1"/>
                </a:solidFill>
                <a:effectLst>
                  <a:outerShdw blurRad="38100" dist="38100" dir="2700000" algn="tl">
                    <a:srgbClr val="C0C0C0"/>
                  </a:outerShdw>
                </a:effectLst>
                <a:latin typeface="宋体" pitchFamily="2" charset="-122"/>
              </a:rPr>
              <a:t>&lt;&lt;(p1-&gt;</a:t>
            </a:r>
            <a:r>
              <a:rPr lang="en-US" altLang="zh-CN" sz="1800" dirty="0" err="1">
                <a:solidFill>
                  <a:schemeClr val="tx1"/>
                </a:solidFill>
                <a:effectLst>
                  <a:outerShdw blurRad="38100" dist="38100" dir="2700000" algn="tl">
                    <a:srgbClr val="C0C0C0"/>
                  </a:outerShdw>
                </a:effectLst>
                <a:latin typeface="宋体" pitchFamily="2" charset="-122"/>
              </a:rPr>
              <a:t>GetX</a:t>
            </a:r>
            <a:r>
              <a:rPr lang="en-US" altLang="zh-CN" sz="1800" dirty="0">
                <a:solidFill>
                  <a:schemeClr val="tx1"/>
                </a:solidFill>
                <a:effectLst>
                  <a:outerShdw blurRad="38100" dist="38100" dir="2700000" algn="tl">
                    <a:srgbClr val="C0C0C0"/>
                  </a:outerShdw>
                </a:effectLst>
                <a:latin typeface="宋体" pitchFamily="2" charset="-122"/>
              </a:rPr>
              <a:t>)()&lt;&lt;</a:t>
            </a:r>
            <a:r>
              <a:rPr lang="en-US" altLang="zh-CN" sz="1800" dirty="0" err="1">
                <a:solidFill>
                  <a:schemeClr val="tx1"/>
                </a:solidFill>
                <a:effectLst>
                  <a:outerShdw blurRad="38100" dist="38100" dir="2700000" algn="tl">
                    <a:srgbClr val="C0C0C0"/>
                  </a:outerShdw>
                </a:effectLst>
                <a:latin typeface="宋体" pitchFamily="2" charset="-122"/>
              </a:rPr>
              <a:t>endl</a:t>
            </a:r>
            <a:r>
              <a:rPr lang="en-US" altLang="zh-CN" sz="1800" dirty="0">
                <a:solidFill>
                  <a:schemeClr val="tx1"/>
                </a:solidFill>
                <a:effectLst>
                  <a:outerShdw blurRad="38100" dist="38100" dir="2700000" algn="tl">
                    <a:srgbClr val="C0C0C0"/>
                  </a:outerShdw>
                </a:effectLst>
                <a:latin typeface="宋体" pitchFamily="2" charset="-122"/>
              </a:rPr>
              <a:t>;	</a:t>
            </a: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itchFamily="2" charset="-122"/>
              </a:rPr>
              <a:t>  </a:t>
            </a:r>
            <a:r>
              <a:rPr lang="en-US" altLang="zh-CN" sz="1800" dirty="0">
                <a:solidFill>
                  <a:srgbClr val="008000"/>
                </a:solidFill>
                <a:effectLst>
                  <a:outerShdw blurRad="38100" dist="38100" dir="2700000" algn="tl">
                    <a:srgbClr val="C0C0C0"/>
                  </a:outerShdw>
                </a:effectLst>
                <a:latin typeface="宋体" pitchFamily="2" charset="-122"/>
                <a:ea typeface="宋体" pitchFamily="2" charset="-122"/>
              </a:rPr>
              <a:t>//</a:t>
            </a:r>
            <a:r>
              <a:rPr lang="zh-CN" altLang="en-US" sz="1800" dirty="0">
                <a:solidFill>
                  <a:srgbClr val="008000"/>
                </a:solidFill>
                <a:effectLst>
                  <a:outerShdw blurRad="38100" dist="38100" dir="2700000" algn="tl">
                    <a:srgbClr val="C0C0C0"/>
                  </a:outerShdw>
                </a:effectLst>
                <a:latin typeface="宋体" pitchFamily="2" charset="-122"/>
                <a:ea typeface="宋体" pitchFamily="2" charset="-122"/>
              </a:rPr>
              <a:t>（</a:t>
            </a:r>
            <a:r>
              <a:rPr lang="en-US" altLang="zh-CN" sz="1800" dirty="0">
                <a:solidFill>
                  <a:srgbClr val="008000"/>
                </a:solidFill>
                <a:effectLst>
                  <a:outerShdw blurRad="38100" dist="38100" dir="2700000" algn="tl">
                    <a:srgbClr val="C0C0C0"/>
                  </a:outerShdw>
                </a:effectLst>
                <a:latin typeface="宋体" pitchFamily="2" charset="-122"/>
                <a:ea typeface="宋体" pitchFamily="2" charset="-122"/>
              </a:rPr>
              <a:t>3</a:t>
            </a:r>
            <a:r>
              <a:rPr lang="zh-CN" altLang="en-US" sz="1800" dirty="0">
                <a:solidFill>
                  <a:srgbClr val="008000"/>
                </a:solidFill>
                <a:effectLst>
                  <a:outerShdw blurRad="38100" dist="38100" dir="2700000" algn="tl">
                    <a:srgbClr val="C0C0C0"/>
                  </a:outerShdw>
                </a:effectLst>
                <a:latin typeface="宋体" pitchFamily="2" charset="-122"/>
                <a:ea typeface="宋体" pitchFamily="2" charset="-122"/>
              </a:rPr>
              <a:t>）使用对象名访问成员函数</a:t>
            </a:r>
            <a:r>
              <a:rPr lang="en-US" altLang="zh-CN" sz="1800" dirty="0" err="1">
                <a:solidFill>
                  <a:schemeClr val="tx1"/>
                </a:solidFill>
                <a:effectLst>
                  <a:outerShdw blurRad="38100" dist="38100" dir="2700000" algn="tl">
                    <a:srgbClr val="C0C0C0"/>
                  </a:outerShdw>
                </a:effectLst>
                <a:latin typeface="宋体" pitchFamily="2" charset="-122"/>
              </a:rPr>
              <a:t>cout</a:t>
            </a:r>
            <a:r>
              <a:rPr lang="en-US" altLang="zh-CN" sz="1800" dirty="0">
                <a:solidFill>
                  <a:schemeClr val="tx1"/>
                </a:solidFill>
                <a:effectLst>
                  <a:outerShdw blurRad="38100" dist="38100" dir="2700000" algn="tl">
                    <a:srgbClr val="C0C0C0"/>
                  </a:outerShdw>
                </a:effectLst>
                <a:latin typeface="宋体" pitchFamily="2" charset="-122"/>
              </a:rPr>
              <a:t>&lt;&lt;</a:t>
            </a:r>
            <a:r>
              <a:rPr lang="en-US" altLang="zh-CN" sz="1800" dirty="0" err="1">
                <a:solidFill>
                  <a:schemeClr val="tx1"/>
                </a:solidFill>
                <a:effectLst>
                  <a:outerShdw blurRad="38100" dist="38100" dir="2700000" algn="tl">
                    <a:srgbClr val="C0C0C0"/>
                  </a:outerShdw>
                </a:effectLst>
                <a:latin typeface="宋体" pitchFamily="2" charset="-122"/>
              </a:rPr>
              <a:t>A.GetX</a:t>
            </a:r>
            <a:r>
              <a:rPr lang="en-US" altLang="zh-CN" sz="1800" dirty="0">
                <a:solidFill>
                  <a:schemeClr val="tx1"/>
                </a:solidFill>
                <a:effectLst>
                  <a:outerShdw blurRad="38100" dist="38100" dir="2700000" algn="tl">
                    <a:srgbClr val="C0C0C0"/>
                  </a:outerShdw>
                </a:effectLst>
                <a:latin typeface="宋体" pitchFamily="2" charset="-122"/>
              </a:rPr>
              <a:t>()&lt;&lt;</a:t>
            </a:r>
            <a:r>
              <a:rPr lang="en-US" altLang="zh-CN" sz="1800" dirty="0" err="1">
                <a:solidFill>
                  <a:schemeClr val="tx1"/>
                </a:solidFill>
                <a:effectLst>
                  <a:outerShdw blurRad="38100" dist="38100" dir="2700000" algn="tl">
                    <a:srgbClr val="C0C0C0"/>
                  </a:outerShdw>
                </a:effectLst>
                <a:latin typeface="宋体" pitchFamily="2" charset="-122"/>
              </a:rPr>
              <a:t>endl</a:t>
            </a:r>
            <a:r>
              <a:rPr lang="en-US" altLang="zh-CN" sz="1800" dirty="0">
                <a:solidFill>
                  <a:schemeClr val="tx1"/>
                </a:solidFill>
                <a:effectLst>
                  <a:outerShdw blurRad="38100" dist="38100" dir="2700000" algn="tl">
                    <a:srgbClr val="C0C0C0"/>
                  </a:outerShdw>
                </a:effectLst>
                <a:latin typeface="宋体" pitchFamily="2" charset="-122"/>
              </a:rPr>
              <a:t>; 	</a:t>
            </a: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itchFamily="2" charset="-122"/>
              </a:rPr>
              <a:t>}</a:t>
            </a:r>
          </a:p>
        </p:txBody>
      </p:sp>
    </p:spTree>
    <p:extLst>
      <p:ext uri="{BB962C8B-B14F-4D97-AF65-F5344CB8AC3E}">
        <p14:creationId xmlns:p14="http://schemas.microsoft.com/office/powerpoint/2010/main" val="3519873883"/>
      </p:ext>
    </p:extLst>
  </p:cSld>
  <p:clrMapOvr>
    <a:masterClrMapping/>
  </p:clrMapOvr>
  <p:transition spd="slow">
    <p:cove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27584" y="51470"/>
            <a:ext cx="4906888" cy="42155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000" dirty="0" smtClean="0"/>
              <a:t>2 </a:t>
            </a:r>
            <a:r>
              <a:rPr lang="zh-CN" altLang="en-US" sz="3000" dirty="0" smtClean="0"/>
              <a:t>指向类的静态成员的指针</a:t>
            </a:r>
            <a:endParaRPr lang="zh-CN" altLang="en-US" sz="3000" dirty="0"/>
          </a:p>
        </p:txBody>
      </p:sp>
      <p:sp>
        <p:nvSpPr>
          <p:cNvPr id="3" name="Rectangle 3"/>
          <p:cNvSpPr txBox="1">
            <a:spLocks noChangeArrowheads="1"/>
          </p:cNvSpPr>
          <p:nvPr/>
        </p:nvSpPr>
        <p:spPr>
          <a:xfrm>
            <a:off x="539552" y="843558"/>
            <a:ext cx="8229600" cy="339447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smtClean="0">
                <a:latin typeface="+mn-ea"/>
              </a:rPr>
              <a:t>静态成员在类中地位特殊</a:t>
            </a:r>
          </a:p>
          <a:p>
            <a:r>
              <a:rPr lang="zh-CN" altLang="en-US" sz="2800" dirty="0" smtClean="0">
                <a:latin typeface="+mn-ea"/>
              </a:rPr>
              <a:t>对类的静态成员的访问</a:t>
            </a:r>
            <a:r>
              <a:rPr lang="zh-CN" altLang="en-US" sz="2800" dirty="0" smtClean="0">
                <a:solidFill>
                  <a:schemeClr val="hlink"/>
                </a:solidFill>
                <a:latin typeface="+mn-ea"/>
              </a:rPr>
              <a:t>不依赖于对象</a:t>
            </a:r>
          </a:p>
          <a:p>
            <a:r>
              <a:rPr lang="zh-CN" altLang="en-US" sz="2800" dirty="0" smtClean="0">
                <a:latin typeface="+mn-ea"/>
              </a:rPr>
              <a:t>可以</a:t>
            </a:r>
            <a:r>
              <a:rPr lang="zh-CN" altLang="en-US" sz="2800" dirty="0" smtClean="0">
                <a:solidFill>
                  <a:schemeClr val="hlink"/>
                </a:solidFill>
                <a:latin typeface="+mn-ea"/>
              </a:rPr>
              <a:t>用普通的指针</a:t>
            </a:r>
            <a:r>
              <a:rPr lang="zh-CN" altLang="en-US" sz="2800" dirty="0" smtClean="0">
                <a:latin typeface="+mn-ea"/>
              </a:rPr>
              <a:t>来指向和访问静态成员，即如</a:t>
            </a:r>
            <a:r>
              <a:rPr lang="en-US" altLang="zh-CN" sz="2800" dirty="0" smtClean="0">
                <a:latin typeface="+mn-ea"/>
              </a:rPr>
              <a:t>C</a:t>
            </a:r>
            <a:r>
              <a:rPr lang="zh-CN" altLang="en-US" sz="2800" dirty="0" smtClean="0">
                <a:latin typeface="+mn-ea"/>
              </a:rPr>
              <a:t>语言中所学方法一样使用指针</a:t>
            </a:r>
          </a:p>
          <a:p>
            <a:endParaRPr lang="en-US" altLang="zh-CN" dirty="0" smtClean="0">
              <a:latin typeface="宋体" panose="02010600030101010101" pitchFamily="2" charset="-122"/>
            </a:endParaRPr>
          </a:p>
        </p:txBody>
      </p:sp>
    </p:spTree>
    <p:extLst>
      <p:ext uri="{BB962C8B-B14F-4D97-AF65-F5344CB8AC3E}">
        <p14:creationId xmlns:p14="http://schemas.microsoft.com/office/powerpoint/2010/main" val="1112608414"/>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271208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静态数据成员定义</a:t>
            </a:r>
          </a:p>
        </p:txBody>
      </p:sp>
      <p:sp>
        <p:nvSpPr>
          <p:cNvPr id="2" name="文本框 1"/>
          <p:cNvSpPr txBox="1"/>
          <p:nvPr/>
        </p:nvSpPr>
        <p:spPr>
          <a:xfrm>
            <a:off x="793750" y="925195"/>
            <a:ext cx="7668260" cy="3570208"/>
          </a:xfrm>
          <a:prstGeom prst="rect">
            <a:avLst/>
          </a:prstGeom>
          <a:noFill/>
        </p:spPr>
        <p:txBody>
          <a:bodyPr wrap="square" rtlCol="0">
            <a:spAutoFit/>
          </a:bodyPr>
          <a:lstStyle/>
          <a:p>
            <a:pPr marL="274320" marR="0" lvl="0" indent="-274320" fontAlgn="base">
              <a:lnSpc>
                <a:spcPct val="150000"/>
              </a:lnSpc>
              <a:spcBef>
                <a:spcPct val="20000"/>
              </a:spcBef>
              <a:spcAft>
                <a:spcPct val="0"/>
              </a:spcAft>
              <a:buClr>
                <a:schemeClr val="accent3"/>
              </a:buClr>
              <a:buSzPct val="95000"/>
              <a:buFont typeface="Wingdings 2" panose="05020102010507070707" pitchFamily="18" charset="2"/>
              <a:buNone/>
              <a:defRPr/>
            </a:pPr>
            <a:r>
              <a:rPr lang="en-US" altLang="zh-CN" sz="200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rPr>
              <a:t> </a:t>
            </a:r>
            <a:r>
              <a:rPr lang="en-US" altLang="zh-CN" sz="240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rPr>
              <a:t>     </a:t>
            </a:r>
            <a:r>
              <a:rPr lang="zh-CN" altLang="zh-CN" sz="2000" b="1" dirty="0">
                <a:latin typeface="仿宋" panose="02010609060101010101" pitchFamily="49" charset="-122"/>
                <a:ea typeface="仿宋" panose="02010609060101010101" pitchFamily="49" charset="-122"/>
                <a:sym typeface="+mn-ea"/>
              </a:rPr>
              <a:t>静态数据成员是一种特殊的数据成员类型，它的定义以关键字</a:t>
            </a:r>
            <a:r>
              <a:rPr lang="en-US" altLang="zh-CN" sz="2000" b="1" dirty="0">
                <a:latin typeface="仿宋" panose="02010609060101010101" pitchFamily="49" charset="-122"/>
                <a:ea typeface="仿宋" panose="02010609060101010101" pitchFamily="49" charset="-122"/>
                <a:sym typeface="+mn-ea"/>
              </a:rPr>
              <a:t>static</a:t>
            </a:r>
            <a:r>
              <a:rPr lang="zh-CN" altLang="zh-CN" sz="2000" b="1" dirty="0">
                <a:latin typeface="仿宋" panose="02010609060101010101" pitchFamily="49" charset="-122"/>
                <a:ea typeface="仿宋" panose="02010609060101010101" pitchFamily="49" charset="-122"/>
                <a:sym typeface="+mn-ea"/>
              </a:rPr>
              <a:t>开头。</a:t>
            </a:r>
          </a:p>
          <a:p>
            <a:pPr marL="274320" marR="0" lvl="0" indent="-274320" fontAlgn="base">
              <a:lnSpc>
                <a:spcPct val="150000"/>
              </a:lnSpc>
              <a:spcBef>
                <a:spcPct val="20000"/>
              </a:spcBef>
              <a:spcAft>
                <a:spcPct val="0"/>
              </a:spcAft>
              <a:buClr>
                <a:schemeClr val="accent3"/>
              </a:buClr>
              <a:buSzPct val="95000"/>
              <a:buFont typeface="Wingdings 2" panose="05020102010507070707" pitchFamily="18" charset="2"/>
              <a:buNone/>
              <a:defRPr/>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静态数据成员定义的格式为：</a:t>
            </a:r>
          </a:p>
          <a:p>
            <a:pPr marL="274320" marR="0" lvl="0" indent="-274320" fontAlgn="base">
              <a:lnSpc>
                <a:spcPct val="150000"/>
              </a:lnSpc>
              <a:spcBef>
                <a:spcPct val="20000"/>
              </a:spcBef>
              <a:spcAft>
                <a:spcPct val="0"/>
              </a:spcAft>
              <a:buClr>
                <a:schemeClr val="accent3"/>
              </a:buClr>
              <a:buSzPct val="95000"/>
              <a:buFont typeface="Wingdings 2" panose="05020102010507070707" pitchFamily="18" charset="2"/>
              <a:buNone/>
              <a:defRPr/>
            </a:pPr>
            <a:endParaRPr lang="zh-CN" altLang="zh-CN" sz="2000" b="1" dirty="0">
              <a:latin typeface="仿宋" panose="02010609060101010101" pitchFamily="49" charset="-122"/>
              <a:ea typeface="仿宋" panose="02010609060101010101" pitchFamily="49" charset="-122"/>
            </a:endParaRPr>
          </a:p>
          <a:p>
            <a:pPr marL="274320" marR="0" lvl="0" indent="-274320" fontAlgn="base">
              <a:lnSpc>
                <a:spcPct val="150000"/>
              </a:lnSpc>
              <a:spcBef>
                <a:spcPct val="20000"/>
              </a:spcBef>
              <a:spcAft>
                <a:spcPct val="0"/>
              </a:spcAft>
              <a:buClr>
                <a:schemeClr val="accent3"/>
              </a:buClr>
              <a:buSzPct val="95000"/>
              <a:buFont typeface="Wingdings 2" panose="05020102010507070707" pitchFamily="18" charset="2"/>
              <a:buNone/>
              <a:defRPr/>
            </a:pPr>
            <a:r>
              <a:rPr lang="en-US" altLang="zh-CN" sz="2000" b="1" dirty="0">
                <a:latin typeface="仿宋" panose="02010609060101010101" pitchFamily="49" charset="-122"/>
                <a:ea typeface="仿宋" panose="02010609060101010101" pitchFamily="49" charset="-122"/>
                <a:sym typeface="+mn-ea"/>
              </a:rPr>
              <a:t>              </a:t>
            </a:r>
            <a:r>
              <a:rPr lang="en-US" altLang="zh-CN" sz="2000" b="1" dirty="0">
                <a:solidFill>
                  <a:srgbClr val="FF0000"/>
                </a:solidFill>
                <a:latin typeface="仿宋" panose="02010609060101010101" pitchFamily="49" charset="-122"/>
                <a:ea typeface="仿宋" panose="02010609060101010101" pitchFamily="49" charset="-122"/>
                <a:sym typeface="+mn-ea"/>
              </a:rPr>
              <a:t>static  </a:t>
            </a:r>
            <a:r>
              <a:rPr lang="zh-CN" altLang="en-US" sz="2000" b="1" dirty="0">
                <a:solidFill>
                  <a:srgbClr val="FF0000"/>
                </a:solidFill>
                <a:latin typeface="仿宋" panose="02010609060101010101" pitchFamily="49" charset="-122"/>
                <a:ea typeface="仿宋" panose="02010609060101010101" pitchFamily="49" charset="-122"/>
                <a:sym typeface="+mn-ea"/>
              </a:rPr>
              <a:t>数据</a:t>
            </a:r>
            <a:r>
              <a:rPr lang="zh-CN" altLang="zh-CN" sz="2000" b="1" dirty="0">
                <a:solidFill>
                  <a:srgbClr val="FF0000"/>
                </a:solidFill>
                <a:latin typeface="仿宋" panose="02010609060101010101" pitchFamily="49" charset="-122"/>
                <a:ea typeface="仿宋" panose="02010609060101010101" pitchFamily="49" charset="-122"/>
                <a:sym typeface="+mn-ea"/>
              </a:rPr>
              <a:t>类型 </a:t>
            </a:r>
            <a:r>
              <a:rPr lang="en-US" altLang="zh-CN" sz="2000" b="1" dirty="0">
                <a:solidFill>
                  <a:srgbClr val="FF0000"/>
                </a:solidFill>
                <a:latin typeface="仿宋" panose="02010609060101010101" pitchFamily="49" charset="-122"/>
                <a:ea typeface="仿宋" panose="02010609060101010101" pitchFamily="49" charset="-122"/>
                <a:sym typeface="+mn-ea"/>
              </a:rPr>
              <a:t> </a:t>
            </a:r>
            <a:r>
              <a:rPr lang="zh-CN" altLang="zh-CN" sz="2000" b="1" dirty="0">
                <a:solidFill>
                  <a:srgbClr val="FF0000"/>
                </a:solidFill>
                <a:latin typeface="仿宋" panose="02010609060101010101" pitchFamily="49" charset="-122"/>
                <a:ea typeface="仿宋" panose="02010609060101010101" pitchFamily="49" charset="-122"/>
                <a:sym typeface="+mn-ea"/>
              </a:rPr>
              <a:t>静态数据成员名；</a:t>
            </a:r>
            <a:endParaRPr lang="zh-CN" altLang="zh-CN" sz="2000" b="1" dirty="0">
              <a:solidFill>
                <a:srgbClr val="FF0000"/>
              </a:solidFill>
              <a:latin typeface="仿宋" panose="02010609060101010101" pitchFamily="49" charset="-122"/>
              <a:ea typeface="仿宋" panose="02010609060101010101" pitchFamily="49"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endParaRPr kumimoji="0" lang="zh-CN" altLang="en-US"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endParaRPr lang="zh-CN" altLang="en-US" sz="200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1000"/>
                                        <p:tgtEl>
                                          <p:spTgt spid="2">
                                            <p:txEl>
                                              <p:pRg st="0" end="0"/>
                                            </p:txEl>
                                          </p:spTgt>
                                        </p:tgtEl>
                                      </p:cBhvr>
                                    </p:animEffect>
                                    <p:anim calcmode="lin" valueType="num">
                                      <p:cBhvr>
                                        <p:cTn id="1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circle(in)">
                                      <p:cBhvr>
                                        <p:cTn id="28"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55576" y="15440"/>
            <a:ext cx="5915000" cy="42155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000" dirty="0" smtClean="0"/>
              <a:t>2 </a:t>
            </a:r>
            <a:r>
              <a:rPr lang="zh-CN" altLang="en-US" sz="3000" dirty="0" smtClean="0"/>
              <a:t>指向类的静态成员的指针（续）</a:t>
            </a:r>
            <a:endParaRPr lang="zh-CN" altLang="en-US" sz="3000" dirty="0"/>
          </a:p>
        </p:txBody>
      </p:sp>
      <p:sp>
        <p:nvSpPr>
          <p:cNvPr id="3" name="Rectangle 4"/>
          <p:cNvSpPr txBox="1">
            <a:spLocks noChangeArrowheads="1"/>
          </p:cNvSpPr>
          <p:nvPr/>
        </p:nvSpPr>
        <p:spPr>
          <a:xfrm>
            <a:off x="899592" y="627535"/>
            <a:ext cx="3312368" cy="576064"/>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smtClean="0"/>
              <a:t>程序简单示例</a:t>
            </a:r>
          </a:p>
        </p:txBody>
      </p:sp>
      <p:sp>
        <p:nvSpPr>
          <p:cNvPr id="4" name="Rectangle 5"/>
          <p:cNvSpPr>
            <a:spLocks noChangeArrowheads="1"/>
          </p:cNvSpPr>
          <p:nvPr/>
        </p:nvSpPr>
        <p:spPr bwMode="auto">
          <a:xfrm>
            <a:off x="1871662" y="1653779"/>
            <a:ext cx="5454254" cy="3131344"/>
          </a:xfrm>
          <a:prstGeom prst="rect">
            <a:avLst/>
          </a:prstGeom>
          <a:solidFill>
            <a:srgbClr val="FFFFFF">
              <a:alpha val="0"/>
            </a:srgbClr>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itchFamily="34" charset="0"/>
                <a:ea typeface="黑体" pitchFamily="2" charset="-122"/>
              </a:defRPr>
            </a:lvl1pPr>
            <a:lvl2pPr marL="742950" indent="-285750">
              <a:buClr>
                <a:schemeClr val="hlink"/>
              </a:buClr>
              <a:buSzPct val="55000"/>
              <a:buChar char="n"/>
              <a:defRPr sz="2800">
                <a:solidFill>
                  <a:schemeClr val="tx1"/>
                </a:solidFill>
                <a:latin typeface="Tahoma" pitchFamily="34" charset="0"/>
                <a:ea typeface="宋体" pitchFamily="2" charset="-122"/>
              </a:defRPr>
            </a:lvl2pPr>
            <a:lvl3pPr marL="1143000" indent="-228600">
              <a:buSzPct val="50000"/>
              <a:buChar char="n"/>
              <a:defRPr sz="2400">
                <a:solidFill>
                  <a:schemeClr val="tx1"/>
                </a:solidFill>
                <a:latin typeface="Tahoma" pitchFamily="34" charset="0"/>
                <a:ea typeface="宋体" pitchFamily="2" charset="-122"/>
              </a:defRPr>
            </a:lvl3pPr>
            <a:lvl4pPr marL="1600200" indent="-228600">
              <a:buClr>
                <a:schemeClr val="accent2"/>
              </a:buClr>
              <a:buSzPct val="55000"/>
              <a:buChar char="n"/>
              <a:defRPr sz="2000">
                <a:solidFill>
                  <a:schemeClr val="tx1"/>
                </a:solidFill>
                <a:latin typeface="Tahoma" pitchFamily="34" charset="0"/>
                <a:ea typeface="宋体" pitchFamily="2" charset="-122"/>
              </a:defRPr>
            </a:lvl4pPr>
            <a:lvl5pPr marL="2057400" indent="-228600">
              <a:buClr>
                <a:schemeClr val="accent1"/>
              </a:buClr>
              <a:buSzPct val="50000"/>
              <a:buChar char="n"/>
              <a:defRPr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80000"/>
              </a:lnSpc>
              <a:buFont typeface="Wingdings" panose="05000000000000000000" pitchFamily="2" charset="2"/>
              <a:buNone/>
              <a:defRPr/>
            </a:pPr>
            <a:r>
              <a:rPr lang="en-US" altLang="zh-CN" sz="1800">
                <a:solidFill>
                  <a:schemeClr val="folHlink"/>
                </a:solidFill>
                <a:effectLst>
                  <a:outerShdw blurRad="38100" dist="38100" dir="2700000" algn="tl">
                    <a:srgbClr val="C0C0C0"/>
                  </a:outerShdw>
                </a:effectLst>
                <a:latin typeface="宋体" pitchFamily="2" charset="-122"/>
                <a:ea typeface="宋体" pitchFamily="2" charset="-122"/>
              </a:rPr>
              <a:t>#include</a:t>
            </a:r>
            <a:r>
              <a:rPr lang="en-US" altLang="zh-CN" sz="1800">
                <a:solidFill>
                  <a:schemeClr val="tx1"/>
                </a:solidFill>
                <a:effectLst>
                  <a:outerShdw blurRad="38100" dist="38100" dir="2700000" algn="tl">
                    <a:srgbClr val="C0C0C0"/>
                  </a:outerShdw>
                </a:effectLst>
                <a:latin typeface="宋体" pitchFamily="2" charset="-122"/>
                <a:ea typeface="宋体" pitchFamily="2" charset="-122"/>
              </a:rPr>
              <a:t> &lt;iostream.h&gt;</a:t>
            </a:r>
          </a:p>
          <a:p>
            <a:pPr>
              <a:lnSpc>
                <a:spcPct val="80000"/>
              </a:lnSpc>
              <a:buFont typeface="Wingdings" panose="05000000000000000000" pitchFamily="2" charset="2"/>
              <a:buNone/>
              <a:defRPr/>
            </a:pPr>
            <a:r>
              <a:rPr lang="en-US" altLang="zh-CN" sz="1800">
                <a:solidFill>
                  <a:schemeClr val="folHlink"/>
                </a:solidFill>
                <a:effectLst>
                  <a:outerShdw blurRad="38100" dist="38100" dir="2700000" algn="tl">
                    <a:srgbClr val="C0C0C0"/>
                  </a:outerShdw>
                </a:effectLst>
                <a:latin typeface="宋体" pitchFamily="2" charset="-122"/>
                <a:ea typeface="宋体" pitchFamily="2" charset="-122"/>
              </a:rPr>
              <a:t>class</a:t>
            </a:r>
            <a:r>
              <a:rPr lang="en-US" altLang="zh-CN" sz="1800">
                <a:solidFill>
                  <a:schemeClr val="tx1"/>
                </a:solidFill>
                <a:effectLst>
                  <a:outerShdw blurRad="38100" dist="38100" dir="2700000" algn="tl">
                    <a:srgbClr val="C0C0C0"/>
                  </a:outerShdw>
                </a:effectLst>
                <a:latin typeface="宋体" pitchFamily="2" charset="-122"/>
                <a:ea typeface="宋体" pitchFamily="2" charset="-122"/>
              </a:rPr>
              <a:t> Point</a:t>
            </a:r>
          </a:p>
          <a:p>
            <a:pPr>
              <a:lnSpc>
                <a:spcPct val="80000"/>
              </a:lnSpc>
              <a:buFont typeface="Wingdings" panose="05000000000000000000" pitchFamily="2" charset="2"/>
              <a:buNone/>
              <a:defRPr/>
            </a:pPr>
            <a:r>
              <a:rPr lang="en-US" altLang="zh-CN" sz="180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1800">
                <a:solidFill>
                  <a:schemeClr val="folHlink"/>
                </a:solidFill>
                <a:effectLst>
                  <a:outerShdw blurRad="38100" dist="38100" dir="2700000" algn="tl">
                    <a:srgbClr val="C0C0C0"/>
                  </a:outerShdw>
                </a:effectLst>
                <a:latin typeface="宋体" pitchFamily="2" charset="-122"/>
                <a:ea typeface="宋体" pitchFamily="2" charset="-122"/>
              </a:rPr>
              <a:t>int</a:t>
            </a:r>
            <a:r>
              <a:rPr lang="en-US" altLang="zh-CN" sz="1800">
                <a:solidFill>
                  <a:schemeClr val="tx1"/>
                </a:solidFill>
                <a:effectLst>
                  <a:outerShdw blurRad="38100" dist="38100" dir="2700000" algn="tl">
                    <a:srgbClr val="C0C0C0"/>
                  </a:outerShdw>
                </a:effectLst>
                <a:latin typeface="宋体" pitchFamily="2" charset="-122"/>
                <a:ea typeface="宋体" pitchFamily="2" charset="-122"/>
              </a:rPr>
              <a:t> x,y;</a:t>
            </a:r>
          </a:p>
          <a:p>
            <a:pPr>
              <a:lnSpc>
                <a:spcPct val="80000"/>
              </a:lnSpc>
              <a:buFont typeface="Wingdings" panose="05000000000000000000" pitchFamily="2" charset="2"/>
              <a:buNone/>
              <a:defRPr/>
            </a:pPr>
            <a:r>
              <a:rPr lang="en-US" altLang="zh-CN" sz="1800">
                <a:solidFill>
                  <a:schemeClr val="folHlink"/>
                </a:solidFill>
                <a:effectLst>
                  <a:outerShdw blurRad="38100" dist="38100" dir="2700000" algn="tl">
                    <a:srgbClr val="C0C0C0"/>
                  </a:outerShdw>
                </a:effectLst>
                <a:latin typeface="宋体" pitchFamily="2" charset="-122"/>
                <a:ea typeface="宋体" pitchFamily="2" charset="-122"/>
              </a:rPr>
              <a:t>public:</a:t>
            </a:r>
          </a:p>
          <a:p>
            <a:pPr>
              <a:lnSpc>
                <a:spcPct val="80000"/>
              </a:lnSpc>
              <a:buFont typeface="Wingdings" panose="05000000000000000000" pitchFamily="2" charset="2"/>
              <a:buNone/>
              <a:defRPr/>
            </a:pPr>
            <a:r>
              <a:rPr lang="en-US" altLang="zh-CN" sz="1800">
                <a:solidFill>
                  <a:schemeClr val="folHlink"/>
                </a:solidFill>
                <a:effectLst>
                  <a:outerShdw blurRad="38100" dist="38100" dir="2700000" algn="tl">
                    <a:srgbClr val="C0C0C0"/>
                  </a:outerShdw>
                </a:effectLst>
                <a:latin typeface="宋体" pitchFamily="2" charset="-122"/>
                <a:ea typeface="宋体" pitchFamily="2" charset="-122"/>
              </a:rPr>
              <a:t>	static int </a:t>
            </a:r>
            <a:r>
              <a:rPr lang="en-US" altLang="zh-CN" sz="1800">
                <a:solidFill>
                  <a:schemeClr val="tx1"/>
                </a:solidFill>
                <a:effectLst>
                  <a:outerShdw blurRad="38100" dist="38100" dir="2700000" algn="tl">
                    <a:srgbClr val="C0C0C0"/>
                  </a:outerShdw>
                </a:effectLst>
                <a:latin typeface="宋体" pitchFamily="2" charset="-122"/>
                <a:ea typeface="宋体" pitchFamily="2" charset="-122"/>
              </a:rPr>
              <a:t>count;</a:t>
            </a:r>
          </a:p>
          <a:p>
            <a:pPr>
              <a:lnSpc>
                <a:spcPct val="80000"/>
              </a:lnSpc>
              <a:buFont typeface="Wingdings" panose="05000000000000000000" pitchFamily="2" charset="2"/>
              <a:buNone/>
              <a:defRPr/>
            </a:pPr>
            <a:r>
              <a:rPr lang="en-US" altLang="zh-CN" sz="1800">
                <a:solidFill>
                  <a:schemeClr val="tx1"/>
                </a:solidFill>
                <a:effectLst>
                  <a:outerShdw blurRad="38100" dist="38100" dir="2700000" algn="tl">
                    <a:srgbClr val="C0C0C0"/>
                  </a:outerShdw>
                </a:effectLst>
                <a:latin typeface="宋体" pitchFamily="2" charset="-122"/>
                <a:ea typeface="宋体" pitchFamily="2" charset="-122"/>
              </a:rPr>
              <a:t>  Point(</a:t>
            </a:r>
            <a:r>
              <a:rPr lang="en-US" altLang="zh-CN" sz="1800">
                <a:solidFill>
                  <a:schemeClr val="folHlink"/>
                </a:solidFill>
                <a:effectLst>
                  <a:outerShdw blurRad="38100" dist="38100" dir="2700000" algn="tl">
                    <a:srgbClr val="C0C0C0"/>
                  </a:outerShdw>
                </a:effectLst>
                <a:latin typeface="宋体" pitchFamily="2" charset="-122"/>
                <a:ea typeface="宋体" pitchFamily="2" charset="-122"/>
              </a:rPr>
              <a:t>int</a:t>
            </a:r>
            <a:r>
              <a:rPr lang="en-US" altLang="zh-CN" sz="1800">
                <a:solidFill>
                  <a:schemeClr val="tx1"/>
                </a:solidFill>
                <a:effectLst>
                  <a:outerShdw blurRad="38100" dist="38100" dir="2700000" algn="tl">
                    <a:srgbClr val="C0C0C0"/>
                  </a:outerShdw>
                </a:effectLst>
                <a:latin typeface="宋体" pitchFamily="2" charset="-122"/>
                <a:ea typeface="宋体" pitchFamily="2" charset="-122"/>
              </a:rPr>
              <a:t> a, </a:t>
            </a:r>
            <a:r>
              <a:rPr lang="en-US" altLang="zh-CN" sz="1800">
                <a:solidFill>
                  <a:schemeClr val="folHlink"/>
                </a:solidFill>
                <a:effectLst>
                  <a:outerShdw blurRad="38100" dist="38100" dir="2700000" algn="tl">
                    <a:srgbClr val="C0C0C0"/>
                  </a:outerShdw>
                </a:effectLst>
                <a:latin typeface="宋体" pitchFamily="2" charset="-122"/>
                <a:ea typeface="宋体" pitchFamily="2" charset="-122"/>
              </a:rPr>
              <a:t>int</a:t>
            </a:r>
            <a:r>
              <a:rPr lang="en-US" altLang="zh-CN" sz="1800">
                <a:solidFill>
                  <a:schemeClr val="tx1"/>
                </a:solidFill>
                <a:effectLst>
                  <a:outerShdw blurRad="38100" dist="38100" dir="2700000" algn="tl">
                    <a:srgbClr val="C0C0C0"/>
                  </a:outerShdw>
                </a:effectLst>
                <a:latin typeface="宋体" pitchFamily="2" charset="-122"/>
                <a:ea typeface="宋体" pitchFamily="2" charset="-122"/>
              </a:rPr>
              <a:t> b)</a:t>
            </a:r>
          </a:p>
          <a:p>
            <a:pPr>
              <a:lnSpc>
                <a:spcPct val="80000"/>
              </a:lnSpc>
              <a:buFont typeface="Wingdings" panose="05000000000000000000" pitchFamily="2" charset="2"/>
              <a:buNone/>
              <a:defRPr/>
            </a:pPr>
            <a:r>
              <a:rPr lang="en-US" altLang="zh-CN" sz="1800">
                <a:solidFill>
                  <a:schemeClr val="tx1"/>
                </a:solidFill>
                <a:effectLst>
                  <a:outerShdw blurRad="38100" dist="38100" dir="2700000" algn="tl">
                    <a:srgbClr val="C0C0C0"/>
                  </a:outerShdw>
                </a:effectLst>
                <a:latin typeface="宋体" pitchFamily="2" charset="-122"/>
                <a:ea typeface="宋体" pitchFamily="2" charset="-122"/>
              </a:rPr>
              <a:t>	{  x=a;  y=b;  count++;  }</a:t>
            </a:r>
          </a:p>
          <a:p>
            <a:pPr>
              <a:lnSpc>
                <a:spcPct val="80000"/>
              </a:lnSpc>
              <a:buFont typeface="Wingdings" panose="05000000000000000000" pitchFamily="2" charset="2"/>
              <a:buNone/>
              <a:defRPr/>
            </a:pPr>
            <a:r>
              <a:rPr lang="en-US" altLang="zh-CN" sz="1800">
                <a:solidFill>
                  <a:schemeClr val="tx1"/>
                </a:solidFill>
                <a:effectLst>
                  <a:outerShdw blurRad="38100" dist="38100" dir="2700000" algn="tl">
                    <a:srgbClr val="C0C0C0"/>
                  </a:outerShdw>
                </a:effectLst>
                <a:latin typeface="宋体" pitchFamily="2" charset="-122"/>
                <a:ea typeface="宋体" pitchFamily="2" charset="-122"/>
              </a:rPr>
              <a:t>	~Point()	  {  count--;  }</a:t>
            </a:r>
          </a:p>
          <a:p>
            <a:pPr>
              <a:lnSpc>
                <a:spcPct val="80000"/>
              </a:lnSpc>
              <a:buFont typeface="Wingdings" panose="05000000000000000000" pitchFamily="2" charset="2"/>
              <a:buNone/>
              <a:defRPr/>
            </a:pPr>
            <a:r>
              <a:rPr lang="en-US" altLang="zh-CN" sz="180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1800">
                <a:solidFill>
                  <a:schemeClr val="folHlink"/>
                </a:solidFill>
                <a:effectLst>
                  <a:outerShdw blurRad="38100" dist="38100" dir="2700000" algn="tl">
                    <a:srgbClr val="C0C0C0"/>
                  </a:outerShdw>
                </a:effectLst>
                <a:latin typeface="宋体" pitchFamily="2" charset="-122"/>
                <a:ea typeface="宋体" pitchFamily="2" charset="-122"/>
              </a:rPr>
              <a:t>int</a:t>
            </a:r>
            <a:r>
              <a:rPr lang="en-US" altLang="zh-CN" sz="1800">
                <a:solidFill>
                  <a:schemeClr val="tx1"/>
                </a:solidFill>
                <a:effectLst>
                  <a:outerShdw blurRad="38100" dist="38100" dir="2700000" algn="tl">
                    <a:srgbClr val="C0C0C0"/>
                  </a:outerShdw>
                </a:effectLst>
                <a:latin typeface="宋体" pitchFamily="2" charset="-122"/>
                <a:ea typeface="宋体" pitchFamily="2" charset="-122"/>
              </a:rPr>
              <a:t> GetX()  {  </a:t>
            </a:r>
            <a:r>
              <a:rPr lang="en-US" altLang="zh-CN" sz="1800">
                <a:solidFill>
                  <a:schemeClr val="folHlink"/>
                </a:solidFill>
                <a:effectLst>
                  <a:outerShdw blurRad="38100" dist="38100" dir="2700000" algn="tl">
                    <a:srgbClr val="C0C0C0"/>
                  </a:outerShdw>
                </a:effectLst>
                <a:latin typeface="宋体" pitchFamily="2" charset="-122"/>
                <a:ea typeface="宋体" pitchFamily="2" charset="-122"/>
              </a:rPr>
              <a:t>return</a:t>
            </a:r>
            <a:r>
              <a:rPr lang="en-US" altLang="zh-CN" sz="1800">
                <a:solidFill>
                  <a:schemeClr val="tx1"/>
                </a:solidFill>
                <a:effectLst>
                  <a:outerShdw blurRad="38100" dist="38100" dir="2700000" algn="tl">
                    <a:srgbClr val="C0C0C0"/>
                  </a:outerShdw>
                </a:effectLst>
                <a:latin typeface="宋体" pitchFamily="2" charset="-122"/>
                <a:ea typeface="宋体" pitchFamily="2" charset="-122"/>
              </a:rPr>
              <a:t> x;   }</a:t>
            </a:r>
          </a:p>
          <a:p>
            <a:pPr>
              <a:lnSpc>
                <a:spcPct val="80000"/>
              </a:lnSpc>
              <a:buFont typeface="Wingdings" panose="05000000000000000000" pitchFamily="2" charset="2"/>
              <a:buNone/>
              <a:defRPr/>
            </a:pPr>
            <a:r>
              <a:rPr lang="en-US" altLang="zh-CN" sz="180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1800">
                <a:solidFill>
                  <a:schemeClr val="folHlink"/>
                </a:solidFill>
                <a:effectLst>
                  <a:outerShdw blurRad="38100" dist="38100" dir="2700000" algn="tl">
                    <a:srgbClr val="C0C0C0"/>
                  </a:outerShdw>
                </a:effectLst>
                <a:latin typeface="宋体" pitchFamily="2" charset="-122"/>
                <a:ea typeface="宋体" pitchFamily="2" charset="-122"/>
              </a:rPr>
              <a:t>static int</a:t>
            </a:r>
            <a:r>
              <a:rPr lang="en-US" altLang="zh-CN" sz="1800">
                <a:solidFill>
                  <a:schemeClr val="tx1"/>
                </a:solidFill>
                <a:effectLst>
                  <a:outerShdw blurRad="38100" dist="38100" dir="2700000" algn="tl">
                    <a:srgbClr val="C0C0C0"/>
                  </a:outerShdw>
                </a:effectLst>
                <a:latin typeface="宋体" pitchFamily="2" charset="-122"/>
                <a:ea typeface="宋体" pitchFamily="2" charset="-122"/>
              </a:rPr>
              <a:t> GetC()  { return count;   }</a:t>
            </a:r>
          </a:p>
          <a:p>
            <a:pPr>
              <a:lnSpc>
                <a:spcPct val="80000"/>
              </a:lnSpc>
              <a:buFont typeface="Wingdings" panose="05000000000000000000" pitchFamily="2" charset="2"/>
              <a:buNone/>
              <a:defRPr/>
            </a:pPr>
            <a:r>
              <a:rPr lang="en-US" altLang="zh-CN" sz="180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1800">
                <a:solidFill>
                  <a:srgbClr val="008000"/>
                </a:solidFill>
                <a:effectLst>
                  <a:outerShdw blurRad="38100" dist="38100" dir="2700000" algn="tl">
                    <a:srgbClr val="C0C0C0"/>
                  </a:outerShdw>
                </a:effectLst>
                <a:latin typeface="宋体" pitchFamily="2" charset="-122"/>
                <a:ea typeface="宋体" pitchFamily="2" charset="-122"/>
              </a:rPr>
              <a:t>// </a:t>
            </a:r>
            <a:r>
              <a:rPr lang="zh-CN" altLang="en-US" sz="1800">
                <a:solidFill>
                  <a:srgbClr val="008000"/>
                </a:solidFill>
                <a:effectLst>
                  <a:outerShdw blurRad="38100" dist="38100" dir="2700000" algn="tl">
                    <a:srgbClr val="C0C0C0"/>
                  </a:outerShdw>
                </a:effectLst>
                <a:latin typeface="宋体" pitchFamily="2" charset="-122"/>
                <a:ea typeface="宋体" pitchFamily="2" charset="-122"/>
              </a:rPr>
              <a:t>待续</a:t>
            </a:r>
            <a:r>
              <a:rPr lang="en-US" altLang="zh-CN" sz="1800">
                <a:solidFill>
                  <a:srgbClr val="008000"/>
                </a:solidFill>
                <a:effectLst>
                  <a:outerShdw blurRad="38100" dist="38100" dir="2700000" algn="tl">
                    <a:srgbClr val="C0C0C0"/>
                  </a:outerShdw>
                </a:effectLst>
                <a:latin typeface="宋体" pitchFamily="2" charset="-122"/>
                <a:ea typeface="宋体" pitchFamily="2" charset="-122"/>
              </a:rPr>
              <a:t>…</a:t>
            </a:r>
          </a:p>
        </p:txBody>
      </p:sp>
    </p:spTree>
    <p:extLst>
      <p:ext uri="{BB962C8B-B14F-4D97-AF65-F5344CB8AC3E}">
        <p14:creationId xmlns:p14="http://schemas.microsoft.com/office/powerpoint/2010/main" val="2149910754"/>
      </p:ext>
    </p:extLst>
  </p:cSld>
  <p:clrMapOvr>
    <a:masterClrMapping/>
  </p:clrMapOvr>
  <p:transition spd="slow">
    <p:cove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043608" y="16582"/>
            <a:ext cx="5482952" cy="42155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000" dirty="0" smtClean="0"/>
              <a:t>2 </a:t>
            </a:r>
            <a:r>
              <a:rPr lang="zh-CN" altLang="en-US" sz="3000" dirty="0" smtClean="0"/>
              <a:t>指向类的静态成员的指针（续）</a:t>
            </a:r>
            <a:endParaRPr lang="zh-CN" altLang="en-US" sz="3000" dirty="0"/>
          </a:p>
        </p:txBody>
      </p:sp>
      <p:sp>
        <p:nvSpPr>
          <p:cNvPr id="3" name="Rectangle 4"/>
          <p:cNvSpPr>
            <a:spLocks noChangeArrowheads="1"/>
          </p:cNvSpPr>
          <p:nvPr/>
        </p:nvSpPr>
        <p:spPr bwMode="auto">
          <a:xfrm>
            <a:off x="810950" y="915566"/>
            <a:ext cx="7848872" cy="3563540"/>
          </a:xfrm>
          <a:prstGeom prst="rect">
            <a:avLst/>
          </a:prstGeom>
          <a:solidFill>
            <a:srgbClr val="FFFFFF">
              <a:alpha val="0"/>
            </a:srgbClr>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itchFamily="34" charset="0"/>
                <a:ea typeface="黑体" pitchFamily="2" charset="-122"/>
              </a:defRPr>
            </a:lvl1pPr>
            <a:lvl2pPr marL="742950" indent="-285750">
              <a:buClr>
                <a:schemeClr val="hlink"/>
              </a:buClr>
              <a:buSzPct val="55000"/>
              <a:buChar char="n"/>
              <a:defRPr sz="2800">
                <a:solidFill>
                  <a:schemeClr val="tx1"/>
                </a:solidFill>
                <a:latin typeface="Tahoma" pitchFamily="34" charset="0"/>
                <a:ea typeface="宋体" pitchFamily="2" charset="-122"/>
              </a:defRPr>
            </a:lvl2pPr>
            <a:lvl3pPr marL="1143000" indent="-228600">
              <a:buSzPct val="50000"/>
              <a:buChar char="n"/>
              <a:defRPr sz="2400">
                <a:solidFill>
                  <a:schemeClr val="tx1"/>
                </a:solidFill>
                <a:latin typeface="Tahoma" pitchFamily="34" charset="0"/>
                <a:ea typeface="宋体" pitchFamily="2" charset="-122"/>
              </a:defRPr>
            </a:lvl3pPr>
            <a:lvl4pPr marL="1600200" indent="-228600">
              <a:buClr>
                <a:schemeClr val="accent2"/>
              </a:buClr>
              <a:buSzPct val="55000"/>
              <a:buChar char="n"/>
              <a:defRPr sz="2000">
                <a:solidFill>
                  <a:schemeClr val="tx1"/>
                </a:solidFill>
                <a:latin typeface="Tahoma" pitchFamily="34" charset="0"/>
                <a:ea typeface="宋体" pitchFamily="2" charset="-122"/>
              </a:defRPr>
            </a:lvl4pPr>
            <a:lvl5pPr marL="2057400" indent="-228600">
              <a:buClr>
                <a:schemeClr val="accent1"/>
              </a:buClr>
              <a:buSzPct val="50000"/>
              <a:buChar char="n"/>
              <a:defRPr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80000"/>
              </a:lnSpc>
              <a:buFont typeface="Wingdings" panose="05000000000000000000" pitchFamily="2" charset="2"/>
              <a:buNone/>
              <a:defRPr/>
            </a:pPr>
            <a:r>
              <a:rPr lang="en-US" altLang="zh-CN" sz="1800" dirty="0">
                <a:solidFill>
                  <a:srgbClr val="008000"/>
                </a:solidFill>
                <a:effectLst>
                  <a:outerShdw blurRad="38100" dist="38100" dir="2700000" algn="tl">
                    <a:srgbClr val="C0C0C0"/>
                  </a:outerShdw>
                </a:effectLst>
                <a:latin typeface="宋体" pitchFamily="2" charset="-122"/>
                <a:ea typeface="宋体" pitchFamily="2" charset="-122"/>
              </a:rPr>
              <a:t>// </a:t>
            </a:r>
            <a:r>
              <a:rPr lang="zh-CN" altLang="en-US" sz="1800" dirty="0">
                <a:solidFill>
                  <a:srgbClr val="008000"/>
                </a:solidFill>
                <a:effectLst>
                  <a:outerShdw blurRad="38100" dist="38100" dir="2700000" algn="tl">
                    <a:srgbClr val="C0C0C0"/>
                  </a:outerShdw>
                </a:effectLst>
                <a:latin typeface="宋体" pitchFamily="2" charset="-122"/>
                <a:ea typeface="宋体" pitchFamily="2" charset="-122"/>
              </a:rPr>
              <a:t>续前页</a:t>
            </a:r>
          </a:p>
          <a:p>
            <a:pPr>
              <a:spcBef>
                <a:spcPct val="0"/>
              </a:spcBef>
              <a:buFont typeface="Wingdings" panose="05000000000000000000" pitchFamily="2" charset="2"/>
              <a:buNone/>
              <a:defRPr/>
            </a:pPr>
            <a:r>
              <a:rPr lang="en-US" altLang="zh-CN" sz="1800" dirty="0" err="1">
                <a:solidFill>
                  <a:schemeClr val="folHlink"/>
                </a:solidFill>
                <a:effectLst>
                  <a:outerShdw blurRad="38100" dist="38100" dir="2700000" algn="tl">
                    <a:srgbClr val="C0C0C0"/>
                  </a:outerShdw>
                </a:effectLst>
                <a:latin typeface="宋体" pitchFamily="2" charset="-122"/>
                <a:ea typeface="宋体" pitchFamily="2" charset="-122"/>
              </a:rPr>
              <a:t>int</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Point::count=0; </a:t>
            </a:r>
            <a:r>
              <a:rPr lang="en-US" altLang="zh-CN" sz="1800" dirty="0">
                <a:solidFill>
                  <a:srgbClr val="008000"/>
                </a:solidFill>
                <a:effectLst>
                  <a:outerShdw blurRad="38100" dist="38100" dir="2700000" algn="tl">
                    <a:srgbClr val="C0C0C0"/>
                  </a:outerShdw>
                </a:effectLst>
                <a:latin typeface="宋体" pitchFamily="2" charset="-122"/>
                <a:ea typeface="宋体" pitchFamily="2" charset="-122"/>
              </a:rPr>
              <a:t>//</a:t>
            </a:r>
            <a:r>
              <a:rPr lang="zh-CN" altLang="en-US" sz="1800" dirty="0">
                <a:solidFill>
                  <a:srgbClr val="008000"/>
                </a:solidFill>
                <a:effectLst>
                  <a:outerShdw blurRad="38100" dist="38100" dir="2700000" algn="tl">
                    <a:srgbClr val="C0C0C0"/>
                  </a:outerShdw>
                </a:effectLst>
                <a:latin typeface="宋体" pitchFamily="2" charset="-122"/>
                <a:ea typeface="宋体" pitchFamily="2" charset="-122"/>
              </a:rPr>
              <a:t>静态数据成员定义性说明</a:t>
            </a:r>
          </a:p>
          <a:p>
            <a:pPr>
              <a:lnSpc>
                <a:spcPct val="80000"/>
              </a:lnSpc>
              <a:buFont typeface="Wingdings" panose="05000000000000000000" pitchFamily="2" charset="2"/>
              <a:buNone/>
              <a:defRPr/>
            </a:pPr>
            <a:r>
              <a:rPr lang="en-US" altLang="zh-CN" sz="1800" dirty="0">
                <a:solidFill>
                  <a:schemeClr val="folHlink"/>
                </a:solidFill>
                <a:effectLst>
                  <a:outerShdw blurRad="38100" dist="38100" dir="2700000" algn="tl">
                    <a:srgbClr val="C0C0C0"/>
                  </a:outerShdw>
                </a:effectLst>
                <a:latin typeface="宋体" pitchFamily="2" charset="-122"/>
                <a:ea typeface="宋体" pitchFamily="2" charset="-122"/>
              </a:rPr>
              <a:t>void</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main()	 </a:t>
            </a: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1800" dirty="0">
                <a:solidFill>
                  <a:srgbClr val="008000"/>
                </a:solidFill>
                <a:effectLst>
                  <a:outerShdw blurRad="38100" dist="38100" dir="2700000" algn="tl">
                    <a:srgbClr val="C0C0C0"/>
                  </a:outerShdw>
                </a:effectLst>
                <a:latin typeface="宋体" pitchFamily="2" charset="-122"/>
                <a:ea typeface="宋体" pitchFamily="2" charset="-122"/>
              </a:rPr>
              <a:t>//</a:t>
            </a:r>
            <a:r>
              <a:rPr lang="zh-CN" altLang="en-US" sz="1800" dirty="0">
                <a:solidFill>
                  <a:srgbClr val="008000"/>
                </a:solidFill>
                <a:effectLst>
                  <a:outerShdw blurRad="38100" dist="38100" dir="2700000" algn="tl">
                    <a:srgbClr val="C0C0C0"/>
                  </a:outerShdw>
                </a:effectLst>
                <a:latin typeface="宋体" pitchFamily="2" charset="-122"/>
                <a:ea typeface="宋体" pitchFamily="2" charset="-122"/>
              </a:rPr>
              <a:t>声明一个</a:t>
            </a:r>
            <a:r>
              <a:rPr lang="en-US" altLang="zh-CN" sz="1800" dirty="0" err="1">
                <a:solidFill>
                  <a:srgbClr val="008000"/>
                </a:solidFill>
                <a:effectLst>
                  <a:outerShdw blurRad="38100" dist="38100" dir="2700000" algn="tl">
                    <a:srgbClr val="C0C0C0"/>
                  </a:outerShdw>
                </a:effectLst>
                <a:latin typeface="宋体" pitchFamily="2" charset="-122"/>
                <a:ea typeface="宋体" pitchFamily="2" charset="-122"/>
              </a:rPr>
              <a:t>int</a:t>
            </a:r>
            <a:r>
              <a:rPr lang="zh-CN" altLang="en-US" sz="1800" dirty="0">
                <a:solidFill>
                  <a:srgbClr val="008000"/>
                </a:solidFill>
                <a:effectLst>
                  <a:outerShdw blurRad="38100" dist="38100" dir="2700000" algn="tl">
                    <a:srgbClr val="C0C0C0"/>
                  </a:outerShdw>
                </a:effectLst>
                <a:latin typeface="宋体" pitchFamily="2" charset="-122"/>
                <a:ea typeface="宋体" pitchFamily="2" charset="-122"/>
              </a:rPr>
              <a:t>型指针，指向类的静态成员</a:t>
            </a:r>
          </a:p>
          <a:p>
            <a:pPr>
              <a:buFont typeface="Wingdings" panose="05000000000000000000" pitchFamily="2" charset="2"/>
              <a:buNone/>
              <a:defRPr/>
            </a:pPr>
            <a:r>
              <a:rPr lang="zh-CN" altLang="en-US" sz="18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1800" dirty="0" err="1">
                <a:solidFill>
                  <a:schemeClr val="folHlink"/>
                </a:solidFill>
                <a:effectLst>
                  <a:outerShdw blurRad="38100" dist="38100" dir="2700000" algn="tl">
                    <a:srgbClr val="C0C0C0"/>
                  </a:outerShdw>
                </a:effectLst>
                <a:latin typeface="宋体" pitchFamily="2" charset="-122"/>
                <a:ea typeface="宋体" pitchFamily="2" charset="-122"/>
              </a:rPr>
              <a:t>int</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1800" dirty="0" err="1">
                <a:solidFill>
                  <a:schemeClr val="tx1"/>
                </a:solidFill>
                <a:effectLst>
                  <a:outerShdw blurRad="38100" dist="38100" dir="2700000" algn="tl">
                    <a:srgbClr val="C0C0C0"/>
                  </a:outerShdw>
                </a:effectLst>
                <a:latin typeface="宋体" pitchFamily="2" charset="-122"/>
                <a:ea typeface="宋体" pitchFamily="2" charset="-122"/>
              </a:rPr>
              <a:t>pcnt</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=&amp;Point::count; </a:t>
            </a:r>
          </a:p>
          <a:p>
            <a:pPr>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Point A(4,5);	</a:t>
            </a:r>
            <a:r>
              <a:rPr lang="en-US" altLang="zh-CN" sz="1800" dirty="0">
                <a:solidFill>
                  <a:srgbClr val="008000"/>
                </a:solidFill>
                <a:effectLst>
                  <a:outerShdw blurRad="38100" dist="38100" dir="2700000" algn="tl">
                    <a:srgbClr val="C0C0C0"/>
                  </a:outerShdw>
                </a:effectLst>
                <a:latin typeface="宋体" pitchFamily="2" charset="-122"/>
                <a:ea typeface="宋体" pitchFamily="2" charset="-122"/>
              </a:rPr>
              <a:t>//</a:t>
            </a:r>
            <a:r>
              <a:rPr lang="zh-CN" altLang="en-US" sz="1800" dirty="0">
                <a:solidFill>
                  <a:srgbClr val="008000"/>
                </a:solidFill>
                <a:effectLst>
                  <a:outerShdw blurRad="38100" dist="38100" dir="2700000" algn="tl">
                    <a:srgbClr val="C0C0C0"/>
                  </a:outerShdw>
                </a:effectLst>
                <a:latin typeface="宋体" pitchFamily="2" charset="-122"/>
                <a:ea typeface="宋体" pitchFamily="2" charset="-122"/>
              </a:rPr>
              <a:t>声明对象</a:t>
            </a:r>
            <a:r>
              <a:rPr lang="en-US" altLang="zh-CN" sz="1800" dirty="0">
                <a:solidFill>
                  <a:srgbClr val="008000"/>
                </a:solidFill>
                <a:effectLst>
                  <a:outerShdw blurRad="38100" dist="38100" dir="2700000" algn="tl">
                    <a:srgbClr val="C0C0C0"/>
                  </a:outerShdw>
                </a:effectLst>
                <a:latin typeface="宋体" pitchFamily="2" charset="-122"/>
                <a:ea typeface="宋体" pitchFamily="2" charset="-122"/>
              </a:rPr>
              <a:t>A</a:t>
            </a:r>
          </a:p>
          <a:p>
            <a:pPr>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1800" dirty="0">
                <a:solidFill>
                  <a:srgbClr val="008000"/>
                </a:solidFill>
                <a:effectLst>
                  <a:outerShdw blurRad="38100" dist="38100" dir="2700000" algn="tl">
                    <a:srgbClr val="C0C0C0"/>
                  </a:outerShdw>
                </a:effectLst>
                <a:latin typeface="宋体" pitchFamily="2" charset="-122"/>
                <a:ea typeface="宋体" pitchFamily="2" charset="-122"/>
              </a:rPr>
              <a:t>//</a:t>
            </a:r>
            <a:r>
              <a:rPr lang="zh-CN" altLang="en-US" sz="1800" dirty="0">
                <a:solidFill>
                  <a:srgbClr val="008000"/>
                </a:solidFill>
                <a:effectLst>
                  <a:outerShdw blurRad="38100" dist="38100" dir="2700000" algn="tl">
                    <a:srgbClr val="C0C0C0"/>
                  </a:outerShdw>
                </a:effectLst>
                <a:latin typeface="宋体" pitchFamily="2" charset="-122"/>
                <a:ea typeface="宋体" pitchFamily="2" charset="-122"/>
              </a:rPr>
              <a:t>直接通过指针访问静态数据成员</a:t>
            </a:r>
          </a:p>
          <a:p>
            <a:pPr>
              <a:buFont typeface="Wingdings" panose="05000000000000000000" pitchFamily="2" charset="2"/>
              <a:buNone/>
              <a:defRPr/>
            </a:pPr>
            <a:r>
              <a:rPr lang="zh-CN" altLang="en-US" sz="18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1800" dirty="0" err="1">
                <a:solidFill>
                  <a:schemeClr val="tx1"/>
                </a:solidFill>
                <a:effectLst>
                  <a:outerShdw blurRad="38100" dist="38100" dir="2700000" algn="tl">
                    <a:srgbClr val="C0C0C0"/>
                  </a:outerShdw>
                </a:effectLst>
                <a:latin typeface="宋体" pitchFamily="2" charset="-122"/>
                <a:ea typeface="宋体" pitchFamily="2" charset="-122"/>
              </a:rPr>
              <a:t>cout</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&lt;&lt;" Object id="&lt;&lt;*</a:t>
            </a:r>
            <a:r>
              <a:rPr lang="en-US" altLang="zh-CN" sz="1800" dirty="0" err="1">
                <a:solidFill>
                  <a:schemeClr val="tx1"/>
                </a:solidFill>
                <a:effectLst>
                  <a:outerShdw blurRad="38100" dist="38100" dir="2700000" algn="tl">
                    <a:srgbClr val="C0C0C0"/>
                  </a:outerShdw>
                </a:effectLst>
                <a:latin typeface="宋体" pitchFamily="2" charset="-122"/>
                <a:ea typeface="宋体" pitchFamily="2" charset="-122"/>
              </a:rPr>
              <a:t>pcnt</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&lt;&lt;</a:t>
            </a:r>
            <a:r>
              <a:rPr lang="en-US" altLang="zh-CN" sz="1800" dirty="0" err="1">
                <a:solidFill>
                  <a:schemeClr val="tx1"/>
                </a:solidFill>
                <a:effectLst>
                  <a:outerShdw blurRad="38100" dist="38100" dir="2700000" algn="tl">
                    <a:srgbClr val="C0C0C0"/>
                  </a:outerShdw>
                </a:effectLst>
                <a:latin typeface="宋体" pitchFamily="2" charset="-122"/>
                <a:ea typeface="宋体" pitchFamily="2" charset="-122"/>
              </a:rPr>
              <a:t>endl</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a:t>
            </a:r>
          </a:p>
          <a:p>
            <a:pPr>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1800" dirty="0">
                <a:solidFill>
                  <a:srgbClr val="008000"/>
                </a:solidFill>
                <a:effectLst>
                  <a:outerShdw blurRad="38100" dist="38100" dir="2700000" algn="tl">
                    <a:srgbClr val="C0C0C0"/>
                  </a:outerShdw>
                </a:effectLst>
                <a:latin typeface="宋体" pitchFamily="2" charset="-122"/>
                <a:ea typeface="宋体" pitchFamily="2" charset="-122"/>
              </a:rPr>
              <a:t>//</a:t>
            </a:r>
            <a:r>
              <a:rPr lang="zh-CN" altLang="en-US" sz="1800" dirty="0">
                <a:solidFill>
                  <a:srgbClr val="008000"/>
                </a:solidFill>
                <a:effectLst>
                  <a:outerShdw blurRad="38100" dist="38100" dir="2700000" algn="tl">
                    <a:srgbClr val="C0C0C0"/>
                  </a:outerShdw>
                </a:effectLst>
                <a:latin typeface="宋体" pitchFamily="2" charset="-122"/>
                <a:ea typeface="宋体" pitchFamily="2" charset="-122"/>
              </a:rPr>
              <a:t>指向函数的指针，指向类的静态成员函数</a:t>
            </a:r>
          </a:p>
          <a:p>
            <a:pPr>
              <a:buFont typeface="Wingdings" panose="05000000000000000000" pitchFamily="2" charset="2"/>
              <a:buNone/>
              <a:defRPr/>
            </a:pPr>
            <a:r>
              <a:rPr lang="zh-CN" altLang="en-US" sz="18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1800" dirty="0" err="1">
                <a:solidFill>
                  <a:schemeClr val="folHlink"/>
                </a:solidFill>
                <a:effectLst>
                  <a:outerShdw blurRad="38100" dist="38100" dir="2700000" algn="tl">
                    <a:srgbClr val="C0C0C0"/>
                  </a:outerShdw>
                </a:effectLst>
                <a:latin typeface="宋体" pitchFamily="2" charset="-122"/>
                <a:ea typeface="宋体" pitchFamily="2" charset="-122"/>
              </a:rPr>
              <a:t>int</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a:t>
            </a:r>
            <a:r>
              <a:rPr lang="en-US" altLang="zh-CN" sz="1800" dirty="0" err="1">
                <a:solidFill>
                  <a:schemeClr val="tx1"/>
                </a:solidFill>
                <a:effectLst>
                  <a:outerShdw blurRad="38100" dist="38100" dir="2700000" algn="tl">
                    <a:srgbClr val="C0C0C0"/>
                  </a:outerShdw>
                </a:effectLst>
                <a:latin typeface="宋体" pitchFamily="2" charset="-122"/>
                <a:ea typeface="宋体" pitchFamily="2" charset="-122"/>
              </a:rPr>
              <a:t>gc</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)()=Point::</a:t>
            </a:r>
            <a:r>
              <a:rPr lang="en-US" altLang="zh-CN" sz="1800" dirty="0" err="1">
                <a:solidFill>
                  <a:schemeClr val="tx1"/>
                </a:solidFill>
                <a:effectLst>
                  <a:outerShdw blurRad="38100" dist="38100" dir="2700000" algn="tl">
                    <a:srgbClr val="C0C0C0"/>
                  </a:outerShdw>
                </a:effectLst>
                <a:latin typeface="宋体" pitchFamily="2" charset="-122"/>
                <a:ea typeface="宋体" pitchFamily="2" charset="-122"/>
              </a:rPr>
              <a:t>GetC</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a:t>
            </a:r>
          </a:p>
          <a:p>
            <a:pPr>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1800" dirty="0" err="1">
                <a:solidFill>
                  <a:schemeClr val="tx1"/>
                </a:solidFill>
                <a:effectLst>
                  <a:outerShdw blurRad="38100" dist="38100" dir="2700000" algn="tl">
                    <a:srgbClr val="C0C0C0"/>
                  </a:outerShdw>
                </a:effectLst>
                <a:latin typeface="宋体" pitchFamily="2" charset="-122"/>
                <a:ea typeface="宋体" pitchFamily="2" charset="-122"/>
              </a:rPr>
              <a:t>cout</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&lt;&lt;" Object id="&lt;&lt;</a:t>
            </a:r>
            <a:r>
              <a:rPr lang="en-US" altLang="zh-CN" sz="1800" dirty="0" err="1">
                <a:solidFill>
                  <a:schemeClr val="tx1"/>
                </a:solidFill>
                <a:effectLst>
                  <a:outerShdw blurRad="38100" dist="38100" dir="2700000" algn="tl">
                    <a:srgbClr val="C0C0C0"/>
                  </a:outerShdw>
                </a:effectLst>
                <a:latin typeface="宋体" pitchFamily="2" charset="-122"/>
                <a:ea typeface="宋体" pitchFamily="2" charset="-122"/>
              </a:rPr>
              <a:t>gc</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()&lt;&lt;</a:t>
            </a:r>
            <a:r>
              <a:rPr lang="en-US" altLang="zh-CN" sz="1800" dirty="0" err="1">
                <a:solidFill>
                  <a:schemeClr val="tx1"/>
                </a:solidFill>
                <a:effectLst>
                  <a:outerShdw blurRad="38100" dist="38100" dir="2700000" algn="tl">
                    <a:srgbClr val="C0C0C0"/>
                  </a:outerShdw>
                </a:effectLst>
                <a:latin typeface="宋体" pitchFamily="2" charset="-122"/>
                <a:ea typeface="宋体" pitchFamily="2" charset="-122"/>
              </a:rPr>
              <a:t>endl</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a:t>
            </a:r>
            <a:endParaRPr lang="en-US" altLang="zh-CN" sz="1800" dirty="0" smtClean="0">
              <a:solidFill>
                <a:schemeClr val="tx1"/>
              </a:solidFill>
              <a:effectLst>
                <a:outerShdw blurRad="38100" dist="38100" dir="2700000" algn="tl">
                  <a:srgbClr val="C0C0C0"/>
                </a:outerShdw>
              </a:effectLst>
              <a:latin typeface="宋体" pitchFamily="2" charset="-122"/>
              <a:ea typeface="宋体" pitchFamily="2" charset="-122"/>
            </a:endParaRPr>
          </a:p>
          <a:p>
            <a:pPr>
              <a:buFont typeface="Wingdings" panose="05000000000000000000" pitchFamily="2" charset="2"/>
              <a:buNone/>
              <a:defRPr/>
            </a:pPr>
            <a:r>
              <a:rPr lang="en-US" altLang="zh-CN" sz="1800" dirty="0" smtClean="0">
                <a:solidFill>
                  <a:schemeClr val="tx1"/>
                </a:solidFill>
                <a:effectLst>
                  <a:outerShdw blurRad="38100" dist="38100" dir="2700000" algn="tl">
                    <a:srgbClr val="C0C0C0"/>
                  </a:outerShdw>
                </a:effectLst>
                <a:latin typeface="宋体" pitchFamily="2" charset="-122"/>
              </a:rPr>
              <a:t>}</a:t>
            </a:r>
            <a:endParaRPr lang="en-US" altLang="zh-CN" sz="1800" dirty="0">
              <a:solidFill>
                <a:schemeClr val="tx1"/>
              </a:solidFill>
              <a:effectLst>
                <a:outerShdw blurRad="38100" dist="38100" dir="2700000" algn="tl">
                  <a:srgbClr val="C0C0C0"/>
                </a:outerShdw>
              </a:effectLst>
              <a:latin typeface="宋体" pitchFamily="2" charset="-122"/>
            </a:endParaRPr>
          </a:p>
        </p:txBody>
      </p:sp>
    </p:spTree>
    <p:extLst>
      <p:ext uri="{BB962C8B-B14F-4D97-AF65-F5344CB8AC3E}">
        <p14:creationId xmlns:p14="http://schemas.microsoft.com/office/powerpoint/2010/main" val="3069073756"/>
      </p:ext>
    </p:extLst>
  </p:cSld>
  <p:clrMapOvr>
    <a:masterClrMapping/>
  </p:clrMapOvr>
  <p:transition spd="slow">
    <p:cove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827584" y="123478"/>
            <a:ext cx="3672408" cy="4935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smtClean="0"/>
              <a:t>3 </a:t>
            </a:r>
            <a:r>
              <a:rPr lang="zh-CN" altLang="en-US" sz="3200" dirty="0" smtClean="0"/>
              <a:t>浅拷贝与深拷贝</a:t>
            </a:r>
          </a:p>
        </p:txBody>
      </p:sp>
      <p:sp>
        <p:nvSpPr>
          <p:cNvPr id="5" name="Rectangle 3"/>
          <p:cNvSpPr txBox="1">
            <a:spLocks noChangeArrowheads="1"/>
          </p:cNvSpPr>
          <p:nvPr/>
        </p:nvSpPr>
        <p:spPr>
          <a:xfrm>
            <a:off x="323528" y="843558"/>
            <a:ext cx="8640960" cy="3394472"/>
          </a:xfrm>
          <a:prstGeom prst="rect">
            <a:avLst/>
          </a:prstGeom>
        </p:spPr>
        <p:txBody>
          <a:bodyPr>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400" dirty="0" smtClean="0"/>
              <a:t>对象间赋值</a:t>
            </a:r>
            <a:r>
              <a:rPr lang="en-US" altLang="zh-CN" sz="2400" dirty="0" smtClean="0"/>
              <a:t>(=)</a:t>
            </a:r>
            <a:r>
              <a:rPr lang="zh-CN" altLang="en-US" sz="2400" dirty="0" smtClean="0"/>
              <a:t>是一个拷贝过程</a:t>
            </a:r>
          </a:p>
          <a:p>
            <a:pPr>
              <a:lnSpc>
                <a:spcPct val="150000"/>
              </a:lnSpc>
            </a:pPr>
            <a:r>
              <a:rPr lang="zh-CN" altLang="en-US" sz="2400" dirty="0" smtClean="0"/>
              <a:t>浅拷贝</a:t>
            </a:r>
          </a:p>
          <a:p>
            <a:pPr lvl="1">
              <a:lnSpc>
                <a:spcPct val="150000"/>
              </a:lnSpc>
            </a:pPr>
            <a:r>
              <a:rPr lang="zh-CN" altLang="en-US" sz="2400" b="1" dirty="0" smtClean="0">
                <a:solidFill>
                  <a:schemeClr val="folHlink"/>
                </a:solidFill>
                <a:ea typeface="黑体" panose="02010609060101010101" pitchFamily="49" charset="-122"/>
              </a:rPr>
              <a:t>实现对象间数据元素的一一对应复制</a:t>
            </a:r>
            <a:r>
              <a:rPr lang="zh-CN" altLang="en-US" sz="2400" dirty="0" smtClean="0"/>
              <a:t>。</a:t>
            </a:r>
          </a:p>
          <a:p>
            <a:pPr>
              <a:lnSpc>
                <a:spcPct val="150000"/>
              </a:lnSpc>
            </a:pPr>
            <a:r>
              <a:rPr lang="zh-CN" altLang="en-US" sz="2400" dirty="0" smtClean="0"/>
              <a:t>深拷贝</a:t>
            </a:r>
          </a:p>
          <a:p>
            <a:pPr lvl="1">
              <a:lnSpc>
                <a:spcPct val="150000"/>
              </a:lnSpc>
            </a:pPr>
            <a:r>
              <a:rPr lang="zh-CN" altLang="en-US" sz="2400" b="1" dirty="0" smtClean="0">
                <a:solidFill>
                  <a:schemeClr val="folHlink"/>
                </a:solidFill>
                <a:ea typeface="黑体" panose="02010609060101010101" pitchFamily="49" charset="-122"/>
              </a:rPr>
              <a:t>当被复制的</a:t>
            </a:r>
            <a:r>
              <a:rPr lang="zh-CN" altLang="en-US" sz="2400" b="1" dirty="0" smtClean="0">
                <a:solidFill>
                  <a:schemeClr val="hlink"/>
                </a:solidFill>
                <a:ea typeface="黑体" panose="02010609060101010101" pitchFamily="49" charset="-122"/>
              </a:rPr>
              <a:t>对象数据成员是指针类型时</a:t>
            </a:r>
            <a:r>
              <a:rPr lang="zh-CN" altLang="en-US" sz="2400" b="1" dirty="0" smtClean="0">
                <a:solidFill>
                  <a:schemeClr val="folHlink"/>
                </a:solidFill>
                <a:ea typeface="黑体" panose="02010609060101010101" pitchFamily="49" charset="-122"/>
              </a:rPr>
              <a:t>，不是复制该指针成员本身，而是将指针所指的对象进行复制。</a:t>
            </a:r>
          </a:p>
          <a:p>
            <a:pPr>
              <a:lnSpc>
                <a:spcPct val="150000"/>
              </a:lnSpc>
            </a:pPr>
            <a:r>
              <a:rPr lang="zh-CN" altLang="en-US" sz="2400" dirty="0" smtClean="0"/>
              <a:t>系统提供的拷贝</a:t>
            </a:r>
            <a:r>
              <a:rPr lang="en-US" altLang="zh-CN" sz="2400" dirty="0" smtClean="0"/>
              <a:t>(</a:t>
            </a:r>
            <a:r>
              <a:rPr lang="zh-CN" altLang="en-US" sz="2400" dirty="0" smtClean="0"/>
              <a:t>如默认拷贝构造函数等</a:t>
            </a:r>
            <a:r>
              <a:rPr lang="en-US" altLang="zh-CN" sz="2400" dirty="0" smtClean="0"/>
              <a:t>)</a:t>
            </a:r>
            <a:r>
              <a:rPr lang="zh-CN" altLang="en-US" sz="2400" dirty="0" smtClean="0"/>
              <a:t>只能实现浅拷贝，</a:t>
            </a:r>
            <a:r>
              <a:rPr lang="zh-CN" altLang="en-US" sz="2400" dirty="0" smtClean="0">
                <a:solidFill>
                  <a:schemeClr val="hlink"/>
                </a:solidFill>
              </a:rPr>
              <a:t>深拷贝必须自定义</a:t>
            </a:r>
          </a:p>
        </p:txBody>
      </p:sp>
    </p:spTree>
    <p:extLst>
      <p:ext uri="{BB962C8B-B14F-4D97-AF65-F5344CB8AC3E}">
        <p14:creationId xmlns:p14="http://schemas.microsoft.com/office/powerpoint/2010/main" val="1166250610"/>
      </p:ext>
    </p:extLst>
  </p:cSld>
  <p:clrMapOvr>
    <a:masterClrMapping/>
  </p:clrMapOvr>
  <p:transition spd="slow">
    <p:cove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043608" y="15803"/>
            <a:ext cx="3960440" cy="43204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3 </a:t>
            </a:r>
            <a:r>
              <a:rPr lang="zh-CN" altLang="en-US" sz="2800" dirty="0" smtClean="0"/>
              <a:t>浅拷贝与深拷贝（续）</a:t>
            </a:r>
          </a:p>
        </p:txBody>
      </p:sp>
      <p:sp>
        <p:nvSpPr>
          <p:cNvPr id="3" name="Rectangle 3"/>
          <p:cNvSpPr txBox="1">
            <a:spLocks noChangeArrowheads="1"/>
          </p:cNvSpPr>
          <p:nvPr/>
        </p:nvSpPr>
        <p:spPr>
          <a:xfrm>
            <a:off x="1043608" y="771551"/>
            <a:ext cx="2808312" cy="64807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smtClean="0"/>
              <a:t>浅拷贝示例</a:t>
            </a:r>
          </a:p>
        </p:txBody>
      </p:sp>
      <p:sp>
        <p:nvSpPr>
          <p:cNvPr id="4" name="Rectangle 4"/>
          <p:cNvSpPr>
            <a:spLocks noChangeArrowheads="1"/>
          </p:cNvSpPr>
          <p:nvPr/>
        </p:nvSpPr>
        <p:spPr bwMode="auto">
          <a:xfrm>
            <a:off x="683568" y="1447564"/>
            <a:ext cx="7416824" cy="3294460"/>
          </a:xfrm>
          <a:prstGeom prst="rect">
            <a:avLst/>
          </a:prstGeom>
          <a:solidFill>
            <a:srgbClr val="FFFFFF">
              <a:alpha val="0"/>
            </a:srgbClr>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itchFamily="34" charset="0"/>
                <a:ea typeface="黑体" pitchFamily="2" charset="-122"/>
              </a:defRPr>
            </a:lvl1pPr>
            <a:lvl2pPr marL="742950" indent="-285750">
              <a:buClr>
                <a:schemeClr val="hlink"/>
              </a:buClr>
              <a:buSzPct val="55000"/>
              <a:buChar char="n"/>
              <a:defRPr sz="2800">
                <a:solidFill>
                  <a:schemeClr val="tx1"/>
                </a:solidFill>
                <a:latin typeface="Tahoma" pitchFamily="34" charset="0"/>
                <a:ea typeface="宋体" pitchFamily="2" charset="-122"/>
              </a:defRPr>
            </a:lvl2pPr>
            <a:lvl3pPr marL="1143000" indent="-228600">
              <a:buSzPct val="50000"/>
              <a:buChar char="n"/>
              <a:defRPr sz="2400">
                <a:solidFill>
                  <a:schemeClr val="tx1"/>
                </a:solidFill>
                <a:latin typeface="Tahoma" pitchFamily="34" charset="0"/>
                <a:ea typeface="宋体" pitchFamily="2" charset="-122"/>
              </a:defRPr>
            </a:lvl3pPr>
            <a:lvl4pPr marL="1600200" indent="-228600">
              <a:buClr>
                <a:schemeClr val="accent2"/>
              </a:buClr>
              <a:buSzPct val="55000"/>
              <a:buChar char="n"/>
              <a:defRPr sz="2000">
                <a:solidFill>
                  <a:schemeClr val="tx1"/>
                </a:solidFill>
                <a:latin typeface="Tahoma" pitchFamily="34" charset="0"/>
                <a:ea typeface="宋体" pitchFamily="2" charset="-122"/>
              </a:defRPr>
            </a:lvl4pPr>
            <a:lvl5pPr marL="2057400" indent="-228600">
              <a:buClr>
                <a:schemeClr val="accent1"/>
              </a:buClr>
              <a:buSzPct val="50000"/>
              <a:buChar char="n"/>
              <a:defRPr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80000"/>
              </a:lnSpc>
              <a:buFont typeface="Wingdings" panose="05000000000000000000" pitchFamily="2" charset="2"/>
              <a:buNone/>
              <a:defRPr/>
            </a:pPr>
            <a:r>
              <a:rPr lang="en-US" altLang="zh-CN" sz="1800" dirty="0">
                <a:effectLst>
                  <a:outerShdw blurRad="38100" dist="38100" dir="2700000" algn="tl">
                    <a:srgbClr val="C0C0C0"/>
                  </a:outerShdw>
                </a:effectLst>
              </a:rPr>
              <a:t>#include </a:t>
            </a:r>
            <a:r>
              <a:rPr lang="en-US" altLang="zh-CN" sz="1800" dirty="0">
                <a:solidFill>
                  <a:schemeClr val="tx1"/>
                </a:solidFill>
                <a:effectLst>
                  <a:outerShdw blurRad="38100" dist="38100" dir="2700000" algn="tl">
                    <a:srgbClr val="C0C0C0"/>
                  </a:outerShdw>
                </a:effectLst>
              </a:rPr>
              <a:t>&lt;</a:t>
            </a:r>
            <a:r>
              <a:rPr lang="en-US" altLang="zh-CN" sz="1800" dirty="0" err="1">
                <a:solidFill>
                  <a:schemeClr val="tx1"/>
                </a:solidFill>
                <a:effectLst>
                  <a:outerShdw blurRad="38100" dist="38100" dir="2700000" algn="tl">
                    <a:srgbClr val="C0C0C0"/>
                  </a:outerShdw>
                </a:effectLst>
              </a:rPr>
              <a:t>iostream.h</a:t>
            </a:r>
            <a:r>
              <a:rPr lang="en-US" altLang="zh-CN" sz="1800" dirty="0">
                <a:solidFill>
                  <a:schemeClr val="tx1"/>
                </a:solidFill>
                <a:effectLst>
                  <a:outerShdw blurRad="38100" dist="38100" dir="2700000" algn="tl">
                    <a:srgbClr val="C0C0C0"/>
                  </a:outerShdw>
                </a:effectLst>
              </a:rPr>
              <a:t>&gt;</a:t>
            </a:r>
          </a:p>
          <a:p>
            <a:pPr>
              <a:buFont typeface="Wingdings" panose="05000000000000000000" pitchFamily="2" charset="2"/>
              <a:buNone/>
              <a:defRPr/>
            </a:pPr>
            <a:r>
              <a:rPr lang="en-US" altLang="zh-CN" sz="1800" dirty="0">
                <a:effectLst>
                  <a:outerShdw blurRad="38100" dist="38100" dir="2700000" algn="tl">
                    <a:srgbClr val="C0C0C0"/>
                  </a:outerShdw>
                </a:effectLst>
              </a:rPr>
              <a:t>class </a:t>
            </a:r>
            <a:r>
              <a:rPr lang="en-US" altLang="zh-CN" sz="1800" noProof="1">
                <a:solidFill>
                  <a:schemeClr val="tx1"/>
                </a:solidFill>
                <a:effectLst>
                  <a:outerShdw blurRad="38100" dist="38100" dir="2700000" algn="tl">
                    <a:srgbClr val="C0C0C0"/>
                  </a:outerShdw>
                </a:effectLst>
              </a:rPr>
              <a:t>Student</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a:t>
            </a:r>
            <a:r>
              <a:rPr lang="en-US" altLang="zh-CN" sz="1800" noProof="1">
                <a:effectLst>
                  <a:outerShdw blurRad="38100" dist="38100" dir="2700000" algn="tl">
                    <a:srgbClr val="C0C0C0"/>
                  </a:outerShdw>
                </a:effectLst>
              </a:rPr>
              <a:t>int </a:t>
            </a:r>
            <a:r>
              <a:rPr lang="en-US" altLang="zh-CN" sz="1800" noProof="1">
                <a:solidFill>
                  <a:schemeClr val="tx1"/>
                </a:solidFill>
                <a:effectLst>
                  <a:outerShdw blurRad="38100" dist="38100" dir="2700000" algn="tl">
                    <a:srgbClr val="C0C0C0"/>
                  </a:outerShdw>
                </a:effectLst>
              </a:rPr>
              <a:t>age;</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a:t>
            </a:r>
            <a:r>
              <a:rPr lang="en-US" altLang="zh-CN" sz="1800" noProof="1">
                <a:effectLst>
                  <a:outerShdw blurRad="38100" dist="38100" dir="2700000" algn="tl">
                    <a:srgbClr val="C0C0C0"/>
                  </a:outerShdw>
                </a:effectLst>
              </a:rPr>
              <a:t>char</a:t>
            </a:r>
            <a:r>
              <a:rPr lang="en-US" altLang="zh-CN" sz="1800" noProof="1">
                <a:solidFill>
                  <a:schemeClr val="tx1"/>
                </a:solidFill>
                <a:effectLst>
                  <a:outerShdw blurRad="38100" dist="38100" dir="2700000" algn="tl">
                    <a:srgbClr val="C0C0C0"/>
                  </a:outerShdw>
                </a:effectLst>
              </a:rPr>
              <a:t> *name; </a:t>
            </a:r>
            <a:r>
              <a:rPr lang="en-US" altLang="zh-CN" sz="1800" dirty="0">
                <a:solidFill>
                  <a:schemeClr val="tx1"/>
                </a:solidFill>
                <a:effectLst>
                  <a:outerShdw blurRad="38100" dist="38100" dir="2700000" algn="tl">
                    <a:srgbClr val="C0C0C0"/>
                  </a:outerShdw>
                </a:effectLst>
              </a:rPr>
              <a:t>	</a:t>
            </a:r>
            <a:r>
              <a:rPr lang="en-US" altLang="zh-CN" sz="1800" dirty="0">
                <a:solidFill>
                  <a:srgbClr val="008000"/>
                </a:solidFill>
                <a:effectLst>
                  <a:outerShdw blurRad="38100" dist="38100" dir="2700000" algn="tl">
                    <a:srgbClr val="C0C0C0"/>
                  </a:outerShdw>
                </a:effectLst>
              </a:rPr>
              <a:t>// </a:t>
            </a:r>
            <a:r>
              <a:rPr lang="zh-CN" altLang="en-US" sz="1800" dirty="0">
                <a:solidFill>
                  <a:srgbClr val="008000"/>
                </a:solidFill>
                <a:effectLst>
                  <a:outerShdw blurRad="38100" dist="38100" dir="2700000" algn="tl">
                    <a:srgbClr val="C0C0C0"/>
                  </a:outerShdw>
                </a:effectLst>
              </a:rPr>
              <a:t>注意这里，有指针</a:t>
            </a:r>
            <a:endParaRPr lang="zh-CN" altLang="zh-CN" sz="1800" dirty="0">
              <a:solidFill>
                <a:srgbClr val="008000"/>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effectLst>
                  <a:outerShdw blurRad="38100" dist="38100" dir="2700000" algn="tl">
                    <a:srgbClr val="C0C0C0"/>
                  </a:outerShdw>
                </a:effectLst>
              </a:rPr>
              <a:t>public:</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Student(</a:t>
            </a:r>
            <a:r>
              <a:rPr lang="en-US" altLang="zh-CN" sz="1800" noProof="1">
                <a:effectLst>
                  <a:outerShdw blurRad="38100" dist="38100" dir="2700000" algn="tl">
                    <a:srgbClr val="C0C0C0"/>
                  </a:outerShdw>
                </a:effectLst>
              </a:rPr>
              <a:t>int</a:t>
            </a:r>
            <a:r>
              <a:rPr lang="en-US" altLang="zh-CN" sz="1800" noProof="1">
                <a:solidFill>
                  <a:schemeClr val="tx1"/>
                </a:solidFill>
                <a:effectLst>
                  <a:outerShdw blurRad="38100" dist="38100" dir="2700000" algn="tl">
                    <a:srgbClr val="C0C0C0"/>
                  </a:outerShdw>
                </a:effectLst>
              </a:rPr>
              <a:t> a, </a:t>
            </a:r>
            <a:r>
              <a:rPr lang="en-US" altLang="zh-CN" sz="1800" noProof="1">
                <a:effectLst>
                  <a:outerShdw blurRad="38100" dist="38100" dir="2700000" algn="tl">
                    <a:srgbClr val="C0C0C0"/>
                  </a:outerShdw>
                </a:effectLst>
              </a:rPr>
              <a:t>char</a:t>
            </a:r>
            <a:r>
              <a:rPr lang="en-US" altLang="zh-CN" sz="1800" noProof="1">
                <a:solidFill>
                  <a:schemeClr val="tx1"/>
                </a:solidFill>
                <a:effectLst>
                  <a:outerShdw blurRad="38100" dist="38100" dir="2700000" algn="tl">
                    <a:srgbClr val="C0C0C0"/>
                  </a:outerShdw>
                </a:effectLst>
              </a:rPr>
              <a:t>* n);</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~Student();</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a:t>
            </a:r>
            <a:r>
              <a:rPr lang="en-US" altLang="zh-CN" sz="1800" noProof="1">
                <a:effectLst>
                  <a:outerShdw blurRad="38100" dist="38100" dir="2700000" algn="tl">
                    <a:srgbClr val="C0C0C0"/>
                  </a:outerShdw>
                </a:effectLst>
              </a:rPr>
              <a:t>void</a:t>
            </a:r>
            <a:r>
              <a:rPr lang="en-US" altLang="zh-CN" sz="1800" noProof="1">
                <a:solidFill>
                  <a:schemeClr val="tx1"/>
                </a:solidFill>
                <a:effectLst>
                  <a:outerShdw blurRad="38100" dist="38100" dir="2700000" algn="tl">
                    <a:srgbClr val="C0C0C0"/>
                  </a:outerShdw>
                </a:effectLst>
              </a:rPr>
              <a:t> Print();</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a:t>
            </a:r>
            <a:r>
              <a:rPr lang="en-US" altLang="zh-CN" sz="1800" dirty="0">
                <a:solidFill>
                  <a:schemeClr val="tx1"/>
                </a:solidFill>
                <a:effectLst>
                  <a:outerShdw blurRad="38100" dist="38100" dir="2700000" algn="tl">
                    <a:srgbClr val="C0C0C0"/>
                  </a:outerShdw>
                </a:effectLst>
              </a:rPr>
              <a:t>	</a:t>
            </a:r>
            <a:r>
              <a:rPr lang="en-US" altLang="zh-CN" sz="1800" dirty="0">
                <a:effectLst>
                  <a:outerShdw blurRad="38100" dist="38100" dir="2700000" algn="tl">
                    <a:srgbClr val="C0C0C0"/>
                  </a:outerShdw>
                </a:effectLst>
              </a:rPr>
              <a:t>	</a:t>
            </a:r>
            <a:r>
              <a:rPr lang="en-US" altLang="zh-CN" sz="1800" dirty="0">
                <a:solidFill>
                  <a:srgbClr val="008000"/>
                </a:solidFill>
                <a:effectLst>
                  <a:outerShdw blurRad="38100" dist="38100" dir="2700000" algn="tl">
                    <a:srgbClr val="C0C0C0"/>
                  </a:outerShdw>
                </a:effectLst>
              </a:rPr>
              <a:t>// </a:t>
            </a:r>
            <a:r>
              <a:rPr lang="zh-CN" altLang="en-US" sz="1800" dirty="0">
                <a:solidFill>
                  <a:srgbClr val="008000"/>
                </a:solidFill>
                <a:effectLst>
                  <a:outerShdw blurRad="38100" dist="38100" dir="2700000" algn="tl">
                    <a:srgbClr val="C0C0C0"/>
                  </a:outerShdw>
                </a:effectLst>
              </a:rPr>
              <a:t>待续</a:t>
            </a:r>
            <a:r>
              <a:rPr lang="en-US" altLang="zh-CN" sz="1800" dirty="0">
                <a:solidFill>
                  <a:srgbClr val="008000"/>
                </a:solidFill>
                <a:effectLst>
                  <a:outerShdw blurRad="38100" dist="38100" dir="2700000" algn="tl">
                    <a:srgbClr val="C0C0C0"/>
                  </a:outerShdw>
                </a:effectLst>
              </a:rPr>
              <a:t>…</a:t>
            </a:r>
          </a:p>
        </p:txBody>
      </p:sp>
    </p:spTree>
    <p:extLst>
      <p:ext uri="{BB962C8B-B14F-4D97-AF65-F5344CB8AC3E}">
        <p14:creationId xmlns:p14="http://schemas.microsoft.com/office/powerpoint/2010/main" val="3198193039"/>
      </p:ext>
    </p:extLst>
  </p:cSld>
  <p:clrMapOvr>
    <a:masterClrMapping/>
  </p:clrMapOvr>
  <p:transition spd="slow">
    <p:cove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27584" y="123478"/>
            <a:ext cx="3898776" cy="42155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3 </a:t>
            </a:r>
            <a:r>
              <a:rPr lang="zh-CN" altLang="en-US" sz="2800" dirty="0" smtClean="0"/>
              <a:t>浅拷贝与深拷贝（续）</a:t>
            </a:r>
          </a:p>
        </p:txBody>
      </p:sp>
      <p:sp>
        <p:nvSpPr>
          <p:cNvPr id="3" name="Rectangle 4"/>
          <p:cNvSpPr>
            <a:spLocks noChangeArrowheads="1"/>
          </p:cNvSpPr>
          <p:nvPr/>
        </p:nvSpPr>
        <p:spPr bwMode="auto">
          <a:xfrm>
            <a:off x="683568" y="987574"/>
            <a:ext cx="6696744" cy="3816424"/>
          </a:xfrm>
          <a:prstGeom prst="rect">
            <a:avLst/>
          </a:prstGeom>
          <a:solidFill>
            <a:srgbClr val="FFFFFF">
              <a:alpha val="0"/>
            </a:srgbClr>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itchFamily="34" charset="0"/>
                <a:ea typeface="黑体" pitchFamily="2" charset="-122"/>
              </a:defRPr>
            </a:lvl1pPr>
            <a:lvl2pPr marL="742950" indent="-285750">
              <a:buClr>
                <a:schemeClr val="hlink"/>
              </a:buClr>
              <a:buSzPct val="55000"/>
              <a:buChar char="n"/>
              <a:defRPr sz="2800">
                <a:solidFill>
                  <a:schemeClr val="tx1"/>
                </a:solidFill>
                <a:latin typeface="Tahoma" pitchFamily="34" charset="0"/>
                <a:ea typeface="宋体" pitchFamily="2" charset="-122"/>
              </a:defRPr>
            </a:lvl2pPr>
            <a:lvl3pPr marL="1143000" indent="-228600">
              <a:buSzPct val="50000"/>
              <a:buChar char="n"/>
              <a:defRPr sz="2400">
                <a:solidFill>
                  <a:schemeClr val="tx1"/>
                </a:solidFill>
                <a:latin typeface="Tahoma" pitchFamily="34" charset="0"/>
                <a:ea typeface="宋体" pitchFamily="2" charset="-122"/>
              </a:defRPr>
            </a:lvl3pPr>
            <a:lvl4pPr marL="1600200" indent="-228600">
              <a:buClr>
                <a:schemeClr val="accent2"/>
              </a:buClr>
              <a:buSzPct val="55000"/>
              <a:buChar char="n"/>
              <a:defRPr sz="2000">
                <a:solidFill>
                  <a:schemeClr val="tx1"/>
                </a:solidFill>
                <a:latin typeface="Tahoma" pitchFamily="34" charset="0"/>
                <a:ea typeface="宋体" pitchFamily="2" charset="-122"/>
              </a:defRPr>
            </a:lvl4pPr>
            <a:lvl5pPr marL="2057400" indent="-228600">
              <a:buClr>
                <a:schemeClr val="accent1"/>
              </a:buClr>
              <a:buSzPct val="50000"/>
              <a:buChar char="n"/>
              <a:defRPr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Student::Student(</a:t>
            </a:r>
            <a:r>
              <a:rPr lang="en-US" altLang="zh-CN" sz="1800" noProof="1">
                <a:solidFill>
                  <a:schemeClr val="folHlink"/>
                </a:solidFill>
                <a:effectLst>
                  <a:outerShdw blurRad="38100" dist="38100" dir="2700000" algn="tl">
                    <a:srgbClr val="C0C0C0"/>
                  </a:outerShdw>
                </a:effectLst>
              </a:rPr>
              <a:t>int</a:t>
            </a:r>
            <a:r>
              <a:rPr lang="en-US" altLang="zh-CN" sz="1800" noProof="1">
                <a:solidFill>
                  <a:schemeClr val="tx1"/>
                </a:solidFill>
                <a:effectLst>
                  <a:outerShdw blurRad="38100" dist="38100" dir="2700000" algn="tl">
                    <a:srgbClr val="C0C0C0"/>
                  </a:outerShdw>
                </a:effectLst>
              </a:rPr>
              <a:t> a, </a:t>
            </a:r>
            <a:r>
              <a:rPr lang="en-US" altLang="zh-CN" sz="1800" noProof="1">
                <a:solidFill>
                  <a:schemeClr val="folHlink"/>
                </a:solidFill>
                <a:effectLst>
                  <a:outerShdw blurRad="38100" dist="38100" dir="2700000" algn="tl">
                    <a:srgbClr val="C0C0C0"/>
                  </a:outerShdw>
                </a:effectLst>
              </a:rPr>
              <a:t>char</a:t>
            </a:r>
            <a:r>
              <a:rPr lang="en-US" altLang="zh-CN" sz="1800" noProof="1">
                <a:solidFill>
                  <a:schemeClr val="tx1"/>
                </a:solidFill>
                <a:effectLst>
                  <a:outerShdw blurRad="38100" dist="38100" dir="2700000" algn="tl">
                    <a:srgbClr val="C0C0C0"/>
                  </a:outerShdw>
                </a:effectLst>
              </a:rPr>
              <a:t>* n)</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age=a;</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name=</a:t>
            </a:r>
            <a:r>
              <a:rPr lang="en-US" altLang="zh-CN" sz="1800" noProof="1">
                <a:solidFill>
                  <a:schemeClr val="folHlink"/>
                </a:solidFill>
                <a:effectLst>
                  <a:outerShdw blurRad="38100" dist="38100" dir="2700000" algn="tl">
                    <a:srgbClr val="C0C0C0"/>
                  </a:outerShdw>
                </a:effectLst>
              </a:rPr>
              <a:t>new</a:t>
            </a:r>
            <a:r>
              <a:rPr lang="en-US" altLang="zh-CN" sz="1800" noProof="1">
                <a:solidFill>
                  <a:schemeClr val="tx1"/>
                </a:solidFill>
                <a:effectLst>
                  <a:outerShdw blurRad="38100" dist="38100" dir="2700000" algn="tl">
                    <a:srgbClr val="C0C0C0"/>
                  </a:outerShdw>
                </a:effectLst>
              </a:rPr>
              <a:t> </a:t>
            </a:r>
            <a:r>
              <a:rPr lang="en-US" altLang="zh-CN" sz="1800" noProof="1">
                <a:solidFill>
                  <a:schemeClr val="folHlink"/>
                </a:solidFill>
                <a:effectLst>
                  <a:outerShdw blurRad="38100" dist="38100" dir="2700000" algn="tl">
                    <a:srgbClr val="C0C0C0"/>
                  </a:outerShdw>
                </a:effectLst>
              </a:rPr>
              <a:t>char</a:t>
            </a:r>
            <a:r>
              <a:rPr lang="en-US" altLang="zh-CN" sz="1800" noProof="1">
                <a:solidFill>
                  <a:schemeClr val="tx1"/>
                </a:solidFill>
                <a:effectLst>
                  <a:outerShdw blurRad="38100" dist="38100" dir="2700000" algn="tl">
                    <a:srgbClr val="C0C0C0"/>
                  </a:outerShdw>
                </a:effectLst>
              </a:rPr>
              <a:t>[strlen(n)+1];</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strcpy(name,n);</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Student::~Student()</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a:t>
            </a:r>
            <a:r>
              <a:rPr lang="en-US" altLang="zh-CN" sz="1800" noProof="1">
                <a:solidFill>
                  <a:schemeClr val="folHlink"/>
                </a:solidFill>
                <a:effectLst>
                  <a:outerShdw blurRad="38100" dist="38100" dir="2700000" algn="tl">
                    <a:srgbClr val="C0C0C0"/>
                  </a:outerShdw>
                </a:effectLst>
              </a:rPr>
              <a:t>delete</a:t>
            </a:r>
            <a:r>
              <a:rPr lang="en-US" altLang="zh-CN" sz="1800" noProof="1">
                <a:solidFill>
                  <a:schemeClr val="tx1"/>
                </a:solidFill>
                <a:effectLst>
                  <a:outerShdw blurRad="38100" dist="38100" dir="2700000" algn="tl">
                    <a:srgbClr val="C0C0C0"/>
                  </a:outerShdw>
                </a:effectLst>
              </a:rPr>
              <a:t> []name;</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a:t>
            </a:r>
          </a:p>
          <a:p>
            <a:pPr>
              <a:buFont typeface="Wingdings" panose="05000000000000000000" pitchFamily="2" charset="2"/>
              <a:buNone/>
              <a:defRPr/>
            </a:pPr>
            <a:r>
              <a:rPr lang="en-US" altLang="zh-CN" sz="1800">
                <a:solidFill>
                  <a:srgbClr val="008000"/>
                </a:solidFill>
                <a:effectLst>
                  <a:outerShdw blurRad="38100" dist="38100" dir="2700000" algn="tl">
                    <a:srgbClr val="C0C0C0"/>
                  </a:outerShdw>
                </a:effectLst>
              </a:rPr>
              <a:t>// </a:t>
            </a:r>
            <a:r>
              <a:rPr lang="zh-CN" altLang="en-US" sz="1800">
                <a:solidFill>
                  <a:srgbClr val="008000"/>
                </a:solidFill>
                <a:effectLst>
                  <a:outerShdw blurRad="38100" dist="38100" dir="2700000" algn="tl">
                    <a:srgbClr val="C0C0C0"/>
                  </a:outerShdw>
                </a:effectLst>
              </a:rPr>
              <a:t>待续</a:t>
            </a:r>
            <a:r>
              <a:rPr lang="en-US" altLang="zh-CN" sz="1800">
                <a:solidFill>
                  <a:srgbClr val="008000"/>
                </a:solidFill>
                <a:effectLst>
                  <a:outerShdw blurRad="38100" dist="38100" dir="2700000" algn="tl">
                    <a:srgbClr val="C0C0C0"/>
                  </a:outerShdw>
                </a:effectLst>
              </a:rPr>
              <a:t>…</a:t>
            </a:r>
          </a:p>
        </p:txBody>
      </p:sp>
    </p:spTree>
    <p:extLst>
      <p:ext uri="{BB962C8B-B14F-4D97-AF65-F5344CB8AC3E}">
        <p14:creationId xmlns:p14="http://schemas.microsoft.com/office/powerpoint/2010/main" val="4288945794"/>
      </p:ext>
    </p:extLst>
  </p:cSld>
  <p:clrMapOvr>
    <a:masterClrMapping/>
  </p:clrMapOvr>
  <p:transition spd="slow">
    <p:cove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a:xfrm>
            <a:off x="899592" y="0"/>
            <a:ext cx="4042792" cy="493563"/>
          </a:xfrm>
          <a:prstGeom prst="rect">
            <a:avLst/>
          </a:prstGeom>
          <a:noFill/>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3 </a:t>
            </a:r>
            <a:r>
              <a:rPr lang="zh-CN" altLang="en-US" sz="2800" dirty="0" smtClean="0"/>
              <a:t>浅拷贝与深拷贝（续）</a:t>
            </a:r>
          </a:p>
        </p:txBody>
      </p:sp>
      <p:sp>
        <p:nvSpPr>
          <p:cNvPr id="3" name="Rectangle 5"/>
          <p:cNvSpPr>
            <a:spLocks noChangeArrowheads="1"/>
          </p:cNvSpPr>
          <p:nvPr/>
        </p:nvSpPr>
        <p:spPr bwMode="auto">
          <a:xfrm>
            <a:off x="1043608" y="915566"/>
            <a:ext cx="5669756" cy="3618310"/>
          </a:xfrm>
          <a:prstGeom prst="rect">
            <a:avLst/>
          </a:prstGeom>
          <a:solidFill>
            <a:srgbClr val="FFFFFF">
              <a:alpha val="0"/>
            </a:srgbClr>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itchFamily="34" charset="0"/>
                <a:ea typeface="黑体" pitchFamily="2" charset="-122"/>
              </a:defRPr>
            </a:lvl1pPr>
            <a:lvl2pPr marL="742950" indent="-285750">
              <a:buClr>
                <a:schemeClr val="hlink"/>
              </a:buClr>
              <a:buSzPct val="55000"/>
              <a:buChar char="n"/>
              <a:defRPr sz="2800">
                <a:solidFill>
                  <a:schemeClr val="tx1"/>
                </a:solidFill>
                <a:latin typeface="Tahoma" pitchFamily="34" charset="0"/>
                <a:ea typeface="宋体" pitchFamily="2" charset="-122"/>
              </a:defRPr>
            </a:lvl2pPr>
            <a:lvl3pPr marL="1143000" indent="-228600">
              <a:buSzPct val="50000"/>
              <a:buChar char="n"/>
              <a:defRPr sz="2400">
                <a:solidFill>
                  <a:schemeClr val="tx1"/>
                </a:solidFill>
                <a:latin typeface="Tahoma" pitchFamily="34" charset="0"/>
                <a:ea typeface="宋体" pitchFamily="2" charset="-122"/>
              </a:defRPr>
            </a:lvl3pPr>
            <a:lvl4pPr marL="1600200" indent="-228600">
              <a:buClr>
                <a:schemeClr val="accent2"/>
              </a:buClr>
              <a:buSzPct val="55000"/>
              <a:buChar char="n"/>
              <a:defRPr sz="2000">
                <a:solidFill>
                  <a:schemeClr val="tx1"/>
                </a:solidFill>
                <a:latin typeface="Tahoma" pitchFamily="34" charset="0"/>
                <a:ea typeface="宋体" pitchFamily="2" charset="-122"/>
              </a:defRPr>
            </a:lvl4pPr>
            <a:lvl5pPr marL="2057400" indent="-228600">
              <a:buClr>
                <a:schemeClr val="accent1"/>
              </a:buClr>
              <a:buSzPct val="50000"/>
              <a:buChar char="n"/>
              <a:defRPr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buFont typeface="Wingdings" panose="05000000000000000000" pitchFamily="2" charset="2"/>
              <a:buNone/>
              <a:defRPr/>
            </a:pPr>
            <a:r>
              <a:rPr lang="en-US" altLang="zh-CN" sz="1800" noProof="1">
                <a:solidFill>
                  <a:schemeClr val="folHlink"/>
                </a:solidFill>
                <a:effectLst>
                  <a:outerShdw blurRad="38100" dist="38100" dir="2700000" algn="tl">
                    <a:srgbClr val="C0C0C0"/>
                  </a:outerShdw>
                </a:effectLst>
              </a:rPr>
              <a:t>void</a:t>
            </a:r>
            <a:r>
              <a:rPr lang="en-US" altLang="zh-CN" sz="1800" noProof="1">
                <a:solidFill>
                  <a:schemeClr val="tx1"/>
                </a:solidFill>
                <a:effectLst>
                  <a:outerShdw blurRad="38100" dist="38100" dir="2700000" algn="tl">
                    <a:srgbClr val="C0C0C0"/>
                  </a:outerShdw>
                </a:effectLst>
              </a:rPr>
              <a:t> Student::Print()</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cout&lt;&lt;"Age:"&lt;&lt;age&lt;&lt;endl;</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cout&lt;&lt;"Name:"&lt;&lt;name&lt;&lt;endl;</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a:t>
            </a:r>
          </a:p>
          <a:p>
            <a:pPr>
              <a:buFont typeface="Wingdings" panose="05000000000000000000" pitchFamily="2" charset="2"/>
              <a:buNone/>
              <a:defRPr/>
            </a:pPr>
            <a:r>
              <a:rPr lang="en-US" altLang="zh-CN" sz="1800">
                <a:solidFill>
                  <a:schemeClr val="folHlink"/>
                </a:solidFill>
                <a:effectLst>
                  <a:outerShdw blurRad="38100" dist="38100" dir="2700000" algn="tl">
                    <a:srgbClr val="C0C0C0"/>
                  </a:outerShdw>
                </a:effectLst>
              </a:rPr>
              <a:t>void</a:t>
            </a:r>
            <a:r>
              <a:rPr lang="en-US" altLang="zh-CN" sz="1800" noProof="1">
                <a:solidFill>
                  <a:schemeClr val="tx1"/>
                </a:solidFill>
                <a:effectLst>
                  <a:outerShdw blurRad="38100" dist="38100" dir="2700000" algn="tl">
                    <a:srgbClr val="C0C0C0"/>
                  </a:outerShdw>
                </a:effectLst>
              </a:rPr>
              <a:t> main()</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Student stu</a:t>
            </a:r>
            <a:r>
              <a:rPr lang="en-US" altLang="zh-CN" sz="1800">
                <a:solidFill>
                  <a:schemeClr val="tx1"/>
                </a:solidFill>
                <a:effectLst>
                  <a:outerShdw blurRad="38100" dist="38100" dir="2700000" algn="tl">
                    <a:srgbClr val="C0C0C0"/>
                  </a:outerShdw>
                </a:effectLst>
              </a:rPr>
              <a:t>1</a:t>
            </a:r>
            <a:r>
              <a:rPr lang="en-US" altLang="zh-CN" sz="1800" noProof="1">
                <a:solidFill>
                  <a:schemeClr val="tx1"/>
                </a:solidFill>
                <a:effectLst>
                  <a:outerShdw blurRad="38100" dist="38100" dir="2700000" algn="tl">
                    <a:srgbClr val="C0C0C0"/>
                  </a:outerShdw>
                </a:effectLst>
              </a:rPr>
              <a:t>(20,"liu");</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Student stu2(stu);</a:t>
            </a:r>
            <a:r>
              <a:rPr lang="en-US" altLang="zh-CN" sz="1800">
                <a:solidFill>
                  <a:schemeClr val="tx1"/>
                </a:solidFill>
                <a:effectLst>
                  <a:outerShdw blurRad="38100" dist="38100" dir="2700000" algn="tl">
                    <a:srgbClr val="C0C0C0"/>
                  </a:outerShdw>
                </a:effectLst>
              </a:rPr>
              <a:t>	</a:t>
            </a:r>
            <a:endParaRPr lang="zh-CN" altLang="zh-CN" sz="1800">
              <a:solidFill>
                <a:schemeClr val="tx1"/>
              </a:solidFill>
              <a:effectLst>
                <a:outerShdw blurRad="38100" dist="38100" dir="2700000" algn="tl">
                  <a:srgbClr val="C0C0C0"/>
                </a:outerShdw>
              </a:effectLst>
            </a:endParaRPr>
          </a:p>
          <a:p>
            <a:pPr>
              <a:buFont typeface="Wingdings" panose="05000000000000000000" pitchFamily="2" charset="2"/>
              <a:buNone/>
              <a:defRPr/>
            </a:pPr>
            <a:r>
              <a:rPr lang="zh-CN" altLang="zh-CN" sz="1800" noProof="1">
                <a:solidFill>
                  <a:schemeClr val="tx1"/>
                </a:solidFill>
                <a:effectLst>
                  <a:outerShdw blurRad="38100" dist="38100" dir="2700000" algn="tl">
                    <a:srgbClr val="C0C0C0"/>
                  </a:outerShdw>
                </a:effectLst>
              </a:rPr>
              <a:t>}</a:t>
            </a:r>
            <a:endParaRPr lang="en-US" altLang="zh-CN" sz="1800">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a:solidFill>
                  <a:srgbClr val="008000"/>
                </a:solidFill>
                <a:effectLst>
                  <a:outerShdw blurRad="38100" dist="38100" dir="2700000" algn="tl">
                    <a:srgbClr val="C0C0C0"/>
                  </a:outerShdw>
                </a:effectLst>
              </a:rPr>
              <a:t>// </a:t>
            </a:r>
            <a:r>
              <a:rPr lang="zh-CN" altLang="en-US" sz="1800">
                <a:solidFill>
                  <a:srgbClr val="008000"/>
                </a:solidFill>
                <a:effectLst>
                  <a:outerShdw blurRad="38100" dist="38100" dir="2700000" algn="tl">
                    <a:srgbClr val="C0C0C0"/>
                  </a:outerShdw>
                </a:effectLst>
              </a:rPr>
              <a:t>该程序能正确运行吗？</a:t>
            </a:r>
          </a:p>
        </p:txBody>
      </p:sp>
    </p:spTree>
    <p:extLst>
      <p:ext uri="{BB962C8B-B14F-4D97-AF65-F5344CB8AC3E}">
        <p14:creationId xmlns:p14="http://schemas.microsoft.com/office/powerpoint/2010/main" val="4132068072"/>
      </p:ext>
    </p:extLst>
  </p:cSld>
  <p:clrMapOvr>
    <a:masterClrMapping/>
  </p:clrMapOvr>
  <p:transition spd="slow">
    <p:cove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043608" y="123478"/>
            <a:ext cx="4042792" cy="34954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3 </a:t>
            </a:r>
            <a:r>
              <a:rPr lang="zh-CN" altLang="en-US" sz="2800" dirty="0" smtClean="0"/>
              <a:t>浅拷贝与深拷贝（续）</a:t>
            </a:r>
          </a:p>
        </p:txBody>
      </p:sp>
      <p:sp>
        <p:nvSpPr>
          <p:cNvPr id="3" name="Rectangle 3"/>
          <p:cNvSpPr txBox="1">
            <a:spLocks noChangeArrowheads="1"/>
          </p:cNvSpPr>
          <p:nvPr/>
        </p:nvSpPr>
        <p:spPr>
          <a:xfrm>
            <a:off x="395536" y="771550"/>
            <a:ext cx="8229600" cy="339447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r>
              <a:rPr lang="zh-CN" altLang="en-US" sz="2400" dirty="0" smtClean="0"/>
              <a:t>当类中</a:t>
            </a:r>
            <a:r>
              <a:rPr lang="zh-CN" altLang="en-US" sz="2400" dirty="0" smtClean="0">
                <a:solidFill>
                  <a:schemeClr val="hlink"/>
                </a:solidFill>
              </a:rPr>
              <a:t>有指针</a:t>
            </a:r>
            <a:r>
              <a:rPr lang="zh-CN" altLang="en-US" sz="2400" dirty="0" smtClean="0"/>
              <a:t>数据成员时，并且为其开辟了空间，</a:t>
            </a:r>
            <a:r>
              <a:rPr lang="zh-CN" altLang="en-US" sz="2400" dirty="0" smtClean="0">
                <a:solidFill>
                  <a:schemeClr val="hlink"/>
                </a:solidFill>
              </a:rPr>
              <a:t>浅拷贝会出现问题</a:t>
            </a:r>
            <a:r>
              <a:rPr lang="zh-CN" altLang="en-US" sz="2400" dirty="0" smtClean="0"/>
              <a:t>！</a:t>
            </a:r>
          </a:p>
          <a:p>
            <a:pPr>
              <a:defRPr/>
            </a:pPr>
            <a:r>
              <a:rPr lang="zh-CN" altLang="en-US" sz="2400" dirty="0" smtClean="0"/>
              <a:t>程序使用了系统默认的拷贝构造函数</a:t>
            </a:r>
          </a:p>
          <a:p>
            <a:pPr>
              <a:buFont typeface="Wingdings" panose="05000000000000000000" pitchFamily="2" charset="2"/>
              <a:buNone/>
              <a:defRPr/>
            </a:pPr>
            <a:r>
              <a:rPr lang="zh-CN" altLang="en-US" sz="2400" dirty="0" smtClean="0"/>
              <a:t>	 </a:t>
            </a:r>
            <a:r>
              <a:rPr lang="en-US" altLang="zh-CN" sz="2400" noProof="1" smtClean="0">
                <a:solidFill>
                  <a:schemeClr val="folHlink"/>
                </a:solidFill>
                <a:effectLst>
                  <a:outerShdw blurRad="38100" dist="38100" dir="2700000" algn="tl">
                    <a:srgbClr val="C0C0C0"/>
                  </a:outerShdw>
                </a:effectLst>
              </a:rPr>
              <a:t>Student stu2(stu);</a:t>
            </a:r>
            <a:endParaRPr lang="en-US" altLang="zh-CN" sz="2400" dirty="0" smtClean="0">
              <a:solidFill>
                <a:schemeClr val="folHlink"/>
              </a:solidFill>
              <a:effectLst>
                <a:outerShdw blurRad="38100" dist="38100" dir="2700000" algn="tl">
                  <a:srgbClr val="C0C0C0"/>
                </a:outerShdw>
              </a:effectLst>
            </a:endParaRPr>
          </a:p>
          <a:p>
            <a:pPr>
              <a:buFont typeface="Wingdings" panose="05000000000000000000" pitchFamily="2" charset="2"/>
              <a:buNone/>
              <a:defRPr/>
            </a:pPr>
            <a:r>
              <a:rPr lang="en-US" altLang="zh-CN" sz="2400" dirty="0" smtClean="0">
                <a:solidFill>
                  <a:schemeClr val="folHlink"/>
                </a:solidFill>
                <a:effectLst>
                  <a:outerShdw blurRad="38100" dist="38100" dir="2700000" algn="tl">
                    <a:srgbClr val="C0C0C0"/>
                  </a:outerShdw>
                </a:effectLst>
              </a:rPr>
              <a:t>	</a:t>
            </a:r>
            <a:r>
              <a:rPr lang="zh-CN" altLang="en-US" sz="2400" dirty="0" smtClean="0">
                <a:solidFill>
                  <a:schemeClr val="folHlink"/>
                </a:solidFill>
                <a:effectLst>
                  <a:outerShdw blurRad="38100" dist="38100" dir="2700000" algn="tl">
                    <a:srgbClr val="C0C0C0"/>
                  </a:outerShdw>
                </a:effectLst>
              </a:rPr>
              <a:t>默认拷贝构造函数完成</a:t>
            </a:r>
            <a:r>
              <a:rPr lang="en-US" altLang="zh-CN" sz="2400" dirty="0" err="1" smtClean="0">
                <a:solidFill>
                  <a:schemeClr val="folHlink"/>
                </a:solidFill>
                <a:effectLst>
                  <a:outerShdw blurRad="38100" dist="38100" dir="2700000" algn="tl">
                    <a:srgbClr val="C0C0C0"/>
                  </a:outerShdw>
                </a:effectLst>
              </a:rPr>
              <a:t>stu</a:t>
            </a:r>
            <a:r>
              <a:rPr lang="zh-CN" altLang="en-US" sz="2400" dirty="0" smtClean="0">
                <a:solidFill>
                  <a:schemeClr val="folHlink"/>
                </a:solidFill>
                <a:effectLst>
                  <a:outerShdw blurRad="38100" dist="38100" dir="2700000" algn="tl">
                    <a:srgbClr val="C0C0C0"/>
                  </a:outerShdw>
                </a:effectLst>
              </a:rPr>
              <a:t>到</a:t>
            </a:r>
            <a:r>
              <a:rPr lang="en-US" altLang="zh-CN" sz="2400" dirty="0" smtClean="0">
                <a:solidFill>
                  <a:schemeClr val="folHlink"/>
                </a:solidFill>
                <a:effectLst>
                  <a:outerShdw blurRad="38100" dist="38100" dir="2700000" algn="tl">
                    <a:srgbClr val="C0C0C0"/>
                  </a:outerShdw>
                </a:effectLst>
              </a:rPr>
              <a:t>stu2</a:t>
            </a:r>
            <a:r>
              <a:rPr lang="zh-CN" altLang="en-US" sz="2400" dirty="0" smtClean="0">
                <a:solidFill>
                  <a:schemeClr val="folHlink"/>
                </a:solidFill>
                <a:effectLst>
                  <a:outerShdw blurRad="38100" dist="38100" dir="2700000" algn="tl">
                    <a:srgbClr val="C0C0C0"/>
                  </a:outerShdw>
                </a:effectLst>
              </a:rPr>
              <a:t>的</a:t>
            </a:r>
            <a:r>
              <a:rPr lang="zh-CN" altLang="en-US" sz="2400" dirty="0" smtClean="0">
                <a:solidFill>
                  <a:schemeClr val="hlink"/>
                </a:solidFill>
                <a:effectLst>
                  <a:outerShdw blurRad="38100" dist="38100" dir="2700000" algn="tl">
                    <a:srgbClr val="C0C0C0"/>
                  </a:outerShdw>
                </a:effectLst>
              </a:rPr>
              <a:t>逐位复制（浅拷贝）</a:t>
            </a:r>
          </a:p>
          <a:p>
            <a:pPr>
              <a:defRPr/>
            </a:pPr>
            <a:r>
              <a:rPr lang="zh-CN" altLang="en-US" sz="2400" dirty="0" smtClean="0"/>
              <a:t>浅拷贝在</a:t>
            </a:r>
            <a:r>
              <a:rPr lang="zh-CN" altLang="en-US" sz="2400" dirty="0" smtClean="0">
                <a:solidFill>
                  <a:schemeClr val="hlink"/>
                </a:solidFill>
              </a:rPr>
              <a:t>对象释放</a:t>
            </a:r>
            <a:r>
              <a:rPr lang="zh-CN" altLang="en-US" sz="2400" dirty="0" smtClean="0"/>
              <a:t>时会出现问题</a:t>
            </a:r>
          </a:p>
          <a:p>
            <a:pPr>
              <a:defRPr/>
            </a:pPr>
            <a:endParaRPr lang="zh-CN" altLang="en-US" dirty="0" smtClean="0"/>
          </a:p>
          <a:p>
            <a:pPr>
              <a:defRPr/>
            </a:pPr>
            <a:endParaRPr lang="en-US" altLang="zh-CN" dirty="0" smtClean="0"/>
          </a:p>
        </p:txBody>
      </p:sp>
    </p:spTree>
    <p:extLst>
      <p:ext uri="{BB962C8B-B14F-4D97-AF65-F5344CB8AC3E}">
        <p14:creationId xmlns:p14="http://schemas.microsoft.com/office/powerpoint/2010/main" val="3954755688"/>
      </p:ext>
    </p:extLst>
  </p:cSld>
  <p:clrMapOvr>
    <a:masterClrMapping/>
  </p:clrMapOvr>
  <p:transition spd="slow">
    <p:cove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482180" y="149723"/>
            <a:ext cx="3600772" cy="417911"/>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3 </a:t>
            </a:r>
            <a:r>
              <a:rPr lang="zh-CN" altLang="en-US" sz="2800" dirty="0" smtClean="0"/>
              <a:t>浅拷贝与深拷贝（续）</a:t>
            </a:r>
          </a:p>
        </p:txBody>
      </p:sp>
      <p:sp>
        <p:nvSpPr>
          <p:cNvPr id="3" name="Text Box 4"/>
          <p:cNvSpPr txBox="1">
            <a:spLocks noChangeArrowheads="1"/>
          </p:cNvSpPr>
          <p:nvPr/>
        </p:nvSpPr>
        <p:spPr bwMode="auto">
          <a:xfrm>
            <a:off x="6217444" y="1384400"/>
            <a:ext cx="1432322" cy="291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b="0">
                <a:solidFill>
                  <a:schemeClr val="hlink"/>
                </a:solidFill>
                <a:latin typeface="Times New Roman" panose="02020603050405020304" pitchFamily="18" charset="0"/>
              </a:rPr>
              <a:t>拷贝前</a:t>
            </a:r>
          </a:p>
        </p:txBody>
      </p:sp>
      <p:sp>
        <p:nvSpPr>
          <p:cNvPr id="4" name="Text Box 5"/>
          <p:cNvSpPr txBox="1">
            <a:spLocks noChangeArrowheads="1"/>
          </p:cNvSpPr>
          <p:nvPr/>
        </p:nvSpPr>
        <p:spPr bwMode="auto">
          <a:xfrm>
            <a:off x="6192441" y="3814464"/>
            <a:ext cx="1432322" cy="291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t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b="0">
                <a:solidFill>
                  <a:schemeClr val="hlink"/>
                </a:solidFill>
                <a:latin typeface="Times New Roman" panose="02020603050405020304" pitchFamily="18" charset="0"/>
              </a:rPr>
              <a:t>拷贝后</a:t>
            </a:r>
          </a:p>
        </p:txBody>
      </p:sp>
      <p:grpSp>
        <p:nvGrpSpPr>
          <p:cNvPr id="5" name="Group 6"/>
          <p:cNvGrpSpPr>
            <a:grpSpLocks/>
          </p:cNvGrpSpPr>
          <p:nvPr/>
        </p:nvGrpSpPr>
        <p:grpSpPr bwMode="auto">
          <a:xfrm>
            <a:off x="1339454" y="784324"/>
            <a:ext cx="5086350" cy="1085850"/>
            <a:chOff x="96" y="624"/>
            <a:chExt cx="2781" cy="912"/>
          </a:xfrm>
        </p:grpSpPr>
        <p:grpSp>
          <p:nvGrpSpPr>
            <p:cNvPr id="6" name="Group 7"/>
            <p:cNvGrpSpPr>
              <a:grpSpLocks/>
            </p:cNvGrpSpPr>
            <p:nvPr/>
          </p:nvGrpSpPr>
          <p:grpSpPr bwMode="auto">
            <a:xfrm>
              <a:off x="1935" y="1092"/>
              <a:ext cx="780" cy="345"/>
              <a:chOff x="4589" y="8334"/>
              <a:chExt cx="1050" cy="465"/>
            </a:xfrm>
          </p:grpSpPr>
          <p:sp>
            <p:nvSpPr>
              <p:cNvPr id="11" name="Rectangle 8"/>
              <p:cNvSpPr>
                <a:spLocks noChangeArrowheads="1"/>
              </p:cNvSpPr>
              <p:nvPr/>
            </p:nvSpPr>
            <p:spPr bwMode="auto">
              <a:xfrm>
                <a:off x="4589" y="8334"/>
                <a:ext cx="1050" cy="46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sz="2400"/>
              </a:p>
            </p:txBody>
          </p:sp>
          <p:sp>
            <p:nvSpPr>
              <p:cNvPr id="12" name="Line 9"/>
              <p:cNvSpPr>
                <a:spLocks noChangeShapeType="1"/>
              </p:cNvSpPr>
              <p:nvPr/>
            </p:nvSpPr>
            <p:spPr bwMode="auto">
              <a:xfrm>
                <a:off x="4589" y="8574"/>
                <a:ext cx="10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7" name="Text Box 10"/>
            <p:cNvSpPr txBox="1">
              <a:spLocks noChangeArrowheads="1"/>
            </p:cNvSpPr>
            <p:nvPr/>
          </p:nvSpPr>
          <p:spPr bwMode="auto">
            <a:xfrm>
              <a:off x="1832" y="624"/>
              <a:ext cx="1045"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0">
                  <a:solidFill>
                    <a:schemeClr val="folHlink"/>
                  </a:solidFill>
                  <a:latin typeface="Times New Roman" panose="02020603050405020304" pitchFamily="18" charset="0"/>
                </a:rPr>
                <a:t>stu1</a:t>
              </a:r>
              <a:r>
                <a:rPr lang="zh-CN" altLang="en-US" sz="1800" b="0">
                  <a:solidFill>
                    <a:schemeClr val="folHlink"/>
                  </a:solidFill>
                  <a:latin typeface="Times New Roman" panose="02020603050405020304" pitchFamily="18" charset="0"/>
                </a:rPr>
                <a:t>的</a:t>
              </a:r>
              <a:r>
                <a:rPr lang="en-US" altLang="zh-CN" sz="1800" b="0">
                  <a:solidFill>
                    <a:schemeClr val="folHlink"/>
                  </a:solidFill>
                  <a:latin typeface="Times New Roman" panose="02020603050405020304" pitchFamily="18" charset="0"/>
                </a:rPr>
                <a:t>name</a:t>
              </a:r>
              <a:r>
                <a:rPr lang="zh-CN" altLang="en-US" sz="1800" b="0">
                  <a:solidFill>
                    <a:schemeClr val="folHlink"/>
                  </a:solidFill>
                  <a:latin typeface="Times New Roman" panose="02020603050405020304" pitchFamily="18" charset="0"/>
                </a:rPr>
                <a:t>字符数组元素占用的内存</a:t>
              </a:r>
            </a:p>
          </p:txBody>
        </p:sp>
        <p:sp>
          <p:nvSpPr>
            <p:cNvPr id="8" name="Line 11"/>
            <p:cNvSpPr>
              <a:spLocks noChangeShapeType="1"/>
            </p:cNvSpPr>
            <p:nvPr/>
          </p:nvSpPr>
          <p:spPr bwMode="auto">
            <a:xfrm>
              <a:off x="1378" y="1103"/>
              <a:ext cx="557" cy="0"/>
            </a:xfrm>
            <a:prstGeom prst="line">
              <a:avLst/>
            </a:prstGeom>
            <a:noFill/>
            <a:ln w="2540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sp>
          <p:nvSpPr>
            <p:cNvPr id="9" name="Text Box 12"/>
            <p:cNvSpPr txBox="1">
              <a:spLocks noChangeArrowheads="1"/>
            </p:cNvSpPr>
            <p:nvPr/>
          </p:nvSpPr>
          <p:spPr bwMode="auto">
            <a:xfrm>
              <a:off x="751" y="989"/>
              <a:ext cx="907" cy="54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0">
                  <a:solidFill>
                    <a:schemeClr val="folHlink"/>
                  </a:solidFill>
                  <a:latin typeface="Times New Roman" panose="02020603050405020304" pitchFamily="18" charset="0"/>
                </a:rPr>
                <a:t>name</a:t>
              </a:r>
            </a:p>
            <a:p>
              <a:pPr algn="ctr">
                <a:spcBef>
                  <a:spcPct val="0"/>
                </a:spcBef>
                <a:buClrTx/>
                <a:buSzTx/>
                <a:buFontTx/>
                <a:buNone/>
              </a:pPr>
              <a:r>
                <a:rPr lang="en-US" altLang="zh-CN" sz="1800" b="0">
                  <a:solidFill>
                    <a:schemeClr val="folHlink"/>
                  </a:solidFill>
                  <a:latin typeface="Times New Roman" panose="02020603050405020304" pitchFamily="18" charset="0"/>
                </a:rPr>
                <a:t>age</a:t>
              </a:r>
            </a:p>
          </p:txBody>
        </p:sp>
        <p:sp>
          <p:nvSpPr>
            <p:cNvPr id="10" name="Text Box 13"/>
            <p:cNvSpPr txBox="1">
              <a:spLocks noChangeArrowheads="1"/>
            </p:cNvSpPr>
            <p:nvPr/>
          </p:nvSpPr>
          <p:spPr bwMode="auto">
            <a:xfrm>
              <a:off x="96" y="1070"/>
              <a:ext cx="76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500" b="0">
                  <a:solidFill>
                    <a:schemeClr val="tx1"/>
                  </a:solidFill>
                  <a:latin typeface="宋体" panose="02010600030101010101" pitchFamily="2" charset="-122"/>
                  <a:ea typeface="宋体" panose="02010600030101010101" pitchFamily="2" charset="-122"/>
                </a:rPr>
                <a:t>       </a:t>
              </a:r>
              <a:r>
                <a:rPr lang="en-US" altLang="zh-CN" sz="1800" b="0">
                  <a:solidFill>
                    <a:schemeClr val="folHlink"/>
                  </a:solidFill>
                  <a:latin typeface="Times New Roman" panose="02020603050405020304" pitchFamily="18" charset="0"/>
                </a:rPr>
                <a:t>stu1</a:t>
              </a:r>
            </a:p>
          </p:txBody>
        </p:sp>
      </p:grpSp>
      <p:sp>
        <p:nvSpPr>
          <p:cNvPr id="13" name="Text Box 15"/>
          <p:cNvSpPr txBox="1">
            <a:spLocks noChangeArrowheads="1"/>
          </p:cNvSpPr>
          <p:nvPr/>
        </p:nvSpPr>
        <p:spPr bwMode="auto">
          <a:xfrm>
            <a:off x="2556272" y="2304753"/>
            <a:ext cx="1709738" cy="65127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0">
                <a:solidFill>
                  <a:schemeClr val="folHlink"/>
                </a:solidFill>
                <a:latin typeface="Times New Roman" panose="02020603050405020304" pitchFamily="18" charset="0"/>
              </a:rPr>
              <a:t>name</a:t>
            </a:r>
          </a:p>
          <a:p>
            <a:pPr algn="ctr">
              <a:spcBef>
                <a:spcPct val="0"/>
              </a:spcBef>
              <a:buClrTx/>
              <a:buSzTx/>
              <a:buFontTx/>
              <a:buNone/>
            </a:pPr>
            <a:r>
              <a:rPr lang="en-US" altLang="zh-CN" sz="1800" b="0">
                <a:solidFill>
                  <a:schemeClr val="folHlink"/>
                </a:solidFill>
                <a:latin typeface="Times New Roman" panose="02020603050405020304" pitchFamily="18" charset="0"/>
              </a:rPr>
              <a:t>age</a:t>
            </a:r>
          </a:p>
        </p:txBody>
      </p:sp>
      <p:sp>
        <p:nvSpPr>
          <p:cNvPr id="14" name="Text Box 16"/>
          <p:cNvSpPr txBox="1">
            <a:spLocks noChangeArrowheads="1"/>
          </p:cNvSpPr>
          <p:nvPr/>
        </p:nvSpPr>
        <p:spPr bwMode="auto">
          <a:xfrm>
            <a:off x="1169194" y="2401194"/>
            <a:ext cx="1363266" cy="25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0">
                <a:solidFill>
                  <a:schemeClr val="folHlink"/>
                </a:solidFill>
                <a:latin typeface="Times New Roman" panose="02020603050405020304" pitchFamily="18" charset="0"/>
              </a:rPr>
              <a:t>             stu1</a:t>
            </a:r>
          </a:p>
        </p:txBody>
      </p:sp>
      <p:sp>
        <p:nvSpPr>
          <p:cNvPr id="15" name="Text Box 17"/>
          <p:cNvSpPr txBox="1">
            <a:spLocks noChangeArrowheads="1"/>
          </p:cNvSpPr>
          <p:nvPr/>
        </p:nvSpPr>
        <p:spPr bwMode="auto">
          <a:xfrm>
            <a:off x="4518422" y="2895302"/>
            <a:ext cx="2213372" cy="9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0">
                <a:solidFill>
                  <a:schemeClr val="folHlink"/>
                </a:solidFill>
                <a:latin typeface="Times New Roman" panose="02020603050405020304" pitchFamily="18" charset="0"/>
              </a:rPr>
              <a:t>stu1</a:t>
            </a:r>
            <a:r>
              <a:rPr lang="zh-CN" altLang="en-US" sz="1800" b="0">
                <a:solidFill>
                  <a:schemeClr val="folHlink"/>
                </a:solidFill>
                <a:latin typeface="Times New Roman" panose="02020603050405020304" pitchFamily="18" charset="0"/>
              </a:rPr>
              <a:t>和</a:t>
            </a:r>
            <a:r>
              <a:rPr lang="en-US" altLang="zh-CN" sz="1800" b="0">
                <a:solidFill>
                  <a:schemeClr val="folHlink"/>
                </a:solidFill>
                <a:latin typeface="Times New Roman" panose="02020603050405020304" pitchFamily="18" charset="0"/>
              </a:rPr>
              <a:t>stu2</a:t>
            </a:r>
            <a:r>
              <a:rPr lang="zh-CN" altLang="en-US" sz="1800" b="0">
                <a:solidFill>
                  <a:schemeClr val="folHlink"/>
                </a:solidFill>
                <a:latin typeface="Times New Roman" panose="02020603050405020304" pitchFamily="18" charset="0"/>
              </a:rPr>
              <a:t>的</a:t>
            </a:r>
            <a:r>
              <a:rPr lang="en-US" altLang="zh-CN" sz="1800" b="0">
                <a:solidFill>
                  <a:schemeClr val="folHlink"/>
                </a:solidFill>
                <a:latin typeface="Times New Roman" panose="02020603050405020304" pitchFamily="18" charset="0"/>
              </a:rPr>
              <a:t>name</a:t>
            </a:r>
            <a:r>
              <a:rPr lang="zh-CN" altLang="en-US" sz="1800" b="0">
                <a:solidFill>
                  <a:schemeClr val="folHlink"/>
                </a:solidFill>
                <a:latin typeface="Times New Roman" panose="02020603050405020304" pitchFamily="18" charset="0"/>
              </a:rPr>
              <a:t>指针指向同样的字符数组元素占用的内存！</a:t>
            </a:r>
          </a:p>
          <a:p>
            <a:pPr algn="just">
              <a:spcBef>
                <a:spcPct val="0"/>
              </a:spcBef>
              <a:buClrTx/>
              <a:buSzTx/>
              <a:buFontTx/>
              <a:buNone/>
            </a:pPr>
            <a:endParaRPr lang="en-US" altLang="zh-CN" sz="1800" b="0">
              <a:solidFill>
                <a:schemeClr val="folHlink"/>
              </a:solidFill>
              <a:latin typeface="Times New Roman" panose="02020603050405020304" pitchFamily="18" charset="0"/>
            </a:endParaRPr>
          </a:p>
        </p:txBody>
      </p:sp>
      <p:sp>
        <p:nvSpPr>
          <p:cNvPr id="16" name="Line 18"/>
          <p:cNvSpPr>
            <a:spLocks noChangeShapeType="1"/>
          </p:cNvSpPr>
          <p:nvPr/>
        </p:nvSpPr>
        <p:spPr bwMode="auto">
          <a:xfrm>
            <a:off x="3770710" y="2440483"/>
            <a:ext cx="1052513" cy="0"/>
          </a:xfrm>
          <a:prstGeom prst="line">
            <a:avLst/>
          </a:prstGeom>
          <a:noFill/>
          <a:ln w="2540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sp>
        <p:nvSpPr>
          <p:cNvPr id="17" name="Line 19"/>
          <p:cNvSpPr>
            <a:spLocks noChangeShapeType="1"/>
          </p:cNvSpPr>
          <p:nvPr/>
        </p:nvSpPr>
        <p:spPr bwMode="auto">
          <a:xfrm flipV="1">
            <a:off x="3729038" y="2427387"/>
            <a:ext cx="1094185" cy="1471613"/>
          </a:xfrm>
          <a:prstGeom prst="line">
            <a:avLst/>
          </a:prstGeom>
          <a:noFill/>
          <a:ln w="2540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sp>
        <p:nvSpPr>
          <p:cNvPr id="18" name="AutoShape 20"/>
          <p:cNvSpPr>
            <a:spLocks noChangeArrowheads="1"/>
          </p:cNvSpPr>
          <p:nvPr/>
        </p:nvSpPr>
        <p:spPr bwMode="auto">
          <a:xfrm>
            <a:off x="3308747" y="3050084"/>
            <a:ext cx="294084" cy="570310"/>
          </a:xfrm>
          <a:prstGeom prst="downArrow">
            <a:avLst>
              <a:gd name="adj1" fmla="val 50000"/>
              <a:gd name="adj2" fmla="val 48482"/>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sz="2400"/>
          </a:p>
        </p:txBody>
      </p:sp>
      <p:sp>
        <p:nvSpPr>
          <p:cNvPr id="19" name="Text Box 21"/>
          <p:cNvSpPr txBox="1">
            <a:spLocks noChangeArrowheads="1"/>
          </p:cNvSpPr>
          <p:nvPr/>
        </p:nvSpPr>
        <p:spPr bwMode="auto">
          <a:xfrm>
            <a:off x="2556272" y="3748981"/>
            <a:ext cx="1709738" cy="64889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0">
                <a:solidFill>
                  <a:schemeClr val="folHlink"/>
                </a:solidFill>
                <a:latin typeface="Times New Roman" panose="02020603050405020304" pitchFamily="18" charset="0"/>
              </a:rPr>
              <a:t>name</a:t>
            </a:r>
          </a:p>
          <a:p>
            <a:pPr algn="ctr">
              <a:spcBef>
                <a:spcPct val="0"/>
              </a:spcBef>
              <a:buClrTx/>
              <a:buSzTx/>
              <a:buFontTx/>
              <a:buNone/>
            </a:pPr>
            <a:r>
              <a:rPr lang="en-US" altLang="zh-CN" sz="1800" b="0">
                <a:solidFill>
                  <a:schemeClr val="folHlink"/>
                </a:solidFill>
                <a:latin typeface="Times New Roman" panose="02020603050405020304" pitchFamily="18" charset="0"/>
              </a:rPr>
              <a:t>age</a:t>
            </a:r>
          </a:p>
        </p:txBody>
      </p:sp>
      <p:sp>
        <p:nvSpPr>
          <p:cNvPr id="20" name="Text Box 22"/>
          <p:cNvSpPr txBox="1">
            <a:spLocks noChangeArrowheads="1"/>
          </p:cNvSpPr>
          <p:nvPr/>
        </p:nvSpPr>
        <p:spPr bwMode="auto">
          <a:xfrm>
            <a:off x="1169194" y="3843039"/>
            <a:ext cx="1363266"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500" b="0">
                <a:solidFill>
                  <a:schemeClr val="tx1"/>
                </a:solidFill>
                <a:latin typeface="宋体" panose="02010600030101010101" pitchFamily="2" charset="-122"/>
                <a:ea typeface="宋体" panose="02010600030101010101" pitchFamily="2" charset="-122"/>
              </a:rPr>
              <a:t>         </a:t>
            </a:r>
            <a:r>
              <a:rPr lang="en-US" altLang="zh-CN" sz="1800" b="0">
                <a:solidFill>
                  <a:schemeClr val="folHlink"/>
                </a:solidFill>
                <a:latin typeface="Times New Roman" panose="02020603050405020304" pitchFamily="18" charset="0"/>
              </a:rPr>
              <a:t>stu2</a:t>
            </a:r>
          </a:p>
        </p:txBody>
      </p:sp>
      <p:grpSp>
        <p:nvGrpSpPr>
          <p:cNvPr id="21" name="Group 23"/>
          <p:cNvGrpSpPr>
            <a:grpSpLocks/>
          </p:cNvGrpSpPr>
          <p:nvPr/>
        </p:nvGrpSpPr>
        <p:grpSpPr bwMode="auto">
          <a:xfrm>
            <a:off x="4872038" y="2427387"/>
            <a:ext cx="1470422" cy="410765"/>
            <a:chOff x="4589" y="8334"/>
            <a:chExt cx="1050" cy="465"/>
          </a:xfrm>
        </p:grpSpPr>
        <p:sp>
          <p:nvSpPr>
            <p:cNvPr id="22" name="Rectangle 24"/>
            <p:cNvSpPr>
              <a:spLocks noChangeArrowheads="1"/>
            </p:cNvSpPr>
            <p:nvPr/>
          </p:nvSpPr>
          <p:spPr bwMode="auto">
            <a:xfrm>
              <a:off x="4589" y="8334"/>
              <a:ext cx="1050" cy="46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sz="2400"/>
            </a:p>
          </p:txBody>
        </p:sp>
        <p:sp>
          <p:nvSpPr>
            <p:cNvPr id="23" name="Line 25"/>
            <p:cNvSpPr>
              <a:spLocks noChangeShapeType="1"/>
            </p:cNvSpPr>
            <p:nvPr/>
          </p:nvSpPr>
          <p:spPr bwMode="auto">
            <a:xfrm>
              <a:off x="4589" y="8574"/>
              <a:ext cx="10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24" name="Line 26"/>
          <p:cNvSpPr>
            <a:spLocks noChangeShapeType="1"/>
          </p:cNvSpPr>
          <p:nvPr/>
        </p:nvSpPr>
        <p:spPr bwMode="auto">
          <a:xfrm>
            <a:off x="1507332" y="1977331"/>
            <a:ext cx="6088856" cy="0"/>
          </a:xfrm>
          <a:prstGeom prst="line">
            <a:avLst/>
          </a:prstGeom>
          <a:noFill/>
          <a:ln w="25400">
            <a:solidFill>
              <a:schemeClr val="tx1"/>
            </a:solidFill>
            <a:prstDash val="lg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25" name="Text Box 27"/>
          <p:cNvSpPr txBox="1">
            <a:spLocks noChangeArrowheads="1"/>
          </p:cNvSpPr>
          <p:nvPr/>
        </p:nvSpPr>
        <p:spPr bwMode="auto">
          <a:xfrm>
            <a:off x="1601391" y="3057227"/>
            <a:ext cx="1432322" cy="53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t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b="0">
                <a:solidFill>
                  <a:schemeClr val="hlink"/>
                </a:solidFill>
                <a:latin typeface="Times New Roman" panose="02020603050405020304" pitchFamily="18" charset="0"/>
              </a:rPr>
              <a:t>逐位拷贝</a:t>
            </a:r>
          </a:p>
          <a:p>
            <a:pPr algn="ctr">
              <a:spcBef>
                <a:spcPct val="0"/>
              </a:spcBef>
              <a:buClrTx/>
              <a:buSzTx/>
              <a:buFontTx/>
              <a:buNone/>
            </a:pPr>
            <a:r>
              <a:rPr lang="zh-CN" altLang="en-US" sz="1800" b="0">
                <a:solidFill>
                  <a:schemeClr val="hlink"/>
                </a:solidFill>
                <a:latin typeface="Times New Roman" panose="02020603050405020304" pitchFamily="18" charset="0"/>
              </a:rPr>
              <a:t>二者相等</a:t>
            </a:r>
          </a:p>
        </p:txBody>
      </p:sp>
    </p:spTree>
    <p:extLst>
      <p:ext uri="{BB962C8B-B14F-4D97-AF65-F5344CB8AC3E}">
        <p14:creationId xmlns:p14="http://schemas.microsoft.com/office/powerpoint/2010/main" val="2795704252"/>
      </p:ext>
    </p:extLst>
  </p:cSld>
  <p:clrMapOvr>
    <a:masterClrMapping/>
  </p:clrMapOvr>
  <p:transition spd="slow">
    <p:cove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55576" y="51470"/>
            <a:ext cx="4042792" cy="42155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3 </a:t>
            </a:r>
            <a:r>
              <a:rPr lang="zh-CN" altLang="en-US" sz="2800" dirty="0" smtClean="0"/>
              <a:t>浅拷贝与深拷贝（续）</a:t>
            </a:r>
          </a:p>
        </p:txBody>
      </p:sp>
      <p:sp>
        <p:nvSpPr>
          <p:cNvPr id="3" name="Rectangle 3"/>
          <p:cNvSpPr txBox="1">
            <a:spLocks noChangeArrowheads="1"/>
          </p:cNvSpPr>
          <p:nvPr/>
        </p:nvSpPr>
        <p:spPr>
          <a:xfrm>
            <a:off x="467544" y="771550"/>
            <a:ext cx="8424936" cy="33242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400" dirty="0" smtClean="0"/>
              <a:t>问题原因</a:t>
            </a:r>
          </a:p>
          <a:p>
            <a:pPr>
              <a:buFont typeface="Wingdings" panose="05000000000000000000" pitchFamily="2" charset="2"/>
              <a:buNone/>
            </a:pPr>
            <a:r>
              <a:rPr lang="zh-CN" altLang="en-US" sz="2400" dirty="0" smtClean="0">
                <a:solidFill>
                  <a:schemeClr val="folHlink"/>
                </a:solidFill>
              </a:rPr>
              <a:t>		二个对象</a:t>
            </a:r>
            <a:r>
              <a:rPr lang="en-US" altLang="zh-CN" sz="2400" dirty="0" smtClean="0">
                <a:solidFill>
                  <a:schemeClr val="folHlink"/>
                </a:solidFill>
              </a:rPr>
              <a:t>name</a:t>
            </a:r>
            <a:r>
              <a:rPr lang="zh-CN" altLang="en-US" sz="2400" dirty="0" smtClean="0">
                <a:solidFill>
                  <a:schemeClr val="folHlink"/>
                </a:solidFill>
              </a:rPr>
              <a:t>指向同样内存，</a:t>
            </a:r>
            <a:r>
              <a:rPr lang="en-US" altLang="zh-CN" sz="2400" dirty="0" smtClean="0">
                <a:solidFill>
                  <a:schemeClr val="folHlink"/>
                </a:solidFill>
              </a:rPr>
              <a:t>stu1</a:t>
            </a:r>
            <a:r>
              <a:rPr lang="zh-CN" altLang="en-US" sz="2400" dirty="0" smtClean="0">
                <a:solidFill>
                  <a:schemeClr val="folHlink"/>
                </a:solidFill>
              </a:rPr>
              <a:t>调用析构函数后，</a:t>
            </a:r>
            <a:r>
              <a:rPr lang="en-US" altLang="zh-CN" sz="2400" dirty="0" smtClean="0">
                <a:solidFill>
                  <a:schemeClr val="folHlink"/>
                </a:solidFill>
              </a:rPr>
              <a:t>name</a:t>
            </a:r>
            <a:r>
              <a:rPr lang="zh-CN" altLang="en-US" sz="2400" dirty="0" smtClean="0">
                <a:solidFill>
                  <a:schemeClr val="folHlink"/>
                </a:solidFill>
              </a:rPr>
              <a:t>指向内存释放（</a:t>
            </a:r>
            <a:r>
              <a:rPr lang="en-US" altLang="zh-CN" sz="2400" dirty="0" smtClean="0">
                <a:solidFill>
                  <a:schemeClr val="folHlink"/>
                </a:solidFill>
              </a:rPr>
              <a:t>delete</a:t>
            </a:r>
            <a:r>
              <a:rPr lang="zh-CN" altLang="en-US" sz="2400" dirty="0" smtClean="0">
                <a:solidFill>
                  <a:schemeClr val="folHlink"/>
                </a:solidFill>
              </a:rPr>
              <a:t>），那么</a:t>
            </a:r>
            <a:r>
              <a:rPr lang="en-US" altLang="zh-CN" sz="2400" dirty="0" smtClean="0">
                <a:solidFill>
                  <a:schemeClr val="folHlink"/>
                </a:solidFill>
              </a:rPr>
              <a:t>stu2</a:t>
            </a:r>
            <a:r>
              <a:rPr lang="zh-CN" altLang="en-US" sz="2400" dirty="0" smtClean="0">
                <a:solidFill>
                  <a:schemeClr val="folHlink"/>
                </a:solidFill>
              </a:rPr>
              <a:t>调用析构函数释放谁呢？</a:t>
            </a:r>
          </a:p>
          <a:p>
            <a:r>
              <a:rPr lang="zh-CN" altLang="en-US" sz="2400" dirty="0" smtClean="0"/>
              <a:t>问题解决</a:t>
            </a:r>
          </a:p>
          <a:p>
            <a:pPr>
              <a:buFont typeface="Wingdings" panose="05000000000000000000" pitchFamily="2" charset="2"/>
              <a:buNone/>
            </a:pPr>
            <a:r>
              <a:rPr lang="zh-CN" altLang="en-US" sz="2400" dirty="0" smtClean="0">
                <a:solidFill>
                  <a:schemeClr val="folHlink"/>
                </a:solidFill>
              </a:rPr>
              <a:t>		自定义拷贝构造函数（或赋值运算符，后面讲解），自定义完成过程即为深拷贝！</a:t>
            </a:r>
            <a:endParaRPr lang="zh-CN" altLang="en-US" sz="2400" dirty="0">
              <a:solidFill>
                <a:schemeClr val="folHlink"/>
              </a:solidFill>
            </a:endParaRPr>
          </a:p>
        </p:txBody>
      </p:sp>
    </p:spTree>
    <p:extLst>
      <p:ext uri="{BB962C8B-B14F-4D97-AF65-F5344CB8AC3E}">
        <p14:creationId xmlns:p14="http://schemas.microsoft.com/office/powerpoint/2010/main" val="3401329764"/>
      </p:ext>
    </p:extLst>
  </p:cSld>
  <p:clrMapOvr>
    <a:masterClrMapping/>
  </p:clrMapOvr>
  <p:transition spd="slow">
    <p:cove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55576" y="116726"/>
            <a:ext cx="4258816" cy="50482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3 </a:t>
            </a:r>
            <a:r>
              <a:rPr lang="zh-CN" altLang="en-US" sz="2800" dirty="0" smtClean="0"/>
              <a:t>浅拷贝与深拷贝（续）</a:t>
            </a:r>
          </a:p>
        </p:txBody>
      </p:sp>
      <p:sp>
        <p:nvSpPr>
          <p:cNvPr id="3" name="Rectangle 4"/>
          <p:cNvSpPr txBox="1">
            <a:spLocks noChangeArrowheads="1"/>
          </p:cNvSpPr>
          <p:nvPr/>
        </p:nvSpPr>
        <p:spPr>
          <a:xfrm>
            <a:off x="899592" y="699543"/>
            <a:ext cx="2808312" cy="504056"/>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smtClean="0"/>
              <a:t>深拷贝示例</a:t>
            </a:r>
          </a:p>
        </p:txBody>
      </p:sp>
      <p:sp>
        <p:nvSpPr>
          <p:cNvPr id="4" name="Rectangle 5"/>
          <p:cNvSpPr>
            <a:spLocks noChangeArrowheads="1"/>
          </p:cNvSpPr>
          <p:nvPr/>
        </p:nvSpPr>
        <p:spPr bwMode="auto">
          <a:xfrm>
            <a:off x="1547664" y="1491630"/>
            <a:ext cx="5454253" cy="3294460"/>
          </a:xfrm>
          <a:prstGeom prst="rect">
            <a:avLst/>
          </a:prstGeom>
          <a:solidFill>
            <a:srgbClr val="FFFFFF">
              <a:alpha val="0"/>
            </a:srgbClr>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itchFamily="34" charset="0"/>
                <a:ea typeface="黑体" pitchFamily="2" charset="-122"/>
              </a:defRPr>
            </a:lvl1pPr>
            <a:lvl2pPr marL="742950" indent="-285750">
              <a:buClr>
                <a:schemeClr val="hlink"/>
              </a:buClr>
              <a:buSzPct val="55000"/>
              <a:buChar char="n"/>
              <a:defRPr sz="2800">
                <a:solidFill>
                  <a:schemeClr val="tx1"/>
                </a:solidFill>
                <a:latin typeface="Tahoma" pitchFamily="34" charset="0"/>
                <a:ea typeface="宋体" pitchFamily="2" charset="-122"/>
              </a:defRPr>
            </a:lvl2pPr>
            <a:lvl3pPr marL="1143000" indent="-228600">
              <a:buSzPct val="50000"/>
              <a:buChar char="n"/>
              <a:defRPr sz="2400">
                <a:solidFill>
                  <a:schemeClr val="tx1"/>
                </a:solidFill>
                <a:latin typeface="Tahoma" pitchFamily="34" charset="0"/>
                <a:ea typeface="宋体" pitchFamily="2" charset="-122"/>
              </a:defRPr>
            </a:lvl3pPr>
            <a:lvl4pPr marL="1600200" indent="-228600">
              <a:buClr>
                <a:schemeClr val="accent2"/>
              </a:buClr>
              <a:buSzPct val="55000"/>
              <a:buChar char="n"/>
              <a:defRPr sz="2000">
                <a:solidFill>
                  <a:schemeClr val="tx1"/>
                </a:solidFill>
                <a:latin typeface="Tahoma" pitchFamily="34" charset="0"/>
                <a:ea typeface="宋体" pitchFamily="2" charset="-122"/>
              </a:defRPr>
            </a:lvl4pPr>
            <a:lvl5pPr marL="2057400" indent="-228600">
              <a:buClr>
                <a:schemeClr val="accent1"/>
              </a:buClr>
              <a:buSzPct val="50000"/>
              <a:buChar char="n"/>
              <a:defRPr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80000"/>
              </a:lnSpc>
              <a:buFont typeface="Wingdings" panose="05000000000000000000" pitchFamily="2" charset="2"/>
              <a:buNone/>
              <a:defRPr/>
            </a:pPr>
            <a:r>
              <a:rPr lang="en-US" altLang="zh-CN" sz="1800">
                <a:effectLst>
                  <a:outerShdw blurRad="38100" dist="38100" dir="2700000" algn="tl">
                    <a:srgbClr val="C0C0C0"/>
                  </a:outerShdw>
                </a:effectLst>
              </a:rPr>
              <a:t>#include </a:t>
            </a:r>
            <a:r>
              <a:rPr lang="en-US" altLang="zh-CN" sz="1800">
                <a:solidFill>
                  <a:schemeClr val="tx1"/>
                </a:solidFill>
                <a:effectLst>
                  <a:outerShdw blurRad="38100" dist="38100" dir="2700000" algn="tl">
                    <a:srgbClr val="C0C0C0"/>
                  </a:outerShdw>
                </a:effectLst>
              </a:rPr>
              <a:t>&lt;iostream.h&gt;</a:t>
            </a:r>
          </a:p>
          <a:p>
            <a:pPr>
              <a:buFont typeface="Wingdings" panose="05000000000000000000" pitchFamily="2" charset="2"/>
              <a:buNone/>
              <a:defRPr/>
            </a:pPr>
            <a:r>
              <a:rPr lang="en-US" altLang="zh-CN" sz="1800">
                <a:effectLst>
                  <a:outerShdw blurRad="38100" dist="38100" dir="2700000" algn="tl">
                    <a:srgbClr val="C0C0C0"/>
                  </a:outerShdw>
                </a:effectLst>
              </a:rPr>
              <a:t>class </a:t>
            </a:r>
            <a:r>
              <a:rPr lang="en-US" altLang="zh-CN" sz="1800" noProof="1">
                <a:solidFill>
                  <a:schemeClr val="tx1"/>
                </a:solidFill>
                <a:effectLst>
                  <a:outerShdw blurRad="38100" dist="38100" dir="2700000" algn="tl">
                    <a:srgbClr val="C0C0C0"/>
                  </a:outerShdw>
                </a:effectLst>
              </a:rPr>
              <a:t>Student</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a:t>
            </a:r>
            <a:endParaRPr lang="en-US" altLang="zh-CN" sz="1800">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a:solidFill>
                  <a:schemeClr val="tx1"/>
                </a:solidFill>
                <a:effectLst>
                  <a:outerShdw blurRad="38100" dist="38100" dir="2700000" algn="tl">
                    <a:srgbClr val="C0C0C0"/>
                  </a:outerShdw>
                </a:effectLst>
              </a:rPr>
              <a:t>	</a:t>
            </a:r>
            <a:r>
              <a:rPr lang="en-US" altLang="zh-CN" sz="1800">
                <a:solidFill>
                  <a:srgbClr val="008000"/>
                </a:solidFill>
                <a:effectLst>
                  <a:outerShdw blurRad="38100" dist="38100" dir="2700000" algn="tl">
                    <a:srgbClr val="C0C0C0"/>
                  </a:outerShdw>
                </a:effectLst>
              </a:rPr>
              <a:t>// …</a:t>
            </a:r>
            <a:endParaRPr lang="zh-CN" altLang="zh-CN" sz="1800">
              <a:solidFill>
                <a:srgbClr val="008000"/>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effectLst>
                  <a:outerShdw blurRad="38100" dist="38100" dir="2700000" algn="tl">
                    <a:srgbClr val="C0C0C0"/>
                  </a:outerShdw>
                </a:effectLst>
              </a:rPr>
              <a:t>public:</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Student(</a:t>
            </a:r>
            <a:r>
              <a:rPr lang="en-US" altLang="zh-CN" sz="1800" noProof="1">
                <a:effectLst>
                  <a:outerShdw blurRad="38100" dist="38100" dir="2700000" algn="tl">
                    <a:srgbClr val="C0C0C0"/>
                  </a:outerShdw>
                </a:effectLst>
              </a:rPr>
              <a:t>int</a:t>
            </a:r>
            <a:r>
              <a:rPr lang="en-US" altLang="zh-CN" sz="1800" noProof="1">
                <a:solidFill>
                  <a:schemeClr val="tx1"/>
                </a:solidFill>
                <a:effectLst>
                  <a:outerShdw blurRad="38100" dist="38100" dir="2700000" algn="tl">
                    <a:srgbClr val="C0C0C0"/>
                  </a:outerShdw>
                </a:effectLst>
              </a:rPr>
              <a:t> a, </a:t>
            </a:r>
            <a:r>
              <a:rPr lang="en-US" altLang="zh-CN" sz="1800" noProof="1">
                <a:effectLst>
                  <a:outerShdw blurRad="38100" dist="38100" dir="2700000" algn="tl">
                    <a:srgbClr val="C0C0C0"/>
                  </a:outerShdw>
                </a:effectLst>
              </a:rPr>
              <a:t>char</a:t>
            </a:r>
            <a:r>
              <a:rPr lang="en-US" altLang="zh-CN" sz="1800" noProof="1">
                <a:solidFill>
                  <a:schemeClr val="tx1"/>
                </a:solidFill>
                <a:effectLst>
                  <a:outerShdw blurRad="38100" dist="38100" dir="2700000" algn="tl">
                    <a:srgbClr val="C0C0C0"/>
                  </a:outerShdw>
                </a:effectLst>
              </a:rPr>
              <a:t>* n);</a:t>
            </a:r>
            <a:endParaRPr lang="en-US" altLang="zh-CN" sz="1800">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a:solidFill>
                  <a:schemeClr val="tx1"/>
                </a:solidFill>
                <a:effectLst>
                  <a:outerShdw blurRad="38100" dist="38100" dir="2700000" algn="tl">
                    <a:srgbClr val="C0C0C0"/>
                  </a:outerShdw>
                </a:effectLst>
              </a:rPr>
              <a:t>	Student(</a:t>
            </a:r>
            <a:r>
              <a:rPr lang="en-US" altLang="zh-CN" sz="1800">
                <a:effectLst>
                  <a:outerShdw blurRad="38100" dist="38100" dir="2700000" algn="tl">
                    <a:srgbClr val="C0C0C0"/>
                  </a:outerShdw>
                </a:effectLst>
              </a:rPr>
              <a:t>const</a:t>
            </a:r>
            <a:r>
              <a:rPr lang="en-US" altLang="zh-CN" sz="1800">
                <a:solidFill>
                  <a:schemeClr val="tx1"/>
                </a:solidFill>
                <a:effectLst>
                  <a:outerShdw blurRad="38100" dist="38100" dir="2700000" algn="tl">
                    <a:srgbClr val="C0C0C0"/>
                  </a:outerShdw>
                </a:effectLst>
              </a:rPr>
              <a:t> Student&amp; s2);  </a:t>
            </a:r>
            <a:r>
              <a:rPr lang="en-US" altLang="zh-CN" sz="1800">
                <a:solidFill>
                  <a:srgbClr val="008000"/>
                </a:solidFill>
                <a:effectLst>
                  <a:outerShdw blurRad="38100" dist="38100" dir="2700000" algn="tl">
                    <a:srgbClr val="C0C0C0"/>
                  </a:outerShdw>
                </a:effectLst>
              </a:rPr>
              <a:t>// </a:t>
            </a:r>
            <a:r>
              <a:rPr lang="zh-CN" altLang="en-US" sz="1800">
                <a:solidFill>
                  <a:srgbClr val="008000"/>
                </a:solidFill>
                <a:effectLst>
                  <a:outerShdw blurRad="38100" dist="38100" dir="2700000" algn="tl">
                    <a:srgbClr val="C0C0C0"/>
                  </a:outerShdw>
                </a:effectLst>
              </a:rPr>
              <a:t>新增内容</a:t>
            </a:r>
            <a:endParaRPr lang="zh-CN" altLang="zh-CN" sz="1800">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~Student();	</a:t>
            </a:r>
            <a:endParaRPr lang="en-US" altLang="zh-CN" sz="1800">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a:solidFill>
                  <a:schemeClr val="tx1"/>
                </a:solidFill>
                <a:effectLst>
                  <a:outerShdw blurRad="38100" dist="38100" dir="2700000" algn="tl">
                    <a:srgbClr val="C0C0C0"/>
                  </a:outerShdw>
                </a:effectLst>
              </a:rPr>
              <a:t>	</a:t>
            </a:r>
            <a:r>
              <a:rPr lang="en-US" altLang="zh-CN" sz="1800">
                <a:solidFill>
                  <a:srgbClr val="008000"/>
                </a:solidFill>
                <a:effectLst>
                  <a:outerShdw blurRad="38100" dist="38100" dir="2700000" algn="tl">
                    <a:srgbClr val="C0C0C0"/>
                  </a:outerShdw>
                </a:effectLst>
              </a:rPr>
              <a:t>// …</a:t>
            </a:r>
            <a:endParaRPr lang="zh-CN" altLang="zh-CN" sz="1800">
              <a:solidFill>
                <a:srgbClr val="008000"/>
              </a:solidFill>
              <a:effectLst>
                <a:outerShdw blurRad="38100" dist="38100" dir="2700000" algn="tl">
                  <a:srgbClr val="C0C0C0"/>
                </a:outerShdw>
              </a:effectLst>
            </a:endParaRPr>
          </a:p>
          <a:p>
            <a:pPr>
              <a:buFont typeface="Wingdings" panose="05000000000000000000" pitchFamily="2" charset="2"/>
              <a:buNone/>
              <a:defRPr/>
            </a:pPr>
            <a:r>
              <a:rPr lang="zh-CN" altLang="zh-CN" sz="1800" noProof="1">
                <a:solidFill>
                  <a:schemeClr val="tx1"/>
                </a:solidFill>
                <a:effectLst>
                  <a:outerShdw blurRad="38100" dist="38100" dir="2700000" algn="tl">
                    <a:srgbClr val="C0C0C0"/>
                  </a:outerShdw>
                </a:effectLst>
              </a:rPr>
              <a:t>};</a:t>
            </a:r>
            <a:r>
              <a:rPr lang="en-US" altLang="zh-CN" sz="1800">
                <a:solidFill>
                  <a:schemeClr val="tx1"/>
                </a:solidFill>
                <a:effectLst>
                  <a:outerShdw blurRad="38100" dist="38100" dir="2700000" algn="tl">
                    <a:srgbClr val="C0C0C0"/>
                  </a:outerShdw>
                </a:effectLst>
              </a:rPr>
              <a:t>	</a:t>
            </a:r>
            <a:r>
              <a:rPr lang="en-US" altLang="zh-CN" sz="1800">
                <a:effectLst>
                  <a:outerShdw blurRad="38100" dist="38100" dir="2700000" algn="tl">
                    <a:srgbClr val="C0C0C0"/>
                  </a:outerShdw>
                </a:effectLst>
              </a:rPr>
              <a:t>	</a:t>
            </a:r>
            <a:r>
              <a:rPr lang="en-US" altLang="zh-CN" sz="1800">
                <a:solidFill>
                  <a:srgbClr val="008000"/>
                </a:solidFill>
                <a:effectLst>
                  <a:outerShdw blurRad="38100" dist="38100" dir="2700000" algn="tl">
                    <a:srgbClr val="C0C0C0"/>
                  </a:outerShdw>
                </a:effectLst>
              </a:rPr>
              <a:t>// </a:t>
            </a:r>
            <a:r>
              <a:rPr lang="zh-CN" altLang="en-US" sz="1800">
                <a:solidFill>
                  <a:srgbClr val="008000"/>
                </a:solidFill>
                <a:effectLst>
                  <a:outerShdw blurRad="38100" dist="38100" dir="2700000" algn="tl">
                    <a:srgbClr val="C0C0C0"/>
                  </a:outerShdw>
                </a:effectLst>
              </a:rPr>
              <a:t>待续</a:t>
            </a:r>
            <a:r>
              <a:rPr lang="en-US" altLang="zh-CN" sz="1800">
                <a:solidFill>
                  <a:srgbClr val="008000"/>
                </a:solidFill>
                <a:effectLst>
                  <a:outerShdw blurRad="38100" dist="38100" dir="2700000" algn="tl">
                    <a:srgbClr val="C0C0C0"/>
                  </a:outerShdw>
                </a:effectLst>
              </a:rPr>
              <a:t>…</a:t>
            </a:r>
          </a:p>
        </p:txBody>
      </p:sp>
    </p:spTree>
    <p:extLst>
      <p:ext uri="{BB962C8B-B14F-4D97-AF65-F5344CB8AC3E}">
        <p14:creationId xmlns:p14="http://schemas.microsoft.com/office/powerpoint/2010/main" val="3963793939"/>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271208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静态数据成员定义</a:t>
            </a:r>
          </a:p>
        </p:txBody>
      </p:sp>
      <p:sp>
        <p:nvSpPr>
          <p:cNvPr id="2" name="文本框 1"/>
          <p:cNvSpPr txBox="1"/>
          <p:nvPr/>
        </p:nvSpPr>
        <p:spPr>
          <a:xfrm>
            <a:off x="323528" y="771550"/>
            <a:ext cx="8496944" cy="4333494"/>
          </a:xfrm>
          <a:prstGeom prst="rect">
            <a:avLst/>
          </a:prstGeom>
          <a:noFill/>
        </p:spPr>
        <p:txBody>
          <a:bodyPr wrap="square" rtlCol="0">
            <a:spAutoFit/>
          </a:bodyPr>
          <a:lstStyle/>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【例</a:t>
            </a:r>
            <a:r>
              <a:rPr lang="en-US" altLang="zh-CN" sz="2000" b="1" dirty="0">
                <a:latin typeface="仿宋" panose="02010609060101010101" pitchFamily="49" charset="-122"/>
                <a:ea typeface="仿宋" panose="02010609060101010101" pitchFamily="49" charset="-122"/>
                <a:sym typeface="+mn-ea"/>
              </a:rPr>
              <a:t>4-1</a:t>
            </a:r>
            <a:r>
              <a:rPr lang="zh-CN" altLang="zh-CN" sz="2000" b="1" dirty="0">
                <a:latin typeface="仿宋" panose="02010609060101010101" pitchFamily="49" charset="-122"/>
                <a:ea typeface="仿宋" panose="02010609060101010101" pitchFamily="49" charset="-122"/>
                <a:sym typeface="+mn-ea"/>
              </a:rPr>
              <a:t>】定义一个学生类</a:t>
            </a:r>
            <a:r>
              <a:rPr lang="en-US" altLang="zh-CN" sz="2000" b="1" dirty="0">
                <a:latin typeface="仿宋" panose="02010609060101010101" pitchFamily="49" charset="-122"/>
                <a:ea typeface="仿宋" panose="02010609060101010101" pitchFamily="49" charset="-122"/>
                <a:sym typeface="+mn-ea"/>
              </a:rPr>
              <a:t>Student</a:t>
            </a:r>
            <a:r>
              <a:rPr lang="zh-CN" altLang="zh-CN" sz="2000" b="1" dirty="0">
                <a:latin typeface="仿宋" panose="02010609060101010101" pitchFamily="49" charset="-122"/>
                <a:ea typeface="仿宋" panose="02010609060101010101" pitchFamily="49" charset="-122"/>
                <a:sym typeface="+mn-ea"/>
              </a:rPr>
              <a:t>，其中包含的数据成员为：学生姓名，学号，成绩，以及学生总人数。程序代码如下：</a:t>
            </a: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class </a:t>
            </a:r>
            <a:r>
              <a:rPr lang="nb-NO" altLang="zh-CN" b="1" noProof="0" dirty="0" smtClean="0">
                <a:ln>
                  <a:noFill/>
                </a:ln>
                <a:effectLst/>
                <a:uLnTx/>
                <a:uFillTx/>
                <a:latin typeface="+mn-ea"/>
                <a:sym typeface="+mn-ea"/>
              </a:rPr>
              <a:t>Student{</a:t>
            </a:r>
            <a:endParaRPr kumimoji="0" lang="nb-NO"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b="1" noProof="0" dirty="0" smtClean="0">
                <a:ln>
                  <a:noFill/>
                </a:ln>
                <a:effectLst/>
                <a:uLnTx/>
                <a:uFillTx/>
                <a:latin typeface="+mn-ea"/>
                <a:sym typeface="+mn-ea"/>
              </a:rPr>
              <a:t>Private</a:t>
            </a:r>
            <a:r>
              <a:rPr lang="nb-NO" altLang="zh-CN" b="1" noProof="0" dirty="0">
                <a:ln>
                  <a:noFill/>
                </a:ln>
                <a:effectLst/>
                <a:uLnTx/>
                <a:uFillTx/>
                <a:latin typeface="+mn-ea"/>
                <a:sym typeface="+mn-ea"/>
              </a:rPr>
              <a:t>:</a:t>
            </a:r>
            <a:endParaRPr kumimoji="0" lang="nb-NO"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b="1" noProof="0" dirty="0" smtClean="0">
                <a:ln>
                  <a:noFill/>
                </a:ln>
                <a:effectLst/>
                <a:uLnTx/>
                <a:uFillTx/>
                <a:latin typeface="+mn-ea"/>
                <a:sym typeface="+mn-ea"/>
              </a:rPr>
              <a:t>    </a:t>
            </a:r>
            <a:r>
              <a:rPr lang="nb-NO" altLang="zh-CN" b="1" noProof="0" dirty="0">
                <a:ln>
                  <a:noFill/>
                </a:ln>
                <a:effectLst/>
                <a:uLnTx/>
                <a:uFillTx/>
                <a:latin typeface="+mn-ea"/>
                <a:sym typeface="+mn-ea"/>
              </a:rPr>
              <a:t>char stu_name[10];</a:t>
            </a:r>
            <a:endParaRPr kumimoji="0" lang="nb-NO"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b="1" noProof="0" dirty="0" smtClean="0">
                <a:ln>
                  <a:noFill/>
                </a:ln>
                <a:effectLst/>
                <a:uLnTx/>
                <a:uFillTx/>
                <a:latin typeface="+mn-ea"/>
                <a:sym typeface="+mn-ea"/>
              </a:rPr>
              <a:t>    </a:t>
            </a:r>
            <a:r>
              <a:rPr lang="nb-NO" altLang="zh-CN" b="1" noProof="0" dirty="0">
                <a:ln>
                  <a:noFill/>
                </a:ln>
                <a:effectLst/>
                <a:uLnTx/>
                <a:uFillTx/>
                <a:latin typeface="+mn-ea"/>
                <a:sym typeface="+mn-ea"/>
              </a:rPr>
              <a:t>int stu_no;</a:t>
            </a:r>
            <a:endParaRPr kumimoji="0" lang="nb-NO"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b="1" noProof="0" dirty="0" smtClean="0">
                <a:ln>
                  <a:noFill/>
                </a:ln>
                <a:effectLst/>
                <a:uLnTx/>
                <a:uFillTx/>
                <a:latin typeface="+mn-ea"/>
                <a:sym typeface="+mn-ea"/>
              </a:rPr>
              <a:t>    </a:t>
            </a:r>
            <a:r>
              <a:rPr lang="nb-NO" altLang="zh-CN" b="1" noProof="0" dirty="0">
                <a:ln>
                  <a:noFill/>
                </a:ln>
                <a:effectLst/>
                <a:uLnTx/>
                <a:uFillTx/>
                <a:latin typeface="+mn-ea"/>
                <a:sym typeface="+mn-ea"/>
              </a:rPr>
              <a:t>float score;</a:t>
            </a:r>
            <a:endParaRPr kumimoji="0" lang="nb-NO"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b="1" noProof="0" dirty="0" smtClean="0">
                <a:ln>
                  <a:noFill/>
                </a:ln>
                <a:solidFill>
                  <a:srgbClr val="FF0000"/>
                </a:solidFill>
                <a:effectLst/>
                <a:uLnTx/>
                <a:uFillTx/>
                <a:latin typeface="+mn-ea"/>
                <a:sym typeface="+mn-ea"/>
              </a:rPr>
              <a:t>    </a:t>
            </a:r>
            <a:r>
              <a:rPr lang="nb-NO" altLang="zh-CN" b="1" noProof="0" dirty="0">
                <a:ln>
                  <a:noFill/>
                </a:ln>
                <a:solidFill>
                  <a:srgbClr val="FF0000"/>
                </a:solidFill>
                <a:effectLst/>
                <a:uLnTx/>
                <a:uFillTx/>
                <a:latin typeface="+mn-ea"/>
                <a:sym typeface="+mn-ea"/>
              </a:rPr>
              <a:t>static int total; </a:t>
            </a:r>
            <a:r>
              <a:rPr lang="nb-NO" altLang="zh-CN" b="1" noProof="0" dirty="0">
                <a:ln>
                  <a:noFill/>
                </a:ln>
                <a:effectLst/>
                <a:uLnTx/>
                <a:uFillTx/>
                <a:latin typeface="+mn-ea"/>
                <a:sym typeface="+mn-ea"/>
              </a:rPr>
              <a:t>   </a:t>
            </a:r>
            <a:r>
              <a:rPr lang="nb-NO" altLang="zh-CN" b="1" i="1" noProof="0" dirty="0">
                <a:ln>
                  <a:noFill/>
                </a:ln>
                <a:effectLst/>
                <a:uLnTx/>
                <a:uFillTx/>
                <a:latin typeface="+mn-ea"/>
                <a:sym typeface="+mn-ea"/>
              </a:rPr>
              <a:t>//</a:t>
            </a:r>
            <a:r>
              <a:rPr lang="zh-CN" altLang="zh-CN" b="1" i="1" noProof="0" dirty="0">
                <a:ln>
                  <a:noFill/>
                </a:ln>
                <a:effectLst/>
                <a:uLnTx/>
                <a:uFillTx/>
                <a:latin typeface="+mn-ea"/>
                <a:sym typeface="+mn-ea"/>
              </a:rPr>
              <a:t>静态数据成员的定义</a:t>
            </a:r>
            <a:endParaRPr kumimoji="0" lang="zh-CN" altLang="zh-CN" sz="1600" b="1" i="1"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b="1" noProof="0" dirty="0" smtClean="0">
                <a:ln>
                  <a:noFill/>
                </a:ln>
                <a:effectLst/>
                <a:uLnTx/>
                <a:uFillTx/>
                <a:latin typeface="+mn-ea"/>
                <a:sym typeface="+mn-ea"/>
              </a:rPr>
              <a:t>public</a:t>
            </a:r>
            <a:r>
              <a:rPr lang="nb-NO" altLang="zh-CN" b="1" noProof="0" dirty="0">
                <a:ln>
                  <a:noFill/>
                </a:ln>
                <a:effectLst/>
                <a:uLnTx/>
                <a:uFillTx/>
                <a:latin typeface="+mn-ea"/>
                <a:sym typeface="+mn-ea"/>
              </a:rPr>
              <a:t>:</a:t>
            </a:r>
            <a:endParaRPr kumimoji="0" lang="nb-NO"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b="1" dirty="0">
                <a:latin typeface="+mn-ea"/>
                <a:sym typeface="+mn-ea"/>
              </a:rPr>
              <a:t> </a:t>
            </a:r>
            <a:r>
              <a:rPr lang="nb-NO" altLang="zh-CN" b="1" dirty="0" smtClean="0">
                <a:latin typeface="+mn-ea"/>
                <a:sym typeface="+mn-ea"/>
              </a:rPr>
              <a:t>   </a:t>
            </a:r>
            <a:r>
              <a:rPr lang="nb-NO" altLang="zh-CN" b="1" noProof="0" dirty="0" smtClean="0">
                <a:ln>
                  <a:noFill/>
                </a:ln>
                <a:effectLst/>
                <a:uLnTx/>
                <a:uFillTx/>
                <a:latin typeface="+mn-ea"/>
                <a:sym typeface="+mn-ea"/>
              </a:rPr>
              <a:t>Student(char </a:t>
            </a:r>
            <a:r>
              <a:rPr lang="nb-NO" altLang="zh-CN" b="1" noProof="0" dirty="0">
                <a:ln>
                  <a:noFill/>
                </a:ln>
                <a:effectLst/>
                <a:uLnTx/>
                <a:uFillTx/>
                <a:latin typeface="+mn-ea"/>
                <a:sym typeface="+mn-ea"/>
              </a:rPr>
              <a:t>*name, int no, float sco);</a:t>
            </a:r>
            <a:endParaRPr kumimoji="0" lang="nb-NO"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b="1" noProof="0" dirty="0" smtClean="0">
                <a:ln>
                  <a:noFill/>
                </a:ln>
                <a:effectLst/>
                <a:uLnTx/>
                <a:uFillTx/>
                <a:latin typeface="+mn-ea"/>
                <a:sym typeface="+mn-ea"/>
              </a:rPr>
              <a:t>    void </a:t>
            </a:r>
            <a:r>
              <a:rPr lang="nb-NO" altLang="zh-CN" b="1" noProof="0" dirty="0">
                <a:ln>
                  <a:noFill/>
                </a:ln>
                <a:effectLst/>
                <a:uLnTx/>
                <a:uFillTx/>
                <a:latin typeface="+mn-ea"/>
                <a:sym typeface="+mn-ea"/>
              </a:rPr>
              <a:t>Print( );</a:t>
            </a:r>
            <a:endParaRPr kumimoji="0" lang="nb-NO"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a:t>
            </a:r>
            <a:endParaRPr kumimoji="0" lang="nb-NO"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273050" marR="0" lvl="0" indent="-273050" algn="l" defTabSz="914400" rtl="0" eaLnBrk="1" fontAlgn="base" latinLnBrk="0" hangingPunct="1">
              <a:lnSpc>
                <a:spcPct val="90000"/>
              </a:lnSpc>
              <a:spcBef>
                <a:spcPct val="20000"/>
              </a:spcBef>
              <a:spcAft>
                <a:spcPct val="0"/>
              </a:spcAft>
              <a:buClr>
                <a:srgbClr val="0BD0D9"/>
              </a:buClr>
              <a:buSzPct val="95000"/>
              <a:buFont typeface="Wingdings 2" panose="05020102010507070707" pitchFamily="18" charset="2"/>
              <a:buChar char=""/>
              <a:defRPr/>
            </a:pPr>
            <a:endParaRPr kumimoji="0" lang="nb-NO" altLang="zh-CN" sz="1600" b="1" i="0" u="none" strike="noStrike" kern="1200" cap="none" spc="0" normalizeH="0" baseline="0" noProof="0" dirty="0">
              <a:ln>
                <a:noFill/>
              </a:ln>
              <a:solidFill>
                <a:schemeClr val="tx1"/>
              </a:solidFill>
              <a:effectLst/>
              <a:uLnTx/>
              <a:uFillTx/>
              <a:latin typeface="+mn-ea"/>
              <a:ea typeface="+mn-ea"/>
              <a:cs typeface="+mn-cs"/>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1100"/>
                            </p:stCondLst>
                            <p:childTnLst>
                              <p:par>
                                <p:cTn id="13" presetID="42" presetClass="entr" presetSubtype="0" fill="hold" nodeType="afterEffect">
                                  <p:stCondLst>
                                    <p:cond delay="20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1000"/>
                                        <p:tgtEl>
                                          <p:spTgt spid="2">
                                            <p:txEl>
                                              <p:pRg st="0" end="0"/>
                                            </p:txEl>
                                          </p:spTgt>
                                        </p:tgtEl>
                                      </p:cBhvr>
                                    </p:animEffect>
                                    <p:anim calcmode="lin" valueType="num">
                                      <p:cBhvr>
                                        <p:cTn id="16"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1" end="1"/>
                                            </p:txEl>
                                          </p:spTgt>
                                        </p:tgtEl>
                                        <p:attrNameLst>
                                          <p:attrName>style.visibility</p:attrName>
                                        </p:attrNameLst>
                                      </p:cBhvr>
                                      <p:to>
                                        <p:strVal val="visible"/>
                                      </p:to>
                                    </p:set>
                                    <p:animEffect transition="in" filter="barn(inVertical)">
                                      <p:cBhvr>
                                        <p:cTn id="22" dur="500"/>
                                        <p:tgtEl>
                                          <p:spTgt spid="2">
                                            <p:txEl>
                                              <p:pRg st="1" end="1"/>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Effect transition="in" filter="barn(inVertical)">
                                      <p:cBhvr>
                                        <p:cTn id="25" dur="500"/>
                                        <p:tgtEl>
                                          <p:spTgt spid="2">
                                            <p:txEl>
                                              <p:pRg st="2" end="2"/>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barn(inVertical)">
                                      <p:cBhvr>
                                        <p:cTn id="28" dur="500"/>
                                        <p:tgtEl>
                                          <p:spTgt spid="2">
                                            <p:txEl>
                                              <p:pRg st="3" end="3"/>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barn(inVertical)">
                                      <p:cBhvr>
                                        <p:cTn id="31" dur="500"/>
                                        <p:tgtEl>
                                          <p:spTgt spid="2">
                                            <p:txEl>
                                              <p:pRg st="4" end="4"/>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animEffect transition="in" filter="barn(inVertical)">
                                      <p:cBhvr>
                                        <p:cTn id="34" dur="500"/>
                                        <p:tgtEl>
                                          <p:spTgt spid="2">
                                            <p:txEl>
                                              <p:pRg st="5" end="5"/>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barn(inVertical)">
                                      <p:cBhvr>
                                        <p:cTn id="40" dur="500"/>
                                        <p:tgtEl>
                                          <p:spTgt spid="2">
                                            <p:txEl>
                                              <p:pRg st="7" end="7"/>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Effect transition="in" filter="barn(inVertical)">
                                      <p:cBhvr>
                                        <p:cTn id="43" dur="500"/>
                                        <p:tgtEl>
                                          <p:spTgt spid="2">
                                            <p:txEl>
                                              <p:pRg st="8" end="8"/>
                                            </p:txEl>
                                          </p:spTgt>
                                        </p:tgtEl>
                                      </p:cBhvr>
                                    </p:animEffect>
                                  </p:childTnLst>
                                </p:cTn>
                              </p:par>
                              <p:par>
                                <p:cTn id="44" presetID="16" presetClass="entr" presetSubtype="21" fill="hold" nodeType="withEffect">
                                  <p:stCondLst>
                                    <p:cond delay="0"/>
                                  </p:stCondLst>
                                  <p:childTnLst>
                                    <p:set>
                                      <p:cBhvr>
                                        <p:cTn id="45" dur="1" fill="hold">
                                          <p:stCondLst>
                                            <p:cond delay="0"/>
                                          </p:stCondLst>
                                        </p:cTn>
                                        <p:tgtEl>
                                          <p:spTgt spid="2">
                                            <p:txEl>
                                              <p:pRg st="9" end="9"/>
                                            </p:txEl>
                                          </p:spTgt>
                                        </p:tgtEl>
                                        <p:attrNameLst>
                                          <p:attrName>style.visibility</p:attrName>
                                        </p:attrNameLst>
                                      </p:cBhvr>
                                      <p:to>
                                        <p:strVal val="visible"/>
                                      </p:to>
                                    </p:set>
                                    <p:animEffect transition="in" filter="barn(inVertical)">
                                      <p:cBhvr>
                                        <p:cTn id="46" dur="500"/>
                                        <p:tgtEl>
                                          <p:spTgt spid="2">
                                            <p:txEl>
                                              <p:pRg st="9" end="9"/>
                                            </p:txEl>
                                          </p:spTgt>
                                        </p:tgtEl>
                                      </p:cBhvr>
                                    </p:animEffect>
                                  </p:childTnLst>
                                </p:cTn>
                              </p:par>
                              <p:par>
                                <p:cTn id="47" presetID="16" presetClass="entr" presetSubtype="21" fill="hold" nodeType="withEffect">
                                  <p:stCondLst>
                                    <p:cond delay="0"/>
                                  </p:stCondLst>
                                  <p:childTnLst>
                                    <p:set>
                                      <p:cBhvr>
                                        <p:cTn id="48" dur="1" fill="hold">
                                          <p:stCondLst>
                                            <p:cond delay="0"/>
                                          </p:stCondLst>
                                        </p:cTn>
                                        <p:tgtEl>
                                          <p:spTgt spid="2">
                                            <p:txEl>
                                              <p:pRg st="10" end="10"/>
                                            </p:txEl>
                                          </p:spTgt>
                                        </p:tgtEl>
                                        <p:attrNameLst>
                                          <p:attrName>style.visibility</p:attrName>
                                        </p:attrNameLst>
                                      </p:cBhvr>
                                      <p:to>
                                        <p:strVal val="visible"/>
                                      </p:to>
                                    </p:set>
                                    <p:animEffect transition="in" filter="barn(inVertical)">
                                      <p:cBhvr>
                                        <p:cTn id="49"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971600" y="123478"/>
            <a:ext cx="3970784" cy="42155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3 </a:t>
            </a:r>
            <a:r>
              <a:rPr lang="zh-CN" altLang="en-US" sz="2800" dirty="0" smtClean="0"/>
              <a:t>浅拷贝与深拷贝（续）</a:t>
            </a:r>
          </a:p>
        </p:txBody>
      </p:sp>
      <p:sp>
        <p:nvSpPr>
          <p:cNvPr id="3" name="Rectangle 4"/>
          <p:cNvSpPr>
            <a:spLocks noChangeArrowheads="1"/>
          </p:cNvSpPr>
          <p:nvPr/>
        </p:nvSpPr>
        <p:spPr bwMode="auto">
          <a:xfrm>
            <a:off x="1475656" y="987574"/>
            <a:ext cx="5454253" cy="2538413"/>
          </a:xfrm>
          <a:prstGeom prst="rect">
            <a:avLst/>
          </a:prstGeom>
          <a:solidFill>
            <a:srgbClr val="FFFFFF">
              <a:alpha val="0"/>
            </a:srgbClr>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itchFamily="34" charset="0"/>
                <a:ea typeface="黑体" pitchFamily="2" charset="-122"/>
              </a:defRPr>
            </a:lvl1pPr>
            <a:lvl2pPr marL="742950" indent="-285750">
              <a:buClr>
                <a:schemeClr val="hlink"/>
              </a:buClr>
              <a:buSzPct val="55000"/>
              <a:buChar char="n"/>
              <a:defRPr sz="2800">
                <a:solidFill>
                  <a:schemeClr val="tx1"/>
                </a:solidFill>
                <a:latin typeface="Tahoma" pitchFamily="34" charset="0"/>
                <a:ea typeface="宋体" pitchFamily="2" charset="-122"/>
              </a:defRPr>
            </a:lvl2pPr>
            <a:lvl3pPr marL="1143000" indent="-228600">
              <a:buSzPct val="50000"/>
              <a:buChar char="n"/>
              <a:defRPr sz="2400">
                <a:solidFill>
                  <a:schemeClr val="tx1"/>
                </a:solidFill>
                <a:latin typeface="Tahoma" pitchFamily="34" charset="0"/>
                <a:ea typeface="宋体" pitchFamily="2" charset="-122"/>
              </a:defRPr>
            </a:lvl3pPr>
            <a:lvl4pPr marL="1600200" indent="-228600">
              <a:buClr>
                <a:schemeClr val="accent2"/>
              </a:buClr>
              <a:buSzPct val="55000"/>
              <a:buChar char="n"/>
              <a:defRPr sz="2000">
                <a:solidFill>
                  <a:schemeClr val="tx1"/>
                </a:solidFill>
                <a:latin typeface="Tahoma" pitchFamily="34" charset="0"/>
                <a:ea typeface="宋体" pitchFamily="2" charset="-122"/>
              </a:defRPr>
            </a:lvl4pPr>
            <a:lvl5pPr marL="2057400" indent="-228600">
              <a:buClr>
                <a:schemeClr val="accent1"/>
              </a:buClr>
              <a:buSzPct val="50000"/>
              <a:buChar char="n"/>
              <a:defRPr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Student::Student(</a:t>
            </a:r>
            <a:r>
              <a:rPr lang="en-US" altLang="zh-CN" sz="1800">
                <a:effectLst>
                  <a:outerShdw blurRad="38100" dist="38100" dir="2700000" algn="tl">
                    <a:srgbClr val="C0C0C0"/>
                  </a:outerShdw>
                </a:effectLst>
              </a:rPr>
              <a:t>const</a:t>
            </a:r>
            <a:r>
              <a:rPr lang="en-US" altLang="zh-CN" sz="1800">
                <a:solidFill>
                  <a:schemeClr val="tx1"/>
                </a:solidFill>
                <a:effectLst>
                  <a:outerShdw blurRad="38100" dist="38100" dir="2700000" algn="tl">
                    <a:srgbClr val="C0C0C0"/>
                  </a:outerShdw>
                </a:effectLst>
              </a:rPr>
              <a:t> Student&amp; s2</a:t>
            </a:r>
            <a:r>
              <a:rPr lang="zh-CN" altLang="en-US" sz="1800">
                <a:solidFill>
                  <a:schemeClr val="tx1"/>
                </a:solidFill>
                <a:effectLst>
                  <a:outerShdw blurRad="38100" dist="38100" dir="2700000" algn="tl">
                    <a:srgbClr val="C0C0C0"/>
                  </a:outerShdw>
                </a:effectLst>
              </a:rPr>
              <a:t>）</a:t>
            </a:r>
            <a:endParaRPr lang="zh-CN" altLang="zh-CN" sz="1800">
              <a:solidFill>
                <a:schemeClr val="tx1"/>
              </a:solidFill>
              <a:effectLst>
                <a:outerShdw blurRad="38100" dist="38100" dir="2700000" algn="tl">
                  <a:srgbClr val="C0C0C0"/>
                </a:outerShdw>
              </a:effectLst>
            </a:endParaRPr>
          </a:p>
          <a:p>
            <a:pPr>
              <a:buFont typeface="Wingdings" panose="05000000000000000000" pitchFamily="2" charset="2"/>
              <a:buNone/>
              <a:defRPr/>
            </a:pPr>
            <a:r>
              <a:rPr lang="zh-CN" altLang="zh-CN" sz="1800" noProof="1">
                <a:solidFill>
                  <a:schemeClr val="tx1"/>
                </a:solidFill>
                <a:effectLst>
                  <a:outerShdw blurRad="38100" dist="38100" dir="2700000" algn="tl">
                    <a:srgbClr val="C0C0C0"/>
                  </a:outerShdw>
                </a:effectLst>
              </a:rPr>
              <a:t>{</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age=</a:t>
            </a:r>
            <a:r>
              <a:rPr lang="en-US" altLang="zh-CN" sz="1800">
                <a:solidFill>
                  <a:schemeClr val="tx1"/>
                </a:solidFill>
                <a:effectLst>
                  <a:outerShdw blurRad="38100" dist="38100" dir="2700000" algn="tl">
                    <a:srgbClr val="C0C0C0"/>
                  </a:outerShdw>
                </a:effectLst>
              </a:rPr>
              <a:t>s2.</a:t>
            </a:r>
            <a:r>
              <a:rPr lang="en-US" altLang="zh-CN" sz="1800" noProof="1">
                <a:solidFill>
                  <a:schemeClr val="tx1"/>
                </a:solidFill>
                <a:effectLst>
                  <a:outerShdw blurRad="38100" dist="38100" dir="2700000" algn="tl">
                    <a:srgbClr val="C0C0C0"/>
                  </a:outerShdw>
                </a:effectLst>
              </a:rPr>
              <a:t>a</a:t>
            </a:r>
            <a:r>
              <a:rPr lang="en-US" altLang="zh-CN" sz="1800">
                <a:solidFill>
                  <a:schemeClr val="tx1"/>
                </a:solidFill>
                <a:effectLst>
                  <a:outerShdw blurRad="38100" dist="38100" dir="2700000" algn="tl">
                    <a:srgbClr val="C0C0C0"/>
                  </a:outerShdw>
                </a:effectLst>
              </a:rPr>
              <a:t>ge</a:t>
            </a:r>
            <a:r>
              <a:rPr lang="en-US" altLang="zh-CN" sz="1800" noProof="1">
                <a:solidFill>
                  <a:schemeClr val="tx1"/>
                </a:solidFill>
                <a:effectLst>
                  <a:outerShdw blurRad="38100" dist="38100" dir="2700000" algn="tl">
                    <a:srgbClr val="C0C0C0"/>
                  </a:outerShdw>
                </a:effectLst>
              </a:rPr>
              <a:t>;</a:t>
            </a:r>
            <a:endParaRPr lang="en-US" altLang="zh-CN" sz="1800">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a:solidFill>
                  <a:schemeClr val="tx1"/>
                </a:solidFill>
                <a:effectLst>
                  <a:outerShdw blurRad="38100" dist="38100" dir="2700000" algn="tl">
                    <a:srgbClr val="C0C0C0"/>
                  </a:outerShdw>
                </a:effectLst>
              </a:rPr>
              <a:t>	</a:t>
            </a:r>
            <a:r>
              <a:rPr lang="en-US" altLang="zh-CN" sz="1800" noProof="1">
                <a:solidFill>
                  <a:schemeClr val="tx1"/>
                </a:solidFill>
                <a:effectLst>
                  <a:outerShdw blurRad="38100" dist="38100" dir="2700000" algn="tl">
                    <a:srgbClr val="C0C0C0"/>
                  </a:outerShdw>
                </a:effectLst>
              </a:rPr>
              <a:t>name=</a:t>
            </a:r>
            <a:r>
              <a:rPr lang="en-US" altLang="zh-CN" sz="1800" noProof="1">
                <a:solidFill>
                  <a:schemeClr val="folHlink"/>
                </a:solidFill>
                <a:effectLst>
                  <a:outerShdw blurRad="38100" dist="38100" dir="2700000" algn="tl">
                    <a:srgbClr val="C0C0C0"/>
                  </a:outerShdw>
                </a:effectLst>
              </a:rPr>
              <a:t>new</a:t>
            </a:r>
            <a:r>
              <a:rPr lang="en-US" altLang="zh-CN" sz="1800" noProof="1">
                <a:solidFill>
                  <a:schemeClr val="tx1"/>
                </a:solidFill>
                <a:effectLst>
                  <a:outerShdw blurRad="38100" dist="38100" dir="2700000" algn="tl">
                    <a:srgbClr val="C0C0C0"/>
                  </a:outerShdw>
                </a:effectLst>
              </a:rPr>
              <a:t> </a:t>
            </a:r>
            <a:r>
              <a:rPr lang="en-US" altLang="zh-CN" sz="1800" noProof="1">
                <a:solidFill>
                  <a:schemeClr val="folHlink"/>
                </a:solidFill>
                <a:effectLst>
                  <a:outerShdw blurRad="38100" dist="38100" dir="2700000" algn="tl">
                    <a:srgbClr val="C0C0C0"/>
                  </a:outerShdw>
                </a:effectLst>
              </a:rPr>
              <a:t>char</a:t>
            </a:r>
            <a:r>
              <a:rPr lang="en-US" altLang="zh-CN" sz="1800" noProof="1">
                <a:solidFill>
                  <a:schemeClr val="tx1"/>
                </a:solidFill>
                <a:effectLst>
                  <a:outerShdw blurRad="38100" dist="38100" dir="2700000" algn="tl">
                    <a:srgbClr val="C0C0C0"/>
                  </a:outerShdw>
                </a:effectLst>
              </a:rPr>
              <a:t>[strlen(</a:t>
            </a:r>
            <a:r>
              <a:rPr lang="en-US" altLang="zh-CN" sz="1800">
                <a:solidFill>
                  <a:schemeClr val="tx1"/>
                </a:solidFill>
                <a:effectLst>
                  <a:outerShdw blurRad="38100" dist="38100" dir="2700000" algn="tl">
                    <a:srgbClr val="C0C0C0"/>
                  </a:outerShdw>
                </a:effectLst>
              </a:rPr>
              <a:t>s2.</a:t>
            </a:r>
            <a:r>
              <a:rPr lang="en-US" altLang="zh-CN" sz="1800" noProof="1">
                <a:solidFill>
                  <a:schemeClr val="tx1"/>
                </a:solidFill>
                <a:effectLst>
                  <a:outerShdw blurRad="38100" dist="38100" dir="2700000" algn="tl">
                    <a:srgbClr val="C0C0C0"/>
                  </a:outerShdw>
                </a:effectLst>
              </a:rPr>
              <a:t>n</a:t>
            </a:r>
            <a:r>
              <a:rPr lang="en-US" altLang="zh-CN" sz="1800">
                <a:solidFill>
                  <a:schemeClr val="tx1"/>
                </a:solidFill>
                <a:effectLst>
                  <a:outerShdw blurRad="38100" dist="38100" dir="2700000" algn="tl">
                    <a:srgbClr val="C0C0C0"/>
                  </a:outerShdw>
                </a:effectLst>
              </a:rPr>
              <a:t>ame</a:t>
            </a:r>
            <a:r>
              <a:rPr lang="en-US" altLang="zh-CN" sz="1800" noProof="1">
                <a:solidFill>
                  <a:schemeClr val="tx1"/>
                </a:solidFill>
                <a:effectLst>
                  <a:outerShdw blurRad="38100" dist="38100" dir="2700000" algn="tl">
                    <a:srgbClr val="C0C0C0"/>
                  </a:outerShdw>
                </a:effectLst>
              </a:rPr>
              <a:t>)+1];</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strcpy(name,</a:t>
            </a:r>
            <a:r>
              <a:rPr lang="en-US" altLang="zh-CN" sz="1800">
                <a:solidFill>
                  <a:schemeClr val="tx1"/>
                </a:solidFill>
                <a:effectLst>
                  <a:outerShdw blurRad="38100" dist="38100" dir="2700000" algn="tl">
                    <a:srgbClr val="C0C0C0"/>
                  </a:outerShdw>
                </a:effectLst>
              </a:rPr>
              <a:t>s2.</a:t>
            </a:r>
            <a:r>
              <a:rPr lang="en-US" altLang="zh-CN" sz="1800" noProof="1">
                <a:solidFill>
                  <a:schemeClr val="tx1"/>
                </a:solidFill>
                <a:effectLst>
                  <a:outerShdw blurRad="38100" dist="38100" dir="2700000" algn="tl">
                    <a:srgbClr val="C0C0C0"/>
                  </a:outerShdw>
                </a:effectLst>
              </a:rPr>
              <a:t>n</a:t>
            </a:r>
            <a:r>
              <a:rPr lang="en-US" altLang="zh-CN" sz="1800">
                <a:solidFill>
                  <a:schemeClr val="tx1"/>
                </a:solidFill>
                <a:effectLst>
                  <a:outerShdw blurRad="38100" dist="38100" dir="2700000" algn="tl">
                    <a:srgbClr val="C0C0C0"/>
                  </a:outerShdw>
                </a:effectLst>
              </a:rPr>
              <a:t>ame</a:t>
            </a:r>
            <a:r>
              <a:rPr lang="en-US" altLang="zh-CN" sz="1800" noProof="1">
                <a:solidFill>
                  <a:schemeClr val="tx1"/>
                </a:solidFill>
                <a:effectLst>
                  <a:outerShdw blurRad="38100" dist="38100" dir="2700000" algn="tl">
                    <a:srgbClr val="C0C0C0"/>
                  </a:outerShdw>
                </a:effectLst>
              </a:rPr>
              <a:t>);</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a:t>
            </a:r>
          </a:p>
          <a:p>
            <a:pPr>
              <a:buFont typeface="Wingdings" panose="05000000000000000000" pitchFamily="2" charset="2"/>
              <a:buNone/>
              <a:defRPr/>
            </a:pPr>
            <a:r>
              <a:rPr lang="en-US" altLang="zh-CN" sz="1800">
                <a:solidFill>
                  <a:srgbClr val="008000"/>
                </a:solidFill>
                <a:effectLst>
                  <a:outerShdw blurRad="38100" dist="38100" dir="2700000" algn="tl">
                    <a:srgbClr val="C0C0C0"/>
                  </a:outerShdw>
                </a:effectLst>
              </a:rPr>
              <a:t>// </a:t>
            </a:r>
            <a:r>
              <a:rPr lang="zh-CN" altLang="en-US" sz="1800">
                <a:solidFill>
                  <a:srgbClr val="008000"/>
                </a:solidFill>
                <a:effectLst>
                  <a:outerShdw blurRad="38100" dist="38100" dir="2700000" algn="tl">
                    <a:srgbClr val="C0C0C0"/>
                  </a:outerShdw>
                </a:effectLst>
              </a:rPr>
              <a:t>其余代码不变</a:t>
            </a:r>
            <a:r>
              <a:rPr lang="en-US" altLang="zh-CN" sz="1800">
                <a:solidFill>
                  <a:srgbClr val="008000"/>
                </a:solidFill>
                <a:effectLst>
                  <a:outerShdw blurRad="38100" dist="38100" dir="2700000" algn="tl">
                    <a:srgbClr val="C0C0C0"/>
                  </a:outerShdw>
                </a:effectLst>
              </a:rPr>
              <a:t>…</a:t>
            </a:r>
          </a:p>
        </p:txBody>
      </p:sp>
      <p:sp>
        <p:nvSpPr>
          <p:cNvPr id="4" name="Rectangle 5"/>
          <p:cNvSpPr txBox="1">
            <a:spLocks noChangeArrowheads="1"/>
          </p:cNvSpPr>
          <p:nvPr/>
        </p:nvSpPr>
        <p:spPr>
          <a:xfrm>
            <a:off x="1797844" y="3868341"/>
            <a:ext cx="5851922" cy="569119"/>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100" smtClean="0"/>
              <a:t>函数中代码就是深拷贝，其示意图如下页</a:t>
            </a:r>
            <a:endParaRPr lang="zh-CN" altLang="en-US" sz="2100"/>
          </a:p>
        </p:txBody>
      </p:sp>
    </p:spTree>
    <p:extLst>
      <p:ext uri="{BB962C8B-B14F-4D97-AF65-F5344CB8AC3E}">
        <p14:creationId xmlns:p14="http://schemas.microsoft.com/office/powerpoint/2010/main" val="2258200115"/>
      </p:ext>
    </p:extLst>
  </p:cSld>
  <p:clrMapOvr>
    <a:masterClrMapping/>
  </p:clrMapOvr>
  <p:transition spd="slow">
    <p:cove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6192441" y="1762125"/>
            <a:ext cx="1432322" cy="291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b="0">
                <a:solidFill>
                  <a:schemeClr val="hlink"/>
                </a:solidFill>
                <a:latin typeface="Times New Roman" panose="02020603050405020304" pitchFamily="18" charset="0"/>
              </a:rPr>
              <a:t>拷贝前</a:t>
            </a:r>
          </a:p>
        </p:txBody>
      </p:sp>
      <p:sp>
        <p:nvSpPr>
          <p:cNvPr id="3" name="Text Box 5"/>
          <p:cNvSpPr txBox="1">
            <a:spLocks noChangeArrowheads="1"/>
          </p:cNvSpPr>
          <p:nvPr/>
        </p:nvSpPr>
        <p:spPr bwMode="auto">
          <a:xfrm>
            <a:off x="6300788" y="2733675"/>
            <a:ext cx="1432322" cy="291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t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b="0">
                <a:solidFill>
                  <a:schemeClr val="hlink"/>
                </a:solidFill>
                <a:latin typeface="Times New Roman" panose="02020603050405020304" pitchFamily="18" charset="0"/>
              </a:rPr>
              <a:t>拷贝后</a:t>
            </a:r>
          </a:p>
        </p:txBody>
      </p:sp>
      <p:grpSp>
        <p:nvGrpSpPr>
          <p:cNvPr id="4" name="Group 6"/>
          <p:cNvGrpSpPr>
            <a:grpSpLocks/>
          </p:cNvGrpSpPr>
          <p:nvPr/>
        </p:nvGrpSpPr>
        <p:grpSpPr bwMode="auto">
          <a:xfrm>
            <a:off x="1314450" y="1162050"/>
            <a:ext cx="5086350" cy="1085850"/>
            <a:chOff x="96" y="624"/>
            <a:chExt cx="2781" cy="912"/>
          </a:xfrm>
        </p:grpSpPr>
        <p:grpSp>
          <p:nvGrpSpPr>
            <p:cNvPr id="5" name="Group 7"/>
            <p:cNvGrpSpPr>
              <a:grpSpLocks/>
            </p:cNvGrpSpPr>
            <p:nvPr/>
          </p:nvGrpSpPr>
          <p:grpSpPr bwMode="auto">
            <a:xfrm>
              <a:off x="1935" y="1092"/>
              <a:ext cx="780" cy="345"/>
              <a:chOff x="4589" y="8334"/>
              <a:chExt cx="1050" cy="465"/>
            </a:xfrm>
          </p:grpSpPr>
          <p:sp>
            <p:nvSpPr>
              <p:cNvPr id="10" name="Rectangle 8"/>
              <p:cNvSpPr>
                <a:spLocks noChangeArrowheads="1"/>
              </p:cNvSpPr>
              <p:nvPr/>
            </p:nvSpPr>
            <p:spPr bwMode="auto">
              <a:xfrm>
                <a:off x="4589" y="8334"/>
                <a:ext cx="1050" cy="46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sz="2400"/>
              </a:p>
            </p:txBody>
          </p:sp>
          <p:sp>
            <p:nvSpPr>
              <p:cNvPr id="11" name="Line 9"/>
              <p:cNvSpPr>
                <a:spLocks noChangeShapeType="1"/>
              </p:cNvSpPr>
              <p:nvPr/>
            </p:nvSpPr>
            <p:spPr bwMode="auto">
              <a:xfrm>
                <a:off x="4589" y="8574"/>
                <a:ext cx="10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6" name="Text Box 10"/>
            <p:cNvSpPr txBox="1">
              <a:spLocks noChangeArrowheads="1"/>
            </p:cNvSpPr>
            <p:nvPr/>
          </p:nvSpPr>
          <p:spPr bwMode="auto">
            <a:xfrm>
              <a:off x="1832" y="624"/>
              <a:ext cx="1045"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0">
                  <a:solidFill>
                    <a:schemeClr val="folHlink"/>
                  </a:solidFill>
                  <a:latin typeface="Times New Roman" panose="02020603050405020304" pitchFamily="18" charset="0"/>
                </a:rPr>
                <a:t>stu1</a:t>
              </a:r>
              <a:r>
                <a:rPr lang="zh-CN" altLang="en-US" sz="1800" b="0">
                  <a:solidFill>
                    <a:schemeClr val="folHlink"/>
                  </a:solidFill>
                  <a:latin typeface="Times New Roman" panose="02020603050405020304" pitchFamily="18" charset="0"/>
                </a:rPr>
                <a:t>的</a:t>
              </a:r>
              <a:r>
                <a:rPr lang="en-US" altLang="zh-CN" sz="1800" b="0">
                  <a:solidFill>
                    <a:schemeClr val="folHlink"/>
                  </a:solidFill>
                  <a:latin typeface="Times New Roman" panose="02020603050405020304" pitchFamily="18" charset="0"/>
                </a:rPr>
                <a:t>name</a:t>
              </a:r>
              <a:r>
                <a:rPr lang="zh-CN" altLang="en-US" sz="1800" b="0">
                  <a:solidFill>
                    <a:schemeClr val="folHlink"/>
                  </a:solidFill>
                  <a:latin typeface="Times New Roman" panose="02020603050405020304" pitchFamily="18" charset="0"/>
                </a:rPr>
                <a:t>字符数组元素占用的内存</a:t>
              </a:r>
            </a:p>
          </p:txBody>
        </p:sp>
        <p:sp>
          <p:nvSpPr>
            <p:cNvPr id="7" name="Line 11"/>
            <p:cNvSpPr>
              <a:spLocks noChangeShapeType="1"/>
            </p:cNvSpPr>
            <p:nvPr/>
          </p:nvSpPr>
          <p:spPr bwMode="auto">
            <a:xfrm>
              <a:off x="1378" y="1103"/>
              <a:ext cx="557" cy="0"/>
            </a:xfrm>
            <a:prstGeom prst="line">
              <a:avLst/>
            </a:prstGeom>
            <a:noFill/>
            <a:ln w="2540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sp>
          <p:nvSpPr>
            <p:cNvPr id="8" name="Text Box 12"/>
            <p:cNvSpPr txBox="1">
              <a:spLocks noChangeArrowheads="1"/>
            </p:cNvSpPr>
            <p:nvPr/>
          </p:nvSpPr>
          <p:spPr bwMode="auto">
            <a:xfrm>
              <a:off x="751" y="989"/>
              <a:ext cx="907" cy="54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0">
                  <a:solidFill>
                    <a:schemeClr val="folHlink"/>
                  </a:solidFill>
                  <a:latin typeface="Times New Roman" panose="02020603050405020304" pitchFamily="18" charset="0"/>
                </a:rPr>
                <a:t>name</a:t>
              </a:r>
            </a:p>
            <a:p>
              <a:pPr algn="ctr">
                <a:spcBef>
                  <a:spcPct val="0"/>
                </a:spcBef>
                <a:buClrTx/>
                <a:buSzTx/>
                <a:buFontTx/>
                <a:buNone/>
              </a:pPr>
              <a:r>
                <a:rPr lang="en-US" altLang="zh-CN" sz="1800" b="0">
                  <a:solidFill>
                    <a:schemeClr val="folHlink"/>
                  </a:solidFill>
                  <a:latin typeface="Times New Roman" panose="02020603050405020304" pitchFamily="18" charset="0"/>
                </a:rPr>
                <a:t>age</a:t>
              </a:r>
            </a:p>
          </p:txBody>
        </p:sp>
        <p:sp>
          <p:nvSpPr>
            <p:cNvPr id="9" name="Text Box 13"/>
            <p:cNvSpPr txBox="1">
              <a:spLocks noChangeArrowheads="1"/>
            </p:cNvSpPr>
            <p:nvPr/>
          </p:nvSpPr>
          <p:spPr bwMode="auto">
            <a:xfrm>
              <a:off x="96" y="1070"/>
              <a:ext cx="76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500" b="0">
                  <a:solidFill>
                    <a:schemeClr val="tx1"/>
                  </a:solidFill>
                  <a:latin typeface="宋体" panose="02010600030101010101" pitchFamily="2" charset="-122"/>
                  <a:ea typeface="宋体" panose="02010600030101010101" pitchFamily="2" charset="-122"/>
                </a:rPr>
                <a:t>       </a:t>
              </a:r>
              <a:r>
                <a:rPr lang="en-US" altLang="zh-CN" sz="1800" b="0">
                  <a:solidFill>
                    <a:schemeClr val="folHlink"/>
                  </a:solidFill>
                  <a:latin typeface="Times New Roman" panose="02020603050405020304" pitchFamily="18" charset="0"/>
                </a:rPr>
                <a:t>stu1</a:t>
              </a:r>
            </a:p>
          </p:txBody>
        </p:sp>
      </p:grpSp>
      <p:sp>
        <p:nvSpPr>
          <p:cNvPr id="12" name="Text Box 14"/>
          <p:cNvSpPr txBox="1">
            <a:spLocks noChangeArrowheads="1"/>
          </p:cNvSpPr>
          <p:nvPr/>
        </p:nvSpPr>
        <p:spPr bwMode="auto">
          <a:xfrm>
            <a:off x="2556272" y="2628901"/>
            <a:ext cx="1709738" cy="65127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0">
                <a:solidFill>
                  <a:schemeClr val="folHlink"/>
                </a:solidFill>
                <a:latin typeface="Times New Roman" panose="02020603050405020304" pitchFamily="18" charset="0"/>
              </a:rPr>
              <a:t>name</a:t>
            </a:r>
          </a:p>
          <a:p>
            <a:pPr algn="ctr">
              <a:spcBef>
                <a:spcPct val="0"/>
              </a:spcBef>
              <a:buClrTx/>
              <a:buSzTx/>
              <a:buFontTx/>
              <a:buNone/>
            </a:pPr>
            <a:r>
              <a:rPr lang="en-US" altLang="zh-CN" sz="1800" b="0">
                <a:solidFill>
                  <a:schemeClr val="folHlink"/>
                </a:solidFill>
                <a:latin typeface="Times New Roman" panose="02020603050405020304" pitchFamily="18" charset="0"/>
              </a:rPr>
              <a:t>age</a:t>
            </a:r>
          </a:p>
        </p:txBody>
      </p:sp>
      <p:sp>
        <p:nvSpPr>
          <p:cNvPr id="13" name="Text Box 15"/>
          <p:cNvSpPr txBox="1">
            <a:spLocks noChangeArrowheads="1"/>
          </p:cNvSpPr>
          <p:nvPr/>
        </p:nvSpPr>
        <p:spPr bwMode="auto">
          <a:xfrm>
            <a:off x="1169194" y="2725342"/>
            <a:ext cx="1363266" cy="25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0">
                <a:solidFill>
                  <a:schemeClr val="folHlink"/>
                </a:solidFill>
                <a:latin typeface="Times New Roman" panose="02020603050405020304" pitchFamily="18" charset="0"/>
              </a:rPr>
              <a:t>             stu1</a:t>
            </a:r>
          </a:p>
        </p:txBody>
      </p:sp>
      <p:sp>
        <p:nvSpPr>
          <p:cNvPr id="14" name="Line 17"/>
          <p:cNvSpPr>
            <a:spLocks noChangeShapeType="1"/>
          </p:cNvSpPr>
          <p:nvPr/>
        </p:nvSpPr>
        <p:spPr bwMode="auto">
          <a:xfrm>
            <a:off x="3770710" y="2764631"/>
            <a:ext cx="1052513" cy="0"/>
          </a:xfrm>
          <a:prstGeom prst="line">
            <a:avLst/>
          </a:prstGeom>
          <a:noFill/>
          <a:ln w="2540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sp>
        <p:nvSpPr>
          <p:cNvPr id="15" name="AutoShape 19"/>
          <p:cNvSpPr>
            <a:spLocks noChangeArrowheads="1"/>
          </p:cNvSpPr>
          <p:nvPr/>
        </p:nvSpPr>
        <p:spPr bwMode="auto">
          <a:xfrm>
            <a:off x="3308747" y="3327797"/>
            <a:ext cx="294084" cy="570309"/>
          </a:xfrm>
          <a:prstGeom prst="downArrow">
            <a:avLst>
              <a:gd name="adj1" fmla="val 50000"/>
              <a:gd name="adj2" fmla="val 48482"/>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sz="2400"/>
          </a:p>
        </p:txBody>
      </p:sp>
      <p:sp>
        <p:nvSpPr>
          <p:cNvPr id="16" name="Text Box 20"/>
          <p:cNvSpPr txBox="1">
            <a:spLocks noChangeArrowheads="1"/>
          </p:cNvSpPr>
          <p:nvPr/>
        </p:nvSpPr>
        <p:spPr bwMode="auto">
          <a:xfrm>
            <a:off x="2556272" y="4030267"/>
            <a:ext cx="1709738" cy="64889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0">
                <a:solidFill>
                  <a:schemeClr val="folHlink"/>
                </a:solidFill>
                <a:latin typeface="Times New Roman" panose="02020603050405020304" pitchFamily="18" charset="0"/>
              </a:rPr>
              <a:t>name</a:t>
            </a:r>
          </a:p>
          <a:p>
            <a:pPr algn="ctr">
              <a:spcBef>
                <a:spcPct val="0"/>
              </a:spcBef>
              <a:buClrTx/>
              <a:buSzTx/>
              <a:buFontTx/>
              <a:buNone/>
            </a:pPr>
            <a:r>
              <a:rPr lang="en-US" altLang="zh-CN" sz="1800" b="0">
                <a:solidFill>
                  <a:schemeClr val="folHlink"/>
                </a:solidFill>
                <a:latin typeface="Times New Roman" panose="02020603050405020304" pitchFamily="18" charset="0"/>
              </a:rPr>
              <a:t>age</a:t>
            </a:r>
          </a:p>
        </p:txBody>
      </p:sp>
      <p:sp>
        <p:nvSpPr>
          <p:cNvPr id="17" name="Text Box 21"/>
          <p:cNvSpPr txBox="1">
            <a:spLocks noChangeArrowheads="1"/>
          </p:cNvSpPr>
          <p:nvPr/>
        </p:nvSpPr>
        <p:spPr bwMode="auto">
          <a:xfrm>
            <a:off x="1169194" y="4124325"/>
            <a:ext cx="1363266"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500" b="0">
                <a:solidFill>
                  <a:schemeClr val="tx1"/>
                </a:solidFill>
                <a:latin typeface="宋体" panose="02010600030101010101" pitchFamily="2" charset="-122"/>
                <a:ea typeface="宋体" panose="02010600030101010101" pitchFamily="2" charset="-122"/>
              </a:rPr>
              <a:t>         </a:t>
            </a:r>
            <a:r>
              <a:rPr lang="en-US" altLang="zh-CN" sz="1800" b="0">
                <a:solidFill>
                  <a:schemeClr val="folHlink"/>
                </a:solidFill>
                <a:latin typeface="Times New Roman" panose="02020603050405020304" pitchFamily="18" charset="0"/>
              </a:rPr>
              <a:t>stu2</a:t>
            </a:r>
          </a:p>
        </p:txBody>
      </p:sp>
      <p:grpSp>
        <p:nvGrpSpPr>
          <p:cNvPr id="18" name="Group 22"/>
          <p:cNvGrpSpPr>
            <a:grpSpLocks/>
          </p:cNvGrpSpPr>
          <p:nvPr/>
        </p:nvGrpSpPr>
        <p:grpSpPr bwMode="auto">
          <a:xfrm>
            <a:off x="4872038" y="2751535"/>
            <a:ext cx="1470422" cy="410765"/>
            <a:chOff x="4589" y="8334"/>
            <a:chExt cx="1050" cy="465"/>
          </a:xfrm>
        </p:grpSpPr>
        <p:sp>
          <p:nvSpPr>
            <p:cNvPr id="19" name="Rectangle 23"/>
            <p:cNvSpPr>
              <a:spLocks noChangeArrowheads="1"/>
            </p:cNvSpPr>
            <p:nvPr/>
          </p:nvSpPr>
          <p:spPr bwMode="auto">
            <a:xfrm>
              <a:off x="4589" y="8334"/>
              <a:ext cx="1050" cy="46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sz="2400"/>
            </a:p>
          </p:txBody>
        </p:sp>
        <p:sp>
          <p:nvSpPr>
            <p:cNvPr id="20" name="Line 24"/>
            <p:cNvSpPr>
              <a:spLocks noChangeShapeType="1"/>
            </p:cNvSpPr>
            <p:nvPr/>
          </p:nvSpPr>
          <p:spPr bwMode="auto">
            <a:xfrm>
              <a:off x="4589" y="8574"/>
              <a:ext cx="10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21" name="Line 25"/>
          <p:cNvSpPr>
            <a:spLocks noChangeShapeType="1"/>
          </p:cNvSpPr>
          <p:nvPr/>
        </p:nvSpPr>
        <p:spPr bwMode="auto">
          <a:xfrm>
            <a:off x="1547813" y="2409825"/>
            <a:ext cx="6088856" cy="0"/>
          </a:xfrm>
          <a:prstGeom prst="line">
            <a:avLst/>
          </a:prstGeom>
          <a:noFill/>
          <a:ln w="25400">
            <a:solidFill>
              <a:schemeClr val="tx1"/>
            </a:solidFill>
            <a:prstDash val="lg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22" name="Text Box 26"/>
          <p:cNvSpPr txBox="1">
            <a:spLocks noChangeArrowheads="1"/>
          </p:cNvSpPr>
          <p:nvPr/>
        </p:nvSpPr>
        <p:spPr bwMode="auto">
          <a:xfrm>
            <a:off x="1601391" y="3334941"/>
            <a:ext cx="1432322" cy="539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t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b="0">
                <a:solidFill>
                  <a:schemeClr val="hlink"/>
                </a:solidFill>
                <a:latin typeface="Times New Roman" panose="02020603050405020304" pitchFamily="18" charset="0"/>
              </a:rPr>
              <a:t>把指针指向内容也复制</a:t>
            </a:r>
          </a:p>
        </p:txBody>
      </p:sp>
      <p:sp>
        <p:nvSpPr>
          <p:cNvPr id="23" name="Line 27"/>
          <p:cNvSpPr>
            <a:spLocks noChangeShapeType="1"/>
          </p:cNvSpPr>
          <p:nvPr/>
        </p:nvSpPr>
        <p:spPr bwMode="auto">
          <a:xfrm>
            <a:off x="3762375" y="4202906"/>
            <a:ext cx="1052513" cy="0"/>
          </a:xfrm>
          <a:prstGeom prst="line">
            <a:avLst/>
          </a:prstGeom>
          <a:noFill/>
          <a:ln w="2540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grpSp>
        <p:nvGrpSpPr>
          <p:cNvPr id="24" name="Group 28"/>
          <p:cNvGrpSpPr>
            <a:grpSpLocks/>
          </p:cNvGrpSpPr>
          <p:nvPr/>
        </p:nvGrpSpPr>
        <p:grpSpPr bwMode="auto">
          <a:xfrm>
            <a:off x="4842272" y="4040981"/>
            <a:ext cx="1470422" cy="410766"/>
            <a:chOff x="4589" y="8334"/>
            <a:chExt cx="1050" cy="465"/>
          </a:xfrm>
        </p:grpSpPr>
        <p:sp>
          <p:nvSpPr>
            <p:cNvPr id="25" name="Rectangle 29"/>
            <p:cNvSpPr>
              <a:spLocks noChangeArrowheads="1"/>
            </p:cNvSpPr>
            <p:nvPr/>
          </p:nvSpPr>
          <p:spPr bwMode="auto">
            <a:xfrm>
              <a:off x="4589" y="8334"/>
              <a:ext cx="1050" cy="46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sz="2400"/>
            </a:p>
          </p:txBody>
        </p:sp>
        <p:sp>
          <p:nvSpPr>
            <p:cNvPr id="26" name="Line 30"/>
            <p:cNvSpPr>
              <a:spLocks noChangeShapeType="1"/>
            </p:cNvSpPr>
            <p:nvPr/>
          </p:nvSpPr>
          <p:spPr bwMode="auto">
            <a:xfrm>
              <a:off x="4589" y="8574"/>
              <a:ext cx="10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27" name="AutoShape 31"/>
          <p:cNvSpPr>
            <a:spLocks noChangeArrowheads="1"/>
          </p:cNvSpPr>
          <p:nvPr/>
        </p:nvSpPr>
        <p:spPr bwMode="auto">
          <a:xfrm>
            <a:off x="5381625" y="3334941"/>
            <a:ext cx="294085" cy="570309"/>
          </a:xfrm>
          <a:prstGeom prst="downArrow">
            <a:avLst>
              <a:gd name="adj1" fmla="val 50000"/>
              <a:gd name="adj2" fmla="val 48482"/>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sz="2400"/>
          </a:p>
        </p:txBody>
      </p:sp>
      <p:sp>
        <p:nvSpPr>
          <p:cNvPr id="28" name="Rectangle 2"/>
          <p:cNvSpPr txBox="1">
            <a:spLocks noChangeArrowheads="1"/>
          </p:cNvSpPr>
          <p:nvPr/>
        </p:nvSpPr>
        <p:spPr>
          <a:xfrm>
            <a:off x="919100" y="16669"/>
            <a:ext cx="3926417" cy="528639"/>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3 </a:t>
            </a:r>
            <a:r>
              <a:rPr lang="zh-CN" altLang="en-US" sz="2800" dirty="0" smtClean="0"/>
              <a:t>浅拷贝与深拷贝（续）</a:t>
            </a:r>
          </a:p>
        </p:txBody>
      </p:sp>
    </p:spTree>
    <p:extLst>
      <p:ext uri="{BB962C8B-B14F-4D97-AF65-F5344CB8AC3E}">
        <p14:creationId xmlns:p14="http://schemas.microsoft.com/office/powerpoint/2010/main" val="730988157"/>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271208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静态数据成员定义</a:t>
            </a:r>
          </a:p>
        </p:txBody>
      </p:sp>
      <p:sp>
        <p:nvSpPr>
          <p:cNvPr id="2" name="文本框 1"/>
          <p:cNvSpPr txBox="1"/>
          <p:nvPr/>
        </p:nvSpPr>
        <p:spPr>
          <a:xfrm>
            <a:off x="539552" y="771550"/>
            <a:ext cx="8026722" cy="2861310"/>
          </a:xfrm>
          <a:prstGeom prst="rect">
            <a:avLst/>
          </a:prstGeom>
          <a:noFill/>
        </p:spPr>
        <p:txBody>
          <a:bodyPr wrap="square" rtlCol="0">
            <a:spAutoFit/>
          </a:bodyPr>
          <a:lstStyle/>
          <a:p>
            <a:pPr>
              <a:lnSpc>
                <a:spcPct val="150000"/>
              </a:lnSpc>
            </a:pPr>
            <a:r>
              <a:rPr lang="zh-CN" altLang="zh-CN" sz="2000" b="1" dirty="0">
                <a:latin typeface="仿宋" panose="02010609060101010101" pitchFamily="49" charset="-122"/>
                <a:ea typeface="仿宋" panose="02010609060101010101" pitchFamily="49" charset="-122"/>
                <a:sym typeface="+mn-ea"/>
              </a:rPr>
              <a:t>说明：</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1</a:t>
            </a:r>
            <a:r>
              <a:rPr lang="zh-CN" altLang="zh-CN" sz="2000" b="1" dirty="0">
                <a:latin typeface="仿宋" panose="02010609060101010101" pitchFamily="49" charset="-122"/>
                <a:ea typeface="仿宋" panose="02010609060101010101" pitchFamily="49" charset="-122"/>
                <a:sym typeface="+mn-ea"/>
              </a:rPr>
              <a:t>）静态数据成员和普通数据成员一样遵从</a:t>
            </a:r>
            <a:r>
              <a:rPr lang="en-US" altLang="zh-CN" sz="2000" b="1" dirty="0">
                <a:latin typeface="仿宋" panose="02010609060101010101" pitchFamily="49" charset="-122"/>
                <a:ea typeface="仿宋" panose="02010609060101010101" pitchFamily="49" charset="-122"/>
                <a:sym typeface="+mn-ea"/>
              </a:rPr>
              <a:t>public</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protected</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private</a:t>
            </a:r>
            <a:r>
              <a:rPr lang="zh-CN" altLang="zh-CN" sz="2000" b="1" dirty="0">
                <a:latin typeface="仿宋" panose="02010609060101010101" pitchFamily="49" charset="-122"/>
                <a:ea typeface="仿宋" panose="02010609060101010101" pitchFamily="49" charset="-122"/>
                <a:sym typeface="+mn-ea"/>
              </a:rPr>
              <a:t>访问规则；</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2</a:t>
            </a:r>
            <a:r>
              <a:rPr lang="zh-CN" altLang="zh-CN" sz="2000" b="1" dirty="0">
                <a:latin typeface="仿宋" panose="02010609060101010101" pitchFamily="49" charset="-122"/>
                <a:ea typeface="仿宋" panose="02010609060101010101" pitchFamily="49" charset="-122"/>
                <a:sym typeface="+mn-ea"/>
              </a:rPr>
              <a:t>）静态数据成员属于本类的所有对象共享，不属于特定的类对象，在没有产生类对象时其作用域就可见，即在没有产生类的实例时，就可以操作它。</a:t>
            </a:r>
            <a:endParaRPr lang="zh-CN" altLang="en-US" sz="2000" b="1" dirty="0">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1000"/>
                                        <p:tgtEl>
                                          <p:spTgt spid="2">
                                            <p:txEl>
                                              <p:pRg st="0" end="0"/>
                                            </p:txEl>
                                          </p:spTgt>
                                        </p:tgtEl>
                                      </p:cBhvr>
                                    </p:animEffect>
                                    <p:anim calcmode="lin" valueType="num">
                                      <p:cBhvr>
                                        <p:cTn id="1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4.1.3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静态数据成员的初始化</a:t>
            </a:r>
          </a:p>
        </p:txBody>
      </p:sp>
      <p:sp>
        <p:nvSpPr>
          <p:cNvPr id="2" name="文本框 1"/>
          <p:cNvSpPr txBox="1"/>
          <p:nvPr/>
        </p:nvSpPr>
        <p:spPr>
          <a:xfrm>
            <a:off x="179512" y="925195"/>
            <a:ext cx="8640960" cy="1938992"/>
          </a:xfrm>
          <a:prstGeom prst="rect">
            <a:avLst/>
          </a:prstGeom>
          <a:noFill/>
        </p:spPr>
        <p:txBody>
          <a:bodyPr wrap="square" rtlCol="0">
            <a:spAutoFit/>
          </a:bodyPr>
          <a:lstStyle/>
          <a:p>
            <a:pPr>
              <a:lnSpc>
                <a:spcPct val="150000"/>
              </a:lnSpc>
            </a:pPr>
            <a:r>
              <a:rPr lang="en-US" altLang="zh-CN" sz="2000" dirty="0">
                <a:sym typeface="+mn-ea"/>
              </a:rPr>
              <a:t>         </a:t>
            </a:r>
            <a:r>
              <a:rPr lang="zh-CN" altLang="zh-CN" sz="2000" b="1" dirty="0">
                <a:latin typeface="仿宋" panose="02010609060101010101" pitchFamily="49" charset="-122"/>
                <a:ea typeface="仿宋" panose="02010609060101010101" pitchFamily="49" charset="-122"/>
                <a:sym typeface="+mn-ea"/>
              </a:rPr>
              <a:t>静态数据成员不能在类的构造函数中初始化。</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静态数据成员也不可在类的体内进行赋初值，因为若在一个对象里给它赋初值。</a:t>
            </a:r>
            <a:endParaRPr lang="en-US"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solidFill>
                  <a:srgbClr val="FF0000"/>
                </a:solidFill>
                <a:latin typeface="仿宋" panose="02010609060101010101" pitchFamily="49" charset="-122"/>
                <a:ea typeface="仿宋" panose="02010609060101010101" pitchFamily="49" charset="-122"/>
                <a:sym typeface="+mn-ea"/>
              </a:rPr>
              <a:t>静态数据成员的初始化工作只能在类外，并且在对象生成之前进行。</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4.1.3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静态数据成员的初始化</a:t>
            </a:r>
          </a:p>
        </p:txBody>
      </p:sp>
      <p:sp>
        <p:nvSpPr>
          <p:cNvPr id="2" name="文本框 1"/>
          <p:cNvSpPr txBox="1"/>
          <p:nvPr/>
        </p:nvSpPr>
        <p:spPr>
          <a:xfrm>
            <a:off x="793750" y="925195"/>
            <a:ext cx="7941945" cy="3877985"/>
          </a:xfrm>
          <a:prstGeom prst="rect">
            <a:avLst/>
          </a:prstGeom>
          <a:noFill/>
        </p:spPr>
        <p:txBody>
          <a:bodyPr wrap="square" rtlCol="0">
            <a:spAutoFit/>
          </a:bodyPr>
          <a:lstStyle/>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静态数据成员的初始化与一般数据成员初始化不同，其格式为：</a:t>
            </a:r>
            <a:endParaRPr lang="zh-CN" altLang="zh-CN" sz="2000" dirty="0">
              <a:latin typeface="仿宋" panose="02010609060101010101" pitchFamily="49" charset="-122"/>
              <a:ea typeface="仿宋" panose="02010609060101010101" pitchFamily="49" charset="-122"/>
            </a:endParaRPr>
          </a:p>
          <a:p>
            <a:pPr>
              <a:lnSpc>
                <a:spcPct val="150000"/>
              </a:lnSpc>
            </a:pPr>
            <a:r>
              <a:rPr lang="en-US" altLang="zh-CN" sz="2000" b="1" dirty="0">
                <a:solidFill>
                  <a:srgbClr val="FF0000"/>
                </a:solidFill>
                <a:latin typeface="仿宋" panose="02010609060101010101" pitchFamily="49" charset="-122"/>
                <a:ea typeface="仿宋" panose="02010609060101010101" pitchFamily="49" charset="-122"/>
                <a:sym typeface="+mn-ea"/>
              </a:rPr>
              <a:t>          </a:t>
            </a:r>
            <a:r>
              <a:rPr lang="zh-CN" altLang="en-US" sz="2400" b="1" dirty="0">
                <a:solidFill>
                  <a:srgbClr val="FF0000"/>
                </a:solidFill>
                <a:latin typeface="仿宋" panose="02010609060101010101" pitchFamily="49" charset="-122"/>
                <a:ea typeface="仿宋" panose="02010609060101010101" pitchFamily="49" charset="-122"/>
                <a:sym typeface="+mn-ea"/>
              </a:rPr>
              <a:t>数据</a:t>
            </a:r>
            <a:r>
              <a:rPr lang="zh-CN" altLang="zh-CN" sz="2400" b="1" dirty="0">
                <a:solidFill>
                  <a:srgbClr val="FF0000"/>
                </a:solidFill>
                <a:latin typeface="仿宋" panose="02010609060101010101" pitchFamily="49" charset="-122"/>
                <a:ea typeface="仿宋" panose="02010609060101010101" pitchFamily="49" charset="-122"/>
                <a:sym typeface="+mn-ea"/>
              </a:rPr>
              <a:t>类型 类名</a:t>
            </a:r>
            <a:r>
              <a:rPr lang="en-US" altLang="zh-CN" sz="2400" b="1" dirty="0">
                <a:solidFill>
                  <a:srgbClr val="FF0000"/>
                </a:solidFill>
                <a:latin typeface="仿宋" panose="02010609060101010101" pitchFamily="49" charset="-122"/>
                <a:ea typeface="仿宋" panose="02010609060101010101" pitchFamily="49" charset="-122"/>
                <a:sym typeface="+mn-ea"/>
              </a:rPr>
              <a:t>::</a:t>
            </a:r>
            <a:r>
              <a:rPr lang="zh-CN" altLang="zh-CN" sz="2400" b="1" dirty="0">
                <a:solidFill>
                  <a:srgbClr val="FF0000"/>
                </a:solidFill>
                <a:latin typeface="仿宋" panose="02010609060101010101" pitchFamily="49" charset="-122"/>
                <a:ea typeface="仿宋" panose="02010609060101010101" pitchFamily="49" charset="-122"/>
                <a:sym typeface="+mn-ea"/>
              </a:rPr>
              <a:t>静态数据成员</a:t>
            </a:r>
            <a:r>
              <a:rPr lang="en-US" altLang="zh-CN" sz="2400" b="1" dirty="0">
                <a:solidFill>
                  <a:srgbClr val="FF0000"/>
                </a:solidFill>
                <a:latin typeface="仿宋" panose="02010609060101010101" pitchFamily="49" charset="-122"/>
                <a:ea typeface="仿宋" panose="02010609060101010101" pitchFamily="49" charset="-122"/>
                <a:sym typeface="+mn-ea"/>
              </a:rPr>
              <a:t>=</a:t>
            </a:r>
            <a:r>
              <a:rPr lang="zh-CN" altLang="zh-CN" sz="2400" b="1" dirty="0">
                <a:solidFill>
                  <a:srgbClr val="FF0000"/>
                </a:solidFill>
                <a:latin typeface="仿宋" panose="02010609060101010101" pitchFamily="49" charset="-122"/>
                <a:ea typeface="仿宋" panose="02010609060101010101" pitchFamily="49" charset="-122"/>
                <a:sym typeface="+mn-ea"/>
              </a:rPr>
              <a:t>初始化值</a:t>
            </a:r>
            <a:r>
              <a:rPr lang="en-US" altLang="zh-CN" sz="2400" b="1" dirty="0">
                <a:solidFill>
                  <a:srgbClr val="FF0000"/>
                </a:solidFill>
                <a:latin typeface="仿宋" panose="02010609060101010101" pitchFamily="49" charset="-122"/>
                <a:ea typeface="仿宋" panose="02010609060101010101" pitchFamily="49" charset="-122"/>
                <a:sym typeface="+mn-ea"/>
              </a:rPr>
              <a:t>; </a:t>
            </a:r>
            <a:endParaRPr lang="zh-CN" altLang="zh-CN" sz="2400" dirty="0">
              <a:latin typeface="仿宋" panose="02010609060101010101" pitchFamily="49" charset="-122"/>
              <a:ea typeface="仿宋" panose="02010609060101010101" pitchFamily="49" charset="-122"/>
            </a:endParaRPr>
          </a:p>
          <a:p>
            <a:pPr>
              <a:lnSpc>
                <a:spcPct val="150000"/>
              </a:lnSpc>
            </a:pPr>
            <a:r>
              <a:rPr lang="zh-CN" altLang="zh-CN" sz="2000" b="1" dirty="0">
                <a:latin typeface="仿宋" panose="02010609060101010101" pitchFamily="49" charset="-122"/>
                <a:ea typeface="仿宋" panose="02010609060101010101" pitchFamily="49" charset="-122"/>
                <a:sym typeface="+mn-ea"/>
              </a:rPr>
              <a:t>说明：</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(1) </a:t>
            </a:r>
            <a:r>
              <a:rPr lang="zh-CN" altLang="zh-CN" sz="2000" b="1" dirty="0">
                <a:latin typeface="仿宋" panose="02010609060101010101" pitchFamily="49" charset="-122"/>
                <a:ea typeface="仿宋" panose="02010609060101010101" pitchFamily="49" charset="-122"/>
                <a:sym typeface="+mn-ea"/>
              </a:rPr>
              <a:t>静态数据成员初始化在类体外进行，而且前面不加</a:t>
            </a:r>
            <a:r>
              <a:rPr lang="en-US" altLang="zh-CN" sz="2000" b="1" dirty="0">
                <a:latin typeface="仿宋" panose="02010609060101010101" pitchFamily="49" charset="-122"/>
                <a:ea typeface="仿宋" panose="02010609060101010101" pitchFamily="49" charset="-122"/>
                <a:sym typeface="+mn-ea"/>
              </a:rPr>
              <a:t>static</a:t>
            </a:r>
            <a:r>
              <a:rPr lang="zh-CN" altLang="zh-CN" sz="2000" b="1" dirty="0">
                <a:latin typeface="仿宋" panose="02010609060101010101" pitchFamily="49" charset="-122"/>
                <a:ea typeface="仿宋" panose="02010609060101010101" pitchFamily="49" charset="-122"/>
                <a:sym typeface="+mn-ea"/>
              </a:rPr>
              <a:t>，以免与一般静态变量或对象相混淆。</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(2) </a:t>
            </a:r>
            <a:r>
              <a:rPr lang="zh-CN" altLang="zh-CN" sz="2000" b="1" dirty="0">
                <a:latin typeface="仿宋" panose="02010609060101010101" pitchFamily="49" charset="-122"/>
                <a:ea typeface="仿宋" panose="02010609060101010101" pitchFamily="49" charset="-122"/>
                <a:sym typeface="+mn-ea"/>
              </a:rPr>
              <a:t>初始化时不加该成员的访问权限控制符</a:t>
            </a:r>
            <a:r>
              <a:rPr lang="en-US" altLang="zh-CN" sz="2000" b="1" dirty="0">
                <a:latin typeface="仿宋" panose="02010609060101010101" pitchFamily="49" charset="-122"/>
                <a:ea typeface="仿宋" panose="02010609060101010101" pitchFamily="49" charset="-122"/>
                <a:sym typeface="+mn-ea"/>
              </a:rPr>
              <a:t>private</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public</a:t>
            </a:r>
            <a:r>
              <a:rPr lang="zh-CN" altLang="zh-CN" sz="2000" b="1" dirty="0">
                <a:latin typeface="仿宋" panose="02010609060101010101" pitchFamily="49" charset="-122"/>
                <a:ea typeface="仿宋" panose="02010609060101010101" pitchFamily="49" charset="-122"/>
                <a:sym typeface="+mn-ea"/>
              </a:rPr>
              <a:t>等。</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(3) </a:t>
            </a:r>
            <a:r>
              <a:rPr lang="zh-CN" altLang="zh-CN" sz="2000" b="1" dirty="0">
                <a:latin typeface="仿宋" panose="02010609060101010101" pitchFamily="49" charset="-122"/>
                <a:ea typeface="仿宋" panose="02010609060101010101" pitchFamily="49" charset="-122"/>
                <a:sym typeface="+mn-ea"/>
              </a:rPr>
              <a:t>初始化时使用作用域运算符来标明它所属类，因此，静态数据成员是类的成员，而不是对象的成员。</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circle(in)">
                                      <p:cBhvr>
                                        <p:cTn id="16" dur="2000"/>
                                        <p:tgtEl>
                                          <p:spTgt spid="2">
                                            <p:txEl>
                                              <p:pRg st="0" end="0"/>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circle(in)">
                                      <p:cBhvr>
                                        <p:cTn id="19" dur="20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fade">
                                      <p:cBhvr>
                                        <p:cTn id="24" dur="1000"/>
                                        <p:tgtEl>
                                          <p:spTgt spid="2">
                                            <p:txEl>
                                              <p:pRg st="2" end="2"/>
                                            </p:txEl>
                                          </p:spTgt>
                                        </p:tgtEl>
                                      </p:cBhvr>
                                    </p:animEffect>
                                    <p:anim calcmode="lin" valueType="num">
                                      <p:cBhvr>
                                        <p:cTn id="2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fade">
                                      <p:cBhvr>
                                        <p:cTn id="29" dur="1000"/>
                                        <p:tgtEl>
                                          <p:spTgt spid="2">
                                            <p:txEl>
                                              <p:pRg st="3" end="3"/>
                                            </p:txEl>
                                          </p:spTgt>
                                        </p:tgtEl>
                                      </p:cBhvr>
                                    </p:animEffect>
                                    <p:anim calcmode="lin" valueType="num">
                                      <p:cBhvr>
                                        <p:cTn id="30"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Effect transition="in" filter="fade">
                                      <p:cBhvr>
                                        <p:cTn id="34" dur="1000"/>
                                        <p:tgtEl>
                                          <p:spTgt spid="2">
                                            <p:txEl>
                                              <p:pRg st="4" end="4"/>
                                            </p:txEl>
                                          </p:spTgt>
                                        </p:tgtEl>
                                      </p:cBhvr>
                                    </p:animEffect>
                                    <p:anim calcmode="lin" valueType="num">
                                      <p:cBhvr>
                                        <p:cTn id="3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Effect transition="in" filter="fade">
                                      <p:cBhvr>
                                        <p:cTn id="39" dur="1000"/>
                                        <p:tgtEl>
                                          <p:spTgt spid="2">
                                            <p:txEl>
                                              <p:pRg st="5" end="5"/>
                                            </p:txEl>
                                          </p:spTgt>
                                        </p:tgtEl>
                                      </p:cBhvr>
                                    </p:animEffect>
                                    <p:anim calcmode="lin" valueType="num">
                                      <p:cBhvr>
                                        <p:cTn id="4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4.1.3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静态数据成员的初始化</a:t>
            </a:r>
          </a:p>
        </p:txBody>
      </p:sp>
      <p:sp>
        <p:nvSpPr>
          <p:cNvPr id="2" name="文本框 1"/>
          <p:cNvSpPr txBox="1"/>
          <p:nvPr/>
        </p:nvSpPr>
        <p:spPr>
          <a:xfrm>
            <a:off x="683568" y="771550"/>
            <a:ext cx="7668260" cy="4228850"/>
          </a:xfrm>
          <a:prstGeom prst="rect">
            <a:avLst/>
          </a:prstGeom>
          <a:noFill/>
        </p:spPr>
        <p:txBody>
          <a:bodyPr wrap="square" rtlCol="0">
            <a:spAutoFit/>
          </a:bodyPr>
          <a:lstStyle/>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仿宋" panose="02010609060101010101" pitchFamily="49" charset="-122"/>
                <a:ea typeface="仿宋" panose="02010609060101010101" pitchFamily="49" charset="-122"/>
                <a:sym typeface="+mn-ea"/>
              </a:rPr>
              <a:t>【例</a:t>
            </a:r>
            <a:r>
              <a:rPr lang="en-US" altLang="zh-CN" sz="2400" b="1" noProof="0" dirty="0">
                <a:ln>
                  <a:noFill/>
                </a:ln>
                <a:effectLst/>
                <a:uLnTx/>
                <a:uFillTx/>
                <a:latin typeface="仿宋" panose="02010609060101010101" pitchFamily="49" charset="-122"/>
                <a:ea typeface="仿宋" panose="02010609060101010101" pitchFamily="49" charset="-122"/>
                <a:sym typeface="+mn-ea"/>
              </a:rPr>
              <a:t>4-2</a:t>
            </a:r>
            <a:r>
              <a:rPr lang="zh-CN" altLang="zh-CN" sz="2400" b="1" noProof="0" dirty="0">
                <a:ln>
                  <a:noFill/>
                </a:ln>
                <a:effectLst/>
                <a:uLnTx/>
                <a:uFillTx/>
                <a:latin typeface="仿宋" panose="02010609060101010101" pitchFamily="49" charset="-122"/>
                <a:ea typeface="仿宋" panose="02010609060101010101" pitchFamily="49" charset="-122"/>
                <a:sym typeface="+mn-ea"/>
              </a:rPr>
              <a:t>】类的静态数据成员初始化举例。</a:t>
            </a:r>
            <a:endParaRPr kumimoji="0" lang="zh-CN"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#include </a:t>
            </a:r>
            <a:r>
              <a:rPr lang="en-US" altLang="zh-CN" sz="2000" b="1" noProof="0" dirty="0" smtClean="0">
                <a:latin typeface="+mn-ea"/>
                <a:sym typeface="+mn-ea"/>
              </a:rPr>
              <a:t>&lt;</a:t>
            </a:r>
            <a:r>
              <a:rPr lang="nb-NO" altLang="zh-CN" sz="2000" b="1" noProof="0" dirty="0" smtClean="0">
                <a:ln>
                  <a:noFill/>
                </a:ln>
                <a:effectLst/>
                <a:uLnTx/>
                <a:uFillTx/>
                <a:latin typeface="+mn-ea"/>
                <a:sym typeface="+mn-ea"/>
              </a:rPr>
              <a:t>stdafx.h&gt;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r>
              <a:rPr lang="nb-NO" altLang="zh-CN" sz="2000" b="1" noProof="0" dirty="0" smtClean="0">
                <a:ln>
                  <a:noFill/>
                </a:ln>
                <a:effectLst/>
                <a:uLnTx/>
                <a:uFillTx/>
                <a:latin typeface="+mn-ea"/>
                <a:sym typeface="+mn-ea"/>
              </a:rPr>
              <a:t>include&lt;iostream</a:t>
            </a:r>
            <a:r>
              <a:rPr lang="nb-NO" altLang="zh-CN" sz="2000" b="1" dirty="0">
                <a:latin typeface="+mn-ea"/>
                <a:sym typeface="+mn-ea"/>
              </a:rPr>
              <a:t>&gt;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#include&lt;math.h&gt;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using namespace std;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Myclass</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private</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A, B, 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static int Sum;</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public</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Myclass(int a,int b,int 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void GetNumber();</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void GetSum();</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4.1.3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静态数据成员的初始化</a:t>
            </a:r>
          </a:p>
        </p:txBody>
      </p:sp>
      <p:sp>
        <p:nvSpPr>
          <p:cNvPr id="2" name="文本框 1"/>
          <p:cNvSpPr txBox="1"/>
          <p:nvPr/>
        </p:nvSpPr>
        <p:spPr>
          <a:xfrm>
            <a:off x="737870" y="696595"/>
            <a:ext cx="7668260" cy="4461510"/>
          </a:xfrm>
          <a:prstGeom prst="rect">
            <a:avLst/>
          </a:prstGeom>
          <a:noFill/>
        </p:spPr>
        <p:txBody>
          <a:bodyPr wrap="square" rtlCol="0">
            <a:spAutoFit/>
          </a:bodyPr>
          <a:lstStyle/>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int Myclass::Sum = 0;             </a:t>
            </a:r>
            <a:r>
              <a:rPr lang="nb-NO" altLang="zh-CN" sz="2000" b="1" noProof="0" dirty="0">
                <a:ln>
                  <a:noFill/>
                </a:ln>
                <a:effectLst/>
                <a:uLnTx/>
                <a:uFillTx/>
                <a:latin typeface="+mn-ea"/>
                <a:sym typeface="+mn-ea"/>
              </a:rPr>
              <a:t>//</a:t>
            </a:r>
            <a:r>
              <a:rPr lang="zh-CN" altLang="zh-CN" sz="2000" b="1" i="1" noProof="0" dirty="0">
                <a:ln>
                  <a:noFill/>
                </a:ln>
                <a:effectLst/>
                <a:uLnTx/>
                <a:uFillTx/>
                <a:latin typeface="+mn-ea"/>
                <a:sym typeface="+mn-ea"/>
              </a:rPr>
              <a:t>静态数据成员的初始化</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Myclass::Myclass(int a, int b, int 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A </a:t>
            </a:r>
            <a:r>
              <a:rPr lang="nb-NO" altLang="zh-CN" sz="2000" b="1" noProof="0" dirty="0">
                <a:ln>
                  <a:noFill/>
                </a:ln>
                <a:effectLst/>
                <a:uLnTx/>
                <a:uFillTx/>
                <a:latin typeface="+mn-ea"/>
                <a:sym typeface="+mn-ea"/>
              </a:rPr>
              <a:t>= a;</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B </a:t>
            </a:r>
            <a:r>
              <a:rPr lang="nb-NO" altLang="zh-CN" sz="2000" b="1" noProof="0" dirty="0">
                <a:ln>
                  <a:noFill/>
                </a:ln>
                <a:effectLst/>
                <a:uLnTx/>
                <a:uFillTx/>
                <a:latin typeface="+mn-ea"/>
                <a:sym typeface="+mn-ea"/>
              </a:rPr>
              <a:t>= b;</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C </a:t>
            </a:r>
            <a:r>
              <a:rPr lang="nb-NO" altLang="zh-CN" sz="2000" b="1" noProof="0" dirty="0">
                <a:ln>
                  <a:noFill/>
                </a:ln>
                <a:effectLst/>
                <a:uLnTx/>
                <a:uFillTx/>
                <a:latin typeface="+mn-ea"/>
                <a:sym typeface="+mn-ea"/>
              </a:rPr>
              <a:t>= 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Sum </a:t>
            </a:r>
            <a:r>
              <a:rPr lang="nb-NO" altLang="zh-CN" sz="2000" b="1" noProof="0" dirty="0">
                <a:ln>
                  <a:noFill/>
                </a:ln>
                <a:effectLst/>
                <a:uLnTx/>
                <a:uFillTx/>
                <a:latin typeface="+mn-ea"/>
                <a:sym typeface="+mn-ea"/>
              </a:rPr>
              <a:t>+= A+B+C;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Myclass::GetNumber()</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cout</a:t>
            </a:r>
            <a:r>
              <a:rPr lang="nb-NO" altLang="zh-CN" sz="2000" b="1" noProof="0" dirty="0">
                <a:ln>
                  <a:noFill/>
                </a:ln>
                <a:effectLst/>
                <a:uLnTx/>
                <a:uFillTx/>
                <a:latin typeface="+mn-ea"/>
                <a:sym typeface="+mn-ea"/>
              </a:rPr>
              <a:t>&lt;&lt;"Number="&lt;&lt;A&lt;&lt;","&lt;&lt;B&lt;&lt;","&lt;&lt;C&lt;&lt;endl;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Myclass::GetSum()</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cout</a:t>
            </a:r>
            <a:r>
              <a:rPr lang="nb-NO" altLang="zh-CN" sz="2000" b="1" noProof="0" dirty="0">
                <a:ln>
                  <a:noFill/>
                </a:ln>
                <a:effectLst/>
                <a:uLnTx/>
                <a:uFillTx/>
                <a:latin typeface="+mn-ea"/>
                <a:sym typeface="+mn-ea"/>
              </a:rPr>
              <a:t>&lt;&lt;"Sum="&lt;&lt;Sum&lt;&lt;endl;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02670" y="427564"/>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noProof="0" dirty="0">
                <a:ln>
                  <a:noFill/>
                </a:ln>
                <a:solidFill>
                  <a:schemeClr val="accent1"/>
                </a:solidFill>
                <a:effectLst/>
                <a:uLnTx/>
                <a:uFillTx/>
                <a:latin typeface="+mj-lt"/>
                <a:ea typeface="+mj-ea"/>
                <a:cs typeface="+mj-cs"/>
                <a:sym typeface="+mn-ea"/>
              </a:rPr>
              <a:t>学习目标</a:t>
            </a:r>
            <a:endParaRPr lang="zh-CN" altLang="en-US" sz="1800" b="1" noProof="0" dirty="0">
              <a:ln>
                <a:noFill/>
              </a:ln>
              <a:solidFill>
                <a:schemeClr val="accent1"/>
              </a:solidFill>
              <a:effectLst/>
              <a:uLnTx/>
              <a:uFillTx/>
              <a:latin typeface="+mj-lt"/>
              <a:ea typeface="+mj-ea"/>
              <a:cs typeface="+mj-cs"/>
              <a:sym typeface="+mn-ea"/>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611505" y="1419860"/>
            <a:ext cx="861060" cy="521970"/>
            <a:chOff x="611505" y="1419860"/>
            <a:chExt cx="861060" cy="521970"/>
          </a:xfrm>
        </p:grpSpPr>
        <p:sp>
          <p:nvSpPr>
            <p:cNvPr id="46" name="平行四边形 45"/>
            <p:cNvSpPr/>
            <p:nvPr/>
          </p:nvSpPr>
          <p:spPr>
            <a:xfrm>
              <a:off x="611505" y="1449705"/>
              <a:ext cx="861060" cy="45974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n-ea"/>
              </a:endParaRPr>
            </a:p>
          </p:txBody>
        </p:sp>
        <p:sp>
          <p:nvSpPr>
            <p:cNvPr id="47" name="文本框 9"/>
            <p:cNvSpPr txBox="1"/>
            <p:nvPr/>
          </p:nvSpPr>
          <p:spPr>
            <a:xfrm>
              <a:off x="748030" y="1419860"/>
              <a:ext cx="574040" cy="521970"/>
            </a:xfrm>
            <a:prstGeom prst="rect">
              <a:avLst/>
            </a:prstGeom>
            <a:noFill/>
          </p:spPr>
          <p:txBody>
            <a:bodyPr wrap="square" rtlCol="0">
              <a:spAutoFit/>
            </a:bodyPr>
            <a:lstStyle/>
            <a:p>
              <a:r>
                <a:rPr lang="en-US" altLang="zh-CN" sz="2800" b="1" dirty="0">
                  <a:solidFill>
                    <a:schemeClr val="bg1"/>
                  </a:solidFill>
                  <a:latin typeface="+mn-ea"/>
                </a:rPr>
                <a:t>01</a:t>
              </a:r>
              <a:endParaRPr lang="zh-CN" altLang="en-US" sz="2800" b="1" dirty="0">
                <a:solidFill>
                  <a:schemeClr val="bg1"/>
                </a:solidFill>
                <a:latin typeface="+mn-ea"/>
              </a:endParaRPr>
            </a:p>
          </p:txBody>
        </p:sp>
      </p:grpSp>
      <p:grpSp>
        <p:nvGrpSpPr>
          <p:cNvPr id="48" name="组合 47"/>
          <p:cNvGrpSpPr/>
          <p:nvPr/>
        </p:nvGrpSpPr>
        <p:grpSpPr>
          <a:xfrm>
            <a:off x="611505" y="2099310"/>
            <a:ext cx="1031875" cy="521970"/>
            <a:chOff x="2215144" y="1952311"/>
            <a:chExt cx="1342999" cy="956914"/>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n-ea"/>
              </a:endParaRPr>
            </a:p>
          </p:txBody>
        </p:sp>
        <p:sp>
          <p:nvSpPr>
            <p:cNvPr id="50" name="文本框 10"/>
            <p:cNvSpPr txBox="1"/>
            <p:nvPr/>
          </p:nvSpPr>
          <p:spPr>
            <a:xfrm>
              <a:off x="2392846" y="1952311"/>
              <a:ext cx="1165297" cy="956914"/>
            </a:xfrm>
            <a:prstGeom prst="rect">
              <a:avLst/>
            </a:prstGeom>
            <a:noFill/>
          </p:spPr>
          <p:txBody>
            <a:bodyPr wrap="square" rtlCol="0">
              <a:spAutoFit/>
            </a:bodyPr>
            <a:lstStyle/>
            <a:p>
              <a:r>
                <a:rPr lang="en-US" altLang="zh-CN" sz="2800" b="1" dirty="0">
                  <a:solidFill>
                    <a:schemeClr val="bg1"/>
                  </a:solidFill>
                  <a:latin typeface="+mn-ea"/>
                </a:rPr>
                <a:t>02</a:t>
              </a:r>
              <a:endParaRPr lang="zh-CN" altLang="en-US" sz="2800" b="1" dirty="0">
                <a:solidFill>
                  <a:schemeClr val="bg1"/>
                </a:solidFill>
                <a:latin typeface="+mn-ea"/>
              </a:endParaRPr>
            </a:p>
          </p:txBody>
        </p:sp>
      </p:grpSp>
      <p:grpSp>
        <p:nvGrpSpPr>
          <p:cNvPr id="51" name="组合 50"/>
          <p:cNvGrpSpPr/>
          <p:nvPr/>
        </p:nvGrpSpPr>
        <p:grpSpPr>
          <a:xfrm>
            <a:off x="602615" y="2800985"/>
            <a:ext cx="869950" cy="521970"/>
            <a:chOff x="2215144" y="3018134"/>
            <a:chExt cx="1244730" cy="957245"/>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n-ea"/>
              </a:endParaRPr>
            </a:p>
          </p:txBody>
        </p:sp>
        <p:sp>
          <p:nvSpPr>
            <p:cNvPr id="53" name="文本框 11"/>
            <p:cNvSpPr txBox="1"/>
            <p:nvPr/>
          </p:nvSpPr>
          <p:spPr>
            <a:xfrm>
              <a:off x="2393075" y="3018134"/>
              <a:ext cx="1066799" cy="957245"/>
            </a:xfrm>
            <a:prstGeom prst="rect">
              <a:avLst/>
            </a:prstGeom>
            <a:noFill/>
          </p:spPr>
          <p:txBody>
            <a:bodyPr wrap="square" rtlCol="0">
              <a:spAutoFit/>
            </a:bodyPr>
            <a:lstStyle/>
            <a:p>
              <a:r>
                <a:rPr lang="en-US" altLang="zh-CN" sz="2800" b="1" dirty="0">
                  <a:solidFill>
                    <a:schemeClr val="bg1"/>
                  </a:solidFill>
                  <a:latin typeface="+mn-ea"/>
                </a:rPr>
                <a:t>03</a:t>
              </a:r>
              <a:endParaRPr lang="zh-CN" altLang="en-US" sz="2800" b="1" dirty="0">
                <a:solidFill>
                  <a:schemeClr val="bg1"/>
                </a:solidFill>
                <a:latin typeface="+mn-ea"/>
              </a:endParaRPr>
            </a:p>
          </p:txBody>
        </p:sp>
      </p:grpSp>
      <p:grpSp>
        <p:nvGrpSpPr>
          <p:cNvPr id="54" name="组合 53"/>
          <p:cNvGrpSpPr/>
          <p:nvPr/>
        </p:nvGrpSpPr>
        <p:grpSpPr>
          <a:xfrm>
            <a:off x="602615" y="3483610"/>
            <a:ext cx="859790" cy="521970"/>
            <a:chOff x="2215144" y="4047039"/>
            <a:chExt cx="1244730" cy="957217"/>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n-ea"/>
              </a:endParaRPr>
            </a:p>
          </p:txBody>
        </p:sp>
        <p:sp>
          <p:nvSpPr>
            <p:cNvPr id="56" name="文本框 12"/>
            <p:cNvSpPr txBox="1"/>
            <p:nvPr/>
          </p:nvSpPr>
          <p:spPr>
            <a:xfrm>
              <a:off x="2393075" y="4047039"/>
              <a:ext cx="1066799" cy="957217"/>
            </a:xfrm>
            <a:prstGeom prst="rect">
              <a:avLst/>
            </a:prstGeom>
            <a:noFill/>
          </p:spPr>
          <p:txBody>
            <a:bodyPr wrap="square" rtlCol="0">
              <a:spAutoFit/>
            </a:bodyPr>
            <a:lstStyle/>
            <a:p>
              <a:r>
                <a:rPr lang="en-US" altLang="zh-CN" sz="2800" b="1" dirty="0">
                  <a:solidFill>
                    <a:schemeClr val="bg1"/>
                  </a:solidFill>
                  <a:latin typeface="+mn-ea"/>
                </a:rPr>
                <a:t>04</a:t>
              </a:r>
              <a:endParaRPr lang="zh-CN" altLang="en-US" sz="2800" b="1" dirty="0">
                <a:solidFill>
                  <a:schemeClr val="bg1"/>
                </a:solidFill>
                <a:latin typeface="+mn-ea"/>
              </a:endParaRPr>
            </a:p>
          </p:txBody>
        </p:sp>
      </p:grpSp>
      <p:grpSp>
        <p:nvGrpSpPr>
          <p:cNvPr id="60" name="组合 59"/>
          <p:cNvGrpSpPr/>
          <p:nvPr/>
        </p:nvGrpSpPr>
        <p:grpSpPr>
          <a:xfrm>
            <a:off x="1385570" y="1419860"/>
            <a:ext cx="7493635" cy="459690"/>
            <a:chOff x="4315150" y="953426"/>
            <a:chExt cx="3857250" cy="540057"/>
          </a:xfrm>
        </p:grpSpPr>
        <p:sp>
          <p:nvSpPr>
            <p:cNvPr id="61" name="矩形 60"/>
            <p:cNvSpPr/>
            <p:nvPr/>
          </p:nvSpPr>
          <p:spPr>
            <a:xfrm>
              <a:off x="4393269" y="1036234"/>
              <a:ext cx="3779131" cy="405833"/>
            </a:xfrm>
            <a:prstGeom prst="rect">
              <a:avLst/>
            </a:prstGeom>
            <a:ln w="15875">
              <a:noFill/>
            </a:ln>
          </p:spPr>
          <p:txBody>
            <a:bodyPr wrap="square" lIns="68580" tIns="34290" rIns="68580" bIns="3429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zh-CN" b="1" dirty="0">
                  <a:latin typeface="仿宋" panose="02010609060101010101" pitchFamily="49" charset="-122"/>
                  <a:ea typeface="仿宋" panose="02010609060101010101" pitchFamily="49" charset="-122"/>
                  <a:sym typeface="+mn-ea"/>
                </a:rPr>
                <a:t>掌握类的静态成员（静态数据成员和静态成员函数）的定义和使用方法</a:t>
              </a: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latin typeface="+mn-ea"/>
              </a:endParaRPr>
            </a:p>
          </p:txBody>
        </p:sp>
      </p:grpSp>
      <p:grpSp>
        <p:nvGrpSpPr>
          <p:cNvPr id="63" name="组合 62"/>
          <p:cNvGrpSpPr/>
          <p:nvPr/>
        </p:nvGrpSpPr>
        <p:grpSpPr>
          <a:xfrm>
            <a:off x="1384300" y="2127250"/>
            <a:ext cx="7495540" cy="459740"/>
            <a:chOff x="4315150" y="1647579"/>
            <a:chExt cx="3857250" cy="540057"/>
          </a:xfrm>
        </p:grpSpPr>
        <p:sp>
          <p:nvSpPr>
            <p:cNvPr id="64" name="矩形 63"/>
            <p:cNvSpPr/>
            <p:nvPr/>
          </p:nvSpPr>
          <p:spPr>
            <a:xfrm>
              <a:off x="4400252" y="1730378"/>
              <a:ext cx="3584923" cy="405789"/>
            </a:xfrm>
            <a:prstGeom prst="rect">
              <a:avLst/>
            </a:prstGeom>
            <a:ln w="15875">
              <a:noFill/>
            </a:ln>
          </p:spPr>
          <p:txBody>
            <a:bodyPr wrap="square" lIns="68580" tIns="34290" rIns="68580" bIns="3429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zh-CN" b="1" dirty="0">
                  <a:latin typeface="仿宋" panose="02010609060101010101" pitchFamily="49" charset="-122"/>
                  <a:ea typeface="仿宋" panose="02010609060101010101" pitchFamily="49" charset="-122"/>
                  <a:sym typeface="+mn-ea"/>
                </a:rPr>
                <a:t>掌握友元函数、友元类的作用、定义和使用方法</a:t>
              </a: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latin typeface="+mn-ea"/>
              </a:endParaRPr>
            </a:p>
          </p:txBody>
        </p:sp>
      </p:grpSp>
      <p:grpSp>
        <p:nvGrpSpPr>
          <p:cNvPr id="66" name="组合 65"/>
          <p:cNvGrpSpPr/>
          <p:nvPr/>
        </p:nvGrpSpPr>
        <p:grpSpPr>
          <a:xfrm>
            <a:off x="1322705" y="2821305"/>
            <a:ext cx="7555865" cy="459740"/>
            <a:chOff x="4315150" y="2341731"/>
            <a:chExt cx="3857250" cy="540057"/>
          </a:xfrm>
        </p:grpSpPr>
        <p:sp>
          <p:nvSpPr>
            <p:cNvPr id="67" name="矩形 66"/>
            <p:cNvSpPr/>
            <p:nvPr/>
          </p:nvSpPr>
          <p:spPr>
            <a:xfrm>
              <a:off x="4433591" y="2424530"/>
              <a:ext cx="3478378" cy="405789"/>
            </a:xfrm>
            <a:prstGeom prst="rect">
              <a:avLst/>
            </a:prstGeom>
            <a:ln w="15875">
              <a:noFill/>
            </a:ln>
          </p:spPr>
          <p:txBody>
            <a:bodyPr wrap="square" lIns="68580" tIns="34290" rIns="68580" bIns="3429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zh-CN" b="1" dirty="0">
                  <a:latin typeface="仿宋" panose="02010609060101010101" pitchFamily="49" charset="-122"/>
                  <a:ea typeface="仿宋" panose="02010609060101010101" pitchFamily="49" charset="-122"/>
                  <a:sym typeface="+mn-ea"/>
                </a:rPr>
                <a:t>了解类的作用域，理解对象的类型和生存期</a:t>
              </a: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latin typeface="+mn-ea"/>
              </a:endParaRPr>
            </a:p>
          </p:txBody>
        </p:sp>
      </p:grpSp>
      <p:grpSp>
        <p:nvGrpSpPr>
          <p:cNvPr id="69" name="组合 68"/>
          <p:cNvGrpSpPr/>
          <p:nvPr/>
        </p:nvGrpSpPr>
        <p:grpSpPr>
          <a:xfrm>
            <a:off x="1322705" y="3515360"/>
            <a:ext cx="7556500" cy="459740"/>
            <a:chOff x="4315150" y="3035884"/>
            <a:chExt cx="3857250" cy="540057"/>
          </a:xfrm>
        </p:grpSpPr>
        <p:sp>
          <p:nvSpPr>
            <p:cNvPr id="70" name="矩形 69"/>
            <p:cNvSpPr/>
            <p:nvPr/>
          </p:nvSpPr>
          <p:spPr>
            <a:xfrm>
              <a:off x="4433954" y="3118683"/>
              <a:ext cx="3234410" cy="405789"/>
            </a:xfrm>
            <a:prstGeom prst="rect">
              <a:avLst/>
            </a:prstGeom>
            <a:ln w="15875">
              <a:noFill/>
            </a:ln>
          </p:spPr>
          <p:txBody>
            <a:bodyPr wrap="square" lIns="68580" tIns="34290" rIns="68580" bIns="34290">
              <a:spAutoFit/>
            </a:bodyPr>
            <a:lstStyle/>
            <a:p>
              <a:r>
                <a:rPr lang="zh-CN" altLang="zh-CN" b="1" dirty="0">
                  <a:latin typeface="仿宋" panose="02010609060101010101" pitchFamily="49" charset="-122"/>
                  <a:ea typeface="仿宋" panose="02010609060101010101" pitchFamily="49" charset="-122"/>
                  <a:sym typeface="+mn-ea"/>
                </a:rPr>
                <a:t>掌握各种常量的特点、定义和使用方法</a:t>
              </a: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latin typeface="+mn-ea"/>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2" presetClass="entr" presetSubtype="8" fill="hold" nodeType="afterEffect">
                                  <p:stCondLst>
                                    <p:cond delay="20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53" presetClass="entr" presetSubtype="16" fill="hold" nodeType="withEffect">
                                  <p:stCondLst>
                                    <p:cond delay="400"/>
                                  </p:stCondLst>
                                  <p:childTnLst>
                                    <p:set>
                                      <p:cBhvr>
                                        <p:cTn id="18" dur="1" fill="hold">
                                          <p:stCondLst>
                                            <p:cond delay="0"/>
                                          </p:stCondLst>
                                        </p:cTn>
                                        <p:tgtEl>
                                          <p:spTgt spid="44"/>
                                        </p:tgtEl>
                                        <p:attrNameLst>
                                          <p:attrName>style.visibility</p:attrName>
                                        </p:attrNameLst>
                                      </p:cBhvr>
                                      <p:to>
                                        <p:strVal val="visible"/>
                                      </p:to>
                                    </p:set>
                                    <p:anim calcmode="lin" valueType="num">
                                      <p:cBhvr>
                                        <p:cTn id="19" dur="500" fill="hold"/>
                                        <p:tgtEl>
                                          <p:spTgt spid="44"/>
                                        </p:tgtEl>
                                        <p:attrNameLst>
                                          <p:attrName>ppt_w</p:attrName>
                                        </p:attrNameLst>
                                      </p:cBhvr>
                                      <p:tavLst>
                                        <p:tav tm="0">
                                          <p:val>
                                            <p:fltVal val="0"/>
                                          </p:val>
                                        </p:tav>
                                        <p:tav tm="100000">
                                          <p:val>
                                            <p:strVal val="#ppt_w"/>
                                          </p:val>
                                        </p:tav>
                                      </p:tavLst>
                                    </p:anim>
                                    <p:anim calcmode="lin" valueType="num">
                                      <p:cBhvr>
                                        <p:cTn id="20" dur="500" fill="hold"/>
                                        <p:tgtEl>
                                          <p:spTgt spid="44"/>
                                        </p:tgtEl>
                                        <p:attrNameLst>
                                          <p:attrName>ppt_h</p:attrName>
                                        </p:attrNameLst>
                                      </p:cBhvr>
                                      <p:tavLst>
                                        <p:tav tm="0">
                                          <p:val>
                                            <p:fltVal val="0"/>
                                          </p:val>
                                        </p:tav>
                                        <p:tav tm="100000">
                                          <p:val>
                                            <p:strVal val="#ppt_h"/>
                                          </p:val>
                                        </p:tav>
                                      </p:tavLst>
                                    </p:anim>
                                    <p:animEffect transition="in" filter="fade">
                                      <p:cBhvr>
                                        <p:cTn id="21" dur="500"/>
                                        <p:tgtEl>
                                          <p:spTgt spid="44"/>
                                        </p:tgtEl>
                                      </p:cBhvr>
                                    </p:animEffect>
                                  </p:childTnLst>
                                </p:cTn>
                              </p:par>
                              <p:par>
                                <p:cTn id="22" presetID="53" presetClass="entr" presetSubtype="16" fill="hold" nodeType="withEffect">
                                  <p:stCondLst>
                                    <p:cond delay="200"/>
                                  </p:stCondLst>
                                  <p:childTnLst>
                                    <p:set>
                                      <p:cBhvr>
                                        <p:cTn id="23" dur="1" fill="hold">
                                          <p:stCondLst>
                                            <p:cond delay="0"/>
                                          </p:stCondLst>
                                        </p:cTn>
                                        <p:tgtEl>
                                          <p:spTgt spid="77"/>
                                        </p:tgtEl>
                                        <p:attrNameLst>
                                          <p:attrName>style.visibility</p:attrName>
                                        </p:attrNameLst>
                                      </p:cBhvr>
                                      <p:to>
                                        <p:strVal val="visible"/>
                                      </p:to>
                                    </p:set>
                                    <p:anim calcmode="lin" valueType="num">
                                      <p:cBhvr>
                                        <p:cTn id="24" dur="500" fill="hold"/>
                                        <p:tgtEl>
                                          <p:spTgt spid="77"/>
                                        </p:tgtEl>
                                        <p:attrNameLst>
                                          <p:attrName>ppt_w</p:attrName>
                                        </p:attrNameLst>
                                      </p:cBhvr>
                                      <p:tavLst>
                                        <p:tav tm="0">
                                          <p:val>
                                            <p:fltVal val="0"/>
                                          </p:val>
                                        </p:tav>
                                        <p:tav tm="100000">
                                          <p:val>
                                            <p:strVal val="#ppt_w"/>
                                          </p:val>
                                        </p:tav>
                                      </p:tavLst>
                                    </p:anim>
                                    <p:anim calcmode="lin" valueType="num">
                                      <p:cBhvr>
                                        <p:cTn id="25" dur="500" fill="hold"/>
                                        <p:tgtEl>
                                          <p:spTgt spid="77"/>
                                        </p:tgtEl>
                                        <p:attrNameLst>
                                          <p:attrName>ppt_h</p:attrName>
                                        </p:attrNameLst>
                                      </p:cBhvr>
                                      <p:tavLst>
                                        <p:tav tm="0">
                                          <p:val>
                                            <p:fltVal val="0"/>
                                          </p:val>
                                        </p:tav>
                                        <p:tav tm="100000">
                                          <p:val>
                                            <p:strVal val="#ppt_h"/>
                                          </p:val>
                                        </p:tav>
                                      </p:tavLst>
                                    </p:anim>
                                    <p:animEffect transition="in" filter="fade">
                                      <p:cBhvr>
                                        <p:cTn id="26" dur="500"/>
                                        <p:tgtEl>
                                          <p:spTgt spid="77"/>
                                        </p:tgtEl>
                                      </p:cBhvr>
                                    </p:animEffect>
                                  </p:childTnLst>
                                </p:cTn>
                              </p:par>
                              <p:par>
                                <p:cTn id="27" presetID="53" presetClass="entr" presetSubtype="16" fill="hold" nodeType="withEffect">
                                  <p:stCondLst>
                                    <p:cond delay="400"/>
                                  </p:stCondLst>
                                  <p:childTnLst>
                                    <p:set>
                                      <p:cBhvr>
                                        <p:cTn id="28" dur="1" fill="hold">
                                          <p:stCondLst>
                                            <p:cond delay="0"/>
                                          </p:stCondLst>
                                        </p:cTn>
                                        <p:tgtEl>
                                          <p:spTgt spid="37"/>
                                        </p:tgtEl>
                                        <p:attrNameLst>
                                          <p:attrName>style.visibility</p:attrName>
                                        </p:attrNameLst>
                                      </p:cBhvr>
                                      <p:to>
                                        <p:strVal val="visible"/>
                                      </p:to>
                                    </p:set>
                                    <p:anim calcmode="lin" valueType="num">
                                      <p:cBhvr>
                                        <p:cTn id="29" dur="500" fill="hold"/>
                                        <p:tgtEl>
                                          <p:spTgt spid="37"/>
                                        </p:tgtEl>
                                        <p:attrNameLst>
                                          <p:attrName>ppt_w</p:attrName>
                                        </p:attrNameLst>
                                      </p:cBhvr>
                                      <p:tavLst>
                                        <p:tav tm="0">
                                          <p:val>
                                            <p:fltVal val="0"/>
                                          </p:val>
                                        </p:tav>
                                        <p:tav tm="100000">
                                          <p:val>
                                            <p:strVal val="#ppt_w"/>
                                          </p:val>
                                        </p:tav>
                                      </p:tavLst>
                                    </p:anim>
                                    <p:anim calcmode="lin" valueType="num">
                                      <p:cBhvr>
                                        <p:cTn id="30" dur="500" fill="hold"/>
                                        <p:tgtEl>
                                          <p:spTgt spid="37"/>
                                        </p:tgtEl>
                                        <p:attrNameLst>
                                          <p:attrName>ppt_h</p:attrName>
                                        </p:attrNameLst>
                                      </p:cBhvr>
                                      <p:tavLst>
                                        <p:tav tm="0">
                                          <p:val>
                                            <p:fltVal val="0"/>
                                          </p:val>
                                        </p:tav>
                                        <p:tav tm="100000">
                                          <p:val>
                                            <p:strVal val="#ppt_h"/>
                                          </p:val>
                                        </p:tav>
                                      </p:tavLst>
                                    </p:anim>
                                    <p:animEffect transition="in" filter="fade">
                                      <p:cBhvr>
                                        <p:cTn id="31" dur="500"/>
                                        <p:tgtEl>
                                          <p:spTgt spid="37"/>
                                        </p:tgtEl>
                                      </p:cBhvr>
                                    </p:animEffect>
                                  </p:childTnLst>
                                </p:cTn>
                              </p:par>
                              <p:par>
                                <p:cTn id="32" presetID="53" presetClass="entr" presetSubtype="16" fill="hold" nodeType="withEffect">
                                  <p:stCondLst>
                                    <p:cond delay="600"/>
                                  </p:stCondLst>
                                  <p:childTnLst>
                                    <p:set>
                                      <p:cBhvr>
                                        <p:cTn id="33" dur="1" fill="hold">
                                          <p:stCondLst>
                                            <p:cond delay="0"/>
                                          </p:stCondLst>
                                        </p:cTn>
                                        <p:tgtEl>
                                          <p:spTgt spid="40"/>
                                        </p:tgtEl>
                                        <p:attrNameLst>
                                          <p:attrName>style.visibility</p:attrName>
                                        </p:attrNameLst>
                                      </p:cBhvr>
                                      <p:to>
                                        <p:strVal val="visible"/>
                                      </p:to>
                                    </p:set>
                                    <p:anim calcmode="lin" valueType="num">
                                      <p:cBhvr>
                                        <p:cTn id="34" dur="500" fill="hold"/>
                                        <p:tgtEl>
                                          <p:spTgt spid="40"/>
                                        </p:tgtEl>
                                        <p:attrNameLst>
                                          <p:attrName>ppt_w</p:attrName>
                                        </p:attrNameLst>
                                      </p:cBhvr>
                                      <p:tavLst>
                                        <p:tav tm="0">
                                          <p:val>
                                            <p:fltVal val="0"/>
                                          </p:val>
                                        </p:tav>
                                        <p:tav tm="100000">
                                          <p:val>
                                            <p:strVal val="#ppt_w"/>
                                          </p:val>
                                        </p:tav>
                                      </p:tavLst>
                                    </p:anim>
                                    <p:anim calcmode="lin" valueType="num">
                                      <p:cBhvr>
                                        <p:cTn id="35" dur="500" fill="hold"/>
                                        <p:tgtEl>
                                          <p:spTgt spid="40"/>
                                        </p:tgtEl>
                                        <p:attrNameLst>
                                          <p:attrName>ppt_h</p:attrName>
                                        </p:attrNameLst>
                                      </p:cBhvr>
                                      <p:tavLst>
                                        <p:tav tm="0">
                                          <p:val>
                                            <p:fltVal val="0"/>
                                          </p:val>
                                        </p:tav>
                                        <p:tav tm="100000">
                                          <p:val>
                                            <p:strVal val="#ppt_h"/>
                                          </p:val>
                                        </p:tav>
                                      </p:tavLst>
                                    </p:anim>
                                    <p:animEffect transition="in" filter="fade">
                                      <p:cBhvr>
                                        <p:cTn id="36" dur="500"/>
                                        <p:tgtEl>
                                          <p:spTgt spid="40"/>
                                        </p:tgtEl>
                                      </p:cBhvr>
                                    </p:animEffect>
                                  </p:childTnLst>
                                </p:cTn>
                              </p:par>
                              <p:par>
                                <p:cTn id="37" presetID="53" presetClass="entr" presetSubtype="16" fill="hold" nodeType="withEffect">
                                  <p:stCondLst>
                                    <p:cond delay="800"/>
                                  </p:stCondLst>
                                  <p:childTnLst>
                                    <p:set>
                                      <p:cBhvr>
                                        <p:cTn id="38" dur="1" fill="hold">
                                          <p:stCondLst>
                                            <p:cond delay="0"/>
                                          </p:stCondLst>
                                        </p:cTn>
                                        <p:tgtEl>
                                          <p:spTgt spid="34"/>
                                        </p:tgtEl>
                                        <p:attrNameLst>
                                          <p:attrName>style.visibility</p:attrName>
                                        </p:attrNameLst>
                                      </p:cBhvr>
                                      <p:to>
                                        <p:strVal val="visible"/>
                                      </p:to>
                                    </p:set>
                                    <p:anim calcmode="lin" valueType="num">
                                      <p:cBhvr>
                                        <p:cTn id="39" dur="500" fill="hold"/>
                                        <p:tgtEl>
                                          <p:spTgt spid="34"/>
                                        </p:tgtEl>
                                        <p:attrNameLst>
                                          <p:attrName>ppt_w</p:attrName>
                                        </p:attrNameLst>
                                      </p:cBhvr>
                                      <p:tavLst>
                                        <p:tav tm="0">
                                          <p:val>
                                            <p:fltVal val="0"/>
                                          </p:val>
                                        </p:tav>
                                        <p:tav tm="100000">
                                          <p:val>
                                            <p:strVal val="#ppt_w"/>
                                          </p:val>
                                        </p:tav>
                                      </p:tavLst>
                                    </p:anim>
                                    <p:anim calcmode="lin" valueType="num">
                                      <p:cBhvr>
                                        <p:cTn id="40" dur="500" fill="hold"/>
                                        <p:tgtEl>
                                          <p:spTgt spid="34"/>
                                        </p:tgtEl>
                                        <p:attrNameLst>
                                          <p:attrName>ppt_h</p:attrName>
                                        </p:attrNameLst>
                                      </p:cBhvr>
                                      <p:tavLst>
                                        <p:tav tm="0">
                                          <p:val>
                                            <p:fltVal val="0"/>
                                          </p:val>
                                        </p:tav>
                                        <p:tav tm="100000">
                                          <p:val>
                                            <p:strVal val="#ppt_h"/>
                                          </p:val>
                                        </p:tav>
                                      </p:tavLst>
                                    </p:anim>
                                    <p:animEffect transition="in" filter="fade">
                                      <p:cBhvr>
                                        <p:cTn id="41" dur="500"/>
                                        <p:tgtEl>
                                          <p:spTgt spid="34"/>
                                        </p:tgtEl>
                                      </p:cBhvr>
                                    </p:animEffect>
                                  </p:childTnLst>
                                </p:cTn>
                              </p:par>
                              <p:par>
                                <p:cTn id="42" presetID="2" presetClass="entr" presetSubtype="2" fill="hold" nodeType="withEffect">
                                  <p:stCondLst>
                                    <p:cond delay="0"/>
                                  </p:stCondLst>
                                  <p:childTnLst>
                                    <p:set>
                                      <p:cBhvr>
                                        <p:cTn id="43" dur="1" fill="hold">
                                          <p:stCondLst>
                                            <p:cond delay="0"/>
                                          </p:stCondLst>
                                        </p:cTn>
                                        <p:tgtEl>
                                          <p:spTgt spid="60"/>
                                        </p:tgtEl>
                                        <p:attrNameLst>
                                          <p:attrName>style.visibility</p:attrName>
                                        </p:attrNameLst>
                                      </p:cBhvr>
                                      <p:to>
                                        <p:strVal val="visible"/>
                                      </p:to>
                                    </p:set>
                                    <p:anim calcmode="lin" valueType="num">
                                      <p:cBhvr additive="base">
                                        <p:cTn id="44" dur="500" fill="hold"/>
                                        <p:tgtEl>
                                          <p:spTgt spid="60"/>
                                        </p:tgtEl>
                                        <p:attrNameLst>
                                          <p:attrName>ppt_x</p:attrName>
                                        </p:attrNameLst>
                                      </p:cBhvr>
                                      <p:tavLst>
                                        <p:tav tm="0">
                                          <p:val>
                                            <p:strVal val="1+#ppt_w/2"/>
                                          </p:val>
                                        </p:tav>
                                        <p:tav tm="100000">
                                          <p:val>
                                            <p:strVal val="#ppt_x"/>
                                          </p:val>
                                        </p:tav>
                                      </p:tavLst>
                                    </p:anim>
                                    <p:anim calcmode="lin" valueType="num">
                                      <p:cBhvr additive="base">
                                        <p:cTn id="45" dur="500" fill="hold"/>
                                        <p:tgtEl>
                                          <p:spTgt spid="60"/>
                                        </p:tgtEl>
                                        <p:attrNameLst>
                                          <p:attrName>ppt_y</p:attrName>
                                        </p:attrNameLst>
                                      </p:cBhvr>
                                      <p:tavLst>
                                        <p:tav tm="0">
                                          <p:val>
                                            <p:strVal val="#ppt_y"/>
                                          </p:val>
                                        </p:tav>
                                        <p:tav tm="100000">
                                          <p:val>
                                            <p:strVal val="#ppt_y"/>
                                          </p:val>
                                        </p:tav>
                                      </p:tavLst>
                                    </p:anim>
                                  </p:childTnLst>
                                </p:cTn>
                              </p:par>
                            </p:childTnLst>
                          </p:cTn>
                        </p:par>
                        <p:par>
                          <p:cTn id="46" fill="hold">
                            <p:stCondLst>
                              <p:cond delay="2300"/>
                            </p:stCondLst>
                            <p:childTnLst>
                              <p:par>
                                <p:cTn id="47" presetID="2" presetClass="entr" presetSubtype="8" fill="hold" nodeType="afterEffect">
                                  <p:stCondLst>
                                    <p:cond delay="0"/>
                                  </p:stCondLst>
                                  <p:childTnLst>
                                    <p:set>
                                      <p:cBhvr>
                                        <p:cTn id="48" dur="1" fill="hold">
                                          <p:stCondLst>
                                            <p:cond delay="0"/>
                                          </p:stCondLst>
                                        </p:cTn>
                                        <p:tgtEl>
                                          <p:spTgt spid="48"/>
                                        </p:tgtEl>
                                        <p:attrNameLst>
                                          <p:attrName>style.visibility</p:attrName>
                                        </p:attrNameLst>
                                      </p:cBhvr>
                                      <p:to>
                                        <p:strVal val="visible"/>
                                      </p:to>
                                    </p:set>
                                    <p:anim calcmode="lin" valueType="num">
                                      <p:cBhvr additive="base">
                                        <p:cTn id="49" dur="500" fill="hold"/>
                                        <p:tgtEl>
                                          <p:spTgt spid="48"/>
                                        </p:tgtEl>
                                        <p:attrNameLst>
                                          <p:attrName>ppt_x</p:attrName>
                                        </p:attrNameLst>
                                      </p:cBhvr>
                                      <p:tavLst>
                                        <p:tav tm="0">
                                          <p:val>
                                            <p:strVal val="0-#ppt_w/2"/>
                                          </p:val>
                                        </p:tav>
                                        <p:tav tm="100000">
                                          <p:val>
                                            <p:strVal val="#ppt_x"/>
                                          </p:val>
                                        </p:tav>
                                      </p:tavLst>
                                    </p:anim>
                                    <p:anim calcmode="lin" valueType="num">
                                      <p:cBhvr additive="base">
                                        <p:cTn id="50" dur="500" fill="hold"/>
                                        <p:tgtEl>
                                          <p:spTgt spid="48"/>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0"/>
                                  </p:stCondLst>
                                  <p:childTnLst>
                                    <p:set>
                                      <p:cBhvr>
                                        <p:cTn id="52" dur="1" fill="hold">
                                          <p:stCondLst>
                                            <p:cond delay="0"/>
                                          </p:stCondLst>
                                        </p:cTn>
                                        <p:tgtEl>
                                          <p:spTgt spid="63"/>
                                        </p:tgtEl>
                                        <p:attrNameLst>
                                          <p:attrName>style.visibility</p:attrName>
                                        </p:attrNameLst>
                                      </p:cBhvr>
                                      <p:to>
                                        <p:strVal val="visible"/>
                                      </p:to>
                                    </p:set>
                                    <p:anim calcmode="lin" valueType="num">
                                      <p:cBhvr additive="base">
                                        <p:cTn id="53" dur="500" fill="hold"/>
                                        <p:tgtEl>
                                          <p:spTgt spid="63"/>
                                        </p:tgtEl>
                                        <p:attrNameLst>
                                          <p:attrName>ppt_x</p:attrName>
                                        </p:attrNameLst>
                                      </p:cBhvr>
                                      <p:tavLst>
                                        <p:tav tm="0">
                                          <p:val>
                                            <p:strVal val="1+#ppt_w/2"/>
                                          </p:val>
                                        </p:tav>
                                        <p:tav tm="100000">
                                          <p:val>
                                            <p:strVal val="#ppt_x"/>
                                          </p:val>
                                        </p:tav>
                                      </p:tavLst>
                                    </p:anim>
                                    <p:anim calcmode="lin" valueType="num">
                                      <p:cBhvr additive="base">
                                        <p:cTn id="54" dur="500" fill="hold"/>
                                        <p:tgtEl>
                                          <p:spTgt spid="63"/>
                                        </p:tgtEl>
                                        <p:attrNameLst>
                                          <p:attrName>ppt_y</p:attrName>
                                        </p:attrNameLst>
                                      </p:cBhvr>
                                      <p:tavLst>
                                        <p:tav tm="0">
                                          <p:val>
                                            <p:strVal val="#ppt_y"/>
                                          </p:val>
                                        </p:tav>
                                        <p:tav tm="100000">
                                          <p:val>
                                            <p:strVal val="#ppt_y"/>
                                          </p:val>
                                        </p:tav>
                                      </p:tavLst>
                                    </p:anim>
                                  </p:childTnLst>
                                </p:cTn>
                              </p:par>
                            </p:childTnLst>
                          </p:cTn>
                        </p:par>
                        <p:par>
                          <p:cTn id="55" fill="hold">
                            <p:stCondLst>
                              <p:cond delay="2800"/>
                            </p:stCondLst>
                            <p:childTnLst>
                              <p:par>
                                <p:cTn id="56" presetID="2" presetClass="entr" presetSubtype="8" fill="hold" nodeType="afterEffect">
                                  <p:stCondLst>
                                    <p:cond delay="0"/>
                                  </p:stCondLst>
                                  <p:childTnLst>
                                    <p:set>
                                      <p:cBhvr>
                                        <p:cTn id="57" dur="1" fill="hold">
                                          <p:stCondLst>
                                            <p:cond delay="0"/>
                                          </p:stCondLst>
                                        </p:cTn>
                                        <p:tgtEl>
                                          <p:spTgt spid="51"/>
                                        </p:tgtEl>
                                        <p:attrNameLst>
                                          <p:attrName>style.visibility</p:attrName>
                                        </p:attrNameLst>
                                      </p:cBhvr>
                                      <p:to>
                                        <p:strVal val="visible"/>
                                      </p:to>
                                    </p:set>
                                    <p:anim calcmode="lin" valueType="num">
                                      <p:cBhvr additive="base">
                                        <p:cTn id="58" dur="500" fill="hold"/>
                                        <p:tgtEl>
                                          <p:spTgt spid="51"/>
                                        </p:tgtEl>
                                        <p:attrNameLst>
                                          <p:attrName>ppt_x</p:attrName>
                                        </p:attrNameLst>
                                      </p:cBhvr>
                                      <p:tavLst>
                                        <p:tav tm="0">
                                          <p:val>
                                            <p:strVal val="0-#ppt_w/2"/>
                                          </p:val>
                                        </p:tav>
                                        <p:tav tm="100000">
                                          <p:val>
                                            <p:strVal val="#ppt_x"/>
                                          </p:val>
                                        </p:tav>
                                      </p:tavLst>
                                    </p:anim>
                                    <p:anim calcmode="lin" valueType="num">
                                      <p:cBhvr additive="base">
                                        <p:cTn id="59" dur="500" fill="hold"/>
                                        <p:tgtEl>
                                          <p:spTgt spid="51"/>
                                        </p:tgtEl>
                                        <p:attrNameLst>
                                          <p:attrName>ppt_y</p:attrName>
                                        </p:attrNameLst>
                                      </p:cBhvr>
                                      <p:tavLst>
                                        <p:tav tm="0">
                                          <p:val>
                                            <p:strVal val="#ppt_y"/>
                                          </p:val>
                                        </p:tav>
                                        <p:tav tm="100000">
                                          <p:val>
                                            <p:strVal val="#ppt_y"/>
                                          </p:val>
                                        </p:tav>
                                      </p:tavLst>
                                    </p:anim>
                                  </p:childTnLst>
                                </p:cTn>
                              </p:par>
                              <p:par>
                                <p:cTn id="60" presetID="2" presetClass="entr" presetSubtype="2" fill="hold" nodeType="withEffect">
                                  <p:stCondLst>
                                    <p:cond delay="0"/>
                                  </p:stCondLst>
                                  <p:childTnLst>
                                    <p:set>
                                      <p:cBhvr>
                                        <p:cTn id="61" dur="1" fill="hold">
                                          <p:stCondLst>
                                            <p:cond delay="0"/>
                                          </p:stCondLst>
                                        </p:cTn>
                                        <p:tgtEl>
                                          <p:spTgt spid="66"/>
                                        </p:tgtEl>
                                        <p:attrNameLst>
                                          <p:attrName>style.visibility</p:attrName>
                                        </p:attrNameLst>
                                      </p:cBhvr>
                                      <p:to>
                                        <p:strVal val="visible"/>
                                      </p:to>
                                    </p:set>
                                    <p:anim calcmode="lin" valueType="num">
                                      <p:cBhvr additive="base">
                                        <p:cTn id="62" dur="500" fill="hold"/>
                                        <p:tgtEl>
                                          <p:spTgt spid="66"/>
                                        </p:tgtEl>
                                        <p:attrNameLst>
                                          <p:attrName>ppt_x</p:attrName>
                                        </p:attrNameLst>
                                      </p:cBhvr>
                                      <p:tavLst>
                                        <p:tav tm="0">
                                          <p:val>
                                            <p:strVal val="1+#ppt_w/2"/>
                                          </p:val>
                                        </p:tav>
                                        <p:tav tm="100000">
                                          <p:val>
                                            <p:strVal val="#ppt_x"/>
                                          </p:val>
                                        </p:tav>
                                      </p:tavLst>
                                    </p:anim>
                                    <p:anim calcmode="lin" valueType="num">
                                      <p:cBhvr additive="base">
                                        <p:cTn id="63" dur="500" fill="hold"/>
                                        <p:tgtEl>
                                          <p:spTgt spid="66"/>
                                        </p:tgtEl>
                                        <p:attrNameLst>
                                          <p:attrName>ppt_y</p:attrName>
                                        </p:attrNameLst>
                                      </p:cBhvr>
                                      <p:tavLst>
                                        <p:tav tm="0">
                                          <p:val>
                                            <p:strVal val="#ppt_y"/>
                                          </p:val>
                                        </p:tav>
                                        <p:tav tm="100000">
                                          <p:val>
                                            <p:strVal val="#ppt_y"/>
                                          </p:val>
                                        </p:tav>
                                      </p:tavLst>
                                    </p:anim>
                                  </p:childTnLst>
                                </p:cTn>
                              </p:par>
                            </p:childTnLst>
                          </p:cTn>
                        </p:par>
                        <p:par>
                          <p:cTn id="64" fill="hold">
                            <p:stCondLst>
                              <p:cond delay="3300"/>
                            </p:stCondLst>
                            <p:childTnLst>
                              <p:par>
                                <p:cTn id="65" presetID="2" presetClass="entr" presetSubtype="8" fill="hold" nodeType="afterEffect">
                                  <p:stCondLst>
                                    <p:cond delay="0"/>
                                  </p:stCondLst>
                                  <p:childTnLst>
                                    <p:set>
                                      <p:cBhvr>
                                        <p:cTn id="66" dur="1" fill="hold">
                                          <p:stCondLst>
                                            <p:cond delay="0"/>
                                          </p:stCondLst>
                                        </p:cTn>
                                        <p:tgtEl>
                                          <p:spTgt spid="54"/>
                                        </p:tgtEl>
                                        <p:attrNameLst>
                                          <p:attrName>style.visibility</p:attrName>
                                        </p:attrNameLst>
                                      </p:cBhvr>
                                      <p:to>
                                        <p:strVal val="visible"/>
                                      </p:to>
                                    </p:set>
                                    <p:anim calcmode="lin" valueType="num">
                                      <p:cBhvr additive="base">
                                        <p:cTn id="67" dur="500" fill="hold"/>
                                        <p:tgtEl>
                                          <p:spTgt spid="54"/>
                                        </p:tgtEl>
                                        <p:attrNameLst>
                                          <p:attrName>ppt_x</p:attrName>
                                        </p:attrNameLst>
                                      </p:cBhvr>
                                      <p:tavLst>
                                        <p:tav tm="0">
                                          <p:val>
                                            <p:strVal val="0-#ppt_w/2"/>
                                          </p:val>
                                        </p:tav>
                                        <p:tav tm="100000">
                                          <p:val>
                                            <p:strVal val="#ppt_x"/>
                                          </p:val>
                                        </p:tav>
                                      </p:tavLst>
                                    </p:anim>
                                    <p:anim calcmode="lin" valueType="num">
                                      <p:cBhvr additive="base">
                                        <p:cTn id="68" dur="500" fill="hold"/>
                                        <p:tgtEl>
                                          <p:spTgt spid="54"/>
                                        </p:tgtEl>
                                        <p:attrNameLst>
                                          <p:attrName>ppt_y</p:attrName>
                                        </p:attrNameLst>
                                      </p:cBhvr>
                                      <p:tavLst>
                                        <p:tav tm="0">
                                          <p:val>
                                            <p:strVal val="#ppt_y"/>
                                          </p:val>
                                        </p:tav>
                                        <p:tav tm="100000">
                                          <p:val>
                                            <p:strVal val="#ppt_y"/>
                                          </p:val>
                                        </p:tav>
                                      </p:tavLst>
                                    </p:anim>
                                  </p:childTnLst>
                                </p:cTn>
                              </p:par>
                              <p:par>
                                <p:cTn id="69" presetID="2" presetClass="entr" presetSubtype="2" fill="hold" nodeType="withEffect">
                                  <p:stCondLst>
                                    <p:cond delay="0"/>
                                  </p:stCondLst>
                                  <p:childTnLst>
                                    <p:set>
                                      <p:cBhvr>
                                        <p:cTn id="70" dur="1" fill="hold">
                                          <p:stCondLst>
                                            <p:cond delay="0"/>
                                          </p:stCondLst>
                                        </p:cTn>
                                        <p:tgtEl>
                                          <p:spTgt spid="69"/>
                                        </p:tgtEl>
                                        <p:attrNameLst>
                                          <p:attrName>style.visibility</p:attrName>
                                        </p:attrNameLst>
                                      </p:cBhvr>
                                      <p:to>
                                        <p:strVal val="visible"/>
                                      </p:to>
                                    </p:set>
                                    <p:anim calcmode="lin" valueType="num">
                                      <p:cBhvr additive="base">
                                        <p:cTn id="71" dur="500" fill="hold"/>
                                        <p:tgtEl>
                                          <p:spTgt spid="69"/>
                                        </p:tgtEl>
                                        <p:attrNameLst>
                                          <p:attrName>ppt_x</p:attrName>
                                        </p:attrNameLst>
                                      </p:cBhvr>
                                      <p:tavLst>
                                        <p:tav tm="0">
                                          <p:val>
                                            <p:strVal val="1+#ppt_w/2"/>
                                          </p:val>
                                        </p:tav>
                                        <p:tav tm="100000">
                                          <p:val>
                                            <p:strVal val="#ppt_x"/>
                                          </p:val>
                                        </p:tav>
                                      </p:tavLst>
                                    </p:anim>
                                    <p:anim calcmode="lin" valueType="num">
                                      <p:cBhvr additive="base">
                                        <p:cTn id="72" dur="50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4.1.3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静态数据成员的初始化</a:t>
            </a:r>
          </a:p>
        </p:txBody>
      </p:sp>
      <p:sp>
        <p:nvSpPr>
          <p:cNvPr id="2" name="文本框 1"/>
          <p:cNvSpPr txBox="1"/>
          <p:nvPr/>
        </p:nvSpPr>
        <p:spPr>
          <a:xfrm>
            <a:off x="737870" y="587375"/>
            <a:ext cx="7668260" cy="2491740"/>
          </a:xfrm>
          <a:prstGeom prst="rect">
            <a:avLst/>
          </a:prstGeom>
          <a:noFill/>
        </p:spPr>
        <p:txBody>
          <a:bodyPr wrap="square" rtlCol="0">
            <a:spAutoFit/>
          </a:bodyPr>
          <a:lstStyle/>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main()</a:t>
            </a:r>
            <a:endParaRPr kumimoji="0" lang="nb-NO"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nb-NO"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Myclass </a:t>
            </a:r>
            <a:r>
              <a:rPr lang="nb-NO" altLang="zh-CN" sz="2000" b="1" noProof="0" dirty="0">
                <a:ln>
                  <a:noFill/>
                </a:ln>
                <a:effectLst/>
                <a:uLnTx/>
                <a:uFillTx/>
                <a:latin typeface="+mn-ea"/>
                <a:sym typeface="+mn-ea"/>
              </a:rPr>
              <a:t>M(3, 7, 10),N(14, 9, 11);</a:t>
            </a:r>
            <a:endParaRPr kumimoji="0" lang="nb-NO"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M.GetNumber</a:t>
            </a:r>
            <a:r>
              <a:rPr lang="nb-NO" altLang="zh-CN" sz="2000" b="1" noProof="0" dirty="0">
                <a:ln>
                  <a:noFill/>
                </a:ln>
                <a:effectLst/>
                <a:uLnTx/>
                <a:uFillTx/>
                <a:latin typeface="+mn-ea"/>
                <a:sym typeface="+mn-ea"/>
              </a:rPr>
              <a:t>();</a:t>
            </a:r>
            <a:endParaRPr kumimoji="0" lang="nb-NO"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N.GetNumber</a:t>
            </a:r>
            <a:r>
              <a:rPr lang="nb-NO" altLang="zh-CN" sz="2000" b="1" noProof="0" dirty="0">
                <a:ln>
                  <a:noFill/>
                </a:ln>
                <a:effectLst/>
                <a:uLnTx/>
                <a:uFillTx/>
                <a:latin typeface="+mn-ea"/>
                <a:sym typeface="+mn-ea"/>
              </a:rPr>
              <a:t>();</a:t>
            </a:r>
            <a:endParaRPr kumimoji="0" lang="nb-NO"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M.GetSum</a:t>
            </a:r>
            <a:r>
              <a:rPr lang="nb-NO" altLang="zh-CN" sz="2000" b="1" noProof="0" dirty="0">
                <a:ln>
                  <a:noFill/>
                </a:ln>
                <a:effectLst/>
                <a:uLnTx/>
                <a:uFillTx/>
                <a:latin typeface="+mn-ea"/>
                <a:sym typeface="+mn-ea"/>
              </a:rPr>
              <a:t>();</a:t>
            </a:r>
            <a:endParaRPr kumimoji="0" lang="nb-NO"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N.GetSum</a:t>
            </a:r>
            <a:r>
              <a:rPr lang="nb-NO" altLang="zh-CN" sz="2000" b="1" noProof="0" dirty="0">
                <a:ln>
                  <a:noFill/>
                </a:ln>
                <a:effectLst/>
                <a:uLnTx/>
                <a:uFillTx/>
                <a:latin typeface="+mn-ea"/>
                <a:sym typeface="+mn-ea"/>
              </a:rPr>
              <a:t>();</a:t>
            </a:r>
            <a:endParaRPr kumimoji="0" lang="nb-NO"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nb-NO" altLang="zh-CN" sz="2000" b="1" noProof="0" dirty="0">
              <a:ln>
                <a:noFill/>
              </a:ln>
              <a:solidFill>
                <a:srgbClr val="FF0000"/>
              </a:solidFill>
              <a:effectLst/>
              <a:uLnTx/>
              <a:uFillTx/>
              <a:latin typeface="+mn-ea"/>
              <a:ea typeface="仿宋" panose="02010609060101010101" pitchFamily="49" charset="-122"/>
              <a:sym typeface="+mn-ea"/>
            </a:endParaRPr>
          </a:p>
        </p:txBody>
      </p:sp>
      <p:pic>
        <p:nvPicPr>
          <p:cNvPr id="23556" name="Picture 4"/>
          <p:cNvPicPr>
            <a:picLocks noChangeAspect="1"/>
          </p:cNvPicPr>
          <p:nvPr/>
        </p:nvPicPr>
        <p:blipFill>
          <a:blip r:embed="rId3"/>
          <a:stretch>
            <a:fillRect/>
          </a:stretch>
        </p:blipFill>
        <p:spPr>
          <a:xfrm>
            <a:off x="737553" y="3103245"/>
            <a:ext cx="7912100" cy="1728788"/>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18"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3556"/>
                                        </p:tgtEl>
                                        <p:attrNameLst>
                                          <p:attrName>style.visibility</p:attrName>
                                        </p:attrNameLst>
                                      </p:cBhvr>
                                      <p:to>
                                        <p:strVal val="visible"/>
                                      </p:to>
                                    </p:set>
                                    <p:animEffect transition="in" filter="fade">
                                      <p:cBhvr>
                                        <p:cTn id="18" dur="1000"/>
                                        <p:tgtEl>
                                          <p:spTgt spid="23556"/>
                                        </p:tgtEl>
                                      </p:cBhvr>
                                    </p:animEffect>
                                    <p:anim calcmode="lin" valueType="num">
                                      <p:cBhvr>
                                        <p:cTn id="19" dur="1000" fill="hold"/>
                                        <p:tgtEl>
                                          <p:spTgt spid="23556"/>
                                        </p:tgtEl>
                                        <p:attrNameLst>
                                          <p:attrName>ppt_x</p:attrName>
                                        </p:attrNameLst>
                                      </p:cBhvr>
                                      <p:tavLst>
                                        <p:tav tm="0">
                                          <p:val>
                                            <p:strVal val="#ppt_x"/>
                                          </p:val>
                                        </p:tav>
                                        <p:tav tm="100000">
                                          <p:val>
                                            <p:strVal val="#ppt_x"/>
                                          </p:val>
                                        </p:tav>
                                      </p:tavLst>
                                    </p:anim>
                                    <p:anim calcmode="lin" valueType="num">
                                      <p:cBhvr>
                                        <p:cTn id="20" dur="1000" fill="hold"/>
                                        <p:tgtEl>
                                          <p:spTgt spid="235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P spid="2" grpId="18"/>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4.1.4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静态数据成员的使用</a:t>
            </a:r>
            <a:endPar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6595"/>
            <a:ext cx="7668260" cy="2788456"/>
          </a:xfrm>
          <a:prstGeom prst="rect">
            <a:avLst/>
          </a:prstGeom>
          <a:noFill/>
        </p:spPr>
        <p:txBody>
          <a:bodyPr wrap="square" rtlCol="0">
            <a:spAutoFit/>
          </a:bodyPr>
          <a:lstStyle/>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静态数据成员在类外需要通过类名对它进行访问。静态数据成员的访问形式为：</a:t>
            </a:r>
            <a:endParaRPr lang="zh-CN" altLang="zh-CN" sz="2000" b="1" dirty="0">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en-US" altLang="zh-CN" sz="2000" dirty="0">
                <a:sym typeface="+mn-ea"/>
              </a:rPr>
              <a:t> </a:t>
            </a:r>
            <a:endParaRPr lang="zh-CN" altLang="zh-CN" sz="2000" dirty="0"/>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en-US" altLang="zh-CN" sz="2000" dirty="0">
                <a:sym typeface="+mn-ea"/>
              </a:rPr>
              <a:t>	</a:t>
            </a:r>
            <a:r>
              <a:rPr lang="en-US" altLang="zh-CN" sz="2400" dirty="0">
                <a:latin typeface="仿宋" panose="02010609060101010101" pitchFamily="49" charset="-122"/>
                <a:ea typeface="仿宋" panose="02010609060101010101" pitchFamily="49" charset="-122"/>
                <a:sym typeface="+mn-ea"/>
              </a:rPr>
              <a:t>      </a:t>
            </a:r>
            <a:r>
              <a:rPr lang="zh-CN" altLang="zh-CN" sz="2400" b="1" dirty="0">
                <a:solidFill>
                  <a:srgbClr val="FF0000"/>
                </a:solidFill>
                <a:latin typeface="仿宋" panose="02010609060101010101" pitchFamily="49" charset="-122"/>
                <a:ea typeface="仿宋" panose="02010609060101010101" pitchFamily="49" charset="-122"/>
                <a:sym typeface="+mn-ea"/>
              </a:rPr>
              <a:t>类名</a:t>
            </a:r>
            <a:r>
              <a:rPr lang="en-US" altLang="zh-CN" sz="2400" b="1" dirty="0">
                <a:solidFill>
                  <a:srgbClr val="FF0000"/>
                </a:solidFill>
                <a:latin typeface="仿宋" panose="02010609060101010101" pitchFamily="49" charset="-122"/>
                <a:ea typeface="仿宋" panose="02010609060101010101" pitchFamily="49" charset="-122"/>
                <a:sym typeface="+mn-ea"/>
              </a:rPr>
              <a:t>::</a:t>
            </a:r>
            <a:r>
              <a:rPr lang="zh-CN" altLang="zh-CN" sz="2400" b="1" dirty="0">
                <a:solidFill>
                  <a:srgbClr val="FF0000"/>
                </a:solidFill>
                <a:latin typeface="仿宋" panose="02010609060101010101" pitchFamily="49" charset="-122"/>
                <a:ea typeface="仿宋" panose="02010609060101010101" pitchFamily="49" charset="-122"/>
                <a:sym typeface="+mn-ea"/>
              </a:rPr>
              <a:t>静态数据成员</a:t>
            </a:r>
            <a:r>
              <a:rPr lang="en-US" altLang="zh-CN" sz="2400" b="1" dirty="0">
                <a:solidFill>
                  <a:srgbClr val="FF0000"/>
                </a:solidFill>
                <a:latin typeface="仿宋" panose="02010609060101010101" pitchFamily="49" charset="-122"/>
                <a:ea typeface="仿宋" panose="02010609060101010101" pitchFamily="49" charset="-122"/>
                <a:sym typeface="+mn-ea"/>
              </a:rPr>
              <a:t>;(</a:t>
            </a:r>
            <a:r>
              <a:rPr lang="zh-CN" altLang="en-US" sz="2400" b="1" dirty="0">
                <a:solidFill>
                  <a:srgbClr val="FF0000"/>
                </a:solidFill>
                <a:latin typeface="仿宋" panose="02010609060101010101" pitchFamily="49" charset="-122"/>
                <a:ea typeface="仿宋" panose="02010609060101010101" pitchFamily="49" charset="-122"/>
                <a:sym typeface="+mn-ea"/>
              </a:rPr>
              <a:t>公有）</a:t>
            </a:r>
            <a:endParaRPr lang="zh-CN" altLang="zh-CN" sz="2400" dirty="0">
              <a:solidFill>
                <a:srgbClr val="FF0000"/>
              </a:solidFill>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endParaRPr lang="en-US" altLang="zh-CN" sz="2000" dirty="0"/>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en-US" altLang="zh-CN" sz="2000" dirty="0">
                <a:sym typeface="+mn-ea"/>
              </a:rPr>
              <a:t>        </a:t>
            </a:r>
            <a:r>
              <a:rPr lang="zh-CN" altLang="zh-CN" sz="2000" b="1" dirty="0">
                <a:latin typeface="仿宋" panose="02010609060101010101" pitchFamily="49" charset="-122"/>
                <a:ea typeface="仿宋" panose="02010609060101010101" pitchFamily="49" charset="-122"/>
                <a:sym typeface="+mn-ea"/>
              </a:rPr>
              <a:t>也可以通过对象名访问，对象名访问形式为：</a:t>
            </a:r>
            <a:endParaRPr lang="zh-CN" altLang="zh-CN" sz="2000" b="1" dirty="0">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en-US" altLang="zh-CN" sz="2000" b="1" dirty="0">
                <a:latin typeface="仿宋" panose="02010609060101010101" pitchFamily="49" charset="-122"/>
                <a:ea typeface="仿宋" panose="02010609060101010101" pitchFamily="49" charset="-122"/>
                <a:sym typeface="+mn-ea"/>
              </a:rPr>
              <a:t> </a:t>
            </a:r>
            <a:endParaRPr lang="zh-CN" altLang="zh-CN" sz="2000" b="1" dirty="0">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en-US" altLang="zh-CN" sz="2000" dirty="0">
                <a:sym typeface="+mn-ea"/>
              </a:rPr>
              <a:t>	</a:t>
            </a:r>
            <a:r>
              <a:rPr lang="en-US" altLang="zh-CN" sz="2400" dirty="0">
                <a:solidFill>
                  <a:srgbClr val="FF0000"/>
                </a:solidFill>
                <a:latin typeface="仿宋" panose="02010609060101010101" pitchFamily="49" charset="-122"/>
                <a:ea typeface="仿宋" panose="02010609060101010101" pitchFamily="49" charset="-122"/>
                <a:sym typeface="+mn-ea"/>
              </a:rPr>
              <a:t>      </a:t>
            </a:r>
            <a:r>
              <a:rPr lang="zh-CN" altLang="zh-CN" sz="2400" b="1" dirty="0">
                <a:solidFill>
                  <a:srgbClr val="FF0000"/>
                </a:solidFill>
                <a:latin typeface="仿宋" panose="02010609060101010101" pitchFamily="49" charset="-122"/>
                <a:ea typeface="仿宋" panose="02010609060101010101" pitchFamily="49" charset="-122"/>
                <a:sym typeface="+mn-ea"/>
              </a:rPr>
              <a:t>对象名</a:t>
            </a:r>
            <a:r>
              <a:rPr lang="en-US" altLang="zh-CN" sz="2400" b="1" dirty="0">
                <a:solidFill>
                  <a:srgbClr val="FF0000"/>
                </a:solidFill>
                <a:latin typeface="仿宋" panose="02010609060101010101" pitchFamily="49" charset="-122"/>
                <a:ea typeface="仿宋" panose="02010609060101010101" pitchFamily="49" charset="-122"/>
                <a:sym typeface="+mn-ea"/>
              </a:rPr>
              <a:t>.</a:t>
            </a:r>
            <a:r>
              <a:rPr lang="zh-CN" altLang="zh-CN" sz="2400" b="1" dirty="0">
                <a:solidFill>
                  <a:srgbClr val="FF0000"/>
                </a:solidFill>
                <a:latin typeface="仿宋" panose="02010609060101010101" pitchFamily="49" charset="-122"/>
                <a:ea typeface="仿宋" panose="02010609060101010101" pitchFamily="49" charset="-122"/>
                <a:sym typeface="+mn-ea"/>
              </a:rPr>
              <a:t>静态数据成员</a:t>
            </a:r>
            <a:r>
              <a:rPr lang="en-US" altLang="zh-CN" sz="2400" b="1" dirty="0">
                <a:solidFill>
                  <a:srgbClr val="FF0000"/>
                </a:solidFill>
                <a:latin typeface="仿宋" panose="02010609060101010101" pitchFamily="49" charset="-122"/>
                <a:ea typeface="仿宋" panose="02010609060101010101" pitchFamily="49" charset="-122"/>
                <a:sym typeface="+mn-ea"/>
              </a:rPr>
              <a:t>;(</a:t>
            </a:r>
            <a:r>
              <a:rPr lang="zh-CN" altLang="en-US" sz="2400" b="1" dirty="0">
                <a:solidFill>
                  <a:srgbClr val="FF0000"/>
                </a:solidFill>
                <a:latin typeface="仿宋" panose="02010609060101010101" pitchFamily="49" charset="-122"/>
                <a:ea typeface="仿宋" panose="02010609060101010101" pitchFamily="49" charset="-122"/>
                <a:sym typeface="+mn-ea"/>
              </a:rPr>
              <a:t>公有）</a:t>
            </a:r>
            <a:endPar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4.1.4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静态数据成员的使用</a:t>
            </a:r>
            <a:endPar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6595"/>
            <a:ext cx="7668260" cy="4154984"/>
          </a:xfrm>
          <a:prstGeom prst="rect">
            <a:avLst/>
          </a:prstGeom>
          <a:noFill/>
        </p:spPr>
        <p:txBody>
          <a:bodyPr wrap="square" rtlCol="0">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仿宋" panose="02010609060101010101" pitchFamily="49" charset="-122"/>
                <a:ea typeface="仿宋" panose="02010609060101010101" pitchFamily="49" charset="-122"/>
                <a:sym typeface="+mn-ea"/>
              </a:rPr>
              <a:t>【例</a:t>
            </a:r>
            <a:r>
              <a:rPr lang="en-US" altLang="zh-CN" sz="2400" b="1" noProof="0" dirty="0">
                <a:ln>
                  <a:noFill/>
                </a:ln>
                <a:effectLst/>
                <a:uLnTx/>
                <a:uFillTx/>
                <a:latin typeface="仿宋" panose="02010609060101010101" pitchFamily="49" charset="-122"/>
                <a:ea typeface="仿宋" panose="02010609060101010101" pitchFamily="49" charset="-122"/>
                <a:sym typeface="+mn-ea"/>
              </a:rPr>
              <a:t>4-3</a:t>
            </a:r>
            <a:r>
              <a:rPr lang="zh-CN" altLang="zh-CN" sz="2400" b="1" noProof="0" dirty="0">
                <a:ln>
                  <a:noFill/>
                </a:ln>
                <a:effectLst/>
                <a:uLnTx/>
                <a:uFillTx/>
                <a:latin typeface="仿宋" panose="02010609060101010101" pitchFamily="49" charset="-122"/>
                <a:ea typeface="仿宋" panose="02010609060101010101" pitchFamily="49" charset="-122"/>
                <a:sym typeface="+mn-ea"/>
              </a:rPr>
              <a:t>】类的静态数据成员使用举例。</a:t>
            </a:r>
            <a:endParaRPr kumimoji="0" lang="zh-CN"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#include </a:t>
            </a:r>
            <a:r>
              <a:rPr lang="nb-NO" altLang="zh-CN" sz="2000" b="1" noProof="0" dirty="0" smtClean="0">
                <a:ln>
                  <a:noFill/>
                </a:ln>
                <a:effectLst/>
                <a:uLnTx/>
                <a:uFillTx/>
                <a:latin typeface="+mn-ea"/>
                <a:sym typeface="+mn-ea"/>
              </a:rPr>
              <a:t>&lt;stdafx.h&gt;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#include &lt;iostream&gt;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#include &lt;string&gt;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using namespace std;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Date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private</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month;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day;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year;</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4.1.4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静态数据成员的使用</a:t>
            </a:r>
            <a:endPar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6595"/>
            <a:ext cx="7668260" cy="4461510"/>
          </a:xfrm>
          <a:prstGeom prst="rect">
            <a:avLst/>
          </a:prstGeom>
          <a:noFill/>
        </p:spPr>
        <p:txBody>
          <a:bodyPr wrap="square" rtlCol="0">
            <a:spAutoFit/>
          </a:bodyPr>
          <a:lstStyle/>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public: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static int n;</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Date(int m,int d,int y)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带参数的构造函数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month=m;</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nb-NO" altLang="zh-CN" sz="2000" b="1" noProof="0" dirty="0">
                <a:ln>
                  <a:noFill/>
                </a:ln>
                <a:effectLst/>
                <a:uLnTx/>
                <a:uFillTx/>
                <a:latin typeface="+mn-ea"/>
                <a:sym typeface="+mn-ea"/>
              </a:rPr>
              <a:t>day=d;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year=y;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    n++;</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Date(const Date&amp; d)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拷贝构造函数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month=d.month;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day=d.day;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year=d.year;</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n++;</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4.1.4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静态数据成员的使用</a:t>
            </a:r>
            <a:endPar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6595"/>
            <a:ext cx="7668260" cy="3662541"/>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	</a:t>
            </a:r>
            <a:r>
              <a:rPr lang="zh-CN"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~Date( )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析构函数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a:t>
            </a:r>
            <a:r>
              <a:rPr lang="en-US" altLang="zh-CN" sz="2000" b="1" dirty="0" smtClean="0">
                <a:solidFill>
                  <a:srgbClr val="FF0000"/>
                </a:solidFill>
                <a:latin typeface="+mn-ea"/>
                <a:sym typeface="+mn-ea"/>
              </a:rPr>
              <a:t>n-</a:t>
            </a:r>
            <a:r>
              <a:rPr lang="en-US" altLang="zh-CN" sz="2000" b="1" dirty="0">
                <a:solidFill>
                  <a:srgbClr val="FF0000"/>
                </a:solidFill>
                <a:latin typeface="+mn-ea"/>
                <a:sym typeface="+mn-ea"/>
              </a:rPr>
              <a:t>-</a:t>
            </a:r>
            <a:r>
              <a:rPr lang="nb-NO" altLang="zh-CN" sz="2000" b="1" noProof="0" dirty="0">
                <a:ln>
                  <a:noFill/>
                </a:ln>
                <a:solidFill>
                  <a:srgbClr val="FF0000"/>
                </a:solidFill>
                <a:effectLst/>
                <a:uLnTx/>
                <a:uFillTx/>
                <a:latin typeface="+mn-ea"/>
                <a:sym typeface="+mn-ea"/>
              </a:rPr>
              <a:t>;</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void display(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cout&lt;&lt;year&lt;&lt;"-"&lt;&lt;month&lt;&lt;"-"&lt;&lt;day&lt;&lt;endl;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int Date::n=0;</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4.1.4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静态数据成员的使用</a:t>
            </a:r>
            <a:endPar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6595"/>
            <a:ext cx="7668260" cy="4461510"/>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nb-NO" altLang="zh-CN" sz="2000" b="1" noProof="0" dirty="0">
                <a:ln>
                  <a:noFill/>
                </a:ln>
                <a:effectLst/>
                <a:uLnTx/>
                <a:uFillTx/>
                <a:latin typeface="+mn-ea"/>
                <a:sym typeface="+mn-ea"/>
              </a:rPr>
              <a:t>int main(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 date1(5,20,2010);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cout&lt;&lt;"Date</a:t>
            </a:r>
            <a:r>
              <a:rPr lang="zh-CN" altLang="zh-CN" sz="2000" b="1" noProof="0" dirty="0">
                <a:ln>
                  <a:noFill/>
                </a:ln>
                <a:effectLst/>
                <a:uLnTx/>
                <a:uFillTx/>
                <a:latin typeface="+mn-ea"/>
                <a:sym typeface="+mn-ea"/>
              </a:rPr>
              <a:t>对象的个数为</a:t>
            </a:r>
            <a:r>
              <a:rPr lang="nb-NO" altLang="zh-CN" sz="2000" b="1" noProof="0" dirty="0">
                <a:ln>
                  <a:noFill/>
                </a:ln>
                <a:effectLst/>
                <a:uLnTx/>
                <a:uFillTx/>
                <a:latin typeface="+mn-ea"/>
                <a:sym typeface="+mn-ea"/>
              </a:rPr>
              <a:t>:"&lt;&lt; </a:t>
            </a:r>
            <a:r>
              <a:rPr lang="nb-NO" altLang="zh-CN" sz="2000" b="1" noProof="0" dirty="0">
                <a:ln>
                  <a:noFill/>
                </a:ln>
                <a:solidFill>
                  <a:srgbClr val="FF0000"/>
                </a:solidFill>
                <a:effectLst/>
                <a:uLnTx/>
                <a:uFillTx/>
                <a:latin typeface="+mn-ea"/>
                <a:sym typeface="+mn-ea"/>
              </a:rPr>
              <a:t>Date::n </a:t>
            </a:r>
            <a:r>
              <a:rPr lang="nb-NO" altLang="zh-CN" sz="2000" b="1" noProof="0" dirty="0">
                <a:ln>
                  <a:noFill/>
                </a:ln>
                <a:effectLst/>
                <a:uLnTx/>
                <a:uFillTx/>
                <a:latin typeface="+mn-ea"/>
                <a:sym typeface="+mn-ea"/>
              </a:rPr>
              <a:t>&lt;&lt;endl;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cout&lt;&lt;"Date</a:t>
            </a:r>
            <a:r>
              <a:rPr lang="zh-CN" altLang="zh-CN" sz="2000" b="1" noProof="0" dirty="0">
                <a:ln>
                  <a:noFill/>
                </a:ln>
                <a:effectLst/>
                <a:uLnTx/>
                <a:uFillTx/>
                <a:latin typeface="+mn-ea"/>
                <a:sym typeface="+mn-ea"/>
              </a:rPr>
              <a:t>对象的个数为</a:t>
            </a:r>
            <a:r>
              <a:rPr lang="nb-NO" altLang="zh-CN" sz="2000" b="1" noProof="0" dirty="0">
                <a:ln>
                  <a:noFill/>
                </a:ln>
                <a:effectLst/>
                <a:uLnTx/>
                <a:uFillTx/>
                <a:latin typeface="+mn-ea"/>
                <a:sym typeface="+mn-ea"/>
              </a:rPr>
              <a:t>:"&lt;&lt;</a:t>
            </a:r>
            <a:r>
              <a:rPr lang="nb-NO" altLang="zh-CN" sz="2000" b="1" noProof="0" dirty="0">
                <a:ln>
                  <a:noFill/>
                </a:ln>
                <a:solidFill>
                  <a:srgbClr val="FF0000"/>
                </a:solidFill>
                <a:effectLst/>
                <a:uLnTx/>
                <a:uFillTx/>
                <a:latin typeface="+mn-ea"/>
                <a:sym typeface="+mn-ea"/>
              </a:rPr>
              <a:t>date1.n</a:t>
            </a:r>
            <a:r>
              <a:rPr lang="nb-NO" altLang="zh-CN" sz="2000" b="1" noProof="0" dirty="0">
                <a:ln>
                  <a:noFill/>
                </a:ln>
                <a:effectLst/>
                <a:uLnTx/>
                <a:uFillTx/>
                <a:latin typeface="+mn-ea"/>
                <a:sym typeface="+mn-ea"/>
              </a:rPr>
              <a:t> &lt;&lt;endl;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 date2=date1;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cout&lt;&lt;"Date</a:t>
            </a:r>
            <a:r>
              <a:rPr lang="zh-CN" altLang="zh-CN" sz="2000" b="1" noProof="0" dirty="0">
                <a:ln>
                  <a:noFill/>
                </a:ln>
                <a:effectLst/>
                <a:uLnTx/>
                <a:uFillTx/>
                <a:latin typeface="+mn-ea"/>
                <a:sym typeface="+mn-ea"/>
              </a:rPr>
              <a:t>对象的个数为</a:t>
            </a:r>
            <a:r>
              <a:rPr lang="nb-NO" altLang="zh-CN" sz="2000" b="1" noProof="0" dirty="0">
                <a:ln>
                  <a:noFill/>
                </a:ln>
                <a:effectLst/>
                <a:uLnTx/>
                <a:uFillTx/>
                <a:latin typeface="+mn-ea"/>
                <a:sym typeface="+mn-ea"/>
              </a:rPr>
              <a:t>:"&lt;&lt; </a:t>
            </a:r>
            <a:r>
              <a:rPr lang="nb-NO" altLang="zh-CN" sz="2000" b="1" noProof="0" dirty="0">
                <a:ln>
                  <a:noFill/>
                </a:ln>
                <a:solidFill>
                  <a:srgbClr val="FF0000"/>
                </a:solidFill>
                <a:effectLst/>
                <a:uLnTx/>
                <a:uFillTx/>
                <a:latin typeface="+mn-ea"/>
                <a:sym typeface="+mn-ea"/>
              </a:rPr>
              <a:t>Date::n </a:t>
            </a:r>
            <a:r>
              <a:rPr lang="nb-NO" altLang="zh-CN" sz="2000" b="1" noProof="0" dirty="0">
                <a:ln>
                  <a:noFill/>
                </a:ln>
                <a:effectLst/>
                <a:uLnTx/>
                <a:uFillTx/>
                <a:latin typeface="+mn-ea"/>
                <a:sym typeface="+mn-ea"/>
              </a:rPr>
              <a:t>&lt;&lt;endl;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cout&lt;&lt;"Date</a:t>
            </a:r>
            <a:r>
              <a:rPr lang="zh-CN" altLang="zh-CN" sz="2000" b="1" noProof="0" dirty="0">
                <a:ln>
                  <a:noFill/>
                </a:ln>
                <a:effectLst/>
                <a:uLnTx/>
                <a:uFillTx/>
                <a:latin typeface="+mn-ea"/>
                <a:sym typeface="+mn-ea"/>
              </a:rPr>
              <a:t>对象的个数为</a:t>
            </a:r>
            <a:r>
              <a:rPr lang="nb-NO" altLang="zh-CN" sz="2000" b="1" noProof="0" dirty="0">
                <a:ln>
                  <a:noFill/>
                </a:ln>
                <a:effectLst/>
                <a:uLnTx/>
                <a:uFillTx/>
                <a:latin typeface="+mn-ea"/>
                <a:sym typeface="+mn-ea"/>
              </a:rPr>
              <a:t>:"&lt;&lt;</a:t>
            </a:r>
            <a:r>
              <a:rPr lang="nb-NO" altLang="zh-CN" sz="2000" b="1" noProof="0" dirty="0">
                <a:ln>
                  <a:noFill/>
                </a:ln>
                <a:solidFill>
                  <a:srgbClr val="FF0000"/>
                </a:solidFill>
                <a:effectLst/>
                <a:uLnTx/>
                <a:uFillTx/>
                <a:latin typeface="+mn-ea"/>
                <a:sym typeface="+mn-ea"/>
              </a:rPr>
              <a:t>date2.n</a:t>
            </a:r>
            <a:r>
              <a:rPr lang="nb-NO" altLang="zh-CN" sz="2000" b="1" noProof="0" dirty="0">
                <a:ln>
                  <a:noFill/>
                </a:ln>
                <a:effectLst/>
                <a:uLnTx/>
                <a:uFillTx/>
                <a:latin typeface="+mn-ea"/>
                <a:sym typeface="+mn-ea"/>
              </a:rPr>
              <a:t> &lt;&lt;endl;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date1.display(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date2.display(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return 0;</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4.1.4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静态数据成员的使用</a:t>
            </a:r>
            <a:endPar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pic>
        <p:nvPicPr>
          <p:cNvPr id="29700" name="Picture 4"/>
          <p:cNvPicPr>
            <a:picLocks noChangeAspect="1"/>
          </p:cNvPicPr>
          <p:nvPr/>
        </p:nvPicPr>
        <p:blipFill>
          <a:blip r:embed="rId3"/>
          <a:stretch>
            <a:fillRect/>
          </a:stretch>
        </p:blipFill>
        <p:spPr>
          <a:xfrm>
            <a:off x="583883" y="1558608"/>
            <a:ext cx="7975600" cy="2025650"/>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9700"/>
                                        </p:tgtEl>
                                        <p:attrNameLst>
                                          <p:attrName>style.visibility</p:attrName>
                                        </p:attrNameLst>
                                      </p:cBhvr>
                                      <p:to>
                                        <p:strVal val="visible"/>
                                      </p:to>
                                    </p:set>
                                    <p:animEffect transition="in" filter="wipe(down)">
                                      <p:cBhvr>
                                        <p:cTn id="16" dur="5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静态数据成员应用</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7" name="矩形 26"/>
          <p:cNvSpPr/>
          <p:nvPr/>
        </p:nvSpPr>
        <p:spPr>
          <a:xfrm>
            <a:off x="2195736" y="915565"/>
            <a:ext cx="6948264" cy="40324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5"/>
          <p:cNvSpPr/>
          <p:nvPr/>
        </p:nvSpPr>
        <p:spPr>
          <a:xfrm rot="5400000">
            <a:off x="-328475" y="1931404"/>
            <a:ext cx="2732509" cy="1860550"/>
          </a:xfrm>
          <a:custGeom>
            <a:avLst/>
            <a:gdLst/>
            <a:ahLst/>
            <a:cxnLst/>
            <a:rect l="l" t="t" r="r" b="b"/>
            <a:pathLst>
              <a:path w="1450218" h="1860602">
                <a:moveTo>
                  <a:pt x="0" y="1860602"/>
                </a:moveTo>
                <a:lnTo>
                  <a:pt x="0" y="132410"/>
                </a:lnTo>
                <a:lnTo>
                  <a:pt x="582757" y="132410"/>
                </a:lnTo>
                <a:lnTo>
                  <a:pt x="725109" y="0"/>
                </a:lnTo>
                <a:lnTo>
                  <a:pt x="867461" y="132410"/>
                </a:lnTo>
                <a:lnTo>
                  <a:pt x="1450218" y="132410"/>
                </a:lnTo>
                <a:lnTo>
                  <a:pt x="1450218" y="18606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2327258" y="1007145"/>
            <a:ext cx="6816742" cy="4379660"/>
          </a:xfrm>
          <a:prstGeom prst="rect">
            <a:avLst/>
          </a:prstGeom>
          <a:noFill/>
        </p:spPr>
        <p:txBody>
          <a:bodyPr wrap="square" lIns="0" tIns="0" rIns="0" bIns="0" rtlCol="0">
            <a:spAutoFit/>
          </a:bodyPr>
          <a:lstStyle/>
          <a:p>
            <a:pPr marR="0" lvl="0" indent="0" algn="l" defTabSz="914400" rtl="0" eaLnBrk="0" fontAlgn="base" latinLnBrk="0" hangingPunct="0">
              <a:lnSpc>
                <a:spcPct val="150000"/>
              </a:lnSpc>
              <a:spcBef>
                <a:spcPct val="20000"/>
              </a:spcBef>
              <a:spcAft>
                <a:spcPct val="0"/>
              </a:spcAft>
              <a:buClr>
                <a:srgbClr val="FF5050"/>
              </a:buClr>
              <a:buSzPct val="95000"/>
              <a:buFontTx/>
              <a:buNone/>
              <a:defRPr/>
            </a:pPr>
            <a:r>
              <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rPr>
              <a:t>静态数据成员主要用于</a:t>
            </a:r>
            <a:r>
              <a:rPr lang="en-US" altLang="zh-CN" b="1" noProof="0" dirty="0">
                <a:ln>
                  <a:noFill/>
                </a:ln>
                <a:solidFill>
                  <a:schemeClr val="bg1"/>
                </a:solidFill>
                <a:effectLst/>
                <a:uLnTx/>
                <a:uFillTx/>
                <a:latin typeface="仿宋" panose="02010609060101010101" pitchFamily="49" charset="-122"/>
                <a:ea typeface="仿宋" panose="02010609060101010101" pitchFamily="49" charset="-122"/>
                <a:sym typeface="+mn-ea"/>
              </a:rPr>
              <a:t>:</a:t>
            </a:r>
          </a:p>
          <a:p>
            <a:pPr marR="0" lvl="0" indent="0" algn="l" defTabSz="914400" rtl="0" eaLnBrk="0" fontAlgn="base" latinLnBrk="0" hangingPunct="0">
              <a:lnSpc>
                <a:spcPct val="150000"/>
              </a:lnSpc>
              <a:spcBef>
                <a:spcPct val="20000"/>
              </a:spcBef>
              <a:spcAft>
                <a:spcPct val="0"/>
              </a:spcAft>
              <a:buClr>
                <a:srgbClr val="FF5050"/>
              </a:buClr>
              <a:buSzPct val="95000"/>
              <a:buFontTx/>
              <a:buNone/>
              <a:defRPr/>
            </a:pPr>
            <a:r>
              <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rPr>
              <a:t>（</a:t>
            </a:r>
            <a:r>
              <a:rPr lang="en-US" altLang="zh-CN" b="1" noProof="0" dirty="0">
                <a:ln>
                  <a:noFill/>
                </a:ln>
                <a:solidFill>
                  <a:schemeClr val="bg1"/>
                </a:solidFill>
                <a:effectLst/>
                <a:uLnTx/>
                <a:uFillTx/>
                <a:latin typeface="仿宋" panose="02010609060101010101" pitchFamily="49" charset="-122"/>
                <a:ea typeface="仿宋" panose="02010609060101010101" pitchFamily="49" charset="-122"/>
                <a:sym typeface="+mn-ea"/>
              </a:rPr>
              <a:t>1</a:t>
            </a:r>
            <a:r>
              <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rPr>
              <a:t>）保存对象的个数。在构造函数中对该静态成员加</a:t>
            </a:r>
            <a:r>
              <a:rPr lang="en-US" altLang="zh-CN" b="1" noProof="0" dirty="0">
                <a:ln>
                  <a:noFill/>
                </a:ln>
                <a:solidFill>
                  <a:schemeClr val="bg1"/>
                </a:solidFill>
                <a:effectLst/>
                <a:uLnTx/>
                <a:uFillTx/>
                <a:latin typeface="仿宋" panose="02010609060101010101" pitchFamily="49" charset="-122"/>
                <a:ea typeface="仿宋" panose="02010609060101010101" pitchFamily="49" charset="-122"/>
                <a:sym typeface="+mn-ea"/>
              </a:rPr>
              <a:t>1</a:t>
            </a:r>
            <a:r>
              <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rPr>
              <a:t>，在析构函数里对该静态成员减</a:t>
            </a:r>
            <a:r>
              <a:rPr lang="en-US" altLang="zh-CN" b="1" noProof="0" dirty="0">
                <a:ln>
                  <a:noFill/>
                </a:ln>
                <a:solidFill>
                  <a:schemeClr val="bg1"/>
                </a:solidFill>
                <a:effectLst/>
                <a:uLnTx/>
                <a:uFillTx/>
                <a:latin typeface="仿宋" panose="02010609060101010101" pitchFamily="49" charset="-122"/>
                <a:ea typeface="仿宋" panose="02010609060101010101" pitchFamily="49" charset="-122"/>
                <a:sym typeface="+mn-ea"/>
              </a:rPr>
              <a:t>1</a:t>
            </a:r>
            <a:r>
              <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rPr>
              <a:t>。比如某个类的所有类对象共享一块动态分配的内存。</a:t>
            </a:r>
          </a:p>
          <a:p>
            <a:pPr marR="0" lvl="0" indent="0" algn="l" defTabSz="914400" rtl="0" eaLnBrk="0" fontAlgn="base" latinLnBrk="0" hangingPunct="0">
              <a:lnSpc>
                <a:spcPct val="150000"/>
              </a:lnSpc>
              <a:spcBef>
                <a:spcPct val="20000"/>
              </a:spcBef>
              <a:spcAft>
                <a:spcPct val="0"/>
              </a:spcAft>
              <a:buClr>
                <a:srgbClr val="FF5050"/>
              </a:buClr>
              <a:buSzPct val="95000"/>
              <a:buFontTx/>
              <a:buNone/>
              <a:defRPr/>
            </a:pPr>
            <a:r>
              <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rPr>
              <a:t>（</a:t>
            </a:r>
            <a:r>
              <a:rPr lang="en-US" altLang="zh-CN" b="1" noProof="0" dirty="0">
                <a:ln>
                  <a:noFill/>
                </a:ln>
                <a:solidFill>
                  <a:schemeClr val="bg1"/>
                </a:solidFill>
                <a:effectLst/>
                <a:uLnTx/>
                <a:uFillTx/>
                <a:latin typeface="仿宋" panose="02010609060101010101" pitchFamily="49" charset="-122"/>
                <a:ea typeface="仿宋" panose="02010609060101010101" pitchFamily="49" charset="-122"/>
                <a:sym typeface="+mn-ea"/>
              </a:rPr>
              <a:t>2</a:t>
            </a:r>
            <a:r>
              <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rPr>
              <a:t>）表示对象共有的数据，如最大值、最小值等</a:t>
            </a:r>
          </a:p>
          <a:p>
            <a:pPr marR="0" lvl="0" indent="0" algn="l" defTabSz="914400" rtl="0" eaLnBrk="0" fontAlgn="base" latinLnBrk="0" hangingPunct="0">
              <a:lnSpc>
                <a:spcPct val="150000"/>
              </a:lnSpc>
              <a:spcBef>
                <a:spcPct val="20000"/>
              </a:spcBef>
              <a:spcAft>
                <a:spcPct val="0"/>
              </a:spcAft>
              <a:buClr>
                <a:srgbClr val="FF5050"/>
              </a:buClr>
              <a:buSzPct val="95000"/>
              <a:buFontTx/>
              <a:buNone/>
              <a:defRPr/>
            </a:pPr>
            <a:r>
              <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rPr>
              <a:t>（</a:t>
            </a:r>
            <a:r>
              <a:rPr lang="en-US" altLang="zh-CN" b="1" noProof="0" dirty="0">
                <a:ln>
                  <a:noFill/>
                </a:ln>
                <a:solidFill>
                  <a:schemeClr val="bg1"/>
                </a:solidFill>
                <a:effectLst/>
                <a:uLnTx/>
                <a:uFillTx/>
                <a:latin typeface="仿宋" panose="02010609060101010101" pitchFamily="49" charset="-122"/>
                <a:ea typeface="仿宋" panose="02010609060101010101" pitchFamily="49" charset="-122"/>
                <a:sym typeface="+mn-ea"/>
              </a:rPr>
              <a:t>3</a:t>
            </a:r>
            <a:r>
              <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rPr>
              <a:t>）作为一个标记，标记一些动作是否发生，比如：文件的打开状态，打印机的使用状态，等等。</a:t>
            </a:r>
          </a:p>
          <a:p>
            <a:pPr marR="0" lvl="0" indent="0" algn="l" defTabSz="914400" rtl="0" eaLnBrk="0" fontAlgn="base" latinLnBrk="0" hangingPunct="0">
              <a:lnSpc>
                <a:spcPct val="150000"/>
              </a:lnSpc>
              <a:spcBef>
                <a:spcPct val="20000"/>
              </a:spcBef>
              <a:spcAft>
                <a:spcPct val="0"/>
              </a:spcAft>
              <a:buClr>
                <a:srgbClr val="FF5050"/>
              </a:buClr>
              <a:buSzPct val="95000"/>
              <a:buFontTx/>
              <a:buNone/>
              <a:defRPr/>
            </a:pPr>
            <a:r>
              <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rPr>
              <a:t>（</a:t>
            </a:r>
            <a:r>
              <a:rPr lang="en-US" altLang="zh-CN" b="1" noProof="0" dirty="0">
                <a:ln>
                  <a:noFill/>
                </a:ln>
                <a:solidFill>
                  <a:schemeClr val="bg1"/>
                </a:solidFill>
                <a:effectLst/>
                <a:uLnTx/>
                <a:uFillTx/>
                <a:latin typeface="仿宋" panose="02010609060101010101" pitchFamily="49" charset="-122"/>
                <a:ea typeface="仿宋" panose="02010609060101010101" pitchFamily="49" charset="-122"/>
                <a:sym typeface="+mn-ea"/>
              </a:rPr>
              <a:t>4</a:t>
            </a:r>
            <a:r>
              <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rPr>
              <a:t>）存储链表的第一个或者最后一个成员的内存地址。 链表的表头等</a:t>
            </a:r>
            <a:endParaRPr kumimoji="0" lang="zh-CN" altLang="en-US" b="1" i="0" u="none" strike="noStrike" kern="1200" cap="none" spc="0" normalizeH="0" baseline="0" noProof="0" dirty="0">
              <a:ln>
                <a:noFill/>
              </a:ln>
              <a:solidFill>
                <a:schemeClr val="bg1"/>
              </a:solidFill>
              <a:effectLst/>
              <a:uLnTx/>
              <a:uFillTx/>
              <a:latin typeface="仿宋" panose="02010609060101010101" pitchFamily="49" charset="-122"/>
              <a:ea typeface="仿宋" panose="02010609060101010101" pitchFamily="49" charset="-122"/>
              <a:sym typeface="+mn-ea"/>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Char char=""/>
              <a:defRPr/>
            </a:pPr>
            <a:endParaRPr kumimoji="0" lang="zh-CN" altLang="en-US" sz="1600" b="1" i="0" u="none" strike="noStrike" kern="1200" cap="none" spc="0" normalizeH="0" baseline="0" noProof="0" dirty="0">
              <a:ln>
                <a:noFill/>
              </a:ln>
              <a:solidFill>
                <a:schemeClr val="bg1"/>
              </a:solidFill>
              <a:effectLst/>
              <a:uLnTx/>
              <a:uFillTx/>
              <a:latin typeface="+mn-ea"/>
              <a:ea typeface="+mn-ea"/>
              <a:cs typeface="+mn-cs"/>
              <a:sym typeface="+mn-ea"/>
            </a:endParaRPr>
          </a:p>
        </p:txBody>
      </p:sp>
      <p:sp>
        <p:nvSpPr>
          <p:cNvPr id="30" name="TextBox 29"/>
          <p:cNvSpPr txBox="1"/>
          <p:nvPr/>
        </p:nvSpPr>
        <p:spPr>
          <a:xfrm>
            <a:off x="466707" y="1851670"/>
            <a:ext cx="875202" cy="1316451"/>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lnSpc>
                <a:spcPct val="330000"/>
              </a:lnSpc>
            </a:pPr>
            <a:r>
              <a:rPr lang="en-US" altLang="zh-CN" sz="3200" b="1" spc="300" dirty="0"/>
              <a:t>1</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 calcmode="lin" valueType="num">
                                      <p:cBhvr additive="base">
                                        <p:cTn id="16" dur="500" fill="hold"/>
                                        <p:tgtEl>
                                          <p:spTgt spid="29"/>
                                        </p:tgtEl>
                                        <p:attrNameLst>
                                          <p:attrName>ppt_x</p:attrName>
                                        </p:attrNameLst>
                                      </p:cBhvr>
                                      <p:tavLst>
                                        <p:tav tm="0">
                                          <p:val>
                                            <p:strVal val="1+#ppt_w/2"/>
                                          </p:val>
                                        </p:tav>
                                        <p:tav tm="100000">
                                          <p:val>
                                            <p:strVal val="#ppt_x"/>
                                          </p:val>
                                        </p:tav>
                                      </p:tavLst>
                                    </p:anim>
                                    <p:anim calcmode="lin" valueType="num">
                                      <p:cBhvr additive="base">
                                        <p:cTn id="17" dur="500" fill="hold"/>
                                        <p:tgtEl>
                                          <p:spTgt spid="29"/>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500" fill="hold"/>
                                        <p:tgtEl>
                                          <p:spTgt spid="27"/>
                                        </p:tgtEl>
                                        <p:attrNameLst>
                                          <p:attrName>ppt_x</p:attrName>
                                        </p:attrNameLst>
                                      </p:cBhvr>
                                      <p:tavLst>
                                        <p:tav tm="0">
                                          <p:val>
                                            <p:strVal val="1+#ppt_w/2"/>
                                          </p:val>
                                        </p:tav>
                                        <p:tav tm="100000">
                                          <p:val>
                                            <p:strVal val="#ppt_x"/>
                                          </p:val>
                                        </p:tav>
                                      </p:tavLst>
                                    </p:anim>
                                    <p:anim calcmode="lin" valueType="num">
                                      <p:cBhvr additive="base">
                                        <p:cTn id="21" dur="500" fill="hold"/>
                                        <p:tgtEl>
                                          <p:spTgt spid="27"/>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500" fill="hold"/>
                                        <p:tgtEl>
                                          <p:spTgt spid="28"/>
                                        </p:tgtEl>
                                        <p:attrNameLst>
                                          <p:attrName>ppt_x</p:attrName>
                                        </p:attrNameLst>
                                      </p:cBhvr>
                                      <p:tavLst>
                                        <p:tav tm="0">
                                          <p:val>
                                            <p:strVal val="0-#ppt_w/2"/>
                                          </p:val>
                                        </p:tav>
                                        <p:tav tm="100000">
                                          <p:val>
                                            <p:strVal val="#ppt_x"/>
                                          </p:val>
                                        </p:tav>
                                      </p:tavLst>
                                    </p:anim>
                                    <p:anim calcmode="lin" valueType="num">
                                      <p:cBhvr additive="base">
                                        <p:cTn id="29"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bldLvl="0" animBg="1"/>
      <p:bldP spid="28" grpId="0" bldLvl="0" animBg="1"/>
      <p:bldP spid="29" grpId="0"/>
      <p:bldP spid="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4.1.5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静态成员函数</a:t>
            </a:r>
          </a:p>
        </p:txBody>
      </p:sp>
      <p:sp>
        <p:nvSpPr>
          <p:cNvPr id="2" name="文本框 1"/>
          <p:cNvSpPr txBox="1"/>
          <p:nvPr/>
        </p:nvSpPr>
        <p:spPr>
          <a:xfrm>
            <a:off x="737870" y="1059582"/>
            <a:ext cx="7668260" cy="3939540"/>
          </a:xfrm>
          <a:prstGeom prst="rect">
            <a:avLst/>
          </a:prstGeom>
          <a:noFill/>
        </p:spPr>
        <p:txBody>
          <a:bodyPr wrap="square" rtlCol="0">
            <a:spAutoFit/>
          </a:bodyPr>
          <a:lstStyle/>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静态成员函数</a:t>
            </a:r>
            <a:r>
              <a:rPr lang="zh-CN" altLang="zh-CN" sz="2000" b="1" dirty="0" smtClean="0">
                <a:latin typeface="仿宋" panose="02010609060101010101" pitchFamily="49" charset="-122"/>
                <a:ea typeface="仿宋" panose="02010609060101010101" pitchFamily="49" charset="-122"/>
                <a:sym typeface="+mn-ea"/>
              </a:rPr>
              <a:t>的</a:t>
            </a:r>
            <a:r>
              <a:rPr lang="zh-CN" altLang="en-US" sz="2000" b="1" dirty="0" smtClean="0">
                <a:latin typeface="仿宋" panose="02010609060101010101" pitchFamily="49" charset="-122"/>
                <a:ea typeface="仿宋" panose="02010609060101010101" pitchFamily="49" charset="-122"/>
                <a:sym typeface="+mn-ea"/>
              </a:rPr>
              <a:t>声明</a:t>
            </a:r>
            <a:r>
              <a:rPr lang="zh-CN" altLang="zh-CN" sz="2000" b="1" dirty="0" smtClean="0">
                <a:latin typeface="仿宋" panose="02010609060101010101" pitchFamily="49" charset="-122"/>
                <a:ea typeface="仿宋" panose="02010609060101010101" pitchFamily="49" charset="-122"/>
                <a:sym typeface="+mn-ea"/>
              </a:rPr>
              <a:t>格式</a:t>
            </a:r>
            <a:r>
              <a:rPr lang="zh-CN" altLang="zh-CN" sz="2000" b="1" dirty="0">
                <a:latin typeface="仿宋" panose="02010609060101010101" pitchFamily="49" charset="-122"/>
                <a:ea typeface="仿宋" panose="02010609060101010101" pitchFamily="49" charset="-122"/>
                <a:sym typeface="+mn-ea"/>
              </a:rPr>
              <a:t>为</a:t>
            </a:r>
            <a:r>
              <a:rPr lang="en-US" altLang="zh-CN" sz="2000" b="1" dirty="0">
                <a:latin typeface="仿宋" panose="02010609060101010101" pitchFamily="49" charset="-122"/>
                <a:ea typeface="仿宋" panose="02010609060101010101" pitchFamily="49" charset="-122"/>
                <a:sym typeface="+mn-ea"/>
              </a:rPr>
              <a:t>:</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en-US" altLang="zh-CN" sz="2000" b="1" dirty="0" smtClean="0">
                <a:latin typeface="仿宋" panose="02010609060101010101" pitchFamily="49" charset="-122"/>
                <a:ea typeface="仿宋" panose="02010609060101010101" pitchFamily="49" charset="-122"/>
                <a:sym typeface="+mn-ea"/>
              </a:rPr>
              <a:t>    </a:t>
            </a:r>
            <a:r>
              <a:rPr lang="en-US" altLang="zh-CN" sz="2400" b="1" dirty="0">
                <a:solidFill>
                  <a:srgbClr val="FF0000"/>
                </a:solidFill>
                <a:latin typeface="仿宋" panose="02010609060101010101" pitchFamily="49" charset="-122"/>
                <a:ea typeface="仿宋" panose="02010609060101010101" pitchFamily="49" charset="-122"/>
                <a:sym typeface="+mn-ea"/>
              </a:rPr>
              <a:t>static </a:t>
            </a:r>
            <a:r>
              <a:rPr lang="zh-CN" altLang="zh-CN" sz="2400" b="1" dirty="0">
                <a:solidFill>
                  <a:srgbClr val="FF0000"/>
                </a:solidFill>
                <a:latin typeface="仿宋" panose="02010609060101010101" pitchFamily="49" charset="-122"/>
                <a:ea typeface="仿宋" panose="02010609060101010101" pitchFamily="49" charset="-122"/>
                <a:sym typeface="+mn-ea"/>
              </a:rPr>
              <a:t>返回类型 静态成员函数名</a:t>
            </a:r>
            <a:r>
              <a:rPr lang="en-US" altLang="zh-CN" sz="2400" b="1" dirty="0">
                <a:solidFill>
                  <a:srgbClr val="FF0000"/>
                </a:solidFill>
                <a:latin typeface="仿宋" panose="02010609060101010101" pitchFamily="49" charset="-122"/>
                <a:ea typeface="仿宋" panose="02010609060101010101" pitchFamily="49" charset="-122"/>
                <a:sym typeface="+mn-ea"/>
              </a:rPr>
              <a:t>(</a:t>
            </a:r>
            <a:r>
              <a:rPr lang="zh-CN" altLang="zh-CN" sz="2400" b="1" dirty="0">
                <a:solidFill>
                  <a:srgbClr val="FF0000"/>
                </a:solidFill>
                <a:latin typeface="仿宋" panose="02010609060101010101" pitchFamily="49" charset="-122"/>
                <a:ea typeface="仿宋" panose="02010609060101010101" pitchFamily="49" charset="-122"/>
                <a:sym typeface="+mn-ea"/>
              </a:rPr>
              <a:t>参数表</a:t>
            </a:r>
            <a:r>
              <a:rPr lang="en-US" altLang="zh-CN" sz="2400" b="1" dirty="0">
                <a:solidFill>
                  <a:srgbClr val="FF0000"/>
                </a:solidFill>
                <a:latin typeface="仿宋" panose="02010609060101010101" pitchFamily="49" charset="-122"/>
                <a:ea typeface="仿宋" panose="02010609060101010101" pitchFamily="49" charset="-122"/>
                <a:sym typeface="+mn-ea"/>
              </a:rPr>
              <a:t>);</a:t>
            </a:r>
            <a:endParaRPr lang="zh-CN" altLang="zh-CN" sz="2400" dirty="0">
              <a:solidFill>
                <a:srgbClr val="FF0000"/>
              </a:solidFill>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dirty="0">
                <a:solidFill>
                  <a:srgbClr val="FF0000"/>
                </a:solidFill>
                <a:latin typeface="仿宋" panose="02010609060101010101" pitchFamily="49" charset="-122"/>
                <a:ea typeface="仿宋" panose="02010609060101010101" pitchFamily="49" charset="-122"/>
                <a:sym typeface="+mn-ea"/>
              </a:rPr>
              <a:t> </a:t>
            </a:r>
            <a:r>
              <a:rPr lang="zh-CN" altLang="zh-CN" sz="2000" b="1" dirty="0" smtClean="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同普通成员函数一样，静态成员函数可以在类内定义，也可以在类外定义。在类外定义时，和普通成员函数的定义格式相同，而不要使用</a:t>
            </a:r>
            <a:r>
              <a:rPr lang="en-US" altLang="zh-CN" sz="2000" b="1" dirty="0">
                <a:latin typeface="仿宋" panose="02010609060101010101" pitchFamily="49" charset="-122"/>
                <a:ea typeface="仿宋" panose="02010609060101010101" pitchFamily="49" charset="-122"/>
                <a:sym typeface="+mn-ea"/>
              </a:rPr>
              <a:t>static</a:t>
            </a:r>
            <a:r>
              <a:rPr lang="zh-CN" altLang="zh-CN" sz="2000" b="1" dirty="0">
                <a:latin typeface="仿宋" panose="02010609060101010101" pitchFamily="49" charset="-122"/>
                <a:ea typeface="仿宋" panose="02010609060101010101" pitchFamily="49" charset="-122"/>
                <a:sym typeface="+mn-ea"/>
              </a:rPr>
              <a:t>前缀。</a:t>
            </a:r>
            <a:endParaRPr lang="zh-CN" altLang="zh-CN" sz="2000" b="1" dirty="0">
              <a:latin typeface="仿宋" panose="02010609060101010101" pitchFamily="49" charset="-122"/>
              <a:ea typeface="仿宋" panose="02010609060101010101" pitchFamily="49" charset="-122"/>
            </a:endParaRPr>
          </a:p>
          <a:p>
            <a:pPr>
              <a:lnSpc>
                <a:spcPct val="150000"/>
              </a:lnSpc>
              <a:buClr>
                <a:srgbClr val="0070C0"/>
              </a:buClr>
            </a:pPr>
            <a:r>
              <a:rPr lang="zh-CN" altLang="zh-CN" sz="2000" dirty="0"/>
              <a:t>定义静态成员函数的格式</a:t>
            </a:r>
            <a:r>
              <a:rPr lang="zh-CN" altLang="en-US" sz="2000" dirty="0"/>
              <a:t>：</a:t>
            </a:r>
            <a:endParaRPr lang="zh-CN" altLang="zh-CN" sz="2000" dirty="0"/>
          </a:p>
          <a:p>
            <a:pPr>
              <a:lnSpc>
                <a:spcPct val="150000"/>
              </a:lnSpc>
            </a:pPr>
            <a:r>
              <a:rPr lang="en-US" altLang="zh-CN" sz="2000" dirty="0">
                <a:solidFill>
                  <a:srgbClr val="FF0000"/>
                </a:solidFill>
              </a:rPr>
              <a:t>            </a:t>
            </a:r>
            <a:r>
              <a:rPr lang="zh-CN" altLang="zh-CN" sz="2000" dirty="0">
                <a:solidFill>
                  <a:srgbClr val="FF0000"/>
                </a:solidFill>
              </a:rPr>
              <a:t>函数类型 类名</a:t>
            </a:r>
            <a:r>
              <a:rPr lang="en-US" altLang="zh-CN" sz="2000" dirty="0">
                <a:solidFill>
                  <a:srgbClr val="FF0000"/>
                </a:solidFill>
              </a:rPr>
              <a:t>::</a:t>
            </a:r>
            <a:r>
              <a:rPr lang="zh-CN" altLang="zh-CN" sz="2000" dirty="0">
                <a:solidFill>
                  <a:srgbClr val="FF0000"/>
                </a:solidFill>
              </a:rPr>
              <a:t>静态成员函数名</a:t>
            </a:r>
            <a:r>
              <a:rPr lang="en-US" altLang="zh-CN" sz="2000" dirty="0">
                <a:solidFill>
                  <a:srgbClr val="FF0000"/>
                </a:solidFill>
              </a:rPr>
              <a:t>(</a:t>
            </a:r>
            <a:r>
              <a:rPr lang="zh-CN" altLang="zh-CN" sz="2000" dirty="0">
                <a:solidFill>
                  <a:srgbClr val="FF0000"/>
                </a:solidFill>
              </a:rPr>
              <a:t>参数表</a:t>
            </a:r>
            <a:r>
              <a:rPr lang="en-US" altLang="zh-CN" sz="2000" dirty="0">
                <a:solidFill>
                  <a:srgbClr val="FF0000"/>
                </a:solidFill>
              </a:rPr>
              <a:t>) </a:t>
            </a:r>
            <a:endParaRPr lang="zh-CN" altLang="zh-CN" sz="2000" dirty="0">
              <a:solidFill>
                <a:srgbClr val="FF0000"/>
              </a:solidFill>
            </a:endParaRPr>
          </a:p>
          <a:p>
            <a:pPr eaLnBrk="1" hangingPunct="1">
              <a:lnSpc>
                <a:spcPct val="150000"/>
              </a:lnSpc>
            </a:pP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circle(in)">
                                      <p:cBhvr>
                                        <p:cTn id="16" dur="2000"/>
                                        <p:tgtEl>
                                          <p:spTgt spid="2">
                                            <p:txEl>
                                              <p:pRg st="0" end="0"/>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circle(in)">
                                      <p:cBhvr>
                                        <p:cTn id="19"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4.1.5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静态成员函数</a:t>
            </a:r>
          </a:p>
        </p:txBody>
      </p:sp>
      <p:sp>
        <p:nvSpPr>
          <p:cNvPr id="2" name="文本框 1"/>
          <p:cNvSpPr txBox="1"/>
          <p:nvPr/>
        </p:nvSpPr>
        <p:spPr>
          <a:xfrm>
            <a:off x="737870" y="1021867"/>
            <a:ext cx="7668260" cy="3508653"/>
          </a:xfrm>
          <a:prstGeom prst="rect">
            <a:avLst/>
          </a:prstGeom>
          <a:noFill/>
        </p:spPr>
        <p:txBody>
          <a:bodyPr wrap="square" rtlCol="0">
            <a:spAutoFit/>
          </a:bodyPr>
          <a:lstStyle/>
          <a:p>
            <a:pPr eaLnBrk="1" hangingPunct="1">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静态成员函数是类的一部分，而不是对象的一部分。如果要在类外调用公用的静态成员函数，要使用类名和域运算符”</a:t>
            </a:r>
            <a:r>
              <a:rPr lang="en-US" altLang="zh-CN" sz="2000" b="1" dirty="0">
                <a:latin typeface="仿宋" panose="02010609060101010101" pitchFamily="49" charset="-122"/>
                <a:ea typeface="仿宋" panose="02010609060101010101" pitchFamily="49" charset="-122"/>
                <a:sym typeface="+mn-ea"/>
              </a:rPr>
              <a:t>::</a:t>
            </a:r>
            <a:r>
              <a:rPr lang="zh-CN" altLang="zh-CN" sz="2000" b="1" dirty="0">
                <a:latin typeface="仿宋" panose="02010609060101010101" pitchFamily="49" charset="-122"/>
                <a:ea typeface="仿宋" panose="02010609060101010101" pitchFamily="49" charset="-122"/>
                <a:sym typeface="+mn-ea"/>
              </a:rPr>
              <a:t>”，其格式为</a:t>
            </a:r>
            <a:r>
              <a:rPr lang="zh-CN" altLang="zh-CN" sz="2000" dirty="0">
                <a:latin typeface="仿宋" panose="02010609060101010101" pitchFamily="49" charset="-122"/>
                <a:ea typeface="仿宋" panose="02010609060101010101" pitchFamily="49" charset="-122"/>
                <a:sym typeface="+mn-ea"/>
              </a:rPr>
              <a:t>：</a:t>
            </a:r>
            <a:endParaRPr lang="zh-CN" altLang="zh-CN" sz="2000" dirty="0">
              <a:latin typeface="仿宋" panose="02010609060101010101" pitchFamily="49" charset="-122"/>
              <a:ea typeface="仿宋" panose="02010609060101010101" pitchFamily="49" charset="-122"/>
            </a:endParaRPr>
          </a:p>
          <a:p>
            <a:pPr>
              <a:lnSpc>
                <a:spcPct val="150000"/>
              </a:lnSpc>
            </a:pPr>
            <a:r>
              <a:rPr lang="en-US" altLang="zh-CN" sz="2000" dirty="0" smtClean="0">
                <a:solidFill>
                  <a:srgbClr val="FF0000"/>
                </a:solidFill>
              </a:rPr>
              <a:t>                  </a:t>
            </a:r>
            <a:r>
              <a:rPr lang="zh-CN" altLang="zh-CN" sz="2400" b="1" dirty="0" smtClean="0">
                <a:solidFill>
                  <a:srgbClr val="FF0000"/>
                </a:solidFill>
                <a:latin typeface="仿宋" panose="02010609060101010101" pitchFamily="49" charset="-122"/>
                <a:ea typeface="仿宋" panose="02010609060101010101" pitchFamily="49" charset="-122"/>
                <a:sym typeface="+mn-ea"/>
              </a:rPr>
              <a:t>类</a:t>
            </a:r>
            <a:r>
              <a:rPr lang="zh-CN" altLang="zh-CN" sz="2400" b="1" dirty="0">
                <a:solidFill>
                  <a:srgbClr val="FF0000"/>
                </a:solidFill>
                <a:latin typeface="仿宋" panose="02010609060101010101" pitchFamily="49" charset="-122"/>
                <a:ea typeface="仿宋" panose="02010609060101010101" pitchFamily="49" charset="-122"/>
                <a:sym typeface="+mn-ea"/>
              </a:rPr>
              <a:t>名：：静态成员函数名（实参表）</a:t>
            </a:r>
            <a:r>
              <a:rPr lang="en-US" altLang="zh-CN" sz="2400" b="1" dirty="0">
                <a:solidFill>
                  <a:srgbClr val="FF0000"/>
                </a:solidFill>
                <a:latin typeface="仿宋" panose="02010609060101010101" pitchFamily="49" charset="-122"/>
                <a:ea typeface="仿宋" panose="02010609060101010101" pitchFamily="49" charset="-122"/>
                <a:sym typeface="+mn-ea"/>
              </a:rPr>
              <a:t>;</a:t>
            </a:r>
          </a:p>
          <a:p>
            <a:pPr eaLnBrk="1" hangingPunct="1">
              <a:lnSpc>
                <a:spcPct val="150000"/>
              </a:lnSpc>
            </a:pPr>
            <a:r>
              <a:rPr lang="en-US" altLang="zh-CN" sz="2000" dirty="0">
                <a:latin typeface="仿宋" panose="02010609060101010101" pitchFamily="49" charset="-122"/>
                <a:ea typeface="仿宋" panose="02010609060101010101" pitchFamily="49" charset="-122"/>
                <a:sym typeface="+mn-ea"/>
              </a:rPr>
              <a:t> </a:t>
            </a:r>
            <a:endParaRPr lang="zh-CN" altLang="zh-CN" sz="2000" dirty="0">
              <a:latin typeface="仿宋" panose="02010609060101010101" pitchFamily="49" charset="-122"/>
              <a:ea typeface="仿宋" panose="02010609060101010101" pitchFamily="49" charset="-122"/>
            </a:endParaRPr>
          </a:p>
          <a:p>
            <a:pPr eaLnBrk="1" hangingPunct="1">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也允许通过对象名来调用静态成员函数，格式为：</a:t>
            </a:r>
            <a:endParaRPr lang="zh-CN" altLang="zh-CN" sz="2000" dirty="0">
              <a:latin typeface="仿宋" panose="02010609060101010101" pitchFamily="49" charset="-122"/>
              <a:ea typeface="仿宋" panose="02010609060101010101" pitchFamily="49" charset="-122"/>
            </a:endParaRPr>
          </a:p>
          <a:p>
            <a:pPr eaLnBrk="1" hangingPunct="1">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400" b="1" dirty="0">
                <a:solidFill>
                  <a:srgbClr val="FF0000"/>
                </a:solidFill>
                <a:latin typeface="仿宋" panose="02010609060101010101" pitchFamily="49" charset="-122"/>
                <a:ea typeface="仿宋" panose="02010609060101010101" pitchFamily="49" charset="-122"/>
                <a:sym typeface="+mn-ea"/>
              </a:rPr>
              <a:t>对象名</a:t>
            </a:r>
            <a:r>
              <a:rPr lang="en-US" altLang="zh-CN" sz="2400" b="1" dirty="0">
                <a:solidFill>
                  <a:srgbClr val="FF0000"/>
                </a:solidFill>
                <a:latin typeface="仿宋" panose="02010609060101010101" pitchFamily="49" charset="-122"/>
                <a:ea typeface="仿宋" panose="02010609060101010101" pitchFamily="49" charset="-122"/>
                <a:sym typeface="+mn-ea"/>
              </a:rPr>
              <a:t>.</a:t>
            </a:r>
            <a:r>
              <a:rPr lang="zh-CN" altLang="zh-CN" sz="2400" b="1" dirty="0">
                <a:solidFill>
                  <a:srgbClr val="FF0000"/>
                </a:solidFill>
                <a:latin typeface="仿宋" panose="02010609060101010101" pitchFamily="49" charset="-122"/>
                <a:ea typeface="仿宋" panose="02010609060101010101" pitchFamily="49" charset="-122"/>
                <a:sym typeface="+mn-ea"/>
              </a:rPr>
              <a:t>静态成员函数名（实参表）</a:t>
            </a:r>
            <a:r>
              <a:rPr lang="en-US" altLang="zh-CN" sz="2400" b="1" dirty="0">
                <a:solidFill>
                  <a:srgbClr val="FF0000"/>
                </a:solidFill>
                <a:latin typeface="仿宋" panose="02010609060101010101" pitchFamily="49" charset="-122"/>
                <a:ea typeface="仿宋" panose="02010609060101010101" pitchFamily="49" charset="-122"/>
                <a:sym typeface="+mn-ea"/>
              </a:rPr>
              <a:t>;</a:t>
            </a:r>
            <a:endParaRPr lang="en-US"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02670" y="427564"/>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noProof="0" dirty="0">
                <a:ln>
                  <a:noFill/>
                </a:ln>
                <a:solidFill>
                  <a:schemeClr val="accent1"/>
                </a:solidFill>
                <a:effectLst/>
                <a:uLnTx/>
                <a:uFillTx/>
                <a:latin typeface="+mj-lt"/>
                <a:ea typeface="+mj-ea"/>
                <a:cs typeface="+mj-cs"/>
                <a:sym typeface="+mn-ea"/>
              </a:rPr>
              <a:t>目录</a:t>
            </a:r>
            <a:endParaRPr lang="zh-CN" altLang="en-US" sz="1800" b="1" noProof="0" dirty="0">
              <a:ln>
                <a:noFill/>
              </a:ln>
              <a:solidFill>
                <a:schemeClr val="accent1"/>
              </a:solidFill>
              <a:effectLst/>
              <a:uLnTx/>
              <a:uFillTx/>
              <a:latin typeface="+mj-lt"/>
              <a:ea typeface="+mj-ea"/>
              <a:cs typeface="+mj-cs"/>
              <a:sym typeface="+mn-ea"/>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979712" y="1623369"/>
            <a:ext cx="906145" cy="521970"/>
            <a:chOff x="1979712" y="1623369"/>
            <a:chExt cx="906145" cy="521970"/>
          </a:xfrm>
        </p:grpSpPr>
        <p:sp>
          <p:nvSpPr>
            <p:cNvPr id="46" name="平行四边形 45"/>
            <p:cNvSpPr/>
            <p:nvPr/>
          </p:nvSpPr>
          <p:spPr>
            <a:xfrm>
              <a:off x="1979712" y="1653214"/>
              <a:ext cx="906145" cy="45974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47" name="文本框 9"/>
            <p:cNvSpPr txBox="1"/>
            <p:nvPr/>
          </p:nvSpPr>
          <p:spPr>
            <a:xfrm>
              <a:off x="2128302" y="1623369"/>
              <a:ext cx="691515" cy="521970"/>
            </a:xfrm>
            <a:prstGeom prst="rect">
              <a:avLst/>
            </a:prstGeom>
            <a:noFill/>
          </p:spPr>
          <p:txBody>
            <a:bodyPr wrap="square" rtlCol="0">
              <a:spAutoFit/>
            </a:bodyPr>
            <a:lstStyle/>
            <a:p>
              <a:r>
                <a:rPr lang="en-US" altLang="zh-CN" sz="2800" dirty="0">
                  <a:solidFill>
                    <a:schemeClr val="bg1">
                      <a:lumMod val="95000"/>
                    </a:schemeClr>
                  </a:solidFill>
                  <a:latin typeface="Impact" panose="020B0806030902050204" pitchFamily="34" charset="0"/>
                  <a:sym typeface="+mn-ea"/>
                </a:rPr>
                <a:t>4.1</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1979712" y="2302819"/>
            <a:ext cx="1014095" cy="521970"/>
            <a:chOff x="2215144" y="1952311"/>
            <a:chExt cx="1282757" cy="956914"/>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0" name="文本框 10"/>
            <p:cNvSpPr txBox="1"/>
            <p:nvPr/>
          </p:nvSpPr>
          <p:spPr>
            <a:xfrm>
              <a:off x="2392658" y="1952311"/>
              <a:ext cx="1105243" cy="956914"/>
            </a:xfrm>
            <a:prstGeom prst="rect">
              <a:avLst/>
            </a:prstGeom>
            <a:noFill/>
          </p:spPr>
          <p:txBody>
            <a:bodyPr wrap="square" rtlCol="0">
              <a:spAutoFit/>
            </a:bodyPr>
            <a:lstStyle/>
            <a:p>
              <a:r>
                <a:rPr lang="en-US" altLang="zh-CN" sz="2800" dirty="0">
                  <a:solidFill>
                    <a:schemeClr val="bg1">
                      <a:lumMod val="95000"/>
                    </a:schemeClr>
                  </a:solidFill>
                  <a:latin typeface="Impact" panose="020B0806030902050204" pitchFamily="34" charset="0"/>
                  <a:sym typeface="+mn-ea"/>
                </a:rPr>
                <a:t>4.2</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1979712" y="3004494"/>
            <a:ext cx="1013460" cy="521970"/>
            <a:chOff x="2215144" y="3018134"/>
            <a:chExt cx="1244730" cy="957245"/>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3" name="文本框 11"/>
            <p:cNvSpPr txBox="1"/>
            <p:nvPr/>
          </p:nvSpPr>
          <p:spPr>
            <a:xfrm>
              <a:off x="2393075" y="3018134"/>
              <a:ext cx="1066799" cy="957245"/>
            </a:xfrm>
            <a:prstGeom prst="rect">
              <a:avLst/>
            </a:prstGeom>
            <a:noFill/>
          </p:spPr>
          <p:txBody>
            <a:bodyPr wrap="square" rtlCol="0">
              <a:spAutoFit/>
            </a:bodyPr>
            <a:lstStyle/>
            <a:p>
              <a:r>
                <a:rPr lang="en-US" altLang="zh-CN" sz="2800" dirty="0">
                  <a:solidFill>
                    <a:schemeClr val="bg1">
                      <a:lumMod val="95000"/>
                    </a:schemeClr>
                  </a:solidFill>
                  <a:latin typeface="Impact" panose="020B0806030902050204" pitchFamily="34" charset="0"/>
                  <a:sym typeface="+mn-ea"/>
                </a:rPr>
                <a:t>4.3</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1980347" y="3687119"/>
            <a:ext cx="1013460" cy="521970"/>
            <a:chOff x="2215144" y="4047039"/>
            <a:chExt cx="1244730" cy="957217"/>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6" name="文本框 12"/>
            <p:cNvSpPr txBox="1"/>
            <p:nvPr/>
          </p:nvSpPr>
          <p:spPr>
            <a:xfrm>
              <a:off x="2393075" y="4047039"/>
              <a:ext cx="1066799" cy="957217"/>
            </a:xfrm>
            <a:prstGeom prst="rect">
              <a:avLst/>
            </a:prstGeom>
            <a:noFill/>
          </p:spPr>
          <p:txBody>
            <a:bodyPr wrap="square" rtlCol="0">
              <a:spAutoFit/>
            </a:bodyPr>
            <a:lstStyle/>
            <a:p>
              <a:r>
                <a:rPr lang="en-US" altLang="zh-CN" sz="2800" dirty="0">
                  <a:solidFill>
                    <a:schemeClr val="bg1">
                      <a:lumMod val="95000"/>
                    </a:schemeClr>
                  </a:solidFill>
                  <a:latin typeface="Impact" panose="020B0806030902050204" pitchFamily="34" charset="0"/>
                  <a:sym typeface="+mn-ea"/>
                </a:rPr>
                <a:t>4.4</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2819181" y="1623130"/>
            <a:ext cx="4695393" cy="459978"/>
            <a:chOff x="4315150" y="953146"/>
            <a:chExt cx="3857250" cy="540337"/>
          </a:xfrm>
        </p:grpSpPr>
        <p:sp>
          <p:nvSpPr>
            <p:cNvPr id="61" name="矩形 60"/>
            <p:cNvSpPr/>
            <p:nvPr/>
          </p:nvSpPr>
          <p:spPr>
            <a:xfrm>
              <a:off x="4393269" y="953146"/>
              <a:ext cx="3779131" cy="515203"/>
            </a:xfrm>
            <a:prstGeom prst="rect">
              <a:avLst/>
            </a:prstGeom>
            <a:ln w="15875">
              <a:noFill/>
            </a:ln>
          </p:spPr>
          <p:txBody>
            <a:bodyPr wrap="square" lIns="68580" tIns="34290" rIns="68580" bIns="3429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b="1" noProof="0" dirty="0">
                  <a:ln>
                    <a:noFill/>
                  </a:ln>
                  <a:solidFill>
                    <a:schemeClr val="tx1">
                      <a:lumMod val="75000"/>
                      <a:lumOff val="25000"/>
                    </a:schemeClr>
                  </a:solidFill>
                  <a:effectLst/>
                  <a:uLnTx/>
                  <a:uFillTx/>
                  <a:latin typeface="+mn-ea"/>
                  <a:cs typeface="+mj-cs"/>
                  <a:sym typeface="+mn-ea"/>
                </a:rPr>
                <a:t>  </a:t>
              </a:r>
              <a:r>
                <a:rPr lang="zh-CN" altLang="zh-CN" sz="2400" b="1" dirty="0">
                  <a:latin typeface="仿宋" panose="02010609060101010101" pitchFamily="49" charset="-122"/>
                  <a:ea typeface="仿宋" panose="02010609060101010101" pitchFamily="49" charset="-122"/>
                  <a:sym typeface="+mn-ea"/>
                </a:rPr>
                <a:t>类的静态成员</a:t>
              </a: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2819182" y="2330759"/>
            <a:ext cx="4695392" cy="459740"/>
            <a:chOff x="4315150" y="1647579"/>
            <a:chExt cx="3857250" cy="540057"/>
          </a:xfrm>
        </p:grpSpPr>
        <p:sp>
          <p:nvSpPr>
            <p:cNvPr id="64" name="矩形 63"/>
            <p:cNvSpPr/>
            <p:nvPr/>
          </p:nvSpPr>
          <p:spPr>
            <a:xfrm>
              <a:off x="4400251" y="1662208"/>
              <a:ext cx="3584924" cy="515203"/>
            </a:xfrm>
            <a:prstGeom prst="rect">
              <a:avLst/>
            </a:prstGeom>
            <a:ln w="15875">
              <a:noFill/>
            </a:ln>
          </p:spPr>
          <p:txBody>
            <a:bodyPr wrap="square" lIns="68580" tIns="34290" rIns="68580" bIns="3429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  </a:t>
              </a:r>
              <a:r>
                <a:rPr lang="zh-CN" altLang="zh-CN" sz="2400" b="1" dirty="0">
                  <a:latin typeface="仿宋" panose="02010609060101010101" pitchFamily="49" charset="-122"/>
                  <a:ea typeface="仿宋" panose="02010609060101010101" pitchFamily="49" charset="-122"/>
                  <a:sym typeface="+mn-ea"/>
                </a:rPr>
                <a:t>友元</a:t>
              </a: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2819817" y="3024814"/>
            <a:ext cx="4694757" cy="837713"/>
            <a:chOff x="4315150" y="2341731"/>
            <a:chExt cx="3857250" cy="984062"/>
          </a:xfrm>
        </p:grpSpPr>
        <p:sp>
          <p:nvSpPr>
            <p:cNvPr id="67" name="矩形 66"/>
            <p:cNvSpPr/>
            <p:nvPr/>
          </p:nvSpPr>
          <p:spPr>
            <a:xfrm>
              <a:off x="4428649" y="2376737"/>
              <a:ext cx="3551548" cy="949056"/>
            </a:xfrm>
            <a:prstGeom prst="rect">
              <a:avLst/>
            </a:prstGeom>
            <a:ln w="15875">
              <a:noFill/>
            </a:ln>
          </p:spPr>
          <p:txBody>
            <a:bodyPr wrap="square" lIns="68580" tIns="34290" rIns="68580" bIns="3429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  </a:t>
              </a:r>
              <a:r>
                <a:rPr lang="zh-CN" altLang="zh-CN" sz="2400" b="1" dirty="0">
                  <a:latin typeface="仿宋" panose="02010609060101010101" pitchFamily="49" charset="-122"/>
                  <a:ea typeface="仿宋" panose="02010609060101010101" pitchFamily="49" charset="-122"/>
                  <a:sym typeface="+mn-ea"/>
                </a:rPr>
                <a:t>类的作用域和对象的生存期</a:t>
              </a: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2819182" y="3718869"/>
            <a:ext cx="4695392" cy="459740"/>
            <a:chOff x="4315150" y="3035884"/>
            <a:chExt cx="3857250" cy="540057"/>
          </a:xfrm>
        </p:grpSpPr>
        <p:sp>
          <p:nvSpPr>
            <p:cNvPr id="70" name="矩形 69"/>
            <p:cNvSpPr/>
            <p:nvPr/>
          </p:nvSpPr>
          <p:spPr>
            <a:xfrm>
              <a:off x="4433954" y="3041770"/>
              <a:ext cx="3234409" cy="515203"/>
            </a:xfrm>
            <a:prstGeom prst="rect">
              <a:avLst/>
            </a:prstGeom>
            <a:ln w="15875">
              <a:noFill/>
            </a:ln>
          </p:spPr>
          <p:txBody>
            <a:bodyPr wrap="square" lIns="68580" tIns="34290" rIns="68580" bIns="3429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  </a:t>
              </a:r>
              <a:r>
                <a:rPr lang="zh-CN" altLang="zh-CN" sz="2400" b="1" dirty="0">
                  <a:latin typeface="仿宋" panose="02010609060101010101" pitchFamily="49" charset="-122"/>
                  <a:ea typeface="仿宋" panose="02010609060101010101" pitchFamily="49" charset="-122"/>
                  <a:sym typeface="+mn-ea"/>
                </a:rPr>
                <a:t>常量类型</a:t>
              </a: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2" presetClass="entr" presetSubtype="8" fill="hold" nodeType="afterEffect">
                                  <p:stCondLst>
                                    <p:cond delay="20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53" presetClass="entr" presetSubtype="16" fill="hold" nodeType="withEffect">
                                  <p:stCondLst>
                                    <p:cond delay="200"/>
                                  </p:stCondLst>
                                  <p:childTnLst>
                                    <p:set>
                                      <p:cBhvr>
                                        <p:cTn id="18" dur="1" fill="hold">
                                          <p:stCondLst>
                                            <p:cond delay="0"/>
                                          </p:stCondLst>
                                        </p:cTn>
                                        <p:tgtEl>
                                          <p:spTgt spid="44"/>
                                        </p:tgtEl>
                                        <p:attrNameLst>
                                          <p:attrName>style.visibility</p:attrName>
                                        </p:attrNameLst>
                                      </p:cBhvr>
                                      <p:to>
                                        <p:strVal val="visible"/>
                                      </p:to>
                                    </p:set>
                                    <p:anim calcmode="lin" valueType="num">
                                      <p:cBhvr>
                                        <p:cTn id="19" dur="500" fill="hold"/>
                                        <p:tgtEl>
                                          <p:spTgt spid="44"/>
                                        </p:tgtEl>
                                        <p:attrNameLst>
                                          <p:attrName>ppt_w</p:attrName>
                                        </p:attrNameLst>
                                      </p:cBhvr>
                                      <p:tavLst>
                                        <p:tav tm="0">
                                          <p:val>
                                            <p:fltVal val="0"/>
                                          </p:val>
                                        </p:tav>
                                        <p:tav tm="100000">
                                          <p:val>
                                            <p:strVal val="#ppt_w"/>
                                          </p:val>
                                        </p:tav>
                                      </p:tavLst>
                                    </p:anim>
                                    <p:anim calcmode="lin" valueType="num">
                                      <p:cBhvr>
                                        <p:cTn id="20" dur="500" fill="hold"/>
                                        <p:tgtEl>
                                          <p:spTgt spid="44"/>
                                        </p:tgtEl>
                                        <p:attrNameLst>
                                          <p:attrName>ppt_h</p:attrName>
                                        </p:attrNameLst>
                                      </p:cBhvr>
                                      <p:tavLst>
                                        <p:tav tm="0">
                                          <p:val>
                                            <p:fltVal val="0"/>
                                          </p:val>
                                        </p:tav>
                                        <p:tav tm="100000">
                                          <p:val>
                                            <p:strVal val="#ppt_h"/>
                                          </p:val>
                                        </p:tav>
                                      </p:tavLst>
                                    </p:anim>
                                    <p:animEffect transition="in" filter="fade">
                                      <p:cBhvr>
                                        <p:cTn id="21" dur="500"/>
                                        <p:tgtEl>
                                          <p:spTgt spid="44"/>
                                        </p:tgtEl>
                                      </p:cBhvr>
                                    </p:animEffect>
                                  </p:childTnLst>
                                </p:cTn>
                              </p:par>
                              <p:par>
                                <p:cTn id="22" presetID="53" presetClass="entr" presetSubtype="16" fill="hold" nodeType="withEffect">
                                  <p:stCondLst>
                                    <p:cond delay="200"/>
                                  </p:stCondLst>
                                  <p:childTnLst>
                                    <p:set>
                                      <p:cBhvr>
                                        <p:cTn id="23" dur="1" fill="hold">
                                          <p:stCondLst>
                                            <p:cond delay="0"/>
                                          </p:stCondLst>
                                        </p:cTn>
                                        <p:tgtEl>
                                          <p:spTgt spid="77"/>
                                        </p:tgtEl>
                                        <p:attrNameLst>
                                          <p:attrName>style.visibility</p:attrName>
                                        </p:attrNameLst>
                                      </p:cBhvr>
                                      <p:to>
                                        <p:strVal val="visible"/>
                                      </p:to>
                                    </p:set>
                                    <p:anim calcmode="lin" valueType="num">
                                      <p:cBhvr>
                                        <p:cTn id="24" dur="500" fill="hold"/>
                                        <p:tgtEl>
                                          <p:spTgt spid="77"/>
                                        </p:tgtEl>
                                        <p:attrNameLst>
                                          <p:attrName>ppt_w</p:attrName>
                                        </p:attrNameLst>
                                      </p:cBhvr>
                                      <p:tavLst>
                                        <p:tav tm="0">
                                          <p:val>
                                            <p:fltVal val="0"/>
                                          </p:val>
                                        </p:tav>
                                        <p:tav tm="100000">
                                          <p:val>
                                            <p:strVal val="#ppt_w"/>
                                          </p:val>
                                        </p:tav>
                                      </p:tavLst>
                                    </p:anim>
                                    <p:anim calcmode="lin" valueType="num">
                                      <p:cBhvr>
                                        <p:cTn id="25" dur="500" fill="hold"/>
                                        <p:tgtEl>
                                          <p:spTgt spid="77"/>
                                        </p:tgtEl>
                                        <p:attrNameLst>
                                          <p:attrName>ppt_h</p:attrName>
                                        </p:attrNameLst>
                                      </p:cBhvr>
                                      <p:tavLst>
                                        <p:tav tm="0">
                                          <p:val>
                                            <p:fltVal val="0"/>
                                          </p:val>
                                        </p:tav>
                                        <p:tav tm="100000">
                                          <p:val>
                                            <p:strVal val="#ppt_h"/>
                                          </p:val>
                                        </p:tav>
                                      </p:tavLst>
                                    </p:anim>
                                    <p:animEffect transition="in" filter="fade">
                                      <p:cBhvr>
                                        <p:cTn id="26" dur="500"/>
                                        <p:tgtEl>
                                          <p:spTgt spid="77"/>
                                        </p:tgtEl>
                                      </p:cBhvr>
                                    </p:animEffect>
                                  </p:childTnLst>
                                </p:cTn>
                              </p:par>
                              <p:par>
                                <p:cTn id="27" presetID="53" presetClass="entr" presetSubtype="16" fill="hold" nodeType="withEffect">
                                  <p:stCondLst>
                                    <p:cond delay="400"/>
                                  </p:stCondLst>
                                  <p:childTnLst>
                                    <p:set>
                                      <p:cBhvr>
                                        <p:cTn id="28" dur="1" fill="hold">
                                          <p:stCondLst>
                                            <p:cond delay="0"/>
                                          </p:stCondLst>
                                        </p:cTn>
                                        <p:tgtEl>
                                          <p:spTgt spid="37"/>
                                        </p:tgtEl>
                                        <p:attrNameLst>
                                          <p:attrName>style.visibility</p:attrName>
                                        </p:attrNameLst>
                                      </p:cBhvr>
                                      <p:to>
                                        <p:strVal val="visible"/>
                                      </p:to>
                                    </p:set>
                                    <p:anim calcmode="lin" valueType="num">
                                      <p:cBhvr>
                                        <p:cTn id="29" dur="500" fill="hold"/>
                                        <p:tgtEl>
                                          <p:spTgt spid="37"/>
                                        </p:tgtEl>
                                        <p:attrNameLst>
                                          <p:attrName>ppt_w</p:attrName>
                                        </p:attrNameLst>
                                      </p:cBhvr>
                                      <p:tavLst>
                                        <p:tav tm="0">
                                          <p:val>
                                            <p:fltVal val="0"/>
                                          </p:val>
                                        </p:tav>
                                        <p:tav tm="100000">
                                          <p:val>
                                            <p:strVal val="#ppt_w"/>
                                          </p:val>
                                        </p:tav>
                                      </p:tavLst>
                                    </p:anim>
                                    <p:anim calcmode="lin" valueType="num">
                                      <p:cBhvr>
                                        <p:cTn id="30" dur="500" fill="hold"/>
                                        <p:tgtEl>
                                          <p:spTgt spid="37"/>
                                        </p:tgtEl>
                                        <p:attrNameLst>
                                          <p:attrName>ppt_h</p:attrName>
                                        </p:attrNameLst>
                                      </p:cBhvr>
                                      <p:tavLst>
                                        <p:tav tm="0">
                                          <p:val>
                                            <p:fltVal val="0"/>
                                          </p:val>
                                        </p:tav>
                                        <p:tav tm="100000">
                                          <p:val>
                                            <p:strVal val="#ppt_h"/>
                                          </p:val>
                                        </p:tav>
                                      </p:tavLst>
                                    </p:anim>
                                    <p:animEffect transition="in" filter="fade">
                                      <p:cBhvr>
                                        <p:cTn id="31" dur="500"/>
                                        <p:tgtEl>
                                          <p:spTgt spid="37"/>
                                        </p:tgtEl>
                                      </p:cBhvr>
                                    </p:animEffect>
                                  </p:childTnLst>
                                </p:cTn>
                              </p:par>
                              <p:par>
                                <p:cTn id="32" presetID="53" presetClass="entr" presetSubtype="16" fill="hold" nodeType="withEffect">
                                  <p:stCondLst>
                                    <p:cond delay="600"/>
                                  </p:stCondLst>
                                  <p:childTnLst>
                                    <p:set>
                                      <p:cBhvr>
                                        <p:cTn id="33" dur="1" fill="hold">
                                          <p:stCondLst>
                                            <p:cond delay="0"/>
                                          </p:stCondLst>
                                        </p:cTn>
                                        <p:tgtEl>
                                          <p:spTgt spid="40"/>
                                        </p:tgtEl>
                                        <p:attrNameLst>
                                          <p:attrName>style.visibility</p:attrName>
                                        </p:attrNameLst>
                                      </p:cBhvr>
                                      <p:to>
                                        <p:strVal val="visible"/>
                                      </p:to>
                                    </p:set>
                                    <p:anim calcmode="lin" valueType="num">
                                      <p:cBhvr>
                                        <p:cTn id="34" dur="500" fill="hold"/>
                                        <p:tgtEl>
                                          <p:spTgt spid="40"/>
                                        </p:tgtEl>
                                        <p:attrNameLst>
                                          <p:attrName>ppt_w</p:attrName>
                                        </p:attrNameLst>
                                      </p:cBhvr>
                                      <p:tavLst>
                                        <p:tav tm="0">
                                          <p:val>
                                            <p:fltVal val="0"/>
                                          </p:val>
                                        </p:tav>
                                        <p:tav tm="100000">
                                          <p:val>
                                            <p:strVal val="#ppt_w"/>
                                          </p:val>
                                        </p:tav>
                                      </p:tavLst>
                                    </p:anim>
                                    <p:anim calcmode="lin" valueType="num">
                                      <p:cBhvr>
                                        <p:cTn id="35" dur="500" fill="hold"/>
                                        <p:tgtEl>
                                          <p:spTgt spid="40"/>
                                        </p:tgtEl>
                                        <p:attrNameLst>
                                          <p:attrName>ppt_h</p:attrName>
                                        </p:attrNameLst>
                                      </p:cBhvr>
                                      <p:tavLst>
                                        <p:tav tm="0">
                                          <p:val>
                                            <p:fltVal val="0"/>
                                          </p:val>
                                        </p:tav>
                                        <p:tav tm="100000">
                                          <p:val>
                                            <p:strVal val="#ppt_h"/>
                                          </p:val>
                                        </p:tav>
                                      </p:tavLst>
                                    </p:anim>
                                    <p:animEffect transition="in" filter="fade">
                                      <p:cBhvr>
                                        <p:cTn id="36" dur="500"/>
                                        <p:tgtEl>
                                          <p:spTgt spid="40"/>
                                        </p:tgtEl>
                                      </p:cBhvr>
                                    </p:animEffect>
                                  </p:childTnLst>
                                </p:cTn>
                              </p:par>
                              <p:par>
                                <p:cTn id="37" presetID="53" presetClass="entr" presetSubtype="16" fill="hold" nodeType="withEffect">
                                  <p:stCondLst>
                                    <p:cond delay="800"/>
                                  </p:stCondLst>
                                  <p:childTnLst>
                                    <p:set>
                                      <p:cBhvr>
                                        <p:cTn id="38" dur="1" fill="hold">
                                          <p:stCondLst>
                                            <p:cond delay="0"/>
                                          </p:stCondLst>
                                        </p:cTn>
                                        <p:tgtEl>
                                          <p:spTgt spid="34"/>
                                        </p:tgtEl>
                                        <p:attrNameLst>
                                          <p:attrName>style.visibility</p:attrName>
                                        </p:attrNameLst>
                                      </p:cBhvr>
                                      <p:to>
                                        <p:strVal val="visible"/>
                                      </p:to>
                                    </p:set>
                                    <p:anim calcmode="lin" valueType="num">
                                      <p:cBhvr>
                                        <p:cTn id="39" dur="500" fill="hold"/>
                                        <p:tgtEl>
                                          <p:spTgt spid="34"/>
                                        </p:tgtEl>
                                        <p:attrNameLst>
                                          <p:attrName>ppt_w</p:attrName>
                                        </p:attrNameLst>
                                      </p:cBhvr>
                                      <p:tavLst>
                                        <p:tav tm="0">
                                          <p:val>
                                            <p:fltVal val="0"/>
                                          </p:val>
                                        </p:tav>
                                        <p:tav tm="100000">
                                          <p:val>
                                            <p:strVal val="#ppt_w"/>
                                          </p:val>
                                        </p:tav>
                                      </p:tavLst>
                                    </p:anim>
                                    <p:anim calcmode="lin" valueType="num">
                                      <p:cBhvr>
                                        <p:cTn id="40" dur="500" fill="hold"/>
                                        <p:tgtEl>
                                          <p:spTgt spid="34"/>
                                        </p:tgtEl>
                                        <p:attrNameLst>
                                          <p:attrName>ppt_h</p:attrName>
                                        </p:attrNameLst>
                                      </p:cBhvr>
                                      <p:tavLst>
                                        <p:tav tm="0">
                                          <p:val>
                                            <p:fltVal val="0"/>
                                          </p:val>
                                        </p:tav>
                                        <p:tav tm="100000">
                                          <p:val>
                                            <p:strVal val="#ppt_h"/>
                                          </p:val>
                                        </p:tav>
                                      </p:tavLst>
                                    </p:anim>
                                    <p:animEffect transition="in" filter="fade">
                                      <p:cBhvr>
                                        <p:cTn id="41" dur="500"/>
                                        <p:tgtEl>
                                          <p:spTgt spid="34"/>
                                        </p:tgtEl>
                                      </p:cBhvr>
                                    </p:animEffect>
                                  </p:childTnLst>
                                </p:cTn>
                              </p:par>
                              <p:par>
                                <p:cTn id="42" presetID="2" presetClass="entr" presetSubtype="2" fill="hold" nodeType="withEffect">
                                  <p:stCondLst>
                                    <p:cond delay="0"/>
                                  </p:stCondLst>
                                  <p:childTnLst>
                                    <p:set>
                                      <p:cBhvr>
                                        <p:cTn id="43" dur="1" fill="hold">
                                          <p:stCondLst>
                                            <p:cond delay="0"/>
                                          </p:stCondLst>
                                        </p:cTn>
                                        <p:tgtEl>
                                          <p:spTgt spid="60"/>
                                        </p:tgtEl>
                                        <p:attrNameLst>
                                          <p:attrName>style.visibility</p:attrName>
                                        </p:attrNameLst>
                                      </p:cBhvr>
                                      <p:to>
                                        <p:strVal val="visible"/>
                                      </p:to>
                                    </p:set>
                                    <p:anim calcmode="lin" valueType="num">
                                      <p:cBhvr additive="base">
                                        <p:cTn id="44" dur="500" fill="hold"/>
                                        <p:tgtEl>
                                          <p:spTgt spid="60"/>
                                        </p:tgtEl>
                                        <p:attrNameLst>
                                          <p:attrName>ppt_x</p:attrName>
                                        </p:attrNameLst>
                                      </p:cBhvr>
                                      <p:tavLst>
                                        <p:tav tm="0">
                                          <p:val>
                                            <p:strVal val="1+#ppt_w/2"/>
                                          </p:val>
                                        </p:tav>
                                        <p:tav tm="100000">
                                          <p:val>
                                            <p:strVal val="#ppt_x"/>
                                          </p:val>
                                        </p:tav>
                                      </p:tavLst>
                                    </p:anim>
                                    <p:anim calcmode="lin" valueType="num">
                                      <p:cBhvr additive="base">
                                        <p:cTn id="45" dur="500" fill="hold"/>
                                        <p:tgtEl>
                                          <p:spTgt spid="60"/>
                                        </p:tgtEl>
                                        <p:attrNameLst>
                                          <p:attrName>ppt_y</p:attrName>
                                        </p:attrNameLst>
                                      </p:cBhvr>
                                      <p:tavLst>
                                        <p:tav tm="0">
                                          <p:val>
                                            <p:strVal val="#ppt_y"/>
                                          </p:val>
                                        </p:tav>
                                        <p:tav tm="100000">
                                          <p:val>
                                            <p:strVal val="#ppt_y"/>
                                          </p:val>
                                        </p:tav>
                                      </p:tavLst>
                                    </p:anim>
                                  </p:childTnLst>
                                </p:cTn>
                              </p:par>
                            </p:childTnLst>
                          </p:cTn>
                        </p:par>
                        <p:par>
                          <p:cTn id="46" fill="hold">
                            <p:stCondLst>
                              <p:cond delay="2300"/>
                            </p:stCondLst>
                            <p:childTnLst>
                              <p:par>
                                <p:cTn id="47" presetID="2" presetClass="entr" presetSubtype="8" fill="hold" nodeType="afterEffect">
                                  <p:stCondLst>
                                    <p:cond delay="0"/>
                                  </p:stCondLst>
                                  <p:childTnLst>
                                    <p:set>
                                      <p:cBhvr>
                                        <p:cTn id="48" dur="1" fill="hold">
                                          <p:stCondLst>
                                            <p:cond delay="0"/>
                                          </p:stCondLst>
                                        </p:cTn>
                                        <p:tgtEl>
                                          <p:spTgt spid="48"/>
                                        </p:tgtEl>
                                        <p:attrNameLst>
                                          <p:attrName>style.visibility</p:attrName>
                                        </p:attrNameLst>
                                      </p:cBhvr>
                                      <p:to>
                                        <p:strVal val="visible"/>
                                      </p:to>
                                    </p:set>
                                    <p:anim calcmode="lin" valueType="num">
                                      <p:cBhvr additive="base">
                                        <p:cTn id="49" dur="500" fill="hold"/>
                                        <p:tgtEl>
                                          <p:spTgt spid="48"/>
                                        </p:tgtEl>
                                        <p:attrNameLst>
                                          <p:attrName>ppt_x</p:attrName>
                                        </p:attrNameLst>
                                      </p:cBhvr>
                                      <p:tavLst>
                                        <p:tav tm="0">
                                          <p:val>
                                            <p:strVal val="0-#ppt_w/2"/>
                                          </p:val>
                                        </p:tav>
                                        <p:tav tm="100000">
                                          <p:val>
                                            <p:strVal val="#ppt_x"/>
                                          </p:val>
                                        </p:tav>
                                      </p:tavLst>
                                    </p:anim>
                                    <p:anim calcmode="lin" valueType="num">
                                      <p:cBhvr additive="base">
                                        <p:cTn id="50" dur="500" fill="hold"/>
                                        <p:tgtEl>
                                          <p:spTgt spid="48"/>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0"/>
                                  </p:stCondLst>
                                  <p:childTnLst>
                                    <p:set>
                                      <p:cBhvr>
                                        <p:cTn id="52" dur="1" fill="hold">
                                          <p:stCondLst>
                                            <p:cond delay="0"/>
                                          </p:stCondLst>
                                        </p:cTn>
                                        <p:tgtEl>
                                          <p:spTgt spid="63"/>
                                        </p:tgtEl>
                                        <p:attrNameLst>
                                          <p:attrName>style.visibility</p:attrName>
                                        </p:attrNameLst>
                                      </p:cBhvr>
                                      <p:to>
                                        <p:strVal val="visible"/>
                                      </p:to>
                                    </p:set>
                                    <p:anim calcmode="lin" valueType="num">
                                      <p:cBhvr additive="base">
                                        <p:cTn id="53" dur="500" fill="hold"/>
                                        <p:tgtEl>
                                          <p:spTgt spid="63"/>
                                        </p:tgtEl>
                                        <p:attrNameLst>
                                          <p:attrName>ppt_x</p:attrName>
                                        </p:attrNameLst>
                                      </p:cBhvr>
                                      <p:tavLst>
                                        <p:tav tm="0">
                                          <p:val>
                                            <p:strVal val="1+#ppt_w/2"/>
                                          </p:val>
                                        </p:tav>
                                        <p:tav tm="100000">
                                          <p:val>
                                            <p:strVal val="#ppt_x"/>
                                          </p:val>
                                        </p:tav>
                                      </p:tavLst>
                                    </p:anim>
                                    <p:anim calcmode="lin" valueType="num">
                                      <p:cBhvr additive="base">
                                        <p:cTn id="54" dur="500" fill="hold"/>
                                        <p:tgtEl>
                                          <p:spTgt spid="63"/>
                                        </p:tgtEl>
                                        <p:attrNameLst>
                                          <p:attrName>ppt_y</p:attrName>
                                        </p:attrNameLst>
                                      </p:cBhvr>
                                      <p:tavLst>
                                        <p:tav tm="0">
                                          <p:val>
                                            <p:strVal val="#ppt_y"/>
                                          </p:val>
                                        </p:tav>
                                        <p:tav tm="100000">
                                          <p:val>
                                            <p:strVal val="#ppt_y"/>
                                          </p:val>
                                        </p:tav>
                                      </p:tavLst>
                                    </p:anim>
                                  </p:childTnLst>
                                </p:cTn>
                              </p:par>
                            </p:childTnLst>
                          </p:cTn>
                        </p:par>
                        <p:par>
                          <p:cTn id="55" fill="hold">
                            <p:stCondLst>
                              <p:cond delay="2800"/>
                            </p:stCondLst>
                            <p:childTnLst>
                              <p:par>
                                <p:cTn id="56" presetID="2" presetClass="entr" presetSubtype="8" fill="hold" nodeType="afterEffect">
                                  <p:stCondLst>
                                    <p:cond delay="0"/>
                                  </p:stCondLst>
                                  <p:childTnLst>
                                    <p:set>
                                      <p:cBhvr>
                                        <p:cTn id="57" dur="1" fill="hold">
                                          <p:stCondLst>
                                            <p:cond delay="0"/>
                                          </p:stCondLst>
                                        </p:cTn>
                                        <p:tgtEl>
                                          <p:spTgt spid="51"/>
                                        </p:tgtEl>
                                        <p:attrNameLst>
                                          <p:attrName>style.visibility</p:attrName>
                                        </p:attrNameLst>
                                      </p:cBhvr>
                                      <p:to>
                                        <p:strVal val="visible"/>
                                      </p:to>
                                    </p:set>
                                    <p:anim calcmode="lin" valueType="num">
                                      <p:cBhvr additive="base">
                                        <p:cTn id="58" dur="500" fill="hold"/>
                                        <p:tgtEl>
                                          <p:spTgt spid="51"/>
                                        </p:tgtEl>
                                        <p:attrNameLst>
                                          <p:attrName>ppt_x</p:attrName>
                                        </p:attrNameLst>
                                      </p:cBhvr>
                                      <p:tavLst>
                                        <p:tav tm="0">
                                          <p:val>
                                            <p:strVal val="0-#ppt_w/2"/>
                                          </p:val>
                                        </p:tav>
                                        <p:tav tm="100000">
                                          <p:val>
                                            <p:strVal val="#ppt_x"/>
                                          </p:val>
                                        </p:tav>
                                      </p:tavLst>
                                    </p:anim>
                                    <p:anim calcmode="lin" valueType="num">
                                      <p:cBhvr additive="base">
                                        <p:cTn id="59" dur="500" fill="hold"/>
                                        <p:tgtEl>
                                          <p:spTgt spid="51"/>
                                        </p:tgtEl>
                                        <p:attrNameLst>
                                          <p:attrName>ppt_y</p:attrName>
                                        </p:attrNameLst>
                                      </p:cBhvr>
                                      <p:tavLst>
                                        <p:tav tm="0">
                                          <p:val>
                                            <p:strVal val="#ppt_y"/>
                                          </p:val>
                                        </p:tav>
                                        <p:tav tm="100000">
                                          <p:val>
                                            <p:strVal val="#ppt_y"/>
                                          </p:val>
                                        </p:tav>
                                      </p:tavLst>
                                    </p:anim>
                                  </p:childTnLst>
                                </p:cTn>
                              </p:par>
                              <p:par>
                                <p:cTn id="60" presetID="2" presetClass="entr" presetSubtype="2" fill="hold" nodeType="withEffect">
                                  <p:stCondLst>
                                    <p:cond delay="0"/>
                                  </p:stCondLst>
                                  <p:childTnLst>
                                    <p:set>
                                      <p:cBhvr>
                                        <p:cTn id="61" dur="1" fill="hold">
                                          <p:stCondLst>
                                            <p:cond delay="0"/>
                                          </p:stCondLst>
                                        </p:cTn>
                                        <p:tgtEl>
                                          <p:spTgt spid="66"/>
                                        </p:tgtEl>
                                        <p:attrNameLst>
                                          <p:attrName>style.visibility</p:attrName>
                                        </p:attrNameLst>
                                      </p:cBhvr>
                                      <p:to>
                                        <p:strVal val="visible"/>
                                      </p:to>
                                    </p:set>
                                    <p:anim calcmode="lin" valueType="num">
                                      <p:cBhvr additive="base">
                                        <p:cTn id="62" dur="500" fill="hold"/>
                                        <p:tgtEl>
                                          <p:spTgt spid="66"/>
                                        </p:tgtEl>
                                        <p:attrNameLst>
                                          <p:attrName>ppt_x</p:attrName>
                                        </p:attrNameLst>
                                      </p:cBhvr>
                                      <p:tavLst>
                                        <p:tav tm="0">
                                          <p:val>
                                            <p:strVal val="1+#ppt_w/2"/>
                                          </p:val>
                                        </p:tav>
                                        <p:tav tm="100000">
                                          <p:val>
                                            <p:strVal val="#ppt_x"/>
                                          </p:val>
                                        </p:tav>
                                      </p:tavLst>
                                    </p:anim>
                                    <p:anim calcmode="lin" valueType="num">
                                      <p:cBhvr additive="base">
                                        <p:cTn id="63" dur="500" fill="hold"/>
                                        <p:tgtEl>
                                          <p:spTgt spid="66"/>
                                        </p:tgtEl>
                                        <p:attrNameLst>
                                          <p:attrName>ppt_y</p:attrName>
                                        </p:attrNameLst>
                                      </p:cBhvr>
                                      <p:tavLst>
                                        <p:tav tm="0">
                                          <p:val>
                                            <p:strVal val="#ppt_y"/>
                                          </p:val>
                                        </p:tav>
                                        <p:tav tm="100000">
                                          <p:val>
                                            <p:strVal val="#ppt_y"/>
                                          </p:val>
                                        </p:tav>
                                      </p:tavLst>
                                    </p:anim>
                                  </p:childTnLst>
                                </p:cTn>
                              </p:par>
                            </p:childTnLst>
                          </p:cTn>
                        </p:par>
                        <p:par>
                          <p:cTn id="64" fill="hold">
                            <p:stCondLst>
                              <p:cond delay="3300"/>
                            </p:stCondLst>
                            <p:childTnLst>
                              <p:par>
                                <p:cTn id="65" presetID="2" presetClass="entr" presetSubtype="8" fill="hold" nodeType="afterEffect">
                                  <p:stCondLst>
                                    <p:cond delay="0"/>
                                  </p:stCondLst>
                                  <p:childTnLst>
                                    <p:set>
                                      <p:cBhvr>
                                        <p:cTn id="66" dur="1" fill="hold">
                                          <p:stCondLst>
                                            <p:cond delay="0"/>
                                          </p:stCondLst>
                                        </p:cTn>
                                        <p:tgtEl>
                                          <p:spTgt spid="54"/>
                                        </p:tgtEl>
                                        <p:attrNameLst>
                                          <p:attrName>style.visibility</p:attrName>
                                        </p:attrNameLst>
                                      </p:cBhvr>
                                      <p:to>
                                        <p:strVal val="visible"/>
                                      </p:to>
                                    </p:set>
                                    <p:anim calcmode="lin" valueType="num">
                                      <p:cBhvr additive="base">
                                        <p:cTn id="67" dur="500" fill="hold"/>
                                        <p:tgtEl>
                                          <p:spTgt spid="54"/>
                                        </p:tgtEl>
                                        <p:attrNameLst>
                                          <p:attrName>ppt_x</p:attrName>
                                        </p:attrNameLst>
                                      </p:cBhvr>
                                      <p:tavLst>
                                        <p:tav tm="0">
                                          <p:val>
                                            <p:strVal val="0-#ppt_w/2"/>
                                          </p:val>
                                        </p:tav>
                                        <p:tav tm="100000">
                                          <p:val>
                                            <p:strVal val="#ppt_x"/>
                                          </p:val>
                                        </p:tav>
                                      </p:tavLst>
                                    </p:anim>
                                    <p:anim calcmode="lin" valueType="num">
                                      <p:cBhvr additive="base">
                                        <p:cTn id="68" dur="500" fill="hold"/>
                                        <p:tgtEl>
                                          <p:spTgt spid="54"/>
                                        </p:tgtEl>
                                        <p:attrNameLst>
                                          <p:attrName>ppt_y</p:attrName>
                                        </p:attrNameLst>
                                      </p:cBhvr>
                                      <p:tavLst>
                                        <p:tav tm="0">
                                          <p:val>
                                            <p:strVal val="#ppt_y"/>
                                          </p:val>
                                        </p:tav>
                                        <p:tav tm="100000">
                                          <p:val>
                                            <p:strVal val="#ppt_y"/>
                                          </p:val>
                                        </p:tav>
                                      </p:tavLst>
                                    </p:anim>
                                  </p:childTnLst>
                                </p:cTn>
                              </p:par>
                              <p:par>
                                <p:cTn id="69" presetID="2" presetClass="entr" presetSubtype="2" fill="hold" nodeType="withEffect">
                                  <p:stCondLst>
                                    <p:cond delay="0"/>
                                  </p:stCondLst>
                                  <p:childTnLst>
                                    <p:set>
                                      <p:cBhvr>
                                        <p:cTn id="70" dur="1" fill="hold">
                                          <p:stCondLst>
                                            <p:cond delay="0"/>
                                          </p:stCondLst>
                                        </p:cTn>
                                        <p:tgtEl>
                                          <p:spTgt spid="69"/>
                                        </p:tgtEl>
                                        <p:attrNameLst>
                                          <p:attrName>style.visibility</p:attrName>
                                        </p:attrNameLst>
                                      </p:cBhvr>
                                      <p:to>
                                        <p:strVal val="visible"/>
                                      </p:to>
                                    </p:set>
                                    <p:anim calcmode="lin" valueType="num">
                                      <p:cBhvr additive="base">
                                        <p:cTn id="71" dur="500" fill="hold"/>
                                        <p:tgtEl>
                                          <p:spTgt spid="69"/>
                                        </p:tgtEl>
                                        <p:attrNameLst>
                                          <p:attrName>ppt_x</p:attrName>
                                        </p:attrNameLst>
                                      </p:cBhvr>
                                      <p:tavLst>
                                        <p:tav tm="0">
                                          <p:val>
                                            <p:strVal val="1+#ppt_w/2"/>
                                          </p:val>
                                        </p:tav>
                                        <p:tav tm="100000">
                                          <p:val>
                                            <p:strVal val="#ppt_x"/>
                                          </p:val>
                                        </p:tav>
                                      </p:tavLst>
                                    </p:anim>
                                    <p:anim calcmode="lin" valueType="num">
                                      <p:cBhvr additive="base">
                                        <p:cTn id="72" dur="50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259778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eaLnBrk="1" hangingPunct="1"/>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为何设置</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静态成员函数</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7" name="矩形 26"/>
          <p:cNvSpPr/>
          <p:nvPr/>
        </p:nvSpPr>
        <p:spPr>
          <a:xfrm>
            <a:off x="2843530" y="1275715"/>
            <a:ext cx="5544820" cy="20332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5"/>
          <p:cNvSpPr/>
          <p:nvPr/>
        </p:nvSpPr>
        <p:spPr>
          <a:xfrm rot="5400000">
            <a:off x="813435" y="1362075"/>
            <a:ext cx="2033905" cy="1860550"/>
          </a:xfrm>
          <a:custGeom>
            <a:avLst/>
            <a:gdLst/>
            <a:ahLst/>
            <a:cxnLst/>
            <a:rect l="l" t="t" r="r" b="b"/>
            <a:pathLst>
              <a:path w="1450218" h="1860602">
                <a:moveTo>
                  <a:pt x="0" y="1860602"/>
                </a:moveTo>
                <a:lnTo>
                  <a:pt x="0" y="132410"/>
                </a:lnTo>
                <a:lnTo>
                  <a:pt x="582757" y="132410"/>
                </a:lnTo>
                <a:lnTo>
                  <a:pt x="725109" y="0"/>
                </a:lnTo>
                <a:lnTo>
                  <a:pt x="867461" y="132410"/>
                </a:lnTo>
                <a:lnTo>
                  <a:pt x="1450218" y="132410"/>
                </a:lnTo>
                <a:lnTo>
                  <a:pt x="1450218" y="18606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2904957" y="1292803"/>
            <a:ext cx="5483393" cy="2077492"/>
          </a:xfrm>
          <a:prstGeom prst="rect">
            <a:avLst/>
          </a:prstGeom>
          <a:noFill/>
        </p:spPr>
        <p:txBody>
          <a:bodyPr wrap="square" lIns="0" tIns="0" rIns="0" bIns="0" rtlCol="0">
            <a:spAutoFit/>
          </a:bodyPr>
          <a:lstStyle/>
          <a:p>
            <a:pPr>
              <a:lnSpc>
                <a:spcPct val="150000"/>
              </a:lnSpc>
            </a:pPr>
            <a:r>
              <a:rPr lang="zh-CN" altLang="zh-CN" b="1" dirty="0">
                <a:solidFill>
                  <a:schemeClr val="bg1"/>
                </a:solidFill>
                <a:latin typeface="仿宋" panose="02010609060101010101" pitchFamily="49" charset="-122"/>
                <a:ea typeface="仿宋" panose="02010609060101010101" pitchFamily="49" charset="-122"/>
                <a:sym typeface="+mn-ea"/>
              </a:rPr>
              <a:t>静态成员函数不属于某一对象，它与任何对象都无关，因此它没有</a:t>
            </a:r>
            <a:r>
              <a:rPr lang="en-US" altLang="zh-CN" b="1" dirty="0">
                <a:solidFill>
                  <a:schemeClr val="bg1"/>
                </a:solidFill>
                <a:latin typeface="仿宋" panose="02010609060101010101" pitchFamily="49" charset="-122"/>
                <a:ea typeface="仿宋" panose="02010609060101010101" pitchFamily="49" charset="-122"/>
                <a:sym typeface="+mn-ea"/>
              </a:rPr>
              <a:t>this</a:t>
            </a:r>
            <a:r>
              <a:rPr lang="zh-CN" altLang="zh-CN" b="1" dirty="0">
                <a:solidFill>
                  <a:schemeClr val="bg1"/>
                </a:solidFill>
                <a:latin typeface="仿宋" panose="02010609060101010101" pitchFamily="49" charset="-122"/>
                <a:ea typeface="仿宋" panose="02010609060101010101" pitchFamily="49" charset="-122"/>
                <a:sym typeface="+mn-ea"/>
              </a:rPr>
              <a:t>指针</a:t>
            </a:r>
            <a:r>
              <a:rPr lang="zh-CN" altLang="en-US" b="1" dirty="0">
                <a:solidFill>
                  <a:schemeClr val="bg1"/>
                </a:solidFill>
                <a:latin typeface="仿宋" panose="02010609060101010101" pitchFamily="49" charset="-122"/>
                <a:ea typeface="仿宋" panose="02010609060101010101" pitchFamily="49" charset="-122"/>
                <a:sym typeface="+mn-ea"/>
              </a:rPr>
              <a:t>，不</a:t>
            </a:r>
            <a:r>
              <a:rPr lang="zh-CN" altLang="zh-CN" b="1" dirty="0">
                <a:solidFill>
                  <a:schemeClr val="bg1"/>
                </a:solidFill>
                <a:latin typeface="仿宋" panose="02010609060101010101" pitchFamily="49" charset="-122"/>
                <a:ea typeface="仿宋" panose="02010609060101010101" pitchFamily="49" charset="-122"/>
                <a:sym typeface="+mn-ea"/>
              </a:rPr>
              <a:t>能访问类的默认非静态成员（包括非静态数据成员和非静态成员函数），只能访问本类中的静态成员（包括静态数据成员和静态成员函数）。</a:t>
            </a:r>
          </a:p>
        </p:txBody>
      </p:sp>
      <p:sp>
        <p:nvSpPr>
          <p:cNvPr id="30" name="TextBox 29"/>
          <p:cNvSpPr txBox="1"/>
          <p:nvPr/>
        </p:nvSpPr>
        <p:spPr>
          <a:xfrm>
            <a:off x="1326087" y="1642965"/>
            <a:ext cx="875202" cy="885825"/>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lnSpc>
                <a:spcPct val="240000"/>
              </a:lnSpc>
            </a:pPr>
            <a:r>
              <a:rPr lang="en-US" altLang="zh-CN" sz="2400" b="1" spc="300" dirty="0"/>
              <a:t>1</a:t>
            </a:r>
          </a:p>
        </p:txBody>
      </p:sp>
      <p:sp>
        <p:nvSpPr>
          <p:cNvPr id="31" name="矩形 30"/>
          <p:cNvSpPr/>
          <p:nvPr/>
        </p:nvSpPr>
        <p:spPr>
          <a:xfrm>
            <a:off x="899795" y="3738880"/>
            <a:ext cx="5544820" cy="10001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0"/>
          <p:cNvSpPr/>
          <p:nvPr/>
        </p:nvSpPr>
        <p:spPr>
          <a:xfrm rot="16200000" flipH="1">
            <a:off x="6948805" y="3317875"/>
            <a:ext cx="1020445" cy="1860550"/>
          </a:xfrm>
          <a:custGeom>
            <a:avLst/>
            <a:gdLst/>
            <a:ahLst/>
            <a:cxnLst/>
            <a:rect l="l" t="t" r="r" b="b"/>
            <a:pathLst>
              <a:path w="1450218" h="1860602">
                <a:moveTo>
                  <a:pt x="0" y="132410"/>
                </a:moveTo>
                <a:lnTo>
                  <a:pt x="0" y="1860602"/>
                </a:lnTo>
                <a:lnTo>
                  <a:pt x="1450218" y="1860602"/>
                </a:lnTo>
                <a:lnTo>
                  <a:pt x="1450218" y="132410"/>
                </a:lnTo>
                <a:lnTo>
                  <a:pt x="867461" y="132410"/>
                </a:lnTo>
                <a:lnTo>
                  <a:pt x="725109" y="0"/>
                </a:lnTo>
                <a:lnTo>
                  <a:pt x="582757" y="132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7021426" y="3737927"/>
            <a:ext cx="875202" cy="848360"/>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lnSpc>
                <a:spcPct val="230000"/>
              </a:lnSpc>
            </a:pPr>
            <a:r>
              <a:rPr lang="en-US" altLang="zh-CN" sz="2400" b="1" spc="300" dirty="0">
                <a:solidFill>
                  <a:schemeClr val="tx1">
                    <a:lumMod val="75000"/>
                    <a:lumOff val="25000"/>
                  </a:schemeClr>
                </a:solidFill>
              </a:rPr>
              <a:t>2</a:t>
            </a:r>
          </a:p>
        </p:txBody>
      </p:sp>
      <p:sp>
        <p:nvSpPr>
          <p:cNvPr id="34" name="TextBox 33"/>
          <p:cNvSpPr txBox="1"/>
          <p:nvPr/>
        </p:nvSpPr>
        <p:spPr>
          <a:xfrm>
            <a:off x="1124814" y="3387383"/>
            <a:ext cx="4968552" cy="1015343"/>
          </a:xfrm>
          <a:prstGeom prst="rect">
            <a:avLst/>
          </a:prstGeom>
          <a:noFill/>
        </p:spPr>
        <p:txBody>
          <a:bodyPr wrap="square" lIns="0" tIns="0" rIns="0" bIns="0" rtlCol="0">
            <a:spAutoFit/>
          </a:bodyPr>
          <a:lstStyle/>
          <a:p>
            <a:pPr lvl="2" indent="0">
              <a:lnSpc>
                <a:spcPct val="470000"/>
              </a:lnSpc>
              <a:buFont typeface="Wingdings" panose="05000000000000000000" pitchFamily="2" charset="2"/>
              <a:buNone/>
            </a:pPr>
            <a:r>
              <a:rPr lang="zh-CN" altLang="zh-CN" b="1" dirty="0">
                <a:latin typeface="仿宋" panose="02010609060101010101" pitchFamily="49" charset="-122"/>
                <a:ea typeface="仿宋" panose="02010609060101010101" pitchFamily="49" charset="-122"/>
                <a:sym typeface="+mn-ea"/>
              </a:rPr>
              <a:t>静态成员函数</a:t>
            </a:r>
            <a:r>
              <a:rPr lang="zh-CN" altLang="en-US" b="1" dirty="0">
                <a:latin typeface="仿宋" panose="02010609060101010101" pitchFamily="49" charset="-122"/>
                <a:ea typeface="仿宋" panose="02010609060101010101" pitchFamily="49" charset="-122"/>
                <a:sym typeface="+mn-ea"/>
              </a:rPr>
              <a:t>为操作静态成员而设置。</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par>
                                <p:cTn id="12" presetID="2" presetClass="entr" presetSubtype="2" fill="hold" grpId="0" nodeType="withEffect">
                                  <p:stCondLst>
                                    <p:cond delay="0"/>
                                  </p:stCondLst>
                                  <p:childTnLst>
                                    <p:set>
                                      <p:cBhvr>
                                        <p:cTn id="13" dur="1" fill="hold">
                                          <p:stCondLst>
                                            <p:cond delay="0"/>
                                          </p:stCondLst>
                                        </p:cTn>
                                        <p:tgtEl>
                                          <p:spTgt spid="29"/>
                                        </p:tgtEl>
                                        <p:attrNameLst>
                                          <p:attrName>style.visibility</p:attrName>
                                        </p:attrNameLst>
                                      </p:cBhvr>
                                      <p:to>
                                        <p:strVal val="visible"/>
                                      </p:to>
                                    </p:set>
                                    <p:anim calcmode="lin" valueType="num">
                                      <p:cBhvr additive="base">
                                        <p:cTn id="14" dur="500" fill="hold"/>
                                        <p:tgtEl>
                                          <p:spTgt spid="29"/>
                                        </p:tgtEl>
                                        <p:attrNameLst>
                                          <p:attrName>ppt_x</p:attrName>
                                        </p:attrNameLst>
                                      </p:cBhvr>
                                      <p:tavLst>
                                        <p:tav tm="0">
                                          <p:val>
                                            <p:strVal val="1+#ppt_w/2"/>
                                          </p:val>
                                        </p:tav>
                                        <p:tav tm="100000">
                                          <p:val>
                                            <p:strVal val="#ppt_x"/>
                                          </p:val>
                                        </p:tav>
                                      </p:tavLst>
                                    </p:anim>
                                    <p:anim calcmode="lin" valueType="num">
                                      <p:cBhvr additive="base">
                                        <p:cTn id="15" dur="500" fill="hold"/>
                                        <p:tgtEl>
                                          <p:spTgt spid="29"/>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1+#ppt_w/2"/>
                                          </p:val>
                                        </p:tav>
                                        <p:tav tm="100000">
                                          <p:val>
                                            <p:strVal val="#ppt_x"/>
                                          </p:val>
                                        </p:tav>
                                      </p:tavLst>
                                    </p:anim>
                                    <p:anim calcmode="lin" valueType="num">
                                      <p:cBhvr additive="base">
                                        <p:cTn id="19" dur="500" fill="hold"/>
                                        <p:tgtEl>
                                          <p:spTgt spid="27"/>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500" fill="hold"/>
                                        <p:tgtEl>
                                          <p:spTgt spid="30"/>
                                        </p:tgtEl>
                                        <p:attrNameLst>
                                          <p:attrName>ppt_x</p:attrName>
                                        </p:attrNameLst>
                                      </p:cBhvr>
                                      <p:tavLst>
                                        <p:tav tm="0">
                                          <p:val>
                                            <p:strVal val="0-#ppt_w/2"/>
                                          </p:val>
                                        </p:tav>
                                        <p:tav tm="100000">
                                          <p:val>
                                            <p:strVal val="#ppt_x"/>
                                          </p:val>
                                        </p:tav>
                                      </p:tavLst>
                                    </p:anim>
                                    <p:anim calcmode="lin" valueType="num">
                                      <p:cBhvr additive="base">
                                        <p:cTn id="23" dur="500" fill="hold"/>
                                        <p:tgtEl>
                                          <p:spTgt spid="30"/>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0-#ppt_w/2"/>
                                          </p:val>
                                        </p:tav>
                                        <p:tav tm="100000">
                                          <p:val>
                                            <p:strVal val="#ppt_x"/>
                                          </p:val>
                                        </p:tav>
                                      </p:tavLst>
                                    </p:anim>
                                    <p:anim calcmode="lin" valueType="num">
                                      <p:cBhvr additive="base">
                                        <p:cTn id="27" dur="500" fill="hold"/>
                                        <p:tgtEl>
                                          <p:spTgt spid="28"/>
                                        </p:tgtEl>
                                        <p:attrNameLst>
                                          <p:attrName>ppt_y</p:attrName>
                                        </p:attrNameLst>
                                      </p:cBhvr>
                                      <p:tavLst>
                                        <p:tav tm="0">
                                          <p:val>
                                            <p:strVal val="#ppt_y"/>
                                          </p:val>
                                        </p:tav>
                                        <p:tav tm="100000">
                                          <p:val>
                                            <p:strVal val="#ppt_y"/>
                                          </p:val>
                                        </p:tav>
                                      </p:tavLst>
                                    </p:anim>
                                  </p:childTnLst>
                                </p:cTn>
                              </p:par>
                            </p:childTnLst>
                          </p:cTn>
                        </p:par>
                        <p:par>
                          <p:cTn id="28" fill="hold">
                            <p:stCondLst>
                              <p:cond delay="949"/>
                            </p:stCondLst>
                            <p:childTnLst>
                              <p:par>
                                <p:cTn id="29" presetID="2" presetClass="entr" presetSubtype="8"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0-#ppt_w/2"/>
                                          </p:val>
                                        </p:tav>
                                        <p:tav tm="100000">
                                          <p:val>
                                            <p:strVal val="#ppt_x"/>
                                          </p:val>
                                        </p:tav>
                                      </p:tavLst>
                                    </p:anim>
                                    <p:anim calcmode="lin" valueType="num">
                                      <p:cBhvr additive="base">
                                        <p:cTn id="32" dur="500" fill="hold"/>
                                        <p:tgtEl>
                                          <p:spTgt spid="3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0-#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1+#ppt_w/2"/>
                                          </p:val>
                                        </p:tav>
                                        <p:tav tm="100000">
                                          <p:val>
                                            <p:strVal val="#ppt_x"/>
                                          </p:val>
                                        </p:tav>
                                      </p:tavLst>
                                    </p:anim>
                                    <p:anim calcmode="lin" valueType="num">
                                      <p:cBhvr additive="base">
                                        <p:cTn id="40" dur="500" fill="hold"/>
                                        <p:tgtEl>
                                          <p:spTgt spid="33"/>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fill="hold"/>
                                        <p:tgtEl>
                                          <p:spTgt spid="32"/>
                                        </p:tgtEl>
                                        <p:attrNameLst>
                                          <p:attrName>ppt_x</p:attrName>
                                        </p:attrNameLst>
                                      </p:cBhvr>
                                      <p:tavLst>
                                        <p:tav tm="0">
                                          <p:val>
                                            <p:strVal val="1+#ppt_w/2"/>
                                          </p:val>
                                        </p:tav>
                                        <p:tav tm="100000">
                                          <p:val>
                                            <p:strVal val="#ppt_x"/>
                                          </p:val>
                                        </p:tav>
                                      </p:tavLst>
                                    </p:anim>
                                    <p:anim calcmode="lin" valueType="num">
                                      <p:cBhvr additive="base">
                                        <p:cTn id="44"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bldLvl="0" animBg="1"/>
      <p:bldP spid="28" grpId="0" bldLvl="0" animBg="1"/>
      <p:bldP spid="29" grpId="0"/>
      <p:bldP spid="30" grpId="0"/>
      <p:bldP spid="31" grpId="0" bldLvl="0" animBg="1"/>
      <p:bldP spid="32" grpId="0" bldLvl="0" animBg="1"/>
      <p:bldP spid="33" grpId="0"/>
      <p:bldP spid="3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7870" y="696595"/>
            <a:ext cx="7866578" cy="4388894"/>
          </a:xfrm>
          <a:prstGeom prst="rect">
            <a:avLst/>
          </a:prstGeom>
          <a:noFill/>
        </p:spPr>
        <p:txBody>
          <a:bodyPr wrap="square" rtlCol="0">
            <a:spAutoFit/>
          </a:bodyPr>
          <a:lstStyle/>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仿宋" panose="02010609060101010101" pitchFamily="49" charset="-122"/>
                <a:ea typeface="仿宋" panose="02010609060101010101" pitchFamily="49" charset="-122"/>
                <a:sym typeface="+mn-ea"/>
              </a:rPr>
              <a:t>【例</a:t>
            </a:r>
            <a:r>
              <a:rPr lang="en-US" altLang="zh-CN" sz="2400" b="1" noProof="0" dirty="0">
                <a:ln>
                  <a:noFill/>
                </a:ln>
                <a:effectLst/>
                <a:uLnTx/>
                <a:uFillTx/>
                <a:latin typeface="仿宋" panose="02010609060101010101" pitchFamily="49" charset="-122"/>
                <a:ea typeface="仿宋" panose="02010609060101010101" pitchFamily="49" charset="-122"/>
                <a:sym typeface="+mn-ea"/>
              </a:rPr>
              <a:t>4-4</a:t>
            </a:r>
            <a:r>
              <a:rPr lang="zh-CN" altLang="zh-CN" sz="2400" b="1" noProof="0" dirty="0">
                <a:ln>
                  <a:noFill/>
                </a:ln>
                <a:effectLst/>
                <a:uLnTx/>
                <a:uFillTx/>
                <a:latin typeface="仿宋" panose="02010609060101010101" pitchFamily="49" charset="-122"/>
                <a:ea typeface="仿宋" panose="02010609060101010101" pitchFamily="49" charset="-122"/>
                <a:sym typeface="+mn-ea"/>
              </a:rPr>
              <a:t>】静态成员函数访问本类非静态成员应用举例。</a:t>
            </a:r>
            <a:endParaRPr kumimoji="0" lang="zh-CN"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Point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public: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Point(int a,int b)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x=a;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y=b;</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    static void f1(Point m);</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private: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x;</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static int y;</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en-US"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
        <p:nvSpPr>
          <p:cNvPr id="3" name="矩形 2"/>
          <p:cNvSpPr/>
          <p:nvPr/>
        </p:nvSpPr>
        <p:spPr>
          <a:xfrm>
            <a:off x="827584" y="195486"/>
            <a:ext cx="2266967" cy="369332"/>
          </a:xfrm>
          <a:prstGeom prst="rect">
            <a:avLst/>
          </a:prstGeom>
        </p:spPr>
        <p:txBody>
          <a:bodyPr wrap="none">
            <a:spAutoFit/>
          </a:bodyPr>
          <a:lstStyle/>
          <a:p>
            <a:pPr lvl="0">
              <a:spcBef>
                <a:spcPct val="0"/>
              </a:spcBef>
              <a:defRPr/>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ea"/>
              </a:rPr>
              <a:t>4.1.5  </a:t>
            </a:r>
            <a:r>
              <a:rPr lang="zh-CN"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ea"/>
              </a:rPr>
              <a:t>静态成员函数</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7870" y="696595"/>
            <a:ext cx="7668260" cy="4461510"/>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void Point::f1(Point m)</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   cout&lt;&lt;"y="&lt;&lt;y&lt;&lt;endl;</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int Point::y=0;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静态数据成员初始化</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main()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Point P1(5,5),p2(10,10);</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0070C0"/>
                </a:solidFill>
                <a:effectLst/>
                <a:uLnTx/>
                <a:uFillTx/>
                <a:latin typeface="+mn-ea"/>
                <a:sym typeface="+mn-ea"/>
              </a:rPr>
              <a:t>Point::f1(P1);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静态成员函数调用时不用对象名</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0070C0"/>
                </a:solidFill>
                <a:effectLst/>
                <a:uLnTx/>
                <a:uFillTx/>
                <a:latin typeface="+mn-ea"/>
                <a:sym typeface="+mn-ea"/>
              </a:rPr>
              <a:t>Point::f1(p2);</a:t>
            </a:r>
            <a:endParaRPr kumimoji="0" lang="zh-CN" altLang="zh-CN" sz="2000" b="1" i="0" u="none" strike="noStrike" kern="1200" cap="none" spc="0" normalizeH="0" baseline="0" noProof="0" dirty="0">
              <a:ln>
                <a:noFill/>
              </a:ln>
              <a:solidFill>
                <a:srgbClr val="0070C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defRPr/>
            </a:pPr>
            <a:endParaRPr lang="en-US"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
        <p:nvSpPr>
          <p:cNvPr id="3"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4.1.5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静态成员函数</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wipe(down)">
                                      <p:cBhvr>
                                        <p:cTn id="16" dur="500"/>
                                        <p:tgtEl>
                                          <p:spTgt spid="2">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wipe(down)">
                                      <p:cBhvr>
                                        <p:cTn id="19" dur="500"/>
                                        <p:tgtEl>
                                          <p:spTgt spid="2">
                                            <p:txEl>
                                              <p:pRg st="1" end="1"/>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wipe(down)">
                                      <p:cBhvr>
                                        <p:cTn id="22" dur="500"/>
                                        <p:tgtEl>
                                          <p:spTgt spid="2">
                                            <p:txEl>
                                              <p:pRg st="2" end="2"/>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wipe(down)">
                                      <p:cBhvr>
                                        <p:cTn id="25" dur="500"/>
                                        <p:tgtEl>
                                          <p:spTgt spid="2">
                                            <p:txEl>
                                              <p:pRg st="3" end="3"/>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wipe(down)">
                                      <p:cBhvr>
                                        <p:cTn id="28" dur="500"/>
                                        <p:tgtEl>
                                          <p:spTgt spid="2">
                                            <p:txEl>
                                              <p:pRg st="4" end="4"/>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wipe(down)">
                                      <p:cBhvr>
                                        <p:cTn id="31" dur="500"/>
                                        <p:tgtEl>
                                          <p:spTgt spid="2">
                                            <p:txEl>
                                              <p:pRg st="5" end="5"/>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2">
                                            <p:txEl>
                                              <p:pRg st="6" end="6"/>
                                            </p:txEl>
                                          </p:spTgt>
                                        </p:tgtEl>
                                        <p:attrNameLst>
                                          <p:attrName>style.visibility</p:attrName>
                                        </p:attrNameLst>
                                      </p:cBhvr>
                                      <p:to>
                                        <p:strVal val="visible"/>
                                      </p:to>
                                    </p:set>
                                    <p:animEffect transition="in" filter="wipe(down)">
                                      <p:cBhvr>
                                        <p:cTn id="34" dur="500"/>
                                        <p:tgtEl>
                                          <p:spTgt spid="2">
                                            <p:txEl>
                                              <p:pRg st="6" end="6"/>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wipe(down)">
                                      <p:cBhvr>
                                        <p:cTn id="37" dur="500"/>
                                        <p:tgtEl>
                                          <p:spTgt spid="2">
                                            <p:txEl>
                                              <p:pRg st="7" end="7"/>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2">
                                            <p:txEl>
                                              <p:pRg st="8" end="8"/>
                                            </p:txEl>
                                          </p:spTgt>
                                        </p:tgtEl>
                                        <p:attrNameLst>
                                          <p:attrName>style.visibility</p:attrName>
                                        </p:attrNameLst>
                                      </p:cBhvr>
                                      <p:to>
                                        <p:strVal val="visible"/>
                                      </p:to>
                                    </p:set>
                                    <p:animEffect transition="in" filter="wipe(down)">
                                      <p:cBhvr>
                                        <p:cTn id="40" dur="500"/>
                                        <p:tgtEl>
                                          <p:spTgt spid="2">
                                            <p:txEl>
                                              <p:pRg st="8" end="8"/>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Effect transition="in" filter="wipe(down)">
                                      <p:cBhvr>
                                        <p:cTn id="43" dur="500"/>
                                        <p:tgtEl>
                                          <p:spTgt spid="2">
                                            <p:txEl>
                                              <p:pRg st="9" end="9"/>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2">
                                            <p:txEl>
                                              <p:pRg st="10" end="10"/>
                                            </p:txEl>
                                          </p:spTgt>
                                        </p:tgtEl>
                                        <p:attrNameLst>
                                          <p:attrName>style.visibility</p:attrName>
                                        </p:attrNameLst>
                                      </p:cBhvr>
                                      <p:to>
                                        <p:strVal val="visible"/>
                                      </p:to>
                                    </p:set>
                                    <p:animEffect transition="in" filter="wipe(down)">
                                      <p:cBhvr>
                                        <p:cTn id="46"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8" name="Picture 5" descr="C:\Users\Lenovo\AppData\Roaming\Tencent\Users\420160279\QQ\WinTemp\RichOle\CJZD%Y8$HEL6@`Y[_WRRUBR.png"/>
          <p:cNvPicPr>
            <a:picLocks noChangeAspect="1"/>
          </p:cNvPicPr>
          <p:nvPr/>
        </p:nvPicPr>
        <p:blipFill>
          <a:blip r:embed="rId3"/>
          <a:stretch>
            <a:fillRect/>
          </a:stretch>
        </p:blipFill>
        <p:spPr>
          <a:xfrm>
            <a:off x="984885" y="690880"/>
            <a:ext cx="6163945" cy="2025015"/>
          </a:xfrm>
          <a:prstGeom prst="rect">
            <a:avLst/>
          </a:prstGeom>
          <a:noFill/>
          <a:ln w="9525">
            <a:noFill/>
          </a:ln>
        </p:spPr>
      </p:pic>
      <p:pic>
        <p:nvPicPr>
          <p:cNvPr id="36867" name="Picture 4"/>
          <p:cNvPicPr>
            <a:picLocks noChangeAspect="1"/>
          </p:cNvPicPr>
          <p:nvPr/>
        </p:nvPicPr>
        <p:blipFill>
          <a:blip r:embed="rId4"/>
          <a:stretch>
            <a:fillRect/>
          </a:stretch>
        </p:blipFill>
        <p:spPr>
          <a:xfrm>
            <a:off x="1043608" y="2859782"/>
            <a:ext cx="6237605" cy="2143125"/>
          </a:xfrm>
          <a:prstGeom prst="rect">
            <a:avLst/>
          </a:prstGeom>
          <a:noFill/>
          <a:ln w="9525">
            <a:noFill/>
          </a:ln>
        </p:spPr>
      </p:pic>
      <p:sp>
        <p:nvSpPr>
          <p:cNvPr id="4"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4.1.5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静态成员函数</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6868"/>
                                        </p:tgtEl>
                                        <p:attrNameLst>
                                          <p:attrName>style.visibility</p:attrName>
                                        </p:attrNameLst>
                                      </p:cBhvr>
                                      <p:to>
                                        <p:strVal val="visible"/>
                                      </p:to>
                                    </p:set>
                                    <p:animEffect transition="in" filter="wipe(down)">
                                      <p:cBhvr>
                                        <p:cTn id="16" dur="500"/>
                                        <p:tgtEl>
                                          <p:spTgt spid="3686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6867"/>
                                        </p:tgtEl>
                                        <p:attrNameLst>
                                          <p:attrName>style.visibility</p:attrName>
                                        </p:attrNameLst>
                                      </p:cBhvr>
                                      <p:to>
                                        <p:strVal val="visible"/>
                                      </p:to>
                                    </p:set>
                                    <p:animEffect transition="in" filter="wipe(down)">
                                      <p:cBhvr>
                                        <p:cTn id="21" dur="500"/>
                                        <p:tgtEl>
                                          <p:spTgt spid="36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7870" y="696595"/>
            <a:ext cx="7668260" cy="4327338"/>
          </a:xfrm>
          <a:prstGeom prst="rect">
            <a:avLst/>
          </a:prstGeom>
          <a:noFill/>
        </p:spPr>
        <p:txBody>
          <a:bodyPr wrap="square" rtlCol="0">
            <a:spAutoFit/>
          </a:bodyPr>
          <a:lstStyle/>
          <a:p>
            <a:pPr marL="0"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仿宋" panose="02010609060101010101" pitchFamily="49" charset="-122"/>
                <a:ea typeface="仿宋" panose="02010609060101010101" pitchFamily="49" charset="-122"/>
                <a:sym typeface="+mn-ea"/>
              </a:rPr>
              <a:t>【例</a:t>
            </a:r>
            <a:r>
              <a:rPr lang="en-US" altLang="zh-CN" sz="2400" b="1" noProof="0" dirty="0">
                <a:ln>
                  <a:noFill/>
                </a:ln>
                <a:effectLst/>
                <a:uLnTx/>
                <a:uFillTx/>
                <a:latin typeface="仿宋" panose="02010609060101010101" pitchFamily="49" charset="-122"/>
                <a:ea typeface="仿宋" panose="02010609060101010101" pitchFamily="49" charset="-122"/>
                <a:sym typeface="+mn-ea"/>
              </a:rPr>
              <a:t>4-5</a:t>
            </a:r>
            <a:r>
              <a:rPr lang="zh-CN" altLang="zh-CN" sz="2400" b="1" noProof="0" dirty="0">
                <a:ln>
                  <a:noFill/>
                </a:ln>
                <a:effectLst/>
                <a:uLnTx/>
                <a:uFillTx/>
                <a:latin typeface="仿宋" panose="02010609060101010101" pitchFamily="49" charset="-122"/>
                <a:ea typeface="仿宋" panose="02010609060101010101" pitchFamily="49" charset="-122"/>
                <a:sym typeface="+mn-ea"/>
              </a:rPr>
              <a:t>】静态成员函数应用举例。</a:t>
            </a:r>
            <a:endParaRPr kumimoji="0" lang="zh-CN"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Student                    </a:t>
            </a:r>
            <a:r>
              <a:rPr lang="nb-NO" altLang="zh-CN" sz="2000" b="1" i="1" noProof="0" dirty="0">
                <a:ln>
                  <a:noFill/>
                </a:ln>
                <a:effectLst/>
                <a:uLnTx/>
                <a:uFillTx/>
                <a:latin typeface="+mn-ea"/>
                <a:sym typeface="+mn-ea"/>
              </a:rPr>
              <a:t>  //</a:t>
            </a:r>
            <a:r>
              <a:rPr lang="zh-CN" altLang="zh-CN" sz="2000" b="1" i="1" noProof="0" dirty="0">
                <a:ln>
                  <a:noFill/>
                </a:ln>
                <a:effectLst/>
                <a:uLnTx/>
                <a:uFillTx/>
                <a:latin typeface="+mn-ea"/>
                <a:sym typeface="+mn-ea"/>
              </a:rPr>
              <a:t>定义</a:t>
            </a:r>
            <a:r>
              <a:rPr lang="nb-NO" altLang="zh-CN" sz="2000" b="1" i="1" noProof="0" dirty="0">
                <a:ln>
                  <a:noFill/>
                </a:ln>
                <a:effectLst/>
                <a:uLnTx/>
                <a:uFillTx/>
                <a:latin typeface="+mn-ea"/>
                <a:sym typeface="+mn-ea"/>
              </a:rPr>
              <a:t>Student</a:t>
            </a:r>
            <a:r>
              <a:rPr lang="zh-CN" altLang="zh-CN" sz="2000" b="1" i="1" noProof="0" dirty="0">
                <a:ln>
                  <a:noFill/>
                </a:ln>
                <a:effectLst/>
                <a:uLnTx/>
                <a:uFillTx/>
                <a:latin typeface="+mn-ea"/>
                <a:sym typeface="+mn-ea"/>
              </a:rPr>
              <a:t>类</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num;</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age;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float score;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static float sum;             </a:t>
            </a:r>
            <a:r>
              <a:rPr lang="nb-NO" altLang="zh-CN" sz="2000" b="1" i="1" noProof="0" dirty="0">
                <a:ln>
                  <a:noFill/>
                </a:ln>
                <a:solidFill>
                  <a:srgbClr val="FF0000"/>
                </a:solidFill>
                <a:effectLst/>
                <a:uLnTx/>
                <a:uFillTx/>
                <a:latin typeface="+mn-ea"/>
                <a:sym typeface="+mn-ea"/>
              </a:rPr>
              <a:t>//</a:t>
            </a:r>
            <a:r>
              <a:rPr lang="zh-CN" altLang="zh-CN" sz="2000" b="1" i="1" noProof="0" dirty="0">
                <a:ln>
                  <a:noFill/>
                </a:ln>
                <a:solidFill>
                  <a:srgbClr val="FF0000"/>
                </a:solidFill>
                <a:effectLst/>
                <a:uLnTx/>
                <a:uFillTx/>
                <a:latin typeface="+mn-ea"/>
                <a:sym typeface="+mn-ea"/>
              </a:rPr>
              <a:t>静态数据成员</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    static int count;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静态数据成员</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public</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Student(int n,int a,float s):num(n),age(a),score(s){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定义构造函数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void total(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static float average( )</a:t>
            </a:r>
            <a:r>
              <a:rPr lang="nb-NO" altLang="zh-CN" sz="2000" b="1" noProof="0" dirty="0">
                <a:ln>
                  <a:noFill/>
                </a:ln>
                <a:effectLst/>
                <a:uLnTx/>
                <a:uFillTx/>
                <a:latin typeface="+mn-ea"/>
                <a:sym typeface="+mn-ea"/>
              </a:rPr>
              <a:t>;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声明静态成员函数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en-US"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
        <p:nvSpPr>
          <p:cNvPr id="3"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4.1.5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静态成员函数</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3"/>
                                        </p:tgtEl>
                                        <p:attrNameLst>
                                          <p:attrName>ppt_y</p:attrName>
                                        </p:attrNameLst>
                                      </p:cBhvr>
                                      <p:tavLst>
                                        <p:tav tm="0">
                                          <p:val>
                                            <p:strVal val="#ppt_y"/>
                                          </p:val>
                                        </p:tav>
                                        <p:tav tm="100000">
                                          <p:val>
                                            <p:strVal val="#ppt_y"/>
                                          </p:val>
                                        </p:tav>
                                      </p:tavLst>
                                    </p:anim>
                                    <p:anim calcmode="lin" valueType="num">
                                      <p:cBhvr>
                                        <p:cTn id="15"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7870" y="696595"/>
            <a:ext cx="7668260" cy="4461510"/>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Student::total()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定义非静态成员函数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sum+=score;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计算总分</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count++;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累统计总人数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float  Student::average( )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定义静态成员函数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return(sum/count);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float Student::sum=0;      </a:t>
            </a:r>
            <a:r>
              <a:rPr lang="nb-NO" altLang="zh-CN" sz="2000" b="1" i="1" noProof="0" dirty="0">
                <a:ln>
                  <a:noFill/>
                </a:ln>
                <a:solidFill>
                  <a:srgbClr val="FF0000"/>
                </a:solidFill>
                <a:effectLst/>
                <a:uLnTx/>
                <a:uFillTx/>
                <a:latin typeface="+mn-ea"/>
                <a:sym typeface="+mn-ea"/>
              </a:rPr>
              <a:t>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对静态数据成员初始化</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int Student::count=0;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对静态数据成员初始化</a:t>
            </a:r>
            <a:endParaRPr lang="en-US"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
        <p:nvSpPr>
          <p:cNvPr id="3"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4.1.5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静态成员函数</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3"/>
                                        </p:tgtEl>
                                        <p:attrNameLst>
                                          <p:attrName>ppt_y</p:attrName>
                                        </p:attrNameLst>
                                      </p:cBhvr>
                                      <p:tavLst>
                                        <p:tav tm="0">
                                          <p:val>
                                            <p:strVal val="#ppt_y"/>
                                          </p:val>
                                        </p:tav>
                                        <p:tav tm="100000">
                                          <p:val>
                                            <p:strVal val="#ppt_y"/>
                                          </p:val>
                                        </p:tav>
                                      </p:tavLst>
                                    </p:anim>
                                    <p:anim calcmode="lin" valueType="num">
                                      <p:cBhvr>
                                        <p:cTn id="15"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7870" y="680556"/>
            <a:ext cx="7668260" cy="4721292"/>
          </a:xfrm>
          <a:prstGeom prst="rect">
            <a:avLst/>
          </a:prstGeom>
          <a:noFill/>
        </p:spPr>
        <p:txBody>
          <a:bodyPr wrap="square" rtlCol="0">
            <a:spAutoFit/>
          </a:bodyPr>
          <a:lstStyle/>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int main( )</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r>
              <a:rPr lang="nb-NO" altLang="zh-CN" sz="1600" b="1" noProof="0" dirty="0" smtClean="0">
                <a:ln>
                  <a:noFill/>
                </a:ln>
                <a:effectLst/>
                <a:uLnTx/>
                <a:uFillTx/>
                <a:latin typeface="+mn-ea"/>
                <a:sym typeface="+mn-ea"/>
              </a:rPr>
              <a:t>  Student </a:t>
            </a:r>
            <a:r>
              <a:rPr lang="nb-NO" altLang="zh-CN" sz="1600" b="1" noProof="0" dirty="0">
                <a:ln>
                  <a:noFill/>
                </a:ln>
                <a:effectLst/>
                <a:uLnTx/>
                <a:uFillTx/>
                <a:latin typeface="+mn-ea"/>
                <a:sym typeface="+mn-ea"/>
              </a:rPr>
              <a:t>stu[10]={               </a:t>
            </a:r>
            <a:r>
              <a:rPr lang="nb-NO" altLang="zh-CN" sz="1600" b="1" i="1" noProof="0" dirty="0">
                <a:ln>
                  <a:noFill/>
                </a:ln>
                <a:effectLst/>
                <a:uLnTx/>
                <a:uFillTx/>
                <a:latin typeface="+mn-ea"/>
                <a:sym typeface="+mn-ea"/>
              </a:rPr>
              <a:t>//</a:t>
            </a:r>
            <a:r>
              <a:rPr lang="zh-CN" altLang="zh-CN" sz="1600" b="1" i="1" noProof="0" dirty="0">
                <a:ln>
                  <a:noFill/>
                </a:ln>
                <a:effectLst/>
                <a:uLnTx/>
                <a:uFillTx/>
                <a:latin typeface="+mn-ea"/>
                <a:sym typeface="+mn-ea"/>
              </a:rPr>
              <a:t>定义对象数组并初始化</a:t>
            </a:r>
            <a:endParaRPr kumimoji="0" lang="zh-CN" altLang="zh-CN" sz="1400" b="1" i="1"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r>
              <a:rPr lang="nb-NO" altLang="zh-CN" sz="1600" b="1" noProof="0" dirty="0" smtClean="0">
                <a:ln>
                  <a:noFill/>
                </a:ln>
                <a:effectLst/>
                <a:uLnTx/>
                <a:uFillTx/>
                <a:latin typeface="+mn-ea"/>
                <a:sym typeface="+mn-ea"/>
              </a:rPr>
              <a:t>	Student(10010,18,93</a:t>
            </a:r>
            <a:r>
              <a:rPr lang="nb-NO" altLang="zh-CN" sz="1600" b="1" noProof="0" dirty="0">
                <a:ln>
                  <a:noFill/>
                </a:ln>
                <a:effectLst/>
                <a:uLnTx/>
                <a:uFillTx/>
                <a:latin typeface="+mn-ea"/>
                <a:sym typeface="+mn-ea"/>
              </a:rPr>
              <a:t>),</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smtClean="0">
                <a:ln>
                  <a:noFill/>
                </a:ln>
                <a:effectLst/>
                <a:uLnTx/>
                <a:uFillTx/>
                <a:latin typeface="+mn-ea"/>
                <a:sym typeface="+mn-ea"/>
              </a:rPr>
              <a:t>	Student(10020,19,68</a:t>
            </a:r>
            <a:r>
              <a:rPr lang="nb-NO" altLang="zh-CN" sz="1600" b="1" noProof="0" dirty="0">
                <a:ln>
                  <a:noFill/>
                </a:ln>
                <a:effectLst/>
                <a:uLnTx/>
                <a:uFillTx/>
                <a:latin typeface="+mn-ea"/>
                <a:sym typeface="+mn-ea"/>
              </a:rPr>
              <a:t>),</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r>
              <a:rPr lang="nb-NO" altLang="zh-CN" sz="1600" b="1" noProof="0" dirty="0" smtClean="0">
                <a:ln>
                  <a:noFill/>
                </a:ln>
                <a:effectLst/>
                <a:uLnTx/>
                <a:uFillTx/>
                <a:latin typeface="+mn-ea"/>
                <a:sym typeface="+mn-ea"/>
              </a:rPr>
              <a:t>	Student(10030,19,79</a:t>
            </a:r>
            <a:r>
              <a:rPr lang="nb-NO" altLang="zh-CN" sz="1600" b="1" noProof="0" dirty="0">
                <a:ln>
                  <a:noFill/>
                </a:ln>
                <a:effectLst/>
                <a:uLnTx/>
                <a:uFillTx/>
                <a:latin typeface="+mn-ea"/>
                <a:sym typeface="+mn-ea"/>
              </a:rPr>
              <a:t>),</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r>
              <a:rPr lang="nb-NO" altLang="zh-CN" sz="1600" b="1" noProof="0" dirty="0" smtClean="0">
                <a:ln>
                  <a:noFill/>
                </a:ln>
                <a:effectLst/>
                <a:uLnTx/>
                <a:uFillTx/>
                <a:latin typeface="+mn-ea"/>
                <a:sym typeface="+mn-ea"/>
              </a:rPr>
              <a:t>	Student(10040,19,82</a:t>
            </a:r>
            <a:r>
              <a:rPr lang="nb-NO" altLang="zh-CN" sz="1600" b="1" noProof="0" dirty="0">
                <a:ln>
                  <a:noFill/>
                </a:ln>
                <a:effectLst/>
                <a:uLnTx/>
                <a:uFillTx/>
                <a:latin typeface="+mn-ea"/>
                <a:sym typeface="+mn-ea"/>
              </a:rPr>
              <a:t>),</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r>
              <a:rPr lang="nb-NO" altLang="zh-CN" sz="1600" b="1" noProof="0" dirty="0" smtClean="0">
                <a:ln>
                  <a:noFill/>
                </a:ln>
                <a:effectLst/>
                <a:uLnTx/>
                <a:uFillTx/>
                <a:latin typeface="+mn-ea"/>
                <a:sym typeface="+mn-ea"/>
              </a:rPr>
              <a:t>	Student(10050,17,62</a:t>
            </a:r>
            <a:r>
              <a:rPr lang="nb-NO" altLang="zh-CN" sz="1600" b="1" noProof="0" dirty="0">
                <a:ln>
                  <a:noFill/>
                </a:ln>
                <a:effectLst/>
                <a:uLnTx/>
                <a:uFillTx/>
                <a:latin typeface="+mn-ea"/>
                <a:sym typeface="+mn-ea"/>
              </a:rPr>
              <a:t>),</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r>
              <a:rPr lang="nb-NO" altLang="zh-CN" sz="1600" b="1" noProof="0" dirty="0" smtClean="0">
                <a:ln>
                  <a:noFill/>
                </a:ln>
                <a:effectLst/>
                <a:uLnTx/>
                <a:uFillTx/>
                <a:latin typeface="+mn-ea"/>
                <a:sym typeface="+mn-ea"/>
              </a:rPr>
              <a:t>	Student(10060,19,86</a:t>
            </a:r>
            <a:r>
              <a:rPr lang="nb-NO" altLang="zh-CN" sz="1600" b="1" noProof="0" dirty="0">
                <a:ln>
                  <a:noFill/>
                </a:ln>
                <a:effectLst/>
                <a:uLnTx/>
                <a:uFillTx/>
                <a:latin typeface="+mn-ea"/>
                <a:sym typeface="+mn-ea"/>
              </a:rPr>
              <a:t>),</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r>
              <a:rPr lang="nb-NO" altLang="zh-CN" sz="1600" b="1" noProof="0" dirty="0" smtClean="0">
                <a:ln>
                  <a:noFill/>
                </a:ln>
                <a:effectLst/>
                <a:uLnTx/>
                <a:uFillTx/>
                <a:latin typeface="+mn-ea"/>
                <a:sym typeface="+mn-ea"/>
              </a:rPr>
              <a:t>	Student(10070,20,72</a:t>
            </a:r>
            <a:r>
              <a:rPr lang="nb-NO" altLang="zh-CN" sz="1600" b="1" noProof="0" dirty="0">
                <a:ln>
                  <a:noFill/>
                </a:ln>
                <a:effectLst/>
                <a:uLnTx/>
                <a:uFillTx/>
                <a:latin typeface="+mn-ea"/>
                <a:sym typeface="+mn-ea"/>
              </a:rPr>
              <a:t>),</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r>
              <a:rPr lang="nb-NO" altLang="zh-CN" sz="1600" b="1" noProof="0" dirty="0" smtClean="0">
                <a:ln>
                  <a:noFill/>
                </a:ln>
                <a:effectLst/>
                <a:uLnTx/>
                <a:uFillTx/>
                <a:latin typeface="+mn-ea"/>
                <a:sym typeface="+mn-ea"/>
              </a:rPr>
              <a:t>	Student(10080,19,87</a:t>
            </a:r>
            <a:r>
              <a:rPr lang="nb-NO" altLang="zh-CN" sz="1600" b="1" noProof="0" dirty="0">
                <a:ln>
                  <a:noFill/>
                </a:ln>
                <a:effectLst/>
                <a:uLnTx/>
                <a:uFillTx/>
                <a:latin typeface="+mn-ea"/>
                <a:sym typeface="+mn-ea"/>
              </a:rPr>
              <a:t>),</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r>
              <a:rPr lang="nb-NO" altLang="zh-CN" sz="1600" b="1" noProof="0" dirty="0" smtClean="0">
                <a:ln>
                  <a:noFill/>
                </a:ln>
                <a:effectLst/>
                <a:uLnTx/>
                <a:uFillTx/>
                <a:latin typeface="+mn-ea"/>
                <a:sym typeface="+mn-ea"/>
              </a:rPr>
              <a:t>	Student(10090,19,65</a:t>
            </a:r>
            <a:r>
              <a:rPr lang="nb-NO" altLang="zh-CN" sz="1600" b="1" noProof="0" dirty="0">
                <a:ln>
                  <a:noFill/>
                </a:ln>
                <a:effectLst/>
                <a:uLnTx/>
                <a:uFillTx/>
                <a:latin typeface="+mn-ea"/>
                <a:sym typeface="+mn-ea"/>
              </a:rPr>
              <a:t>),</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r>
              <a:rPr lang="nb-NO" altLang="zh-CN" sz="1600" b="1" noProof="0" dirty="0" smtClean="0">
                <a:ln>
                  <a:noFill/>
                </a:ln>
                <a:effectLst/>
                <a:uLnTx/>
                <a:uFillTx/>
                <a:latin typeface="+mn-ea"/>
                <a:sym typeface="+mn-ea"/>
              </a:rPr>
              <a:t>	Student(10100,20,98</a:t>
            </a:r>
            <a:r>
              <a:rPr lang="nb-NO" altLang="zh-CN" sz="1600" b="1" noProof="0" dirty="0">
                <a:ln>
                  <a:noFill/>
                </a:ln>
                <a:effectLst/>
                <a:uLnTx/>
                <a:uFillTx/>
                <a:latin typeface="+mn-ea"/>
                <a:sym typeface="+mn-ea"/>
              </a:rPr>
              <a:t>)</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smtClean="0">
                <a:ln>
                  <a:noFill/>
                </a:ln>
                <a:effectLst/>
                <a:uLnTx/>
                <a:uFillTx/>
                <a:latin typeface="+mn-ea"/>
                <a:sym typeface="+mn-ea"/>
              </a:rPr>
              <a:t>    int </a:t>
            </a:r>
            <a:r>
              <a:rPr lang="nb-NO" altLang="zh-CN" sz="1600" b="1" noProof="0" dirty="0">
                <a:ln>
                  <a:noFill/>
                </a:ln>
                <a:effectLst/>
                <a:uLnTx/>
                <a:uFillTx/>
                <a:latin typeface="+mn-ea"/>
                <a:sym typeface="+mn-ea"/>
              </a:rPr>
              <a:t>n;</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smtClean="0">
                <a:ln>
                  <a:noFill/>
                </a:ln>
                <a:effectLst/>
                <a:uLnTx/>
                <a:uFillTx/>
                <a:latin typeface="+mn-ea"/>
                <a:sym typeface="+mn-ea"/>
              </a:rPr>
              <a:t>    cout</a:t>
            </a:r>
            <a:r>
              <a:rPr lang="nb-NO" altLang="zh-CN" sz="1600" b="1" noProof="0" dirty="0">
                <a:ln>
                  <a:noFill/>
                </a:ln>
                <a:effectLst/>
                <a:uLnTx/>
                <a:uFillTx/>
                <a:latin typeface="+mn-ea"/>
                <a:sym typeface="+mn-ea"/>
              </a:rPr>
              <a:t>&lt;&lt;"</a:t>
            </a:r>
            <a:r>
              <a:rPr lang="zh-CN" altLang="zh-CN" sz="1600" b="1" noProof="0" dirty="0">
                <a:ln>
                  <a:noFill/>
                </a:ln>
                <a:effectLst/>
                <a:uLnTx/>
                <a:uFillTx/>
                <a:latin typeface="+mn-ea"/>
                <a:sym typeface="+mn-ea"/>
              </a:rPr>
              <a:t>请输入学生个数</a:t>
            </a:r>
            <a:r>
              <a:rPr lang="nb-NO" altLang="zh-CN" sz="1600" b="1" noProof="0" dirty="0">
                <a:ln>
                  <a:noFill/>
                </a:ln>
                <a:effectLst/>
                <a:uLnTx/>
                <a:uFillTx/>
                <a:latin typeface="+mn-ea"/>
                <a:sym typeface="+mn-ea"/>
              </a:rPr>
              <a:t>(1--10):";</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smtClean="0">
                <a:ln>
                  <a:noFill/>
                </a:ln>
                <a:effectLst/>
                <a:uLnTx/>
                <a:uFillTx/>
                <a:latin typeface="+mn-ea"/>
                <a:sym typeface="+mn-ea"/>
              </a:rPr>
              <a:t>    cin</a:t>
            </a:r>
            <a:r>
              <a:rPr lang="nb-NO" altLang="zh-CN" sz="1600" b="1" noProof="0" dirty="0">
                <a:ln>
                  <a:noFill/>
                </a:ln>
                <a:effectLst/>
                <a:uLnTx/>
                <a:uFillTx/>
                <a:latin typeface="+mn-ea"/>
                <a:sym typeface="+mn-ea"/>
              </a:rPr>
              <a:t>&gt;&gt;n;   </a:t>
            </a:r>
            <a:r>
              <a:rPr lang="nb-NO" altLang="zh-CN" sz="1600" b="1" noProof="0" dirty="0" smtClean="0">
                <a:ln>
                  <a:noFill/>
                </a:ln>
                <a:effectLst/>
                <a:uLnTx/>
                <a:uFillTx/>
                <a:latin typeface="+mn-ea"/>
                <a:sym typeface="+mn-ea"/>
              </a:rPr>
              <a:t>         </a:t>
            </a:r>
            <a:r>
              <a:rPr lang="nb-NO" altLang="zh-CN" sz="1600" b="1" i="1" noProof="0" dirty="0">
                <a:ln>
                  <a:noFill/>
                </a:ln>
                <a:effectLst/>
                <a:uLnTx/>
                <a:uFillTx/>
                <a:latin typeface="+mn-ea"/>
                <a:sym typeface="+mn-ea"/>
              </a:rPr>
              <a:t>//</a:t>
            </a:r>
            <a:r>
              <a:rPr lang="zh-CN" altLang="zh-CN" sz="1600" b="1" i="1" noProof="0" dirty="0">
                <a:ln>
                  <a:noFill/>
                </a:ln>
                <a:effectLst/>
                <a:uLnTx/>
                <a:uFillTx/>
                <a:latin typeface="+mn-ea"/>
                <a:sym typeface="+mn-ea"/>
              </a:rPr>
              <a:t>输入需要求前面多少名学生的平均成绩</a:t>
            </a:r>
            <a:endParaRPr kumimoji="0" lang="zh-CN" altLang="zh-CN" sz="1400" b="1" i="1"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smtClean="0">
                <a:ln>
                  <a:noFill/>
                </a:ln>
                <a:effectLst/>
                <a:uLnTx/>
                <a:uFillTx/>
                <a:latin typeface="+mn-ea"/>
                <a:sym typeface="+mn-ea"/>
              </a:rPr>
              <a:t>    for(int </a:t>
            </a:r>
            <a:r>
              <a:rPr lang="nb-NO" altLang="zh-CN" sz="1600" b="1" noProof="0" dirty="0">
                <a:ln>
                  <a:noFill/>
                </a:ln>
                <a:effectLst/>
                <a:uLnTx/>
                <a:uFillTx/>
                <a:latin typeface="+mn-ea"/>
                <a:sym typeface="+mn-ea"/>
              </a:rPr>
              <a:t>i=0;i&lt;n;i++)                  </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r>
              <a:rPr lang="nb-NO" altLang="zh-CN" sz="1600" b="1" noProof="0" dirty="0" smtClean="0">
                <a:ln>
                  <a:noFill/>
                </a:ln>
                <a:effectLst/>
                <a:uLnTx/>
                <a:uFillTx/>
                <a:latin typeface="+mn-ea"/>
                <a:sym typeface="+mn-ea"/>
              </a:rPr>
              <a:t>     stu[i</a:t>
            </a:r>
            <a:r>
              <a:rPr lang="nb-NO" altLang="zh-CN" sz="1600" b="1" noProof="0" dirty="0">
                <a:ln>
                  <a:noFill/>
                </a:ln>
                <a:effectLst/>
                <a:uLnTx/>
                <a:uFillTx/>
                <a:latin typeface="+mn-ea"/>
                <a:sym typeface="+mn-ea"/>
              </a:rPr>
              <a:t>].total( );</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smtClean="0">
                <a:ln>
                  <a:noFill/>
                </a:ln>
                <a:effectLst/>
                <a:uLnTx/>
                <a:uFillTx/>
                <a:latin typeface="+mn-ea"/>
                <a:sym typeface="+mn-ea"/>
              </a:rPr>
              <a:t>    cout</a:t>
            </a:r>
            <a:r>
              <a:rPr lang="nb-NO" altLang="zh-CN" sz="1600" b="1" noProof="0" dirty="0">
                <a:ln>
                  <a:noFill/>
                </a:ln>
                <a:effectLst/>
                <a:uLnTx/>
                <a:uFillTx/>
                <a:latin typeface="+mn-ea"/>
                <a:sym typeface="+mn-ea"/>
              </a:rPr>
              <a:t>&lt;&lt; n&lt;&lt;"</a:t>
            </a:r>
            <a:r>
              <a:rPr lang="zh-CN" altLang="zh-CN" sz="1600" b="1" noProof="0" dirty="0">
                <a:ln>
                  <a:noFill/>
                </a:ln>
                <a:effectLst/>
                <a:uLnTx/>
                <a:uFillTx/>
                <a:latin typeface="+mn-ea"/>
                <a:sym typeface="+mn-ea"/>
              </a:rPr>
              <a:t>位学生的平均成绩为</a:t>
            </a:r>
            <a:r>
              <a:rPr lang="nb-NO" altLang="zh-CN" sz="1600" b="1" noProof="0" dirty="0">
                <a:ln>
                  <a:noFill/>
                </a:ln>
                <a:effectLst/>
                <a:uLnTx/>
                <a:uFillTx/>
                <a:latin typeface="+mn-ea"/>
                <a:sym typeface="+mn-ea"/>
              </a:rPr>
              <a:t> "&lt;&lt;</a:t>
            </a:r>
            <a:r>
              <a:rPr lang="nb-NO" altLang="zh-CN" sz="1600" b="1" noProof="0" dirty="0">
                <a:ln>
                  <a:noFill/>
                </a:ln>
                <a:solidFill>
                  <a:srgbClr val="FF0000"/>
                </a:solidFill>
                <a:effectLst/>
                <a:uLnTx/>
                <a:uFillTx/>
                <a:latin typeface="+mn-ea"/>
                <a:sym typeface="+mn-ea"/>
              </a:rPr>
              <a:t>Student::average( )&lt;&lt;</a:t>
            </a:r>
            <a:r>
              <a:rPr lang="nb-NO" altLang="zh-CN" sz="1600" b="1" noProof="0" dirty="0">
                <a:ln>
                  <a:noFill/>
                </a:ln>
                <a:effectLst/>
                <a:uLnTx/>
                <a:uFillTx/>
                <a:latin typeface="+mn-ea"/>
                <a:sym typeface="+mn-ea"/>
              </a:rPr>
              <a:t>endl; </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i="1" noProof="0" dirty="0" smtClean="0">
                <a:ln>
                  <a:noFill/>
                </a:ln>
                <a:effectLst/>
                <a:uLnTx/>
                <a:uFillTx/>
                <a:latin typeface="+mn-ea"/>
                <a:sym typeface="+mn-ea"/>
              </a:rPr>
              <a:t>    //</a:t>
            </a:r>
            <a:r>
              <a:rPr lang="zh-CN" altLang="zh-CN" sz="1600" b="1" i="1" noProof="0" dirty="0">
                <a:ln>
                  <a:noFill/>
                </a:ln>
                <a:effectLst/>
                <a:uLnTx/>
                <a:uFillTx/>
                <a:latin typeface="+mn-ea"/>
                <a:sym typeface="+mn-ea"/>
              </a:rPr>
              <a:t>调用静态成员函数</a:t>
            </a:r>
            <a:endParaRPr kumimoji="0" lang="zh-CN" altLang="zh-CN" sz="1400" b="1" i="1"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smtClean="0">
                <a:ln>
                  <a:noFill/>
                </a:ln>
                <a:effectLst/>
                <a:uLnTx/>
                <a:uFillTx/>
                <a:latin typeface="+mn-ea"/>
                <a:sym typeface="+mn-ea"/>
              </a:rPr>
              <a:t>    return </a:t>
            </a:r>
            <a:r>
              <a:rPr lang="nb-NO" altLang="zh-CN" sz="1600" b="1" noProof="0" dirty="0">
                <a:ln>
                  <a:noFill/>
                </a:ln>
                <a:effectLst/>
                <a:uLnTx/>
                <a:uFillTx/>
                <a:latin typeface="+mn-ea"/>
                <a:sym typeface="+mn-ea"/>
              </a:rPr>
              <a:t>0;</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a:t>
            </a:r>
            <a:endParaRPr lang="nb-NO" altLang="zh-CN" sz="1600" b="1" noProof="0" dirty="0">
              <a:ln>
                <a:noFill/>
              </a:ln>
              <a:solidFill>
                <a:srgbClr val="FF0000"/>
              </a:solidFill>
              <a:effectLst/>
              <a:uLnTx/>
              <a:uFillTx/>
              <a:latin typeface="+mn-ea"/>
              <a:ea typeface="仿宋" panose="02010609060101010101" pitchFamily="49" charset="-122"/>
              <a:sym typeface="+mn-ea"/>
            </a:endParaRPr>
          </a:p>
        </p:txBody>
      </p:sp>
      <p:sp>
        <p:nvSpPr>
          <p:cNvPr id="3"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4.1.5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静态成员函数</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wipe(down)">
                                      <p:cBhvr>
                                        <p:cTn id="16" dur="500"/>
                                        <p:tgtEl>
                                          <p:spTgt spid="2">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wipe(down)">
                                      <p:cBhvr>
                                        <p:cTn id="19" dur="500"/>
                                        <p:tgtEl>
                                          <p:spTgt spid="2">
                                            <p:txEl>
                                              <p:pRg st="1" end="1"/>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wipe(down)">
                                      <p:cBhvr>
                                        <p:cTn id="22" dur="500"/>
                                        <p:tgtEl>
                                          <p:spTgt spid="2">
                                            <p:txEl>
                                              <p:pRg st="2" end="2"/>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wipe(down)">
                                      <p:cBhvr>
                                        <p:cTn id="25" dur="500"/>
                                        <p:tgtEl>
                                          <p:spTgt spid="2">
                                            <p:txEl>
                                              <p:pRg st="3" end="3"/>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wipe(down)">
                                      <p:cBhvr>
                                        <p:cTn id="28" dur="500"/>
                                        <p:tgtEl>
                                          <p:spTgt spid="2">
                                            <p:txEl>
                                              <p:pRg st="4" end="4"/>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wipe(down)">
                                      <p:cBhvr>
                                        <p:cTn id="31" dur="500"/>
                                        <p:tgtEl>
                                          <p:spTgt spid="2">
                                            <p:txEl>
                                              <p:pRg st="5" end="5"/>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2">
                                            <p:txEl>
                                              <p:pRg st="6" end="6"/>
                                            </p:txEl>
                                          </p:spTgt>
                                        </p:tgtEl>
                                        <p:attrNameLst>
                                          <p:attrName>style.visibility</p:attrName>
                                        </p:attrNameLst>
                                      </p:cBhvr>
                                      <p:to>
                                        <p:strVal val="visible"/>
                                      </p:to>
                                    </p:set>
                                    <p:animEffect transition="in" filter="wipe(down)">
                                      <p:cBhvr>
                                        <p:cTn id="34" dur="500"/>
                                        <p:tgtEl>
                                          <p:spTgt spid="2">
                                            <p:txEl>
                                              <p:pRg st="6" end="6"/>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wipe(down)">
                                      <p:cBhvr>
                                        <p:cTn id="37" dur="500"/>
                                        <p:tgtEl>
                                          <p:spTgt spid="2">
                                            <p:txEl>
                                              <p:pRg st="7" end="7"/>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2">
                                            <p:txEl>
                                              <p:pRg st="8" end="8"/>
                                            </p:txEl>
                                          </p:spTgt>
                                        </p:tgtEl>
                                        <p:attrNameLst>
                                          <p:attrName>style.visibility</p:attrName>
                                        </p:attrNameLst>
                                      </p:cBhvr>
                                      <p:to>
                                        <p:strVal val="visible"/>
                                      </p:to>
                                    </p:set>
                                    <p:animEffect transition="in" filter="wipe(down)">
                                      <p:cBhvr>
                                        <p:cTn id="40" dur="500"/>
                                        <p:tgtEl>
                                          <p:spTgt spid="2">
                                            <p:txEl>
                                              <p:pRg st="8" end="8"/>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Effect transition="in" filter="wipe(down)">
                                      <p:cBhvr>
                                        <p:cTn id="43" dur="500"/>
                                        <p:tgtEl>
                                          <p:spTgt spid="2">
                                            <p:txEl>
                                              <p:pRg st="9" end="9"/>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2">
                                            <p:txEl>
                                              <p:pRg st="10" end="10"/>
                                            </p:txEl>
                                          </p:spTgt>
                                        </p:tgtEl>
                                        <p:attrNameLst>
                                          <p:attrName>style.visibility</p:attrName>
                                        </p:attrNameLst>
                                      </p:cBhvr>
                                      <p:to>
                                        <p:strVal val="visible"/>
                                      </p:to>
                                    </p:set>
                                    <p:animEffect transition="in" filter="wipe(down)">
                                      <p:cBhvr>
                                        <p:cTn id="46" dur="500"/>
                                        <p:tgtEl>
                                          <p:spTgt spid="2">
                                            <p:txEl>
                                              <p:pRg st="10" end="10"/>
                                            </p:txEl>
                                          </p:spTgt>
                                        </p:tgtEl>
                                      </p:cBhvr>
                                    </p:animEffect>
                                  </p:childTnLst>
                                </p:cTn>
                              </p:par>
                              <p:par>
                                <p:cTn id="47" presetID="22" presetClass="entr" presetSubtype="4" fill="hold" nodeType="withEffect">
                                  <p:stCondLst>
                                    <p:cond delay="0"/>
                                  </p:stCondLst>
                                  <p:childTnLst>
                                    <p:set>
                                      <p:cBhvr>
                                        <p:cTn id="48" dur="1" fill="hold">
                                          <p:stCondLst>
                                            <p:cond delay="0"/>
                                          </p:stCondLst>
                                        </p:cTn>
                                        <p:tgtEl>
                                          <p:spTgt spid="2">
                                            <p:txEl>
                                              <p:pRg st="11" end="11"/>
                                            </p:txEl>
                                          </p:spTgt>
                                        </p:tgtEl>
                                        <p:attrNameLst>
                                          <p:attrName>style.visibility</p:attrName>
                                        </p:attrNameLst>
                                      </p:cBhvr>
                                      <p:to>
                                        <p:strVal val="visible"/>
                                      </p:to>
                                    </p:set>
                                    <p:animEffect transition="in" filter="wipe(down)">
                                      <p:cBhvr>
                                        <p:cTn id="49" dur="500"/>
                                        <p:tgtEl>
                                          <p:spTgt spid="2">
                                            <p:txEl>
                                              <p:pRg st="11" end="11"/>
                                            </p:txEl>
                                          </p:spTgt>
                                        </p:tgtEl>
                                      </p:cBhvr>
                                    </p:animEffect>
                                  </p:childTnLst>
                                </p:cTn>
                              </p:par>
                              <p:par>
                                <p:cTn id="50" presetID="22" presetClass="entr" presetSubtype="4" fill="hold" nodeType="withEffect">
                                  <p:stCondLst>
                                    <p:cond delay="0"/>
                                  </p:stCondLst>
                                  <p:childTnLst>
                                    <p:set>
                                      <p:cBhvr>
                                        <p:cTn id="51" dur="1" fill="hold">
                                          <p:stCondLst>
                                            <p:cond delay="0"/>
                                          </p:stCondLst>
                                        </p:cTn>
                                        <p:tgtEl>
                                          <p:spTgt spid="2">
                                            <p:txEl>
                                              <p:pRg st="12" end="12"/>
                                            </p:txEl>
                                          </p:spTgt>
                                        </p:tgtEl>
                                        <p:attrNameLst>
                                          <p:attrName>style.visibility</p:attrName>
                                        </p:attrNameLst>
                                      </p:cBhvr>
                                      <p:to>
                                        <p:strVal val="visible"/>
                                      </p:to>
                                    </p:set>
                                    <p:animEffect transition="in" filter="wipe(down)">
                                      <p:cBhvr>
                                        <p:cTn id="52" dur="500"/>
                                        <p:tgtEl>
                                          <p:spTgt spid="2">
                                            <p:txEl>
                                              <p:pRg st="12" end="12"/>
                                            </p:txEl>
                                          </p:spTgt>
                                        </p:tgtEl>
                                      </p:cBhvr>
                                    </p:animEffect>
                                  </p:childTnLst>
                                </p:cTn>
                              </p:par>
                              <p:par>
                                <p:cTn id="53" presetID="22" presetClass="entr" presetSubtype="4" fill="hold" nodeType="withEffect">
                                  <p:stCondLst>
                                    <p:cond delay="0"/>
                                  </p:stCondLst>
                                  <p:childTnLst>
                                    <p:set>
                                      <p:cBhvr>
                                        <p:cTn id="54" dur="1" fill="hold">
                                          <p:stCondLst>
                                            <p:cond delay="0"/>
                                          </p:stCondLst>
                                        </p:cTn>
                                        <p:tgtEl>
                                          <p:spTgt spid="2">
                                            <p:txEl>
                                              <p:pRg st="13" end="13"/>
                                            </p:txEl>
                                          </p:spTgt>
                                        </p:tgtEl>
                                        <p:attrNameLst>
                                          <p:attrName>style.visibility</p:attrName>
                                        </p:attrNameLst>
                                      </p:cBhvr>
                                      <p:to>
                                        <p:strVal val="visible"/>
                                      </p:to>
                                    </p:set>
                                    <p:animEffect transition="in" filter="wipe(down)">
                                      <p:cBhvr>
                                        <p:cTn id="55" dur="500"/>
                                        <p:tgtEl>
                                          <p:spTgt spid="2">
                                            <p:txEl>
                                              <p:pRg st="13" end="13"/>
                                            </p:txEl>
                                          </p:spTgt>
                                        </p:tgtEl>
                                      </p:cBhvr>
                                    </p:animEffect>
                                  </p:childTnLst>
                                </p:cTn>
                              </p:par>
                              <p:par>
                                <p:cTn id="56" presetID="22" presetClass="entr" presetSubtype="4" fill="hold" nodeType="withEffect">
                                  <p:stCondLst>
                                    <p:cond delay="0"/>
                                  </p:stCondLst>
                                  <p:childTnLst>
                                    <p:set>
                                      <p:cBhvr>
                                        <p:cTn id="57" dur="1" fill="hold">
                                          <p:stCondLst>
                                            <p:cond delay="0"/>
                                          </p:stCondLst>
                                        </p:cTn>
                                        <p:tgtEl>
                                          <p:spTgt spid="2">
                                            <p:txEl>
                                              <p:pRg st="14" end="14"/>
                                            </p:txEl>
                                          </p:spTgt>
                                        </p:tgtEl>
                                        <p:attrNameLst>
                                          <p:attrName>style.visibility</p:attrName>
                                        </p:attrNameLst>
                                      </p:cBhvr>
                                      <p:to>
                                        <p:strVal val="visible"/>
                                      </p:to>
                                    </p:set>
                                    <p:animEffect transition="in" filter="wipe(down)">
                                      <p:cBhvr>
                                        <p:cTn id="58" dur="500"/>
                                        <p:tgtEl>
                                          <p:spTgt spid="2">
                                            <p:txEl>
                                              <p:pRg st="14" end="14"/>
                                            </p:txEl>
                                          </p:spTgt>
                                        </p:tgtEl>
                                      </p:cBhvr>
                                    </p:animEffect>
                                  </p:childTnLst>
                                </p:cTn>
                              </p:par>
                              <p:par>
                                <p:cTn id="59" presetID="22" presetClass="entr" presetSubtype="4" fill="hold" nodeType="withEffect">
                                  <p:stCondLst>
                                    <p:cond delay="0"/>
                                  </p:stCondLst>
                                  <p:childTnLst>
                                    <p:set>
                                      <p:cBhvr>
                                        <p:cTn id="60" dur="1" fill="hold">
                                          <p:stCondLst>
                                            <p:cond delay="0"/>
                                          </p:stCondLst>
                                        </p:cTn>
                                        <p:tgtEl>
                                          <p:spTgt spid="2">
                                            <p:txEl>
                                              <p:pRg st="15" end="15"/>
                                            </p:txEl>
                                          </p:spTgt>
                                        </p:tgtEl>
                                        <p:attrNameLst>
                                          <p:attrName>style.visibility</p:attrName>
                                        </p:attrNameLst>
                                      </p:cBhvr>
                                      <p:to>
                                        <p:strVal val="visible"/>
                                      </p:to>
                                    </p:set>
                                    <p:animEffect transition="in" filter="wipe(down)">
                                      <p:cBhvr>
                                        <p:cTn id="61" dur="500"/>
                                        <p:tgtEl>
                                          <p:spTgt spid="2">
                                            <p:txEl>
                                              <p:pRg st="15" end="15"/>
                                            </p:txEl>
                                          </p:spTgt>
                                        </p:tgtEl>
                                      </p:cBhvr>
                                    </p:animEffect>
                                  </p:childTnLst>
                                </p:cTn>
                              </p:par>
                              <p:par>
                                <p:cTn id="62" presetID="22" presetClass="entr" presetSubtype="4" fill="hold" nodeType="withEffect">
                                  <p:stCondLst>
                                    <p:cond delay="0"/>
                                  </p:stCondLst>
                                  <p:childTnLst>
                                    <p:set>
                                      <p:cBhvr>
                                        <p:cTn id="63" dur="1" fill="hold">
                                          <p:stCondLst>
                                            <p:cond delay="0"/>
                                          </p:stCondLst>
                                        </p:cTn>
                                        <p:tgtEl>
                                          <p:spTgt spid="2">
                                            <p:txEl>
                                              <p:pRg st="16" end="16"/>
                                            </p:txEl>
                                          </p:spTgt>
                                        </p:tgtEl>
                                        <p:attrNameLst>
                                          <p:attrName>style.visibility</p:attrName>
                                        </p:attrNameLst>
                                      </p:cBhvr>
                                      <p:to>
                                        <p:strVal val="visible"/>
                                      </p:to>
                                    </p:set>
                                    <p:animEffect transition="in" filter="wipe(down)">
                                      <p:cBhvr>
                                        <p:cTn id="64" dur="500"/>
                                        <p:tgtEl>
                                          <p:spTgt spid="2">
                                            <p:txEl>
                                              <p:pRg st="16" end="16"/>
                                            </p:txEl>
                                          </p:spTgt>
                                        </p:tgtEl>
                                      </p:cBhvr>
                                    </p:animEffect>
                                  </p:childTnLst>
                                </p:cTn>
                              </p:par>
                              <p:par>
                                <p:cTn id="65" presetID="22" presetClass="entr" presetSubtype="4" fill="hold" nodeType="withEffect">
                                  <p:stCondLst>
                                    <p:cond delay="0"/>
                                  </p:stCondLst>
                                  <p:childTnLst>
                                    <p:set>
                                      <p:cBhvr>
                                        <p:cTn id="66" dur="1" fill="hold">
                                          <p:stCondLst>
                                            <p:cond delay="0"/>
                                          </p:stCondLst>
                                        </p:cTn>
                                        <p:tgtEl>
                                          <p:spTgt spid="2">
                                            <p:txEl>
                                              <p:pRg st="17" end="17"/>
                                            </p:txEl>
                                          </p:spTgt>
                                        </p:tgtEl>
                                        <p:attrNameLst>
                                          <p:attrName>style.visibility</p:attrName>
                                        </p:attrNameLst>
                                      </p:cBhvr>
                                      <p:to>
                                        <p:strVal val="visible"/>
                                      </p:to>
                                    </p:set>
                                    <p:animEffect transition="in" filter="wipe(down)">
                                      <p:cBhvr>
                                        <p:cTn id="67" dur="500"/>
                                        <p:tgtEl>
                                          <p:spTgt spid="2">
                                            <p:txEl>
                                              <p:pRg st="17" end="17"/>
                                            </p:txEl>
                                          </p:spTgt>
                                        </p:tgtEl>
                                      </p:cBhvr>
                                    </p:animEffect>
                                  </p:childTnLst>
                                </p:cTn>
                              </p:par>
                              <p:par>
                                <p:cTn id="68" presetID="22" presetClass="entr" presetSubtype="4" fill="hold" nodeType="withEffect">
                                  <p:stCondLst>
                                    <p:cond delay="0"/>
                                  </p:stCondLst>
                                  <p:childTnLst>
                                    <p:set>
                                      <p:cBhvr>
                                        <p:cTn id="69" dur="1" fill="hold">
                                          <p:stCondLst>
                                            <p:cond delay="0"/>
                                          </p:stCondLst>
                                        </p:cTn>
                                        <p:tgtEl>
                                          <p:spTgt spid="2">
                                            <p:txEl>
                                              <p:pRg st="18" end="18"/>
                                            </p:txEl>
                                          </p:spTgt>
                                        </p:tgtEl>
                                        <p:attrNameLst>
                                          <p:attrName>style.visibility</p:attrName>
                                        </p:attrNameLst>
                                      </p:cBhvr>
                                      <p:to>
                                        <p:strVal val="visible"/>
                                      </p:to>
                                    </p:set>
                                    <p:animEffect transition="in" filter="wipe(down)">
                                      <p:cBhvr>
                                        <p:cTn id="70" dur="500"/>
                                        <p:tgtEl>
                                          <p:spTgt spid="2">
                                            <p:txEl>
                                              <p:pRg st="18" end="18"/>
                                            </p:txEl>
                                          </p:spTgt>
                                        </p:tgtEl>
                                      </p:cBhvr>
                                    </p:animEffect>
                                  </p:childTnLst>
                                </p:cTn>
                              </p:par>
                              <p:par>
                                <p:cTn id="71" presetID="22" presetClass="entr" presetSubtype="4" fill="hold" nodeType="withEffect">
                                  <p:stCondLst>
                                    <p:cond delay="0"/>
                                  </p:stCondLst>
                                  <p:childTnLst>
                                    <p:set>
                                      <p:cBhvr>
                                        <p:cTn id="72" dur="1" fill="hold">
                                          <p:stCondLst>
                                            <p:cond delay="0"/>
                                          </p:stCondLst>
                                        </p:cTn>
                                        <p:tgtEl>
                                          <p:spTgt spid="2">
                                            <p:txEl>
                                              <p:pRg st="19" end="19"/>
                                            </p:txEl>
                                          </p:spTgt>
                                        </p:tgtEl>
                                        <p:attrNameLst>
                                          <p:attrName>style.visibility</p:attrName>
                                        </p:attrNameLst>
                                      </p:cBhvr>
                                      <p:to>
                                        <p:strVal val="visible"/>
                                      </p:to>
                                    </p:set>
                                    <p:animEffect transition="in" filter="wipe(down)">
                                      <p:cBhvr>
                                        <p:cTn id="73" dur="500"/>
                                        <p:tgtEl>
                                          <p:spTgt spid="2">
                                            <p:txEl>
                                              <p:pRg st="19" end="19"/>
                                            </p:txEl>
                                          </p:spTgt>
                                        </p:tgtEl>
                                      </p:cBhvr>
                                    </p:animEffect>
                                  </p:childTnLst>
                                </p:cTn>
                              </p:par>
                              <p:par>
                                <p:cTn id="74" presetID="22" presetClass="entr" presetSubtype="4" fill="hold" nodeType="withEffect">
                                  <p:stCondLst>
                                    <p:cond delay="0"/>
                                  </p:stCondLst>
                                  <p:childTnLst>
                                    <p:set>
                                      <p:cBhvr>
                                        <p:cTn id="75" dur="1" fill="hold">
                                          <p:stCondLst>
                                            <p:cond delay="0"/>
                                          </p:stCondLst>
                                        </p:cTn>
                                        <p:tgtEl>
                                          <p:spTgt spid="2">
                                            <p:txEl>
                                              <p:pRg st="20" end="20"/>
                                            </p:txEl>
                                          </p:spTgt>
                                        </p:tgtEl>
                                        <p:attrNameLst>
                                          <p:attrName>style.visibility</p:attrName>
                                        </p:attrNameLst>
                                      </p:cBhvr>
                                      <p:to>
                                        <p:strVal val="visible"/>
                                      </p:to>
                                    </p:set>
                                    <p:animEffect transition="in" filter="wipe(down)">
                                      <p:cBhvr>
                                        <p:cTn id="76" dur="500"/>
                                        <p:tgtEl>
                                          <p:spTgt spid="2">
                                            <p:txEl>
                                              <p:pRg st="20" end="20"/>
                                            </p:txEl>
                                          </p:spTgt>
                                        </p:tgtEl>
                                      </p:cBhvr>
                                    </p:animEffect>
                                  </p:childTnLst>
                                </p:cTn>
                              </p:par>
                              <p:par>
                                <p:cTn id="77" presetID="22" presetClass="entr" presetSubtype="4" fill="hold" nodeType="withEffect">
                                  <p:stCondLst>
                                    <p:cond delay="0"/>
                                  </p:stCondLst>
                                  <p:childTnLst>
                                    <p:set>
                                      <p:cBhvr>
                                        <p:cTn id="78" dur="1" fill="hold">
                                          <p:stCondLst>
                                            <p:cond delay="0"/>
                                          </p:stCondLst>
                                        </p:cTn>
                                        <p:tgtEl>
                                          <p:spTgt spid="2">
                                            <p:txEl>
                                              <p:pRg st="21" end="21"/>
                                            </p:txEl>
                                          </p:spTgt>
                                        </p:tgtEl>
                                        <p:attrNameLst>
                                          <p:attrName>style.visibility</p:attrName>
                                        </p:attrNameLst>
                                      </p:cBhvr>
                                      <p:to>
                                        <p:strVal val="visible"/>
                                      </p:to>
                                    </p:set>
                                    <p:animEffect transition="in" filter="wipe(down)">
                                      <p:cBhvr>
                                        <p:cTn id="79" dur="500"/>
                                        <p:tgtEl>
                                          <p:spTgt spid="2">
                                            <p:txEl>
                                              <p:pRg st="21" end="21"/>
                                            </p:txEl>
                                          </p:spTgt>
                                        </p:tgtEl>
                                      </p:cBhvr>
                                    </p:animEffect>
                                  </p:childTnLst>
                                </p:cTn>
                              </p:par>
                              <p:par>
                                <p:cTn id="80" presetID="22" presetClass="entr" presetSubtype="4" fill="hold" nodeType="withEffect">
                                  <p:stCondLst>
                                    <p:cond delay="0"/>
                                  </p:stCondLst>
                                  <p:childTnLst>
                                    <p:set>
                                      <p:cBhvr>
                                        <p:cTn id="81" dur="1" fill="hold">
                                          <p:stCondLst>
                                            <p:cond delay="0"/>
                                          </p:stCondLst>
                                        </p:cTn>
                                        <p:tgtEl>
                                          <p:spTgt spid="2">
                                            <p:txEl>
                                              <p:pRg st="22" end="22"/>
                                            </p:txEl>
                                          </p:spTgt>
                                        </p:tgtEl>
                                        <p:attrNameLst>
                                          <p:attrName>style.visibility</p:attrName>
                                        </p:attrNameLst>
                                      </p:cBhvr>
                                      <p:to>
                                        <p:strVal val="visible"/>
                                      </p:to>
                                    </p:set>
                                    <p:animEffect transition="in" filter="wipe(down)">
                                      <p:cBhvr>
                                        <p:cTn id="82" dur="500"/>
                                        <p:tgtEl>
                                          <p:spTgt spid="2">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3"/>
          <p:cNvPicPr>
            <a:picLocks noGrp="1" noChangeAspect="1"/>
          </p:cNvPicPr>
          <p:nvPr>
            <p:ph idx="1"/>
          </p:nvPr>
        </p:nvPicPr>
        <p:blipFill>
          <a:blip r:embed="rId3"/>
          <a:srcRect/>
          <a:stretch>
            <a:fillRect/>
          </a:stretch>
        </p:blipFill>
        <p:spPr>
          <a:xfrm>
            <a:off x="423863" y="1633538"/>
            <a:ext cx="8296275" cy="1655762"/>
          </a:xfrm>
        </p:spPr>
      </p:pic>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23862" y="1923678"/>
            <a:ext cx="8296275" cy="1655762"/>
          </a:xfrm>
          <a:prstGeom prst="rect">
            <a:avLst/>
          </a:prstGeom>
          <a:noFill/>
        </p:spPr>
      </p:pic>
      <p:sp>
        <p:nvSpPr>
          <p:cNvPr id="4"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4.1.5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静态成员函数</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4.1.5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静态成员函数</a:t>
            </a:r>
          </a:p>
        </p:txBody>
      </p:sp>
      <p:sp>
        <p:nvSpPr>
          <p:cNvPr id="6" name="文本框 5"/>
          <p:cNvSpPr txBox="1"/>
          <p:nvPr/>
        </p:nvSpPr>
        <p:spPr>
          <a:xfrm>
            <a:off x="107504" y="680556"/>
            <a:ext cx="8298626" cy="3736407"/>
          </a:xfrm>
          <a:prstGeom prst="rect">
            <a:avLst/>
          </a:prstGeom>
          <a:noFill/>
        </p:spPr>
        <p:txBody>
          <a:bodyPr wrap="square" rtlCol="0">
            <a:spAutoFit/>
          </a:bodyPr>
          <a:lstStyle/>
          <a:p>
            <a:r>
              <a:rPr lang="zh-CN" altLang="zh-CN" sz="1600" dirty="0"/>
              <a:t>静态成员函数间接访问非静态数据成员实例。</a:t>
            </a:r>
          </a:p>
          <a:p>
            <a:r>
              <a:rPr lang="en-US" altLang="zh-CN" sz="1600" dirty="0"/>
              <a:t>#include&lt;</a:t>
            </a:r>
            <a:r>
              <a:rPr lang="en-US" altLang="zh-CN" sz="1600" dirty="0" err="1"/>
              <a:t>iostream</a:t>
            </a:r>
            <a:r>
              <a:rPr lang="en-US" altLang="zh-CN" sz="1600" dirty="0"/>
              <a:t>&gt;</a:t>
            </a:r>
            <a:endParaRPr lang="zh-CN" altLang="zh-CN" sz="1600" dirty="0"/>
          </a:p>
          <a:p>
            <a:r>
              <a:rPr lang="en-US" altLang="zh-CN" sz="1600" dirty="0"/>
              <a:t>using namespace </a:t>
            </a:r>
            <a:r>
              <a:rPr lang="en-US" altLang="zh-CN" sz="1600" dirty="0" err="1"/>
              <a:t>std</a:t>
            </a:r>
            <a:r>
              <a:rPr lang="en-US" altLang="zh-CN" sz="1600" dirty="0"/>
              <a:t>;</a:t>
            </a:r>
            <a:endParaRPr lang="zh-CN" altLang="zh-CN" sz="1600" dirty="0"/>
          </a:p>
          <a:p>
            <a:r>
              <a:rPr lang="en-US" altLang="zh-CN" sz="1600" dirty="0"/>
              <a:t>class </a:t>
            </a:r>
            <a:r>
              <a:rPr lang="en-US" altLang="zh-CN" sz="1600" dirty="0" err="1"/>
              <a:t>Myclass</a:t>
            </a:r>
            <a:endParaRPr lang="zh-CN" altLang="zh-CN" sz="1600" dirty="0"/>
          </a:p>
          <a:p>
            <a:r>
              <a:rPr lang="en-US" altLang="zh-CN" sz="1600" dirty="0" smtClean="0"/>
              <a:t>{</a:t>
            </a:r>
          </a:p>
          <a:p>
            <a:r>
              <a:rPr lang="en-US" altLang="zh-CN" sz="1600" dirty="0" smtClean="0"/>
              <a:t>public</a:t>
            </a:r>
            <a:r>
              <a:rPr lang="en-US" altLang="zh-CN" sz="1600" dirty="0"/>
              <a:t>:</a:t>
            </a:r>
            <a:endParaRPr lang="zh-CN" altLang="zh-CN" sz="1600" dirty="0"/>
          </a:p>
          <a:p>
            <a:r>
              <a:rPr lang="en-US" altLang="zh-CN" sz="1600" dirty="0"/>
              <a:t>    </a:t>
            </a:r>
            <a:r>
              <a:rPr lang="en-US" altLang="zh-CN" sz="1600" dirty="0" smtClean="0"/>
              <a:t>   </a:t>
            </a:r>
            <a:r>
              <a:rPr lang="en-US" altLang="zh-CN" sz="1600" dirty="0" err="1" smtClean="0"/>
              <a:t>Myclass</a:t>
            </a:r>
            <a:r>
              <a:rPr lang="en-US" altLang="zh-CN" sz="1600" dirty="0" smtClean="0"/>
              <a:t>(</a:t>
            </a:r>
            <a:r>
              <a:rPr lang="en-US" altLang="zh-CN" sz="1600" dirty="0" err="1" smtClean="0"/>
              <a:t>int</a:t>
            </a:r>
            <a:r>
              <a:rPr lang="en-US" altLang="zh-CN" sz="1600" dirty="0" smtClean="0"/>
              <a:t> </a:t>
            </a:r>
            <a:r>
              <a:rPr lang="en-US" altLang="zh-CN" sz="1600" dirty="0"/>
              <a:t>=10);</a:t>
            </a:r>
            <a:endParaRPr lang="zh-CN" altLang="zh-CN" sz="1600" dirty="0"/>
          </a:p>
          <a:p>
            <a:r>
              <a:rPr lang="en-US" altLang="zh-CN" sz="1600" dirty="0"/>
              <a:t>    </a:t>
            </a:r>
            <a:r>
              <a:rPr lang="en-US" altLang="zh-CN" sz="1600" dirty="0" smtClean="0"/>
              <a:t>   static </a:t>
            </a:r>
            <a:r>
              <a:rPr lang="en-US" altLang="zh-CN" sz="1600" dirty="0" err="1"/>
              <a:t>int</a:t>
            </a:r>
            <a:r>
              <a:rPr lang="en-US" altLang="zh-CN" sz="1600" dirty="0"/>
              <a:t> </a:t>
            </a:r>
            <a:r>
              <a:rPr lang="en-US" altLang="zh-CN" sz="1600" dirty="0" err="1"/>
              <a:t>Getn</a:t>
            </a:r>
            <a:r>
              <a:rPr lang="en-US" altLang="zh-CN" sz="1600" dirty="0"/>
              <a:t>(</a:t>
            </a:r>
            <a:r>
              <a:rPr lang="en-US" altLang="zh-CN" sz="1600" dirty="0" err="1"/>
              <a:t>Myclass</a:t>
            </a:r>
            <a:r>
              <a:rPr lang="en-US" altLang="zh-CN" sz="1600" dirty="0"/>
              <a:t> a);   	//</a:t>
            </a:r>
            <a:r>
              <a:rPr lang="zh-CN" altLang="zh-CN" sz="1600" dirty="0"/>
              <a:t>静态成员函数</a:t>
            </a:r>
          </a:p>
          <a:p>
            <a:r>
              <a:rPr lang="en-US" altLang="zh-CN" sz="1600" dirty="0"/>
              <a:t>private:</a:t>
            </a:r>
            <a:endParaRPr lang="zh-CN" altLang="zh-CN" sz="1600" dirty="0"/>
          </a:p>
          <a:p>
            <a:r>
              <a:rPr lang="en-US" altLang="zh-CN" sz="1600" dirty="0"/>
              <a:t>    </a:t>
            </a:r>
            <a:r>
              <a:rPr lang="en-US" altLang="zh-CN" sz="1600" dirty="0" smtClean="0"/>
              <a:t>  </a:t>
            </a:r>
            <a:r>
              <a:rPr lang="en-US" altLang="zh-CN" sz="1600" dirty="0" err="1" smtClean="0"/>
              <a:t>int</a:t>
            </a:r>
            <a:r>
              <a:rPr lang="en-US" altLang="zh-CN" sz="1600" dirty="0" smtClean="0"/>
              <a:t> </a:t>
            </a:r>
            <a:r>
              <a:rPr lang="en-US" altLang="zh-CN" sz="1600" dirty="0"/>
              <a:t>m;                    		//</a:t>
            </a:r>
            <a:r>
              <a:rPr lang="zh-CN" altLang="zh-CN" sz="1600" dirty="0"/>
              <a:t>非静态数据成员</a:t>
            </a:r>
          </a:p>
          <a:p>
            <a:r>
              <a:rPr lang="en-US" altLang="zh-CN" sz="1600" dirty="0"/>
              <a:t>    </a:t>
            </a:r>
            <a:r>
              <a:rPr lang="en-US" altLang="zh-CN" sz="1600" dirty="0" smtClean="0"/>
              <a:t>   static </a:t>
            </a:r>
            <a:r>
              <a:rPr lang="en-US" altLang="zh-CN" sz="1600" dirty="0" err="1"/>
              <a:t>int</a:t>
            </a:r>
            <a:r>
              <a:rPr lang="en-US" altLang="zh-CN" sz="1600" dirty="0"/>
              <a:t> n;                    	//</a:t>
            </a:r>
            <a:r>
              <a:rPr lang="zh-CN" altLang="zh-CN" sz="1600" dirty="0"/>
              <a:t>静态数据成员</a:t>
            </a:r>
          </a:p>
          <a:p>
            <a:r>
              <a:rPr lang="en-US" altLang="zh-CN" sz="1600" dirty="0"/>
              <a:t>};</a:t>
            </a:r>
            <a:endParaRPr lang="zh-CN" altLang="zh-CN" sz="1600" dirty="0"/>
          </a:p>
          <a:p>
            <a:r>
              <a:rPr lang="en-US" altLang="zh-CN" sz="1600" dirty="0" err="1"/>
              <a:t>Myclass</a:t>
            </a:r>
            <a:r>
              <a:rPr lang="en-US" altLang="zh-CN" sz="1600" dirty="0"/>
              <a:t>:: </a:t>
            </a:r>
            <a:r>
              <a:rPr lang="en-US" altLang="zh-CN" sz="1600" dirty="0" err="1"/>
              <a:t>Myclass</a:t>
            </a:r>
            <a:r>
              <a:rPr lang="en-US" altLang="zh-CN" sz="1600" dirty="0"/>
              <a:t>(</a:t>
            </a:r>
            <a:r>
              <a:rPr lang="en-US" altLang="zh-CN" sz="1600" dirty="0" err="1"/>
              <a:t>int</a:t>
            </a:r>
            <a:r>
              <a:rPr lang="en-US" altLang="zh-CN" sz="1600" dirty="0"/>
              <a:t> mm):m(mm)</a:t>
            </a:r>
            <a:endParaRPr lang="zh-CN" altLang="zh-CN" sz="1600" dirty="0"/>
          </a:p>
          <a:p>
            <a:r>
              <a:rPr lang="en-US" altLang="zh-CN" sz="1600" dirty="0"/>
              <a:t>{</a:t>
            </a:r>
            <a:r>
              <a:rPr lang="zh-CN" altLang="en-US" sz="1600" dirty="0"/>
              <a:t>    </a:t>
            </a:r>
            <a:r>
              <a:rPr lang="en-US" altLang="zh-CN" sz="1600" dirty="0"/>
              <a:t> }</a:t>
            </a:r>
            <a:endParaRPr lang="zh-CN" altLang="zh-CN" sz="1600" dirty="0"/>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p:txBody>
      </p:sp>
    </p:spTree>
    <p:extLst>
      <p:ext uri="{BB962C8B-B14F-4D97-AF65-F5344CB8AC3E}">
        <p14:creationId xmlns:p14="http://schemas.microsoft.com/office/powerpoint/2010/main" val="28271890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par>
                                <p:cTn id="12" presetID="22" presetClass="entr" presetSubtype="4" fill="hold" nodeType="with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wipe(down)">
                                      <p:cBhvr>
                                        <p:cTn id="14" dur="500"/>
                                        <p:tgtEl>
                                          <p:spTgt spid="6">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down)">
                                      <p:cBhvr>
                                        <p:cTn id="17" dur="500"/>
                                        <p:tgtEl>
                                          <p:spTgt spid="6">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wipe(down)">
                                      <p:cBhvr>
                                        <p:cTn id="20" dur="500"/>
                                        <p:tgtEl>
                                          <p:spTgt spid="6">
                                            <p:txEl>
                                              <p:pRg st="2" end="2"/>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wipe(down)">
                                      <p:cBhvr>
                                        <p:cTn id="23" dur="500"/>
                                        <p:tgtEl>
                                          <p:spTgt spid="6">
                                            <p:txEl>
                                              <p:pRg st="3" end="3"/>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wipe(down)">
                                      <p:cBhvr>
                                        <p:cTn id="26" dur="500"/>
                                        <p:tgtEl>
                                          <p:spTgt spid="6">
                                            <p:txEl>
                                              <p:pRg st="4" end="4"/>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Effect transition="in" filter="wipe(down)">
                                      <p:cBhvr>
                                        <p:cTn id="29" dur="500"/>
                                        <p:tgtEl>
                                          <p:spTgt spid="6">
                                            <p:txEl>
                                              <p:pRg st="5" end="5"/>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wipe(down)">
                                      <p:cBhvr>
                                        <p:cTn id="32" dur="500"/>
                                        <p:tgtEl>
                                          <p:spTgt spid="6">
                                            <p:txEl>
                                              <p:pRg st="6" end="6"/>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Effect transition="in" filter="wipe(down)">
                                      <p:cBhvr>
                                        <p:cTn id="35" dur="500"/>
                                        <p:tgtEl>
                                          <p:spTgt spid="6">
                                            <p:txEl>
                                              <p:pRg st="7" end="7"/>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6">
                                            <p:txEl>
                                              <p:pRg st="8" end="8"/>
                                            </p:txEl>
                                          </p:spTgt>
                                        </p:tgtEl>
                                        <p:attrNameLst>
                                          <p:attrName>style.visibility</p:attrName>
                                        </p:attrNameLst>
                                      </p:cBhvr>
                                      <p:to>
                                        <p:strVal val="visible"/>
                                      </p:to>
                                    </p:set>
                                    <p:animEffect transition="in" filter="wipe(down)">
                                      <p:cBhvr>
                                        <p:cTn id="38" dur="500"/>
                                        <p:tgtEl>
                                          <p:spTgt spid="6">
                                            <p:txEl>
                                              <p:pRg st="8" end="8"/>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6">
                                            <p:txEl>
                                              <p:pRg st="9" end="9"/>
                                            </p:txEl>
                                          </p:spTgt>
                                        </p:tgtEl>
                                        <p:attrNameLst>
                                          <p:attrName>style.visibility</p:attrName>
                                        </p:attrNameLst>
                                      </p:cBhvr>
                                      <p:to>
                                        <p:strVal val="visible"/>
                                      </p:to>
                                    </p:set>
                                    <p:animEffect transition="in" filter="wipe(down)">
                                      <p:cBhvr>
                                        <p:cTn id="41" dur="500"/>
                                        <p:tgtEl>
                                          <p:spTgt spid="6">
                                            <p:txEl>
                                              <p:pRg st="9" end="9"/>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6">
                                            <p:txEl>
                                              <p:pRg st="10" end="10"/>
                                            </p:txEl>
                                          </p:spTgt>
                                        </p:tgtEl>
                                        <p:attrNameLst>
                                          <p:attrName>style.visibility</p:attrName>
                                        </p:attrNameLst>
                                      </p:cBhvr>
                                      <p:to>
                                        <p:strVal val="visible"/>
                                      </p:to>
                                    </p:set>
                                    <p:animEffect transition="in" filter="wipe(down)">
                                      <p:cBhvr>
                                        <p:cTn id="44" dur="500"/>
                                        <p:tgtEl>
                                          <p:spTgt spid="6">
                                            <p:txEl>
                                              <p:pRg st="10" end="10"/>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6">
                                            <p:txEl>
                                              <p:pRg st="11" end="11"/>
                                            </p:txEl>
                                          </p:spTgt>
                                        </p:tgtEl>
                                        <p:attrNameLst>
                                          <p:attrName>style.visibility</p:attrName>
                                        </p:attrNameLst>
                                      </p:cBhvr>
                                      <p:to>
                                        <p:strVal val="visible"/>
                                      </p:to>
                                    </p:set>
                                    <p:animEffect transition="in" filter="wipe(down)">
                                      <p:cBhvr>
                                        <p:cTn id="47" dur="500"/>
                                        <p:tgtEl>
                                          <p:spTgt spid="6">
                                            <p:txEl>
                                              <p:pRg st="11" end="11"/>
                                            </p:txEl>
                                          </p:spTgt>
                                        </p:tgtEl>
                                      </p:cBhvr>
                                    </p:animEffect>
                                  </p:childTnLst>
                                </p:cTn>
                              </p:par>
                              <p:par>
                                <p:cTn id="48" presetID="22" presetClass="entr" presetSubtype="4" fill="hold" nodeType="withEffect">
                                  <p:stCondLst>
                                    <p:cond delay="0"/>
                                  </p:stCondLst>
                                  <p:childTnLst>
                                    <p:set>
                                      <p:cBhvr>
                                        <p:cTn id="49" dur="1" fill="hold">
                                          <p:stCondLst>
                                            <p:cond delay="0"/>
                                          </p:stCondLst>
                                        </p:cTn>
                                        <p:tgtEl>
                                          <p:spTgt spid="6">
                                            <p:txEl>
                                              <p:pRg st="12" end="12"/>
                                            </p:txEl>
                                          </p:spTgt>
                                        </p:tgtEl>
                                        <p:attrNameLst>
                                          <p:attrName>style.visibility</p:attrName>
                                        </p:attrNameLst>
                                      </p:cBhvr>
                                      <p:to>
                                        <p:strVal val="visible"/>
                                      </p:to>
                                    </p:set>
                                    <p:animEffect transition="in" filter="wipe(down)">
                                      <p:cBhvr>
                                        <p:cTn id="50" dur="500"/>
                                        <p:tgtEl>
                                          <p:spTgt spid="6">
                                            <p:txEl>
                                              <p:pRg st="12" end="12"/>
                                            </p:txEl>
                                          </p:spTgt>
                                        </p:tgtEl>
                                      </p:cBhvr>
                                    </p:animEffect>
                                  </p:childTnLst>
                                </p:cTn>
                              </p:par>
                              <p:par>
                                <p:cTn id="51" presetID="22" presetClass="entr" presetSubtype="4" fill="hold" nodeType="withEffect">
                                  <p:stCondLst>
                                    <p:cond delay="0"/>
                                  </p:stCondLst>
                                  <p:childTnLst>
                                    <p:set>
                                      <p:cBhvr>
                                        <p:cTn id="52" dur="1" fill="hold">
                                          <p:stCondLst>
                                            <p:cond delay="0"/>
                                          </p:stCondLst>
                                        </p:cTn>
                                        <p:tgtEl>
                                          <p:spTgt spid="6">
                                            <p:txEl>
                                              <p:pRg st="13" end="13"/>
                                            </p:txEl>
                                          </p:spTgt>
                                        </p:tgtEl>
                                        <p:attrNameLst>
                                          <p:attrName>style.visibility</p:attrName>
                                        </p:attrNameLst>
                                      </p:cBhvr>
                                      <p:to>
                                        <p:strVal val="visible"/>
                                      </p:to>
                                    </p:set>
                                    <p:animEffect transition="in" filter="wipe(down)">
                                      <p:cBhvr>
                                        <p:cTn id="53" dur="500"/>
                                        <p:tgtEl>
                                          <p:spTgt spid="6">
                                            <p:txEl>
                                              <p:pRg st="13" end="13"/>
                                            </p:txEl>
                                          </p:spTgt>
                                        </p:tgtEl>
                                      </p:cBhvr>
                                    </p:animEffect>
                                  </p:childTnLst>
                                </p:cTn>
                              </p:par>
                              <p:par>
                                <p:cTn id="54" presetID="22" presetClass="entr" presetSubtype="4" fill="hold" nodeType="withEffect">
                                  <p:stCondLst>
                                    <p:cond delay="0"/>
                                  </p:stCondLst>
                                  <p:childTnLst>
                                    <p:set>
                                      <p:cBhvr>
                                        <p:cTn id="55" dur="1" fill="hold">
                                          <p:stCondLst>
                                            <p:cond delay="0"/>
                                          </p:stCondLst>
                                        </p:cTn>
                                        <p:tgtEl>
                                          <p:spTgt spid="6">
                                            <p:txEl>
                                              <p:pRg st="14" end="14"/>
                                            </p:txEl>
                                          </p:spTgt>
                                        </p:tgtEl>
                                        <p:attrNameLst>
                                          <p:attrName>style.visibility</p:attrName>
                                        </p:attrNameLst>
                                      </p:cBhvr>
                                      <p:to>
                                        <p:strVal val="visible"/>
                                      </p:to>
                                    </p:set>
                                    <p:animEffect transition="in" filter="wipe(down)">
                                      <p:cBhvr>
                                        <p:cTn id="56" dur="500"/>
                                        <p:tgtEl>
                                          <p:spTgt spid="6">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6" grpId="1"/>
      <p:bldP spid="6" grpId="2"/>
      <p:bldP spid="6" grpId="3"/>
      <p:bldP spid="6" grpId="4"/>
      <p:bldP spid="6" grpId="5"/>
      <p:bldP spid="6" grpId="6"/>
      <p:bldP spid="6" grpId="7"/>
      <p:bldP spid="6" grpId="8"/>
      <p:bldP spid="6" grpId="9"/>
      <p:bldP spid="6" grpId="10"/>
      <p:bldP spid="6" grpId="11"/>
      <p:bldP spid="6" grpId="12"/>
      <p:bldP spid="6" grpId="13"/>
      <p:bldP spid="6" grpId="14"/>
      <p:bldP spid="6" grpId="15"/>
      <p:bldP spid="6" grpId="16"/>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4.1.5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静态成员函数</a:t>
            </a:r>
          </a:p>
        </p:txBody>
      </p:sp>
      <p:sp>
        <p:nvSpPr>
          <p:cNvPr id="3" name="文本框 2"/>
          <p:cNvSpPr txBox="1"/>
          <p:nvPr/>
        </p:nvSpPr>
        <p:spPr>
          <a:xfrm>
            <a:off x="737870" y="680556"/>
            <a:ext cx="7668260" cy="3243965"/>
          </a:xfrm>
          <a:prstGeom prst="rect">
            <a:avLst/>
          </a:prstGeom>
          <a:noFill/>
        </p:spPr>
        <p:txBody>
          <a:bodyPr wrap="square" rtlCol="0">
            <a:spAutoFit/>
          </a:bodyPr>
          <a:lstStyle/>
          <a:p>
            <a:r>
              <a:rPr lang="en-US" altLang="zh-CN" sz="1600" dirty="0" err="1"/>
              <a:t>int</a:t>
            </a:r>
            <a:r>
              <a:rPr lang="en-US" altLang="zh-CN" sz="1600" dirty="0"/>
              <a:t> </a:t>
            </a:r>
            <a:r>
              <a:rPr lang="en-US" altLang="zh-CN" sz="1600" dirty="0" err="1"/>
              <a:t>Myclass</a:t>
            </a:r>
            <a:r>
              <a:rPr lang="en-US" altLang="zh-CN" sz="1600" dirty="0"/>
              <a:t>::</a:t>
            </a:r>
            <a:r>
              <a:rPr lang="en-US" altLang="zh-CN" sz="1600" dirty="0" err="1"/>
              <a:t>Getn</a:t>
            </a:r>
            <a:r>
              <a:rPr lang="en-US" altLang="zh-CN" sz="1600" dirty="0"/>
              <a:t>(</a:t>
            </a:r>
            <a:r>
              <a:rPr lang="en-US" altLang="zh-CN" sz="1600" dirty="0" err="1">
                <a:solidFill>
                  <a:srgbClr val="FF0000"/>
                </a:solidFill>
              </a:rPr>
              <a:t>Myclass</a:t>
            </a:r>
            <a:r>
              <a:rPr lang="en-US" altLang="zh-CN" sz="1600" dirty="0">
                <a:solidFill>
                  <a:srgbClr val="FF0000"/>
                </a:solidFill>
              </a:rPr>
              <a:t> a</a:t>
            </a:r>
            <a:r>
              <a:rPr lang="en-US" altLang="zh-CN" sz="1600" dirty="0"/>
              <a:t>)</a:t>
            </a:r>
            <a:endParaRPr lang="zh-CN" altLang="zh-CN" sz="1600" dirty="0"/>
          </a:p>
          <a:p>
            <a:r>
              <a:rPr lang="en-US" altLang="zh-CN" sz="1600" dirty="0"/>
              <a:t>{</a:t>
            </a:r>
            <a:endParaRPr lang="zh-CN" altLang="zh-CN" sz="1600" dirty="0"/>
          </a:p>
          <a:p>
            <a:r>
              <a:rPr lang="en-US" altLang="zh-CN" sz="1600" dirty="0"/>
              <a:t>    </a:t>
            </a:r>
            <a:r>
              <a:rPr lang="en-US" altLang="zh-CN" sz="1600" dirty="0" smtClean="0"/>
              <a:t>  </a:t>
            </a:r>
            <a:r>
              <a:rPr lang="en-US" altLang="zh-CN" sz="1600" dirty="0" err="1" smtClean="0"/>
              <a:t>cout</a:t>
            </a:r>
            <a:r>
              <a:rPr lang="en-US" altLang="zh-CN" sz="1600" dirty="0"/>
              <a:t>&lt;&lt;</a:t>
            </a:r>
            <a:r>
              <a:rPr lang="en-US" altLang="zh-CN" sz="1600" dirty="0" err="1">
                <a:solidFill>
                  <a:srgbClr val="FF0000"/>
                </a:solidFill>
              </a:rPr>
              <a:t>a.m</a:t>
            </a:r>
            <a:r>
              <a:rPr lang="en-US" altLang="zh-CN" sz="1600" dirty="0"/>
              <a:t>&lt;&lt;</a:t>
            </a:r>
            <a:r>
              <a:rPr lang="en-US" altLang="zh-CN" sz="1600" dirty="0" err="1"/>
              <a:t>endl</a:t>
            </a:r>
            <a:r>
              <a:rPr lang="en-US" altLang="zh-CN" sz="1600" dirty="0"/>
              <a:t>;      //</a:t>
            </a:r>
            <a:r>
              <a:rPr lang="zh-CN" altLang="zh-CN" sz="1600" dirty="0"/>
              <a:t>通过对象间接访问非静态数据成员</a:t>
            </a:r>
          </a:p>
          <a:p>
            <a:r>
              <a:rPr lang="en-US" altLang="zh-CN" sz="1600" dirty="0"/>
              <a:t>    </a:t>
            </a:r>
            <a:r>
              <a:rPr lang="en-US" altLang="zh-CN" sz="1600" dirty="0" smtClean="0"/>
              <a:t>  return </a:t>
            </a:r>
            <a:r>
              <a:rPr lang="en-US" altLang="zh-CN" sz="1600" dirty="0"/>
              <a:t>n;</a:t>
            </a:r>
            <a:endParaRPr lang="zh-CN" altLang="zh-CN" sz="1600" dirty="0"/>
          </a:p>
          <a:p>
            <a:r>
              <a:rPr lang="en-US" altLang="zh-CN" sz="1600" dirty="0"/>
              <a:t>}</a:t>
            </a:r>
            <a:endParaRPr lang="zh-CN" altLang="zh-CN" sz="1600" dirty="0"/>
          </a:p>
          <a:p>
            <a:r>
              <a:rPr lang="en-US" altLang="zh-CN" sz="1600" dirty="0" err="1"/>
              <a:t>int</a:t>
            </a:r>
            <a:r>
              <a:rPr lang="en-US" altLang="zh-CN" sz="1600" dirty="0"/>
              <a:t> </a:t>
            </a:r>
            <a:r>
              <a:rPr lang="en-US" altLang="zh-CN" sz="1600" dirty="0" err="1"/>
              <a:t>Myclass</a:t>
            </a:r>
            <a:r>
              <a:rPr lang="en-US" altLang="zh-CN" sz="1600" dirty="0"/>
              <a:t>::n=100; </a:t>
            </a:r>
            <a:endParaRPr lang="zh-CN" altLang="zh-CN" sz="1600" dirty="0"/>
          </a:p>
          <a:p>
            <a:r>
              <a:rPr lang="en-US" altLang="zh-CN" sz="1600" dirty="0" err="1"/>
              <a:t>int</a:t>
            </a:r>
            <a:r>
              <a:rPr lang="en-US" altLang="zh-CN" sz="1600" dirty="0"/>
              <a:t> main()</a:t>
            </a:r>
            <a:endParaRPr lang="zh-CN" altLang="zh-CN" sz="1600" dirty="0"/>
          </a:p>
          <a:p>
            <a:r>
              <a:rPr lang="en-US" altLang="zh-CN" sz="1600" dirty="0"/>
              <a:t>{</a:t>
            </a:r>
            <a:endParaRPr lang="zh-CN" altLang="zh-CN" sz="1600" dirty="0"/>
          </a:p>
          <a:p>
            <a:r>
              <a:rPr lang="en-US" altLang="zh-CN" sz="1600" dirty="0"/>
              <a:t>   </a:t>
            </a:r>
            <a:r>
              <a:rPr lang="en-US" altLang="zh-CN" sz="1600" dirty="0" smtClean="0"/>
              <a:t>   </a:t>
            </a:r>
            <a:r>
              <a:rPr lang="en-US" altLang="zh-CN" sz="1600" dirty="0" err="1" smtClean="0"/>
              <a:t>Myclass</a:t>
            </a:r>
            <a:r>
              <a:rPr lang="en-US" altLang="zh-CN" sz="1600" dirty="0" smtClean="0"/>
              <a:t> </a:t>
            </a:r>
            <a:r>
              <a:rPr lang="en-US" altLang="zh-CN" sz="1600" dirty="0"/>
              <a:t>app1;</a:t>
            </a:r>
            <a:endParaRPr lang="zh-CN" altLang="zh-CN" sz="1600" dirty="0"/>
          </a:p>
          <a:p>
            <a:r>
              <a:rPr lang="en-US" altLang="zh-CN" sz="1600" dirty="0"/>
              <a:t>   </a:t>
            </a:r>
            <a:r>
              <a:rPr lang="en-US" altLang="zh-CN" sz="1600" dirty="0" smtClean="0"/>
              <a:t>   </a:t>
            </a:r>
            <a:r>
              <a:rPr lang="en-US" altLang="zh-CN" sz="1600" dirty="0" err="1" smtClean="0"/>
              <a:t>cout</a:t>
            </a:r>
            <a:r>
              <a:rPr lang="en-US" altLang="zh-CN" sz="1600" dirty="0"/>
              <a:t>&lt;&lt;</a:t>
            </a:r>
            <a:r>
              <a:rPr lang="en-US" altLang="zh-CN" sz="1600" dirty="0" err="1"/>
              <a:t>Myclass</a:t>
            </a:r>
            <a:r>
              <a:rPr lang="en-US" altLang="zh-CN" sz="1600" dirty="0"/>
              <a:t>::</a:t>
            </a:r>
            <a:r>
              <a:rPr lang="en-US" altLang="zh-CN" sz="1600" dirty="0" err="1"/>
              <a:t>Getn</a:t>
            </a:r>
            <a:r>
              <a:rPr lang="en-US" altLang="zh-CN" sz="1600" dirty="0"/>
              <a:t>(</a:t>
            </a:r>
            <a:r>
              <a:rPr lang="en-US" altLang="zh-CN" sz="1600" dirty="0">
                <a:solidFill>
                  <a:srgbClr val="FF0000"/>
                </a:solidFill>
              </a:rPr>
              <a:t>app1</a:t>
            </a:r>
            <a:r>
              <a:rPr lang="en-US" altLang="zh-CN" sz="1600" dirty="0"/>
              <a:t>)&lt;&lt;</a:t>
            </a:r>
            <a:r>
              <a:rPr lang="en-US" altLang="zh-CN" sz="1600" dirty="0" err="1"/>
              <a:t>endl</a:t>
            </a:r>
            <a:r>
              <a:rPr lang="en-US" altLang="zh-CN" sz="1600" dirty="0"/>
              <a:t>;  //</a:t>
            </a:r>
            <a:r>
              <a:rPr lang="zh-CN" altLang="zh-CN" sz="1600" dirty="0"/>
              <a:t>通过参数传递对象名</a:t>
            </a:r>
          </a:p>
          <a:p>
            <a:r>
              <a:rPr lang="en-US" altLang="zh-CN" sz="1600" dirty="0"/>
              <a:t>   </a:t>
            </a:r>
            <a:r>
              <a:rPr lang="en-US" altLang="zh-CN" sz="1600" dirty="0" smtClean="0"/>
              <a:t>   return </a:t>
            </a:r>
            <a:r>
              <a:rPr lang="en-US" altLang="zh-CN" sz="1600" dirty="0"/>
              <a:t>0;</a:t>
            </a:r>
            <a:endParaRPr lang="zh-CN" altLang="zh-CN" sz="1600" dirty="0"/>
          </a:p>
          <a:p>
            <a:r>
              <a:rPr lang="en-US" altLang="zh-CN" sz="1600" dirty="0"/>
              <a:t>}</a:t>
            </a:r>
            <a:endParaRPr lang="zh-CN" altLang="zh-CN" sz="1600" dirty="0"/>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p:txBody>
      </p:sp>
      <p:sp>
        <p:nvSpPr>
          <p:cNvPr id="5" name="Rectangle 2"/>
          <p:cNvSpPr txBox="1">
            <a:spLocks noChangeArrowheads="1"/>
          </p:cNvSpPr>
          <p:nvPr/>
        </p:nvSpPr>
        <p:spPr bwMode="auto">
          <a:xfrm>
            <a:off x="5652120" y="3579862"/>
            <a:ext cx="2057400" cy="1219200"/>
          </a:xfrm>
          <a:prstGeom prst="rect">
            <a:avLst/>
          </a:prstGeom>
          <a:solidFill>
            <a:schemeClr val="accent5"/>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defRPr sz="32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defRPr sz="2000">
                <a:solidFill>
                  <a:schemeClr val="tx1"/>
                </a:solidFill>
                <a:latin typeface="+mn-lt"/>
                <a:ea typeface="+mn-ea"/>
              </a:defRPr>
            </a:lvl5pPr>
            <a:lvl6pPr marL="2514600" indent="-228600" algn="l" rtl="0" fontAlgn="base">
              <a:spcBef>
                <a:spcPct val="20000"/>
              </a:spcBef>
              <a:spcAft>
                <a:spcPct val="0"/>
              </a:spcAft>
              <a:defRPr sz="2000">
                <a:solidFill>
                  <a:schemeClr val="tx1"/>
                </a:solidFill>
                <a:latin typeface="+mn-lt"/>
                <a:ea typeface="+mn-ea"/>
              </a:defRPr>
            </a:lvl6pPr>
            <a:lvl7pPr marL="2971800" indent="-228600" algn="l" rtl="0" fontAlgn="base">
              <a:spcBef>
                <a:spcPct val="20000"/>
              </a:spcBef>
              <a:spcAft>
                <a:spcPct val="0"/>
              </a:spcAft>
              <a:defRPr sz="2000">
                <a:solidFill>
                  <a:schemeClr val="tx1"/>
                </a:solidFill>
                <a:latin typeface="+mn-lt"/>
                <a:ea typeface="+mn-ea"/>
              </a:defRPr>
            </a:lvl7pPr>
            <a:lvl8pPr marL="3429000" indent="-228600" algn="l" rtl="0" fontAlgn="base">
              <a:spcBef>
                <a:spcPct val="20000"/>
              </a:spcBef>
              <a:spcAft>
                <a:spcPct val="0"/>
              </a:spcAft>
              <a:defRPr sz="2000">
                <a:solidFill>
                  <a:schemeClr val="tx1"/>
                </a:solidFill>
                <a:latin typeface="+mn-lt"/>
                <a:ea typeface="+mn-ea"/>
              </a:defRPr>
            </a:lvl8pPr>
            <a:lvl9pPr marL="3886200" indent="-228600" algn="l" rtl="0" fontAlgn="base">
              <a:spcBef>
                <a:spcPct val="20000"/>
              </a:spcBef>
              <a:spcAft>
                <a:spcPct val="0"/>
              </a:spcAft>
              <a:defRPr sz="2000">
                <a:solidFill>
                  <a:schemeClr val="tx1"/>
                </a:solidFill>
                <a:latin typeface="+mn-lt"/>
                <a:ea typeface="+mn-ea"/>
              </a:defRPr>
            </a:lvl9pPr>
          </a:lstStyle>
          <a:p>
            <a:pPr>
              <a:defRPr/>
            </a:pPr>
            <a:r>
              <a:rPr lang="zh-CN" altLang="en-US" sz="2000" kern="0" dirty="0" smtClean="0"/>
              <a:t>运行结果：</a:t>
            </a:r>
            <a:endParaRPr lang="en-US" altLang="zh-CN" sz="2000" kern="0" dirty="0" smtClean="0"/>
          </a:p>
          <a:p>
            <a:pPr>
              <a:defRPr/>
            </a:pPr>
            <a:r>
              <a:rPr lang="en-US" altLang="zh-CN" sz="2000" dirty="0"/>
              <a:t>10</a:t>
            </a:r>
            <a:endParaRPr lang="zh-CN" altLang="zh-CN" sz="2000" dirty="0"/>
          </a:p>
          <a:p>
            <a:pPr>
              <a:defRPr/>
            </a:pPr>
            <a:r>
              <a:rPr lang="en-US" altLang="zh-CN" sz="2000" dirty="0"/>
              <a:t>100</a:t>
            </a:r>
            <a:endParaRPr lang="zh-CN" altLang="zh-CN" sz="2000" dirty="0"/>
          </a:p>
          <a:p>
            <a:pPr>
              <a:defRPr/>
            </a:pPr>
            <a:endParaRPr lang="zh-CN" altLang="zh-CN" sz="2000" kern="0" dirty="0"/>
          </a:p>
        </p:txBody>
      </p:sp>
    </p:spTree>
    <p:extLst>
      <p:ext uri="{BB962C8B-B14F-4D97-AF65-F5344CB8AC3E}">
        <p14:creationId xmlns:p14="http://schemas.microsoft.com/office/powerpoint/2010/main" val="424755569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par>
                                <p:cTn id="12" presetID="22" presetClass="entr" presetSubtype="4" fill="hold"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down)">
                                      <p:cBhvr>
                                        <p:cTn id="26" dur="500"/>
                                        <p:tgtEl>
                                          <p:spTgt spid="3">
                                            <p:txEl>
                                              <p:pRg st="4" end="4"/>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down)">
                                      <p:cBhvr>
                                        <p:cTn id="29" dur="500"/>
                                        <p:tgtEl>
                                          <p:spTgt spid="3">
                                            <p:txEl>
                                              <p:pRg st="5" end="5"/>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down)">
                                      <p:cBhvr>
                                        <p:cTn id="35" dur="500"/>
                                        <p:tgtEl>
                                          <p:spTgt spid="3">
                                            <p:txEl>
                                              <p:pRg st="7" end="7"/>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wipe(down)">
                                      <p:cBhvr>
                                        <p:cTn id="38" dur="500"/>
                                        <p:tgtEl>
                                          <p:spTgt spid="3">
                                            <p:txEl>
                                              <p:pRg st="8" end="8"/>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wipe(down)">
                                      <p:cBhvr>
                                        <p:cTn id="41" dur="500"/>
                                        <p:tgtEl>
                                          <p:spTgt spid="3">
                                            <p:txEl>
                                              <p:pRg st="9" end="9"/>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wipe(down)">
                                      <p:cBhvr>
                                        <p:cTn id="44" dur="500"/>
                                        <p:tgtEl>
                                          <p:spTgt spid="3">
                                            <p:txEl>
                                              <p:pRg st="10" end="10"/>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wipe(down)">
                                      <p:cBhvr>
                                        <p:cTn id="47" dur="500"/>
                                        <p:tgtEl>
                                          <p:spTgt spid="3">
                                            <p:txEl>
                                              <p:pRg st="11" end="11"/>
                                            </p:txEl>
                                          </p:spTgt>
                                        </p:tgtEl>
                                      </p:cBhvr>
                                    </p:animEffect>
                                  </p:childTnLst>
                                </p:cTn>
                              </p:par>
                              <p:par>
                                <p:cTn id="48" presetID="22" presetClass="entr" presetSubtype="4" fill="hold" nodeType="withEffect">
                                  <p:stCondLst>
                                    <p:cond delay="0"/>
                                  </p:stCondLst>
                                  <p:childTnLst>
                                    <p:set>
                                      <p:cBhvr>
                                        <p:cTn id="49" dur="1" fill="hold">
                                          <p:stCondLst>
                                            <p:cond delay="0"/>
                                          </p:stCondLst>
                                        </p:cTn>
                                        <p:tgtEl>
                                          <p:spTgt spid="3">
                                            <p:txEl>
                                              <p:pRg st="12" end="12"/>
                                            </p:txEl>
                                          </p:spTgt>
                                        </p:tgtEl>
                                        <p:attrNameLst>
                                          <p:attrName>style.visibility</p:attrName>
                                        </p:attrNameLst>
                                      </p:cBhvr>
                                      <p:to>
                                        <p:strVal val="visible"/>
                                      </p:to>
                                    </p:set>
                                    <p:animEffect transition="in" filter="wipe(down)">
                                      <p:cBhvr>
                                        <p:cTn id="50"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3" grpId="1"/>
      <p:bldP spid="3" grpId="2"/>
      <p:bldP spid="3" grpId="3"/>
      <p:bldP spid="3" grpId="4"/>
      <p:bldP spid="3" grpId="5"/>
      <p:bldP spid="3" grpId="6"/>
      <p:bldP spid="3" grpId="7"/>
      <p:bldP spid="3" grpId="8"/>
      <p:bldP spid="3" grpId="9"/>
      <p:bldP spid="3" grpId="10"/>
      <p:bldP spid="3" grpId="11"/>
      <p:bldP spid="3" grpId="12"/>
      <p:bldP spid="3" grpId="13"/>
      <p:bldP spid="3" grpId="14"/>
      <p:bldP spid="3" grpId="15"/>
      <p:bldP spid="3" grpId="16"/>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4.1</a:t>
              </a:r>
            </a:p>
          </p:txBody>
        </p:sp>
      </p:grpSp>
      <p:sp>
        <p:nvSpPr>
          <p:cNvPr id="49" name="TextBox 48"/>
          <p:cNvSpPr txBox="1"/>
          <p:nvPr/>
        </p:nvSpPr>
        <p:spPr>
          <a:xfrm>
            <a:off x="2922122" y="2236996"/>
            <a:ext cx="5050408" cy="622300"/>
          </a:xfrm>
          <a:prstGeom prst="rect">
            <a:avLst/>
          </a:prstGeom>
          <a:noFill/>
        </p:spPr>
        <p:txBody>
          <a:bodyPr wrap="square" lIns="68584" tIns="34291" rIns="68584" bIns="34291" rtlCol="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zh-CN" sz="36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类的静态成员</a:t>
            </a: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4.1.5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静态成员函数</a:t>
            </a:r>
          </a:p>
        </p:txBody>
      </p:sp>
      <p:sp>
        <p:nvSpPr>
          <p:cNvPr id="6" name="Rectangle 2"/>
          <p:cNvSpPr txBox="1">
            <a:spLocks noChangeArrowheads="1"/>
          </p:cNvSpPr>
          <p:nvPr/>
        </p:nvSpPr>
        <p:spPr>
          <a:xfrm>
            <a:off x="251520" y="771550"/>
            <a:ext cx="8892480" cy="4572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ts val="3000"/>
              </a:lnSpc>
              <a:buClr>
                <a:srgbClr val="0070C0"/>
              </a:buClr>
              <a:buFont typeface="Wingdings" panose="05000000000000000000" pitchFamily="2" charset="2"/>
              <a:buChar char="n"/>
            </a:pPr>
            <a:r>
              <a:rPr lang="zh-CN" altLang="zh-CN" sz="2400" smtClean="0">
                <a:solidFill>
                  <a:srgbClr val="FF0000"/>
                </a:solidFill>
              </a:rPr>
              <a:t>在使用静态成员时，</a:t>
            </a:r>
            <a:r>
              <a:rPr lang="zh-CN" altLang="en-US" sz="2400" smtClean="0">
                <a:solidFill>
                  <a:srgbClr val="FF0000"/>
                </a:solidFill>
              </a:rPr>
              <a:t>需</a:t>
            </a:r>
            <a:r>
              <a:rPr lang="zh-CN" altLang="zh-CN" sz="2400" smtClean="0">
                <a:solidFill>
                  <a:srgbClr val="FF0000"/>
                </a:solidFill>
              </a:rPr>
              <a:t>要注意</a:t>
            </a:r>
            <a:r>
              <a:rPr lang="zh-CN" altLang="en-US" sz="2400" smtClean="0">
                <a:solidFill>
                  <a:srgbClr val="FF0000"/>
                </a:solidFill>
              </a:rPr>
              <a:t>：</a:t>
            </a:r>
            <a:endParaRPr lang="zh-CN" altLang="zh-CN" sz="2400" smtClean="0">
              <a:solidFill>
                <a:srgbClr val="FF0000"/>
              </a:solidFill>
            </a:endParaRPr>
          </a:p>
          <a:p>
            <a:r>
              <a:rPr lang="zh-CN" altLang="zh-CN" sz="2400" smtClean="0"/>
              <a:t>（</a:t>
            </a:r>
            <a:r>
              <a:rPr lang="en-US" altLang="zh-CN" sz="2400" smtClean="0"/>
              <a:t>1</a:t>
            </a:r>
            <a:r>
              <a:rPr lang="zh-CN" altLang="zh-CN" sz="2400" smtClean="0"/>
              <a:t>）静态成员受访问权限的控制。</a:t>
            </a:r>
          </a:p>
          <a:p>
            <a:r>
              <a:rPr lang="zh-CN" altLang="zh-CN" sz="2400" smtClean="0"/>
              <a:t>（</a:t>
            </a:r>
            <a:r>
              <a:rPr lang="en-US" altLang="zh-CN" sz="2400" smtClean="0"/>
              <a:t>2</a:t>
            </a:r>
            <a:r>
              <a:rPr lang="zh-CN" altLang="zh-CN" sz="2400" smtClean="0"/>
              <a:t>）静态成员的访问方式有两种：通过类名或通过对象名。</a:t>
            </a:r>
          </a:p>
          <a:p>
            <a:r>
              <a:rPr lang="zh-CN" altLang="zh-CN" sz="2400" smtClean="0"/>
              <a:t>（</a:t>
            </a:r>
            <a:r>
              <a:rPr lang="en-US" altLang="zh-CN" sz="2400" smtClean="0"/>
              <a:t>3</a:t>
            </a:r>
            <a:r>
              <a:rPr lang="zh-CN" altLang="zh-CN" sz="2400" smtClean="0"/>
              <a:t>）静态数据成员的初始化必须在类外，不能通过构造函数进行初始化。</a:t>
            </a:r>
          </a:p>
          <a:p>
            <a:r>
              <a:rPr lang="zh-CN" altLang="zh-CN" sz="2400" smtClean="0"/>
              <a:t>（</a:t>
            </a:r>
            <a:r>
              <a:rPr lang="en-US" altLang="zh-CN" sz="2400" smtClean="0"/>
              <a:t>4</a:t>
            </a:r>
            <a:r>
              <a:rPr lang="zh-CN" altLang="zh-CN" sz="2400" smtClean="0"/>
              <a:t>）静态成员函数的作用就是为了访问私有的静态数据成员，尽量不去访问非静态数据成员。</a:t>
            </a:r>
          </a:p>
          <a:p>
            <a:r>
              <a:rPr lang="zh-CN" altLang="zh-CN" sz="2400" smtClean="0"/>
              <a:t>（</a:t>
            </a:r>
            <a:r>
              <a:rPr lang="en-US" altLang="zh-CN" sz="2400" smtClean="0"/>
              <a:t>5</a:t>
            </a:r>
            <a:r>
              <a:rPr lang="zh-CN" altLang="zh-CN" sz="2400" smtClean="0"/>
              <a:t>）静态成员函数没有</a:t>
            </a:r>
            <a:r>
              <a:rPr lang="en-US" altLang="zh-CN" sz="2400" smtClean="0"/>
              <a:t>this</a:t>
            </a:r>
            <a:r>
              <a:rPr lang="zh-CN" altLang="zh-CN" sz="2400" smtClean="0"/>
              <a:t>指针，因为它不属于任何一个对象。</a:t>
            </a:r>
          </a:p>
          <a:p>
            <a:pPr>
              <a:lnSpc>
                <a:spcPts val="3000"/>
              </a:lnSpc>
              <a:buClr>
                <a:srgbClr val="0070C0"/>
              </a:buClr>
              <a:buFont typeface="Wingdings" panose="05000000000000000000" pitchFamily="2" charset="2"/>
              <a:buChar char="n"/>
            </a:pPr>
            <a:endParaRPr lang="zh-CN" altLang="zh-CN" sz="2400" dirty="0" smtClean="0"/>
          </a:p>
        </p:txBody>
      </p:sp>
    </p:spTree>
    <p:extLst>
      <p:ext uri="{BB962C8B-B14F-4D97-AF65-F5344CB8AC3E}">
        <p14:creationId xmlns:p14="http://schemas.microsoft.com/office/powerpoint/2010/main" val="400058891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9508" y="284309"/>
              <a:ext cx="600514"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4.2</a:t>
              </a:r>
            </a:p>
          </p:txBody>
        </p:sp>
      </p:grpSp>
      <p:sp>
        <p:nvSpPr>
          <p:cNvPr id="49" name="TextBox 48"/>
          <p:cNvSpPr txBox="1"/>
          <p:nvPr/>
        </p:nvSpPr>
        <p:spPr>
          <a:xfrm>
            <a:off x="3023846" y="2144492"/>
            <a:ext cx="5050408" cy="807915"/>
          </a:xfrm>
          <a:prstGeom prst="rect">
            <a:avLst/>
          </a:prstGeom>
          <a:noFill/>
        </p:spPr>
        <p:txBody>
          <a:bodyPr wrap="square" lIns="68584" tIns="34291" rIns="68584" bIns="34291" rtlCol="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zh-CN" sz="4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a:t>
            </a: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en-GB"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4.2 </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友元</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323528" y="925195"/>
            <a:ext cx="8424936" cy="2856167"/>
          </a:xfrm>
          <a:prstGeom prst="rect">
            <a:avLst/>
          </a:prstGeom>
          <a:noFill/>
        </p:spPr>
        <p:txBody>
          <a:bodyPr wrap="square" rtlCol="0">
            <a:spAutoFit/>
          </a:bodyPr>
          <a:lstStyle/>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2000" b="1" noProof="0" dirty="0">
                <a:ln>
                  <a:noFill/>
                </a:ln>
                <a:effectLst/>
                <a:uLnTx/>
                <a:uFillTx/>
                <a:latin typeface="仿宋" panose="02010609060101010101" pitchFamily="49" charset="-122"/>
                <a:ea typeface="仿宋" panose="02010609060101010101" pitchFamily="49" charset="-122"/>
                <a:sym typeface="+mn-ea"/>
              </a:rPr>
              <a:t>   将数据与处理数据的函数封装在一起，构成类，既实现了数据的共享又实现数据的隐藏，无疑是面向对象程序设计的一大优点，但是封装并不是绝对的。</a:t>
            </a:r>
            <a:endParaRPr kumimoji="0" lang="zh-CN" altLang="en-US"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sym typeface="+mn-ea"/>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en-US" sz="2000" b="1" noProof="0" dirty="0">
                <a:ln>
                  <a:noFill/>
                </a:ln>
                <a:solidFill>
                  <a:srgbClr val="0070C0"/>
                </a:solidFill>
                <a:effectLst/>
                <a:uLnTx/>
                <a:uFillTx/>
                <a:latin typeface="仿宋" panose="02010609060101010101" pitchFamily="49" charset="-122"/>
                <a:ea typeface="仿宋" panose="02010609060101010101" pitchFamily="49" charset="-122"/>
                <a:sym typeface="+mn-ea"/>
              </a:rPr>
              <a:t>静态成员定义</a:t>
            </a:r>
            <a:r>
              <a:rPr lang="zh-CN" altLang="en-US" sz="2000" b="1" noProof="0" dirty="0">
                <a:ln>
                  <a:noFill/>
                </a:ln>
                <a:effectLst/>
                <a:uLnTx/>
                <a:uFillTx/>
                <a:latin typeface="仿宋" panose="02010609060101010101" pitchFamily="49" charset="-122"/>
                <a:ea typeface="仿宋" panose="02010609060101010101" pitchFamily="49" charset="-122"/>
                <a:sym typeface="+mn-ea"/>
              </a:rPr>
              <a:t>提供了同类不同对象数据的共享，属于</a:t>
            </a:r>
            <a:r>
              <a:rPr lang="zh-CN" altLang="en-US"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累内数据共享</a:t>
            </a:r>
            <a:r>
              <a:rPr lang="zh-CN" altLang="en-US" sz="2000" b="1" noProof="0" dirty="0">
                <a:ln>
                  <a:noFill/>
                </a:ln>
                <a:effectLst/>
                <a:uLnTx/>
                <a:uFillTx/>
                <a:latin typeface="仿宋" panose="02010609060101010101" pitchFamily="49" charset="-122"/>
                <a:ea typeface="仿宋" panose="02010609060101010101" pitchFamily="49" charset="-122"/>
                <a:sym typeface="+mn-ea"/>
              </a:rPr>
              <a:t>。</a:t>
            </a:r>
            <a:endParaRPr kumimoji="0" lang="zh-CN" altLang="en-US"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sym typeface="+mn-ea"/>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C++</a:t>
            </a:r>
            <a:r>
              <a:rPr lang="zh-CN" altLang="en-US" sz="2000" b="1" noProof="0" dirty="0">
                <a:ln>
                  <a:noFill/>
                </a:ln>
                <a:effectLst/>
                <a:uLnTx/>
                <a:uFillTx/>
                <a:latin typeface="仿宋" panose="02010609060101010101" pitchFamily="49" charset="-122"/>
                <a:ea typeface="仿宋" panose="02010609060101010101" pitchFamily="49" charset="-122"/>
                <a:sym typeface="+mn-ea"/>
              </a:rPr>
              <a:t>为了进一步提高数据共享，通过</a:t>
            </a:r>
            <a:r>
              <a:rPr lang="zh-CN" altLang="en-US" sz="2000" b="1" noProof="0" dirty="0">
                <a:ln>
                  <a:noFill/>
                </a:ln>
                <a:solidFill>
                  <a:srgbClr val="0070C0"/>
                </a:solidFill>
                <a:effectLst/>
                <a:uLnTx/>
                <a:uFillTx/>
                <a:latin typeface="仿宋" panose="02010609060101010101" pitchFamily="49" charset="-122"/>
                <a:ea typeface="仿宋" panose="02010609060101010101" pitchFamily="49" charset="-122"/>
                <a:sym typeface="+mn-ea"/>
              </a:rPr>
              <a:t>友元机制</a:t>
            </a:r>
            <a:r>
              <a:rPr lang="zh-CN" altLang="en-US" sz="2000" b="1" noProof="0" dirty="0">
                <a:ln>
                  <a:noFill/>
                </a:ln>
                <a:effectLst/>
                <a:uLnTx/>
                <a:uFillTx/>
                <a:latin typeface="仿宋" panose="02010609060101010101" pitchFamily="49" charset="-122"/>
                <a:ea typeface="仿宋" panose="02010609060101010101" pitchFamily="49" charset="-122"/>
                <a:sym typeface="+mn-ea"/>
              </a:rPr>
              <a:t>实现</a:t>
            </a:r>
            <a:r>
              <a:rPr lang="zh-CN" altLang="en-US"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类外数据共享</a:t>
            </a:r>
            <a:r>
              <a:rPr lang="en-US"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       </a:t>
            </a:r>
            <a:endParaRPr kumimoji="0" lang="en-US" altLang="zh-CN" sz="2000" b="1" i="0" u="none" strike="noStrike" kern="120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sym typeface="+mn-ea"/>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endParaRPr kumimoji="0" lang="en-US" altLang="zh-CN" b="1" i="0" u="none" strike="noStrike" kern="120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cs typeface="+mn-cs"/>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en-GB"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4.2 </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友元</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4" name="Rectangle 2"/>
          <p:cNvSpPr txBox="1">
            <a:spLocks noChangeArrowheads="1"/>
          </p:cNvSpPr>
          <p:nvPr/>
        </p:nvSpPr>
        <p:spPr>
          <a:xfrm>
            <a:off x="-21353" y="579676"/>
            <a:ext cx="8928992" cy="428428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n"/>
              <a:defRPr/>
            </a:pPr>
            <a:r>
              <a:rPr lang="zh-CN" altLang="zh-CN" sz="1800" dirty="0" smtClean="0"/>
              <a:t>类具有封装和信息隐蔽的特性，只有类的成员函数才能访问类的私有成员，其他函数无权访问。为提高运行效率，有时确实需要非成员函数能够访问类的私有成员</a:t>
            </a:r>
            <a:r>
              <a:rPr lang="zh-CN" altLang="en-US" sz="1800" dirty="0" smtClean="0"/>
              <a:t>。</a:t>
            </a:r>
            <a:endParaRPr lang="en-US" altLang="zh-CN" sz="1800" dirty="0" smtClean="0"/>
          </a:p>
          <a:p>
            <a:pPr>
              <a:lnSpc>
                <a:spcPct val="150000"/>
              </a:lnSpc>
              <a:buClr>
                <a:srgbClr val="0070C0"/>
              </a:buClr>
              <a:buFont typeface="Wingdings" panose="05000000000000000000" pitchFamily="2" charset="2"/>
              <a:buChar char="n"/>
              <a:defRPr/>
            </a:pPr>
            <a:r>
              <a:rPr lang="zh-CN" altLang="zh-CN" sz="1800" dirty="0" smtClean="0"/>
              <a:t>解决访问类的私有成员的方法：</a:t>
            </a:r>
            <a:endParaRPr lang="en-US" altLang="zh-CN" sz="1800" dirty="0" smtClean="0"/>
          </a:p>
          <a:p>
            <a:pPr marL="0" indent="0">
              <a:lnSpc>
                <a:spcPct val="150000"/>
              </a:lnSpc>
              <a:buClr>
                <a:srgbClr val="0070C0"/>
              </a:buClr>
              <a:defRPr/>
            </a:pPr>
            <a:r>
              <a:rPr lang="zh-CN" altLang="zh-CN" sz="1800" dirty="0" smtClean="0"/>
              <a:t>（</a:t>
            </a:r>
            <a:r>
              <a:rPr lang="en-US" altLang="zh-CN" sz="1800" dirty="0" smtClean="0"/>
              <a:t>1</a:t>
            </a:r>
            <a:r>
              <a:rPr lang="zh-CN" altLang="zh-CN" sz="1800" dirty="0" smtClean="0"/>
              <a:t>）定义公有的访问私有数据成员的成员函数，通过类外调用公有成员函数达到目的；</a:t>
            </a:r>
            <a:endParaRPr lang="en-US" altLang="zh-CN" sz="1800" dirty="0" smtClean="0"/>
          </a:p>
          <a:p>
            <a:pPr marL="0" indent="0">
              <a:lnSpc>
                <a:spcPct val="150000"/>
              </a:lnSpc>
              <a:buClr>
                <a:srgbClr val="0070C0"/>
              </a:buClr>
              <a:defRPr/>
            </a:pPr>
            <a:r>
              <a:rPr lang="zh-CN" altLang="zh-CN" sz="1800" dirty="0" smtClean="0"/>
              <a:t>（</a:t>
            </a:r>
            <a:r>
              <a:rPr lang="en-US" altLang="zh-CN" sz="1800" dirty="0" smtClean="0"/>
              <a:t>2</a:t>
            </a:r>
            <a:r>
              <a:rPr lang="zh-CN" altLang="zh-CN" sz="1800" dirty="0" smtClean="0"/>
              <a:t>）使用友元机制。</a:t>
            </a:r>
            <a:endParaRPr lang="en-US" altLang="zh-CN" sz="1800" dirty="0" smtClean="0"/>
          </a:p>
          <a:p>
            <a:pPr>
              <a:lnSpc>
                <a:spcPct val="150000"/>
              </a:lnSpc>
              <a:buClr>
                <a:srgbClr val="0070C0"/>
              </a:buClr>
              <a:buFont typeface="Wingdings" panose="05000000000000000000" pitchFamily="2" charset="2"/>
              <a:buChar char="n"/>
              <a:defRPr/>
            </a:pPr>
            <a:r>
              <a:rPr lang="zh-CN" altLang="zh-CN" sz="1800" dirty="0" smtClean="0"/>
              <a:t>友元提供了不同类的成员函数之间、类的成员函数与一般函数之间进行数据共享的机制，但破坏了类的封装性和数据的隐蔽性。</a:t>
            </a:r>
            <a:endParaRPr lang="en-US" altLang="zh-CN" sz="1800" dirty="0" smtClean="0"/>
          </a:p>
        </p:txBody>
      </p:sp>
    </p:spTree>
    <p:extLst>
      <p:ext uri="{BB962C8B-B14F-4D97-AF65-F5344CB8AC3E}">
        <p14:creationId xmlns:p14="http://schemas.microsoft.com/office/powerpoint/2010/main" val="196060338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en-GB"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4.2 </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友元</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179512" y="925195"/>
            <a:ext cx="8784976" cy="3841052"/>
          </a:xfrm>
          <a:prstGeom prst="rect">
            <a:avLst/>
          </a:prstGeom>
          <a:noFill/>
        </p:spPr>
        <p:txBody>
          <a:bodyPr wrap="square" rtlCol="0">
            <a:spAutoFit/>
          </a:bodyPr>
          <a:lstStyle/>
          <a:p>
            <a:pPr marR="0" lvl="0" indent="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000" b="1" dirty="0">
                <a:latin typeface="仿宋" panose="02010609060101010101" pitchFamily="49" charset="-122"/>
                <a:ea typeface="仿宋" panose="02010609060101010101" pitchFamily="49" charset="-122"/>
                <a:sym typeface="+mn-ea"/>
              </a:rPr>
              <a:t>    </a:t>
            </a:r>
            <a:r>
              <a:rPr lang="zh-CN" altLang="zh-CN" sz="2000" b="1" dirty="0">
                <a:solidFill>
                  <a:srgbClr val="FF0000"/>
                </a:solidFill>
                <a:latin typeface="仿宋" panose="02010609060101010101" pitchFamily="49" charset="-122"/>
                <a:ea typeface="仿宋" panose="02010609060101010101" pitchFamily="49" charset="-122"/>
                <a:sym typeface="+mn-ea"/>
              </a:rPr>
              <a:t>友元不是该类的成员函数，但是可以访问该类的私有成员。</a:t>
            </a:r>
            <a:endParaRPr lang="en-US" altLang="zh-CN" sz="2000" b="1" dirty="0">
              <a:solidFill>
                <a:srgbClr val="FF0000"/>
              </a:solidFill>
              <a:latin typeface="仿宋" panose="02010609060101010101" pitchFamily="49" charset="-122"/>
              <a:ea typeface="仿宋" panose="02010609060101010101" pitchFamily="49" charset="-122"/>
            </a:endParaRPr>
          </a:p>
          <a:p>
            <a:pPr marR="0" lvl="0" indent="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友元的作用在于提高程序的运行效率，但是，它破坏了类的封装性和隐藏性，使得非成员函数可以访问类的私有成员。</a:t>
            </a:r>
            <a:endParaRPr lang="en-US" altLang="zh-CN" sz="2000" b="1" dirty="0">
              <a:latin typeface="仿宋" panose="02010609060101010101" pitchFamily="49" charset="-122"/>
              <a:ea typeface="仿宋" panose="02010609060101010101" pitchFamily="49" charset="-122"/>
            </a:endParaRPr>
          </a:p>
          <a:p>
            <a:pPr marR="0" lvl="0" indent="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对于一个类而言，它的友元是一种定义在该类外部的或者普通函数或者另一个类的成员函数或者另一个类，但需要在该类体内进行说明。</a:t>
            </a:r>
            <a:endParaRPr lang="en-US" altLang="zh-CN" sz="2000" b="1" dirty="0">
              <a:latin typeface="仿宋" panose="02010609060101010101" pitchFamily="49" charset="-122"/>
              <a:ea typeface="仿宋" panose="02010609060101010101" pitchFamily="49" charset="-122"/>
            </a:endParaRPr>
          </a:p>
          <a:p>
            <a:pPr marR="0" lvl="0" indent="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当友元是一个函数时，称该函数为</a:t>
            </a:r>
            <a:r>
              <a:rPr lang="zh-CN" altLang="zh-CN" sz="2000" b="1" dirty="0">
                <a:solidFill>
                  <a:srgbClr val="FF0000"/>
                </a:solidFill>
                <a:latin typeface="仿宋" panose="02010609060101010101" pitchFamily="49" charset="-122"/>
                <a:ea typeface="仿宋" panose="02010609060101010101" pitchFamily="49" charset="-122"/>
                <a:sym typeface="+mn-ea"/>
              </a:rPr>
              <a:t>友元函数</a:t>
            </a:r>
            <a:r>
              <a:rPr lang="zh-CN" altLang="zh-CN" sz="2000" b="1" dirty="0">
                <a:latin typeface="仿宋" panose="02010609060101010101" pitchFamily="49" charset="-122"/>
                <a:ea typeface="仿宋" panose="02010609060101010101" pitchFamily="49" charset="-122"/>
                <a:sym typeface="+mn-ea"/>
              </a:rPr>
              <a:t>；当友元是一个类时，称该类为</a:t>
            </a:r>
            <a:r>
              <a:rPr lang="zh-CN" altLang="zh-CN" sz="2000" b="1" dirty="0">
                <a:solidFill>
                  <a:srgbClr val="FF0000"/>
                </a:solidFill>
                <a:latin typeface="仿宋" panose="02010609060101010101" pitchFamily="49" charset="-122"/>
                <a:ea typeface="仿宋" panose="02010609060101010101" pitchFamily="49" charset="-122"/>
                <a:sym typeface="+mn-ea"/>
              </a:rPr>
              <a:t>友元类</a:t>
            </a:r>
            <a:r>
              <a:rPr lang="zh-CN" altLang="zh-CN" sz="2000" b="1" dirty="0">
                <a:latin typeface="仿宋" panose="02010609060101010101" pitchFamily="49" charset="-122"/>
                <a:ea typeface="仿宋" panose="02010609060101010101" pitchFamily="49" charset="-122"/>
                <a:sym typeface="+mn-ea"/>
              </a:rPr>
              <a:t>。</a:t>
            </a:r>
            <a:endParaRPr lang="zh-CN" altLang="zh-CN" sz="2000" b="1" dirty="0">
              <a:latin typeface="仿宋" panose="02010609060101010101" pitchFamily="49" charset="-122"/>
              <a:ea typeface="仿宋" panose="02010609060101010101" pitchFamily="49" charset="-122"/>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endParaRPr kumimoji="0" lang="en-US" altLang="zh-CN" b="1" i="0" u="none" strike="noStrike" kern="120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cs typeface="+mn-cs"/>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p>
        </p:txBody>
      </p:sp>
      <p:sp>
        <p:nvSpPr>
          <p:cNvPr id="2" name="文本框 1"/>
          <p:cNvSpPr txBox="1"/>
          <p:nvPr/>
        </p:nvSpPr>
        <p:spPr>
          <a:xfrm>
            <a:off x="683568" y="987574"/>
            <a:ext cx="7668260" cy="2399665"/>
          </a:xfrm>
          <a:prstGeom prst="rect">
            <a:avLst/>
          </a:prstGeom>
          <a:noFill/>
        </p:spPr>
        <p:txBody>
          <a:bodyPr wrap="square" rtlCol="0">
            <a:spAutoFit/>
          </a:bodyPr>
          <a:lstStyle/>
          <a:p>
            <a:pPr>
              <a:lnSpc>
                <a:spcPct val="150000"/>
              </a:lnSpc>
            </a:pPr>
            <a:r>
              <a:rPr lang="en-US" altLang="zh-CN" sz="2000" dirty="0">
                <a:sym typeface="+mn-ea"/>
              </a:rPr>
              <a:t>        </a:t>
            </a:r>
            <a:r>
              <a:rPr lang="zh-CN" altLang="zh-CN" sz="2000" b="1" dirty="0">
                <a:latin typeface="仿宋" panose="02010609060101010101" pitchFamily="49" charset="-122"/>
                <a:ea typeface="仿宋" panose="02010609060101010101" pitchFamily="49" charset="-122"/>
                <a:sym typeface="+mn-ea"/>
              </a:rPr>
              <a:t>友元函数不是当前类中的成员函数，它既可以是一个不属于任何类的一般函数，也可以是另外一个类的成员函数。</a:t>
            </a:r>
            <a:endParaRPr lang="en-US"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将一个函数声明为一个类的友元函数后，它不但可以通过对象名访问类的公有成员，而且可以</a:t>
            </a:r>
            <a:r>
              <a:rPr lang="zh-CN" altLang="zh-CN" sz="2000" b="1" dirty="0">
                <a:solidFill>
                  <a:srgbClr val="FF0000"/>
                </a:solidFill>
                <a:latin typeface="仿宋" panose="02010609060101010101" pitchFamily="49" charset="-122"/>
                <a:ea typeface="仿宋" panose="02010609060101010101" pitchFamily="49" charset="-122"/>
                <a:sym typeface="+mn-ea"/>
              </a:rPr>
              <a:t>通过对象名访问类的私有成员和保护成员。</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p>
        </p:txBody>
      </p:sp>
      <p:sp>
        <p:nvSpPr>
          <p:cNvPr id="2" name="文本框 1"/>
          <p:cNvSpPr txBox="1"/>
          <p:nvPr/>
        </p:nvSpPr>
        <p:spPr>
          <a:xfrm>
            <a:off x="251520" y="699542"/>
            <a:ext cx="8712968" cy="3256276"/>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solidFill>
                  <a:schemeClr val="tx1"/>
                </a:solidFill>
                <a:effectLst/>
                <a:uLnTx/>
                <a:uFillTx/>
                <a:sym typeface="+mn-ea"/>
              </a:rPr>
              <a:t>1</a:t>
            </a:r>
            <a:r>
              <a:rPr lang="zh-CN" altLang="zh-CN" sz="2400" b="1" noProof="0" dirty="0">
                <a:ln>
                  <a:noFill/>
                </a:ln>
                <a:solidFill>
                  <a:schemeClr val="tx1"/>
                </a:solidFill>
                <a:effectLst/>
                <a:uLnTx/>
                <a:uFillTx/>
                <a:latin typeface="仿宋" panose="02010609060101010101" pitchFamily="49" charset="-122"/>
                <a:ea typeface="仿宋" panose="02010609060101010101" pitchFamily="49" charset="-122"/>
                <a:sym typeface="+mn-ea"/>
              </a:rPr>
              <a:t>．</a:t>
            </a:r>
            <a:r>
              <a:rPr lang="zh-CN" altLang="zh-CN" sz="2400" b="1" noProof="0" dirty="0">
                <a:ln>
                  <a:noFill/>
                </a:ln>
                <a:solidFill>
                  <a:schemeClr val="accent1"/>
                </a:solidFill>
                <a:effectLst/>
                <a:uLnTx/>
                <a:uFillTx/>
                <a:latin typeface="仿宋" panose="02010609060101010101" pitchFamily="49" charset="-122"/>
                <a:ea typeface="仿宋" panose="02010609060101010101" pitchFamily="49" charset="-122"/>
                <a:sym typeface="+mn-ea"/>
              </a:rPr>
              <a:t>非成员函数</a:t>
            </a:r>
            <a:r>
              <a:rPr lang="zh-CN" altLang="en-US" sz="2400" b="1" noProof="0" dirty="0">
                <a:ln>
                  <a:noFill/>
                </a:ln>
                <a:solidFill>
                  <a:schemeClr val="accent1"/>
                </a:solidFill>
                <a:effectLst/>
                <a:uLnTx/>
                <a:uFillTx/>
                <a:latin typeface="仿宋" panose="02010609060101010101" pitchFamily="49" charset="-122"/>
                <a:ea typeface="仿宋" panose="02010609060101010101" pitchFamily="49" charset="-122"/>
                <a:sym typeface="+mn-ea"/>
              </a:rPr>
              <a:t>（普通函数）</a:t>
            </a:r>
            <a:r>
              <a:rPr lang="zh-CN" altLang="zh-CN" sz="2400" b="1" noProof="0" dirty="0">
                <a:ln>
                  <a:noFill/>
                </a:ln>
                <a:solidFill>
                  <a:schemeClr val="accent1"/>
                </a:solidFill>
                <a:effectLst/>
                <a:uLnTx/>
                <a:uFillTx/>
                <a:latin typeface="仿宋" panose="02010609060101010101" pitchFamily="49" charset="-122"/>
                <a:ea typeface="仿宋" panose="02010609060101010101" pitchFamily="49" charset="-122"/>
                <a:sym typeface="+mn-ea"/>
              </a:rPr>
              <a:t>作为友元函数</a:t>
            </a:r>
            <a:endParaRPr kumimoji="0" lang="zh-CN" altLang="zh-CN" sz="2400" b="1" i="0" u="none" strike="noStrike" kern="1200" cap="none" spc="0" normalizeH="0" baseline="0" noProof="0" dirty="0">
              <a:ln>
                <a:noFill/>
              </a:ln>
              <a:solidFill>
                <a:schemeClr val="accent1"/>
              </a:solidFill>
              <a:effectLst/>
              <a:uLnTx/>
              <a:uFillTx/>
              <a:latin typeface="仿宋" panose="02010609060101010101" pitchFamily="49" charset="-122"/>
              <a:ea typeface="仿宋" panose="02010609060101010101" pitchFamily="49"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400" noProof="0" dirty="0" smtClean="0">
                <a:ln>
                  <a:noFill/>
                </a:ln>
                <a:effectLst/>
                <a:uLnTx/>
                <a:uFillTx/>
                <a:latin typeface="仿宋" panose="02010609060101010101" pitchFamily="49" charset="-122"/>
                <a:ea typeface="仿宋" panose="02010609060101010101" pitchFamily="49" charset="-122"/>
                <a:sym typeface="+mn-ea"/>
              </a:rPr>
              <a:t>   </a:t>
            </a:r>
            <a:r>
              <a:rPr lang="zh-CN" altLang="zh-CN" sz="2400" b="1" noProof="0" dirty="0">
                <a:ln>
                  <a:noFill/>
                </a:ln>
                <a:effectLst/>
                <a:uLnTx/>
                <a:uFillTx/>
                <a:latin typeface="仿宋" panose="02010609060101010101" pitchFamily="49" charset="-122"/>
                <a:ea typeface="仿宋" panose="02010609060101010101" pitchFamily="49" charset="-122"/>
                <a:sym typeface="+mn-ea"/>
              </a:rPr>
              <a:t>声明非成员函数作为友元函数的语句格式为：</a:t>
            </a:r>
            <a:endParaRPr kumimoji="0" lang="zh-CN"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400" noProof="0" dirty="0">
                <a:ln>
                  <a:noFill/>
                </a:ln>
                <a:effectLst/>
                <a:uLnTx/>
                <a:uFillTx/>
                <a:latin typeface="仿宋" panose="02010609060101010101" pitchFamily="49" charset="-122"/>
                <a:ea typeface="仿宋" panose="02010609060101010101" pitchFamily="49" charset="-122"/>
                <a:sym typeface="+mn-ea"/>
              </a:rPr>
              <a:t> </a:t>
            </a:r>
            <a:r>
              <a:rPr lang="en-US" altLang="zh-CN" sz="2400" b="1" noProof="0" dirty="0" smtClean="0">
                <a:ln>
                  <a:noFill/>
                </a:ln>
                <a:solidFill>
                  <a:srgbClr val="FF0000"/>
                </a:solidFill>
                <a:effectLst/>
                <a:uLnTx/>
                <a:uFillTx/>
                <a:latin typeface="仿宋" panose="02010609060101010101" pitchFamily="49" charset="-122"/>
                <a:ea typeface="仿宋" panose="02010609060101010101" pitchFamily="49" charset="-122"/>
                <a:sym typeface="+mn-ea"/>
              </a:rPr>
              <a:t>     </a:t>
            </a:r>
            <a:r>
              <a:rPr lang="en-US"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friend </a:t>
            </a:r>
            <a:r>
              <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返回值类型</a:t>
            </a:r>
            <a:r>
              <a:rPr lang="en-US"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  </a:t>
            </a:r>
            <a:r>
              <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函数名（参数表）</a:t>
            </a:r>
            <a:r>
              <a:rPr lang="en-US"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a:t>
            </a:r>
            <a:endParaRPr kumimoji="0" lang="zh-CN" altLang="zh-CN" sz="2400" b="0" i="0" u="none" strike="noStrike" kern="120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endParaRPr>
          </a:p>
          <a:p>
            <a:pPr>
              <a:lnSpc>
                <a:spcPts val="3000"/>
              </a:lnSpc>
              <a:buClr>
                <a:srgbClr val="0070C0"/>
              </a:buClr>
              <a:buFont typeface="Wingdings" panose="05000000000000000000" pitchFamily="2" charset="2"/>
              <a:buChar char="n"/>
              <a:defRPr/>
            </a:pPr>
            <a:r>
              <a:rPr lang="en-US" altLang="zh-CN" sz="2000" dirty="0"/>
              <a:t> </a:t>
            </a:r>
            <a:r>
              <a:rPr lang="zh-CN" altLang="zh-CN" sz="2000" dirty="0"/>
              <a:t>说明：</a:t>
            </a:r>
          </a:p>
          <a:p>
            <a:pPr>
              <a:lnSpc>
                <a:spcPts val="3000"/>
              </a:lnSpc>
              <a:buClr>
                <a:srgbClr val="0070C0"/>
              </a:buClr>
              <a:defRPr/>
            </a:pPr>
            <a:r>
              <a:rPr lang="zh-CN" altLang="zh-CN" sz="2000" dirty="0"/>
              <a:t>（</a:t>
            </a:r>
            <a:r>
              <a:rPr lang="en-US" altLang="zh-CN" sz="2000" dirty="0"/>
              <a:t>1</a:t>
            </a:r>
            <a:r>
              <a:rPr lang="zh-CN" altLang="zh-CN" sz="2000" dirty="0"/>
              <a:t>）友元函数为非成员函数，一般在类中进行声明，在类外进行定义；</a:t>
            </a:r>
          </a:p>
          <a:p>
            <a:pPr>
              <a:lnSpc>
                <a:spcPts val="3000"/>
              </a:lnSpc>
              <a:buClr>
                <a:srgbClr val="0070C0"/>
              </a:buClr>
              <a:defRPr/>
            </a:pPr>
            <a:r>
              <a:rPr lang="zh-CN" altLang="zh-CN" sz="2000" dirty="0"/>
              <a:t>（</a:t>
            </a:r>
            <a:r>
              <a:rPr lang="en-US" altLang="zh-CN" sz="2000" dirty="0"/>
              <a:t>2</a:t>
            </a:r>
            <a:r>
              <a:rPr lang="zh-CN" altLang="zh-CN" sz="2000" dirty="0"/>
              <a:t>）友元函数的声明可以放在类声明中的任何位置，即不受访问权限的控制；</a:t>
            </a:r>
          </a:p>
          <a:p>
            <a:pPr>
              <a:lnSpc>
                <a:spcPts val="3000"/>
              </a:lnSpc>
              <a:buClr>
                <a:srgbClr val="0070C0"/>
              </a:buClr>
              <a:defRPr/>
            </a:pPr>
            <a:r>
              <a:rPr lang="zh-CN" altLang="zh-CN" sz="2000" dirty="0"/>
              <a:t>（</a:t>
            </a:r>
            <a:r>
              <a:rPr lang="en-US" altLang="zh-CN" sz="2000" dirty="0"/>
              <a:t>3</a:t>
            </a:r>
            <a:r>
              <a:rPr lang="zh-CN" altLang="zh-CN" sz="2000" dirty="0"/>
              <a:t>）友元函数可以通过对象名访问类的所有成员，包括私有成员。</a:t>
            </a:r>
          </a:p>
          <a:p>
            <a:pPr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defRPr/>
            </a:pP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p>
        </p:txBody>
      </p:sp>
      <p:sp>
        <p:nvSpPr>
          <p:cNvPr id="2" name="文本框 1"/>
          <p:cNvSpPr txBox="1"/>
          <p:nvPr/>
        </p:nvSpPr>
        <p:spPr>
          <a:xfrm>
            <a:off x="0" y="650875"/>
            <a:ext cx="9108504" cy="4425827"/>
          </a:xfrm>
          <a:prstGeom prst="rect">
            <a:avLst/>
          </a:prstGeom>
          <a:noFill/>
        </p:spPr>
        <p:txBody>
          <a:bodyPr wrap="square" rtlCol="0">
            <a:spAutoFit/>
          </a:bodyPr>
          <a:lstStyle/>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mn-ea"/>
                <a:sym typeface="+mn-ea"/>
              </a:rPr>
              <a:t>【例</a:t>
            </a:r>
            <a:r>
              <a:rPr lang="en-US" altLang="zh-CN" sz="2400" b="1" noProof="0" dirty="0">
                <a:ln>
                  <a:noFill/>
                </a:ln>
                <a:effectLst/>
                <a:uLnTx/>
                <a:uFillTx/>
                <a:latin typeface="+mn-ea"/>
                <a:sym typeface="+mn-ea"/>
              </a:rPr>
              <a:t>4-6</a:t>
            </a:r>
            <a:r>
              <a:rPr lang="zh-CN" altLang="zh-CN" sz="2400" b="1" noProof="0" dirty="0">
                <a:ln>
                  <a:noFill/>
                </a:ln>
                <a:effectLst/>
                <a:uLnTx/>
                <a:uFillTx/>
                <a:latin typeface="+mn-ea"/>
                <a:sym typeface="+mn-ea"/>
              </a:rPr>
              <a:t>】非成员函数作为友元函数应用举例。</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Date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month;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day;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year;</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public</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nb-NO" altLang="zh-CN" sz="2000" b="1" noProof="0" dirty="0">
                <a:ln>
                  <a:noFill/>
                </a:ln>
                <a:effectLst/>
                <a:uLnTx/>
                <a:uFillTx/>
                <a:latin typeface="+mn-ea"/>
                <a:sym typeface="+mn-ea"/>
              </a:rPr>
              <a:t>Date(int y,int m,int d);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Date(Date &amp;d);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void display();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friend void modifyDate(</a:t>
            </a:r>
            <a:r>
              <a:rPr lang="nb-NO" altLang="zh-CN" sz="2000" b="1" noProof="0" dirty="0">
                <a:ln>
                  <a:noFill/>
                </a:ln>
                <a:effectLst/>
                <a:uLnTx/>
                <a:uFillTx/>
                <a:latin typeface="+mn-ea"/>
                <a:sym typeface="+mn-ea"/>
              </a:rPr>
              <a:t>Date&amp; date,int year,int month,int day);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声明类</a:t>
            </a:r>
            <a:r>
              <a:rPr lang="nb-NO" altLang="zh-CN" sz="2000" b="1" i="1" noProof="0" dirty="0">
                <a:ln>
                  <a:noFill/>
                </a:ln>
                <a:effectLst/>
                <a:uLnTx/>
                <a:uFillTx/>
                <a:latin typeface="+mn-ea"/>
                <a:sym typeface="+mn-ea"/>
              </a:rPr>
              <a:t>Date</a:t>
            </a:r>
            <a:r>
              <a:rPr lang="zh-CN" altLang="zh-CN" sz="2000" b="1" i="1" noProof="0" dirty="0">
                <a:ln>
                  <a:noFill/>
                </a:ln>
                <a:effectLst/>
                <a:uLnTx/>
                <a:uFillTx/>
                <a:latin typeface="+mn-ea"/>
                <a:sym typeface="+mn-ea"/>
              </a:rPr>
              <a:t>的友元函数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p>
        </p:txBody>
      </p:sp>
      <p:sp>
        <p:nvSpPr>
          <p:cNvPr id="2" name="文本框 1"/>
          <p:cNvSpPr txBox="1"/>
          <p:nvPr/>
        </p:nvSpPr>
        <p:spPr>
          <a:xfrm>
            <a:off x="737870" y="696595"/>
            <a:ext cx="7668260" cy="2614930"/>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modifyDate(Date&amp; date,int year,int month,int day) </a:t>
            </a: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友元函数定义</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date.year=year;</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	  date.month=month;</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	  date.day=day;</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p>
        </p:txBody>
      </p:sp>
      <p:sp>
        <p:nvSpPr>
          <p:cNvPr id="2" name="文本框 1"/>
          <p:cNvSpPr txBox="1"/>
          <p:nvPr/>
        </p:nvSpPr>
        <p:spPr>
          <a:xfrm>
            <a:off x="737870" y="696595"/>
            <a:ext cx="7668260" cy="4462760"/>
          </a:xfrm>
          <a:prstGeom prst="rect">
            <a:avLst/>
          </a:prstGeom>
          <a:noFill/>
        </p:spPr>
        <p:txBody>
          <a:bodyPr wrap="square" rtlCol="0">
            <a:spAutoFit/>
          </a:bodyPr>
          <a:lstStyle/>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noProof="0" dirty="0">
                <a:ln>
                  <a:noFill/>
                </a:ln>
                <a:effectLst/>
                <a:uLnTx/>
                <a:uFillTx/>
                <a:sym typeface="+mn-ea"/>
              </a:rPr>
              <a:t> </a:t>
            </a:r>
            <a:r>
              <a:rPr lang="nb-NO" altLang="zh-CN" sz="2000" b="1" noProof="0" dirty="0">
                <a:ln>
                  <a:noFill/>
                </a:ln>
                <a:effectLst/>
                <a:uLnTx/>
                <a:uFillTx/>
                <a:latin typeface="+mn-ea"/>
                <a:sym typeface="+mn-ea"/>
              </a:rPr>
              <a:t>Date::Date(int y,int m,int d)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month=m;</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day=d;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year=y;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Date</a:t>
            </a:r>
            <a:r>
              <a:rPr lang="nb-NO" altLang="zh-CN" sz="2000" b="1" noProof="0" dirty="0">
                <a:ln>
                  <a:noFill/>
                </a:ln>
                <a:effectLst/>
                <a:uLnTx/>
                <a:uFillTx/>
                <a:latin typeface="+mn-ea"/>
                <a:sym typeface="+mn-ea"/>
              </a:rPr>
              <a:t>::Date(Date &amp;d)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year=d.year;</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month=d.month;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day=d.day;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a:t>
            </a:r>
            <a:endParaRPr kumimoji="0" lang="nb-NO"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void </a:t>
            </a:r>
            <a:r>
              <a:rPr lang="nb-NO" altLang="zh-CN" sz="2000" b="1" noProof="0" dirty="0">
                <a:ln>
                  <a:noFill/>
                </a:ln>
                <a:effectLst/>
                <a:uLnTx/>
                <a:uFillTx/>
                <a:latin typeface="+mn-ea"/>
                <a:sym typeface="+mn-ea"/>
              </a:rPr>
              <a:t>Date::display()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cout&lt;&lt;year&lt;&lt;"-"&lt;&lt;month&lt;&lt;"-"&lt;&lt;day&lt;&lt;endl;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en-GB"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4.1 </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类的静态成员</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93750" y="925195"/>
            <a:ext cx="7668260" cy="3637919"/>
          </a:xfrm>
          <a:prstGeom prst="rect">
            <a:avLst/>
          </a:prstGeom>
          <a:noFill/>
        </p:spPr>
        <p:txBody>
          <a:bodyPr wrap="square" rtlCol="0">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1600" b="1" noProof="0" dirty="0">
                <a:ln>
                  <a:noFill/>
                </a:ln>
                <a:effectLst/>
                <a:uLnTx/>
                <a:uFillTx/>
                <a:latin typeface="仿宋" panose="02010609060101010101" pitchFamily="49" charset="-122"/>
                <a:ea typeface="仿宋" panose="02010609060101010101" pitchFamily="49" charset="-122"/>
                <a:sym typeface="+mn-ea"/>
              </a:rPr>
              <a:t>  </a:t>
            </a:r>
            <a:r>
              <a:rPr lang="en-US" altLang="zh-CN" sz="2400" b="1" noProof="0" dirty="0">
                <a:ln>
                  <a:noFill/>
                </a:ln>
                <a:effectLst/>
                <a:uLnTx/>
                <a:uFillTx/>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静态成员是为解决同一个类的不同对象之间数据成员和成员函数的共享问题。</a:t>
            </a: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400" b="1" dirty="0">
                <a:latin typeface="仿宋" panose="02010609060101010101" pitchFamily="49" charset="-122"/>
                <a:ea typeface="仿宋" panose="02010609060101010101" pitchFamily="49" charset="-122"/>
                <a:sym typeface="+mn-ea"/>
              </a:rPr>
              <a:t>     </a:t>
            </a:r>
            <a:r>
              <a:rPr lang="zh-CN" altLang="en-US" sz="2400" b="1" dirty="0">
                <a:latin typeface="仿宋" panose="02010609060101010101" pitchFamily="49" charset="-122"/>
                <a:ea typeface="仿宋" panose="02010609060101010101" pitchFamily="49" charset="-122"/>
                <a:sym typeface="+mn-ea"/>
              </a:rPr>
              <a:t>类的成员分为：</a:t>
            </a:r>
          </a:p>
          <a:p>
            <a:pPr marL="731520" lvl="2" indent="-274320">
              <a:lnSpc>
                <a:spcPct val="150000"/>
              </a:lnSpc>
              <a:spcBef>
                <a:spcPct val="20000"/>
              </a:spcBef>
              <a:buClr>
                <a:schemeClr val="accent3"/>
              </a:buClr>
              <a:buSzPct val="65000"/>
              <a:buFont typeface="Wingdings" panose="05000000000000000000" pitchFamily="2" charset="2"/>
              <a:buChar char="u"/>
              <a:defRPr/>
            </a:pPr>
            <a:r>
              <a:rPr lang="zh-CN" altLang="en-US" sz="2400" b="1" dirty="0">
                <a:solidFill>
                  <a:srgbClr val="FF0000"/>
                </a:solidFill>
                <a:latin typeface="仿宋" panose="02010609060101010101" pitchFamily="49" charset="-122"/>
                <a:ea typeface="仿宋" panose="02010609060101010101" pitchFamily="49" charset="-122"/>
                <a:sym typeface="+mn-ea"/>
              </a:rPr>
              <a:t>静态成员：类属性，存储在静态区</a:t>
            </a:r>
          </a:p>
          <a:p>
            <a:pPr marL="731520" lvl="2" indent="-274320">
              <a:lnSpc>
                <a:spcPct val="150000"/>
              </a:lnSpc>
              <a:spcBef>
                <a:spcPct val="20000"/>
              </a:spcBef>
              <a:buClr>
                <a:schemeClr val="accent3"/>
              </a:buClr>
              <a:buSzPct val="65000"/>
              <a:buFont typeface="Wingdings" panose="05000000000000000000" pitchFamily="2" charset="2"/>
              <a:buChar char="u"/>
              <a:defRPr/>
            </a:pPr>
            <a:r>
              <a:rPr lang="zh-CN" altLang="en-US" sz="2400" b="1" dirty="0">
                <a:solidFill>
                  <a:srgbClr val="FF0000"/>
                </a:solidFill>
                <a:latin typeface="仿宋" panose="02010609060101010101" pitchFamily="49" charset="-122"/>
                <a:ea typeface="仿宋" panose="02010609060101010101" pitchFamily="49" charset="-122"/>
                <a:sym typeface="+mn-ea"/>
              </a:rPr>
              <a:t>非静态成员：对象属性，存储在动态栈区</a:t>
            </a:r>
            <a:r>
              <a:rPr lang="en-US" altLang="zh-CN" sz="2400" b="1" dirty="0">
                <a:latin typeface="仿宋" panose="02010609060101010101" pitchFamily="49" charset="-122"/>
                <a:ea typeface="仿宋" panose="02010609060101010101" pitchFamily="49" charset="-122"/>
                <a:sym typeface="+mn-ea"/>
              </a:rPr>
              <a:t>    </a:t>
            </a:r>
            <a:r>
              <a:rPr lang="en-US" altLang="zh-CN" b="1" dirty="0">
                <a:latin typeface="仿宋" panose="02010609060101010101" pitchFamily="49" charset="-122"/>
                <a:ea typeface="仿宋" panose="02010609060101010101" pitchFamily="49" charset="-122"/>
                <a:sym typeface="+mn-ea"/>
              </a:rPr>
              <a:t> </a:t>
            </a:r>
            <a:endParaRPr lang="zh-CN" altLang="en-US" b="1" dirty="0">
              <a:latin typeface="仿宋" panose="02010609060101010101" pitchFamily="49" charset="-122"/>
              <a:ea typeface="仿宋" panose="02010609060101010101" pitchFamily="49" charset="-122"/>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endParaRPr kumimoji="0" lang="zh-CN" altLang="en-US"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900"/>
                            </p:stCondLst>
                            <p:childTnLst>
                              <p:par>
                                <p:cTn id="13" presetID="47" presetClass="entr" presetSubtype="0" fill="hold" nodeType="after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1000"/>
                                        <p:tgtEl>
                                          <p:spTgt spid="2">
                                            <p:txEl>
                                              <p:pRg st="0" end="0"/>
                                            </p:txEl>
                                          </p:spTgt>
                                        </p:tgtEl>
                                      </p:cBhvr>
                                    </p:animEffect>
                                    <p:anim calcmode="lin" valueType="num">
                                      <p:cBhvr>
                                        <p:cTn id="16"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
                                            <p:txEl>
                                              <p:pRg st="1" end="1"/>
                                            </p:txEl>
                                          </p:spTgt>
                                        </p:tgtEl>
                                        <p:attrNameLst>
                                          <p:attrName>style.visibility</p:attrName>
                                        </p:attrNameLst>
                                      </p:cBhvr>
                                      <p:to>
                                        <p:strVal val="visible"/>
                                      </p:to>
                                    </p:set>
                                    <p:animEffect transition="in" filter="fade">
                                      <p:cBhvr>
                                        <p:cTn id="22" dur="1000"/>
                                        <p:tgtEl>
                                          <p:spTgt spid="2">
                                            <p:txEl>
                                              <p:pRg st="1" end="1"/>
                                            </p:txEl>
                                          </p:spTgt>
                                        </p:tgtEl>
                                      </p:cBhvr>
                                    </p:animEffect>
                                    <p:anim calcmode="lin" valueType="num">
                                      <p:cBhvr>
                                        <p:cTn id="2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Effect transition="in" filter="fade">
                                      <p:cBhvr>
                                        <p:cTn id="27" dur="1000"/>
                                        <p:tgtEl>
                                          <p:spTgt spid="2">
                                            <p:txEl>
                                              <p:pRg st="2" end="2"/>
                                            </p:txEl>
                                          </p:spTgt>
                                        </p:tgtEl>
                                      </p:cBhvr>
                                    </p:animEffect>
                                    <p:anim calcmode="lin" valueType="num">
                                      <p:cBhvr>
                                        <p:cTn id="2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Effect transition="in" filter="fade">
                                      <p:cBhvr>
                                        <p:cTn id="32" dur="1000"/>
                                        <p:tgtEl>
                                          <p:spTgt spid="2">
                                            <p:txEl>
                                              <p:pRg st="3" end="3"/>
                                            </p:txEl>
                                          </p:spTgt>
                                        </p:tgtEl>
                                      </p:cBhvr>
                                    </p:animEffect>
                                    <p:anim calcmode="lin" valueType="num">
                                      <p:cBhvr>
                                        <p:cTn id="3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p>
        </p:txBody>
      </p:sp>
      <p:sp>
        <p:nvSpPr>
          <p:cNvPr id="2" name="文本框 1"/>
          <p:cNvSpPr txBox="1"/>
          <p:nvPr/>
        </p:nvSpPr>
        <p:spPr>
          <a:xfrm>
            <a:off x="737870" y="696595"/>
            <a:ext cx="7668260" cy="4461510"/>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main(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 date1(2012,12,21);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 date2=date1;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date1.display(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date2.display(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modifyDate(date1,2010,12,21);</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	  modifyDate(date2,2011,12,21);</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date1.display(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date2.display(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return 0;</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p>
        </p:txBody>
      </p:sp>
      <p:pic>
        <p:nvPicPr>
          <p:cNvPr id="50180" name="Picture 4"/>
          <p:cNvPicPr>
            <a:picLocks noChangeAspect="1"/>
          </p:cNvPicPr>
          <p:nvPr/>
        </p:nvPicPr>
        <p:blipFill>
          <a:blip r:embed="rId3"/>
          <a:stretch>
            <a:fillRect/>
          </a:stretch>
        </p:blipFill>
        <p:spPr>
          <a:xfrm>
            <a:off x="437198" y="1399223"/>
            <a:ext cx="8269287" cy="1584325"/>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50180"/>
                                        </p:tgtEl>
                                        <p:attrNameLst>
                                          <p:attrName>style.visibility</p:attrName>
                                        </p:attrNameLst>
                                      </p:cBhvr>
                                      <p:to>
                                        <p:strVal val="visible"/>
                                      </p:to>
                                    </p:set>
                                    <p:animEffect transition="in" filter="wipe(down)">
                                      <p:cBhvr>
                                        <p:cTn id="16" dur="500"/>
                                        <p:tgtEl>
                                          <p:spTgt spid="50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p>
        </p:txBody>
      </p:sp>
      <p:sp>
        <p:nvSpPr>
          <p:cNvPr id="2" name="文本框 1"/>
          <p:cNvSpPr txBox="1"/>
          <p:nvPr/>
        </p:nvSpPr>
        <p:spPr>
          <a:xfrm>
            <a:off x="395536" y="650875"/>
            <a:ext cx="8424936" cy="4462760"/>
          </a:xfrm>
          <a:prstGeom prst="rect">
            <a:avLst/>
          </a:prstGeom>
          <a:noFill/>
        </p:spPr>
        <p:txBody>
          <a:bodyPr wrap="square" rtlCol="0">
            <a:spAutoFit/>
          </a:bodyPr>
          <a:lstStyle/>
          <a:p>
            <a:r>
              <a:rPr lang="zh-CN" altLang="zh-CN" sz="2400" b="1" noProof="0" dirty="0">
                <a:ln>
                  <a:noFill/>
                </a:ln>
                <a:effectLst/>
                <a:uLnTx/>
                <a:uFillTx/>
                <a:latin typeface="+mn-ea"/>
                <a:sym typeface="+mn-ea"/>
              </a:rPr>
              <a:t>【例</a:t>
            </a:r>
            <a:r>
              <a:rPr lang="en-US" altLang="zh-CN" sz="2400" b="1" noProof="0" dirty="0" smtClean="0">
                <a:ln>
                  <a:noFill/>
                </a:ln>
                <a:effectLst/>
                <a:uLnTx/>
                <a:uFillTx/>
                <a:latin typeface="+mn-ea"/>
                <a:sym typeface="+mn-ea"/>
              </a:rPr>
              <a:t>4-7</a:t>
            </a:r>
            <a:r>
              <a:rPr lang="zh-CN" altLang="zh-CN" sz="2400" b="1" noProof="0" dirty="0" smtClean="0">
                <a:ln>
                  <a:noFill/>
                </a:ln>
                <a:effectLst/>
                <a:uLnTx/>
                <a:uFillTx/>
                <a:latin typeface="+mn-ea"/>
                <a:sym typeface="+mn-ea"/>
              </a:rPr>
              <a:t>】</a:t>
            </a:r>
            <a:r>
              <a:rPr lang="zh-CN" altLang="zh-CN" sz="2400" dirty="0"/>
              <a:t>定义一个点类</a:t>
            </a:r>
            <a:r>
              <a:rPr lang="en-US" altLang="zh-CN" sz="2400" dirty="0"/>
              <a:t>Point</a:t>
            </a:r>
            <a:r>
              <a:rPr lang="zh-CN" altLang="zh-CN" sz="2400" dirty="0"/>
              <a:t>，并求出两点间的距离。</a:t>
            </a:r>
          </a:p>
          <a:p>
            <a:r>
              <a:rPr lang="en-US" altLang="zh-CN" sz="2000" dirty="0"/>
              <a:t>#include&lt;</a:t>
            </a:r>
            <a:r>
              <a:rPr lang="en-US" altLang="zh-CN" sz="2000" dirty="0" err="1"/>
              <a:t>iostream</a:t>
            </a:r>
            <a:r>
              <a:rPr lang="en-US" altLang="zh-CN" sz="2000" dirty="0"/>
              <a:t>&gt;</a:t>
            </a:r>
            <a:endParaRPr lang="zh-CN" altLang="zh-CN" sz="2000" dirty="0"/>
          </a:p>
          <a:p>
            <a:r>
              <a:rPr lang="en-US" altLang="zh-CN" sz="2000" dirty="0"/>
              <a:t>#include&lt;</a:t>
            </a:r>
            <a:r>
              <a:rPr lang="en-US" altLang="zh-CN" sz="2000" dirty="0" err="1"/>
              <a:t>cmath</a:t>
            </a:r>
            <a:r>
              <a:rPr lang="en-US" altLang="zh-CN" sz="2000" dirty="0"/>
              <a:t>&gt;</a:t>
            </a:r>
            <a:endParaRPr lang="zh-CN" altLang="zh-CN" sz="2000" dirty="0"/>
          </a:p>
          <a:p>
            <a:r>
              <a:rPr lang="en-US" altLang="zh-CN" sz="2000" dirty="0"/>
              <a:t>using namespace </a:t>
            </a:r>
            <a:r>
              <a:rPr lang="en-US" altLang="zh-CN" sz="2000" dirty="0" err="1"/>
              <a:t>std</a:t>
            </a:r>
            <a:r>
              <a:rPr lang="en-US" altLang="zh-CN" sz="2000" dirty="0"/>
              <a:t>;</a:t>
            </a:r>
            <a:endParaRPr lang="zh-CN" altLang="zh-CN" sz="2000" dirty="0"/>
          </a:p>
          <a:p>
            <a:r>
              <a:rPr lang="en-US" altLang="zh-CN" sz="2000" dirty="0"/>
              <a:t>class Point </a:t>
            </a:r>
            <a:endParaRPr lang="zh-CN" altLang="zh-CN" sz="2000" dirty="0"/>
          </a:p>
          <a:p>
            <a:r>
              <a:rPr lang="en-US" altLang="zh-CN" sz="2000" dirty="0"/>
              <a:t>{</a:t>
            </a:r>
            <a:endParaRPr lang="zh-CN" altLang="zh-CN" sz="2000" dirty="0"/>
          </a:p>
          <a:p>
            <a:r>
              <a:rPr lang="en-US" altLang="zh-CN" sz="2000" dirty="0"/>
              <a:t>public:</a:t>
            </a:r>
            <a:endParaRPr lang="zh-CN" altLang="zh-CN" sz="2000" dirty="0"/>
          </a:p>
          <a:p>
            <a:r>
              <a:rPr lang="en-US" altLang="zh-CN" sz="2000" dirty="0"/>
              <a:t>	Point(</a:t>
            </a:r>
            <a:r>
              <a:rPr lang="en-US" altLang="zh-CN" sz="2000" dirty="0" err="1"/>
              <a:t>int</a:t>
            </a:r>
            <a:r>
              <a:rPr lang="en-US" altLang="zh-CN" sz="2000" dirty="0"/>
              <a:t> =0,int =0);</a:t>
            </a:r>
            <a:endParaRPr lang="zh-CN" altLang="zh-CN" sz="2000" dirty="0"/>
          </a:p>
          <a:p>
            <a:r>
              <a:rPr lang="en-US" altLang="zh-CN" sz="2000" dirty="0"/>
              <a:t>	~Point(){}</a:t>
            </a:r>
            <a:endParaRPr lang="zh-CN" altLang="zh-CN" sz="2000" dirty="0"/>
          </a:p>
          <a:p>
            <a:r>
              <a:rPr lang="en-US" altLang="zh-CN" sz="2000" dirty="0"/>
              <a:t>	void Show();</a:t>
            </a:r>
            <a:endParaRPr lang="zh-CN" altLang="zh-CN" sz="2000" dirty="0"/>
          </a:p>
          <a:p>
            <a:r>
              <a:rPr lang="en-US" altLang="zh-CN" sz="2000" dirty="0"/>
              <a:t>	</a:t>
            </a:r>
            <a:r>
              <a:rPr lang="en-US" altLang="zh-CN" sz="2000" dirty="0">
                <a:solidFill>
                  <a:srgbClr val="FF0000"/>
                </a:solidFill>
              </a:rPr>
              <a:t>friend double Distance(Point p1,Point p2); </a:t>
            </a:r>
            <a:r>
              <a:rPr lang="en-US" altLang="zh-CN" sz="2000" dirty="0"/>
              <a:t> //</a:t>
            </a:r>
            <a:r>
              <a:rPr lang="zh-CN" altLang="zh-CN" sz="2000" dirty="0"/>
              <a:t>声明为友元</a:t>
            </a:r>
          </a:p>
          <a:p>
            <a:r>
              <a:rPr lang="en-US" altLang="zh-CN" sz="2000" dirty="0"/>
              <a:t>private:</a:t>
            </a:r>
            <a:endParaRPr lang="zh-CN" altLang="zh-CN" sz="2000" dirty="0"/>
          </a:p>
          <a:p>
            <a:r>
              <a:rPr lang="en-US" altLang="zh-CN" sz="2000" dirty="0"/>
              <a:t>	</a:t>
            </a:r>
            <a:r>
              <a:rPr lang="en-US" altLang="zh-CN" sz="2000" dirty="0" err="1"/>
              <a:t>int</a:t>
            </a:r>
            <a:r>
              <a:rPr lang="en-US" altLang="zh-CN" sz="2000" dirty="0"/>
              <a:t> </a:t>
            </a:r>
            <a:r>
              <a:rPr lang="en-US" altLang="zh-CN" sz="2000" dirty="0" err="1"/>
              <a:t>x,y</a:t>
            </a:r>
            <a:r>
              <a:rPr lang="en-US" altLang="zh-CN" sz="2000" dirty="0"/>
              <a:t>; </a:t>
            </a:r>
            <a:endParaRPr lang="zh-CN" altLang="zh-CN" sz="2000" dirty="0"/>
          </a:p>
          <a:p>
            <a:r>
              <a:rPr lang="en-US" altLang="zh-CN" sz="2000" dirty="0"/>
              <a:t>};</a:t>
            </a:r>
            <a:endParaRPr lang="zh-CN" altLang="zh-CN" sz="2000" dirty="0"/>
          </a:p>
        </p:txBody>
      </p:sp>
    </p:spTree>
    <p:extLst>
      <p:ext uri="{BB962C8B-B14F-4D97-AF65-F5344CB8AC3E}">
        <p14:creationId xmlns:p14="http://schemas.microsoft.com/office/powerpoint/2010/main" val="151972647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p>
        </p:txBody>
      </p:sp>
      <p:sp>
        <p:nvSpPr>
          <p:cNvPr id="2" name="文本框 1"/>
          <p:cNvSpPr txBox="1"/>
          <p:nvPr/>
        </p:nvSpPr>
        <p:spPr>
          <a:xfrm>
            <a:off x="395536" y="650875"/>
            <a:ext cx="6048672" cy="4401205"/>
          </a:xfrm>
          <a:prstGeom prst="rect">
            <a:avLst/>
          </a:prstGeom>
          <a:noFill/>
        </p:spPr>
        <p:txBody>
          <a:bodyPr wrap="square" rtlCol="0">
            <a:spAutoFit/>
          </a:bodyPr>
          <a:lstStyle/>
          <a:p>
            <a:r>
              <a:rPr lang="en-US" altLang="zh-CN" sz="2000" dirty="0"/>
              <a:t>Point::Point(</a:t>
            </a:r>
            <a:r>
              <a:rPr lang="en-US" altLang="zh-CN" sz="2000" dirty="0" err="1"/>
              <a:t>int</a:t>
            </a:r>
            <a:r>
              <a:rPr lang="en-US" altLang="zh-CN" sz="2000" dirty="0"/>
              <a:t> x1,int y1):x(x1),y(y1){  }</a:t>
            </a:r>
            <a:endParaRPr lang="zh-CN" altLang="zh-CN" sz="2000" dirty="0"/>
          </a:p>
          <a:p>
            <a:r>
              <a:rPr lang="en-US" altLang="zh-CN" sz="2000" dirty="0"/>
              <a:t>void Point::Show() </a:t>
            </a:r>
            <a:endParaRPr lang="zh-CN" altLang="zh-CN" sz="2000" dirty="0"/>
          </a:p>
          <a:p>
            <a:r>
              <a:rPr lang="en-US" altLang="zh-CN" sz="2000" dirty="0"/>
              <a:t>{    </a:t>
            </a:r>
            <a:r>
              <a:rPr lang="en-US" altLang="zh-CN" sz="2000" dirty="0" err="1"/>
              <a:t>cout</a:t>
            </a:r>
            <a:r>
              <a:rPr lang="en-US" altLang="zh-CN" sz="2000" dirty="0"/>
              <a:t>&lt;&lt;"( "&lt;&lt;x&lt;&lt;" , "&lt;&lt;y&lt;&lt;" )"&lt;&lt;</a:t>
            </a:r>
            <a:r>
              <a:rPr lang="en-US" altLang="zh-CN" sz="2000" dirty="0" err="1"/>
              <a:t>endl</a:t>
            </a:r>
            <a:r>
              <a:rPr lang="en-US" altLang="zh-CN" sz="2000" dirty="0"/>
              <a:t>;   }</a:t>
            </a:r>
            <a:endParaRPr lang="zh-CN" altLang="zh-CN" sz="2000" dirty="0"/>
          </a:p>
          <a:p>
            <a:r>
              <a:rPr lang="en-US" altLang="zh-CN" sz="2000" dirty="0"/>
              <a:t>double Distance(Point p1,Point p2)  //</a:t>
            </a:r>
            <a:r>
              <a:rPr lang="zh-CN" altLang="zh-CN" sz="2000" dirty="0"/>
              <a:t>求距离</a:t>
            </a:r>
            <a:endParaRPr lang="en-US" altLang="zh-CN" sz="2000" dirty="0"/>
          </a:p>
          <a:p>
            <a:r>
              <a:rPr lang="zh-CN" altLang="zh-CN" sz="2000" dirty="0"/>
              <a:t> </a:t>
            </a:r>
            <a:r>
              <a:rPr lang="en-US" altLang="zh-CN" sz="2000" dirty="0"/>
              <a:t>{</a:t>
            </a:r>
            <a:endParaRPr lang="zh-CN" altLang="zh-CN" sz="2000" dirty="0"/>
          </a:p>
          <a:p>
            <a:r>
              <a:rPr lang="en-US" altLang="zh-CN" sz="2000" dirty="0"/>
              <a:t>	return </a:t>
            </a:r>
            <a:r>
              <a:rPr lang="en-US" altLang="zh-CN" sz="2000" dirty="0" err="1"/>
              <a:t>sqrt</a:t>
            </a:r>
            <a:r>
              <a:rPr lang="en-US" altLang="zh-CN" sz="2000" dirty="0"/>
              <a:t>((</a:t>
            </a:r>
            <a:r>
              <a:rPr lang="en-US" altLang="zh-CN" sz="2000" dirty="0">
                <a:solidFill>
                  <a:srgbClr val="FF0000"/>
                </a:solidFill>
              </a:rPr>
              <a:t>p1.x-p2.x)*(p1.x-p2.x)+</a:t>
            </a:r>
          </a:p>
          <a:p>
            <a:r>
              <a:rPr lang="en-US" altLang="zh-CN" sz="2000" dirty="0">
                <a:solidFill>
                  <a:srgbClr val="FF0000"/>
                </a:solidFill>
              </a:rPr>
              <a:t>                       (p1.y-p2.y)*(p1.y-p2.y</a:t>
            </a:r>
            <a:r>
              <a:rPr lang="en-US" altLang="zh-CN" sz="2000" dirty="0"/>
              <a:t>));</a:t>
            </a:r>
            <a:endParaRPr lang="zh-CN" altLang="zh-CN" sz="2000" dirty="0"/>
          </a:p>
          <a:p>
            <a:r>
              <a:rPr lang="en-US" altLang="zh-CN" sz="2000" dirty="0"/>
              <a:t>}</a:t>
            </a:r>
            <a:endParaRPr lang="zh-CN" altLang="zh-CN" sz="2000" dirty="0"/>
          </a:p>
          <a:p>
            <a:r>
              <a:rPr lang="en-US" altLang="zh-CN" sz="2000" dirty="0" err="1"/>
              <a:t>int</a:t>
            </a:r>
            <a:r>
              <a:rPr lang="en-US" altLang="zh-CN" sz="2000" dirty="0"/>
              <a:t> main()</a:t>
            </a:r>
            <a:endParaRPr lang="zh-CN" altLang="zh-CN" sz="2000" dirty="0"/>
          </a:p>
          <a:p>
            <a:r>
              <a:rPr lang="en-US" altLang="zh-CN" sz="2000" dirty="0"/>
              <a:t>{   Point p1(3,4),p2;</a:t>
            </a:r>
            <a:endParaRPr lang="zh-CN" altLang="zh-CN" sz="2000" dirty="0"/>
          </a:p>
          <a:p>
            <a:r>
              <a:rPr lang="en-US" altLang="zh-CN" sz="2000" dirty="0"/>
              <a:t>	p1.Show();      p2.Show();</a:t>
            </a:r>
            <a:endParaRPr lang="zh-CN" altLang="zh-CN" sz="2000" dirty="0"/>
          </a:p>
          <a:p>
            <a:r>
              <a:rPr lang="en-US" altLang="zh-CN" sz="2000" dirty="0"/>
              <a:t>	</a:t>
            </a:r>
            <a:r>
              <a:rPr lang="en-US" altLang="zh-CN" sz="2000" dirty="0" err="1"/>
              <a:t>cout</a:t>
            </a:r>
            <a:r>
              <a:rPr lang="en-US" altLang="zh-CN" sz="2000" dirty="0"/>
              <a:t>&lt;&lt;"Distance:"&lt;&lt;Distance(p1,p2)&lt;&lt;</a:t>
            </a:r>
            <a:r>
              <a:rPr lang="en-US" altLang="zh-CN" sz="2000" dirty="0" err="1"/>
              <a:t>endl</a:t>
            </a:r>
            <a:r>
              <a:rPr lang="en-US" altLang="zh-CN" sz="2000" dirty="0"/>
              <a:t>;</a:t>
            </a:r>
            <a:endParaRPr lang="zh-CN" altLang="zh-CN" sz="2000" dirty="0"/>
          </a:p>
          <a:p>
            <a:r>
              <a:rPr lang="en-US" altLang="zh-CN" sz="2000" dirty="0"/>
              <a:t>	return 0;</a:t>
            </a:r>
            <a:endParaRPr lang="zh-CN" altLang="zh-CN" sz="2000" dirty="0"/>
          </a:p>
          <a:p>
            <a:r>
              <a:rPr lang="en-US" altLang="zh-CN" sz="2000" dirty="0"/>
              <a:t>}</a:t>
            </a:r>
            <a:endParaRPr lang="zh-CN" altLang="zh-CN" sz="2000" dirty="0"/>
          </a:p>
        </p:txBody>
      </p:sp>
      <p:sp>
        <p:nvSpPr>
          <p:cNvPr id="6" name="Rectangle 2"/>
          <p:cNvSpPr txBox="1">
            <a:spLocks noChangeArrowheads="1"/>
          </p:cNvSpPr>
          <p:nvPr/>
        </p:nvSpPr>
        <p:spPr bwMode="auto">
          <a:xfrm>
            <a:off x="6948264" y="2499742"/>
            <a:ext cx="2057400" cy="1524000"/>
          </a:xfrm>
          <a:prstGeom prst="rect">
            <a:avLst/>
          </a:prstGeom>
          <a:solidFill>
            <a:schemeClr val="accent5"/>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defRPr sz="32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defRPr sz="2000">
                <a:solidFill>
                  <a:schemeClr val="tx1"/>
                </a:solidFill>
                <a:latin typeface="+mn-lt"/>
                <a:ea typeface="+mn-ea"/>
              </a:defRPr>
            </a:lvl5pPr>
            <a:lvl6pPr marL="2514600" indent="-228600" algn="l" rtl="0" fontAlgn="base">
              <a:spcBef>
                <a:spcPct val="20000"/>
              </a:spcBef>
              <a:spcAft>
                <a:spcPct val="0"/>
              </a:spcAft>
              <a:defRPr sz="2000">
                <a:solidFill>
                  <a:schemeClr val="tx1"/>
                </a:solidFill>
                <a:latin typeface="+mn-lt"/>
                <a:ea typeface="+mn-ea"/>
              </a:defRPr>
            </a:lvl6pPr>
            <a:lvl7pPr marL="2971800" indent="-228600" algn="l" rtl="0" fontAlgn="base">
              <a:spcBef>
                <a:spcPct val="20000"/>
              </a:spcBef>
              <a:spcAft>
                <a:spcPct val="0"/>
              </a:spcAft>
              <a:defRPr sz="2000">
                <a:solidFill>
                  <a:schemeClr val="tx1"/>
                </a:solidFill>
                <a:latin typeface="+mn-lt"/>
                <a:ea typeface="+mn-ea"/>
              </a:defRPr>
            </a:lvl7pPr>
            <a:lvl8pPr marL="3429000" indent="-228600" algn="l" rtl="0" fontAlgn="base">
              <a:spcBef>
                <a:spcPct val="20000"/>
              </a:spcBef>
              <a:spcAft>
                <a:spcPct val="0"/>
              </a:spcAft>
              <a:defRPr sz="2000">
                <a:solidFill>
                  <a:schemeClr val="tx1"/>
                </a:solidFill>
                <a:latin typeface="+mn-lt"/>
                <a:ea typeface="+mn-ea"/>
              </a:defRPr>
            </a:lvl8pPr>
            <a:lvl9pPr marL="3886200" indent="-228600" algn="l" rtl="0" fontAlgn="base">
              <a:spcBef>
                <a:spcPct val="20000"/>
              </a:spcBef>
              <a:spcAft>
                <a:spcPct val="0"/>
              </a:spcAft>
              <a:defRPr sz="2000">
                <a:solidFill>
                  <a:schemeClr val="tx1"/>
                </a:solidFill>
                <a:latin typeface="+mn-lt"/>
                <a:ea typeface="+mn-ea"/>
              </a:defRPr>
            </a:lvl9pPr>
          </a:lstStyle>
          <a:p>
            <a:pPr>
              <a:defRPr/>
            </a:pPr>
            <a:r>
              <a:rPr lang="zh-CN" altLang="en-US" sz="2000" kern="0" dirty="0" smtClean="0"/>
              <a:t>运行结果：</a:t>
            </a:r>
            <a:endParaRPr lang="en-US" altLang="zh-CN" sz="2000" kern="0" dirty="0" smtClean="0"/>
          </a:p>
          <a:p>
            <a:pPr>
              <a:defRPr/>
            </a:pPr>
            <a:r>
              <a:rPr lang="en-US" altLang="zh-CN" sz="2000" dirty="0"/>
              <a:t>( 3 , 4 )</a:t>
            </a:r>
            <a:endParaRPr lang="zh-CN" altLang="zh-CN" sz="2000" dirty="0"/>
          </a:p>
          <a:p>
            <a:pPr>
              <a:defRPr/>
            </a:pPr>
            <a:r>
              <a:rPr lang="en-US" altLang="zh-CN" sz="2000" dirty="0"/>
              <a:t>( 0 , 0 )</a:t>
            </a:r>
            <a:endParaRPr lang="zh-CN" altLang="zh-CN" sz="2000" dirty="0"/>
          </a:p>
          <a:p>
            <a:pPr>
              <a:defRPr/>
            </a:pPr>
            <a:r>
              <a:rPr lang="en-US" altLang="zh-CN" sz="2000" dirty="0" smtClean="0"/>
              <a:t>Distance:5</a:t>
            </a:r>
            <a:endParaRPr lang="zh-CN" altLang="zh-CN" sz="2000" dirty="0"/>
          </a:p>
        </p:txBody>
      </p:sp>
    </p:spTree>
    <p:extLst>
      <p:ext uri="{BB962C8B-B14F-4D97-AF65-F5344CB8AC3E}">
        <p14:creationId xmlns:p14="http://schemas.microsoft.com/office/powerpoint/2010/main" val="377035252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p>
        </p:txBody>
      </p:sp>
      <p:sp>
        <p:nvSpPr>
          <p:cNvPr id="2" name="文本框 1"/>
          <p:cNvSpPr txBox="1"/>
          <p:nvPr/>
        </p:nvSpPr>
        <p:spPr>
          <a:xfrm>
            <a:off x="683568" y="579755"/>
            <a:ext cx="8208912" cy="4379660"/>
          </a:xfrm>
          <a:prstGeom prst="rect">
            <a:avLst/>
          </a:prstGeom>
          <a:noFill/>
        </p:spPr>
        <p:txBody>
          <a:bodyPr wrap="square" rtlCol="0">
            <a:spAutoFit/>
          </a:bodyPr>
          <a:lstStyle/>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400" b="1" noProof="0" dirty="0">
                <a:ln>
                  <a:noFill/>
                </a:ln>
                <a:solidFill>
                  <a:schemeClr val="tx1"/>
                </a:solidFill>
                <a:effectLst/>
                <a:uLnTx/>
                <a:uFillTx/>
                <a:latin typeface="仿宋" panose="02010609060101010101" pitchFamily="49" charset="-122"/>
                <a:ea typeface="仿宋" panose="02010609060101010101" pitchFamily="49" charset="-122"/>
                <a:sym typeface="+mn-ea"/>
              </a:rPr>
              <a:t>2.</a:t>
            </a:r>
            <a:r>
              <a:rPr lang="zh-CN" altLang="zh-CN" sz="2400" b="1" noProof="0" dirty="0">
                <a:ln>
                  <a:noFill/>
                </a:ln>
                <a:solidFill>
                  <a:schemeClr val="tx1"/>
                </a:solidFill>
                <a:effectLst/>
                <a:uLnTx/>
                <a:uFillTx/>
                <a:latin typeface="仿宋" panose="02010609060101010101" pitchFamily="49" charset="-122"/>
                <a:ea typeface="仿宋" panose="02010609060101010101" pitchFamily="49" charset="-122"/>
                <a:sym typeface="+mn-ea"/>
              </a:rPr>
              <a:t>类的成员函数作为友元函数</a:t>
            </a:r>
            <a:endParaRPr kumimoji="0" lang="zh-CN"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sym typeface="+mn-ea"/>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400" b="1" noProof="0" dirty="0">
                <a:ln>
                  <a:noFill/>
                </a:ln>
                <a:effectLst/>
                <a:uLnTx/>
                <a:uFillTx/>
                <a:latin typeface="仿宋" panose="02010609060101010101" pitchFamily="49" charset="-122"/>
                <a:ea typeface="仿宋" panose="02010609060101010101" pitchFamily="49" charset="-122"/>
                <a:sym typeface="+mn-ea"/>
              </a:rPr>
              <a:t>    </a:t>
            </a:r>
            <a:r>
              <a:rPr lang="zh-CN" altLang="zh-CN" sz="2400" b="1" noProof="0" dirty="0">
                <a:ln>
                  <a:noFill/>
                </a:ln>
                <a:effectLst/>
                <a:uLnTx/>
                <a:uFillTx/>
                <a:latin typeface="仿宋" panose="02010609060101010101" pitchFamily="49" charset="-122"/>
                <a:ea typeface="仿宋" panose="02010609060101010101" pitchFamily="49" charset="-122"/>
                <a:sym typeface="+mn-ea"/>
              </a:rPr>
              <a:t>一个类的成员函数作为另一个类的友元函数的语句格式为：</a:t>
            </a:r>
            <a:endParaRPr kumimoji="0" lang="zh-CN"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400" noProof="0" dirty="0">
                <a:ln>
                  <a:noFill/>
                </a:ln>
                <a:effectLst/>
                <a:uLnTx/>
                <a:uFillTx/>
                <a:latin typeface="仿宋" panose="02010609060101010101" pitchFamily="49" charset="-122"/>
                <a:ea typeface="仿宋" panose="02010609060101010101" pitchFamily="49" charset="-122"/>
                <a:sym typeface="+mn-ea"/>
              </a:rPr>
              <a:t> </a:t>
            </a:r>
            <a:r>
              <a:rPr lang="en-US" altLang="zh-CN" sz="2400" b="1" noProof="0" dirty="0" smtClean="0">
                <a:ln>
                  <a:noFill/>
                </a:ln>
                <a:solidFill>
                  <a:srgbClr val="FF0000"/>
                </a:solidFill>
                <a:effectLst/>
                <a:uLnTx/>
                <a:uFillTx/>
                <a:latin typeface="仿宋" panose="02010609060101010101" pitchFamily="49" charset="-122"/>
                <a:ea typeface="仿宋" panose="02010609060101010101" pitchFamily="49" charset="-122"/>
                <a:sym typeface="+mn-ea"/>
              </a:rPr>
              <a:t>   </a:t>
            </a:r>
            <a:r>
              <a:rPr lang="en-US"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friend </a:t>
            </a:r>
            <a:r>
              <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返回值类型 </a:t>
            </a:r>
            <a:r>
              <a:rPr lang="zh-CN" altLang="zh-CN" sz="2400" b="1" noProof="0" dirty="0">
                <a:ln>
                  <a:noFill/>
                </a:ln>
                <a:solidFill>
                  <a:srgbClr val="0070C0"/>
                </a:solidFill>
                <a:effectLst/>
                <a:uLnTx/>
                <a:uFillTx/>
                <a:latin typeface="仿宋" panose="02010609060101010101" pitchFamily="49" charset="-122"/>
                <a:ea typeface="仿宋" panose="02010609060101010101" pitchFamily="49" charset="-122"/>
                <a:sym typeface="+mn-ea"/>
              </a:rPr>
              <a:t>类名</a:t>
            </a:r>
            <a:r>
              <a:rPr lang="en-US" altLang="zh-CN" sz="2400" b="1" noProof="0" dirty="0">
                <a:ln>
                  <a:noFill/>
                </a:ln>
                <a:solidFill>
                  <a:srgbClr val="0070C0"/>
                </a:solidFill>
                <a:effectLst/>
                <a:uLnTx/>
                <a:uFillTx/>
                <a:latin typeface="仿宋" panose="02010609060101010101" pitchFamily="49" charset="-122"/>
                <a:ea typeface="仿宋" panose="02010609060101010101" pitchFamily="49" charset="-122"/>
                <a:sym typeface="+mn-ea"/>
              </a:rPr>
              <a:t>::</a:t>
            </a:r>
            <a:r>
              <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函数名（参数表）</a:t>
            </a:r>
            <a:r>
              <a:rPr lang="zh-CN" altLang="zh-CN" sz="2400" b="1" noProof="0" dirty="0" smtClean="0">
                <a:ln>
                  <a:noFill/>
                </a:ln>
                <a:solidFill>
                  <a:srgbClr val="FF0000"/>
                </a:solidFill>
                <a:effectLst/>
                <a:uLnTx/>
                <a:uFillTx/>
                <a:latin typeface="仿宋" panose="02010609060101010101" pitchFamily="49" charset="-122"/>
                <a:ea typeface="仿宋" panose="02010609060101010101" pitchFamily="49" charset="-122"/>
                <a:sym typeface="+mn-ea"/>
              </a:rPr>
              <a:t>；</a:t>
            </a:r>
            <a:endParaRPr lang="en-US" altLang="zh-CN" sz="2400" b="1" noProof="0" dirty="0" smtClean="0">
              <a:ln>
                <a:noFill/>
              </a:ln>
              <a:solidFill>
                <a:srgbClr val="FF0000"/>
              </a:solidFill>
              <a:effectLst/>
              <a:uLnTx/>
              <a:uFillTx/>
              <a:latin typeface="仿宋" panose="02010609060101010101" pitchFamily="49" charset="-122"/>
              <a:ea typeface="仿宋" panose="02010609060101010101" pitchFamily="49" charset="-122"/>
              <a:sym typeface="+mn-ea"/>
            </a:endParaRPr>
          </a:p>
          <a:p>
            <a:pPr>
              <a:lnSpc>
                <a:spcPts val="3000"/>
              </a:lnSpc>
              <a:buClr>
                <a:srgbClr val="0070C0"/>
              </a:buClr>
              <a:buFont typeface="Wingdings" panose="05000000000000000000" pitchFamily="2" charset="2"/>
              <a:buChar char="n"/>
              <a:defRPr/>
            </a:pPr>
            <a:r>
              <a:rPr lang="zh-CN" altLang="zh-CN" sz="2000" dirty="0"/>
              <a:t>如果友元函数是一个类的成员函数，则在定义友元函数时要加上其所在类的类名。</a:t>
            </a:r>
            <a:endParaRPr lang="en-US" altLang="zh-CN" sz="2000" dirty="0"/>
          </a:p>
          <a:p>
            <a:pPr>
              <a:lnSpc>
                <a:spcPts val="3000"/>
              </a:lnSpc>
              <a:buClr>
                <a:srgbClr val="0070C0"/>
              </a:buClr>
              <a:buFont typeface="Wingdings" panose="05000000000000000000" pitchFamily="2" charset="2"/>
              <a:buChar char="n"/>
              <a:defRPr/>
            </a:pPr>
            <a:r>
              <a:rPr lang="zh-CN" altLang="zh-CN" sz="2000" dirty="0"/>
              <a:t>访问</a:t>
            </a:r>
            <a:r>
              <a:rPr lang="zh-CN" altLang="en-US" sz="2000" dirty="0"/>
              <a:t>友元函数</a:t>
            </a:r>
            <a:r>
              <a:rPr lang="zh-CN" altLang="zh-CN" sz="2000" dirty="0"/>
              <a:t>时</a:t>
            </a:r>
            <a:r>
              <a:rPr lang="zh-CN" altLang="en-US" sz="2000" dirty="0"/>
              <a:t>，</a:t>
            </a:r>
            <a:r>
              <a:rPr lang="zh-CN" altLang="zh-CN" sz="2000" dirty="0"/>
              <a:t>在友元函数的前面加上自己的对象名即可。</a:t>
            </a:r>
            <a:endParaRPr lang="en-US" altLang="zh-CN" sz="2000" dirty="0"/>
          </a:p>
          <a:p>
            <a:pPr>
              <a:lnSpc>
                <a:spcPts val="3000"/>
              </a:lnSpc>
              <a:buClr>
                <a:srgbClr val="0070C0"/>
              </a:buClr>
              <a:buFont typeface="Wingdings" panose="05000000000000000000" pitchFamily="2" charset="2"/>
              <a:buChar char="n"/>
              <a:defRPr/>
            </a:pPr>
            <a:r>
              <a:rPr lang="zh-CN" altLang="zh-CN" sz="2000" dirty="0"/>
              <a:t>如果同一函数需要访问不同类的对象，那么最适用的方法是使它成为这些不同类的友元，关键字</a:t>
            </a:r>
            <a:r>
              <a:rPr lang="en-US" altLang="zh-CN" sz="2000" dirty="0"/>
              <a:t>friend</a:t>
            </a:r>
            <a:r>
              <a:rPr lang="zh-CN" altLang="zh-CN" sz="2000" dirty="0"/>
              <a:t>在函数定义中不能重复</a:t>
            </a:r>
            <a:r>
              <a:rPr lang="zh-CN" altLang="zh-CN" sz="2000" dirty="0" smtClean="0"/>
              <a:t>。</a:t>
            </a:r>
            <a:endParaRPr lang="zh-CN" altLang="zh-CN" sz="20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p>
        </p:txBody>
      </p:sp>
      <p:sp>
        <p:nvSpPr>
          <p:cNvPr id="2" name="文本框 1"/>
          <p:cNvSpPr txBox="1"/>
          <p:nvPr/>
        </p:nvSpPr>
        <p:spPr>
          <a:xfrm>
            <a:off x="683568" y="696595"/>
            <a:ext cx="8352928" cy="4388894"/>
          </a:xfrm>
          <a:prstGeom prst="rect">
            <a:avLst/>
          </a:prstGeom>
          <a:noFill/>
        </p:spPr>
        <p:txBody>
          <a:bodyPr wrap="square" rtlCol="0">
            <a:spAutoFit/>
          </a:bodyPr>
          <a:lstStyle/>
          <a:p>
            <a:pPr marL="273050" marR="0" lvl="0" indent="-27305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mn-ea"/>
                <a:sym typeface="+mn-ea"/>
              </a:rPr>
              <a:t>【例</a:t>
            </a:r>
            <a:r>
              <a:rPr lang="en-US" altLang="zh-CN" sz="2400" b="1" noProof="0" dirty="0" smtClean="0">
                <a:ln>
                  <a:noFill/>
                </a:ln>
                <a:effectLst/>
                <a:uLnTx/>
                <a:uFillTx/>
                <a:latin typeface="+mn-ea"/>
                <a:sym typeface="+mn-ea"/>
              </a:rPr>
              <a:t>4-8</a:t>
            </a:r>
            <a:r>
              <a:rPr lang="zh-CN" altLang="zh-CN" sz="2400" b="1" noProof="0" dirty="0" smtClean="0">
                <a:ln>
                  <a:noFill/>
                </a:ln>
                <a:effectLst/>
                <a:uLnTx/>
                <a:uFillTx/>
                <a:latin typeface="+mn-ea"/>
                <a:sym typeface="+mn-ea"/>
              </a:rPr>
              <a:t>】</a:t>
            </a:r>
            <a:r>
              <a:rPr lang="zh-CN" altLang="zh-CN" sz="2400" b="1" noProof="0" dirty="0">
                <a:ln>
                  <a:noFill/>
                </a:ln>
                <a:effectLst/>
                <a:uLnTx/>
                <a:uFillTx/>
                <a:latin typeface="+mn-ea"/>
                <a:sym typeface="+mn-ea"/>
              </a:rPr>
              <a:t>类的成员函数作为另一个类的友元函数应用举例。</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#include </a:t>
            </a:r>
            <a:r>
              <a:rPr lang="nb-NO" altLang="zh-CN" sz="2000" b="1" noProof="0" dirty="0" smtClean="0">
                <a:ln>
                  <a:noFill/>
                </a:ln>
                <a:effectLst/>
                <a:uLnTx/>
                <a:uFillTx/>
                <a:latin typeface="+mn-ea"/>
                <a:sym typeface="+mn-ea"/>
              </a:rPr>
              <a:t>&lt;stdafx.h&gt;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#include </a:t>
            </a:r>
            <a:r>
              <a:rPr lang="nb-NO" altLang="zh-CN" sz="2000" b="1" noProof="0" dirty="0" smtClean="0">
                <a:ln>
                  <a:noFill/>
                </a:ln>
                <a:effectLst/>
                <a:uLnTx/>
                <a:uFillTx/>
                <a:latin typeface="+mn-ea"/>
                <a:sym typeface="+mn-ea"/>
              </a:rPr>
              <a:t>&lt;iostream&gt;              </a:t>
            </a: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using namespace std;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class Time;</a:t>
            </a:r>
            <a:r>
              <a:rPr lang="nb-NO" altLang="zh-CN" sz="2000" b="1" noProof="0" dirty="0">
                <a:ln>
                  <a:noFill/>
                </a:ln>
                <a:effectLst/>
                <a:uLnTx/>
                <a:uFillTx/>
                <a:latin typeface="+mn-ea"/>
                <a:sym typeface="+mn-ea"/>
              </a:rPr>
              <a:t>	</a:t>
            </a:r>
            <a:r>
              <a:rPr lang="en-US" altLang="zh-CN" sz="2000" b="1" noProof="0" dirty="0">
                <a:ln>
                  <a:noFill/>
                </a:ln>
                <a:effectLst/>
                <a:uLnTx/>
                <a:uFillTx/>
                <a:latin typeface="+mn-ea"/>
                <a:sym typeface="+mn-ea"/>
              </a:rPr>
              <a:t>//</a:t>
            </a:r>
            <a:r>
              <a:rPr lang="zh-CN" altLang="en-US" sz="2000" b="1" noProof="0" dirty="0">
                <a:ln>
                  <a:noFill/>
                </a:ln>
                <a:effectLst/>
                <a:uLnTx/>
                <a:uFillTx/>
                <a:latin typeface="+mn-ea"/>
                <a:sym typeface="+mn-ea"/>
              </a:rPr>
              <a:t>前向引用声明</a:t>
            </a: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Date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year;</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month;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day;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public: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Date(int y,int m,int 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void Calcutetime(Time t);</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p>
        </p:txBody>
      </p:sp>
      <p:sp>
        <p:nvSpPr>
          <p:cNvPr id="2" name="文本框 1"/>
          <p:cNvSpPr txBox="1"/>
          <p:nvPr/>
        </p:nvSpPr>
        <p:spPr>
          <a:xfrm>
            <a:off x="737870" y="696595"/>
            <a:ext cx="7668260" cy="4461510"/>
          </a:xfrm>
          <a:prstGeom prst="rect">
            <a:avLst/>
          </a:prstGeom>
          <a:noFill/>
        </p:spPr>
        <p:txBody>
          <a:bodyPr wrap="square" rtlCol="0">
            <a:spAutoFit/>
          </a:bodyPr>
          <a:lstStyle/>
          <a:p>
            <a:pPr marL="0"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Time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hour;</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minute;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second;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public: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Time(int h,int m,int s);</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friend void Date::Calcutetime(Time t);   </a:t>
            </a:r>
            <a:r>
              <a:rPr lang="nb-NO" altLang="zh-CN" sz="2000" b="1" noProof="0" dirty="0">
                <a:ln>
                  <a:noFill/>
                </a:ln>
                <a:effectLst/>
                <a:uLnTx/>
                <a:uFillTx/>
                <a:latin typeface="+mn-ea"/>
                <a:sym typeface="+mn-ea"/>
              </a:rPr>
              <a:t>//</a:t>
            </a:r>
            <a:r>
              <a:rPr lang="zh-CN" altLang="zh-CN" sz="2000" b="1" noProof="0" dirty="0">
                <a:ln>
                  <a:noFill/>
                </a:ln>
                <a:effectLst/>
                <a:uLnTx/>
                <a:uFillTx/>
                <a:latin typeface="+mn-ea"/>
                <a:sym typeface="+mn-ea"/>
              </a:rPr>
              <a:t>友元函数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main()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 date(2012,12,21);</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Time time(18,42,25);</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date.Calcutetime(time);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return 0;</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p>
        </p:txBody>
      </p:sp>
      <p:sp>
        <p:nvSpPr>
          <p:cNvPr id="2" name="文本框 1"/>
          <p:cNvSpPr txBox="1"/>
          <p:nvPr/>
        </p:nvSpPr>
        <p:spPr>
          <a:xfrm>
            <a:off x="755576" y="681990"/>
            <a:ext cx="7668260" cy="4461510"/>
          </a:xfrm>
          <a:prstGeom prst="rect">
            <a:avLst/>
          </a:prstGeom>
          <a:noFill/>
        </p:spPr>
        <p:txBody>
          <a:bodyPr wrap="square" rtlCol="0">
            <a:spAutoFit/>
          </a:bodyPr>
          <a:lstStyle/>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Date::Date(int y,int m,int d):year(y),month(m),day(d){}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Time::Time(int h,int m,ints):hour(h),minute(m),second(s){}</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Date::Calcutetime (Time 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mon[12]={31,28,31,30,31,30,31,31,30,31,30,31};</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i,days=0,totaltime;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for(i=1;i&lt;month;i++)</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days=days+mon[i-1];</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if((year%4==0 &amp;&amp; year %100!=0 ||year %400==0)&amp;&amp;month &gt;=3)</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days=days+1;    </a:t>
            </a: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solidFill>
                  <a:srgbClr val="FF0000"/>
                </a:solidFill>
                <a:effectLst/>
                <a:uLnTx/>
                <a:uFillTx/>
                <a:latin typeface="+mn-ea"/>
                <a:sym typeface="+mn-ea"/>
              </a:rPr>
              <a:t>days+=day-1;</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L="273050" marR="0" lvl="0" indent="-27305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totaltime=((days*24+t.hour)*60+t.minute)*60+t.second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cout&lt;&lt;year &lt;&lt;'-'&lt;&lt;month &lt;&lt;'-'&lt;&lt;day &lt;&lt;"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cout&lt;&lt;</a:t>
            </a:r>
            <a:r>
              <a:rPr lang="nb-NO" altLang="zh-CN" sz="2000" b="1" noProof="0" dirty="0">
                <a:ln>
                  <a:noFill/>
                </a:ln>
                <a:solidFill>
                  <a:srgbClr val="FF0000"/>
                </a:solidFill>
                <a:effectLst/>
                <a:uLnTx/>
                <a:uFillTx/>
                <a:latin typeface="+mn-ea"/>
                <a:sym typeface="+mn-ea"/>
              </a:rPr>
              <a:t>t.hour</a:t>
            </a:r>
            <a:r>
              <a:rPr lang="nb-NO" altLang="zh-CN" sz="2000" b="1" noProof="0" dirty="0">
                <a:ln>
                  <a:noFill/>
                </a:ln>
                <a:effectLst/>
                <a:uLnTx/>
                <a:uFillTx/>
                <a:latin typeface="+mn-ea"/>
                <a:sym typeface="+mn-ea"/>
              </a:rPr>
              <a:t> &lt;&lt;':'&lt;&lt;</a:t>
            </a:r>
            <a:r>
              <a:rPr lang="nb-NO" altLang="zh-CN" sz="2000" b="1" noProof="0" dirty="0">
                <a:ln>
                  <a:noFill/>
                </a:ln>
                <a:solidFill>
                  <a:srgbClr val="FF0000"/>
                </a:solidFill>
                <a:effectLst/>
                <a:uLnTx/>
                <a:uFillTx/>
                <a:latin typeface="+mn-ea"/>
                <a:sym typeface="+mn-ea"/>
              </a:rPr>
              <a:t>t.minute</a:t>
            </a:r>
            <a:r>
              <a:rPr lang="nb-NO" altLang="zh-CN" sz="2000" b="1" noProof="0" dirty="0">
                <a:ln>
                  <a:noFill/>
                </a:ln>
                <a:effectLst/>
                <a:uLnTx/>
                <a:uFillTx/>
                <a:latin typeface="+mn-ea"/>
                <a:sym typeface="+mn-ea"/>
              </a:rPr>
              <a:t> &lt;&lt;':'&lt;&lt;</a:t>
            </a:r>
            <a:r>
              <a:rPr lang="nb-NO" altLang="zh-CN" sz="2000" b="1" noProof="0" dirty="0">
                <a:ln>
                  <a:noFill/>
                </a:ln>
                <a:solidFill>
                  <a:srgbClr val="FF0000"/>
                </a:solidFill>
                <a:effectLst/>
                <a:uLnTx/>
                <a:uFillTx/>
                <a:latin typeface="+mn-ea"/>
                <a:sym typeface="+mn-ea"/>
              </a:rPr>
              <a:t>t.second</a:t>
            </a:r>
            <a:r>
              <a:rPr lang="nb-NO" altLang="zh-CN" sz="2000" b="1" noProof="0" dirty="0">
                <a:ln>
                  <a:noFill/>
                </a:ln>
                <a:effectLst/>
                <a:uLnTx/>
                <a:uFillTx/>
                <a:latin typeface="+mn-ea"/>
                <a:sym typeface="+mn-ea"/>
              </a:rPr>
              <a:t> &lt;&lt;endl;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cout&lt;&lt;"total time:  "&lt;&lt;totaltime&lt;&lt;"  seconds"&lt;&lt;endl;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p>
        </p:txBody>
      </p:sp>
      <p:pic>
        <p:nvPicPr>
          <p:cNvPr id="55300" name="Picture 4"/>
          <p:cNvPicPr>
            <a:picLocks noChangeAspect="1"/>
          </p:cNvPicPr>
          <p:nvPr/>
        </p:nvPicPr>
        <p:blipFill>
          <a:blip r:embed="rId3"/>
          <a:stretch>
            <a:fillRect/>
          </a:stretch>
        </p:blipFill>
        <p:spPr>
          <a:xfrm>
            <a:off x="379095" y="1497330"/>
            <a:ext cx="8569325" cy="1376363"/>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55300"/>
                                        </p:tgtEl>
                                        <p:attrNameLst>
                                          <p:attrName>style.visibility</p:attrName>
                                        </p:attrNameLst>
                                      </p:cBhvr>
                                      <p:to>
                                        <p:strVal val="visible"/>
                                      </p:to>
                                    </p:set>
                                    <p:animEffect transition="in" filter="wipe(down)">
                                      <p:cBhvr>
                                        <p:cTn id="16" dur="500"/>
                                        <p:tgtEl>
                                          <p:spTgt spid="55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p>
        </p:txBody>
      </p:sp>
      <p:sp>
        <p:nvSpPr>
          <p:cNvPr id="2" name="文本框 1"/>
          <p:cNvSpPr txBox="1"/>
          <p:nvPr/>
        </p:nvSpPr>
        <p:spPr>
          <a:xfrm>
            <a:off x="755576" y="681990"/>
            <a:ext cx="7668260" cy="2246769"/>
          </a:xfrm>
          <a:prstGeom prst="rect">
            <a:avLst/>
          </a:prstGeom>
          <a:noFill/>
        </p:spPr>
        <p:txBody>
          <a:bodyPr wrap="square" rtlCol="0">
            <a:spAutoFit/>
          </a:bodyPr>
          <a:lstStyle/>
          <a:p>
            <a:r>
              <a:rPr lang="zh-CN" altLang="zh-CN" sz="2000" dirty="0"/>
              <a:t>【</a:t>
            </a:r>
            <a:r>
              <a:rPr lang="zh-CN" altLang="zh-CN" sz="2000" dirty="0" smtClean="0"/>
              <a:t>例</a:t>
            </a:r>
            <a:r>
              <a:rPr lang="en-US" altLang="zh-CN" sz="2000" dirty="0" smtClean="0"/>
              <a:t>4-9</a:t>
            </a:r>
            <a:r>
              <a:rPr lang="zh-CN" altLang="zh-CN" sz="2000" dirty="0" smtClean="0"/>
              <a:t>】</a:t>
            </a:r>
            <a:r>
              <a:rPr lang="zh-CN" altLang="zh-CN" sz="2000" dirty="0"/>
              <a:t>定义一个学生类</a:t>
            </a:r>
            <a:r>
              <a:rPr lang="en-US" altLang="zh-CN" sz="2000" dirty="0"/>
              <a:t>Student</a:t>
            </a:r>
            <a:r>
              <a:rPr lang="zh-CN" altLang="zh-CN" sz="2000" dirty="0"/>
              <a:t>和一个教师类</a:t>
            </a:r>
            <a:r>
              <a:rPr lang="en-US" altLang="zh-CN" sz="2000" dirty="0"/>
              <a:t>Teacher</a:t>
            </a:r>
            <a:r>
              <a:rPr lang="zh-CN" altLang="zh-CN" sz="2000" dirty="0"/>
              <a:t>。在教师类中定义一个能修改学生成绩的成员函数。</a:t>
            </a:r>
            <a:endParaRPr lang="en-US" altLang="zh-CN" sz="2000" dirty="0"/>
          </a:p>
          <a:p>
            <a:endParaRPr lang="zh-CN" altLang="zh-CN" sz="2000" dirty="0"/>
          </a:p>
          <a:p>
            <a:r>
              <a:rPr lang="zh-CN" altLang="zh-CN" sz="2000" dirty="0"/>
              <a:t>分析如下</a:t>
            </a:r>
            <a:r>
              <a:rPr lang="zh-CN" altLang="en-US" sz="2000" dirty="0"/>
              <a:t>：</a:t>
            </a:r>
            <a:endParaRPr lang="zh-CN" altLang="zh-CN" sz="2000" dirty="0"/>
          </a:p>
          <a:p>
            <a:r>
              <a:rPr lang="zh-CN" altLang="zh-CN" sz="2000" dirty="0"/>
              <a:t>（</a:t>
            </a:r>
            <a:r>
              <a:rPr lang="en-US" altLang="zh-CN" sz="2000" dirty="0"/>
              <a:t>1</a:t>
            </a:r>
            <a:r>
              <a:rPr lang="zh-CN" altLang="zh-CN" sz="2000" dirty="0"/>
              <a:t>）定义学生类</a:t>
            </a:r>
            <a:r>
              <a:rPr lang="en-US" altLang="zh-CN" sz="2000" dirty="0">
                <a:solidFill>
                  <a:srgbClr val="FF0000"/>
                </a:solidFill>
              </a:rPr>
              <a:t>Student</a:t>
            </a:r>
            <a:r>
              <a:rPr lang="zh-CN" altLang="zh-CN" sz="2000" dirty="0"/>
              <a:t>，并定义对象在主函数中进行测试。</a:t>
            </a:r>
            <a:endParaRPr lang="en-US" altLang="zh-CN" sz="2000" dirty="0"/>
          </a:p>
          <a:p>
            <a:r>
              <a:rPr lang="zh-CN" altLang="zh-CN" sz="2000" dirty="0"/>
              <a:t>（</a:t>
            </a:r>
            <a:r>
              <a:rPr lang="en-US" altLang="zh-CN" sz="2000" dirty="0"/>
              <a:t>2</a:t>
            </a:r>
            <a:r>
              <a:rPr lang="zh-CN" altLang="zh-CN" sz="2000" dirty="0"/>
              <a:t>）定义教师类</a:t>
            </a:r>
            <a:r>
              <a:rPr lang="en-US" altLang="zh-CN" sz="2000" dirty="0">
                <a:solidFill>
                  <a:srgbClr val="FF0000"/>
                </a:solidFill>
              </a:rPr>
              <a:t>Teacher</a:t>
            </a:r>
            <a:r>
              <a:rPr lang="zh-CN" altLang="en-US" sz="2000" dirty="0"/>
              <a:t>，</a:t>
            </a:r>
            <a:r>
              <a:rPr lang="zh-CN" altLang="zh-CN" sz="2000" dirty="0"/>
              <a:t>并在主函数中定义对象进行测试。</a:t>
            </a:r>
          </a:p>
          <a:p>
            <a:r>
              <a:rPr lang="zh-CN" altLang="zh-CN" sz="2000" dirty="0"/>
              <a:t>（</a:t>
            </a:r>
            <a:r>
              <a:rPr lang="en-US" altLang="zh-CN" sz="2000" dirty="0"/>
              <a:t>3</a:t>
            </a:r>
            <a:r>
              <a:rPr lang="zh-CN" altLang="zh-CN" sz="2000" dirty="0"/>
              <a:t>）在教师类中添加</a:t>
            </a:r>
            <a:r>
              <a:rPr lang="zh-CN" altLang="zh-CN" sz="2000" dirty="0">
                <a:solidFill>
                  <a:srgbClr val="FF0000"/>
                </a:solidFill>
              </a:rPr>
              <a:t>修改学生成绩的成员函数</a:t>
            </a:r>
            <a:r>
              <a:rPr lang="zh-CN" altLang="zh-CN" sz="2000" dirty="0"/>
              <a:t>，并进行测试。</a:t>
            </a:r>
          </a:p>
        </p:txBody>
      </p:sp>
    </p:spTree>
    <p:extLst>
      <p:ext uri="{BB962C8B-B14F-4D97-AF65-F5344CB8AC3E}">
        <p14:creationId xmlns:p14="http://schemas.microsoft.com/office/powerpoint/2010/main" val="388342398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171376" y="1447800"/>
            <a:ext cx="2865120" cy="3018790"/>
            <a:chOff x="6029961" y="1447800"/>
            <a:chExt cx="2865120" cy="3018790"/>
          </a:xfrm>
        </p:grpSpPr>
        <p:sp>
          <p:nvSpPr>
            <p:cNvPr id="86" name="矩形标注 85"/>
            <p:cNvSpPr/>
            <p:nvPr/>
          </p:nvSpPr>
          <p:spPr>
            <a:xfrm>
              <a:off x="6029961" y="1447800"/>
              <a:ext cx="2865120" cy="3018790"/>
            </a:xfrm>
            <a:prstGeom prst="wedgeRectCallout">
              <a:avLst>
                <a:gd name="adj1" fmla="val -72333"/>
                <a:gd name="adj2" fmla="val 1971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endParaRPr lang="zh-CN" altLang="en-US"/>
            </a:p>
          </p:txBody>
        </p:sp>
        <p:sp>
          <p:nvSpPr>
            <p:cNvPr id="87" name="TextBox 86"/>
            <p:cNvSpPr txBox="1"/>
            <p:nvPr/>
          </p:nvSpPr>
          <p:spPr>
            <a:xfrm>
              <a:off x="6305578" y="1768414"/>
              <a:ext cx="2589503" cy="2377562"/>
            </a:xfrm>
            <a:prstGeom prst="rect">
              <a:avLst/>
            </a:prstGeom>
            <a:noFill/>
          </p:spPr>
          <p:txBody>
            <a:bodyPr wrap="square" lIns="68567" tIns="34284" rIns="68567" bIns="34284" rtlCol="0">
              <a:spAutoFit/>
            </a:bodyPr>
            <a:lstStyle/>
            <a:p>
              <a:pPr indent="0">
                <a:lnSpc>
                  <a:spcPct val="150000"/>
                </a:lnSpc>
                <a:spcBef>
                  <a:spcPct val="20000"/>
                </a:spcBef>
                <a:buClr>
                  <a:srgbClr val="FF5050"/>
                </a:buClr>
                <a:buNone/>
              </a:pPr>
              <a:r>
                <a:rPr lang="zh-CN" altLang="en-US" sz="2000" b="1" dirty="0">
                  <a:solidFill>
                    <a:srgbClr val="FF0000"/>
                  </a:solidFill>
                  <a:latin typeface="仿宋" panose="02010609060101010101" pitchFamily="49" charset="-122"/>
                  <a:ea typeface="仿宋" panose="02010609060101010101" pitchFamily="49" charset="-122"/>
                  <a:sym typeface="+mn-ea"/>
                </a:rPr>
                <a:t>将对象共有属性用普通数据成员表示，每个对象都保存共有数据的一个副本，容易出现不一致问题</a:t>
              </a:r>
            </a:p>
          </p:txBody>
        </p:sp>
      </p:grpSp>
      <p:sp>
        <p:nvSpPr>
          <p:cNvPr id="3" name="文本框 2"/>
          <p:cNvSpPr txBox="1"/>
          <p:nvPr/>
        </p:nvSpPr>
        <p:spPr>
          <a:xfrm>
            <a:off x="107505" y="699542"/>
            <a:ext cx="5922026" cy="4358116"/>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class </a:t>
            </a:r>
            <a:r>
              <a:rPr lang="en-US" altLang="zh-CN" b="1" noProof="0" dirty="0" smtClean="0">
                <a:ln>
                  <a:noFill/>
                </a:ln>
                <a:effectLst/>
                <a:uLnTx/>
                <a:uFillTx/>
                <a:latin typeface="+mn-ea"/>
                <a:sym typeface="+mn-ea"/>
              </a:rPr>
              <a:t>Student{  </a:t>
            </a: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smtClean="0">
                <a:ln>
                  <a:noFill/>
                </a:ln>
                <a:effectLst/>
                <a:uLnTx/>
                <a:uFillTx/>
                <a:latin typeface="+mn-ea"/>
                <a:sym typeface="+mn-ea"/>
              </a:rPr>
              <a:t>private</a:t>
            </a:r>
            <a:r>
              <a:rPr lang="en-US" altLang="zh-CN" b="1" noProof="0" dirty="0">
                <a:ln>
                  <a:noFill/>
                </a:ln>
                <a:effectLst/>
                <a:uLnTx/>
                <a:uFillTx/>
                <a:latin typeface="+mn-ea"/>
                <a:sym typeface="+mn-ea"/>
              </a:rPr>
              <a:t>:</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string name;</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string </a:t>
            </a:r>
            <a:r>
              <a:rPr lang="en-US" altLang="zh-CN" b="1" noProof="0" dirty="0" err="1">
                <a:ln>
                  <a:noFill/>
                </a:ln>
                <a:effectLst/>
                <a:uLnTx/>
                <a:uFillTx/>
                <a:latin typeface="+mn-ea"/>
                <a:sym typeface="+mn-ea"/>
              </a:rPr>
              <a:t>class_id</a:t>
            </a:r>
            <a:r>
              <a:rPr lang="en-US" altLang="zh-CN" b="1" noProof="0" dirty="0">
                <a:ln>
                  <a:noFill/>
                </a:ln>
                <a:effectLst/>
                <a:uLnTx/>
                <a:uFillTx/>
                <a:latin typeface="+mn-ea"/>
                <a:sym typeface="+mn-ea"/>
              </a:rPr>
              <a:t>;</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noProof="0" dirty="0" err="1">
                <a:ln>
                  <a:noFill/>
                </a:ln>
                <a:effectLst/>
                <a:uLnTx/>
                <a:uFillTx/>
                <a:latin typeface="+mn-ea"/>
                <a:sym typeface="+mn-ea"/>
              </a:rPr>
              <a:t>int</a:t>
            </a:r>
            <a:r>
              <a:rPr lang="en-US" altLang="zh-CN" b="1" noProof="0" dirty="0">
                <a:ln>
                  <a:noFill/>
                </a:ln>
                <a:effectLst/>
                <a:uLnTx/>
                <a:uFillTx/>
                <a:latin typeface="+mn-ea"/>
                <a:sym typeface="+mn-ea"/>
              </a:rPr>
              <a:t> </a:t>
            </a:r>
            <a:r>
              <a:rPr lang="en-US" altLang="zh-CN" b="1" noProof="0" dirty="0" err="1">
                <a:ln>
                  <a:noFill/>
                </a:ln>
                <a:effectLst/>
                <a:uLnTx/>
                <a:uFillTx/>
                <a:latin typeface="+mn-ea"/>
                <a:sym typeface="+mn-ea"/>
              </a:rPr>
              <a:t>total_student_in-calss</a:t>
            </a:r>
            <a:r>
              <a:rPr lang="en-US" altLang="zh-CN" b="1" noProof="0" dirty="0">
                <a:ln>
                  <a:noFill/>
                </a:ln>
                <a:effectLst/>
                <a:uLnTx/>
                <a:uFillTx/>
                <a:latin typeface="+mn-ea"/>
                <a:sym typeface="+mn-ea"/>
              </a:rPr>
              <a:t>;</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smtClean="0">
                <a:ln>
                  <a:noFill/>
                </a:ln>
                <a:effectLst/>
                <a:uLnTx/>
                <a:uFillTx/>
                <a:latin typeface="+mn-ea"/>
                <a:sym typeface="+mn-ea"/>
              </a:rPr>
              <a:t>public</a:t>
            </a:r>
            <a:r>
              <a:rPr lang="en-US" altLang="zh-CN" b="1" noProof="0" dirty="0">
                <a:ln>
                  <a:noFill/>
                </a:ln>
                <a:effectLst/>
                <a:uLnTx/>
                <a:uFillTx/>
                <a:latin typeface="+mn-ea"/>
                <a:sym typeface="+mn-ea"/>
              </a:rPr>
              <a:t>:</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Student(…){…}</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 </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noProof="0" dirty="0" err="1">
                <a:ln>
                  <a:noFill/>
                </a:ln>
                <a:effectLst/>
                <a:uLnTx/>
                <a:uFillTx/>
                <a:latin typeface="+mn-ea"/>
                <a:sym typeface="+mn-ea"/>
              </a:rPr>
              <a:t>int</a:t>
            </a:r>
            <a:r>
              <a:rPr lang="en-US" altLang="zh-CN" b="1" noProof="0" dirty="0">
                <a:ln>
                  <a:noFill/>
                </a:ln>
                <a:effectLst/>
                <a:uLnTx/>
                <a:uFillTx/>
                <a:latin typeface="+mn-ea"/>
                <a:sym typeface="+mn-ea"/>
              </a:rPr>
              <a:t> main()</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smtClean="0">
                <a:ln>
                  <a:noFill/>
                </a:ln>
                <a:effectLst/>
                <a:uLnTx/>
                <a:uFillTx/>
                <a:latin typeface="+mn-ea"/>
                <a:sym typeface="+mn-ea"/>
              </a:rPr>
              <a:t>{	Student </a:t>
            </a:r>
            <a:r>
              <a:rPr lang="en-US" altLang="zh-CN" b="1" noProof="0" dirty="0">
                <a:ln>
                  <a:noFill/>
                </a:ln>
                <a:effectLst/>
                <a:uLnTx/>
                <a:uFillTx/>
                <a:latin typeface="+mn-ea"/>
                <a:sym typeface="+mn-ea"/>
              </a:rPr>
              <a:t>st1(“</a:t>
            </a:r>
            <a:r>
              <a:rPr lang="zh-CN" altLang="en-US" b="1" noProof="0" dirty="0">
                <a:ln>
                  <a:noFill/>
                </a:ln>
                <a:effectLst/>
                <a:uLnTx/>
                <a:uFillTx/>
                <a:latin typeface="+mn-ea"/>
                <a:sym typeface="+mn-ea"/>
              </a:rPr>
              <a:t>张三”，“软件</a:t>
            </a:r>
            <a:r>
              <a:rPr lang="en-US" altLang="zh-CN" b="1" noProof="0" dirty="0">
                <a:ln>
                  <a:noFill/>
                </a:ln>
                <a:effectLst/>
                <a:uLnTx/>
                <a:uFillTx/>
                <a:latin typeface="+mn-ea"/>
                <a:sym typeface="+mn-ea"/>
              </a:rPr>
              <a:t>2016</a:t>
            </a:r>
            <a:r>
              <a:rPr lang="zh-CN" altLang="en-US" b="1" noProof="0" dirty="0">
                <a:ln>
                  <a:noFill/>
                </a:ln>
                <a:effectLst/>
                <a:uLnTx/>
                <a:uFillTx/>
                <a:latin typeface="+mn-ea"/>
                <a:sym typeface="+mn-ea"/>
              </a:rPr>
              <a:t>”，</a:t>
            </a:r>
            <a:r>
              <a:rPr lang="en-US" altLang="zh-CN" b="1" noProof="0" dirty="0">
                <a:ln>
                  <a:noFill/>
                </a:ln>
                <a:effectLst/>
                <a:uLnTx/>
                <a:uFillTx/>
                <a:latin typeface="+mn-ea"/>
                <a:sym typeface="+mn-ea"/>
              </a:rPr>
              <a:t>31</a:t>
            </a:r>
            <a:r>
              <a:rPr lang="zh-CN" altLang="en-US" b="1" noProof="0" dirty="0">
                <a:ln>
                  <a:noFill/>
                </a:ln>
                <a:effectLst/>
                <a:uLnTx/>
                <a:uFillTx/>
                <a:latin typeface="+mn-ea"/>
                <a:sym typeface="+mn-ea"/>
              </a:rPr>
              <a:t>）</a:t>
            </a:r>
            <a:r>
              <a:rPr lang="en-US" altLang="zh-CN" b="1" noProof="0" dirty="0">
                <a:ln>
                  <a:noFill/>
                </a:ln>
                <a:effectLst/>
                <a:uLnTx/>
                <a:uFillTx/>
                <a:latin typeface="+mn-ea"/>
                <a:sym typeface="+mn-ea"/>
              </a:rPr>
              <a:t>;</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noProof="0" dirty="0" smtClean="0">
                <a:ln>
                  <a:noFill/>
                </a:ln>
                <a:effectLst/>
                <a:uLnTx/>
                <a:uFillTx/>
                <a:latin typeface="+mn-ea"/>
                <a:sym typeface="+mn-ea"/>
              </a:rPr>
              <a:t>	Student </a:t>
            </a:r>
            <a:r>
              <a:rPr lang="en-US" altLang="zh-CN" b="1" noProof="0" dirty="0">
                <a:ln>
                  <a:noFill/>
                </a:ln>
                <a:effectLst/>
                <a:uLnTx/>
                <a:uFillTx/>
                <a:latin typeface="+mn-ea"/>
                <a:sym typeface="+mn-ea"/>
              </a:rPr>
              <a:t>st2(“</a:t>
            </a:r>
            <a:r>
              <a:rPr lang="zh-CN" altLang="en-US" b="1" noProof="0" dirty="0">
                <a:ln>
                  <a:noFill/>
                </a:ln>
                <a:effectLst/>
                <a:uLnTx/>
                <a:uFillTx/>
                <a:latin typeface="+mn-ea"/>
                <a:sym typeface="+mn-ea"/>
              </a:rPr>
              <a:t>李四”，“软件</a:t>
            </a:r>
            <a:r>
              <a:rPr lang="en-US" altLang="zh-CN" b="1" noProof="0" dirty="0">
                <a:ln>
                  <a:noFill/>
                </a:ln>
                <a:effectLst/>
                <a:uLnTx/>
                <a:uFillTx/>
                <a:latin typeface="+mn-ea"/>
                <a:sym typeface="+mn-ea"/>
              </a:rPr>
              <a:t>2016</a:t>
            </a:r>
            <a:r>
              <a:rPr lang="zh-CN" altLang="en-US" b="1" noProof="0" dirty="0">
                <a:ln>
                  <a:noFill/>
                </a:ln>
                <a:effectLst/>
                <a:uLnTx/>
                <a:uFillTx/>
                <a:latin typeface="+mn-ea"/>
                <a:sym typeface="+mn-ea"/>
              </a:rPr>
              <a:t>”，</a:t>
            </a:r>
            <a:r>
              <a:rPr lang="en-US" altLang="zh-CN" b="1" noProof="0" dirty="0">
                <a:ln>
                  <a:noFill/>
                </a:ln>
                <a:effectLst/>
                <a:uLnTx/>
                <a:uFillTx/>
                <a:latin typeface="+mn-ea"/>
                <a:sym typeface="+mn-ea"/>
              </a:rPr>
              <a:t>32</a:t>
            </a:r>
            <a:r>
              <a:rPr lang="zh-CN" altLang="en-US" b="1" noProof="0" dirty="0">
                <a:ln>
                  <a:noFill/>
                </a:ln>
                <a:effectLst/>
                <a:uLnTx/>
                <a:uFillTx/>
                <a:latin typeface="+mn-ea"/>
                <a:sym typeface="+mn-ea"/>
              </a:rPr>
              <a:t>）</a:t>
            </a:r>
            <a:r>
              <a:rPr lang="en-US" altLang="zh-CN" b="1" noProof="0" dirty="0">
                <a:ln>
                  <a:noFill/>
                </a:ln>
                <a:effectLst/>
                <a:uLnTx/>
                <a:uFillTx/>
                <a:latin typeface="+mn-ea"/>
                <a:sym typeface="+mn-ea"/>
              </a:rPr>
              <a:t>;</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p:txBody>
      </p:sp>
      <p:sp>
        <p:nvSpPr>
          <p:cNvPr id="7"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en-GB"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4.1 </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类的静态成员</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900"/>
                            </p:stCondLst>
                            <p:childTnLst>
                              <p:par>
                                <p:cTn id="13" presetID="22" presetClass="entr" presetSubtype="4"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heel(1)">
                                      <p:cBhvr>
                                        <p:cTn id="2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p>
        </p:txBody>
      </p:sp>
      <p:sp>
        <p:nvSpPr>
          <p:cNvPr id="2" name="文本框 1"/>
          <p:cNvSpPr txBox="1"/>
          <p:nvPr/>
        </p:nvSpPr>
        <p:spPr>
          <a:xfrm>
            <a:off x="755576" y="681990"/>
            <a:ext cx="7668260" cy="4493538"/>
          </a:xfrm>
          <a:prstGeom prst="rect">
            <a:avLst/>
          </a:prstGeom>
          <a:noFill/>
        </p:spPr>
        <p:txBody>
          <a:bodyPr wrap="square" rtlCol="0">
            <a:spAutoFit/>
          </a:bodyPr>
          <a:lstStyle/>
          <a:p>
            <a:r>
              <a:rPr lang="zh-CN" altLang="zh-CN" sz="2000" dirty="0"/>
              <a:t>（</a:t>
            </a:r>
            <a:r>
              <a:rPr lang="en-US" altLang="zh-CN" sz="2000" dirty="0"/>
              <a:t>1</a:t>
            </a:r>
            <a:r>
              <a:rPr lang="zh-CN" altLang="zh-CN" sz="2000" dirty="0"/>
              <a:t>）定义学生类</a:t>
            </a:r>
            <a:r>
              <a:rPr lang="en-US" altLang="zh-CN" sz="2000" dirty="0">
                <a:solidFill>
                  <a:srgbClr val="FF0000"/>
                </a:solidFill>
              </a:rPr>
              <a:t>Student</a:t>
            </a:r>
            <a:r>
              <a:rPr lang="zh-CN" altLang="zh-CN" sz="2000" dirty="0"/>
              <a:t>，并定义对象在主函数中进行测试。</a:t>
            </a:r>
            <a:endParaRPr lang="en-US" altLang="zh-CN" sz="2000" dirty="0"/>
          </a:p>
          <a:p>
            <a:r>
              <a:rPr lang="en-US" altLang="zh-CN" sz="1400" dirty="0"/>
              <a:t>#include&lt;</a:t>
            </a:r>
            <a:r>
              <a:rPr lang="en-US" altLang="zh-CN" sz="1400" dirty="0" err="1"/>
              <a:t>iostream</a:t>
            </a:r>
            <a:r>
              <a:rPr lang="en-US" altLang="zh-CN" sz="1400" dirty="0"/>
              <a:t>&gt;</a:t>
            </a:r>
            <a:endParaRPr lang="zh-CN" altLang="zh-CN" sz="1400" dirty="0"/>
          </a:p>
          <a:p>
            <a:r>
              <a:rPr lang="en-US" altLang="zh-CN" sz="1400" dirty="0"/>
              <a:t>#include&lt;string&gt;</a:t>
            </a:r>
            <a:endParaRPr lang="zh-CN" altLang="zh-CN" sz="1400" dirty="0"/>
          </a:p>
          <a:p>
            <a:r>
              <a:rPr lang="en-US" altLang="zh-CN" sz="1400" dirty="0"/>
              <a:t>#include&lt;</a:t>
            </a:r>
            <a:r>
              <a:rPr lang="en-US" altLang="zh-CN" sz="1400" dirty="0" err="1"/>
              <a:t>iomanip</a:t>
            </a:r>
            <a:r>
              <a:rPr lang="en-US" altLang="zh-CN" sz="1400" dirty="0"/>
              <a:t>&gt;</a:t>
            </a:r>
            <a:endParaRPr lang="zh-CN" altLang="zh-CN" sz="1400" dirty="0"/>
          </a:p>
          <a:p>
            <a:r>
              <a:rPr lang="en-US" altLang="zh-CN" sz="1400" dirty="0"/>
              <a:t>using namespace </a:t>
            </a:r>
            <a:r>
              <a:rPr lang="en-US" altLang="zh-CN" sz="1400" dirty="0" err="1"/>
              <a:t>std</a:t>
            </a:r>
            <a:r>
              <a:rPr lang="en-US" altLang="zh-CN" sz="1400" dirty="0"/>
              <a:t>;</a:t>
            </a:r>
            <a:endParaRPr lang="zh-CN" altLang="zh-CN" sz="1400" dirty="0"/>
          </a:p>
          <a:p>
            <a:r>
              <a:rPr lang="en-US" altLang="zh-CN" sz="1400" dirty="0"/>
              <a:t>class </a:t>
            </a:r>
            <a:r>
              <a:rPr lang="en-US" altLang="zh-CN" sz="1400" dirty="0" smtClean="0">
                <a:solidFill>
                  <a:srgbClr val="FF0000"/>
                </a:solidFill>
              </a:rPr>
              <a:t>Student</a:t>
            </a:r>
            <a:r>
              <a:rPr lang="en-US" altLang="zh-CN" sz="1400" dirty="0" smtClean="0"/>
              <a:t>{</a:t>
            </a:r>
          </a:p>
          <a:p>
            <a:r>
              <a:rPr lang="en-US" altLang="zh-CN" sz="1400" dirty="0" smtClean="0"/>
              <a:t>public</a:t>
            </a:r>
            <a:r>
              <a:rPr lang="en-US" altLang="zh-CN" sz="1400" dirty="0"/>
              <a:t>:</a:t>
            </a:r>
            <a:endParaRPr lang="zh-CN" altLang="zh-CN" sz="1400" dirty="0"/>
          </a:p>
          <a:p>
            <a:r>
              <a:rPr lang="en-US" altLang="zh-CN" sz="1400" dirty="0" smtClean="0"/>
              <a:t>	Student(string </a:t>
            </a:r>
            <a:r>
              <a:rPr lang="en-US" altLang="zh-CN" sz="1400" dirty="0"/>
              <a:t>="",string ="",double =0);</a:t>
            </a:r>
            <a:endParaRPr lang="zh-CN" altLang="zh-CN" sz="1400" dirty="0"/>
          </a:p>
          <a:p>
            <a:r>
              <a:rPr lang="en-US" altLang="zh-CN" sz="1400" dirty="0"/>
              <a:t>	~Student(){}</a:t>
            </a:r>
            <a:endParaRPr lang="zh-CN" altLang="zh-CN" sz="1400" dirty="0"/>
          </a:p>
          <a:p>
            <a:r>
              <a:rPr lang="en-US" altLang="zh-CN" sz="1400" dirty="0"/>
              <a:t>	void Show();</a:t>
            </a:r>
            <a:endParaRPr lang="zh-CN" altLang="zh-CN" sz="1400" dirty="0"/>
          </a:p>
          <a:p>
            <a:r>
              <a:rPr lang="en-US" altLang="zh-CN" sz="1400" dirty="0"/>
              <a:t>private:</a:t>
            </a:r>
            <a:endParaRPr lang="zh-CN" altLang="zh-CN" sz="1400" dirty="0"/>
          </a:p>
          <a:p>
            <a:r>
              <a:rPr lang="en-US" altLang="zh-CN" sz="1400" dirty="0"/>
              <a:t>	string </a:t>
            </a:r>
            <a:r>
              <a:rPr lang="en-US" altLang="zh-CN" sz="1400" dirty="0" err="1"/>
              <a:t>num</a:t>
            </a:r>
            <a:r>
              <a:rPr lang="en-US" altLang="zh-CN" sz="1400" dirty="0"/>
              <a:t>;     string name;      double score;</a:t>
            </a:r>
          </a:p>
          <a:p>
            <a:r>
              <a:rPr lang="en-US" altLang="zh-CN" sz="1400" dirty="0"/>
              <a:t>};</a:t>
            </a:r>
            <a:endParaRPr lang="zh-CN" altLang="zh-CN" sz="1400" dirty="0"/>
          </a:p>
          <a:p>
            <a:r>
              <a:rPr lang="en-US" altLang="zh-CN" sz="1400" dirty="0"/>
              <a:t>Student::Student(string n1,string n2,double s):</a:t>
            </a:r>
            <a:r>
              <a:rPr lang="en-US" altLang="zh-CN" sz="1400" dirty="0" err="1"/>
              <a:t>num</a:t>
            </a:r>
            <a:r>
              <a:rPr lang="en-US" altLang="zh-CN" sz="1400" dirty="0"/>
              <a:t>(n1),name(n2),score(s) {  }</a:t>
            </a:r>
            <a:endParaRPr lang="zh-CN" altLang="zh-CN" sz="1400" dirty="0"/>
          </a:p>
          <a:p>
            <a:r>
              <a:rPr lang="en-US" altLang="zh-CN" sz="1400" dirty="0"/>
              <a:t>void Student::Show()</a:t>
            </a:r>
            <a:endParaRPr lang="zh-CN" altLang="zh-CN" sz="1400" dirty="0"/>
          </a:p>
          <a:p>
            <a:r>
              <a:rPr lang="en-US" altLang="zh-CN" sz="1400" dirty="0"/>
              <a:t>{    </a:t>
            </a:r>
            <a:r>
              <a:rPr lang="en-US" altLang="zh-CN" sz="1400" dirty="0" err="1"/>
              <a:t>cout</a:t>
            </a:r>
            <a:r>
              <a:rPr lang="en-US" altLang="zh-CN" sz="1400" dirty="0"/>
              <a:t>&lt;&lt;</a:t>
            </a:r>
            <a:r>
              <a:rPr lang="en-US" altLang="zh-CN" sz="1400" dirty="0" err="1"/>
              <a:t>setw</a:t>
            </a:r>
            <a:r>
              <a:rPr lang="en-US" altLang="zh-CN" sz="1400" dirty="0"/>
              <a:t>(8)&lt;&lt;"</a:t>
            </a:r>
            <a:r>
              <a:rPr lang="en-US" altLang="zh-CN" sz="1400" dirty="0" err="1"/>
              <a:t>num</a:t>
            </a:r>
            <a:r>
              <a:rPr lang="en-US" altLang="zh-CN" sz="1400" dirty="0"/>
              <a:t>"&lt;&lt;</a:t>
            </a:r>
            <a:r>
              <a:rPr lang="en-US" altLang="zh-CN" sz="1400" dirty="0" err="1"/>
              <a:t>setw</a:t>
            </a:r>
            <a:r>
              <a:rPr lang="en-US" altLang="zh-CN" sz="1400" dirty="0"/>
              <a:t>(8)&lt;&lt;"name"&lt;&lt;</a:t>
            </a:r>
            <a:r>
              <a:rPr lang="en-US" altLang="zh-CN" sz="1400" dirty="0" err="1"/>
              <a:t>setw</a:t>
            </a:r>
            <a:r>
              <a:rPr lang="en-US" altLang="zh-CN" sz="1400" dirty="0"/>
              <a:t>(8)&lt;&lt;"score"&lt;&lt;</a:t>
            </a:r>
            <a:r>
              <a:rPr lang="en-US" altLang="zh-CN" sz="1400" dirty="0" err="1"/>
              <a:t>endl</a:t>
            </a:r>
            <a:r>
              <a:rPr lang="en-US" altLang="zh-CN" sz="1400" dirty="0"/>
              <a:t>;</a:t>
            </a:r>
            <a:endParaRPr lang="zh-CN" altLang="zh-CN" sz="1400" dirty="0"/>
          </a:p>
          <a:p>
            <a:r>
              <a:rPr lang="en-US" altLang="zh-CN" sz="1400" dirty="0"/>
              <a:t>	</a:t>
            </a:r>
            <a:r>
              <a:rPr lang="en-US" altLang="zh-CN" sz="1400" dirty="0" err="1"/>
              <a:t>cout</a:t>
            </a:r>
            <a:r>
              <a:rPr lang="en-US" altLang="zh-CN" sz="1400" dirty="0"/>
              <a:t>&lt;&lt;</a:t>
            </a:r>
            <a:r>
              <a:rPr lang="en-US" altLang="zh-CN" sz="1400" dirty="0" err="1"/>
              <a:t>setw</a:t>
            </a:r>
            <a:r>
              <a:rPr lang="en-US" altLang="zh-CN" sz="1400" dirty="0"/>
              <a:t>(8)&lt;&lt;</a:t>
            </a:r>
            <a:r>
              <a:rPr lang="en-US" altLang="zh-CN" sz="1400" dirty="0" err="1"/>
              <a:t>num</a:t>
            </a:r>
            <a:r>
              <a:rPr lang="en-US" altLang="zh-CN" sz="1400" dirty="0"/>
              <a:t>&lt;&lt;</a:t>
            </a:r>
            <a:r>
              <a:rPr lang="en-US" altLang="zh-CN" sz="1400" dirty="0" err="1"/>
              <a:t>setw</a:t>
            </a:r>
            <a:r>
              <a:rPr lang="en-US" altLang="zh-CN" sz="1400" dirty="0"/>
              <a:t>(8)&lt;&lt;name&lt;&lt;</a:t>
            </a:r>
            <a:r>
              <a:rPr lang="en-US" altLang="zh-CN" sz="1400" dirty="0" err="1"/>
              <a:t>setw</a:t>
            </a:r>
            <a:r>
              <a:rPr lang="en-US" altLang="zh-CN" sz="1400" dirty="0"/>
              <a:t>(8)&lt;&lt;score&lt;&lt;</a:t>
            </a:r>
            <a:r>
              <a:rPr lang="en-US" altLang="zh-CN" sz="1400" dirty="0" err="1"/>
              <a:t>endl</a:t>
            </a:r>
            <a:r>
              <a:rPr lang="en-US" altLang="zh-CN" sz="1400" dirty="0"/>
              <a:t>;</a:t>
            </a:r>
            <a:endParaRPr lang="zh-CN" altLang="zh-CN" sz="1400" dirty="0"/>
          </a:p>
          <a:p>
            <a:r>
              <a:rPr lang="en-US" altLang="zh-CN" sz="1400" dirty="0"/>
              <a:t>}</a:t>
            </a:r>
            <a:endParaRPr lang="zh-CN" altLang="zh-CN" sz="1400" dirty="0"/>
          </a:p>
          <a:p>
            <a:r>
              <a:rPr lang="en-US" altLang="zh-CN" sz="1400" dirty="0" err="1"/>
              <a:t>int</a:t>
            </a:r>
            <a:r>
              <a:rPr lang="en-US" altLang="zh-CN" sz="1400" dirty="0"/>
              <a:t> main()</a:t>
            </a:r>
            <a:endParaRPr lang="zh-CN" altLang="zh-CN" sz="1400" dirty="0"/>
          </a:p>
          <a:p>
            <a:r>
              <a:rPr lang="en-US" altLang="zh-CN" sz="1400" dirty="0"/>
              <a:t>{    Student </a:t>
            </a:r>
            <a:r>
              <a:rPr lang="en-US" altLang="zh-CN" sz="1400" dirty="0" err="1"/>
              <a:t>stu</a:t>
            </a:r>
            <a:r>
              <a:rPr lang="en-US" altLang="zh-CN" sz="1400" dirty="0"/>
              <a:t>("x001","</a:t>
            </a:r>
            <a:r>
              <a:rPr lang="zh-CN" altLang="zh-CN" sz="1400" dirty="0"/>
              <a:t>王强</a:t>
            </a:r>
            <a:r>
              <a:rPr lang="en-US" altLang="zh-CN" sz="1400" dirty="0"/>
              <a:t>",88);     </a:t>
            </a:r>
            <a:r>
              <a:rPr lang="en-US" altLang="zh-CN" sz="1400" dirty="0" err="1"/>
              <a:t>stu.Show</a:t>
            </a:r>
            <a:r>
              <a:rPr lang="en-US" altLang="zh-CN" sz="1400" dirty="0"/>
              <a:t>();    return 0;    </a:t>
            </a:r>
            <a:r>
              <a:rPr lang="en-US" altLang="zh-CN" sz="1400" dirty="0" smtClean="0"/>
              <a:t>}</a:t>
            </a:r>
            <a:endParaRPr lang="zh-CN" altLang="zh-CN" sz="1400" dirty="0"/>
          </a:p>
        </p:txBody>
      </p:sp>
    </p:spTree>
    <p:extLst>
      <p:ext uri="{BB962C8B-B14F-4D97-AF65-F5344CB8AC3E}">
        <p14:creationId xmlns:p14="http://schemas.microsoft.com/office/powerpoint/2010/main" val="35854923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p>
        </p:txBody>
      </p:sp>
      <p:sp>
        <p:nvSpPr>
          <p:cNvPr id="2" name="文本框 1"/>
          <p:cNvSpPr txBox="1"/>
          <p:nvPr/>
        </p:nvSpPr>
        <p:spPr>
          <a:xfrm>
            <a:off x="755576" y="681990"/>
            <a:ext cx="7668260" cy="4585871"/>
          </a:xfrm>
          <a:prstGeom prst="rect">
            <a:avLst/>
          </a:prstGeom>
          <a:noFill/>
        </p:spPr>
        <p:txBody>
          <a:bodyPr wrap="square" rtlCol="0">
            <a:spAutoFit/>
          </a:bodyPr>
          <a:lstStyle/>
          <a:p>
            <a:r>
              <a:rPr lang="zh-CN" altLang="zh-CN" sz="2000" dirty="0"/>
              <a:t>（</a:t>
            </a:r>
            <a:r>
              <a:rPr lang="en-US" altLang="zh-CN" sz="2000" dirty="0"/>
              <a:t>2</a:t>
            </a:r>
            <a:r>
              <a:rPr lang="zh-CN" altLang="zh-CN" sz="2000" dirty="0"/>
              <a:t>）定义教师类</a:t>
            </a:r>
            <a:r>
              <a:rPr lang="en-US" altLang="zh-CN" sz="2000" dirty="0"/>
              <a:t>Teacher</a:t>
            </a:r>
            <a:r>
              <a:rPr lang="zh-CN" altLang="zh-CN" sz="2000" dirty="0"/>
              <a:t>，并在主函数中定义对象进行测试。</a:t>
            </a:r>
          </a:p>
          <a:p>
            <a:r>
              <a:rPr lang="en-US" altLang="zh-CN" sz="2000" dirty="0"/>
              <a:t> </a:t>
            </a:r>
            <a:r>
              <a:rPr lang="en-US" altLang="zh-CN" sz="1400" dirty="0"/>
              <a:t>#include&lt;</a:t>
            </a:r>
            <a:r>
              <a:rPr lang="en-US" altLang="zh-CN" sz="1400" dirty="0" err="1"/>
              <a:t>iostream</a:t>
            </a:r>
            <a:r>
              <a:rPr lang="en-US" altLang="zh-CN" sz="1400" dirty="0"/>
              <a:t>&gt;</a:t>
            </a:r>
            <a:endParaRPr lang="zh-CN" altLang="zh-CN" sz="1400" dirty="0"/>
          </a:p>
          <a:p>
            <a:r>
              <a:rPr lang="en-US" altLang="zh-CN" sz="1400" dirty="0"/>
              <a:t>#include&lt;string&gt;</a:t>
            </a:r>
            <a:endParaRPr lang="zh-CN" altLang="zh-CN" sz="1400" dirty="0"/>
          </a:p>
          <a:p>
            <a:r>
              <a:rPr lang="en-US" altLang="zh-CN" sz="1400" dirty="0"/>
              <a:t>#include&lt;</a:t>
            </a:r>
            <a:r>
              <a:rPr lang="en-US" altLang="zh-CN" sz="1400" dirty="0" err="1"/>
              <a:t>iomanip</a:t>
            </a:r>
            <a:r>
              <a:rPr lang="en-US" altLang="zh-CN" sz="1400" dirty="0"/>
              <a:t>&gt;</a:t>
            </a:r>
            <a:endParaRPr lang="zh-CN" altLang="zh-CN" sz="1400" dirty="0"/>
          </a:p>
          <a:p>
            <a:r>
              <a:rPr lang="en-US" altLang="zh-CN" sz="1400" dirty="0"/>
              <a:t>using namespace </a:t>
            </a:r>
            <a:r>
              <a:rPr lang="en-US" altLang="zh-CN" sz="1400" dirty="0" err="1"/>
              <a:t>std</a:t>
            </a:r>
            <a:r>
              <a:rPr lang="en-US" altLang="zh-CN" sz="1400" dirty="0"/>
              <a:t>;</a:t>
            </a:r>
            <a:endParaRPr lang="zh-CN" altLang="zh-CN" sz="1400" dirty="0"/>
          </a:p>
          <a:p>
            <a:r>
              <a:rPr lang="en-US" altLang="zh-CN" sz="1400" dirty="0"/>
              <a:t>class </a:t>
            </a:r>
            <a:r>
              <a:rPr lang="en-US" altLang="zh-CN" sz="1400" dirty="0" smtClean="0">
                <a:solidFill>
                  <a:srgbClr val="FF0000"/>
                </a:solidFill>
              </a:rPr>
              <a:t>Teacher</a:t>
            </a:r>
            <a:r>
              <a:rPr lang="en-US" altLang="zh-CN" sz="1400" dirty="0" smtClean="0"/>
              <a:t>{</a:t>
            </a:r>
          </a:p>
          <a:p>
            <a:r>
              <a:rPr lang="en-US" altLang="zh-CN" sz="1400" dirty="0" smtClean="0"/>
              <a:t>public</a:t>
            </a:r>
            <a:r>
              <a:rPr lang="en-US" altLang="zh-CN" sz="1400" dirty="0"/>
              <a:t>:</a:t>
            </a:r>
            <a:endParaRPr lang="zh-CN" altLang="zh-CN" sz="1400" dirty="0"/>
          </a:p>
          <a:p>
            <a:r>
              <a:rPr lang="en-US" altLang="zh-CN" sz="1400" dirty="0"/>
              <a:t>	Teacher(string ="",string ="");</a:t>
            </a:r>
            <a:endParaRPr lang="zh-CN" altLang="zh-CN" sz="1400" dirty="0"/>
          </a:p>
          <a:p>
            <a:r>
              <a:rPr lang="en-US" altLang="zh-CN" sz="1400" dirty="0"/>
              <a:t>	~Teacher(){}</a:t>
            </a:r>
            <a:endParaRPr lang="zh-CN" altLang="zh-CN" sz="1400" dirty="0"/>
          </a:p>
          <a:p>
            <a:r>
              <a:rPr lang="en-US" altLang="zh-CN" sz="1400" dirty="0"/>
              <a:t>	void </a:t>
            </a:r>
            <a:r>
              <a:rPr lang="en-US" altLang="zh-CN" sz="1400" dirty="0" err="1"/>
              <a:t>Show_Teacher</a:t>
            </a:r>
            <a:r>
              <a:rPr lang="en-US" altLang="zh-CN" sz="1400" dirty="0"/>
              <a:t>();</a:t>
            </a:r>
            <a:endParaRPr lang="zh-CN" altLang="zh-CN" sz="1400" dirty="0"/>
          </a:p>
          <a:p>
            <a:r>
              <a:rPr lang="en-US" altLang="zh-CN" sz="1400" dirty="0"/>
              <a:t>private:</a:t>
            </a:r>
            <a:endParaRPr lang="zh-CN" altLang="zh-CN" sz="1400" dirty="0"/>
          </a:p>
          <a:p>
            <a:r>
              <a:rPr lang="en-US" altLang="zh-CN" sz="1400" dirty="0"/>
              <a:t>	string </a:t>
            </a:r>
            <a:r>
              <a:rPr lang="en-US" altLang="zh-CN" sz="1400" dirty="0" err="1"/>
              <a:t>num</a:t>
            </a:r>
            <a:r>
              <a:rPr lang="en-US" altLang="zh-CN" sz="1400" dirty="0"/>
              <a:t>;    string name;</a:t>
            </a:r>
            <a:endParaRPr lang="zh-CN" altLang="zh-CN" sz="1400" dirty="0"/>
          </a:p>
          <a:p>
            <a:r>
              <a:rPr lang="en-US" altLang="zh-CN" sz="1400" dirty="0"/>
              <a:t>};</a:t>
            </a:r>
            <a:endParaRPr lang="zh-CN" altLang="zh-CN" sz="1400" dirty="0"/>
          </a:p>
          <a:p>
            <a:r>
              <a:rPr lang="en-US" altLang="zh-CN" sz="1400" dirty="0"/>
              <a:t>Teacher::Teacher(string n1,string n2):</a:t>
            </a:r>
            <a:r>
              <a:rPr lang="en-US" altLang="zh-CN" sz="1400" dirty="0" err="1"/>
              <a:t>num</a:t>
            </a:r>
            <a:r>
              <a:rPr lang="en-US" altLang="zh-CN" sz="1400" dirty="0"/>
              <a:t>(n1),name(n2) {  }</a:t>
            </a:r>
            <a:endParaRPr lang="zh-CN" altLang="zh-CN" sz="1400" dirty="0"/>
          </a:p>
          <a:p>
            <a:r>
              <a:rPr lang="en-US" altLang="zh-CN" sz="1400" dirty="0"/>
              <a:t>void Teacher::</a:t>
            </a:r>
            <a:r>
              <a:rPr lang="en-US" altLang="zh-CN" sz="1400" dirty="0" err="1"/>
              <a:t>Show_Teacher</a:t>
            </a:r>
            <a:r>
              <a:rPr lang="en-US" altLang="zh-CN" sz="1400" dirty="0"/>
              <a:t>()</a:t>
            </a:r>
            <a:endParaRPr lang="zh-CN" altLang="zh-CN" sz="1400" dirty="0"/>
          </a:p>
          <a:p>
            <a:r>
              <a:rPr lang="en-US" altLang="zh-CN" sz="1400" dirty="0"/>
              <a:t>{     </a:t>
            </a:r>
            <a:r>
              <a:rPr lang="en-US" altLang="zh-CN" sz="1400" dirty="0" err="1"/>
              <a:t>cout</a:t>
            </a:r>
            <a:r>
              <a:rPr lang="en-US" altLang="zh-CN" sz="1400" dirty="0"/>
              <a:t>&lt;&lt;</a:t>
            </a:r>
            <a:r>
              <a:rPr lang="en-US" altLang="zh-CN" sz="1400" dirty="0" err="1"/>
              <a:t>setw</a:t>
            </a:r>
            <a:r>
              <a:rPr lang="en-US" altLang="zh-CN" sz="1400" dirty="0"/>
              <a:t>(8)&lt;&lt;"</a:t>
            </a:r>
            <a:r>
              <a:rPr lang="en-US" altLang="zh-CN" sz="1400" dirty="0" err="1"/>
              <a:t>num</a:t>
            </a:r>
            <a:r>
              <a:rPr lang="en-US" altLang="zh-CN" sz="1400" dirty="0"/>
              <a:t>"&lt;&lt;</a:t>
            </a:r>
            <a:r>
              <a:rPr lang="en-US" altLang="zh-CN" sz="1400" dirty="0" err="1"/>
              <a:t>setw</a:t>
            </a:r>
            <a:r>
              <a:rPr lang="en-US" altLang="zh-CN" sz="1400" dirty="0"/>
              <a:t>(8)&lt;&lt;"name"&lt;&lt;</a:t>
            </a:r>
            <a:r>
              <a:rPr lang="en-US" altLang="zh-CN" sz="1400" dirty="0" err="1"/>
              <a:t>endl</a:t>
            </a:r>
            <a:r>
              <a:rPr lang="en-US" altLang="zh-CN" sz="1400" dirty="0"/>
              <a:t>;</a:t>
            </a:r>
            <a:endParaRPr lang="zh-CN" altLang="zh-CN" sz="1400" dirty="0"/>
          </a:p>
          <a:p>
            <a:r>
              <a:rPr lang="en-US" altLang="zh-CN" sz="1400" dirty="0"/>
              <a:t>	</a:t>
            </a:r>
            <a:r>
              <a:rPr lang="en-US" altLang="zh-CN" sz="1400" dirty="0" err="1"/>
              <a:t>cout</a:t>
            </a:r>
            <a:r>
              <a:rPr lang="en-US" altLang="zh-CN" sz="1400" dirty="0"/>
              <a:t>&lt;&lt;</a:t>
            </a:r>
            <a:r>
              <a:rPr lang="en-US" altLang="zh-CN" sz="1400" dirty="0" err="1"/>
              <a:t>setw</a:t>
            </a:r>
            <a:r>
              <a:rPr lang="en-US" altLang="zh-CN" sz="1400" dirty="0"/>
              <a:t>(8)&lt;&lt;</a:t>
            </a:r>
            <a:r>
              <a:rPr lang="en-US" altLang="zh-CN" sz="1400" dirty="0" err="1"/>
              <a:t>num</a:t>
            </a:r>
            <a:r>
              <a:rPr lang="en-US" altLang="zh-CN" sz="1400" dirty="0"/>
              <a:t>&lt;&lt;</a:t>
            </a:r>
            <a:r>
              <a:rPr lang="en-US" altLang="zh-CN" sz="1400" dirty="0" err="1"/>
              <a:t>setw</a:t>
            </a:r>
            <a:r>
              <a:rPr lang="en-US" altLang="zh-CN" sz="1400" dirty="0"/>
              <a:t>(8)&lt;&lt;name&lt;&lt;</a:t>
            </a:r>
            <a:r>
              <a:rPr lang="en-US" altLang="zh-CN" sz="1400" dirty="0" err="1"/>
              <a:t>endl</a:t>
            </a:r>
            <a:r>
              <a:rPr lang="en-US" altLang="zh-CN" sz="1400" dirty="0"/>
              <a:t>;</a:t>
            </a:r>
            <a:endParaRPr lang="zh-CN" altLang="zh-CN" sz="1400" dirty="0"/>
          </a:p>
          <a:p>
            <a:r>
              <a:rPr lang="en-US" altLang="zh-CN" sz="1400" dirty="0"/>
              <a:t>}</a:t>
            </a:r>
            <a:endParaRPr lang="zh-CN" altLang="zh-CN" sz="1400" dirty="0"/>
          </a:p>
          <a:p>
            <a:r>
              <a:rPr lang="en-US" altLang="zh-CN" sz="1400" dirty="0" err="1"/>
              <a:t>int</a:t>
            </a:r>
            <a:r>
              <a:rPr lang="en-US" altLang="zh-CN" sz="1400" dirty="0"/>
              <a:t> main()</a:t>
            </a:r>
            <a:endParaRPr lang="zh-CN" altLang="zh-CN" sz="1400" dirty="0"/>
          </a:p>
          <a:p>
            <a:r>
              <a:rPr lang="en-US" altLang="zh-CN" sz="1400" dirty="0"/>
              <a:t>{    Teacher t("t001","</a:t>
            </a:r>
            <a:r>
              <a:rPr lang="zh-CN" altLang="zh-CN" sz="1400" dirty="0"/>
              <a:t>杨桃</a:t>
            </a:r>
            <a:r>
              <a:rPr lang="en-US" altLang="zh-CN" sz="1400" dirty="0"/>
              <a:t>");     </a:t>
            </a:r>
            <a:r>
              <a:rPr lang="en-US" altLang="zh-CN" sz="1400" dirty="0" err="1"/>
              <a:t>t.Show_Teacher</a:t>
            </a:r>
            <a:r>
              <a:rPr lang="en-US" altLang="zh-CN" sz="1400" dirty="0"/>
              <a:t>();    return 0;     }</a:t>
            </a:r>
            <a:endParaRPr kumimoji="0" lang="zh-CN" altLang="zh-CN" sz="1400" b="1" i="0" u="none" strike="noStrike" kern="1200" cap="none" spc="0" normalizeH="0" baseline="0" noProof="0" dirty="0">
              <a:ln>
                <a:noFill/>
              </a:ln>
              <a:solidFill>
                <a:schemeClr val="tx1"/>
              </a:solidFill>
              <a:effectLst/>
              <a:uLnTx/>
              <a:uFillTx/>
              <a:latin typeface="+mn-ea"/>
            </a:endParaRPr>
          </a:p>
        </p:txBody>
      </p:sp>
    </p:spTree>
    <p:extLst>
      <p:ext uri="{BB962C8B-B14F-4D97-AF65-F5344CB8AC3E}">
        <p14:creationId xmlns:p14="http://schemas.microsoft.com/office/powerpoint/2010/main" val="407420525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p>
        </p:txBody>
      </p:sp>
      <p:sp>
        <p:nvSpPr>
          <p:cNvPr id="2" name="文本框 1"/>
          <p:cNvSpPr txBox="1"/>
          <p:nvPr/>
        </p:nvSpPr>
        <p:spPr>
          <a:xfrm>
            <a:off x="755576" y="681990"/>
            <a:ext cx="7668260" cy="4031873"/>
          </a:xfrm>
          <a:prstGeom prst="rect">
            <a:avLst/>
          </a:prstGeom>
          <a:noFill/>
        </p:spPr>
        <p:txBody>
          <a:bodyPr wrap="square" rtlCol="0">
            <a:spAutoFit/>
          </a:bodyPr>
          <a:lstStyle/>
          <a:p>
            <a:r>
              <a:rPr lang="zh-CN" altLang="zh-CN" sz="1600" dirty="0"/>
              <a:t>（</a:t>
            </a:r>
            <a:r>
              <a:rPr lang="en-US" altLang="zh-CN" sz="1600" dirty="0"/>
              <a:t>3</a:t>
            </a:r>
            <a:r>
              <a:rPr lang="zh-CN" altLang="zh-CN" sz="1600" dirty="0"/>
              <a:t>）在教师类中添加修改学生成绩的成员函数，并进行测试。</a:t>
            </a:r>
          </a:p>
          <a:p>
            <a:r>
              <a:rPr lang="en-US" altLang="zh-CN" sz="1600" dirty="0"/>
              <a:t> #include&lt;</a:t>
            </a:r>
            <a:r>
              <a:rPr lang="en-US" altLang="zh-CN" sz="1600" dirty="0" err="1"/>
              <a:t>iostream</a:t>
            </a:r>
            <a:r>
              <a:rPr lang="en-US" altLang="zh-CN" sz="1600" dirty="0"/>
              <a:t>&gt;</a:t>
            </a:r>
            <a:endParaRPr lang="zh-CN" altLang="zh-CN" sz="1600" dirty="0"/>
          </a:p>
          <a:p>
            <a:r>
              <a:rPr lang="en-US" altLang="zh-CN" sz="1600" dirty="0"/>
              <a:t>#include&lt;string&gt;</a:t>
            </a:r>
            <a:endParaRPr lang="zh-CN" altLang="zh-CN" sz="1600" dirty="0"/>
          </a:p>
          <a:p>
            <a:r>
              <a:rPr lang="en-US" altLang="zh-CN" sz="1600" dirty="0"/>
              <a:t>#include&lt;</a:t>
            </a:r>
            <a:r>
              <a:rPr lang="en-US" altLang="zh-CN" sz="1600" dirty="0" err="1"/>
              <a:t>iomanip</a:t>
            </a:r>
            <a:r>
              <a:rPr lang="en-US" altLang="zh-CN" sz="1600" dirty="0"/>
              <a:t>&gt;</a:t>
            </a:r>
            <a:endParaRPr lang="zh-CN" altLang="zh-CN" sz="1600" dirty="0"/>
          </a:p>
          <a:p>
            <a:r>
              <a:rPr lang="en-US" altLang="zh-CN" sz="1600" dirty="0"/>
              <a:t>using namespace </a:t>
            </a:r>
            <a:r>
              <a:rPr lang="en-US" altLang="zh-CN" sz="1600" dirty="0" err="1"/>
              <a:t>std</a:t>
            </a:r>
            <a:r>
              <a:rPr lang="en-US" altLang="zh-CN" sz="1600" dirty="0"/>
              <a:t>;</a:t>
            </a:r>
            <a:endParaRPr lang="zh-CN" altLang="zh-CN" sz="1600" dirty="0"/>
          </a:p>
          <a:p>
            <a:r>
              <a:rPr lang="en-US" altLang="zh-CN" sz="1600" dirty="0">
                <a:solidFill>
                  <a:srgbClr val="FF0000"/>
                </a:solidFill>
              </a:rPr>
              <a:t>class Student;  //</a:t>
            </a:r>
            <a:r>
              <a:rPr lang="zh-CN" altLang="zh-CN" sz="1600" dirty="0">
                <a:solidFill>
                  <a:srgbClr val="FF0000"/>
                </a:solidFill>
              </a:rPr>
              <a:t>类的提前声明</a:t>
            </a:r>
          </a:p>
          <a:p>
            <a:r>
              <a:rPr lang="en-US" altLang="zh-CN" sz="1600" dirty="0"/>
              <a:t>class </a:t>
            </a:r>
            <a:r>
              <a:rPr lang="en-US" altLang="zh-CN" sz="1600" dirty="0" smtClean="0"/>
              <a:t>Teacher{</a:t>
            </a:r>
          </a:p>
          <a:p>
            <a:r>
              <a:rPr lang="en-US" altLang="zh-CN" sz="1600" dirty="0" smtClean="0"/>
              <a:t>public</a:t>
            </a:r>
            <a:r>
              <a:rPr lang="en-US" altLang="zh-CN" sz="1600" dirty="0"/>
              <a:t>:</a:t>
            </a:r>
            <a:endParaRPr lang="zh-CN" altLang="zh-CN" sz="1600" dirty="0"/>
          </a:p>
          <a:p>
            <a:r>
              <a:rPr lang="en-US" altLang="zh-CN" sz="1600" dirty="0"/>
              <a:t>	</a:t>
            </a:r>
            <a:r>
              <a:rPr lang="en-US" altLang="zh-CN" sz="1600" dirty="0">
                <a:solidFill>
                  <a:srgbClr val="FF0000"/>
                </a:solidFill>
              </a:rPr>
              <a:t>void </a:t>
            </a:r>
            <a:r>
              <a:rPr lang="en-US" altLang="zh-CN" sz="1600" dirty="0" err="1">
                <a:solidFill>
                  <a:srgbClr val="FF0000"/>
                </a:solidFill>
              </a:rPr>
              <a:t>SetScore</a:t>
            </a:r>
            <a:r>
              <a:rPr lang="en-US" altLang="zh-CN" sz="1600" dirty="0">
                <a:solidFill>
                  <a:srgbClr val="FF0000"/>
                </a:solidFill>
              </a:rPr>
              <a:t>(</a:t>
            </a:r>
            <a:r>
              <a:rPr lang="en-US" altLang="zh-CN" sz="1600" dirty="0" err="1">
                <a:solidFill>
                  <a:srgbClr val="FF0000"/>
                </a:solidFill>
              </a:rPr>
              <a:t>Student&amp;,double</a:t>
            </a:r>
            <a:r>
              <a:rPr lang="en-US" altLang="zh-CN" sz="1600" dirty="0">
                <a:solidFill>
                  <a:srgbClr val="FF0000"/>
                </a:solidFill>
              </a:rPr>
              <a:t>);    //</a:t>
            </a:r>
            <a:r>
              <a:rPr lang="zh-CN" altLang="zh-CN" sz="1600" dirty="0">
                <a:solidFill>
                  <a:srgbClr val="FF0000"/>
                </a:solidFill>
              </a:rPr>
              <a:t>修改指定学生成绩</a:t>
            </a:r>
            <a:endParaRPr lang="en-US" altLang="zh-CN" sz="1600" dirty="0">
              <a:solidFill>
                <a:srgbClr val="FF0000"/>
              </a:solidFill>
            </a:endParaRPr>
          </a:p>
          <a:p>
            <a:r>
              <a:rPr lang="en-US" altLang="zh-CN" sz="1600" dirty="0">
                <a:solidFill>
                  <a:srgbClr val="FF0000"/>
                </a:solidFill>
              </a:rPr>
              <a:t>     </a:t>
            </a:r>
            <a:r>
              <a:rPr lang="en-US" altLang="zh-CN" sz="1600" dirty="0"/>
              <a:t>……</a:t>
            </a:r>
            <a:endParaRPr lang="zh-CN" altLang="zh-CN" sz="1600" dirty="0"/>
          </a:p>
          <a:p>
            <a:r>
              <a:rPr lang="en-US" altLang="zh-CN" sz="1600" dirty="0"/>
              <a:t>};</a:t>
            </a:r>
            <a:endParaRPr lang="zh-CN" altLang="zh-CN" sz="1600" dirty="0"/>
          </a:p>
          <a:p>
            <a:r>
              <a:rPr lang="en-US" altLang="zh-CN" sz="1600" dirty="0"/>
              <a:t>class </a:t>
            </a:r>
            <a:r>
              <a:rPr lang="en-US" altLang="zh-CN" sz="1600" dirty="0" smtClean="0"/>
              <a:t>Student    </a:t>
            </a:r>
            <a:r>
              <a:rPr lang="en-US" altLang="zh-CN" sz="1600" dirty="0"/>
              <a:t>……</a:t>
            </a:r>
            <a:endParaRPr lang="en-US" altLang="zh-CN" sz="1600" dirty="0">
              <a:sym typeface="Wingdings" panose="05000000000000000000" pitchFamily="2" charset="2"/>
            </a:endParaRPr>
          </a:p>
          <a:p>
            <a:r>
              <a:rPr lang="en-US" altLang="zh-CN" sz="1600" dirty="0"/>
              <a:t>     </a:t>
            </a:r>
            <a:r>
              <a:rPr lang="en-US" altLang="zh-CN" sz="1600" dirty="0">
                <a:solidFill>
                  <a:srgbClr val="FF0000"/>
                </a:solidFill>
              </a:rPr>
              <a:t>friend void Teacher::</a:t>
            </a:r>
            <a:r>
              <a:rPr lang="en-US" altLang="zh-CN" sz="1600" dirty="0" err="1">
                <a:solidFill>
                  <a:srgbClr val="FF0000"/>
                </a:solidFill>
              </a:rPr>
              <a:t>SetScore</a:t>
            </a:r>
            <a:r>
              <a:rPr lang="en-US" altLang="zh-CN" sz="1600" dirty="0">
                <a:solidFill>
                  <a:srgbClr val="FF0000"/>
                </a:solidFill>
              </a:rPr>
              <a:t>(Student &amp;</a:t>
            </a:r>
            <a:r>
              <a:rPr lang="en-US" altLang="zh-CN" sz="1600" dirty="0" err="1">
                <a:solidFill>
                  <a:srgbClr val="FF0000"/>
                </a:solidFill>
              </a:rPr>
              <a:t>stu,double</a:t>
            </a:r>
            <a:r>
              <a:rPr lang="en-US" altLang="zh-CN" sz="1600" dirty="0">
                <a:solidFill>
                  <a:srgbClr val="FF0000"/>
                </a:solidFill>
              </a:rPr>
              <a:t> s);  //</a:t>
            </a:r>
            <a:r>
              <a:rPr lang="zh-CN" altLang="zh-CN" sz="1600" dirty="0">
                <a:solidFill>
                  <a:srgbClr val="FF0000"/>
                </a:solidFill>
              </a:rPr>
              <a:t>声明为友元函数</a:t>
            </a:r>
          </a:p>
          <a:p>
            <a:r>
              <a:rPr lang="en-US" altLang="zh-CN" sz="1600" dirty="0"/>
              <a:t>};</a:t>
            </a:r>
            <a:endParaRPr lang="zh-CN" altLang="zh-CN" sz="1600" dirty="0"/>
          </a:p>
          <a:p>
            <a:r>
              <a:rPr lang="en-US" altLang="zh-CN" sz="1600" dirty="0"/>
              <a:t>//Teacher</a:t>
            </a:r>
            <a:r>
              <a:rPr lang="zh-CN" altLang="zh-CN" sz="1600" dirty="0"/>
              <a:t>类和</a:t>
            </a:r>
            <a:r>
              <a:rPr lang="en-US" altLang="zh-CN" sz="1600" dirty="0"/>
              <a:t>Student</a:t>
            </a:r>
            <a:r>
              <a:rPr lang="zh-CN" altLang="zh-CN" sz="1600" dirty="0"/>
              <a:t>类的成员函数的定义</a:t>
            </a:r>
          </a:p>
          <a:p>
            <a:r>
              <a:rPr lang="zh-CN" altLang="zh-CN" sz="1600" dirty="0"/>
              <a:t>……</a:t>
            </a:r>
            <a:r>
              <a:rPr lang="en-US" altLang="zh-CN" sz="1600" dirty="0"/>
              <a:t>   //</a:t>
            </a:r>
            <a:r>
              <a:rPr lang="zh-CN" altLang="zh-CN" sz="1600" dirty="0"/>
              <a:t>相同部分省略</a:t>
            </a:r>
          </a:p>
        </p:txBody>
      </p:sp>
    </p:spTree>
    <p:extLst>
      <p:ext uri="{BB962C8B-B14F-4D97-AF65-F5344CB8AC3E}">
        <p14:creationId xmlns:p14="http://schemas.microsoft.com/office/powerpoint/2010/main" val="298300477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p>
        </p:txBody>
      </p:sp>
      <p:sp>
        <p:nvSpPr>
          <p:cNvPr id="2" name="文本框 1"/>
          <p:cNvSpPr txBox="1"/>
          <p:nvPr/>
        </p:nvSpPr>
        <p:spPr>
          <a:xfrm>
            <a:off x="755576" y="681990"/>
            <a:ext cx="7200800" cy="4555093"/>
          </a:xfrm>
          <a:prstGeom prst="rect">
            <a:avLst/>
          </a:prstGeom>
          <a:noFill/>
        </p:spPr>
        <p:txBody>
          <a:bodyPr wrap="square" rtlCol="0">
            <a:spAutoFit/>
          </a:bodyPr>
          <a:lstStyle/>
          <a:p>
            <a:r>
              <a:rPr lang="zh-CN" altLang="zh-CN" sz="2000" dirty="0"/>
              <a:t>（</a:t>
            </a:r>
            <a:r>
              <a:rPr lang="en-US" altLang="zh-CN" sz="2000" dirty="0"/>
              <a:t>3</a:t>
            </a:r>
            <a:r>
              <a:rPr lang="zh-CN" altLang="zh-CN" sz="2000" dirty="0"/>
              <a:t>）在教师类中添加修改学生成绩的成员函数，并进行测试。</a:t>
            </a:r>
          </a:p>
          <a:p>
            <a:r>
              <a:rPr lang="en-US" altLang="zh-CN" dirty="0"/>
              <a:t>void Teacher::</a:t>
            </a:r>
            <a:r>
              <a:rPr lang="en-US" altLang="zh-CN" dirty="0" err="1"/>
              <a:t>SetScore</a:t>
            </a:r>
            <a:r>
              <a:rPr lang="en-US" altLang="zh-CN" dirty="0"/>
              <a:t>(Student &amp;</a:t>
            </a:r>
            <a:r>
              <a:rPr lang="en-US" altLang="zh-CN" dirty="0" err="1"/>
              <a:t>stu,double</a:t>
            </a:r>
            <a:r>
              <a:rPr lang="en-US" altLang="zh-CN" dirty="0"/>
              <a:t> s)//</a:t>
            </a:r>
            <a:r>
              <a:rPr lang="zh-CN" altLang="zh-CN" dirty="0"/>
              <a:t>修改指定学生成绩</a:t>
            </a:r>
          </a:p>
          <a:p>
            <a:r>
              <a:rPr lang="en-US" altLang="zh-CN" dirty="0"/>
              <a:t>{</a:t>
            </a:r>
            <a:endParaRPr lang="zh-CN" altLang="zh-CN" dirty="0"/>
          </a:p>
          <a:p>
            <a:r>
              <a:rPr lang="en-US" altLang="zh-CN" dirty="0">
                <a:sym typeface="Wingdings" panose="05000000000000000000" pitchFamily="2" charset="2"/>
              </a:rPr>
              <a:t>    </a:t>
            </a:r>
            <a:r>
              <a:rPr lang="en-US" altLang="zh-CN" dirty="0"/>
              <a:t>  </a:t>
            </a:r>
            <a:r>
              <a:rPr lang="en-US" altLang="zh-CN" dirty="0" smtClean="0"/>
              <a:t>   </a:t>
            </a:r>
            <a:r>
              <a:rPr lang="en-US" altLang="zh-CN" dirty="0" err="1" smtClean="0">
                <a:solidFill>
                  <a:srgbClr val="FF0000"/>
                </a:solidFill>
              </a:rPr>
              <a:t>stu.score</a:t>
            </a:r>
            <a:r>
              <a:rPr lang="en-US" altLang="zh-CN" dirty="0" smtClean="0">
                <a:solidFill>
                  <a:srgbClr val="FF0000"/>
                </a:solidFill>
              </a:rPr>
              <a:t>=s</a:t>
            </a:r>
            <a:r>
              <a:rPr lang="en-US" altLang="zh-CN" dirty="0">
                <a:solidFill>
                  <a:srgbClr val="FF0000"/>
                </a:solidFill>
              </a:rPr>
              <a:t>;</a:t>
            </a:r>
            <a:endParaRPr lang="zh-CN" altLang="zh-CN" dirty="0">
              <a:solidFill>
                <a:srgbClr val="FF0000"/>
              </a:solidFill>
            </a:endParaRPr>
          </a:p>
          <a:p>
            <a:r>
              <a:rPr lang="en-US" altLang="zh-CN" dirty="0"/>
              <a:t>}</a:t>
            </a:r>
            <a:endParaRPr lang="zh-CN" altLang="zh-CN" dirty="0"/>
          </a:p>
          <a:p>
            <a:r>
              <a:rPr lang="en-US" altLang="zh-CN" dirty="0" err="1"/>
              <a:t>int</a:t>
            </a:r>
            <a:r>
              <a:rPr lang="en-US" altLang="zh-CN" dirty="0"/>
              <a:t> main()</a:t>
            </a:r>
            <a:endParaRPr lang="zh-CN" altLang="zh-CN" dirty="0"/>
          </a:p>
          <a:p>
            <a:r>
              <a:rPr lang="en-US" altLang="zh-CN" dirty="0"/>
              <a:t>{</a:t>
            </a:r>
            <a:endParaRPr lang="zh-CN" altLang="zh-CN" dirty="0"/>
          </a:p>
          <a:p>
            <a:r>
              <a:rPr lang="en-US" altLang="zh-CN" dirty="0"/>
              <a:t>	Teacher t("t001","</a:t>
            </a:r>
            <a:r>
              <a:rPr lang="zh-CN" altLang="zh-CN" dirty="0"/>
              <a:t>杨桃</a:t>
            </a:r>
            <a:r>
              <a:rPr lang="en-US" altLang="zh-CN" dirty="0"/>
              <a:t>");</a:t>
            </a:r>
            <a:endParaRPr lang="zh-CN" altLang="zh-CN" dirty="0"/>
          </a:p>
          <a:p>
            <a:r>
              <a:rPr lang="en-US" altLang="zh-CN" dirty="0"/>
              <a:t>	Student </a:t>
            </a:r>
            <a:r>
              <a:rPr lang="en-US" altLang="zh-CN" dirty="0" err="1"/>
              <a:t>stu</a:t>
            </a:r>
            <a:r>
              <a:rPr lang="en-US" altLang="zh-CN" dirty="0"/>
              <a:t>("x001","</a:t>
            </a:r>
            <a:r>
              <a:rPr lang="zh-CN" altLang="zh-CN" dirty="0"/>
              <a:t>王强</a:t>
            </a:r>
            <a:r>
              <a:rPr lang="en-US" altLang="zh-CN" dirty="0"/>
              <a:t>",88);</a:t>
            </a:r>
            <a:endParaRPr lang="zh-CN" altLang="zh-CN" dirty="0"/>
          </a:p>
          <a:p>
            <a:r>
              <a:rPr lang="en-US" altLang="zh-CN" dirty="0"/>
              <a:t>	</a:t>
            </a:r>
            <a:r>
              <a:rPr lang="en-US" altLang="zh-CN" dirty="0" err="1"/>
              <a:t>cout</a:t>
            </a:r>
            <a:r>
              <a:rPr lang="en-US" altLang="zh-CN" dirty="0"/>
              <a:t>&lt;&lt;"</a:t>
            </a:r>
            <a:r>
              <a:rPr lang="zh-CN" altLang="zh-CN" dirty="0"/>
              <a:t>修改之前：</a:t>
            </a:r>
            <a:r>
              <a:rPr lang="en-US" altLang="zh-CN" dirty="0"/>
              <a:t>"&lt;&lt;</a:t>
            </a:r>
            <a:r>
              <a:rPr lang="en-US" altLang="zh-CN" dirty="0" err="1"/>
              <a:t>endl</a:t>
            </a:r>
            <a:r>
              <a:rPr lang="en-US" altLang="zh-CN" dirty="0"/>
              <a:t>;</a:t>
            </a:r>
            <a:endParaRPr lang="zh-CN" altLang="zh-CN" dirty="0"/>
          </a:p>
          <a:p>
            <a:r>
              <a:rPr lang="en-US" altLang="zh-CN" dirty="0"/>
              <a:t>	</a:t>
            </a:r>
            <a:r>
              <a:rPr lang="en-US" altLang="zh-CN" dirty="0" err="1"/>
              <a:t>stu.Show_Student</a:t>
            </a:r>
            <a:r>
              <a:rPr lang="en-US" altLang="zh-CN" dirty="0"/>
              <a:t>();</a:t>
            </a:r>
            <a:endParaRPr lang="zh-CN" altLang="zh-CN" dirty="0"/>
          </a:p>
          <a:p>
            <a:r>
              <a:rPr lang="en-US" altLang="zh-CN" dirty="0"/>
              <a:t>	</a:t>
            </a:r>
            <a:r>
              <a:rPr lang="en-US" altLang="zh-CN" dirty="0" err="1">
                <a:solidFill>
                  <a:srgbClr val="FF0000"/>
                </a:solidFill>
              </a:rPr>
              <a:t>t.SetScore</a:t>
            </a:r>
            <a:r>
              <a:rPr lang="en-US" altLang="zh-CN" dirty="0">
                <a:solidFill>
                  <a:srgbClr val="FF0000"/>
                </a:solidFill>
              </a:rPr>
              <a:t>(stu,99);</a:t>
            </a:r>
            <a:endParaRPr lang="zh-CN" altLang="zh-CN" dirty="0">
              <a:solidFill>
                <a:srgbClr val="FF0000"/>
              </a:solidFill>
            </a:endParaRPr>
          </a:p>
          <a:p>
            <a:r>
              <a:rPr lang="en-US" altLang="zh-CN" dirty="0"/>
              <a:t>	</a:t>
            </a:r>
            <a:r>
              <a:rPr lang="en-US" altLang="zh-CN" dirty="0" err="1"/>
              <a:t>cout</a:t>
            </a:r>
            <a:r>
              <a:rPr lang="en-US" altLang="zh-CN" dirty="0"/>
              <a:t>&lt;&lt;"</a:t>
            </a:r>
            <a:r>
              <a:rPr lang="zh-CN" altLang="zh-CN" dirty="0"/>
              <a:t>修改之后：</a:t>
            </a:r>
            <a:r>
              <a:rPr lang="en-US" altLang="zh-CN" dirty="0"/>
              <a:t>"&lt;&lt;</a:t>
            </a:r>
            <a:r>
              <a:rPr lang="en-US" altLang="zh-CN" dirty="0" err="1"/>
              <a:t>endl</a:t>
            </a:r>
            <a:r>
              <a:rPr lang="en-US" altLang="zh-CN" dirty="0"/>
              <a:t>;</a:t>
            </a:r>
            <a:endParaRPr lang="zh-CN" altLang="zh-CN" dirty="0"/>
          </a:p>
          <a:p>
            <a:r>
              <a:rPr lang="en-US" altLang="zh-CN" dirty="0"/>
              <a:t>	</a:t>
            </a:r>
            <a:r>
              <a:rPr lang="en-US" altLang="zh-CN" dirty="0" err="1"/>
              <a:t>stu.Show_Student</a:t>
            </a:r>
            <a:r>
              <a:rPr lang="en-US" altLang="zh-CN" dirty="0"/>
              <a:t>();</a:t>
            </a:r>
            <a:endParaRPr lang="zh-CN" altLang="zh-CN" dirty="0"/>
          </a:p>
          <a:p>
            <a:r>
              <a:rPr lang="en-US" altLang="zh-CN" dirty="0"/>
              <a:t>	return 0;</a:t>
            </a:r>
            <a:endParaRPr lang="zh-CN" altLang="zh-CN" dirty="0"/>
          </a:p>
          <a:p>
            <a:r>
              <a:rPr lang="en-US" altLang="zh-CN" dirty="0"/>
              <a:t>}</a:t>
            </a:r>
            <a:endParaRPr lang="zh-CN" altLang="zh-CN" dirty="0"/>
          </a:p>
        </p:txBody>
      </p:sp>
      <p:sp>
        <p:nvSpPr>
          <p:cNvPr id="4" name="Rectangle 2"/>
          <p:cNvSpPr txBox="1">
            <a:spLocks noChangeArrowheads="1"/>
          </p:cNvSpPr>
          <p:nvPr/>
        </p:nvSpPr>
        <p:spPr bwMode="auto">
          <a:xfrm>
            <a:off x="5791200" y="2283718"/>
            <a:ext cx="3352800" cy="2667000"/>
          </a:xfrm>
          <a:prstGeom prst="rect">
            <a:avLst/>
          </a:prstGeom>
          <a:solidFill>
            <a:schemeClr val="accent5"/>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defRPr sz="32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defRPr sz="2000">
                <a:solidFill>
                  <a:schemeClr val="tx1"/>
                </a:solidFill>
                <a:latin typeface="+mn-lt"/>
                <a:ea typeface="+mn-ea"/>
              </a:defRPr>
            </a:lvl5pPr>
            <a:lvl6pPr marL="2514600" indent="-228600" algn="l" rtl="0" fontAlgn="base">
              <a:spcBef>
                <a:spcPct val="20000"/>
              </a:spcBef>
              <a:spcAft>
                <a:spcPct val="0"/>
              </a:spcAft>
              <a:defRPr sz="2000">
                <a:solidFill>
                  <a:schemeClr val="tx1"/>
                </a:solidFill>
                <a:latin typeface="+mn-lt"/>
                <a:ea typeface="+mn-ea"/>
              </a:defRPr>
            </a:lvl6pPr>
            <a:lvl7pPr marL="2971800" indent="-228600" algn="l" rtl="0" fontAlgn="base">
              <a:spcBef>
                <a:spcPct val="20000"/>
              </a:spcBef>
              <a:spcAft>
                <a:spcPct val="0"/>
              </a:spcAft>
              <a:defRPr sz="2000">
                <a:solidFill>
                  <a:schemeClr val="tx1"/>
                </a:solidFill>
                <a:latin typeface="+mn-lt"/>
                <a:ea typeface="+mn-ea"/>
              </a:defRPr>
            </a:lvl7pPr>
            <a:lvl8pPr marL="3429000" indent="-228600" algn="l" rtl="0" fontAlgn="base">
              <a:spcBef>
                <a:spcPct val="20000"/>
              </a:spcBef>
              <a:spcAft>
                <a:spcPct val="0"/>
              </a:spcAft>
              <a:defRPr sz="2000">
                <a:solidFill>
                  <a:schemeClr val="tx1"/>
                </a:solidFill>
                <a:latin typeface="+mn-lt"/>
                <a:ea typeface="+mn-ea"/>
              </a:defRPr>
            </a:lvl8pPr>
            <a:lvl9pPr marL="3886200" indent="-228600" algn="l" rtl="0" fontAlgn="base">
              <a:spcBef>
                <a:spcPct val="20000"/>
              </a:spcBef>
              <a:spcAft>
                <a:spcPct val="0"/>
              </a:spcAft>
              <a:defRPr sz="2000">
                <a:solidFill>
                  <a:schemeClr val="tx1"/>
                </a:solidFill>
                <a:latin typeface="+mn-lt"/>
                <a:ea typeface="+mn-ea"/>
              </a:defRPr>
            </a:lvl9pPr>
          </a:lstStyle>
          <a:p>
            <a:pPr>
              <a:defRPr/>
            </a:pPr>
            <a:r>
              <a:rPr lang="zh-CN" altLang="en-US" sz="2000" kern="0" dirty="0" smtClean="0"/>
              <a:t>运行结果：</a:t>
            </a:r>
            <a:endParaRPr lang="en-US" altLang="zh-CN" sz="2000" kern="0" dirty="0" smtClean="0"/>
          </a:p>
          <a:p>
            <a:pPr>
              <a:defRPr/>
            </a:pPr>
            <a:r>
              <a:rPr lang="en-US" altLang="zh-CN" sz="2000" dirty="0"/>
              <a:t> </a:t>
            </a:r>
            <a:r>
              <a:rPr lang="zh-CN" altLang="zh-CN" sz="2000" dirty="0" smtClean="0"/>
              <a:t>修改</a:t>
            </a:r>
            <a:r>
              <a:rPr lang="zh-CN" altLang="zh-CN" sz="2000" dirty="0"/>
              <a:t>之前：</a:t>
            </a:r>
          </a:p>
          <a:p>
            <a:pPr>
              <a:defRPr/>
            </a:pPr>
            <a:r>
              <a:rPr lang="en-US" altLang="zh-CN" sz="2000" dirty="0"/>
              <a:t>     </a:t>
            </a:r>
            <a:r>
              <a:rPr lang="en-US" altLang="zh-CN" sz="2000" dirty="0" err="1"/>
              <a:t>num</a:t>
            </a:r>
            <a:r>
              <a:rPr lang="en-US" altLang="zh-CN" sz="2000" dirty="0"/>
              <a:t>    name   score</a:t>
            </a:r>
            <a:endParaRPr lang="zh-CN" altLang="zh-CN" sz="2000" dirty="0"/>
          </a:p>
          <a:p>
            <a:pPr>
              <a:defRPr/>
            </a:pPr>
            <a:r>
              <a:rPr lang="en-US" altLang="zh-CN" sz="2000" dirty="0"/>
              <a:t>     x001    </a:t>
            </a:r>
            <a:r>
              <a:rPr lang="zh-CN" altLang="zh-CN" sz="2000" dirty="0"/>
              <a:t>王强</a:t>
            </a:r>
            <a:r>
              <a:rPr lang="en-US" altLang="zh-CN" sz="2000" dirty="0"/>
              <a:t>      88</a:t>
            </a:r>
            <a:endParaRPr lang="zh-CN" altLang="zh-CN" sz="2000" dirty="0"/>
          </a:p>
          <a:p>
            <a:pPr>
              <a:defRPr/>
            </a:pPr>
            <a:r>
              <a:rPr lang="zh-CN" altLang="zh-CN" sz="2000" dirty="0"/>
              <a:t>修改之后：</a:t>
            </a:r>
          </a:p>
          <a:p>
            <a:pPr>
              <a:defRPr/>
            </a:pPr>
            <a:r>
              <a:rPr lang="en-US" altLang="zh-CN" sz="2000" dirty="0"/>
              <a:t>     </a:t>
            </a:r>
            <a:r>
              <a:rPr lang="en-US" altLang="zh-CN" sz="2000" dirty="0" err="1"/>
              <a:t>num</a:t>
            </a:r>
            <a:r>
              <a:rPr lang="en-US" altLang="zh-CN" sz="2000" dirty="0"/>
              <a:t>    name   score</a:t>
            </a:r>
            <a:endParaRPr lang="zh-CN" altLang="zh-CN" sz="2000" dirty="0"/>
          </a:p>
          <a:p>
            <a:pPr>
              <a:defRPr/>
            </a:pPr>
            <a:r>
              <a:rPr lang="en-US" altLang="zh-CN" sz="2000" dirty="0"/>
              <a:t>     x001    </a:t>
            </a:r>
            <a:r>
              <a:rPr lang="zh-CN" altLang="zh-CN" sz="2000" dirty="0"/>
              <a:t>王强</a:t>
            </a:r>
            <a:r>
              <a:rPr lang="en-US" altLang="zh-CN" sz="2000" dirty="0"/>
              <a:t>      99</a:t>
            </a:r>
            <a:endParaRPr lang="zh-CN" altLang="zh-CN" sz="2000" dirty="0"/>
          </a:p>
        </p:txBody>
      </p:sp>
    </p:spTree>
    <p:extLst>
      <p:ext uri="{BB962C8B-B14F-4D97-AF65-F5344CB8AC3E}">
        <p14:creationId xmlns:p14="http://schemas.microsoft.com/office/powerpoint/2010/main" val="37622361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p>
        </p:txBody>
      </p:sp>
      <p:sp>
        <p:nvSpPr>
          <p:cNvPr id="2" name="文本框 1"/>
          <p:cNvSpPr txBox="1"/>
          <p:nvPr/>
        </p:nvSpPr>
        <p:spPr>
          <a:xfrm>
            <a:off x="755576" y="1059582"/>
            <a:ext cx="7668260" cy="3322955"/>
          </a:xfrm>
          <a:prstGeom prst="rect">
            <a:avLst/>
          </a:prstGeom>
          <a:noFill/>
        </p:spPr>
        <p:txBody>
          <a:bodyPr wrap="square" rtlCol="0">
            <a:spAutoFit/>
          </a:bodyPr>
          <a:lstStyle/>
          <a:p>
            <a:pPr>
              <a:lnSpc>
                <a:spcPct val="150000"/>
              </a:lnSpc>
            </a:pPr>
            <a:r>
              <a:rPr lang="zh-CN" altLang="zh-CN" sz="2000" b="1" dirty="0">
                <a:latin typeface="仿宋" panose="02010609060101010101" pitchFamily="49" charset="-122"/>
                <a:ea typeface="仿宋" panose="02010609060101010101" pitchFamily="49" charset="-122"/>
                <a:sym typeface="+mn-ea"/>
              </a:rPr>
              <a:t>关于友元函数的几点说明：</a:t>
            </a:r>
            <a:endParaRPr lang="en-US"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1</a:t>
            </a:r>
            <a:r>
              <a:rPr lang="zh-CN" altLang="zh-CN" sz="2000" b="1" dirty="0">
                <a:latin typeface="仿宋" panose="02010609060101010101" pitchFamily="49" charset="-122"/>
                <a:ea typeface="仿宋" panose="02010609060101010101" pitchFamily="49" charset="-122"/>
                <a:sym typeface="+mn-ea"/>
              </a:rPr>
              <a:t>）由于友元函数不是类的成员函数，所以对友元函数指定访问权限无效，因此可以把友元函数的说明放在</a:t>
            </a:r>
            <a:r>
              <a:rPr lang="en-US" altLang="zh-CN" sz="2000" b="1" dirty="0">
                <a:latin typeface="仿宋" panose="02010609060101010101" pitchFamily="49" charset="-122"/>
                <a:ea typeface="仿宋" panose="02010609060101010101" pitchFamily="49" charset="-122"/>
                <a:sym typeface="+mn-ea"/>
              </a:rPr>
              <a:t>private</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public</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protected</a:t>
            </a:r>
            <a:r>
              <a:rPr lang="zh-CN" altLang="zh-CN" sz="2000" b="1" dirty="0">
                <a:latin typeface="仿宋" panose="02010609060101010101" pitchFamily="49" charset="-122"/>
                <a:ea typeface="仿宋" panose="02010609060101010101" pitchFamily="49" charset="-122"/>
                <a:sym typeface="+mn-ea"/>
              </a:rPr>
              <a:t>的任意段中。</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2</a:t>
            </a:r>
            <a:r>
              <a:rPr lang="zh-CN" altLang="zh-CN" sz="2000" b="1" dirty="0">
                <a:latin typeface="仿宋" panose="02010609060101010101" pitchFamily="49" charset="-122"/>
                <a:ea typeface="仿宋" panose="02010609060101010101" pitchFamily="49" charset="-122"/>
                <a:sym typeface="+mn-ea"/>
              </a:rPr>
              <a:t>）使用友元函数可以提高程序的执行效率。</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3</a:t>
            </a:r>
            <a:r>
              <a:rPr lang="zh-CN" altLang="zh-CN" sz="2000" b="1" dirty="0">
                <a:latin typeface="仿宋" panose="02010609060101010101" pitchFamily="49" charset="-122"/>
                <a:ea typeface="仿宋" panose="02010609060101010101" pitchFamily="49" charset="-122"/>
                <a:sym typeface="+mn-ea"/>
              </a:rPr>
              <a:t>）友元函数要慎用，因为它可以在类外通过对象直接访问类的私有或保护成员，破坏了类的信息隐蔽性。</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4.2.2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友元类</a:t>
            </a:r>
          </a:p>
        </p:txBody>
      </p:sp>
      <p:sp>
        <p:nvSpPr>
          <p:cNvPr id="2" name="文本框 1"/>
          <p:cNvSpPr txBox="1"/>
          <p:nvPr/>
        </p:nvSpPr>
        <p:spPr>
          <a:xfrm>
            <a:off x="179512" y="915566"/>
            <a:ext cx="8856984" cy="4031873"/>
          </a:xfrm>
          <a:prstGeom prst="rect">
            <a:avLst/>
          </a:prstGeom>
          <a:noFill/>
        </p:spPr>
        <p:txBody>
          <a:bodyPr wrap="square" rtlCol="0">
            <a:spAutoFit/>
          </a:bodyPr>
          <a:lstStyle/>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noProof="0" dirty="0">
                <a:ln>
                  <a:noFill/>
                </a:ln>
                <a:effectLst/>
                <a:uLnTx/>
                <a:uFillTx/>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如果希望</a:t>
            </a:r>
            <a:r>
              <a:rPr lang="en-US" altLang="zh-CN" sz="2000" b="1" noProof="0" dirty="0">
                <a:ln>
                  <a:noFill/>
                </a:ln>
                <a:effectLst/>
                <a:uLnTx/>
                <a:uFillTx/>
                <a:latin typeface="仿宋" panose="02010609060101010101" pitchFamily="49" charset="-122"/>
                <a:ea typeface="仿宋" panose="02010609060101010101" pitchFamily="49" charset="-122"/>
                <a:sym typeface="+mn-ea"/>
              </a:rPr>
              <a:t>A</a:t>
            </a:r>
            <a:r>
              <a:rPr lang="zh-CN" altLang="zh-CN" sz="2000" b="1" noProof="0" dirty="0">
                <a:ln>
                  <a:noFill/>
                </a:ln>
                <a:effectLst/>
                <a:uLnTx/>
                <a:uFillTx/>
                <a:latin typeface="仿宋" panose="02010609060101010101" pitchFamily="49" charset="-122"/>
                <a:ea typeface="仿宋" panose="02010609060101010101" pitchFamily="49" charset="-122"/>
                <a:sym typeface="+mn-ea"/>
              </a:rPr>
              <a:t>类中的所有成员函数都能够访问</a:t>
            </a:r>
            <a:r>
              <a:rPr lang="en-US" altLang="zh-CN" sz="2000" b="1" noProof="0" dirty="0">
                <a:ln>
                  <a:noFill/>
                </a:ln>
                <a:effectLst/>
                <a:uLnTx/>
                <a:uFillTx/>
                <a:latin typeface="仿宋" panose="02010609060101010101" pitchFamily="49" charset="-122"/>
                <a:ea typeface="仿宋" panose="02010609060101010101" pitchFamily="49" charset="-122"/>
                <a:sym typeface="+mn-ea"/>
              </a:rPr>
              <a:t>B</a:t>
            </a:r>
            <a:r>
              <a:rPr lang="zh-CN" altLang="zh-CN" sz="2000" b="1" noProof="0" dirty="0">
                <a:ln>
                  <a:noFill/>
                </a:ln>
                <a:effectLst/>
                <a:uLnTx/>
                <a:uFillTx/>
                <a:latin typeface="仿宋" panose="02010609060101010101" pitchFamily="49" charset="-122"/>
                <a:ea typeface="仿宋" panose="02010609060101010101" pitchFamily="49" charset="-122"/>
                <a:sym typeface="+mn-ea"/>
              </a:rPr>
              <a:t>类中所有私有和保护成员，可以将</a:t>
            </a:r>
            <a:r>
              <a:rPr lang="en-US" altLang="zh-CN" sz="2000" b="1" noProof="0" dirty="0">
                <a:ln>
                  <a:noFill/>
                </a:ln>
                <a:effectLst/>
                <a:uLnTx/>
                <a:uFillTx/>
                <a:latin typeface="仿宋" panose="02010609060101010101" pitchFamily="49" charset="-122"/>
                <a:ea typeface="仿宋" panose="02010609060101010101" pitchFamily="49" charset="-122"/>
                <a:sym typeface="+mn-ea"/>
              </a:rPr>
              <a:t>A</a:t>
            </a:r>
            <a:r>
              <a:rPr lang="zh-CN" altLang="zh-CN" sz="2000" b="1" noProof="0" dirty="0">
                <a:ln>
                  <a:noFill/>
                </a:ln>
                <a:effectLst/>
                <a:uLnTx/>
                <a:uFillTx/>
                <a:latin typeface="仿宋" panose="02010609060101010101" pitchFamily="49" charset="-122"/>
                <a:ea typeface="仿宋" panose="02010609060101010101" pitchFamily="49" charset="-122"/>
                <a:sym typeface="+mn-ea"/>
              </a:rPr>
              <a:t>类中的每个成员函数声明为</a:t>
            </a:r>
            <a:r>
              <a:rPr lang="en-US" altLang="zh-CN" sz="2000" b="1" noProof="0" dirty="0">
                <a:ln>
                  <a:noFill/>
                </a:ln>
                <a:effectLst/>
                <a:uLnTx/>
                <a:uFillTx/>
                <a:latin typeface="仿宋" panose="02010609060101010101" pitchFamily="49" charset="-122"/>
                <a:ea typeface="仿宋" panose="02010609060101010101" pitchFamily="49" charset="-122"/>
                <a:sym typeface="+mn-ea"/>
              </a:rPr>
              <a:t>B</a:t>
            </a:r>
            <a:r>
              <a:rPr lang="zh-CN" altLang="zh-CN" sz="2000" b="1" noProof="0" dirty="0">
                <a:ln>
                  <a:noFill/>
                </a:ln>
                <a:effectLst/>
                <a:uLnTx/>
                <a:uFillTx/>
                <a:latin typeface="仿宋" panose="02010609060101010101" pitchFamily="49" charset="-122"/>
                <a:ea typeface="仿宋" panose="02010609060101010101" pitchFamily="49" charset="-122"/>
                <a:sym typeface="+mn-ea"/>
              </a:rPr>
              <a:t>类的友元函数，但这样做显得比较繁琐。为此，</a:t>
            </a:r>
            <a:r>
              <a:rPr lang="en-US" altLang="zh-CN" sz="2000" b="1" noProof="0" dirty="0">
                <a:ln>
                  <a:noFill/>
                </a:ln>
                <a:effectLst/>
                <a:uLnTx/>
                <a:uFillTx/>
                <a:latin typeface="仿宋" panose="02010609060101010101" pitchFamily="49" charset="-122"/>
                <a:ea typeface="仿宋" panose="02010609060101010101" pitchFamily="49" charset="-122"/>
                <a:sym typeface="+mn-ea"/>
              </a:rPr>
              <a:t>C++</a:t>
            </a:r>
            <a:r>
              <a:rPr lang="zh-CN" altLang="zh-CN" sz="2000" b="1" noProof="0" dirty="0">
                <a:ln>
                  <a:noFill/>
                </a:ln>
                <a:effectLst/>
                <a:uLnTx/>
                <a:uFillTx/>
                <a:latin typeface="仿宋" panose="02010609060101010101" pitchFamily="49" charset="-122"/>
                <a:ea typeface="仿宋" panose="02010609060101010101" pitchFamily="49" charset="-122"/>
                <a:sym typeface="+mn-ea"/>
              </a:rPr>
              <a:t>提供了友元类，也就是一个类可以声明为另一个类的友元类。</a:t>
            </a:r>
            <a:endParaRPr kumimoji="0" lang="en-US"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若</a:t>
            </a:r>
            <a:r>
              <a:rPr lang="en-US" altLang="zh-CN" sz="2000" b="1" noProof="0" dirty="0">
                <a:ln>
                  <a:noFill/>
                </a:ln>
                <a:effectLst/>
                <a:uLnTx/>
                <a:uFillTx/>
                <a:latin typeface="仿宋" panose="02010609060101010101" pitchFamily="49" charset="-122"/>
                <a:ea typeface="仿宋" panose="02010609060101010101" pitchFamily="49" charset="-122"/>
                <a:sym typeface="+mn-ea"/>
              </a:rPr>
              <a:t>A</a:t>
            </a:r>
            <a:r>
              <a:rPr lang="zh-CN" altLang="zh-CN" sz="2000" b="1" noProof="0" dirty="0">
                <a:ln>
                  <a:noFill/>
                </a:ln>
                <a:effectLst/>
                <a:uLnTx/>
                <a:uFillTx/>
                <a:latin typeface="仿宋" panose="02010609060101010101" pitchFamily="49" charset="-122"/>
                <a:ea typeface="仿宋" panose="02010609060101010101" pitchFamily="49" charset="-122"/>
                <a:sym typeface="+mn-ea"/>
              </a:rPr>
              <a:t>类声明为</a:t>
            </a:r>
            <a:r>
              <a:rPr lang="en-US" altLang="zh-CN" sz="2000" b="1" noProof="0" dirty="0">
                <a:ln>
                  <a:noFill/>
                </a:ln>
                <a:effectLst/>
                <a:uLnTx/>
                <a:uFillTx/>
                <a:latin typeface="仿宋" panose="02010609060101010101" pitchFamily="49" charset="-122"/>
                <a:ea typeface="仿宋" panose="02010609060101010101" pitchFamily="49" charset="-122"/>
                <a:sym typeface="+mn-ea"/>
              </a:rPr>
              <a:t>B</a:t>
            </a:r>
            <a:r>
              <a:rPr lang="zh-CN" altLang="zh-CN" sz="2000" b="1" noProof="0" dirty="0">
                <a:ln>
                  <a:noFill/>
                </a:ln>
                <a:effectLst/>
                <a:uLnTx/>
                <a:uFillTx/>
                <a:latin typeface="仿宋" panose="02010609060101010101" pitchFamily="49" charset="-122"/>
                <a:ea typeface="仿宋" panose="02010609060101010101" pitchFamily="49" charset="-122"/>
                <a:sym typeface="+mn-ea"/>
              </a:rPr>
              <a:t>类的友元类，那么，</a:t>
            </a:r>
            <a:r>
              <a:rPr lang="en-US" altLang="zh-CN" sz="2000" b="1" noProof="0" dirty="0">
                <a:ln>
                  <a:noFill/>
                </a:ln>
                <a:effectLst/>
                <a:uLnTx/>
                <a:uFillTx/>
                <a:latin typeface="仿宋" panose="02010609060101010101" pitchFamily="49" charset="-122"/>
                <a:ea typeface="仿宋" panose="02010609060101010101" pitchFamily="49" charset="-122"/>
                <a:sym typeface="+mn-ea"/>
              </a:rPr>
              <a:t>A</a:t>
            </a:r>
            <a:r>
              <a:rPr lang="zh-CN" altLang="zh-CN" sz="2000" b="1" noProof="0" dirty="0">
                <a:ln>
                  <a:noFill/>
                </a:ln>
                <a:effectLst/>
                <a:uLnTx/>
                <a:uFillTx/>
                <a:latin typeface="仿宋" panose="02010609060101010101" pitchFamily="49" charset="-122"/>
                <a:ea typeface="仿宋" panose="02010609060101010101" pitchFamily="49" charset="-122"/>
                <a:sym typeface="+mn-ea"/>
              </a:rPr>
              <a:t>类中的每一个成员函数都可以访问</a:t>
            </a:r>
            <a:r>
              <a:rPr lang="en-US" altLang="zh-CN" sz="2000" b="1" noProof="0" dirty="0">
                <a:ln>
                  <a:noFill/>
                </a:ln>
                <a:effectLst/>
                <a:uLnTx/>
                <a:uFillTx/>
                <a:latin typeface="仿宋" panose="02010609060101010101" pitchFamily="49" charset="-122"/>
                <a:ea typeface="仿宋" panose="02010609060101010101" pitchFamily="49" charset="-122"/>
                <a:sym typeface="+mn-ea"/>
              </a:rPr>
              <a:t>B</a:t>
            </a:r>
            <a:r>
              <a:rPr lang="zh-CN" altLang="zh-CN" sz="2000" b="1" noProof="0" dirty="0">
                <a:ln>
                  <a:noFill/>
                </a:ln>
                <a:effectLst/>
                <a:uLnTx/>
                <a:uFillTx/>
                <a:latin typeface="仿宋" panose="02010609060101010101" pitchFamily="49" charset="-122"/>
                <a:ea typeface="仿宋" panose="02010609060101010101" pitchFamily="49" charset="-122"/>
                <a:sym typeface="+mn-ea"/>
              </a:rPr>
              <a:t>类中的任何类型的成员。</a:t>
            </a:r>
            <a:endParaRPr kumimoji="0" lang="en-US"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声明友元类的语句格式为：</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        friend class </a:t>
            </a:r>
            <a:r>
              <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类名</a:t>
            </a:r>
            <a:r>
              <a:rPr lang="en-US"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a:t>
            </a:r>
            <a:endParaRPr kumimoji="0" lang="zh-CN" altLang="zh-CN" sz="2000" b="1" i="0" u="none" strike="noStrike" kern="120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4.2.2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友元类</a:t>
            </a:r>
          </a:p>
        </p:txBody>
      </p:sp>
      <p:sp>
        <p:nvSpPr>
          <p:cNvPr id="2" name="文本框 1"/>
          <p:cNvSpPr txBox="1"/>
          <p:nvPr/>
        </p:nvSpPr>
        <p:spPr>
          <a:xfrm>
            <a:off x="179512" y="915566"/>
            <a:ext cx="8856984" cy="1697581"/>
          </a:xfrm>
          <a:prstGeom prst="rect">
            <a:avLst/>
          </a:prstGeom>
          <a:noFill/>
        </p:spPr>
        <p:txBody>
          <a:bodyPr wrap="square" rtlCol="0">
            <a:spAutoFit/>
          </a:bodyPr>
          <a:lstStyle/>
          <a:p>
            <a:pPr>
              <a:lnSpc>
                <a:spcPts val="3000"/>
              </a:lnSpc>
              <a:buClr>
                <a:srgbClr val="0070C0"/>
              </a:buClr>
              <a:buFont typeface="Wingdings" panose="05000000000000000000" pitchFamily="2" charset="2"/>
              <a:buChar char="n"/>
              <a:defRPr/>
            </a:pPr>
            <a:r>
              <a:rPr lang="zh-CN" altLang="zh-CN" sz="2000" dirty="0"/>
              <a:t>说明：</a:t>
            </a:r>
          </a:p>
          <a:p>
            <a:pPr>
              <a:lnSpc>
                <a:spcPts val="3000"/>
              </a:lnSpc>
              <a:buClr>
                <a:srgbClr val="0070C0"/>
              </a:buClr>
              <a:defRPr/>
            </a:pPr>
            <a:r>
              <a:rPr lang="zh-CN" altLang="zh-CN" sz="2000" dirty="0"/>
              <a:t>（</a:t>
            </a:r>
            <a:r>
              <a:rPr lang="en-US" altLang="zh-CN" sz="2000" dirty="0"/>
              <a:t>1</a:t>
            </a:r>
            <a:r>
              <a:rPr lang="zh-CN" altLang="zh-CN" sz="2000" dirty="0"/>
              <a:t>）友元类的声明同样可以在类声明中的任何位置；</a:t>
            </a:r>
          </a:p>
          <a:p>
            <a:pPr>
              <a:lnSpc>
                <a:spcPts val="3000"/>
              </a:lnSpc>
              <a:buClr>
                <a:srgbClr val="0070C0"/>
              </a:buClr>
              <a:defRPr/>
            </a:pPr>
            <a:r>
              <a:rPr lang="zh-CN" altLang="zh-CN" sz="2000" dirty="0"/>
              <a:t>（</a:t>
            </a:r>
            <a:r>
              <a:rPr lang="en-US" altLang="zh-CN" sz="2000" dirty="0"/>
              <a:t>2</a:t>
            </a:r>
            <a:r>
              <a:rPr lang="zh-CN" altLang="zh-CN" sz="2000" dirty="0"/>
              <a:t>）友元类的所有成员函数将都成为友元函数。</a:t>
            </a:r>
            <a:endParaRPr lang="en-US" altLang="zh-CN" sz="2000" dirty="0"/>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extLst>
      <p:ext uri="{BB962C8B-B14F-4D97-AF65-F5344CB8AC3E}">
        <p14:creationId xmlns:p14="http://schemas.microsoft.com/office/powerpoint/2010/main" val="62776372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友元类</a:t>
            </a:r>
          </a:p>
        </p:txBody>
      </p:sp>
      <p:sp>
        <p:nvSpPr>
          <p:cNvPr id="2" name="文本框 1"/>
          <p:cNvSpPr txBox="1"/>
          <p:nvPr/>
        </p:nvSpPr>
        <p:spPr>
          <a:xfrm>
            <a:off x="737870" y="696595"/>
            <a:ext cx="7668260" cy="4461510"/>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zh-CN" sz="2000" b="1" noProof="0" dirty="0">
                <a:ln>
                  <a:noFill/>
                </a:ln>
                <a:effectLst/>
                <a:uLnTx/>
                <a:uFillTx/>
                <a:latin typeface="+mn-ea"/>
                <a:sym typeface="+mn-ea"/>
              </a:rPr>
              <a:t>【例</a:t>
            </a:r>
            <a:r>
              <a:rPr lang="en-US" altLang="zh-CN" sz="2000" b="1" noProof="0" dirty="0" smtClean="0">
                <a:ln>
                  <a:noFill/>
                </a:ln>
                <a:effectLst/>
                <a:uLnTx/>
                <a:uFillTx/>
                <a:latin typeface="+mn-ea"/>
                <a:sym typeface="+mn-ea"/>
              </a:rPr>
              <a:t>4-10</a:t>
            </a:r>
            <a:r>
              <a:rPr lang="zh-CN" altLang="zh-CN" sz="2000" b="1" noProof="0" dirty="0" smtClean="0">
                <a:ln>
                  <a:noFill/>
                </a:ln>
                <a:effectLst/>
                <a:uLnTx/>
                <a:uFillTx/>
                <a:latin typeface="+mn-ea"/>
                <a:sym typeface="+mn-ea"/>
              </a:rPr>
              <a:t>】</a:t>
            </a:r>
            <a:r>
              <a:rPr lang="zh-CN" altLang="zh-CN" sz="2000" b="1" noProof="0" dirty="0">
                <a:ln>
                  <a:noFill/>
                </a:ln>
                <a:effectLst/>
                <a:uLnTx/>
                <a:uFillTx/>
                <a:latin typeface="+mn-ea"/>
                <a:sym typeface="+mn-ea"/>
              </a:rPr>
              <a:t>友元类应用举例。</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class DateFriend; </a:t>
            </a:r>
            <a:r>
              <a:rPr lang="nb-NO" altLang="zh-CN" sz="2000" b="1" noProof="0" dirty="0">
                <a:ln>
                  <a:noFill/>
                </a:ln>
                <a:effectLst/>
                <a:uLnTx/>
                <a:uFillTx/>
                <a:latin typeface="+mn-ea"/>
                <a:sym typeface="+mn-ea"/>
              </a:rPr>
              <a:t> 		 </a:t>
            </a:r>
            <a:r>
              <a:rPr lang="en-US" altLang="zh-CN" sz="2000" b="1" noProof="0" dirty="0">
                <a:ln>
                  <a:noFill/>
                </a:ln>
                <a:effectLst/>
                <a:uLnTx/>
                <a:uFillTx/>
                <a:latin typeface="+mn-ea"/>
                <a:sym typeface="+mn-ea"/>
              </a:rPr>
              <a:t>//</a:t>
            </a:r>
            <a:r>
              <a:rPr lang="zh-CN" altLang="en-US" sz="2000" b="1" noProof="0" dirty="0">
                <a:ln>
                  <a:noFill/>
                </a:ln>
                <a:effectLst/>
                <a:uLnTx/>
                <a:uFillTx/>
                <a:latin typeface="+mn-ea"/>
                <a:sym typeface="+mn-ea"/>
              </a:rPr>
              <a:t>前向引用声明</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Date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private</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month;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day;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nb-NO" altLang="zh-CN" sz="2000" b="1" noProof="0" dirty="0">
                <a:ln>
                  <a:noFill/>
                </a:ln>
                <a:effectLst/>
                <a:uLnTx/>
                <a:uFillTx/>
                <a:latin typeface="+mn-ea"/>
                <a:sym typeface="+mn-ea"/>
              </a:rPr>
              <a:t> int year;</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public</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Date(int m,int d,int y)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friend class DateFriend; </a:t>
            </a:r>
            <a:r>
              <a:rPr lang="nb-NO" altLang="zh-CN" sz="2000" b="1" noProof="0" dirty="0">
                <a:ln>
                  <a:noFill/>
                </a:ln>
                <a:effectLst/>
                <a:uLnTx/>
                <a:uFillTx/>
                <a:latin typeface="+mn-ea"/>
                <a:sym typeface="+mn-ea"/>
              </a:rPr>
              <a:t>		//</a:t>
            </a:r>
            <a:r>
              <a:rPr lang="zh-CN" altLang="zh-CN" sz="2000" b="1" noProof="0" dirty="0">
                <a:ln>
                  <a:noFill/>
                </a:ln>
                <a:effectLst/>
                <a:uLnTx/>
                <a:uFillTx/>
                <a:latin typeface="+mn-ea"/>
                <a:sym typeface="+mn-ea"/>
              </a:rPr>
              <a:t>定义友元类</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友元类</a:t>
            </a:r>
          </a:p>
        </p:txBody>
      </p:sp>
      <p:sp>
        <p:nvSpPr>
          <p:cNvPr id="2" name="文本框 1"/>
          <p:cNvSpPr txBox="1"/>
          <p:nvPr/>
        </p:nvSpPr>
        <p:spPr>
          <a:xfrm>
            <a:off x="737870" y="696595"/>
            <a:ext cx="7851775" cy="4369435"/>
          </a:xfrm>
          <a:prstGeom prst="rect">
            <a:avLst/>
          </a:prstGeom>
          <a:noFill/>
        </p:spPr>
        <p:txBody>
          <a:bodyPr wrap="square" rtlCol="0">
            <a:spAutoFit/>
          </a:bodyPr>
          <a:lstStyle/>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Date::Date(int m,int d,int y)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month=m</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day=d</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year=y</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void DateFriend::modifyDate(Date&amp; date,int month,int day,int year)</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solidFill>
                  <a:srgbClr val="FF0000"/>
                </a:solidFill>
                <a:effectLst/>
                <a:uLnTx/>
                <a:uFillTx/>
                <a:latin typeface="+mn-ea"/>
                <a:sym typeface="+mn-ea"/>
              </a:rPr>
              <a:t> </a:t>
            </a:r>
            <a:r>
              <a:rPr lang="nb-NO" altLang="zh-CN" sz="2000" b="1" noProof="0" dirty="0" smtClean="0">
                <a:ln>
                  <a:noFill/>
                </a:ln>
                <a:solidFill>
                  <a:srgbClr val="FF0000"/>
                </a:solidFill>
                <a:effectLst/>
                <a:uLnTx/>
                <a:uFillTx/>
                <a:latin typeface="+mn-ea"/>
                <a:sym typeface="+mn-ea"/>
              </a:rPr>
              <a:t>   date.month=month</a:t>
            </a:r>
            <a:r>
              <a:rPr lang="nb-NO" altLang="zh-CN" sz="2000" b="1" noProof="0" dirty="0">
                <a:ln>
                  <a:noFill/>
                </a:ln>
                <a:solidFill>
                  <a:srgbClr val="FF0000"/>
                </a:solidFill>
                <a:effectLst/>
                <a:uLnTx/>
                <a:uFillTx/>
                <a:latin typeface="+mn-ea"/>
                <a:sym typeface="+mn-ea"/>
              </a:rPr>
              <a:t>;</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solidFill>
                  <a:srgbClr val="FF0000"/>
                </a:solidFill>
                <a:effectLst/>
                <a:uLnTx/>
                <a:uFillTx/>
                <a:latin typeface="+mn-ea"/>
                <a:sym typeface="+mn-ea"/>
              </a:rPr>
              <a:t>    date.day=day</a:t>
            </a:r>
            <a:r>
              <a:rPr lang="nb-NO" altLang="zh-CN" sz="2000" b="1" noProof="0" dirty="0">
                <a:ln>
                  <a:noFill/>
                </a:ln>
                <a:solidFill>
                  <a:srgbClr val="FF0000"/>
                </a:solidFill>
                <a:effectLst/>
                <a:uLnTx/>
                <a:uFillTx/>
                <a:latin typeface="+mn-ea"/>
                <a:sym typeface="+mn-ea"/>
              </a:rPr>
              <a:t>;</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solidFill>
                  <a:srgbClr val="FF0000"/>
                </a:solidFill>
                <a:effectLst/>
                <a:uLnTx/>
                <a:uFillTx/>
                <a:latin typeface="+mn-ea"/>
                <a:sym typeface="+mn-ea"/>
              </a:rPr>
              <a:t>    date.year=year</a:t>
            </a:r>
            <a:r>
              <a:rPr lang="nb-NO" altLang="zh-CN" sz="2000" b="1" noProof="0" dirty="0">
                <a:ln>
                  <a:noFill/>
                </a:ln>
                <a:solidFill>
                  <a:srgbClr val="FF0000"/>
                </a:solidFill>
                <a:effectLst/>
                <a:uLnTx/>
                <a:uFillTx/>
                <a:latin typeface="+mn-ea"/>
                <a:sym typeface="+mn-ea"/>
              </a:rPr>
              <a:t>;</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友元类</a:t>
            </a:r>
          </a:p>
        </p:txBody>
      </p:sp>
      <p:sp>
        <p:nvSpPr>
          <p:cNvPr id="2" name="文本框 1"/>
          <p:cNvSpPr txBox="1"/>
          <p:nvPr/>
        </p:nvSpPr>
        <p:spPr>
          <a:xfrm>
            <a:off x="179512" y="591474"/>
            <a:ext cx="8244324" cy="4739759"/>
          </a:xfrm>
          <a:prstGeom prst="rect">
            <a:avLst/>
          </a:prstGeom>
          <a:noFill/>
        </p:spPr>
        <p:txBody>
          <a:bodyPr wrap="square" rtlCol="0">
            <a:spAutoFit/>
          </a:bodyPr>
          <a:lstStyle/>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a:t>
            </a:r>
            <a:r>
              <a:rPr lang="nb-NO" altLang="zh-CN" sz="2000" b="1" noProof="0" dirty="0" smtClean="0">
                <a:ln>
                  <a:noFill/>
                </a:ln>
                <a:effectLst/>
                <a:uLnTx/>
                <a:uFillTx/>
                <a:latin typeface="+mn-ea"/>
                <a:sym typeface="+mn-ea"/>
              </a:rPr>
              <a:t>DateFriend{ </a:t>
            </a: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public</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void </a:t>
            </a:r>
            <a:r>
              <a:rPr lang="nb-NO" altLang="zh-CN" sz="2000" b="1" noProof="0" dirty="0">
                <a:ln>
                  <a:noFill/>
                </a:ln>
                <a:effectLst/>
                <a:uLnTx/>
                <a:uFillTx/>
                <a:latin typeface="+mn-ea"/>
                <a:sym typeface="+mn-ea"/>
              </a:rPr>
              <a:t>modifyDate(Date&amp; date,int month,int day,int year);</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void display(const Date&amp; date</a:t>
            </a:r>
            <a:r>
              <a:rPr lang="nb-NO" altLang="zh-CN" sz="2000" b="1" noProof="0" dirty="0" smtClean="0">
                <a:ln>
                  <a:noFill/>
                </a:ln>
                <a:effectLst/>
                <a:uLnTx/>
                <a:uFillTx/>
                <a:latin typeface="+mn-ea"/>
                <a:sym typeface="+mn-ea"/>
              </a:rPr>
              <a:t>);</a:t>
            </a: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main( </a:t>
            </a:r>
            <a:r>
              <a:rPr lang="nb-NO" altLang="zh-CN" sz="2000" b="1" noProof="0" dirty="0" smtClean="0">
                <a:ln>
                  <a:noFill/>
                </a:ln>
                <a:effectLst/>
                <a:uLnTx/>
                <a:uFillTx/>
                <a:latin typeface="+mn-ea"/>
                <a:sym typeface="+mn-ea"/>
              </a:rPr>
              <a:t>){</a:t>
            </a: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dirty="0">
                <a:latin typeface="+mn-ea"/>
                <a:sym typeface="+mn-ea"/>
              </a:rPr>
              <a:t> </a:t>
            </a:r>
            <a:r>
              <a:rPr lang="nb-NO" altLang="zh-CN" sz="2000" b="1" noProof="0" dirty="0" smtClean="0">
                <a:ln>
                  <a:noFill/>
                </a:ln>
                <a:effectLst/>
                <a:uLnTx/>
                <a:uFillTx/>
                <a:latin typeface="+mn-ea"/>
                <a:sym typeface="+mn-ea"/>
              </a:rPr>
              <a:t>    Date </a:t>
            </a:r>
            <a:r>
              <a:rPr lang="nb-NO" altLang="zh-CN" sz="2000" b="1" noProof="0" dirty="0">
                <a:ln>
                  <a:noFill/>
                </a:ln>
                <a:effectLst/>
                <a:uLnTx/>
                <a:uFillTx/>
                <a:latin typeface="+mn-ea"/>
                <a:sym typeface="+mn-ea"/>
              </a:rPr>
              <a:t>date1(12,20,2012);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Date </a:t>
            </a:r>
            <a:r>
              <a:rPr lang="nb-NO" altLang="zh-CN" sz="2000" b="1" noProof="0" dirty="0">
                <a:ln>
                  <a:noFill/>
                </a:ln>
                <a:effectLst/>
                <a:uLnTx/>
                <a:uFillTx/>
                <a:latin typeface="+mn-ea"/>
                <a:sym typeface="+mn-ea"/>
              </a:rPr>
              <a:t>date2(12,21,2012);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DateFriend </a:t>
            </a:r>
            <a:r>
              <a:rPr lang="nb-NO" altLang="zh-CN" sz="2000" b="1" noProof="0" dirty="0">
                <a:ln>
                  <a:noFill/>
                </a:ln>
                <a:effectLst/>
                <a:uLnTx/>
                <a:uFillTx/>
                <a:latin typeface="+mn-ea"/>
                <a:sym typeface="+mn-ea"/>
              </a:rPr>
              <a:t>dateFriend;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dateFriend.display(date1);</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dateFriend.display(date2);</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dateFriend.modifyDate(date1,12,12,2012);</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dateFriend.modifyDate(date2,12,12,2012);</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dateFriend.display(date1);</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dateFriend.display(date2);</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return 0;</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228185" y="1447800"/>
            <a:ext cx="2666896" cy="3018790"/>
            <a:chOff x="6228185" y="1447800"/>
            <a:chExt cx="2666896" cy="3018790"/>
          </a:xfrm>
        </p:grpSpPr>
        <p:sp>
          <p:nvSpPr>
            <p:cNvPr id="86" name="矩形标注 85"/>
            <p:cNvSpPr/>
            <p:nvPr/>
          </p:nvSpPr>
          <p:spPr>
            <a:xfrm>
              <a:off x="6228185" y="1447800"/>
              <a:ext cx="2666896" cy="3018790"/>
            </a:xfrm>
            <a:prstGeom prst="wedgeRectCallout">
              <a:avLst>
                <a:gd name="adj1" fmla="val -72333"/>
                <a:gd name="adj2" fmla="val 1971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endParaRPr lang="zh-CN" altLang="en-US"/>
            </a:p>
          </p:txBody>
        </p:sp>
        <p:sp>
          <p:nvSpPr>
            <p:cNvPr id="87" name="TextBox 86"/>
            <p:cNvSpPr txBox="1"/>
            <p:nvPr/>
          </p:nvSpPr>
          <p:spPr>
            <a:xfrm>
              <a:off x="6302793" y="1699446"/>
              <a:ext cx="2592288" cy="2654561"/>
            </a:xfrm>
            <a:prstGeom prst="rect">
              <a:avLst/>
            </a:prstGeom>
            <a:noFill/>
          </p:spPr>
          <p:txBody>
            <a:bodyPr wrap="square" lIns="68567" tIns="34284" rIns="68567" bIns="34284" rtlCol="0">
              <a:spAutoFit/>
            </a:bodyPr>
            <a:lstStyle/>
            <a:p>
              <a:pPr marR="0">
                <a:lnSpc>
                  <a:spcPct val="150000"/>
                </a:lnSpc>
                <a:spcBef>
                  <a:spcPct val="20000"/>
                </a:spcBef>
                <a:buClr>
                  <a:srgbClr val="FF5050"/>
                </a:buClr>
                <a:buSzTx/>
                <a:defRPr/>
              </a:pPr>
              <a:r>
                <a:rPr lang="zh-CN" altLang="en-US" sz="2000" b="1" dirty="0">
                  <a:solidFill>
                    <a:srgbClr val="FF0000"/>
                  </a:solidFill>
                  <a:latin typeface="仿宋" panose="02010609060101010101" pitchFamily="49" charset="-122"/>
                  <a:ea typeface="仿宋" panose="02010609060101010101" pitchFamily="49" charset="-122"/>
                  <a:sym typeface="+mn-ea"/>
                </a:rPr>
                <a:t>类属性用全局变量描述，也会带来增加耦合度，降低信息隐藏和数据封装性，命名冲突等问题</a:t>
              </a:r>
            </a:p>
            <a:p>
              <a:pPr marR="0" defTabSz="914400">
                <a:buClrTx/>
                <a:buSzTx/>
                <a:buFontTx/>
                <a:buNone/>
                <a:defRPr/>
              </a:pPr>
              <a:endParaRPr kumimoji="0" lang="zh-CN" altLang="en-US" b="1" kern="1200" cap="none" spc="0" normalizeH="0" baseline="0" noProof="0" dirty="0">
                <a:solidFill>
                  <a:schemeClr val="tx1">
                    <a:lumMod val="75000"/>
                    <a:lumOff val="25000"/>
                  </a:schemeClr>
                </a:solidFill>
                <a:latin typeface="微软雅黑" panose="020B0503020204020204" pitchFamily="34" charset="-122"/>
                <a:ea typeface="微软雅黑" panose="020B0503020204020204" pitchFamily="34" charset="-122"/>
                <a:cs typeface="+mn-cs"/>
                <a:sym typeface="+mn-ea"/>
              </a:endParaRPr>
            </a:p>
          </p:txBody>
        </p:sp>
      </p:grpSp>
      <p:sp>
        <p:nvSpPr>
          <p:cNvPr id="3" name="文本框 2"/>
          <p:cNvSpPr txBox="1"/>
          <p:nvPr/>
        </p:nvSpPr>
        <p:spPr>
          <a:xfrm>
            <a:off x="323528" y="699542"/>
            <a:ext cx="5676265" cy="4358116"/>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err="1">
                <a:ln>
                  <a:noFill/>
                </a:ln>
                <a:effectLst/>
                <a:uLnTx/>
                <a:uFillTx/>
                <a:latin typeface="+mn-ea"/>
                <a:sym typeface="+mn-ea"/>
              </a:rPr>
              <a:t>int</a:t>
            </a:r>
            <a:r>
              <a:rPr lang="en-US" altLang="zh-CN" b="1" noProof="0" dirty="0">
                <a:ln>
                  <a:noFill/>
                </a:ln>
                <a:effectLst/>
                <a:uLnTx/>
                <a:uFillTx/>
                <a:latin typeface="+mn-ea"/>
                <a:sym typeface="+mn-ea"/>
              </a:rPr>
              <a:t> </a:t>
            </a:r>
            <a:r>
              <a:rPr lang="en-US" altLang="zh-CN" b="1" noProof="0" dirty="0" err="1">
                <a:ln>
                  <a:noFill/>
                </a:ln>
                <a:effectLst/>
                <a:uLnTx/>
                <a:uFillTx/>
                <a:latin typeface="+mn-ea"/>
                <a:sym typeface="+mn-ea"/>
              </a:rPr>
              <a:t>total_student_in-calss</a:t>
            </a:r>
            <a:r>
              <a:rPr lang="en-US" altLang="zh-CN" b="1" noProof="0" dirty="0">
                <a:ln>
                  <a:noFill/>
                </a:ln>
                <a:effectLst/>
                <a:uLnTx/>
                <a:uFillTx/>
                <a:latin typeface="+mn-ea"/>
                <a:sym typeface="+mn-ea"/>
              </a:rPr>
              <a:t>=0;</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class </a:t>
            </a:r>
            <a:r>
              <a:rPr lang="en-US" altLang="zh-CN" b="1" noProof="0" dirty="0" smtClean="0">
                <a:ln>
                  <a:noFill/>
                </a:ln>
                <a:effectLst/>
                <a:uLnTx/>
                <a:uFillTx/>
                <a:latin typeface="+mn-ea"/>
                <a:sym typeface="+mn-ea"/>
              </a:rPr>
              <a:t>Student{  </a:t>
            </a: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smtClean="0">
                <a:ln>
                  <a:noFill/>
                </a:ln>
                <a:effectLst/>
                <a:uLnTx/>
                <a:uFillTx/>
                <a:latin typeface="+mn-ea"/>
                <a:sym typeface="+mn-ea"/>
              </a:rPr>
              <a:t>private</a:t>
            </a:r>
            <a:r>
              <a:rPr lang="en-US" altLang="zh-CN" b="1" noProof="0" dirty="0">
                <a:ln>
                  <a:noFill/>
                </a:ln>
                <a:effectLst/>
                <a:uLnTx/>
                <a:uFillTx/>
                <a:latin typeface="+mn-ea"/>
                <a:sym typeface="+mn-ea"/>
              </a:rPr>
              <a:t>:</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string name;</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string </a:t>
            </a:r>
            <a:r>
              <a:rPr lang="en-US" altLang="zh-CN" b="1" noProof="0" dirty="0" err="1">
                <a:ln>
                  <a:noFill/>
                </a:ln>
                <a:effectLst/>
                <a:uLnTx/>
                <a:uFillTx/>
                <a:latin typeface="+mn-ea"/>
                <a:sym typeface="+mn-ea"/>
              </a:rPr>
              <a:t>class_id</a:t>
            </a:r>
            <a:r>
              <a:rPr lang="en-US" altLang="zh-CN" b="1" noProof="0" dirty="0">
                <a:ln>
                  <a:noFill/>
                </a:ln>
                <a:effectLst/>
                <a:uLnTx/>
                <a:uFillTx/>
                <a:latin typeface="+mn-ea"/>
                <a:sym typeface="+mn-ea"/>
              </a:rPr>
              <a:t>;</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smtClean="0">
                <a:ln>
                  <a:noFill/>
                </a:ln>
                <a:effectLst/>
                <a:uLnTx/>
                <a:uFillTx/>
                <a:latin typeface="+mn-ea"/>
                <a:sym typeface="+mn-ea"/>
              </a:rPr>
              <a:t>public</a:t>
            </a:r>
            <a:r>
              <a:rPr lang="en-US" altLang="zh-CN" b="1" noProof="0" dirty="0">
                <a:ln>
                  <a:noFill/>
                </a:ln>
                <a:effectLst/>
                <a:uLnTx/>
                <a:uFillTx/>
                <a:latin typeface="+mn-ea"/>
                <a:sym typeface="+mn-ea"/>
              </a:rPr>
              <a:t>:</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Student(string name1</a:t>
            </a:r>
            <a:r>
              <a:rPr lang="zh-CN" altLang="en-US" b="1" noProof="0" dirty="0">
                <a:ln>
                  <a:noFill/>
                </a:ln>
                <a:effectLst/>
                <a:uLnTx/>
                <a:uFillTx/>
                <a:latin typeface="+mn-ea"/>
                <a:sym typeface="+mn-ea"/>
              </a:rPr>
              <a:t>，</a:t>
            </a:r>
            <a:r>
              <a:rPr lang="en-US" altLang="zh-CN" b="1" noProof="0" dirty="0">
                <a:ln>
                  <a:noFill/>
                </a:ln>
                <a:effectLst/>
                <a:uLnTx/>
                <a:uFillTx/>
                <a:latin typeface="+mn-ea"/>
                <a:sym typeface="+mn-ea"/>
              </a:rPr>
              <a:t> string class_id1)</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noProof="0" dirty="0" smtClean="0">
                <a:ln>
                  <a:noFill/>
                </a:ln>
                <a:effectLst/>
                <a:uLnTx/>
                <a:uFillTx/>
                <a:latin typeface="+mn-ea"/>
                <a:sym typeface="+mn-ea"/>
              </a:rPr>
              <a:t>{   name</a:t>
            </a:r>
            <a:r>
              <a:rPr lang="en-US" altLang="zh-CN" b="1" noProof="0" dirty="0">
                <a:ln>
                  <a:noFill/>
                </a:ln>
                <a:effectLst/>
                <a:uLnTx/>
                <a:uFillTx/>
                <a:latin typeface="+mn-ea"/>
                <a:sym typeface="+mn-ea"/>
              </a:rPr>
              <a:t>= name1</a:t>
            </a:r>
            <a:r>
              <a:rPr lang="zh-CN" altLang="en-US" b="1" noProof="0" dirty="0">
                <a:ln>
                  <a:noFill/>
                </a:ln>
                <a:effectLst/>
                <a:uLnTx/>
                <a:uFillTx/>
                <a:latin typeface="+mn-ea"/>
                <a:sym typeface="+mn-ea"/>
              </a:rPr>
              <a:t>；</a:t>
            </a:r>
            <a:r>
              <a:rPr lang="en-US" altLang="zh-CN" b="1" noProof="0" dirty="0">
                <a:ln>
                  <a:noFill/>
                </a:ln>
                <a:effectLst/>
                <a:uLnTx/>
                <a:uFillTx/>
                <a:latin typeface="+mn-ea"/>
                <a:sym typeface="+mn-ea"/>
              </a:rPr>
              <a:t> </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noProof="0" dirty="0" smtClean="0">
                <a:ln>
                  <a:noFill/>
                </a:ln>
                <a:effectLst/>
                <a:uLnTx/>
                <a:uFillTx/>
                <a:latin typeface="+mn-ea"/>
                <a:sym typeface="+mn-ea"/>
              </a:rPr>
              <a:t>   </a:t>
            </a:r>
            <a:r>
              <a:rPr lang="en-US" altLang="zh-CN" b="1" noProof="0" dirty="0" err="1" smtClean="0">
                <a:ln>
                  <a:noFill/>
                </a:ln>
                <a:effectLst/>
                <a:uLnTx/>
                <a:uFillTx/>
                <a:latin typeface="+mn-ea"/>
                <a:sym typeface="+mn-ea"/>
              </a:rPr>
              <a:t>class_id</a:t>
            </a:r>
            <a:r>
              <a:rPr lang="en-US" altLang="zh-CN" b="1" noProof="0" dirty="0">
                <a:ln>
                  <a:noFill/>
                </a:ln>
                <a:effectLst/>
                <a:uLnTx/>
                <a:uFillTx/>
                <a:latin typeface="+mn-ea"/>
                <a:sym typeface="+mn-ea"/>
              </a:rPr>
              <a:t>= class_id1</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noProof="0" dirty="0" smtClean="0">
                <a:ln>
                  <a:noFill/>
                </a:ln>
                <a:effectLst/>
                <a:uLnTx/>
                <a:uFillTx/>
                <a:latin typeface="+mn-ea"/>
                <a:sym typeface="+mn-ea"/>
              </a:rPr>
              <a:t>  </a:t>
            </a:r>
            <a:r>
              <a:rPr lang="en-US" altLang="zh-CN" b="1" noProof="0" dirty="0" err="1" smtClean="0">
                <a:ln>
                  <a:noFill/>
                </a:ln>
                <a:effectLst/>
                <a:uLnTx/>
                <a:uFillTx/>
                <a:latin typeface="+mn-ea"/>
                <a:sym typeface="+mn-ea"/>
              </a:rPr>
              <a:t>total_student_in-calss</a:t>
            </a:r>
            <a:r>
              <a:rPr lang="en-US" altLang="zh-CN" b="1" noProof="0" dirty="0">
                <a:ln>
                  <a:noFill/>
                </a:ln>
                <a:effectLst/>
                <a:uLnTx/>
                <a:uFillTx/>
                <a:latin typeface="+mn-ea"/>
                <a:sym typeface="+mn-ea"/>
              </a:rPr>
              <a:t>++</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p:txBody>
      </p:sp>
      <p:sp>
        <p:nvSpPr>
          <p:cNvPr id="7"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en-GB"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4.1 </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类的静态成员</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900"/>
                            </p:stCondLst>
                            <p:childTnLst>
                              <p:par>
                                <p:cTn id="13" presetID="22" presetClass="entr" presetSubtype="4"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heel(1)">
                                      <p:cBhvr>
                                        <p:cTn id="2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友元类</a:t>
            </a:r>
          </a:p>
        </p:txBody>
      </p:sp>
      <p:sp>
        <p:nvSpPr>
          <p:cNvPr id="2" name="文本框 1"/>
          <p:cNvSpPr txBox="1"/>
          <p:nvPr/>
        </p:nvSpPr>
        <p:spPr>
          <a:xfrm>
            <a:off x="737870" y="696595"/>
            <a:ext cx="7668260" cy="1506855"/>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DateFriend::display(const Date&amp; date)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cout&lt;&lt;date.year&lt;&lt;"-"&lt;&lt;date.month&lt;&lt;"-"&lt;&lt;date.day&lt;&lt;endl;</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pic>
        <p:nvPicPr>
          <p:cNvPr id="61443" name="Picture 2"/>
          <p:cNvPicPr>
            <a:picLocks noChangeAspect="1"/>
          </p:cNvPicPr>
          <p:nvPr/>
        </p:nvPicPr>
        <p:blipFill>
          <a:blip r:embed="rId3"/>
          <a:stretch>
            <a:fillRect/>
          </a:stretch>
        </p:blipFill>
        <p:spPr>
          <a:xfrm>
            <a:off x="332105" y="2553970"/>
            <a:ext cx="8680450" cy="1798638"/>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61443"/>
                                        </p:tgtEl>
                                        <p:attrNameLst>
                                          <p:attrName>style.visibility</p:attrName>
                                        </p:attrNameLst>
                                      </p:cBhvr>
                                      <p:to>
                                        <p:strVal val="visible"/>
                                      </p:to>
                                    </p:set>
                                    <p:animEffect transition="in" filter="fade">
                                      <p:cBhvr>
                                        <p:cTn id="23" dur="1000"/>
                                        <p:tgtEl>
                                          <p:spTgt spid="61443"/>
                                        </p:tgtEl>
                                      </p:cBhvr>
                                    </p:animEffect>
                                    <p:anim calcmode="lin" valueType="num">
                                      <p:cBhvr>
                                        <p:cTn id="24" dur="1000" fill="hold"/>
                                        <p:tgtEl>
                                          <p:spTgt spid="61443"/>
                                        </p:tgtEl>
                                        <p:attrNameLst>
                                          <p:attrName>ppt_x</p:attrName>
                                        </p:attrNameLst>
                                      </p:cBhvr>
                                      <p:tavLst>
                                        <p:tav tm="0">
                                          <p:val>
                                            <p:strVal val="#ppt_x"/>
                                          </p:val>
                                        </p:tav>
                                        <p:tav tm="100000">
                                          <p:val>
                                            <p:strVal val="#ppt_x"/>
                                          </p:val>
                                        </p:tav>
                                      </p:tavLst>
                                    </p:anim>
                                    <p:anim calcmode="lin" valueType="num">
                                      <p:cBhvr>
                                        <p:cTn id="25" dur="1000" fill="hold"/>
                                        <p:tgtEl>
                                          <p:spTgt spid="614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友元类</a:t>
            </a:r>
          </a:p>
        </p:txBody>
      </p:sp>
      <p:sp>
        <p:nvSpPr>
          <p:cNvPr id="2" name="文本框 1"/>
          <p:cNvSpPr txBox="1"/>
          <p:nvPr/>
        </p:nvSpPr>
        <p:spPr>
          <a:xfrm>
            <a:off x="755576" y="579755"/>
            <a:ext cx="7668260" cy="4524315"/>
          </a:xfrm>
          <a:prstGeom prst="rect">
            <a:avLst/>
          </a:prstGeom>
          <a:noFill/>
        </p:spPr>
        <p:txBody>
          <a:bodyPr wrap="square" rtlCol="0">
            <a:spAutoFit/>
          </a:bodyPr>
          <a:lstStyle/>
          <a:p>
            <a:r>
              <a:rPr lang="zh-CN" altLang="zh-CN" dirty="0"/>
              <a:t>【</a:t>
            </a:r>
            <a:r>
              <a:rPr lang="zh-CN" altLang="zh-CN" dirty="0" smtClean="0"/>
              <a:t>例</a:t>
            </a:r>
            <a:r>
              <a:rPr lang="en-US" altLang="zh-CN" dirty="0" smtClean="0"/>
              <a:t>4-11</a:t>
            </a:r>
            <a:r>
              <a:rPr lang="zh-CN" altLang="zh-CN" dirty="0" smtClean="0"/>
              <a:t>】</a:t>
            </a:r>
            <a:r>
              <a:rPr lang="zh-CN" altLang="zh-CN" dirty="0"/>
              <a:t>将</a:t>
            </a:r>
            <a:r>
              <a:rPr lang="zh-CN" altLang="zh-CN" dirty="0" smtClean="0"/>
              <a:t>例</a:t>
            </a:r>
            <a:r>
              <a:rPr lang="en-US" altLang="zh-CN" dirty="0" smtClean="0"/>
              <a:t>4-10</a:t>
            </a:r>
            <a:r>
              <a:rPr lang="zh-CN" altLang="zh-CN" dirty="0" smtClean="0"/>
              <a:t>通过</a:t>
            </a:r>
            <a:r>
              <a:rPr lang="zh-CN" altLang="zh-CN" dirty="0"/>
              <a:t>友元类实现。</a:t>
            </a:r>
          </a:p>
          <a:p>
            <a:r>
              <a:rPr lang="en-US" altLang="zh-CN" dirty="0"/>
              <a:t>#include&lt;</a:t>
            </a:r>
            <a:r>
              <a:rPr lang="en-US" altLang="zh-CN" dirty="0" err="1"/>
              <a:t>iostream</a:t>
            </a:r>
            <a:r>
              <a:rPr lang="en-US" altLang="zh-CN" dirty="0"/>
              <a:t>&gt;</a:t>
            </a:r>
            <a:endParaRPr lang="zh-CN" altLang="zh-CN" dirty="0"/>
          </a:p>
          <a:p>
            <a:r>
              <a:rPr lang="en-US" altLang="zh-CN" dirty="0"/>
              <a:t>#include&lt;string&gt;</a:t>
            </a:r>
            <a:endParaRPr lang="zh-CN" altLang="zh-CN" dirty="0"/>
          </a:p>
          <a:p>
            <a:r>
              <a:rPr lang="en-US" altLang="zh-CN" dirty="0"/>
              <a:t>#include&lt;</a:t>
            </a:r>
            <a:r>
              <a:rPr lang="en-US" altLang="zh-CN" dirty="0" err="1"/>
              <a:t>iomanip</a:t>
            </a:r>
            <a:r>
              <a:rPr lang="en-US" altLang="zh-CN" dirty="0"/>
              <a:t>&gt;</a:t>
            </a:r>
            <a:endParaRPr lang="zh-CN" altLang="zh-CN" dirty="0"/>
          </a:p>
          <a:p>
            <a:r>
              <a:rPr lang="en-US" altLang="zh-CN" dirty="0"/>
              <a:t>using namespace </a:t>
            </a:r>
            <a:r>
              <a:rPr lang="en-US" altLang="zh-CN" dirty="0" err="1"/>
              <a:t>std</a:t>
            </a:r>
            <a:r>
              <a:rPr lang="en-US" altLang="zh-CN" dirty="0"/>
              <a:t>;</a:t>
            </a:r>
            <a:endParaRPr lang="zh-CN" altLang="zh-CN" dirty="0"/>
          </a:p>
          <a:p>
            <a:r>
              <a:rPr lang="en-US" altLang="zh-CN" dirty="0">
                <a:solidFill>
                  <a:srgbClr val="FF0000"/>
                </a:solidFill>
              </a:rPr>
              <a:t>class Student;                       </a:t>
            </a:r>
            <a:r>
              <a:rPr lang="en-US" altLang="zh-CN" dirty="0"/>
              <a:t>		//</a:t>
            </a:r>
            <a:r>
              <a:rPr lang="zh-CN" altLang="zh-CN" dirty="0"/>
              <a:t>类的提前声明</a:t>
            </a:r>
          </a:p>
          <a:p>
            <a:r>
              <a:rPr lang="en-US" altLang="zh-CN" dirty="0"/>
              <a:t>class </a:t>
            </a:r>
            <a:r>
              <a:rPr lang="en-US" altLang="zh-CN" dirty="0" smtClean="0">
                <a:solidFill>
                  <a:srgbClr val="FF0000"/>
                </a:solidFill>
              </a:rPr>
              <a:t>Teacher</a:t>
            </a:r>
            <a:r>
              <a:rPr lang="en-US" altLang="zh-CN" dirty="0" smtClean="0"/>
              <a:t>{</a:t>
            </a:r>
            <a:endParaRPr lang="zh-CN" altLang="zh-CN" dirty="0"/>
          </a:p>
          <a:p>
            <a:r>
              <a:rPr lang="en-US" altLang="zh-CN" dirty="0"/>
              <a:t>public:</a:t>
            </a:r>
            <a:endParaRPr lang="zh-CN" altLang="zh-CN" dirty="0"/>
          </a:p>
          <a:p>
            <a:r>
              <a:rPr lang="en-US" altLang="zh-CN" dirty="0"/>
              <a:t>	Teacher(string ="",string ="");</a:t>
            </a:r>
            <a:endParaRPr lang="zh-CN" altLang="zh-CN" dirty="0"/>
          </a:p>
          <a:p>
            <a:r>
              <a:rPr lang="en-US" altLang="zh-CN" dirty="0"/>
              <a:t>	~Teacher(){}</a:t>
            </a:r>
            <a:endParaRPr lang="zh-CN" altLang="zh-CN" dirty="0"/>
          </a:p>
          <a:p>
            <a:r>
              <a:rPr lang="en-US" altLang="zh-CN" dirty="0"/>
              <a:t>	void </a:t>
            </a:r>
            <a:r>
              <a:rPr lang="en-US" altLang="zh-CN" dirty="0" err="1"/>
              <a:t>Show_Teacher</a:t>
            </a:r>
            <a:r>
              <a:rPr lang="en-US" altLang="zh-CN" dirty="0"/>
              <a:t>();</a:t>
            </a:r>
            <a:endParaRPr lang="zh-CN" altLang="zh-CN" dirty="0"/>
          </a:p>
          <a:p>
            <a:r>
              <a:rPr lang="en-US" altLang="zh-CN" dirty="0"/>
              <a:t>	void </a:t>
            </a:r>
            <a:r>
              <a:rPr lang="en-US" altLang="zh-CN" dirty="0" err="1"/>
              <a:t>SetScore</a:t>
            </a:r>
            <a:r>
              <a:rPr lang="en-US" altLang="zh-CN" dirty="0"/>
              <a:t>(Student &amp;,double);  //</a:t>
            </a:r>
            <a:r>
              <a:rPr lang="zh-CN" altLang="zh-CN" dirty="0"/>
              <a:t>修改指定学生成绩</a:t>
            </a:r>
          </a:p>
          <a:p>
            <a:r>
              <a:rPr lang="en-US" altLang="zh-CN" dirty="0"/>
              <a:t>private:</a:t>
            </a:r>
            <a:endParaRPr lang="zh-CN" altLang="zh-CN" dirty="0"/>
          </a:p>
          <a:p>
            <a:r>
              <a:rPr lang="en-US" altLang="zh-CN" dirty="0"/>
              <a:t>	string </a:t>
            </a:r>
            <a:r>
              <a:rPr lang="en-US" altLang="zh-CN" dirty="0" err="1"/>
              <a:t>num</a:t>
            </a:r>
            <a:r>
              <a:rPr lang="en-US" altLang="zh-CN" dirty="0"/>
              <a:t>;</a:t>
            </a:r>
            <a:endParaRPr lang="zh-CN" altLang="zh-CN" dirty="0"/>
          </a:p>
          <a:p>
            <a:r>
              <a:rPr lang="en-US" altLang="zh-CN" dirty="0"/>
              <a:t>	string name;</a:t>
            </a:r>
            <a:endParaRPr lang="zh-CN" altLang="zh-CN" dirty="0"/>
          </a:p>
          <a:p>
            <a:r>
              <a:rPr lang="en-US" altLang="zh-CN" dirty="0"/>
              <a:t>};</a:t>
            </a:r>
            <a:endParaRPr lang="zh-CN" altLang="zh-CN" dirty="0"/>
          </a:p>
        </p:txBody>
      </p:sp>
    </p:spTree>
    <p:extLst>
      <p:ext uri="{BB962C8B-B14F-4D97-AF65-F5344CB8AC3E}">
        <p14:creationId xmlns:p14="http://schemas.microsoft.com/office/powerpoint/2010/main" val="145271151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友元类</a:t>
            </a:r>
          </a:p>
        </p:txBody>
      </p:sp>
      <p:sp>
        <p:nvSpPr>
          <p:cNvPr id="2" name="文本框 1"/>
          <p:cNvSpPr txBox="1"/>
          <p:nvPr/>
        </p:nvSpPr>
        <p:spPr>
          <a:xfrm>
            <a:off x="827879" y="564606"/>
            <a:ext cx="7668260" cy="4401205"/>
          </a:xfrm>
          <a:prstGeom prst="rect">
            <a:avLst/>
          </a:prstGeom>
          <a:noFill/>
        </p:spPr>
        <p:txBody>
          <a:bodyPr wrap="square" rtlCol="0">
            <a:spAutoFit/>
          </a:bodyPr>
          <a:lstStyle/>
          <a:p>
            <a:r>
              <a:rPr lang="en-US" altLang="zh-CN" sz="2000" dirty="0"/>
              <a:t>class </a:t>
            </a:r>
            <a:r>
              <a:rPr lang="en-US" altLang="zh-CN" sz="2000" dirty="0" smtClean="0">
                <a:solidFill>
                  <a:srgbClr val="FF0000"/>
                </a:solidFill>
              </a:rPr>
              <a:t>Student</a:t>
            </a:r>
            <a:r>
              <a:rPr lang="en-US" altLang="zh-CN" sz="2000" dirty="0" smtClean="0"/>
              <a:t>{</a:t>
            </a:r>
            <a:endParaRPr lang="zh-CN" altLang="zh-CN" sz="2000" dirty="0"/>
          </a:p>
          <a:p>
            <a:r>
              <a:rPr lang="en-US" altLang="zh-CN" sz="2000" dirty="0"/>
              <a:t>public:</a:t>
            </a:r>
            <a:endParaRPr lang="zh-CN" altLang="zh-CN" sz="2000" dirty="0"/>
          </a:p>
          <a:p>
            <a:r>
              <a:rPr lang="en-US" altLang="zh-CN" sz="2000" dirty="0"/>
              <a:t>	Student(string ="",string ="",double =0);</a:t>
            </a:r>
            <a:endParaRPr lang="zh-CN" altLang="zh-CN" sz="2000" dirty="0"/>
          </a:p>
          <a:p>
            <a:r>
              <a:rPr lang="en-US" altLang="zh-CN" sz="2000" dirty="0"/>
              <a:t>	~Student(){}</a:t>
            </a:r>
            <a:endParaRPr lang="zh-CN" altLang="zh-CN" sz="2000" dirty="0"/>
          </a:p>
          <a:p>
            <a:r>
              <a:rPr lang="en-US" altLang="zh-CN" sz="2000" dirty="0"/>
              <a:t>	void </a:t>
            </a:r>
            <a:r>
              <a:rPr lang="en-US" altLang="zh-CN" sz="2000" dirty="0" err="1"/>
              <a:t>Show_Student</a:t>
            </a:r>
            <a:r>
              <a:rPr lang="en-US" altLang="zh-CN" sz="2000" dirty="0"/>
              <a:t>();</a:t>
            </a:r>
            <a:endParaRPr lang="zh-CN" altLang="zh-CN" sz="2000" dirty="0"/>
          </a:p>
          <a:p>
            <a:r>
              <a:rPr lang="en-US" altLang="zh-CN" sz="2000" dirty="0"/>
              <a:t>	</a:t>
            </a:r>
            <a:r>
              <a:rPr lang="en-US" altLang="zh-CN" sz="2000" dirty="0">
                <a:solidFill>
                  <a:srgbClr val="FF0000"/>
                </a:solidFill>
              </a:rPr>
              <a:t>friend class Teacher;            </a:t>
            </a:r>
            <a:r>
              <a:rPr lang="en-US" altLang="zh-CN" sz="2000" dirty="0"/>
              <a:t>//</a:t>
            </a:r>
            <a:r>
              <a:rPr lang="zh-CN" altLang="zh-CN" sz="2000" dirty="0"/>
              <a:t>声明类</a:t>
            </a:r>
            <a:r>
              <a:rPr lang="en-US" altLang="zh-CN" sz="2000" dirty="0"/>
              <a:t>Teacher</a:t>
            </a:r>
            <a:r>
              <a:rPr lang="zh-CN" altLang="zh-CN" sz="2000" dirty="0"/>
              <a:t>为友元类</a:t>
            </a:r>
          </a:p>
          <a:p>
            <a:r>
              <a:rPr lang="en-US" altLang="zh-CN" sz="2000" dirty="0"/>
              <a:t>private:</a:t>
            </a:r>
            <a:endParaRPr lang="zh-CN" altLang="zh-CN" sz="2000" dirty="0"/>
          </a:p>
          <a:p>
            <a:r>
              <a:rPr lang="en-US" altLang="zh-CN" sz="2000" dirty="0"/>
              <a:t>	string </a:t>
            </a:r>
            <a:r>
              <a:rPr lang="en-US" altLang="zh-CN" sz="2000" dirty="0" err="1"/>
              <a:t>num</a:t>
            </a:r>
            <a:r>
              <a:rPr lang="en-US" altLang="zh-CN" sz="2000" dirty="0"/>
              <a:t>;</a:t>
            </a:r>
            <a:endParaRPr lang="zh-CN" altLang="zh-CN" sz="2000" dirty="0"/>
          </a:p>
          <a:p>
            <a:r>
              <a:rPr lang="en-US" altLang="zh-CN" sz="2000" dirty="0"/>
              <a:t>	string name;</a:t>
            </a:r>
            <a:endParaRPr lang="zh-CN" altLang="zh-CN" sz="2000" dirty="0"/>
          </a:p>
          <a:p>
            <a:r>
              <a:rPr lang="en-US" altLang="zh-CN" sz="2000" dirty="0"/>
              <a:t>	double score; </a:t>
            </a:r>
            <a:endParaRPr lang="zh-CN" altLang="zh-CN" sz="2000" dirty="0"/>
          </a:p>
          <a:p>
            <a:r>
              <a:rPr lang="en-US" altLang="zh-CN" sz="2000" dirty="0"/>
              <a:t>};</a:t>
            </a:r>
          </a:p>
          <a:p>
            <a:r>
              <a:rPr lang="en-US" altLang="zh-CN" sz="2000" dirty="0" smtClean="0"/>
              <a:t>//</a:t>
            </a:r>
            <a:r>
              <a:rPr lang="en-US" altLang="zh-CN" sz="2000" dirty="0"/>
              <a:t>Teacher</a:t>
            </a:r>
            <a:r>
              <a:rPr lang="zh-CN" altLang="zh-CN" sz="2000" dirty="0"/>
              <a:t>类和</a:t>
            </a:r>
            <a:r>
              <a:rPr lang="en-US" altLang="zh-CN" sz="2000" dirty="0"/>
              <a:t>Student</a:t>
            </a:r>
            <a:r>
              <a:rPr lang="zh-CN" altLang="zh-CN" sz="2000" dirty="0"/>
              <a:t>类的成员函数的定义</a:t>
            </a:r>
          </a:p>
          <a:p>
            <a:r>
              <a:rPr lang="zh-CN" altLang="zh-CN" sz="2000" dirty="0"/>
              <a:t>……</a:t>
            </a:r>
            <a:r>
              <a:rPr lang="en-US" altLang="zh-CN" sz="2000" dirty="0"/>
              <a:t>   //</a:t>
            </a:r>
            <a:r>
              <a:rPr lang="zh-CN" altLang="zh-CN" sz="2000" dirty="0"/>
              <a:t>相同部分省略</a:t>
            </a:r>
          </a:p>
          <a:p>
            <a:endParaRPr lang="zh-CN" altLang="zh-CN" sz="2000" dirty="0"/>
          </a:p>
        </p:txBody>
      </p:sp>
    </p:spTree>
    <p:extLst>
      <p:ext uri="{BB962C8B-B14F-4D97-AF65-F5344CB8AC3E}">
        <p14:creationId xmlns:p14="http://schemas.microsoft.com/office/powerpoint/2010/main" val="130473999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友元类</a:t>
            </a:r>
          </a:p>
        </p:txBody>
      </p:sp>
      <p:sp>
        <p:nvSpPr>
          <p:cNvPr id="2" name="文本框 1"/>
          <p:cNvSpPr txBox="1"/>
          <p:nvPr/>
        </p:nvSpPr>
        <p:spPr>
          <a:xfrm>
            <a:off x="755576" y="591474"/>
            <a:ext cx="7668260" cy="4401205"/>
          </a:xfrm>
          <a:prstGeom prst="rect">
            <a:avLst/>
          </a:prstGeom>
          <a:noFill/>
        </p:spPr>
        <p:txBody>
          <a:bodyPr wrap="square" rtlCol="0">
            <a:spAutoFit/>
          </a:bodyPr>
          <a:lstStyle/>
          <a:p>
            <a:r>
              <a:rPr lang="en-US" altLang="zh-CN" sz="2000" dirty="0"/>
              <a:t>void Teacher::</a:t>
            </a:r>
            <a:r>
              <a:rPr lang="en-US" altLang="zh-CN" sz="2000" dirty="0" err="1"/>
              <a:t>SetScore</a:t>
            </a:r>
            <a:r>
              <a:rPr lang="en-US" altLang="zh-CN" sz="2000" dirty="0"/>
              <a:t>(Student &amp;</a:t>
            </a:r>
            <a:r>
              <a:rPr lang="en-US" altLang="zh-CN" sz="2000" dirty="0" err="1"/>
              <a:t>stu,double</a:t>
            </a:r>
            <a:r>
              <a:rPr lang="en-US" altLang="zh-CN" sz="2000" dirty="0"/>
              <a:t> s)  //</a:t>
            </a:r>
            <a:r>
              <a:rPr lang="zh-CN" altLang="zh-CN" sz="2000" dirty="0"/>
              <a:t>修改指定学生成绩</a:t>
            </a:r>
          </a:p>
          <a:p>
            <a:r>
              <a:rPr lang="en-US" altLang="zh-CN" sz="2000" dirty="0"/>
              <a:t>{</a:t>
            </a:r>
            <a:endParaRPr lang="zh-CN" altLang="zh-CN" sz="2000" dirty="0"/>
          </a:p>
          <a:p>
            <a:r>
              <a:rPr lang="en-US" altLang="zh-CN" sz="2000" dirty="0"/>
              <a:t>	</a:t>
            </a:r>
            <a:r>
              <a:rPr lang="en-US" altLang="zh-CN" sz="2000" dirty="0" err="1">
                <a:solidFill>
                  <a:srgbClr val="FF0000"/>
                </a:solidFill>
              </a:rPr>
              <a:t>stu.score</a:t>
            </a:r>
            <a:r>
              <a:rPr lang="en-US" altLang="zh-CN" sz="2000" dirty="0">
                <a:solidFill>
                  <a:srgbClr val="FF0000"/>
                </a:solidFill>
              </a:rPr>
              <a:t>=s;</a:t>
            </a:r>
            <a:endParaRPr lang="zh-CN" altLang="zh-CN" sz="2000" dirty="0">
              <a:solidFill>
                <a:srgbClr val="FF0000"/>
              </a:solidFill>
            </a:endParaRPr>
          </a:p>
          <a:p>
            <a:r>
              <a:rPr lang="en-US" altLang="zh-CN" sz="2000" dirty="0"/>
              <a:t>}</a:t>
            </a:r>
            <a:endParaRPr lang="zh-CN" altLang="zh-CN" sz="2000" dirty="0"/>
          </a:p>
          <a:p>
            <a:r>
              <a:rPr lang="en-US" altLang="zh-CN" sz="2000" dirty="0" err="1"/>
              <a:t>int</a:t>
            </a:r>
            <a:r>
              <a:rPr lang="en-US" altLang="zh-CN" sz="2000" dirty="0"/>
              <a:t> main</a:t>
            </a:r>
            <a:r>
              <a:rPr lang="en-US" altLang="zh-CN" sz="2000" dirty="0" smtClean="0"/>
              <a:t>(){</a:t>
            </a:r>
            <a:endParaRPr lang="zh-CN" altLang="zh-CN" sz="2000" dirty="0"/>
          </a:p>
          <a:p>
            <a:r>
              <a:rPr lang="en-US" altLang="zh-CN" sz="2000" dirty="0"/>
              <a:t>	Teacher t("t001","</a:t>
            </a:r>
            <a:r>
              <a:rPr lang="zh-CN" altLang="zh-CN" sz="2000" dirty="0"/>
              <a:t>杨桃</a:t>
            </a:r>
            <a:r>
              <a:rPr lang="en-US" altLang="zh-CN" sz="2000" dirty="0"/>
              <a:t>");</a:t>
            </a:r>
            <a:endParaRPr lang="zh-CN" altLang="zh-CN" sz="2000" dirty="0"/>
          </a:p>
          <a:p>
            <a:r>
              <a:rPr lang="en-US" altLang="zh-CN" sz="2000" dirty="0"/>
              <a:t>	Student </a:t>
            </a:r>
            <a:r>
              <a:rPr lang="en-US" altLang="zh-CN" sz="2000" dirty="0" err="1"/>
              <a:t>stu</a:t>
            </a:r>
            <a:r>
              <a:rPr lang="en-US" altLang="zh-CN" sz="2000" dirty="0"/>
              <a:t>("x001","</a:t>
            </a:r>
            <a:r>
              <a:rPr lang="zh-CN" altLang="zh-CN" sz="2000" dirty="0"/>
              <a:t>王强</a:t>
            </a:r>
            <a:r>
              <a:rPr lang="en-US" altLang="zh-CN" sz="2000" dirty="0"/>
              <a:t>",88);</a:t>
            </a:r>
            <a:endParaRPr lang="zh-CN" altLang="zh-CN" sz="2000" dirty="0"/>
          </a:p>
          <a:p>
            <a:r>
              <a:rPr lang="en-US" altLang="zh-CN" sz="2000" dirty="0"/>
              <a:t>	</a:t>
            </a:r>
            <a:r>
              <a:rPr lang="en-US" altLang="zh-CN" sz="2000" dirty="0" err="1"/>
              <a:t>cout</a:t>
            </a:r>
            <a:r>
              <a:rPr lang="en-US" altLang="zh-CN" sz="2000" dirty="0"/>
              <a:t>&lt;&lt;"</a:t>
            </a:r>
            <a:r>
              <a:rPr lang="zh-CN" altLang="zh-CN" sz="2000" dirty="0"/>
              <a:t>修改之前：</a:t>
            </a:r>
            <a:r>
              <a:rPr lang="en-US" altLang="zh-CN" sz="2000" dirty="0"/>
              <a:t>"&lt;&lt;</a:t>
            </a:r>
            <a:r>
              <a:rPr lang="en-US" altLang="zh-CN" sz="2000" dirty="0" err="1"/>
              <a:t>endl</a:t>
            </a:r>
            <a:r>
              <a:rPr lang="en-US" altLang="zh-CN" sz="2000" dirty="0"/>
              <a:t>;</a:t>
            </a:r>
            <a:endParaRPr lang="zh-CN" altLang="zh-CN" sz="2000" dirty="0"/>
          </a:p>
          <a:p>
            <a:r>
              <a:rPr lang="en-US" altLang="zh-CN" sz="2000" dirty="0"/>
              <a:t>	</a:t>
            </a:r>
            <a:r>
              <a:rPr lang="en-US" altLang="zh-CN" sz="2000" dirty="0" err="1"/>
              <a:t>stu.Show_Student</a:t>
            </a:r>
            <a:r>
              <a:rPr lang="en-US" altLang="zh-CN" sz="2000" dirty="0"/>
              <a:t>();</a:t>
            </a:r>
            <a:endParaRPr lang="zh-CN" altLang="zh-CN" sz="2000" dirty="0"/>
          </a:p>
          <a:p>
            <a:r>
              <a:rPr lang="en-US" altLang="zh-CN" sz="2000" dirty="0"/>
              <a:t>	</a:t>
            </a:r>
            <a:r>
              <a:rPr lang="en-US" altLang="zh-CN" sz="2000" dirty="0" err="1">
                <a:solidFill>
                  <a:srgbClr val="FF0000"/>
                </a:solidFill>
              </a:rPr>
              <a:t>t.SetScore</a:t>
            </a:r>
            <a:r>
              <a:rPr lang="en-US" altLang="zh-CN" sz="2000" dirty="0">
                <a:solidFill>
                  <a:srgbClr val="FF0000"/>
                </a:solidFill>
              </a:rPr>
              <a:t>(stu,99);</a:t>
            </a:r>
            <a:endParaRPr lang="zh-CN" altLang="zh-CN" sz="2000" dirty="0">
              <a:solidFill>
                <a:srgbClr val="FF0000"/>
              </a:solidFill>
            </a:endParaRPr>
          </a:p>
          <a:p>
            <a:r>
              <a:rPr lang="en-US" altLang="zh-CN" sz="2000" dirty="0"/>
              <a:t>	</a:t>
            </a:r>
            <a:r>
              <a:rPr lang="en-US" altLang="zh-CN" sz="2000" dirty="0" err="1"/>
              <a:t>cout</a:t>
            </a:r>
            <a:r>
              <a:rPr lang="en-US" altLang="zh-CN" sz="2000" dirty="0"/>
              <a:t>&lt;&lt;"</a:t>
            </a:r>
            <a:r>
              <a:rPr lang="zh-CN" altLang="zh-CN" sz="2000" dirty="0"/>
              <a:t>修改之后：</a:t>
            </a:r>
            <a:r>
              <a:rPr lang="en-US" altLang="zh-CN" sz="2000" dirty="0"/>
              <a:t>"&lt;&lt;</a:t>
            </a:r>
            <a:r>
              <a:rPr lang="en-US" altLang="zh-CN" sz="2000" dirty="0" err="1"/>
              <a:t>endl</a:t>
            </a:r>
            <a:r>
              <a:rPr lang="en-US" altLang="zh-CN" sz="2000" dirty="0"/>
              <a:t>;</a:t>
            </a:r>
            <a:endParaRPr lang="zh-CN" altLang="zh-CN" sz="2000" dirty="0"/>
          </a:p>
          <a:p>
            <a:r>
              <a:rPr lang="en-US" altLang="zh-CN" sz="2000" dirty="0"/>
              <a:t>	</a:t>
            </a:r>
            <a:r>
              <a:rPr lang="en-US" altLang="zh-CN" sz="2000" dirty="0" err="1"/>
              <a:t>stu.Show_Student</a:t>
            </a:r>
            <a:r>
              <a:rPr lang="en-US" altLang="zh-CN" sz="2000" dirty="0"/>
              <a:t>();</a:t>
            </a:r>
            <a:endParaRPr lang="zh-CN" altLang="zh-CN" sz="2000" dirty="0"/>
          </a:p>
          <a:p>
            <a:r>
              <a:rPr lang="en-US" altLang="zh-CN" sz="2000" dirty="0"/>
              <a:t>	return 0;</a:t>
            </a:r>
            <a:endParaRPr lang="zh-CN" altLang="zh-CN" sz="2000" dirty="0"/>
          </a:p>
          <a:p>
            <a:r>
              <a:rPr lang="en-US" altLang="zh-CN" sz="2000" dirty="0"/>
              <a:t>}</a:t>
            </a:r>
            <a:endParaRPr lang="zh-CN" altLang="zh-CN" sz="2000" dirty="0"/>
          </a:p>
        </p:txBody>
      </p:sp>
      <p:sp>
        <p:nvSpPr>
          <p:cNvPr id="4" name="Rectangle 2"/>
          <p:cNvSpPr txBox="1">
            <a:spLocks noChangeArrowheads="1"/>
          </p:cNvSpPr>
          <p:nvPr/>
        </p:nvSpPr>
        <p:spPr bwMode="auto">
          <a:xfrm>
            <a:off x="5508104" y="2067694"/>
            <a:ext cx="3352800" cy="2667000"/>
          </a:xfrm>
          <a:prstGeom prst="rect">
            <a:avLst/>
          </a:prstGeom>
          <a:solidFill>
            <a:schemeClr val="accent5"/>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defRPr sz="32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defRPr sz="2000">
                <a:solidFill>
                  <a:schemeClr val="tx1"/>
                </a:solidFill>
                <a:latin typeface="+mn-lt"/>
                <a:ea typeface="+mn-ea"/>
              </a:defRPr>
            </a:lvl5pPr>
            <a:lvl6pPr marL="2514600" indent="-228600" algn="l" rtl="0" fontAlgn="base">
              <a:spcBef>
                <a:spcPct val="20000"/>
              </a:spcBef>
              <a:spcAft>
                <a:spcPct val="0"/>
              </a:spcAft>
              <a:defRPr sz="2000">
                <a:solidFill>
                  <a:schemeClr val="tx1"/>
                </a:solidFill>
                <a:latin typeface="+mn-lt"/>
                <a:ea typeface="+mn-ea"/>
              </a:defRPr>
            </a:lvl6pPr>
            <a:lvl7pPr marL="2971800" indent="-228600" algn="l" rtl="0" fontAlgn="base">
              <a:spcBef>
                <a:spcPct val="20000"/>
              </a:spcBef>
              <a:spcAft>
                <a:spcPct val="0"/>
              </a:spcAft>
              <a:defRPr sz="2000">
                <a:solidFill>
                  <a:schemeClr val="tx1"/>
                </a:solidFill>
                <a:latin typeface="+mn-lt"/>
                <a:ea typeface="+mn-ea"/>
              </a:defRPr>
            </a:lvl7pPr>
            <a:lvl8pPr marL="3429000" indent="-228600" algn="l" rtl="0" fontAlgn="base">
              <a:spcBef>
                <a:spcPct val="20000"/>
              </a:spcBef>
              <a:spcAft>
                <a:spcPct val="0"/>
              </a:spcAft>
              <a:defRPr sz="2000">
                <a:solidFill>
                  <a:schemeClr val="tx1"/>
                </a:solidFill>
                <a:latin typeface="+mn-lt"/>
                <a:ea typeface="+mn-ea"/>
              </a:defRPr>
            </a:lvl8pPr>
            <a:lvl9pPr marL="3886200" indent="-228600" algn="l" rtl="0" fontAlgn="base">
              <a:spcBef>
                <a:spcPct val="20000"/>
              </a:spcBef>
              <a:spcAft>
                <a:spcPct val="0"/>
              </a:spcAft>
              <a:defRPr sz="2000">
                <a:solidFill>
                  <a:schemeClr val="tx1"/>
                </a:solidFill>
                <a:latin typeface="+mn-lt"/>
                <a:ea typeface="+mn-ea"/>
              </a:defRPr>
            </a:lvl9pPr>
          </a:lstStyle>
          <a:p>
            <a:pPr>
              <a:defRPr/>
            </a:pPr>
            <a:r>
              <a:rPr lang="zh-CN" altLang="en-US" sz="2000" kern="0" dirty="0" smtClean="0"/>
              <a:t>运行结果：</a:t>
            </a:r>
            <a:endParaRPr lang="en-US" altLang="zh-CN" sz="2000" kern="0" dirty="0" smtClean="0"/>
          </a:p>
          <a:p>
            <a:pPr>
              <a:defRPr/>
            </a:pPr>
            <a:r>
              <a:rPr lang="en-US" altLang="zh-CN" sz="2000" dirty="0"/>
              <a:t> </a:t>
            </a:r>
            <a:r>
              <a:rPr lang="zh-CN" altLang="zh-CN" sz="2000" dirty="0" smtClean="0"/>
              <a:t>修改</a:t>
            </a:r>
            <a:r>
              <a:rPr lang="zh-CN" altLang="zh-CN" sz="2000" dirty="0"/>
              <a:t>之前：</a:t>
            </a:r>
          </a:p>
          <a:p>
            <a:pPr>
              <a:defRPr/>
            </a:pPr>
            <a:r>
              <a:rPr lang="en-US" altLang="zh-CN" sz="2000" dirty="0"/>
              <a:t>     </a:t>
            </a:r>
            <a:r>
              <a:rPr lang="en-US" altLang="zh-CN" sz="2000" dirty="0" err="1"/>
              <a:t>num</a:t>
            </a:r>
            <a:r>
              <a:rPr lang="en-US" altLang="zh-CN" sz="2000" dirty="0"/>
              <a:t>    name   score</a:t>
            </a:r>
            <a:endParaRPr lang="zh-CN" altLang="zh-CN" sz="2000" dirty="0"/>
          </a:p>
          <a:p>
            <a:pPr>
              <a:defRPr/>
            </a:pPr>
            <a:r>
              <a:rPr lang="en-US" altLang="zh-CN" sz="2000" dirty="0"/>
              <a:t>     x001    </a:t>
            </a:r>
            <a:r>
              <a:rPr lang="zh-CN" altLang="zh-CN" sz="2000" dirty="0"/>
              <a:t>王强</a:t>
            </a:r>
            <a:r>
              <a:rPr lang="en-US" altLang="zh-CN" sz="2000" dirty="0"/>
              <a:t>      88</a:t>
            </a:r>
            <a:endParaRPr lang="zh-CN" altLang="zh-CN" sz="2000" dirty="0"/>
          </a:p>
          <a:p>
            <a:pPr>
              <a:defRPr/>
            </a:pPr>
            <a:r>
              <a:rPr lang="zh-CN" altLang="zh-CN" sz="2000" dirty="0"/>
              <a:t>修改之后：</a:t>
            </a:r>
          </a:p>
          <a:p>
            <a:pPr>
              <a:defRPr/>
            </a:pPr>
            <a:r>
              <a:rPr lang="en-US" altLang="zh-CN" sz="2000" dirty="0"/>
              <a:t>     </a:t>
            </a:r>
            <a:r>
              <a:rPr lang="en-US" altLang="zh-CN" sz="2000" dirty="0" err="1"/>
              <a:t>num</a:t>
            </a:r>
            <a:r>
              <a:rPr lang="en-US" altLang="zh-CN" sz="2000" dirty="0"/>
              <a:t>    name   score</a:t>
            </a:r>
            <a:endParaRPr lang="zh-CN" altLang="zh-CN" sz="2000" dirty="0"/>
          </a:p>
          <a:p>
            <a:pPr>
              <a:defRPr/>
            </a:pPr>
            <a:r>
              <a:rPr lang="en-US" altLang="zh-CN" sz="2000" dirty="0"/>
              <a:t>     x001    </a:t>
            </a:r>
            <a:r>
              <a:rPr lang="zh-CN" altLang="zh-CN" sz="2000" dirty="0"/>
              <a:t>王强</a:t>
            </a:r>
            <a:r>
              <a:rPr lang="en-US" altLang="zh-CN" sz="2000" dirty="0"/>
              <a:t>      99</a:t>
            </a:r>
            <a:endParaRPr lang="zh-CN" altLang="zh-CN" sz="2000" dirty="0"/>
          </a:p>
        </p:txBody>
      </p:sp>
    </p:spTree>
    <p:extLst>
      <p:ext uri="{BB962C8B-B14F-4D97-AF65-F5344CB8AC3E}">
        <p14:creationId xmlns:p14="http://schemas.microsoft.com/office/powerpoint/2010/main" val="21162857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友元类</a:t>
            </a:r>
          </a:p>
        </p:txBody>
      </p:sp>
      <p:sp>
        <p:nvSpPr>
          <p:cNvPr id="5" name="Rectangle 2"/>
          <p:cNvSpPr txBox="1">
            <a:spLocks noChangeArrowheads="1"/>
          </p:cNvSpPr>
          <p:nvPr/>
        </p:nvSpPr>
        <p:spPr>
          <a:xfrm>
            <a:off x="395536" y="843558"/>
            <a:ext cx="8458200" cy="417646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ts val="3000"/>
              </a:lnSpc>
              <a:buClr>
                <a:srgbClr val="0070C0"/>
              </a:buClr>
              <a:buFont typeface="Wingdings" panose="05000000000000000000" pitchFamily="2" charset="2"/>
              <a:buChar char="n"/>
              <a:defRPr/>
            </a:pPr>
            <a:r>
              <a:rPr lang="zh-CN" altLang="zh-CN" sz="2400" dirty="0" smtClean="0"/>
              <a:t>需要注意</a:t>
            </a:r>
            <a:r>
              <a:rPr lang="zh-CN" altLang="en-US" sz="2400" dirty="0" smtClean="0"/>
              <a:t>：</a:t>
            </a:r>
            <a:endParaRPr lang="zh-CN" altLang="zh-CN" sz="2400" dirty="0" smtClean="0"/>
          </a:p>
          <a:p>
            <a:pPr marL="0" indent="0">
              <a:lnSpc>
                <a:spcPts val="3000"/>
              </a:lnSpc>
              <a:buClr>
                <a:srgbClr val="0070C0"/>
              </a:buClr>
              <a:buNone/>
              <a:defRPr/>
            </a:pPr>
            <a:r>
              <a:rPr lang="zh-CN" altLang="zh-CN" sz="2400" dirty="0" smtClean="0"/>
              <a:t>（</a:t>
            </a:r>
            <a:r>
              <a:rPr lang="en-US" altLang="zh-CN" sz="2400" dirty="0" smtClean="0"/>
              <a:t>1</a:t>
            </a:r>
            <a:r>
              <a:rPr lang="zh-CN" altLang="zh-CN" sz="2400" dirty="0" smtClean="0"/>
              <a:t>）友元关系具有单向性。如果声明类</a:t>
            </a:r>
            <a:r>
              <a:rPr lang="en-US" altLang="zh-CN" sz="2400" dirty="0" smtClean="0"/>
              <a:t>A</a:t>
            </a:r>
            <a:r>
              <a:rPr lang="zh-CN" altLang="zh-CN" sz="2400" dirty="0" smtClean="0"/>
              <a:t>是类</a:t>
            </a:r>
            <a:r>
              <a:rPr lang="en-US" altLang="zh-CN" sz="2400" dirty="0" smtClean="0"/>
              <a:t>B</a:t>
            </a:r>
            <a:r>
              <a:rPr lang="zh-CN" altLang="zh-CN" sz="2400" dirty="0" smtClean="0"/>
              <a:t>的友元，则类</a:t>
            </a:r>
            <a:r>
              <a:rPr lang="en-US" altLang="zh-CN" sz="2400" dirty="0" smtClean="0"/>
              <a:t>A</a:t>
            </a:r>
            <a:r>
              <a:rPr lang="zh-CN" altLang="zh-CN" sz="2400" dirty="0" smtClean="0"/>
              <a:t>的所有成员函数都将变成友元函数，都可以访问类</a:t>
            </a:r>
            <a:r>
              <a:rPr lang="en-US" altLang="zh-CN" sz="2400" dirty="0" smtClean="0"/>
              <a:t>B</a:t>
            </a:r>
            <a:r>
              <a:rPr lang="zh-CN" altLang="zh-CN" sz="2400" dirty="0" smtClean="0"/>
              <a:t>的所有成员，但类</a:t>
            </a:r>
            <a:r>
              <a:rPr lang="en-US" altLang="zh-CN" sz="2400" dirty="0" smtClean="0"/>
              <a:t>B</a:t>
            </a:r>
            <a:r>
              <a:rPr lang="zh-CN" altLang="zh-CN" sz="2400" dirty="0" smtClean="0"/>
              <a:t>的成员函数却不能访问类</a:t>
            </a:r>
            <a:r>
              <a:rPr lang="en-US" altLang="zh-CN" sz="2400" dirty="0" smtClean="0"/>
              <a:t>A</a:t>
            </a:r>
            <a:r>
              <a:rPr lang="zh-CN" altLang="zh-CN" sz="2400" dirty="0" smtClean="0"/>
              <a:t>的私有和保护成员。</a:t>
            </a:r>
          </a:p>
          <a:p>
            <a:pPr marL="0" indent="0">
              <a:lnSpc>
                <a:spcPts val="3000"/>
              </a:lnSpc>
              <a:buClr>
                <a:srgbClr val="0070C0"/>
              </a:buClr>
              <a:buNone/>
              <a:defRPr/>
            </a:pPr>
            <a:r>
              <a:rPr lang="zh-CN" altLang="zh-CN" sz="2400" dirty="0" smtClean="0"/>
              <a:t>（</a:t>
            </a:r>
            <a:r>
              <a:rPr lang="en-US" altLang="zh-CN" sz="2400" dirty="0" smtClean="0"/>
              <a:t>2</a:t>
            </a:r>
            <a:r>
              <a:rPr lang="zh-CN" altLang="zh-CN" sz="2400" dirty="0" smtClean="0"/>
              <a:t>）友元关系不具有传递性。如果类</a:t>
            </a:r>
            <a:r>
              <a:rPr lang="en-US" altLang="zh-CN" sz="2400" dirty="0" smtClean="0"/>
              <a:t>A</a:t>
            </a:r>
            <a:r>
              <a:rPr lang="zh-CN" altLang="zh-CN" sz="2400" dirty="0" smtClean="0"/>
              <a:t>是类</a:t>
            </a:r>
            <a:r>
              <a:rPr lang="en-US" altLang="zh-CN" sz="2400" dirty="0" smtClean="0"/>
              <a:t>B</a:t>
            </a:r>
            <a:r>
              <a:rPr lang="zh-CN" altLang="zh-CN" sz="2400" dirty="0" smtClean="0"/>
              <a:t>的友元，类</a:t>
            </a:r>
            <a:r>
              <a:rPr lang="en-US" altLang="zh-CN" sz="2400" dirty="0" smtClean="0"/>
              <a:t>B</a:t>
            </a:r>
            <a:r>
              <a:rPr lang="zh-CN" altLang="zh-CN" sz="2400" dirty="0" smtClean="0"/>
              <a:t>是类</a:t>
            </a:r>
            <a:r>
              <a:rPr lang="en-US" altLang="zh-CN" sz="2400" dirty="0" smtClean="0"/>
              <a:t>C</a:t>
            </a:r>
            <a:r>
              <a:rPr lang="zh-CN" altLang="zh-CN" sz="2400" dirty="0" smtClean="0"/>
              <a:t>的友元，类</a:t>
            </a:r>
            <a:r>
              <a:rPr lang="en-US" altLang="zh-CN" sz="2400" dirty="0" smtClean="0"/>
              <a:t>C</a:t>
            </a:r>
            <a:r>
              <a:rPr lang="zh-CN" altLang="zh-CN" sz="2400" dirty="0" smtClean="0"/>
              <a:t>和类</a:t>
            </a:r>
            <a:r>
              <a:rPr lang="en-US" altLang="zh-CN" sz="2400" dirty="0" smtClean="0"/>
              <a:t>A</a:t>
            </a:r>
            <a:r>
              <a:rPr lang="zh-CN" altLang="zh-CN" sz="2400" dirty="0" smtClean="0"/>
              <a:t>之间如果没有声明，就没有任何友元关系，不能进行数据共享。</a:t>
            </a:r>
          </a:p>
          <a:p>
            <a:pPr marL="0" indent="0">
              <a:lnSpc>
                <a:spcPts val="3000"/>
              </a:lnSpc>
              <a:buClr>
                <a:srgbClr val="0070C0"/>
              </a:buClr>
              <a:buNone/>
              <a:defRPr/>
            </a:pPr>
            <a:r>
              <a:rPr lang="zh-CN" altLang="zh-CN" sz="2400" dirty="0" smtClean="0"/>
              <a:t>（</a:t>
            </a:r>
            <a:r>
              <a:rPr lang="en-US" altLang="zh-CN" sz="2400" dirty="0" smtClean="0"/>
              <a:t>3</a:t>
            </a:r>
            <a:r>
              <a:rPr lang="zh-CN" altLang="zh-CN" sz="2400" dirty="0" smtClean="0"/>
              <a:t>）友元的提出方便了程序的编写，但是却破坏了数据的封装和隐蔽，应该尽量减少友元的使用。</a:t>
            </a:r>
            <a:endParaRPr lang="zh-CN" altLang="zh-CN" sz="2400" dirty="0"/>
          </a:p>
        </p:txBody>
      </p:sp>
    </p:spTree>
    <p:extLst>
      <p:ext uri="{BB962C8B-B14F-4D97-AF65-F5344CB8AC3E}">
        <p14:creationId xmlns:p14="http://schemas.microsoft.com/office/powerpoint/2010/main" val="203069505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9508" y="284309"/>
              <a:ext cx="600514"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4.3</a:t>
              </a:r>
            </a:p>
          </p:txBody>
        </p:sp>
      </p:grpSp>
      <p:sp>
        <p:nvSpPr>
          <p:cNvPr id="49" name="TextBox 48"/>
          <p:cNvSpPr txBox="1"/>
          <p:nvPr/>
        </p:nvSpPr>
        <p:spPr>
          <a:xfrm>
            <a:off x="2918337" y="2231018"/>
            <a:ext cx="5818505" cy="1176020"/>
          </a:xfrm>
          <a:prstGeom prst="rect">
            <a:avLst/>
          </a:prstGeom>
          <a:noFill/>
        </p:spPr>
        <p:txBody>
          <a:bodyPr wrap="square" lIns="68584" tIns="34291" rIns="68584" bIns="34291" rtlCol="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zh-CN" sz="36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类的作用域和对象的生存期</a:t>
            </a:r>
            <a:endParaRPr kumimoji="0" lang="zh-CN" altLang="zh-CN" sz="36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a:p>
            <a:pPr marL="0" marR="0" lvl="0" indent="0" algn="l" defTabSz="914400" rtl="0" eaLnBrk="1" fontAlgn="auto" latinLnBrk="0" hangingPunct="1">
              <a:lnSpc>
                <a:spcPct val="100000"/>
              </a:lnSpc>
              <a:spcBef>
                <a:spcPct val="0"/>
              </a:spcBef>
              <a:spcAft>
                <a:spcPts val="0"/>
              </a:spcAft>
              <a:buClrTx/>
              <a:buSzTx/>
              <a:buFontTx/>
              <a:buNone/>
              <a:defRPr/>
            </a:pPr>
            <a:endParaRPr kumimoji="0" lang="zh-CN" altLang="zh-CN" sz="3600" b="1"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j-cs"/>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4.3.1 </a:t>
            </a:r>
            <a:r>
              <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类的作用域</a:t>
            </a:r>
          </a:p>
        </p:txBody>
      </p:sp>
      <p:sp>
        <p:nvSpPr>
          <p:cNvPr id="2" name="文本框 1"/>
          <p:cNvSpPr txBox="1"/>
          <p:nvPr/>
        </p:nvSpPr>
        <p:spPr>
          <a:xfrm>
            <a:off x="683568" y="1059582"/>
            <a:ext cx="7668260" cy="1828193"/>
          </a:xfrm>
          <a:prstGeom prst="rect">
            <a:avLst/>
          </a:prstGeom>
          <a:noFill/>
        </p:spPr>
        <p:txBody>
          <a:bodyPr wrap="square" rtlCol="0">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400" b="1" noProof="0" dirty="0">
                <a:ln>
                  <a:noFill/>
                </a:ln>
                <a:effectLst/>
                <a:uLnTx/>
                <a:uFillTx/>
                <a:latin typeface="仿宋" panose="02010609060101010101" pitchFamily="49" charset="-122"/>
                <a:ea typeface="仿宋" panose="02010609060101010101" pitchFamily="49" charset="-122"/>
                <a:sym typeface="+mn-ea"/>
              </a:rPr>
              <a:t>作用域是指一个标识符的有效范围。</a:t>
            </a:r>
            <a:endParaRPr kumimoji="0" lang="en-US"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400" b="1" noProof="0" dirty="0">
                <a:ln>
                  <a:noFill/>
                </a:ln>
                <a:effectLst/>
                <a:uLnTx/>
                <a:uFillTx/>
                <a:latin typeface="仿宋" panose="02010609060101010101" pitchFamily="49" charset="-122"/>
                <a:ea typeface="仿宋" panose="02010609060101010101" pitchFamily="49" charset="-122"/>
                <a:sym typeface="+mn-ea"/>
              </a:rPr>
              <a:t>     C++</a:t>
            </a:r>
            <a:r>
              <a:rPr lang="zh-CN" altLang="zh-CN" sz="2400" b="1" noProof="0" dirty="0">
                <a:ln>
                  <a:noFill/>
                </a:ln>
                <a:effectLst/>
                <a:uLnTx/>
                <a:uFillTx/>
                <a:latin typeface="仿宋" panose="02010609060101010101" pitchFamily="49" charset="-122"/>
                <a:ea typeface="仿宋" panose="02010609060101010101" pitchFamily="49" charset="-122"/>
                <a:sym typeface="+mn-ea"/>
              </a:rPr>
              <a:t>中标识符的作用域有函数作用域、块作用域、类作用域和文件作用域。</a:t>
            </a:r>
            <a:endPar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4.3.1 </a:t>
            </a:r>
            <a:r>
              <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类的作用域</a:t>
            </a:r>
          </a:p>
        </p:txBody>
      </p:sp>
      <p:sp>
        <p:nvSpPr>
          <p:cNvPr id="2" name="文本框 1"/>
          <p:cNvSpPr txBox="1"/>
          <p:nvPr/>
        </p:nvSpPr>
        <p:spPr>
          <a:xfrm>
            <a:off x="755576" y="1059582"/>
            <a:ext cx="7668260" cy="3416320"/>
          </a:xfrm>
          <a:prstGeom prst="rect">
            <a:avLst/>
          </a:prstGeom>
          <a:noFill/>
        </p:spPr>
        <p:txBody>
          <a:bodyPr wrap="square" rtlCol="0">
            <a:spAutoFit/>
          </a:bodyPr>
          <a:lstStyle/>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类的作用域是指在类的定义中由一对花括号所括起来的部分，包括数据成员和成员函数。</a:t>
            </a:r>
            <a:endParaRPr lang="zh-CN"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在类的作用域中，类中的成员函数可以不受限制的访问本类的成员（数据成员和成员函数）。</a:t>
            </a:r>
            <a:endParaRPr lang="en-US"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在类的作用域之外，类的成员通过对象的句柄引用，句柄可以是对象名、对象引用或对象指针。</a:t>
            </a:r>
            <a:endPar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4.3.1 </a:t>
            </a:r>
            <a:r>
              <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类的作用域</a:t>
            </a:r>
          </a:p>
        </p:txBody>
      </p:sp>
      <p:sp>
        <p:nvSpPr>
          <p:cNvPr id="2" name="文本框 1"/>
          <p:cNvSpPr txBox="1"/>
          <p:nvPr/>
        </p:nvSpPr>
        <p:spPr>
          <a:xfrm>
            <a:off x="611560" y="1059582"/>
            <a:ext cx="7992888" cy="3785652"/>
          </a:xfrm>
          <a:prstGeom prst="rect">
            <a:avLst/>
          </a:prstGeom>
          <a:noFill/>
        </p:spPr>
        <p:txBody>
          <a:bodyPr wrap="square" rtlCol="0">
            <a:spAutoFit/>
          </a:bodyPr>
          <a:lstStyle/>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在类的成员函数中定义的标识符有函数作用域。如果类的成员函数中定义了与类作用域内变量同名的另一个变量，那么在函数作用域内，函数作用域内的变量将隐藏类作用域内的变量。要在函数中访问这种被隐藏的类作用域变量，就需要在其前面添加类名和作用域运算符（</a:t>
            </a:r>
            <a:r>
              <a:rPr lang="en-US" altLang="zh-CN" sz="2000" b="1" dirty="0">
                <a:latin typeface="仿宋" panose="02010609060101010101" pitchFamily="49" charset="-122"/>
                <a:ea typeface="仿宋" panose="02010609060101010101" pitchFamily="49" charset="-122"/>
                <a:sym typeface="+mn-ea"/>
              </a:rPr>
              <a:t>::</a:t>
            </a:r>
            <a:r>
              <a:rPr lang="zh-CN" altLang="zh-CN" sz="2000" b="1" dirty="0">
                <a:latin typeface="仿宋" panose="02010609060101010101" pitchFamily="49" charset="-122"/>
                <a:ea typeface="仿宋" panose="02010609060101010101" pitchFamily="49" charset="-122"/>
                <a:sym typeface="+mn-ea"/>
              </a:rPr>
              <a:t>）。</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圆点成员选择运算符（</a:t>
            </a:r>
            <a:r>
              <a:rPr lang="en-US" altLang="zh-CN" sz="2000" b="1" dirty="0">
                <a:latin typeface="仿宋" panose="02010609060101010101" pitchFamily="49" charset="-122"/>
                <a:ea typeface="仿宋" panose="02010609060101010101" pitchFamily="49" charset="-122"/>
                <a:sym typeface="+mn-ea"/>
              </a:rPr>
              <a:t>.</a:t>
            </a:r>
            <a:r>
              <a:rPr lang="zh-CN" altLang="zh-CN" sz="2000" b="1" dirty="0">
                <a:latin typeface="仿宋" panose="02010609060101010101" pitchFamily="49" charset="-122"/>
                <a:ea typeface="仿宋" panose="02010609060101010101" pitchFamily="49" charset="-122"/>
                <a:sym typeface="+mn-ea"/>
              </a:rPr>
              <a:t>）与对象名或对象引用结合使用，即可访问对象成员。箭头成员选择运算符（</a:t>
            </a:r>
            <a:r>
              <a:rPr lang="en-US" altLang="zh-CN" sz="2000" b="1" dirty="0">
                <a:latin typeface="仿宋" panose="02010609060101010101" pitchFamily="49" charset="-122"/>
                <a:ea typeface="仿宋" panose="02010609060101010101" pitchFamily="49" charset="-122"/>
                <a:sym typeface="+mn-ea"/>
              </a:rPr>
              <a:t>-&gt;</a:t>
            </a:r>
            <a:r>
              <a:rPr lang="zh-CN" altLang="zh-CN" sz="2000" b="1" dirty="0">
                <a:latin typeface="仿宋" panose="02010609060101010101" pitchFamily="49" charset="-122"/>
                <a:ea typeface="仿宋" panose="02010609060101010101" pitchFamily="49" charset="-122"/>
                <a:sym typeface="+mn-ea"/>
              </a:rPr>
              <a:t>）与对象指针结合使用，也可访问对象成员。</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4.3.1 </a:t>
            </a:r>
            <a:r>
              <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类的作用域</a:t>
            </a:r>
          </a:p>
        </p:txBody>
      </p:sp>
      <p:sp>
        <p:nvSpPr>
          <p:cNvPr id="2" name="文本框 1"/>
          <p:cNvSpPr txBox="1"/>
          <p:nvPr/>
        </p:nvSpPr>
        <p:spPr>
          <a:xfrm>
            <a:off x="539552" y="711517"/>
            <a:ext cx="8281035" cy="3711785"/>
          </a:xfrm>
          <a:prstGeom prst="rect">
            <a:avLst/>
          </a:prstGeom>
          <a:noFill/>
        </p:spPr>
        <p:txBody>
          <a:bodyPr wrap="square" rtlCol="0">
            <a:spAutoFit/>
          </a:bodyPr>
          <a:lstStyle/>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zh-CN" altLang="zh-CN" sz="2000" noProof="0" dirty="0">
                <a:ln>
                  <a:noFill/>
                </a:ln>
                <a:effectLst/>
                <a:uLnTx/>
                <a:uFillTx/>
                <a:sym typeface="+mn-ea"/>
              </a:rPr>
              <a:t>【</a:t>
            </a:r>
            <a:r>
              <a:rPr lang="zh-CN" altLang="zh-CN" sz="2400" b="1" noProof="0" dirty="0">
                <a:ln>
                  <a:noFill/>
                </a:ln>
                <a:effectLst/>
                <a:uLnTx/>
                <a:uFillTx/>
                <a:latin typeface="仿宋" panose="02010609060101010101" pitchFamily="49" charset="-122"/>
                <a:ea typeface="仿宋" panose="02010609060101010101" pitchFamily="49" charset="-122"/>
                <a:sym typeface="+mn-ea"/>
              </a:rPr>
              <a:t>例</a:t>
            </a:r>
            <a:r>
              <a:rPr lang="en-US" altLang="zh-CN" sz="2400" b="1" noProof="0" dirty="0" smtClean="0">
                <a:ln>
                  <a:noFill/>
                </a:ln>
                <a:effectLst/>
                <a:uLnTx/>
                <a:uFillTx/>
                <a:latin typeface="仿宋" panose="02010609060101010101" pitchFamily="49" charset="-122"/>
                <a:ea typeface="仿宋" panose="02010609060101010101" pitchFamily="49" charset="-122"/>
                <a:sym typeface="+mn-ea"/>
              </a:rPr>
              <a:t>4-12</a:t>
            </a:r>
            <a:r>
              <a:rPr lang="zh-CN" altLang="zh-CN" sz="2400" b="1" noProof="0" dirty="0" smtClean="0">
                <a:ln>
                  <a:noFill/>
                </a:ln>
                <a:effectLst/>
                <a:uLnTx/>
                <a:uFillTx/>
                <a:latin typeface="仿宋" panose="02010609060101010101" pitchFamily="49" charset="-122"/>
                <a:ea typeface="仿宋" panose="02010609060101010101" pitchFamily="49" charset="-122"/>
                <a:sym typeface="+mn-ea"/>
              </a:rPr>
              <a:t>】</a:t>
            </a:r>
            <a:r>
              <a:rPr lang="zh-CN" altLang="zh-CN" sz="2400" b="1" noProof="0" dirty="0">
                <a:ln>
                  <a:noFill/>
                </a:ln>
                <a:effectLst/>
                <a:uLnTx/>
                <a:uFillTx/>
                <a:latin typeface="仿宋" panose="02010609060101010101" pitchFamily="49" charset="-122"/>
                <a:ea typeface="仿宋" panose="02010609060101010101" pitchFamily="49" charset="-122"/>
                <a:sym typeface="+mn-ea"/>
              </a:rPr>
              <a:t>类的作用域应用举例。</a:t>
            </a:r>
            <a:endParaRPr kumimoji="0" lang="zh-CN"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class </a:t>
            </a:r>
            <a:r>
              <a:rPr lang="nb-NO" altLang="zh-CN" b="1" noProof="0" dirty="0" smtClean="0">
                <a:ln>
                  <a:noFill/>
                </a:ln>
                <a:effectLst/>
                <a:uLnTx/>
                <a:uFillTx/>
                <a:latin typeface="+mn-ea"/>
                <a:sym typeface="+mn-ea"/>
              </a:rPr>
              <a:t>Count{</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public:</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int x;</a:t>
            </a: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void Calcute(int x){</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a:t>
            </a:r>
            <a:r>
              <a:rPr lang="nb-NO" altLang="zh-CN" b="1" noProof="0" dirty="0" smtClean="0">
                <a:ln>
                  <a:noFill/>
                </a:ln>
                <a:effectLst/>
                <a:uLnTx/>
                <a:uFillTx/>
                <a:latin typeface="+mn-ea"/>
                <a:sym typeface="+mn-ea"/>
              </a:rPr>
              <a:t>    </a:t>
            </a:r>
            <a:r>
              <a:rPr lang="nb-NO" altLang="zh-CN" b="1" noProof="0" dirty="0">
                <a:ln>
                  <a:noFill/>
                </a:ln>
                <a:effectLst/>
                <a:uLnTx/>
                <a:uFillTx/>
                <a:latin typeface="+mn-ea"/>
                <a:sym typeface="+mn-ea"/>
              </a:rPr>
              <a:t>int y;</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a:t>
            </a:r>
            <a:r>
              <a:rPr lang="nb-NO" altLang="zh-CN" b="1" noProof="0" dirty="0" smtClean="0">
                <a:ln>
                  <a:noFill/>
                </a:ln>
                <a:effectLst/>
                <a:uLnTx/>
                <a:uFillTx/>
                <a:latin typeface="+mn-ea"/>
                <a:sym typeface="+mn-ea"/>
              </a:rPr>
              <a:t>    </a:t>
            </a:r>
            <a:r>
              <a:rPr lang="nb-NO" altLang="zh-CN" b="1" noProof="0" dirty="0">
                <a:ln>
                  <a:noFill/>
                </a:ln>
                <a:effectLst/>
                <a:uLnTx/>
                <a:uFillTx/>
                <a:latin typeface="+mn-ea"/>
                <a:sym typeface="+mn-ea"/>
              </a:rPr>
              <a:t>y=x+2;   </a:t>
            </a:r>
            <a:r>
              <a:rPr lang="nb-NO" altLang="zh-CN" b="1" i="1" noProof="0" dirty="0">
                <a:ln>
                  <a:noFill/>
                </a:ln>
                <a:effectLst/>
                <a:uLnTx/>
                <a:uFillTx/>
                <a:latin typeface="+mn-ea"/>
                <a:sym typeface="+mn-ea"/>
              </a:rPr>
              <a:t>//</a:t>
            </a:r>
            <a:r>
              <a:rPr lang="zh-CN" altLang="zh-CN" sz="1400" b="1" i="1" noProof="0" dirty="0">
                <a:ln>
                  <a:noFill/>
                </a:ln>
                <a:effectLst/>
                <a:uLnTx/>
                <a:uFillTx/>
                <a:latin typeface="+mn-ea"/>
                <a:sym typeface="+mn-ea"/>
              </a:rPr>
              <a:t>形参</a:t>
            </a:r>
            <a:r>
              <a:rPr lang="nb-NO" altLang="zh-CN" sz="1400" b="1" i="1" noProof="0" dirty="0">
                <a:ln>
                  <a:noFill/>
                </a:ln>
                <a:effectLst/>
                <a:uLnTx/>
                <a:uFillTx/>
                <a:latin typeface="+mn-ea"/>
                <a:sym typeface="+mn-ea"/>
              </a:rPr>
              <a:t>x</a:t>
            </a:r>
            <a:r>
              <a:rPr lang="zh-CN" altLang="zh-CN" sz="1400" b="1" i="1" noProof="0" dirty="0">
                <a:ln>
                  <a:noFill/>
                </a:ln>
                <a:effectLst/>
                <a:uLnTx/>
                <a:uFillTx/>
                <a:latin typeface="+mn-ea"/>
                <a:sym typeface="+mn-ea"/>
              </a:rPr>
              <a:t>与类的数据成员</a:t>
            </a:r>
            <a:r>
              <a:rPr lang="nb-NO" altLang="zh-CN" sz="1400" b="1" i="1" noProof="0" dirty="0">
                <a:ln>
                  <a:noFill/>
                </a:ln>
                <a:effectLst/>
                <a:uLnTx/>
                <a:uFillTx/>
                <a:latin typeface="+mn-ea"/>
                <a:sym typeface="+mn-ea"/>
              </a:rPr>
              <a:t>x</a:t>
            </a:r>
            <a:r>
              <a:rPr lang="zh-CN" altLang="zh-CN" sz="1400" b="1" i="1" noProof="0" dirty="0">
                <a:ln>
                  <a:noFill/>
                </a:ln>
                <a:effectLst/>
                <a:uLnTx/>
                <a:uFillTx/>
                <a:latin typeface="+mn-ea"/>
                <a:sym typeface="+mn-ea"/>
              </a:rPr>
              <a:t>同名，因此在函数中，类的数据成员被隐藏</a:t>
            </a:r>
            <a:endParaRPr kumimoji="0" lang="zh-CN" altLang="zh-CN" sz="1400"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a:t>
            </a:r>
            <a:r>
              <a:rPr lang="nb-NO" altLang="zh-CN" b="1" noProof="0" dirty="0" smtClean="0">
                <a:ln>
                  <a:noFill/>
                </a:ln>
                <a:effectLst/>
                <a:uLnTx/>
                <a:uFillTx/>
                <a:latin typeface="+mn-ea"/>
                <a:sym typeface="+mn-ea"/>
              </a:rPr>
              <a:t>Count</a:t>
            </a:r>
            <a:r>
              <a:rPr lang="nb-NO" altLang="zh-CN" b="1" noProof="0" dirty="0">
                <a:ln>
                  <a:noFill/>
                </a:ln>
                <a:effectLst/>
                <a:uLnTx/>
                <a:uFillTx/>
                <a:latin typeface="+mn-ea"/>
                <a:sym typeface="+mn-ea"/>
              </a:rPr>
              <a:t>::x =y*2;    </a:t>
            </a:r>
            <a:r>
              <a:rPr lang="nb-NO" altLang="zh-CN" b="1" i="1" noProof="0" dirty="0">
                <a:ln>
                  <a:noFill/>
                </a:ln>
                <a:effectLst/>
                <a:uLnTx/>
                <a:uFillTx/>
                <a:latin typeface="+mn-ea"/>
                <a:sym typeface="+mn-ea"/>
              </a:rPr>
              <a:t>//</a:t>
            </a:r>
            <a:r>
              <a:rPr lang="zh-CN" altLang="zh-CN" sz="1600" b="1" i="1" noProof="0" dirty="0">
                <a:ln>
                  <a:noFill/>
                </a:ln>
                <a:effectLst/>
                <a:uLnTx/>
                <a:uFillTx/>
                <a:latin typeface="+mn-ea"/>
                <a:sym typeface="+mn-ea"/>
              </a:rPr>
              <a:t>由于类的数据成员</a:t>
            </a:r>
            <a:r>
              <a:rPr lang="nb-NO" altLang="zh-CN" sz="1600" b="1" i="1" noProof="0" dirty="0">
                <a:ln>
                  <a:noFill/>
                </a:ln>
                <a:effectLst/>
                <a:uLnTx/>
                <a:uFillTx/>
                <a:latin typeface="+mn-ea"/>
                <a:sym typeface="+mn-ea"/>
              </a:rPr>
              <a:t>x</a:t>
            </a:r>
            <a:r>
              <a:rPr lang="zh-CN" altLang="zh-CN" sz="1600" b="1" i="1" noProof="0" dirty="0">
                <a:ln>
                  <a:noFill/>
                </a:ln>
                <a:effectLst/>
                <a:uLnTx/>
                <a:uFillTx/>
                <a:latin typeface="+mn-ea"/>
                <a:sym typeface="+mn-ea"/>
              </a:rPr>
              <a:t>被隐藏，要访问它需类作用符</a:t>
            </a:r>
            <a:endParaRPr kumimoji="0" lang="zh-CN" altLang="zh-CN" sz="1600"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void print() {</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cout&lt;&lt;x&lt;&lt;endl;</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a:t>
            </a:r>
            <a:endParaRPr lang="zh-CN" altLang="zh-CN" b="1" noProof="0" dirty="0">
              <a:ln>
                <a:noFill/>
              </a:ln>
              <a:solidFill>
                <a:srgbClr val="FF0000"/>
              </a:solidFill>
              <a:effectLst/>
              <a:uLnTx/>
              <a:uFillTx/>
              <a:latin typeface="+mn-ea"/>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en-GB"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4.1 </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类的静态成员</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grpSp>
        <p:nvGrpSpPr>
          <p:cNvPr id="12290" name="Group 24"/>
          <p:cNvGrpSpPr/>
          <p:nvPr/>
        </p:nvGrpSpPr>
        <p:grpSpPr>
          <a:xfrm>
            <a:off x="1567815" y="1098550"/>
            <a:ext cx="5880100" cy="3790950"/>
            <a:chOff x="3705" y="3122"/>
            <a:chExt cx="2041" cy="1154"/>
          </a:xfrm>
        </p:grpSpPr>
        <p:sp>
          <p:nvSpPr>
            <p:cNvPr id="12294" name="Oval 6"/>
            <p:cNvSpPr/>
            <p:nvPr/>
          </p:nvSpPr>
          <p:spPr>
            <a:xfrm>
              <a:off x="3747" y="3456"/>
              <a:ext cx="588" cy="211"/>
            </a:xfrm>
            <a:prstGeom prst="ellipse">
              <a:avLst/>
            </a:prstGeom>
            <a:solidFill>
              <a:srgbClr val="969696"/>
            </a:solidFill>
            <a:ln w="9525" cap="flat" cmpd="sng">
              <a:prstDash val="solid"/>
              <a:headEnd type="none" w="med" len="med"/>
              <a:tailEnd type="none" w="med" len="med"/>
            </a:ln>
            <a:scene3d>
              <a:camera prst="legacyPerspectiveBottom">
                <a:rot lat="0" lon="0" rev="0"/>
              </a:camera>
              <a:lightRig rig="legacyFlat3" dir="t"/>
            </a:scene3d>
            <a:sp3d extrusionH="887400" prstMaterial="legacyMatte">
              <a:bevelT w="13500" h="13500" prst="angle"/>
              <a:bevelB w="13500" h="13500" prst="angle"/>
              <a:extrusionClr>
                <a:srgbClr val="969696"/>
              </a:extrusionClr>
            </a:sp3d>
          </p:spPr>
          <p:txBody>
            <a:bodyPr lIns="74066" tIns="37033" rIns="74066" bIns="37033" anchor="ctr">
              <a:flatTx/>
            </a:bodyPr>
            <a:lstStyle/>
            <a:p>
              <a:pPr algn="ctr"/>
              <a:endParaRPr lang="en-US" altLang="zh-CN" sz="1900" dirty="0">
                <a:solidFill>
                  <a:srgbClr val="CC0066"/>
                </a:solidFill>
                <a:latin typeface="Times New Roman" panose="02020603050405020304" charset="0"/>
              </a:endParaRPr>
            </a:p>
            <a:p>
              <a:pPr algn="ctr"/>
              <a:endParaRPr lang="en-US" altLang="zh-CN" dirty="0">
                <a:latin typeface="Arial" panose="020B0604020202020204" pitchFamily="34" charset="0"/>
              </a:endParaRPr>
            </a:p>
          </p:txBody>
        </p:sp>
        <p:sp>
          <p:nvSpPr>
            <p:cNvPr id="12295" name="Text Box 7"/>
            <p:cNvSpPr txBox="1"/>
            <p:nvPr/>
          </p:nvSpPr>
          <p:spPr>
            <a:xfrm>
              <a:off x="3756" y="3246"/>
              <a:ext cx="327" cy="161"/>
            </a:xfrm>
            <a:prstGeom prst="rect">
              <a:avLst/>
            </a:prstGeom>
            <a:noFill/>
            <a:ln w="9525">
              <a:noFill/>
            </a:ln>
          </p:spPr>
          <p:txBody>
            <a:bodyPr lIns="74066" tIns="37033" rIns="74066" bIns="37033"/>
            <a:lstStyle/>
            <a:p>
              <a:pPr algn="just"/>
              <a:r>
                <a:rPr lang="zh-CN" altLang="en-US" sz="2000" b="1" dirty="0">
                  <a:latin typeface="仿宋" panose="02010609060101010101" pitchFamily="49" charset="-122"/>
                  <a:ea typeface="仿宋" panose="02010609060101010101" pitchFamily="49" charset="-122"/>
                </a:rPr>
                <a:t>对象</a:t>
              </a:r>
              <a:r>
                <a:rPr lang="en-US" altLang="zh-CN" sz="2000" b="1" dirty="0">
                  <a:latin typeface="仿宋" panose="02010609060101010101" pitchFamily="49" charset="-122"/>
                  <a:ea typeface="仿宋" panose="02010609060101010101" pitchFamily="49" charset="-122"/>
                </a:rPr>
                <a:t>1</a:t>
              </a:r>
            </a:p>
          </p:txBody>
        </p:sp>
        <p:sp>
          <p:nvSpPr>
            <p:cNvPr id="12296" name="Oval 8"/>
            <p:cNvSpPr/>
            <p:nvPr/>
          </p:nvSpPr>
          <p:spPr>
            <a:xfrm>
              <a:off x="3781" y="3481"/>
              <a:ext cx="521" cy="183"/>
            </a:xfrm>
            <a:prstGeom prst="ellipse">
              <a:avLst/>
            </a:prstGeom>
            <a:solidFill>
              <a:srgbClr val="C0C0C0"/>
            </a:solidFill>
            <a:ln w="9525" cap="flat" cmpd="sng">
              <a:solidFill>
                <a:srgbClr val="FFFFCC"/>
              </a:solidFill>
              <a:prstDash val="solid"/>
              <a:headEnd type="none" w="med" len="med"/>
              <a:tailEnd type="none" w="med" len="med"/>
            </a:ln>
          </p:spPr>
          <p:txBody>
            <a:bodyPr lIns="74066" tIns="37033" rIns="74066" bIns="37033" anchor="ctr"/>
            <a:lstStyle/>
            <a:p>
              <a:pPr algn="ctr"/>
              <a:r>
                <a:rPr lang="zh-CN" altLang="en-US" b="1" dirty="0">
                  <a:latin typeface="仿宋" panose="02010609060101010101" pitchFamily="49" charset="-122"/>
                  <a:ea typeface="仿宋" panose="02010609060101010101" pitchFamily="49" charset="-122"/>
                </a:rPr>
                <a:t>非静态数据</a:t>
              </a:r>
            </a:p>
          </p:txBody>
        </p:sp>
        <p:grpSp>
          <p:nvGrpSpPr>
            <p:cNvPr id="12297" name="Group 9"/>
            <p:cNvGrpSpPr/>
            <p:nvPr/>
          </p:nvGrpSpPr>
          <p:grpSpPr>
            <a:xfrm>
              <a:off x="4377" y="3754"/>
              <a:ext cx="613" cy="359"/>
              <a:chOff x="4683" y="5979"/>
              <a:chExt cx="1575" cy="1147"/>
            </a:xfrm>
          </p:grpSpPr>
          <p:grpSp>
            <p:nvGrpSpPr>
              <p:cNvPr id="12306" name="Group 10"/>
              <p:cNvGrpSpPr/>
              <p:nvPr/>
            </p:nvGrpSpPr>
            <p:grpSpPr>
              <a:xfrm>
                <a:off x="4683" y="6041"/>
                <a:ext cx="1575" cy="1085"/>
                <a:chOff x="4683" y="6041"/>
                <a:chExt cx="1575" cy="1085"/>
              </a:xfrm>
            </p:grpSpPr>
            <p:sp>
              <p:nvSpPr>
                <p:cNvPr id="12308" name="Rectangle 11"/>
                <p:cNvSpPr/>
                <p:nvPr/>
              </p:nvSpPr>
              <p:spPr>
                <a:xfrm>
                  <a:off x="4683" y="6041"/>
                  <a:ext cx="1575" cy="1085"/>
                </a:xfrm>
                <a:prstGeom prst="rect">
                  <a:avLst/>
                </a:prstGeom>
                <a:gradFill rotWithShape="1">
                  <a:gsLst>
                    <a:gs pos="0">
                      <a:srgbClr val="454545"/>
                    </a:gs>
                    <a:gs pos="50000">
                      <a:srgbClr val="969696"/>
                    </a:gs>
                    <a:gs pos="100000">
                      <a:srgbClr val="454545"/>
                    </a:gs>
                  </a:gsLst>
                  <a:lin ang="0" scaled="1"/>
                  <a:tileRect/>
                </a:gradFill>
                <a:ln w="12700">
                  <a:noFill/>
                </a:ln>
              </p:spPr>
              <p:txBody>
                <a:bodyPr anchor="ctr"/>
                <a:lstStyle/>
                <a:p>
                  <a:endParaRPr lang="zh-CN" altLang="en-US" dirty="0">
                    <a:latin typeface="Arial" panose="020B0604020202020204" pitchFamily="34" charset="0"/>
                  </a:endParaRPr>
                </a:p>
              </p:txBody>
            </p:sp>
            <p:sp>
              <p:nvSpPr>
                <p:cNvPr id="12309" name="Oval 12"/>
                <p:cNvSpPr/>
                <p:nvPr/>
              </p:nvSpPr>
              <p:spPr>
                <a:xfrm>
                  <a:off x="4785" y="6351"/>
                  <a:ext cx="1304" cy="583"/>
                </a:xfrm>
                <a:prstGeom prst="ellipse">
                  <a:avLst/>
                </a:prstGeom>
                <a:solidFill>
                  <a:srgbClr val="C0C0C0"/>
                </a:solidFill>
                <a:ln w="9525">
                  <a:noFill/>
                </a:ln>
              </p:spPr>
              <p:txBody>
                <a:bodyPr lIns="74066" tIns="37033" rIns="74066" bIns="37033" anchor="ctr"/>
                <a:lstStyle/>
                <a:p>
                  <a:pPr algn="ctr"/>
                  <a:r>
                    <a:rPr lang="zh-CN" altLang="en-US" b="1" dirty="0">
                      <a:latin typeface="仿宋" panose="02010609060101010101" pitchFamily="49" charset="-122"/>
                      <a:ea typeface="仿宋" panose="02010609060101010101" pitchFamily="49" charset="-122"/>
                    </a:rPr>
                    <a:t>静态</a:t>
                  </a:r>
                  <a:endParaRPr lang="en-US" altLang="zh-CN" b="1" dirty="0">
                    <a:latin typeface="仿宋" panose="02010609060101010101" pitchFamily="49" charset="-122"/>
                    <a:ea typeface="仿宋" panose="02010609060101010101" pitchFamily="49" charset="-122"/>
                  </a:endParaRPr>
                </a:p>
                <a:p>
                  <a:pPr algn="ctr"/>
                  <a:r>
                    <a:rPr lang="zh-CN" altLang="en-US" b="1" dirty="0">
                      <a:latin typeface="仿宋" panose="02010609060101010101" pitchFamily="49" charset="-122"/>
                      <a:ea typeface="仿宋" panose="02010609060101010101" pitchFamily="49" charset="-122"/>
                    </a:rPr>
                    <a:t>数据</a:t>
                  </a:r>
                </a:p>
              </p:txBody>
            </p:sp>
          </p:grpSp>
          <p:sp>
            <p:nvSpPr>
              <p:cNvPr id="12307" name="Oval 13"/>
              <p:cNvSpPr/>
              <p:nvPr/>
            </p:nvSpPr>
            <p:spPr>
              <a:xfrm>
                <a:off x="4697" y="5979"/>
                <a:ext cx="1540" cy="186"/>
              </a:xfrm>
              <a:prstGeom prst="ellipse">
                <a:avLst/>
              </a:prstGeom>
              <a:gradFill rotWithShape="1">
                <a:gsLst>
                  <a:gs pos="0">
                    <a:srgbClr val="454545"/>
                  </a:gs>
                  <a:gs pos="50000">
                    <a:srgbClr val="969696"/>
                  </a:gs>
                  <a:gs pos="100000">
                    <a:srgbClr val="454545"/>
                  </a:gs>
                </a:gsLst>
                <a:lin ang="0" scaled="1"/>
                <a:tileRect/>
              </a:gradFill>
              <a:ln w="12700">
                <a:noFill/>
              </a:ln>
            </p:spPr>
            <p:txBody>
              <a:bodyPr anchor="ctr"/>
              <a:lstStyle/>
              <a:p>
                <a:endParaRPr lang="zh-CN" altLang="en-US" dirty="0">
                  <a:latin typeface="Arial" panose="020B0604020202020204" pitchFamily="34" charset="0"/>
                </a:endParaRPr>
              </a:p>
            </p:txBody>
          </p:sp>
        </p:grpSp>
        <p:sp>
          <p:nvSpPr>
            <p:cNvPr id="12298" name="Freeform 14"/>
            <p:cNvSpPr/>
            <p:nvPr/>
          </p:nvSpPr>
          <p:spPr>
            <a:xfrm>
              <a:off x="3705" y="3419"/>
              <a:ext cx="1403" cy="781"/>
            </a:xfrm>
            <a:custGeom>
              <a:avLst/>
              <a:gdLst>
                <a:gd name="txL" fmla="*/ 0 w 3675"/>
                <a:gd name="txT" fmla="*/ 0 h 2113"/>
                <a:gd name="txR" fmla="*/ 3675 w 3675"/>
                <a:gd name="txB" fmla="*/ 2113 h 2113"/>
              </a:gdLst>
              <a:ahLst/>
              <a:cxnLst>
                <a:cxn ang="0">
                  <a:pos x="39" y="1"/>
                </a:cxn>
                <a:cxn ang="0">
                  <a:pos x="17" y="4"/>
                </a:cxn>
                <a:cxn ang="0">
                  <a:pos x="4" y="17"/>
                </a:cxn>
                <a:cxn ang="0">
                  <a:pos x="3" y="40"/>
                </a:cxn>
                <a:cxn ang="0">
                  <a:pos x="23" y="54"/>
                </a:cxn>
                <a:cxn ang="0">
                  <a:pos x="58" y="78"/>
                </a:cxn>
                <a:cxn ang="0">
                  <a:pos x="102" y="101"/>
                </a:cxn>
                <a:cxn ang="0">
                  <a:pos x="143" y="106"/>
                </a:cxn>
                <a:cxn ang="0">
                  <a:pos x="178" y="104"/>
                </a:cxn>
                <a:cxn ang="0">
                  <a:pos x="200" y="92"/>
                </a:cxn>
                <a:cxn ang="0">
                  <a:pos x="202" y="61"/>
                </a:cxn>
                <a:cxn ang="0">
                  <a:pos x="192" y="47"/>
                </a:cxn>
                <a:cxn ang="0">
                  <a:pos x="163" y="35"/>
                </a:cxn>
                <a:cxn ang="0">
                  <a:pos x="89" y="6"/>
                </a:cxn>
                <a:cxn ang="0">
                  <a:pos x="39" y="1"/>
                </a:cxn>
              </a:cxnLst>
              <a:rect l="txL" t="txT" r="txR" b="txB"/>
              <a:pathLst>
                <a:path w="3675" h="2113">
                  <a:moveTo>
                    <a:pt x="707" y="21"/>
                  </a:moveTo>
                  <a:cubicBezTo>
                    <a:pt x="494" y="16"/>
                    <a:pt x="413" y="31"/>
                    <a:pt x="308" y="83"/>
                  </a:cubicBezTo>
                  <a:cubicBezTo>
                    <a:pt x="203" y="135"/>
                    <a:pt x="119" y="212"/>
                    <a:pt x="77" y="331"/>
                  </a:cubicBezTo>
                  <a:cubicBezTo>
                    <a:pt x="35" y="450"/>
                    <a:pt x="0" y="672"/>
                    <a:pt x="56" y="796"/>
                  </a:cubicBezTo>
                  <a:cubicBezTo>
                    <a:pt x="112" y="920"/>
                    <a:pt x="249" y="951"/>
                    <a:pt x="413" y="1075"/>
                  </a:cubicBezTo>
                  <a:cubicBezTo>
                    <a:pt x="577" y="1199"/>
                    <a:pt x="805" y="1385"/>
                    <a:pt x="1043" y="1540"/>
                  </a:cubicBezTo>
                  <a:cubicBezTo>
                    <a:pt x="1281" y="1695"/>
                    <a:pt x="1586" y="1912"/>
                    <a:pt x="1841" y="2005"/>
                  </a:cubicBezTo>
                  <a:cubicBezTo>
                    <a:pt x="2096" y="2098"/>
                    <a:pt x="2349" y="2088"/>
                    <a:pt x="2576" y="2098"/>
                  </a:cubicBezTo>
                  <a:cubicBezTo>
                    <a:pt x="2803" y="2108"/>
                    <a:pt x="3035" y="2113"/>
                    <a:pt x="3206" y="2067"/>
                  </a:cubicBezTo>
                  <a:cubicBezTo>
                    <a:pt x="3377" y="2021"/>
                    <a:pt x="3535" y="1964"/>
                    <a:pt x="3605" y="1819"/>
                  </a:cubicBezTo>
                  <a:cubicBezTo>
                    <a:pt x="3675" y="1674"/>
                    <a:pt x="3650" y="1349"/>
                    <a:pt x="3626" y="1199"/>
                  </a:cubicBezTo>
                  <a:cubicBezTo>
                    <a:pt x="3602" y="1049"/>
                    <a:pt x="3573" y="1003"/>
                    <a:pt x="3458" y="920"/>
                  </a:cubicBezTo>
                  <a:cubicBezTo>
                    <a:pt x="3343" y="837"/>
                    <a:pt x="3245" y="837"/>
                    <a:pt x="2933" y="703"/>
                  </a:cubicBezTo>
                  <a:cubicBezTo>
                    <a:pt x="2621" y="569"/>
                    <a:pt x="1970" y="228"/>
                    <a:pt x="1589" y="114"/>
                  </a:cubicBezTo>
                  <a:cubicBezTo>
                    <a:pt x="1208" y="0"/>
                    <a:pt x="920" y="26"/>
                    <a:pt x="707" y="21"/>
                  </a:cubicBezTo>
                  <a:close/>
                </a:path>
              </a:pathLst>
            </a:custGeom>
            <a:noFill/>
            <a:ln w="9525" cap="flat" cmpd="sng">
              <a:solidFill>
                <a:srgbClr val="333333">
                  <a:alpha val="100000"/>
                </a:srgbClr>
              </a:solidFill>
              <a:prstDash val="solid"/>
              <a:round/>
              <a:headEnd type="none" w="med" len="med"/>
              <a:tailEnd type="none" w="med" len="med"/>
            </a:ln>
          </p:spPr>
          <p:txBody>
            <a:bodyPr/>
            <a:lstStyle/>
            <a:p>
              <a:endParaRPr lang="zh-CN" altLang="en-US"/>
            </a:p>
          </p:txBody>
        </p:sp>
        <p:sp>
          <p:nvSpPr>
            <p:cNvPr id="12299" name="Oval 15"/>
            <p:cNvSpPr/>
            <p:nvPr/>
          </p:nvSpPr>
          <p:spPr>
            <a:xfrm>
              <a:off x="4394" y="3184"/>
              <a:ext cx="588" cy="210"/>
            </a:xfrm>
            <a:prstGeom prst="ellipse">
              <a:avLst/>
            </a:prstGeom>
            <a:solidFill>
              <a:srgbClr val="969696"/>
            </a:solidFill>
            <a:ln w="9525" cap="flat" cmpd="sng">
              <a:prstDash val="solid"/>
              <a:headEnd type="none" w="med" len="med"/>
              <a:tailEnd type="none" w="med" len="med"/>
            </a:ln>
            <a:scene3d>
              <a:camera prst="legacyPerspectiveBottom">
                <a:rot lat="0" lon="0" rev="0"/>
              </a:camera>
              <a:lightRig rig="legacyFlat3" dir="t"/>
            </a:scene3d>
            <a:sp3d extrusionH="887400" prstMaterial="legacyMatte">
              <a:bevelT w="13500" h="13500" prst="angle"/>
              <a:bevelB w="13500" h="13500" prst="angle"/>
              <a:extrusionClr>
                <a:srgbClr val="969696"/>
              </a:extrusionClr>
            </a:sp3d>
          </p:spPr>
          <p:txBody>
            <a:bodyPr lIns="74066" tIns="37033" rIns="74066" bIns="37033" anchor="ctr">
              <a:flatTx/>
            </a:bodyPr>
            <a:lstStyle/>
            <a:p>
              <a:pPr algn="ctr"/>
              <a:endParaRPr lang="en-US" altLang="zh-CN" sz="1900" dirty="0">
                <a:solidFill>
                  <a:srgbClr val="CC0066"/>
                </a:solidFill>
                <a:latin typeface="Times New Roman" panose="02020603050405020304" charset="0"/>
              </a:endParaRPr>
            </a:p>
            <a:p>
              <a:pPr algn="ctr"/>
              <a:endParaRPr lang="en-US" altLang="zh-CN" dirty="0">
                <a:latin typeface="Arial" panose="020B0604020202020204" pitchFamily="34" charset="0"/>
              </a:endParaRPr>
            </a:p>
          </p:txBody>
        </p:sp>
        <p:sp>
          <p:nvSpPr>
            <p:cNvPr id="12300" name="Oval 16"/>
            <p:cNvSpPr/>
            <p:nvPr/>
          </p:nvSpPr>
          <p:spPr>
            <a:xfrm>
              <a:off x="4428" y="3209"/>
              <a:ext cx="520" cy="183"/>
            </a:xfrm>
            <a:prstGeom prst="ellipse">
              <a:avLst/>
            </a:prstGeom>
            <a:solidFill>
              <a:srgbClr val="C0C0C0"/>
            </a:solidFill>
            <a:ln w="9525" cap="flat" cmpd="sng">
              <a:solidFill>
                <a:srgbClr val="FFFFCC"/>
              </a:solidFill>
              <a:prstDash val="solid"/>
              <a:headEnd type="none" w="med" len="med"/>
              <a:tailEnd type="none" w="med" len="med"/>
            </a:ln>
          </p:spPr>
          <p:txBody>
            <a:bodyPr lIns="74066" tIns="37033" rIns="74066" bIns="37033" anchor="ctr"/>
            <a:lstStyle/>
            <a:p>
              <a:pPr algn="ctr"/>
              <a:r>
                <a:rPr lang="zh-CN" altLang="en-US" b="1" dirty="0">
                  <a:latin typeface="仿宋" panose="02010609060101010101" pitchFamily="49" charset="-122"/>
                  <a:ea typeface="仿宋" panose="02010609060101010101" pitchFamily="49" charset="-122"/>
                </a:rPr>
                <a:t>非静态数据</a:t>
              </a:r>
            </a:p>
          </p:txBody>
        </p:sp>
        <p:sp>
          <p:nvSpPr>
            <p:cNvPr id="12301" name="Oval 17"/>
            <p:cNvSpPr/>
            <p:nvPr/>
          </p:nvSpPr>
          <p:spPr>
            <a:xfrm>
              <a:off x="5158" y="3432"/>
              <a:ext cx="588" cy="210"/>
            </a:xfrm>
            <a:prstGeom prst="ellipse">
              <a:avLst/>
            </a:prstGeom>
            <a:solidFill>
              <a:srgbClr val="969696"/>
            </a:solidFill>
            <a:ln w="9525" cap="flat" cmpd="sng">
              <a:prstDash val="solid"/>
              <a:headEnd type="none" w="med" len="med"/>
              <a:tailEnd type="none" w="med" len="med"/>
            </a:ln>
            <a:scene3d>
              <a:camera prst="legacyPerspectiveBottom">
                <a:rot lat="0" lon="0" rev="0"/>
              </a:camera>
              <a:lightRig rig="legacyFlat3" dir="t"/>
            </a:scene3d>
            <a:sp3d extrusionH="887400" prstMaterial="legacyMatte">
              <a:bevelT w="13500" h="13500" prst="angle"/>
              <a:bevelB w="13500" h="13500" prst="angle"/>
              <a:extrusionClr>
                <a:srgbClr val="969696"/>
              </a:extrusionClr>
            </a:sp3d>
          </p:spPr>
          <p:txBody>
            <a:bodyPr lIns="74066" tIns="37033" rIns="74066" bIns="37033" anchor="ctr">
              <a:flatTx/>
            </a:bodyPr>
            <a:lstStyle/>
            <a:p>
              <a:pPr algn="ctr"/>
              <a:endParaRPr lang="en-US" altLang="zh-CN" sz="1900" dirty="0">
                <a:solidFill>
                  <a:srgbClr val="CC0066"/>
                </a:solidFill>
                <a:latin typeface="Times New Roman" panose="02020603050405020304" charset="0"/>
              </a:endParaRPr>
            </a:p>
            <a:p>
              <a:pPr algn="ctr"/>
              <a:endParaRPr lang="en-US" altLang="zh-CN" dirty="0">
                <a:latin typeface="Arial" panose="020B0604020202020204" pitchFamily="34" charset="0"/>
              </a:endParaRPr>
            </a:p>
          </p:txBody>
        </p:sp>
        <p:sp>
          <p:nvSpPr>
            <p:cNvPr id="12302" name="Oval 18"/>
            <p:cNvSpPr/>
            <p:nvPr/>
          </p:nvSpPr>
          <p:spPr>
            <a:xfrm>
              <a:off x="5192" y="3456"/>
              <a:ext cx="521" cy="184"/>
            </a:xfrm>
            <a:prstGeom prst="ellipse">
              <a:avLst/>
            </a:prstGeom>
            <a:solidFill>
              <a:srgbClr val="C0C0C0"/>
            </a:solidFill>
            <a:ln w="9525" cap="flat" cmpd="sng">
              <a:solidFill>
                <a:srgbClr val="FFFFCC"/>
              </a:solidFill>
              <a:prstDash val="solid"/>
              <a:headEnd type="none" w="med" len="med"/>
              <a:tailEnd type="none" w="med" len="med"/>
            </a:ln>
          </p:spPr>
          <p:txBody>
            <a:bodyPr lIns="74066" tIns="37033" rIns="74066" bIns="37033" anchor="ctr"/>
            <a:lstStyle/>
            <a:p>
              <a:pPr algn="ctr"/>
              <a:r>
                <a:rPr lang="zh-CN" altLang="en-US" b="1" dirty="0">
                  <a:latin typeface="仿宋" panose="02010609060101010101" pitchFamily="49" charset="-122"/>
                  <a:ea typeface="仿宋" panose="02010609060101010101" pitchFamily="49" charset="-122"/>
                </a:rPr>
                <a:t>非静态数据</a:t>
              </a:r>
            </a:p>
          </p:txBody>
        </p:sp>
        <p:sp>
          <p:nvSpPr>
            <p:cNvPr id="12303" name="Freeform 19"/>
            <p:cNvSpPr/>
            <p:nvPr/>
          </p:nvSpPr>
          <p:spPr>
            <a:xfrm>
              <a:off x="4326" y="3122"/>
              <a:ext cx="734" cy="1154"/>
            </a:xfrm>
            <a:custGeom>
              <a:avLst/>
              <a:gdLst>
                <a:gd name="txL" fmla="*/ 0 w 1837"/>
                <a:gd name="txT" fmla="*/ 0 h 2888"/>
                <a:gd name="txR" fmla="*/ 1837 w 1837"/>
                <a:gd name="txB" fmla="*/ 2888 h 2888"/>
              </a:gdLst>
              <a:ahLst/>
              <a:cxnLst>
                <a:cxn ang="0">
                  <a:pos x="55" y="2"/>
                </a:cxn>
                <a:cxn ang="0">
                  <a:pos x="32" y="2"/>
                </a:cxn>
                <a:cxn ang="0">
                  <a:pos x="10" y="14"/>
                </a:cxn>
                <a:cxn ang="0">
                  <a:pos x="4" y="34"/>
                </a:cxn>
                <a:cxn ang="0">
                  <a:pos x="7" y="60"/>
                </a:cxn>
                <a:cxn ang="0">
                  <a:pos x="12" y="79"/>
                </a:cxn>
                <a:cxn ang="0">
                  <a:pos x="6" y="101"/>
                </a:cxn>
                <a:cxn ang="0">
                  <a:pos x="3" y="121"/>
                </a:cxn>
                <a:cxn ang="0">
                  <a:pos x="3" y="166"/>
                </a:cxn>
                <a:cxn ang="0">
                  <a:pos x="20" y="178"/>
                </a:cxn>
                <a:cxn ang="0">
                  <a:pos x="62" y="184"/>
                </a:cxn>
                <a:cxn ang="0">
                  <a:pos x="102" y="180"/>
                </a:cxn>
                <a:cxn ang="0">
                  <a:pos x="115" y="160"/>
                </a:cxn>
                <a:cxn ang="0">
                  <a:pos x="113" y="50"/>
                </a:cxn>
                <a:cxn ang="0">
                  <a:pos x="109" y="18"/>
                </a:cxn>
                <a:cxn ang="0">
                  <a:pos x="82" y="4"/>
                </a:cxn>
                <a:cxn ang="0">
                  <a:pos x="55" y="2"/>
                </a:cxn>
              </a:cxnLst>
              <a:rect l="txL" t="txT" r="txR" b="txB"/>
              <a:pathLst>
                <a:path w="1837" h="2888">
                  <a:moveTo>
                    <a:pt x="864" y="31"/>
                  </a:moveTo>
                  <a:cubicBezTo>
                    <a:pt x="735" y="26"/>
                    <a:pt x="626" y="0"/>
                    <a:pt x="507" y="31"/>
                  </a:cubicBezTo>
                  <a:cubicBezTo>
                    <a:pt x="388" y="62"/>
                    <a:pt x="223" y="134"/>
                    <a:pt x="150" y="217"/>
                  </a:cubicBezTo>
                  <a:cubicBezTo>
                    <a:pt x="77" y="300"/>
                    <a:pt x="73" y="408"/>
                    <a:pt x="66" y="527"/>
                  </a:cubicBezTo>
                  <a:cubicBezTo>
                    <a:pt x="59" y="646"/>
                    <a:pt x="87" y="811"/>
                    <a:pt x="108" y="930"/>
                  </a:cubicBezTo>
                  <a:cubicBezTo>
                    <a:pt x="129" y="1049"/>
                    <a:pt x="195" y="1132"/>
                    <a:pt x="192" y="1240"/>
                  </a:cubicBezTo>
                  <a:cubicBezTo>
                    <a:pt x="189" y="1348"/>
                    <a:pt x="111" y="1473"/>
                    <a:pt x="87" y="1581"/>
                  </a:cubicBezTo>
                  <a:cubicBezTo>
                    <a:pt x="63" y="1689"/>
                    <a:pt x="52" y="1720"/>
                    <a:pt x="45" y="1891"/>
                  </a:cubicBezTo>
                  <a:cubicBezTo>
                    <a:pt x="38" y="2062"/>
                    <a:pt x="0" y="2454"/>
                    <a:pt x="45" y="2604"/>
                  </a:cubicBezTo>
                  <a:cubicBezTo>
                    <a:pt x="90" y="2754"/>
                    <a:pt x="164" y="2744"/>
                    <a:pt x="318" y="2790"/>
                  </a:cubicBezTo>
                  <a:cubicBezTo>
                    <a:pt x="472" y="2836"/>
                    <a:pt x="756" y="2878"/>
                    <a:pt x="969" y="2883"/>
                  </a:cubicBezTo>
                  <a:cubicBezTo>
                    <a:pt x="1182" y="2888"/>
                    <a:pt x="1459" y="2883"/>
                    <a:pt x="1599" y="2821"/>
                  </a:cubicBezTo>
                  <a:cubicBezTo>
                    <a:pt x="1739" y="2759"/>
                    <a:pt x="1781" y="2852"/>
                    <a:pt x="1809" y="2511"/>
                  </a:cubicBezTo>
                  <a:cubicBezTo>
                    <a:pt x="1837" y="2170"/>
                    <a:pt x="1785" y="1147"/>
                    <a:pt x="1767" y="775"/>
                  </a:cubicBezTo>
                  <a:cubicBezTo>
                    <a:pt x="1749" y="403"/>
                    <a:pt x="1784" y="398"/>
                    <a:pt x="1704" y="279"/>
                  </a:cubicBezTo>
                  <a:cubicBezTo>
                    <a:pt x="1624" y="160"/>
                    <a:pt x="1424" y="108"/>
                    <a:pt x="1284" y="62"/>
                  </a:cubicBezTo>
                  <a:cubicBezTo>
                    <a:pt x="1144" y="16"/>
                    <a:pt x="993" y="36"/>
                    <a:pt x="864" y="31"/>
                  </a:cubicBezTo>
                  <a:close/>
                </a:path>
              </a:pathLst>
            </a:custGeom>
            <a:noFill/>
            <a:ln w="9525" cap="flat" cmpd="sng">
              <a:solidFill>
                <a:srgbClr val="808080">
                  <a:alpha val="100000"/>
                </a:srgbClr>
              </a:solidFill>
              <a:prstDash val="dash"/>
              <a:round/>
              <a:headEnd type="none" w="med" len="med"/>
              <a:tailEnd type="none" w="med" len="med"/>
            </a:ln>
          </p:spPr>
          <p:txBody>
            <a:bodyPr/>
            <a:lstStyle/>
            <a:p>
              <a:endParaRPr lang="zh-CN" altLang="en-US"/>
            </a:p>
          </p:txBody>
        </p:sp>
        <p:sp>
          <p:nvSpPr>
            <p:cNvPr id="12304" name="Text Box 21"/>
            <p:cNvSpPr txBox="1"/>
            <p:nvPr/>
          </p:nvSpPr>
          <p:spPr>
            <a:xfrm>
              <a:off x="4974" y="3122"/>
              <a:ext cx="325" cy="161"/>
            </a:xfrm>
            <a:prstGeom prst="rect">
              <a:avLst/>
            </a:prstGeom>
            <a:noFill/>
            <a:ln w="9525">
              <a:noFill/>
            </a:ln>
          </p:spPr>
          <p:txBody>
            <a:bodyPr lIns="74066" tIns="37033" rIns="74066" bIns="37033"/>
            <a:lstStyle/>
            <a:p>
              <a:pPr algn="just"/>
              <a:r>
                <a:rPr lang="zh-CN" altLang="en-US" sz="1400" dirty="0">
                  <a:solidFill>
                    <a:schemeClr val="bg2"/>
                  </a:solidFill>
                  <a:latin typeface="宋体" panose="02010600030101010101" pitchFamily="2" charset="-122"/>
                </a:rPr>
                <a:t>对象</a:t>
              </a:r>
              <a:r>
                <a:rPr lang="en-US" altLang="zh-CN" sz="1400" dirty="0">
                  <a:solidFill>
                    <a:schemeClr val="bg2"/>
                  </a:solidFill>
                  <a:latin typeface="宋体" panose="02010600030101010101" pitchFamily="2" charset="-122"/>
                </a:rPr>
                <a:t>2</a:t>
              </a:r>
              <a:endParaRPr lang="en-US" altLang="zh-CN" sz="1400" dirty="0">
                <a:solidFill>
                  <a:schemeClr val="bg2"/>
                </a:solidFill>
                <a:latin typeface="Arial" panose="020B0604020202020204" pitchFamily="34" charset="0"/>
              </a:endParaRPr>
            </a:p>
          </p:txBody>
        </p:sp>
        <p:sp>
          <p:nvSpPr>
            <p:cNvPr id="12305" name="Text Box 23"/>
            <p:cNvSpPr txBox="1"/>
            <p:nvPr/>
          </p:nvSpPr>
          <p:spPr>
            <a:xfrm>
              <a:off x="5379" y="3269"/>
              <a:ext cx="326" cy="173"/>
            </a:xfrm>
            <a:prstGeom prst="rect">
              <a:avLst/>
            </a:prstGeom>
            <a:noFill/>
            <a:ln w="9525">
              <a:noFill/>
            </a:ln>
          </p:spPr>
          <p:txBody>
            <a:bodyPr lIns="74066" tIns="37033" rIns="74066" bIns="37033"/>
            <a:lstStyle/>
            <a:p>
              <a:pPr algn="just"/>
              <a:r>
                <a:rPr lang="zh-CN" altLang="en-US" sz="2000" b="1" dirty="0">
                  <a:latin typeface="仿宋" panose="02010609060101010101" pitchFamily="49" charset="-122"/>
                  <a:ea typeface="仿宋" panose="02010609060101010101" pitchFamily="49" charset="-122"/>
                </a:rPr>
                <a:t>对象</a:t>
              </a:r>
              <a:r>
                <a:rPr lang="en-US" altLang="zh-CN" sz="2000" b="1" dirty="0">
                  <a:latin typeface="仿宋" panose="02010609060101010101" pitchFamily="49" charset="-122"/>
                  <a:ea typeface="仿宋" panose="02010609060101010101" pitchFamily="49" charset="-122"/>
                </a:rPr>
                <a:t>3</a:t>
              </a:r>
            </a:p>
          </p:txBody>
        </p:sp>
      </p:grpSp>
      <p:sp>
        <p:nvSpPr>
          <p:cNvPr id="4" name="文本框 3"/>
          <p:cNvSpPr txBox="1"/>
          <p:nvPr/>
        </p:nvSpPr>
        <p:spPr>
          <a:xfrm>
            <a:off x="4067944" y="698440"/>
            <a:ext cx="917882" cy="400110"/>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对象</a:t>
            </a:r>
            <a:r>
              <a:rPr lang="en-US" altLang="zh-CN" sz="2000" b="1" dirty="0">
                <a:latin typeface="仿宋" panose="02010609060101010101" pitchFamily="49" charset="-122"/>
                <a:ea typeface="仿宋" panose="02010609060101010101" pitchFamily="49" charset="-122"/>
              </a:rPr>
              <a:t>2</a:t>
            </a:r>
          </a:p>
        </p:txBody>
      </p:sp>
      <p:sp>
        <p:nvSpPr>
          <p:cNvPr id="40" name="Freeform 20"/>
          <p:cNvSpPr>
            <a:spLocks/>
          </p:cNvSpPr>
          <p:nvPr/>
        </p:nvSpPr>
        <p:spPr bwMode="auto">
          <a:xfrm>
            <a:off x="2916238" y="1916113"/>
            <a:ext cx="4824412" cy="2952750"/>
          </a:xfrm>
          <a:custGeom>
            <a:avLst/>
            <a:gdLst>
              <a:gd name="T0" fmla="*/ 2147483647 w 4081"/>
              <a:gd name="T1" fmla="*/ 2147483647 h 2418"/>
              <a:gd name="T2" fmla="*/ 2147483647 w 4081"/>
              <a:gd name="T3" fmla="*/ 2147483647 h 2418"/>
              <a:gd name="T4" fmla="*/ 2147483647 w 4081"/>
              <a:gd name="T5" fmla="*/ 2147483647 h 2418"/>
              <a:gd name="T6" fmla="*/ 2147483647 w 4081"/>
              <a:gd name="T7" fmla="*/ 2147483647 h 2418"/>
              <a:gd name="T8" fmla="*/ 2147483647 w 4081"/>
              <a:gd name="T9" fmla="*/ 2147483647 h 2418"/>
              <a:gd name="T10" fmla="*/ 2147483647 w 4081"/>
              <a:gd name="T11" fmla="*/ 2147483647 h 2418"/>
              <a:gd name="T12" fmla="*/ 2147483647 w 4081"/>
              <a:gd name="T13" fmla="*/ 2147483647 h 2418"/>
              <a:gd name="T14" fmla="*/ 2147483647 w 4081"/>
              <a:gd name="T15" fmla="*/ 2147483647 h 2418"/>
              <a:gd name="T16" fmla="*/ 2147483647 w 4081"/>
              <a:gd name="T17" fmla="*/ 2147483647 h 2418"/>
              <a:gd name="T18" fmla="*/ 2147483647 w 4081"/>
              <a:gd name="T19" fmla="*/ 2147483647 h 2418"/>
              <a:gd name="T20" fmla="*/ 2147483647 w 4081"/>
              <a:gd name="T21" fmla="*/ 2147483647 h 2418"/>
              <a:gd name="T22" fmla="*/ 2147483647 w 4081"/>
              <a:gd name="T23" fmla="*/ 2147483647 h 2418"/>
              <a:gd name="T24" fmla="*/ 2147483647 w 4081"/>
              <a:gd name="T25" fmla="*/ 2147483647 h 2418"/>
              <a:gd name="T26" fmla="*/ 2147483647 w 4081"/>
              <a:gd name="T27" fmla="*/ 2147483647 h 24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081"/>
              <a:gd name="T43" fmla="*/ 0 h 2418"/>
              <a:gd name="T44" fmla="*/ 4081 w 4081"/>
              <a:gd name="T45" fmla="*/ 2418 h 24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081" h="2418">
                <a:moveTo>
                  <a:pt x="2968" y="72"/>
                </a:moveTo>
                <a:cubicBezTo>
                  <a:pt x="2776" y="41"/>
                  <a:pt x="2856" y="0"/>
                  <a:pt x="2569" y="103"/>
                </a:cubicBezTo>
                <a:cubicBezTo>
                  <a:pt x="2282" y="206"/>
                  <a:pt x="1568" y="568"/>
                  <a:pt x="1246" y="692"/>
                </a:cubicBezTo>
                <a:cubicBezTo>
                  <a:pt x="924" y="816"/>
                  <a:pt x="777" y="821"/>
                  <a:pt x="637" y="847"/>
                </a:cubicBezTo>
                <a:cubicBezTo>
                  <a:pt x="497" y="873"/>
                  <a:pt x="469" y="837"/>
                  <a:pt x="406" y="847"/>
                </a:cubicBezTo>
                <a:cubicBezTo>
                  <a:pt x="343" y="857"/>
                  <a:pt x="304" y="847"/>
                  <a:pt x="259" y="909"/>
                </a:cubicBezTo>
                <a:cubicBezTo>
                  <a:pt x="214" y="971"/>
                  <a:pt x="168" y="1059"/>
                  <a:pt x="133" y="1219"/>
                </a:cubicBezTo>
                <a:cubicBezTo>
                  <a:pt x="98" y="1379"/>
                  <a:pt x="46" y="1700"/>
                  <a:pt x="49" y="1870"/>
                </a:cubicBezTo>
                <a:cubicBezTo>
                  <a:pt x="52" y="2040"/>
                  <a:pt x="0" y="2154"/>
                  <a:pt x="154" y="2242"/>
                </a:cubicBezTo>
                <a:cubicBezTo>
                  <a:pt x="308" y="2330"/>
                  <a:pt x="693" y="2418"/>
                  <a:pt x="973" y="2397"/>
                </a:cubicBezTo>
                <a:cubicBezTo>
                  <a:pt x="1253" y="2376"/>
                  <a:pt x="1369" y="2392"/>
                  <a:pt x="1834" y="2118"/>
                </a:cubicBezTo>
                <a:cubicBezTo>
                  <a:pt x="2299" y="1844"/>
                  <a:pt x="3451" y="1059"/>
                  <a:pt x="3766" y="754"/>
                </a:cubicBezTo>
                <a:cubicBezTo>
                  <a:pt x="4081" y="449"/>
                  <a:pt x="3860" y="408"/>
                  <a:pt x="3724" y="289"/>
                </a:cubicBezTo>
                <a:cubicBezTo>
                  <a:pt x="3588" y="170"/>
                  <a:pt x="3160" y="103"/>
                  <a:pt x="2968" y="72"/>
                </a:cubicBezTo>
                <a:close/>
              </a:path>
            </a:pathLst>
          </a:custGeom>
          <a:noFill/>
          <a:ln w="9525" cap="flat" cmpd="sng">
            <a:solidFill>
              <a:srgbClr val="969696"/>
            </a:solidFill>
            <a:prstDash val="lg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2290"/>
                                        </p:tgtEl>
                                        <p:attrNameLst>
                                          <p:attrName>style.visibility</p:attrName>
                                        </p:attrNameLst>
                                      </p:cBhvr>
                                      <p:to>
                                        <p:strVal val="visible"/>
                                      </p:to>
                                    </p:set>
                                    <p:animEffect transition="in" filter="wipe(down)">
                                      <p:cBhvr>
                                        <p:cTn id="16" dur="500"/>
                                        <p:tgtEl>
                                          <p:spTgt spid="1229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down)">
                                      <p:cBhvr>
                                        <p:cTn id="2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 grpId="0"/>
      <p:bldP spid="40"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4.3.1 </a:t>
            </a:r>
            <a:r>
              <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类的作用域</a:t>
            </a:r>
          </a:p>
        </p:txBody>
      </p:sp>
      <p:sp>
        <p:nvSpPr>
          <p:cNvPr id="2" name="文本框 1"/>
          <p:cNvSpPr txBox="1"/>
          <p:nvPr/>
        </p:nvSpPr>
        <p:spPr>
          <a:xfrm>
            <a:off x="755576" y="915566"/>
            <a:ext cx="7668260" cy="4025717"/>
          </a:xfrm>
          <a:prstGeom prst="rect">
            <a:avLst/>
          </a:prstGeom>
          <a:noFill/>
        </p:spPr>
        <p:txBody>
          <a:bodyPr wrap="square" rtlCol="0">
            <a:spAutoFit/>
          </a:bodyPr>
          <a:lstStyle/>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int main ()</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 count;          </a:t>
            </a:r>
            <a:r>
              <a:rPr lang="nb-NO" altLang="zh-CN" b="1" i="1" noProof="0" dirty="0">
                <a:ln>
                  <a:noFill/>
                </a:ln>
                <a:effectLst/>
                <a:uLnTx/>
                <a:uFillTx/>
                <a:latin typeface="+mn-ea"/>
                <a:sym typeface="+mn-ea"/>
              </a:rPr>
              <a:t>  //</a:t>
            </a:r>
            <a:r>
              <a:rPr lang="zh-CN" altLang="zh-CN" b="1" i="1" noProof="0" dirty="0">
                <a:ln>
                  <a:noFill/>
                </a:ln>
                <a:effectLst/>
                <a:uLnTx/>
                <a:uFillTx/>
                <a:latin typeface="+mn-ea"/>
                <a:sym typeface="+mn-ea"/>
              </a:rPr>
              <a:t>定义</a:t>
            </a:r>
            <a:r>
              <a:rPr lang="nb-NO" altLang="zh-CN" b="1" i="1" noProof="0" dirty="0">
                <a:ln>
                  <a:noFill/>
                </a:ln>
                <a:effectLst/>
                <a:uLnTx/>
                <a:uFillTx/>
                <a:latin typeface="+mn-ea"/>
                <a:sym typeface="+mn-ea"/>
              </a:rPr>
              <a:t>Count</a:t>
            </a:r>
            <a:r>
              <a:rPr lang="zh-CN" altLang="zh-CN" b="1" i="1" noProof="0" dirty="0">
                <a:ln>
                  <a:noFill/>
                </a:ln>
                <a:effectLst/>
                <a:uLnTx/>
                <a:uFillTx/>
                <a:latin typeface="+mn-ea"/>
                <a:sym typeface="+mn-ea"/>
              </a:rPr>
              <a:t>类的对象</a:t>
            </a:r>
            <a:r>
              <a:rPr lang="nb-NO" altLang="zh-CN" b="1" i="1" noProof="0" dirty="0">
                <a:ln>
                  <a:noFill/>
                </a:ln>
                <a:effectLst/>
                <a:uLnTx/>
                <a:uFillTx/>
                <a:latin typeface="+mn-ea"/>
                <a:sym typeface="+mn-ea"/>
              </a:rPr>
              <a:t>count</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 *count_Ptr = &amp;count;   </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i="1" noProof="0" dirty="0">
                <a:ln>
                  <a:noFill/>
                </a:ln>
                <a:effectLst/>
                <a:uLnTx/>
                <a:uFillTx/>
                <a:latin typeface="+mn-ea"/>
                <a:sym typeface="+mn-ea"/>
              </a:rPr>
              <a:t>    //</a:t>
            </a:r>
            <a:r>
              <a:rPr lang="zh-CN" altLang="zh-CN" b="1" i="1" noProof="0" dirty="0">
                <a:ln>
                  <a:noFill/>
                </a:ln>
                <a:effectLst/>
                <a:uLnTx/>
                <a:uFillTx/>
                <a:latin typeface="+mn-ea"/>
                <a:sym typeface="+mn-ea"/>
              </a:rPr>
              <a:t>定义</a:t>
            </a:r>
            <a:r>
              <a:rPr lang="nb-NO" altLang="zh-CN" b="1" i="1" noProof="0" dirty="0">
                <a:ln>
                  <a:noFill/>
                </a:ln>
                <a:effectLst/>
                <a:uLnTx/>
                <a:uFillTx/>
                <a:latin typeface="+mn-ea"/>
                <a:sym typeface="+mn-ea"/>
              </a:rPr>
              <a:t>Count</a:t>
            </a:r>
            <a:r>
              <a:rPr lang="zh-CN" altLang="zh-CN" b="1" i="1" noProof="0" dirty="0">
                <a:ln>
                  <a:noFill/>
                </a:ln>
                <a:effectLst/>
                <a:uLnTx/>
                <a:uFillTx/>
                <a:latin typeface="+mn-ea"/>
                <a:sym typeface="+mn-ea"/>
              </a:rPr>
              <a:t>类的指针</a:t>
            </a:r>
            <a:r>
              <a:rPr lang="nb-NO" altLang="zh-CN" b="1" i="1" noProof="0" dirty="0">
                <a:ln>
                  <a:noFill/>
                </a:ln>
                <a:effectLst/>
                <a:uLnTx/>
                <a:uFillTx/>
                <a:latin typeface="+mn-ea"/>
                <a:sym typeface="+mn-ea"/>
              </a:rPr>
              <a:t>coun_Ptr,</a:t>
            </a:r>
            <a:r>
              <a:rPr lang="zh-CN" altLang="zh-CN" b="1" i="1" noProof="0" dirty="0">
                <a:ln>
                  <a:noFill/>
                </a:ln>
                <a:effectLst/>
                <a:uLnTx/>
                <a:uFillTx/>
                <a:latin typeface="+mn-ea"/>
                <a:sym typeface="+mn-ea"/>
              </a:rPr>
              <a:t>并指向</a:t>
            </a:r>
            <a:r>
              <a:rPr lang="nb-NO" altLang="zh-CN" b="1" i="1" noProof="0" dirty="0">
                <a:ln>
                  <a:noFill/>
                </a:ln>
                <a:effectLst/>
                <a:uLnTx/>
                <a:uFillTx/>
                <a:latin typeface="+mn-ea"/>
                <a:sym typeface="+mn-ea"/>
              </a:rPr>
              <a:t>count</a:t>
            </a:r>
            <a:r>
              <a:rPr lang="zh-CN" altLang="zh-CN" b="1" i="1" noProof="0" dirty="0">
                <a:ln>
                  <a:noFill/>
                </a:ln>
                <a:effectLst/>
                <a:uLnTx/>
                <a:uFillTx/>
                <a:latin typeface="+mn-ea"/>
                <a:sym typeface="+mn-ea"/>
              </a:rPr>
              <a:t>对象</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 &amp;count_Ref = count;     </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a:t>
            </a:r>
            <a:r>
              <a:rPr lang="nb-NO" altLang="zh-CN" b="1" i="1" noProof="0" dirty="0">
                <a:ln>
                  <a:noFill/>
                </a:ln>
                <a:effectLst/>
                <a:uLnTx/>
                <a:uFillTx/>
                <a:latin typeface="+mn-ea"/>
                <a:sym typeface="+mn-ea"/>
              </a:rPr>
              <a:t>//</a:t>
            </a:r>
            <a:r>
              <a:rPr lang="zh-CN" altLang="zh-CN" b="1" i="1" noProof="0" dirty="0">
                <a:ln>
                  <a:noFill/>
                </a:ln>
                <a:effectLst/>
                <a:uLnTx/>
                <a:uFillTx/>
                <a:latin typeface="+mn-ea"/>
                <a:sym typeface="+mn-ea"/>
              </a:rPr>
              <a:t>定义</a:t>
            </a:r>
            <a:r>
              <a:rPr lang="nb-NO" altLang="zh-CN" b="1" i="1" noProof="0" dirty="0">
                <a:ln>
                  <a:noFill/>
                </a:ln>
                <a:effectLst/>
                <a:uLnTx/>
                <a:uFillTx/>
                <a:latin typeface="+mn-ea"/>
                <a:sym typeface="+mn-ea"/>
              </a:rPr>
              <a:t>Count</a:t>
            </a:r>
            <a:r>
              <a:rPr lang="zh-CN" altLang="zh-CN" b="1" i="1" noProof="0" dirty="0">
                <a:ln>
                  <a:noFill/>
                </a:ln>
                <a:effectLst/>
                <a:uLnTx/>
                <a:uFillTx/>
                <a:latin typeface="+mn-ea"/>
                <a:sym typeface="+mn-ea"/>
              </a:rPr>
              <a:t>类的引用</a:t>
            </a:r>
            <a:r>
              <a:rPr lang="nb-NO" altLang="zh-CN" b="1" i="1" noProof="0" dirty="0">
                <a:ln>
                  <a:noFill/>
                </a:ln>
                <a:effectLst/>
                <a:uLnTx/>
                <a:uFillTx/>
                <a:latin typeface="+mn-ea"/>
                <a:sym typeface="+mn-ea"/>
              </a:rPr>
              <a:t>coun_Ref,</a:t>
            </a:r>
            <a:r>
              <a:rPr lang="zh-CN" altLang="zh-CN" b="1" i="1" noProof="0" dirty="0">
                <a:ln>
                  <a:noFill/>
                </a:ln>
                <a:effectLst/>
                <a:uLnTx/>
                <a:uFillTx/>
                <a:latin typeface="+mn-ea"/>
                <a:sym typeface="+mn-ea"/>
              </a:rPr>
              <a:t>它是</a:t>
            </a:r>
            <a:r>
              <a:rPr lang="nb-NO" altLang="zh-CN" b="1" i="1" noProof="0" dirty="0">
                <a:ln>
                  <a:noFill/>
                </a:ln>
                <a:effectLst/>
                <a:uLnTx/>
                <a:uFillTx/>
                <a:latin typeface="+mn-ea"/>
                <a:sym typeface="+mn-ea"/>
              </a:rPr>
              <a:t>count</a:t>
            </a:r>
            <a:r>
              <a:rPr lang="zh-CN" altLang="zh-CN" b="1" i="1" noProof="0" dirty="0">
                <a:ln>
                  <a:noFill/>
                </a:ln>
                <a:effectLst/>
                <a:uLnTx/>
                <a:uFillTx/>
                <a:latin typeface="+mn-ea"/>
                <a:sym typeface="+mn-ea"/>
              </a:rPr>
              <a:t>对象的别名</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cout&lt;&lt;"</a:t>
            </a:r>
            <a:r>
              <a:rPr lang="zh-CN" altLang="zh-CN" b="1" noProof="0" dirty="0">
                <a:ln>
                  <a:noFill/>
                </a:ln>
                <a:effectLst/>
                <a:uLnTx/>
                <a:uFillTx/>
                <a:latin typeface="+mn-ea"/>
                <a:sym typeface="+mn-ea"/>
              </a:rPr>
              <a:t>使用对象名</a:t>
            </a:r>
            <a:r>
              <a:rPr lang="nb-NO" altLang="zh-CN" b="1" noProof="0" dirty="0">
                <a:ln>
                  <a:noFill/>
                </a:ln>
                <a:effectLst/>
                <a:uLnTx/>
                <a:uFillTx/>
                <a:latin typeface="+mn-ea"/>
                <a:sym typeface="+mn-ea"/>
              </a:rPr>
              <a:t>"&lt;&lt;endl;</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count.x = 1;</a:t>
            </a: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cout&lt;&lt;"</a:t>
            </a:r>
            <a:r>
              <a:rPr lang="zh-CN" altLang="zh-CN" b="1" noProof="0" dirty="0">
                <a:ln>
                  <a:noFill/>
                </a:ln>
                <a:effectLst/>
                <a:uLnTx/>
                <a:uFillTx/>
                <a:latin typeface="+mn-ea"/>
                <a:sym typeface="+mn-ea"/>
              </a:rPr>
              <a:t>调用</a:t>
            </a:r>
            <a:r>
              <a:rPr lang="nb-NO" altLang="zh-CN" b="1" noProof="0" dirty="0">
                <a:ln>
                  <a:noFill/>
                </a:ln>
                <a:effectLst/>
                <a:uLnTx/>
                <a:uFillTx/>
                <a:latin typeface="+mn-ea"/>
                <a:sym typeface="+mn-ea"/>
              </a:rPr>
              <a:t>Calcute</a:t>
            </a:r>
            <a:r>
              <a:rPr lang="zh-CN" altLang="zh-CN" b="1" noProof="0" dirty="0">
                <a:ln>
                  <a:noFill/>
                </a:ln>
                <a:effectLst/>
                <a:uLnTx/>
                <a:uFillTx/>
                <a:latin typeface="+mn-ea"/>
                <a:sym typeface="+mn-ea"/>
              </a:rPr>
              <a:t>函数前</a:t>
            </a:r>
            <a:r>
              <a:rPr lang="nb-NO" altLang="zh-CN" b="1" noProof="0" dirty="0">
                <a:ln>
                  <a:noFill/>
                </a:ln>
                <a:effectLst/>
                <a:uLnTx/>
                <a:uFillTx/>
                <a:latin typeface="+mn-ea"/>
                <a:sym typeface="+mn-ea"/>
              </a:rPr>
              <a:t>x=";</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count.print();</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count.Calcute (count.x);</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cout&lt;&lt;"</a:t>
            </a:r>
            <a:r>
              <a:rPr lang="zh-CN" altLang="zh-CN" b="1" noProof="0" dirty="0">
                <a:ln>
                  <a:noFill/>
                </a:ln>
                <a:effectLst/>
                <a:uLnTx/>
                <a:uFillTx/>
                <a:latin typeface="+mn-ea"/>
                <a:sym typeface="+mn-ea"/>
              </a:rPr>
              <a:t>调用</a:t>
            </a:r>
            <a:r>
              <a:rPr lang="nb-NO" altLang="zh-CN" b="1" noProof="0" dirty="0">
                <a:ln>
                  <a:noFill/>
                </a:ln>
                <a:effectLst/>
                <a:uLnTx/>
                <a:uFillTx/>
                <a:latin typeface="+mn-ea"/>
                <a:sym typeface="+mn-ea"/>
              </a:rPr>
              <a:t>Calcute</a:t>
            </a:r>
            <a:r>
              <a:rPr lang="zh-CN" altLang="zh-CN" b="1" noProof="0" dirty="0">
                <a:ln>
                  <a:noFill/>
                </a:ln>
                <a:effectLst/>
                <a:uLnTx/>
                <a:uFillTx/>
                <a:latin typeface="+mn-ea"/>
                <a:sym typeface="+mn-ea"/>
              </a:rPr>
              <a:t>函数后</a:t>
            </a:r>
            <a:r>
              <a:rPr lang="nb-NO" altLang="zh-CN" b="1" noProof="0" dirty="0">
                <a:ln>
                  <a:noFill/>
                </a:ln>
                <a:effectLst/>
                <a:uLnTx/>
                <a:uFillTx/>
                <a:latin typeface="+mn-ea"/>
                <a:sym typeface="+mn-ea"/>
              </a:rPr>
              <a:t>x=";</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count.print();</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cout&lt;&lt;"</a:t>
            </a:r>
            <a:r>
              <a:rPr lang="zh-CN" altLang="zh-CN" b="1" noProof="0" dirty="0">
                <a:ln>
                  <a:noFill/>
                </a:ln>
                <a:effectLst/>
                <a:uLnTx/>
                <a:uFillTx/>
                <a:latin typeface="+mn-ea"/>
                <a:sym typeface="+mn-ea"/>
              </a:rPr>
              <a:t>使用引用</a:t>
            </a:r>
            <a:r>
              <a:rPr lang="nb-NO" altLang="zh-CN" b="1" noProof="0" dirty="0">
                <a:ln>
                  <a:noFill/>
                </a:ln>
                <a:effectLst/>
                <a:uLnTx/>
                <a:uFillTx/>
                <a:latin typeface="+mn-ea"/>
                <a:sym typeface="+mn-ea"/>
              </a:rPr>
              <a:t>";</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count_Ref.x = 2;</a:t>
            </a:r>
            <a:endParaRPr lang="zh-CN" altLang="zh-CN" b="1" noProof="0" dirty="0">
              <a:ln>
                <a:noFill/>
              </a:ln>
              <a:solidFill>
                <a:srgbClr val="FF0000"/>
              </a:solidFill>
              <a:effectLst/>
              <a:uLnTx/>
              <a:uFillTx/>
              <a:latin typeface="+mn-ea"/>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4.3.1 </a:t>
            </a:r>
            <a:r>
              <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类的作用域</a:t>
            </a:r>
          </a:p>
        </p:txBody>
      </p:sp>
      <p:sp>
        <p:nvSpPr>
          <p:cNvPr id="2" name="文本框 1"/>
          <p:cNvSpPr txBox="1"/>
          <p:nvPr/>
        </p:nvSpPr>
        <p:spPr>
          <a:xfrm>
            <a:off x="796925" y="915566"/>
            <a:ext cx="7668260" cy="3939540"/>
          </a:xfrm>
          <a:prstGeom prst="rect">
            <a:avLst/>
          </a:prstGeom>
          <a:noFill/>
        </p:spPr>
        <p:txBody>
          <a:bodyPr wrap="square" rtlCol="0">
            <a:spAutoFit/>
          </a:bodyPr>
          <a:lstStyle/>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en-US" altLang="zh-CN" sz="2000" noProof="0" dirty="0">
                <a:ln>
                  <a:noFill/>
                </a:ln>
                <a:effectLst/>
                <a:uLnTx/>
                <a:uFillTx/>
                <a:sym typeface="+mn-ea"/>
              </a:rPr>
              <a:t>   </a:t>
            </a:r>
            <a:r>
              <a:rPr lang="zh-CN" altLang="zh-CN" sz="2000" noProof="0" dirty="0">
                <a:ln>
                  <a:noFill/>
                </a:ln>
                <a:effectLst/>
                <a:uLnTx/>
                <a:uFillTx/>
                <a:sym typeface="+mn-ea"/>
              </a:rPr>
              <a:t> </a:t>
            </a:r>
            <a:r>
              <a:rPr lang="nb-NO" altLang="zh-CN" b="1" noProof="0" dirty="0">
                <a:ln>
                  <a:noFill/>
                </a:ln>
                <a:effectLst/>
                <a:uLnTx/>
                <a:uFillTx/>
                <a:latin typeface="+mn-ea"/>
                <a:sym typeface="+mn-ea"/>
              </a:rPr>
              <a:t>cout&lt;&lt;"</a:t>
            </a:r>
            <a:r>
              <a:rPr lang="zh-CN" altLang="zh-CN" b="1" noProof="0" dirty="0">
                <a:ln>
                  <a:noFill/>
                </a:ln>
                <a:effectLst/>
                <a:uLnTx/>
                <a:uFillTx/>
                <a:latin typeface="+mn-ea"/>
                <a:sym typeface="+mn-ea"/>
              </a:rPr>
              <a:t>调用</a:t>
            </a:r>
            <a:r>
              <a:rPr lang="nb-NO" altLang="zh-CN" b="1" noProof="0" dirty="0">
                <a:ln>
                  <a:noFill/>
                </a:ln>
                <a:effectLst/>
                <a:uLnTx/>
                <a:uFillTx/>
                <a:latin typeface="+mn-ea"/>
                <a:sym typeface="+mn-ea"/>
              </a:rPr>
              <a:t>Calcute</a:t>
            </a:r>
            <a:r>
              <a:rPr lang="zh-CN" altLang="zh-CN" b="1" noProof="0" dirty="0">
                <a:ln>
                  <a:noFill/>
                </a:ln>
                <a:effectLst/>
                <a:uLnTx/>
                <a:uFillTx/>
                <a:latin typeface="+mn-ea"/>
                <a:sym typeface="+mn-ea"/>
              </a:rPr>
              <a:t>函数前</a:t>
            </a:r>
            <a:r>
              <a:rPr lang="nb-NO" altLang="zh-CN" b="1" noProof="0" dirty="0">
                <a:ln>
                  <a:noFill/>
                </a:ln>
                <a:effectLst/>
                <a:uLnTx/>
                <a:uFillTx/>
                <a:latin typeface="+mn-ea"/>
                <a:sym typeface="+mn-ea"/>
              </a:rPr>
              <a:t>x=";</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count_Ref.print();</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count.Calcute (count_Ref.x);</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cout&lt;&lt;"</a:t>
            </a:r>
            <a:r>
              <a:rPr lang="zh-CN" altLang="zh-CN" b="1" noProof="0" dirty="0">
                <a:ln>
                  <a:noFill/>
                </a:ln>
                <a:effectLst/>
                <a:uLnTx/>
                <a:uFillTx/>
                <a:latin typeface="+mn-ea"/>
                <a:sym typeface="+mn-ea"/>
              </a:rPr>
              <a:t>调用</a:t>
            </a:r>
            <a:r>
              <a:rPr lang="nb-NO" altLang="zh-CN" b="1" noProof="0" dirty="0">
                <a:ln>
                  <a:noFill/>
                </a:ln>
                <a:effectLst/>
                <a:uLnTx/>
                <a:uFillTx/>
                <a:latin typeface="+mn-ea"/>
                <a:sym typeface="+mn-ea"/>
              </a:rPr>
              <a:t>Calcute</a:t>
            </a:r>
            <a:r>
              <a:rPr lang="zh-CN" altLang="zh-CN" b="1" noProof="0" dirty="0">
                <a:ln>
                  <a:noFill/>
                </a:ln>
                <a:effectLst/>
                <a:uLnTx/>
                <a:uFillTx/>
                <a:latin typeface="+mn-ea"/>
                <a:sym typeface="+mn-ea"/>
              </a:rPr>
              <a:t>函数后</a:t>
            </a:r>
            <a:r>
              <a:rPr lang="nb-NO" altLang="zh-CN" b="1" noProof="0" dirty="0">
                <a:ln>
                  <a:noFill/>
                </a:ln>
                <a:effectLst/>
                <a:uLnTx/>
                <a:uFillTx/>
                <a:latin typeface="+mn-ea"/>
                <a:sym typeface="+mn-ea"/>
              </a:rPr>
              <a:t>x=";</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count.print();</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cout&lt;&lt;"</a:t>
            </a:r>
            <a:r>
              <a:rPr lang="zh-CN" altLang="zh-CN" b="1" noProof="0" dirty="0">
                <a:ln>
                  <a:noFill/>
                </a:ln>
                <a:effectLst/>
                <a:uLnTx/>
                <a:uFillTx/>
                <a:latin typeface="+mn-ea"/>
                <a:sym typeface="+mn-ea"/>
              </a:rPr>
              <a:t>使用指针</a:t>
            </a:r>
            <a:r>
              <a:rPr lang="nb-NO" altLang="zh-CN" b="1" noProof="0" dirty="0">
                <a:ln>
                  <a:noFill/>
                </a:ln>
                <a:effectLst/>
                <a:uLnTx/>
                <a:uFillTx/>
                <a:latin typeface="+mn-ea"/>
                <a:sym typeface="+mn-ea"/>
              </a:rPr>
              <a:t>";</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count_Ptr-&gt;x = 3;</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cout&lt;&lt;"</a:t>
            </a:r>
            <a:r>
              <a:rPr lang="zh-CN" altLang="zh-CN" b="1" noProof="0" dirty="0">
                <a:ln>
                  <a:noFill/>
                </a:ln>
                <a:effectLst/>
                <a:uLnTx/>
                <a:uFillTx/>
                <a:latin typeface="+mn-ea"/>
                <a:sym typeface="+mn-ea"/>
              </a:rPr>
              <a:t>调用</a:t>
            </a:r>
            <a:r>
              <a:rPr lang="nb-NO" altLang="zh-CN" b="1" noProof="0" dirty="0">
                <a:ln>
                  <a:noFill/>
                </a:ln>
                <a:effectLst/>
                <a:uLnTx/>
                <a:uFillTx/>
                <a:latin typeface="+mn-ea"/>
                <a:sym typeface="+mn-ea"/>
              </a:rPr>
              <a:t>Calcute</a:t>
            </a:r>
            <a:r>
              <a:rPr lang="zh-CN" altLang="zh-CN" b="1" noProof="0" dirty="0">
                <a:ln>
                  <a:noFill/>
                </a:ln>
                <a:effectLst/>
                <a:uLnTx/>
                <a:uFillTx/>
                <a:latin typeface="+mn-ea"/>
                <a:sym typeface="+mn-ea"/>
              </a:rPr>
              <a:t>函数前</a:t>
            </a:r>
            <a:r>
              <a:rPr lang="nb-NO" altLang="zh-CN" b="1" noProof="0" dirty="0">
                <a:ln>
                  <a:noFill/>
                </a:ln>
                <a:effectLst/>
                <a:uLnTx/>
                <a:uFillTx/>
                <a:latin typeface="+mn-ea"/>
                <a:sym typeface="+mn-ea"/>
              </a:rPr>
              <a:t>x=";</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count_Ptr-&gt; print();</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count.Calcute (count_Ptr-&gt;x);</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cout&lt;&lt;"</a:t>
            </a:r>
            <a:r>
              <a:rPr lang="zh-CN" altLang="zh-CN" b="1" noProof="0" dirty="0">
                <a:ln>
                  <a:noFill/>
                </a:ln>
                <a:effectLst/>
                <a:uLnTx/>
                <a:uFillTx/>
                <a:latin typeface="+mn-ea"/>
                <a:sym typeface="+mn-ea"/>
              </a:rPr>
              <a:t>调用</a:t>
            </a:r>
            <a:r>
              <a:rPr lang="nb-NO" altLang="zh-CN" b="1" noProof="0" dirty="0">
                <a:ln>
                  <a:noFill/>
                </a:ln>
                <a:effectLst/>
                <a:uLnTx/>
                <a:uFillTx/>
                <a:latin typeface="+mn-ea"/>
                <a:sym typeface="+mn-ea"/>
              </a:rPr>
              <a:t>Calcute</a:t>
            </a:r>
            <a:r>
              <a:rPr lang="zh-CN" altLang="zh-CN" b="1" noProof="0" dirty="0">
                <a:ln>
                  <a:noFill/>
                </a:ln>
                <a:effectLst/>
                <a:uLnTx/>
                <a:uFillTx/>
                <a:latin typeface="+mn-ea"/>
                <a:sym typeface="+mn-ea"/>
              </a:rPr>
              <a:t>函数后</a:t>
            </a:r>
            <a:r>
              <a:rPr lang="nb-NO" altLang="zh-CN" b="1" noProof="0" dirty="0">
                <a:ln>
                  <a:noFill/>
                </a:ln>
                <a:effectLst/>
                <a:uLnTx/>
                <a:uFillTx/>
                <a:latin typeface="+mn-ea"/>
                <a:sym typeface="+mn-ea"/>
              </a:rPr>
              <a:t>x=";</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count.print();</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return 0;</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a:t>
            </a:r>
            <a:endParaRPr lang="zh-CN" altLang="zh-CN" b="1" noProof="0" dirty="0">
              <a:ln>
                <a:noFill/>
              </a:ln>
              <a:solidFill>
                <a:srgbClr val="FF0000"/>
              </a:solidFill>
              <a:effectLst/>
              <a:uLnTx/>
              <a:uFillTx/>
              <a:latin typeface="+mn-ea"/>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4.3.1 </a:t>
            </a:r>
            <a:r>
              <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类的作用域</a:t>
            </a:r>
          </a:p>
        </p:txBody>
      </p:sp>
      <p:pic>
        <p:nvPicPr>
          <p:cNvPr id="68611" name="Picture 4"/>
          <p:cNvPicPr>
            <a:picLocks noChangeAspect="1"/>
          </p:cNvPicPr>
          <p:nvPr/>
        </p:nvPicPr>
        <p:blipFill>
          <a:blip r:embed="rId3"/>
          <a:stretch>
            <a:fillRect/>
          </a:stretch>
        </p:blipFill>
        <p:spPr>
          <a:xfrm>
            <a:off x="395536" y="1131590"/>
            <a:ext cx="8482012" cy="2346325"/>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68611"/>
                                        </p:tgtEl>
                                        <p:attrNameLst>
                                          <p:attrName>style.visibility</p:attrName>
                                        </p:attrNameLst>
                                      </p:cBhvr>
                                      <p:to>
                                        <p:strVal val="visible"/>
                                      </p:to>
                                    </p:set>
                                    <p:animEffect transition="in" filter="wipe(down)">
                                      <p:cBhvr>
                                        <p:cTn id="16" dur="500"/>
                                        <p:tgtEl>
                                          <p:spTgt spid="68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4.3.2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对象的生存期</a:t>
            </a:r>
          </a:p>
        </p:txBody>
      </p:sp>
      <p:sp>
        <p:nvSpPr>
          <p:cNvPr id="2" name="文本框 1"/>
          <p:cNvSpPr txBox="1"/>
          <p:nvPr/>
        </p:nvSpPr>
        <p:spPr>
          <a:xfrm>
            <a:off x="467544" y="1131590"/>
            <a:ext cx="8136904" cy="2382191"/>
          </a:xfrm>
          <a:prstGeom prst="rect">
            <a:avLst/>
          </a:prstGeom>
          <a:noFill/>
        </p:spPr>
        <p:txBody>
          <a:bodyPr wrap="square" rtlCol="0">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400" b="1" noProof="0" dirty="0">
                <a:ln>
                  <a:noFill/>
                </a:ln>
                <a:effectLst/>
                <a:uLnTx/>
                <a:uFillTx/>
                <a:latin typeface="仿宋" panose="02010609060101010101" pitchFamily="49" charset="-122"/>
                <a:ea typeface="仿宋" panose="02010609060101010101" pitchFamily="49" charset="-122"/>
                <a:sym typeface="+mn-ea"/>
              </a:rPr>
              <a:t>对象的生存期是指对象从被创建开始到被释放为止的时间。</a:t>
            </a:r>
            <a:endParaRPr kumimoji="0" lang="en-US"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400" b="1" noProof="0" dirty="0">
                <a:ln>
                  <a:noFill/>
                </a:ln>
                <a:effectLst/>
                <a:uLnTx/>
                <a:uFillTx/>
                <a:latin typeface="仿宋" panose="02010609060101010101" pitchFamily="49" charset="-122"/>
                <a:ea typeface="仿宋" panose="02010609060101010101" pitchFamily="49" charset="-122"/>
                <a:sym typeface="+mn-ea"/>
              </a:rPr>
              <a:t>      </a:t>
            </a:r>
            <a:r>
              <a:rPr lang="zh-CN" altLang="zh-CN" sz="2400" b="1" noProof="0" dirty="0">
                <a:ln>
                  <a:noFill/>
                </a:ln>
                <a:effectLst/>
                <a:uLnTx/>
                <a:uFillTx/>
                <a:latin typeface="仿宋" panose="02010609060101010101" pitchFamily="49" charset="-122"/>
                <a:ea typeface="仿宋" panose="02010609060101010101" pitchFamily="49" charset="-122"/>
                <a:sym typeface="+mn-ea"/>
              </a:rPr>
              <a:t>按生存期的不同，对象可分为局部对象、静态对象、全局对象和动态对象四种。</a:t>
            </a:r>
            <a:endPar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4.3.2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对象的生存期</a:t>
            </a:r>
          </a:p>
        </p:txBody>
      </p:sp>
      <p:sp>
        <p:nvSpPr>
          <p:cNvPr id="2" name="文本框 1"/>
          <p:cNvSpPr txBox="1"/>
          <p:nvPr/>
        </p:nvSpPr>
        <p:spPr>
          <a:xfrm>
            <a:off x="737870" y="690245"/>
            <a:ext cx="7866578" cy="4253472"/>
          </a:xfrm>
          <a:prstGeom prst="rect">
            <a:avLst/>
          </a:prstGeom>
          <a:noFill/>
        </p:spPr>
        <p:txBody>
          <a:bodyPr wrap="square" rtlCol="0">
            <a:spAutoFit/>
          </a:bodyPr>
          <a:lstStyle/>
          <a:p>
            <a:pPr>
              <a:lnSpc>
                <a:spcPct val="130000"/>
              </a:lnSpc>
            </a:pPr>
            <a:r>
              <a:rPr lang="en-US" altLang="zh-CN" sz="2400" b="1" dirty="0">
                <a:latin typeface="仿宋" panose="02010609060101010101" pitchFamily="49" charset="-122"/>
                <a:ea typeface="仿宋" panose="02010609060101010101" pitchFamily="49" charset="-122"/>
                <a:sym typeface="+mn-ea"/>
              </a:rPr>
              <a:t>   1</a:t>
            </a:r>
            <a:r>
              <a:rPr lang="zh-CN" altLang="zh-CN" sz="2400" b="1" dirty="0">
                <a:latin typeface="仿宋" panose="02010609060101010101" pitchFamily="49" charset="-122"/>
                <a:ea typeface="仿宋" panose="02010609060101010101" pitchFamily="49" charset="-122"/>
                <a:sym typeface="+mn-ea"/>
              </a:rPr>
              <a:t>、局部对象</a:t>
            </a:r>
            <a:endParaRPr lang="zh-CN" altLang="zh-CN" sz="2400" b="1" dirty="0">
              <a:latin typeface="仿宋" panose="02010609060101010101" pitchFamily="49" charset="-122"/>
              <a:ea typeface="仿宋" panose="02010609060101010101" pitchFamily="49" charset="-122"/>
            </a:endParaRPr>
          </a:p>
          <a:p>
            <a:pPr>
              <a:lnSpc>
                <a:spcPct val="13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局部对象是指定义在一个程序块或函数体内的对象。当定义对象时，系统自动调用构造函数，该对象被创建，对象的生存期开始。当退出该对象所在的函数体或程序块时，调用析构函数，释放该对象，对象的生存期结束。</a:t>
            </a:r>
            <a:endParaRPr lang="en-US" altLang="zh-CN" sz="2000" b="1" dirty="0">
              <a:latin typeface="仿宋" panose="02010609060101010101" pitchFamily="49" charset="-122"/>
              <a:ea typeface="仿宋" panose="02010609060101010101" pitchFamily="49" charset="-122"/>
            </a:endParaRPr>
          </a:p>
          <a:p>
            <a:pPr>
              <a:lnSpc>
                <a:spcPct val="130000"/>
              </a:lnSpc>
            </a:pPr>
            <a:r>
              <a:rPr lang="en-US" altLang="zh-CN" sz="2000" b="1" dirty="0">
                <a:latin typeface="仿宋" panose="02010609060101010101" pitchFamily="49" charset="-122"/>
                <a:ea typeface="仿宋" panose="02010609060101010101" pitchFamily="49" charset="-122"/>
                <a:sym typeface="+mn-ea"/>
              </a:rPr>
              <a:t>    </a:t>
            </a:r>
            <a:r>
              <a:rPr lang="en-US" altLang="zh-CN" sz="2400" b="1" dirty="0">
                <a:latin typeface="仿宋" panose="02010609060101010101" pitchFamily="49" charset="-122"/>
                <a:ea typeface="仿宋" panose="02010609060101010101" pitchFamily="49" charset="-122"/>
                <a:sym typeface="+mn-ea"/>
              </a:rPr>
              <a:t>2</a:t>
            </a:r>
            <a:r>
              <a:rPr lang="zh-CN" altLang="zh-CN" sz="2400" b="1" dirty="0">
                <a:latin typeface="仿宋" panose="02010609060101010101" pitchFamily="49" charset="-122"/>
                <a:ea typeface="仿宋" panose="02010609060101010101" pitchFamily="49" charset="-122"/>
                <a:sym typeface="+mn-ea"/>
              </a:rPr>
              <a:t>、静态对象</a:t>
            </a:r>
            <a:endParaRPr lang="zh-CN" altLang="zh-CN" sz="2400" b="1" dirty="0">
              <a:latin typeface="仿宋" panose="02010609060101010101" pitchFamily="49" charset="-122"/>
              <a:ea typeface="仿宋" panose="02010609060101010101" pitchFamily="49" charset="-122"/>
            </a:endParaRPr>
          </a:p>
          <a:p>
            <a:pPr>
              <a:lnSpc>
                <a:spcPct val="13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静态对象是指以关键字</a:t>
            </a:r>
            <a:r>
              <a:rPr lang="en-US" altLang="zh-CN" sz="2000" b="1" dirty="0">
                <a:latin typeface="仿宋" panose="02010609060101010101" pitchFamily="49" charset="-122"/>
                <a:ea typeface="仿宋" panose="02010609060101010101" pitchFamily="49" charset="-122"/>
                <a:sym typeface="+mn-ea"/>
              </a:rPr>
              <a:t>static</a:t>
            </a:r>
            <a:r>
              <a:rPr lang="zh-CN" altLang="zh-CN" sz="2000" b="1" dirty="0">
                <a:latin typeface="仿宋" panose="02010609060101010101" pitchFamily="49" charset="-122"/>
                <a:ea typeface="仿宋" panose="02010609060101010101" pitchFamily="49" charset="-122"/>
                <a:sym typeface="+mn-ea"/>
              </a:rPr>
              <a:t>标识的对象。当定义对象时，系统自动调用构造函数，该对象被创建，对象的生存期开始。当程序结束时调用析构函数，该对象被释放，对象的生存期结束。因此，静态对象的生存期从定义该对象时开始，到整个程序结束时终止。</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1000"/>
                                        <p:tgtEl>
                                          <p:spTgt spid="2">
                                            <p:txEl>
                                              <p:pRg st="0" end="0"/>
                                            </p:txEl>
                                          </p:spTgt>
                                        </p:tgtEl>
                                      </p:cBhvr>
                                    </p:animEffect>
                                    <p:anim calcmode="lin" valueType="num">
                                      <p:cBhvr>
                                        <p:cTn id="1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animEffect transition="in" filter="fade">
                                      <p:cBhvr>
                                        <p:cTn id="33" dur="1000"/>
                                        <p:tgtEl>
                                          <p:spTgt spid="2">
                                            <p:txEl>
                                              <p:pRg st="3" end="3"/>
                                            </p:txEl>
                                          </p:spTgt>
                                        </p:tgtEl>
                                      </p:cBhvr>
                                    </p:animEffect>
                                    <p:anim calcmode="lin" valueType="num">
                                      <p:cBhvr>
                                        <p:cTn id="34"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4.3.2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对象的生存期</a:t>
            </a:r>
          </a:p>
        </p:txBody>
      </p:sp>
      <p:sp>
        <p:nvSpPr>
          <p:cNvPr id="2" name="文本框 1"/>
          <p:cNvSpPr txBox="1"/>
          <p:nvPr/>
        </p:nvSpPr>
        <p:spPr>
          <a:xfrm>
            <a:off x="737870" y="690245"/>
            <a:ext cx="7668260" cy="4431983"/>
          </a:xfrm>
          <a:prstGeom prst="rect">
            <a:avLst/>
          </a:prstGeom>
          <a:noFill/>
        </p:spPr>
        <p:txBody>
          <a:bodyPr wrap="square" rtlCol="0">
            <a:spAutoFit/>
          </a:bodyPr>
          <a:lstStyle/>
          <a:p>
            <a:pPr>
              <a:lnSpc>
                <a:spcPct val="150000"/>
              </a:lnSpc>
            </a:pPr>
            <a:r>
              <a:rPr lang="en-US" altLang="zh-CN" sz="2400" b="1" dirty="0">
                <a:latin typeface="仿宋" panose="02010609060101010101" pitchFamily="49" charset="-122"/>
                <a:ea typeface="仿宋" panose="02010609060101010101" pitchFamily="49" charset="-122"/>
                <a:sym typeface="+mn-ea"/>
              </a:rPr>
              <a:t>   3</a:t>
            </a:r>
            <a:r>
              <a:rPr lang="zh-CN" altLang="zh-CN" sz="2400" b="1" dirty="0">
                <a:latin typeface="仿宋" panose="02010609060101010101" pitchFamily="49" charset="-122"/>
                <a:ea typeface="仿宋" panose="02010609060101010101" pitchFamily="49" charset="-122"/>
                <a:sym typeface="+mn-ea"/>
              </a:rPr>
              <a:t>、全局对象</a:t>
            </a:r>
            <a:endParaRPr lang="zh-CN" altLang="zh-CN" sz="24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全局对象是指定义在函数体外的对象。它的作用域从定义时开始到程序结束时终止。当程序开始时，该对象被创建。当程序结束时调用析构函数，该对象被释放。全局对象的生存期从程序开始运行时开始，到整个程序结束时终止。</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sym typeface="+mn-ea"/>
              </a:rPr>
              <a:t>   4</a:t>
            </a:r>
            <a:r>
              <a:rPr lang="zh-CN" altLang="zh-CN" sz="2400" b="1" dirty="0">
                <a:latin typeface="仿宋" panose="02010609060101010101" pitchFamily="49" charset="-122"/>
                <a:ea typeface="仿宋" panose="02010609060101010101" pitchFamily="49" charset="-122"/>
                <a:sym typeface="+mn-ea"/>
              </a:rPr>
              <a:t>、动态对象</a:t>
            </a:r>
            <a:endParaRPr lang="zh-CN" altLang="zh-CN" sz="24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动态对象是指以运算符</a:t>
            </a:r>
            <a:r>
              <a:rPr lang="en-US" altLang="zh-CN" sz="2000" b="1" dirty="0">
                <a:latin typeface="仿宋" panose="02010609060101010101" pitchFamily="49" charset="-122"/>
                <a:ea typeface="仿宋" panose="02010609060101010101" pitchFamily="49" charset="-122"/>
                <a:sym typeface="+mn-ea"/>
              </a:rPr>
              <a:t>new</a:t>
            </a:r>
            <a:r>
              <a:rPr lang="zh-CN" altLang="zh-CN" sz="2000" b="1" dirty="0">
                <a:latin typeface="仿宋" panose="02010609060101010101" pitchFamily="49" charset="-122"/>
                <a:ea typeface="仿宋" panose="02010609060101010101" pitchFamily="49" charset="-122"/>
                <a:sym typeface="+mn-ea"/>
              </a:rPr>
              <a:t>创建，以运算符</a:t>
            </a:r>
            <a:r>
              <a:rPr lang="en-US" altLang="zh-CN" sz="2000" b="1" dirty="0">
                <a:latin typeface="仿宋" panose="02010609060101010101" pitchFamily="49" charset="-122"/>
                <a:ea typeface="仿宋" panose="02010609060101010101" pitchFamily="49" charset="-122"/>
                <a:sym typeface="+mn-ea"/>
              </a:rPr>
              <a:t>delete</a:t>
            </a:r>
            <a:r>
              <a:rPr lang="zh-CN" altLang="zh-CN" sz="2000" b="1" dirty="0">
                <a:latin typeface="仿宋" panose="02010609060101010101" pitchFamily="49" charset="-122"/>
                <a:ea typeface="仿宋" panose="02010609060101010101" pitchFamily="49" charset="-122"/>
                <a:sym typeface="+mn-ea"/>
              </a:rPr>
              <a:t>释放的对象。当程序执行运算符</a:t>
            </a:r>
            <a:r>
              <a:rPr lang="en-US" altLang="zh-CN" sz="2000" b="1" dirty="0">
                <a:latin typeface="仿宋" panose="02010609060101010101" pitchFamily="49" charset="-122"/>
                <a:ea typeface="仿宋" panose="02010609060101010101" pitchFamily="49" charset="-122"/>
                <a:sym typeface="+mn-ea"/>
              </a:rPr>
              <a:t>new</a:t>
            </a:r>
            <a:r>
              <a:rPr lang="zh-CN" altLang="zh-CN" sz="2000" b="1" dirty="0">
                <a:latin typeface="仿宋" panose="02010609060101010101" pitchFamily="49" charset="-122"/>
                <a:ea typeface="仿宋" panose="02010609060101010101" pitchFamily="49" charset="-122"/>
                <a:sym typeface="+mn-ea"/>
              </a:rPr>
              <a:t>时创建该动态对象，对象的生存期开始。当执行运算符</a:t>
            </a:r>
            <a:r>
              <a:rPr lang="en-US" altLang="zh-CN" sz="2000" b="1" dirty="0">
                <a:latin typeface="仿宋" panose="02010609060101010101" pitchFamily="49" charset="-122"/>
                <a:ea typeface="仿宋" panose="02010609060101010101" pitchFamily="49" charset="-122"/>
                <a:sym typeface="+mn-ea"/>
              </a:rPr>
              <a:t>delete</a:t>
            </a:r>
            <a:r>
              <a:rPr lang="zh-CN" altLang="zh-CN" sz="2000" b="1" dirty="0">
                <a:latin typeface="仿宋" panose="02010609060101010101" pitchFamily="49" charset="-122"/>
                <a:ea typeface="仿宋" panose="02010609060101010101" pitchFamily="49" charset="-122"/>
                <a:sym typeface="+mn-ea"/>
              </a:rPr>
              <a:t>时释放该动态对象，对象的生存期结束。</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1000"/>
                                        <p:tgtEl>
                                          <p:spTgt spid="2">
                                            <p:txEl>
                                              <p:pRg st="1" end="1"/>
                                            </p:txEl>
                                          </p:spTgt>
                                        </p:tgtEl>
                                      </p:cBhvr>
                                    </p:animEffect>
                                    <p:anim calcmode="lin" valueType="num">
                                      <p:cBhvr>
                                        <p:cTn id="27"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Effect transition="in" filter="fade">
                                      <p:cBhvr>
                                        <p:cTn id="33" dur="1000"/>
                                        <p:tgtEl>
                                          <p:spTgt spid="2">
                                            <p:txEl>
                                              <p:pRg st="2" end="2"/>
                                            </p:txEl>
                                          </p:spTgt>
                                        </p:tgtEl>
                                      </p:cBhvr>
                                    </p:animEffect>
                                    <p:anim calcmode="lin" valueType="num">
                                      <p:cBhvr>
                                        <p:cTn id="34"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2" end="2"/>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2">
                                            <p:txEl>
                                              <p:pRg st="3" end="3"/>
                                            </p:txEl>
                                          </p:spTgt>
                                        </p:tgtEl>
                                        <p:attrNameLst>
                                          <p:attrName>style.visibility</p:attrName>
                                        </p:attrNameLst>
                                      </p:cBhvr>
                                      <p:to>
                                        <p:strVal val="visible"/>
                                      </p:to>
                                    </p:set>
                                    <p:animEffect transition="in" filter="fade">
                                      <p:cBhvr>
                                        <p:cTn id="38" dur="1000"/>
                                        <p:tgtEl>
                                          <p:spTgt spid="2">
                                            <p:txEl>
                                              <p:pRg st="3" end="3"/>
                                            </p:txEl>
                                          </p:spTgt>
                                        </p:tgtEl>
                                      </p:cBhvr>
                                    </p:animEffect>
                                    <p:anim calcmode="lin" valueType="num">
                                      <p:cBhvr>
                                        <p:cTn id="3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4.3.2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对象的生存期</a:t>
            </a:r>
          </a:p>
        </p:txBody>
      </p:sp>
      <p:sp>
        <p:nvSpPr>
          <p:cNvPr id="2" name="文本框 1"/>
          <p:cNvSpPr txBox="1"/>
          <p:nvPr/>
        </p:nvSpPr>
        <p:spPr>
          <a:xfrm>
            <a:off x="755576" y="699542"/>
            <a:ext cx="7668260" cy="4265783"/>
          </a:xfrm>
          <a:prstGeom prst="rect">
            <a:avLst/>
          </a:prstGeom>
          <a:noFill/>
        </p:spPr>
        <p:txBody>
          <a:bodyPr wrap="square" rtlCol="0">
            <a:spAutoFit/>
          </a:bodyPr>
          <a:lstStyle/>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zh-CN" altLang="zh-CN" sz="2400" b="1" dirty="0">
                <a:latin typeface="仿宋" panose="02010609060101010101" pitchFamily="49" charset="-122"/>
                <a:ea typeface="仿宋" panose="02010609060101010101" pitchFamily="49" charset="-122"/>
                <a:sym typeface="+mn-ea"/>
              </a:rPr>
              <a:t>【例</a:t>
            </a:r>
            <a:r>
              <a:rPr lang="en-US" altLang="zh-CN" sz="2400" b="1" dirty="0" smtClean="0">
                <a:latin typeface="仿宋" panose="02010609060101010101" pitchFamily="49" charset="-122"/>
                <a:ea typeface="仿宋" panose="02010609060101010101" pitchFamily="49" charset="-122"/>
                <a:sym typeface="+mn-ea"/>
              </a:rPr>
              <a:t>4-13</a:t>
            </a:r>
            <a:r>
              <a:rPr lang="zh-CN" altLang="zh-CN" sz="2400" b="1" dirty="0" smtClean="0">
                <a:latin typeface="仿宋" panose="02010609060101010101" pitchFamily="49" charset="-122"/>
                <a:ea typeface="仿宋" panose="02010609060101010101" pitchFamily="49" charset="-122"/>
                <a:sym typeface="+mn-ea"/>
              </a:rPr>
              <a:t>】</a:t>
            </a:r>
            <a:r>
              <a:rPr lang="zh-CN" altLang="zh-CN" sz="2400" b="1" dirty="0">
                <a:latin typeface="仿宋" panose="02010609060101010101" pitchFamily="49" charset="-122"/>
                <a:ea typeface="仿宋" panose="02010609060101010101" pitchFamily="49" charset="-122"/>
                <a:sym typeface="+mn-ea"/>
              </a:rPr>
              <a:t>对象生存期应用举例。</a:t>
            </a:r>
            <a:endParaRPr lang="zh-CN" altLang="zh-CN" sz="2400" b="1" dirty="0">
              <a:latin typeface="仿宋" panose="02010609060101010101" pitchFamily="49" charset="-122"/>
              <a:ea typeface="仿宋" panose="02010609060101010101" pitchFamily="49" charset="-122"/>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class ObjectLife</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char cha;</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public:</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ObjectLife(char c)</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cha=c;</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cout&lt;&lt;"construct    "&lt;&lt;cha&lt;&lt;endl;</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~ObjectLife()</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cout&lt;&lt;"destruct     "&lt;&lt;cha&lt;&lt;endl;</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a:t>
            </a:r>
            <a:endParaRPr lang="zh-CN" altLang="zh-CN" b="1" noProof="0" dirty="0">
              <a:ln>
                <a:noFill/>
              </a:ln>
              <a:solidFill>
                <a:srgbClr val="FF0000"/>
              </a:solidFill>
              <a:effectLst/>
              <a:uLnTx/>
              <a:uFillTx/>
              <a:latin typeface="+mn-ea"/>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4.3.2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对象的生存期</a:t>
            </a:r>
          </a:p>
        </p:txBody>
      </p:sp>
      <p:sp>
        <p:nvSpPr>
          <p:cNvPr id="2" name="文本框 1"/>
          <p:cNvSpPr txBox="1"/>
          <p:nvPr/>
        </p:nvSpPr>
        <p:spPr>
          <a:xfrm>
            <a:off x="755576" y="843558"/>
            <a:ext cx="7668260" cy="3776418"/>
          </a:xfrm>
          <a:prstGeom prst="rect">
            <a:avLst/>
          </a:prstGeom>
          <a:noFill/>
        </p:spPr>
        <p:txBody>
          <a:bodyPr wrap="square" rtlCol="0">
            <a:spAutoFit/>
          </a:bodyPr>
          <a:lstStyle/>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void fun()</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cout&lt;&lt;"inside fun"&lt;&lt;endl;</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static ObjectLife B('B');   </a:t>
            </a:r>
            <a:r>
              <a:rPr lang="nb-NO" altLang="zh-CN" b="1" i="1" dirty="0">
                <a:latin typeface="+mn-ea"/>
                <a:sym typeface="+mn-ea"/>
              </a:rPr>
              <a:t>//</a:t>
            </a:r>
            <a:r>
              <a:rPr lang="zh-CN" altLang="zh-CN" b="1" i="1" dirty="0">
                <a:latin typeface="+mn-ea"/>
                <a:sym typeface="+mn-ea"/>
              </a:rPr>
              <a:t>定义静态对象</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ObjectLife C('C');           </a:t>
            </a:r>
            <a:r>
              <a:rPr lang="nb-NO" altLang="zh-CN" b="1" i="1" dirty="0">
                <a:latin typeface="+mn-ea"/>
                <a:sym typeface="+mn-ea"/>
              </a:rPr>
              <a:t>//</a:t>
            </a:r>
            <a:r>
              <a:rPr lang="zh-CN" altLang="zh-CN" b="1" i="1" dirty="0">
                <a:latin typeface="+mn-ea"/>
                <a:sym typeface="+mn-ea"/>
              </a:rPr>
              <a:t>定义局部对象</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cout&lt;&lt;“</a:t>
            </a:r>
            <a:r>
              <a:rPr lang="en-US" altLang="zh-CN" b="1" dirty="0">
                <a:latin typeface="+mn-ea"/>
                <a:sym typeface="+mn-ea"/>
              </a:rPr>
              <a:t>out</a:t>
            </a:r>
            <a:r>
              <a:rPr lang="nb-NO" altLang="zh-CN" b="1" dirty="0">
                <a:latin typeface="+mn-ea"/>
                <a:sym typeface="+mn-ea"/>
              </a:rPr>
              <a:t>side fun"&lt;&lt;endl;</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void main()</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a:t>
            </a:r>
            <a:r>
              <a:rPr lang="en-US" altLang="nb-NO" b="1" dirty="0">
                <a:latin typeface="+mn-ea"/>
                <a:sym typeface="+mn-ea"/>
              </a:rPr>
              <a:t>	  </a:t>
            </a:r>
            <a:r>
              <a:rPr lang="nb-NO" altLang="zh-CN" b="1" dirty="0">
                <a:latin typeface="+mn-ea"/>
                <a:sym typeface="+mn-ea"/>
              </a:rPr>
              <a:t>cout&lt;&lt;"inside main"&lt;&lt;endl;</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ObjectLife *D= new ObjectLife('D');   </a:t>
            </a:r>
            <a:r>
              <a:rPr lang="nb-NO" altLang="zh-CN" b="1" i="1" dirty="0">
                <a:latin typeface="+mn-ea"/>
                <a:sym typeface="+mn-ea"/>
              </a:rPr>
              <a:t>//</a:t>
            </a:r>
            <a:r>
              <a:rPr lang="zh-CN" altLang="zh-CN" b="1" i="1" dirty="0">
                <a:latin typeface="+mn-ea"/>
                <a:sym typeface="+mn-ea"/>
              </a:rPr>
              <a:t>定义动态对象</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fun();</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delete D;                           </a:t>
            </a:r>
            <a:r>
              <a:rPr lang="nb-NO" altLang="zh-CN" b="1" i="1" dirty="0">
                <a:latin typeface="+mn-ea"/>
                <a:sym typeface="+mn-ea"/>
              </a:rPr>
              <a:t>//</a:t>
            </a:r>
            <a:r>
              <a:rPr lang="zh-CN" altLang="zh-CN" b="1" i="1" dirty="0">
                <a:latin typeface="+mn-ea"/>
                <a:sym typeface="+mn-ea"/>
              </a:rPr>
              <a:t>释放动态对象</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cout&lt;&lt;"outside main"&lt;&lt;endl;</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a:t>
            </a:r>
            <a:endParaRPr lang="zh-CN" altLang="zh-CN" b="1" noProof="0" dirty="0">
              <a:ln>
                <a:noFill/>
              </a:ln>
              <a:solidFill>
                <a:srgbClr val="FF0000"/>
              </a:solidFill>
              <a:effectLst/>
              <a:uLnTx/>
              <a:uFillTx/>
              <a:latin typeface="+mn-ea"/>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4.3.2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对象的生存期</a:t>
            </a:r>
          </a:p>
        </p:txBody>
      </p:sp>
      <p:pic>
        <p:nvPicPr>
          <p:cNvPr id="74756" name="Picture 4"/>
          <p:cNvPicPr>
            <a:picLocks noChangeAspect="1"/>
          </p:cNvPicPr>
          <p:nvPr/>
        </p:nvPicPr>
        <p:blipFill>
          <a:blip r:embed="rId3"/>
          <a:stretch>
            <a:fillRect/>
          </a:stretch>
        </p:blipFill>
        <p:spPr>
          <a:xfrm>
            <a:off x="323215" y="998855"/>
            <a:ext cx="8497888" cy="3375025"/>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74756"/>
                                        </p:tgtEl>
                                        <p:attrNameLst>
                                          <p:attrName>style.visibility</p:attrName>
                                        </p:attrNameLst>
                                      </p:cBhvr>
                                      <p:to>
                                        <p:strVal val="visible"/>
                                      </p:to>
                                    </p:set>
                                    <p:animEffect transition="in" filter="wipe(down)">
                                      <p:cBhvr>
                                        <p:cTn id="16" dur="5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9508" y="284309"/>
              <a:ext cx="600514"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4.4</a:t>
              </a:r>
            </a:p>
          </p:txBody>
        </p:sp>
      </p:grpSp>
      <p:sp>
        <p:nvSpPr>
          <p:cNvPr id="49" name="TextBox 48"/>
          <p:cNvSpPr txBox="1"/>
          <p:nvPr/>
        </p:nvSpPr>
        <p:spPr>
          <a:xfrm>
            <a:off x="2937702" y="2168922"/>
            <a:ext cx="5818505" cy="622300"/>
          </a:xfrm>
          <a:prstGeom prst="rect">
            <a:avLst/>
          </a:prstGeom>
          <a:noFill/>
        </p:spPr>
        <p:txBody>
          <a:bodyPr wrap="square" lIns="68584" tIns="34291" rIns="68584" bIns="34291" rtlCol="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zh-CN" sz="36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常量类型</a:t>
            </a: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en-GB"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4.1 </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类的静态成员</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graphicFrame>
        <p:nvGraphicFramePr>
          <p:cNvPr id="1026" name="Object 1"/>
          <p:cNvGraphicFramePr/>
          <p:nvPr/>
        </p:nvGraphicFramePr>
        <p:xfrm>
          <a:off x="1059180" y="775335"/>
          <a:ext cx="7025640" cy="4052570"/>
        </p:xfrm>
        <a:graphic>
          <a:graphicData uri="http://schemas.openxmlformats.org/presentationml/2006/ole">
            <mc:AlternateContent xmlns:mc="http://schemas.openxmlformats.org/markup-compatibility/2006">
              <mc:Choice xmlns:v="urn:schemas-microsoft-com:vml" Requires="v">
                <p:oleObj spid="_x0000_s3180" r:id="rId4" imgW="3276600" imgH="2159000" progId="Visio.Drawing.11">
                  <p:embed/>
                </p:oleObj>
              </mc:Choice>
              <mc:Fallback>
                <p:oleObj r:id="rId4" imgW="3276600" imgH="2159000" progId="Visio.Drawing.11">
                  <p:embed/>
                  <p:pic>
                    <p:nvPicPr>
                      <p:cNvPr id="0" name="图片 3075"/>
                      <p:cNvPicPr/>
                      <p:nvPr/>
                    </p:nvPicPr>
                    <p:blipFill>
                      <a:blip r:embed="rId5"/>
                      <a:stretch>
                        <a:fillRect/>
                      </a:stretch>
                    </p:blipFill>
                    <p:spPr>
                      <a:xfrm>
                        <a:off x="1059180" y="775335"/>
                        <a:ext cx="7025640" cy="4052570"/>
                      </a:xfrm>
                      <a:prstGeom prst="rect">
                        <a:avLst/>
                      </a:prstGeom>
                      <a:noFill/>
                      <a:ln w="38100">
                        <a:noFill/>
                        <a:miter/>
                      </a:ln>
                    </p:spPr>
                  </p:pic>
                </p:oleObj>
              </mc:Fallback>
            </mc:AlternateContent>
          </a:graphicData>
        </a:graphic>
      </p:graphicFrame>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wipe(down)">
                                      <p:cBhvr>
                                        <p:cTn id="16"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4.4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常量类型</a:t>
            </a:r>
          </a:p>
        </p:txBody>
      </p:sp>
      <p:sp>
        <p:nvSpPr>
          <p:cNvPr id="2" name="文本框 1"/>
          <p:cNvSpPr txBox="1"/>
          <p:nvPr/>
        </p:nvSpPr>
        <p:spPr>
          <a:xfrm>
            <a:off x="179512" y="843558"/>
            <a:ext cx="8856984" cy="3600986"/>
          </a:xfrm>
          <a:prstGeom prst="rect">
            <a:avLst/>
          </a:prstGeom>
          <a:noFill/>
        </p:spPr>
        <p:txBody>
          <a:bodyPr wrap="square" rtlCol="0">
            <a:spAutoFit/>
          </a:bodyPr>
          <a:lstStyle/>
          <a:p>
            <a:pPr marL="274320" marR="0" lvl="0" indent="-274320" algn="l" defTabSz="914400" rtl="0" eaLnBrk="1" fontAlgn="auto" latinLnBrk="0" hangingPunct="1">
              <a:lnSpc>
                <a:spcPct val="120000"/>
              </a:lnSpc>
              <a:spcBef>
                <a:spcPct val="20000"/>
              </a:spcBef>
              <a:spcAft>
                <a:spcPts val="0"/>
              </a:spcAft>
              <a:buClr>
                <a:schemeClr val="accent3"/>
              </a:buClr>
              <a:buSzPct val="95000"/>
              <a:buFont typeface="Wingdings 2" panose="05020102010507070707"/>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对于既需要共享，又需要防止值被改变的数据，应该声明其</a:t>
            </a:r>
            <a:r>
              <a:rPr lang="zh-CN" altLang="zh-CN" sz="2000" b="1" noProof="0" dirty="0" smtClean="0">
                <a:ln>
                  <a:noFill/>
                </a:ln>
                <a:effectLst/>
                <a:uLnTx/>
                <a:uFillTx/>
                <a:latin typeface="仿宋" panose="02010609060101010101" pitchFamily="49" charset="-122"/>
                <a:ea typeface="仿宋" panose="02010609060101010101" pitchFamily="49" charset="-122"/>
                <a:sym typeface="+mn-ea"/>
              </a:rPr>
              <a:t>为常量</a:t>
            </a:r>
            <a:r>
              <a:rPr lang="zh-CN" altLang="zh-CN" sz="2000" b="1" noProof="0" dirty="0">
                <a:ln>
                  <a:noFill/>
                </a:ln>
                <a:effectLst/>
                <a:uLnTx/>
                <a:uFillTx/>
                <a:latin typeface="仿宋" panose="02010609060101010101" pitchFamily="49" charset="-122"/>
                <a:ea typeface="仿宋" panose="02010609060101010101" pitchFamily="49" charset="-122"/>
                <a:sym typeface="+mn-ea"/>
              </a:rPr>
              <a:t>。常量在程序运行过程中其值是不可改变的，因而可以有效</a:t>
            </a:r>
            <a:r>
              <a:rPr lang="zh-CN" altLang="zh-CN" sz="2000" b="1" noProof="0" dirty="0" smtClean="0">
                <a:ln>
                  <a:noFill/>
                </a:ln>
                <a:effectLst/>
                <a:uLnTx/>
                <a:uFillTx/>
                <a:latin typeface="仿宋" panose="02010609060101010101" pitchFamily="49" charset="-122"/>
                <a:ea typeface="仿宋" panose="02010609060101010101" pitchFamily="49" charset="-122"/>
                <a:sym typeface="+mn-ea"/>
              </a:rPr>
              <a:t>保护数据</a:t>
            </a:r>
            <a:r>
              <a:rPr lang="zh-CN" altLang="zh-CN" sz="2000" b="1" noProof="0" dirty="0">
                <a:ln>
                  <a:noFill/>
                </a:ln>
                <a:effectLst/>
                <a:uLnTx/>
                <a:uFillTx/>
                <a:latin typeface="仿宋" panose="02010609060101010101" pitchFamily="49" charset="-122"/>
                <a:ea typeface="仿宋" panose="02010609060101010101" pitchFamily="49" charset="-122"/>
                <a:sym typeface="+mn-ea"/>
              </a:rPr>
              <a:t>。</a:t>
            </a:r>
            <a:endParaRPr kumimoji="0" lang="en-US"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L="342900" lvl="0" indent="-342900" eaLnBrk="0" fontAlgn="base" hangingPunct="0">
              <a:lnSpc>
                <a:spcPct val="120000"/>
              </a:lnSpc>
              <a:spcBef>
                <a:spcPct val="20000"/>
              </a:spcBef>
              <a:spcAft>
                <a:spcPct val="0"/>
              </a:spcAft>
              <a:buClr>
                <a:srgbClr val="0BD0D9"/>
              </a:buClr>
              <a:buSzPct val="95000"/>
              <a:buFont typeface="Wingdings" panose="05000000000000000000" pitchFamily="2" charset="2"/>
              <a:buChar char="l"/>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常量的定义使用。定义或说明常量时必须对</a:t>
            </a:r>
            <a:r>
              <a:rPr lang="zh-CN" altLang="zh-CN" sz="2000" b="1" noProof="0" dirty="0" smtClean="0">
                <a:ln>
                  <a:noFill/>
                </a:ln>
                <a:effectLst/>
                <a:uLnTx/>
                <a:uFillTx/>
                <a:latin typeface="仿宋" panose="02010609060101010101" pitchFamily="49" charset="-122"/>
                <a:ea typeface="仿宋" panose="02010609060101010101" pitchFamily="49" charset="-122"/>
                <a:sym typeface="+mn-ea"/>
              </a:rPr>
              <a:t>其进行</a:t>
            </a:r>
            <a:r>
              <a:rPr lang="zh-CN" altLang="zh-CN" sz="2000" b="1" noProof="0" dirty="0">
                <a:ln>
                  <a:noFill/>
                </a:ln>
                <a:effectLst/>
                <a:uLnTx/>
                <a:uFillTx/>
                <a:latin typeface="仿宋" panose="02010609060101010101" pitchFamily="49" charset="-122"/>
                <a:ea typeface="仿宋" panose="02010609060101010101" pitchFamily="49" charset="-122"/>
                <a:sym typeface="+mn-ea"/>
              </a:rPr>
              <a:t>初始化</a:t>
            </a:r>
            <a:r>
              <a:rPr lang="zh-CN" altLang="zh-CN" sz="2000" b="1" dirty="0">
                <a:latin typeface="仿宋" panose="02010609060101010101" pitchFamily="49" charset="-122"/>
                <a:ea typeface="仿宋" panose="02010609060101010101" pitchFamily="49" charset="-122"/>
                <a:sym typeface="+mn-ea"/>
              </a:rPr>
              <a:t>。类型修饰符</a:t>
            </a:r>
            <a:r>
              <a:rPr lang="en-US" altLang="zh-CN" sz="2000" b="1" dirty="0" smtClean="0">
                <a:latin typeface="仿宋" panose="02010609060101010101" pitchFamily="49" charset="-122"/>
                <a:ea typeface="仿宋" panose="02010609060101010101" pitchFamily="49" charset="-122"/>
                <a:sym typeface="+mn-ea"/>
              </a:rPr>
              <a:t>const.</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L="342900" marR="0" lvl="0" indent="-342900" algn="l" defTabSz="914400" rtl="0" eaLnBrk="0" fontAlgn="base" latinLnBrk="0" hangingPunct="0">
              <a:lnSpc>
                <a:spcPct val="120000"/>
              </a:lnSpc>
              <a:spcBef>
                <a:spcPct val="20000"/>
              </a:spcBef>
              <a:spcAft>
                <a:spcPct val="0"/>
              </a:spcAft>
              <a:buClr>
                <a:srgbClr val="0BD0D9"/>
              </a:buClr>
              <a:buSzPct val="95000"/>
              <a:buFont typeface="Wingdings" panose="05000000000000000000" pitchFamily="2" charset="2"/>
              <a:buChar char="l"/>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常量包含简单数据类型常量、对象类型常量（常量对象）、引用类型常量（常量引用）、常量对象成员（包括常量成员函数和常量数据成员）、数组常量（常量数组）和指针常量（常量指针）</a:t>
            </a:r>
            <a:r>
              <a:rPr lang="zh-CN" altLang="en-US" sz="2000" b="1" noProof="0" dirty="0">
                <a:ln>
                  <a:noFill/>
                </a:ln>
                <a:effectLst/>
                <a:uLnTx/>
                <a:uFillTx/>
                <a:latin typeface="仿宋" panose="02010609060101010101" pitchFamily="49" charset="-122"/>
                <a:ea typeface="仿宋" panose="02010609060101010101" pitchFamily="49" charset="-122"/>
                <a:sym typeface="+mn-ea"/>
              </a:rPr>
              <a:t>等</a:t>
            </a:r>
            <a:r>
              <a:rPr lang="zh-CN" altLang="zh-CN" sz="2000" b="1" noProof="0" dirty="0">
                <a:ln>
                  <a:noFill/>
                </a:ln>
                <a:effectLst/>
                <a:uLnTx/>
                <a:uFillTx/>
                <a:latin typeface="仿宋" panose="02010609060101010101" pitchFamily="49" charset="-122"/>
                <a:ea typeface="仿宋" panose="02010609060101010101" pitchFamily="49" charset="-122"/>
                <a:sym typeface="+mn-ea"/>
              </a:rPr>
              <a:t>。</a:t>
            </a:r>
            <a:endParaRPr kumimoji="0" lang="en-US"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L="342900" marR="0" lvl="0" indent="-342900" algn="l" defTabSz="914400" rtl="0" eaLnBrk="0" fontAlgn="base" latinLnBrk="0" hangingPunct="0">
              <a:lnSpc>
                <a:spcPct val="120000"/>
              </a:lnSpc>
              <a:spcBef>
                <a:spcPct val="20000"/>
              </a:spcBef>
              <a:spcAft>
                <a:spcPct val="0"/>
              </a:spcAft>
              <a:buClr>
                <a:srgbClr val="0BD0D9"/>
              </a:buClr>
              <a:buSzPct val="95000"/>
              <a:buFont typeface="Wingdings" panose="05000000000000000000" pitchFamily="2" charset="2"/>
              <a:buChar char="l"/>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本节介绍量常量对象、常量引用、常量对象成员、指向常量的指针和常量指针</a:t>
            </a:r>
            <a:r>
              <a:rPr lang="zh-CN" altLang="zh-CN" sz="2000" b="1" noProof="0" dirty="0" smtClean="0">
                <a:ln>
                  <a:noFill/>
                </a:ln>
                <a:effectLst/>
                <a:uLnTx/>
                <a:uFillTx/>
                <a:latin typeface="仿宋" panose="02010609060101010101" pitchFamily="49" charset="-122"/>
                <a:ea typeface="仿宋" panose="02010609060101010101" pitchFamily="49" charset="-122"/>
                <a:sym typeface="+mn-ea"/>
              </a:rPr>
              <a:t>。</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4.4.1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常量对象</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0245"/>
            <a:ext cx="7842250" cy="4425827"/>
          </a:xfrm>
          <a:prstGeom prst="rect">
            <a:avLst/>
          </a:prstGeom>
          <a:noFill/>
        </p:spPr>
        <p:txBody>
          <a:bodyPr wrap="square" rtlCol="0">
            <a:spAutoFit/>
          </a:bodyPr>
          <a:lstStyle/>
          <a:p>
            <a:pPr eaLnBrk="0" fontAlgn="base" hangingPunct="0">
              <a:lnSpc>
                <a:spcPct val="150000"/>
              </a:lnSpc>
              <a:spcBef>
                <a:spcPct val="20000"/>
              </a:spcBef>
              <a:spcAft>
                <a:spcPct val="0"/>
              </a:spcAft>
              <a:buClr>
                <a:srgbClr val="0BD0D9"/>
              </a:buClr>
              <a:buSzPct val="95000"/>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常量对象的特点是它的数据成员的值在对象的整个生存期内都不能被修改</a:t>
            </a:r>
            <a:r>
              <a:rPr lang="zh-CN" altLang="zh-CN" sz="2000" b="1" noProof="0" dirty="0" smtClean="0">
                <a:ln>
                  <a:noFill/>
                </a:ln>
                <a:effectLst/>
                <a:uLnTx/>
                <a:uFillTx/>
                <a:latin typeface="仿宋" panose="02010609060101010101" pitchFamily="49" charset="-122"/>
                <a:ea typeface="仿宋" panose="02010609060101010101" pitchFamily="49" charset="-122"/>
                <a:sym typeface="+mn-ea"/>
              </a:rPr>
              <a:t>。</a:t>
            </a:r>
            <a:r>
              <a:rPr lang="zh-CN" altLang="en-US" sz="2000" dirty="0" smtClean="0"/>
              <a:t>在</a:t>
            </a:r>
            <a:r>
              <a:rPr lang="zh-CN" altLang="en-US" sz="2000" dirty="0"/>
              <a:t>定义常对象时必须进行初始化。</a:t>
            </a: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常量对象的定义格式如下：</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400" b="1" noProof="0" dirty="0">
                <a:ln>
                  <a:noFill/>
                </a:ln>
                <a:effectLst/>
                <a:uLnTx/>
                <a:uFillTx/>
                <a:latin typeface="仿宋" panose="02010609060101010101" pitchFamily="49" charset="-122"/>
                <a:ea typeface="仿宋" panose="02010609060101010101" pitchFamily="49" charset="-122"/>
                <a:sym typeface="+mn-ea"/>
              </a:rPr>
              <a:t>          &lt;</a:t>
            </a:r>
            <a:r>
              <a:rPr lang="zh-CN" altLang="zh-CN" sz="2400" b="1" noProof="0" dirty="0">
                <a:ln>
                  <a:noFill/>
                </a:ln>
                <a:effectLst/>
                <a:uLnTx/>
                <a:uFillTx/>
                <a:latin typeface="仿宋" panose="02010609060101010101" pitchFamily="49" charset="-122"/>
                <a:ea typeface="仿宋" panose="02010609060101010101" pitchFamily="49" charset="-122"/>
                <a:sym typeface="+mn-ea"/>
              </a:rPr>
              <a:t>类名</a:t>
            </a:r>
            <a:r>
              <a:rPr lang="en-US" altLang="zh-CN" sz="2400" b="1" noProof="0" dirty="0">
                <a:ln>
                  <a:noFill/>
                </a:ln>
                <a:effectLst/>
                <a:uLnTx/>
                <a:uFillTx/>
                <a:latin typeface="仿宋" panose="02010609060101010101" pitchFamily="49" charset="-122"/>
                <a:ea typeface="仿宋" panose="02010609060101010101" pitchFamily="49" charset="-122"/>
                <a:sym typeface="+mn-ea"/>
              </a:rPr>
              <a:t>&gt;  </a:t>
            </a:r>
            <a:r>
              <a:rPr lang="en-US" altLang="zh-CN" sz="2400" b="1" noProof="0" dirty="0" err="1">
                <a:ln>
                  <a:noFill/>
                </a:ln>
                <a:effectLst/>
                <a:uLnTx/>
                <a:uFillTx/>
                <a:latin typeface="仿宋" panose="02010609060101010101" pitchFamily="49" charset="-122"/>
                <a:ea typeface="仿宋" panose="02010609060101010101" pitchFamily="49" charset="-122"/>
                <a:sym typeface="+mn-ea"/>
              </a:rPr>
              <a:t>const</a:t>
            </a:r>
            <a:r>
              <a:rPr lang="en-US" altLang="zh-CN" sz="2400" b="1" noProof="0" dirty="0">
                <a:ln>
                  <a:noFill/>
                </a:ln>
                <a:effectLst/>
                <a:uLnTx/>
                <a:uFillTx/>
                <a:latin typeface="仿宋" panose="02010609060101010101" pitchFamily="49" charset="-122"/>
                <a:ea typeface="仿宋" panose="02010609060101010101" pitchFamily="49" charset="-122"/>
                <a:sym typeface="+mn-ea"/>
              </a:rPr>
              <a:t>  &lt;</a:t>
            </a:r>
            <a:r>
              <a:rPr lang="zh-CN" altLang="zh-CN" sz="2400" b="1" noProof="0" dirty="0">
                <a:ln>
                  <a:noFill/>
                </a:ln>
                <a:effectLst/>
                <a:uLnTx/>
                <a:uFillTx/>
                <a:latin typeface="仿宋" panose="02010609060101010101" pitchFamily="49" charset="-122"/>
                <a:ea typeface="仿宋" panose="02010609060101010101" pitchFamily="49" charset="-122"/>
                <a:sym typeface="+mn-ea"/>
              </a:rPr>
              <a:t>对象名</a:t>
            </a:r>
            <a:r>
              <a:rPr lang="en-US" altLang="zh-CN" sz="2400" b="1" noProof="0" dirty="0">
                <a:ln>
                  <a:noFill/>
                </a:ln>
                <a:effectLst/>
                <a:uLnTx/>
                <a:uFillTx/>
                <a:latin typeface="仿宋" panose="02010609060101010101" pitchFamily="49" charset="-122"/>
                <a:ea typeface="仿宋" panose="02010609060101010101" pitchFamily="49" charset="-122"/>
                <a:sym typeface="+mn-ea"/>
              </a:rPr>
              <a:t>&gt;;</a:t>
            </a:r>
            <a:endParaRPr kumimoji="0" lang="zh-CN"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或者</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en-US" altLang="zh-CN" sz="2400" b="1" noProof="0" dirty="0" err="1">
                <a:ln>
                  <a:noFill/>
                </a:ln>
                <a:effectLst/>
                <a:uLnTx/>
                <a:uFillTx/>
                <a:latin typeface="仿宋" panose="02010609060101010101" pitchFamily="49" charset="-122"/>
                <a:ea typeface="仿宋" panose="02010609060101010101" pitchFamily="49" charset="-122"/>
                <a:sym typeface="+mn-ea"/>
              </a:rPr>
              <a:t>const</a:t>
            </a:r>
            <a:r>
              <a:rPr lang="en-US" altLang="zh-CN" sz="2400" b="1" noProof="0" dirty="0">
                <a:ln>
                  <a:noFill/>
                </a:ln>
                <a:effectLst/>
                <a:uLnTx/>
                <a:uFillTx/>
                <a:latin typeface="仿宋" panose="02010609060101010101" pitchFamily="49" charset="-122"/>
                <a:ea typeface="仿宋" panose="02010609060101010101" pitchFamily="49" charset="-122"/>
                <a:sym typeface="+mn-ea"/>
              </a:rPr>
              <a:t>  &lt;</a:t>
            </a:r>
            <a:r>
              <a:rPr lang="zh-CN" altLang="zh-CN" sz="2400" b="1" noProof="0" dirty="0">
                <a:ln>
                  <a:noFill/>
                </a:ln>
                <a:effectLst/>
                <a:uLnTx/>
                <a:uFillTx/>
                <a:latin typeface="仿宋" panose="02010609060101010101" pitchFamily="49" charset="-122"/>
                <a:ea typeface="仿宋" panose="02010609060101010101" pitchFamily="49" charset="-122"/>
                <a:sym typeface="+mn-ea"/>
              </a:rPr>
              <a:t>类名</a:t>
            </a:r>
            <a:r>
              <a:rPr lang="en-US" altLang="zh-CN" sz="2400" b="1" noProof="0" dirty="0">
                <a:ln>
                  <a:noFill/>
                </a:ln>
                <a:effectLst/>
                <a:uLnTx/>
                <a:uFillTx/>
                <a:latin typeface="仿宋" panose="02010609060101010101" pitchFamily="49" charset="-122"/>
                <a:ea typeface="仿宋" panose="02010609060101010101" pitchFamily="49" charset="-122"/>
                <a:sym typeface="+mn-ea"/>
              </a:rPr>
              <a:t>&gt;  &lt;</a:t>
            </a:r>
            <a:r>
              <a:rPr lang="zh-CN" altLang="zh-CN" sz="2400" b="1" noProof="0" dirty="0">
                <a:ln>
                  <a:noFill/>
                </a:ln>
                <a:effectLst/>
                <a:uLnTx/>
                <a:uFillTx/>
                <a:latin typeface="仿宋" panose="02010609060101010101" pitchFamily="49" charset="-122"/>
                <a:ea typeface="仿宋" panose="02010609060101010101" pitchFamily="49" charset="-122"/>
                <a:sym typeface="+mn-ea"/>
              </a:rPr>
              <a:t>对象名</a:t>
            </a:r>
            <a:r>
              <a:rPr lang="en-US" altLang="zh-CN" sz="2400" b="1" noProof="0" dirty="0">
                <a:ln>
                  <a:noFill/>
                </a:ln>
                <a:effectLst/>
                <a:uLnTx/>
                <a:uFillTx/>
                <a:latin typeface="仿宋" panose="02010609060101010101" pitchFamily="49" charset="-122"/>
                <a:ea typeface="仿宋" panose="02010609060101010101" pitchFamily="49" charset="-122"/>
                <a:sym typeface="+mn-ea"/>
              </a:rPr>
              <a:t>&gt;;</a:t>
            </a:r>
            <a:endParaRPr kumimoji="0" lang="zh-CN"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L="0"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395536" y="1131590"/>
            <a:ext cx="7842250" cy="572786"/>
          </a:xfrm>
          <a:prstGeom prst="rect">
            <a:avLst/>
          </a:prstGeom>
          <a:noFill/>
        </p:spPr>
        <p:txBody>
          <a:bodyPr wrap="square" rtlCol="0">
            <a:spAutoFit/>
          </a:bodyPr>
          <a:lstStyle/>
          <a:p>
            <a:pPr marL="0"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dirty="0">
                <a:sym typeface="+mn-ea"/>
              </a:rPr>
              <a:t>       </a:t>
            </a:r>
            <a:r>
              <a:rPr lang="zh-CN" altLang="zh-CN" sz="2400" b="1" dirty="0">
                <a:latin typeface="仿宋" panose="02010609060101010101" pitchFamily="49" charset="-122"/>
                <a:ea typeface="仿宋" panose="02010609060101010101" pitchFamily="49" charset="-122"/>
                <a:sym typeface="+mn-ea"/>
              </a:rPr>
              <a:t>类的常量成员包括常量成员函数和常量数据成员。</a:t>
            </a:r>
            <a:endPar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539552" y="771550"/>
            <a:ext cx="7978775" cy="4154984"/>
          </a:xfrm>
          <a:prstGeom prst="rect">
            <a:avLst/>
          </a:prstGeom>
          <a:noFill/>
        </p:spPr>
        <p:txBody>
          <a:bodyPr wrap="square" rtlCol="0">
            <a:spAutoFit/>
          </a:bodyPr>
          <a:lstStyle/>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solidFill>
                  <a:schemeClr val="tx1"/>
                </a:solidFill>
                <a:effectLst/>
                <a:uLnTx/>
                <a:uFillTx/>
                <a:latin typeface="仿宋" panose="02010609060101010101" pitchFamily="49" charset="-122"/>
                <a:ea typeface="仿宋" panose="02010609060101010101" pitchFamily="49" charset="-122"/>
                <a:sym typeface="+mn-ea"/>
              </a:rPr>
              <a:t>  1.</a:t>
            </a:r>
            <a:r>
              <a:rPr lang="zh-CN" altLang="zh-CN" sz="2000" b="1" noProof="0" dirty="0">
                <a:ln>
                  <a:noFill/>
                </a:ln>
                <a:solidFill>
                  <a:schemeClr val="tx1"/>
                </a:solidFill>
                <a:effectLst/>
                <a:uLnTx/>
                <a:uFillTx/>
                <a:latin typeface="仿宋" panose="02010609060101010101" pitchFamily="49" charset="-122"/>
                <a:ea typeface="仿宋" panose="02010609060101010101" pitchFamily="49" charset="-122"/>
                <a:sym typeface="+mn-ea"/>
              </a:rPr>
              <a:t>常量成员函数</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sym typeface="+mn-ea"/>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常量成员函数的定义要使用</a:t>
            </a:r>
            <a:r>
              <a:rPr lang="en-US" altLang="zh-CN" sz="2000" b="1" noProof="0" dirty="0" err="1">
                <a:ln>
                  <a:noFill/>
                </a:ln>
                <a:effectLst/>
                <a:uLnTx/>
                <a:uFillTx/>
                <a:latin typeface="仿宋" panose="02010609060101010101" pitchFamily="49" charset="-122"/>
                <a:ea typeface="仿宋" panose="02010609060101010101" pitchFamily="49" charset="-122"/>
                <a:sym typeface="+mn-ea"/>
              </a:rPr>
              <a:t>const</a:t>
            </a:r>
            <a:r>
              <a:rPr lang="zh-CN" altLang="zh-CN" sz="2000" b="1" noProof="0" dirty="0">
                <a:ln>
                  <a:noFill/>
                </a:ln>
                <a:effectLst/>
                <a:uLnTx/>
                <a:uFillTx/>
                <a:latin typeface="仿宋" panose="02010609060101010101" pitchFamily="49" charset="-122"/>
                <a:ea typeface="仿宋" panose="02010609060101010101" pitchFamily="49" charset="-122"/>
                <a:sym typeface="+mn-ea"/>
              </a:rPr>
              <a:t>关键字，其定义格式为：</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&lt;</a:t>
            </a:r>
            <a:r>
              <a:rPr lang="zh-CN" altLang="zh-CN" sz="2000" b="1" noProof="0" dirty="0">
                <a:ln>
                  <a:noFill/>
                </a:ln>
                <a:effectLst/>
                <a:uLnTx/>
                <a:uFillTx/>
                <a:latin typeface="仿宋" panose="02010609060101010101" pitchFamily="49" charset="-122"/>
                <a:ea typeface="仿宋" panose="02010609060101010101" pitchFamily="49" charset="-122"/>
                <a:sym typeface="+mn-ea"/>
              </a:rPr>
              <a:t>返回值类型</a:t>
            </a:r>
            <a:r>
              <a:rPr lang="en-US" altLang="zh-CN" sz="2000" b="1" noProof="0" dirty="0">
                <a:ln>
                  <a:noFill/>
                </a:ln>
                <a:effectLst/>
                <a:uLnTx/>
                <a:uFillTx/>
                <a:latin typeface="仿宋" panose="02010609060101010101" pitchFamily="49" charset="-122"/>
                <a:ea typeface="仿宋" panose="02010609060101010101" pitchFamily="49" charset="-122"/>
                <a:sym typeface="+mn-ea"/>
              </a:rPr>
              <a:t>&gt; </a:t>
            </a:r>
            <a:r>
              <a:rPr lang="zh-CN" altLang="zh-CN" sz="2000" b="1" noProof="0" dirty="0">
                <a:ln>
                  <a:noFill/>
                </a:ln>
                <a:effectLst/>
                <a:uLnTx/>
                <a:uFillTx/>
                <a:latin typeface="仿宋" panose="02010609060101010101" pitchFamily="49" charset="-122"/>
                <a:ea typeface="仿宋" panose="02010609060101010101" pitchFamily="49" charset="-122"/>
                <a:sym typeface="+mn-ea"/>
              </a:rPr>
              <a:t>函数名（参数表）</a:t>
            </a:r>
            <a:r>
              <a:rPr lang="en-US" altLang="zh-CN" sz="2000" b="1" noProof="0" dirty="0" err="1">
                <a:ln>
                  <a:noFill/>
                </a:ln>
                <a:effectLst/>
                <a:uLnTx/>
                <a:uFillTx/>
                <a:latin typeface="仿宋" panose="02010609060101010101" pitchFamily="49" charset="-122"/>
                <a:ea typeface="仿宋" panose="02010609060101010101" pitchFamily="49" charset="-122"/>
                <a:sym typeface="+mn-ea"/>
              </a:rPr>
              <a:t>const</a:t>
            </a:r>
            <a:r>
              <a:rPr lang="en-US" altLang="zh-CN" sz="2000" b="1" noProof="0" dirty="0">
                <a:ln>
                  <a:noFill/>
                </a:ln>
                <a:effectLst/>
                <a:uLnTx/>
                <a:uFillTx/>
                <a:latin typeface="仿宋" panose="02010609060101010101" pitchFamily="49" charset="-122"/>
                <a:ea typeface="仿宋" panose="02010609060101010101" pitchFamily="49" charset="-122"/>
                <a:sym typeface="+mn-ea"/>
              </a:rPr>
              <a:t>;</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说明：</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a:ln>
                  <a:noFill/>
                </a:ln>
                <a:effectLst/>
                <a:uLnTx/>
                <a:uFillTx/>
                <a:latin typeface="仿宋" panose="02010609060101010101" pitchFamily="49" charset="-122"/>
                <a:ea typeface="仿宋" panose="02010609060101010101" pitchFamily="49" charset="-122"/>
                <a:sym typeface="+mn-ea"/>
              </a:rPr>
              <a:t>1</a:t>
            </a: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err="1">
                <a:ln>
                  <a:noFill/>
                </a:ln>
                <a:effectLst/>
                <a:uLnTx/>
                <a:uFillTx/>
                <a:latin typeface="仿宋" panose="02010609060101010101" pitchFamily="49" charset="-122"/>
                <a:ea typeface="仿宋" panose="02010609060101010101" pitchFamily="49" charset="-122"/>
                <a:sym typeface="+mn-ea"/>
              </a:rPr>
              <a:t>const</a:t>
            </a:r>
            <a:r>
              <a:rPr lang="zh-CN" altLang="zh-CN" sz="2000" b="1" noProof="0" dirty="0">
                <a:ln>
                  <a:noFill/>
                </a:ln>
                <a:effectLst/>
                <a:uLnTx/>
                <a:uFillTx/>
                <a:latin typeface="仿宋" panose="02010609060101010101" pitchFamily="49" charset="-122"/>
                <a:ea typeface="仿宋" panose="02010609060101010101" pitchFamily="49" charset="-122"/>
                <a:sym typeface="+mn-ea"/>
              </a:rPr>
              <a:t>是函数类型的一部分，在实现部分也要带该关键字。</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a:ln>
                  <a:noFill/>
                </a:ln>
                <a:effectLst/>
                <a:uLnTx/>
                <a:uFillTx/>
                <a:latin typeface="仿宋" panose="02010609060101010101" pitchFamily="49" charset="-122"/>
                <a:ea typeface="仿宋" panose="02010609060101010101" pitchFamily="49" charset="-122"/>
                <a:sym typeface="+mn-ea"/>
              </a:rPr>
              <a:t>2</a:t>
            </a: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err="1">
                <a:ln>
                  <a:noFill/>
                </a:ln>
                <a:effectLst/>
                <a:uLnTx/>
                <a:uFillTx/>
                <a:latin typeface="仿宋" panose="02010609060101010101" pitchFamily="49" charset="-122"/>
                <a:ea typeface="仿宋" panose="02010609060101010101" pitchFamily="49" charset="-122"/>
                <a:sym typeface="+mn-ea"/>
              </a:rPr>
              <a:t>const</a:t>
            </a:r>
            <a:r>
              <a:rPr lang="zh-CN" altLang="zh-CN" sz="2000" b="1" noProof="0" dirty="0">
                <a:ln>
                  <a:noFill/>
                </a:ln>
                <a:effectLst/>
                <a:uLnTx/>
                <a:uFillTx/>
                <a:latin typeface="仿宋" panose="02010609060101010101" pitchFamily="49" charset="-122"/>
                <a:ea typeface="仿宋" panose="02010609060101010101" pitchFamily="49" charset="-122"/>
                <a:sym typeface="+mn-ea"/>
              </a:rPr>
              <a:t>关键字可用于对重载函数的区分。</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a:ln>
                  <a:noFill/>
                </a:ln>
                <a:effectLst/>
                <a:uLnTx/>
                <a:uFillTx/>
                <a:latin typeface="仿宋" panose="02010609060101010101" pitchFamily="49" charset="-122"/>
                <a:ea typeface="仿宋" panose="02010609060101010101" pitchFamily="49" charset="-122"/>
                <a:sym typeface="+mn-ea"/>
              </a:rPr>
              <a:t>3</a:t>
            </a:r>
            <a:r>
              <a:rPr lang="zh-CN" altLang="zh-CN" sz="2000" b="1" noProof="0" dirty="0">
                <a:ln>
                  <a:noFill/>
                </a:ln>
                <a:effectLst/>
                <a:uLnTx/>
                <a:uFillTx/>
                <a:latin typeface="仿宋" panose="02010609060101010101" pitchFamily="49" charset="-122"/>
                <a:ea typeface="仿宋" panose="02010609060101010101" pitchFamily="49" charset="-122"/>
                <a:sym typeface="+mn-ea"/>
              </a:rPr>
              <a:t>）常量成员函数不能更新类的数据成员的值，也不能调用该类中没有用</a:t>
            </a:r>
            <a:r>
              <a:rPr lang="en-US" altLang="zh-CN" sz="2000" b="1" noProof="0" dirty="0" err="1">
                <a:ln>
                  <a:noFill/>
                </a:ln>
                <a:effectLst/>
                <a:uLnTx/>
                <a:uFillTx/>
                <a:latin typeface="仿宋" panose="02010609060101010101" pitchFamily="49" charset="-122"/>
                <a:ea typeface="仿宋" panose="02010609060101010101" pitchFamily="49" charset="-122"/>
                <a:sym typeface="+mn-ea"/>
              </a:rPr>
              <a:t>const</a:t>
            </a:r>
            <a:r>
              <a:rPr lang="zh-CN" altLang="zh-CN" sz="2000" b="1" noProof="0" dirty="0">
                <a:ln>
                  <a:noFill/>
                </a:ln>
                <a:effectLst/>
                <a:uLnTx/>
                <a:uFillTx/>
                <a:latin typeface="仿宋" panose="02010609060101010101" pitchFamily="49" charset="-122"/>
                <a:ea typeface="仿宋" panose="02010609060101010101" pitchFamily="49" charset="-122"/>
                <a:sym typeface="+mn-ea"/>
              </a:rPr>
              <a:t>修饰的成员函数，只能调用常量成员函数。</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539552" y="682560"/>
            <a:ext cx="8082602" cy="4487382"/>
          </a:xfrm>
          <a:prstGeom prst="rect">
            <a:avLst/>
          </a:prstGeom>
          <a:noFill/>
        </p:spPr>
        <p:txBody>
          <a:bodyPr wrap="square" rtlCol="0">
            <a:spAutoFit/>
          </a:bodyPr>
          <a:lstStyle/>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mn-ea"/>
                <a:sym typeface="+mn-ea"/>
              </a:rPr>
              <a:t>【例</a:t>
            </a:r>
            <a:r>
              <a:rPr lang="en-US" altLang="zh-CN" sz="2400" b="1" noProof="0" dirty="0" smtClean="0">
                <a:ln>
                  <a:noFill/>
                </a:ln>
                <a:effectLst/>
                <a:uLnTx/>
                <a:uFillTx/>
                <a:latin typeface="+mn-ea"/>
                <a:sym typeface="+mn-ea"/>
              </a:rPr>
              <a:t>4-14</a:t>
            </a:r>
            <a:r>
              <a:rPr lang="zh-CN" altLang="zh-CN" sz="2400" b="1" noProof="0" dirty="0" smtClean="0">
                <a:ln>
                  <a:noFill/>
                </a:ln>
                <a:effectLst/>
                <a:uLnTx/>
                <a:uFillTx/>
                <a:latin typeface="+mn-ea"/>
                <a:sym typeface="+mn-ea"/>
              </a:rPr>
              <a:t>】</a:t>
            </a:r>
            <a:r>
              <a:rPr lang="zh-CN" altLang="zh-CN" sz="2400" b="1" noProof="0" dirty="0">
                <a:ln>
                  <a:noFill/>
                </a:ln>
                <a:effectLst/>
                <a:uLnTx/>
                <a:uFillTx/>
                <a:latin typeface="+mn-ea"/>
                <a:sym typeface="+mn-ea"/>
              </a:rPr>
              <a:t>常量成员函数、常量对象应用相应情况举例。</a:t>
            </a:r>
            <a:endParaRPr kumimoji="0" lang="zh-CN" altLang="zh-CN" sz="2400"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Rectangle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w,h;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public</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    int getValue1() const;</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getValue();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void setValue(int a,int b);</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    void setValue(int x,int y) const;  </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i="1" noProof="0" dirty="0">
                <a:ln>
                  <a:noFill/>
                </a:ln>
                <a:effectLst/>
                <a:uLnTx/>
                <a:uFillTx/>
                <a:latin typeface="+mn-ea"/>
                <a:sym typeface="+mn-ea"/>
              </a:rPr>
              <a:t>             //const</a:t>
            </a:r>
            <a:r>
              <a:rPr lang="zh-CN" altLang="zh-CN" sz="2000" b="1" i="1" noProof="0" dirty="0">
                <a:ln>
                  <a:noFill/>
                </a:ln>
                <a:effectLst/>
                <a:uLnTx/>
                <a:uFillTx/>
                <a:latin typeface="+mn-ea"/>
                <a:sym typeface="+mn-ea"/>
              </a:rPr>
              <a:t>关键字可以用于对重载函数的区分</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Rectangle(int x,int 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Rectangle(){}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179512" y="690245"/>
            <a:ext cx="8928992" cy="4093428"/>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main()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Rectangle  const  a(3,4);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定义常量对象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a.setValue(10,20);  </a:t>
            </a:r>
            <a:r>
              <a:rPr lang="nb-NO" altLang="zh-CN" sz="2000" b="1" noProof="0" dirty="0" smtClean="0">
                <a:ln>
                  <a:noFill/>
                </a:ln>
                <a:solidFill>
                  <a:srgbClr val="FF0000"/>
                </a:solidFill>
                <a:effectLst/>
                <a:uLnTx/>
                <a:uFillTx/>
                <a:latin typeface="+mn-ea"/>
                <a:sym typeface="+mn-ea"/>
              </a:rPr>
              <a:t>         </a:t>
            </a:r>
            <a:r>
              <a:rPr lang="nb-NO" altLang="zh-CN" sz="2000" b="1" i="1" noProof="0" dirty="0" smtClean="0">
                <a:ln>
                  <a:noFill/>
                </a:ln>
                <a:effectLst/>
                <a:uLnTx/>
                <a:uFillTx/>
                <a:latin typeface="+mn-ea"/>
                <a:sym typeface="+mn-ea"/>
              </a:rPr>
              <a:t>//</a:t>
            </a:r>
            <a:r>
              <a:rPr lang="zh-CN" altLang="zh-CN" sz="2000" b="1" i="1" noProof="0" dirty="0">
                <a:ln>
                  <a:noFill/>
                </a:ln>
                <a:effectLst/>
                <a:uLnTx/>
                <a:uFillTx/>
                <a:latin typeface="+mn-ea"/>
                <a:sym typeface="+mn-ea"/>
              </a:rPr>
              <a:t>常量对象可以调用常量成员函数</a:t>
            </a: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Rectangle c(2,6);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定义普通对象</a:t>
            </a:r>
            <a:r>
              <a:rPr lang="en-US" altLang="zh-CN" sz="2000" b="1" i="1" noProof="0" dirty="0">
                <a:ln>
                  <a:noFill/>
                </a:ln>
                <a:effectLst/>
                <a:uLnTx/>
                <a:uFillTx/>
                <a:latin typeface="+mn-ea"/>
                <a:sym typeface="+mn-ea"/>
              </a:rPr>
              <a:t>		 </a:t>
            </a:r>
            <a:r>
              <a:rPr lang="nb-NO" altLang="zh-CN" sz="2000" b="1" noProof="0" dirty="0">
                <a:ln>
                  <a:noFill/>
                </a:ln>
                <a:effectLst/>
                <a:uLnTx/>
                <a:uFillTx/>
                <a:latin typeface="+mn-ea"/>
                <a:sym typeface="+mn-ea"/>
              </a:rPr>
              <a:t>            </a:t>
            </a: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kumimoji="0" lang="en-US" altLang="nb-NO" sz="2000" b="1" i="0" u="none" strike="noStrike" kern="1200" cap="none" spc="0" normalizeH="0" baseline="0" noProof="0" dirty="0">
                <a:ln>
                  <a:noFill/>
                </a:ln>
                <a:solidFill>
                  <a:schemeClr val="tx1"/>
                </a:solidFill>
                <a:effectLst/>
                <a:uLnTx/>
                <a:uFillTx/>
                <a:latin typeface="+mn-ea"/>
                <a:ea typeface="+mn-ea"/>
                <a:cs typeface="+mn-cs"/>
                <a:sym typeface="+mn-ea"/>
              </a:rPr>
              <a:t>       </a:t>
            </a:r>
            <a:r>
              <a:rPr lang="nb-NO" altLang="zh-CN" sz="2000" b="1" noProof="0" dirty="0">
                <a:ln>
                  <a:noFill/>
                </a:ln>
                <a:effectLst/>
                <a:uLnTx/>
                <a:uFillTx/>
                <a:latin typeface="+mn-ea"/>
                <a:sym typeface="+mn-ea"/>
              </a:rPr>
              <a:t>c.setValue (10,20);</a:t>
            </a:r>
            <a:endParaRPr kumimoji="0" lang="en-US" altLang="nb-NO" sz="20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cout&lt;&lt;a.getValue()&lt;&lt;endl</a:t>
            </a:r>
            <a:r>
              <a:rPr lang="nb-NO" altLang="zh-CN" sz="2000" b="1" noProof="0" dirty="0" smtClean="0">
                <a:ln>
                  <a:noFill/>
                </a:ln>
                <a:effectLst/>
                <a:uLnTx/>
                <a:uFillTx/>
                <a:latin typeface="+mn-ea"/>
                <a:sym typeface="+mn-ea"/>
              </a:rPr>
              <a:t>;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错误，常量对象不能调用非常量成员函数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cout&lt;&lt;a.getValue1 ()&lt;&lt;endl;</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cout&lt;&lt;c.getValue()&lt;&lt;endl;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cout&lt;&lt;c.getValue1() &lt;&lt;endl;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55576" y="771550"/>
            <a:ext cx="8280920" cy="4030980"/>
          </a:xfrm>
          <a:prstGeom prst="rect">
            <a:avLst/>
          </a:prstGeom>
          <a:noFill/>
        </p:spPr>
        <p:txBody>
          <a:bodyPr wrap="square" rtlCol="0">
            <a:spAutoFit/>
          </a:bodyPr>
          <a:lstStyle/>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Rectangle::getValue1() const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return </a:t>
            </a:r>
            <a:r>
              <a:rPr lang="nb-NO" altLang="zh-CN" sz="2000" b="1" noProof="0" dirty="0">
                <a:ln>
                  <a:noFill/>
                </a:ln>
                <a:effectLst/>
                <a:uLnTx/>
                <a:uFillTx/>
                <a:latin typeface="+mn-ea"/>
                <a:sym typeface="+mn-ea"/>
              </a:rPr>
              <a:t>w*h;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Rectangle::getValue()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return w+h;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Rectangle::setValue(int a,int b)</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w=a;h=b;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可以更新数据成员</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getValue1();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正确，非常量成员函数可以调用常量成员函数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179512" y="843558"/>
            <a:ext cx="8485723" cy="4092575"/>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noProof="0" dirty="0">
                <a:ln>
                  <a:noFill/>
                </a:ln>
                <a:effectLst/>
                <a:uLnTx/>
                <a:uFillTx/>
                <a:sym typeface="+mn-ea"/>
              </a:rPr>
              <a:t> </a:t>
            </a:r>
            <a:r>
              <a:rPr lang="nb-NO" altLang="zh-CN" sz="2000" b="1" noProof="0" dirty="0">
                <a:ln>
                  <a:noFill/>
                </a:ln>
                <a:effectLst/>
                <a:uLnTx/>
                <a:uFillTx/>
                <a:latin typeface="+mn-ea"/>
                <a:sym typeface="+mn-ea"/>
              </a:rPr>
              <a:t>void Rectangle::setValue(int a,int b) const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w=a;h=b</a:t>
            </a:r>
            <a:r>
              <a:rPr lang="nb-NO" altLang="zh-CN" sz="2000" b="1" noProof="0" dirty="0">
                <a:ln>
                  <a:noFill/>
                </a:ln>
                <a:effectLst/>
                <a:uLnTx/>
                <a:uFillTx/>
                <a:latin typeface="+mn-ea"/>
                <a:sym typeface="+mn-ea"/>
              </a:rPr>
              <a:t>;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错误，常量成员函数不能更新任何数据成员</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getValue</a:t>
            </a:r>
            <a:r>
              <a:rPr lang="nb-NO" altLang="zh-CN" sz="2000" b="1" noProof="0" dirty="0">
                <a:ln>
                  <a:noFill/>
                </a:ln>
                <a:effectLst/>
                <a:uLnTx/>
                <a:uFillTx/>
                <a:latin typeface="+mn-ea"/>
                <a:sym typeface="+mn-ea"/>
              </a:rPr>
              <a:t>();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错误，常量成员函数不能调用非常量成员函数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getValue1</a:t>
            </a:r>
            <a:r>
              <a:rPr lang="nb-NO" altLang="zh-CN" sz="2000" b="1" noProof="0" dirty="0">
                <a:ln>
                  <a:noFill/>
                </a:ln>
                <a:effectLst/>
                <a:uLnTx/>
                <a:uFillTx/>
                <a:latin typeface="+mn-ea"/>
                <a:sym typeface="+mn-ea"/>
              </a:rPr>
              <a:t>();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正确，常量成员函数可以调用常量成员函数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Rectangle::Rectangle(int x,int 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w=x;</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h=y;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pic>
        <p:nvPicPr>
          <p:cNvPr id="83971" name="Picture 4"/>
          <p:cNvPicPr>
            <a:picLocks noChangeAspect="1"/>
          </p:cNvPicPr>
          <p:nvPr/>
        </p:nvPicPr>
        <p:blipFill>
          <a:blip r:embed="rId3"/>
          <a:stretch>
            <a:fillRect/>
          </a:stretch>
        </p:blipFill>
        <p:spPr>
          <a:xfrm>
            <a:off x="331153" y="1519238"/>
            <a:ext cx="8482012" cy="1933575"/>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83971"/>
                                        </p:tgtEl>
                                        <p:attrNameLst>
                                          <p:attrName>style.visibility</p:attrName>
                                        </p:attrNameLst>
                                      </p:cBhvr>
                                      <p:to>
                                        <p:strVal val="visible"/>
                                      </p:to>
                                    </p:set>
                                    <p:animEffect transition="in" filter="wipe(down)">
                                      <p:cBhvr>
                                        <p:cTn id="16" dur="500"/>
                                        <p:tgtEl>
                                          <p:spTgt spid="83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107504" y="690245"/>
            <a:ext cx="8928992" cy="4154984"/>
          </a:xfrm>
          <a:prstGeom prst="rect">
            <a:avLst/>
          </a:prstGeom>
          <a:noFill/>
        </p:spPr>
        <p:txBody>
          <a:bodyPr wrap="square" rtlCol="0">
            <a:spAutoFit/>
          </a:bodyPr>
          <a:lstStyle/>
          <a:p>
            <a:pPr marR="0" lvl="0" indent="0" algn="l" defTabSz="914400" rtl="0" eaLnBrk="0" fontAlgn="base" latinLnBrk="0" hangingPunct="0">
              <a:lnSpc>
                <a:spcPct val="120000"/>
              </a:lnSpc>
              <a:spcBef>
                <a:spcPct val="20000"/>
              </a:spcBef>
              <a:spcAft>
                <a:spcPct val="0"/>
              </a:spcAft>
              <a:buClr>
                <a:srgbClr val="0BD0D9"/>
              </a:buClr>
              <a:buSzPct val="95000"/>
              <a:buFont typeface="Wingdings 2" panose="05020102010507070707" pitchFamily="18" charset="2"/>
              <a:buNone/>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看出：</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R="0" lvl="0" indent="0" algn="l" defTabSz="914400" rtl="0" eaLnBrk="0" fontAlgn="base" latinLnBrk="0" hangingPunct="0">
              <a:lnSpc>
                <a:spcPct val="120000"/>
              </a:lnSpc>
              <a:spcBef>
                <a:spcPct val="20000"/>
              </a:spcBef>
              <a:spcAft>
                <a:spcPct val="0"/>
              </a:spcAft>
              <a:buClr>
                <a:srgbClr val="0BD0D9"/>
              </a:buClr>
              <a:buSzPct val="95000"/>
              <a:buFont typeface="Wingdings 2" panose="05020102010507070707" pitchFamily="18" charset="2"/>
              <a:buNone/>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a:ln>
                  <a:noFill/>
                </a:ln>
                <a:effectLst/>
                <a:uLnTx/>
                <a:uFillTx/>
                <a:latin typeface="仿宋" panose="02010609060101010101" pitchFamily="49" charset="-122"/>
                <a:ea typeface="仿宋" panose="02010609060101010101" pitchFamily="49" charset="-122"/>
                <a:sym typeface="+mn-ea"/>
              </a:rPr>
              <a:t>1</a:t>
            </a:r>
            <a:r>
              <a:rPr lang="zh-CN" altLang="zh-CN" sz="2000" b="1" noProof="0" dirty="0">
                <a:ln>
                  <a:noFill/>
                </a:ln>
                <a:effectLst/>
                <a:uLnTx/>
                <a:uFillTx/>
                <a:latin typeface="仿宋" panose="02010609060101010101" pitchFamily="49" charset="-122"/>
                <a:ea typeface="仿宋" panose="02010609060101010101" pitchFamily="49" charset="-122"/>
                <a:sym typeface="+mn-ea"/>
              </a:rPr>
              <a:t>）常量对象只能调用类的常量成员函数，不能调用类的非常量成员函数。</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R="0" lvl="0" indent="0" algn="l" defTabSz="914400" rtl="0" eaLnBrk="0" fontAlgn="base" latinLnBrk="0" hangingPunct="0">
              <a:lnSpc>
                <a:spcPct val="120000"/>
              </a:lnSpc>
              <a:spcBef>
                <a:spcPct val="20000"/>
              </a:spcBef>
              <a:spcAft>
                <a:spcPct val="0"/>
              </a:spcAft>
              <a:buClr>
                <a:srgbClr val="0BD0D9"/>
              </a:buClr>
              <a:buSzPct val="95000"/>
              <a:buFont typeface="Wingdings 2" panose="05020102010507070707" pitchFamily="18" charset="2"/>
              <a:buNone/>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a:ln>
                  <a:noFill/>
                </a:ln>
                <a:effectLst/>
                <a:uLnTx/>
                <a:uFillTx/>
                <a:latin typeface="仿宋" panose="02010609060101010101" pitchFamily="49" charset="-122"/>
                <a:ea typeface="仿宋" panose="02010609060101010101" pitchFamily="49" charset="-122"/>
                <a:sym typeface="+mn-ea"/>
              </a:rPr>
              <a:t>2</a:t>
            </a:r>
            <a:r>
              <a:rPr lang="zh-CN" altLang="zh-CN" sz="2000" b="1" noProof="0" dirty="0">
                <a:ln>
                  <a:noFill/>
                </a:ln>
                <a:effectLst/>
                <a:uLnTx/>
                <a:uFillTx/>
                <a:latin typeface="仿宋" panose="02010609060101010101" pitchFamily="49" charset="-122"/>
                <a:ea typeface="仿宋" panose="02010609060101010101" pitchFamily="49" charset="-122"/>
                <a:sym typeface="+mn-ea"/>
              </a:rPr>
              <a:t>）常量成员函数内，不能修改类的数据成员。</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R="0" lvl="0" indent="0" algn="l" defTabSz="914400" rtl="0" eaLnBrk="0" fontAlgn="base" latinLnBrk="0" hangingPunct="0">
              <a:lnSpc>
                <a:spcPct val="120000"/>
              </a:lnSpc>
              <a:spcBef>
                <a:spcPct val="20000"/>
              </a:spcBef>
              <a:spcAft>
                <a:spcPct val="0"/>
              </a:spcAft>
              <a:buClr>
                <a:srgbClr val="0BD0D9"/>
              </a:buClr>
              <a:buSzPct val="95000"/>
              <a:buFont typeface="Wingdings 2" panose="05020102010507070707" pitchFamily="18" charset="2"/>
              <a:buNone/>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a:ln>
                  <a:noFill/>
                </a:ln>
                <a:effectLst/>
                <a:uLnTx/>
                <a:uFillTx/>
                <a:latin typeface="仿宋" panose="02010609060101010101" pitchFamily="49" charset="-122"/>
                <a:ea typeface="仿宋" panose="02010609060101010101" pitchFamily="49" charset="-122"/>
                <a:sym typeface="+mn-ea"/>
              </a:rPr>
              <a:t>3</a:t>
            </a:r>
            <a:r>
              <a:rPr lang="zh-CN" altLang="zh-CN" sz="2000" b="1" noProof="0" dirty="0">
                <a:ln>
                  <a:noFill/>
                </a:ln>
                <a:effectLst/>
                <a:uLnTx/>
                <a:uFillTx/>
                <a:latin typeface="仿宋" panose="02010609060101010101" pitchFamily="49" charset="-122"/>
                <a:ea typeface="仿宋" panose="02010609060101010101" pitchFamily="49" charset="-122"/>
                <a:sym typeface="+mn-ea"/>
              </a:rPr>
              <a:t>）常量成员函数只能调用类的其它常量成员函数，不能调用类的非常量成员函数。</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R="0" lvl="0" indent="0" algn="l" defTabSz="914400" rtl="0" eaLnBrk="0" fontAlgn="base" latinLnBrk="0" hangingPunct="0">
              <a:lnSpc>
                <a:spcPct val="120000"/>
              </a:lnSpc>
              <a:spcBef>
                <a:spcPct val="20000"/>
              </a:spcBef>
              <a:spcAft>
                <a:spcPct val="0"/>
              </a:spcAft>
              <a:buClr>
                <a:srgbClr val="0BD0D9"/>
              </a:buClr>
              <a:buSzPct val="95000"/>
              <a:buFont typeface="Wingdings 2" panose="05020102010507070707" pitchFamily="18" charset="2"/>
              <a:buNone/>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a:ln>
                  <a:noFill/>
                </a:ln>
                <a:effectLst/>
                <a:uLnTx/>
                <a:uFillTx/>
                <a:latin typeface="仿宋" panose="02010609060101010101" pitchFamily="49" charset="-122"/>
                <a:ea typeface="仿宋" panose="02010609060101010101" pitchFamily="49" charset="-122"/>
                <a:sym typeface="+mn-ea"/>
              </a:rPr>
              <a:t>4</a:t>
            </a: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err="1">
                <a:ln>
                  <a:noFill/>
                </a:ln>
                <a:effectLst/>
                <a:uLnTx/>
                <a:uFillTx/>
                <a:latin typeface="仿宋" panose="02010609060101010101" pitchFamily="49" charset="-122"/>
                <a:ea typeface="仿宋" panose="02010609060101010101" pitchFamily="49" charset="-122"/>
                <a:sym typeface="+mn-ea"/>
              </a:rPr>
              <a:t>const</a:t>
            </a:r>
            <a:r>
              <a:rPr lang="zh-CN" altLang="zh-CN" sz="2000" b="1" noProof="0" dirty="0">
                <a:ln>
                  <a:noFill/>
                </a:ln>
                <a:effectLst/>
                <a:uLnTx/>
                <a:uFillTx/>
                <a:latin typeface="仿宋" panose="02010609060101010101" pitchFamily="49" charset="-122"/>
                <a:ea typeface="仿宋" panose="02010609060101010101" pitchFamily="49" charset="-122"/>
                <a:sym typeface="+mn-ea"/>
              </a:rPr>
              <a:t>关键字可以用于对重载函数的区分。</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R="0" lvl="0" indent="0" algn="l" defTabSz="914400" rtl="0" eaLnBrk="0" fontAlgn="base" latinLnBrk="0" hangingPunct="0">
              <a:lnSpc>
                <a:spcPct val="120000"/>
              </a:lnSpc>
              <a:spcBef>
                <a:spcPct val="20000"/>
              </a:spcBef>
              <a:spcAft>
                <a:spcPct val="0"/>
              </a:spcAft>
              <a:buClr>
                <a:srgbClr val="0BD0D9"/>
              </a:buClr>
              <a:buSzPct val="95000"/>
              <a:buFont typeface="Wingdings 2" panose="05020102010507070707" pitchFamily="18" charset="2"/>
              <a:buNone/>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a:ln>
                  <a:noFill/>
                </a:ln>
                <a:effectLst/>
                <a:uLnTx/>
                <a:uFillTx/>
                <a:latin typeface="仿宋" panose="02010609060101010101" pitchFamily="49" charset="-122"/>
                <a:ea typeface="仿宋" panose="02010609060101010101" pitchFamily="49" charset="-122"/>
                <a:sym typeface="+mn-ea"/>
              </a:rPr>
              <a:t>5</a:t>
            </a:r>
            <a:r>
              <a:rPr lang="zh-CN" altLang="zh-CN" sz="2000" b="1" noProof="0" dirty="0">
                <a:ln>
                  <a:noFill/>
                </a:ln>
                <a:effectLst/>
                <a:uLnTx/>
                <a:uFillTx/>
                <a:latin typeface="仿宋" panose="02010609060101010101" pitchFamily="49" charset="-122"/>
                <a:ea typeface="仿宋" panose="02010609060101010101" pitchFamily="49" charset="-122"/>
                <a:sym typeface="+mn-ea"/>
              </a:rPr>
              <a:t>）非常量成员函数不但可以调用非常量成员函数，也可以调用常量成员函数。</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R="0" lvl="0" indent="0" algn="l" defTabSz="914400" rtl="0" eaLnBrk="0" fontAlgn="base" latinLnBrk="0" hangingPunct="0">
              <a:lnSpc>
                <a:spcPct val="120000"/>
              </a:lnSpc>
              <a:spcBef>
                <a:spcPct val="20000"/>
              </a:spcBef>
              <a:spcAft>
                <a:spcPct val="0"/>
              </a:spcAft>
              <a:buClr>
                <a:srgbClr val="0BD0D9"/>
              </a:buClr>
              <a:buSzPct val="95000"/>
              <a:buFont typeface="Wingdings 2" panose="05020102010507070707" pitchFamily="18" charset="2"/>
              <a:buNone/>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a:ln>
                  <a:noFill/>
                </a:ln>
                <a:effectLst/>
                <a:uLnTx/>
                <a:uFillTx/>
                <a:latin typeface="仿宋" panose="02010609060101010101" pitchFamily="49" charset="-122"/>
                <a:ea typeface="仿宋" panose="02010609060101010101" pitchFamily="49" charset="-122"/>
                <a:sym typeface="+mn-ea"/>
              </a:rPr>
              <a:t>6</a:t>
            </a: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err="1">
                <a:ln>
                  <a:noFill/>
                </a:ln>
                <a:effectLst/>
                <a:uLnTx/>
                <a:uFillTx/>
                <a:latin typeface="仿宋" panose="02010609060101010101" pitchFamily="49" charset="-122"/>
                <a:ea typeface="仿宋" panose="02010609060101010101" pitchFamily="49" charset="-122"/>
                <a:sym typeface="+mn-ea"/>
              </a:rPr>
              <a:t>const</a:t>
            </a:r>
            <a:r>
              <a:rPr lang="zh-CN" altLang="zh-CN" sz="2000" b="1" noProof="0" dirty="0">
                <a:ln>
                  <a:noFill/>
                </a:ln>
                <a:effectLst/>
                <a:uLnTx/>
                <a:uFillTx/>
                <a:latin typeface="仿宋" panose="02010609060101010101" pitchFamily="49" charset="-122"/>
                <a:ea typeface="仿宋" panose="02010609060101010101" pitchFamily="49" charset="-122"/>
                <a:sym typeface="+mn-ea"/>
              </a:rPr>
              <a:t>是函数类型的一个组成部分，因此在函数的定义部分也要带</a:t>
            </a:r>
            <a:r>
              <a:rPr lang="en-US" altLang="zh-CN" sz="2000" b="1" noProof="0" dirty="0" err="1">
                <a:ln>
                  <a:noFill/>
                </a:ln>
                <a:effectLst/>
                <a:uLnTx/>
                <a:uFillTx/>
                <a:latin typeface="仿宋" panose="02010609060101010101" pitchFamily="49" charset="-122"/>
                <a:ea typeface="仿宋" panose="02010609060101010101" pitchFamily="49" charset="-122"/>
                <a:sym typeface="+mn-ea"/>
              </a:rPr>
              <a:t>const</a:t>
            </a:r>
            <a:r>
              <a:rPr lang="zh-CN" altLang="zh-CN" sz="2000" b="1" noProof="0" dirty="0">
                <a:ln>
                  <a:noFill/>
                </a:ln>
                <a:effectLst/>
                <a:uLnTx/>
                <a:uFillTx/>
                <a:latin typeface="仿宋" panose="02010609060101010101" pitchFamily="49" charset="-122"/>
                <a:ea typeface="仿宋" panose="02010609060101010101" pitchFamily="49" charset="-122"/>
                <a:sym typeface="+mn-ea"/>
              </a:rPr>
              <a:t>关键字。</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2329</TotalTime>
  <Words>6923</Words>
  <Application>Microsoft Office PowerPoint</Application>
  <PresentationFormat>全屏显示(16:9)</PresentationFormat>
  <Paragraphs>1454</Paragraphs>
  <Slides>141</Slides>
  <Notes>141</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vt:i4>
      </vt:variant>
      <vt:variant>
        <vt:lpstr>幻灯片标题</vt:lpstr>
      </vt:variant>
      <vt:variant>
        <vt:i4>141</vt:i4>
      </vt:variant>
    </vt:vector>
  </HeadingPairs>
  <TitlesOfParts>
    <vt:vector size="162" baseType="lpstr">
      <vt:lpstr>Open Sans Light</vt:lpstr>
      <vt:lpstr>Roboto</vt:lpstr>
      <vt:lpstr>Roboto Light</vt:lpstr>
      <vt:lpstr>U.S. 101</vt:lpstr>
      <vt:lpstr>仿宋</vt:lpstr>
      <vt:lpstr>黑体</vt:lpstr>
      <vt:lpstr>华文楷体</vt:lpstr>
      <vt:lpstr>楷体</vt:lpstr>
      <vt:lpstr>宋体</vt:lpstr>
      <vt:lpstr>微软雅黑</vt:lpstr>
      <vt:lpstr>微软雅黑 Light</vt:lpstr>
      <vt:lpstr>Agency FB</vt:lpstr>
      <vt:lpstr>Arial</vt:lpstr>
      <vt:lpstr>Calibri</vt:lpstr>
      <vt:lpstr>Impact</vt:lpstr>
      <vt:lpstr>Tahoma</vt:lpstr>
      <vt:lpstr>Times New Roman</vt:lpstr>
      <vt:lpstr>Wingdings</vt:lpstr>
      <vt:lpstr>Wingdings 2</vt:lpstr>
      <vt:lpstr>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丫丫精饰</dc:title>
  <dc:subject>丫丫精饰</dc:subject>
  <dc:creator>丫丫精饰</dc:creator>
  <cp:keywords>https:/cyppt.taobao.com</cp:keywords>
  <dc:description>https://cyppt.taobao.com/</dc:description>
  <cp:lastModifiedBy>HighAir</cp:lastModifiedBy>
  <cp:revision>166</cp:revision>
  <dcterms:created xsi:type="dcterms:W3CDTF">2015-12-11T17:46:00Z</dcterms:created>
  <dcterms:modified xsi:type="dcterms:W3CDTF">2023-02-28T07:22:23Z</dcterms:modified>
  <cp:category>https://cyppt.taobao.com/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