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1440" r:id="rId3"/>
    <p:sldId id="1618" r:id="rId4"/>
    <p:sldId id="1236" r:id="rId5"/>
    <p:sldId id="1493" r:id="rId6"/>
    <p:sldId id="1494" r:id="rId7"/>
    <p:sldId id="1507" r:id="rId8"/>
    <p:sldId id="1520" r:id="rId9"/>
    <p:sldId id="1535" r:id="rId10"/>
    <p:sldId id="1549" r:id="rId11"/>
    <p:sldId id="1234" r:id="rId12"/>
    <p:sldId id="1536" r:id="rId13"/>
    <p:sldId id="1619" r:id="rId14"/>
    <p:sldId id="1476" r:id="rId15"/>
    <p:sldId id="1620" r:id="rId16"/>
    <p:sldId id="1621" r:id="rId17"/>
    <p:sldId id="1622" r:id="rId18"/>
    <p:sldId id="1623" r:id="rId19"/>
    <p:sldId id="1551" r:id="rId20"/>
    <p:sldId id="1445" r:id="rId21"/>
    <p:sldId id="1625" r:id="rId22"/>
    <p:sldId id="1550" r:id="rId23"/>
    <p:sldId id="1560" r:id="rId24"/>
    <p:sldId id="1561" r:id="rId25"/>
    <p:sldId id="1562" r:id="rId26"/>
    <p:sldId id="1590" r:id="rId27"/>
    <p:sldId id="1563" r:id="rId28"/>
    <p:sldId id="1559" r:id="rId29"/>
    <p:sldId id="1564" r:id="rId30"/>
    <p:sldId id="1584" r:id="rId31"/>
    <p:sldId id="1585" r:id="rId32"/>
    <p:sldId id="1586" r:id="rId33"/>
    <p:sldId id="1587" r:id="rId34"/>
    <p:sldId id="1567" r:id="rId35"/>
    <p:sldId id="1568" r:id="rId36"/>
    <p:sldId id="1569" r:id="rId37"/>
    <p:sldId id="1583" r:id="rId38"/>
    <p:sldId id="1591" r:id="rId39"/>
    <p:sldId id="1592" r:id="rId40"/>
    <p:sldId id="1593" r:id="rId41"/>
    <p:sldId id="1594" r:id="rId42"/>
    <p:sldId id="1595" r:id="rId43"/>
    <p:sldId id="1596" r:id="rId44"/>
    <p:sldId id="1597" r:id="rId45"/>
    <p:sldId id="1598" r:id="rId46"/>
    <p:sldId id="1599" r:id="rId47"/>
    <p:sldId id="1601" r:id="rId48"/>
    <p:sldId id="1600" r:id="rId49"/>
    <p:sldId id="1602" r:id="rId50"/>
    <p:sldId id="1603" r:id="rId51"/>
    <p:sldId id="1604" r:id="rId52"/>
    <p:sldId id="1610" r:id="rId53"/>
    <p:sldId id="1605" r:id="rId54"/>
    <p:sldId id="1611" r:id="rId55"/>
    <p:sldId id="1612" r:id="rId56"/>
    <p:sldId id="1613" r:id="rId57"/>
    <p:sldId id="1614" r:id="rId58"/>
    <p:sldId id="1616" r:id="rId59"/>
    <p:sldId id="1617" r:id="rId60"/>
    <p:sldId id="1615" r:id="rId61"/>
    <p:sldId id="1664" r:id="rId62"/>
    <p:sldId id="1665" r:id="rId63"/>
    <p:sldId id="1666" r:id="rId64"/>
    <p:sldId id="1667" r:id="rId65"/>
    <p:sldId id="1465" r:id="rId66"/>
    <p:sldId id="1668" r:id="rId67"/>
    <p:sldId id="1669" r:id="rId6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1440"/>
            <p14:sldId id="1618"/>
            <p14:sldId id="1236"/>
            <p14:sldId id="1493"/>
            <p14:sldId id="1494"/>
            <p14:sldId id="1507"/>
            <p14:sldId id="1520"/>
            <p14:sldId id="1535"/>
            <p14:sldId id="1549"/>
            <p14:sldId id="1234"/>
            <p14:sldId id="1536"/>
            <p14:sldId id="1619"/>
            <p14:sldId id="1476"/>
            <p14:sldId id="1620"/>
            <p14:sldId id="1621"/>
            <p14:sldId id="1622"/>
            <p14:sldId id="1623"/>
            <p14:sldId id="1551"/>
            <p14:sldId id="1445"/>
            <p14:sldId id="1625"/>
            <p14:sldId id="1550"/>
            <p14:sldId id="1560"/>
            <p14:sldId id="1561"/>
            <p14:sldId id="1562"/>
            <p14:sldId id="1590"/>
            <p14:sldId id="1563"/>
            <p14:sldId id="1559"/>
            <p14:sldId id="1564"/>
            <p14:sldId id="1584"/>
            <p14:sldId id="1585"/>
            <p14:sldId id="1586"/>
            <p14:sldId id="1587"/>
            <p14:sldId id="1567"/>
            <p14:sldId id="1568"/>
            <p14:sldId id="1569"/>
            <p14:sldId id="1583"/>
            <p14:sldId id="1591"/>
            <p14:sldId id="1592"/>
            <p14:sldId id="1593"/>
            <p14:sldId id="1594"/>
            <p14:sldId id="1595"/>
            <p14:sldId id="1596"/>
            <p14:sldId id="1597"/>
            <p14:sldId id="1598"/>
            <p14:sldId id="1599"/>
            <p14:sldId id="1601"/>
            <p14:sldId id="1600"/>
            <p14:sldId id="1602"/>
            <p14:sldId id="1603"/>
            <p14:sldId id="1604"/>
            <p14:sldId id="1610"/>
            <p14:sldId id="1605"/>
            <p14:sldId id="1611"/>
            <p14:sldId id="1612"/>
            <p14:sldId id="1613"/>
            <p14:sldId id="1614"/>
            <p14:sldId id="1616"/>
            <p14:sldId id="1617"/>
            <p14:sldId id="1615"/>
            <p14:sldId id="1664"/>
            <p14:sldId id="1665"/>
            <p14:sldId id="1666"/>
            <p14:sldId id="1667"/>
            <p14:sldId id="1465"/>
            <p14:sldId id="1668"/>
            <p14:sldId id="16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A18623"/>
    <a:srgbClr val="9E7800"/>
    <a:srgbClr val="C49500"/>
    <a:srgbClr val="F430AB"/>
    <a:srgbClr val="E6E703"/>
    <a:srgbClr val="72AAAE"/>
    <a:srgbClr val="2A40E2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42DEC-6127-4207-B821-2BA50206FBE9}" v="4" dt="2023-10-03T18:46:05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78702" autoAdjust="0"/>
  </p:normalViewPr>
  <p:slideViewPr>
    <p:cSldViewPr>
      <p:cViewPr varScale="1">
        <p:scale>
          <a:sx n="76" d="100"/>
          <a:sy n="76" d="100"/>
        </p:scale>
        <p:origin x="1005" y="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824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8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273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3430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7418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4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7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64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7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7308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69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3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42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06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46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72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91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0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9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90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8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31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23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74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918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46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4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4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460514" y="6551306"/>
            <a:ext cx="62194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11.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121920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11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Scheduling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Core Concepts and Classic Policies</a:t>
            </a: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 dirty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dirty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 dirty="0">
                <a:latin typeface="+mj-lt"/>
                <a:ea typeface="Gill Sans" charset="0"/>
              </a:rPr>
              <a:t>, John </a:t>
            </a:r>
            <a:r>
              <a:rPr lang="en-US" altLang="en-US" sz="1600" b="0" kern="0" dirty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 dirty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dirty="0" err="1">
                <a:latin typeface="+mj-lt"/>
                <a:ea typeface="Gill Sans" charset="0"/>
              </a:rPr>
              <a:t>Alvisi</a:t>
            </a:r>
            <a:endParaRPr lang="en-US" altLang="en-US" sz="1600" b="0" kern="0" dirty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8215-3E84-B4BF-EF6E-279D942A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Taking a step back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86A4E-A68B-F47E-991F-6E68AE7A7F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219200"/>
          <a:ext cx="845312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3630885568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66452357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3646623971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3635761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Optimise</a:t>
                      </a:r>
                      <a:r>
                        <a:rPr lang="en-US" dirty="0"/>
                        <a:t> Average 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8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 Starvation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</a:t>
                      </a:r>
                    </a:p>
                    <a:p>
                      <a:pPr algn="ctr"/>
                      <a:r>
                        <a:rPr lang="en-US" dirty="0"/>
                        <a:t>Convoy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Psychic Skills Not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57379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00B0F02-6A9D-E120-F306-E38CB753EC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752600"/>
            <a:ext cx="685800" cy="68580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DEE0EB30-11F1-B788-1ECD-ADDACF1E98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52600"/>
            <a:ext cx="685800" cy="685800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5857A660-5600-B467-68C4-201A8732A6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0" y="2753360"/>
            <a:ext cx="685800" cy="685800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4B18705-E165-4F62-E035-9843D3A96C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3505200"/>
            <a:ext cx="685800" cy="6858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FAA0088-62AD-97F8-4D4F-98E625E063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0" y="4310643"/>
            <a:ext cx="685800" cy="685800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67F4A325-9C68-C87E-67F7-021EEAD2E41B}"/>
              </a:ext>
            </a:extLst>
          </p:cNvPr>
          <p:cNvSpPr/>
          <p:nvPr/>
        </p:nvSpPr>
        <p:spPr bwMode="auto">
          <a:xfrm>
            <a:off x="5638800" y="2855749"/>
            <a:ext cx="228600" cy="271517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92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CD69-9419-9D90-A934-B3D5F08B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7B2E-0468-263B-1240-AA6D56E12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566400" cy="4572000"/>
          </a:xfrm>
        </p:spPr>
        <p:txBody>
          <a:bodyPr/>
          <a:lstStyle/>
          <a:p>
            <a:r>
              <a:rPr lang="en-US" dirty="0"/>
              <a:t>Round-robin scheduling (continued)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MLFQ and how is it used today?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What does Linux do?</a:t>
            </a:r>
          </a:p>
        </p:txBody>
      </p:sp>
    </p:spTree>
    <p:extLst>
      <p:ext uri="{BB962C8B-B14F-4D97-AF65-F5344CB8AC3E}">
        <p14:creationId xmlns:p14="http://schemas.microsoft.com/office/powerpoint/2010/main" val="248994250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16B9-7C47-E8E6-E059-D0CF481D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B85D-FCB5-9458-38DA-D6AEA28C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76400"/>
            <a:ext cx="10566400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u="none" strike="noStrike" baseline="0" dirty="0"/>
              <a:t>RR runs a job for a </a:t>
            </a:r>
            <a:r>
              <a:rPr lang="en-US" b="1" i="0" u="none" strike="noStrike" baseline="0" dirty="0"/>
              <a:t>time slice 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(a </a:t>
            </a:r>
            <a:r>
              <a:rPr lang="en-US" i="0" u="none" strike="noStrike" baseline="0" dirty="0">
                <a:solidFill>
                  <a:schemeClr val="accent1"/>
                </a:solidFill>
              </a:rPr>
              <a:t>scheduling quantum</a:t>
            </a:r>
            <a:r>
              <a:rPr lang="en-US" b="0" i="0" u="none" strike="noStrike" baseline="0" dirty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Once time slice over, </a:t>
            </a:r>
          </a:p>
          <a:p>
            <a:pPr marL="0" indent="0" algn="ctr">
              <a:buNone/>
            </a:pPr>
            <a:r>
              <a:rPr lang="en-US" dirty="0"/>
              <a:t>Switch to next job in ready queue.</a:t>
            </a:r>
          </a:p>
          <a:p>
            <a:pPr marL="0" indent="0" algn="ctr">
              <a:buNone/>
            </a:pPr>
            <a:r>
              <a:rPr lang="en-US" dirty="0"/>
              <a:t>=&gt; Called </a:t>
            </a:r>
            <a:r>
              <a:rPr lang="en-US" dirty="0">
                <a:solidFill>
                  <a:schemeClr val="accent1"/>
                </a:solidFill>
              </a:rPr>
              <a:t>time-slicing</a:t>
            </a:r>
          </a:p>
        </p:txBody>
      </p:sp>
    </p:spTree>
    <p:extLst>
      <p:ext uri="{BB962C8B-B14F-4D97-AF65-F5344CB8AC3E}">
        <p14:creationId xmlns:p14="http://schemas.microsoft.com/office/powerpoint/2010/main" val="2613113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12192000" cy="5943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>
                <a:ea typeface="굴림" panose="020B0600000101010101" pitchFamily="34" charset="-127"/>
              </a:rPr>
              <a:t>What should the time slice be?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If increase the time slice: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Average Completion Time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Average Response Time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The magic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C2CCD-D4AD-06AF-46ED-9F6311E349D2}"/>
              </a:ext>
            </a:extLst>
          </p:cNvPr>
          <p:cNvSpPr txBox="1"/>
          <p:nvPr/>
        </p:nvSpPr>
        <p:spPr>
          <a:xfrm>
            <a:off x="3046950" y="3509689"/>
            <a:ext cx="6094948" cy="1348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If decrease the time slice: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Average Completion Time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Average Response Time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3E1F0D-2A37-4CC9-4736-ED3CAD295526}"/>
              </a:ext>
            </a:extLst>
          </p:cNvPr>
          <p:cNvCxnSpPr>
            <a:cxnSpLocks/>
          </p:cNvCxnSpPr>
          <p:nvPr/>
        </p:nvCxnSpPr>
        <p:spPr bwMode="auto">
          <a:xfrm flipV="1">
            <a:off x="9601200" y="2914650"/>
            <a:ext cx="0" cy="3810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07DE6F-4720-BD0A-447B-3C5DF5A3860C}"/>
              </a:ext>
            </a:extLst>
          </p:cNvPr>
          <p:cNvCxnSpPr>
            <a:cxnSpLocks/>
          </p:cNvCxnSpPr>
          <p:nvPr/>
        </p:nvCxnSpPr>
        <p:spPr bwMode="auto">
          <a:xfrm>
            <a:off x="9144000" y="2438400"/>
            <a:ext cx="0" cy="4191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39538B-92A0-1C75-1931-420123155B5C}"/>
              </a:ext>
            </a:extLst>
          </p:cNvPr>
          <p:cNvCxnSpPr>
            <a:cxnSpLocks/>
          </p:cNvCxnSpPr>
          <p:nvPr/>
        </p:nvCxnSpPr>
        <p:spPr bwMode="auto">
          <a:xfrm>
            <a:off x="9699997" y="4240870"/>
            <a:ext cx="0" cy="4191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E9F5E-17F1-5E79-63D5-16F77F8A1A63}"/>
              </a:ext>
            </a:extLst>
          </p:cNvPr>
          <p:cNvCxnSpPr>
            <a:cxnSpLocks/>
          </p:cNvCxnSpPr>
          <p:nvPr/>
        </p:nvCxnSpPr>
        <p:spPr bwMode="auto">
          <a:xfrm flipV="1">
            <a:off x="9165547" y="3886200"/>
            <a:ext cx="0" cy="3810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10FD5-EE33-7CB0-D0C4-17B3DF180E99}"/>
              </a:ext>
            </a:extLst>
          </p:cNvPr>
          <p:cNvSpPr txBox="1"/>
          <p:nvPr/>
        </p:nvSpPr>
        <p:spPr>
          <a:xfrm>
            <a:off x="3153" y="5352210"/>
            <a:ext cx="12192000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What about variance (predictability?) 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How does the overhead of context switching affect your decision?</a:t>
            </a:r>
          </a:p>
        </p:txBody>
      </p:sp>
    </p:spTree>
    <p:extLst>
      <p:ext uri="{BB962C8B-B14F-4D97-AF65-F5344CB8AC3E}">
        <p14:creationId xmlns:p14="http://schemas.microsoft.com/office/powerpoint/2010/main" val="327100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3711E5D-494D-43D6-B8BD-1DA48C51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14400"/>
            <a:ext cx="11125200" cy="52657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/>
              <a:t>: Burst Length 10   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/>
              <a:t>: Burst Length 10</a:t>
            </a:r>
          </a:p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: Burst Length 5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Q</a:t>
            </a:r>
            <a:r>
              <a:rPr lang="en-US" dirty="0"/>
              <a:t> = 10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Average Completion Time = (10 + 15 + 25)/3 = 16.7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Q</a:t>
            </a:r>
            <a:r>
              <a:rPr lang="en-US" dirty="0"/>
              <a:t> = 5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Average Completion Time = (20 + 10 + 25)/3 = 18.3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11FC4-8A44-490D-9B51-14146038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9550400" cy="533400"/>
          </a:xfrm>
        </p:spPr>
        <p:txBody>
          <a:bodyPr/>
          <a:lstStyle/>
          <a:p>
            <a:r>
              <a:rPr lang="en-US"/>
              <a:t>Decrease Completion Time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52DBB4-B34A-4BC4-B85B-15A0862DBAA4}"/>
              </a:ext>
            </a:extLst>
          </p:cNvPr>
          <p:cNvGrpSpPr/>
          <p:nvPr/>
        </p:nvGrpSpPr>
        <p:grpSpPr>
          <a:xfrm>
            <a:off x="2917670" y="2068549"/>
            <a:ext cx="5194784" cy="1096438"/>
            <a:chOff x="1214997" y="2908288"/>
            <a:chExt cx="5194784" cy="1096438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53E05C7-32AB-4440-A956-6DCF4FDE5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3311942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T</a:t>
              </a:r>
              <a:r>
                <a:rPr lang="en-US" altLang="en-US" b="0" baseline="-25000">
                  <a:latin typeface="+mn-lt"/>
                </a:rPr>
                <a:t>1</a:t>
              </a:r>
              <a:endParaRPr lang="en-US" altLang="en-US" b="0">
                <a:latin typeface="+mn-lt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B5F3DD59-0E32-4CF8-9C3A-18C7D3EC2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501189"/>
              <a:ext cx="37542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6218ED46-9667-4C44-B9EA-B9CAD66FD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462" y="3604616"/>
              <a:ext cx="53893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10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24CF2C6B-7591-4E1A-9B18-AC696E075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927" y="2908288"/>
              <a:ext cx="1524000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T</a:t>
              </a:r>
              <a:r>
                <a:rPr lang="en-US" altLang="en-US" b="0" baseline="-25000">
                  <a:latin typeface="+mn-lt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A9EF7B4B-BB59-48BB-BCEA-8BA9418B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2072" y="3558064"/>
              <a:ext cx="5277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15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4E1B7-B010-4EEF-AE5E-5038404F0B07}"/>
              </a:ext>
            </a:extLst>
          </p:cNvPr>
          <p:cNvGrpSpPr/>
          <p:nvPr/>
        </p:nvGrpSpPr>
        <p:grpSpPr>
          <a:xfrm>
            <a:off x="2917670" y="4263978"/>
            <a:ext cx="6607330" cy="1077115"/>
            <a:chOff x="1238805" y="4932367"/>
            <a:chExt cx="6607330" cy="1077115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1F391041-CAA9-454C-9379-2CB92F39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2367"/>
              <a:ext cx="1559342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T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7C643C5-201C-44AC-BD7A-3DE35000C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494491"/>
              <a:ext cx="4122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0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3890F6B2-88D5-4E85-B0C6-A52961E16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7166" y="5586456"/>
              <a:ext cx="5277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15</a:t>
              </a: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B5057A0-9E57-479A-8CD1-50D79623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632" y="4936124"/>
              <a:ext cx="1587703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T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CF0DAB7-DA58-47F7-AAF2-58371431E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2329" y="4932367"/>
              <a:ext cx="1803806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T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1A306477-ABF3-46E3-B4B7-977BC38C8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0748" y="5547817"/>
              <a:ext cx="4010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5</a:t>
              </a:r>
            </a:p>
          </p:txBody>
        </p:sp>
      </p:grpSp>
      <p:sp>
        <p:nvSpPr>
          <p:cNvPr id="3" name="Text Box 17">
            <a:extLst>
              <a:ext uri="{FF2B5EF4-FFF2-40B4-BE49-F238E27FC236}">
                <a16:creationId xmlns:a16="http://schemas.microsoft.com/office/drawing/2014/main" id="{FDCDE341-6FC5-AFD8-C406-39DAD463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4330" y="4955591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20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8629D71-9374-8FDF-80C6-4456CAA5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598" y="2068549"/>
            <a:ext cx="3205475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T</a:t>
            </a:r>
            <a:r>
              <a:rPr lang="en-US" altLang="en-US" b="0" baseline="-25000">
                <a:latin typeface="+mn-lt"/>
              </a:rPr>
              <a:t>3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0290077A-93DD-D418-F42C-1C43EF0D8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0400" y="2718325"/>
            <a:ext cx="2016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25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3F4AE9EA-28AE-CA9A-373A-C06286F14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735" y="4924814"/>
            <a:ext cx="5389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10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6324E1-E962-2807-08D8-8E8E1829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697" y="4263978"/>
            <a:ext cx="15240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T</a:t>
            </a:r>
            <a:r>
              <a:rPr lang="en-US" altLang="en-US" b="0" baseline="-25000">
                <a:latin typeface="+mn-lt"/>
              </a:rPr>
              <a:t>3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079FC294-F263-0AFC-1375-DDA127FC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074" y="4263978"/>
            <a:ext cx="15240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T</a:t>
            </a:r>
            <a:r>
              <a:rPr lang="en-US" altLang="en-US" b="0" baseline="-25000">
                <a:latin typeface="+mn-lt"/>
              </a:rPr>
              <a:t>3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91178865-70A7-2D7A-CD26-6FD71980B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6593" y="4902123"/>
            <a:ext cx="5437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0182783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12115800" cy="5334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Small scheduling </a:t>
            </a:r>
            <a:r>
              <a:rPr lang="en-US" altLang="ko-KR" dirty="0" err="1">
                <a:ea typeface="굴림" panose="020B0600000101010101" pitchFamily="34" charset="-127"/>
              </a:rPr>
              <a:t>quantas</a:t>
            </a:r>
            <a:r>
              <a:rPr lang="en-US" altLang="ko-KR" dirty="0">
                <a:ea typeface="굴림" panose="020B0600000101010101" pitchFamily="34" charset="-127"/>
              </a:rPr>
              <a:t> lead to 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frequent context switches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- Mode switch overhead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Trash cache-state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otherwise overhead is too high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Switching is not free!</a:t>
            </a:r>
          </a:p>
        </p:txBody>
      </p:sp>
    </p:spTree>
    <p:extLst>
      <p:ext uri="{BB962C8B-B14F-4D97-AF65-F5344CB8AC3E}">
        <p14:creationId xmlns:p14="http://schemas.microsoft.com/office/powerpoint/2010/main" val="407155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RR lead to starvation?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3505200"/>
            <a:ext cx="1013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No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>
                <a:ea typeface="굴림" panose="020B0600000101010101" pitchFamily="34" charset="-127"/>
              </a:rPr>
              <a:t>No process waits more than (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-1)</a:t>
            </a:r>
            <a:r>
              <a:rPr lang="en-US" altLang="ko-KR" i="1">
                <a:ea typeface="굴림" panose="020B0600000101010101" pitchFamily="34" charset="-127"/>
              </a:rPr>
              <a:t>q </a:t>
            </a:r>
            <a:r>
              <a:rPr lang="en-US" altLang="ko-KR">
                <a:ea typeface="굴림" panose="020B0600000101010101" pitchFamily="34" charset="-127"/>
              </a:rPr>
              <a:t>time units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337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RR suffer from convoy effect?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657600"/>
            <a:ext cx="1013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No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>
                <a:ea typeface="굴림" panose="020B0600000101010101" pitchFamily="34" charset="-127"/>
              </a:rPr>
              <a:t>Only run a time-slice at a time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811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RR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91BD9A-3A81-4EDA-A922-50E7E77F7343}"/>
              </a:ext>
            </a:extLst>
          </p:cNvPr>
          <p:cNvSpPr/>
          <p:nvPr/>
        </p:nvSpPr>
        <p:spPr bwMode="auto">
          <a:xfrm>
            <a:off x="762000" y="1292772"/>
            <a:ext cx="4953000" cy="2377147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b="0" u="sng"/>
              <a:t>The good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solidFill>
                  <a:schemeClr val="tx1"/>
                </a:solidFill>
              </a:rPr>
              <a:t>Bounded response time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2028F-DD3C-B19B-9B70-0779BA2C06B2}"/>
              </a:ext>
            </a:extLst>
          </p:cNvPr>
          <p:cNvSpPr/>
          <p:nvPr/>
        </p:nvSpPr>
        <p:spPr bwMode="auto">
          <a:xfrm>
            <a:off x="6705600" y="1292772"/>
            <a:ext cx="4952999" cy="2377146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bad</a:t>
            </a:r>
          </a:p>
          <a:p>
            <a:pPr lvl="1" algn="ctr"/>
            <a:endParaRPr lang="en-US" sz="2400" b="0" u="sng"/>
          </a:p>
          <a:p>
            <a:pPr lvl="1" algn="ctr"/>
            <a:r>
              <a:rPr lang="en-US" sz="2400" b="0"/>
              <a:t>Completion time can be high (stretches out long jobs)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55318-580F-9DC4-9CA8-D6C0DB6DCD9A}"/>
              </a:ext>
            </a:extLst>
          </p:cNvPr>
          <p:cNvSpPr/>
          <p:nvPr/>
        </p:nvSpPr>
        <p:spPr bwMode="auto">
          <a:xfrm>
            <a:off x="2514600" y="4276891"/>
            <a:ext cx="8153400" cy="2037555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ugly</a:t>
            </a:r>
          </a:p>
          <a:p>
            <a:pPr algn="ctr"/>
            <a:endParaRPr lang="en-US" sz="2400" b="0"/>
          </a:p>
          <a:p>
            <a:pPr lvl="1" algn="ctr"/>
            <a:r>
              <a:rPr lang="en-US" sz="2400" b="0"/>
              <a:t> Overhead of context switching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804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8215-3E84-B4BF-EF6E-279D942A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step back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86A4E-A68B-F47E-991F-6E68AE7A7F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219200"/>
          <a:ext cx="845312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24">
                  <a:extLst>
                    <a:ext uri="{9D8B030D-6E8A-4147-A177-3AD203B41FA5}">
                      <a16:colId xmlns:a16="http://schemas.microsoft.com/office/drawing/2014/main" val="3630885568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664523570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3646623971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3635761700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1506459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Optimise</a:t>
                      </a:r>
                      <a:r>
                        <a:rPr lang="en-US" dirty="0"/>
                        <a:t> Average 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8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Optimise Average Response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6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 Starvation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</a:t>
                      </a:r>
                    </a:p>
                    <a:p>
                      <a:pPr algn="ctr"/>
                      <a:r>
                        <a:rPr lang="en-US" dirty="0"/>
                        <a:t>Convoy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Psychic Skills Not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57379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00B0F02-6A9D-E120-F306-E38CB753EC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4860" y="1752600"/>
            <a:ext cx="685800" cy="68580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DEE0EB30-11F1-B788-1ECD-ADDACF1E98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3790" y="1752600"/>
            <a:ext cx="685800" cy="685800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5857A660-5600-B467-68C4-201A8732A6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3929905"/>
            <a:ext cx="685800" cy="6858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FAA0088-62AD-97F8-4D4F-98E625E063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0" y="4724400"/>
            <a:ext cx="685800" cy="68580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7DE7C2F-FF7C-88A9-7580-6E194220A6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971800"/>
            <a:ext cx="685800" cy="6858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9CDD56E2-8376-390D-8B8C-3131E23128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7017" y="3935686"/>
            <a:ext cx="685800" cy="68580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2D56DB4E-58FF-D1D9-FB1B-0024CFDF01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5750560"/>
            <a:ext cx="685800" cy="68580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5BB590DC-5309-2283-2BC7-3A5EE070B91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4724400"/>
            <a:ext cx="685800" cy="68580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9650969-586A-FC1B-3EA0-DE3368ADCB5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5688286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1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12115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Scheduling Policy Goals/Criteria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AAB530-3333-7CCD-8A52-F30AE97F7BD7}"/>
              </a:ext>
            </a:extLst>
          </p:cNvPr>
          <p:cNvSpPr/>
          <p:nvPr/>
        </p:nvSpPr>
        <p:spPr bwMode="auto">
          <a:xfrm>
            <a:off x="2133600" y="1638300"/>
            <a:ext cx="3581400" cy="1600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b="0" dirty="0" err="1">
                <a:latin typeface="+mn-lt"/>
                <a:ea typeface="굴림" panose="020B0600000101010101" pitchFamily="34" charset="-127"/>
              </a:rPr>
              <a:t>Minimise</a:t>
            </a:r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algn="ctr"/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b="0" dirty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Latency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A3762E-196E-36FD-C6AA-EB3D3D9B0B59}"/>
              </a:ext>
            </a:extLst>
          </p:cNvPr>
          <p:cNvSpPr/>
          <p:nvPr/>
        </p:nvSpPr>
        <p:spPr bwMode="auto">
          <a:xfrm>
            <a:off x="6930521" y="1638300"/>
            <a:ext cx="3733800" cy="1600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b="0" err="1">
                <a:latin typeface="+mn-lt"/>
                <a:ea typeface="굴림" panose="020B0600000101010101" pitchFamily="34" charset="-127"/>
              </a:rPr>
              <a:t>Maximise</a:t>
            </a:r>
            <a:r>
              <a:rPr lang="en-US" altLang="ko-KR" sz="2400" b="0"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Throughput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C4CF9B-F0FF-A3AF-AB42-F928EF8AAD9B}"/>
              </a:ext>
            </a:extLst>
          </p:cNvPr>
          <p:cNvSpPr/>
          <p:nvPr/>
        </p:nvSpPr>
        <p:spPr bwMode="auto">
          <a:xfrm>
            <a:off x="2133599" y="4267200"/>
            <a:ext cx="8530721" cy="122971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>
              <a:latin typeface="+mn-lt"/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</a:rPr>
              <a:t>While remaining </a:t>
            </a: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fair</a:t>
            </a:r>
            <a:r>
              <a:rPr lang="en-US" altLang="ko-KR" sz="2400" b="0">
                <a:latin typeface="+mn-lt"/>
                <a:ea typeface="굴림" panose="020B0600000101010101" pitchFamily="34" charset="-127"/>
              </a:rPr>
              <a:t> and </a:t>
            </a: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starvation-free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96286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FCFS and Round Robin Showdown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0"/>
            <a:ext cx="10820400" cy="56388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Assuming zero-cost context-switching time,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is RR always better than FCFS?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10 jobs, each take 100s of CPU time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RR scheduler quantum of 1s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All jobs start at the same time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</p:nvPr>
        </p:nvGraphicFramePr>
        <p:xfrm>
          <a:off x="4229100" y="38100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Group 42">
            <a:extLst>
              <a:ext uri="{FF2B5EF4-FFF2-40B4-BE49-F238E27FC236}">
                <a16:creationId xmlns:a16="http://schemas.microsoft.com/office/drawing/2014/main" id="{B5525718-62B3-8F6D-442D-D6063916AE85}"/>
              </a:ext>
            </a:extLst>
          </p:cNvPr>
          <p:cNvGraphicFramePr>
            <a:graphicFrameLocks/>
          </p:cNvGraphicFramePr>
          <p:nvPr/>
        </p:nvGraphicFramePr>
        <p:xfrm>
          <a:off x="4209734" y="3810000"/>
          <a:ext cx="2489200" cy="219440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1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1531937" y="838203"/>
            <a:ext cx="8393113" cy="977902"/>
            <a:chOff x="53" y="624"/>
            <a:chExt cx="5287" cy="616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872" cy="616"/>
              <a:chOff x="1248" y="624"/>
              <a:chExt cx="3872" cy="616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P</a:t>
                </a:r>
                <a:r>
                  <a:rPr lang="en-US" altLang="en-US" sz="1600" b="0" baseline="-25000">
                    <a:latin typeface="+mn-lt"/>
                    <a:cs typeface="Gill Sans Light"/>
                  </a:rPr>
                  <a:t>2</a:t>
                </a:r>
                <a:endParaRPr lang="en-US" altLang="en-US" sz="1600" b="0">
                  <a:latin typeface="+mn-l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P</a:t>
                </a:r>
                <a:r>
                  <a:rPr lang="en-US" altLang="en-US" sz="1600" b="0" baseline="-25000">
                    <a:latin typeface="+mn-lt"/>
                    <a:cs typeface="Gill Sans Light"/>
                  </a:rPr>
                  <a:t>4</a:t>
                </a:r>
                <a:endParaRPr lang="en-US" altLang="en-US" sz="1600" b="0">
                  <a:latin typeface="+mn-l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[24]</a:t>
                </a:r>
                <a:endParaRPr lang="en-US" altLang="en-US" sz="1600" b="0" baseline="-25000">
                  <a:latin typeface="+mn-lt"/>
                  <a:cs typeface="Gill Sans Light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P</a:t>
                </a:r>
                <a:r>
                  <a:rPr lang="en-US" altLang="en-US" sz="1600" b="0" baseline="-25000">
                    <a:latin typeface="+mn-lt"/>
                    <a:cs typeface="Gill Sans Light"/>
                  </a:rPr>
                  <a:t>1</a:t>
                </a:r>
                <a:endParaRPr lang="en-US" altLang="en-US" sz="1600" b="0">
                  <a:latin typeface="+mn-l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[53]</a:t>
                </a:r>
                <a:endParaRPr lang="en-US" altLang="en-US" sz="1600" b="0" baseline="-25000">
                  <a:latin typeface="+mn-lt"/>
                  <a:cs typeface="Gill Sans Light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P</a:t>
                </a:r>
                <a:r>
                  <a:rPr lang="en-US" altLang="en-US" sz="1600" b="0" baseline="-25000">
                    <a:latin typeface="+mn-lt"/>
                    <a:cs typeface="Gill Sans Light"/>
                  </a:rPr>
                  <a:t>3</a:t>
                </a:r>
                <a:endParaRPr lang="en-US" altLang="en-US" sz="1600" b="0">
                  <a:latin typeface="+mn-l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[68]</a:t>
                </a:r>
                <a:endParaRPr lang="en-US" altLang="en-US" sz="1600" b="0" baseline="-25000">
                  <a:latin typeface="+mn-lt"/>
                  <a:cs typeface="Gill Sans Light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7"/>
                <a:ext cx="22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7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7"/>
                <a:ext cx="32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7"/>
                <a:ext cx="3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7"/>
                <a:ext cx="4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53" y="720"/>
              <a:ext cx="11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  <a:ea typeface="Gill Sans" charset="0"/>
                  <a:cs typeface="Gill Sans" charset="0"/>
                </a:rPr>
                <a:t>Best FCFS:</a:t>
              </a: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69C8A-0985-98AF-855A-94FE80350F77}"/>
              </a:ext>
            </a:extLst>
          </p:cNvPr>
          <p:cNvGraphicFramePr>
            <a:graphicFrameLocks noGrp="1"/>
          </p:cNvGraphicFramePr>
          <p:nvPr/>
        </p:nvGraphicFramePr>
        <p:xfrm>
          <a:off x="2389186" y="2286000"/>
          <a:ext cx="812800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256">
                  <a:extLst>
                    <a:ext uri="{9D8B030D-6E8A-4147-A177-3AD203B41FA5}">
                      <a16:colId xmlns:a16="http://schemas.microsoft.com/office/drawing/2014/main" val="1041735694"/>
                    </a:ext>
                  </a:extLst>
                </a:gridCol>
                <a:gridCol w="1049078">
                  <a:extLst>
                    <a:ext uri="{9D8B030D-6E8A-4147-A177-3AD203B41FA5}">
                      <a16:colId xmlns:a16="http://schemas.microsoft.com/office/drawing/2014/main" val="15307778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35954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85483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674514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23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0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8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6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Worst 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0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19187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RR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91BD9A-3A81-4EDA-A922-50E7E77F7343}"/>
              </a:ext>
            </a:extLst>
          </p:cNvPr>
          <p:cNvSpPr/>
          <p:nvPr/>
        </p:nvSpPr>
        <p:spPr bwMode="auto">
          <a:xfrm>
            <a:off x="762000" y="1292772"/>
            <a:ext cx="4953000" cy="2377147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b="0" u="sng"/>
              <a:t>The good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solidFill>
                  <a:schemeClr val="tx1"/>
                </a:solidFill>
              </a:rPr>
              <a:t>Bounded wait time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2028F-DD3C-B19B-9B70-0779BA2C06B2}"/>
              </a:ext>
            </a:extLst>
          </p:cNvPr>
          <p:cNvSpPr/>
          <p:nvPr/>
        </p:nvSpPr>
        <p:spPr bwMode="auto">
          <a:xfrm>
            <a:off x="6705600" y="1292772"/>
            <a:ext cx="4952999" cy="2377146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bad</a:t>
            </a:r>
          </a:p>
          <a:p>
            <a:pPr lvl="1" algn="ctr"/>
            <a:endParaRPr lang="en-US" sz="2400" b="0" u="sng"/>
          </a:p>
          <a:p>
            <a:pPr lvl="1" algn="ctr"/>
            <a:r>
              <a:rPr lang="en-US" sz="2400" b="0"/>
              <a:t>Completion time can be high (stretches out long jobs)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55318-580F-9DC4-9CA8-D6C0DB6DCD9A}"/>
              </a:ext>
            </a:extLst>
          </p:cNvPr>
          <p:cNvSpPr/>
          <p:nvPr/>
        </p:nvSpPr>
        <p:spPr bwMode="auto">
          <a:xfrm>
            <a:off x="2514600" y="4276891"/>
            <a:ext cx="8153400" cy="2037555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ugly</a:t>
            </a:r>
          </a:p>
          <a:p>
            <a:pPr algn="ctr"/>
            <a:endParaRPr lang="en-US" sz="2400" b="0"/>
          </a:p>
          <a:p>
            <a:pPr lvl="1" algn="ctr"/>
            <a:r>
              <a:rPr lang="en-US" sz="2400" b="0"/>
              <a:t> Overhead of context switching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68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9BFB-D618-14B2-5860-D7504C70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Workload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7B24E-09E7-FDAA-994D-9B292CDF1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43000"/>
            <a:ext cx="8686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>
                <a:ea typeface="굴림" panose="020B0600000101010101" pitchFamily="34" charset="-127"/>
              </a:rPr>
              <a:t>A workload is a set of tasks for some system to perform, including how long tasks last and when they arrive</a:t>
            </a:r>
            <a:endParaRPr lang="ko-KR" altLang="en-US" kern="0">
              <a:ea typeface="굴림" panose="020B0600000101010101" pitchFamily="34" charset="-12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56B5-443C-496F-40DD-E594171DFAF4}"/>
              </a:ext>
            </a:extLst>
          </p:cNvPr>
          <p:cNvSpPr/>
          <p:nvPr/>
        </p:nvSpPr>
        <p:spPr bwMode="auto">
          <a:xfrm>
            <a:off x="838200" y="2895600"/>
            <a:ext cx="5257800" cy="2743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solidFill>
                  <a:schemeClr val="accent1"/>
                </a:solidFill>
                <a:latin typeface="+mn-lt"/>
              </a:rPr>
              <a:t>Compute-Bound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Tasks that primarily perform compute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Fully </a:t>
            </a:r>
            <a:r>
              <a:rPr lang="en-US" sz="2400" b="0" err="1">
                <a:latin typeface="+mn-lt"/>
              </a:rPr>
              <a:t>utilise</a:t>
            </a:r>
            <a:r>
              <a:rPr lang="en-US" sz="2400" b="0">
                <a:latin typeface="+mn-lt"/>
              </a:rPr>
              <a:t> CPU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5CF303-E97F-B83F-D3D6-A67A41CBEAB2}"/>
              </a:ext>
            </a:extLst>
          </p:cNvPr>
          <p:cNvSpPr/>
          <p:nvPr/>
        </p:nvSpPr>
        <p:spPr bwMode="auto">
          <a:xfrm>
            <a:off x="6705602" y="2887180"/>
            <a:ext cx="5029200" cy="275162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solidFill>
                  <a:schemeClr val="accent1"/>
                </a:solidFill>
                <a:latin typeface="+mn-lt"/>
              </a:rPr>
              <a:t>IO Bound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Mostly wait for IO, limited compute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Often in the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Blocked state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472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27B24E-09E7-FDAA-994D-9B292CDF1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1143000"/>
            <a:ext cx="9499600" cy="2209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 dirty="0">
                <a:ea typeface="굴림" panose="020B0600000101010101" pitchFamily="34" charset="-127"/>
              </a:rPr>
              <a:t>RR performs poorly when running mix of </a:t>
            </a: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 dirty="0">
                <a:ea typeface="굴림" panose="020B0600000101010101" pitchFamily="34" charset="-127"/>
              </a:rPr>
              <a:t>IO and Compute tasks</a:t>
            </a: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kern="0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 dirty="0">
                <a:ea typeface="굴림" panose="020B0600000101010101" pitchFamily="34" charset="-127"/>
              </a:rPr>
              <a:t>IO tasks need to run “immediately” for a short duration of time (low waiting time). </a:t>
            </a: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kern="0" dirty="0">
              <a:ea typeface="굴림" panose="020B0600000101010101" pitchFamily="34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C9BFB-D618-14B2-5860-D7504C70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&amp; IO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EF5866-44D3-EC7B-CD25-E8F5D8E35D65}"/>
              </a:ext>
            </a:extLst>
          </p:cNvPr>
          <p:cNvGrpSpPr/>
          <p:nvPr/>
        </p:nvGrpSpPr>
        <p:grpSpPr>
          <a:xfrm>
            <a:off x="3276600" y="4038600"/>
            <a:ext cx="7153723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2329558-1E34-3201-DA81-D87052D46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AB3D16F4-2D8E-98A1-1A35-08918491E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F4FE22A1-F84D-2FF3-C9F2-0D426D6DA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0" name="Rectangle 6">
            <a:extLst>
              <a:ext uri="{FF2B5EF4-FFF2-40B4-BE49-F238E27FC236}">
                <a16:creationId xmlns:a16="http://schemas.microsoft.com/office/drawing/2014/main" id="{D3EC741C-CE65-A235-D05D-C6968D19B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6080FCA3-D1D8-412B-9315-06DDD85E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740" y="5095101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351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9BFB-D618-14B2-5860-D7504C70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&amp; IO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EF5866-44D3-EC7B-CD25-E8F5D8E35D65}"/>
              </a:ext>
            </a:extLst>
          </p:cNvPr>
          <p:cNvGrpSpPr/>
          <p:nvPr/>
        </p:nvGrpSpPr>
        <p:grpSpPr>
          <a:xfrm>
            <a:off x="2895600" y="875458"/>
            <a:ext cx="7153723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2329558-1E34-3201-DA81-D87052D46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AB3D16F4-2D8E-98A1-1A35-08918491E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F4FE22A1-F84D-2FF3-C9F2-0D426D6DA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0" name="Rectangle 6">
            <a:extLst>
              <a:ext uri="{FF2B5EF4-FFF2-40B4-BE49-F238E27FC236}">
                <a16:creationId xmlns:a16="http://schemas.microsoft.com/office/drawing/2014/main" id="{D3EC741C-CE65-A235-D05D-C6968D19B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6080FCA3-D1D8-412B-9315-06DDD85E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6EDAACAC-7A34-003F-40D5-4B3317A46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37725"/>
            <a:ext cx="2057399" cy="784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Time Quanta: 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50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5CDE9-D3F7-5ACF-C53E-3A4D5A194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747" y="3063979"/>
            <a:ext cx="441196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1C34C6C8-32A0-5A5E-796E-6B7FA2CE1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872" y="3815423"/>
            <a:ext cx="33214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9DE9B4-8705-78A3-AEC0-1ED36C5B5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943" y="3063979"/>
            <a:ext cx="38260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D86F24-9189-9C3F-717A-076D9DEC2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35" y="3063979"/>
            <a:ext cx="441196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FC145-BDC2-D5A8-84F2-085491CCC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31" y="3063979"/>
            <a:ext cx="38260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9E033C75-24EF-387C-9322-4C4FD6EF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113" y="3815423"/>
            <a:ext cx="49404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51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D8F10946-6961-BD02-A0F3-127F5F816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018" y="3815423"/>
            <a:ext cx="5084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52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762E0264-865C-7F1B-B11C-519977729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7550" y="3750891"/>
            <a:ext cx="66556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102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3E1A1D87-A80C-EC49-DCCF-93931AB5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749" y="2321458"/>
            <a:ext cx="2057399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Current Schedule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229E3-8EF1-1690-C34A-9BE622CE0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35" y="5276279"/>
            <a:ext cx="441196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87BD91-1893-7F84-7C92-EDDB3ED2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931" y="5275167"/>
            <a:ext cx="1088069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A61CE4-F1D3-A02E-A33F-E2C89BFE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265" y="5268972"/>
            <a:ext cx="441196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1AD20D50-B2FB-7C58-8832-F8D15855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306" y="4516055"/>
            <a:ext cx="2057399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Optimal Schedule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79636F-632E-E3F3-C920-AA02047F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75167"/>
            <a:ext cx="441196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5D7A39-B12A-C201-4B93-5B90762F4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196" y="5275167"/>
            <a:ext cx="1088069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A5855C-3E47-DAF9-5721-A36C8CB6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530" y="5258305"/>
            <a:ext cx="441196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446036-307C-D730-373D-8B39BF8A1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461" y="5264500"/>
            <a:ext cx="1088069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96AFD9-767D-7043-D5A0-99D7FC850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795" y="5252808"/>
            <a:ext cx="441196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A955E7-FC8C-73C6-9511-F84FFBC6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726" y="5259003"/>
            <a:ext cx="1088069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42AF34-EA9E-432F-7537-0C1FE536B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060" y="5252808"/>
            <a:ext cx="441196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76D48F-927C-6470-32A6-2E8DB78CE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991" y="5259003"/>
            <a:ext cx="1088069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549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0788-00D2-06AE-CC02-0919963C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DB79-7A12-85C3-B182-06354948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12192000" cy="472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1) </a:t>
            </a:r>
            <a:r>
              <a:rPr lang="en-US" dirty="0" err="1"/>
              <a:t>Minimise</a:t>
            </a:r>
            <a:r>
              <a:rPr lang="en-US" dirty="0"/>
              <a:t> average waiting time for IO/interactive tasks</a:t>
            </a:r>
          </a:p>
          <a:p>
            <a:pPr marL="0" indent="0" algn="ctr">
              <a:buNone/>
            </a:pPr>
            <a:r>
              <a:rPr lang="en-US" dirty="0"/>
              <a:t>(tasks with short CPU bursts)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2) </a:t>
            </a:r>
            <a:r>
              <a:rPr lang="en-US" dirty="0" err="1"/>
              <a:t>Miminise</a:t>
            </a:r>
            <a:r>
              <a:rPr lang="en-US" dirty="0"/>
              <a:t> average completion time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3) </a:t>
            </a:r>
            <a:r>
              <a:rPr lang="en-US" dirty="0" err="1"/>
              <a:t>Maximise</a:t>
            </a:r>
            <a:r>
              <a:rPr lang="en-US" dirty="0"/>
              <a:t> throughput </a:t>
            </a:r>
          </a:p>
          <a:p>
            <a:pPr marL="0" indent="0" algn="ctr">
              <a:buNone/>
            </a:pPr>
            <a:r>
              <a:rPr lang="en-US" dirty="0"/>
              <a:t>(includes minimizing context switches)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4) Remain fair/starvation-free</a:t>
            </a:r>
          </a:p>
        </p:txBody>
      </p:sp>
    </p:spTree>
    <p:extLst>
      <p:ext uri="{BB962C8B-B14F-4D97-AF65-F5344CB8AC3E}">
        <p14:creationId xmlns:p14="http://schemas.microsoft.com/office/powerpoint/2010/main" val="20695516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163F-CC47-90BA-7CAD-14D9E1F6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note: priorities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BF627-BADE-4676-79D1-97B2EC5C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00200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 dirty="0">
                <a:ea typeface="굴림" panose="020B0600000101010101" pitchFamily="34" charset="-127"/>
              </a:rPr>
              <a:t>Some jobs are more important than others</a:t>
            </a:r>
            <a:endParaRPr lang="en-US" altLang="ko-KR" i="1" kern="0" baseline="-25000" dirty="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76328D-2828-BB45-B94B-01CB5989B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253" y="2858131"/>
            <a:ext cx="7625894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 dirty="0">
                <a:ea typeface="굴림" panose="020B0600000101010101" pitchFamily="34" charset="-127"/>
              </a:rPr>
              <a:t>Should be scheduled first.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 dirty="0">
                <a:ea typeface="굴림" panose="020B0600000101010101" pitchFamily="34" charset="-127"/>
              </a:rPr>
              <a:t> Should get a larger share of the CPU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F011D-DE8B-1564-F381-47CB0C4C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572000"/>
            <a:ext cx="7625894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 dirty="0">
                <a:ea typeface="굴림" panose="020B0600000101010101" pitchFamily="34" charset="-127"/>
              </a:rPr>
              <a:t>Assign each job with a priority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260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163F-CC47-90BA-7CAD-14D9E1F6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note: priorities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BD7461B-6051-D831-6A03-262552B21DF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914400"/>
            <a:ext cx="5889807" cy="560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805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8001000" y="1333499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8001000" y="2476499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3403598"/>
            <a:ext cx="11658600" cy="18288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/>
              <a:t>Split jobs by priority into n different queues. 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Always process highest-priority queue if not empty. Process each queue round-robin.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6200" y="1142999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86200" y="1523999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6200" y="1904999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86200" y="2285999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91200" y="2285999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24700" y="2285999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142999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124700" y="1155699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5245100" y="2463799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257800" y="1346199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6692900" y="1346199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673850" y="2476499"/>
            <a:ext cx="4699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8432800" y="1142999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432800" y="2285999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791200" y="1523999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57800" y="1727199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/>
              <a:t>Strict Priority Scheduling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7F9F58-3906-F240-9F2A-EB3279BB8ECB}"/>
              </a:ext>
            </a:extLst>
          </p:cNvPr>
          <p:cNvSpPr txBox="1">
            <a:spLocks/>
          </p:cNvSpPr>
          <p:nvPr/>
        </p:nvSpPr>
        <p:spPr bwMode="auto">
          <a:xfrm>
            <a:off x="381000" y="5539582"/>
            <a:ext cx="11658600" cy="431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algn="ctr">
              <a:buFontTx/>
              <a:buNone/>
            </a:pPr>
            <a:r>
              <a:rPr lang="en-US" kern="0" dirty="0"/>
              <a:t>Does this lead to starvation?</a:t>
            </a:r>
          </a:p>
        </p:txBody>
      </p:sp>
    </p:spTree>
    <p:extLst>
      <p:ext uri="{BB962C8B-B14F-4D97-AF65-F5344CB8AC3E}">
        <p14:creationId xmlns:p14="http://schemas.microsoft.com/office/powerpoint/2010/main" val="4127573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4483-494C-40F1-969E-FB241780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Useful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8B89-F90E-4099-9E0B-BBCB83EE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572" y="1066800"/>
            <a:ext cx="9504855" cy="3962400"/>
          </a:xfrm>
        </p:spPr>
        <p:txBody>
          <a:bodyPr/>
          <a:lstStyle/>
          <a:p>
            <a:pPr marL="457200" lvl="1" indent="0" algn="ctr">
              <a:lnSpc>
                <a:spcPct val="6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Waiting time for P</a:t>
            </a: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 </a:t>
            </a:r>
          </a:p>
          <a:p>
            <a:pPr marL="457200" lvl="1" indent="0" algn="ctr">
              <a:lnSpc>
                <a:spcPct val="6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i="1" dirty="0">
              <a:solidFill>
                <a:schemeClr val="accent1"/>
              </a:solidFill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6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Total Time spent waiting for </a:t>
            </a:r>
            <a:r>
              <a:rPr lang="en-US" altLang="ko-KR" i="1" dirty="0">
                <a:ea typeface="굴림" panose="020B0600000101010101" pitchFamily="34" charset="-127"/>
              </a:rPr>
              <a:t>CPU</a:t>
            </a:r>
            <a:endParaRPr lang="en-US" altLang="ko-KR" dirty="0">
              <a:ea typeface="굴림" panose="020B0600000101010101" pitchFamily="34" charset="-127"/>
            </a:endParaRPr>
          </a:p>
          <a:p>
            <a:pPr marL="742950" lvl="1" indent="-285750" algn="ctr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Average waiting time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solidFill>
                <a:schemeClr val="accent1"/>
              </a:solidFill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of all processes’ wait time 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Response Time for P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Time to when process gets first scheduled</a:t>
            </a:r>
          </a:p>
          <a:p>
            <a:pPr marL="742950" lvl="1" indent="-285750" algn="ctr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Completion time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Waiting time + Run time </a:t>
            </a:r>
          </a:p>
          <a:p>
            <a:pPr marL="742950" lvl="1" indent="-285750" algn="ctr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Average completion time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of all processes' completion time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60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B516-8B5D-6C3D-AC6F-F9C6A428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3D88-5548-33FC-6BBF-2857444B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00200"/>
            <a:ext cx="105664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high–priority thread can become starved by waiting on a low priority thread to release a resource that the high priority thread needs to make progress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261D8F-2656-3005-44FB-7B13A9D8AEB7}"/>
              </a:ext>
            </a:extLst>
          </p:cNvPr>
          <p:cNvSpPr/>
          <p:nvPr/>
        </p:nvSpPr>
        <p:spPr bwMode="auto">
          <a:xfrm>
            <a:off x="3040558" y="3733800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8F6A0-E30C-2FF9-51FD-1F1336217B84}"/>
              </a:ext>
            </a:extLst>
          </p:cNvPr>
          <p:cNvSpPr/>
          <p:nvPr/>
        </p:nvSpPr>
        <p:spPr bwMode="auto">
          <a:xfrm>
            <a:off x="3040558" y="4201716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DB1EA-FA57-9C4C-FD3D-FEBE32753290}"/>
              </a:ext>
            </a:extLst>
          </p:cNvPr>
          <p:cNvSpPr/>
          <p:nvPr/>
        </p:nvSpPr>
        <p:spPr bwMode="auto">
          <a:xfrm>
            <a:off x="3040558" y="4669632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3E74A-5EE9-B25B-DB0A-155FA030FC11}"/>
              </a:ext>
            </a:extLst>
          </p:cNvPr>
          <p:cNvSpPr/>
          <p:nvPr/>
        </p:nvSpPr>
        <p:spPr bwMode="auto">
          <a:xfrm>
            <a:off x="5105046" y="466659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dirty="0">
                <a:solidFill>
                  <a:schemeClr val="bg1"/>
                </a:solidFill>
                <a:ea typeface="Gill Sans" charset="0"/>
                <a:cs typeface="Gill Sans" charset="0"/>
              </a:rPr>
              <a:t>1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968C2-42A0-609F-06DE-9C779DCBB7CA}"/>
              </a:ext>
            </a:extLst>
          </p:cNvPr>
          <p:cNvSpPr/>
          <p:nvPr/>
        </p:nvSpPr>
        <p:spPr bwMode="auto">
          <a:xfrm>
            <a:off x="5105046" y="373380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dirty="0">
                <a:solidFill>
                  <a:schemeClr val="bg1"/>
                </a:solidFill>
                <a:ea typeface="Gill Sans" charset="0"/>
                <a:cs typeface="Gill Sans" charset="0"/>
              </a:rPr>
              <a:t>3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F3E896-A634-F64E-48AE-D54A93F237C2}"/>
              </a:ext>
            </a:extLst>
          </p:cNvPr>
          <p:cNvCxnSpPr/>
          <p:nvPr/>
        </p:nvCxnSpPr>
        <p:spPr bwMode="auto">
          <a:xfrm>
            <a:off x="4513226" y="4903590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3896C-13FE-B158-1376-E26995551C48}"/>
              </a:ext>
            </a:extLst>
          </p:cNvPr>
          <p:cNvCxnSpPr/>
          <p:nvPr/>
        </p:nvCxnSpPr>
        <p:spPr bwMode="auto">
          <a:xfrm>
            <a:off x="4526990" y="3983355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D7814F-22AB-F0C2-5402-5356A8DE7117}"/>
              </a:ext>
            </a:extLst>
          </p:cNvPr>
          <p:cNvSpPr/>
          <p:nvPr/>
        </p:nvSpPr>
        <p:spPr bwMode="auto">
          <a:xfrm>
            <a:off x="5105046" y="4201716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dirty="0">
                <a:solidFill>
                  <a:schemeClr val="bg1"/>
                </a:solidFill>
                <a:ea typeface="Gill Sans" charset="0"/>
                <a:cs typeface="Gill Sans" charset="0"/>
              </a:rPr>
              <a:t>2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69C837-BAAE-56A3-AE10-57334AF22EA6}"/>
              </a:ext>
            </a:extLst>
          </p:cNvPr>
          <p:cNvCxnSpPr/>
          <p:nvPr/>
        </p:nvCxnSpPr>
        <p:spPr bwMode="auto">
          <a:xfrm>
            <a:off x="4526990" y="445127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Graphic 23" descr="Lock">
            <a:extLst>
              <a:ext uri="{FF2B5EF4-FFF2-40B4-BE49-F238E27FC236}">
                <a16:creationId xmlns:a16="http://schemas.microsoft.com/office/drawing/2014/main" id="{F393FBD4-34AB-4BC1-CC43-32427DD9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4887" y="4153990"/>
            <a:ext cx="1318121" cy="131812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FD904D-6F36-4E49-501C-75BECD828FAE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6096000" y="4813051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6">
            <a:extLst>
              <a:ext uri="{FF2B5EF4-FFF2-40B4-BE49-F238E27FC236}">
                <a16:creationId xmlns:a16="http://schemas.microsoft.com/office/drawing/2014/main" id="{1AEC6DBB-F9DD-2234-9FC0-DB30E328FB3F}"/>
              </a:ext>
            </a:extLst>
          </p:cNvPr>
          <p:cNvSpPr txBox="1"/>
          <p:nvPr/>
        </p:nvSpPr>
        <p:spPr>
          <a:xfrm>
            <a:off x="6615362" y="499836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2293621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B516-8B5D-6C3D-AC6F-F9C6A428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3D88-5548-33FC-6BBF-2857444B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00200"/>
            <a:ext cx="105664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high–priority thread can become starved by waiting on a low priority thread to release a resource that the high priority thread needs to make progress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261D8F-2656-3005-44FB-7B13A9D8AEB7}"/>
              </a:ext>
            </a:extLst>
          </p:cNvPr>
          <p:cNvSpPr/>
          <p:nvPr/>
        </p:nvSpPr>
        <p:spPr bwMode="auto">
          <a:xfrm>
            <a:off x="3040558" y="3733800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8F6A0-E30C-2FF9-51FD-1F1336217B84}"/>
              </a:ext>
            </a:extLst>
          </p:cNvPr>
          <p:cNvSpPr/>
          <p:nvPr/>
        </p:nvSpPr>
        <p:spPr bwMode="auto">
          <a:xfrm>
            <a:off x="3040558" y="4201716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DB1EA-FA57-9C4C-FD3D-FEBE32753290}"/>
              </a:ext>
            </a:extLst>
          </p:cNvPr>
          <p:cNvSpPr/>
          <p:nvPr/>
        </p:nvSpPr>
        <p:spPr bwMode="auto">
          <a:xfrm>
            <a:off x="3040558" y="4669632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3E74A-5EE9-B25B-DB0A-155FA030FC11}"/>
              </a:ext>
            </a:extLst>
          </p:cNvPr>
          <p:cNvSpPr/>
          <p:nvPr/>
        </p:nvSpPr>
        <p:spPr bwMode="auto">
          <a:xfrm>
            <a:off x="5105046" y="466659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dirty="0">
                <a:solidFill>
                  <a:schemeClr val="bg1"/>
                </a:solidFill>
                <a:ea typeface="Gill Sans" charset="0"/>
                <a:cs typeface="Gill Sans" charset="0"/>
              </a:rPr>
              <a:t>1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968C2-42A0-609F-06DE-9C779DCBB7CA}"/>
              </a:ext>
            </a:extLst>
          </p:cNvPr>
          <p:cNvSpPr/>
          <p:nvPr/>
        </p:nvSpPr>
        <p:spPr bwMode="auto">
          <a:xfrm>
            <a:off x="5105046" y="373380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dirty="0">
                <a:solidFill>
                  <a:schemeClr val="bg1"/>
                </a:solidFill>
                <a:ea typeface="Gill Sans" charset="0"/>
                <a:cs typeface="Gill Sans" charset="0"/>
              </a:rPr>
              <a:t>3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F3E896-A634-F64E-48AE-D54A93F237C2}"/>
              </a:ext>
            </a:extLst>
          </p:cNvPr>
          <p:cNvCxnSpPr/>
          <p:nvPr/>
        </p:nvCxnSpPr>
        <p:spPr bwMode="auto">
          <a:xfrm>
            <a:off x="4513226" y="4903590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3896C-13FE-B158-1376-E26995551C48}"/>
              </a:ext>
            </a:extLst>
          </p:cNvPr>
          <p:cNvCxnSpPr/>
          <p:nvPr/>
        </p:nvCxnSpPr>
        <p:spPr bwMode="auto">
          <a:xfrm>
            <a:off x="4526990" y="3983355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D7814F-22AB-F0C2-5402-5356A8DE7117}"/>
              </a:ext>
            </a:extLst>
          </p:cNvPr>
          <p:cNvSpPr/>
          <p:nvPr/>
        </p:nvSpPr>
        <p:spPr bwMode="auto">
          <a:xfrm>
            <a:off x="5105046" y="4201716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dirty="0">
                <a:solidFill>
                  <a:schemeClr val="bg1"/>
                </a:solidFill>
                <a:ea typeface="Gill Sans" charset="0"/>
                <a:cs typeface="Gill Sans" charset="0"/>
              </a:rPr>
              <a:t>2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69C837-BAAE-56A3-AE10-57334AF22EA6}"/>
              </a:ext>
            </a:extLst>
          </p:cNvPr>
          <p:cNvCxnSpPr/>
          <p:nvPr/>
        </p:nvCxnSpPr>
        <p:spPr bwMode="auto">
          <a:xfrm>
            <a:off x="4526990" y="445127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Graphic 23" descr="Lock">
            <a:extLst>
              <a:ext uri="{FF2B5EF4-FFF2-40B4-BE49-F238E27FC236}">
                <a16:creationId xmlns:a16="http://schemas.microsoft.com/office/drawing/2014/main" id="{F393FBD4-34AB-4BC1-CC43-32427DD9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4887" y="4153990"/>
            <a:ext cx="1318121" cy="131812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FD904D-6F36-4E49-501C-75BECD828FAE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6096000" y="4813051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6">
            <a:extLst>
              <a:ext uri="{FF2B5EF4-FFF2-40B4-BE49-F238E27FC236}">
                <a16:creationId xmlns:a16="http://schemas.microsoft.com/office/drawing/2014/main" id="{1AEC6DBB-F9DD-2234-9FC0-DB30E328FB3F}"/>
              </a:ext>
            </a:extLst>
          </p:cNvPr>
          <p:cNvSpPr txBox="1"/>
          <p:nvPr/>
        </p:nvSpPr>
        <p:spPr>
          <a:xfrm>
            <a:off x="6615362" y="499836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Consolas" panose="020B0609020204030204" pitchFamily="49" charset="0"/>
              </a:rPr>
              <a:t>Acquire()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23BC7F-A8BC-DEB3-302B-32C5CAE10DC4}"/>
              </a:ext>
            </a:extLst>
          </p:cNvPr>
          <p:cNvCxnSpPr>
            <a:cxnSpLocks/>
          </p:cNvCxnSpPr>
          <p:nvPr/>
        </p:nvCxnSpPr>
        <p:spPr>
          <a:xfrm>
            <a:off x="6248400" y="3944545"/>
            <a:ext cx="2646858" cy="6416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C8F762-B498-3325-0180-E4C9E3A304B2}"/>
              </a:ext>
            </a:extLst>
          </p:cNvPr>
          <p:cNvSpPr txBox="1"/>
          <p:nvPr/>
        </p:nvSpPr>
        <p:spPr>
          <a:xfrm>
            <a:off x="6856959" y="3640486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1520590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B516-8B5D-6C3D-AC6F-F9C6A428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3D88-5548-33FC-6BBF-2857444B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00200"/>
            <a:ext cx="105664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high–priority thread can become starved by waiting on a low priority thread to release a resource that the high priority thread needs to make progress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261D8F-2656-3005-44FB-7B13A9D8AEB7}"/>
              </a:ext>
            </a:extLst>
          </p:cNvPr>
          <p:cNvSpPr/>
          <p:nvPr/>
        </p:nvSpPr>
        <p:spPr bwMode="auto">
          <a:xfrm>
            <a:off x="3040558" y="3733800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8F6A0-E30C-2FF9-51FD-1F1336217B84}"/>
              </a:ext>
            </a:extLst>
          </p:cNvPr>
          <p:cNvSpPr/>
          <p:nvPr/>
        </p:nvSpPr>
        <p:spPr bwMode="auto">
          <a:xfrm>
            <a:off x="3040558" y="4201716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DB1EA-FA57-9C4C-FD3D-FEBE32753290}"/>
              </a:ext>
            </a:extLst>
          </p:cNvPr>
          <p:cNvSpPr/>
          <p:nvPr/>
        </p:nvSpPr>
        <p:spPr bwMode="auto">
          <a:xfrm>
            <a:off x="3040558" y="4669632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3E74A-5EE9-B25B-DB0A-155FA030FC11}"/>
              </a:ext>
            </a:extLst>
          </p:cNvPr>
          <p:cNvSpPr/>
          <p:nvPr/>
        </p:nvSpPr>
        <p:spPr bwMode="auto">
          <a:xfrm>
            <a:off x="5105046" y="466659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dirty="0">
                <a:solidFill>
                  <a:schemeClr val="bg1"/>
                </a:solidFill>
                <a:ea typeface="Gill Sans" charset="0"/>
                <a:cs typeface="Gill Sans" charset="0"/>
              </a:rPr>
              <a:t>1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968C2-42A0-609F-06DE-9C779DCBB7CA}"/>
              </a:ext>
            </a:extLst>
          </p:cNvPr>
          <p:cNvSpPr/>
          <p:nvPr/>
        </p:nvSpPr>
        <p:spPr bwMode="auto">
          <a:xfrm>
            <a:off x="5105046" y="373380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dirty="0">
                <a:solidFill>
                  <a:schemeClr val="bg1"/>
                </a:solidFill>
                <a:ea typeface="Gill Sans" charset="0"/>
                <a:cs typeface="Gill Sans" charset="0"/>
              </a:rPr>
              <a:t>3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F3E896-A634-F64E-48AE-D54A93F237C2}"/>
              </a:ext>
            </a:extLst>
          </p:cNvPr>
          <p:cNvCxnSpPr/>
          <p:nvPr/>
        </p:nvCxnSpPr>
        <p:spPr bwMode="auto">
          <a:xfrm>
            <a:off x="4513226" y="4903590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3896C-13FE-B158-1376-E26995551C48}"/>
              </a:ext>
            </a:extLst>
          </p:cNvPr>
          <p:cNvCxnSpPr/>
          <p:nvPr/>
        </p:nvCxnSpPr>
        <p:spPr bwMode="auto">
          <a:xfrm>
            <a:off x="4526990" y="3983355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D7814F-22AB-F0C2-5402-5356A8DE7117}"/>
              </a:ext>
            </a:extLst>
          </p:cNvPr>
          <p:cNvSpPr/>
          <p:nvPr/>
        </p:nvSpPr>
        <p:spPr bwMode="auto">
          <a:xfrm>
            <a:off x="5105046" y="4201716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dirty="0">
                <a:solidFill>
                  <a:schemeClr val="bg1"/>
                </a:solidFill>
                <a:ea typeface="Gill Sans" charset="0"/>
                <a:cs typeface="Gill Sans" charset="0"/>
              </a:rPr>
              <a:t>2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69C837-BAAE-56A3-AE10-57334AF22EA6}"/>
              </a:ext>
            </a:extLst>
          </p:cNvPr>
          <p:cNvCxnSpPr/>
          <p:nvPr/>
        </p:nvCxnSpPr>
        <p:spPr bwMode="auto">
          <a:xfrm>
            <a:off x="4526990" y="445127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Graphic 23" descr="Lock">
            <a:extLst>
              <a:ext uri="{FF2B5EF4-FFF2-40B4-BE49-F238E27FC236}">
                <a16:creationId xmlns:a16="http://schemas.microsoft.com/office/drawing/2014/main" id="{F393FBD4-34AB-4BC1-CC43-32427DD9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4887" y="4153990"/>
            <a:ext cx="1318121" cy="131812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FD904D-6F36-4E49-501C-75BECD828FAE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6096000" y="4813051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6">
            <a:extLst>
              <a:ext uri="{FF2B5EF4-FFF2-40B4-BE49-F238E27FC236}">
                <a16:creationId xmlns:a16="http://schemas.microsoft.com/office/drawing/2014/main" id="{1AEC6DBB-F9DD-2234-9FC0-DB30E328FB3F}"/>
              </a:ext>
            </a:extLst>
          </p:cNvPr>
          <p:cNvSpPr txBox="1"/>
          <p:nvPr/>
        </p:nvSpPr>
        <p:spPr>
          <a:xfrm>
            <a:off x="6615362" y="499836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Consolas" panose="020B0609020204030204" pitchFamily="49" charset="0"/>
              </a:rPr>
              <a:t>Acquire()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23BC7F-A8BC-DEB3-302B-32C5CAE10DC4}"/>
              </a:ext>
            </a:extLst>
          </p:cNvPr>
          <p:cNvCxnSpPr>
            <a:cxnSpLocks/>
          </p:cNvCxnSpPr>
          <p:nvPr/>
        </p:nvCxnSpPr>
        <p:spPr>
          <a:xfrm>
            <a:off x="6248400" y="3944545"/>
            <a:ext cx="2646858" cy="6416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C8F762-B498-3325-0180-E4C9E3A304B2}"/>
              </a:ext>
            </a:extLst>
          </p:cNvPr>
          <p:cNvSpPr txBox="1"/>
          <p:nvPr/>
        </p:nvSpPr>
        <p:spPr>
          <a:xfrm>
            <a:off x="6858000" y="36448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cs typeface="Consolas" panose="020B0609020204030204" pitchFamily="49" charset="0"/>
              </a:rPr>
              <a:t>BLOCKED ON LOCK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77892-66A0-4125-DDBE-8BD5854C478A}"/>
              </a:ext>
            </a:extLst>
          </p:cNvPr>
          <p:cNvSpPr txBox="1"/>
          <p:nvPr/>
        </p:nvSpPr>
        <p:spPr>
          <a:xfrm>
            <a:off x="4038600" y="5959602"/>
            <a:ext cx="4774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cs typeface="Consolas" panose="020B0609020204030204" pitchFamily="49" charset="0"/>
              </a:rPr>
              <a:t>Schedule Job 2 instead. </a:t>
            </a:r>
          </a:p>
        </p:txBody>
      </p:sp>
    </p:spTree>
    <p:extLst>
      <p:ext uri="{BB962C8B-B14F-4D97-AF65-F5344CB8AC3E}">
        <p14:creationId xmlns:p14="http://schemas.microsoft.com/office/powerpoint/2010/main" val="2279991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B516-8B5D-6C3D-AC6F-F9C6A428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3D88-5548-33FC-6BBF-2857444B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00200"/>
            <a:ext cx="105664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high–priority thread can become starved by waiting on a low priority thread to release a resource that the high priority thread needs to make progress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261D8F-2656-3005-44FB-7B13A9D8AEB7}"/>
              </a:ext>
            </a:extLst>
          </p:cNvPr>
          <p:cNvSpPr/>
          <p:nvPr/>
        </p:nvSpPr>
        <p:spPr bwMode="auto">
          <a:xfrm>
            <a:off x="3040558" y="3733800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8F6A0-E30C-2FF9-51FD-1F1336217B84}"/>
              </a:ext>
            </a:extLst>
          </p:cNvPr>
          <p:cNvSpPr/>
          <p:nvPr/>
        </p:nvSpPr>
        <p:spPr bwMode="auto">
          <a:xfrm>
            <a:off x="3040558" y="4201716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DB1EA-FA57-9C4C-FD3D-FEBE32753290}"/>
              </a:ext>
            </a:extLst>
          </p:cNvPr>
          <p:cNvSpPr/>
          <p:nvPr/>
        </p:nvSpPr>
        <p:spPr bwMode="auto">
          <a:xfrm>
            <a:off x="3040558" y="4669632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3E74A-5EE9-B25B-DB0A-155FA030FC11}"/>
              </a:ext>
            </a:extLst>
          </p:cNvPr>
          <p:cNvSpPr/>
          <p:nvPr/>
        </p:nvSpPr>
        <p:spPr bwMode="auto">
          <a:xfrm>
            <a:off x="5105046" y="466659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dirty="0">
                <a:solidFill>
                  <a:schemeClr val="bg1"/>
                </a:solidFill>
                <a:ea typeface="Gill Sans" charset="0"/>
                <a:cs typeface="Gill Sans" charset="0"/>
              </a:rPr>
              <a:t>1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968C2-42A0-609F-06DE-9C779DCBB7CA}"/>
              </a:ext>
            </a:extLst>
          </p:cNvPr>
          <p:cNvSpPr/>
          <p:nvPr/>
        </p:nvSpPr>
        <p:spPr bwMode="auto">
          <a:xfrm>
            <a:off x="5105046" y="373380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dirty="0">
                <a:solidFill>
                  <a:schemeClr val="bg1"/>
                </a:solidFill>
                <a:ea typeface="Gill Sans" charset="0"/>
                <a:cs typeface="Gill Sans" charset="0"/>
              </a:rPr>
              <a:t>3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F3E896-A634-F64E-48AE-D54A93F237C2}"/>
              </a:ext>
            </a:extLst>
          </p:cNvPr>
          <p:cNvCxnSpPr/>
          <p:nvPr/>
        </p:nvCxnSpPr>
        <p:spPr bwMode="auto">
          <a:xfrm>
            <a:off x="4513226" y="4903590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3896C-13FE-B158-1376-E26995551C48}"/>
              </a:ext>
            </a:extLst>
          </p:cNvPr>
          <p:cNvCxnSpPr/>
          <p:nvPr/>
        </p:nvCxnSpPr>
        <p:spPr bwMode="auto">
          <a:xfrm>
            <a:off x="4526990" y="3983355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D7814F-22AB-F0C2-5402-5356A8DE7117}"/>
              </a:ext>
            </a:extLst>
          </p:cNvPr>
          <p:cNvSpPr/>
          <p:nvPr/>
        </p:nvSpPr>
        <p:spPr bwMode="auto">
          <a:xfrm>
            <a:off x="5105046" y="4201716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dirty="0">
                <a:solidFill>
                  <a:schemeClr val="bg1"/>
                </a:solidFill>
                <a:ea typeface="Gill Sans" charset="0"/>
                <a:cs typeface="Gill Sans" charset="0"/>
              </a:rPr>
              <a:t>2</a:t>
            </a:r>
            <a:endParaRPr kumimoji="0" lang="en-US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69C837-BAAE-56A3-AE10-57334AF22EA6}"/>
              </a:ext>
            </a:extLst>
          </p:cNvPr>
          <p:cNvCxnSpPr/>
          <p:nvPr/>
        </p:nvCxnSpPr>
        <p:spPr bwMode="auto">
          <a:xfrm>
            <a:off x="4526990" y="445127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Graphic 23" descr="Lock">
            <a:extLst>
              <a:ext uri="{FF2B5EF4-FFF2-40B4-BE49-F238E27FC236}">
                <a16:creationId xmlns:a16="http://schemas.microsoft.com/office/drawing/2014/main" id="{F393FBD4-34AB-4BC1-CC43-32427DD9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4887" y="4153990"/>
            <a:ext cx="1318121" cy="131812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FD904D-6F36-4E49-501C-75BECD828FAE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6096000" y="4813051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6">
            <a:extLst>
              <a:ext uri="{FF2B5EF4-FFF2-40B4-BE49-F238E27FC236}">
                <a16:creationId xmlns:a16="http://schemas.microsoft.com/office/drawing/2014/main" id="{1AEC6DBB-F9DD-2234-9FC0-DB30E328FB3F}"/>
              </a:ext>
            </a:extLst>
          </p:cNvPr>
          <p:cNvSpPr txBox="1"/>
          <p:nvPr/>
        </p:nvSpPr>
        <p:spPr>
          <a:xfrm>
            <a:off x="6615362" y="499836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Consolas" panose="020B0609020204030204" pitchFamily="49" charset="0"/>
              </a:rPr>
              <a:t>Acquire()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23BC7F-A8BC-DEB3-302B-32C5CAE10DC4}"/>
              </a:ext>
            </a:extLst>
          </p:cNvPr>
          <p:cNvCxnSpPr>
            <a:cxnSpLocks/>
          </p:cNvCxnSpPr>
          <p:nvPr/>
        </p:nvCxnSpPr>
        <p:spPr>
          <a:xfrm>
            <a:off x="6248400" y="3944545"/>
            <a:ext cx="2646858" cy="6416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C8F762-B498-3325-0180-E4C9E3A304B2}"/>
              </a:ext>
            </a:extLst>
          </p:cNvPr>
          <p:cNvSpPr txBox="1"/>
          <p:nvPr/>
        </p:nvSpPr>
        <p:spPr>
          <a:xfrm>
            <a:off x="6858000" y="36448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cs typeface="Consolas" panose="020B0609020204030204" pitchFamily="49" charset="0"/>
              </a:rPr>
              <a:t>BLOCKED ON LOCK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77892-66A0-4125-DDBE-8BD5854C478A}"/>
              </a:ext>
            </a:extLst>
          </p:cNvPr>
          <p:cNvSpPr txBox="1"/>
          <p:nvPr/>
        </p:nvSpPr>
        <p:spPr>
          <a:xfrm>
            <a:off x="1287155" y="5924429"/>
            <a:ext cx="1044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cs typeface="Consolas" panose="020B0609020204030204" pitchFamily="49" charset="0"/>
              </a:rPr>
              <a:t>Keeps scheduling Job 2 ove</a:t>
            </a:r>
            <a:r>
              <a:rPr lang="en-US" sz="2400" dirty="0">
                <a:cs typeface="Consolas" panose="020B0609020204030204" pitchFamily="49" charset="0"/>
              </a:rPr>
              <a:t>r Job 1</a:t>
            </a:r>
            <a:r>
              <a:rPr lang="en-US" sz="2400" b="1" dirty="0">
                <a:cs typeface="Consolas" panose="020B0609020204030204" pitchFamily="49" charset="0"/>
              </a:rPr>
              <a:t>, Job 3 never runs!</a:t>
            </a:r>
          </a:p>
        </p:txBody>
      </p:sp>
    </p:spTree>
    <p:extLst>
      <p:ext uri="{BB962C8B-B14F-4D97-AF65-F5344CB8AC3E}">
        <p14:creationId xmlns:p14="http://schemas.microsoft.com/office/powerpoint/2010/main" val="121442648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48C1-C4A9-4923-BB4D-A895E66E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E8E4-2213-418F-A604-FF1C4DEC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105156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Where high priority task is blocked waiting </a:t>
            </a:r>
          </a:p>
          <a:p>
            <a:pPr marL="0" indent="0" algn="ctr">
              <a:buNone/>
            </a:pPr>
            <a:r>
              <a:rPr lang="en-US" dirty="0"/>
              <a:t>on low priority task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Low priority one </a:t>
            </a:r>
            <a:r>
              <a:rPr lang="en-US" b="1" i="1" dirty="0"/>
              <a:t>must</a:t>
            </a:r>
            <a:r>
              <a:rPr lang="en-US" dirty="0"/>
              <a:t> run for high priority to make progress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Medium priority task can starve a high priority one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5112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C90-408E-4289-8465-84C82B17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One Solution: Priority Donation/Inheritance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7EE2-8944-43A1-986E-E7A9CCEE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0"/>
            <a:ext cx="10515600" cy="15365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Job 3 temporarily grants Job 1 its “high priority” to run on its behalf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6C0AE-0482-40A4-AD27-B206CE9D826E}"/>
              </a:ext>
            </a:extLst>
          </p:cNvPr>
          <p:cNvSpPr/>
          <p:nvPr/>
        </p:nvSpPr>
        <p:spPr bwMode="auto">
          <a:xfrm>
            <a:off x="2644775" y="1822701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FD28A-855E-43D0-8AE5-816B72B21EA3}"/>
              </a:ext>
            </a:extLst>
          </p:cNvPr>
          <p:cNvSpPr/>
          <p:nvPr/>
        </p:nvSpPr>
        <p:spPr bwMode="auto">
          <a:xfrm>
            <a:off x="2644775" y="2290617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A5F6B-E43C-4C6D-A908-94CC9277F812}"/>
              </a:ext>
            </a:extLst>
          </p:cNvPr>
          <p:cNvSpPr/>
          <p:nvPr/>
        </p:nvSpPr>
        <p:spPr bwMode="auto">
          <a:xfrm>
            <a:off x="2644775" y="2758533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7B9A6-CBBA-438F-A8C1-0583D56BE981}"/>
              </a:ext>
            </a:extLst>
          </p:cNvPr>
          <p:cNvSpPr/>
          <p:nvPr/>
        </p:nvSpPr>
        <p:spPr bwMode="auto">
          <a:xfrm>
            <a:off x="4709263" y="2755498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sz="1600" dirty="0">
                <a:solidFill>
                  <a:schemeClr val="bg1"/>
                </a:solidFill>
                <a:ea typeface="Gill Sans" charset="0"/>
                <a:cs typeface="Gill Sans" charset="0"/>
              </a:rPr>
              <a:t>1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85DE-8B27-495F-A964-DA7102916541}"/>
              </a:ext>
            </a:extLst>
          </p:cNvPr>
          <p:cNvSpPr/>
          <p:nvPr/>
        </p:nvSpPr>
        <p:spPr bwMode="auto">
          <a:xfrm>
            <a:off x="4709263" y="1822701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sz="1600" dirty="0">
                <a:solidFill>
                  <a:schemeClr val="bg1"/>
                </a:solidFill>
                <a:ea typeface="Gill Sans" charset="0"/>
                <a:cs typeface="Gill Sans" charset="0"/>
              </a:rPr>
              <a:t>3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F5F037-E975-43D7-BF7F-A302E5A3F4B5}"/>
              </a:ext>
            </a:extLst>
          </p:cNvPr>
          <p:cNvCxnSpPr/>
          <p:nvPr/>
        </p:nvCxnSpPr>
        <p:spPr bwMode="auto">
          <a:xfrm>
            <a:off x="4117443" y="299249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C9A7F-B52C-4F7A-93B7-9A1931449AE1}"/>
              </a:ext>
            </a:extLst>
          </p:cNvPr>
          <p:cNvCxnSpPr/>
          <p:nvPr/>
        </p:nvCxnSpPr>
        <p:spPr bwMode="auto">
          <a:xfrm>
            <a:off x="4131207" y="2072256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2F1FEF3-D4AE-406F-87DF-B647F38600AE}"/>
              </a:ext>
            </a:extLst>
          </p:cNvPr>
          <p:cNvSpPr/>
          <p:nvPr/>
        </p:nvSpPr>
        <p:spPr bwMode="auto">
          <a:xfrm>
            <a:off x="4709263" y="229061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sz="1600" dirty="0">
                <a:solidFill>
                  <a:schemeClr val="bg1"/>
                </a:solidFill>
                <a:ea typeface="Gill Sans" charset="0"/>
                <a:cs typeface="Gill Sans" charset="0"/>
              </a:rPr>
              <a:t>2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D7B02-CAD7-4726-9B30-55B78825DB31}"/>
              </a:ext>
            </a:extLst>
          </p:cNvPr>
          <p:cNvCxnSpPr/>
          <p:nvPr/>
        </p:nvCxnSpPr>
        <p:spPr bwMode="auto">
          <a:xfrm>
            <a:off x="4131207" y="2540172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15275D84-8F84-4C9F-BEF1-559125360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9104" y="2242891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1155EE-3E70-4E7E-B88F-339D0FDD2C61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5700217" y="2901952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0E8C16-F323-4B83-8184-612F4980698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00217" y="2056659"/>
            <a:ext cx="2646858" cy="6416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A3BDD9-8A77-4C26-8127-CC942A6066F6}"/>
              </a:ext>
            </a:extLst>
          </p:cNvPr>
          <p:cNvSpPr txBox="1"/>
          <p:nvPr/>
        </p:nvSpPr>
        <p:spPr>
          <a:xfrm>
            <a:off x="6308776" y="1752600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400083900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C90-408E-4289-8465-84C82B17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152400"/>
            <a:ext cx="12268200" cy="533400"/>
          </a:xfrm>
        </p:spPr>
        <p:txBody>
          <a:bodyPr/>
          <a:lstStyle/>
          <a:p>
            <a:r>
              <a:rPr lang="en-US" dirty="0"/>
              <a:t>One Solution: Priority Donation/Inheritance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7EE2-8944-43A1-986E-E7A9CCEE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5369"/>
            <a:ext cx="10515600" cy="46791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Job 3 temporarily grants Job 1 its “high priority” to run on its behalf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6C0AE-0482-40A4-AD27-B206CE9D826E}"/>
              </a:ext>
            </a:extLst>
          </p:cNvPr>
          <p:cNvSpPr/>
          <p:nvPr/>
        </p:nvSpPr>
        <p:spPr bwMode="auto">
          <a:xfrm>
            <a:off x="2644775" y="1844644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FD28A-855E-43D0-8AE5-816B72B21EA3}"/>
              </a:ext>
            </a:extLst>
          </p:cNvPr>
          <p:cNvSpPr/>
          <p:nvPr/>
        </p:nvSpPr>
        <p:spPr bwMode="auto">
          <a:xfrm>
            <a:off x="2644775" y="2312560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A5F6B-E43C-4C6D-A908-94CC9277F812}"/>
              </a:ext>
            </a:extLst>
          </p:cNvPr>
          <p:cNvSpPr/>
          <p:nvPr/>
        </p:nvSpPr>
        <p:spPr bwMode="auto">
          <a:xfrm>
            <a:off x="2644775" y="2780476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7B9A6-CBBA-438F-A8C1-0583D56BE981}"/>
              </a:ext>
            </a:extLst>
          </p:cNvPr>
          <p:cNvSpPr/>
          <p:nvPr/>
        </p:nvSpPr>
        <p:spPr bwMode="auto">
          <a:xfrm>
            <a:off x="4709263" y="1841193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sz="1600" dirty="0">
                <a:solidFill>
                  <a:schemeClr val="bg1"/>
                </a:solidFill>
                <a:ea typeface="Gill Sans" charset="0"/>
                <a:cs typeface="Gill Sans" charset="0"/>
              </a:rPr>
              <a:t>1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85DE-8B27-495F-A964-DA7102916541}"/>
              </a:ext>
            </a:extLst>
          </p:cNvPr>
          <p:cNvSpPr/>
          <p:nvPr/>
        </p:nvSpPr>
        <p:spPr bwMode="auto">
          <a:xfrm>
            <a:off x="5700217" y="115491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sz="1600" dirty="0">
                <a:solidFill>
                  <a:schemeClr val="bg1"/>
                </a:solidFill>
                <a:ea typeface="Gill Sans" charset="0"/>
                <a:cs typeface="Gill Sans" charset="0"/>
              </a:rPr>
              <a:t>3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C9A7F-B52C-4F7A-93B7-9A1931449AE1}"/>
              </a:ext>
            </a:extLst>
          </p:cNvPr>
          <p:cNvCxnSpPr/>
          <p:nvPr/>
        </p:nvCxnSpPr>
        <p:spPr bwMode="auto">
          <a:xfrm>
            <a:off x="4131207" y="2094199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2F1FEF3-D4AE-406F-87DF-B647F38600AE}"/>
              </a:ext>
            </a:extLst>
          </p:cNvPr>
          <p:cNvSpPr/>
          <p:nvPr/>
        </p:nvSpPr>
        <p:spPr bwMode="auto">
          <a:xfrm>
            <a:off x="4709263" y="231256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Gill Sans" charset="0"/>
                <a:cs typeface="Gill Sans" charset="0"/>
              </a:rPr>
              <a:t>Job </a:t>
            </a:r>
            <a:r>
              <a:rPr lang="en-US" sz="1600" dirty="0">
                <a:solidFill>
                  <a:schemeClr val="bg1"/>
                </a:solidFill>
                <a:ea typeface="Gill Sans" charset="0"/>
                <a:cs typeface="Gill Sans" charset="0"/>
              </a:rPr>
              <a:t>2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D7B02-CAD7-4726-9B30-55B78825DB31}"/>
              </a:ext>
            </a:extLst>
          </p:cNvPr>
          <p:cNvCxnSpPr/>
          <p:nvPr/>
        </p:nvCxnSpPr>
        <p:spPr bwMode="auto">
          <a:xfrm>
            <a:off x="4131207" y="2562115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15275D84-8F84-4C9F-BEF1-559125360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9104" y="2264834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1155EE-3E70-4E7E-B88F-339D0FDD2C61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5700217" y="2075151"/>
            <a:ext cx="2528887" cy="84874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">
            <a:extLst>
              <a:ext uri="{FF2B5EF4-FFF2-40B4-BE49-F238E27FC236}">
                <a16:creationId xmlns:a16="http://schemas.microsoft.com/office/drawing/2014/main" id="{4D51F80C-9395-46A6-81DA-EE51ECDD812F}"/>
              </a:ext>
            </a:extLst>
          </p:cNvPr>
          <p:cNvSpPr txBox="1"/>
          <p:nvPr/>
        </p:nvSpPr>
        <p:spPr>
          <a:xfrm>
            <a:off x="6740941" y="1143000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Blocked on Acquire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5EF137-23FA-4B00-86F2-D92AB1EC95E0}"/>
              </a:ext>
            </a:extLst>
          </p:cNvPr>
          <p:cNvSpPr txBox="1"/>
          <p:nvPr/>
        </p:nvSpPr>
        <p:spPr>
          <a:xfrm>
            <a:off x="6515173" y="1901638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lt"/>
                <a:cs typeface="Consolas" panose="020B0609020204030204" pitchFamily="49" charset="0"/>
              </a:rPr>
              <a:t>Release()</a:t>
            </a:r>
          </a:p>
        </p:txBody>
      </p:sp>
    </p:spTree>
    <p:extLst>
      <p:ext uri="{BB962C8B-B14F-4D97-AF65-F5344CB8AC3E}">
        <p14:creationId xmlns:p14="http://schemas.microsoft.com/office/powerpoint/2010/main" val="1580042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27" y="1029287"/>
            <a:ext cx="8255000" cy="61370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July 4, 1997 – Pathfinder lands on Mars</a:t>
            </a:r>
          </a:p>
          <a:p>
            <a:pPr lvl="1"/>
            <a:r>
              <a:rPr lang="en-US" dirty="0"/>
              <a:t>First US Mars landing since Vikings in 1976; first rover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And then…a few days into mission…:</a:t>
            </a:r>
          </a:p>
          <a:p>
            <a:pPr lvl="1"/>
            <a:r>
              <a:rPr lang="en-US" dirty="0"/>
              <a:t> System would reboot randomly, losing valuable time and progress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Problem? Priority Inversion!</a:t>
            </a:r>
          </a:p>
          <a:p>
            <a:pPr lvl="1"/>
            <a:r>
              <a:rPr lang="en-US" dirty="0"/>
              <a:t>Low priority task grabs </a:t>
            </a:r>
            <a:r>
              <a:rPr lang="en-US" dirty="0" err="1"/>
              <a:t>mutex</a:t>
            </a:r>
            <a:r>
              <a:rPr lang="en-US" dirty="0"/>
              <a:t> trying to </a:t>
            </a:r>
            <a:br>
              <a:rPr lang="en-US" dirty="0"/>
            </a:br>
            <a:r>
              <a:rPr lang="en-US" dirty="0"/>
              <a:t>communicate with high priority task:</a:t>
            </a:r>
          </a:p>
          <a:p>
            <a:pPr lvl="1"/>
            <a:r>
              <a:rPr lang="en-US" dirty="0"/>
              <a:t>Realtime watchdog detected lack of forward progress and invoked reset to safe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Martian Pathfinder Rover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5400" y="1219200"/>
            <a:ext cx="2363418" cy="1966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9546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0788-00D2-06AE-CC02-0919963C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What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DB79-7A12-85C3-B182-06354948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12192000" cy="472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1) </a:t>
            </a:r>
            <a:r>
              <a:rPr lang="en-US" dirty="0" err="1"/>
              <a:t>Minimise</a:t>
            </a:r>
            <a:r>
              <a:rPr lang="en-US" dirty="0"/>
              <a:t> average waiting time for IO/interactive tasks</a:t>
            </a:r>
          </a:p>
          <a:p>
            <a:pPr marL="0" indent="0" algn="ctr">
              <a:buNone/>
            </a:pPr>
            <a:r>
              <a:rPr lang="en-US" dirty="0"/>
              <a:t>(tasks with short CPU bursts)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2) </a:t>
            </a:r>
            <a:r>
              <a:rPr lang="en-US" dirty="0" err="1"/>
              <a:t>Miminise</a:t>
            </a:r>
            <a:r>
              <a:rPr lang="en-US" dirty="0"/>
              <a:t> average completion time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3) </a:t>
            </a:r>
            <a:r>
              <a:rPr lang="en-US" dirty="0" err="1"/>
              <a:t>Maximise</a:t>
            </a:r>
            <a:r>
              <a:rPr lang="en-US" dirty="0"/>
              <a:t> throughput </a:t>
            </a:r>
          </a:p>
          <a:p>
            <a:pPr marL="0" indent="0" algn="ctr">
              <a:buNone/>
            </a:pPr>
            <a:r>
              <a:rPr lang="en-US" dirty="0"/>
              <a:t>(includes minimizing context switches)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4) Remain fair/starvation-free</a:t>
            </a:r>
          </a:p>
        </p:txBody>
      </p:sp>
    </p:spTree>
    <p:extLst>
      <p:ext uri="{BB962C8B-B14F-4D97-AF65-F5344CB8AC3E}">
        <p14:creationId xmlns:p14="http://schemas.microsoft.com/office/powerpoint/2010/main" val="162477756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26FD-EBA8-1979-F7A3-551AEED3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STCF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C075-14CE-6293-45C4-3C718CA3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295400"/>
            <a:ext cx="105664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Schedule jobs in order of shortest completion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2718F0-51BE-5425-1F6F-E62A6986DC43}"/>
              </a:ext>
            </a:extLst>
          </p:cNvPr>
          <p:cNvSpPr/>
          <p:nvPr/>
        </p:nvSpPr>
        <p:spPr bwMode="auto">
          <a:xfrm>
            <a:off x="2362200" y="2298611"/>
            <a:ext cx="4419600" cy="140667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Requires knowledge of job completion time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C9937B-34DE-1812-3FB0-01E61C3A31FC}"/>
              </a:ext>
            </a:extLst>
          </p:cNvPr>
          <p:cNvSpPr/>
          <p:nvPr/>
        </p:nvSpPr>
        <p:spPr bwMode="auto">
          <a:xfrm>
            <a:off x="7315200" y="2590800"/>
            <a:ext cx="2819400" cy="106679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Subject to Starvation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D9E33A7-0B2B-43D0-67A9-8907968B90D4}"/>
              </a:ext>
            </a:extLst>
          </p:cNvPr>
          <p:cNvSpPr/>
          <p:nvPr/>
        </p:nvSpPr>
        <p:spPr bwMode="auto">
          <a:xfrm>
            <a:off x="4419600" y="4038600"/>
            <a:ext cx="460240" cy="685800"/>
          </a:xfrm>
          <a:prstGeom prst="down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5EEB0A-EE61-E80E-69BA-6DBFC3E0E7EC}"/>
              </a:ext>
            </a:extLst>
          </p:cNvPr>
          <p:cNvSpPr txBox="1">
            <a:spLocks/>
          </p:cNvSpPr>
          <p:nvPr/>
        </p:nvSpPr>
        <p:spPr bwMode="auto">
          <a:xfrm>
            <a:off x="2590800" y="5105400"/>
            <a:ext cx="4295578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/>
              <a:t>Approximate duration of CPU burst; encode it in priorities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96D6D8B-FA18-44FD-529D-F15EAE939032}"/>
              </a:ext>
            </a:extLst>
          </p:cNvPr>
          <p:cNvSpPr/>
          <p:nvPr/>
        </p:nvSpPr>
        <p:spPr bwMode="auto">
          <a:xfrm>
            <a:off x="8622048" y="4038599"/>
            <a:ext cx="460240" cy="685800"/>
          </a:xfrm>
          <a:prstGeom prst="down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75287E-A413-302F-098D-ED0F2203746E}"/>
              </a:ext>
            </a:extLst>
          </p:cNvPr>
          <p:cNvSpPr txBox="1">
            <a:spLocks/>
          </p:cNvSpPr>
          <p:nvPr/>
        </p:nvSpPr>
        <p:spPr bwMode="auto">
          <a:xfrm>
            <a:off x="7543800" y="5105399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/>
              <a:t>Dynamically adapt priorities</a:t>
            </a:r>
          </a:p>
        </p:txBody>
      </p:sp>
    </p:spTree>
    <p:extLst>
      <p:ext uri="{BB962C8B-B14F-4D97-AF65-F5344CB8AC3E}">
        <p14:creationId xmlns:p14="http://schemas.microsoft.com/office/powerpoint/2010/main" val="3031650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229A-2310-62E9-5E9F-EC5057D2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Important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54BE-1BB6-51C9-FBBE-B78F9817404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chemeClr val="accent1"/>
                </a:solidFill>
              </a:rPr>
              <a:t>Fairness 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Equality in the performance perceived by one task</a:t>
            </a:r>
          </a:p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chemeClr val="accent1"/>
                </a:solidFill>
              </a:rPr>
              <a:t>Starvation</a:t>
            </a:r>
            <a:endParaRPr lang="en-US" b="0" i="0" u="none" strike="noStrike" baseline="0" dirty="0"/>
          </a:p>
          <a:p>
            <a:pPr marL="0" indent="0" algn="ctr">
              <a:buNone/>
            </a:pPr>
            <a:r>
              <a:rPr lang="en-US" b="0" i="0" u="none" strike="noStrike" baseline="0" dirty="0"/>
              <a:t>The lack of progress for one task, due to resources being allocated to different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0034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26FD-EBA8-1979-F7A3-551AEED3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sz="3600" dirty="0"/>
              <a:t>Introducing the </a:t>
            </a:r>
            <a:r>
              <a:rPr lang="en-US" sz="3600" b="0" i="0" u="none" strike="noStrike" baseline="0" dirty="0"/>
              <a:t>Multi-level Feedback Queue</a:t>
            </a:r>
            <a:endParaRPr lang="en-US" sz="36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1EAA42E-B9C1-25DC-4837-35206C21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5664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u="none" strike="noStrike" baseline="0" dirty="0"/>
              <a:t>Create distinct </a:t>
            </a:r>
            <a:r>
              <a:rPr lang="en-US" b="1" i="0" u="none" strike="noStrike" baseline="0" dirty="0"/>
              <a:t>queues for ready jobs</a:t>
            </a:r>
            <a:r>
              <a:rPr lang="en-US" b="0" i="0" u="none" strike="noStrike" baseline="0" dirty="0"/>
              <a:t>, each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assigned a different </a:t>
            </a:r>
            <a:r>
              <a:rPr lang="en-US" b="1" i="0" u="none" strike="noStrike" baseline="0" dirty="0"/>
              <a:t>priority level</a:t>
            </a:r>
            <a:r>
              <a:rPr lang="en-US" b="0" i="0" u="none" strike="noStrike" baseline="0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u="none" strike="noStrike" baseline="0" dirty="0"/>
              <a:t>All jobs belong to one queue at a time. Jobs can move between queues.</a:t>
            </a:r>
          </a:p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r>
              <a:rPr lang="en-US" b="0" i="0" u="none" strike="noStrike" baseline="0" dirty="0"/>
              <a:t>MLFQ uses priorities to decide from which queue it should pick next job.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u="none" strike="noStrike" baseline="0" dirty="0"/>
              <a:t>Individual queues run RR with increasing</a:t>
            </a:r>
            <a:r>
              <a:rPr lang="en-US" b="0" i="0" u="none" strike="noStrike" dirty="0"/>
              <a:t> time </a:t>
            </a:r>
            <a:r>
              <a:rPr lang="en-US" b="0" i="0" u="none" strike="noStrike" dirty="0" err="1"/>
              <a:t>quantas</a:t>
            </a:r>
            <a:endParaRPr lang="en-US" b="0" i="0" u="none" strike="noStrike" baseline="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37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4F5B-89AF-A3D2-E7D1-C4EC0A1A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(V 1.0)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88F5-00A5-5856-A8AF-0BF3FEBD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399"/>
            <a:ext cx="10566400" cy="28194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u="none" strike="noStrike" baseline="0" dirty="0">
                <a:solidFill>
                  <a:schemeClr val="accent1"/>
                </a:solidFill>
              </a:rPr>
              <a:t>Rule 1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If Priority(A) &gt; Priority(B) (different queues)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 A runs (B doesn’t).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0" u="none" strike="noStrike" baseline="0" dirty="0">
                <a:solidFill>
                  <a:schemeClr val="accent1"/>
                </a:solidFill>
              </a:rPr>
              <a:t>Rule 2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If Priority(A) = Priority(B), A &amp; B run in RR.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FF90A8-7CAF-FD1F-D0AE-3ED114D5664F}"/>
              </a:ext>
            </a:extLst>
          </p:cNvPr>
          <p:cNvSpPr txBox="1">
            <a:spLocks/>
          </p:cNvSpPr>
          <p:nvPr/>
        </p:nvSpPr>
        <p:spPr bwMode="auto">
          <a:xfrm>
            <a:off x="914400" y="3987098"/>
            <a:ext cx="10566400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b="1" kern="0" dirty="0">
                <a:solidFill>
                  <a:schemeClr val="accent1"/>
                </a:solidFill>
              </a:rPr>
              <a:t>Key question:</a:t>
            </a:r>
          </a:p>
          <a:p>
            <a:pPr marL="0" indent="0" algn="ctr">
              <a:buFontTx/>
              <a:buNone/>
            </a:pPr>
            <a:r>
              <a:rPr lang="en-US" b="1" kern="0" dirty="0"/>
              <a:t>How do you set the priorities? </a:t>
            </a:r>
            <a:endParaRPr lang="en-US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8546FA-70BB-F404-0F1D-7845669A7DEB}"/>
              </a:ext>
            </a:extLst>
          </p:cNvPr>
          <p:cNvSpPr txBox="1">
            <a:spLocks/>
          </p:cNvSpPr>
          <p:nvPr/>
        </p:nvSpPr>
        <p:spPr bwMode="auto">
          <a:xfrm>
            <a:off x="0" y="5053898"/>
            <a:ext cx="12191999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0" i="0" u="none" strike="noStrike" baseline="0" dirty="0"/>
              <a:t>Vary the priority of a job based on its </a:t>
            </a:r>
            <a:r>
              <a:rPr lang="en-US" b="0" i="1" u="none" strike="noStrike" baseline="0" dirty="0"/>
              <a:t>observed </a:t>
            </a:r>
            <a:r>
              <a:rPr lang="en-US" b="0" i="1" u="none" strike="noStrike" baseline="0" dirty="0" err="1"/>
              <a:t>behaviour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U</a:t>
            </a:r>
            <a:r>
              <a:rPr lang="en-US" b="0" i="0" u="none" strike="noStrike" baseline="0" dirty="0"/>
              <a:t>se the </a:t>
            </a:r>
            <a:r>
              <a:rPr lang="en-US" b="0" i="1" u="none" strike="noStrike" baseline="0" dirty="0"/>
              <a:t>history </a:t>
            </a:r>
            <a:r>
              <a:rPr lang="en-US" b="0" i="0" u="none" strike="noStrike" baseline="0" dirty="0"/>
              <a:t>of the job to predict its </a:t>
            </a:r>
            <a:r>
              <a:rPr lang="en-US" b="0" i="1" u="none" strike="noStrike" baseline="0" dirty="0"/>
              <a:t>future </a:t>
            </a:r>
            <a:r>
              <a:rPr lang="en-US" b="0" i="0" u="none" strike="noStrike" baseline="0" dirty="0" err="1"/>
              <a:t>behaviour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51554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0851-5B28-DC86-472D-DA5C6192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3</a:t>
            </a:r>
          </a:p>
          <a:p>
            <a:pPr marL="0" indent="0" algn="ctr">
              <a:buNone/>
            </a:pPr>
            <a:r>
              <a:rPr lang="en-US" dirty="0"/>
              <a:t>When a job enters the system, it is placed at the highest priority (the topmost queue).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4a</a:t>
            </a:r>
          </a:p>
          <a:p>
            <a:pPr marL="0" indent="0" algn="ctr">
              <a:buNone/>
            </a:pPr>
            <a:r>
              <a:rPr lang="en-US" dirty="0"/>
              <a:t>If a job uses up an entire time slice while running, its priority is </a:t>
            </a:r>
            <a:r>
              <a:rPr lang="en-US" i="1" dirty="0"/>
              <a:t>reduced </a:t>
            </a:r>
            <a:r>
              <a:rPr lang="en-US" dirty="0"/>
              <a:t>(i.e., it moves down one queue).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4b</a:t>
            </a:r>
          </a:p>
          <a:p>
            <a:pPr marL="0" indent="0" algn="ctr">
              <a:buNone/>
            </a:pPr>
            <a:r>
              <a:rPr lang="en-US" dirty="0"/>
              <a:t>If a job gives up the CPU before the time slice is up, it stays at the </a:t>
            </a:r>
            <a:r>
              <a:rPr lang="en-US" i="1" dirty="0"/>
              <a:t>same </a:t>
            </a:r>
            <a:r>
              <a:rPr lang="en-US" dirty="0"/>
              <a:t>priority level.</a:t>
            </a:r>
          </a:p>
        </p:txBody>
      </p:sp>
    </p:spTree>
    <p:extLst>
      <p:ext uri="{BB962C8B-B14F-4D97-AF65-F5344CB8AC3E}">
        <p14:creationId xmlns:p14="http://schemas.microsoft.com/office/powerpoint/2010/main" val="880326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0851-5B28-DC86-472D-DA5C6192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24000"/>
            <a:ext cx="105664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Where do IO-bound/interactive jobs end up?</a:t>
            </a:r>
          </a:p>
          <a:p>
            <a:pPr marL="0" indent="0" algn="ctr">
              <a:buNone/>
            </a:pPr>
            <a:r>
              <a:rPr lang="en-US" dirty="0"/>
              <a:t>a) Top Queue b) Bottom Queue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F1B00-2DE8-88E8-FC27-00B104DB9061}"/>
              </a:ext>
            </a:extLst>
          </p:cNvPr>
          <p:cNvSpPr txBox="1">
            <a:spLocks/>
          </p:cNvSpPr>
          <p:nvPr/>
        </p:nvSpPr>
        <p:spPr bwMode="auto">
          <a:xfrm>
            <a:off x="785473" y="3402199"/>
            <a:ext cx="105664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/>
              <a:t>MLQF emulates STCF: short jobs given higher priorities than long jobs.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CD512A-5845-3F76-1591-5BBDF64E47CA}"/>
              </a:ext>
            </a:extLst>
          </p:cNvPr>
          <p:cNvSpPr txBox="1">
            <a:spLocks/>
          </p:cNvSpPr>
          <p:nvPr/>
        </p:nvSpPr>
        <p:spPr bwMode="auto">
          <a:xfrm>
            <a:off x="685800" y="4823198"/>
            <a:ext cx="105664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/>
              <a:t>First assumes all jobs are short. If jobs finish &lt; time quanta, assume IO-bound, otherwise CPU bound</a:t>
            </a:r>
          </a:p>
        </p:txBody>
      </p:sp>
    </p:spTree>
    <p:extLst>
      <p:ext uri="{BB962C8B-B14F-4D97-AF65-F5344CB8AC3E}">
        <p14:creationId xmlns:p14="http://schemas.microsoft.com/office/powerpoint/2010/main" val="4190908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600" y="875458"/>
            <a:ext cx="7153723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2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549211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599" y="875458"/>
            <a:ext cx="7153721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2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Schedule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0A97E0F-5505-9E5F-C3F3-2C8AAE6B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697" y="2660324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38964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600" y="875458"/>
            <a:ext cx="7153723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2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Schedule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0A97E0F-5505-9E5F-C3F3-2C8AAE6B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207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938371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599" y="875458"/>
            <a:ext cx="7153721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2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Schedule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0A97E0F-5505-9E5F-C3F3-2C8AAE6B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207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7E8783-F8EC-9E6C-C308-FBA14DDC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697" y="2681706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022620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599" y="875458"/>
            <a:ext cx="7153721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2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Schedule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0A97E0F-5505-9E5F-C3F3-2C8AAE6B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207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7E8783-F8EC-9E6C-C308-FBA14DDC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697" y="2681706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E8680F-B2FB-2C48-96F0-67AB5F94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85" y="2669997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19394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599" y="875458"/>
            <a:ext cx="7153721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2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Schedule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0A97E0F-5505-9E5F-C3F3-2C8AAE6B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7E8783-F8EC-9E6C-C308-FBA14DDC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47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E8680F-B2FB-2C48-96F0-67AB5F94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134" y="2691058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70776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9BFB-D618-14B2-5860-D7504C70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7B24E-09E7-FDAA-994D-9B292CDF1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95600"/>
            <a:ext cx="7048500" cy="83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>
                <a:ea typeface="굴림" panose="020B0600000101010101" pitchFamily="34" charset="-127"/>
              </a:rPr>
              <a:t>Unrealistic but simplify the problem so it can be solved</a:t>
            </a: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kern="0">
              <a:ea typeface="굴림" panose="020B0600000101010101" pitchFamily="34" charset="-12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87B05B-2211-22BA-9950-3425B54AD28E}"/>
              </a:ext>
            </a:extLst>
          </p:cNvPr>
          <p:cNvSpPr/>
          <p:nvPr/>
        </p:nvSpPr>
        <p:spPr bwMode="auto">
          <a:xfrm>
            <a:off x="838200" y="1337710"/>
            <a:ext cx="51054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Threads are independent!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07FF3-71E9-2CC8-526A-90CEFA7469FA}"/>
              </a:ext>
            </a:extLst>
          </p:cNvPr>
          <p:cNvSpPr/>
          <p:nvPr/>
        </p:nvSpPr>
        <p:spPr bwMode="auto">
          <a:xfrm>
            <a:off x="6705600" y="1333500"/>
            <a:ext cx="48768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One thread = One User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E74D387-44EC-08F1-00B9-6483E6AD8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419600"/>
            <a:ext cx="11658600" cy="83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>
                <a:ea typeface="굴림" panose="020B0600000101010101" pitchFamily="34" charset="-127"/>
              </a:rPr>
              <a:t>Only look at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work-conserving</a:t>
            </a:r>
            <a:r>
              <a:rPr lang="en-US" altLang="ko-KR" kern="0">
                <a:ea typeface="굴림" panose="020B0600000101010101" pitchFamily="34" charset="-127"/>
              </a:rPr>
              <a:t> scheduler</a:t>
            </a: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>
                <a:ea typeface="굴림" panose="020B0600000101010101" pitchFamily="34" charset="-127"/>
              </a:rPr>
              <a:t>=&gt; Never leave processor idle if work to do</a:t>
            </a:r>
          </a:p>
        </p:txBody>
      </p:sp>
    </p:spTree>
    <p:extLst>
      <p:ext uri="{BB962C8B-B14F-4D97-AF65-F5344CB8AC3E}">
        <p14:creationId xmlns:p14="http://schemas.microsoft.com/office/powerpoint/2010/main" val="138217630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599" y="875458"/>
            <a:ext cx="7153721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2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Schedule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E2A9B-DA4F-A2C3-B0C7-3851BFD75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A3C71C3-1C18-9611-C9C8-D4317A246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47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61F07B1E-A58E-6C11-6824-7BDF8230F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44" y="5638590"/>
            <a:ext cx="1450256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F9B261-CCD0-875D-2A5B-60CADA388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066" y="563859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31983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599" y="875458"/>
            <a:ext cx="7153721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2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Schedule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721918-7F32-0EB0-61AF-6232402F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134" y="3576670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5C082-BE14-F01C-5025-443C7181F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FBC72E3-B976-6A56-9FBB-CC863770E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47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C9716AA-DAB0-C256-A07F-3B564CD72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44" y="5638590"/>
            <a:ext cx="1450256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965863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599" y="875458"/>
            <a:ext cx="7153721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2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Schedule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03CA6-D5FA-86FA-9F52-C7DCBC35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394721C-C388-3B8B-5478-B045D58C0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47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AE367D1-C222-A3C9-02B3-0792D332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44" y="5638590"/>
            <a:ext cx="3355256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155101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599" y="875458"/>
            <a:ext cx="7153721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2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Schedule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721918-7F32-0EB0-61AF-6232402F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697" y="3547241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C0920-2800-424D-65B3-A83D1FDF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697" y="2688862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0A6AC8-ABC8-836A-FFF2-6D4D2CC0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2EFC38D7-3A50-1BB4-FED9-79A9D85D2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47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41CC4-CE13-CE6A-CDC0-6937C2EC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44" y="5638590"/>
            <a:ext cx="3355256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05895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599" y="875458"/>
            <a:ext cx="7153721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2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Schedule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721918-7F32-0EB0-61AF-6232402F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697" y="3547241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C0920-2800-424D-65B3-A83D1FDF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975" y="563859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0A6AC8-ABC8-836A-FFF2-6D4D2CC0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2EFC38D7-3A50-1BB4-FED9-79A9D85D2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47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41CC4-CE13-CE6A-CDC0-6937C2EC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44" y="5638590"/>
            <a:ext cx="3355256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169362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599" y="875458"/>
            <a:ext cx="7153721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2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Schedule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721918-7F32-0EB0-61AF-6232402F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578" y="5638590"/>
            <a:ext cx="3036222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C0920-2800-424D-65B3-A83D1FDF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975" y="563859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0A6AC8-ABC8-836A-FFF2-6D4D2CC0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2EFC38D7-3A50-1BB4-FED9-79A9D85D2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47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41CC4-CE13-CE6A-CDC0-6937C2EC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44" y="5638590"/>
            <a:ext cx="3355256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222361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599" y="875458"/>
            <a:ext cx="7153721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 dirty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Computes for 1 </a:t>
              </a:r>
              <a:r>
                <a:rPr lang="en-US" altLang="en-US" sz="1800" b="0" dirty="0" err="1">
                  <a:latin typeface="+mn-lt"/>
                </a:rPr>
                <a:t>ms.</a:t>
              </a:r>
              <a:r>
                <a:rPr lang="en-US" altLang="en-US" sz="1800" b="0" dirty="0">
                  <a:latin typeface="+mn-lt"/>
                </a:rPr>
                <a:t> Uses disk for 10 </a:t>
              </a:r>
              <a:r>
                <a:rPr lang="en-US" altLang="en-US" sz="1800" b="0" dirty="0" err="1">
                  <a:latin typeface="+mn-lt"/>
                </a:rPr>
                <a:t>ms</a:t>
              </a:r>
              <a:endParaRPr lang="en-US" altLang="en-US" sz="1800" b="0" dirty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Computes for 50 </a:t>
            </a:r>
            <a:r>
              <a:rPr lang="en-US" altLang="en-US" sz="1800" b="0" dirty="0" err="1">
                <a:latin typeface="+mn-lt"/>
              </a:rPr>
              <a:t>ms.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2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q= 100 </a:t>
            </a:r>
            <a:r>
              <a:rPr lang="en-US" altLang="en-US" sz="1800" b="0" dirty="0" err="1">
                <a:latin typeface="+mn-lt"/>
              </a:rPr>
              <a:t>ms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 dirty="0">
                <a:latin typeface="+mn-lt"/>
              </a:rPr>
              <a:t>Schedule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721918-7F32-0EB0-61AF-6232402F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578" y="5638590"/>
            <a:ext cx="3036222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C0920-2800-424D-65B3-A83D1FDF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975" y="563859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0A6AC8-ABC8-836A-FFF2-6D4D2CC0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2EFC38D7-3A50-1BB4-FED9-79A9D85D2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47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41CC4-CE13-CE6A-CDC0-6937C2EC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44" y="5638590"/>
            <a:ext cx="3355256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A839614-8AC1-ECBF-E587-52156B19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982" y="4424541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2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027D3-8BF1-2B6F-35BA-17CF7B2DE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56" y="2657322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P</a:t>
            </a:r>
            <a:r>
              <a:rPr lang="en-US" altLang="en-US" sz="2400" b="0" baseline="-25000" dirty="0">
                <a:latin typeface="+mn-lt"/>
              </a:rPr>
              <a:t>1</a:t>
            </a:r>
            <a:endParaRPr lang="en-US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735070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994D-C908-3EE1-4B17-970F0F7D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D9FB-A38B-4DF2-1572-10179E701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00200"/>
            <a:ext cx="105664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MLQF can be gamed</a:t>
            </a:r>
            <a:r>
              <a:rPr lang="en-US" dirty="0"/>
              <a:t>:  </a:t>
            </a:r>
          </a:p>
          <a:p>
            <a:pPr marL="0" indent="0" algn="ctr">
              <a:buNone/>
            </a:pPr>
            <a:r>
              <a:rPr lang="en-US" dirty="0"/>
              <a:t>Intentionally insert IO request just before time quanta to stay on queue. </a:t>
            </a:r>
          </a:p>
          <a:p>
            <a:pPr marL="0" indent="0" algn="ctr">
              <a:buNone/>
            </a:pPr>
            <a:r>
              <a:rPr lang="en-US" dirty="0"/>
              <a:t>The “Othello” strategy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MLQF is subject to starvation:</a:t>
            </a:r>
          </a:p>
          <a:p>
            <a:pPr marL="0" indent="0" algn="ctr">
              <a:buNone/>
            </a:pPr>
            <a:r>
              <a:rPr lang="en-US" dirty="0"/>
              <a:t>Systematically </a:t>
            </a:r>
            <a:r>
              <a:rPr lang="en-US" dirty="0" err="1"/>
              <a:t>prioritise</a:t>
            </a:r>
            <a:r>
              <a:rPr lang="en-US" dirty="0"/>
              <a:t> higher-priority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3404204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994D-C908-3EE1-4B17-970F0F7D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D9FB-A38B-4DF2-1572-10179E701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53594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MLQF can be gamed</a:t>
            </a:r>
            <a:r>
              <a:rPr lang="en-US" dirty="0"/>
              <a:t>:  </a:t>
            </a:r>
          </a:p>
          <a:p>
            <a:pPr marL="0" indent="0" algn="ctr">
              <a:buNone/>
            </a:pPr>
            <a:r>
              <a:rPr lang="en-US" dirty="0"/>
              <a:t>Intentionally insert IO request just before time quanta to stay on queue. </a:t>
            </a:r>
          </a:p>
          <a:p>
            <a:pPr marL="0" indent="0" algn="ctr">
              <a:buNone/>
            </a:pPr>
            <a:r>
              <a:rPr lang="en-US" dirty="0"/>
              <a:t>The “Othello” strategy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MLQF is subject to starvation:</a:t>
            </a:r>
          </a:p>
          <a:p>
            <a:pPr marL="0" indent="0" algn="ctr">
              <a:buNone/>
            </a:pPr>
            <a:r>
              <a:rPr lang="en-US" dirty="0"/>
              <a:t>Systematically </a:t>
            </a:r>
            <a:r>
              <a:rPr lang="en-US" dirty="0" err="1"/>
              <a:t>prioritise</a:t>
            </a:r>
            <a:r>
              <a:rPr lang="en-US" dirty="0"/>
              <a:t> higher-priority queues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966CB-691C-A854-BC54-673045A4659B}"/>
              </a:ext>
            </a:extLst>
          </p:cNvPr>
          <p:cNvSpPr txBox="1"/>
          <p:nvPr/>
        </p:nvSpPr>
        <p:spPr>
          <a:xfrm>
            <a:off x="6324600" y="4450140"/>
            <a:ext cx="60949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chemeClr val="accent1"/>
                </a:solidFill>
                <a:latin typeface="+mn-lt"/>
              </a:rPr>
              <a:t>Rule 5</a:t>
            </a:r>
            <a:endParaRPr lang="en-US" sz="2400" b="0" i="0" u="none" strike="noStrike" baseline="0" dirty="0">
              <a:latin typeface="+mn-lt"/>
            </a:endParaRPr>
          </a:p>
          <a:p>
            <a:pPr algn="ctr"/>
            <a:r>
              <a:rPr lang="en-US" sz="2400" b="0" i="0" u="none" strike="noStrike" baseline="0" dirty="0">
                <a:latin typeface="+mn-lt"/>
              </a:rPr>
              <a:t>After some time period S, move all jobs in system</a:t>
            </a:r>
          </a:p>
          <a:p>
            <a:pPr algn="ctr"/>
            <a:r>
              <a:rPr lang="en-US" sz="2400" b="0" i="0" u="none" strike="noStrike" baseline="0" dirty="0">
                <a:latin typeface="+mn-lt"/>
              </a:rPr>
              <a:t>to the topmost queue.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6275C-6BBE-E2B2-0794-C5FC5F91E5BE}"/>
              </a:ext>
            </a:extLst>
          </p:cNvPr>
          <p:cNvSpPr txBox="1"/>
          <p:nvPr/>
        </p:nvSpPr>
        <p:spPr>
          <a:xfrm>
            <a:off x="6680201" y="1371600"/>
            <a:ext cx="55538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chemeClr val="accent1"/>
                </a:solidFill>
                <a:latin typeface="+mn-lt"/>
              </a:rPr>
              <a:t>Rule 4</a:t>
            </a:r>
            <a:endParaRPr lang="en-US" sz="2400" b="0" i="0" u="none" strike="noStrike" baseline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Once a job uses up its time allotment at a given levels (regardless</a:t>
            </a:r>
          </a:p>
          <a:p>
            <a:pPr algn="ctr"/>
            <a:r>
              <a:rPr lang="en-US" sz="2400" b="0" dirty="0">
                <a:latin typeface="+mn-lt"/>
              </a:rPr>
              <a:t>of how many times gave up CPU), reduce priority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4697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4F5B-89AF-A3D2-E7D1-C4EC0A1A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88F5-00A5-5856-A8AF-0BF3FEBD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838200"/>
            <a:ext cx="10566400" cy="28194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1</a:t>
            </a:r>
          </a:p>
          <a:p>
            <a:pPr marL="0" indent="0" algn="ctr">
              <a:buNone/>
            </a:pPr>
            <a:r>
              <a:rPr lang="en-US" dirty="0"/>
              <a:t>If Priority(A) &gt; Priority(B), A runs (B doesn’t).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2 </a:t>
            </a:r>
          </a:p>
          <a:p>
            <a:pPr marL="0" indent="0" algn="ctr">
              <a:buNone/>
            </a:pPr>
            <a:r>
              <a:rPr lang="en-US" dirty="0"/>
              <a:t>If Priority(A) = Priority(B), A &amp; B run RR using quantum of queue.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3 </a:t>
            </a:r>
          </a:p>
          <a:p>
            <a:pPr marL="0" indent="0" algn="ctr">
              <a:buNone/>
            </a:pPr>
            <a:r>
              <a:rPr lang="en-US" dirty="0"/>
              <a:t>A new job is placed in the topmost queue.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4</a:t>
            </a:r>
          </a:p>
          <a:p>
            <a:pPr marL="0" indent="0" algn="ctr">
              <a:buNone/>
            </a:pPr>
            <a:r>
              <a:rPr lang="en-US" dirty="0"/>
              <a:t>Once a job uses up its time allotment at a given level (regardless of how many times it has given up the CPU), its priority is reduced.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5 </a:t>
            </a:r>
          </a:p>
          <a:p>
            <a:pPr marL="0" indent="0" algn="ctr">
              <a:buNone/>
            </a:pPr>
            <a:r>
              <a:rPr lang="en-US" dirty="0"/>
              <a:t>After some time period S, move all the jobs in the system to the topmost queue.</a:t>
            </a:r>
          </a:p>
        </p:txBody>
      </p:sp>
    </p:spTree>
    <p:extLst>
      <p:ext uri="{BB962C8B-B14F-4D97-AF65-F5344CB8AC3E}">
        <p14:creationId xmlns:p14="http://schemas.microsoft.com/office/powerpoint/2010/main" val="3725544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9BFB-D618-14B2-5860-D7504C70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Workload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7B24E-09E7-FDAA-994D-9B292CDF1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43000"/>
            <a:ext cx="8686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>
                <a:ea typeface="굴림" panose="020B0600000101010101" pitchFamily="34" charset="-127"/>
              </a:rPr>
              <a:t>A workload is a set of tasks for some system to perform, including how long tasks last and when they arrive</a:t>
            </a:r>
            <a:endParaRPr lang="ko-KR" altLang="en-US" kern="0">
              <a:ea typeface="굴림" panose="020B0600000101010101" pitchFamily="34" charset="-12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56B5-443C-496F-40DD-E594171DFAF4}"/>
              </a:ext>
            </a:extLst>
          </p:cNvPr>
          <p:cNvSpPr/>
          <p:nvPr/>
        </p:nvSpPr>
        <p:spPr bwMode="auto">
          <a:xfrm>
            <a:off x="838200" y="2895600"/>
            <a:ext cx="5257800" cy="2743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solidFill>
                  <a:schemeClr val="accent1"/>
                </a:solidFill>
                <a:latin typeface="+mn-lt"/>
              </a:rPr>
              <a:t>Compute-Bound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Tasks that primarily perform compute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Fully </a:t>
            </a:r>
            <a:r>
              <a:rPr lang="en-US" sz="2400" b="0" err="1">
                <a:latin typeface="+mn-lt"/>
              </a:rPr>
              <a:t>utilise</a:t>
            </a:r>
            <a:r>
              <a:rPr lang="en-US" sz="2400" b="0">
                <a:latin typeface="+mn-lt"/>
              </a:rPr>
              <a:t> CPU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5CF303-E97F-B83F-D3D6-A67A41CBEAB2}"/>
              </a:ext>
            </a:extLst>
          </p:cNvPr>
          <p:cNvSpPr/>
          <p:nvPr/>
        </p:nvSpPr>
        <p:spPr bwMode="auto">
          <a:xfrm>
            <a:off x="6705602" y="2887180"/>
            <a:ext cx="5029200" cy="275162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solidFill>
                  <a:schemeClr val="accent1"/>
                </a:solidFill>
                <a:latin typeface="+mn-lt"/>
              </a:rPr>
              <a:t>IO Bound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Mostly wait for IO, limited compute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Often in the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Blocked state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7126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994D-C908-3EE1-4B17-970F0F7D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Many </a:t>
            </a:r>
            <a:r>
              <a:rPr lang="en-US" dirty="0" err="1"/>
              <a:t>many</a:t>
            </a:r>
            <a:r>
              <a:rPr lang="en-US" dirty="0"/>
              <a:t> different variants of MLQF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D9FB-A38B-4DF2-1572-10179E701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24000"/>
            <a:ext cx="105664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Change how prevent starvation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Change constants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Change scheduling policies within each queue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Most modern schedulers are variants of MLQF queues</a:t>
            </a:r>
          </a:p>
        </p:txBody>
      </p:sp>
    </p:spTree>
    <p:extLst>
      <p:ext uri="{BB962C8B-B14F-4D97-AF65-F5344CB8AC3E}">
        <p14:creationId xmlns:p14="http://schemas.microsoft.com/office/powerpoint/2010/main" val="3912066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Schedulers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11506200" cy="5090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O(n) scheduler</a:t>
            </a: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Linux 2.4 to Linux 2.6</a:t>
            </a:r>
          </a:p>
          <a:p>
            <a:pPr lvl="1" algn="ctr"/>
            <a:endParaRPr lang="en-US" dirty="0">
              <a:sym typeface="Symbol"/>
            </a:endParaRPr>
          </a:p>
          <a:p>
            <a:pPr marL="0" indent="0" algn="ctr">
              <a:buNone/>
            </a:pPr>
            <a:r>
              <a:rPr lang="en-US" dirty="0">
                <a:sym typeface="Symbol"/>
              </a:rPr>
              <a:t>O(1) scheduler</a:t>
            </a: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Linux 2.6 to 2.6.22</a:t>
            </a:r>
          </a:p>
          <a:p>
            <a:pPr lvl="1" algn="ctr"/>
            <a:endParaRPr lang="en-US" dirty="0">
              <a:sym typeface="Symbol"/>
            </a:endParaRPr>
          </a:p>
          <a:p>
            <a:pPr marL="0" indent="0" algn="ctr">
              <a:buNone/>
            </a:pPr>
            <a:r>
              <a:rPr lang="en-US" dirty="0">
                <a:sym typeface="Symbol"/>
              </a:rPr>
              <a:t>CFS scheduler</a:t>
            </a: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Linux 2.6.23 onwards</a:t>
            </a:r>
          </a:p>
        </p:txBody>
      </p:sp>
    </p:spTree>
    <p:extLst>
      <p:ext uri="{BB962C8B-B14F-4D97-AF65-F5344CB8AC3E}">
        <p14:creationId xmlns:p14="http://schemas.microsoft.com/office/powerpoint/2010/main" val="134054674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Linux O(n)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06200" cy="4099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every context switch:</a:t>
            </a:r>
          </a:p>
          <a:p>
            <a:pPr lvl="1"/>
            <a:r>
              <a:rPr lang="en-US" dirty="0">
                <a:sym typeface="Symbol"/>
              </a:rPr>
              <a:t>Scan full list of processes in the ready queue</a:t>
            </a:r>
          </a:p>
          <a:p>
            <a:pPr lvl="1"/>
            <a:r>
              <a:rPr lang="en-US" dirty="0">
                <a:sym typeface="Symbol"/>
              </a:rPr>
              <a:t>Compute relevant priorities</a:t>
            </a:r>
          </a:p>
          <a:p>
            <a:pPr lvl="1"/>
            <a:r>
              <a:rPr lang="en-US" dirty="0">
                <a:sym typeface="Symbol"/>
              </a:rPr>
              <a:t>Select the best process to run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Scalability issues:</a:t>
            </a:r>
          </a:p>
          <a:p>
            <a:pPr lvl="1"/>
            <a:r>
              <a:rPr lang="en-US" dirty="0">
                <a:sym typeface="Symbol"/>
              </a:rPr>
              <a:t>Context switch cost increases as number of processes increase</a:t>
            </a:r>
          </a:p>
          <a:p>
            <a:pPr lvl="1"/>
            <a:r>
              <a:rPr lang="en-US" dirty="0">
                <a:sym typeface="Symbol"/>
              </a:rPr>
              <a:t>Single queue even in multicore systems</a:t>
            </a:r>
          </a:p>
          <a:p>
            <a:pPr lvl="1"/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920106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Linux O(1)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11506200" cy="40996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Next process to run is chosen in </a:t>
            </a:r>
            <a:r>
              <a:rPr lang="en-US" dirty="0">
                <a:solidFill>
                  <a:schemeClr val="accent1"/>
                </a:solidFill>
              </a:rPr>
              <a:t>constant time</a:t>
            </a:r>
            <a:endParaRPr lang="en-US" dirty="0">
              <a:solidFill>
                <a:schemeClr val="accent1"/>
              </a:solidFill>
              <a:sym typeface="Symbol"/>
            </a:endParaRPr>
          </a:p>
          <a:p>
            <a:pPr lvl="1" algn="ctr"/>
            <a:endParaRPr lang="en-US" dirty="0">
              <a:sym typeface="Symbol"/>
            </a:endParaRPr>
          </a:p>
          <a:p>
            <a:pPr marL="0" indent="0" algn="ctr">
              <a:buNone/>
            </a:pPr>
            <a:r>
              <a:rPr lang="en-US" dirty="0">
                <a:sym typeface="Symbol"/>
              </a:rPr>
              <a:t>Priority-based scheduler with </a:t>
            </a:r>
            <a:r>
              <a:rPr lang="en-US" dirty="0">
                <a:solidFill>
                  <a:schemeClr val="accent1"/>
                </a:solidFill>
                <a:sym typeface="Symbol"/>
              </a:rPr>
              <a:t>140</a:t>
            </a:r>
            <a:r>
              <a:rPr lang="en-US" dirty="0">
                <a:sym typeface="Symbol"/>
              </a:rPr>
              <a:t> different priorities</a:t>
            </a: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  <a:p>
            <a:pPr marL="457200" lvl="1" indent="0" algn="ctr">
              <a:buNone/>
            </a:pPr>
            <a:r>
              <a:rPr lang="en-US" dirty="0">
                <a:solidFill>
                  <a:schemeClr val="accent1"/>
                </a:solidFill>
                <a:sym typeface="Symbol"/>
              </a:rPr>
              <a:t>Real-time/kernel tasks </a:t>
            </a:r>
            <a:r>
              <a:rPr lang="en-US" dirty="0">
                <a:sym typeface="Symbol"/>
              </a:rPr>
              <a:t>assigned priorities 0 to 99 (0 is highest priority)</a:t>
            </a: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  <a:p>
            <a:pPr marL="457200" lvl="1" indent="0" algn="ctr">
              <a:buNone/>
            </a:pPr>
            <a:r>
              <a:rPr lang="en-US" dirty="0">
                <a:solidFill>
                  <a:schemeClr val="accent1"/>
                </a:solidFill>
                <a:sym typeface="Symbol"/>
              </a:rPr>
              <a:t>User tasks </a:t>
            </a:r>
            <a:r>
              <a:rPr lang="en-US" dirty="0">
                <a:sym typeface="Symbol"/>
              </a:rPr>
              <a:t>(interactive/batch) assigned priorities 100 to 139 (100 is highest priority)</a:t>
            </a: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657600" y="1217414"/>
            <a:ext cx="3581400" cy="5334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+mn-lt"/>
              </a:rPr>
              <a:t>Kernel/</a:t>
            </a:r>
            <a:r>
              <a:rPr lang="en-US" dirty="0" err="1">
                <a:latin typeface="+mn-lt"/>
              </a:rPr>
              <a:t>Realtime</a:t>
            </a:r>
            <a:r>
              <a:rPr lang="en-US" dirty="0">
                <a:latin typeface="+mn-lt"/>
              </a:rPr>
              <a:t> Tasks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39000" y="1217414"/>
            <a:ext cx="1792538" cy="5334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+mn-lt"/>
              </a:rPr>
              <a:t>User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182701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4607" y="182701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1" y="182701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268280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12115800" cy="533400"/>
          </a:xfrm>
        </p:spPr>
        <p:txBody>
          <a:bodyPr/>
          <a:lstStyle/>
          <a:p>
            <a:r>
              <a:rPr lang="en-US" dirty="0"/>
              <a:t>Case Study: O(1) Scheduler – User tasks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B1FEFF-E1DF-4A86-A5CB-1DECCE45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11506200" cy="5181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Per priority-level, each CPU has </a:t>
            </a:r>
            <a:r>
              <a:rPr lang="en-US" b="1" dirty="0">
                <a:solidFill>
                  <a:schemeClr val="accent1"/>
                </a:solidFill>
              </a:rPr>
              <a:t>two ready queues</a:t>
            </a:r>
            <a:endParaRPr lang="en-US" b="1" dirty="0">
              <a:solidFill>
                <a:schemeClr val="accent1"/>
              </a:solidFill>
              <a:sym typeface="Symbol"/>
            </a:endParaRP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An </a:t>
            </a:r>
            <a:r>
              <a:rPr lang="en-US" dirty="0">
                <a:solidFill>
                  <a:schemeClr val="accent1"/>
                </a:solidFill>
                <a:sym typeface="Symbol"/>
              </a:rPr>
              <a:t>active queue</a:t>
            </a:r>
            <a:r>
              <a:rPr lang="en-US" dirty="0">
                <a:sym typeface="Symbol"/>
              </a:rPr>
              <a:t>, for processes which have not used up their time quanta</a:t>
            </a: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An </a:t>
            </a:r>
            <a:r>
              <a:rPr lang="en-US" dirty="0">
                <a:solidFill>
                  <a:schemeClr val="accent1"/>
                </a:solidFill>
                <a:sym typeface="Symbol"/>
              </a:rPr>
              <a:t>expired queue</a:t>
            </a:r>
            <a:r>
              <a:rPr lang="en-US" dirty="0">
                <a:sym typeface="Symbol"/>
              </a:rPr>
              <a:t>, for processes who have</a:t>
            </a: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  <a:p>
            <a:pPr marL="0" indent="0" algn="ctr">
              <a:buNone/>
            </a:pPr>
            <a:r>
              <a:rPr lang="en-US" dirty="0" err="1">
                <a:sym typeface="Symbol"/>
              </a:rPr>
              <a:t>Timeslices</a:t>
            </a:r>
            <a:r>
              <a:rPr lang="en-US" dirty="0">
                <a:sym typeface="Symbol"/>
              </a:rPr>
              <a:t>/priorities/interactivity credits all computed when jobs finishes </a:t>
            </a:r>
            <a:r>
              <a:rPr lang="en-US" dirty="0" err="1">
                <a:sym typeface="Symbol"/>
              </a:rPr>
              <a:t>timeslice</a:t>
            </a:r>
            <a:endParaRPr lang="en-US" dirty="0">
              <a:sym typeface="Symbol"/>
            </a:endParaRPr>
          </a:p>
          <a:p>
            <a:pPr marL="0" indent="0" algn="ctr">
              <a:buNone/>
            </a:pPr>
            <a:endParaRPr lang="en-US" dirty="0">
              <a:sym typeface="Symbol"/>
            </a:endParaRPr>
          </a:p>
          <a:p>
            <a:pPr marL="0" indent="0" algn="ctr">
              <a:buNone/>
            </a:pP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depends on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91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152400"/>
            <a:ext cx="12268200" cy="533400"/>
          </a:xfrm>
        </p:spPr>
        <p:txBody>
          <a:bodyPr/>
          <a:lstStyle/>
          <a:p>
            <a:r>
              <a:rPr lang="en-US" dirty="0"/>
              <a:t>User tasks – Priority Adjustment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11963400" cy="46482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dirty="0"/>
              <a:t>User-task priority adjusted ±5 based on heuristics</a:t>
            </a:r>
          </a:p>
          <a:p>
            <a:pPr lvl="2"/>
            <a:r>
              <a:rPr lang="en-US" sz="2000" dirty="0"/>
              <a:t>p-&gt;</a:t>
            </a:r>
            <a:r>
              <a:rPr lang="en-US" sz="2000" dirty="0" err="1"/>
              <a:t>sleep_avg</a:t>
            </a:r>
            <a:r>
              <a:rPr lang="en-US" sz="2000" dirty="0"/>
              <a:t> = </a:t>
            </a:r>
            <a:r>
              <a:rPr lang="en-US" sz="2000" dirty="0" err="1"/>
              <a:t>sleep_time</a:t>
            </a:r>
            <a:r>
              <a:rPr lang="en-US" sz="2000" dirty="0"/>
              <a:t> – </a:t>
            </a:r>
            <a:r>
              <a:rPr lang="en-US" sz="2000" dirty="0" err="1"/>
              <a:t>run_time</a:t>
            </a:r>
            <a:endParaRPr lang="en-US" sz="2000" dirty="0"/>
          </a:p>
          <a:p>
            <a:pPr lvl="2"/>
            <a:r>
              <a:rPr lang="en-US" sz="2000" dirty="0"/>
              <a:t>Higher </a:t>
            </a:r>
            <a:r>
              <a:rPr lang="en-US" sz="2000" dirty="0" err="1"/>
              <a:t>sleep_avg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 more I/O bound the task, more reward (and vice versa)</a:t>
            </a:r>
          </a:p>
          <a:p>
            <a:pPr lvl="2"/>
            <a:endParaRPr lang="en-US" sz="2000" dirty="0">
              <a:sym typeface="Symbol"/>
            </a:endParaRPr>
          </a:p>
          <a:p>
            <a:pPr marL="457200" lvl="1" indent="0">
              <a:buNone/>
            </a:pPr>
            <a:r>
              <a:rPr lang="en-US" sz="2000" dirty="0">
                <a:sym typeface="Symbol"/>
              </a:rPr>
              <a:t>Interactive Credit</a:t>
            </a:r>
          </a:p>
          <a:p>
            <a:pPr lvl="2"/>
            <a:r>
              <a:rPr lang="en-US" sz="2000" dirty="0">
                <a:sym typeface="Symbol"/>
              </a:rPr>
              <a:t>Earned when a task sleeps for a “long” time</a:t>
            </a:r>
          </a:p>
          <a:p>
            <a:pPr lvl="2"/>
            <a:r>
              <a:rPr lang="en-US" sz="2000" dirty="0">
                <a:sym typeface="Symbol"/>
              </a:rPr>
              <a:t>Spend when a task runs for a “long” time</a:t>
            </a:r>
          </a:p>
          <a:p>
            <a:pPr lvl="2"/>
            <a:r>
              <a:rPr lang="en-US" sz="2000" dirty="0">
                <a:sym typeface="Symbol"/>
              </a:rPr>
              <a:t>IC is used to provide hysteresis to avoid changing interactivity for temporary changes in behavior</a:t>
            </a:r>
          </a:p>
          <a:p>
            <a:pPr lvl="2"/>
            <a:endParaRPr lang="en-US" sz="2000" dirty="0">
              <a:sym typeface="Symbol"/>
            </a:endParaRPr>
          </a:p>
          <a:p>
            <a:pPr marL="457200" lvl="1" indent="0">
              <a:buNone/>
            </a:pPr>
            <a:r>
              <a:rPr lang="en-US" sz="2000" dirty="0">
                <a:sym typeface="Symbol"/>
              </a:rPr>
              <a:t>However, “interactive tasks” get special dispensation</a:t>
            </a:r>
          </a:p>
          <a:p>
            <a:pPr lvl="2"/>
            <a:r>
              <a:rPr lang="en-US" sz="2000" dirty="0">
                <a:sym typeface="Symbol"/>
              </a:rPr>
              <a:t>To try to maintain interactivity</a:t>
            </a:r>
          </a:p>
          <a:p>
            <a:pPr lvl="2"/>
            <a:r>
              <a:rPr lang="en-US" sz="2000" dirty="0">
                <a:sym typeface="Symbol"/>
              </a:rPr>
              <a:t>Placed back into active queue, unless some other task has been starved for too long…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8663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O(1) Scheduler – Real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1277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ym typeface="Symbol"/>
              </a:rPr>
              <a:t>Real-Time Tasks always preempt non-RT tasks</a:t>
            </a:r>
          </a:p>
          <a:p>
            <a:pPr marL="0" indent="0" algn="ctr">
              <a:buNone/>
            </a:pPr>
            <a:endParaRPr lang="en-US" dirty="0">
              <a:sym typeface="Symbol"/>
            </a:endParaRP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No dynamic adjustment of priorities</a:t>
            </a: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Scheduling schemes:</a:t>
            </a:r>
          </a:p>
          <a:p>
            <a:pPr lvl="2" algn="ctr"/>
            <a:r>
              <a:rPr lang="en-US" dirty="0">
                <a:sym typeface="Symbol"/>
              </a:rPr>
              <a:t>SCHED_FIFO: preempts other tasks, no </a:t>
            </a: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limit</a:t>
            </a:r>
          </a:p>
          <a:p>
            <a:pPr lvl="2" algn="ctr"/>
            <a:r>
              <a:rPr lang="en-US" dirty="0">
                <a:sym typeface="Symbol"/>
              </a:rPr>
              <a:t>SCHED_RR: preempts normal tasks, RR scheduling amongst tasks of same priority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53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4EE4-765E-4932-8D22-11284CE5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BD45-2448-4E19-B08D-AFC30951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11201400" cy="48826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Goal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Predictability</a:t>
            </a:r>
            <a:r>
              <a:rPr lang="en-US" dirty="0"/>
              <a:t> of Performance!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need to predict with confidence worst case response times for systems!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Real-time is about enforcing predictability,</a:t>
            </a:r>
          </a:p>
          <a:p>
            <a:pPr marL="0" indent="0" algn="ctr">
              <a:buNone/>
            </a:pPr>
            <a:r>
              <a:rPr lang="en-US" dirty="0"/>
              <a:t> and does not equal fast computing.</a:t>
            </a:r>
          </a:p>
        </p:txBody>
      </p:sp>
    </p:spTree>
    <p:extLst>
      <p:ext uri="{BB962C8B-B14F-4D97-AF65-F5344CB8AC3E}">
        <p14:creationId xmlns:p14="http://schemas.microsoft.com/office/powerpoint/2010/main" val="378660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FCFS/FIFO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91BD9A-3A81-4EDA-A922-50E7E77F7343}"/>
              </a:ext>
            </a:extLst>
          </p:cNvPr>
          <p:cNvSpPr/>
          <p:nvPr/>
        </p:nvSpPr>
        <p:spPr bwMode="auto">
          <a:xfrm>
            <a:off x="762000" y="1295400"/>
            <a:ext cx="4953000" cy="2377147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b="0" u="sng" dirty="0"/>
              <a:t>The good</a:t>
            </a:r>
          </a:p>
          <a:p>
            <a:pPr marL="0" indent="0" algn="ctr">
              <a:buNone/>
            </a:pPr>
            <a:endParaRPr lang="en-US" sz="2400" b="0" dirty="0"/>
          </a:p>
          <a:p>
            <a:pPr marL="0" indent="0" algn="ctr">
              <a:buNone/>
            </a:pPr>
            <a:r>
              <a:rPr lang="en-US" sz="2400" b="0" dirty="0"/>
              <a:t>Simple</a:t>
            </a:r>
          </a:p>
          <a:p>
            <a:pPr marL="0" indent="0" algn="ctr">
              <a:buNone/>
            </a:pPr>
            <a:r>
              <a:rPr lang="en-US" sz="2400" b="0" dirty="0"/>
              <a:t>Low Overhead</a:t>
            </a:r>
          </a:p>
          <a:p>
            <a:pPr marL="0" indent="0" algn="ctr">
              <a:buNone/>
            </a:pPr>
            <a:r>
              <a:rPr lang="en-US" sz="2400" b="0" dirty="0"/>
              <a:t>No Starvation*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2028F-DD3C-B19B-9B70-0779BA2C06B2}"/>
              </a:ext>
            </a:extLst>
          </p:cNvPr>
          <p:cNvSpPr/>
          <p:nvPr/>
        </p:nvSpPr>
        <p:spPr bwMode="auto">
          <a:xfrm>
            <a:off x="6705600" y="1295400"/>
            <a:ext cx="4952999" cy="2377146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 dirty="0"/>
              <a:t>The bad</a:t>
            </a:r>
          </a:p>
          <a:p>
            <a:pPr algn="ctr"/>
            <a:endParaRPr lang="en-US" sz="2400" b="0" u="sng" dirty="0"/>
          </a:p>
          <a:p>
            <a:pPr lvl="1" algn="ctr"/>
            <a:r>
              <a:rPr lang="en-US" sz="2400" b="0" dirty="0"/>
              <a:t> Sensitive to arrival order (poor predictability)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55318-580F-9DC4-9CA8-D6C0DB6DCD9A}"/>
              </a:ext>
            </a:extLst>
          </p:cNvPr>
          <p:cNvSpPr/>
          <p:nvPr/>
        </p:nvSpPr>
        <p:spPr bwMode="auto">
          <a:xfrm>
            <a:off x="3619500" y="4276891"/>
            <a:ext cx="4953000" cy="2037555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 dirty="0"/>
              <a:t>The ugly</a:t>
            </a:r>
          </a:p>
          <a:p>
            <a:pPr algn="ctr"/>
            <a:endParaRPr lang="en-US" sz="2400" b="0" dirty="0"/>
          </a:p>
          <a:p>
            <a:pPr lvl="1" algn="ctr"/>
            <a:r>
              <a:rPr lang="en-US" sz="2400" b="0" dirty="0"/>
              <a:t> Convoy Effect. </a:t>
            </a:r>
          </a:p>
          <a:p>
            <a:pPr lvl="1" algn="ctr"/>
            <a:r>
              <a:rPr lang="en-US" sz="2400" b="0" dirty="0"/>
              <a:t> Bad for Interactive Tasks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365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SJF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91BD9A-3A81-4EDA-A922-50E7E77F7343}"/>
              </a:ext>
            </a:extLst>
          </p:cNvPr>
          <p:cNvSpPr/>
          <p:nvPr/>
        </p:nvSpPr>
        <p:spPr bwMode="auto">
          <a:xfrm>
            <a:off x="762000" y="1292772"/>
            <a:ext cx="4953000" cy="2377147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b="0" u="sng" dirty="0"/>
              <a:t>The good</a:t>
            </a:r>
          </a:p>
          <a:p>
            <a:pPr marL="0" indent="0" algn="ctr">
              <a:buNone/>
            </a:pPr>
            <a:endParaRPr lang="en-US" sz="2400" b="0" dirty="0"/>
          </a:p>
          <a:p>
            <a:pPr marL="0" indent="0" algn="ctr">
              <a:buNone/>
            </a:pPr>
            <a:r>
              <a:rPr lang="en-US" sz="2400" b="0" dirty="0"/>
              <a:t>Optimal Average Completion Time when jobs arrive simultaneously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2028F-DD3C-B19B-9B70-0779BA2C06B2}"/>
              </a:ext>
            </a:extLst>
          </p:cNvPr>
          <p:cNvSpPr/>
          <p:nvPr/>
        </p:nvSpPr>
        <p:spPr bwMode="auto">
          <a:xfrm>
            <a:off x="6705600" y="1292772"/>
            <a:ext cx="4952999" cy="2377146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 dirty="0"/>
              <a:t>The bad</a:t>
            </a:r>
          </a:p>
          <a:p>
            <a:pPr algn="ctr"/>
            <a:endParaRPr lang="en-US" sz="2400" b="0" dirty="0">
              <a:solidFill>
                <a:schemeClr val="tx1"/>
              </a:solidFill>
            </a:endParaRPr>
          </a:p>
          <a:p>
            <a:pPr algn="ctr"/>
            <a:r>
              <a:rPr lang="en-US" sz="2400" b="0" dirty="0">
                <a:solidFill>
                  <a:schemeClr val="tx1"/>
                </a:solidFill>
              </a:rPr>
              <a:t>Still subject to convoy effect</a:t>
            </a:r>
            <a:endParaRPr lang="en-US" sz="2400" b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55318-580F-9DC4-9CA8-D6C0DB6DCD9A}"/>
              </a:ext>
            </a:extLst>
          </p:cNvPr>
          <p:cNvSpPr/>
          <p:nvPr/>
        </p:nvSpPr>
        <p:spPr bwMode="auto">
          <a:xfrm>
            <a:off x="2514600" y="4276891"/>
            <a:ext cx="8153400" cy="2037555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ugly</a:t>
            </a:r>
          </a:p>
          <a:p>
            <a:pPr algn="ctr"/>
            <a:endParaRPr lang="en-US" sz="2400" b="0"/>
          </a:p>
          <a:p>
            <a:pPr lvl="1" algn="ctr"/>
            <a:r>
              <a:rPr lang="en-US" sz="2400" b="0"/>
              <a:t> Can lead to starvation!</a:t>
            </a:r>
          </a:p>
          <a:p>
            <a:pPr lvl="1" algn="ctr"/>
            <a:endParaRPr lang="en-US" sz="2400" b="0"/>
          </a:p>
          <a:p>
            <a:pPr lvl="1" algn="ctr"/>
            <a:r>
              <a:rPr lang="en-US" sz="2400" b="0"/>
              <a:t>Requires knowing duration of job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507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STCF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91BD9A-3A81-4EDA-A922-50E7E77F7343}"/>
              </a:ext>
            </a:extLst>
          </p:cNvPr>
          <p:cNvSpPr/>
          <p:nvPr/>
        </p:nvSpPr>
        <p:spPr bwMode="auto">
          <a:xfrm>
            <a:off x="762000" y="1292772"/>
            <a:ext cx="4953000" cy="2377147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b="0" u="sng"/>
              <a:t>The good</a:t>
            </a:r>
          </a:p>
          <a:p>
            <a:pPr marL="0" indent="0" algn="ctr">
              <a:buNone/>
            </a:pPr>
            <a:endParaRPr lang="en-US" sz="2400" b="0"/>
          </a:p>
          <a:p>
            <a:pPr marL="0" indent="0" algn="ctr">
              <a:buNone/>
            </a:pPr>
            <a:r>
              <a:rPr lang="en-US" sz="2400" b="0"/>
              <a:t>Optimal Average Completion Time Always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2028F-DD3C-B19B-9B70-0779BA2C06B2}"/>
              </a:ext>
            </a:extLst>
          </p:cNvPr>
          <p:cNvSpPr/>
          <p:nvPr/>
        </p:nvSpPr>
        <p:spPr bwMode="auto">
          <a:xfrm>
            <a:off x="6705600" y="1292772"/>
            <a:ext cx="4952999" cy="2377146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bad</a:t>
            </a:r>
          </a:p>
          <a:p>
            <a:pPr algn="ctr"/>
            <a:endParaRPr lang="en-US" sz="2400" b="0" u="sng"/>
          </a:p>
          <a:p>
            <a:pPr lvl="1" algn="ctr"/>
            <a:r>
              <a:rPr lang="en-US" sz="2400" b="0"/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55318-580F-9DC4-9CA8-D6C0DB6DCD9A}"/>
              </a:ext>
            </a:extLst>
          </p:cNvPr>
          <p:cNvSpPr/>
          <p:nvPr/>
        </p:nvSpPr>
        <p:spPr bwMode="auto">
          <a:xfrm>
            <a:off x="2514600" y="4276891"/>
            <a:ext cx="8153400" cy="2037555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ugly</a:t>
            </a:r>
          </a:p>
          <a:p>
            <a:pPr algn="ctr"/>
            <a:endParaRPr lang="en-US" sz="2400" b="0"/>
          </a:p>
          <a:p>
            <a:pPr lvl="1" algn="ctr"/>
            <a:r>
              <a:rPr lang="en-US" sz="2400" b="0"/>
              <a:t> Can lead to starvation!</a:t>
            </a:r>
          </a:p>
          <a:p>
            <a:pPr lvl="1" algn="ctr"/>
            <a:endParaRPr lang="en-US" sz="2400" b="0"/>
          </a:p>
          <a:p>
            <a:pPr lvl="1" algn="ctr"/>
            <a:r>
              <a:rPr lang="en-US" sz="2400" b="0"/>
              <a:t>Requires knowing duration of job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487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2973</Words>
  <Application>Microsoft Office PowerPoint</Application>
  <PresentationFormat>Widescreen</PresentationFormat>
  <Paragraphs>802</Paragraphs>
  <Slides>67</Slides>
  <Notes>36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Comic Sans MS</vt:lpstr>
      <vt:lpstr>Gill Sans</vt:lpstr>
      <vt:lpstr>Gill Sans Light</vt:lpstr>
      <vt:lpstr>OpenDyslexic 3</vt:lpstr>
      <vt:lpstr>OpenDyslexic3</vt:lpstr>
      <vt:lpstr>Office</vt:lpstr>
      <vt:lpstr>CS162 Operating Systems and Systems Programming Lecture 11   Scheduling Core Concepts and Classic Policies </vt:lpstr>
      <vt:lpstr>Recall: Scheduling Policy Goals/Criteria</vt:lpstr>
      <vt:lpstr>Recall: Useful metrics</vt:lpstr>
      <vt:lpstr>Recall: Important Performance Metrics</vt:lpstr>
      <vt:lpstr>Recall: Assumptions</vt:lpstr>
      <vt:lpstr>Recall: Workload Assumptions</vt:lpstr>
      <vt:lpstr>Recall: FCFS/FIFO Summary</vt:lpstr>
      <vt:lpstr>Recall: SJF Summary</vt:lpstr>
      <vt:lpstr>Recall: STCF Summary</vt:lpstr>
      <vt:lpstr>Recall: Taking a step back</vt:lpstr>
      <vt:lpstr>Goals for Today</vt:lpstr>
      <vt:lpstr>Round-Robin Scheduling</vt:lpstr>
      <vt:lpstr>The magic number</vt:lpstr>
      <vt:lpstr>Decrease Completion Time</vt:lpstr>
      <vt:lpstr>Switching is not free!</vt:lpstr>
      <vt:lpstr>Are we done?</vt:lpstr>
      <vt:lpstr>Are we done?</vt:lpstr>
      <vt:lpstr>RR Summary</vt:lpstr>
      <vt:lpstr>Taking a step back</vt:lpstr>
      <vt:lpstr>FCFS and Round Robin Showdown</vt:lpstr>
      <vt:lpstr>Earlier Example with Different Time Quantum</vt:lpstr>
      <vt:lpstr>RR Summary</vt:lpstr>
      <vt:lpstr>Recall: Workload Assumptions</vt:lpstr>
      <vt:lpstr>RR &amp; IO</vt:lpstr>
      <vt:lpstr>RR &amp; IO</vt:lpstr>
      <vt:lpstr>What we want</vt:lpstr>
      <vt:lpstr>A side note: priorities</vt:lpstr>
      <vt:lpstr>A side note: priorities</vt:lpstr>
      <vt:lpstr>Strict Priority Scheduling</vt:lpstr>
      <vt:lpstr>Priority Inversion</vt:lpstr>
      <vt:lpstr>Priority Inversion</vt:lpstr>
      <vt:lpstr>Priority Inversion</vt:lpstr>
      <vt:lpstr>Priority Inversion</vt:lpstr>
      <vt:lpstr>Priority Inversion</vt:lpstr>
      <vt:lpstr>One Solution: Priority Donation/Inheritance</vt:lpstr>
      <vt:lpstr>One Solution: Priority Donation/Inheritance</vt:lpstr>
      <vt:lpstr>Case Study: Martian Pathfinder Rover</vt:lpstr>
      <vt:lpstr>Recall: What we want</vt:lpstr>
      <vt:lpstr>Recall: STCF</vt:lpstr>
      <vt:lpstr>Introducing the Multi-level Feedback Queue</vt:lpstr>
      <vt:lpstr>MLFQ (V 1.0)</vt:lpstr>
      <vt:lpstr>Learning behaviour</vt:lpstr>
      <vt:lpstr>Learning behaviour</vt:lpstr>
      <vt:lpstr>Learning behaviour</vt:lpstr>
      <vt:lpstr>Learning behaviour</vt:lpstr>
      <vt:lpstr>Learning behaviour</vt:lpstr>
      <vt:lpstr>Learning behaviour</vt:lpstr>
      <vt:lpstr>Learning behaviour</vt:lpstr>
      <vt:lpstr>Learning behaviour</vt:lpstr>
      <vt:lpstr>Learning behaviour</vt:lpstr>
      <vt:lpstr>Learning behaviour</vt:lpstr>
      <vt:lpstr>Learning behaviour</vt:lpstr>
      <vt:lpstr>Learning behaviour</vt:lpstr>
      <vt:lpstr>Learning behaviour</vt:lpstr>
      <vt:lpstr>Learning behaviour</vt:lpstr>
      <vt:lpstr>Learning behaviour</vt:lpstr>
      <vt:lpstr>Are we done?</vt:lpstr>
      <vt:lpstr>Are we done?</vt:lpstr>
      <vt:lpstr>MLFQ</vt:lpstr>
      <vt:lpstr>Many many different variants of MLQF</vt:lpstr>
      <vt:lpstr>History of Schedulers in Linux</vt:lpstr>
      <vt:lpstr>Case Study: Linux O(n) Scheduler</vt:lpstr>
      <vt:lpstr>Case Study: Linux O(1) Scheduler</vt:lpstr>
      <vt:lpstr>Case Study: O(1) Scheduler – User tasks</vt:lpstr>
      <vt:lpstr>User tasks – Priority Adjustment</vt:lpstr>
      <vt:lpstr>O(1) Scheduler – Real tasks</vt:lpstr>
      <vt:lpstr>An aside: Real-Time 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2023-10-03T18:46:05Z</dcterms:created>
  <dcterms:modified xsi:type="dcterms:W3CDTF">2023-10-03T18:47:01Z</dcterms:modified>
</cp:coreProperties>
</file>