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314" r:id="rId3"/>
    <p:sldId id="2315" r:id="rId4"/>
    <p:sldId id="2273" r:id="rId5"/>
    <p:sldId id="2309" r:id="rId6"/>
    <p:sldId id="2275" r:id="rId7"/>
    <p:sldId id="2246" r:id="rId8"/>
    <p:sldId id="2249" r:id="rId9"/>
    <p:sldId id="2094" r:id="rId10"/>
    <p:sldId id="2095" r:id="rId11"/>
    <p:sldId id="2096" r:id="rId12"/>
    <p:sldId id="2097" r:id="rId13"/>
    <p:sldId id="2098" r:id="rId14"/>
    <p:sldId id="2099" r:id="rId15"/>
    <p:sldId id="2100" r:id="rId16"/>
    <p:sldId id="2101" r:id="rId17"/>
    <p:sldId id="2102" r:id="rId18"/>
    <p:sldId id="2103" r:id="rId19"/>
    <p:sldId id="2316" r:id="rId20"/>
    <p:sldId id="2318" r:id="rId21"/>
    <p:sldId id="2319" r:id="rId22"/>
    <p:sldId id="2317" r:id="rId23"/>
    <p:sldId id="2320" r:id="rId24"/>
    <p:sldId id="2321" r:id="rId25"/>
    <p:sldId id="2323" r:id="rId26"/>
    <p:sldId id="2322" r:id="rId27"/>
    <p:sldId id="2324" r:id="rId28"/>
    <p:sldId id="2325" r:id="rId29"/>
    <p:sldId id="2326" r:id="rId30"/>
    <p:sldId id="268" r:id="rId31"/>
    <p:sldId id="269" r:id="rId32"/>
    <p:sldId id="270" r:id="rId33"/>
    <p:sldId id="2327" r:id="rId34"/>
    <p:sldId id="271" r:id="rId35"/>
    <p:sldId id="272" r:id="rId36"/>
    <p:sldId id="2328" r:id="rId37"/>
    <p:sldId id="273" r:id="rId38"/>
    <p:sldId id="2329" r:id="rId39"/>
    <p:sldId id="283" r:id="rId40"/>
    <p:sldId id="285" r:id="rId41"/>
    <p:sldId id="2330" r:id="rId42"/>
    <p:sldId id="2331" r:id="rId4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2314"/>
            <p14:sldId id="2315"/>
            <p14:sldId id="2273"/>
            <p14:sldId id="2309"/>
            <p14:sldId id="2275"/>
            <p14:sldId id="2246"/>
            <p14:sldId id="2249"/>
            <p14:sldId id="2094"/>
            <p14:sldId id="2095"/>
            <p14:sldId id="2096"/>
            <p14:sldId id="2097"/>
            <p14:sldId id="2098"/>
            <p14:sldId id="2099"/>
            <p14:sldId id="2100"/>
            <p14:sldId id="2101"/>
            <p14:sldId id="2102"/>
            <p14:sldId id="2103"/>
            <p14:sldId id="2316"/>
            <p14:sldId id="2318"/>
            <p14:sldId id="2319"/>
            <p14:sldId id="2317"/>
            <p14:sldId id="2320"/>
            <p14:sldId id="2321"/>
            <p14:sldId id="2323"/>
            <p14:sldId id="2322"/>
            <p14:sldId id="2324"/>
            <p14:sldId id="2325"/>
            <p14:sldId id="2326"/>
            <p14:sldId id="268"/>
            <p14:sldId id="269"/>
            <p14:sldId id="270"/>
            <p14:sldId id="2327"/>
            <p14:sldId id="271"/>
            <p14:sldId id="272"/>
            <p14:sldId id="2328"/>
            <p14:sldId id="273"/>
            <p14:sldId id="2329"/>
            <p14:sldId id="283"/>
            <p14:sldId id="285"/>
            <p14:sldId id="2330"/>
            <p14:sldId id="2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73088" autoAdjust="0"/>
  </p:normalViewPr>
  <p:slideViewPr>
    <p:cSldViewPr>
      <p:cViewPr varScale="1">
        <p:scale>
          <a:sx n="70" d="100"/>
          <a:sy n="70" d="100"/>
        </p:scale>
        <p:origin x="12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notesViewPr>
    <p:cSldViewPr>
      <p:cViewPr varScale="1">
        <p:scale>
          <a:sx n="91" d="100"/>
          <a:sy n="91" d="100"/>
        </p:scale>
        <p:origin x="153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BEB585F-F57D-654A-AF6B-D977228FC847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2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969FCB4-23B5-BD44-88A2-ABF70940293A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01888" y="569913"/>
            <a:ext cx="480060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292823-9565-894A-AD93-C54DA2DEEAAB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69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E6D1E43-D64A-4A49-A01A-3E14601E68E8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7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59A73E0-75D1-E242-BF02-66D990FE879E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92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E82DFED-7759-0247-82D9-4024F672B7FC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4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ACF3292-E25F-934A-9100-3C040FD5D0AE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68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1a1c44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1a1c4436_0_5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886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88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1a1c44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1a1c4436_0_5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0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9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266143f8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266143f8_4_5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557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266143f8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266143f8_4_5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277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67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34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36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69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15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0213e1056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0213e1056_4_55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316954a0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316954a0f_0_13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316954a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316954a0f_0_6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07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316954a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316954a0f_0_6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516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16954a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316954a0f_0_26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16954a0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16954a0f_0_34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16954a0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16954a0f_0_34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184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316954a0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316954a0f_0_41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01a1c443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01a1c4436_0_78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01a1c44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01a1c4436_2_5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01a1c44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01a1c4436_2_5:notes"/>
          <p:cNvSpPr txBox="1">
            <a:spLocks noGrp="1"/>
          </p:cNvSpPr>
          <p:nvPr>
            <p:ph type="body" idx="1"/>
          </p:nvPr>
        </p:nvSpPr>
        <p:spPr>
          <a:xfrm>
            <a:off x="1281115" y="3475044"/>
            <a:ext cx="7038900" cy="3292500"/>
          </a:xfrm>
          <a:prstGeom prst="rect">
            <a:avLst/>
          </a:prstGeom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4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3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72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DECEA68-B2BD-FF4C-9826-F44E87ECB331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6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5A33450-4A81-C848-86DF-238B4A7172B0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71725" y="555625"/>
            <a:ext cx="4864100" cy="27368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3737" cy="3289300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85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5925CB-D418-5540-8800-B004BFFCFD4B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6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23.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23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/>
              <a:t>Internet &amp; Data Processing Systems</a:t>
            </a: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395288" y="914400"/>
            <a:ext cx="7453312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Light"/>
              <a:ea typeface="ＭＳ Ｐゴシック" charset="-128"/>
              <a:cs typeface="Helvetica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8433"/>
            <a:ext cx="7453312" cy="695325"/>
          </a:xfrm>
        </p:spPr>
        <p:txBody>
          <a:bodyPr vert="horz" wrap="square" lIns="90452" tIns="44434" rIns="90452" bIns="44434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Internet: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hourglass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>
            <a:off x="2819400" y="3332957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4" name="Arc 5"/>
          <p:cNvSpPr>
            <a:spLocks/>
          </p:cNvSpPr>
          <p:nvPr/>
        </p:nvSpPr>
        <p:spPr bwMode="auto">
          <a:xfrm>
            <a:off x="6400579" y="3290095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5" name="Arc 6"/>
          <p:cNvSpPr>
            <a:spLocks/>
          </p:cNvSpPr>
          <p:nvPr/>
        </p:nvSpPr>
        <p:spPr bwMode="auto">
          <a:xfrm>
            <a:off x="5209562" y="3290095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6" name="Arc 7"/>
          <p:cNvSpPr>
            <a:spLocks/>
          </p:cNvSpPr>
          <p:nvPr/>
        </p:nvSpPr>
        <p:spPr bwMode="auto">
          <a:xfrm rot="10800000">
            <a:off x="6391276" y="1504157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7" name="Arc 8"/>
          <p:cNvSpPr>
            <a:spLocks/>
          </p:cNvSpPr>
          <p:nvPr/>
        </p:nvSpPr>
        <p:spPr bwMode="auto">
          <a:xfrm rot="10800000">
            <a:off x="5181601" y="1504157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5173664" y="1504157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V="1">
            <a:off x="5173664" y="4623595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6248400" y="3107532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Helvetica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5802313" y="3667921"/>
            <a:ext cx="1221417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Data Link</a:t>
            </a:r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5853114" y="4102896"/>
            <a:ext cx="1118824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Physical</a:t>
            </a:r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5630864" y="1705771"/>
            <a:ext cx="1567665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Applications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4933950" y="4626770"/>
            <a:ext cx="329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Gill Sans Light"/>
                <a:cs typeface="Helvetica" charset="0"/>
              </a:rPr>
              <a:t>The Hourglass Model</a:t>
            </a:r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3774854" y="3335011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>
                <a:latin typeface="Gill Sans Light"/>
                <a:cs typeface="Helvetica" charset="0"/>
              </a:rPr>
              <a:t>Waist</a:t>
            </a:r>
          </a:p>
        </p:txBody>
      </p:sp>
      <p:sp>
        <p:nvSpPr>
          <p:cNvPr id="66576" name="Text Box 17"/>
          <p:cNvSpPr txBox="1">
            <a:spLocks noChangeArrowheads="1"/>
          </p:cNvSpPr>
          <p:nvPr/>
        </p:nvSpPr>
        <p:spPr bwMode="auto">
          <a:xfrm>
            <a:off x="8398038" y="1781703"/>
            <a:ext cx="3771900" cy="332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 sz="2000" b="0" dirty="0">
                <a:latin typeface="+mn-lt"/>
                <a:cs typeface="Gill Sans Light"/>
              </a:rPr>
              <a:t>“</a:t>
            </a:r>
            <a:r>
              <a:rPr lang="en-US" altLang="ja-JP" sz="2000" b="0" dirty="0">
                <a:latin typeface="+mn-lt"/>
                <a:cs typeface="Gill Sans Light"/>
              </a:rPr>
              <a:t>Narrow waist</a:t>
            </a:r>
            <a:r>
              <a:rPr lang="ja-JP" altLang="en-US" sz="2000" b="0" dirty="0">
                <a:latin typeface="+mn-lt"/>
                <a:cs typeface="Gill Sans Light"/>
              </a:rPr>
              <a:t>”</a:t>
            </a:r>
            <a:r>
              <a:rPr lang="en-US" altLang="ja-JP" sz="2000" b="0" dirty="0">
                <a:latin typeface="+mn-lt"/>
                <a:cs typeface="Gill Sans Light"/>
              </a:rPr>
              <a:t> facilitates </a:t>
            </a:r>
            <a:r>
              <a:rPr lang="en-US" altLang="ja-JP" sz="2000" b="0" dirty="0">
                <a:solidFill>
                  <a:schemeClr val="accent1"/>
                </a:solidFill>
                <a:latin typeface="+mn-lt"/>
                <a:cs typeface="Gill Sans Light"/>
              </a:rPr>
              <a:t>interoperability</a:t>
            </a:r>
          </a:p>
          <a:p>
            <a:pPr>
              <a:spcBef>
                <a:spcPct val="50000"/>
              </a:spcBef>
            </a:pPr>
            <a:endParaRPr lang="en-US" sz="2000" b="0" dirty="0">
              <a:solidFill>
                <a:srgbClr val="FF0000"/>
              </a:solidFill>
              <a:latin typeface="+mn-lt"/>
              <a:cs typeface="Gill Sans Light"/>
            </a:endParaRP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+mn-lt"/>
                <a:cs typeface="Gill Sans Light"/>
              </a:rPr>
              <a:t>Layers “abstract” away hardware so that upper layers are agnostic to lower layers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+mn-lt"/>
                <a:cs typeface="Gill Sans Light"/>
              </a:rPr>
              <a:t>=&gt; Sound familiar?</a:t>
            </a: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762000" y="1732757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SMTP</a:t>
            </a:r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16002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HTTP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32766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NTP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24384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DNS</a:t>
            </a:r>
          </a:p>
        </p:txBody>
      </p:sp>
      <p:sp>
        <p:nvSpPr>
          <p:cNvPr id="66581" name="Rectangle 22"/>
          <p:cNvSpPr>
            <a:spLocks noChangeArrowheads="1"/>
          </p:cNvSpPr>
          <p:nvPr/>
        </p:nvSpPr>
        <p:spPr bwMode="auto">
          <a:xfrm>
            <a:off x="1143000" y="2418557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TCP</a:t>
            </a:r>
          </a:p>
        </p:txBody>
      </p:sp>
      <p:sp>
        <p:nvSpPr>
          <p:cNvPr id="66582" name="Rectangle 23"/>
          <p:cNvSpPr>
            <a:spLocks noChangeArrowheads="1"/>
          </p:cNvSpPr>
          <p:nvPr/>
        </p:nvSpPr>
        <p:spPr bwMode="auto">
          <a:xfrm>
            <a:off x="2895600" y="24185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UDP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2057400" y="3180557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IP</a:t>
            </a:r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457200" y="3980657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Ethernet</a:t>
            </a:r>
            <a:endParaRPr lang="en-US" sz="2000" b="0" baseline="-25000">
              <a:solidFill>
                <a:schemeClr val="bg1"/>
              </a:solidFill>
              <a:latin typeface="Gill Sans Light"/>
              <a:cs typeface="Helvetica" charset="0"/>
            </a:endParaRPr>
          </a:p>
        </p:txBody>
      </p:sp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1828800" y="39806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SONET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sp>
        <p:nvSpPr>
          <p:cNvPr id="66586" name="Rectangle 27"/>
          <p:cNvSpPr>
            <a:spLocks noChangeArrowheads="1"/>
          </p:cNvSpPr>
          <p:nvPr/>
        </p:nvSpPr>
        <p:spPr bwMode="auto">
          <a:xfrm>
            <a:off x="3200400" y="3942557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802.11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587" name="AutoShape 28"/>
          <p:cNvCxnSpPr>
            <a:cxnSpLocks noChangeShapeType="1"/>
            <a:stCxn id="66577" idx="2"/>
            <a:endCxn id="66581" idx="0"/>
          </p:cNvCxnSpPr>
          <p:nvPr/>
        </p:nvCxnSpPr>
        <p:spPr bwMode="auto">
          <a:xfrm>
            <a:off x="1104900" y="2113757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8" name="AutoShape 29"/>
          <p:cNvCxnSpPr>
            <a:cxnSpLocks noChangeShapeType="1"/>
            <a:endCxn id="66581" idx="0"/>
          </p:cNvCxnSpPr>
          <p:nvPr/>
        </p:nvCxnSpPr>
        <p:spPr bwMode="auto">
          <a:xfrm flipH="1">
            <a:off x="14859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9" name="AutoShape 30"/>
          <p:cNvCxnSpPr>
            <a:cxnSpLocks noChangeShapeType="1"/>
            <a:stCxn id="66580" idx="2"/>
          </p:cNvCxnSpPr>
          <p:nvPr/>
        </p:nvCxnSpPr>
        <p:spPr bwMode="auto">
          <a:xfrm>
            <a:off x="27813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0" name="AutoShape 31"/>
          <p:cNvCxnSpPr>
            <a:cxnSpLocks noChangeShapeType="1"/>
            <a:stCxn id="66579" idx="2"/>
          </p:cNvCxnSpPr>
          <p:nvPr/>
        </p:nvCxnSpPr>
        <p:spPr bwMode="auto">
          <a:xfrm flipH="1">
            <a:off x="32004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1" name="AutoShape 32"/>
          <p:cNvCxnSpPr>
            <a:cxnSpLocks noChangeShapeType="1"/>
            <a:stCxn id="66581" idx="2"/>
            <a:endCxn id="66583" idx="0"/>
          </p:cNvCxnSpPr>
          <p:nvPr/>
        </p:nvCxnSpPr>
        <p:spPr bwMode="auto">
          <a:xfrm>
            <a:off x="1485900" y="2799557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2" name="AutoShape 33"/>
          <p:cNvCxnSpPr>
            <a:cxnSpLocks noChangeShapeType="1"/>
            <a:stCxn id="66582" idx="2"/>
            <a:endCxn id="66583" idx="0"/>
          </p:cNvCxnSpPr>
          <p:nvPr/>
        </p:nvCxnSpPr>
        <p:spPr bwMode="auto">
          <a:xfrm flipH="1">
            <a:off x="2400300" y="2799557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3" name="AutoShape 34"/>
          <p:cNvCxnSpPr>
            <a:cxnSpLocks noChangeShapeType="1"/>
            <a:stCxn id="66583" idx="2"/>
            <a:endCxn id="66586" idx="0"/>
          </p:cNvCxnSpPr>
          <p:nvPr/>
        </p:nvCxnSpPr>
        <p:spPr bwMode="auto">
          <a:xfrm>
            <a:off x="2400300" y="3561557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4" name="AutoShape 35"/>
          <p:cNvCxnSpPr>
            <a:cxnSpLocks noChangeShapeType="1"/>
            <a:stCxn id="66583" idx="2"/>
            <a:endCxn id="66584" idx="0"/>
          </p:cNvCxnSpPr>
          <p:nvPr/>
        </p:nvCxnSpPr>
        <p:spPr bwMode="auto">
          <a:xfrm flipH="1">
            <a:off x="1066800" y="3561557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5" name="AutoShape 36"/>
          <p:cNvCxnSpPr>
            <a:cxnSpLocks noChangeShapeType="1"/>
            <a:stCxn id="66583" idx="2"/>
            <a:endCxn id="66585" idx="0"/>
          </p:cNvCxnSpPr>
          <p:nvPr/>
        </p:nvCxnSpPr>
        <p:spPr bwMode="auto">
          <a:xfrm flipH="1">
            <a:off x="2324100" y="3561557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6" name="Rectangle 37"/>
          <p:cNvSpPr>
            <a:spLocks noChangeArrowheads="1"/>
          </p:cNvSpPr>
          <p:nvPr/>
        </p:nvSpPr>
        <p:spPr bwMode="auto">
          <a:xfrm>
            <a:off x="5791200" y="2418557"/>
            <a:ext cx="1247129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Transport</a:t>
            </a:r>
          </a:p>
        </p:txBody>
      </p:sp>
      <p:cxnSp>
        <p:nvCxnSpPr>
          <p:cNvPr id="66597" name="AutoShape 38"/>
          <p:cNvCxnSpPr>
            <a:cxnSpLocks noChangeShapeType="1"/>
            <a:stCxn id="66598" idx="0"/>
            <a:endCxn id="66584" idx="2"/>
          </p:cNvCxnSpPr>
          <p:nvPr/>
        </p:nvCxnSpPr>
        <p:spPr bwMode="auto">
          <a:xfrm flipH="1" flipV="1">
            <a:off x="1066800" y="4437857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1905000" y="46664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Fiber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599" name="AutoShape 40"/>
          <p:cNvCxnSpPr>
            <a:cxnSpLocks noChangeShapeType="1"/>
            <a:stCxn id="66600" idx="0"/>
            <a:endCxn id="66584" idx="2"/>
          </p:cNvCxnSpPr>
          <p:nvPr/>
        </p:nvCxnSpPr>
        <p:spPr bwMode="auto">
          <a:xfrm flipH="1" flipV="1">
            <a:off x="1066800" y="4437857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0" name="Rectangle 41"/>
          <p:cNvSpPr>
            <a:spLocks noChangeArrowheads="1"/>
          </p:cNvSpPr>
          <p:nvPr/>
        </p:nvSpPr>
        <p:spPr bwMode="auto">
          <a:xfrm>
            <a:off x="838200" y="4666457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Copper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601" name="AutoShape 42"/>
          <p:cNvCxnSpPr>
            <a:cxnSpLocks noChangeShapeType="1"/>
            <a:stCxn id="66602" idx="0"/>
            <a:endCxn id="66586" idx="2"/>
          </p:cNvCxnSpPr>
          <p:nvPr/>
        </p:nvCxnSpPr>
        <p:spPr bwMode="auto">
          <a:xfrm flipH="1" flipV="1">
            <a:off x="3657600" y="4475957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2" name="Rectangle 43"/>
          <p:cNvSpPr>
            <a:spLocks noChangeArrowheads="1"/>
          </p:cNvSpPr>
          <p:nvPr/>
        </p:nvSpPr>
        <p:spPr bwMode="auto">
          <a:xfrm>
            <a:off x="3505200" y="46664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Radio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603" name="AutoShape 44"/>
          <p:cNvCxnSpPr>
            <a:cxnSpLocks noChangeShapeType="1"/>
            <a:stCxn id="66598" idx="0"/>
            <a:endCxn id="66585" idx="2"/>
          </p:cNvCxnSpPr>
          <p:nvPr/>
        </p:nvCxnSpPr>
        <p:spPr bwMode="auto">
          <a:xfrm flipH="1" flipV="1">
            <a:off x="2324100" y="4437857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CA2C89-DB67-45EA-8ED2-3EDAB791E18C}"/>
              </a:ext>
            </a:extLst>
          </p:cNvPr>
          <p:cNvSpPr/>
          <p:nvPr/>
        </p:nvSpPr>
        <p:spPr bwMode="auto">
          <a:xfrm>
            <a:off x="0" y="2292347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F1B562F-28A1-4B2A-BFAA-53A45CF1386D}"/>
              </a:ext>
            </a:extLst>
          </p:cNvPr>
          <p:cNvSpPr/>
          <p:nvPr/>
        </p:nvSpPr>
        <p:spPr bwMode="auto">
          <a:xfrm>
            <a:off x="5371879" y="4102659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8ECA64D-CA8A-490D-8F26-ECA20FDE6EAF}"/>
              </a:ext>
            </a:extLst>
          </p:cNvPr>
          <p:cNvSpPr/>
          <p:nvPr/>
        </p:nvSpPr>
        <p:spPr bwMode="auto">
          <a:xfrm>
            <a:off x="0" y="3835758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05BB49B-2C25-429A-AA02-F8A1479FD461}"/>
              </a:ext>
            </a:extLst>
          </p:cNvPr>
          <p:cNvSpPr/>
          <p:nvPr/>
        </p:nvSpPr>
        <p:spPr bwMode="auto">
          <a:xfrm>
            <a:off x="5383826" y="3659107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58EE26E-E30C-47D9-93FA-1255607C398A}"/>
              </a:ext>
            </a:extLst>
          </p:cNvPr>
          <p:cNvSpPr/>
          <p:nvPr/>
        </p:nvSpPr>
        <p:spPr bwMode="auto">
          <a:xfrm>
            <a:off x="10896" y="3047104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47044D-9A23-4159-8EF8-83BDCE3354C6}"/>
              </a:ext>
            </a:extLst>
          </p:cNvPr>
          <p:cNvSpPr/>
          <p:nvPr/>
        </p:nvSpPr>
        <p:spPr bwMode="auto">
          <a:xfrm>
            <a:off x="-5864" y="4602160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552A77-EBCF-497A-9EB4-C30A139CE01D}"/>
              </a:ext>
            </a:extLst>
          </p:cNvPr>
          <p:cNvSpPr/>
          <p:nvPr/>
        </p:nvSpPr>
        <p:spPr bwMode="auto">
          <a:xfrm>
            <a:off x="5377657" y="2398314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0FE6DF4-3719-4EED-8931-75D7AD18FB86}"/>
              </a:ext>
            </a:extLst>
          </p:cNvPr>
          <p:cNvSpPr/>
          <p:nvPr/>
        </p:nvSpPr>
        <p:spPr bwMode="auto">
          <a:xfrm>
            <a:off x="-19050" y="1492247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6B9F5FE-004D-4813-93FD-78F7CD3D2161}"/>
              </a:ext>
            </a:extLst>
          </p:cNvPr>
          <p:cNvSpPr/>
          <p:nvPr/>
        </p:nvSpPr>
        <p:spPr bwMode="auto">
          <a:xfrm>
            <a:off x="5353051" y="1676538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1219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Internet: Implications of Hourglass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820400" cy="416718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Gill Sans Light"/>
              </a:rPr>
              <a:t>Single Internet-layer module (</a:t>
            </a:r>
            <a:r>
              <a:rPr lang="en-US" b="1" dirty="0">
                <a:ea typeface="ＭＳ Ｐゴシック" charset="0"/>
                <a:cs typeface="Gill Sans Light"/>
              </a:rPr>
              <a:t>IP</a:t>
            </a:r>
            <a:r>
              <a:rPr lang="en-US" dirty="0">
                <a:ea typeface="ＭＳ Ｐゴシック" charset="0"/>
                <a:cs typeface="Gill Sans Light"/>
              </a:rPr>
              <a:t>)</a:t>
            </a:r>
            <a:r>
              <a:rPr lang="en-US" b="1" dirty="0">
                <a:ea typeface="ＭＳ Ｐゴシック" charset="0"/>
                <a:cs typeface="Gill Sans Light"/>
              </a:rPr>
              <a:t>:</a:t>
            </a:r>
          </a:p>
          <a:p>
            <a:pPr>
              <a:buFontTx/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Allows arbitrary networks to interoperate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Any network technology that supports IP can exchange packets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Allows applications to function on all networks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Applications that can run on IP can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Gill Sans Light"/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ＭＳ Ｐゴシック" charset="0"/>
                <a:cs typeface="Gill Sans Light"/>
              </a:rPr>
              <a:t>use any network</a:t>
            </a:r>
          </a:p>
          <a:p>
            <a:pPr lvl="1"/>
            <a:endParaRPr lang="en-US" sz="2400" dirty="0">
              <a:solidFill>
                <a:srgbClr val="FF0000"/>
              </a:solidFill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Supports simultaneous innovations above and below IP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But changing IP itself, i.e., </a:t>
            </a:r>
            <a:r>
              <a:rPr lang="en-US" sz="2400" b="1" dirty="0">
                <a:ea typeface="ＭＳ Ｐゴシック" charset="0"/>
                <a:cs typeface="Gill Sans Light"/>
              </a:rPr>
              <a:t>IPv6</a:t>
            </a:r>
            <a:r>
              <a:rPr lang="en-US" sz="2400" dirty="0">
                <a:ea typeface="ＭＳ Ｐゴシック" charset="0"/>
                <a:cs typeface="Gill Sans Light"/>
              </a:rPr>
              <a:t>, very involved</a:t>
            </a:r>
          </a:p>
        </p:txBody>
      </p:sp>
    </p:spTree>
    <p:extLst>
      <p:ext uri="{BB962C8B-B14F-4D97-AF65-F5344CB8AC3E}">
        <p14:creationId xmlns:p14="http://schemas.microsoft.com/office/powerpoint/2010/main" val="660753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Internet: Drawbacks of Layering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19200"/>
            <a:ext cx="10566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Layer N may duplicate layer N-1 functionality 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E.g., error recovery to retransmit lost data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Layers may need same information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E.g., timestamps, maximum transmission unit size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Layering can hurt performance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E.g., hiding details about what is really going on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Some layers are not always cleanly separated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Inter-layer dependencies for performance reasons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Some dependencies in standards (header checksums)</a:t>
            </a:r>
          </a:p>
        </p:txBody>
      </p:sp>
    </p:spTree>
    <p:extLst>
      <p:ext uri="{BB962C8B-B14F-4D97-AF65-F5344CB8AC3E}">
        <p14:creationId xmlns:p14="http://schemas.microsoft.com/office/powerpoint/2010/main" val="186995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End-To-End Argument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38200"/>
            <a:ext cx="112014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Hugely influential paper: </a:t>
            </a:r>
          </a:p>
          <a:p>
            <a:pPr lvl="1"/>
            <a:r>
              <a:rPr lang="ja-JP" altLang="en-US" dirty="0"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ea typeface="ＭＳ Ｐゴシック" charset="0"/>
                <a:cs typeface="Gill Sans Light"/>
              </a:rPr>
              <a:t>End-to-End Arguments in System Design</a:t>
            </a:r>
            <a:r>
              <a:rPr lang="ja-JP" altLang="en-US" dirty="0"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ea typeface="ＭＳ Ｐゴシック" charset="0"/>
                <a:cs typeface="Gill Sans Light"/>
              </a:rPr>
              <a:t> by </a:t>
            </a:r>
            <a:r>
              <a:rPr lang="en-US" altLang="ja-JP" dirty="0" err="1">
                <a:ea typeface="ＭＳ Ｐゴシック" charset="0"/>
                <a:cs typeface="Gill Sans Light"/>
              </a:rPr>
              <a:t>Saltzer</a:t>
            </a:r>
            <a:r>
              <a:rPr lang="en-US" altLang="ja-JP" dirty="0">
                <a:ea typeface="ＭＳ Ｐゴシック" charset="0"/>
                <a:cs typeface="Gill Sans Light"/>
              </a:rPr>
              <a:t>, Reed, and Clark (</a:t>
            </a:r>
            <a:r>
              <a:rPr lang="ja-JP" altLang="en-US" dirty="0">
                <a:ea typeface="ＭＳ Ｐゴシック" charset="0"/>
                <a:cs typeface="Gill Sans Light"/>
              </a:rPr>
              <a:t>‘</a:t>
            </a:r>
            <a:r>
              <a:rPr lang="en-US" altLang="ja-JP" dirty="0">
                <a:ea typeface="ＭＳ Ｐゴシック" charset="0"/>
                <a:cs typeface="Gill Sans Light"/>
              </a:rPr>
              <a:t>84)</a:t>
            </a:r>
          </a:p>
          <a:p>
            <a:endParaRPr lang="en-US" altLang="ja-JP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ea typeface="ＭＳ Ｐゴシック" charset="0"/>
                <a:cs typeface="Gill Sans Light"/>
              </a:rPr>
              <a:t>Sacred Text</a:t>
            </a:r>
            <a:r>
              <a:rPr lang="ja-JP" altLang="en-US" dirty="0"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ea typeface="ＭＳ Ｐゴシック" charset="0"/>
                <a:cs typeface="Gill Sans Light"/>
              </a:rPr>
              <a:t> of the Internet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Endless disputes about what it means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Everyone cites it as supporting their position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Simple Message: Some types of network functionality can only be correctly implemented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Gill Sans Light"/>
              </a:rPr>
              <a:t>end-to-end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Reliability, security, etc.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Hosts cannot rely on the network help to meet requirement, so must implement it themselves</a:t>
            </a:r>
            <a:endParaRPr lang="en-US" altLang="ja-JP" sz="2400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8524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val 2"/>
          <p:cNvSpPr>
            <a:spLocks noChangeArrowheads="1"/>
          </p:cNvSpPr>
          <p:nvPr/>
        </p:nvSpPr>
        <p:spPr bwMode="auto">
          <a:xfrm>
            <a:off x="3886200" y="1692274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11276" y="4277519"/>
            <a:ext cx="9753600" cy="17764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Solution 1: make each step reliable, and then concatenate them</a:t>
            </a:r>
          </a:p>
          <a:p>
            <a:endParaRPr lang="en-US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Solution 2: end-to-end check and try again if necessary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3048000" y="3292474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3048000" y="3063874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3048000" y="2987674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8610600" y="3292474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8610600" y="3063874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8610600" y="2987674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3810000" y="1616074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4038600" y="2454274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4022726" y="1855788"/>
            <a:ext cx="82584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7239000" y="1692274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4" name="Rectangle 15"/>
          <p:cNvSpPr>
            <a:spLocks noChangeArrowheads="1"/>
          </p:cNvSpPr>
          <p:nvPr/>
        </p:nvSpPr>
        <p:spPr bwMode="auto">
          <a:xfrm>
            <a:off x="7162800" y="1616074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7315200" y="2454274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7375526" y="1855788"/>
            <a:ext cx="82584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4267200" y="3216274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4495800" y="3063874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7772400" y="3063874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69" name="Freeform 21"/>
          <p:cNvSpPr>
            <a:spLocks/>
          </p:cNvSpPr>
          <p:nvPr/>
        </p:nvSpPr>
        <p:spPr bwMode="auto">
          <a:xfrm>
            <a:off x="3656014" y="2224088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0" name="Line 22"/>
          <p:cNvSpPr>
            <a:spLocks noChangeShapeType="1"/>
          </p:cNvSpPr>
          <p:nvPr/>
        </p:nvSpPr>
        <p:spPr bwMode="auto">
          <a:xfrm>
            <a:off x="4648200" y="2301874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1" name="Freeform 23"/>
          <p:cNvSpPr>
            <a:spLocks/>
          </p:cNvSpPr>
          <p:nvPr/>
        </p:nvSpPr>
        <p:spPr bwMode="auto">
          <a:xfrm>
            <a:off x="4724400" y="2682874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2" name="Line 24"/>
          <p:cNvSpPr>
            <a:spLocks noChangeShapeType="1"/>
          </p:cNvSpPr>
          <p:nvPr/>
        </p:nvSpPr>
        <p:spPr bwMode="auto">
          <a:xfrm flipV="1">
            <a:off x="7543800" y="2225674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3" name="Freeform 25"/>
          <p:cNvSpPr>
            <a:spLocks/>
          </p:cNvSpPr>
          <p:nvPr/>
        </p:nvSpPr>
        <p:spPr bwMode="auto">
          <a:xfrm>
            <a:off x="7924800" y="2301874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3717926" y="1219200"/>
            <a:ext cx="100230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A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7073901" y="1219200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B</a:t>
            </a:r>
          </a:p>
        </p:txBody>
      </p:sp>
      <p:sp>
        <p:nvSpPr>
          <p:cNvPr id="1307676" name="Freeform 28"/>
          <p:cNvSpPr>
            <a:spLocks/>
          </p:cNvSpPr>
          <p:nvPr/>
        </p:nvSpPr>
        <p:spPr bwMode="auto">
          <a:xfrm>
            <a:off x="4724400" y="2149474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800601" y="2149474"/>
            <a:ext cx="1387475" cy="865188"/>
            <a:chOff x="2064" y="1392"/>
            <a:chExt cx="874" cy="545"/>
          </a:xfrm>
        </p:grpSpPr>
        <p:sp>
          <p:nvSpPr>
            <p:cNvPr id="76831" name="Freeform 30"/>
            <p:cNvSpPr>
              <a:spLocks/>
            </p:cNvSpPr>
            <p:nvPr/>
          </p:nvSpPr>
          <p:spPr bwMode="auto">
            <a:xfrm>
              <a:off x="2064" y="1392"/>
              <a:ext cx="116" cy="233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832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OK</a:t>
              </a:r>
            </a:p>
          </p:txBody>
        </p:sp>
      </p:grpSp>
      <p:cxnSp>
        <p:nvCxnSpPr>
          <p:cNvPr id="1307680" name="AutoShape 32"/>
          <p:cNvCxnSpPr>
            <a:cxnSpLocks noChangeShapeType="1"/>
            <a:stCxn id="76809" idx="1"/>
            <a:endCxn id="76816" idx="2"/>
          </p:cNvCxnSpPr>
          <p:nvPr/>
        </p:nvCxnSpPr>
        <p:spPr bwMode="auto">
          <a:xfrm rot="16200000" flipV="1">
            <a:off x="7838337" y="2148455"/>
            <a:ext cx="754104" cy="96897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07681" name="AutoShape 33"/>
          <p:cNvCxnSpPr>
            <a:cxnSpLocks noChangeShapeType="1"/>
            <a:stCxn id="76806" idx="4"/>
            <a:endCxn id="1307669" idx="3"/>
          </p:cNvCxnSpPr>
          <p:nvPr/>
        </p:nvCxnSpPr>
        <p:spPr bwMode="auto">
          <a:xfrm rot="5400000" flipH="1" flipV="1">
            <a:off x="3338513" y="2219324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904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autoUpdateAnimBg="0"/>
      <p:bldP spid="1307669" grpId="0" animBg="1"/>
      <p:bldP spid="1307670" grpId="0" animBg="1"/>
      <p:bldP spid="1307671" grpId="0" animBg="1"/>
      <p:bldP spid="1307672" grpId="0" animBg="1"/>
      <p:bldP spid="1307673" grpId="0" animBg="1"/>
      <p:bldP spid="13076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10785476" cy="4637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Solution 1 is incomplete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What happens if memory is corrupted?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Receiver has to do the check anyway!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Solution 2 is complete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Full functionality can be entirely implemented at application layer with no need for reliability from lower layers</a:t>
            </a:r>
          </a:p>
          <a:p>
            <a:pPr marL="0" indent="0">
              <a:buNone/>
            </a:pPr>
            <a:endParaRPr lang="en-US" i="1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i="1" dirty="0">
                <a:ea typeface="ＭＳ Ｐゴシック" charset="0"/>
                <a:cs typeface="Gill Sans Light"/>
              </a:rPr>
              <a:t>Is there any need to implement reliability at lower layers?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Well, it could be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886836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End-to-End Principle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158" y="1371600"/>
            <a:ext cx="98552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Gill Sans Light"/>
              </a:rPr>
              <a:t>Implementing complex functionality in the network: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- Doesn’</a:t>
            </a:r>
            <a:r>
              <a:rPr lang="en-US" altLang="ja-JP" dirty="0">
                <a:ea typeface="ＭＳ Ｐゴシック" charset="0"/>
                <a:cs typeface="Gill Sans Light"/>
              </a:rPr>
              <a:t>t always reduce host implementation complexity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- Does increase network complexity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- Probably imposes delay and overhead on all applications, even if they don’</a:t>
            </a:r>
            <a:r>
              <a:rPr lang="en-US" altLang="ja-JP" dirty="0">
                <a:ea typeface="ＭＳ Ｐゴシック" charset="0"/>
                <a:cs typeface="Gill Sans Light"/>
              </a:rPr>
              <a:t>t need functionality</a:t>
            </a:r>
          </a:p>
          <a:p>
            <a:endParaRPr lang="en-US" dirty="0">
              <a:ea typeface="ＭＳ Ｐゴシック" charset="0"/>
              <a:cs typeface="Gill Sans Light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Gill Sans Light"/>
              </a:rPr>
              <a:t>However, implementing in network can enhance performance in some cases</a:t>
            </a:r>
          </a:p>
          <a:p>
            <a:pPr lvl="1"/>
            <a:r>
              <a:rPr lang="en-US" sz="2400" dirty="0">
                <a:ea typeface="ＭＳ Ｐゴシック" charset="0"/>
                <a:cs typeface="Gill Sans Light"/>
              </a:rPr>
              <a:t>e.g., very </a:t>
            </a:r>
            <a:r>
              <a:rPr lang="en-US" sz="2400" dirty="0" err="1">
                <a:ea typeface="ＭＳ Ｐゴシック" charset="0"/>
                <a:cs typeface="Gill Sans Light"/>
              </a:rPr>
              <a:t>lossy</a:t>
            </a:r>
            <a:r>
              <a:rPr lang="en-US" sz="2400" dirty="0">
                <a:ea typeface="ＭＳ Ｐゴシック" charset="0"/>
                <a:cs typeface="Gill Sans Light"/>
              </a:rPr>
              <a:t> link</a:t>
            </a:r>
          </a:p>
          <a:p>
            <a:pPr lvl="1"/>
            <a:endParaRPr lang="en-US" sz="2400" dirty="0">
              <a:ea typeface="ＭＳ Ｐゴシック" charset="0"/>
              <a:cs typeface="Gill Sans Light"/>
            </a:endParaRPr>
          </a:p>
          <a:p>
            <a:endParaRPr lang="en-US" sz="2600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4476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Conservative Interpretation of E2E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9372600" cy="4572000"/>
          </a:xfrm>
        </p:spPr>
        <p:txBody>
          <a:bodyPr/>
          <a:lstStyle/>
          <a:p>
            <a:pPr algn="ctr"/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Don’</a:t>
            </a:r>
            <a:r>
              <a:rPr lang="en-US" altLang="ja-JP" dirty="0">
                <a:ea typeface="ＭＳ Ｐゴシック" charset="0"/>
                <a:cs typeface="Gill Sans Light"/>
              </a:rPr>
              <a:t>t implement a function at the lower levels of the system unless it can be completely implemented at this level</a:t>
            </a:r>
          </a:p>
          <a:p>
            <a:pPr algn="ctr"/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Or: Unless you can relieve the burden from hosts, don’</a:t>
            </a:r>
            <a:r>
              <a:rPr lang="en-US" altLang="ja-JP" dirty="0">
                <a:ea typeface="ＭＳ Ｐゴシック" charset="0"/>
                <a:cs typeface="Gill Sans Light"/>
              </a:rPr>
              <a:t>t bother</a:t>
            </a:r>
            <a:endParaRPr lang="en-US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075703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Moderate Interpretation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102108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Think twice before implementing functionality in the network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If hosts can implement functionality correctly, implement it in a lower layer only as a performance enhancement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But do so only if it does not impose burden on applications that do not require that functionality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Gill Sans Light"/>
              </a:rPr>
              <a:t>This is the interpretation we are using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475787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85FB-097E-A968-8FA8-813D3B3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dirty="0"/>
              <a:t>Case Study: Distributed Data Processing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04A14FCD-90F2-EA07-F8D5-3199A5FAB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31" y="1143000"/>
            <a:ext cx="6002338" cy="1895475"/>
          </a:xfrm>
          <a:prstGeom prst="rect">
            <a:avLst/>
          </a:prstGeom>
        </p:spPr>
      </p:pic>
      <p:pic>
        <p:nvPicPr>
          <p:cNvPr id="11" name="Picture 10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825B277B-7883-3EED-DCD1-ABBA126AA5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5181600" cy="26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852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Recall: Virtual Filesystem Switch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0"/>
            <a:ext cx="10439400" cy="2819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charset="-127"/>
              </a:rPr>
              <a:t>Virtual abstraction of file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Provides virtual superblocks, </a:t>
            </a:r>
            <a:r>
              <a:rPr lang="en-US" altLang="ko-KR" dirty="0" err="1">
                <a:ea typeface="굴림" charset="-127"/>
              </a:rPr>
              <a:t>inodes</a:t>
            </a:r>
            <a:r>
              <a:rPr lang="en-US" altLang="ko-KR" dirty="0">
                <a:ea typeface="굴림" charset="-127"/>
              </a:rPr>
              <a:t>, files, </a:t>
            </a:r>
            <a:r>
              <a:rPr lang="en-US" altLang="ko-KR" dirty="0" err="1">
                <a:ea typeface="굴림" charset="-127"/>
              </a:rPr>
              <a:t>etc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Compatible with a variety of local and remote file systems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ea typeface="굴림" charset="-127"/>
              </a:rPr>
              <a:t>VFS allows the same system call interface (the API) to be used for different types of file systems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The API is to the VFS interface, rather than any specific type of file system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5844" y="859830"/>
            <a:ext cx="5531957" cy="27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123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10566300" cy="8382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Autofit/>
          </a:bodyPr>
          <a:lstStyle/>
          <a:p>
            <a:pPr marL="546100" lvl="1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b="1" dirty="0"/>
              <a:t>How can I compute the number of different words in a set of files? 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" name="Google Shape;76;p17">
            <a:extLst>
              <a:ext uri="{FF2B5EF4-FFF2-40B4-BE49-F238E27FC236}">
                <a16:creationId xmlns:a16="http://schemas.microsoft.com/office/drawing/2014/main" id="{A7B1FA78-8C00-9A6C-18E9-95CE3ECF2072}"/>
              </a:ext>
            </a:extLst>
          </p:cNvPr>
          <p:cNvSpPr txBox="1">
            <a:spLocks/>
          </p:cNvSpPr>
          <p:nvPr/>
        </p:nvSpPr>
        <p:spPr bwMode="auto">
          <a:xfrm>
            <a:off x="685800" y="2556681"/>
            <a:ext cx="10566300" cy="4913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spcFirstLastPara="1" vert="horz" wrap="square" lIns="90475" tIns="44425" rIns="90475" bIns="4442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546100" lvl="1" indent="0" algn="ctr">
              <a:spcBef>
                <a:spcPts val="0"/>
              </a:spcBef>
              <a:spcAft>
                <a:spcPts val="0"/>
              </a:spcAft>
              <a:buSzPts val="2200"/>
              <a:buFontTx/>
              <a:buNone/>
            </a:pPr>
            <a:r>
              <a:rPr lang="en-US" kern="0" dirty="0"/>
              <a:t>Option 1: </a:t>
            </a:r>
            <a:r>
              <a:rPr lang="en-US" kern="0" dirty="0">
                <a:solidFill>
                  <a:schemeClr val="accent1"/>
                </a:solidFill>
              </a:rPr>
              <a:t>Iterate</a:t>
            </a:r>
            <a:r>
              <a:rPr lang="en-US" kern="0" dirty="0"/>
              <a:t> over the files one by one 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  <p:sp>
        <p:nvSpPr>
          <p:cNvPr id="3" name="Google Shape;76;p17">
            <a:extLst>
              <a:ext uri="{FF2B5EF4-FFF2-40B4-BE49-F238E27FC236}">
                <a16:creationId xmlns:a16="http://schemas.microsoft.com/office/drawing/2014/main" id="{829A9B34-CA67-20E1-1535-B6514D640B66}"/>
              </a:ext>
            </a:extLst>
          </p:cNvPr>
          <p:cNvSpPr txBox="1">
            <a:spLocks/>
          </p:cNvSpPr>
          <p:nvPr/>
        </p:nvSpPr>
        <p:spPr bwMode="auto">
          <a:xfrm>
            <a:off x="685800" y="3456296"/>
            <a:ext cx="11353800" cy="4913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spcFirstLastPara="1" vert="horz" wrap="square" lIns="90475" tIns="44425" rIns="90475" bIns="4442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546100" lvl="1" indent="0" algn="ctr">
              <a:spcBef>
                <a:spcPts val="0"/>
              </a:spcBef>
              <a:spcAft>
                <a:spcPts val="0"/>
              </a:spcAft>
              <a:buSzPts val="2200"/>
              <a:buFontTx/>
              <a:buNone/>
            </a:pPr>
            <a:r>
              <a:rPr lang="en-US" kern="0" dirty="0"/>
              <a:t>Option 2: Spawn one </a:t>
            </a:r>
            <a:r>
              <a:rPr lang="en-US" kern="0" dirty="0">
                <a:solidFill>
                  <a:schemeClr val="accent1"/>
                </a:solidFill>
              </a:rPr>
              <a:t>thread per file</a:t>
            </a:r>
            <a:r>
              <a:rPr lang="en-US" kern="0" dirty="0"/>
              <a:t>, merge at the end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316D1FF2-DB3A-D43F-DD98-D67520258765}"/>
              </a:ext>
            </a:extLst>
          </p:cNvPr>
          <p:cNvSpPr txBox="1">
            <a:spLocks/>
          </p:cNvSpPr>
          <p:nvPr/>
        </p:nvSpPr>
        <p:spPr bwMode="auto">
          <a:xfrm>
            <a:off x="685800" y="4467368"/>
            <a:ext cx="11353800" cy="4913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spcFirstLastPara="1" vert="horz" wrap="square" lIns="90475" tIns="44425" rIns="90475" bIns="4442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546100" lvl="1" indent="0" algn="ctr">
              <a:spcBef>
                <a:spcPts val="0"/>
              </a:spcBef>
              <a:spcAft>
                <a:spcPts val="0"/>
              </a:spcAft>
              <a:buSzPts val="2200"/>
              <a:buFontTx/>
              <a:buNone/>
            </a:pPr>
            <a:r>
              <a:rPr lang="en-US" kern="0" dirty="0"/>
              <a:t>Option 3: Spawn one </a:t>
            </a:r>
            <a:r>
              <a:rPr lang="en-US" kern="0" dirty="0">
                <a:solidFill>
                  <a:schemeClr val="accent1"/>
                </a:solidFill>
              </a:rPr>
              <a:t>thread per file-chunk</a:t>
            </a:r>
            <a:r>
              <a:rPr lang="en-US" kern="0" dirty="0"/>
              <a:t>, </a:t>
            </a:r>
          </a:p>
          <a:p>
            <a:pPr marL="546100" lvl="1" indent="0" algn="ctr">
              <a:spcBef>
                <a:spcPts val="0"/>
              </a:spcBef>
              <a:spcAft>
                <a:spcPts val="0"/>
              </a:spcAft>
              <a:buSzPts val="2200"/>
              <a:buFontTx/>
              <a:buNone/>
            </a:pPr>
            <a:r>
              <a:rPr lang="en-US" kern="0" dirty="0"/>
              <a:t>merge at the end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  <p:sp>
        <p:nvSpPr>
          <p:cNvPr id="5" name="Google Shape;76;p17">
            <a:extLst>
              <a:ext uri="{FF2B5EF4-FFF2-40B4-BE49-F238E27FC236}">
                <a16:creationId xmlns:a16="http://schemas.microsoft.com/office/drawing/2014/main" id="{F49B0BBF-5595-74CF-ADD7-F3EEB240E6D8}"/>
              </a:ext>
            </a:extLst>
          </p:cNvPr>
          <p:cNvSpPr txBox="1">
            <a:spLocks/>
          </p:cNvSpPr>
          <p:nvPr/>
        </p:nvSpPr>
        <p:spPr bwMode="auto">
          <a:xfrm>
            <a:off x="533400" y="5715000"/>
            <a:ext cx="11353800" cy="4913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spcFirstLastPara="1" vert="horz" wrap="square" lIns="90475" tIns="44425" rIns="90475" bIns="4442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546100" lvl="1" indent="0" algn="ctr">
              <a:spcBef>
                <a:spcPts val="0"/>
              </a:spcBef>
              <a:spcAft>
                <a:spcPts val="0"/>
              </a:spcAft>
              <a:buSzPts val="2200"/>
              <a:buFontTx/>
              <a:buNone/>
            </a:pPr>
            <a:r>
              <a:rPr lang="en-US" kern="0" dirty="0"/>
              <a:t>Option 4: Spawn </a:t>
            </a:r>
            <a:r>
              <a:rPr lang="en-US" kern="0" dirty="0">
                <a:solidFill>
                  <a:schemeClr val="accent1"/>
                </a:solidFill>
              </a:rPr>
              <a:t>one thread per file-chunk on many machines</a:t>
            </a:r>
            <a:r>
              <a:rPr lang="en-US" kern="0" dirty="0"/>
              <a:t>, merge at the end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105526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317C-6955-B576-FB9C-25511A0A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Word Count</a:t>
            </a:r>
          </a:p>
        </p:txBody>
      </p:sp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BC448669-7D24-C8B0-FAF7-C59035ACE6CB}"/>
              </a:ext>
            </a:extLst>
          </p:cNvPr>
          <p:cNvSpPr txBox="1">
            <a:spLocks/>
          </p:cNvSpPr>
          <p:nvPr/>
        </p:nvSpPr>
        <p:spPr bwMode="auto">
          <a:xfrm>
            <a:off x="812800" y="1219200"/>
            <a:ext cx="10566300" cy="4800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spcFirstLastPara="1" vert="horz" wrap="square" lIns="90475" tIns="44425" rIns="90475" bIns="4442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76200" indent="0" algn="ctr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kern="0" dirty="0">
                <a:solidFill>
                  <a:schemeClr val="accent1"/>
                </a:solidFill>
              </a:rPr>
              <a:t>Pros</a:t>
            </a:r>
          </a:p>
          <a:p>
            <a:pPr marL="76200" indent="0" algn="ctr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kern="0" dirty="0"/>
              <a:t>Can scale almost infinitely. Not bound by processing power of a single machine. Many cheap machines usually cheaper than one big one</a:t>
            </a:r>
          </a:p>
          <a:p>
            <a:pPr marL="76200" indent="0" algn="ctr"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 lang="en-US" kern="0" dirty="0"/>
          </a:p>
          <a:p>
            <a:pPr marL="76200" indent="0" algn="ctr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kern="0" dirty="0">
                <a:solidFill>
                  <a:schemeClr val="accent1"/>
                </a:solidFill>
              </a:rPr>
              <a:t>Cons</a:t>
            </a:r>
          </a:p>
          <a:p>
            <a:pPr marL="76200" indent="0" algn="ctr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kern="0" dirty="0"/>
              <a:t>Building distributed application is really hard. </a:t>
            </a:r>
            <a:br>
              <a:rPr lang="en-US" kern="0" dirty="0"/>
            </a:br>
            <a:r>
              <a:rPr lang="en-US" kern="0" dirty="0"/>
              <a:t>Must deal with networking/RPC</a:t>
            </a:r>
            <a:br>
              <a:rPr lang="en-US" kern="0" dirty="0"/>
            </a:br>
            <a:r>
              <a:rPr lang="en-US" kern="0" dirty="0"/>
              <a:t>Must tolerate partial failures</a:t>
            </a:r>
          </a:p>
          <a:p>
            <a:pPr marL="76200" indent="0" algn="ctr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kern="0" dirty="0"/>
              <a:t>Must deal with distributed scheduling. 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66825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Distributed Data Processing Goal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812850" y="1143000"/>
            <a:ext cx="10566300" cy="50292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rmAutofit/>
          </a:bodyPr>
          <a:lstStyle/>
          <a:p>
            <a:pPr marL="76200" lvl="0" indent="0" algn="ctr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Come up with a model for breaking large computations into smaller tasks, then build a framework that distributes those tasks to workers in a cluster</a:t>
            </a:r>
          </a:p>
          <a:p>
            <a:pPr marL="76200" lvl="0" indent="0" algn="ctr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ctr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Emphasis on simplicity! Non-experts should be able to use the framework.</a:t>
            </a:r>
          </a:p>
          <a:p>
            <a:pPr marL="76200" lvl="0" indent="0" algn="ctr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ctr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Introduce </a:t>
            </a:r>
            <a:r>
              <a:rPr lang="en-US" dirty="0">
                <a:solidFill>
                  <a:schemeClr val="accent1"/>
                </a:solidFill>
              </a:rPr>
              <a:t>MapReduce (Hadoop open-source version)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170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/ History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812800" y="1600200"/>
            <a:ext cx="10566300" cy="44196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rmAutofit/>
          </a:bodyPr>
          <a:lstStyle/>
          <a:p>
            <a:pPr marL="76200" lvl="0" indent="0" algn="ctr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MapReduce developed by Google; paper published in 2004</a:t>
            </a:r>
            <a:endParaRPr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Google had large amounts of raw data:</a:t>
            </a:r>
            <a:endParaRPr dirty="0"/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Crawled web pages</a:t>
            </a:r>
            <a:endParaRPr dirty="0"/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Server logs</a:t>
            </a:r>
            <a:endParaRPr dirty="0"/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Search data</a:t>
            </a:r>
            <a:endParaRPr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Needed to be able to analyze that data to construct search indices, analyze website popularity,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0279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/ History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10566300" cy="46482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rm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Large amounts of clusters of commodity machines</a:t>
            </a:r>
            <a:endParaRPr dirty="0"/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Commodity: an “off-the-shelf” machine, </a:t>
            </a:r>
            <a:r>
              <a:rPr lang="en-US" dirty="0" err="1"/>
              <a:t>ie</a:t>
            </a:r>
            <a:r>
              <a:rPr lang="en-US" dirty="0"/>
              <a:t>. hardware not custom-built for Google</a:t>
            </a:r>
            <a:endParaRPr dirty="0"/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Wanted to distribute workload to all these machines</a:t>
            </a:r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endParaRPr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Many “one-off” solutions for parallelizing workload</a:t>
            </a:r>
            <a:endParaRPr dirty="0"/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Hard to maintain</a:t>
            </a:r>
            <a:endParaRPr dirty="0"/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Hard to get right</a:t>
            </a:r>
            <a:endParaRPr dirty="0"/>
          </a:p>
          <a:p>
            <a:pPr marL="914400" lvl="1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dirty="0"/>
              <a:t>Time-consuming to implement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3939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6F59-5762-2075-37EF-1381CA76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Map/Reduce Programming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558B2-BB59-5095-5570-13054BF598F9}"/>
              </a:ext>
            </a:extLst>
          </p:cNvPr>
          <p:cNvSpPr/>
          <p:nvPr/>
        </p:nvSpPr>
        <p:spPr bwMode="auto">
          <a:xfrm>
            <a:off x="4127500" y="1333500"/>
            <a:ext cx="3937000" cy="1828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760EF-0A98-B29A-01B3-AB5F7A8B3B49}"/>
              </a:ext>
            </a:extLst>
          </p:cNvPr>
          <p:cNvSpPr txBox="1"/>
          <p:nvPr/>
        </p:nvSpPr>
        <p:spPr>
          <a:xfrm>
            <a:off x="2925739" y="3581400"/>
            <a:ext cx="6340522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+mn-lt"/>
              </a:rPr>
              <a:t>map: (k1,v1) → list(k2,v2)</a:t>
            </a:r>
          </a:p>
          <a:p>
            <a:pPr marL="76200" lvl="0" algn="ctr" rtl="0">
              <a:spcBef>
                <a:spcPts val="720"/>
              </a:spcBef>
              <a:spcAft>
                <a:spcPts val="0"/>
              </a:spcAft>
              <a:buSzPts val="2400"/>
            </a:pPr>
            <a:r>
              <a:rPr lang="en-US" sz="2400" dirty="0">
                <a:latin typeface="+mn-lt"/>
              </a:rPr>
              <a:t>Takes an input key-value pair</a:t>
            </a:r>
          </a:p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>
                <a:latin typeface="+mn-lt"/>
              </a:rPr>
              <a:t>Outputs a list of key-value pairs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555E6-0C9D-7153-96D5-600A1C101EF2}"/>
              </a:ext>
            </a:extLst>
          </p:cNvPr>
          <p:cNvSpPr txBox="1"/>
          <p:nvPr/>
        </p:nvSpPr>
        <p:spPr>
          <a:xfrm>
            <a:off x="2133600" y="5105400"/>
            <a:ext cx="830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Map: (k1,v1) -&gt; (k1 + 1, v1 + 1)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C3834-D0F0-1C66-6343-1B0B5278D02D}"/>
              </a:ext>
            </a:extLst>
          </p:cNvPr>
          <p:cNvSpPr txBox="1"/>
          <p:nvPr/>
        </p:nvSpPr>
        <p:spPr>
          <a:xfrm>
            <a:off x="2137012" y="5800968"/>
            <a:ext cx="830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Map: (k1,v1) -&gt; (v1, k1)</a:t>
            </a:r>
          </a:p>
        </p:txBody>
      </p:sp>
    </p:spTree>
    <p:extLst>
      <p:ext uri="{BB962C8B-B14F-4D97-AF65-F5344CB8AC3E}">
        <p14:creationId xmlns:p14="http://schemas.microsoft.com/office/powerpoint/2010/main" val="3585595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6F59-5762-2075-37EF-1381CA76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Map/Reduce Programming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29DD02-818B-8679-7A82-F79BCA351A74}"/>
              </a:ext>
            </a:extLst>
          </p:cNvPr>
          <p:cNvSpPr/>
          <p:nvPr/>
        </p:nvSpPr>
        <p:spPr bwMode="auto">
          <a:xfrm>
            <a:off x="4127500" y="1066800"/>
            <a:ext cx="3937000" cy="1828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Reduce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243D1-471A-CB7E-0283-E4B5B7B47952}"/>
              </a:ext>
            </a:extLst>
          </p:cNvPr>
          <p:cNvSpPr txBox="1"/>
          <p:nvPr/>
        </p:nvSpPr>
        <p:spPr>
          <a:xfrm>
            <a:off x="1422400" y="3352800"/>
            <a:ext cx="9347200" cy="165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+mn-lt"/>
              </a:rPr>
              <a:t>reduce: (k2,list(v2)) → list(v2)</a:t>
            </a:r>
          </a:p>
          <a:p>
            <a:pPr marL="76200" lvl="0" algn="ctr" rtl="0">
              <a:spcBef>
                <a:spcPts val="720"/>
              </a:spcBef>
              <a:spcAft>
                <a:spcPts val="0"/>
              </a:spcAft>
              <a:buSzPts val="2400"/>
            </a:pPr>
            <a:r>
              <a:rPr lang="en-US" sz="2400" dirty="0">
                <a:latin typeface="+mn-lt"/>
              </a:rPr>
              <a:t>Takes in a key and a list of all values corresponding to that key</a:t>
            </a:r>
          </a:p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>
                <a:latin typeface="+mn-lt"/>
              </a:rPr>
              <a:t>Produces a list of output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F736-843C-A7FC-D8E6-1902625997DA}"/>
              </a:ext>
            </a:extLst>
          </p:cNvPr>
          <p:cNvSpPr txBox="1"/>
          <p:nvPr/>
        </p:nvSpPr>
        <p:spPr>
          <a:xfrm>
            <a:off x="1219200" y="5238596"/>
            <a:ext cx="934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reduce: (k2, list(v2) -&gt; [sum(list(v2))]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F1121-3695-E3A2-AB29-83A3941C041B}"/>
              </a:ext>
            </a:extLst>
          </p:cNvPr>
          <p:cNvSpPr txBox="1"/>
          <p:nvPr/>
        </p:nvSpPr>
        <p:spPr>
          <a:xfrm>
            <a:off x="1219200" y="5791200"/>
            <a:ext cx="934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reduce: (k2, list(v2) -&gt; [fold(0,+,(list(v2))]</a:t>
            </a:r>
          </a:p>
        </p:txBody>
      </p:sp>
    </p:spTree>
    <p:extLst>
      <p:ext uri="{BB962C8B-B14F-4D97-AF65-F5344CB8AC3E}">
        <p14:creationId xmlns:p14="http://schemas.microsoft.com/office/powerpoint/2010/main" val="175362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1DC2-4B70-F99C-FFAA-68F27A37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Word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FE7D-6296-815B-827D-24C3775E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can we implement word count </a:t>
            </a:r>
          </a:p>
          <a:p>
            <a:pPr marL="0" indent="0" algn="ctr">
              <a:buNone/>
            </a:pPr>
            <a:r>
              <a:rPr lang="en-US" dirty="0"/>
              <a:t>using only map and reduce?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Three steps: </a:t>
            </a:r>
          </a:p>
          <a:p>
            <a:pPr marL="0" indent="0" algn="ctr">
              <a:buNone/>
            </a:pPr>
            <a:endParaRPr lang="en-US" dirty="0"/>
          </a:p>
          <a:p>
            <a:pPr marL="457200" indent="-457200" algn="ctr">
              <a:buAutoNum type="arabicParenR"/>
            </a:pPr>
            <a:r>
              <a:rPr lang="en-US" dirty="0"/>
              <a:t>convert files into pairs of (</a:t>
            </a:r>
            <a:r>
              <a:rPr lang="en-US" dirty="0" err="1"/>
              <a:t>key,value</a:t>
            </a:r>
            <a:r>
              <a:rPr lang="en-US" dirty="0"/>
              <a:t>)</a:t>
            </a:r>
          </a:p>
          <a:p>
            <a:pPr marL="457200" indent="-457200" algn="ctr">
              <a:buAutoNum type="arabicParenR"/>
            </a:pPr>
            <a:r>
              <a:rPr lang="en-US" dirty="0"/>
              <a:t>Define a map function. Apply to all files</a:t>
            </a:r>
          </a:p>
          <a:p>
            <a:pPr marL="457200" indent="-457200" algn="ctr">
              <a:buAutoNum type="arabicParenR"/>
            </a:pPr>
            <a:r>
              <a:rPr lang="en-US" dirty="0"/>
              <a:t>Shuffle! All elements with same key </a:t>
            </a:r>
            <a:br>
              <a:rPr lang="en-US" dirty="0"/>
            </a:br>
            <a:r>
              <a:rPr lang="en-US" dirty="0"/>
              <a:t>go to same reduce</a:t>
            </a:r>
          </a:p>
          <a:p>
            <a:pPr marL="457200" indent="-457200" algn="ctr">
              <a:buAutoNum type="arabicParenR"/>
            </a:pPr>
            <a:r>
              <a:rPr lang="en-US" dirty="0"/>
              <a:t>Define a reduce function. Apply to result of the map function.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670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5937-D99A-A03C-1954-D6FB9F9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ft view of Map Reduce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E86C9F-AC1C-9603-1A6D-785EB6A44D9B}"/>
              </a:ext>
            </a:extLst>
          </p:cNvPr>
          <p:cNvSpPr/>
          <p:nvPr/>
        </p:nvSpPr>
        <p:spPr bwMode="auto">
          <a:xfrm>
            <a:off x="3048000" y="13716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70F1E1-9CB6-34A4-0D7E-546F4C76F3BB}"/>
              </a:ext>
            </a:extLst>
          </p:cNvPr>
          <p:cNvSpPr/>
          <p:nvPr/>
        </p:nvSpPr>
        <p:spPr bwMode="auto">
          <a:xfrm>
            <a:off x="3048000" y="22098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F4437-62AD-8F68-D300-5622193074AD}"/>
              </a:ext>
            </a:extLst>
          </p:cNvPr>
          <p:cNvSpPr/>
          <p:nvPr/>
        </p:nvSpPr>
        <p:spPr bwMode="auto">
          <a:xfrm>
            <a:off x="3021842" y="30480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DB9B5-559D-2E0F-05E0-562308D43110}"/>
              </a:ext>
            </a:extLst>
          </p:cNvPr>
          <p:cNvSpPr/>
          <p:nvPr/>
        </p:nvSpPr>
        <p:spPr bwMode="auto">
          <a:xfrm>
            <a:off x="3021842" y="38862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789C4D-E2C0-8352-4942-52108A5D94B9}"/>
              </a:ext>
            </a:extLst>
          </p:cNvPr>
          <p:cNvSpPr/>
          <p:nvPr/>
        </p:nvSpPr>
        <p:spPr bwMode="auto">
          <a:xfrm>
            <a:off x="3018430" y="47244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2188D0-29B3-45FD-9148-7F5182121984}"/>
              </a:ext>
            </a:extLst>
          </p:cNvPr>
          <p:cNvSpPr/>
          <p:nvPr/>
        </p:nvSpPr>
        <p:spPr bwMode="auto">
          <a:xfrm>
            <a:off x="7315200" y="3023548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Reduce</a:t>
            </a:r>
          </a:p>
        </p:txBody>
      </p:sp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D2193862-5F41-C03A-274B-433100CC961A}"/>
              </a:ext>
            </a:extLst>
          </p:cNvPr>
          <p:cNvSpPr/>
          <p:nvPr/>
        </p:nvSpPr>
        <p:spPr bwMode="auto">
          <a:xfrm>
            <a:off x="1524000" y="1485900"/>
            <a:ext cx="1371600" cy="1219200"/>
          </a:xfrm>
          <a:prstGeom prst="flowChartPunchedTap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File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37712D9F-4184-9605-8F6A-D8AAF9C2A1CE}"/>
              </a:ext>
            </a:extLst>
          </p:cNvPr>
          <p:cNvSpPr/>
          <p:nvPr/>
        </p:nvSpPr>
        <p:spPr bwMode="auto">
          <a:xfrm>
            <a:off x="1524000" y="3200400"/>
            <a:ext cx="1371600" cy="1219200"/>
          </a:xfrm>
          <a:prstGeom prst="flowChartPunchedTap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File</a:t>
            </a:r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102C21AF-1092-CF2D-9409-D29C5249532A}"/>
              </a:ext>
            </a:extLst>
          </p:cNvPr>
          <p:cNvSpPr/>
          <p:nvPr/>
        </p:nvSpPr>
        <p:spPr bwMode="auto">
          <a:xfrm>
            <a:off x="1500496" y="4750558"/>
            <a:ext cx="1371600" cy="1219200"/>
          </a:xfrm>
          <a:prstGeom prst="flowChartPunchedTap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B10F3D-7247-53B5-F4FB-9B9567C12576}"/>
              </a:ext>
            </a:extLst>
          </p:cNvPr>
          <p:cNvCxnSpPr>
            <a:stCxn id="4" idx="3"/>
            <a:endCxn id="9" idx="1"/>
          </p:cNvCxnSpPr>
          <p:nvPr/>
        </p:nvCxnSpPr>
        <p:spPr bwMode="auto">
          <a:xfrm>
            <a:off x="6007100" y="1714500"/>
            <a:ext cx="1308100" cy="16519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78EE5B-589F-2461-1360-0988A0D3F9C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 bwMode="auto">
          <a:xfrm>
            <a:off x="6007100" y="2552700"/>
            <a:ext cx="1308100" cy="8137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D9450C-DE62-05E1-C3A4-B879BC8496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5980942" y="3366448"/>
            <a:ext cx="1334258" cy="2445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051AC6-2ACB-16BA-4BF2-22F1CC8BDFE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 flipV="1">
            <a:off x="5980942" y="3366448"/>
            <a:ext cx="1334258" cy="86265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42AADF-DE07-E703-C1EA-4568C632246C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5977530" y="3467101"/>
            <a:ext cx="1261470" cy="160019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2CBE76-3D05-5BC2-1F1B-CBDA97A15BD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81124" y="3366448"/>
            <a:ext cx="1377476" cy="122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123375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5937-D99A-A03C-1954-D6FB9F9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ft view of Map Reduce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E86C9F-AC1C-9603-1A6D-785EB6A44D9B}"/>
              </a:ext>
            </a:extLst>
          </p:cNvPr>
          <p:cNvSpPr/>
          <p:nvPr/>
        </p:nvSpPr>
        <p:spPr bwMode="auto">
          <a:xfrm>
            <a:off x="2209800" y="16002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70F1E1-9CB6-34A4-0D7E-546F4C76F3BB}"/>
              </a:ext>
            </a:extLst>
          </p:cNvPr>
          <p:cNvSpPr/>
          <p:nvPr/>
        </p:nvSpPr>
        <p:spPr bwMode="auto">
          <a:xfrm>
            <a:off x="2209800" y="24384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F4437-62AD-8F68-D300-5622193074AD}"/>
              </a:ext>
            </a:extLst>
          </p:cNvPr>
          <p:cNvSpPr/>
          <p:nvPr/>
        </p:nvSpPr>
        <p:spPr bwMode="auto">
          <a:xfrm>
            <a:off x="2183642" y="32766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DB9B5-559D-2E0F-05E0-562308D43110}"/>
              </a:ext>
            </a:extLst>
          </p:cNvPr>
          <p:cNvSpPr/>
          <p:nvPr/>
        </p:nvSpPr>
        <p:spPr bwMode="auto">
          <a:xfrm>
            <a:off x="2183642" y="41148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789C4D-E2C0-8352-4942-52108A5D94B9}"/>
              </a:ext>
            </a:extLst>
          </p:cNvPr>
          <p:cNvSpPr/>
          <p:nvPr/>
        </p:nvSpPr>
        <p:spPr bwMode="auto">
          <a:xfrm>
            <a:off x="2180230" y="4953000"/>
            <a:ext cx="2959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2188D0-29B3-45FD-9148-7F5182121984}"/>
              </a:ext>
            </a:extLst>
          </p:cNvPr>
          <p:cNvSpPr/>
          <p:nvPr/>
        </p:nvSpPr>
        <p:spPr bwMode="auto">
          <a:xfrm>
            <a:off x="5943600" y="1981200"/>
            <a:ext cx="19050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Reduce</a:t>
            </a:r>
          </a:p>
        </p:txBody>
      </p:sp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D2193862-5F41-C03A-274B-433100CC961A}"/>
              </a:ext>
            </a:extLst>
          </p:cNvPr>
          <p:cNvSpPr/>
          <p:nvPr/>
        </p:nvSpPr>
        <p:spPr bwMode="auto">
          <a:xfrm>
            <a:off x="685800" y="1714500"/>
            <a:ext cx="1371600" cy="1219200"/>
          </a:xfrm>
          <a:prstGeom prst="flowChartPunchedTap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File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37712D9F-4184-9605-8F6A-D8AAF9C2A1CE}"/>
              </a:ext>
            </a:extLst>
          </p:cNvPr>
          <p:cNvSpPr/>
          <p:nvPr/>
        </p:nvSpPr>
        <p:spPr bwMode="auto">
          <a:xfrm>
            <a:off x="685800" y="3429000"/>
            <a:ext cx="1371600" cy="1219200"/>
          </a:xfrm>
          <a:prstGeom prst="flowChartPunchedTap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File</a:t>
            </a:r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102C21AF-1092-CF2D-9409-D29C5249532A}"/>
              </a:ext>
            </a:extLst>
          </p:cNvPr>
          <p:cNvSpPr/>
          <p:nvPr/>
        </p:nvSpPr>
        <p:spPr bwMode="auto">
          <a:xfrm>
            <a:off x="662296" y="4979158"/>
            <a:ext cx="1371600" cy="1219200"/>
          </a:xfrm>
          <a:prstGeom prst="flowChartPunchedTap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B10F3D-7247-53B5-F4FB-9B9567C1257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 bwMode="auto">
          <a:xfrm>
            <a:off x="5168900" y="1943100"/>
            <a:ext cx="77470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78EE5B-589F-2461-1360-0988A0D3F9C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 bwMode="auto">
          <a:xfrm flipV="1">
            <a:off x="5168900" y="2324100"/>
            <a:ext cx="774700" cy="4572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D9450C-DE62-05E1-C3A4-B879BC84964A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 bwMode="auto">
          <a:xfrm>
            <a:off x="5142742" y="3619500"/>
            <a:ext cx="800858" cy="29428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051AC6-2ACB-16BA-4BF2-22F1CC8BDFEC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 bwMode="auto">
          <a:xfrm flipV="1">
            <a:off x="5142742" y="3913780"/>
            <a:ext cx="800858" cy="54392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42AADF-DE07-E703-C1EA-4568C632246C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 bwMode="auto">
          <a:xfrm flipV="1">
            <a:off x="5139330" y="3913780"/>
            <a:ext cx="804270" cy="138212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2CBE76-3D05-5BC2-1F1B-CBDA97A15BDB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 bwMode="auto">
          <a:xfrm>
            <a:off x="7848600" y="2324100"/>
            <a:ext cx="774700" cy="6858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F195-FA88-5971-8715-759F4835916E}"/>
              </a:ext>
            </a:extLst>
          </p:cNvPr>
          <p:cNvSpPr/>
          <p:nvPr/>
        </p:nvSpPr>
        <p:spPr bwMode="auto">
          <a:xfrm>
            <a:off x="5943600" y="3570880"/>
            <a:ext cx="19050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625934-8C6E-7D09-02E3-B1369E90A928}"/>
              </a:ext>
            </a:extLst>
          </p:cNvPr>
          <p:cNvSpPr/>
          <p:nvPr/>
        </p:nvSpPr>
        <p:spPr bwMode="auto">
          <a:xfrm>
            <a:off x="8623300" y="2667000"/>
            <a:ext cx="1816100" cy="685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5007A-C630-297F-4724-5E9AED20B6E4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 bwMode="auto">
          <a:xfrm flipV="1">
            <a:off x="7848600" y="3009900"/>
            <a:ext cx="774700" cy="90388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EE44DE-0306-6F93-6F96-2B2EB74D958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39400" y="3009900"/>
            <a:ext cx="1377476" cy="122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52683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02C3-6C4F-4727-AC6A-11F4440D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Linux mounting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5CA47B-1C0C-4D0B-B514-59C170AE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42" y="762000"/>
            <a:ext cx="9047210" cy="5094800"/>
          </a:xfrm>
        </p:spPr>
      </p:pic>
    </p:spTree>
    <p:extLst>
      <p:ext uri="{BB962C8B-B14F-4D97-AF65-F5344CB8AC3E}">
        <p14:creationId xmlns:p14="http://schemas.microsoft.com/office/powerpoint/2010/main" val="95886562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 Count Map Reduce</a:t>
            </a:r>
            <a:endParaRPr dirty="0"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/>
          <p:nvPr/>
        </p:nvSpPr>
        <p:spPr>
          <a:xfrm>
            <a:off x="1320800" y="1058550"/>
            <a:ext cx="10796400" cy="50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WC. Step 1: to (Key, Value)</a:t>
            </a:r>
            <a:endParaRPr dirty="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/>
          <p:nvPr/>
        </p:nvSpPr>
        <p:spPr>
          <a:xfrm>
            <a:off x="3616450" y="1066800"/>
            <a:ext cx="8500500" cy="50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7"/>
          <p:cNvSpPr/>
          <p:nvPr/>
        </p:nvSpPr>
        <p:spPr>
          <a:xfrm>
            <a:off x="3243250" y="1687825"/>
            <a:ext cx="469200" cy="68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3456550" y="3223675"/>
            <a:ext cx="159900" cy="68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5CA2D-E05A-DCDD-1EB2-9B4E86178822}"/>
              </a:ext>
            </a:extLst>
          </p:cNvPr>
          <p:cNvSpPr txBox="1"/>
          <p:nvPr/>
        </p:nvSpPr>
        <p:spPr>
          <a:xfrm>
            <a:off x="4085650" y="2133600"/>
            <a:ext cx="739140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+mn-lt"/>
              </a:rPr>
              <a:t>Transform file into: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(File Name, List of words)</a:t>
            </a:r>
          </a:p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endParaRPr lang="en-US" sz="2400" dirty="0">
              <a:latin typeface="+mn-lt"/>
            </a:endParaRPr>
          </a:p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+mn-lt"/>
              </a:rPr>
              <a:t>Map function takes (Key, List) and maps it to List (Key, Value).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5483100" y="901350"/>
            <a:ext cx="6708900" cy="50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315925" y="3884950"/>
            <a:ext cx="437400" cy="111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242CC-2995-34BA-A43F-E997D6DC2A4B}"/>
              </a:ext>
            </a:extLst>
          </p:cNvPr>
          <p:cNvSpPr txBox="1"/>
          <p:nvPr/>
        </p:nvSpPr>
        <p:spPr>
          <a:xfrm>
            <a:off x="6096000" y="2133600"/>
            <a:ext cx="53810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+mn-lt"/>
              </a:rPr>
              <a:t>Map function: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Associate each word with an associated count!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6" name="Google Shape;138;p27">
            <a:extLst>
              <a:ext uri="{FF2B5EF4-FFF2-40B4-BE49-F238E27FC236}">
                <a16:creationId xmlns:a16="http://schemas.microsoft.com/office/drawing/2014/main" id="{3B0C63A3-9F0C-CCBE-842B-2A407DC653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WC. Step 2: Map Function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5483025" y="901350"/>
            <a:ext cx="6708900" cy="50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315925" y="3884950"/>
            <a:ext cx="437400" cy="111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8;p27">
            <a:extLst>
              <a:ext uri="{FF2B5EF4-FFF2-40B4-BE49-F238E27FC236}">
                <a16:creationId xmlns:a16="http://schemas.microsoft.com/office/drawing/2014/main" id="{3B0C63A3-9F0C-CCBE-842B-2A407DC653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WC. Step 2: Map Function</a:t>
            </a:r>
            <a:endParaRPr dirty="0"/>
          </a:p>
        </p:txBody>
      </p:sp>
      <p:pic>
        <p:nvPicPr>
          <p:cNvPr id="2" name="Google Shape;125;p25">
            <a:extLst>
              <a:ext uri="{FF2B5EF4-FFF2-40B4-BE49-F238E27FC236}">
                <a16:creationId xmlns:a16="http://schemas.microsoft.com/office/drawing/2014/main" id="{4F0146B3-1FE5-0D7F-AD02-949D15157B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112" y="2251046"/>
            <a:ext cx="5074525" cy="36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573741-3FB5-9FED-DAB9-3BEE2CA70929}"/>
              </a:ext>
            </a:extLst>
          </p:cNvPr>
          <p:cNvSpPr/>
          <p:nvPr/>
        </p:nvSpPr>
        <p:spPr bwMode="auto">
          <a:xfrm>
            <a:off x="5638800" y="3913809"/>
            <a:ext cx="5829075" cy="259080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379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/>
          <p:nvPr/>
        </p:nvSpPr>
        <p:spPr>
          <a:xfrm>
            <a:off x="8330700" y="1453858"/>
            <a:ext cx="3861300" cy="50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8;p27">
            <a:extLst>
              <a:ext uri="{FF2B5EF4-FFF2-40B4-BE49-F238E27FC236}">
                <a16:creationId xmlns:a16="http://schemas.microsoft.com/office/drawing/2014/main" id="{F9ADE617-6C32-921F-63AA-9B683A50F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WC. Step 3: Let’s do the shuffle!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DC2DA-CC82-874B-0401-EF3591E28E7E}"/>
              </a:ext>
            </a:extLst>
          </p:cNvPr>
          <p:cNvSpPr txBox="1"/>
          <p:nvPr/>
        </p:nvSpPr>
        <p:spPr>
          <a:xfrm>
            <a:off x="6096000" y="4495800"/>
            <a:ext cx="5381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+mn-lt"/>
              </a:rPr>
              <a:t>Aggregate intermediate results by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A63D1-D2AC-195F-2DD9-3096BBE97A7F}"/>
              </a:ext>
            </a:extLst>
          </p:cNvPr>
          <p:cNvSpPr txBox="1"/>
          <p:nvPr/>
        </p:nvSpPr>
        <p:spPr>
          <a:xfrm>
            <a:off x="6142001" y="5665651"/>
            <a:ext cx="5381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>
                <a:latin typeface="+mn-lt"/>
              </a:rPr>
              <a:t>What should be the reduce function?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/>
          <p:nvPr/>
        </p:nvSpPr>
        <p:spPr>
          <a:xfrm>
            <a:off x="10399875" y="901350"/>
            <a:ext cx="1792200" cy="50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8;p27">
            <a:extLst>
              <a:ext uri="{FF2B5EF4-FFF2-40B4-BE49-F238E27FC236}">
                <a16:creationId xmlns:a16="http://schemas.microsoft.com/office/drawing/2014/main" id="{7EB4D5B5-EAC1-7F98-0DB8-8D51D79BB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WC. Step 4: Reduce</a:t>
            </a:r>
            <a:endParaRPr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812800" y="914400"/>
            <a:ext cx="10566300" cy="51054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rm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/>
          <p:nvPr/>
        </p:nvSpPr>
        <p:spPr>
          <a:xfrm>
            <a:off x="10399875" y="901350"/>
            <a:ext cx="1792200" cy="50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8;p27">
            <a:extLst>
              <a:ext uri="{FF2B5EF4-FFF2-40B4-BE49-F238E27FC236}">
                <a16:creationId xmlns:a16="http://schemas.microsoft.com/office/drawing/2014/main" id="{7EB4D5B5-EAC1-7F98-0DB8-8D51D79BB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WC. Step 4: Reduce</a:t>
            </a:r>
            <a:endParaRPr dirty="0"/>
          </a:p>
        </p:txBody>
      </p:sp>
      <p:pic>
        <p:nvPicPr>
          <p:cNvPr id="2" name="Google Shape;125;p25">
            <a:extLst>
              <a:ext uri="{FF2B5EF4-FFF2-40B4-BE49-F238E27FC236}">
                <a16:creationId xmlns:a16="http://schemas.microsoft.com/office/drawing/2014/main" id="{7B9EFAE0-BB13-2AD9-1419-AA261890DB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36798"/>
            <a:ext cx="5074525" cy="363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7417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WC. Final Step, Generate output</a:t>
            </a:r>
            <a:endParaRPr dirty="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99"/>
            <a:ext cx="12192000" cy="398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9AD6-ADAF-D705-8567-88CBD268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F6BD7-5627-3914-5E72-63331104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62000"/>
            <a:ext cx="8391418" cy="56544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64BC339-7F2A-B1B7-DA74-195DF420DED9}"/>
              </a:ext>
            </a:extLst>
          </p:cNvPr>
          <p:cNvSpPr/>
          <p:nvPr/>
        </p:nvSpPr>
        <p:spPr bwMode="auto">
          <a:xfrm>
            <a:off x="5715000" y="2286000"/>
            <a:ext cx="1143000" cy="4572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</a:p>
        </p:txBody>
      </p:sp>
    </p:spTree>
    <p:extLst>
      <p:ext uri="{BB962C8B-B14F-4D97-AF65-F5344CB8AC3E}">
        <p14:creationId xmlns:p14="http://schemas.microsoft.com/office/powerpoint/2010/main" val="393245014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Tolerance</a:t>
            </a:r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11049000" cy="45720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rm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MapReduce assumes that:</a:t>
            </a: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Any individual machine is unlikely to crash</a:t>
            </a:r>
            <a:endParaRPr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But large cluster of machines is likely to experience failures</a:t>
            </a:r>
            <a:endParaRPr dirty="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MapReduce does not attempt to gracefully handle coordinator crashes.</a:t>
            </a:r>
            <a:endParaRPr dirty="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MapReduce does handle worker failures</a:t>
            </a:r>
            <a:endParaRPr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C794-8924-F74F-BAEC-AE2EBACE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Stateless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FCF1-EE6D-334E-A898-5C3DD9E1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05000"/>
            <a:ext cx="10566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Stateless Protocol: </a:t>
            </a:r>
            <a:r>
              <a:rPr lang="en-US" dirty="0"/>
              <a:t>A protocol in which all information required to service a request is included with the request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Idempotent Operations </a:t>
            </a:r>
            <a:r>
              <a:rPr lang="en-US" dirty="0"/>
              <a:t>– repeating an operation multiple times is same as executing it just once (e.g., storing to a mem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69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Idempotence is back!</a:t>
            </a:r>
            <a:endParaRPr dirty="0"/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812800" y="914400"/>
            <a:ext cx="10566300" cy="51054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rm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When a worker fails, simply retry failed tasks!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Since failed tasks are retried, application map and reduce functions generally should be pure, deterministic functions of their arguments. </a:t>
            </a: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endParaRPr dirty="0"/>
          </a:p>
          <a:p>
            <a:pPr marL="76200" lvl="0" indent="0" algn="ctr" rtl="0"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Should not depend on the current time, randomness, resources accessed over the network, etc.</a:t>
            </a:r>
            <a:endParaRPr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Tasks that are not pure functions can be run on MapReduce, but the results may or may not be cohesive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9550500" cy="533400"/>
          </a:xfrm>
          <a:prstGeom prst="rect">
            <a:avLst/>
          </a:prstGeom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Stragglers</a:t>
            </a:r>
            <a:endParaRPr dirty="0"/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812800" y="1600200"/>
            <a:ext cx="10566300" cy="4419600"/>
          </a:xfrm>
          <a:prstGeom prst="rect">
            <a:avLst/>
          </a:prstGeom>
        </p:spPr>
        <p:txBody>
          <a:bodyPr spcFirstLastPara="1" wrap="square" lIns="90475" tIns="44425" rIns="90475" bIns="44425" anchor="t" anchorCtr="0">
            <a:norm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With many machines, probability that one is slow increases. </a:t>
            </a: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Cannot begin reduce phase until map phase has completed.</a:t>
            </a: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/>
              <a:t>Spawn “duplicate/backup” tasks to reduce probability of stragglers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182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849D-60E8-6890-11F8-FA322A9F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MapReduce</a:t>
            </a:r>
          </a:p>
        </p:txBody>
      </p:sp>
      <p:sp>
        <p:nvSpPr>
          <p:cNvPr id="4" name="Google Shape;280;p43">
            <a:extLst>
              <a:ext uri="{FF2B5EF4-FFF2-40B4-BE49-F238E27FC236}">
                <a16:creationId xmlns:a16="http://schemas.microsoft.com/office/drawing/2014/main" id="{E815D86F-B15B-8E13-88AD-48B3FE9C0AE0}"/>
              </a:ext>
            </a:extLst>
          </p:cNvPr>
          <p:cNvSpPr txBox="1">
            <a:spLocks/>
          </p:cNvSpPr>
          <p:nvPr/>
        </p:nvSpPr>
        <p:spPr bwMode="auto">
          <a:xfrm>
            <a:off x="812800" y="1371600"/>
            <a:ext cx="105663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spcFirstLastPara="1" vert="horz" wrap="square" lIns="90475" tIns="44425" rIns="90475" bIns="4442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720"/>
              </a:spcBef>
              <a:spcAft>
                <a:spcPts val="0"/>
              </a:spcAft>
              <a:buFontTx/>
              <a:buNone/>
            </a:pPr>
            <a:r>
              <a:rPr lang="en-US" kern="0" dirty="0"/>
              <a:t>Not all programs can be expressed in map/reduce structure.</a:t>
            </a:r>
          </a:p>
          <a:p>
            <a:pPr marL="0" indent="0" algn="ctr">
              <a:spcBef>
                <a:spcPts val="720"/>
              </a:spcBef>
              <a:spcAft>
                <a:spcPts val="0"/>
              </a:spcAft>
              <a:buFontTx/>
              <a:buNone/>
            </a:pPr>
            <a:endParaRPr lang="en-US" kern="0" dirty="0"/>
          </a:p>
          <a:p>
            <a:pPr marL="0" indent="0" algn="ctr">
              <a:spcBef>
                <a:spcPts val="720"/>
              </a:spcBef>
              <a:spcAft>
                <a:spcPts val="0"/>
              </a:spcAft>
              <a:buFontTx/>
              <a:buNone/>
            </a:pPr>
            <a:r>
              <a:rPr lang="en-US" kern="0" dirty="0"/>
              <a:t>Hard for programmers to think of computation in this way. </a:t>
            </a:r>
          </a:p>
          <a:p>
            <a:pPr marL="0" indent="0" algn="ctr">
              <a:spcBef>
                <a:spcPts val="720"/>
              </a:spcBef>
              <a:spcAft>
                <a:spcPts val="0"/>
              </a:spcAft>
              <a:buFontTx/>
              <a:buNone/>
            </a:pPr>
            <a:endParaRPr lang="en-US" kern="0" dirty="0"/>
          </a:p>
          <a:p>
            <a:pPr marL="0" indent="0" algn="ctr">
              <a:spcBef>
                <a:spcPts val="720"/>
              </a:spcBef>
              <a:spcAft>
                <a:spcPts val="0"/>
              </a:spcAft>
              <a:buFontTx/>
              <a:buNone/>
            </a:pPr>
            <a:r>
              <a:rPr lang="en-US" kern="0" dirty="0"/>
              <a:t>Disk-based and heavy network load (with shuffle)</a:t>
            </a:r>
            <a:br>
              <a:rPr lang="en-US" kern="0" dirty="0"/>
            </a:br>
            <a:br>
              <a:rPr lang="en-US" kern="0" dirty="0"/>
            </a:br>
            <a:br>
              <a:rPr lang="en-US" kern="0" dirty="0"/>
            </a:br>
            <a:r>
              <a:rPr lang="en-US" kern="0" dirty="0"/>
              <a:t>A </a:t>
            </a:r>
            <a:r>
              <a:rPr lang="en-US" b="1" kern="0" dirty="0"/>
              <a:t>lot of research in the area:</a:t>
            </a:r>
            <a:br>
              <a:rPr lang="en-US" b="1" kern="0" dirty="0"/>
            </a:br>
            <a:br>
              <a:rPr lang="en-US" b="1" kern="0" dirty="0"/>
            </a:br>
            <a:r>
              <a:rPr lang="en-US" b="1" kern="0" dirty="0"/>
              <a:t>i</a:t>
            </a:r>
            <a:r>
              <a:rPr lang="en-US" kern="0" dirty="0"/>
              <a:t>n-memory processing (Spark), graph-processing (</a:t>
            </a:r>
            <a:r>
              <a:rPr lang="en-US" kern="0" dirty="0" err="1"/>
              <a:t>PowerGraph</a:t>
            </a:r>
            <a:r>
              <a:rPr lang="en-US" kern="0" dirty="0"/>
              <a:t>), incremental processing (Naiad), dataflow-based (Dryad), and many, many others</a:t>
            </a:r>
          </a:p>
        </p:txBody>
      </p:sp>
    </p:spTree>
    <p:extLst>
      <p:ext uri="{BB962C8B-B14F-4D97-AF65-F5344CB8AC3E}">
        <p14:creationId xmlns:p14="http://schemas.microsoft.com/office/powerpoint/2010/main" val="1063627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Network File System (NFS)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10972800" cy="60198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It’s an open world!</a:t>
            </a:r>
            <a:br>
              <a:rPr lang="en-US" altLang="ko-KR" dirty="0">
                <a:ea typeface="굴림" panose="020B0600000101010101" pitchFamily="34" charset="-127"/>
              </a:rPr>
            </a:br>
            <a:br>
              <a:rPr lang="en-US" altLang="ko-KR" dirty="0">
                <a:ea typeface="굴림" panose="020B0600000101010101" pitchFamily="34" charset="-127"/>
              </a:rPr>
            </a:b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Three Layers for NFS system</a:t>
            </a: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UNIX file-system interface: </a:t>
            </a:r>
            <a:r>
              <a:rPr lang="en-US" altLang="ko-KR" dirty="0">
                <a:ea typeface="굴림" panose="020B0600000101010101" pitchFamily="34" charset="-127"/>
              </a:rPr>
              <a:t>open, read, write, close calls + file descriptors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VFS layer: </a:t>
            </a:r>
            <a:r>
              <a:rPr lang="en-US" altLang="ko-KR" dirty="0">
                <a:ea typeface="굴림" panose="020B0600000101010101" pitchFamily="34" charset="-127"/>
              </a:rPr>
              <a:t>distinguishes local from remote files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Calls the NFS protocol procedures for remote requests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NFS service layer: </a:t>
            </a:r>
            <a:r>
              <a:rPr lang="en-US" altLang="ko-KR" dirty="0">
                <a:ea typeface="굴림" panose="020B0600000101010101" pitchFamily="34" charset="-127"/>
              </a:rPr>
              <a:t>bottom layer of the architecture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Implements the NFS protocol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4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F37-0AE3-634D-AFC3-15820544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NFS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6F4BE-08FE-ED40-A504-B1290A02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86" y="1066801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4903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DC9A-9D53-47A9-AE13-2E3970B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roadmap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6036B8-B4BE-A69B-998E-64E394EF9D20}"/>
              </a:ext>
            </a:extLst>
          </p:cNvPr>
          <p:cNvSpPr txBox="1">
            <a:spLocks/>
          </p:cNvSpPr>
          <p:nvPr/>
        </p:nvSpPr>
        <p:spPr bwMode="auto">
          <a:xfrm>
            <a:off x="3486150" y="1371600"/>
            <a:ext cx="52197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Distributed File Systems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BADCDE-378C-DFAB-3621-3401BE6477C8}"/>
              </a:ext>
            </a:extLst>
          </p:cNvPr>
          <p:cNvSpPr txBox="1">
            <a:spLocks/>
          </p:cNvSpPr>
          <p:nvPr/>
        </p:nvSpPr>
        <p:spPr bwMode="auto">
          <a:xfrm>
            <a:off x="3486150" y="2514600"/>
            <a:ext cx="5219700" cy="9144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Peer-To-Peer System: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The Internet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9D1743-FF48-19DC-6179-4BACDCA88A86}"/>
              </a:ext>
            </a:extLst>
          </p:cNvPr>
          <p:cNvSpPr txBox="1">
            <a:spLocks/>
          </p:cNvSpPr>
          <p:nvPr/>
        </p:nvSpPr>
        <p:spPr bwMode="auto">
          <a:xfrm>
            <a:off x="3486150" y="3982872"/>
            <a:ext cx="52197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Distributed D</a:t>
            </a:r>
            <a:r>
              <a:rPr lang="en-US" kern="0" dirty="0" err="1">
                <a:latin typeface="+mn-lt"/>
              </a:rPr>
              <a:t>ata</a:t>
            </a:r>
            <a:r>
              <a:rPr lang="en-US" kern="0" dirty="0">
                <a:latin typeface="+mn-lt"/>
              </a:rPr>
              <a:t> 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5805CA-2FA5-BA70-D01A-15242342A139}"/>
              </a:ext>
            </a:extLst>
          </p:cNvPr>
          <p:cNvSpPr txBox="1">
            <a:spLocks/>
          </p:cNvSpPr>
          <p:nvPr/>
        </p:nvSpPr>
        <p:spPr bwMode="auto">
          <a:xfrm>
            <a:off x="3486150" y="5219700"/>
            <a:ext cx="5219700" cy="12954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Coordination</a:t>
            </a:r>
          </a:p>
          <a:p>
            <a:pPr marL="0" indent="0" algn="ctr">
              <a:buFontTx/>
              <a:buNone/>
            </a:pPr>
            <a:r>
              <a:rPr lang="fr-FR" kern="0" dirty="0">
                <a:latin typeface="+mn-lt"/>
              </a:rPr>
              <a:t> (Atomic Commit and Consensus)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9361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DD7-29A4-43A6-A963-D5E3D02C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12E7-F2C3-4B34-91DE-79F944D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47" y="1143129"/>
            <a:ext cx="6560348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Internet is the largest distributed system that exists!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different applications</a:t>
            </a:r>
          </a:p>
          <a:p>
            <a:pPr lvl="1"/>
            <a:r>
              <a:rPr lang="en-US" sz="2000" dirty="0"/>
              <a:t>Email, web, P2P, etc.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different operating systems and devices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different network styles and technologies</a:t>
            </a:r>
          </a:p>
          <a:p>
            <a:pPr lvl="1"/>
            <a:r>
              <a:rPr lang="en-US" sz="2000" dirty="0"/>
              <a:t>Wireless, wired, optical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do we organize this mess</a:t>
            </a:r>
          </a:p>
          <a:p>
            <a:pPr lvl="1"/>
            <a:r>
              <a:rPr lang="en-US" sz="2000" dirty="0"/>
              <a:t>Layering &amp; end-to-end principle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2D922E-4423-4E66-AE1D-69A6BBEC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26670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35452-ADFF-481A-BD98-CFDF7387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6670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89092-8460-434A-9D34-5F89CAFE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6670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B52EC38-24D2-4ECC-86E6-CC0DEA805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9" y="2743201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B279196-2821-4C5E-AC97-4829A2DC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27326"/>
            <a:ext cx="71363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5D73E97-C1AC-4F92-A884-86CE2874F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063" y="2727326"/>
            <a:ext cx="69921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AF403-4742-48D8-87A6-B8F32BD767B2}"/>
              </a:ext>
            </a:extLst>
          </p:cNvPr>
          <p:cNvGrpSpPr>
            <a:grpSpLocks/>
          </p:cNvGrpSpPr>
          <p:nvPr/>
        </p:nvGrpSpPr>
        <p:grpSpPr bwMode="auto">
          <a:xfrm>
            <a:off x="10896601" y="3657606"/>
            <a:ext cx="1077913" cy="1512888"/>
            <a:chOff x="3456" y="2400"/>
            <a:chExt cx="679" cy="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9C8C20-993E-41FF-B5C2-F9434996D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00"/>
              <a:ext cx="672" cy="1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1C9BDDFB-13B0-4A07-9526-DB2FD3F4E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407"/>
              <a:ext cx="64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Helvetica" charset="0"/>
                </a:rPr>
                <a:t>Packet</a:t>
              </a:r>
            </a:p>
            <a:p>
              <a:r>
                <a:rPr lang="en-US" sz="2000" dirty="0">
                  <a:latin typeface="Helvetica" charset="0"/>
                </a:rPr>
                <a:t>Radio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44A84-DCFA-4C77-AD41-73901D3A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6576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E7FF67F-E6D7-4118-86D7-F50694E7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6" y="3668713"/>
            <a:ext cx="116728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E4029-E440-4C8C-988C-08F3691A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6576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7121888-8CEB-4242-8D6B-6B5968A7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6" y="3668714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A44AA9A-BE89-4738-A914-E83BA592A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4290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9624AF3-B7CE-411B-A8EB-86E1E20A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295" y="2093831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Application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6B01E955-1A59-4179-9AE7-14FDE105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776" y="4512131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Transmission</a:t>
            </a:r>
          </a:p>
          <a:p>
            <a:r>
              <a:rPr lang="en-US" sz="2000" dirty="0">
                <a:latin typeface="Helvetica" charset="0"/>
              </a:rPr>
              <a:t>Media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CFF3E338-6B36-432C-8D7A-34E2748E6448}"/>
              </a:ext>
            </a:extLst>
          </p:cNvPr>
          <p:cNvCxnSpPr>
            <a:cxnSpLocks noChangeShapeType="1"/>
            <a:stCxn id="8" idx="2"/>
            <a:endCxn id="15" idx="0"/>
          </p:cNvCxnSpPr>
          <p:nvPr/>
        </p:nvCxnSpPr>
        <p:spPr bwMode="auto">
          <a:xfrm>
            <a:off x="8231188" y="3143251"/>
            <a:ext cx="608012" cy="525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69523B55-2DFF-4F12-A648-87425352C734}"/>
              </a:ext>
            </a:extLst>
          </p:cNvPr>
          <p:cNvCxnSpPr>
            <a:cxnSpLocks noChangeShapeType="1"/>
            <a:stCxn id="8" idx="2"/>
            <a:endCxn id="16" idx="0"/>
          </p:cNvCxnSpPr>
          <p:nvPr/>
        </p:nvCxnSpPr>
        <p:spPr bwMode="auto">
          <a:xfrm>
            <a:off x="8231188" y="3143250"/>
            <a:ext cx="1941512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C1B29CBE-23B9-45AA-B968-A9641A23552E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 flipH="1">
            <a:off x="8801101" y="3124201"/>
            <a:ext cx="468313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6E73E8C5-250B-4EE8-B62B-03D5ECD8277D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>
            <a:off x="9258300" y="31337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135658B8-02AA-44B8-A70B-8F7E5591DC98}"/>
              </a:ext>
            </a:extLst>
          </p:cNvPr>
          <p:cNvCxnSpPr>
            <a:cxnSpLocks noChangeShapeType="1"/>
            <a:stCxn id="5" idx="2"/>
            <a:endCxn id="14" idx="0"/>
          </p:cNvCxnSpPr>
          <p:nvPr/>
        </p:nvCxnSpPr>
        <p:spPr bwMode="auto">
          <a:xfrm flipH="1">
            <a:off x="8801100" y="31337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25">
            <a:extLst>
              <a:ext uri="{FF2B5EF4-FFF2-40B4-BE49-F238E27FC236}">
                <a16:creationId xmlns:a16="http://schemas.microsoft.com/office/drawing/2014/main" id="{BBB6FE3A-E254-4FF1-8E4C-2023BD528D8B}"/>
              </a:ext>
            </a:extLst>
          </p:cNvPr>
          <p:cNvCxnSpPr>
            <a:cxnSpLocks noChangeShapeType="1"/>
            <a:stCxn id="5" idx="2"/>
            <a:endCxn id="16" idx="0"/>
          </p:cNvCxnSpPr>
          <p:nvPr/>
        </p:nvCxnSpPr>
        <p:spPr bwMode="auto">
          <a:xfrm flipH="1">
            <a:off x="10172700" y="31337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1EA9B-23EC-4F88-A7FC-6ACDBF2F9D2E}"/>
              </a:ext>
            </a:extLst>
          </p:cNvPr>
          <p:cNvGrpSpPr>
            <a:grpSpLocks/>
          </p:cNvGrpSpPr>
          <p:nvPr/>
        </p:nvGrpSpPr>
        <p:grpSpPr bwMode="auto">
          <a:xfrm>
            <a:off x="10896604" y="2667004"/>
            <a:ext cx="855663" cy="460376"/>
            <a:chOff x="3456" y="1776"/>
            <a:chExt cx="539" cy="29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19F475-83E6-475E-A5A1-827E8259F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78C71551-D6BA-4A4E-98B3-94A95D214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14"/>
              <a:ext cx="5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2691B2-56D5-4E08-9D2F-5335BA88D2C9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133725"/>
            <a:ext cx="3200400" cy="514350"/>
            <a:chOff x="1776" y="2070"/>
            <a:chExt cx="2016" cy="324"/>
          </a:xfrm>
        </p:grpSpPr>
        <p:cxnSp>
          <p:nvCxnSpPr>
            <p:cNvPr id="31" name="AutoShape 30">
              <a:extLst>
                <a:ext uri="{FF2B5EF4-FFF2-40B4-BE49-F238E27FC236}">
                  <a16:creationId xmlns:a16="http://schemas.microsoft.com/office/drawing/2014/main" id="{D7EAE190-644C-464E-A149-61B222881A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54928810-A7F2-421A-A2F3-322960A3C4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6AB7C6B1-0B66-4C71-88C7-A1E53034CB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AutoShape 33">
              <a:extLst>
                <a:ext uri="{FF2B5EF4-FFF2-40B4-BE49-F238E27FC236}">
                  <a16:creationId xmlns:a16="http://schemas.microsoft.com/office/drawing/2014/main" id="{8A07A151-50AF-49B8-8A91-A1B1DE195A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9A8AAB-8C46-4314-ADFA-FC2609CEB63D}"/>
              </a:ext>
            </a:extLst>
          </p:cNvPr>
          <p:cNvGrpSpPr>
            <a:grpSpLocks/>
          </p:cNvGrpSpPr>
          <p:nvPr/>
        </p:nvGrpSpPr>
        <p:grpSpPr bwMode="auto">
          <a:xfrm>
            <a:off x="8801101" y="3124201"/>
            <a:ext cx="2525713" cy="523875"/>
            <a:chOff x="2136" y="2064"/>
            <a:chExt cx="1591" cy="330"/>
          </a:xfrm>
        </p:grpSpPr>
        <p:cxnSp>
          <p:nvCxnSpPr>
            <p:cNvPr id="36" name="AutoShape 35">
              <a:extLst>
                <a:ext uri="{FF2B5EF4-FFF2-40B4-BE49-F238E27FC236}">
                  <a16:creationId xmlns:a16="http://schemas.microsoft.com/office/drawing/2014/main" id="{C8BC6C27-2237-4766-BE0A-493CA57107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36">
              <a:extLst>
                <a:ext uri="{FF2B5EF4-FFF2-40B4-BE49-F238E27FC236}">
                  <a16:creationId xmlns:a16="http://schemas.microsoft.com/office/drawing/2014/main" id="{3CAFFD3A-8E82-4C76-92C8-2707FF5A49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4939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The Internet: Layers, Layers, Layers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90" y="4299806"/>
            <a:ext cx="11052020" cy="266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MS PGothic" charset="0"/>
              </a:rPr>
              <a:t>Introduce intermediate layers that provide </a:t>
            </a:r>
            <a:r>
              <a:rPr lang="en-US" sz="2000" dirty="0">
                <a:solidFill>
                  <a:schemeClr val="accent1"/>
                </a:solidFill>
                <a:ea typeface="MS PGothic" charset="0"/>
              </a:rPr>
              <a:t>set of abstractions</a:t>
            </a:r>
            <a:r>
              <a:rPr lang="en-US" sz="2000" dirty="0">
                <a:ea typeface="MS PGothic" charset="0"/>
              </a:rPr>
              <a:t> for various network functionality &amp; technologies</a:t>
            </a:r>
          </a:p>
          <a:p>
            <a:pPr lvl="1"/>
            <a:r>
              <a:rPr lang="en-US" sz="2000" dirty="0">
                <a:ea typeface="MS PGothic" charset="0"/>
              </a:rPr>
              <a:t>A new app/media implemented only once</a:t>
            </a:r>
          </a:p>
          <a:p>
            <a:pPr lvl="1"/>
            <a:endParaRPr lang="en-US" sz="2000" dirty="0">
              <a:ea typeface="MS PGothic" charset="0"/>
            </a:endParaRPr>
          </a:p>
          <a:p>
            <a:pPr marL="0" indent="0">
              <a:buNone/>
            </a:pPr>
            <a:r>
              <a:rPr lang="en-US" altLang="ja-JP" sz="2000" dirty="0">
                <a:ea typeface="MS PGothic" charset="0"/>
              </a:rPr>
              <a:t>Goal: Reliable communication channels on which to build distributed applications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5855374" y="990602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3797974" y="990602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4940974" y="990602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3786863" y="1066803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4940975" y="1050928"/>
            <a:ext cx="71363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5923637" y="1050928"/>
            <a:ext cx="69921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922175" y="2759086"/>
            <a:ext cx="1071563" cy="1492239"/>
            <a:chOff x="3456" y="2400"/>
            <a:chExt cx="675" cy="267"/>
          </a:xfrm>
        </p:grpSpPr>
        <p:sp>
          <p:nvSpPr>
            <p:cNvPr id="87070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13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71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Helvetica" charset="0"/>
                </a:rPr>
                <a:t>Packet</a:t>
              </a:r>
            </a:p>
            <a:p>
              <a:r>
                <a:rPr lang="en-US" sz="2000" dirty="0">
                  <a:latin typeface="Helvetica" charset="0"/>
                </a:rPr>
                <a:t>radio</a:t>
              </a:r>
            </a:p>
          </p:txBody>
        </p:sp>
      </p:grpSp>
      <p:sp>
        <p:nvSpPr>
          <p:cNvPr id="87050" name="Rectangle 13"/>
          <p:cNvSpPr>
            <a:spLocks noChangeArrowheads="1"/>
          </p:cNvSpPr>
          <p:nvPr/>
        </p:nvSpPr>
        <p:spPr bwMode="auto">
          <a:xfrm>
            <a:off x="4255174" y="2759077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1" name="Text Box 14"/>
          <p:cNvSpPr txBox="1">
            <a:spLocks noChangeArrowheads="1"/>
          </p:cNvSpPr>
          <p:nvPr/>
        </p:nvSpPr>
        <p:spPr bwMode="auto">
          <a:xfrm>
            <a:off x="4315500" y="2770190"/>
            <a:ext cx="116728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87052" name="Rectangle 15"/>
          <p:cNvSpPr>
            <a:spLocks noChangeArrowheads="1"/>
          </p:cNvSpPr>
          <p:nvPr/>
        </p:nvSpPr>
        <p:spPr bwMode="auto">
          <a:xfrm>
            <a:off x="5702974" y="2759077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3" name="Text Box 16"/>
          <p:cNvSpPr txBox="1">
            <a:spLocks noChangeArrowheads="1"/>
          </p:cNvSpPr>
          <p:nvPr/>
        </p:nvSpPr>
        <p:spPr bwMode="auto">
          <a:xfrm>
            <a:off x="5763300" y="2770191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87054" name="Line 17"/>
          <p:cNvSpPr>
            <a:spLocks noChangeShapeType="1"/>
          </p:cNvSpPr>
          <p:nvPr/>
        </p:nvSpPr>
        <p:spPr bwMode="auto">
          <a:xfrm flipV="1">
            <a:off x="3569374" y="1768478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Text Box 18"/>
          <p:cNvSpPr txBox="1">
            <a:spLocks noChangeArrowheads="1"/>
          </p:cNvSpPr>
          <p:nvPr/>
        </p:nvSpPr>
        <p:spPr bwMode="auto">
          <a:xfrm>
            <a:off x="1850112" y="1077916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Application</a:t>
            </a:r>
          </a:p>
        </p:txBody>
      </p:sp>
      <p:sp>
        <p:nvSpPr>
          <p:cNvPr id="87056" name="Text Box 19"/>
          <p:cNvSpPr txBox="1">
            <a:spLocks noChangeArrowheads="1"/>
          </p:cNvSpPr>
          <p:nvPr/>
        </p:nvSpPr>
        <p:spPr bwMode="auto">
          <a:xfrm>
            <a:off x="1877099" y="2835278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Transmission</a:t>
            </a:r>
          </a:p>
          <a:p>
            <a:r>
              <a:rPr lang="en-US" sz="2000">
                <a:latin typeface="Helvetica" charset="0"/>
              </a:rPr>
              <a:t>Media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922178" y="990606"/>
            <a:ext cx="855663" cy="460376"/>
            <a:chOff x="3456" y="1776"/>
            <a:chExt cx="539" cy="290"/>
          </a:xfrm>
        </p:grpSpPr>
        <p:sp>
          <p:nvSpPr>
            <p:cNvPr id="87068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3456" y="1814"/>
              <a:ext cx="5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sp>
        <p:nvSpPr>
          <p:cNvPr id="87058" name="Rectangle 23"/>
          <p:cNvSpPr>
            <a:spLocks noChangeArrowheads="1"/>
          </p:cNvSpPr>
          <p:nvPr/>
        </p:nvSpPr>
        <p:spPr bwMode="auto">
          <a:xfrm>
            <a:off x="4940974" y="2012952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9" name="Line 24"/>
          <p:cNvSpPr>
            <a:spLocks noChangeShapeType="1"/>
          </p:cNvSpPr>
          <p:nvPr/>
        </p:nvSpPr>
        <p:spPr bwMode="auto">
          <a:xfrm flipV="1">
            <a:off x="3569374" y="2454278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Text Box 25"/>
          <p:cNvSpPr txBox="1">
            <a:spLocks noChangeArrowheads="1"/>
          </p:cNvSpPr>
          <p:nvPr/>
        </p:nvSpPr>
        <p:spPr bwMode="auto">
          <a:xfrm>
            <a:off x="1892974" y="1784353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Intermediate </a:t>
            </a:r>
          </a:p>
          <a:p>
            <a:r>
              <a:rPr lang="en-US" sz="2000" dirty="0">
                <a:latin typeface="Helvetica" charset="0"/>
              </a:rPr>
              <a:t>layers</a:t>
            </a:r>
          </a:p>
        </p:txBody>
      </p:sp>
      <p:cxnSp>
        <p:nvCxnSpPr>
          <p:cNvPr id="87061" name="AutoShape 26"/>
          <p:cNvCxnSpPr>
            <a:cxnSpLocks noChangeShapeType="1"/>
            <a:stCxn id="87044" idx="2"/>
            <a:endCxn id="87058" idx="0"/>
          </p:cNvCxnSpPr>
          <p:nvPr/>
        </p:nvCxnSpPr>
        <p:spPr bwMode="auto">
          <a:xfrm>
            <a:off x="4255174" y="1457328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27"/>
          <p:cNvCxnSpPr>
            <a:cxnSpLocks noChangeShapeType="1"/>
            <a:stCxn id="87045" idx="2"/>
            <a:endCxn id="87058" idx="0"/>
          </p:cNvCxnSpPr>
          <p:nvPr/>
        </p:nvCxnSpPr>
        <p:spPr bwMode="auto">
          <a:xfrm>
            <a:off x="5283874" y="1457328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3" name="AutoShape 28"/>
          <p:cNvCxnSpPr>
            <a:cxnSpLocks noChangeShapeType="1"/>
            <a:stCxn id="87043" idx="2"/>
            <a:endCxn id="87058" idx="0"/>
          </p:cNvCxnSpPr>
          <p:nvPr/>
        </p:nvCxnSpPr>
        <p:spPr bwMode="auto">
          <a:xfrm flipH="1">
            <a:off x="5664874" y="1457328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4" name="AutoShape 29"/>
          <p:cNvCxnSpPr>
            <a:cxnSpLocks noChangeShapeType="1"/>
            <a:stCxn id="87058" idx="2"/>
            <a:endCxn id="87050" idx="0"/>
          </p:cNvCxnSpPr>
          <p:nvPr/>
        </p:nvCxnSpPr>
        <p:spPr bwMode="auto">
          <a:xfrm flipH="1">
            <a:off x="4826674" y="2254252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5" name="AutoShape 30"/>
          <p:cNvCxnSpPr>
            <a:cxnSpLocks noChangeShapeType="1"/>
            <a:stCxn id="87058" idx="2"/>
            <a:endCxn id="87052" idx="0"/>
          </p:cNvCxnSpPr>
          <p:nvPr/>
        </p:nvCxnSpPr>
        <p:spPr bwMode="auto">
          <a:xfrm>
            <a:off x="5664874" y="2254252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2623" name="AutoShape 31"/>
          <p:cNvCxnSpPr>
            <a:cxnSpLocks noChangeShapeType="1"/>
            <a:stCxn id="87068" idx="2"/>
            <a:endCxn id="87058" idx="0"/>
          </p:cNvCxnSpPr>
          <p:nvPr/>
        </p:nvCxnSpPr>
        <p:spPr bwMode="auto">
          <a:xfrm flipH="1">
            <a:off x="5664875" y="1452566"/>
            <a:ext cx="1681163" cy="5603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2624" name="AutoShape 32"/>
          <p:cNvCxnSpPr>
            <a:cxnSpLocks noChangeShapeType="1"/>
            <a:stCxn id="87058" idx="2"/>
            <a:endCxn id="87070" idx="0"/>
          </p:cNvCxnSpPr>
          <p:nvPr/>
        </p:nvCxnSpPr>
        <p:spPr bwMode="auto">
          <a:xfrm>
            <a:off x="5664874" y="2241552"/>
            <a:ext cx="1790701" cy="517534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8255675" y="17764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“Narrow Waist”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258677704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1768</Words>
  <Application>Microsoft Office PowerPoint</Application>
  <PresentationFormat>Widescreen</PresentationFormat>
  <Paragraphs>322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Comic Sans MS</vt:lpstr>
      <vt:lpstr>Courier New</vt:lpstr>
      <vt:lpstr>Gill Sans</vt:lpstr>
      <vt:lpstr>Gill Sans Light</vt:lpstr>
      <vt:lpstr>Helvetica</vt:lpstr>
      <vt:lpstr>OpenDyslexic 3</vt:lpstr>
      <vt:lpstr>OpenDyslexic3</vt:lpstr>
      <vt:lpstr>Times New Roman</vt:lpstr>
      <vt:lpstr>Office</vt:lpstr>
      <vt:lpstr>CS162 Operating Systems and Systems Programming Lecture 23   Internet &amp; Data Processing Systems</vt:lpstr>
      <vt:lpstr>Recall: Virtual Filesystem Switch</vt:lpstr>
      <vt:lpstr>Example Linux mounting tree</vt:lpstr>
      <vt:lpstr>Recall: Stateless Protocol</vt:lpstr>
      <vt:lpstr>Recall: Network File System (NFS)</vt:lpstr>
      <vt:lpstr>Recall: NFS Architecture</vt:lpstr>
      <vt:lpstr>Topic roadmap</vt:lpstr>
      <vt:lpstr>Case study: The Internet</vt:lpstr>
      <vt:lpstr>The Internet: Layers, Layers, Layers</vt:lpstr>
      <vt:lpstr>The Internet: The hourglass</vt:lpstr>
      <vt:lpstr>The Internet: Implications of Hourglass</vt:lpstr>
      <vt:lpstr>The Internet: Drawbacks of Layering</vt:lpstr>
      <vt:lpstr>End-To-End Argument</vt:lpstr>
      <vt:lpstr>Example: Reliable File Transfer</vt:lpstr>
      <vt:lpstr>Discussion</vt:lpstr>
      <vt:lpstr>End-to-End Principle</vt:lpstr>
      <vt:lpstr>Conservative Interpretation of E2E</vt:lpstr>
      <vt:lpstr>Moderate Interpretation</vt:lpstr>
      <vt:lpstr>Case Study: Distributed Data Processing</vt:lpstr>
      <vt:lpstr>Motivation</vt:lpstr>
      <vt:lpstr>Distributed Word Count</vt:lpstr>
      <vt:lpstr>Distributed Data Processing Goal</vt:lpstr>
      <vt:lpstr>Motivation / History</vt:lpstr>
      <vt:lpstr>Motivation / History</vt:lpstr>
      <vt:lpstr>Map/Reduce Programming Model</vt:lpstr>
      <vt:lpstr>Map/Reduce Programming Model</vt:lpstr>
      <vt:lpstr>Revisiting Word Count</vt:lpstr>
      <vt:lpstr>1000 ft view of Map Reduce</vt:lpstr>
      <vt:lpstr>1000 ft view of Map Reduce</vt:lpstr>
      <vt:lpstr>Word Count Map Reduce</vt:lpstr>
      <vt:lpstr>WC. Step 1: to (Key, Value)</vt:lpstr>
      <vt:lpstr>WC. Step 2: Map Function</vt:lpstr>
      <vt:lpstr>WC. Step 2: Map Function</vt:lpstr>
      <vt:lpstr>WC. Step 3: Let’s do the shuffle!</vt:lpstr>
      <vt:lpstr>WC. Step 4: Reduce</vt:lpstr>
      <vt:lpstr>WC. Step 4: Reduce</vt:lpstr>
      <vt:lpstr>WC. Final Step, Generate output</vt:lpstr>
      <vt:lpstr>Map Reduce System Architecture</vt:lpstr>
      <vt:lpstr>Fault Tolerance</vt:lpstr>
      <vt:lpstr>Idempotence is back!</vt:lpstr>
      <vt:lpstr>Stragglers</vt:lpstr>
      <vt:lpstr>Beyond MapReduce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2022-10-13T21:57:39Z</dcterms:created>
  <dcterms:modified xsi:type="dcterms:W3CDTF">2023-11-16T19:59:21Z</dcterms:modified>
</cp:coreProperties>
</file>