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1220" r:id="rId3"/>
    <p:sldId id="1014" r:id="rId4"/>
    <p:sldId id="1012" r:id="rId5"/>
    <p:sldId id="1013" r:id="rId6"/>
    <p:sldId id="1016" r:id="rId7"/>
    <p:sldId id="1017" r:id="rId8"/>
    <p:sldId id="1056" r:id="rId9"/>
    <p:sldId id="1018" r:id="rId10"/>
    <p:sldId id="1045" r:id="rId11"/>
    <p:sldId id="769" r:id="rId12"/>
    <p:sldId id="1026" r:id="rId13"/>
    <p:sldId id="1046" r:id="rId14"/>
    <p:sldId id="767" r:id="rId15"/>
    <p:sldId id="1043" r:id="rId16"/>
    <p:sldId id="1050" r:id="rId17"/>
    <p:sldId id="1051" r:id="rId18"/>
    <p:sldId id="1224" r:id="rId19"/>
    <p:sldId id="1186" r:id="rId20"/>
    <p:sldId id="1177" r:id="rId21"/>
    <p:sldId id="1178" r:id="rId22"/>
    <p:sldId id="1179" r:id="rId23"/>
    <p:sldId id="1225" r:id="rId24"/>
    <p:sldId id="1227" r:id="rId25"/>
    <p:sldId id="1180" r:id="rId26"/>
    <p:sldId id="1181" r:id="rId27"/>
    <p:sldId id="1182" r:id="rId28"/>
    <p:sldId id="1183" r:id="rId29"/>
    <p:sldId id="1228" r:id="rId30"/>
    <p:sldId id="1229" r:id="rId31"/>
    <p:sldId id="1221" r:id="rId32"/>
    <p:sldId id="1230" r:id="rId33"/>
    <p:sldId id="1184" r:id="rId34"/>
    <p:sldId id="1231" r:id="rId35"/>
    <p:sldId id="1233" r:id="rId36"/>
    <p:sldId id="1232" r:id="rId37"/>
    <p:sldId id="1234" r:id="rId38"/>
    <p:sldId id="1190" r:id="rId39"/>
    <p:sldId id="1235" r:id="rId40"/>
    <p:sldId id="1236" r:id="rId41"/>
    <p:sldId id="1076" r:id="rId42"/>
    <p:sldId id="1222" r:id="rId43"/>
    <p:sldId id="1079" r:id="rId44"/>
    <p:sldId id="1237" r:id="rId45"/>
    <p:sldId id="1080" r:id="rId46"/>
    <p:sldId id="1081" r:id="rId47"/>
    <p:sldId id="1082" r:id="rId48"/>
    <p:sldId id="1083" r:id="rId49"/>
    <p:sldId id="1084" r:id="rId50"/>
    <p:sldId id="1238" r:id="rId51"/>
    <p:sldId id="1085" r:id="rId52"/>
    <p:sldId id="1086" r:id="rId53"/>
    <p:sldId id="1239" r:id="rId54"/>
    <p:sldId id="1087" r:id="rId55"/>
    <p:sldId id="1088" r:id="rId56"/>
    <p:sldId id="1089" r:id="rId57"/>
    <p:sldId id="1090" r:id="rId58"/>
    <p:sldId id="1091" r:id="rId59"/>
    <p:sldId id="1092" r:id="rId60"/>
    <p:sldId id="1174" r:id="rId61"/>
    <p:sldId id="1093" r:id="rId62"/>
    <p:sldId id="1094" r:id="rId63"/>
    <p:sldId id="1223" r:id="rId64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F3C13FA-BCF9-4A53-BFE1-A383FCC05860}">
          <p14:sldIdLst>
            <p14:sldId id="256"/>
            <p14:sldId id="1220"/>
            <p14:sldId id="1014"/>
            <p14:sldId id="1012"/>
            <p14:sldId id="1013"/>
            <p14:sldId id="1016"/>
            <p14:sldId id="1017"/>
            <p14:sldId id="1056"/>
            <p14:sldId id="1018"/>
            <p14:sldId id="1045"/>
            <p14:sldId id="769"/>
            <p14:sldId id="1026"/>
            <p14:sldId id="1046"/>
            <p14:sldId id="767"/>
            <p14:sldId id="1043"/>
            <p14:sldId id="1050"/>
            <p14:sldId id="1051"/>
            <p14:sldId id="1224"/>
            <p14:sldId id="1186"/>
            <p14:sldId id="1177"/>
            <p14:sldId id="1178"/>
            <p14:sldId id="1179"/>
            <p14:sldId id="1225"/>
            <p14:sldId id="1227"/>
            <p14:sldId id="1180"/>
            <p14:sldId id="1181"/>
            <p14:sldId id="1182"/>
            <p14:sldId id="1183"/>
            <p14:sldId id="1228"/>
            <p14:sldId id="1229"/>
            <p14:sldId id="1221"/>
            <p14:sldId id="1230"/>
            <p14:sldId id="1184"/>
            <p14:sldId id="1231"/>
            <p14:sldId id="1233"/>
            <p14:sldId id="1232"/>
            <p14:sldId id="1234"/>
            <p14:sldId id="1190"/>
            <p14:sldId id="1235"/>
            <p14:sldId id="1236"/>
            <p14:sldId id="1076"/>
            <p14:sldId id="1222"/>
            <p14:sldId id="1079"/>
            <p14:sldId id="1237"/>
            <p14:sldId id="1080"/>
            <p14:sldId id="1081"/>
            <p14:sldId id="1082"/>
            <p14:sldId id="1083"/>
            <p14:sldId id="1084"/>
            <p14:sldId id="1238"/>
            <p14:sldId id="1085"/>
            <p14:sldId id="1086"/>
            <p14:sldId id="1239"/>
            <p14:sldId id="1087"/>
            <p14:sldId id="1088"/>
            <p14:sldId id="1089"/>
            <p14:sldId id="1090"/>
            <p14:sldId id="1091"/>
            <p14:sldId id="1092"/>
            <p14:sldId id="1174"/>
            <p14:sldId id="1093"/>
            <p14:sldId id="1094"/>
            <p14:sldId id="12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18623"/>
    <a:srgbClr val="9E7800"/>
    <a:srgbClr val="C49500"/>
    <a:srgbClr val="F430AB"/>
    <a:srgbClr val="E6E703"/>
    <a:srgbClr val="72AAA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222996-4A6A-4CBA-8218-F273CB86B04C}" v="4" dt="2023-09-13T05:29:11.151"/>
    <p1510:client id="{0F5C4EFF-5424-4304-B389-54AEF548BDE7}" v="1" dt="2023-09-12T19:06:15.298"/>
    <p1510:client id="{C64368F9-7728-4940-B953-D8C50A80B6B6}" v="683" dt="2023-09-12T07:28:35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76"/>
    <p:restoredTop sz="86037" autoAdjust="0"/>
  </p:normalViewPr>
  <p:slideViewPr>
    <p:cSldViewPr>
      <p:cViewPr varScale="1">
        <p:scale>
          <a:sx n="83" d="100"/>
          <a:sy n="83" d="100"/>
        </p:scale>
        <p:origin x="723" y="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-13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5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376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3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376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50" tIns="46988" rIns="95650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44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6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21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513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541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055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3731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848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5390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6162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3987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733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4655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10453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8588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6726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38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09210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39771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132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961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29676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3785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70778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4458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85574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96237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36003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24844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33271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592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77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7793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65627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2887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626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659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6124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7575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98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60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72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57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+mj-lt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+mn-lt"/>
                <a:ea typeface="Gill Sans Light" charset="0"/>
                <a:cs typeface="Gill Sans Light" charset="0"/>
              </a:defRPr>
            </a:lvl1pPr>
            <a:lvl2pPr>
              <a:defRPr b="0" i="0">
                <a:latin typeface="+mn-lt"/>
                <a:ea typeface="Gill Sans Light" charset="0"/>
                <a:cs typeface="Gill Sans Light" charset="0"/>
              </a:defRPr>
            </a:lvl2pPr>
            <a:lvl3pPr>
              <a:defRPr b="0" i="0">
                <a:latin typeface="+mn-lt"/>
                <a:ea typeface="Gill Sans Light" charset="0"/>
                <a:cs typeface="Gill Sans Light" charset="0"/>
              </a:defRPr>
            </a:lvl3pPr>
            <a:lvl4pPr>
              <a:defRPr b="0" i="0">
                <a:latin typeface="+mn-lt"/>
                <a:ea typeface="Gill Sans Light" charset="0"/>
                <a:cs typeface="Gill Sans Light" charset="0"/>
              </a:defRPr>
            </a:lvl4pPr>
            <a:lvl5pPr>
              <a:defRPr b="0" i="0">
                <a:latin typeface="+mn-lt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506200" y="6551306"/>
            <a:ext cx="53057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6.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894272" y="6537472"/>
            <a:ext cx="2403456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>
                <a:solidFill>
                  <a:srgbClr val="2A40E2"/>
                </a:solidFill>
                <a:latin typeface="Gill Sans" charset="0"/>
                <a:cs typeface="Gill Sans" charset="0"/>
              </a:rPr>
              <a:t>Crooks CS162 © UCB Fall 2023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+mj-lt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295400"/>
            <a:ext cx="7848600" cy="2057400"/>
          </a:xfrm>
        </p:spPr>
        <p:txBody>
          <a:bodyPr/>
          <a:lstStyle/>
          <a:p>
            <a:pPr>
              <a:defRPr/>
            </a:pPr>
            <a:r>
              <a:rPr lang="en-US" sz="3000" dirty="0">
                <a:latin typeface="+mj-lt"/>
              </a:rPr>
              <a:t>CS162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Operating Systems and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Systems Programming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Lecture 6</a:t>
            </a:r>
            <a:br>
              <a:rPr lang="en-US" sz="3000" dirty="0">
                <a:latin typeface="+mj-lt"/>
              </a:rPr>
            </a:b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Concurrency </a:t>
            </a:r>
            <a:br>
              <a:rPr lang="en-US" sz="3000" dirty="0">
                <a:latin typeface="+mj-lt"/>
              </a:rPr>
            </a:br>
            <a:endParaRPr lang="en-US" sz="3000" dirty="0">
              <a:latin typeface="+mj-lt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>
                <a:latin typeface="+mj-lt"/>
                <a:ea typeface="Gill Sans" charset="0"/>
              </a:rPr>
              <a:t>Professor Natacha Crooks</a:t>
            </a:r>
          </a:p>
          <a:p>
            <a:pPr marL="285750" indent="-285750">
              <a:defRPr/>
            </a:pPr>
            <a:r>
              <a:rPr lang="en-US" altLang="en-US" dirty="0">
                <a:latin typeface="+mj-lt"/>
                <a:ea typeface="Gill Sans" charset="0"/>
              </a:rPr>
              <a:t>https://cs162.org/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7337522-8EBC-710A-3C8B-B5C35ABD3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172200"/>
            <a:ext cx="10668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defRPr/>
            </a:pPr>
            <a:r>
              <a:rPr lang="en-US" altLang="en-US" sz="1600" b="0" kern="0">
                <a:latin typeface="+mj-lt"/>
                <a:ea typeface="Gill Sans" charset="0"/>
              </a:rPr>
              <a:t>Slides based on prior slide decks from David Culler, Ion </a:t>
            </a:r>
            <a:r>
              <a:rPr lang="en-US" altLang="en-US" sz="1600" b="0" kern="0" err="1">
                <a:latin typeface="+mj-lt"/>
                <a:ea typeface="Gill Sans" charset="0"/>
              </a:rPr>
              <a:t>Stoica</a:t>
            </a:r>
            <a:r>
              <a:rPr lang="en-US" altLang="en-US" sz="1600" b="0" kern="0">
                <a:latin typeface="+mj-lt"/>
                <a:ea typeface="Gill Sans" charset="0"/>
              </a:rPr>
              <a:t>, John </a:t>
            </a:r>
            <a:r>
              <a:rPr lang="en-US" altLang="en-US" sz="1600" b="0" kern="0" err="1">
                <a:latin typeface="+mj-lt"/>
                <a:ea typeface="Gill Sans" charset="0"/>
              </a:rPr>
              <a:t>Kubiatowicz</a:t>
            </a:r>
            <a:r>
              <a:rPr lang="en-US" altLang="en-US" sz="1600" b="0" kern="0">
                <a:latin typeface="+mj-lt"/>
                <a:ea typeface="Gill Sans" charset="0"/>
              </a:rPr>
              <a:t>, , Alison Norman and Lorenzo </a:t>
            </a:r>
            <a:r>
              <a:rPr lang="en-US" altLang="en-US" sz="1600" b="0" kern="0" err="1">
                <a:latin typeface="+mj-lt"/>
                <a:ea typeface="Gill Sans" charset="0"/>
              </a:rPr>
              <a:t>Alvisi</a:t>
            </a:r>
            <a:endParaRPr lang="en-US" altLang="en-US" sz="1600" b="0" kern="0">
              <a:latin typeface="+mj-lt"/>
              <a:ea typeface="Gill Sans" charset="0"/>
            </a:endParaRPr>
          </a:p>
        </p:txBody>
      </p:sp>
    </p:spTree>
  </p:cSld>
  <p:clrMapOvr>
    <a:masterClrMapping/>
  </p:clrMapOvr>
  <p:transition advTm="3617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D1E4-8FAE-12B3-7C0D-C689F529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</a:t>
            </a:r>
            <a:r>
              <a:rPr lang="en-US" dirty="0"/>
              <a:t> Example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E04AC90-6274-8DB5-2399-B852C5FEC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371600"/>
            <a:ext cx="9753600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Courier"/>
              </a:rPr>
              <a:t> void *</a:t>
            </a:r>
            <a:r>
              <a:rPr lang="en-US" sz="2000" b="0" i="0" u="none" strike="noStrike" baseline="0" dirty="0" err="1">
                <a:latin typeface="Courier"/>
              </a:rPr>
              <a:t>mythread</a:t>
            </a:r>
            <a:r>
              <a:rPr lang="en-US" sz="2000" b="0" i="0" u="none" strike="noStrike" baseline="0" dirty="0">
                <a:latin typeface="Courier"/>
              </a:rPr>
              <a:t>(void *</a:t>
            </a:r>
            <a:r>
              <a:rPr lang="en-US" sz="2000" b="0" i="0" u="none" strike="noStrike" baseline="0" dirty="0" err="1">
                <a:latin typeface="Courier"/>
              </a:rPr>
              <a:t>arg</a:t>
            </a:r>
            <a:r>
              <a:rPr lang="en-US" sz="2000" b="0" i="0" u="none" strike="noStrike" baseline="0" dirty="0">
                <a:latin typeface="Courier"/>
              </a:rPr>
              <a:t>) {</a:t>
            </a:r>
          </a:p>
          <a:p>
            <a:pPr algn="l"/>
            <a:r>
              <a:rPr lang="pt-BR" sz="2000" b="0" i="0" u="none" strike="noStrike" baseline="0" dirty="0">
                <a:latin typeface="Courier"/>
              </a:rPr>
              <a:t>    printf("%s\n", (char *) arg);</a:t>
            </a:r>
          </a:p>
          <a:p>
            <a:pPr algn="l"/>
            <a:r>
              <a:rPr lang="en-US" sz="2000" b="0" i="0" u="none" strike="noStrike" baseline="0" dirty="0">
                <a:latin typeface="Courier"/>
              </a:rPr>
              <a:t>    return NULL;</a:t>
            </a:r>
          </a:p>
          <a:p>
            <a:pPr algn="l"/>
            <a:r>
              <a:rPr lang="en-US" sz="2000" b="0" i="0" u="none" strike="noStrike" baseline="0" dirty="0">
                <a:latin typeface="Courier"/>
              </a:rPr>
              <a:t> }</a:t>
            </a:r>
          </a:p>
          <a:p>
            <a:pPr algn="l"/>
            <a:endParaRPr lang="en-US" sz="2000" b="0" i="0" u="none" strike="noStrike" baseline="0" dirty="0">
              <a:latin typeface="Courier"/>
            </a:endParaRPr>
          </a:p>
          <a:p>
            <a:pPr algn="l"/>
            <a:r>
              <a:rPr lang="en-US" sz="2000" b="0" i="0" u="none" strike="noStrike" baseline="0" dirty="0">
                <a:latin typeface="Courier"/>
              </a:rPr>
              <a:t> int main(int </a:t>
            </a:r>
            <a:r>
              <a:rPr lang="en-US" sz="2000" b="0" i="0" u="none" strike="noStrike" baseline="0" dirty="0" err="1">
                <a:latin typeface="Courier"/>
              </a:rPr>
              <a:t>argc</a:t>
            </a:r>
            <a:r>
              <a:rPr lang="en-US" sz="2000" b="0" i="0" u="none" strike="noStrike" baseline="0" dirty="0">
                <a:latin typeface="Courier"/>
              </a:rPr>
              <a:t>, char *</a:t>
            </a:r>
            <a:r>
              <a:rPr lang="en-US" sz="2000" b="0" i="0" u="none" strike="noStrike" baseline="0" dirty="0" err="1">
                <a:latin typeface="Courier"/>
              </a:rPr>
              <a:t>argv</a:t>
            </a:r>
            <a:r>
              <a:rPr lang="en-US" sz="2000" b="0" i="0" u="none" strike="noStrike" baseline="0" dirty="0">
                <a:latin typeface="Courier"/>
              </a:rPr>
              <a:t>[]) {</a:t>
            </a:r>
          </a:p>
          <a:p>
            <a:pPr algn="l"/>
            <a:r>
              <a:rPr lang="en-US" sz="2000" b="0" dirty="0">
                <a:latin typeface="Courier"/>
              </a:rPr>
              <a:t>  </a:t>
            </a:r>
            <a:r>
              <a:rPr lang="en-US" sz="2000" b="0" i="0" u="none" strike="noStrike" baseline="0" dirty="0">
                <a:latin typeface="Courier"/>
              </a:rPr>
              <a:t> </a:t>
            </a:r>
            <a:r>
              <a:rPr lang="en-US" sz="2000" b="0" i="0" u="none" strike="noStrike" baseline="0" dirty="0" err="1">
                <a:latin typeface="Courier"/>
              </a:rPr>
              <a:t>pthread_t</a:t>
            </a:r>
            <a:r>
              <a:rPr lang="en-US" sz="2000" b="0" i="0" u="none" strike="noStrike" baseline="0" dirty="0">
                <a:latin typeface="Courier"/>
              </a:rPr>
              <a:t> p1, p2;</a:t>
            </a:r>
          </a:p>
          <a:p>
            <a:pPr algn="l"/>
            <a:r>
              <a:rPr lang="en-US" sz="2000" b="0" i="0" u="none" strike="noStrike" baseline="0" dirty="0">
                <a:latin typeface="Courier"/>
              </a:rPr>
              <a:t>   </a:t>
            </a:r>
            <a:r>
              <a:rPr lang="en-US" sz="2000" b="0" i="0" u="none" strike="noStrike" baseline="0" dirty="0" err="1">
                <a:latin typeface="Courier"/>
              </a:rPr>
              <a:t>printf</a:t>
            </a:r>
            <a:r>
              <a:rPr lang="en-US" sz="2000" b="0" i="0" u="none" strike="noStrike" baseline="0" dirty="0">
                <a:latin typeface="Courier"/>
              </a:rPr>
              <a:t>("main: begin\n");</a:t>
            </a:r>
          </a:p>
          <a:p>
            <a:pPr algn="l"/>
            <a:r>
              <a:rPr lang="en-US" sz="2000" b="0" i="0" u="none" strike="noStrike" baseline="0" dirty="0">
                <a:latin typeface="Courier"/>
              </a:rPr>
              <a:t>   </a:t>
            </a:r>
            <a:r>
              <a:rPr lang="en-US" sz="2000" b="0" dirty="0" err="1">
                <a:latin typeface="Courier"/>
              </a:rPr>
              <a:t>p</a:t>
            </a:r>
            <a:r>
              <a:rPr lang="en-US" sz="2000" b="0" i="0" u="none" strike="noStrike" baseline="0" dirty="0" err="1">
                <a:latin typeface="Courier"/>
              </a:rPr>
              <a:t>thread_create</a:t>
            </a:r>
            <a:r>
              <a:rPr lang="en-US" sz="2000" b="0" i="0" u="none" strike="noStrike" baseline="0" dirty="0">
                <a:latin typeface="Courier"/>
              </a:rPr>
              <a:t>(&amp;p1, NULL, </a:t>
            </a:r>
            <a:r>
              <a:rPr lang="en-US" sz="2000" b="0" i="0" u="none" strike="noStrike" baseline="0" dirty="0" err="1">
                <a:latin typeface="Courier"/>
              </a:rPr>
              <a:t>mythread</a:t>
            </a:r>
            <a:r>
              <a:rPr lang="en-US" sz="2000" b="0" i="0" u="none" strike="noStrike" baseline="0" dirty="0">
                <a:latin typeface="Courier"/>
              </a:rPr>
              <a:t>, "A");</a:t>
            </a:r>
          </a:p>
          <a:p>
            <a:pPr algn="l"/>
            <a:r>
              <a:rPr lang="en-US" sz="2000" b="0" i="0" u="none" strike="noStrike" baseline="0" dirty="0">
                <a:latin typeface="Courier"/>
              </a:rPr>
              <a:t>   </a:t>
            </a:r>
            <a:r>
              <a:rPr lang="en-US" sz="2000" b="0" dirty="0" err="1">
                <a:latin typeface="Courier"/>
              </a:rPr>
              <a:t>p</a:t>
            </a:r>
            <a:r>
              <a:rPr lang="en-US" sz="2000" b="0" i="0" u="none" strike="noStrike" baseline="0" dirty="0" err="1">
                <a:latin typeface="Courier"/>
              </a:rPr>
              <a:t>thread_create</a:t>
            </a:r>
            <a:r>
              <a:rPr lang="en-US" sz="2000" b="0" i="0" u="none" strike="noStrike" baseline="0" dirty="0">
                <a:latin typeface="Courier"/>
              </a:rPr>
              <a:t>(&amp;p2, NULL, </a:t>
            </a:r>
            <a:r>
              <a:rPr lang="en-US" sz="2000" b="0" i="0" u="none" strike="noStrike" baseline="0" dirty="0" err="1">
                <a:latin typeface="Courier"/>
              </a:rPr>
              <a:t>mythread</a:t>
            </a:r>
            <a:r>
              <a:rPr lang="en-US" sz="2000" b="0" i="0" u="none" strike="noStrike" baseline="0" dirty="0">
                <a:latin typeface="Courier"/>
              </a:rPr>
              <a:t>, "B");</a:t>
            </a:r>
          </a:p>
          <a:p>
            <a:pPr algn="l"/>
            <a:r>
              <a:rPr lang="en-US" sz="2000" b="0" i="0" u="none" strike="noStrike" baseline="0" dirty="0">
                <a:latin typeface="Courier"/>
              </a:rPr>
              <a:t>   // join waits for the threads to finish</a:t>
            </a:r>
          </a:p>
          <a:p>
            <a:pPr algn="l"/>
            <a:r>
              <a:rPr lang="en-US" sz="2000" b="0" i="0" u="none" strike="noStrike" baseline="0" dirty="0">
                <a:latin typeface="Courier"/>
              </a:rPr>
              <a:t>   </a:t>
            </a:r>
            <a:r>
              <a:rPr lang="en-US" sz="2000" b="0" dirty="0" err="1">
                <a:latin typeface="Courier"/>
              </a:rPr>
              <a:t>p</a:t>
            </a:r>
            <a:r>
              <a:rPr lang="en-US" sz="2000" b="0" i="0" u="none" strike="noStrike" baseline="0" dirty="0" err="1">
                <a:latin typeface="Courier"/>
              </a:rPr>
              <a:t>thread_join</a:t>
            </a:r>
            <a:r>
              <a:rPr lang="en-US" sz="2000" b="0" i="0" u="none" strike="noStrike" baseline="0" dirty="0">
                <a:latin typeface="Courier"/>
              </a:rPr>
              <a:t>(p1, NULL);</a:t>
            </a:r>
          </a:p>
          <a:p>
            <a:pPr algn="l"/>
            <a:r>
              <a:rPr lang="en-US" sz="2000" b="0" i="0" u="none" strike="noStrike" baseline="0" dirty="0">
                <a:latin typeface="Courier"/>
              </a:rPr>
              <a:t> </a:t>
            </a:r>
            <a:r>
              <a:rPr lang="en-US" sz="2000" b="0" dirty="0">
                <a:latin typeface="Courier"/>
              </a:rPr>
              <a:t>  </a:t>
            </a:r>
            <a:r>
              <a:rPr lang="en-US" sz="2000" b="0" dirty="0" err="1">
                <a:latin typeface="Courier"/>
              </a:rPr>
              <a:t>p</a:t>
            </a:r>
            <a:r>
              <a:rPr lang="en-US" sz="2000" b="0" i="0" u="none" strike="noStrike" baseline="0" dirty="0" err="1">
                <a:latin typeface="Courier"/>
              </a:rPr>
              <a:t>thread_join</a:t>
            </a:r>
            <a:r>
              <a:rPr lang="en-US" sz="2000" b="0" i="0" u="none" strike="noStrike" baseline="0" dirty="0">
                <a:latin typeface="Courier"/>
              </a:rPr>
              <a:t>(p2, NULL);</a:t>
            </a:r>
          </a:p>
          <a:p>
            <a:pPr algn="l"/>
            <a:r>
              <a:rPr lang="en-US" sz="2000" b="0" i="0" u="none" strike="noStrike" baseline="0" dirty="0">
                <a:latin typeface="Courier"/>
              </a:rPr>
              <a:t>   </a:t>
            </a:r>
            <a:r>
              <a:rPr lang="en-US" sz="2000" b="0" dirty="0" err="1">
                <a:latin typeface="Courier"/>
              </a:rPr>
              <a:t>p</a:t>
            </a:r>
            <a:r>
              <a:rPr lang="en-US" sz="2000" b="0" i="0" u="none" strike="noStrike" baseline="0" dirty="0" err="1">
                <a:latin typeface="Courier"/>
              </a:rPr>
              <a:t>rintf</a:t>
            </a:r>
            <a:r>
              <a:rPr lang="en-US" sz="2000" b="0" i="0" u="none" strike="noStrike" baseline="0" dirty="0">
                <a:latin typeface="Courier"/>
              </a:rPr>
              <a:t>("main: end\n");</a:t>
            </a:r>
          </a:p>
          <a:p>
            <a:pPr algn="l"/>
            <a:r>
              <a:rPr kumimoji="0" lang="en-US" altLang="en-US" sz="2000" b="0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47492035"/>
      </p:ext>
    </p:extLst>
  </p:cSld>
  <p:clrMapOvr>
    <a:masterClrMapping/>
  </p:clrMapOvr>
  <p:transition advTm="105727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D03D-811C-4419-B4E2-4B78B6E6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Fork-Join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E4B69-A2C1-460F-BAA0-F83D3866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3385"/>
            <a:ext cx="10515600" cy="141357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Main thread </a:t>
            </a:r>
            <a:r>
              <a:rPr lang="en-US" i="1" dirty="0"/>
              <a:t>creates</a:t>
            </a:r>
            <a:r>
              <a:rPr lang="en-US" dirty="0"/>
              <a:t> (forks) collection of sub-threads passing them </a:t>
            </a:r>
            <a:r>
              <a:rPr lang="en-US" dirty="0" err="1"/>
              <a:t>args</a:t>
            </a:r>
            <a:r>
              <a:rPr lang="en-US" dirty="0"/>
              <a:t> to work on…</a:t>
            </a:r>
          </a:p>
          <a:p>
            <a:pPr marL="0" indent="0" algn="ctr">
              <a:buNone/>
            </a:pPr>
            <a:r>
              <a:rPr lang="en-US" dirty="0"/>
              <a:t>… and then </a:t>
            </a:r>
            <a:r>
              <a:rPr lang="en-US" i="1" dirty="0"/>
              <a:t>joins</a:t>
            </a:r>
            <a:r>
              <a:rPr lang="en-US" dirty="0"/>
              <a:t> with them, collecting results.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A6B1BD2-2AD8-4483-B54A-9D90FF825C9A}"/>
              </a:ext>
            </a:extLst>
          </p:cNvPr>
          <p:cNvSpPr/>
          <p:nvPr/>
        </p:nvSpPr>
        <p:spPr>
          <a:xfrm>
            <a:off x="5947456" y="1025267"/>
            <a:ext cx="219919" cy="1088020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 w="22225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3EA0930-2616-4B1F-8AAC-FDC09B1A33FD}"/>
              </a:ext>
            </a:extLst>
          </p:cNvPr>
          <p:cNvSpPr/>
          <p:nvPr/>
        </p:nvSpPr>
        <p:spPr>
          <a:xfrm>
            <a:off x="4213183" y="2393009"/>
            <a:ext cx="219919" cy="1088020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FF903AE-20AF-4443-8C99-9FD2DFB399A9}"/>
              </a:ext>
            </a:extLst>
          </p:cNvPr>
          <p:cNvSpPr/>
          <p:nvPr/>
        </p:nvSpPr>
        <p:spPr>
          <a:xfrm>
            <a:off x="5029439" y="2393009"/>
            <a:ext cx="219919" cy="857491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B1CE74F-1B67-472A-9192-B62745DF8558}"/>
              </a:ext>
            </a:extLst>
          </p:cNvPr>
          <p:cNvSpPr/>
          <p:nvPr/>
        </p:nvSpPr>
        <p:spPr>
          <a:xfrm>
            <a:off x="6669185" y="2475920"/>
            <a:ext cx="219919" cy="857491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8780E5C-3432-499C-993E-E2F3FA13E64D}"/>
              </a:ext>
            </a:extLst>
          </p:cNvPr>
          <p:cNvSpPr/>
          <p:nvPr/>
        </p:nvSpPr>
        <p:spPr>
          <a:xfrm>
            <a:off x="7895622" y="2393009"/>
            <a:ext cx="219919" cy="857491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F8E1E19-FA63-4629-8387-C3BF55A5A11A}"/>
              </a:ext>
            </a:extLst>
          </p:cNvPr>
          <p:cNvSpPr/>
          <p:nvPr/>
        </p:nvSpPr>
        <p:spPr>
          <a:xfrm>
            <a:off x="5837496" y="3641146"/>
            <a:ext cx="219919" cy="972272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 w="22225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4E3D38-9DD9-489F-B103-2F0DD86EFB26}"/>
              </a:ext>
            </a:extLst>
          </p:cNvPr>
          <p:cNvCxnSpPr>
            <a:cxnSpLocks/>
            <a:stCxn id="7" idx="7"/>
            <a:endCxn id="8" idx="0"/>
          </p:cNvCxnSpPr>
          <p:nvPr/>
        </p:nvCxnSpPr>
        <p:spPr>
          <a:xfrm flipH="1">
            <a:off x="4328930" y="2113287"/>
            <a:ext cx="1734273" cy="2797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E8A54E-0C07-4D31-B05A-A9D340B8BC03}"/>
              </a:ext>
            </a:extLst>
          </p:cNvPr>
          <p:cNvCxnSpPr>
            <a:cxnSpLocks/>
            <a:stCxn id="7" idx="7"/>
          </p:cNvCxnSpPr>
          <p:nvPr/>
        </p:nvCxnSpPr>
        <p:spPr>
          <a:xfrm flipH="1">
            <a:off x="5126621" y="2113287"/>
            <a:ext cx="936582" cy="2797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17C48B-6541-47F2-A099-4F89B19366A9}"/>
              </a:ext>
            </a:extLst>
          </p:cNvPr>
          <p:cNvCxnSpPr>
            <a:cxnSpLocks/>
          </p:cNvCxnSpPr>
          <p:nvPr/>
        </p:nvCxnSpPr>
        <p:spPr>
          <a:xfrm>
            <a:off x="6070193" y="2106492"/>
            <a:ext cx="709673" cy="3626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39C107-10C3-463B-9E6B-D51265C723D3}"/>
              </a:ext>
            </a:extLst>
          </p:cNvPr>
          <p:cNvCxnSpPr>
            <a:cxnSpLocks/>
          </p:cNvCxnSpPr>
          <p:nvPr/>
        </p:nvCxnSpPr>
        <p:spPr>
          <a:xfrm>
            <a:off x="6057415" y="2120038"/>
            <a:ext cx="1976860" cy="2797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2F4E48-ECDE-4A42-B65D-FF9E5920C541}"/>
              </a:ext>
            </a:extLst>
          </p:cNvPr>
          <p:cNvCxnSpPr>
            <a:cxnSpLocks/>
          </p:cNvCxnSpPr>
          <p:nvPr/>
        </p:nvCxnSpPr>
        <p:spPr>
          <a:xfrm flipH="1" flipV="1">
            <a:off x="4315066" y="3479100"/>
            <a:ext cx="1632391" cy="1813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8726C0-E122-493B-8821-A65BA0CA0082}"/>
              </a:ext>
            </a:extLst>
          </p:cNvPr>
          <p:cNvCxnSpPr>
            <a:cxnSpLocks/>
          </p:cNvCxnSpPr>
          <p:nvPr/>
        </p:nvCxnSpPr>
        <p:spPr>
          <a:xfrm flipH="1" flipV="1">
            <a:off x="5139398" y="3250500"/>
            <a:ext cx="808058" cy="4099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A5BF28-F92C-4F64-B7E8-BD892B0DD031}"/>
              </a:ext>
            </a:extLst>
          </p:cNvPr>
          <p:cNvCxnSpPr>
            <a:cxnSpLocks/>
            <a:endCxn id="10" idx="7"/>
          </p:cNvCxnSpPr>
          <p:nvPr/>
        </p:nvCxnSpPr>
        <p:spPr>
          <a:xfrm flipV="1">
            <a:off x="5931302" y="3333411"/>
            <a:ext cx="853630" cy="3270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209A5C-AB5A-4077-801F-B586C00295F2}"/>
              </a:ext>
            </a:extLst>
          </p:cNvPr>
          <p:cNvCxnSpPr>
            <a:cxnSpLocks/>
            <a:endCxn id="11" idx="7"/>
          </p:cNvCxnSpPr>
          <p:nvPr/>
        </p:nvCxnSpPr>
        <p:spPr>
          <a:xfrm flipV="1">
            <a:off x="5939379" y="3250500"/>
            <a:ext cx="2071990" cy="4099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33">
            <a:extLst>
              <a:ext uri="{FF2B5EF4-FFF2-40B4-BE49-F238E27FC236}">
                <a16:creationId xmlns:a16="http://schemas.microsoft.com/office/drawing/2014/main" id="{A70AB7C1-F6A6-4E71-A1A3-18FDD644C8CA}"/>
              </a:ext>
            </a:extLst>
          </p:cNvPr>
          <p:cNvSpPr/>
          <p:nvPr/>
        </p:nvSpPr>
        <p:spPr>
          <a:xfrm rot="420449">
            <a:off x="5881318" y="2149917"/>
            <a:ext cx="281958" cy="1459398"/>
          </a:xfrm>
          <a:custGeom>
            <a:avLst/>
            <a:gdLst>
              <a:gd name="connsiteX0" fmla="*/ 148399 w 281958"/>
              <a:gd name="connsiteY0" fmla="*/ 0 h 1459398"/>
              <a:gd name="connsiteX1" fmla="*/ 163239 w 281958"/>
              <a:gd name="connsiteY1" fmla="*/ 217357 h 1459398"/>
              <a:gd name="connsiteX2" fmla="*/ 14840 w 281958"/>
              <a:gd name="connsiteY2" fmla="*/ 357087 h 1459398"/>
              <a:gd name="connsiteX3" fmla="*/ 237438 w 281958"/>
              <a:gd name="connsiteY3" fmla="*/ 512342 h 1459398"/>
              <a:gd name="connsiteX4" fmla="*/ 0 w 281958"/>
              <a:gd name="connsiteY4" fmla="*/ 791801 h 1459398"/>
              <a:gd name="connsiteX5" fmla="*/ 281958 w 281958"/>
              <a:gd name="connsiteY5" fmla="*/ 962581 h 1459398"/>
              <a:gd name="connsiteX6" fmla="*/ 148399 w 281958"/>
              <a:gd name="connsiteY6" fmla="*/ 1210989 h 1459398"/>
              <a:gd name="connsiteX7" fmla="*/ 148399 w 281958"/>
              <a:gd name="connsiteY7" fmla="*/ 1459398 h 145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1958" h="1459398" extrusionOk="0">
                <a:moveTo>
                  <a:pt x="148399" y="0"/>
                </a:moveTo>
                <a:cubicBezTo>
                  <a:pt x="173017" y="70156"/>
                  <a:pt x="137121" y="144851"/>
                  <a:pt x="163239" y="217357"/>
                </a:cubicBezTo>
                <a:cubicBezTo>
                  <a:pt x="119787" y="267662"/>
                  <a:pt x="50046" y="313039"/>
                  <a:pt x="14840" y="357087"/>
                </a:cubicBezTo>
                <a:cubicBezTo>
                  <a:pt x="109958" y="416154"/>
                  <a:pt x="135524" y="463125"/>
                  <a:pt x="237438" y="512342"/>
                </a:cubicBezTo>
                <a:cubicBezTo>
                  <a:pt x="208509" y="584400"/>
                  <a:pt x="17565" y="703213"/>
                  <a:pt x="0" y="791801"/>
                </a:cubicBezTo>
                <a:cubicBezTo>
                  <a:pt x="66019" y="820834"/>
                  <a:pt x="170720" y="900913"/>
                  <a:pt x="281958" y="962581"/>
                </a:cubicBezTo>
                <a:cubicBezTo>
                  <a:pt x="241098" y="1078627"/>
                  <a:pt x="174778" y="1115224"/>
                  <a:pt x="148399" y="1210989"/>
                </a:cubicBezTo>
                <a:cubicBezTo>
                  <a:pt x="174551" y="1327098"/>
                  <a:pt x="131765" y="1392723"/>
                  <a:pt x="148399" y="1459398"/>
                </a:cubicBezTo>
              </a:path>
            </a:pathLst>
          </a:custGeom>
          <a:noFill/>
          <a:ln w="22225">
            <a:solidFill>
              <a:srgbClr val="FF0000"/>
            </a:solidFill>
            <a:prstDash val="dashDot"/>
            <a:tailEnd type="triangle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15747 w 219919"/>
                      <a:gd name="connsiteY0" fmla="*/ 0 h 1088020"/>
                      <a:gd name="connsiteX1" fmla="*/ 127322 w 219919"/>
                      <a:gd name="connsiteY1" fmla="*/ 162046 h 1088020"/>
                      <a:gd name="connsiteX2" fmla="*/ 11575 w 219919"/>
                      <a:gd name="connsiteY2" fmla="*/ 266218 h 1088020"/>
                      <a:gd name="connsiteX3" fmla="*/ 185195 w 219919"/>
                      <a:gd name="connsiteY3" fmla="*/ 381965 h 1088020"/>
                      <a:gd name="connsiteX4" fmla="*/ 0 w 219919"/>
                      <a:gd name="connsiteY4" fmla="*/ 590309 h 1088020"/>
                      <a:gd name="connsiteX5" fmla="*/ 219919 w 219919"/>
                      <a:gd name="connsiteY5" fmla="*/ 717630 h 1088020"/>
                      <a:gd name="connsiteX6" fmla="*/ 115747 w 219919"/>
                      <a:gd name="connsiteY6" fmla="*/ 902825 h 1088020"/>
                      <a:gd name="connsiteX7" fmla="*/ 115747 w 219919"/>
                      <a:gd name="connsiteY7" fmla="*/ 1088020 h 10880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19919" h="1088020">
                        <a:moveTo>
                          <a:pt x="115747" y="0"/>
                        </a:moveTo>
                        <a:lnTo>
                          <a:pt x="127322" y="162046"/>
                        </a:lnTo>
                        <a:lnTo>
                          <a:pt x="11575" y="266218"/>
                        </a:lnTo>
                        <a:lnTo>
                          <a:pt x="185195" y="381965"/>
                        </a:lnTo>
                        <a:lnTo>
                          <a:pt x="0" y="590309"/>
                        </a:lnTo>
                        <a:lnTo>
                          <a:pt x="219919" y="717630"/>
                        </a:lnTo>
                        <a:lnTo>
                          <a:pt x="115747" y="902825"/>
                        </a:lnTo>
                        <a:lnTo>
                          <a:pt x="115747" y="1088020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79E125-16E6-4A72-A204-DA47ADF1BE6F}"/>
              </a:ext>
            </a:extLst>
          </p:cNvPr>
          <p:cNvSpPr txBox="1"/>
          <p:nvPr/>
        </p:nvSpPr>
        <p:spPr>
          <a:xfrm>
            <a:off x="6207022" y="181774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create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036A2E-19C3-40B7-AAB5-586F3AF2665D}"/>
              </a:ext>
            </a:extLst>
          </p:cNvPr>
          <p:cNvSpPr txBox="1"/>
          <p:nvPr/>
        </p:nvSpPr>
        <p:spPr>
          <a:xfrm>
            <a:off x="8071669" y="301427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exit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70DEBD-0D53-49C3-9EB0-72FAE60ECA33}"/>
              </a:ext>
            </a:extLst>
          </p:cNvPr>
          <p:cNvSpPr txBox="1"/>
          <p:nvPr/>
        </p:nvSpPr>
        <p:spPr>
          <a:xfrm>
            <a:off x="6131380" y="357801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4109488391"/>
      </p:ext>
    </p:extLst>
  </p:cSld>
  <p:clrMapOvr>
    <a:masterClrMapping/>
  </p:clrMapOvr>
  <p:transition advTm="90252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5355-6664-4BAD-9824-D19412343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38200"/>
            <a:ext cx="10515600" cy="553278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>
                <a:latin typeface="Courier"/>
              </a:rPr>
              <a:t>// Socket setup code elided…</a:t>
            </a:r>
          </a:p>
          <a:p>
            <a:pPr marL="0" indent="0">
              <a:buNone/>
            </a:pPr>
            <a:r>
              <a:rPr lang="en-US" sz="2000">
                <a:latin typeface="Courier"/>
              </a:rPr>
              <a:t>while (1) {</a:t>
            </a:r>
          </a:p>
          <a:p>
            <a:pPr marL="0" indent="0">
              <a:buNone/>
            </a:pPr>
            <a:r>
              <a:rPr lang="en-US" sz="2000">
                <a:latin typeface="Courier"/>
              </a:rPr>
              <a:t>  // Accept a new client connection, obtaining a new socket</a:t>
            </a:r>
          </a:p>
          <a:p>
            <a:pPr marL="0" indent="0">
              <a:buNone/>
            </a:pPr>
            <a:r>
              <a:rPr lang="en-US" sz="2000">
                <a:latin typeface="Courier"/>
              </a:rPr>
              <a:t>  int </a:t>
            </a:r>
            <a:r>
              <a:rPr lang="en-US" sz="2000" err="1">
                <a:latin typeface="Courier"/>
              </a:rPr>
              <a:t>conn_socket</a:t>
            </a:r>
            <a:r>
              <a:rPr lang="en-US" sz="2000">
                <a:latin typeface="Courier"/>
              </a:rPr>
              <a:t> = </a:t>
            </a:r>
            <a:r>
              <a:rPr lang="en-US" sz="2000" b="1">
                <a:solidFill>
                  <a:schemeClr val="accent1"/>
                </a:solidFill>
                <a:latin typeface="Courier"/>
              </a:rPr>
              <a:t>accept</a:t>
            </a:r>
            <a:r>
              <a:rPr lang="en-US" sz="2000">
                <a:latin typeface="Courier"/>
              </a:rPr>
              <a:t>(</a:t>
            </a:r>
            <a:r>
              <a:rPr lang="en-US" sz="2000" err="1">
                <a:latin typeface="Courier"/>
              </a:rPr>
              <a:t>server_socket</a:t>
            </a:r>
            <a:r>
              <a:rPr lang="en-US" sz="2000">
                <a:latin typeface="Courier"/>
              </a:rPr>
              <a:t>, NULL, NULL);</a:t>
            </a:r>
          </a:p>
          <a:p>
            <a:pPr marL="0" indent="0">
              <a:buNone/>
            </a:pPr>
            <a:r>
              <a:rPr lang="en-US" sz="2000">
                <a:latin typeface="Courier"/>
              </a:rPr>
              <a:t>  </a:t>
            </a:r>
            <a:r>
              <a:rPr lang="en-US" sz="2000" err="1">
                <a:latin typeface="Courier"/>
              </a:rPr>
              <a:t>pid_t</a:t>
            </a:r>
            <a:r>
              <a:rPr lang="en-US" sz="2000">
                <a:latin typeface="Courier"/>
              </a:rPr>
              <a:t> </a:t>
            </a:r>
            <a:r>
              <a:rPr lang="en-US" sz="2000" err="1">
                <a:latin typeface="Courier"/>
              </a:rPr>
              <a:t>pid</a:t>
            </a:r>
            <a:r>
              <a:rPr lang="en-US" sz="2000">
                <a:latin typeface="Courier"/>
              </a:rPr>
              <a:t> = </a:t>
            </a:r>
            <a:r>
              <a:rPr lang="en-US" sz="2000" b="1">
                <a:solidFill>
                  <a:schemeClr val="accent1"/>
                </a:solidFill>
                <a:latin typeface="Courier"/>
              </a:rPr>
              <a:t>fork();</a:t>
            </a:r>
          </a:p>
          <a:p>
            <a:pPr marL="0" indent="0">
              <a:buNone/>
            </a:pPr>
            <a:r>
              <a:rPr lang="en-US" sz="2000">
                <a:latin typeface="Courier"/>
              </a:rPr>
              <a:t>  if (</a:t>
            </a:r>
            <a:r>
              <a:rPr lang="en-US" sz="2000" err="1">
                <a:latin typeface="Courier"/>
              </a:rPr>
              <a:t>pid</a:t>
            </a:r>
            <a:r>
              <a:rPr lang="en-US" sz="2000">
                <a:latin typeface="Courier"/>
              </a:rPr>
              <a:t> == 0) { // I am the child</a:t>
            </a:r>
          </a:p>
          <a:p>
            <a:pPr marL="0" indent="0">
              <a:buNone/>
            </a:pPr>
            <a:r>
              <a:rPr lang="en-US" sz="2000">
                <a:latin typeface="Courier"/>
              </a:rPr>
              <a:t>    </a:t>
            </a:r>
            <a:r>
              <a:rPr lang="en-US" sz="2000" b="1">
                <a:solidFill>
                  <a:schemeClr val="accent1"/>
                </a:solidFill>
                <a:latin typeface="Courier"/>
              </a:rPr>
              <a:t>close</a:t>
            </a:r>
            <a:r>
              <a:rPr lang="en-US" sz="2000">
                <a:latin typeface="Courier"/>
              </a:rPr>
              <a:t>(</a:t>
            </a:r>
            <a:r>
              <a:rPr lang="en-US" sz="2000" err="1">
                <a:latin typeface="Courier"/>
              </a:rPr>
              <a:t>server_socket</a:t>
            </a:r>
            <a:r>
              <a:rPr lang="en-US" sz="2000">
                <a:latin typeface="Courier"/>
              </a:rPr>
              <a:t>);</a:t>
            </a:r>
          </a:p>
          <a:p>
            <a:pPr marL="0" indent="0">
              <a:buNone/>
            </a:pPr>
            <a:r>
              <a:rPr lang="en-US" sz="2000">
                <a:latin typeface="Courier"/>
              </a:rPr>
              <a:t>    </a:t>
            </a:r>
            <a:r>
              <a:rPr lang="en-US" sz="2000" err="1">
                <a:latin typeface="Courier"/>
              </a:rPr>
              <a:t>serve_client</a:t>
            </a:r>
            <a:r>
              <a:rPr lang="en-US" sz="2000">
                <a:latin typeface="Courier"/>
              </a:rPr>
              <a:t>(</a:t>
            </a:r>
            <a:r>
              <a:rPr lang="en-US" sz="2000" err="1">
                <a:latin typeface="Courier"/>
              </a:rPr>
              <a:t>conn_socket</a:t>
            </a:r>
            <a:r>
              <a:rPr lang="en-US" sz="2000">
                <a:latin typeface="Courier"/>
              </a:rPr>
              <a:t>);</a:t>
            </a:r>
          </a:p>
          <a:p>
            <a:pPr marL="0" indent="0">
              <a:buNone/>
            </a:pPr>
            <a:r>
              <a:rPr lang="en-US" sz="2000">
                <a:latin typeface="Courier"/>
              </a:rPr>
              <a:t>    </a:t>
            </a:r>
            <a:r>
              <a:rPr lang="en-US" sz="2000" b="1">
                <a:solidFill>
                  <a:schemeClr val="accent1"/>
                </a:solidFill>
                <a:latin typeface="Courier"/>
              </a:rPr>
              <a:t>close</a:t>
            </a:r>
            <a:r>
              <a:rPr lang="en-US" sz="2000">
                <a:latin typeface="Courier"/>
              </a:rPr>
              <a:t>(</a:t>
            </a:r>
            <a:r>
              <a:rPr lang="en-US" sz="2000" err="1">
                <a:latin typeface="Courier"/>
              </a:rPr>
              <a:t>conn_socket</a:t>
            </a:r>
            <a:r>
              <a:rPr lang="en-US" sz="2000">
                <a:latin typeface="Courier"/>
              </a:rPr>
              <a:t>);</a:t>
            </a:r>
          </a:p>
          <a:p>
            <a:pPr marL="0" indent="0">
              <a:buNone/>
            </a:pPr>
            <a:r>
              <a:rPr lang="en-US" sz="2000">
                <a:latin typeface="Courier"/>
              </a:rPr>
              <a:t>    exit(0);</a:t>
            </a:r>
          </a:p>
          <a:p>
            <a:pPr marL="0" indent="0">
              <a:buNone/>
            </a:pPr>
            <a:r>
              <a:rPr lang="en-US" sz="2000">
                <a:latin typeface="Courier"/>
              </a:rPr>
              <a:t>  } else { // // I am the parent</a:t>
            </a:r>
          </a:p>
          <a:p>
            <a:pPr marL="0" indent="0">
              <a:buNone/>
            </a:pPr>
            <a:r>
              <a:rPr lang="en-US" sz="2000">
                <a:latin typeface="Courier"/>
              </a:rPr>
              <a:t>    </a:t>
            </a:r>
            <a:r>
              <a:rPr lang="en-US" sz="2000" b="1">
                <a:solidFill>
                  <a:schemeClr val="accent1"/>
                </a:solidFill>
                <a:latin typeface="Courier"/>
              </a:rPr>
              <a:t>close</a:t>
            </a:r>
            <a:r>
              <a:rPr lang="en-US" sz="2000">
                <a:latin typeface="Courier"/>
              </a:rPr>
              <a:t>(</a:t>
            </a:r>
            <a:r>
              <a:rPr lang="en-US" sz="2000" err="1">
                <a:latin typeface="Courier"/>
              </a:rPr>
              <a:t>conn_socket</a:t>
            </a:r>
            <a:r>
              <a:rPr lang="en-US" sz="2000">
                <a:latin typeface="Courier"/>
              </a:rPr>
              <a:t>);</a:t>
            </a:r>
          </a:p>
          <a:p>
            <a:pPr marL="0" indent="0">
              <a:buNone/>
            </a:pPr>
            <a:r>
              <a:rPr lang="en-US" sz="2000">
                <a:latin typeface="Courier"/>
              </a:rPr>
              <a:t>  }</a:t>
            </a:r>
          </a:p>
          <a:p>
            <a:pPr marL="0" indent="0">
              <a:buNone/>
            </a:pPr>
            <a:r>
              <a:rPr lang="en-US" sz="2000">
                <a:latin typeface="Courier"/>
              </a:rPr>
              <a:t>}</a:t>
            </a:r>
          </a:p>
          <a:p>
            <a:pPr marL="0" indent="0">
              <a:buNone/>
            </a:pPr>
            <a:r>
              <a:rPr lang="en-US" sz="2000" b="1">
                <a:solidFill>
                  <a:schemeClr val="accent1"/>
                </a:solidFill>
                <a:latin typeface="Courier"/>
              </a:rPr>
              <a:t>close</a:t>
            </a:r>
            <a:r>
              <a:rPr lang="en-US" sz="2000">
                <a:latin typeface="Courier"/>
              </a:rPr>
              <a:t>(</a:t>
            </a:r>
            <a:r>
              <a:rPr lang="en-US" sz="2000" err="1">
                <a:latin typeface="Courier"/>
              </a:rPr>
              <a:t>server_socket</a:t>
            </a:r>
            <a:r>
              <a:rPr lang="en-US" sz="2000">
                <a:latin typeface="Courier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Revisit the Server Protocol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F1AC12A-71C1-BD2C-B763-414402A2C91F}"/>
              </a:ext>
            </a:extLst>
          </p:cNvPr>
          <p:cNvSpPr/>
          <p:nvPr/>
        </p:nvSpPr>
        <p:spPr bwMode="auto">
          <a:xfrm>
            <a:off x="9144000" y="1600200"/>
            <a:ext cx="3048000" cy="1981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How would you rewrite the concurrent server example using threads rather than processes?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0272227"/>
      </p:ext>
    </p:extLst>
  </p:cSld>
  <p:clrMapOvr>
    <a:masterClrMapping/>
  </p:clrMapOvr>
  <p:transition advTm="330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67C5-61DF-A369-5359-C6243327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err="1"/>
              <a:t>Multiprocess</a:t>
            </a:r>
            <a:r>
              <a:rPr lang="en-US" dirty="0"/>
              <a:t> Multithreaded server!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BBC99D-8E55-D450-AB65-A55BDBA8C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38200"/>
            <a:ext cx="10515600" cy="553278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</a:rPr>
              <a:t>// Socket setup code elided…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Int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while (1)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// Accept a new client connection, obtaining a new socket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</a:t>
            </a:r>
            <a:r>
              <a:rPr lang="en-US" sz="2000" dirty="0" err="1">
                <a:latin typeface="Courier"/>
              </a:rPr>
              <a:t>pthread_t</a:t>
            </a:r>
            <a:r>
              <a:rPr lang="en-US" sz="2000" dirty="0">
                <a:latin typeface="Courier"/>
              </a:rPr>
              <a:t> </a:t>
            </a:r>
            <a:r>
              <a:rPr lang="en-US" sz="2000" dirty="0" err="1">
                <a:latin typeface="Courier"/>
              </a:rPr>
              <a:t>tid</a:t>
            </a:r>
            <a:r>
              <a:rPr lang="en-US" sz="2000" dirty="0">
                <a:latin typeface="Courier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int </a:t>
            </a:r>
            <a:r>
              <a:rPr lang="en-US" sz="2000" dirty="0" err="1">
                <a:latin typeface="Courier"/>
              </a:rPr>
              <a:t>conn_socket</a:t>
            </a:r>
            <a:r>
              <a:rPr lang="en-US" sz="2000" dirty="0">
                <a:latin typeface="Courier"/>
              </a:rPr>
              <a:t> = </a:t>
            </a:r>
            <a:r>
              <a:rPr lang="en-US" sz="2000" b="1" dirty="0">
                <a:solidFill>
                  <a:schemeClr val="accent1"/>
                </a:solidFill>
                <a:latin typeface="Courier"/>
              </a:rPr>
              <a:t>accept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latin typeface="Courier"/>
              </a:rPr>
              <a:t>server_socket</a:t>
            </a:r>
            <a:r>
              <a:rPr lang="en-US" sz="2000" dirty="0">
                <a:latin typeface="Courier"/>
              </a:rPr>
              <a:t>, NULL, NULL);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int* </a:t>
            </a:r>
            <a:r>
              <a:rPr lang="en-US" sz="2000" dirty="0" err="1">
                <a:latin typeface="Courier"/>
              </a:rPr>
              <a:t>arg</a:t>
            </a:r>
            <a:r>
              <a:rPr lang="en-US" sz="2000" dirty="0">
                <a:latin typeface="Courier"/>
              </a:rPr>
              <a:t> = (int*) malloc(</a:t>
            </a:r>
            <a:r>
              <a:rPr lang="en-US" sz="2000" dirty="0" err="1">
                <a:latin typeface="Courier"/>
              </a:rPr>
              <a:t>sizeof</a:t>
            </a:r>
            <a:r>
              <a:rPr lang="en-US" sz="2000" dirty="0">
                <a:latin typeface="Courier"/>
              </a:rPr>
              <a:t>(int));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*</a:t>
            </a:r>
            <a:r>
              <a:rPr lang="en-US" sz="2000" dirty="0" err="1">
                <a:latin typeface="Courier"/>
              </a:rPr>
              <a:t>arg</a:t>
            </a:r>
            <a:r>
              <a:rPr lang="en-US" sz="2000" dirty="0">
                <a:latin typeface="Courier"/>
              </a:rPr>
              <a:t> = </a:t>
            </a:r>
            <a:r>
              <a:rPr lang="en-US" sz="2000" dirty="0" err="1">
                <a:latin typeface="Courier"/>
              </a:rPr>
              <a:t>conn_socket</a:t>
            </a:r>
            <a:r>
              <a:rPr lang="en-US" sz="2000" dirty="0">
                <a:latin typeface="Courier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"/>
              </a:rPr>
              <a:t>pthread_create</a:t>
            </a:r>
            <a:r>
              <a:rPr lang="en-US" sz="2000" b="1" dirty="0">
                <a:solidFill>
                  <a:schemeClr val="accent1"/>
                </a:solidFill>
                <a:latin typeface="Courier"/>
              </a:rPr>
              <a:t>(&amp;</a:t>
            </a:r>
            <a:r>
              <a:rPr lang="en-US" sz="2000" b="1" dirty="0" err="1">
                <a:solidFill>
                  <a:schemeClr val="accent1"/>
                </a:solidFill>
                <a:latin typeface="Courier"/>
              </a:rPr>
              <a:t>tid</a:t>
            </a:r>
            <a:r>
              <a:rPr lang="en-US" sz="2000" b="1" dirty="0">
                <a:solidFill>
                  <a:schemeClr val="accent1"/>
                </a:solidFill>
                <a:latin typeface="Courier"/>
              </a:rPr>
              <a:t>, NULL &amp;</a:t>
            </a:r>
            <a:r>
              <a:rPr lang="en-US" sz="2000" b="1" dirty="0" err="1">
                <a:solidFill>
                  <a:schemeClr val="accent1"/>
                </a:solidFill>
                <a:latin typeface="Courier"/>
              </a:rPr>
              <a:t>serve_client</a:t>
            </a:r>
            <a:r>
              <a:rPr lang="en-US" sz="2000" b="1" dirty="0">
                <a:solidFill>
                  <a:schemeClr val="accent1"/>
                </a:solidFill>
                <a:latin typeface="Courier"/>
              </a:rPr>
              <a:t>, &amp;</a:t>
            </a:r>
            <a:r>
              <a:rPr lang="en-US" sz="2000" b="1" dirty="0" err="1">
                <a:solidFill>
                  <a:schemeClr val="accent1"/>
                </a:solidFill>
                <a:latin typeface="Courier"/>
              </a:rPr>
              <a:t>arg</a:t>
            </a:r>
            <a:r>
              <a:rPr lang="en-US" sz="2000" b="1" dirty="0">
                <a:solidFill>
                  <a:schemeClr val="accent1"/>
                </a:solidFill>
                <a:latin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urier"/>
              </a:rPr>
              <a:t>close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latin typeface="Courier"/>
              </a:rPr>
              <a:t>server_socket</a:t>
            </a:r>
            <a:r>
              <a:rPr lang="en-US" sz="2000" dirty="0">
                <a:latin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49106532"/>
      </p:ext>
    </p:extLst>
  </p:cSld>
  <p:clrMapOvr>
    <a:masterClrMapping/>
  </p:clrMapOvr>
  <p:transition advTm="79386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D8D8-1696-4405-98CE-F4B24A67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Reviewing the </a:t>
            </a:r>
            <a:r>
              <a:rPr lang="en-US" err="1">
                <a:latin typeface="Consolas" panose="020B0609020204030204" pitchFamily="49" charset="0"/>
              </a:rPr>
              <a:t>pthread_create</a:t>
            </a:r>
            <a:r>
              <a:rPr lang="en-US">
                <a:latin typeface="Consolas" panose="020B0609020204030204" pitchFamily="49" charset="0"/>
              </a:rPr>
              <a:t>(…)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009F38-C897-21EF-2ECA-DC1C4F566D91}"/>
              </a:ext>
            </a:extLst>
          </p:cNvPr>
          <p:cNvSpPr/>
          <p:nvPr/>
        </p:nvSpPr>
        <p:spPr bwMode="auto">
          <a:xfrm>
            <a:off x="838199" y="1072548"/>
            <a:ext cx="7086599" cy="1289652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+mn-lt"/>
              </a:rPr>
              <a:t>Do some work like a normal </a:t>
            </a:r>
            <a:r>
              <a:rPr lang="en-US" sz="1600" b="0" err="1">
                <a:latin typeface="+mn-lt"/>
              </a:rPr>
              <a:t>fn</a:t>
            </a:r>
            <a:r>
              <a:rPr lang="en-US" sz="1600" b="0">
                <a:latin typeface="+mn-lt"/>
              </a:rPr>
              <a:t>…</a:t>
            </a:r>
          </a:p>
          <a:p>
            <a:pPr algn="ctr"/>
            <a:r>
              <a:rPr lang="en-US" sz="1600" b="0">
                <a:latin typeface="+mn-lt"/>
              </a:rPr>
              <a:t>   place </a:t>
            </a:r>
            <a:r>
              <a:rPr lang="en-US" sz="1600" b="0" err="1">
                <a:latin typeface="+mn-lt"/>
              </a:rPr>
              <a:t>syscall</a:t>
            </a:r>
            <a:r>
              <a:rPr lang="en-US" sz="1600" b="0">
                <a:latin typeface="+mn-lt"/>
              </a:rPr>
              <a:t> # into %</a:t>
            </a:r>
            <a:r>
              <a:rPr lang="en-US" sz="1600" b="0" err="1">
                <a:latin typeface="+mn-lt"/>
              </a:rPr>
              <a:t>eax</a:t>
            </a:r>
            <a:endParaRPr lang="en-US" sz="1600" b="0">
              <a:latin typeface="+mn-lt"/>
            </a:endParaRPr>
          </a:p>
          <a:p>
            <a:pPr algn="ctr"/>
            <a:r>
              <a:rPr lang="en-US" sz="1600" b="0">
                <a:latin typeface="+mn-lt"/>
              </a:rPr>
              <a:t>   put </a:t>
            </a:r>
            <a:r>
              <a:rPr lang="en-US" sz="1600" b="0" err="1">
                <a:latin typeface="+mn-lt"/>
              </a:rPr>
              <a:t>args</a:t>
            </a:r>
            <a:r>
              <a:rPr lang="en-US" sz="1600" b="0">
                <a:latin typeface="+mn-lt"/>
              </a:rPr>
              <a:t> into registers %</a:t>
            </a:r>
            <a:r>
              <a:rPr lang="en-US" sz="1600" b="0" err="1">
                <a:latin typeface="+mn-lt"/>
              </a:rPr>
              <a:t>ebx</a:t>
            </a:r>
            <a:r>
              <a:rPr lang="en-US" sz="1600" b="0">
                <a:latin typeface="+mn-lt"/>
              </a:rPr>
              <a:t>, …</a:t>
            </a:r>
          </a:p>
          <a:p>
            <a:pPr algn="ctr"/>
            <a:r>
              <a:rPr lang="en-US" sz="1600" b="0">
                <a:latin typeface="+mn-lt"/>
              </a:rPr>
              <a:t>   special trap instruction</a:t>
            </a:r>
          </a:p>
          <a:p>
            <a:pPr algn="ctr"/>
            <a:endParaRPr lang="en-US" sz="1600" b="0" i="1">
              <a:latin typeface="+mn-lt"/>
            </a:endParaRPr>
          </a:p>
          <a:p>
            <a:pPr algn="ctr"/>
            <a:endParaRPr lang="en-US" sz="1600" b="0" i="1">
              <a:latin typeface="+mn-lt"/>
            </a:endParaRPr>
          </a:p>
          <a:p>
            <a:pPr algn="ctr"/>
            <a:endParaRPr lang="en-US" sz="1600" b="0" i="1">
              <a:latin typeface="+mn-lt"/>
            </a:endParaRPr>
          </a:p>
          <a:p>
            <a:pPr algn="ctr"/>
            <a:endParaRPr lang="en-US" sz="1600" b="0" i="1">
              <a:latin typeface="+mn-lt"/>
            </a:endParaRPr>
          </a:p>
          <a:p>
            <a:pPr algn="ctr"/>
            <a:endParaRPr lang="en-US" sz="1600" b="0" i="1">
              <a:latin typeface="+mn-lt"/>
            </a:endParaRPr>
          </a:p>
          <a:p>
            <a:pPr algn="ctr"/>
            <a:endParaRPr lang="en-US" sz="1600" b="0" i="1">
              <a:latin typeface="+mn-lt"/>
            </a:endParaRPr>
          </a:p>
          <a:p>
            <a:pPr algn="ctr"/>
            <a:r>
              <a:rPr lang="en-US" sz="1600" b="0">
                <a:latin typeface="+mn-lt"/>
              </a:rPr>
              <a:t>  </a:t>
            </a:r>
          </a:p>
          <a:p>
            <a:pPr algn="ctr"/>
            <a:endParaRPr lang="en-US" sz="1600" b="0">
              <a:latin typeface="+mn-lt"/>
            </a:endParaRPr>
          </a:p>
          <a:p>
            <a:pPr algn="ctr"/>
            <a:endParaRPr lang="en-US" sz="1600" b="0">
              <a:latin typeface="+mn-lt"/>
            </a:endParaRPr>
          </a:p>
          <a:p>
            <a:pPr algn="ctr"/>
            <a:r>
              <a:rPr lang="en-US" sz="1600" b="0">
                <a:latin typeface="+mn-lt"/>
              </a:rPr>
              <a:t>  </a:t>
            </a:r>
            <a:endParaRPr lang="en-US" b="0" i="1">
              <a:latin typeface="+mn-lt"/>
            </a:endParaRPr>
          </a:p>
          <a:p>
            <a:pPr algn="ctr"/>
            <a:endParaRPr lang="en-US" b="0" i="1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07F68E-6FAA-3252-2696-3397C7299E49}"/>
              </a:ext>
            </a:extLst>
          </p:cNvPr>
          <p:cNvSpPr/>
          <p:nvPr/>
        </p:nvSpPr>
        <p:spPr bwMode="auto">
          <a:xfrm>
            <a:off x="821635" y="2547730"/>
            <a:ext cx="7086600" cy="118607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>
                <a:latin typeface="+mn-lt"/>
              </a:rPr>
              <a:t>Mode switches &amp; s</a:t>
            </a:r>
            <a:r>
              <a:rPr kumimoji="0" lang="en-US" sz="1600" b="0" i="0" u="none" strike="noStrike" cap="none" normalizeH="0" baseline="0">
                <a:ln>
                  <a:noFill/>
                </a:ln>
                <a:effectLst/>
                <a:latin typeface="+mn-lt"/>
              </a:rPr>
              <a:t>witches to kernel stack.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>
                <a:latin typeface="+mn-lt"/>
              </a:rPr>
              <a:t>Saves </a:t>
            </a:r>
            <a:r>
              <a:rPr kumimoji="0" lang="en-US" sz="1600" b="0" i="0" u="none" strike="noStrike" cap="none" normalizeH="0" baseline="0">
                <a:ln>
                  <a:noFill/>
                </a:ln>
                <a:effectLst/>
                <a:latin typeface="+mn-lt"/>
              </a:rPr>
              <a:t>recovery state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>
                <a:latin typeface="+mn-lt"/>
              </a:rPr>
              <a:t>Jump to interrupt vector table at location 128.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effectLst/>
                <a:latin typeface="+mn-lt"/>
              </a:rPr>
              <a:t>Hands control to </a:t>
            </a:r>
            <a:r>
              <a:rPr kumimoji="0" lang="en-US" sz="1600" b="0" i="0" u="none" strike="noStrike" cap="none" normalizeH="0" baseline="0" err="1">
                <a:ln>
                  <a:noFill/>
                </a:ln>
                <a:effectLst/>
                <a:latin typeface="+mn-lt"/>
              </a:rPr>
              <a:t>syscall_handler</a:t>
            </a:r>
            <a:endParaRPr kumimoji="0" lang="en-US" sz="1600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0FF48B-54D8-41C8-6D8E-E5CDF7827A4B}"/>
              </a:ext>
            </a:extLst>
          </p:cNvPr>
          <p:cNvSpPr/>
          <p:nvPr/>
        </p:nvSpPr>
        <p:spPr bwMode="auto">
          <a:xfrm>
            <a:off x="854765" y="3846344"/>
            <a:ext cx="7086600" cy="96059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>
                <a:latin typeface="+mn-lt"/>
              </a:rPr>
              <a:t>Use %</a:t>
            </a:r>
            <a:r>
              <a:rPr lang="en-US" sz="1600" b="0" err="1">
                <a:latin typeface="+mn-lt"/>
              </a:rPr>
              <a:t>eax</a:t>
            </a:r>
            <a:r>
              <a:rPr lang="en-US" sz="1600" b="0">
                <a:latin typeface="+mn-lt"/>
              </a:rPr>
              <a:t> register to index into system call dispatch table. Invoke </a:t>
            </a:r>
            <a:r>
              <a:rPr lang="en-US" sz="1600" b="0" err="1">
                <a:latin typeface="+mn-lt"/>
              </a:rPr>
              <a:t>do_fork</a:t>
            </a:r>
            <a:r>
              <a:rPr lang="en-US" sz="1600" b="0">
                <a:latin typeface="+mn-lt"/>
              </a:rPr>
              <a:t>()  method. </a:t>
            </a:r>
            <a:r>
              <a:rPr lang="en-US" sz="1600" b="0" err="1">
                <a:latin typeface="+mn-lt"/>
              </a:rPr>
              <a:t>Initialise</a:t>
            </a:r>
            <a:r>
              <a:rPr lang="en-US" sz="1600" b="0">
                <a:latin typeface="+mn-lt"/>
              </a:rPr>
              <a:t> new TCB. Mark thread READY. Push </a:t>
            </a:r>
            <a:r>
              <a:rPr lang="en-US" sz="1600" b="0" err="1">
                <a:latin typeface="+mn-lt"/>
              </a:rPr>
              <a:t>errcode</a:t>
            </a:r>
            <a:r>
              <a:rPr lang="en-US" sz="1600" b="0">
                <a:latin typeface="+mn-lt"/>
              </a:rPr>
              <a:t> into %</a:t>
            </a:r>
            <a:r>
              <a:rPr lang="en-US" sz="1600" b="0" err="1">
                <a:latin typeface="+mn-lt"/>
              </a:rPr>
              <a:t>eax</a:t>
            </a:r>
            <a:endParaRPr kumimoji="0" lang="en-US" sz="1600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3239FC5-F945-94E1-5BEE-CB63506CE3BF}"/>
              </a:ext>
            </a:extLst>
          </p:cNvPr>
          <p:cNvSpPr/>
          <p:nvPr/>
        </p:nvSpPr>
        <p:spPr bwMode="auto">
          <a:xfrm>
            <a:off x="828260" y="5638800"/>
            <a:ext cx="7086600" cy="76200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+mn-lt"/>
              </a:rPr>
              <a:t>get return values from regs</a:t>
            </a:r>
          </a:p>
          <a:p>
            <a:pPr algn="ctr"/>
            <a:r>
              <a:rPr lang="en-US" sz="1600" b="0">
                <a:latin typeface="+mn-lt"/>
              </a:rPr>
              <a:t>  Do some more work like a normal </a:t>
            </a:r>
            <a:r>
              <a:rPr lang="en-US" sz="1600" b="0" err="1">
                <a:latin typeface="+mn-lt"/>
              </a:rPr>
              <a:t>fn</a:t>
            </a:r>
            <a:r>
              <a:rPr lang="en-US" sz="1600" b="0">
                <a:latin typeface="+mn-lt"/>
              </a:rPr>
              <a:t>…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755FBBF-4F60-E382-47E2-0F4FA8BEB71F}"/>
              </a:ext>
            </a:extLst>
          </p:cNvPr>
          <p:cNvSpPr/>
          <p:nvPr/>
        </p:nvSpPr>
        <p:spPr bwMode="auto">
          <a:xfrm>
            <a:off x="854765" y="4953000"/>
            <a:ext cx="7070033" cy="4719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>
                <a:latin typeface="+mn-lt"/>
              </a:rPr>
              <a:t>Restore recovery state and mode switch</a:t>
            </a:r>
            <a:endParaRPr kumimoji="0" lang="en-US" sz="1600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E1A85C9-F697-DF85-77E4-D10219B054FC}"/>
              </a:ext>
            </a:extLst>
          </p:cNvPr>
          <p:cNvSpPr/>
          <p:nvPr/>
        </p:nvSpPr>
        <p:spPr bwMode="auto">
          <a:xfrm>
            <a:off x="8686800" y="1072548"/>
            <a:ext cx="2743200" cy="1365852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+mn-lt"/>
              </a:rPr>
              <a:t>OS Library</a:t>
            </a:r>
            <a:endParaRPr kumimoji="0" lang="en-US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A8BFEAA-7626-4F46-1997-E88A251C57E6}"/>
              </a:ext>
            </a:extLst>
          </p:cNvPr>
          <p:cNvSpPr/>
          <p:nvPr/>
        </p:nvSpPr>
        <p:spPr bwMode="auto">
          <a:xfrm>
            <a:off x="8686800" y="5524011"/>
            <a:ext cx="2743200" cy="80058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+mn-lt"/>
              </a:rPr>
              <a:t>OS Library</a:t>
            </a:r>
            <a:endParaRPr kumimoji="0" lang="en-US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5102854-BFBB-EBA3-060D-8CF40F9B6A43}"/>
              </a:ext>
            </a:extLst>
          </p:cNvPr>
          <p:cNvSpPr/>
          <p:nvPr/>
        </p:nvSpPr>
        <p:spPr bwMode="auto">
          <a:xfrm>
            <a:off x="8686800" y="2612425"/>
            <a:ext cx="2743200" cy="101847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+mn-lt"/>
              </a:rPr>
              <a:t>CPU</a:t>
            </a:r>
            <a:endParaRPr kumimoji="0" lang="en-US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3945FBD-8427-76E8-DABA-F0D8CB50CB42}"/>
              </a:ext>
            </a:extLst>
          </p:cNvPr>
          <p:cNvSpPr/>
          <p:nvPr/>
        </p:nvSpPr>
        <p:spPr bwMode="auto">
          <a:xfrm>
            <a:off x="8686800" y="4878067"/>
            <a:ext cx="2743200" cy="4719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+mn-lt"/>
              </a:rPr>
              <a:t>CPU</a:t>
            </a:r>
            <a:endParaRPr kumimoji="0" lang="en-US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4F0663F-E04F-CAAA-AAC2-20EFC4D47076}"/>
              </a:ext>
            </a:extLst>
          </p:cNvPr>
          <p:cNvSpPr/>
          <p:nvPr/>
        </p:nvSpPr>
        <p:spPr bwMode="auto">
          <a:xfrm>
            <a:off x="8686800" y="3804930"/>
            <a:ext cx="2743200" cy="96059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+mn-lt"/>
              </a:rPr>
              <a:t>Kernel</a:t>
            </a:r>
            <a:endParaRPr kumimoji="0" lang="en-US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4487544"/>
      </p:ext>
    </p:extLst>
  </p:cSld>
  <p:clrMapOvr>
    <a:masterClrMapping/>
  </p:clrMapOvr>
  <p:transition advTm="2141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419D-58EB-5EDD-C176-9627AB51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15800" cy="533400"/>
          </a:xfrm>
        </p:spPr>
        <p:txBody>
          <a:bodyPr/>
          <a:lstStyle/>
          <a:p>
            <a:r>
              <a:rPr lang="en-US"/>
              <a:t>With great power comes great concurrency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84B2C-2C62-C0EC-93E5-E8088D55B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6912149" cy="5105400"/>
          </a:xfrm>
        </p:spPr>
        <p:txBody>
          <a:bodyPr/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Protection is at process level. Threads not isolated.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2A705D5-3843-2D41-0F8E-370C53AF2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6912149" cy="526519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363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pthread_t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[2];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int counter;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void*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doSomeThing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(void 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arg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  unsigned long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 =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111111"/>
                </a:solidFill>
                <a:latin typeface="Courier"/>
              </a:rPr>
              <a:t>  for (int </a:t>
            </a:r>
            <a:r>
              <a:rPr lang="en-US" altLang="en-US" sz="1600" b="0" dirty="0" err="1">
                <a:solidFill>
                  <a:srgbClr val="111111"/>
                </a:solidFill>
                <a:latin typeface="Courier"/>
              </a:rPr>
              <a:t>i</a:t>
            </a:r>
            <a:r>
              <a:rPr lang="en-US" altLang="en-US" sz="1600" b="0" dirty="0">
                <a:solidFill>
                  <a:srgbClr val="111111"/>
                </a:solidFill>
                <a:latin typeface="Courier"/>
              </a:rPr>
              <a:t> = 0 ; </a:t>
            </a:r>
            <a:r>
              <a:rPr lang="en-US" altLang="en-US" sz="1600" b="0" dirty="0" err="1">
                <a:solidFill>
                  <a:srgbClr val="111111"/>
                </a:solidFill>
                <a:latin typeface="Courier"/>
              </a:rPr>
              <a:t>i</a:t>
            </a:r>
            <a:r>
              <a:rPr lang="en-US" altLang="en-US" sz="1600" b="0" dirty="0">
                <a:solidFill>
                  <a:srgbClr val="111111"/>
                </a:solidFill>
                <a:latin typeface="Courier"/>
              </a:rPr>
              <a:t> &lt; 1000 ; </a:t>
            </a:r>
            <a:r>
              <a:rPr lang="en-US" altLang="en-US" sz="1600" b="0" dirty="0" err="1">
                <a:solidFill>
                  <a:srgbClr val="111111"/>
                </a:solidFill>
                <a:latin typeface="Courier"/>
              </a:rPr>
              <a:t>i</a:t>
            </a:r>
            <a:r>
              <a:rPr lang="en-US" altLang="en-US" sz="1600" b="0" dirty="0">
                <a:solidFill>
                  <a:srgbClr val="111111"/>
                </a:solidFill>
                <a:latin typeface="Courier"/>
              </a:rPr>
              <a:t>++) 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    counter += 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111111"/>
                </a:solidFill>
                <a:latin typeface="Courier"/>
              </a:rPr>
              <a:t>  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  return NULL;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0" dirty="0">
              <a:solidFill>
                <a:srgbClr val="111111"/>
              </a:solidFill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int main(void)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111111"/>
                </a:solidFill>
                <a:latin typeface="Courier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 =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  while(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++ &lt; 2)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pthread_create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(&amp;(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]), NULL, 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doSomeThing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, NULL);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pthread_join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[0], NULL);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111111"/>
                </a:solidFill>
                <a:latin typeface="Courier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pthread_join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[1], NULL);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111111"/>
                </a:solidFill>
                <a:latin typeface="Courier"/>
              </a:rPr>
              <a:t>  </a:t>
            </a:r>
            <a:r>
              <a:rPr lang="en-US" altLang="en-US" sz="1600" b="0" dirty="0" err="1">
                <a:solidFill>
                  <a:srgbClr val="111111"/>
                </a:solidFill>
                <a:latin typeface="Courier"/>
              </a:rPr>
              <a:t>printf</a:t>
            </a:r>
            <a:r>
              <a:rPr lang="en-US" altLang="en-US" sz="1600" b="0" dirty="0">
                <a:solidFill>
                  <a:srgbClr val="111111"/>
                </a:solidFill>
                <a:latin typeface="Courier"/>
              </a:rPr>
              <a:t>(“Counter %d \n”, counter);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  return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B169D9-15E2-3930-2245-78460F000B82}"/>
              </a:ext>
            </a:extLst>
          </p:cNvPr>
          <p:cNvSpPr txBox="1">
            <a:spLocks/>
          </p:cNvSpPr>
          <p:nvPr/>
        </p:nvSpPr>
        <p:spPr bwMode="auto">
          <a:xfrm>
            <a:off x="7162800" y="1295400"/>
            <a:ext cx="4343400" cy="838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What will be the final answer?</a:t>
            </a:r>
          </a:p>
          <a:p>
            <a:pPr marL="0" indent="0" algn="ctr">
              <a:buFontTx/>
              <a:buNone/>
            </a:pPr>
            <a:endParaRPr lang="en-US" kern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AFBBE8-18A7-DFD8-6BB1-6543FB9A6C69}"/>
              </a:ext>
            </a:extLst>
          </p:cNvPr>
          <p:cNvSpPr/>
          <p:nvPr/>
        </p:nvSpPr>
        <p:spPr bwMode="auto">
          <a:xfrm>
            <a:off x="6477000" y="2286000"/>
            <a:ext cx="5181600" cy="685800"/>
          </a:xfrm>
          <a:prstGeom prst="rect">
            <a:avLst/>
          </a:prstGeom>
          <a:solidFill>
            <a:schemeClr val="tx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 </a:t>
            </a:r>
            <a:r>
              <a:rPr kumimoji="0" lang="en-US" sz="1800" b="1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crooks@laptop</a:t>
            </a: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&gt; </a:t>
            </a:r>
            <a:r>
              <a:rPr kumimoji="0" lang="en-US" sz="1800" b="1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gcc</a:t>
            </a: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 </a:t>
            </a:r>
            <a:r>
              <a:rPr kumimoji="0" lang="en-US" sz="1800" b="1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concurrency.c</a:t>
            </a: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 -o concurrency –</a:t>
            </a:r>
            <a:r>
              <a:rPr kumimoji="0" lang="en-US" sz="1800" b="1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pthread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bg1"/>
              </a:solidFill>
              <a:latin typeface="Courier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E3E5F4-E0BF-F9AC-9F57-BB6A0130491F}"/>
              </a:ext>
            </a:extLst>
          </p:cNvPr>
          <p:cNvSpPr/>
          <p:nvPr/>
        </p:nvSpPr>
        <p:spPr bwMode="auto">
          <a:xfrm>
            <a:off x="6477000" y="3048000"/>
            <a:ext cx="5181600" cy="457200"/>
          </a:xfrm>
          <a:prstGeom prst="rect">
            <a:avLst/>
          </a:prstGeom>
          <a:solidFill>
            <a:schemeClr val="tx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 </a:t>
            </a:r>
            <a:r>
              <a:rPr kumimoji="0" lang="en-US" sz="1800" b="1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crooks@laptop</a:t>
            </a: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&gt; ./concurrency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bg1"/>
              </a:solidFill>
              <a:latin typeface="Courier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496E8E-7601-7DB7-24EE-8F6D94A6A682}"/>
              </a:ext>
            </a:extLst>
          </p:cNvPr>
          <p:cNvSpPr/>
          <p:nvPr/>
        </p:nvSpPr>
        <p:spPr bwMode="auto">
          <a:xfrm>
            <a:off x="6477000" y="3601278"/>
            <a:ext cx="5181600" cy="457200"/>
          </a:xfrm>
          <a:prstGeom prst="rect">
            <a:avLst/>
          </a:prstGeom>
          <a:solidFill>
            <a:schemeClr val="tx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chemeClr val="bg1"/>
                </a:solidFill>
                <a:latin typeface="Courier"/>
              </a:rPr>
              <a:t>Counter 2000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EFD0D6-8AEE-F3BC-1FBE-489C0BDD89B6}"/>
              </a:ext>
            </a:extLst>
          </p:cNvPr>
          <p:cNvSpPr/>
          <p:nvPr/>
        </p:nvSpPr>
        <p:spPr bwMode="auto">
          <a:xfrm>
            <a:off x="6477000" y="4145001"/>
            <a:ext cx="5181600" cy="457200"/>
          </a:xfrm>
          <a:prstGeom prst="rect">
            <a:avLst/>
          </a:prstGeom>
          <a:solidFill>
            <a:schemeClr val="tx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 </a:t>
            </a:r>
            <a:r>
              <a:rPr kumimoji="0" lang="en-US" sz="1800" b="1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crooks@laptop</a:t>
            </a: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&gt; ./concurrency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bg1"/>
              </a:solidFill>
              <a:latin typeface="Courier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5D2F7D-0550-CEF0-8C56-D881719F0DB9}"/>
              </a:ext>
            </a:extLst>
          </p:cNvPr>
          <p:cNvSpPr/>
          <p:nvPr/>
        </p:nvSpPr>
        <p:spPr bwMode="auto">
          <a:xfrm>
            <a:off x="6486939" y="4675088"/>
            <a:ext cx="5181600" cy="457200"/>
          </a:xfrm>
          <a:prstGeom prst="rect">
            <a:avLst/>
          </a:prstGeom>
          <a:solidFill>
            <a:schemeClr val="tx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chemeClr val="bg1"/>
                </a:solidFill>
                <a:latin typeface="Courier"/>
              </a:rPr>
              <a:t>Counter 1937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8AA8FF-F8C2-A85E-C8CE-73C5A64399AE}"/>
              </a:ext>
            </a:extLst>
          </p:cNvPr>
          <p:cNvSpPr/>
          <p:nvPr/>
        </p:nvSpPr>
        <p:spPr bwMode="auto">
          <a:xfrm>
            <a:off x="6486939" y="5225054"/>
            <a:ext cx="5181600" cy="457200"/>
          </a:xfrm>
          <a:prstGeom prst="rect">
            <a:avLst/>
          </a:prstGeom>
          <a:solidFill>
            <a:schemeClr val="tx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 </a:t>
            </a:r>
            <a:r>
              <a:rPr kumimoji="0" lang="en-US" sz="1800" b="1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crooks@laptop</a:t>
            </a: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&gt; ./concurrency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bg1"/>
              </a:solidFill>
              <a:latin typeface="Courier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FA7FFE-D7CD-8953-1096-84BDE3ED231F}"/>
              </a:ext>
            </a:extLst>
          </p:cNvPr>
          <p:cNvSpPr/>
          <p:nvPr/>
        </p:nvSpPr>
        <p:spPr bwMode="auto">
          <a:xfrm>
            <a:off x="6496878" y="5755141"/>
            <a:ext cx="5181600" cy="457200"/>
          </a:xfrm>
          <a:prstGeom prst="rect">
            <a:avLst/>
          </a:prstGeom>
          <a:solidFill>
            <a:schemeClr val="tx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chemeClr val="bg1"/>
                </a:solidFill>
                <a:latin typeface="Courier"/>
              </a:rPr>
              <a:t>Counter 1899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197898"/>
      </p:ext>
    </p:extLst>
  </p:cSld>
  <p:clrMapOvr>
    <a:masterClrMapping/>
  </p:clrMapOvr>
  <p:transition advTm="1582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419D-58EB-5EDD-C176-9627AB51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15800" cy="533400"/>
          </a:xfrm>
        </p:spPr>
        <p:txBody>
          <a:bodyPr/>
          <a:lstStyle/>
          <a:p>
            <a:r>
              <a:rPr lang="en-US"/>
              <a:t>With great power comes great concurrency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84B2C-2C62-C0EC-93E5-E8088D55B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66800"/>
            <a:ext cx="9753600" cy="3352800"/>
          </a:xfrm>
        </p:spPr>
        <p:txBody>
          <a:bodyPr/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Protection is at process level. 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Threads not isolated. </a:t>
            </a:r>
          </a:p>
          <a:p>
            <a:pPr marL="0" indent="0" algn="ctr">
              <a:buNone/>
            </a:pPr>
            <a:r>
              <a:rPr lang="en-US"/>
              <a:t>Share an address space.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Non-deterministic interleaving of threads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F0373F-A77F-CFCD-DB61-98450AF9EB87}"/>
              </a:ext>
            </a:extLst>
          </p:cNvPr>
          <p:cNvSpPr/>
          <p:nvPr/>
        </p:nvSpPr>
        <p:spPr bwMode="auto">
          <a:xfrm>
            <a:off x="3962400" y="4610100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45F929-D805-3D0E-8773-BA89245BE425}"/>
              </a:ext>
            </a:extLst>
          </p:cNvPr>
          <p:cNvSpPr/>
          <p:nvPr/>
        </p:nvSpPr>
        <p:spPr bwMode="auto">
          <a:xfrm>
            <a:off x="4724400" y="4610100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D5E24B-D478-FDF8-1243-D8E050256972}"/>
              </a:ext>
            </a:extLst>
          </p:cNvPr>
          <p:cNvSpPr/>
          <p:nvPr/>
        </p:nvSpPr>
        <p:spPr bwMode="auto">
          <a:xfrm>
            <a:off x="5486400" y="4610100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CD8186-5CC9-DB97-E179-E1455A884615}"/>
              </a:ext>
            </a:extLst>
          </p:cNvPr>
          <p:cNvSpPr/>
          <p:nvPr/>
        </p:nvSpPr>
        <p:spPr bwMode="auto">
          <a:xfrm>
            <a:off x="6248400" y="4610100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FDDF047-A197-1279-D0A9-41B71D7589CD}"/>
              </a:ext>
            </a:extLst>
          </p:cNvPr>
          <p:cNvSpPr/>
          <p:nvPr/>
        </p:nvSpPr>
        <p:spPr bwMode="auto">
          <a:xfrm>
            <a:off x="7020339" y="4610100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30CAADE-AE67-CB2E-E524-AE1645F5FB61}"/>
              </a:ext>
            </a:extLst>
          </p:cNvPr>
          <p:cNvSpPr/>
          <p:nvPr/>
        </p:nvSpPr>
        <p:spPr bwMode="auto">
          <a:xfrm>
            <a:off x="7798904" y="4600161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T2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CF7B356-4A28-27A7-B308-CF26B18CDC7C}"/>
              </a:ext>
            </a:extLst>
          </p:cNvPr>
          <p:cNvSpPr/>
          <p:nvPr/>
        </p:nvSpPr>
        <p:spPr bwMode="auto">
          <a:xfrm>
            <a:off x="3962400" y="5201479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T1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74688B7-3E78-B987-FCF8-A5EB3849FFAA}"/>
              </a:ext>
            </a:extLst>
          </p:cNvPr>
          <p:cNvSpPr/>
          <p:nvPr/>
        </p:nvSpPr>
        <p:spPr bwMode="auto">
          <a:xfrm>
            <a:off x="4724400" y="5201479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T2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24190A8-A656-8F07-0DDE-01F369F5781E}"/>
              </a:ext>
            </a:extLst>
          </p:cNvPr>
          <p:cNvSpPr/>
          <p:nvPr/>
        </p:nvSpPr>
        <p:spPr bwMode="auto">
          <a:xfrm>
            <a:off x="5486400" y="5201479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T2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EE839A6-84B0-93D1-B42F-70C8CC88F96F}"/>
              </a:ext>
            </a:extLst>
          </p:cNvPr>
          <p:cNvSpPr/>
          <p:nvPr/>
        </p:nvSpPr>
        <p:spPr bwMode="auto">
          <a:xfrm>
            <a:off x="6248400" y="5201479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T1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29553ED-D3AD-5CC2-16BD-C74CECF88D46}"/>
              </a:ext>
            </a:extLst>
          </p:cNvPr>
          <p:cNvSpPr/>
          <p:nvPr/>
        </p:nvSpPr>
        <p:spPr bwMode="auto">
          <a:xfrm>
            <a:off x="7020339" y="5201479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T1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0664877-C8DB-E374-1FA0-593B2C283631}"/>
              </a:ext>
            </a:extLst>
          </p:cNvPr>
          <p:cNvSpPr/>
          <p:nvPr/>
        </p:nvSpPr>
        <p:spPr bwMode="auto">
          <a:xfrm>
            <a:off x="7792278" y="5201479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T2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0004AFA-FBBA-8E56-8E45-F34C7907AE33}"/>
              </a:ext>
            </a:extLst>
          </p:cNvPr>
          <p:cNvSpPr/>
          <p:nvPr/>
        </p:nvSpPr>
        <p:spPr bwMode="auto">
          <a:xfrm>
            <a:off x="3962400" y="5763040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T2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3173907-B2B7-BC37-1BE6-2A1059058C53}"/>
              </a:ext>
            </a:extLst>
          </p:cNvPr>
          <p:cNvSpPr/>
          <p:nvPr/>
        </p:nvSpPr>
        <p:spPr bwMode="auto">
          <a:xfrm>
            <a:off x="4724400" y="5763040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T2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C5422F0-FBBB-0EB1-271B-AF84CEC62D68}"/>
              </a:ext>
            </a:extLst>
          </p:cNvPr>
          <p:cNvSpPr/>
          <p:nvPr/>
        </p:nvSpPr>
        <p:spPr bwMode="auto">
          <a:xfrm>
            <a:off x="5486400" y="5763040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T2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6227A90-E5BD-7D84-C11B-1B04FC653E7F}"/>
              </a:ext>
            </a:extLst>
          </p:cNvPr>
          <p:cNvSpPr/>
          <p:nvPr/>
        </p:nvSpPr>
        <p:spPr bwMode="auto">
          <a:xfrm>
            <a:off x="6248400" y="5763040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T1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D157B08-592D-460C-1FA2-47C036D92C7D}"/>
              </a:ext>
            </a:extLst>
          </p:cNvPr>
          <p:cNvSpPr/>
          <p:nvPr/>
        </p:nvSpPr>
        <p:spPr bwMode="auto">
          <a:xfrm>
            <a:off x="7020339" y="5763040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T1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751D487-1052-4143-A2BC-FC436FA6C254}"/>
              </a:ext>
            </a:extLst>
          </p:cNvPr>
          <p:cNvSpPr/>
          <p:nvPr/>
        </p:nvSpPr>
        <p:spPr bwMode="auto">
          <a:xfrm>
            <a:off x="7792278" y="5763040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6674531"/>
      </p:ext>
    </p:extLst>
  </p:cSld>
  <p:clrMapOvr>
    <a:masterClrMapping/>
  </p:clrMapOvr>
  <p:transition advTm="8463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38" grpId="0" animBg="1"/>
      <p:bldP spid="40" grpId="0" animBg="1"/>
      <p:bldP spid="42" grpId="0" animBg="1"/>
      <p:bldP spid="44" grpId="0" animBg="1"/>
      <p:bldP spid="46" grpId="0" animBg="1"/>
      <p:bldP spid="48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419D-58EB-5EDD-C176-9627AB51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15800" cy="533400"/>
          </a:xfrm>
        </p:spPr>
        <p:txBody>
          <a:bodyPr/>
          <a:lstStyle/>
          <a:p>
            <a:r>
              <a:rPr lang="en-US" dirty="0"/>
              <a:t>With great power comes great concurrency </a:t>
            </a:r>
          </a:p>
        </p:txBody>
      </p:sp>
      <p:pic>
        <p:nvPicPr>
          <p:cNvPr id="9" name="Graphic 8" descr="Police male outline">
            <a:extLst>
              <a:ext uri="{FF2B5EF4-FFF2-40B4-BE49-F238E27FC236}">
                <a16:creationId xmlns:a16="http://schemas.microsoft.com/office/drawing/2014/main" id="{1E6F3BBF-313B-6E5E-F4AA-5E0E33047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0200" y="1507435"/>
            <a:ext cx="1752600" cy="17526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2D7F2AF-5F0E-3CD0-44E7-447EDFB67802}"/>
              </a:ext>
            </a:extLst>
          </p:cNvPr>
          <p:cNvSpPr txBox="1">
            <a:spLocks/>
          </p:cNvSpPr>
          <p:nvPr/>
        </p:nvSpPr>
        <p:spPr bwMode="auto">
          <a:xfrm>
            <a:off x="1752600" y="1752600"/>
            <a:ext cx="97536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Public Enemy #1:</a:t>
            </a:r>
            <a:br>
              <a:rPr lang="en-US" kern="0"/>
            </a:br>
            <a:br>
              <a:rPr lang="en-US" kern="0"/>
            </a:br>
            <a:r>
              <a:rPr lang="en-US" kern="0"/>
              <a:t>THE RACE CONDITION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4C4A247-1929-EB3B-82C6-11B55ECB5C19}"/>
              </a:ext>
            </a:extLst>
          </p:cNvPr>
          <p:cNvSpPr txBox="1">
            <a:spLocks/>
          </p:cNvSpPr>
          <p:nvPr/>
        </p:nvSpPr>
        <p:spPr bwMode="auto">
          <a:xfrm>
            <a:off x="1371600" y="4702865"/>
            <a:ext cx="97536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/>
              <a:t>Today and next three lectures: how can we regulate access to shared data across threads?</a:t>
            </a:r>
          </a:p>
        </p:txBody>
      </p:sp>
    </p:spTree>
    <p:extLst>
      <p:ext uri="{BB962C8B-B14F-4D97-AF65-F5344CB8AC3E}">
        <p14:creationId xmlns:p14="http://schemas.microsoft.com/office/powerpoint/2010/main" val="1327488089"/>
      </p:ext>
    </p:extLst>
  </p:cSld>
  <p:clrMapOvr>
    <a:masterClrMapping/>
  </p:clrMapOvr>
  <p:transition advTm="558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Multiprocessing vs Multiprogramming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52400" y="1676400"/>
            <a:ext cx="12192000" cy="3048000"/>
          </a:xfrm>
        </p:spPr>
        <p:txBody>
          <a:bodyPr/>
          <a:lstStyle/>
          <a:p>
            <a:pPr marL="457200" lvl="1" indent="0" algn="ctr">
              <a:lnSpc>
                <a:spcPct val="85000"/>
              </a:lnSpc>
              <a:spcBef>
                <a:spcPct val="25000"/>
              </a:spcBef>
              <a:buNone/>
            </a:pPr>
            <a:r>
              <a:rPr lang="en-US" altLang="ko-KR" dirty="0">
                <a:solidFill>
                  <a:schemeClr val="accent1"/>
                </a:solidFill>
                <a:ea typeface="Gulim" panose="020B0600000101010101" pitchFamily="34" charset="-127"/>
              </a:rPr>
              <a:t>Multiprocessing</a:t>
            </a:r>
            <a:r>
              <a:rPr lang="en-US" altLang="ko-KR" dirty="0">
                <a:ea typeface="Gulim" panose="020B0600000101010101" pitchFamily="34" charset="-127"/>
              </a:rPr>
              <a:t> 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 = Multiple CPUs</a:t>
            </a:r>
          </a:p>
          <a:p>
            <a:pPr marL="457200" lvl="1" indent="0" algn="ctr">
              <a:lnSpc>
                <a:spcPct val="85000"/>
              </a:lnSpc>
              <a:spcBef>
                <a:spcPct val="25000"/>
              </a:spcBef>
              <a:buNone/>
            </a:pPr>
            <a:endParaRPr lang="en-US" altLang="ko-KR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marL="457200" lvl="1" indent="0" algn="ctr">
              <a:lnSpc>
                <a:spcPct val="85000"/>
              </a:lnSpc>
              <a:spcBef>
                <a:spcPct val="25000"/>
              </a:spcBef>
              <a:buNone/>
            </a:pPr>
            <a:endParaRPr lang="en-US" altLang="ko-KR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marL="457200" lvl="1" indent="0" algn="ctr">
              <a:lnSpc>
                <a:spcPct val="85000"/>
              </a:lnSpc>
              <a:spcBef>
                <a:spcPct val="25000"/>
              </a:spcBef>
              <a:buNone/>
            </a:pPr>
            <a:r>
              <a:rPr lang="en-US" altLang="ko-KR" dirty="0">
                <a:solidFill>
                  <a:schemeClr val="accent1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Multiprogramming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  Multiple Jobs or Processes</a:t>
            </a:r>
          </a:p>
          <a:p>
            <a:pPr marL="457200" lvl="1" indent="0" algn="ctr">
              <a:lnSpc>
                <a:spcPct val="85000"/>
              </a:lnSpc>
              <a:spcBef>
                <a:spcPct val="25000"/>
              </a:spcBef>
              <a:buNone/>
            </a:pPr>
            <a:endParaRPr lang="en-US" altLang="ko-KR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marL="457200" lvl="1" indent="0" algn="ctr">
              <a:lnSpc>
                <a:spcPct val="85000"/>
              </a:lnSpc>
              <a:spcBef>
                <a:spcPct val="25000"/>
              </a:spcBef>
              <a:buNone/>
            </a:pPr>
            <a:endParaRPr lang="en-US" altLang="ko-KR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marL="457200" lvl="1" indent="0" algn="ctr">
              <a:lnSpc>
                <a:spcPct val="85000"/>
              </a:lnSpc>
              <a:spcBef>
                <a:spcPct val="25000"/>
              </a:spcBef>
              <a:buNone/>
            </a:pPr>
            <a:r>
              <a:rPr lang="en-US" altLang="ko-KR" dirty="0">
                <a:solidFill>
                  <a:schemeClr val="accent1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Multithreading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  Multiple threads per Process</a:t>
            </a:r>
          </a:p>
        </p:txBody>
      </p:sp>
    </p:spTree>
    <p:extLst>
      <p:ext uri="{BB962C8B-B14F-4D97-AF65-F5344CB8AC3E}">
        <p14:creationId xmlns:p14="http://schemas.microsoft.com/office/powerpoint/2010/main" val="28518791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Multiprocessing vs Multiprogramming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63576"/>
            <a:ext cx="11734800" cy="3413125"/>
          </a:xfrm>
        </p:spPr>
        <p:txBody>
          <a:bodyPr/>
          <a:lstStyle/>
          <a:p>
            <a:pPr marL="0" indent="0" algn="ctr">
              <a:lnSpc>
                <a:spcPct val="85000"/>
              </a:lnSpc>
              <a:spcBef>
                <a:spcPct val="25000"/>
              </a:spcBef>
              <a:buNone/>
            </a:pPr>
            <a:endParaRPr lang="en-US" altLang="ko-KR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marL="0" indent="0" algn="ctr">
              <a:lnSpc>
                <a:spcPct val="85000"/>
              </a:lnSpc>
              <a:spcBef>
                <a:spcPct val="25000"/>
              </a:spcBef>
              <a:buNone/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What does it mean to run two threads “concurrently”?</a:t>
            </a:r>
          </a:p>
          <a:p>
            <a:pPr marL="0" indent="0" algn="ctr">
              <a:lnSpc>
                <a:spcPct val="85000"/>
              </a:lnSpc>
              <a:spcBef>
                <a:spcPct val="25000"/>
              </a:spcBef>
              <a:buNone/>
            </a:pPr>
            <a:endParaRPr lang="en-US" altLang="ko-KR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marL="457200" lvl="1" indent="0" algn="ctr">
              <a:lnSpc>
                <a:spcPct val="85000"/>
              </a:lnSpc>
              <a:spcBef>
                <a:spcPct val="25000"/>
              </a:spcBef>
              <a:buNone/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=&gt; Scheduler is free to run threads in any order</a:t>
            </a:r>
          </a:p>
          <a:p>
            <a:pPr lvl="1" algn="ctr">
              <a:lnSpc>
                <a:spcPct val="85000"/>
              </a:lnSpc>
              <a:spcBef>
                <a:spcPct val="25000"/>
              </a:spcBef>
            </a:pPr>
            <a:endParaRPr lang="en-US" altLang="ko-KR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marL="457200" lvl="1" indent="0" algn="ctr">
              <a:lnSpc>
                <a:spcPct val="85000"/>
              </a:lnSpc>
              <a:spcBef>
                <a:spcPct val="25000"/>
              </a:spcBef>
              <a:buNone/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=&gt; Dispatcher can choose to run each thread to completion or time-slice in big chunks or small chunks</a:t>
            </a:r>
          </a:p>
        </p:txBody>
      </p:sp>
      <p:grpSp>
        <p:nvGrpSpPr>
          <p:cNvPr id="400454" name="Group 70"/>
          <p:cNvGrpSpPr>
            <a:grpSpLocks/>
          </p:cNvGrpSpPr>
          <p:nvPr/>
        </p:nvGrpSpPr>
        <p:grpSpPr bwMode="auto">
          <a:xfrm>
            <a:off x="2016126" y="5181600"/>
            <a:ext cx="8042275" cy="1295400"/>
            <a:chOff x="310" y="3264"/>
            <a:chExt cx="5066" cy="816"/>
          </a:xfrm>
        </p:grpSpPr>
        <p:grpSp>
          <p:nvGrpSpPr>
            <p:cNvPr id="25615" name="Group 62"/>
            <p:cNvGrpSpPr>
              <a:grpSpLocks/>
            </p:cNvGrpSpPr>
            <p:nvPr/>
          </p:nvGrpSpPr>
          <p:grpSpPr bwMode="auto">
            <a:xfrm>
              <a:off x="2160" y="3264"/>
              <a:ext cx="2640" cy="240"/>
              <a:chOff x="2208" y="3105"/>
              <a:chExt cx="2640" cy="240"/>
            </a:xfrm>
          </p:grpSpPr>
          <p:sp>
            <p:nvSpPr>
              <p:cNvPr id="25641" name="Line 10"/>
              <p:cNvSpPr>
                <a:spLocks noChangeShapeType="1"/>
              </p:cNvSpPr>
              <p:nvPr/>
            </p:nvSpPr>
            <p:spPr bwMode="auto">
              <a:xfrm>
                <a:off x="2208" y="3345"/>
                <a:ext cx="672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42" name="Line 11"/>
              <p:cNvSpPr>
                <a:spLocks noChangeShapeType="1"/>
              </p:cNvSpPr>
              <p:nvPr/>
            </p:nvSpPr>
            <p:spPr bwMode="auto">
              <a:xfrm>
                <a:off x="2880" y="3345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43" name="Line 14"/>
              <p:cNvSpPr>
                <a:spLocks noChangeShapeType="1"/>
              </p:cNvSpPr>
              <p:nvPr/>
            </p:nvSpPr>
            <p:spPr bwMode="auto">
              <a:xfrm>
                <a:off x="4368" y="3345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44" name="Text Box 20"/>
              <p:cNvSpPr txBox="1">
                <a:spLocks noChangeArrowheads="1"/>
              </p:cNvSpPr>
              <p:nvPr/>
            </p:nvSpPr>
            <p:spPr bwMode="auto">
              <a:xfrm>
                <a:off x="2386" y="310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25645" name="Text Box 21"/>
              <p:cNvSpPr txBox="1">
                <a:spLocks noChangeArrowheads="1"/>
              </p:cNvSpPr>
              <p:nvPr/>
            </p:nvSpPr>
            <p:spPr bwMode="auto">
              <a:xfrm>
                <a:off x="3463" y="3105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46" name="Text Box 22"/>
              <p:cNvSpPr txBox="1">
                <a:spLocks noChangeArrowheads="1"/>
              </p:cNvSpPr>
              <p:nvPr/>
            </p:nvSpPr>
            <p:spPr bwMode="auto">
              <a:xfrm>
                <a:off x="4472" y="3105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C</a:t>
                </a:r>
              </a:p>
            </p:txBody>
          </p:sp>
        </p:grpSp>
        <p:grpSp>
          <p:nvGrpSpPr>
            <p:cNvPr id="25616" name="Group 63"/>
            <p:cNvGrpSpPr>
              <a:grpSpLocks/>
            </p:cNvGrpSpPr>
            <p:nvPr/>
          </p:nvGrpSpPr>
          <p:grpSpPr bwMode="auto">
            <a:xfrm>
              <a:off x="2160" y="3600"/>
              <a:ext cx="3216" cy="358"/>
              <a:chOff x="2256" y="3552"/>
              <a:chExt cx="3216" cy="358"/>
            </a:xfrm>
          </p:grpSpPr>
          <p:sp>
            <p:nvSpPr>
              <p:cNvPr id="25619" name="Line 24"/>
              <p:cNvSpPr>
                <a:spLocks noChangeShapeType="1"/>
              </p:cNvSpPr>
              <p:nvPr/>
            </p:nvSpPr>
            <p:spPr bwMode="auto">
              <a:xfrm>
                <a:off x="3792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0" name="Line 29"/>
              <p:cNvSpPr>
                <a:spLocks noChangeShapeType="1"/>
              </p:cNvSpPr>
              <p:nvPr/>
            </p:nvSpPr>
            <p:spPr bwMode="auto">
              <a:xfrm>
                <a:off x="3792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1" name="Text Box 31"/>
              <p:cNvSpPr txBox="1">
                <a:spLocks noChangeArrowheads="1"/>
              </p:cNvSpPr>
              <p:nvPr/>
            </p:nvSpPr>
            <p:spPr bwMode="auto">
              <a:xfrm>
                <a:off x="3880" y="3552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22" name="Line 35"/>
              <p:cNvSpPr>
                <a:spLocks noChangeShapeType="1"/>
              </p:cNvSpPr>
              <p:nvPr/>
            </p:nvSpPr>
            <p:spPr bwMode="auto">
              <a:xfrm>
                <a:off x="225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3" name="Line 36"/>
              <p:cNvSpPr>
                <a:spLocks noChangeShapeType="1"/>
              </p:cNvSpPr>
              <p:nvPr/>
            </p:nvSpPr>
            <p:spPr bwMode="auto">
              <a:xfrm>
                <a:off x="225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4" name="Text Box 37"/>
              <p:cNvSpPr txBox="1">
                <a:spLocks noChangeArrowheads="1"/>
              </p:cNvSpPr>
              <p:nvPr/>
            </p:nvSpPr>
            <p:spPr bwMode="auto">
              <a:xfrm>
                <a:off x="2337" y="3552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25625" name="Line 39"/>
              <p:cNvSpPr>
                <a:spLocks noChangeShapeType="1"/>
              </p:cNvSpPr>
              <p:nvPr/>
            </p:nvSpPr>
            <p:spPr bwMode="auto">
              <a:xfrm>
                <a:off x="3408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6" name="Line 40"/>
              <p:cNvSpPr>
                <a:spLocks noChangeShapeType="1"/>
              </p:cNvSpPr>
              <p:nvPr/>
            </p:nvSpPr>
            <p:spPr bwMode="auto">
              <a:xfrm>
                <a:off x="3408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7" name="Text Box 41"/>
              <p:cNvSpPr txBox="1">
                <a:spLocks noChangeArrowheads="1"/>
              </p:cNvSpPr>
              <p:nvPr/>
            </p:nvSpPr>
            <p:spPr bwMode="auto">
              <a:xfrm>
                <a:off x="3489" y="3552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25628" name="Line 43"/>
              <p:cNvSpPr>
                <a:spLocks noChangeShapeType="1"/>
              </p:cNvSpPr>
              <p:nvPr/>
            </p:nvSpPr>
            <p:spPr bwMode="auto">
              <a:xfrm>
                <a:off x="3024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9" name="Line 44"/>
              <p:cNvSpPr>
                <a:spLocks noChangeShapeType="1"/>
              </p:cNvSpPr>
              <p:nvPr/>
            </p:nvSpPr>
            <p:spPr bwMode="auto">
              <a:xfrm>
                <a:off x="3024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0" name="Text Box 45"/>
              <p:cNvSpPr txBox="1">
                <a:spLocks noChangeArrowheads="1"/>
              </p:cNvSpPr>
              <p:nvPr/>
            </p:nvSpPr>
            <p:spPr bwMode="auto">
              <a:xfrm>
                <a:off x="3113" y="3552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C</a:t>
                </a:r>
              </a:p>
            </p:txBody>
          </p:sp>
          <p:sp>
            <p:nvSpPr>
              <p:cNvPr id="25631" name="Line 47"/>
              <p:cNvSpPr>
                <a:spLocks noChangeShapeType="1"/>
              </p:cNvSpPr>
              <p:nvPr/>
            </p:nvSpPr>
            <p:spPr bwMode="auto">
              <a:xfrm>
                <a:off x="2640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2" name="Line 48"/>
              <p:cNvSpPr>
                <a:spLocks noChangeShapeType="1"/>
              </p:cNvSpPr>
              <p:nvPr/>
            </p:nvSpPr>
            <p:spPr bwMode="auto">
              <a:xfrm>
                <a:off x="264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3" name="Text Box 49"/>
              <p:cNvSpPr txBox="1">
                <a:spLocks noChangeArrowheads="1"/>
              </p:cNvSpPr>
              <p:nvPr/>
            </p:nvSpPr>
            <p:spPr bwMode="auto">
              <a:xfrm>
                <a:off x="2728" y="3552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34" name="Line 51"/>
              <p:cNvSpPr>
                <a:spLocks noChangeShapeType="1"/>
              </p:cNvSpPr>
              <p:nvPr/>
            </p:nvSpPr>
            <p:spPr bwMode="auto">
              <a:xfrm>
                <a:off x="417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5" name="Line 52"/>
              <p:cNvSpPr>
                <a:spLocks noChangeShapeType="1"/>
              </p:cNvSpPr>
              <p:nvPr/>
            </p:nvSpPr>
            <p:spPr bwMode="auto">
              <a:xfrm>
                <a:off x="417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6" name="Text Box 53"/>
              <p:cNvSpPr txBox="1">
                <a:spLocks noChangeArrowheads="1"/>
              </p:cNvSpPr>
              <p:nvPr/>
            </p:nvSpPr>
            <p:spPr bwMode="auto">
              <a:xfrm>
                <a:off x="4265" y="3552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C</a:t>
                </a:r>
              </a:p>
            </p:txBody>
          </p:sp>
          <p:sp>
            <p:nvSpPr>
              <p:cNvPr id="25637" name="Line 55"/>
              <p:cNvSpPr>
                <a:spLocks noChangeShapeType="1"/>
              </p:cNvSpPr>
              <p:nvPr/>
            </p:nvSpPr>
            <p:spPr bwMode="auto">
              <a:xfrm>
                <a:off x="4560" y="3814"/>
                <a:ext cx="912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8" name="Line 56"/>
              <p:cNvSpPr>
                <a:spLocks noChangeShapeType="1"/>
              </p:cNvSpPr>
              <p:nvPr/>
            </p:nvSpPr>
            <p:spPr bwMode="auto">
              <a:xfrm>
                <a:off x="456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9" name="Text Box 57"/>
              <p:cNvSpPr txBox="1">
                <a:spLocks noChangeArrowheads="1"/>
              </p:cNvSpPr>
              <p:nvPr/>
            </p:nvSpPr>
            <p:spPr bwMode="auto">
              <a:xfrm>
                <a:off x="4944" y="3552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40" name="Line 58"/>
              <p:cNvSpPr>
                <a:spLocks noChangeShapeType="1"/>
              </p:cNvSpPr>
              <p:nvPr/>
            </p:nvSpPr>
            <p:spPr bwMode="auto">
              <a:xfrm>
                <a:off x="5464" y="3713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25617" name="AutoShape 65"/>
            <p:cNvSpPr>
              <a:spLocks/>
            </p:cNvSpPr>
            <p:nvPr/>
          </p:nvSpPr>
          <p:spPr bwMode="auto">
            <a:xfrm>
              <a:off x="1654" y="3360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18" name="Text Box 66"/>
            <p:cNvSpPr txBox="1">
              <a:spLocks noChangeArrowheads="1"/>
            </p:cNvSpPr>
            <p:nvPr/>
          </p:nvSpPr>
          <p:spPr bwMode="auto">
            <a:xfrm>
              <a:off x="310" y="3604"/>
              <a:ext cx="13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Multiprogramming</a:t>
              </a:r>
            </a:p>
          </p:txBody>
        </p:sp>
      </p:grpSp>
      <p:grpSp>
        <p:nvGrpSpPr>
          <p:cNvPr id="400453" name="Group 69"/>
          <p:cNvGrpSpPr>
            <a:grpSpLocks/>
          </p:cNvGrpSpPr>
          <p:nvPr/>
        </p:nvGrpSpPr>
        <p:grpSpPr bwMode="auto">
          <a:xfrm>
            <a:off x="2286001" y="3962400"/>
            <a:ext cx="5280025" cy="1143000"/>
            <a:chOff x="480" y="2496"/>
            <a:chExt cx="3326" cy="720"/>
          </a:xfrm>
        </p:grpSpPr>
        <p:grpSp>
          <p:nvGrpSpPr>
            <p:cNvPr id="25606" name="Group 61"/>
            <p:cNvGrpSpPr>
              <a:grpSpLocks/>
            </p:cNvGrpSpPr>
            <p:nvPr/>
          </p:nvGrpSpPr>
          <p:grpSpPr bwMode="auto">
            <a:xfrm>
              <a:off x="2112" y="2496"/>
              <a:ext cx="1694" cy="615"/>
              <a:chOff x="2208" y="2448"/>
              <a:chExt cx="1694" cy="615"/>
            </a:xfrm>
          </p:grpSpPr>
          <p:sp>
            <p:nvSpPr>
              <p:cNvPr id="25609" name="Text Box 4"/>
              <p:cNvSpPr txBox="1">
                <a:spLocks noChangeArrowheads="1"/>
              </p:cNvSpPr>
              <p:nvPr/>
            </p:nvSpPr>
            <p:spPr bwMode="auto">
              <a:xfrm>
                <a:off x="2208" y="2448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25610" name="Line 7"/>
              <p:cNvSpPr>
                <a:spLocks noChangeShapeType="1"/>
              </p:cNvSpPr>
              <p:nvPr/>
            </p:nvSpPr>
            <p:spPr bwMode="auto">
              <a:xfrm>
                <a:off x="2414" y="2566"/>
                <a:ext cx="672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11" name="Text Box 5"/>
              <p:cNvSpPr txBox="1">
                <a:spLocks noChangeArrowheads="1"/>
              </p:cNvSpPr>
              <p:nvPr/>
            </p:nvSpPr>
            <p:spPr bwMode="auto">
              <a:xfrm>
                <a:off x="2208" y="2640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12" name="Line 8"/>
              <p:cNvSpPr>
                <a:spLocks noChangeShapeType="1"/>
              </p:cNvSpPr>
              <p:nvPr/>
            </p:nvSpPr>
            <p:spPr bwMode="auto">
              <a:xfrm>
                <a:off x="2414" y="2736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13" name="Text Box 6"/>
              <p:cNvSpPr txBox="1">
                <a:spLocks noChangeArrowheads="1"/>
              </p:cNvSpPr>
              <p:nvPr/>
            </p:nvSpPr>
            <p:spPr bwMode="auto">
              <a:xfrm>
                <a:off x="2208" y="2832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C</a:t>
                </a:r>
              </a:p>
            </p:txBody>
          </p:sp>
          <p:sp>
            <p:nvSpPr>
              <p:cNvPr id="25614" name="Line 9"/>
              <p:cNvSpPr>
                <a:spLocks noChangeShapeType="1"/>
              </p:cNvSpPr>
              <p:nvPr/>
            </p:nvSpPr>
            <p:spPr bwMode="auto">
              <a:xfrm>
                <a:off x="2414" y="2928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25607" name="Text Box 64"/>
            <p:cNvSpPr txBox="1">
              <a:spLocks noChangeArrowheads="1"/>
            </p:cNvSpPr>
            <p:nvPr/>
          </p:nvSpPr>
          <p:spPr bwMode="auto">
            <a:xfrm>
              <a:off x="480" y="2736"/>
              <a:ext cx="11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dirty="0">
                  <a:ea typeface="Gulim" panose="020B0600000101010101" pitchFamily="34" charset="-127"/>
                </a:rPr>
                <a:t>Multiprocessing</a:t>
              </a:r>
            </a:p>
          </p:txBody>
        </p:sp>
        <p:sp>
          <p:nvSpPr>
            <p:cNvPr id="25608" name="AutoShape 68"/>
            <p:cNvSpPr>
              <a:spLocks/>
            </p:cNvSpPr>
            <p:nvPr/>
          </p:nvSpPr>
          <p:spPr bwMode="auto">
            <a:xfrm>
              <a:off x="1654" y="2496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3207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Goals for Today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828800"/>
            <a:ext cx="10566400" cy="41910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Threads and more threads</a:t>
            </a:r>
          </a:p>
          <a:p>
            <a:pPr marL="0" indent="0"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Challenges and Pitfalls of Concurrency</a:t>
            </a: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Synchronization Operations/Critical Sections</a:t>
            </a: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How to build a lock?</a:t>
            </a: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Atomic Instructions</a:t>
            </a: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343026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ATM Bank Server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15544"/>
            <a:ext cx="9753600" cy="2629490"/>
          </a:xfrm>
        </p:spPr>
        <p:txBody>
          <a:bodyPr/>
          <a:lstStyle/>
          <a:p>
            <a:pPr marL="457200" lvl="1" indent="0" algn="ctr">
              <a:lnSpc>
                <a:spcPct val="80000"/>
              </a:lnSpc>
              <a:buNone/>
            </a:pPr>
            <a:r>
              <a:rPr lang="en-US" altLang="ko-KR" dirty="0">
                <a:ea typeface="굴림" panose="020B0600000101010101" pitchFamily="34" charset="-127"/>
              </a:rPr>
              <a:t>Service a set of requests</a:t>
            </a:r>
          </a:p>
          <a:p>
            <a:pPr marL="457200" lvl="1" indent="0" algn="ctr">
              <a:lnSpc>
                <a:spcPct val="80000"/>
              </a:lnSpc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80000"/>
              </a:lnSpc>
              <a:buNone/>
            </a:pPr>
            <a:r>
              <a:rPr lang="en-US" altLang="ko-KR" dirty="0">
                <a:ea typeface="굴림" panose="020B0600000101010101" pitchFamily="34" charset="-127"/>
              </a:rPr>
              <a:t>Do so without </a:t>
            </a:r>
            <a:r>
              <a:rPr lang="en-US" altLang="ko-KR">
                <a:ea typeface="굴림" panose="020B0600000101010101" pitchFamily="34" charset="-127"/>
              </a:rPr>
              <a:t>corrupting database</a:t>
            </a:r>
          </a:p>
          <a:p>
            <a:pPr marL="457200" lvl="1" indent="0" algn="ctr">
              <a:lnSpc>
                <a:spcPct val="80000"/>
              </a:lnSpc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80000"/>
              </a:lnSpc>
              <a:buNone/>
            </a:pPr>
            <a:r>
              <a:rPr lang="en-US" altLang="ko-KR" dirty="0">
                <a:ea typeface="굴림" panose="020B0600000101010101" pitchFamily="34" charset="-127"/>
              </a:rPr>
              <a:t>Don’t hand out too much money</a:t>
            </a:r>
          </a:p>
        </p:txBody>
      </p:sp>
      <p:grpSp>
        <p:nvGrpSpPr>
          <p:cNvPr id="14340" name="Group 11"/>
          <p:cNvGrpSpPr>
            <a:grpSpLocks/>
          </p:cNvGrpSpPr>
          <p:nvPr/>
        </p:nvGrpSpPr>
        <p:grpSpPr bwMode="auto">
          <a:xfrm>
            <a:off x="4236461" y="5114478"/>
            <a:ext cx="914401" cy="666750"/>
            <a:chOff x="3456" y="960"/>
            <a:chExt cx="1056" cy="1056"/>
          </a:xfrm>
        </p:grpSpPr>
        <p:sp>
          <p:nvSpPr>
            <p:cNvPr id="14380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Rectangle 8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82" name="Rectangle 10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43" name="tower"/>
          <p:cNvSpPr>
            <a:spLocks noEditPoints="1" noChangeArrowheads="1"/>
          </p:cNvSpPr>
          <p:nvPr/>
        </p:nvSpPr>
        <p:spPr bwMode="auto">
          <a:xfrm>
            <a:off x="7315200" y="4953000"/>
            <a:ext cx="678657" cy="989707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40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tower"/>
          <p:cNvSpPr>
            <a:spLocks noEditPoints="1" noChangeArrowheads="1"/>
          </p:cNvSpPr>
          <p:nvPr/>
        </p:nvSpPr>
        <p:spPr bwMode="auto">
          <a:xfrm>
            <a:off x="7772400" y="5105400"/>
            <a:ext cx="678657" cy="989707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40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tower"/>
          <p:cNvSpPr>
            <a:spLocks noEditPoints="1" noChangeArrowheads="1"/>
          </p:cNvSpPr>
          <p:nvPr/>
        </p:nvSpPr>
        <p:spPr bwMode="auto">
          <a:xfrm>
            <a:off x="8229600" y="4953000"/>
            <a:ext cx="678657" cy="989707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40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7" name="Freeform 44"/>
          <p:cNvSpPr>
            <a:spLocks/>
          </p:cNvSpPr>
          <p:nvPr/>
        </p:nvSpPr>
        <p:spPr bwMode="auto">
          <a:xfrm>
            <a:off x="5638799" y="5156200"/>
            <a:ext cx="1257301" cy="180578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48" name="Freeform 49"/>
          <p:cNvSpPr>
            <a:spLocks/>
          </p:cNvSpPr>
          <p:nvPr/>
        </p:nvSpPr>
        <p:spPr bwMode="auto">
          <a:xfrm rot="10800000">
            <a:off x="5638799" y="5562600"/>
            <a:ext cx="1257301" cy="180578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49" name="Group 54"/>
          <p:cNvGrpSpPr>
            <a:grpSpLocks/>
          </p:cNvGrpSpPr>
          <p:nvPr/>
        </p:nvGrpSpPr>
        <p:grpSpPr bwMode="auto">
          <a:xfrm>
            <a:off x="5867401" y="4555529"/>
            <a:ext cx="685801" cy="500063"/>
            <a:chOff x="1584" y="1200"/>
            <a:chExt cx="576" cy="576"/>
          </a:xfrm>
        </p:grpSpPr>
        <p:sp>
          <p:nvSpPr>
            <p:cNvPr id="14368" name="Freeform 52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Freeform 53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Freeform 51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24159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ATM bank server example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1" y="1143000"/>
            <a:ext cx="9982199" cy="5562600"/>
          </a:xfrm>
        </p:spPr>
        <p:txBody>
          <a:bodyPr/>
          <a:lstStyle/>
          <a:p>
            <a:pPr marL="0" indent="0" algn="ctr">
              <a:lnSpc>
                <a:spcPct val="75000"/>
              </a:lnSpc>
              <a:spcBef>
                <a:spcPct val="25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Suppose we wanted to implement a server process to handle requests from an ATM network: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BankServer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while (TRUE)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ReceiveRequest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(&amp;op, &amp;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&amp;amount);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ProcessRequest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(op,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}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ProcessRequest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(op,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if (op == deposit) Deposit(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else if …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Deposit(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acct 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GetAccount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); 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may use disk I/O */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acct-&gt;balance += amount;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StoreAccount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(acct); 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Involves disk I/O */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 marL="457200" lvl="1" indent="0">
              <a:lnSpc>
                <a:spcPct val="75000"/>
              </a:lnSpc>
              <a:spcBef>
                <a:spcPct val="25000"/>
              </a:spcBef>
              <a:buNone/>
            </a:pPr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7741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Event Driven Version of ATM server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10591800" cy="5562600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Suppose we only had one CPU. Still like to overlap I/O with computation. Without threads, we would have to rewrite in event-driven style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u="sng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BankServer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while(TRUE)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event 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WaitForNextEvent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if (event ==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ATMRequest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StartOnRequest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else if (event ==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AcctAvail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ContinueRequest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else if (event ==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AcctStored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FinishRequest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}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994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Can Threads Make This Easier?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01687"/>
            <a:ext cx="10210800" cy="4837113"/>
          </a:xfrm>
        </p:spPr>
        <p:txBody>
          <a:bodyPr/>
          <a:lstStyle/>
          <a:p>
            <a:pPr marL="0" indent="0" algn="ctr"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Threads yield overlapped I/O and computation without “deconstructing” code into non-blocking fragments</a:t>
            </a:r>
          </a:p>
          <a:p>
            <a:pPr marL="0" indent="0" algn="ctr"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One thread per request</a:t>
            </a:r>
          </a:p>
          <a:p>
            <a:pPr marL="0" indent="0" algn="ctr"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Requests proceeds to completion, blocking as required</a:t>
            </a:r>
          </a:p>
          <a:p>
            <a:pPr marL="0" indent="0" algn="ctr"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algn="ctr"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2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endParaRPr lang="en-US" altLang="ko-KR" sz="20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324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Can Threads Make This Easier?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1" y="1143000"/>
            <a:ext cx="9982199" cy="5562600"/>
          </a:xfrm>
        </p:spPr>
        <p:txBody>
          <a:bodyPr/>
          <a:lstStyle/>
          <a:p>
            <a:pPr marL="0" indent="0" algn="ctr">
              <a:lnSpc>
                <a:spcPct val="75000"/>
              </a:lnSpc>
              <a:spcBef>
                <a:spcPct val="25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Suppose we wanted to implement a server process to handle requests from an ATM network: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BankServer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while (TRUE)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ReceiveRequest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(&amp;op, &amp;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&amp;amount);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   </a:t>
            </a:r>
            <a:r>
              <a:rPr lang="en-US" altLang="ko-KR" sz="2000" b="1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START_THREAD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ProcessRequest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(op,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amount))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}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ProcessRequest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(op,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if (op == deposit) Deposit(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else if …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Deposit(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acct 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GetAccount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); 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may use disk I/O */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acct-&gt;balance += amount;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StoreAccount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(acct); 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Involves disk I/O */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 marL="457200" lvl="1" indent="0">
              <a:lnSpc>
                <a:spcPct val="75000"/>
              </a:lnSpc>
              <a:spcBef>
                <a:spcPct val="25000"/>
              </a:spcBef>
              <a:buNone/>
            </a:pPr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7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Remember the Race Condition …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10210800" cy="4038600"/>
          </a:xfrm>
        </p:spPr>
        <p:txBody>
          <a:bodyPr/>
          <a:lstStyle/>
          <a:p>
            <a:pPr marL="0" indent="0" algn="ctr"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Shared state can get corrupted</a:t>
            </a:r>
          </a:p>
          <a:p>
            <a:pPr marL="0" indent="0"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1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2</a:t>
            </a:r>
            <a:br>
              <a:rPr lang="en-US" altLang="ko-KR" sz="2000" u="sng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	</a:t>
            </a:r>
          </a:p>
          <a:p>
            <a:pPr marL="0" indent="0"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load r1, acct-&gt;balance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	load r1, acct-&gt;balance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	add r1, amount2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	store r1, acct-&gt;balance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add r1, amount1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store r1, acct-&gt;balance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sz="2000" u="sng" dirty="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5259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6DEF-6CAD-48AA-9008-B957712D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Possible Executions</a:t>
            </a:r>
          </a:p>
        </p:txBody>
      </p:sp>
      <p:pic>
        <p:nvPicPr>
          <p:cNvPr id="6" name="Content Placeholder 5" descr="unpredictableSpeed.pdf">
            <a:extLst>
              <a:ext uri="{FF2B5EF4-FFF2-40B4-BE49-F238E27FC236}">
                <a16:creationId xmlns:a16="http://schemas.microsoft.com/office/drawing/2014/main" id="{AEF04A6A-88C7-4EF8-881B-76C4E52F3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3" r="4148"/>
          <a:stretch/>
        </p:blipFill>
        <p:spPr>
          <a:xfrm>
            <a:off x="2286000" y="1066800"/>
            <a:ext cx="7520921" cy="486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2213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Problem is at the Lowest Level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684214"/>
            <a:ext cx="10209212" cy="6022975"/>
          </a:xfrm>
        </p:spPr>
        <p:txBody>
          <a:bodyPr>
            <a:noAutofit/>
          </a:bodyPr>
          <a:lstStyle/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endParaRPr lang="en-US" altLang="ko-KR" sz="2600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sz="2600" dirty="0">
                <a:ea typeface="굴림" panose="020B0600000101010101" pitchFamily="34" charset="-127"/>
              </a:rPr>
              <a:t>Most of the time, threads are working on separate data, so scheduling doesn’t matter</a:t>
            </a:r>
          </a:p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algn="ctr"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sz="2000" u="sng" dirty="0">
                <a:solidFill>
                  <a:schemeClr val="accent1"/>
                </a:solidFill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solidFill>
                  <a:schemeClr val="accent1"/>
                </a:solidFill>
                <a:ea typeface="굴림" panose="020B0600000101010101" pitchFamily="34" charset="-127"/>
              </a:rPr>
              <a:t>	</a:t>
            </a:r>
            <a:r>
              <a:rPr lang="en-US" altLang="ko-KR" sz="2000" u="sng" dirty="0">
                <a:solidFill>
                  <a:schemeClr val="accent1"/>
                </a:solidFill>
                <a:ea typeface="굴림" panose="020B0600000101010101" pitchFamily="34" charset="-127"/>
              </a:rPr>
              <a:t>Thread B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sz="2000" dirty="0">
                <a:solidFill>
                  <a:schemeClr val="accent1"/>
                </a:solidFill>
                <a:ea typeface="굴림" panose="020B0600000101010101" pitchFamily="34" charset="-127"/>
              </a:rPr>
              <a:t>		x = 1;	y = 2;	</a:t>
            </a:r>
          </a:p>
          <a:p>
            <a:pPr marL="0" indent="0" algn="ctr"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1D2FB7-5703-91BB-7997-1087C97612CB}"/>
              </a:ext>
            </a:extLst>
          </p:cNvPr>
          <p:cNvSpPr txBox="1"/>
          <p:nvPr/>
        </p:nvSpPr>
        <p:spPr>
          <a:xfrm>
            <a:off x="1828800" y="3124200"/>
            <a:ext cx="8813800" cy="1822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600" b="0" dirty="0">
                <a:latin typeface="+mn-lt"/>
                <a:ea typeface="굴림" panose="020B0600000101010101" pitchFamily="34" charset="-127"/>
              </a:rPr>
              <a:t>However, what about (Initially, y = 12):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sz="2600" b="0" dirty="0">
                <a:latin typeface="+mn-lt"/>
                <a:ea typeface="굴림" panose="020B0600000101010101" pitchFamily="34" charset="-127"/>
              </a:rPr>
              <a:t>	</a:t>
            </a:r>
            <a:endParaRPr lang="en-US" altLang="ko-KR" sz="2600" b="0" dirty="0">
              <a:solidFill>
                <a:schemeClr val="hlink"/>
              </a:solidFill>
              <a:latin typeface="+mn-lt"/>
              <a:ea typeface="굴림" panose="020B0600000101010101" pitchFamily="34" charset="-127"/>
            </a:endParaRPr>
          </a:p>
          <a:p>
            <a:pPr algn="ctr"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sz="2000" b="0" u="sng" dirty="0">
                <a:solidFill>
                  <a:schemeClr val="accent1"/>
                </a:solidFill>
                <a:latin typeface="+mn-lt"/>
                <a:ea typeface="굴림" panose="020B0600000101010101" pitchFamily="34" charset="-127"/>
              </a:rPr>
              <a:t>Thread A</a:t>
            </a:r>
            <a:r>
              <a:rPr lang="en-US" altLang="ko-KR" sz="2000" b="0" dirty="0">
                <a:solidFill>
                  <a:schemeClr val="accent1"/>
                </a:solidFill>
                <a:latin typeface="+mn-lt"/>
                <a:ea typeface="굴림" panose="020B0600000101010101" pitchFamily="34" charset="-127"/>
              </a:rPr>
              <a:t>	   </a:t>
            </a:r>
            <a:r>
              <a:rPr lang="en-US" altLang="ko-KR" sz="2000" b="0" u="sng" dirty="0">
                <a:solidFill>
                  <a:schemeClr val="accent1"/>
                </a:solidFill>
                <a:latin typeface="+mn-lt"/>
                <a:ea typeface="굴림" panose="020B0600000101010101" pitchFamily="34" charset="-127"/>
              </a:rPr>
              <a:t>Thread B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sz="2000" b="0" dirty="0">
                <a:solidFill>
                  <a:schemeClr val="accent1"/>
                </a:solidFill>
                <a:latin typeface="+mn-lt"/>
                <a:ea typeface="굴림" panose="020B0600000101010101" pitchFamily="34" charset="-127"/>
              </a:rPr>
              <a:t>x = 1;	     y = 2;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sz="2000" b="0" dirty="0">
                <a:solidFill>
                  <a:schemeClr val="accent1"/>
                </a:solidFill>
                <a:latin typeface="+mn-lt"/>
                <a:ea typeface="굴림" panose="020B0600000101010101" pitchFamily="34" charset="-127"/>
              </a:rPr>
              <a:t>x = y+1;	   y = y*2;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8E7309-C3F2-2BF1-F497-FB9920CD8EA4}"/>
              </a:ext>
            </a:extLst>
          </p:cNvPr>
          <p:cNvSpPr txBox="1"/>
          <p:nvPr/>
        </p:nvSpPr>
        <p:spPr>
          <a:xfrm>
            <a:off x="1916906" y="5486400"/>
            <a:ext cx="9511506" cy="433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600" b="0" dirty="0">
                <a:latin typeface="+mn-lt"/>
                <a:ea typeface="굴림" panose="020B0600000101010101" pitchFamily="34" charset="-127"/>
              </a:rPr>
              <a:t>What if two threads are both writing to x? </a:t>
            </a:r>
            <a:endParaRPr lang="en-US" altLang="ko-KR" sz="2000" b="0" dirty="0">
              <a:solidFill>
                <a:schemeClr val="accent1"/>
              </a:solidFill>
              <a:latin typeface="+mn-lt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61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  <p:bldP spid="3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Atomic Operations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20970"/>
            <a:ext cx="10895012" cy="594359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dirty="0">
                <a:ea typeface="굴림" panose="020B0600000101010101" pitchFamily="34" charset="-127"/>
              </a:rPr>
              <a:t>An operation that always runs to completion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dirty="0">
                <a:ea typeface="굴림" panose="020B0600000101010101" pitchFamily="34" charset="-127"/>
              </a:rPr>
              <a:t>or not at all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dirty="0">
                <a:ea typeface="굴림" panose="020B0600000101010101" pitchFamily="34" charset="-127"/>
              </a:rPr>
              <a:t>It is </a:t>
            </a:r>
            <a:r>
              <a:rPr lang="en-US" altLang="ko-KR" i="1" dirty="0">
                <a:ea typeface="굴림" panose="020B0600000101010101" pitchFamily="34" charset="-127"/>
              </a:rPr>
              <a:t>indivisible: </a:t>
            </a:r>
            <a:r>
              <a:rPr lang="en-US" altLang="ko-KR" dirty="0">
                <a:ea typeface="굴림" panose="020B0600000101010101" pitchFamily="34" charset="-127"/>
              </a:rPr>
              <a:t>it cannot be stopped in the middle and state cannot be modified by someone else in the middle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Fundamental building block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dirty="0">
                <a:ea typeface="굴림" panose="020B0600000101010101" pitchFamily="34" charset="-127"/>
              </a:rPr>
              <a:t> If no atomic operations, then have no way for threads to work together</a:t>
            </a:r>
            <a:endParaRPr lang="en-US" altLang="ko-KR" sz="12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</a:pPr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5655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Atomic Operations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10895012" cy="536916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ko-KR" dirty="0">
                <a:ea typeface="굴림" panose="020B0600000101010101" pitchFamily="34" charset="-127"/>
              </a:rPr>
              <a:t>On most machines, memory references and assignments (i.e. loads and stores) of words are atomic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dirty="0">
                <a:ea typeface="굴림" panose="020B0600000101010101" pitchFamily="34" charset="-127"/>
              </a:rPr>
              <a:t>Consequently – weird example that produces “3” on previous slide can’t happen</a:t>
            </a:r>
          </a:p>
          <a:p>
            <a:pPr lvl="1" algn="ctr">
              <a:lnSpc>
                <a:spcPct val="100000"/>
              </a:lnSpc>
            </a:pPr>
            <a:endParaRPr lang="en-US" altLang="ko-KR" sz="1100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100000"/>
              </a:lnSpc>
              <a:buNone/>
            </a:pPr>
            <a:endParaRPr lang="en-US" altLang="ko-KR" sz="1100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100000"/>
              </a:lnSpc>
              <a:buNone/>
            </a:pPr>
            <a:endParaRPr lang="en-US" altLang="ko-KR" sz="1100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dirty="0">
                <a:ea typeface="굴림" panose="020B0600000101010101" pitchFamily="34" charset="-127"/>
              </a:rPr>
              <a:t>Many instructions are not atomic</a:t>
            </a:r>
          </a:p>
          <a:p>
            <a:pPr lvl="1" algn="ctr"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Double-precision floating point store often not atomic</a:t>
            </a:r>
          </a:p>
          <a:p>
            <a:pPr lvl="1" algn="ctr"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VAX and IBM 360 had an instruction to copy a whole array</a:t>
            </a:r>
          </a:p>
          <a:p>
            <a:pPr algn="ctr">
              <a:lnSpc>
                <a:spcPct val="100000"/>
              </a:lnSpc>
            </a:pPr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0976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7FDA-695D-F584-7FA1-302C4ABA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thread?</a:t>
            </a:r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B3301-7B6C-AEA5-E41A-48A3D464E753}"/>
              </a:ext>
            </a:extLst>
          </p:cNvPr>
          <p:cNvSpPr txBox="1"/>
          <p:nvPr/>
        </p:nvSpPr>
        <p:spPr>
          <a:xfrm>
            <a:off x="0" y="1447800"/>
            <a:ext cx="1219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A </a:t>
            </a:r>
            <a:r>
              <a:rPr lang="en-US" sz="2400" b="0" dirty="0">
                <a:solidFill>
                  <a:schemeClr val="accent1"/>
                </a:solidFill>
                <a:latin typeface="+mn-lt"/>
              </a:rPr>
              <a:t>single execution sequence </a:t>
            </a:r>
            <a:r>
              <a:rPr lang="en-US" sz="2400" b="0" dirty="0">
                <a:latin typeface="+mn-lt"/>
              </a:rPr>
              <a:t>that represents </a:t>
            </a:r>
          </a:p>
          <a:p>
            <a:pPr algn="ctr"/>
            <a:r>
              <a:rPr lang="en-US" sz="2400" b="0" dirty="0">
                <a:latin typeface="+mn-lt"/>
              </a:rPr>
              <a:t>a separately schedulable task</a:t>
            </a: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r>
              <a:rPr lang="en-US" sz="2400" b="0" dirty="0">
                <a:solidFill>
                  <a:schemeClr val="accent1"/>
                </a:solidFill>
                <a:latin typeface="+mn-lt"/>
              </a:rPr>
              <a:t>Virtualizes the processor</a:t>
            </a:r>
            <a:r>
              <a:rPr lang="en-US" sz="2400" b="0" dirty="0">
                <a:latin typeface="+mn-lt"/>
              </a:rPr>
              <a:t>.</a:t>
            </a:r>
            <a:r>
              <a:rPr lang="en-US" sz="2400" b="0" dirty="0">
                <a:solidFill>
                  <a:schemeClr val="accent1"/>
                </a:solidFill>
                <a:latin typeface="+mn-lt"/>
              </a:rPr>
              <a:t> </a:t>
            </a:r>
            <a:endParaRPr lang="en-US" sz="2400" b="0" dirty="0">
              <a:latin typeface="+mn-lt"/>
            </a:endParaRPr>
          </a:p>
          <a:p>
            <a:pPr algn="ctr"/>
            <a:r>
              <a:rPr lang="en-US" sz="2400" b="0" dirty="0">
                <a:latin typeface="+mn-lt"/>
              </a:rPr>
              <a:t>Each thread runs on a dedicated virtual processor (with variable speed). Infinitely many such processors.</a:t>
            </a: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r>
              <a:rPr lang="en-US" sz="2400" b="0" dirty="0">
                <a:latin typeface="+mn-lt"/>
              </a:rPr>
              <a:t>Threads enable users to define each task with </a:t>
            </a:r>
            <a:r>
              <a:rPr lang="en-US" sz="2400" b="0" dirty="0">
                <a:solidFill>
                  <a:schemeClr val="accent1"/>
                </a:solidFill>
                <a:latin typeface="+mn-lt"/>
              </a:rPr>
              <a:t>sequential code</a:t>
            </a:r>
            <a:r>
              <a:rPr lang="en-US" sz="2400" b="0" dirty="0">
                <a:latin typeface="+mn-lt"/>
              </a:rPr>
              <a:t>. But run each task </a:t>
            </a:r>
            <a:r>
              <a:rPr lang="en-US" sz="2400" b="0" dirty="0">
                <a:solidFill>
                  <a:schemeClr val="accent1"/>
                </a:solidFill>
                <a:latin typeface="+mn-lt"/>
              </a:rPr>
              <a:t>concurrently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5707777"/>
      </p:ext>
    </p:extLst>
  </p:cSld>
  <p:clrMapOvr>
    <a:masterClrMapping/>
  </p:clrMapOvr>
  <p:transition advTm="3171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Another Concurrent Program Example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066800"/>
            <a:ext cx="9982200" cy="5562600"/>
          </a:xfrm>
        </p:spPr>
        <p:txBody>
          <a:bodyPr/>
          <a:lstStyle/>
          <a:p>
            <a:pPr marL="0" indent="0">
              <a:buNone/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Two threads, A and B, compete with each other</a:t>
            </a:r>
          </a:p>
          <a:p>
            <a:pPr>
              <a:buNone/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			</a:t>
            </a:r>
          </a:p>
          <a:p>
            <a:pPr>
              <a:buNone/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			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buNone/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= 0;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= 0;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while 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&lt; 10)	while 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&gt; -10)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+ 1;	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– 1;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printf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(“A wins!”);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printf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(“B wins!”);</a:t>
            </a:r>
            <a:endParaRPr lang="en-US" altLang="ko-KR" dirty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 marL="0" indent="0">
              <a:buNone/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buNone/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Assume that memory loads and stores are atomic, but incrementing and decrementing are </a:t>
            </a:r>
            <a:r>
              <a:rPr lang="en-US" altLang="ko-KR" i="1" dirty="0">
                <a:solidFill>
                  <a:schemeClr val="accent1"/>
                </a:solidFill>
                <a:ea typeface="굴림" panose="020B0600000101010101" pitchFamily="34" charset="-127"/>
              </a:rPr>
              <a:t>not</a:t>
            </a:r>
            <a:r>
              <a:rPr lang="en-US" altLang="ko-KR" dirty="0">
                <a:ea typeface="굴림" panose="020B0600000101010101" pitchFamily="34" charset="-127"/>
              </a:rPr>
              <a:t> atomic </a:t>
            </a:r>
          </a:p>
          <a:p>
            <a:pPr marL="0" indent="0" algn="ctr">
              <a:buNone/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buNone/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What happens?</a:t>
            </a:r>
          </a:p>
        </p:txBody>
      </p:sp>
    </p:spTree>
    <p:extLst>
      <p:ext uri="{BB962C8B-B14F-4D97-AF65-F5344CB8AC3E}">
        <p14:creationId xmlns:p14="http://schemas.microsoft.com/office/powerpoint/2010/main" val="1765637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Definitions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714375"/>
            <a:ext cx="9423400" cy="5791200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Synchronization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dirty="0">
                <a:ea typeface="굴림" panose="020B0600000101010101" pitchFamily="34" charset="-127"/>
              </a:rPr>
              <a:t>Using atomic operations to ensure cooperation between threads</a:t>
            </a:r>
            <a:endParaRPr lang="en-US" altLang="ko-KR" sz="1200" dirty="0">
              <a:ea typeface="굴림" panose="020B0600000101010101" pitchFamily="34" charset="-127"/>
            </a:endParaRPr>
          </a:p>
          <a:p>
            <a:pPr algn="ctr">
              <a:lnSpc>
                <a:spcPct val="100000"/>
              </a:lnSpc>
            </a:pP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Mutual Exclusion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dirty="0">
                <a:ea typeface="굴림" panose="020B0600000101010101" pitchFamily="34" charset="-127"/>
              </a:rPr>
              <a:t>Ensuring that only one thread does a particular thing at a time</a:t>
            </a:r>
          </a:p>
          <a:p>
            <a:pPr lvl="1" algn="ctr">
              <a:lnSpc>
                <a:spcPct val="100000"/>
              </a:lnSpc>
            </a:pPr>
            <a:endParaRPr lang="en-US" altLang="ko-KR" sz="1000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altLang="ko-KR" dirty="0">
              <a:solidFill>
                <a:schemeClr val="accent1"/>
              </a:solidFill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Critical Section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dirty="0">
                <a:ea typeface="굴림" panose="020B0600000101010101" pitchFamily="34" charset="-127"/>
              </a:rPr>
              <a:t>Piece of code that only one thread can execute at once. Only one thread at a time will get into this section of code</a:t>
            </a:r>
          </a:p>
        </p:txBody>
      </p:sp>
    </p:spTree>
    <p:extLst>
      <p:ext uri="{BB962C8B-B14F-4D97-AF65-F5344CB8AC3E}">
        <p14:creationId xmlns:p14="http://schemas.microsoft.com/office/powerpoint/2010/main" val="3791324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ADB2-8FB5-4EF2-B74E-E4317618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BFF8-25C7-4F66-91F9-90FF9CBB0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312" y="762000"/>
            <a:ext cx="9808752" cy="5943600"/>
          </a:xfrm>
        </p:spPr>
        <p:txBody>
          <a:bodyPr/>
          <a:lstStyle/>
          <a:p>
            <a:pPr marL="0" indent="0" algn="ctr">
              <a:spcBef>
                <a:spcPct val="25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spcBef>
                <a:spcPct val="25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Prevents someone from doing something</a:t>
            </a:r>
          </a:p>
          <a:p>
            <a:pPr marL="457200" lvl="1" indent="0" algn="ctr">
              <a:spcBef>
                <a:spcPct val="25000"/>
              </a:spcBef>
              <a:buNone/>
            </a:pP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 marL="457200" lvl="1" indent="0" algn="ctr">
              <a:spcBef>
                <a:spcPct val="25000"/>
              </a:spcBef>
              <a:buNone/>
            </a:pPr>
            <a:r>
              <a:rPr lang="en-US" altLang="ko-KR" dirty="0">
                <a:solidFill>
                  <a:schemeClr val="accent1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Lock() </a:t>
            </a:r>
            <a:r>
              <a:rPr lang="en-US" altLang="ko-KR" dirty="0">
                <a:ea typeface="굴림" panose="020B0600000101010101" pitchFamily="34" charset="-127"/>
              </a:rPr>
              <a:t>before entering critical section and before accessing shared data</a:t>
            </a:r>
          </a:p>
          <a:p>
            <a:pPr marL="457200" lvl="1" indent="0" algn="ctr">
              <a:spcBef>
                <a:spcPct val="25000"/>
              </a:spcBef>
              <a:buNone/>
            </a:pP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 marL="457200" lvl="1" indent="0" algn="ctr">
              <a:spcBef>
                <a:spcPct val="25000"/>
              </a:spcBef>
              <a:buNone/>
            </a:pPr>
            <a:r>
              <a:rPr lang="en-US" altLang="ko-KR" dirty="0">
                <a:solidFill>
                  <a:schemeClr val="accent1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Unlock() </a:t>
            </a:r>
            <a:r>
              <a:rPr lang="en-US" altLang="ko-KR" dirty="0">
                <a:ea typeface="굴림" panose="020B0600000101010101" pitchFamily="34" charset="-127"/>
              </a:rPr>
              <a:t>when leaving, after accessing shared data</a:t>
            </a:r>
          </a:p>
          <a:p>
            <a:pPr marL="457200" lvl="1" indent="0" algn="ctr">
              <a:spcBef>
                <a:spcPct val="25000"/>
              </a:spcBef>
              <a:buNone/>
            </a:pP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 marL="457200" lvl="1" indent="0" algn="ctr">
              <a:spcBef>
                <a:spcPct val="25000"/>
              </a:spcBef>
              <a:buNone/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Wait</a:t>
            </a:r>
            <a:r>
              <a:rPr lang="en-US" altLang="ko-KR" dirty="0">
                <a:ea typeface="굴림" panose="020B0600000101010101" pitchFamily="34" charset="-127"/>
              </a:rPr>
              <a:t> if locked</a:t>
            </a:r>
          </a:p>
          <a:p>
            <a:pPr marL="457200" lvl="1" indent="0" algn="ctr">
              <a:spcBef>
                <a:spcPct val="25000"/>
              </a:spcBef>
              <a:buNone/>
            </a:pP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 marL="457200" lvl="1" indent="0" algn="ctr">
              <a:spcBef>
                <a:spcPct val="25000"/>
              </a:spcBef>
              <a:buNone/>
            </a:pPr>
            <a:r>
              <a:rPr lang="en-US" altLang="ko-KR" b="1" dirty="0">
                <a:solidFill>
                  <a:schemeClr val="accent1"/>
                </a:solidFill>
                <a:ea typeface="굴림" panose="020B0600000101010101" pitchFamily="34" charset="-127"/>
              </a:rPr>
              <a:t>Important idea: </a:t>
            </a:r>
          </a:p>
          <a:p>
            <a:pPr marL="457200" lvl="1" indent="0" algn="ctr">
              <a:spcBef>
                <a:spcPct val="25000"/>
              </a:spcBef>
              <a:buNone/>
            </a:pPr>
            <a:r>
              <a:rPr lang="en-US" altLang="ko-KR" b="1" dirty="0">
                <a:solidFill>
                  <a:schemeClr val="accent1"/>
                </a:solidFill>
                <a:ea typeface="굴림" panose="020B0600000101010101" pitchFamily="34" charset="-127"/>
              </a:rPr>
              <a:t>All synchronization involves waiting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866206" y="1219200"/>
            <a:ext cx="853735" cy="960452"/>
            <a:chOff x="10119065" y="3459148"/>
            <a:chExt cx="853735" cy="960452"/>
          </a:xfrm>
        </p:grpSpPr>
        <p:sp>
          <p:nvSpPr>
            <p:cNvPr id="6" name="AutoShape 8"/>
            <p:cNvSpPr>
              <a:spLocks noChangeAspect="1" noChangeArrowheads="1" noTextEdit="1"/>
            </p:cNvSpPr>
            <p:nvPr/>
          </p:nvSpPr>
          <p:spPr bwMode="auto">
            <a:xfrm>
              <a:off x="10119065" y="3459148"/>
              <a:ext cx="853735" cy="960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10194395" y="3682586"/>
              <a:ext cx="778405" cy="737014"/>
            </a:xfrm>
            <a:custGeom>
              <a:avLst/>
              <a:gdLst>
                <a:gd name="T0" fmla="*/ 4 w 1303"/>
                <a:gd name="T1" fmla="*/ 79 h 1327"/>
                <a:gd name="T2" fmla="*/ 7 w 1303"/>
                <a:gd name="T3" fmla="*/ 86 h 1327"/>
                <a:gd name="T4" fmla="*/ 13 w 1303"/>
                <a:gd name="T5" fmla="*/ 97 h 1327"/>
                <a:gd name="T6" fmla="*/ 19 w 1303"/>
                <a:gd name="T7" fmla="*/ 109 h 1327"/>
                <a:gd name="T8" fmla="*/ 28 w 1303"/>
                <a:gd name="T9" fmla="*/ 121 h 1327"/>
                <a:gd name="T10" fmla="*/ 38 w 1303"/>
                <a:gd name="T11" fmla="*/ 132 h 1327"/>
                <a:gd name="T12" fmla="*/ 50 w 1303"/>
                <a:gd name="T13" fmla="*/ 140 h 1327"/>
                <a:gd name="T14" fmla="*/ 63 w 1303"/>
                <a:gd name="T15" fmla="*/ 145 h 1327"/>
                <a:gd name="T16" fmla="*/ 76 w 1303"/>
                <a:gd name="T17" fmla="*/ 147 h 1327"/>
                <a:gd name="T18" fmla="*/ 90 w 1303"/>
                <a:gd name="T19" fmla="*/ 146 h 1327"/>
                <a:gd name="T20" fmla="*/ 104 w 1303"/>
                <a:gd name="T21" fmla="*/ 142 h 1327"/>
                <a:gd name="T22" fmla="*/ 116 w 1303"/>
                <a:gd name="T23" fmla="*/ 136 h 1327"/>
                <a:gd name="T24" fmla="*/ 128 w 1303"/>
                <a:gd name="T25" fmla="*/ 126 h 1327"/>
                <a:gd name="T26" fmla="*/ 136 w 1303"/>
                <a:gd name="T27" fmla="*/ 116 h 1327"/>
                <a:gd name="T28" fmla="*/ 142 w 1303"/>
                <a:gd name="T29" fmla="*/ 105 h 1327"/>
                <a:gd name="T30" fmla="*/ 144 w 1303"/>
                <a:gd name="T31" fmla="*/ 94 h 1327"/>
                <a:gd name="T32" fmla="*/ 145 w 1303"/>
                <a:gd name="T33" fmla="*/ 82 h 1327"/>
                <a:gd name="T34" fmla="*/ 143 w 1303"/>
                <a:gd name="T35" fmla="*/ 71 h 1327"/>
                <a:gd name="T36" fmla="*/ 140 w 1303"/>
                <a:gd name="T37" fmla="*/ 59 h 1327"/>
                <a:gd name="T38" fmla="*/ 136 w 1303"/>
                <a:gd name="T39" fmla="*/ 48 h 1327"/>
                <a:gd name="T40" fmla="*/ 132 w 1303"/>
                <a:gd name="T41" fmla="*/ 37 h 1327"/>
                <a:gd name="T42" fmla="*/ 128 w 1303"/>
                <a:gd name="T43" fmla="*/ 27 h 1327"/>
                <a:gd name="T44" fmla="*/ 123 w 1303"/>
                <a:gd name="T45" fmla="*/ 18 h 1327"/>
                <a:gd name="T46" fmla="*/ 117 w 1303"/>
                <a:gd name="T47" fmla="*/ 11 h 1327"/>
                <a:gd name="T48" fmla="*/ 111 w 1303"/>
                <a:gd name="T49" fmla="*/ 5 h 1327"/>
                <a:gd name="T50" fmla="*/ 104 w 1303"/>
                <a:gd name="T51" fmla="*/ 1 h 1327"/>
                <a:gd name="T52" fmla="*/ 98 w 1303"/>
                <a:gd name="T53" fmla="*/ 0 h 1327"/>
                <a:gd name="T54" fmla="*/ 93 w 1303"/>
                <a:gd name="T55" fmla="*/ 0 h 1327"/>
                <a:gd name="T56" fmla="*/ 89 w 1303"/>
                <a:gd name="T57" fmla="*/ 3 h 1327"/>
                <a:gd name="T58" fmla="*/ 85 w 1303"/>
                <a:gd name="T59" fmla="*/ 6 h 1327"/>
                <a:gd name="T60" fmla="*/ 84 w 1303"/>
                <a:gd name="T61" fmla="*/ 10 h 1327"/>
                <a:gd name="T62" fmla="*/ 83 w 1303"/>
                <a:gd name="T63" fmla="*/ 15 h 1327"/>
                <a:gd name="T64" fmla="*/ 83 w 1303"/>
                <a:gd name="T65" fmla="*/ 20 h 1327"/>
                <a:gd name="T66" fmla="*/ 83 w 1303"/>
                <a:gd name="T67" fmla="*/ 25 h 1327"/>
                <a:gd name="T68" fmla="*/ 84 w 1303"/>
                <a:gd name="T69" fmla="*/ 28 h 1327"/>
                <a:gd name="T70" fmla="*/ 85 w 1303"/>
                <a:gd name="T71" fmla="*/ 32 h 1327"/>
                <a:gd name="T72" fmla="*/ 85 w 1303"/>
                <a:gd name="T73" fmla="*/ 36 h 1327"/>
                <a:gd name="T74" fmla="*/ 82 w 1303"/>
                <a:gd name="T75" fmla="*/ 40 h 1327"/>
                <a:gd name="T76" fmla="*/ 78 w 1303"/>
                <a:gd name="T77" fmla="*/ 41 h 1327"/>
                <a:gd name="T78" fmla="*/ 73 w 1303"/>
                <a:gd name="T79" fmla="*/ 43 h 1327"/>
                <a:gd name="T80" fmla="*/ 68 w 1303"/>
                <a:gd name="T81" fmla="*/ 45 h 1327"/>
                <a:gd name="T82" fmla="*/ 63 w 1303"/>
                <a:gd name="T83" fmla="*/ 47 h 1327"/>
                <a:gd name="T84" fmla="*/ 58 w 1303"/>
                <a:gd name="T85" fmla="*/ 49 h 1327"/>
                <a:gd name="T86" fmla="*/ 54 w 1303"/>
                <a:gd name="T87" fmla="*/ 52 h 1327"/>
                <a:gd name="T88" fmla="*/ 50 w 1303"/>
                <a:gd name="T89" fmla="*/ 55 h 1327"/>
                <a:gd name="T90" fmla="*/ 45 w 1303"/>
                <a:gd name="T91" fmla="*/ 57 h 1327"/>
                <a:gd name="T92" fmla="*/ 41 w 1303"/>
                <a:gd name="T93" fmla="*/ 55 h 1327"/>
                <a:gd name="T94" fmla="*/ 38 w 1303"/>
                <a:gd name="T95" fmla="*/ 52 h 1327"/>
                <a:gd name="T96" fmla="*/ 34 w 1303"/>
                <a:gd name="T97" fmla="*/ 48 h 1327"/>
                <a:gd name="T98" fmla="*/ 29 w 1303"/>
                <a:gd name="T99" fmla="*/ 44 h 1327"/>
                <a:gd name="T100" fmla="*/ 24 w 1303"/>
                <a:gd name="T101" fmla="*/ 41 h 1327"/>
                <a:gd name="T102" fmla="*/ 17 w 1303"/>
                <a:gd name="T103" fmla="*/ 40 h 1327"/>
                <a:gd name="T104" fmla="*/ 11 w 1303"/>
                <a:gd name="T105" fmla="*/ 41 h 1327"/>
                <a:gd name="T106" fmla="*/ 5 w 1303"/>
                <a:gd name="T107" fmla="*/ 45 h 1327"/>
                <a:gd name="T108" fmla="*/ 1 w 1303"/>
                <a:gd name="T109" fmla="*/ 51 h 1327"/>
                <a:gd name="T110" fmla="*/ 0 w 1303"/>
                <a:gd name="T111" fmla="*/ 58 h 1327"/>
                <a:gd name="T112" fmla="*/ 0 w 1303"/>
                <a:gd name="T113" fmla="*/ 65 h 1327"/>
                <a:gd name="T114" fmla="*/ 2 w 1303"/>
                <a:gd name="T115" fmla="*/ 71 h 1327"/>
                <a:gd name="T116" fmla="*/ 3 w 1303"/>
                <a:gd name="T117" fmla="*/ 75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10599739" y="4094447"/>
              <a:ext cx="170388" cy="228441"/>
            </a:xfrm>
            <a:custGeom>
              <a:avLst/>
              <a:gdLst>
                <a:gd name="T0" fmla="*/ 31 w 285"/>
                <a:gd name="T1" fmla="*/ 35 h 411"/>
                <a:gd name="T2" fmla="*/ 30 w 285"/>
                <a:gd name="T3" fmla="*/ 33 h 411"/>
                <a:gd name="T4" fmla="*/ 29 w 285"/>
                <a:gd name="T5" fmla="*/ 30 h 411"/>
                <a:gd name="T6" fmla="*/ 27 w 285"/>
                <a:gd name="T7" fmla="*/ 28 h 411"/>
                <a:gd name="T8" fmla="*/ 26 w 285"/>
                <a:gd name="T9" fmla="*/ 25 h 411"/>
                <a:gd name="T10" fmla="*/ 25 w 285"/>
                <a:gd name="T11" fmla="*/ 23 h 411"/>
                <a:gd name="T12" fmla="*/ 25 w 285"/>
                <a:gd name="T13" fmla="*/ 21 h 411"/>
                <a:gd name="T14" fmla="*/ 25 w 285"/>
                <a:gd name="T15" fmla="*/ 19 h 411"/>
                <a:gd name="T16" fmla="*/ 26 w 285"/>
                <a:gd name="T17" fmla="*/ 17 h 411"/>
                <a:gd name="T18" fmla="*/ 26 w 285"/>
                <a:gd name="T19" fmla="*/ 15 h 411"/>
                <a:gd name="T20" fmla="*/ 26 w 285"/>
                <a:gd name="T21" fmla="*/ 13 h 411"/>
                <a:gd name="T22" fmla="*/ 26 w 285"/>
                <a:gd name="T23" fmla="*/ 11 h 411"/>
                <a:gd name="T24" fmla="*/ 26 w 285"/>
                <a:gd name="T25" fmla="*/ 10 h 411"/>
                <a:gd name="T26" fmla="*/ 25 w 285"/>
                <a:gd name="T27" fmla="*/ 8 h 411"/>
                <a:gd name="T28" fmla="*/ 25 w 285"/>
                <a:gd name="T29" fmla="*/ 6 h 411"/>
                <a:gd name="T30" fmla="*/ 23 w 285"/>
                <a:gd name="T31" fmla="*/ 4 h 411"/>
                <a:gd name="T32" fmla="*/ 21 w 285"/>
                <a:gd name="T33" fmla="*/ 2 h 411"/>
                <a:gd name="T34" fmla="*/ 19 w 285"/>
                <a:gd name="T35" fmla="*/ 1 h 411"/>
                <a:gd name="T36" fmla="*/ 18 w 285"/>
                <a:gd name="T37" fmla="*/ 1 h 411"/>
                <a:gd name="T38" fmla="*/ 16 w 285"/>
                <a:gd name="T39" fmla="*/ 0 h 411"/>
                <a:gd name="T40" fmla="*/ 14 w 285"/>
                <a:gd name="T41" fmla="*/ 0 h 411"/>
                <a:gd name="T42" fmla="*/ 12 w 285"/>
                <a:gd name="T43" fmla="*/ 0 h 411"/>
                <a:gd name="T44" fmla="*/ 10 w 285"/>
                <a:gd name="T45" fmla="*/ 0 h 411"/>
                <a:gd name="T46" fmla="*/ 9 w 285"/>
                <a:gd name="T47" fmla="*/ 1 h 411"/>
                <a:gd name="T48" fmla="*/ 7 w 285"/>
                <a:gd name="T49" fmla="*/ 2 h 411"/>
                <a:gd name="T50" fmla="*/ 5 w 285"/>
                <a:gd name="T51" fmla="*/ 3 h 411"/>
                <a:gd name="T52" fmla="*/ 2 w 285"/>
                <a:gd name="T53" fmla="*/ 6 h 411"/>
                <a:gd name="T54" fmla="*/ 1 w 285"/>
                <a:gd name="T55" fmla="*/ 8 h 411"/>
                <a:gd name="T56" fmla="*/ 0 w 285"/>
                <a:gd name="T57" fmla="*/ 9 h 411"/>
                <a:gd name="T58" fmla="*/ 0 w 285"/>
                <a:gd name="T59" fmla="*/ 12 h 411"/>
                <a:gd name="T60" fmla="*/ 0 w 285"/>
                <a:gd name="T61" fmla="*/ 14 h 411"/>
                <a:gd name="T62" fmla="*/ 1 w 285"/>
                <a:gd name="T63" fmla="*/ 17 h 411"/>
                <a:gd name="T64" fmla="*/ 2 w 285"/>
                <a:gd name="T65" fmla="*/ 19 h 411"/>
                <a:gd name="T66" fmla="*/ 4 w 285"/>
                <a:gd name="T67" fmla="*/ 21 h 411"/>
                <a:gd name="T68" fmla="*/ 6 w 285"/>
                <a:gd name="T69" fmla="*/ 23 h 411"/>
                <a:gd name="T70" fmla="*/ 8 w 285"/>
                <a:gd name="T71" fmla="*/ 24 h 411"/>
                <a:gd name="T72" fmla="*/ 10 w 285"/>
                <a:gd name="T73" fmla="*/ 25 h 411"/>
                <a:gd name="T74" fmla="*/ 11 w 285"/>
                <a:gd name="T75" fmla="*/ 26 h 411"/>
                <a:gd name="T76" fmla="*/ 12 w 285"/>
                <a:gd name="T77" fmla="*/ 28 h 411"/>
                <a:gd name="T78" fmla="*/ 13 w 285"/>
                <a:gd name="T79" fmla="*/ 31 h 411"/>
                <a:gd name="T80" fmla="*/ 13 w 285"/>
                <a:gd name="T81" fmla="*/ 33 h 411"/>
                <a:gd name="T82" fmla="*/ 14 w 285"/>
                <a:gd name="T83" fmla="*/ 34 h 411"/>
                <a:gd name="T84" fmla="*/ 15 w 285"/>
                <a:gd name="T85" fmla="*/ 36 h 411"/>
                <a:gd name="T86" fmla="*/ 16 w 285"/>
                <a:gd name="T87" fmla="*/ 38 h 411"/>
                <a:gd name="T88" fmla="*/ 17 w 285"/>
                <a:gd name="T89" fmla="*/ 40 h 411"/>
                <a:gd name="T90" fmla="*/ 18 w 285"/>
                <a:gd name="T91" fmla="*/ 42 h 411"/>
                <a:gd name="T92" fmla="*/ 20 w 285"/>
                <a:gd name="T93" fmla="*/ 44 h 411"/>
                <a:gd name="T94" fmla="*/ 23 w 285"/>
                <a:gd name="T95" fmla="*/ 45 h 411"/>
                <a:gd name="T96" fmla="*/ 25 w 285"/>
                <a:gd name="T97" fmla="*/ 46 h 411"/>
                <a:gd name="T98" fmla="*/ 28 w 285"/>
                <a:gd name="T99" fmla="*/ 45 h 411"/>
                <a:gd name="T100" fmla="*/ 29 w 285"/>
                <a:gd name="T101" fmla="*/ 44 h 411"/>
                <a:gd name="T102" fmla="*/ 31 w 285"/>
                <a:gd name="T103" fmla="*/ 42 h 411"/>
                <a:gd name="T104" fmla="*/ 31 w 285"/>
                <a:gd name="T105" fmla="*/ 40 h 411"/>
                <a:gd name="T106" fmla="*/ 32 w 285"/>
                <a:gd name="T107" fmla="*/ 38 h 411"/>
                <a:gd name="T108" fmla="*/ 32 w 285"/>
                <a:gd name="T109" fmla="*/ 37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10119065" y="3459148"/>
              <a:ext cx="563178" cy="463551"/>
            </a:xfrm>
            <a:custGeom>
              <a:avLst/>
              <a:gdLst>
                <a:gd name="T0" fmla="*/ 10 w 942"/>
                <a:gd name="T1" fmla="*/ 24 h 833"/>
                <a:gd name="T2" fmla="*/ 17 w 942"/>
                <a:gd name="T3" fmla="*/ 16 h 833"/>
                <a:gd name="T4" fmla="*/ 24 w 942"/>
                <a:gd name="T5" fmla="*/ 10 h 833"/>
                <a:gd name="T6" fmla="*/ 33 w 942"/>
                <a:gd name="T7" fmla="*/ 5 h 833"/>
                <a:gd name="T8" fmla="*/ 41 w 942"/>
                <a:gd name="T9" fmla="*/ 2 h 833"/>
                <a:gd name="T10" fmla="*/ 49 w 942"/>
                <a:gd name="T11" fmla="*/ 0 h 833"/>
                <a:gd name="T12" fmla="*/ 56 w 942"/>
                <a:gd name="T13" fmla="*/ 0 h 833"/>
                <a:gd name="T14" fmla="*/ 63 w 942"/>
                <a:gd name="T15" fmla="*/ 0 h 833"/>
                <a:gd name="T16" fmla="*/ 68 w 942"/>
                <a:gd name="T17" fmla="*/ 1 h 833"/>
                <a:gd name="T18" fmla="*/ 73 w 942"/>
                <a:gd name="T19" fmla="*/ 2 h 833"/>
                <a:gd name="T20" fmla="*/ 77 w 942"/>
                <a:gd name="T21" fmla="*/ 4 h 833"/>
                <a:gd name="T22" fmla="*/ 81 w 942"/>
                <a:gd name="T23" fmla="*/ 6 h 833"/>
                <a:gd name="T24" fmla="*/ 83 w 942"/>
                <a:gd name="T25" fmla="*/ 10 h 833"/>
                <a:gd name="T26" fmla="*/ 87 w 942"/>
                <a:gd name="T27" fmla="*/ 13 h 833"/>
                <a:gd name="T28" fmla="*/ 91 w 942"/>
                <a:gd name="T29" fmla="*/ 12 h 833"/>
                <a:gd name="T30" fmla="*/ 94 w 942"/>
                <a:gd name="T31" fmla="*/ 11 h 833"/>
                <a:gd name="T32" fmla="*/ 99 w 942"/>
                <a:gd name="T33" fmla="*/ 11 h 833"/>
                <a:gd name="T34" fmla="*/ 103 w 942"/>
                <a:gd name="T35" fmla="*/ 14 h 833"/>
                <a:gd name="T36" fmla="*/ 105 w 942"/>
                <a:gd name="T37" fmla="*/ 19 h 833"/>
                <a:gd name="T38" fmla="*/ 104 w 942"/>
                <a:gd name="T39" fmla="*/ 22 h 833"/>
                <a:gd name="T40" fmla="*/ 104 w 942"/>
                <a:gd name="T41" fmla="*/ 26 h 833"/>
                <a:gd name="T42" fmla="*/ 102 w 942"/>
                <a:gd name="T43" fmla="*/ 30 h 833"/>
                <a:gd name="T44" fmla="*/ 98 w 942"/>
                <a:gd name="T45" fmla="*/ 34 h 833"/>
                <a:gd name="T46" fmla="*/ 92 w 942"/>
                <a:gd name="T47" fmla="*/ 36 h 833"/>
                <a:gd name="T48" fmla="*/ 87 w 942"/>
                <a:gd name="T49" fmla="*/ 34 h 833"/>
                <a:gd name="T50" fmla="*/ 87 w 942"/>
                <a:gd name="T51" fmla="*/ 30 h 833"/>
                <a:gd name="T52" fmla="*/ 85 w 942"/>
                <a:gd name="T53" fmla="*/ 26 h 833"/>
                <a:gd name="T54" fmla="*/ 81 w 942"/>
                <a:gd name="T55" fmla="*/ 25 h 833"/>
                <a:gd name="T56" fmla="*/ 76 w 942"/>
                <a:gd name="T57" fmla="*/ 27 h 833"/>
                <a:gd name="T58" fmla="*/ 72 w 942"/>
                <a:gd name="T59" fmla="*/ 27 h 833"/>
                <a:gd name="T60" fmla="*/ 68 w 942"/>
                <a:gd name="T61" fmla="*/ 25 h 833"/>
                <a:gd name="T62" fmla="*/ 63 w 942"/>
                <a:gd name="T63" fmla="*/ 24 h 833"/>
                <a:gd name="T64" fmla="*/ 56 w 942"/>
                <a:gd name="T65" fmla="*/ 23 h 833"/>
                <a:gd name="T66" fmla="*/ 49 w 942"/>
                <a:gd name="T67" fmla="*/ 24 h 833"/>
                <a:gd name="T68" fmla="*/ 40 w 942"/>
                <a:gd name="T69" fmla="*/ 27 h 833"/>
                <a:gd name="T70" fmla="*/ 34 w 942"/>
                <a:gd name="T71" fmla="*/ 32 h 833"/>
                <a:gd name="T72" fmla="*/ 30 w 942"/>
                <a:gd name="T73" fmla="*/ 37 h 833"/>
                <a:gd name="T74" fmla="*/ 27 w 942"/>
                <a:gd name="T75" fmla="*/ 43 h 833"/>
                <a:gd name="T76" fmla="*/ 26 w 942"/>
                <a:gd name="T77" fmla="*/ 49 h 833"/>
                <a:gd name="T78" fmla="*/ 26 w 942"/>
                <a:gd name="T79" fmla="*/ 55 h 833"/>
                <a:gd name="T80" fmla="*/ 26 w 942"/>
                <a:gd name="T81" fmla="*/ 60 h 833"/>
                <a:gd name="T82" fmla="*/ 26 w 942"/>
                <a:gd name="T83" fmla="*/ 65 h 833"/>
                <a:gd name="T84" fmla="*/ 27 w 942"/>
                <a:gd name="T85" fmla="*/ 69 h 833"/>
                <a:gd name="T86" fmla="*/ 29 w 942"/>
                <a:gd name="T87" fmla="*/ 72 h 833"/>
                <a:gd name="T88" fmla="*/ 31 w 942"/>
                <a:gd name="T89" fmla="*/ 77 h 833"/>
                <a:gd name="T90" fmla="*/ 27 w 942"/>
                <a:gd name="T91" fmla="*/ 80 h 833"/>
                <a:gd name="T92" fmla="*/ 24 w 942"/>
                <a:gd name="T93" fmla="*/ 80 h 833"/>
                <a:gd name="T94" fmla="*/ 19 w 942"/>
                <a:gd name="T95" fmla="*/ 82 h 833"/>
                <a:gd name="T96" fmla="*/ 15 w 942"/>
                <a:gd name="T97" fmla="*/ 85 h 833"/>
                <a:gd name="T98" fmla="*/ 11 w 942"/>
                <a:gd name="T99" fmla="*/ 89 h 833"/>
                <a:gd name="T100" fmla="*/ 10 w 942"/>
                <a:gd name="T101" fmla="*/ 92 h 833"/>
                <a:gd name="T102" fmla="*/ 6 w 942"/>
                <a:gd name="T103" fmla="*/ 91 h 833"/>
                <a:gd name="T104" fmla="*/ 4 w 942"/>
                <a:gd name="T105" fmla="*/ 87 h 833"/>
                <a:gd name="T106" fmla="*/ 2 w 942"/>
                <a:gd name="T107" fmla="*/ 78 h 833"/>
                <a:gd name="T108" fmla="*/ 0 w 942"/>
                <a:gd name="T109" fmla="*/ 68 h 833"/>
                <a:gd name="T110" fmla="*/ 0 w 942"/>
                <a:gd name="T111" fmla="*/ 56 h 833"/>
                <a:gd name="T112" fmla="*/ 1 w 942"/>
                <a:gd name="T113" fmla="*/ 44 h 833"/>
                <a:gd name="T114" fmla="*/ 5 w 942"/>
                <a:gd name="T115" fmla="*/ 34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10382718" y="3500834"/>
              <a:ext cx="145278" cy="48356"/>
            </a:xfrm>
            <a:custGeom>
              <a:avLst/>
              <a:gdLst>
                <a:gd name="T0" fmla="*/ 9 w 243"/>
                <a:gd name="T1" fmla="*/ 0 h 87"/>
                <a:gd name="T2" fmla="*/ 10 w 243"/>
                <a:gd name="T3" fmla="*/ 0 h 87"/>
                <a:gd name="T4" fmla="*/ 12 w 243"/>
                <a:gd name="T5" fmla="*/ 0 h 87"/>
                <a:gd name="T6" fmla="*/ 13 w 243"/>
                <a:gd name="T7" fmla="*/ 0 h 87"/>
                <a:gd name="T8" fmla="*/ 14 w 243"/>
                <a:gd name="T9" fmla="*/ 0 h 87"/>
                <a:gd name="T10" fmla="*/ 15 w 243"/>
                <a:gd name="T11" fmla="*/ 0 h 87"/>
                <a:gd name="T12" fmla="*/ 17 w 243"/>
                <a:gd name="T13" fmla="*/ 0 h 87"/>
                <a:gd name="T14" fmla="*/ 18 w 243"/>
                <a:gd name="T15" fmla="*/ 0 h 87"/>
                <a:gd name="T16" fmla="*/ 19 w 243"/>
                <a:gd name="T17" fmla="*/ 1 h 87"/>
                <a:gd name="T18" fmla="*/ 21 w 243"/>
                <a:gd name="T19" fmla="*/ 1 h 87"/>
                <a:gd name="T20" fmla="*/ 22 w 243"/>
                <a:gd name="T21" fmla="*/ 2 h 87"/>
                <a:gd name="T22" fmla="*/ 24 w 243"/>
                <a:gd name="T23" fmla="*/ 3 h 87"/>
                <a:gd name="T24" fmla="*/ 25 w 243"/>
                <a:gd name="T25" fmla="*/ 3 h 87"/>
                <a:gd name="T26" fmla="*/ 26 w 243"/>
                <a:gd name="T27" fmla="*/ 4 h 87"/>
                <a:gd name="T28" fmla="*/ 27 w 243"/>
                <a:gd name="T29" fmla="*/ 5 h 87"/>
                <a:gd name="T30" fmla="*/ 26 w 243"/>
                <a:gd name="T31" fmla="*/ 6 h 87"/>
                <a:gd name="T32" fmla="*/ 25 w 243"/>
                <a:gd name="T33" fmla="*/ 7 h 87"/>
                <a:gd name="T34" fmla="*/ 24 w 243"/>
                <a:gd name="T35" fmla="*/ 7 h 87"/>
                <a:gd name="T36" fmla="*/ 23 w 243"/>
                <a:gd name="T37" fmla="*/ 6 h 87"/>
                <a:gd name="T38" fmla="*/ 22 w 243"/>
                <a:gd name="T39" fmla="*/ 6 h 87"/>
                <a:gd name="T40" fmla="*/ 20 w 243"/>
                <a:gd name="T41" fmla="*/ 6 h 87"/>
                <a:gd name="T42" fmla="*/ 19 w 243"/>
                <a:gd name="T43" fmla="*/ 6 h 87"/>
                <a:gd name="T44" fmla="*/ 18 w 243"/>
                <a:gd name="T45" fmla="*/ 5 h 87"/>
                <a:gd name="T46" fmla="*/ 16 w 243"/>
                <a:gd name="T47" fmla="*/ 5 h 87"/>
                <a:gd name="T48" fmla="*/ 15 w 243"/>
                <a:gd name="T49" fmla="*/ 5 h 87"/>
                <a:gd name="T50" fmla="*/ 13 w 243"/>
                <a:gd name="T51" fmla="*/ 6 h 87"/>
                <a:gd name="T52" fmla="*/ 11 w 243"/>
                <a:gd name="T53" fmla="*/ 6 h 87"/>
                <a:gd name="T54" fmla="*/ 10 w 243"/>
                <a:gd name="T55" fmla="*/ 7 h 87"/>
                <a:gd name="T56" fmla="*/ 9 w 243"/>
                <a:gd name="T57" fmla="*/ 7 h 87"/>
                <a:gd name="T58" fmla="*/ 7 w 243"/>
                <a:gd name="T59" fmla="*/ 8 h 87"/>
                <a:gd name="T60" fmla="*/ 6 w 243"/>
                <a:gd name="T61" fmla="*/ 9 h 87"/>
                <a:gd name="T62" fmla="*/ 5 w 243"/>
                <a:gd name="T63" fmla="*/ 9 h 87"/>
                <a:gd name="T64" fmla="*/ 4 w 243"/>
                <a:gd name="T65" fmla="*/ 9 h 87"/>
                <a:gd name="T66" fmla="*/ 3 w 243"/>
                <a:gd name="T67" fmla="*/ 10 h 87"/>
                <a:gd name="T68" fmla="*/ 1 w 243"/>
                <a:gd name="T69" fmla="*/ 9 h 87"/>
                <a:gd name="T70" fmla="*/ 0 w 243"/>
                <a:gd name="T71" fmla="*/ 8 h 87"/>
                <a:gd name="T72" fmla="*/ 0 w 243"/>
                <a:gd name="T73" fmla="*/ 7 h 87"/>
                <a:gd name="T74" fmla="*/ 0 w 243"/>
                <a:gd name="T75" fmla="*/ 6 h 87"/>
                <a:gd name="T76" fmla="*/ 1 w 243"/>
                <a:gd name="T77" fmla="*/ 4 h 87"/>
                <a:gd name="T78" fmla="*/ 2 w 243"/>
                <a:gd name="T79" fmla="*/ 4 h 87"/>
                <a:gd name="T80" fmla="*/ 3 w 243"/>
                <a:gd name="T81" fmla="*/ 3 h 87"/>
                <a:gd name="T82" fmla="*/ 4 w 243"/>
                <a:gd name="T83" fmla="*/ 2 h 87"/>
                <a:gd name="T84" fmla="*/ 5 w 243"/>
                <a:gd name="T85" fmla="*/ 2 h 87"/>
                <a:gd name="T86" fmla="*/ 7 w 243"/>
                <a:gd name="T87" fmla="*/ 1 h 87"/>
                <a:gd name="T88" fmla="*/ 8 w 243"/>
                <a:gd name="T89" fmla="*/ 1 h 87"/>
                <a:gd name="T90" fmla="*/ 9 w 243"/>
                <a:gd name="T91" fmla="*/ 1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0861599" y="3961051"/>
              <a:ext cx="60981" cy="183420"/>
            </a:xfrm>
            <a:custGeom>
              <a:avLst/>
              <a:gdLst>
                <a:gd name="T0" fmla="*/ 2 w 102"/>
                <a:gd name="T1" fmla="*/ 12 h 330"/>
                <a:gd name="T2" fmla="*/ 2 w 102"/>
                <a:gd name="T3" fmla="*/ 13 h 330"/>
                <a:gd name="T4" fmla="*/ 2 w 102"/>
                <a:gd name="T5" fmla="*/ 14 h 330"/>
                <a:gd name="T6" fmla="*/ 2 w 102"/>
                <a:gd name="T7" fmla="*/ 16 h 330"/>
                <a:gd name="T8" fmla="*/ 2 w 102"/>
                <a:gd name="T9" fmla="*/ 17 h 330"/>
                <a:gd name="T10" fmla="*/ 2 w 102"/>
                <a:gd name="T11" fmla="*/ 19 h 330"/>
                <a:gd name="T12" fmla="*/ 2 w 102"/>
                <a:gd name="T13" fmla="*/ 20 h 330"/>
                <a:gd name="T14" fmla="*/ 2 w 102"/>
                <a:gd name="T15" fmla="*/ 22 h 330"/>
                <a:gd name="T16" fmla="*/ 2 w 102"/>
                <a:gd name="T17" fmla="*/ 23 h 330"/>
                <a:gd name="T18" fmla="*/ 2 w 102"/>
                <a:gd name="T19" fmla="*/ 25 h 330"/>
                <a:gd name="T20" fmla="*/ 2 w 102"/>
                <a:gd name="T21" fmla="*/ 27 h 330"/>
                <a:gd name="T22" fmla="*/ 2 w 102"/>
                <a:gd name="T23" fmla="*/ 28 h 330"/>
                <a:gd name="T24" fmla="*/ 2 w 102"/>
                <a:gd name="T25" fmla="*/ 29 h 330"/>
                <a:gd name="T26" fmla="*/ 2 w 102"/>
                <a:gd name="T27" fmla="*/ 30 h 330"/>
                <a:gd name="T28" fmla="*/ 2 w 102"/>
                <a:gd name="T29" fmla="*/ 32 h 330"/>
                <a:gd name="T30" fmla="*/ 2 w 102"/>
                <a:gd name="T31" fmla="*/ 33 h 330"/>
                <a:gd name="T32" fmla="*/ 2 w 102"/>
                <a:gd name="T33" fmla="*/ 34 h 330"/>
                <a:gd name="T34" fmla="*/ 3 w 102"/>
                <a:gd name="T35" fmla="*/ 35 h 330"/>
                <a:gd name="T36" fmla="*/ 4 w 102"/>
                <a:gd name="T37" fmla="*/ 36 h 330"/>
                <a:gd name="T38" fmla="*/ 5 w 102"/>
                <a:gd name="T39" fmla="*/ 36 h 330"/>
                <a:gd name="T40" fmla="*/ 7 w 102"/>
                <a:gd name="T41" fmla="*/ 36 h 330"/>
                <a:gd name="T42" fmla="*/ 8 w 102"/>
                <a:gd name="T43" fmla="*/ 36 h 330"/>
                <a:gd name="T44" fmla="*/ 9 w 102"/>
                <a:gd name="T45" fmla="*/ 35 h 330"/>
                <a:gd name="T46" fmla="*/ 10 w 102"/>
                <a:gd name="T47" fmla="*/ 34 h 330"/>
                <a:gd name="T48" fmla="*/ 11 w 102"/>
                <a:gd name="T49" fmla="*/ 33 h 330"/>
                <a:gd name="T50" fmla="*/ 11 w 102"/>
                <a:gd name="T51" fmla="*/ 31 h 330"/>
                <a:gd name="T52" fmla="*/ 11 w 102"/>
                <a:gd name="T53" fmla="*/ 30 h 330"/>
                <a:gd name="T54" fmla="*/ 11 w 102"/>
                <a:gd name="T55" fmla="*/ 28 h 330"/>
                <a:gd name="T56" fmla="*/ 11 w 102"/>
                <a:gd name="T57" fmla="*/ 27 h 330"/>
                <a:gd name="T58" fmla="*/ 11 w 102"/>
                <a:gd name="T59" fmla="*/ 25 h 330"/>
                <a:gd name="T60" fmla="*/ 11 w 102"/>
                <a:gd name="T61" fmla="*/ 24 h 330"/>
                <a:gd name="T62" fmla="*/ 11 w 102"/>
                <a:gd name="T63" fmla="*/ 23 h 330"/>
                <a:gd name="T64" fmla="*/ 11 w 102"/>
                <a:gd name="T65" fmla="*/ 22 h 330"/>
                <a:gd name="T66" fmla="*/ 10 w 102"/>
                <a:gd name="T67" fmla="*/ 21 h 330"/>
                <a:gd name="T68" fmla="*/ 10 w 102"/>
                <a:gd name="T69" fmla="*/ 19 h 330"/>
                <a:gd name="T70" fmla="*/ 10 w 102"/>
                <a:gd name="T71" fmla="*/ 18 h 330"/>
                <a:gd name="T72" fmla="*/ 9 w 102"/>
                <a:gd name="T73" fmla="*/ 16 h 330"/>
                <a:gd name="T74" fmla="*/ 9 w 102"/>
                <a:gd name="T75" fmla="*/ 14 h 330"/>
                <a:gd name="T76" fmla="*/ 8 w 102"/>
                <a:gd name="T77" fmla="*/ 13 h 330"/>
                <a:gd name="T78" fmla="*/ 8 w 102"/>
                <a:gd name="T79" fmla="*/ 11 h 330"/>
                <a:gd name="T80" fmla="*/ 7 w 102"/>
                <a:gd name="T81" fmla="*/ 9 h 330"/>
                <a:gd name="T82" fmla="*/ 7 w 102"/>
                <a:gd name="T83" fmla="*/ 8 h 330"/>
                <a:gd name="T84" fmla="*/ 6 w 102"/>
                <a:gd name="T85" fmla="*/ 6 h 330"/>
                <a:gd name="T86" fmla="*/ 6 w 102"/>
                <a:gd name="T87" fmla="*/ 5 h 330"/>
                <a:gd name="T88" fmla="*/ 5 w 102"/>
                <a:gd name="T89" fmla="*/ 3 h 330"/>
                <a:gd name="T90" fmla="*/ 4 w 102"/>
                <a:gd name="T91" fmla="*/ 2 h 330"/>
                <a:gd name="T92" fmla="*/ 4 w 102"/>
                <a:gd name="T93" fmla="*/ 2 h 330"/>
                <a:gd name="T94" fmla="*/ 3 w 102"/>
                <a:gd name="T95" fmla="*/ 0 h 330"/>
                <a:gd name="T96" fmla="*/ 2 w 102"/>
                <a:gd name="T97" fmla="*/ 0 h 330"/>
                <a:gd name="T98" fmla="*/ 0 w 102"/>
                <a:gd name="T99" fmla="*/ 2 h 330"/>
                <a:gd name="T100" fmla="*/ 0 w 102"/>
                <a:gd name="T101" fmla="*/ 2 h 330"/>
                <a:gd name="T102" fmla="*/ 0 w 102"/>
                <a:gd name="T103" fmla="*/ 4 h 330"/>
                <a:gd name="T104" fmla="*/ 0 w 102"/>
                <a:gd name="T105" fmla="*/ 5 h 330"/>
                <a:gd name="T106" fmla="*/ 0 w 102"/>
                <a:gd name="T107" fmla="*/ 6 h 330"/>
                <a:gd name="T108" fmla="*/ 1 w 102"/>
                <a:gd name="T109" fmla="*/ 7 h 330"/>
                <a:gd name="T110" fmla="*/ 1 w 102"/>
                <a:gd name="T111" fmla="*/ 9 h 330"/>
                <a:gd name="T112" fmla="*/ 2 w 102"/>
                <a:gd name="T113" fmla="*/ 9 h 330"/>
                <a:gd name="T114" fmla="*/ 2 w 102"/>
                <a:gd name="T115" fmla="*/ 11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10339673" y="4174485"/>
              <a:ext cx="89678" cy="121724"/>
            </a:xfrm>
            <a:custGeom>
              <a:avLst/>
              <a:gdLst>
                <a:gd name="T0" fmla="*/ 0 w 151"/>
                <a:gd name="T1" fmla="*/ 8 h 219"/>
                <a:gd name="T2" fmla="*/ 1 w 151"/>
                <a:gd name="T3" fmla="*/ 9 h 219"/>
                <a:gd name="T4" fmla="*/ 1 w 151"/>
                <a:gd name="T5" fmla="*/ 10 h 219"/>
                <a:gd name="T6" fmla="*/ 2 w 151"/>
                <a:gd name="T7" fmla="*/ 12 h 219"/>
                <a:gd name="T8" fmla="*/ 3 w 151"/>
                <a:gd name="T9" fmla="*/ 14 h 219"/>
                <a:gd name="T10" fmla="*/ 4 w 151"/>
                <a:gd name="T11" fmla="*/ 15 h 219"/>
                <a:gd name="T12" fmla="*/ 4 w 151"/>
                <a:gd name="T13" fmla="*/ 16 h 219"/>
                <a:gd name="T14" fmla="*/ 5 w 151"/>
                <a:gd name="T15" fmla="*/ 18 h 219"/>
                <a:gd name="T16" fmla="*/ 6 w 151"/>
                <a:gd name="T17" fmla="*/ 20 h 219"/>
                <a:gd name="T18" fmla="*/ 7 w 151"/>
                <a:gd name="T19" fmla="*/ 21 h 219"/>
                <a:gd name="T20" fmla="*/ 8 w 151"/>
                <a:gd name="T21" fmla="*/ 22 h 219"/>
                <a:gd name="T22" fmla="*/ 9 w 151"/>
                <a:gd name="T23" fmla="*/ 23 h 219"/>
                <a:gd name="T24" fmla="*/ 11 w 151"/>
                <a:gd name="T25" fmla="*/ 23 h 219"/>
                <a:gd name="T26" fmla="*/ 12 w 151"/>
                <a:gd name="T27" fmla="*/ 24 h 219"/>
                <a:gd name="T28" fmla="*/ 13 w 151"/>
                <a:gd name="T29" fmla="*/ 24 h 219"/>
                <a:gd name="T30" fmla="*/ 14 w 151"/>
                <a:gd name="T31" fmla="*/ 24 h 219"/>
                <a:gd name="T32" fmla="*/ 15 w 151"/>
                <a:gd name="T33" fmla="*/ 24 h 219"/>
                <a:gd name="T34" fmla="*/ 16 w 151"/>
                <a:gd name="T35" fmla="*/ 24 h 219"/>
                <a:gd name="T36" fmla="*/ 17 w 151"/>
                <a:gd name="T37" fmla="*/ 22 h 219"/>
                <a:gd name="T38" fmla="*/ 16 w 151"/>
                <a:gd name="T39" fmla="*/ 21 h 219"/>
                <a:gd name="T40" fmla="*/ 15 w 151"/>
                <a:gd name="T41" fmla="*/ 20 h 219"/>
                <a:gd name="T42" fmla="*/ 15 w 151"/>
                <a:gd name="T43" fmla="*/ 19 h 219"/>
                <a:gd name="T44" fmla="*/ 14 w 151"/>
                <a:gd name="T45" fmla="*/ 18 h 219"/>
                <a:gd name="T46" fmla="*/ 13 w 151"/>
                <a:gd name="T47" fmla="*/ 17 h 219"/>
                <a:gd name="T48" fmla="*/ 13 w 151"/>
                <a:gd name="T49" fmla="*/ 16 h 219"/>
                <a:gd name="T50" fmla="*/ 12 w 151"/>
                <a:gd name="T51" fmla="*/ 14 h 219"/>
                <a:gd name="T52" fmla="*/ 11 w 151"/>
                <a:gd name="T53" fmla="*/ 13 h 219"/>
                <a:gd name="T54" fmla="*/ 11 w 151"/>
                <a:gd name="T55" fmla="*/ 12 h 219"/>
                <a:gd name="T56" fmla="*/ 10 w 151"/>
                <a:gd name="T57" fmla="*/ 10 h 219"/>
                <a:gd name="T58" fmla="*/ 9 w 151"/>
                <a:gd name="T59" fmla="*/ 9 h 219"/>
                <a:gd name="T60" fmla="*/ 9 w 151"/>
                <a:gd name="T61" fmla="*/ 7 h 219"/>
                <a:gd name="T62" fmla="*/ 8 w 151"/>
                <a:gd name="T63" fmla="*/ 6 h 219"/>
                <a:gd name="T64" fmla="*/ 7 w 151"/>
                <a:gd name="T65" fmla="*/ 5 h 219"/>
                <a:gd name="T66" fmla="*/ 7 w 151"/>
                <a:gd name="T67" fmla="*/ 4 h 219"/>
                <a:gd name="T68" fmla="*/ 6 w 151"/>
                <a:gd name="T69" fmla="*/ 3 h 219"/>
                <a:gd name="T70" fmla="*/ 5 w 151"/>
                <a:gd name="T71" fmla="*/ 2 h 219"/>
                <a:gd name="T72" fmla="*/ 4 w 151"/>
                <a:gd name="T73" fmla="*/ 0 h 219"/>
                <a:gd name="T74" fmla="*/ 3 w 151"/>
                <a:gd name="T75" fmla="*/ 0 h 219"/>
                <a:gd name="T76" fmla="*/ 2 w 151"/>
                <a:gd name="T77" fmla="*/ 1 h 219"/>
                <a:gd name="T78" fmla="*/ 1 w 151"/>
                <a:gd name="T79" fmla="*/ 2 h 219"/>
                <a:gd name="T80" fmla="*/ 1 w 151"/>
                <a:gd name="T81" fmla="*/ 3 h 219"/>
                <a:gd name="T82" fmla="*/ 0 w 151"/>
                <a:gd name="T83" fmla="*/ 5 h 219"/>
                <a:gd name="T84" fmla="*/ 0 w 151"/>
                <a:gd name="T85" fmla="*/ 6 h 219"/>
                <a:gd name="T86" fmla="*/ 0 w 151"/>
                <a:gd name="T87" fmla="*/ 7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4113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ADB2-8FB5-4EF2-B74E-E4317618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in </a:t>
            </a:r>
            <a:r>
              <a:rPr lang="en-US" dirty="0" err="1"/>
              <a:t>PThreads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BFF8-25C7-4F66-91F9-90FF9CBB0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85800"/>
            <a:ext cx="12039600" cy="5943600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Locks need to be allocated and initialized:</a:t>
            </a:r>
            <a:endParaRPr lang="en-US" dirty="0">
              <a:solidFill>
                <a:schemeClr val="accent1"/>
              </a:solidFill>
            </a:endParaRPr>
          </a:p>
          <a:p>
            <a:pPr lvl="1" algn="ctr"/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structure Lock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mylock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	or	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pthread_mutex_t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mylock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;</a:t>
            </a:r>
          </a:p>
          <a:p>
            <a:pPr lvl="1" algn="ctr"/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lock_init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(&amp;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mylock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)  	or 	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mylock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=PTHREAD_MUTEX_INITIALIZER;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Locks provide two </a:t>
            </a:r>
            <a:r>
              <a:rPr lang="en-US" b="1" dirty="0"/>
              <a:t>atomic</a:t>
            </a:r>
            <a:r>
              <a:rPr lang="en-US" dirty="0"/>
              <a:t> operations:</a:t>
            </a:r>
          </a:p>
          <a:p>
            <a:pPr marL="0" indent="0" algn="ctr">
              <a:buNone/>
            </a:pPr>
            <a:endParaRPr lang="en-US" dirty="0"/>
          </a:p>
          <a:p>
            <a:pPr lvl="1" algn="ctr"/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acquire(&amp;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mylock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) </a:t>
            </a:r>
            <a:r>
              <a:rPr lang="en-US" dirty="0"/>
              <a:t>– wait until lock is free; then mark it as busy</a:t>
            </a:r>
          </a:p>
          <a:p>
            <a:pPr marL="457200" lvl="1" indent="0" algn="ctr">
              <a:buNone/>
            </a:pPr>
            <a:endParaRPr lang="en-US" dirty="0"/>
          </a:p>
          <a:p>
            <a:pPr lvl="1" algn="ctr"/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release(&amp;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mylock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) </a:t>
            </a:r>
            <a:r>
              <a:rPr lang="en-US" dirty="0"/>
              <a:t>– mark lock as free</a:t>
            </a:r>
          </a:p>
          <a:p>
            <a:pPr lvl="2" algn="ctr"/>
            <a:r>
              <a:rPr lang="en-US" dirty="0"/>
              <a:t>Should only be called by a thread that currently holds the lock</a:t>
            </a:r>
          </a:p>
        </p:txBody>
      </p:sp>
    </p:spTree>
    <p:extLst>
      <p:ext uri="{BB962C8B-B14F-4D97-AF65-F5344CB8AC3E}">
        <p14:creationId xmlns:p14="http://schemas.microsoft.com/office/powerpoint/2010/main" val="618449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B1BB-A46A-3CE9-E6A6-D2448794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/>
              <a:t>How would you fix the ATM problem?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F42C3-7A4B-2203-8B45-99189B4D0137}"/>
              </a:ext>
            </a:extLst>
          </p:cNvPr>
          <p:cNvSpPr txBox="1"/>
          <p:nvPr/>
        </p:nvSpPr>
        <p:spPr>
          <a:xfrm>
            <a:off x="3048000" y="313602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latin typeface="+mn-lt"/>
              </a:rPr>
              <a:t>(No, getting rid of money is not an option for this class)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370162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305" y="1168194"/>
            <a:ext cx="11087100" cy="4775406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Identify critical sections (atomic instruction sequences) </a:t>
            </a:r>
          </a:p>
          <a:p>
            <a:pPr marL="0" indent="0" algn="ctr">
              <a:spcAft>
                <a:spcPts val="600"/>
              </a:spcAft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and add locking</a:t>
            </a:r>
          </a:p>
          <a:p>
            <a:pPr marL="0" indent="0" algn="ctr">
              <a:spcAft>
                <a:spcPts val="600"/>
              </a:spcAft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indent="0">
              <a:spcBef>
                <a:spcPts val="0"/>
              </a:spcBef>
              <a:spcAft>
                <a:spcPts val="25"/>
              </a:spcAft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2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Deposit(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, amount) {</a:t>
            </a:r>
          </a:p>
          <a:p>
            <a:pPr indent="0">
              <a:lnSpc>
                <a:spcPct val="95000"/>
              </a:lnSpc>
              <a:spcBef>
                <a:spcPts val="0"/>
              </a:spcBef>
              <a:spcAft>
                <a:spcPts val="25"/>
              </a:spcAft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acquire(&amp;</a:t>
            </a:r>
            <a:r>
              <a:rPr lang="en-US" altLang="ko-KR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)          // Wait if someone else in critical section!</a:t>
            </a:r>
            <a:endParaRPr lang="en-US" altLang="ko-KR" sz="2000" dirty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 indent="0">
              <a:lnSpc>
                <a:spcPct val="95000"/>
              </a:lnSpc>
              <a:spcBef>
                <a:spcPts val="0"/>
              </a:spcBef>
              <a:spcAft>
                <a:spcPts val="25"/>
              </a:spcAft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b="1" dirty="0">
              <a:solidFill>
                <a:srgbClr val="FF0000"/>
              </a:solidFill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 indent="0">
              <a:lnSpc>
                <a:spcPct val="95000"/>
              </a:lnSpc>
              <a:spcBef>
                <a:spcPts val="0"/>
              </a:spcBef>
              <a:spcAft>
                <a:spcPts val="25"/>
              </a:spcAft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acct =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GetAccount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actId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	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acct-&gt;balance += amount;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StoreAccount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(acct); 		</a:t>
            </a:r>
          </a:p>
          <a:p>
            <a:pPr indent="0">
              <a:spcBef>
                <a:spcPts val="0"/>
              </a:spcBef>
              <a:spcAft>
                <a:spcPts val="25"/>
              </a:spcAft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 </a:t>
            </a:r>
          </a:p>
          <a:p>
            <a:pPr indent="0">
              <a:spcBef>
                <a:spcPts val="0"/>
              </a:spcBef>
              <a:spcAft>
                <a:spcPts val="25"/>
              </a:spcAft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release(&amp;</a:t>
            </a:r>
            <a:r>
              <a:rPr lang="en-US" altLang="ko-KR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)          // Release someone into critical section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Fix banking problem with Locks!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219200" y="3352800"/>
            <a:ext cx="6618406" cy="1219200"/>
            <a:chOff x="1366611" y="1717140"/>
            <a:chExt cx="6288206" cy="813254"/>
          </a:xfrm>
        </p:grpSpPr>
        <p:grpSp>
          <p:nvGrpSpPr>
            <p:cNvPr id="4" name="Group 3"/>
            <p:cNvGrpSpPr/>
            <p:nvPr/>
          </p:nvGrpSpPr>
          <p:grpSpPr>
            <a:xfrm>
              <a:off x="5105400" y="1772678"/>
              <a:ext cx="2549417" cy="741922"/>
              <a:chOff x="5562600" y="2971800"/>
              <a:chExt cx="2549417" cy="990600"/>
            </a:xfrm>
          </p:grpSpPr>
          <p:sp>
            <p:nvSpPr>
              <p:cNvPr id="2" name="Right Brace 1"/>
              <p:cNvSpPr/>
              <p:nvPr/>
            </p:nvSpPr>
            <p:spPr bwMode="auto">
              <a:xfrm>
                <a:off x="5562600" y="2971800"/>
                <a:ext cx="685800" cy="990600"/>
              </a:xfrm>
              <a:prstGeom prst="rightBrac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6215344" y="3156401"/>
                <a:ext cx="1896673" cy="568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>
                    <a:solidFill>
                      <a:srgbClr val="FF0000"/>
                    </a:solidFill>
                    <a:latin typeface="Gill Sans Light"/>
                  </a:rPr>
                  <a:t>Critical Section</a:t>
                </a:r>
              </a:p>
            </p:txBody>
          </p:sp>
        </p:grpSp>
        <p:sp>
          <p:nvSpPr>
            <p:cNvPr id="35" name="Rectangle 34"/>
            <p:cNvSpPr/>
            <p:nvPr/>
          </p:nvSpPr>
          <p:spPr bwMode="auto">
            <a:xfrm>
              <a:off x="1366611" y="1717140"/>
              <a:ext cx="3637453" cy="813254"/>
            </a:xfrm>
            <a:prstGeom prst="rect">
              <a:avLst/>
            </a:prstGeom>
            <a:solidFill>
              <a:srgbClr val="FF0000">
                <a:alpha val="34902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772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8200" y="3581400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Thread 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2496" y="3581400"/>
            <a:ext cx="11763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Thread 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200" y="3581400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Thread B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267511" y="4092156"/>
            <a:ext cx="1610283" cy="918975"/>
            <a:chOff x="3574680" y="5127826"/>
            <a:chExt cx="1610283" cy="873831"/>
          </a:xfrm>
        </p:grpSpPr>
        <p:sp>
          <p:nvSpPr>
            <p:cNvPr id="14" name="Freeform 13"/>
            <p:cNvSpPr/>
            <p:nvPr/>
          </p:nvSpPr>
          <p:spPr bwMode="auto">
            <a:xfrm rot="1170167" flipH="1">
              <a:off x="4420296" y="5127826"/>
              <a:ext cx="764667" cy="688979"/>
            </a:xfrm>
            <a:custGeom>
              <a:avLst/>
              <a:gdLst>
                <a:gd name="connsiteX0" fmla="*/ 0 w 175846"/>
                <a:gd name="connsiteY0" fmla="*/ 0 h 1160584"/>
                <a:gd name="connsiteX1" fmla="*/ 26377 w 175846"/>
                <a:gd name="connsiteY1" fmla="*/ 246184 h 1160584"/>
                <a:gd name="connsiteX2" fmla="*/ 35169 w 175846"/>
                <a:gd name="connsiteY2" fmla="*/ 290146 h 1160584"/>
                <a:gd name="connsiteX3" fmla="*/ 43961 w 175846"/>
                <a:gd name="connsiteY3" fmla="*/ 395654 h 1160584"/>
                <a:gd name="connsiteX4" fmla="*/ 61546 w 175846"/>
                <a:gd name="connsiteY4" fmla="*/ 430823 h 1160584"/>
                <a:gd name="connsiteX5" fmla="*/ 70338 w 175846"/>
                <a:gd name="connsiteY5" fmla="*/ 509954 h 1160584"/>
                <a:gd name="connsiteX6" fmla="*/ 96715 w 175846"/>
                <a:gd name="connsiteY6" fmla="*/ 597877 h 1160584"/>
                <a:gd name="connsiteX7" fmla="*/ 114300 w 175846"/>
                <a:gd name="connsiteY7" fmla="*/ 650631 h 1160584"/>
                <a:gd name="connsiteX8" fmla="*/ 123092 w 175846"/>
                <a:gd name="connsiteY8" fmla="*/ 677008 h 1160584"/>
                <a:gd name="connsiteX9" fmla="*/ 140677 w 175846"/>
                <a:gd name="connsiteY9" fmla="*/ 703384 h 1160584"/>
                <a:gd name="connsiteX10" fmla="*/ 158261 w 175846"/>
                <a:gd name="connsiteY10" fmla="*/ 782515 h 1160584"/>
                <a:gd name="connsiteX11" fmla="*/ 167054 w 175846"/>
                <a:gd name="connsiteY11" fmla="*/ 861646 h 1160584"/>
                <a:gd name="connsiteX12" fmla="*/ 175846 w 175846"/>
                <a:gd name="connsiteY12" fmla="*/ 923192 h 1160584"/>
                <a:gd name="connsiteX13" fmla="*/ 158261 w 175846"/>
                <a:gd name="connsiteY13" fmla="*/ 1099038 h 1160584"/>
                <a:gd name="connsiteX14" fmla="*/ 140677 w 175846"/>
                <a:gd name="connsiteY14" fmla="*/ 1160584 h 116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846" h="1160584">
                  <a:moveTo>
                    <a:pt x="0" y="0"/>
                  </a:moveTo>
                  <a:cubicBezTo>
                    <a:pt x="2741" y="27412"/>
                    <a:pt x="17173" y="186362"/>
                    <a:pt x="26377" y="246184"/>
                  </a:cubicBezTo>
                  <a:cubicBezTo>
                    <a:pt x="28649" y="260954"/>
                    <a:pt x="32238" y="275492"/>
                    <a:pt x="35169" y="290146"/>
                  </a:cubicBezTo>
                  <a:cubicBezTo>
                    <a:pt x="38100" y="325315"/>
                    <a:pt x="37457" y="360967"/>
                    <a:pt x="43961" y="395654"/>
                  </a:cubicBezTo>
                  <a:cubicBezTo>
                    <a:pt x="46376" y="408536"/>
                    <a:pt x="58599" y="418052"/>
                    <a:pt x="61546" y="430823"/>
                  </a:cubicBezTo>
                  <a:cubicBezTo>
                    <a:pt x="67514" y="456683"/>
                    <a:pt x="66302" y="483723"/>
                    <a:pt x="70338" y="509954"/>
                  </a:cubicBezTo>
                  <a:cubicBezTo>
                    <a:pt x="74133" y="534624"/>
                    <a:pt x="89872" y="577348"/>
                    <a:pt x="96715" y="597877"/>
                  </a:cubicBezTo>
                  <a:lnTo>
                    <a:pt x="114300" y="650631"/>
                  </a:lnTo>
                  <a:cubicBezTo>
                    <a:pt x="117231" y="659423"/>
                    <a:pt x="117951" y="669297"/>
                    <a:pt x="123092" y="677008"/>
                  </a:cubicBezTo>
                  <a:lnTo>
                    <a:pt x="140677" y="703384"/>
                  </a:lnTo>
                  <a:cubicBezTo>
                    <a:pt x="147076" y="728982"/>
                    <a:pt x="154540" y="756471"/>
                    <a:pt x="158261" y="782515"/>
                  </a:cubicBezTo>
                  <a:cubicBezTo>
                    <a:pt x="162014" y="808788"/>
                    <a:pt x="163762" y="835312"/>
                    <a:pt x="167054" y="861646"/>
                  </a:cubicBezTo>
                  <a:cubicBezTo>
                    <a:pt x="169625" y="882210"/>
                    <a:pt x="172915" y="902677"/>
                    <a:pt x="175846" y="923192"/>
                  </a:cubicBezTo>
                  <a:cubicBezTo>
                    <a:pt x="175571" y="927036"/>
                    <a:pt x="169575" y="1065095"/>
                    <a:pt x="158261" y="1099038"/>
                  </a:cubicBezTo>
                  <a:cubicBezTo>
                    <a:pt x="134174" y="1171298"/>
                    <a:pt x="140677" y="1074767"/>
                    <a:pt x="140677" y="116058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74680" y="5650468"/>
              <a:ext cx="1176348" cy="3511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Thread A</a:t>
              </a:r>
            </a:p>
          </p:txBody>
        </p: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Fix banking problem with Locks!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65990" y="2445429"/>
            <a:ext cx="1978018" cy="817658"/>
            <a:chOff x="1758713" y="3704465"/>
            <a:chExt cx="1978018" cy="1081481"/>
          </a:xfrm>
        </p:grpSpPr>
        <p:sp>
          <p:nvSpPr>
            <p:cNvPr id="5" name="Freeform 4"/>
            <p:cNvSpPr/>
            <p:nvPr/>
          </p:nvSpPr>
          <p:spPr bwMode="auto">
            <a:xfrm>
              <a:off x="2936434" y="3889131"/>
              <a:ext cx="800297" cy="896815"/>
            </a:xfrm>
            <a:custGeom>
              <a:avLst/>
              <a:gdLst>
                <a:gd name="connsiteX0" fmla="*/ 0 w 800297"/>
                <a:gd name="connsiteY0" fmla="*/ 0 h 896815"/>
                <a:gd name="connsiteX1" fmla="*/ 219808 w 800297"/>
                <a:gd name="connsiteY1" fmla="*/ 17584 h 896815"/>
                <a:gd name="connsiteX2" fmla="*/ 298938 w 800297"/>
                <a:gd name="connsiteY2" fmla="*/ 26377 h 896815"/>
                <a:gd name="connsiteX3" fmla="*/ 325315 w 800297"/>
                <a:gd name="connsiteY3" fmla="*/ 96715 h 896815"/>
                <a:gd name="connsiteX4" fmla="*/ 334108 w 800297"/>
                <a:gd name="connsiteY4" fmla="*/ 439615 h 896815"/>
                <a:gd name="connsiteX5" fmla="*/ 351692 w 800297"/>
                <a:gd name="connsiteY5" fmla="*/ 501161 h 896815"/>
                <a:gd name="connsiteX6" fmla="*/ 386861 w 800297"/>
                <a:gd name="connsiteY6" fmla="*/ 518746 h 896815"/>
                <a:gd name="connsiteX7" fmla="*/ 422031 w 800297"/>
                <a:gd name="connsiteY7" fmla="*/ 553915 h 896815"/>
                <a:gd name="connsiteX8" fmla="*/ 483577 w 800297"/>
                <a:gd name="connsiteY8" fmla="*/ 589084 h 896815"/>
                <a:gd name="connsiteX9" fmla="*/ 509954 w 800297"/>
                <a:gd name="connsiteY9" fmla="*/ 606669 h 896815"/>
                <a:gd name="connsiteX10" fmla="*/ 553915 w 800297"/>
                <a:gd name="connsiteY10" fmla="*/ 615461 h 896815"/>
                <a:gd name="connsiteX11" fmla="*/ 615461 w 800297"/>
                <a:gd name="connsiteY11" fmla="*/ 659423 h 896815"/>
                <a:gd name="connsiteX12" fmla="*/ 650631 w 800297"/>
                <a:gd name="connsiteY12" fmla="*/ 677008 h 896815"/>
                <a:gd name="connsiteX13" fmla="*/ 677008 w 800297"/>
                <a:gd name="connsiteY13" fmla="*/ 703384 h 896815"/>
                <a:gd name="connsiteX14" fmla="*/ 729761 w 800297"/>
                <a:gd name="connsiteY14" fmla="*/ 738554 h 896815"/>
                <a:gd name="connsiteX15" fmla="*/ 756138 w 800297"/>
                <a:gd name="connsiteY15" fmla="*/ 764931 h 896815"/>
                <a:gd name="connsiteX16" fmla="*/ 791308 w 800297"/>
                <a:gd name="connsiteY16" fmla="*/ 817684 h 896815"/>
                <a:gd name="connsiteX17" fmla="*/ 800100 w 800297"/>
                <a:gd name="connsiteY17" fmla="*/ 896815 h 89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00297" h="896815">
                  <a:moveTo>
                    <a:pt x="0" y="0"/>
                  </a:moveTo>
                  <a:lnTo>
                    <a:pt x="219808" y="17584"/>
                  </a:lnTo>
                  <a:cubicBezTo>
                    <a:pt x="246244" y="19917"/>
                    <a:pt x="277707" y="10453"/>
                    <a:pt x="298938" y="26377"/>
                  </a:cubicBezTo>
                  <a:cubicBezTo>
                    <a:pt x="318970" y="41401"/>
                    <a:pt x="316523" y="73269"/>
                    <a:pt x="325315" y="96715"/>
                  </a:cubicBezTo>
                  <a:cubicBezTo>
                    <a:pt x="328246" y="211015"/>
                    <a:pt x="328796" y="325401"/>
                    <a:pt x="334108" y="439615"/>
                  </a:cubicBezTo>
                  <a:cubicBezTo>
                    <a:pt x="334119" y="439854"/>
                    <a:pt x="347538" y="497006"/>
                    <a:pt x="351692" y="501161"/>
                  </a:cubicBezTo>
                  <a:cubicBezTo>
                    <a:pt x="360960" y="510429"/>
                    <a:pt x="376376" y="510882"/>
                    <a:pt x="386861" y="518746"/>
                  </a:cubicBezTo>
                  <a:cubicBezTo>
                    <a:pt x="400124" y="528693"/>
                    <a:pt x="409443" y="543126"/>
                    <a:pt x="422031" y="553915"/>
                  </a:cubicBezTo>
                  <a:cubicBezTo>
                    <a:pt x="443456" y="572279"/>
                    <a:pt x="458624" y="574825"/>
                    <a:pt x="483577" y="589084"/>
                  </a:cubicBezTo>
                  <a:cubicBezTo>
                    <a:pt x="492752" y="594327"/>
                    <a:pt x="500060" y="602959"/>
                    <a:pt x="509954" y="606669"/>
                  </a:cubicBezTo>
                  <a:cubicBezTo>
                    <a:pt x="523946" y="611916"/>
                    <a:pt x="539261" y="612530"/>
                    <a:pt x="553915" y="615461"/>
                  </a:cubicBezTo>
                  <a:cubicBezTo>
                    <a:pt x="569001" y="626775"/>
                    <a:pt x="597471" y="649143"/>
                    <a:pt x="615461" y="659423"/>
                  </a:cubicBezTo>
                  <a:cubicBezTo>
                    <a:pt x="626841" y="665926"/>
                    <a:pt x="639965" y="669390"/>
                    <a:pt x="650631" y="677008"/>
                  </a:cubicBezTo>
                  <a:cubicBezTo>
                    <a:pt x="660749" y="684235"/>
                    <a:pt x="667193" y="695750"/>
                    <a:pt x="677008" y="703384"/>
                  </a:cubicBezTo>
                  <a:cubicBezTo>
                    <a:pt x="693690" y="716359"/>
                    <a:pt x="714817" y="723610"/>
                    <a:pt x="729761" y="738554"/>
                  </a:cubicBezTo>
                  <a:cubicBezTo>
                    <a:pt x="738553" y="747346"/>
                    <a:pt x="748504" y="755116"/>
                    <a:pt x="756138" y="764931"/>
                  </a:cubicBezTo>
                  <a:cubicBezTo>
                    <a:pt x="769113" y="781613"/>
                    <a:pt x="791308" y="817684"/>
                    <a:pt x="791308" y="817684"/>
                  </a:cubicBezTo>
                  <a:cubicBezTo>
                    <a:pt x="802399" y="873141"/>
                    <a:pt x="800100" y="846702"/>
                    <a:pt x="800100" y="896815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58713" y="3704465"/>
              <a:ext cx="1176348" cy="488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Thread A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45877" y="2516591"/>
            <a:ext cx="2044778" cy="746495"/>
            <a:chOff x="4038600" y="3598956"/>
            <a:chExt cx="2044778" cy="1186990"/>
          </a:xfrm>
        </p:grpSpPr>
        <p:sp>
          <p:nvSpPr>
            <p:cNvPr id="6" name="Freeform 5"/>
            <p:cNvSpPr/>
            <p:nvPr/>
          </p:nvSpPr>
          <p:spPr bwMode="auto">
            <a:xfrm>
              <a:off x="4038600" y="3651564"/>
              <a:ext cx="808892" cy="1134382"/>
            </a:xfrm>
            <a:custGeom>
              <a:avLst/>
              <a:gdLst>
                <a:gd name="connsiteX0" fmla="*/ 808892 w 808892"/>
                <a:gd name="connsiteY0" fmla="*/ 79305 h 1134382"/>
                <a:gd name="connsiteX1" fmla="*/ 580292 w 808892"/>
                <a:gd name="connsiteY1" fmla="*/ 174 h 1134382"/>
                <a:gd name="connsiteX2" fmla="*/ 509954 w 808892"/>
                <a:gd name="connsiteY2" fmla="*/ 8966 h 1134382"/>
                <a:gd name="connsiteX3" fmla="*/ 448407 w 808892"/>
                <a:gd name="connsiteY3" fmla="*/ 44136 h 1134382"/>
                <a:gd name="connsiteX4" fmla="*/ 386861 w 808892"/>
                <a:gd name="connsiteY4" fmla="*/ 114474 h 1134382"/>
                <a:gd name="connsiteX5" fmla="*/ 342900 w 808892"/>
                <a:gd name="connsiteY5" fmla="*/ 263943 h 1134382"/>
                <a:gd name="connsiteX6" fmla="*/ 334107 w 808892"/>
                <a:gd name="connsiteY6" fmla="*/ 395828 h 1134382"/>
                <a:gd name="connsiteX7" fmla="*/ 325315 w 808892"/>
                <a:gd name="connsiteY7" fmla="*/ 879405 h 1134382"/>
                <a:gd name="connsiteX8" fmla="*/ 272561 w 808892"/>
                <a:gd name="connsiteY8" fmla="*/ 896989 h 1134382"/>
                <a:gd name="connsiteX9" fmla="*/ 246184 w 808892"/>
                <a:gd name="connsiteY9" fmla="*/ 905782 h 1134382"/>
                <a:gd name="connsiteX10" fmla="*/ 211015 w 808892"/>
                <a:gd name="connsiteY10" fmla="*/ 932159 h 1134382"/>
                <a:gd name="connsiteX11" fmla="*/ 175846 w 808892"/>
                <a:gd name="connsiteY11" fmla="*/ 940951 h 1134382"/>
                <a:gd name="connsiteX12" fmla="*/ 149469 w 808892"/>
                <a:gd name="connsiteY12" fmla="*/ 967328 h 1134382"/>
                <a:gd name="connsiteX13" fmla="*/ 140677 w 808892"/>
                <a:gd name="connsiteY13" fmla="*/ 993705 h 1134382"/>
                <a:gd name="connsiteX14" fmla="*/ 87923 w 808892"/>
                <a:gd name="connsiteY14" fmla="*/ 1011289 h 1134382"/>
                <a:gd name="connsiteX15" fmla="*/ 79131 w 808892"/>
                <a:gd name="connsiteY15" fmla="*/ 1037666 h 1134382"/>
                <a:gd name="connsiteX16" fmla="*/ 35169 w 808892"/>
                <a:gd name="connsiteY16" fmla="*/ 1090420 h 1134382"/>
                <a:gd name="connsiteX17" fmla="*/ 8792 w 808892"/>
                <a:gd name="connsiteY17" fmla="*/ 1108005 h 1134382"/>
                <a:gd name="connsiteX18" fmla="*/ 0 w 808892"/>
                <a:gd name="connsiteY18" fmla="*/ 1134382 h 113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08892" h="1134382">
                  <a:moveTo>
                    <a:pt x="808892" y="79305"/>
                  </a:moveTo>
                  <a:cubicBezTo>
                    <a:pt x="756051" y="57547"/>
                    <a:pt x="651035" y="4336"/>
                    <a:pt x="580292" y="174"/>
                  </a:cubicBezTo>
                  <a:cubicBezTo>
                    <a:pt x="556704" y="-1214"/>
                    <a:pt x="533400" y="6035"/>
                    <a:pt x="509954" y="8966"/>
                  </a:cubicBezTo>
                  <a:cubicBezTo>
                    <a:pt x="488454" y="19716"/>
                    <a:pt x="467049" y="28601"/>
                    <a:pt x="448407" y="44136"/>
                  </a:cubicBezTo>
                  <a:cubicBezTo>
                    <a:pt x="424624" y="63956"/>
                    <a:pt x="405859" y="90728"/>
                    <a:pt x="386861" y="114474"/>
                  </a:cubicBezTo>
                  <a:cubicBezTo>
                    <a:pt x="352842" y="216532"/>
                    <a:pt x="367227" y="166631"/>
                    <a:pt x="342900" y="263943"/>
                  </a:cubicBezTo>
                  <a:cubicBezTo>
                    <a:pt x="339969" y="307905"/>
                    <a:pt x="335365" y="351787"/>
                    <a:pt x="334107" y="395828"/>
                  </a:cubicBezTo>
                  <a:cubicBezTo>
                    <a:pt x="329503" y="556981"/>
                    <a:pt x="344966" y="719388"/>
                    <a:pt x="325315" y="879405"/>
                  </a:cubicBezTo>
                  <a:cubicBezTo>
                    <a:pt x="323056" y="897803"/>
                    <a:pt x="290146" y="891127"/>
                    <a:pt x="272561" y="896989"/>
                  </a:cubicBezTo>
                  <a:lnTo>
                    <a:pt x="246184" y="905782"/>
                  </a:lnTo>
                  <a:cubicBezTo>
                    <a:pt x="234461" y="914574"/>
                    <a:pt x="224122" y="925606"/>
                    <a:pt x="211015" y="932159"/>
                  </a:cubicBezTo>
                  <a:cubicBezTo>
                    <a:pt x="200207" y="937563"/>
                    <a:pt x="186338" y="934956"/>
                    <a:pt x="175846" y="940951"/>
                  </a:cubicBezTo>
                  <a:cubicBezTo>
                    <a:pt x="165050" y="947120"/>
                    <a:pt x="158261" y="958536"/>
                    <a:pt x="149469" y="967328"/>
                  </a:cubicBezTo>
                  <a:cubicBezTo>
                    <a:pt x="146538" y="976120"/>
                    <a:pt x="148219" y="988318"/>
                    <a:pt x="140677" y="993705"/>
                  </a:cubicBezTo>
                  <a:cubicBezTo>
                    <a:pt x="125594" y="1004479"/>
                    <a:pt x="87923" y="1011289"/>
                    <a:pt x="87923" y="1011289"/>
                  </a:cubicBezTo>
                  <a:cubicBezTo>
                    <a:pt x="84992" y="1020081"/>
                    <a:pt x="83276" y="1029377"/>
                    <a:pt x="79131" y="1037666"/>
                  </a:cubicBezTo>
                  <a:cubicBezTo>
                    <a:pt x="69251" y="1057426"/>
                    <a:pt x="51836" y="1076531"/>
                    <a:pt x="35169" y="1090420"/>
                  </a:cubicBezTo>
                  <a:cubicBezTo>
                    <a:pt x="27051" y="1097185"/>
                    <a:pt x="17584" y="1102143"/>
                    <a:pt x="8792" y="1108005"/>
                  </a:cubicBezTo>
                  <a:lnTo>
                    <a:pt x="0" y="1134382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98438" y="3598956"/>
              <a:ext cx="1184940" cy="587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Thread C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49802" y="1977320"/>
            <a:ext cx="1184940" cy="1256458"/>
            <a:chOff x="3064202" y="3083681"/>
            <a:chExt cx="1184940" cy="1484695"/>
          </a:xfrm>
        </p:grpSpPr>
        <p:sp>
          <p:nvSpPr>
            <p:cNvPr id="7" name="Freeform 6"/>
            <p:cNvSpPr/>
            <p:nvPr/>
          </p:nvSpPr>
          <p:spPr bwMode="auto">
            <a:xfrm>
              <a:off x="3656672" y="3516204"/>
              <a:ext cx="277582" cy="1052172"/>
            </a:xfrm>
            <a:custGeom>
              <a:avLst/>
              <a:gdLst>
                <a:gd name="connsiteX0" fmla="*/ 0 w 175846"/>
                <a:gd name="connsiteY0" fmla="*/ 0 h 1160584"/>
                <a:gd name="connsiteX1" fmla="*/ 26377 w 175846"/>
                <a:gd name="connsiteY1" fmla="*/ 246184 h 1160584"/>
                <a:gd name="connsiteX2" fmla="*/ 35169 w 175846"/>
                <a:gd name="connsiteY2" fmla="*/ 290146 h 1160584"/>
                <a:gd name="connsiteX3" fmla="*/ 43961 w 175846"/>
                <a:gd name="connsiteY3" fmla="*/ 395654 h 1160584"/>
                <a:gd name="connsiteX4" fmla="*/ 61546 w 175846"/>
                <a:gd name="connsiteY4" fmla="*/ 430823 h 1160584"/>
                <a:gd name="connsiteX5" fmla="*/ 70338 w 175846"/>
                <a:gd name="connsiteY5" fmla="*/ 509954 h 1160584"/>
                <a:gd name="connsiteX6" fmla="*/ 96715 w 175846"/>
                <a:gd name="connsiteY6" fmla="*/ 597877 h 1160584"/>
                <a:gd name="connsiteX7" fmla="*/ 114300 w 175846"/>
                <a:gd name="connsiteY7" fmla="*/ 650631 h 1160584"/>
                <a:gd name="connsiteX8" fmla="*/ 123092 w 175846"/>
                <a:gd name="connsiteY8" fmla="*/ 677008 h 1160584"/>
                <a:gd name="connsiteX9" fmla="*/ 140677 w 175846"/>
                <a:gd name="connsiteY9" fmla="*/ 703384 h 1160584"/>
                <a:gd name="connsiteX10" fmla="*/ 158261 w 175846"/>
                <a:gd name="connsiteY10" fmla="*/ 782515 h 1160584"/>
                <a:gd name="connsiteX11" fmla="*/ 167054 w 175846"/>
                <a:gd name="connsiteY11" fmla="*/ 861646 h 1160584"/>
                <a:gd name="connsiteX12" fmla="*/ 175846 w 175846"/>
                <a:gd name="connsiteY12" fmla="*/ 923192 h 1160584"/>
                <a:gd name="connsiteX13" fmla="*/ 158261 w 175846"/>
                <a:gd name="connsiteY13" fmla="*/ 1099038 h 1160584"/>
                <a:gd name="connsiteX14" fmla="*/ 140677 w 175846"/>
                <a:gd name="connsiteY14" fmla="*/ 1160584 h 116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846" h="1160584">
                  <a:moveTo>
                    <a:pt x="0" y="0"/>
                  </a:moveTo>
                  <a:cubicBezTo>
                    <a:pt x="2741" y="27412"/>
                    <a:pt x="17173" y="186362"/>
                    <a:pt x="26377" y="246184"/>
                  </a:cubicBezTo>
                  <a:cubicBezTo>
                    <a:pt x="28649" y="260954"/>
                    <a:pt x="32238" y="275492"/>
                    <a:pt x="35169" y="290146"/>
                  </a:cubicBezTo>
                  <a:cubicBezTo>
                    <a:pt x="38100" y="325315"/>
                    <a:pt x="37457" y="360967"/>
                    <a:pt x="43961" y="395654"/>
                  </a:cubicBezTo>
                  <a:cubicBezTo>
                    <a:pt x="46376" y="408536"/>
                    <a:pt x="58599" y="418052"/>
                    <a:pt x="61546" y="430823"/>
                  </a:cubicBezTo>
                  <a:cubicBezTo>
                    <a:pt x="67514" y="456683"/>
                    <a:pt x="66302" y="483723"/>
                    <a:pt x="70338" y="509954"/>
                  </a:cubicBezTo>
                  <a:cubicBezTo>
                    <a:pt x="74133" y="534624"/>
                    <a:pt x="89872" y="577348"/>
                    <a:pt x="96715" y="597877"/>
                  </a:cubicBezTo>
                  <a:lnTo>
                    <a:pt x="114300" y="650631"/>
                  </a:lnTo>
                  <a:cubicBezTo>
                    <a:pt x="117231" y="659423"/>
                    <a:pt x="117951" y="669297"/>
                    <a:pt x="123092" y="677008"/>
                  </a:cubicBezTo>
                  <a:lnTo>
                    <a:pt x="140677" y="703384"/>
                  </a:lnTo>
                  <a:cubicBezTo>
                    <a:pt x="147076" y="728982"/>
                    <a:pt x="154540" y="756471"/>
                    <a:pt x="158261" y="782515"/>
                  </a:cubicBezTo>
                  <a:cubicBezTo>
                    <a:pt x="162014" y="808788"/>
                    <a:pt x="163762" y="835312"/>
                    <a:pt x="167054" y="861646"/>
                  </a:cubicBezTo>
                  <a:cubicBezTo>
                    <a:pt x="169625" y="882210"/>
                    <a:pt x="172915" y="902677"/>
                    <a:pt x="175846" y="923192"/>
                  </a:cubicBezTo>
                  <a:cubicBezTo>
                    <a:pt x="175571" y="927036"/>
                    <a:pt x="169575" y="1065095"/>
                    <a:pt x="158261" y="1099038"/>
                  </a:cubicBezTo>
                  <a:cubicBezTo>
                    <a:pt x="134174" y="1171298"/>
                    <a:pt x="140677" y="1074767"/>
                    <a:pt x="140677" y="116058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64202" y="3083681"/>
              <a:ext cx="1184940" cy="436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Thread B</a:t>
              </a:r>
            </a:p>
          </p:txBody>
        </p:sp>
      </p:grpSp>
      <p:sp>
        <p:nvSpPr>
          <p:cNvPr id="34" name="Rectangle 33"/>
          <p:cNvSpPr/>
          <p:nvPr/>
        </p:nvSpPr>
        <p:spPr bwMode="auto">
          <a:xfrm>
            <a:off x="1267511" y="4148539"/>
            <a:ext cx="1709298" cy="82899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743200" y="4269794"/>
            <a:ext cx="1184940" cy="846871"/>
            <a:chOff x="3885272" y="5275783"/>
            <a:chExt cx="1184940" cy="758057"/>
          </a:xfrm>
        </p:grpSpPr>
        <p:sp>
          <p:nvSpPr>
            <p:cNvPr id="31" name="Freeform 30"/>
            <p:cNvSpPr/>
            <p:nvPr/>
          </p:nvSpPr>
          <p:spPr bwMode="auto">
            <a:xfrm>
              <a:off x="4262552" y="5275783"/>
              <a:ext cx="361950" cy="479923"/>
            </a:xfrm>
            <a:custGeom>
              <a:avLst/>
              <a:gdLst>
                <a:gd name="connsiteX0" fmla="*/ 0 w 175846"/>
                <a:gd name="connsiteY0" fmla="*/ 0 h 1160584"/>
                <a:gd name="connsiteX1" fmla="*/ 26377 w 175846"/>
                <a:gd name="connsiteY1" fmla="*/ 246184 h 1160584"/>
                <a:gd name="connsiteX2" fmla="*/ 35169 w 175846"/>
                <a:gd name="connsiteY2" fmla="*/ 290146 h 1160584"/>
                <a:gd name="connsiteX3" fmla="*/ 43961 w 175846"/>
                <a:gd name="connsiteY3" fmla="*/ 395654 h 1160584"/>
                <a:gd name="connsiteX4" fmla="*/ 61546 w 175846"/>
                <a:gd name="connsiteY4" fmla="*/ 430823 h 1160584"/>
                <a:gd name="connsiteX5" fmla="*/ 70338 w 175846"/>
                <a:gd name="connsiteY5" fmla="*/ 509954 h 1160584"/>
                <a:gd name="connsiteX6" fmla="*/ 96715 w 175846"/>
                <a:gd name="connsiteY6" fmla="*/ 597877 h 1160584"/>
                <a:gd name="connsiteX7" fmla="*/ 114300 w 175846"/>
                <a:gd name="connsiteY7" fmla="*/ 650631 h 1160584"/>
                <a:gd name="connsiteX8" fmla="*/ 123092 w 175846"/>
                <a:gd name="connsiteY8" fmla="*/ 677008 h 1160584"/>
                <a:gd name="connsiteX9" fmla="*/ 140677 w 175846"/>
                <a:gd name="connsiteY9" fmla="*/ 703384 h 1160584"/>
                <a:gd name="connsiteX10" fmla="*/ 158261 w 175846"/>
                <a:gd name="connsiteY10" fmla="*/ 782515 h 1160584"/>
                <a:gd name="connsiteX11" fmla="*/ 167054 w 175846"/>
                <a:gd name="connsiteY11" fmla="*/ 861646 h 1160584"/>
                <a:gd name="connsiteX12" fmla="*/ 175846 w 175846"/>
                <a:gd name="connsiteY12" fmla="*/ 923192 h 1160584"/>
                <a:gd name="connsiteX13" fmla="*/ 158261 w 175846"/>
                <a:gd name="connsiteY13" fmla="*/ 1099038 h 1160584"/>
                <a:gd name="connsiteX14" fmla="*/ 140677 w 175846"/>
                <a:gd name="connsiteY14" fmla="*/ 1160584 h 116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846" h="1160584">
                  <a:moveTo>
                    <a:pt x="0" y="0"/>
                  </a:moveTo>
                  <a:cubicBezTo>
                    <a:pt x="2741" y="27412"/>
                    <a:pt x="17173" y="186362"/>
                    <a:pt x="26377" y="246184"/>
                  </a:cubicBezTo>
                  <a:cubicBezTo>
                    <a:pt x="28649" y="260954"/>
                    <a:pt x="32238" y="275492"/>
                    <a:pt x="35169" y="290146"/>
                  </a:cubicBezTo>
                  <a:cubicBezTo>
                    <a:pt x="38100" y="325315"/>
                    <a:pt x="37457" y="360967"/>
                    <a:pt x="43961" y="395654"/>
                  </a:cubicBezTo>
                  <a:cubicBezTo>
                    <a:pt x="46376" y="408536"/>
                    <a:pt x="58599" y="418052"/>
                    <a:pt x="61546" y="430823"/>
                  </a:cubicBezTo>
                  <a:cubicBezTo>
                    <a:pt x="67514" y="456683"/>
                    <a:pt x="66302" y="483723"/>
                    <a:pt x="70338" y="509954"/>
                  </a:cubicBezTo>
                  <a:cubicBezTo>
                    <a:pt x="74133" y="534624"/>
                    <a:pt x="89872" y="577348"/>
                    <a:pt x="96715" y="597877"/>
                  </a:cubicBezTo>
                  <a:lnTo>
                    <a:pt x="114300" y="650631"/>
                  </a:lnTo>
                  <a:cubicBezTo>
                    <a:pt x="117231" y="659423"/>
                    <a:pt x="117951" y="669297"/>
                    <a:pt x="123092" y="677008"/>
                  </a:cubicBezTo>
                  <a:lnTo>
                    <a:pt x="140677" y="703384"/>
                  </a:lnTo>
                  <a:cubicBezTo>
                    <a:pt x="147076" y="728982"/>
                    <a:pt x="154540" y="756471"/>
                    <a:pt x="158261" y="782515"/>
                  </a:cubicBezTo>
                  <a:cubicBezTo>
                    <a:pt x="162014" y="808788"/>
                    <a:pt x="163762" y="835312"/>
                    <a:pt x="167054" y="861646"/>
                  </a:cubicBezTo>
                  <a:cubicBezTo>
                    <a:pt x="169625" y="882210"/>
                    <a:pt x="172915" y="902677"/>
                    <a:pt x="175846" y="923192"/>
                  </a:cubicBezTo>
                  <a:cubicBezTo>
                    <a:pt x="175571" y="927036"/>
                    <a:pt x="169575" y="1065095"/>
                    <a:pt x="158261" y="1099038"/>
                  </a:cubicBezTo>
                  <a:cubicBezTo>
                    <a:pt x="134174" y="1171298"/>
                    <a:pt x="140677" y="1074767"/>
                    <a:pt x="140677" y="116058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85272" y="5703241"/>
              <a:ext cx="1184940" cy="330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Thread B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926480" y="3233779"/>
            <a:ext cx="4931520" cy="997927"/>
            <a:chOff x="3221880" y="4224379"/>
            <a:chExt cx="4931520" cy="997927"/>
          </a:xfrm>
        </p:grpSpPr>
        <p:sp>
          <p:nvSpPr>
            <p:cNvPr id="41" name="Rectangle 40"/>
            <p:cNvSpPr/>
            <p:nvPr/>
          </p:nvSpPr>
          <p:spPr bwMode="auto">
            <a:xfrm>
              <a:off x="3314636" y="4541647"/>
              <a:ext cx="1986479" cy="393471"/>
            </a:xfrm>
            <a:prstGeom prst="rect">
              <a:avLst/>
            </a:prstGeom>
            <a:solidFill>
              <a:srgbClr val="FF0000">
                <a:alpha val="34902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221880" y="4224379"/>
              <a:ext cx="4931520" cy="997927"/>
              <a:chOff x="3221880" y="4224379"/>
              <a:chExt cx="4931520" cy="99792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232020" y="4224379"/>
                <a:ext cx="2210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acquire(&amp;</a:t>
                </a:r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mylock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</a:t>
                </a:r>
              </a:p>
            </p:txBody>
          </p:sp>
          <p:cxnSp>
            <p:nvCxnSpPr>
              <p:cNvPr id="10" name="Straight Arrow Connector 9"/>
              <p:cNvCxnSpPr/>
              <p:nvPr/>
            </p:nvCxnSpPr>
            <p:spPr bwMode="auto">
              <a:xfrm>
                <a:off x="4294602" y="4578431"/>
                <a:ext cx="0" cy="341407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" name="TextBox 12"/>
              <p:cNvSpPr txBox="1"/>
              <p:nvPr/>
            </p:nvSpPr>
            <p:spPr>
              <a:xfrm>
                <a:off x="3221880" y="4852974"/>
                <a:ext cx="2210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release(&amp;</a:t>
                </a:r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mylock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</a:t>
                </a: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5330706" y="4549075"/>
                <a:ext cx="2822694" cy="400110"/>
                <a:chOff x="5935053" y="3218652"/>
                <a:chExt cx="2822694" cy="520144"/>
              </a:xfrm>
            </p:grpSpPr>
            <p:sp>
              <p:nvSpPr>
                <p:cNvPr id="24" name="Right Brace 23"/>
                <p:cNvSpPr/>
                <p:nvPr/>
              </p:nvSpPr>
              <p:spPr bwMode="auto">
                <a:xfrm>
                  <a:off x="5935053" y="3225322"/>
                  <a:ext cx="386253" cy="506802"/>
                </a:xfrm>
                <a:prstGeom prst="rightBrac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6316053" y="3218652"/>
                  <a:ext cx="2441694" cy="520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Critical Section</a:t>
                  </a:r>
                </a:p>
              </p:txBody>
            </p:sp>
          </p:grpSp>
        </p:grpSp>
      </p:grpSp>
      <p:sp>
        <p:nvSpPr>
          <p:cNvPr id="9" name="TextBox 8"/>
          <p:cNvSpPr txBox="1"/>
          <p:nvPr/>
        </p:nvSpPr>
        <p:spPr>
          <a:xfrm>
            <a:off x="6705600" y="1845264"/>
            <a:ext cx="51956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+mn-lt"/>
              </a:rPr>
              <a:t>Threads serialized by lock</a:t>
            </a:r>
            <a:br>
              <a:rPr lang="en-US" sz="2400" b="0" dirty="0">
                <a:latin typeface="+mn-lt"/>
              </a:rPr>
            </a:br>
            <a:r>
              <a:rPr lang="en-US" sz="2400" b="0" dirty="0">
                <a:latin typeface="+mn-lt"/>
              </a:rPr>
              <a:t>through critical section.</a:t>
            </a:r>
          </a:p>
          <a:p>
            <a:endParaRPr lang="en-US" sz="2400" b="0" dirty="0">
              <a:latin typeface="+mn-lt"/>
            </a:endParaRPr>
          </a:p>
          <a:p>
            <a:endParaRPr lang="en-US" sz="2400" b="0" dirty="0">
              <a:latin typeface="+mn-lt"/>
            </a:endParaRPr>
          </a:p>
          <a:p>
            <a:endParaRPr lang="en-US" sz="2400" b="0" dirty="0">
              <a:latin typeface="+mn-lt"/>
            </a:endParaRPr>
          </a:p>
          <a:p>
            <a:endParaRPr lang="en-US" sz="2400" b="0" dirty="0">
              <a:latin typeface="+mn-lt"/>
            </a:endParaRPr>
          </a:p>
          <a:p>
            <a:endParaRPr lang="en-US" sz="2400" b="0" dirty="0">
              <a:latin typeface="+mn-lt"/>
            </a:endParaRPr>
          </a:p>
          <a:p>
            <a:r>
              <a:rPr lang="en-US" sz="2400" b="0" dirty="0">
                <a:latin typeface="+mn-lt"/>
              </a:rPr>
              <a:t>Only one thread at a time</a:t>
            </a:r>
          </a:p>
        </p:txBody>
      </p:sp>
    </p:spTree>
    <p:extLst>
      <p:ext uri="{BB962C8B-B14F-4D97-AF65-F5344CB8AC3E}">
        <p14:creationId xmlns:p14="http://schemas.microsoft.com/office/powerpoint/2010/main" val="3693624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2" grpId="0" animBg="1"/>
      <p:bldP spid="22" grpId="1" animBg="1"/>
      <p:bldP spid="33" grpId="0" animBg="1"/>
      <p:bldP spid="33" grpId="1" animBg="1"/>
      <p:bldP spid="34" grpId="0" animBg="1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2" y="1371600"/>
            <a:ext cx="9628188" cy="4343401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Threaded programs must work for all </a:t>
            </a:r>
            <a:r>
              <a:rPr lang="en-US" altLang="ko-KR" dirty="0" err="1">
                <a:ea typeface="굴림" panose="020B0600000101010101" pitchFamily="34" charset="-127"/>
              </a:rPr>
              <a:t>interleavings</a:t>
            </a:r>
            <a:r>
              <a:rPr lang="en-US" altLang="ko-KR" dirty="0">
                <a:ea typeface="굴림" panose="020B0600000101010101" pitchFamily="34" charset="-127"/>
              </a:rPr>
              <a:t> of thread instruction sequences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Cooperating threads inherently non-deterministic and non-reproducible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Really hard to debug unless carefully designed!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Correctness Requirements</a:t>
            </a:r>
          </a:p>
        </p:txBody>
      </p:sp>
    </p:spTree>
    <p:extLst>
      <p:ext uri="{BB962C8B-B14F-4D97-AF65-F5344CB8AC3E}">
        <p14:creationId xmlns:p14="http://schemas.microsoft.com/office/powerpoint/2010/main" val="993684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856" name="Picture 4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4343400"/>
            <a:ext cx="2699976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2" y="1371600"/>
            <a:ext cx="9628188" cy="5449889"/>
          </a:xfrm>
        </p:spPr>
        <p:txBody>
          <a:bodyPr/>
          <a:lstStyle/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Machine for radiation therapy</a:t>
            </a: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Software control of electron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accelerator and electron beam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/</a:t>
            </a: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Xray production</a:t>
            </a: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Software control of dosage</a:t>
            </a: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Software errors caused the </a:t>
            </a: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death of several patients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Therac-25</a:t>
            </a:r>
          </a:p>
        </p:txBody>
      </p:sp>
    </p:spTree>
    <p:extLst>
      <p:ext uri="{BB962C8B-B14F-4D97-AF65-F5344CB8AC3E}">
        <p14:creationId xmlns:p14="http://schemas.microsoft.com/office/powerpoint/2010/main" val="278847859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FB21-9379-8E84-AD59-6A32CBA0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Milk</a:t>
            </a:r>
          </a:p>
        </p:txBody>
      </p:sp>
      <p:pic>
        <p:nvPicPr>
          <p:cNvPr id="4" name="Picture 65" descr="MCj02507670000[1]">
            <a:extLst>
              <a:ext uri="{FF2B5EF4-FFF2-40B4-BE49-F238E27FC236}">
                <a16:creationId xmlns:a16="http://schemas.microsoft.com/office/drawing/2014/main" id="{6B878154-1459-65AC-D7D7-EBFD861A2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59834"/>
            <a:ext cx="2747168" cy="333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581014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7FDA-695D-F584-7FA1-302C4ABA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thread?</a:t>
            </a:r>
            <a:endParaRPr lang="en-US">
              <a:latin typeface="+mj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D3C98D-BC8B-BBAA-8E39-E299620836B2}"/>
              </a:ext>
            </a:extLst>
          </p:cNvPr>
          <p:cNvSpPr/>
          <p:nvPr/>
        </p:nvSpPr>
        <p:spPr bwMode="auto">
          <a:xfrm>
            <a:off x="304800" y="2279374"/>
            <a:ext cx="1143000" cy="28194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4C39E1-C457-3C82-B066-C220B34CB1BB}"/>
              </a:ext>
            </a:extLst>
          </p:cNvPr>
          <p:cNvSpPr/>
          <p:nvPr/>
        </p:nvSpPr>
        <p:spPr bwMode="auto">
          <a:xfrm>
            <a:off x="304800" y="5327374"/>
            <a:ext cx="1143000" cy="1066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D3F7A8F-125D-2F2B-D1AF-CB9731558167}"/>
              </a:ext>
            </a:extLst>
          </p:cNvPr>
          <p:cNvSpPr/>
          <p:nvPr/>
        </p:nvSpPr>
        <p:spPr bwMode="auto">
          <a:xfrm>
            <a:off x="723900" y="3269974"/>
            <a:ext cx="304800" cy="1447800"/>
          </a:xfrm>
          <a:prstGeom prst="downArrow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E8F931C-6778-E296-74F4-3DCEDDBB492F}"/>
              </a:ext>
            </a:extLst>
          </p:cNvPr>
          <p:cNvSpPr/>
          <p:nvPr/>
        </p:nvSpPr>
        <p:spPr bwMode="auto">
          <a:xfrm>
            <a:off x="1600200" y="2279374"/>
            <a:ext cx="1143000" cy="28194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2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741924-228D-25BF-DD79-E91BA7397EDD}"/>
              </a:ext>
            </a:extLst>
          </p:cNvPr>
          <p:cNvSpPr/>
          <p:nvPr/>
        </p:nvSpPr>
        <p:spPr bwMode="auto">
          <a:xfrm>
            <a:off x="1600200" y="5327374"/>
            <a:ext cx="1143000" cy="1066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F137AA-36EB-5874-D6F1-ED70CD85847B}"/>
              </a:ext>
            </a:extLst>
          </p:cNvPr>
          <p:cNvSpPr/>
          <p:nvPr/>
        </p:nvSpPr>
        <p:spPr bwMode="auto">
          <a:xfrm>
            <a:off x="2019300" y="3269974"/>
            <a:ext cx="304800" cy="1447800"/>
          </a:xfrm>
          <a:prstGeom prst="downArrow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288966D-035B-7CBF-6CEC-5BD71A432C8B}"/>
              </a:ext>
            </a:extLst>
          </p:cNvPr>
          <p:cNvSpPr/>
          <p:nvPr/>
        </p:nvSpPr>
        <p:spPr bwMode="auto">
          <a:xfrm>
            <a:off x="4572000" y="2286000"/>
            <a:ext cx="1143000" cy="28194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N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440EBC8-CD0D-4EA2-57F0-FE1F9A30D0A7}"/>
              </a:ext>
            </a:extLst>
          </p:cNvPr>
          <p:cNvSpPr/>
          <p:nvPr/>
        </p:nvSpPr>
        <p:spPr bwMode="auto">
          <a:xfrm>
            <a:off x="4572000" y="5334000"/>
            <a:ext cx="1143000" cy="1066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DE69D792-6B66-EB78-C59E-E89C5995273C}"/>
              </a:ext>
            </a:extLst>
          </p:cNvPr>
          <p:cNvSpPr/>
          <p:nvPr/>
        </p:nvSpPr>
        <p:spPr bwMode="auto">
          <a:xfrm>
            <a:off x="4991100" y="3276600"/>
            <a:ext cx="304800" cy="1447800"/>
          </a:xfrm>
          <a:prstGeom prst="downArrow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A2F7B45-7D16-2485-1786-9F1027542A4F}"/>
              </a:ext>
            </a:extLst>
          </p:cNvPr>
          <p:cNvSpPr/>
          <p:nvPr/>
        </p:nvSpPr>
        <p:spPr bwMode="auto">
          <a:xfrm>
            <a:off x="2857500" y="2279374"/>
            <a:ext cx="1143000" cy="28194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3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C8325E8-14E0-B960-7EF0-DDC442FEB789}"/>
              </a:ext>
            </a:extLst>
          </p:cNvPr>
          <p:cNvSpPr/>
          <p:nvPr/>
        </p:nvSpPr>
        <p:spPr bwMode="auto">
          <a:xfrm>
            <a:off x="2857500" y="5327374"/>
            <a:ext cx="1143000" cy="1066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DD34BE0C-4576-F0E5-CEA3-15C7A85E1D73}"/>
              </a:ext>
            </a:extLst>
          </p:cNvPr>
          <p:cNvSpPr/>
          <p:nvPr/>
        </p:nvSpPr>
        <p:spPr bwMode="auto">
          <a:xfrm>
            <a:off x="3276600" y="3269974"/>
            <a:ext cx="304800" cy="1447800"/>
          </a:xfrm>
          <a:prstGeom prst="downArrow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CB3ED3-24AA-3510-D7C6-2BE479AB202E}"/>
              </a:ext>
            </a:extLst>
          </p:cNvPr>
          <p:cNvSpPr txBox="1"/>
          <p:nvPr/>
        </p:nvSpPr>
        <p:spPr>
          <a:xfrm>
            <a:off x="3791778" y="3412435"/>
            <a:ext cx="9525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… 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7D61502-2FC1-7679-684A-10E97B760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5900"/>
            <a:ext cx="4876800" cy="533400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Programmer Abstraction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96A221-8193-F290-3A28-40CF216E3B43}"/>
              </a:ext>
            </a:extLst>
          </p:cNvPr>
          <p:cNvSpPr/>
          <p:nvPr/>
        </p:nvSpPr>
        <p:spPr bwMode="auto">
          <a:xfrm>
            <a:off x="6516759" y="2241274"/>
            <a:ext cx="1143000" cy="28194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056E8E1-8FEE-1F4E-8D66-882717603EC1}"/>
              </a:ext>
            </a:extLst>
          </p:cNvPr>
          <p:cNvSpPr/>
          <p:nvPr/>
        </p:nvSpPr>
        <p:spPr bwMode="auto">
          <a:xfrm>
            <a:off x="6516759" y="5289274"/>
            <a:ext cx="1143000" cy="1066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44A638F8-1C53-6B87-8F95-871C63F221BA}"/>
              </a:ext>
            </a:extLst>
          </p:cNvPr>
          <p:cNvSpPr/>
          <p:nvPr/>
        </p:nvSpPr>
        <p:spPr bwMode="auto">
          <a:xfrm>
            <a:off x="6935859" y="3231874"/>
            <a:ext cx="304800" cy="1447800"/>
          </a:xfrm>
          <a:prstGeom prst="downArrow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4C03B6A-4405-8FC4-C5E0-A659151B2FF8}"/>
              </a:ext>
            </a:extLst>
          </p:cNvPr>
          <p:cNvSpPr/>
          <p:nvPr/>
        </p:nvSpPr>
        <p:spPr bwMode="auto">
          <a:xfrm>
            <a:off x="10656407" y="2590800"/>
            <a:ext cx="1217541" cy="959126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3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5A337DF4-70F6-7EA5-1579-43EF50C098CC}"/>
              </a:ext>
            </a:extLst>
          </p:cNvPr>
          <p:cNvSpPr txBox="1">
            <a:spLocks/>
          </p:cNvSpPr>
          <p:nvPr/>
        </p:nvSpPr>
        <p:spPr bwMode="auto">
          <a:xfrm>
            <a:off x="6821559" y="1447800"/>
            <a:ext cx="48768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Physical Reality</a:t>
            </a:r>
            <a:endParaRPr lang="en-US" b="1" kern="0">
              <a:solidFill>
                <a:schemeClr val="accent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43E4A7F-ED05-C552-F90C-9C251C6A0091}"/>
              </a:ext>
            </a:extLst>
          </p:cNvPr>
          <p:cNvSpPr/>
          <p:nvPr/>
        </p:nvSpPr>
        <p:spPr bwMode="auto">
          <a:xfrm>
            <a:off x="10656406" y="3679963"/>
            <a:ext cx="1217541" cy="959126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2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AEB9225-BDFA-4E79-4949-54D434ECB0E2}"/>
              </a:ext>
            </a:extLst>
          </p:cNvPr>
          <p:cNvSpPr/>
          <p:nvPr/>
        </p:nvSpPr>
        <p:spPr bwMode="auto">
          <a:xfrm>
            <a:off x="10656405" y="5315778"/>
            <a:ext cx="1217541" cy="959126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5BE065-F346-FE2D-76B9-F70EF4BBFA83}"/>
              </a:ext>
            </a:extLst>
          </p:cNvPr>
          <p:cNvSpPr txBox="1"/>
          <p:nvPr/>
        </p:nvSpPr>
        <p:spPr>
          <a:xfrm>
            <a:off x="3800889" y="3422374"/>
            <a:ext cx="9525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…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74D3F8-72D6-91E3-8ABB-0B3B87ABA3FA}"/>
              </a:ext>
            </a:extLst>
          </p:cNvPr>
          <p:cNvSpPr txBox="1"/>
          <p:nvPr/>
        </p:nvSpPr>
        <p:spPr>
          <a:xfrm>
            <a:off x="10745859" y="4669735"/>
            <a:ext cx="9525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… 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A3AEB15-AE46-BCB0-E87E-C230DF2543FB}"/>
              </a:ext>
            </a:extLst>
          </p:cNvPr>
          <p:cNvCxnSpPr>
            <a:stCxn id="2" idx="2"/>
          </p:cNvCxnSpPr>
          <p:nvPr/>
        </p:nvCxnSpPr>
        <p:spPr bwMode="auto">
          <a:xfrm>
            <a:off x="6096000" y="685800"/>
            <a:ext cx="0" cy="579120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5" name="Graphic 64" descr="Hourglass 30% with solid fill">
            <a:extLst>
              <a:ext uri="{FF2B5EF4-FFF2-40B4-BE49-F238E27FC236}">
                <a16:creationId xmlns:a16="http://schemas.microsoft.com/office/drawing/2014/main" id="{F440E0CF-8DFB-B30A-F09D-F7BD4FE0071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4164" y="2743200"/>
            <a:ext cx="674618" cy="674618"/>
          </a:xfrm>
          <a:prstGeom prst="rect">
            <a:avLst/>
          </a:prstGeom>
        </p:spPr>
      </p:pic>
      <p:pic>
        <p:nvPicPr>
          <p:cNvPr id="67" name="Graphic 66" descr="Hourglass 30% with solid fill">
            <a:extLst>
              <a:ext uri="{FF2B5EF4-FFF2-40B4-BE49-F238E27FC236}">
                <a16:creationId xmlns:a16="http://schemas.microsoft.com/office/drawing/2014/main" id="{1470A129-FCCD-5A80-10AD-FB511208826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4164" y="3802753"/>
            <a:ext cx="674618" cy="674618"/>
          </a:xfrm>
          <a:prstGeom prst="rect">
            <a:avLst/>
          </a:prstGeom>
        </p:spPr>
      </p:pic>
      <p:pic>
        <p:nvPicPr>
          <p:cNvPr id="69" name="Graphic 68" descr="Hourglass 30% with solid fill">
            <a:extLst>
              <a:ext uri="{FF2B5EF4-FFF2-40B4-BE49-F238E27FC236}">
                <a16:creationId xmlns:a16="http://schemas.microsoft.com/office/drawing/2014/main" id="{0CE05441-D713-7ED4-B45D-E933E4B013A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4164" y="5487434"/>
            <a:ext cx="674618" cy="6746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9130874"/>
      </p:ext>
    </p:extLst>
  </p:cSld>
  <p:clrMapOvr>
    <a:masterClrMapping/>
  </p:clrMapOvr>
  <p:transition advTm="7584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3" grpId="0" animBg="1"/>
      <p:bldP spid="35" grpId="0" animBg="1"/>
      <p:bldP spid="37" grpId="0" animBg="1"/>
      <p:bldP spid="39" grpId="0"/>
      <p:bldP spid="41" grpId="0" animBg="1"/>
      <p:bldP spid="42" grpId="0" animBg="1"/>
      <p:bldP spid="43" grpId="0" animBg="1"/>
      <p:bldP spid="50" grpId="0" animBg="1"/>
      <p:bldP spid="56" grpId="0" animBg="1"/>
      <p:bldP spid="58" grpId="0" animBg="1"/>
      <p:bldP spid="59" grpId="0"/>
      <p:bldP spid="6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FB21-9379-8E84-AD59-6A32CBA0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Milk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492138-E737-C335-2779-676AB015296F}"/>
              </a:ext>
            </a:extLst>
          </p:cNvPr>
          <p:cNvSpPr txBox="1"/>
          <p:nvPr/>
        </p:nvSpPr>
        <p:spPr>
          <a:xfrm>
            <a:off x="1752600" y="2057400"/>
            <a:ext cx="9677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0" dirty="0">
                <a:latin typeface="+mn-lt"/>
                <a:ea typeface="굴림" panose="020B0600000101010101" pitchFamily="34" charset="-127"/>
              </a:rPr>
              <a:t>Great thing about OS’s – analogy between problems in OS and problems in real life</a:t>
            </a:r>
          </a:p>
          <a:p>
            <a:pPr algn="ctr"/>
            <a:endParaRPr lang="en-US" altLang="ko-KR" sz="2400" b="0" dirty="0">
              <a:latin typeface="+mn-lt"/>
              <a:ea typeface="굴림" panose="020B0600000101010101" pitchFamily="34" charset="-127"/>
            </a:endParaRPr>
          </a:p>
          <a:p>
            <a:pPr algn="ctr"/>
            <a:r>
              <a:rPr lang="en-US" altLang="ko-KR" sz="2400" b="0" dirty="0">
                <a:latin typeface="+mn-lt"/>
                <a:ea typeface="굴림" panose="020B0600000101010101" pitchFamily="34" charset="-127"/>
              </a:rPr>
              <a:t>Help you understand real life problems better</a:t>
            </a:r>
          </a:p>
          <a:p>
            <a:pPr algn="ctr"/>
            <a:endParaRPr lang="en-US" altLang="ko-KR" sz="2400" b="0" dirty="0">
              <a:latin typeface="+mn-lt"/>
              <a:ea typeface="굴림" panose="020B0600000101010101" pitchFamily="34" charset="-127"/>
            </a:endParaRPr>
          </a:p>
          <a:p>
            <a:pPr algn="ctr"/>
            <a:r>
              <a:rPr lang="en-US" altLang="ko-KR" sz="2400" b="0" dirty="0">
                <a:latin typeface="+mn-lt"/>
                <a:ea typeface="굴림" panose="020B0600000101010101" pitchFamily="34" charset="-127"/>
              </a:rPr>
              <a:t>But, computers are much stupider than people</a:t>
            </a:r>
          </a:p>
        </p:txBody>
      </p:sp>
    </p:spTree>
    <p:extLst>
      <p:ext uri="{BB962C8B-B14F-4D97-AF65-F5344CB8AC3E}">
        <p14:creationId xmlns:p14="http://schemas.microsoft.com/office/powerpoint/2010/main" val="47297657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3"/>
          <p:cNvSpPr>
            <a:spLocks noGrp="1" noChangeArrowheads="1"/>
          </p:cNvSpPr>
          <p:nvPr>
            <p:ph type="title"/>
          </p:nvPr>
        </p:nvSpPr>
        <p:spPr>
          <a:xfrm>
            <a:off x="1" y="152400"/>
            <a:ext cx="12115796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Motivating Example: “Too Much Milk”</a:t>
            </a:r>
          </a:p>
        </p:txBody>
      </p:sp>
      <p:grpSp>
        <p:nvGrpSpPr>
          <p:cNvPr id="422984" name="Group 72"/>
          <p:cNvGrpSpPr>
            <a:grpSpLocks/>
          </p:cNvGrpSpPr>
          <p:nvPr/>
        </p:nvGrpSpPr>
        <p:grpSpPr bwMode="auto">
          <a:xfrm>
            <a:off x="1752599" y="4648200"/>
            <a:ext cx="8610600" cy="365125"/>
            <a:chOff x="192" y="3484"/>
            <a:chExt cx="5424" cy="230"/>
          </a:xfrm>
        </p:grpSpPr>
        <p:sp>
          <p:nvSpPr>
            <p:cNvPr id="25647" name="Rectangle 28"/>
            <p:cNvSpPr>
              <a:spLocks noChangeArrowheads="1"/>
            </p:cNvSpPr>
            <p:nvPr/>
          </p:nvSpPr>
          <p:spPr bwMode="auto">
            <a:xfrm>
              <a:off x="3264" y="348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400" b="0">
                  <a:latin typeface="+mn-lt"/>
                  <a:ea typeface="Gill Sans" charset="0"/>
                  <a:cs typeface="Gill Sans" charset="0"/>
                </a:rPr>
                <a:t>Arrive home, put milk away</a:t>
              </a:r>
            </a:p>
          </p:txBody>
        </p:sp>
        <p:sp>
          <p:nvSpPr>
            <p:cNvPr id="25648" name="Rectangle 27"/>
            <p:cNvSpPr>
              <a:spLocks noChangeArrowheads="1"/>
            </p:cNvSpPr>
            <p:nvPr/>
          </p:nvSpPr>
          <p:spPr bwMode="auto">
            <a:xfrm>
              <a:off x="1008" y="348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1400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25649" name="Rectangle 26"/>
            <p:cNvSpPr>
              <a:spLocks noChangeArrowheads="1"/>
            </p:cNvSpPr>
            <p:nvPr/>
          </p:nvSpPr>
          <p:spPr bwMode="auto">
            <a:xfrm>
              <a:off x="192" y="348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400" b="0">
                  <a:latin typeface="+mn-lt"/>
                  <a:ea typeface="Gill Sans" charset="0"/>
                  <a:cs typeface="Gill Sans" charset="0"/>
                </a:rPr>
                <a:t>3:30</a:t>
              </a:r>
            </a:p>
          </p:txBody>
        </p:sp>
      </p:grpSp>
      <p:grpSp>
        <p:nvGrpSpPr>
          <p:cNvPr id="422983" name="Group 71"/>
          <p:cNvGrpSpPr>
            <a:grpSpLocks/>
          </p:cNvGrpSpPr>
          <p:nvPr/>
        </p:nvGrpSpPr>
        <p:grpSpPr bwMode="auto">
          <a:xfrm>
            <a:off x="1752599" y="4283075"/>
            <a:ext cx="8610600" cy="365125"/>
            <a:chOff x="192" y="3254"/>
            <a:chExt cx="5424" cy="230"/>
          </a:xfrm>
        </p:grpSpPr>
        <p:sp>
          <p:nvSpPr>
            <p:cNvPr id="25644" name="Rectangle 25"/>
            <p:cNvSpPr>
              <a:spLocks noChangeArrowheads="1"/>
            </p:cNvSpPr>
            <p:nvPr/>
          </p:nvSpPr>
          <p:spPr bwMode="auto">
            <a:xfrm>
              <a:off x="3264" y="325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400" b="0">
                  <a:latin typeface="+mn-lt"/>
                  <a:ea typeface="Gill Sans" charset="0"/>
                  <a:cs typeface="Gill Sans" charset="0"/>
                </a:rPr>
                <a:t>Buy milk</a:t>
              </a:r>
            </a:p>
          </p:txBody>
        </p:sp>
        <p:sp>
          <p:nvSpPr>
            <p:cNvPr id="25645" name="Rectangle 24"/>
            <p:cNvSpPr>
              <a:spLocks noChangeArrowheads="1"/>
            </p:cNvSpPr>
            <p:nvPr/>
          </p:nvSpPr>
          <p:spPr bwMode="auto">
            <a:xfrm>
              <a:off x="1008" y="325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1400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25646" name="Rectangle 23"/>
            <p:cNvSpPr>
              <a:spLocks noChangeArrowheads="1"/>
            </p:cNvSpPr>
            <p:nvPr/>
          </p:nvSpPr>
          <p:spPr bwMode="auto">
            <a:xfrm>
              <a:off x="192" y="325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400" b="0">
                  <a:latin typeface="+mn-lt"/>
                  <a:ea typeface="Gill Sans" charset="0"/>
                  <a:cs typeface="Gill Sans" charset="0"/>
                </a:rPr>
                <a:t>3:25</a:t>
              </a:r>
            </a:p>
          </p:txBody>
        </p:sp>
      </p:grpSp>
      <p:grpSp>
        <p:nvGrpSpPr>
          <p:cNvPr id="422982" name="Group 70"/>
          <p:cNvGrpSpPr>
            <a:grpSpLocks/>
          </p:cNvGrpSpPr>
          <p:nvPr/>
        </p:nvGrpSpPr>
        <p:grpSpPr bwMode="auto">
          <a:xfrm>
            <a:off x="1752599" y="3917950"/>
            <a:ext cx="8610600" cy="365125"/>
            <a:chOff x="192" y="3024"/>
            <a:chExt cx="5424" cy="230"/>
          </a:xfrm>
        </p:grpSpPr>
        <p:sp>
          <p:nvSpPr>
            <p:cNvPr id="25641" name="Rectangle 22"/>
            <p:cNvSpPr>
              <a:spLocks noChangeArrowheads="1"/>
            </p:cNvSpPr>
            <p:nvPr/>
          </p:nvSpPr>
          <p:spPr bwMode="auto">
            <a:xfrm>
              <a:off x="3264" y="302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400" b="0">
                  <a:latin typeface="+mn-lt"/>
                  <a:ea typeface="Gill Sans" charset="0"/>
                  <a:cs typeface="Gill Sans" charset="0"/>
                </a:rPr>
                <a:t>Arrive at store</a:t>
              </a:r>
            </a:p>
          </p:txBody>
        </p:sp>
        <p:sp>
          <p:nvSpPr>
            <p:cNvPr id="25642" name="Rectangle 21"/>
            <p:cNvSpPr>
              <a:spLocks noChangeArrowheads="1"/>
            </p:cNvSpPr>
            <p:nvPr/>
          </p:nvSpPr>
          <p:spPr bwMode="auto">
            <a:xfrm>
              <a:off x="1008" y="302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400" b="0">
                  <a:latin typeface="+mn-lt"/>
                  <a:ea typeface="Gill Sans" charset="0"/>
                  <a:cs typeface="Gill Sans" charset="0"/>
                </a:rPr>
                <a:t>Arrive home, put milk away</a:t>
              </a:r>
            </a:p>
          </p:txBody>
        </p:sp>
        <p:sp>
          <p:nvSpPr>
            <p:cNvPr id="25643" name="Rectangle 20"/>
            <p:cNvSpPr>
              <a:spLocks noChangeArrowheads="1"/>
            </p:cNvSpPr>
            <p:nvPr/>
          </p:nvSpPr>
          <p:spPr bwMode="auto">
            <a:xfrm>
              <a:off x="192" y="302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400" b="0">
                  <a:latin typeface="+mn-lt"/>
                  <a:ea typeface="Gill Sans" charset="0"/>
                  <a:cs typeface="Gill Sans" charset="0"/>
                </a:rPr>
                <a:t>3:20</a:t>
              </a:r>
            </a:p>
          </p:txBody>
        </p:sp>
      </p:grpSp>
      <p:grpSp>
        <p:nvGrpSpPr>
          <p:cNvPr id="422981" name="Group 69"/>
          <p:cNvGrpSpPr>
            <a:grpSpLocks/>
          </p:cNvGrpSpPr>
          <p:nvPr/>
        </p:nvGrpSpPr>
        <p:grpSpPr bwMode="auto">
          <a:xfrm>
            <a:off x="1752599" y="3552825"/>
            <a:ext cx="8610600" cy="365125"/>
            <a:chOff x="192" y="2794"/>
            <a:chExt cx="5424" cy="230"/>
          </a:xfrm>
        </p:grpSpPr>
        <p:sp>
          <p:nvSpPr>
            <p:cNvPr id="25638" name="Rectangle 19"/>
            <p:cNvSpPr>
              <a:spLocks noChangeArrowheads="1"/>
            </p:cNvSpPr>
            <p:nvPr/>
          </p:nvSpPr>
          <p:spPr bwMode="auto">
            <a:xfrm>
              <a:off x="3264" y="279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400" b="0">
                  <a:latin typeface="+mn-lt"/>
                  <a:ea typeface="Gill Sans" charset="0"/>
                  <a:cs typeface="Gill Sans" charset="0"/>
                </a:rPr>
                <a:t>Leave for store</a:t>
              </a:r>
            </a:p>
          </p:txBody>
        </p:sp>
        <p:sp>
          <p:nvSpPr>
            <p:cNvPr id="25639" name="Rectangle 18"/>
            <p:cNvSpPr>
              <a:spLocks noChangeArrowheads="1"/>
            </p:cNvSpPr>
            <p:nvPr/>
          </p:nvSpPr>
          <p:spPr bwMode="auto">
            <a:xfrm>
              <a:off x="1008" y="279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400" b="0">
                  <a:latin typeface="+mn-lt"/>
                  <a:ea typeface="Gill Sans" charset="0"/>
                  <a:cs typeface="Gill Sans" charset="0"/>
                </a:rPr>
                <a:t>Buy milk</a:t>
              </a:r>
            </a:p>
          </p:txBody>
        </p:sp>
        <p:sp>
          <p:nvSpPr>
            <p:cNvPr id="25640" name="Rectangle 17"/>
            <p:cNvSpPr>
              <a:spLocks noChangeArrowheads="1"/>
            </p:cNvSpPr>
            <p:nvPr/>
          </p:nvSpPr>
          <p:spPr bwMode="auto">
            <a:xfrm>
              <a:off x="192" y="279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400" b="0">
                  <a:latin typeface="+mn-lt"/>
                  <a:ea typeface="Gill Sans" charset="0"/>
                  <a:cs typeface="Gill Sans" charset="0"/>
                </a:rPr>
                <a:t>3:15</a:t>
              </a:r>
            </a:p>
          </p:txBody>
        </p:sp>
      </p:grpSp>
      <p:grpSp>
        <p:nvGrpSpPr>
          <p:cNvPr id="422986" name="Group 74"/>
          <p:cNvGrpSpPr>
            <a:grpSpLocks/>
          </p:cNvGrpSpPr>
          <p:nvPr/>
        </p:nvGrpSpPr>
        <p:grpSpPr bwMode="auto">
          <a:xfrm>
            <a:off x="1752599" y="2822575"/>
            <a:ext cx="8610600" cy="365125"/>
            <a:chOff x="192" y="2334"/>
            <a:chExt cx="5424" cy="230"/>
          </a:xfrm>
        </p:grpSpPr>
        <p:sp>
          <p:nvSpPr>
            <p:cNvPr id="25635" name="Rectangle 13"/>
            <p:cNvSpPr>
              <a:spLocks noChangeArrowheads="1"/>
            </p:cNvSpPr>
            <p:nvPr/>
          </p:nvSpPr>
          <p:spPr bwMode="auto">
            <a:xfrm>
              <a:off x="3264" y="233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1400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25636" name="Rectangle 12"/>
            <p:cNvSpPr>
              <a:spLocks noChangeArrowheads="1"/>
            </p:cNvSpPr>
            <p:nvPr/>
          </p:nvSpPr>
          <p:spPr bwMode="auto">
            <a:xfrm>
              <a:off x="1008" y="233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400" b="0">
                  <a:latin typeface="+mn-lt"/>
                  <a:ea typeface="Gill Sans" charset="0"/>
                  <a:cs typeface="Gill Sans" charset="0"/>
                </a:rPr>
                <a:t>Leave for store</a:t>
              </a:r>
            </a:p>
          </p:txBody>
        </p:sp>
        <p:sp>
          <p:nvSpPr>
            <p:cNvPr id="25637" name="Rectangle 11"/>
            <p:cNvSpPr>
              <a:spLocks noChangeArrowheads="1"/>
            </p:cNvSpPr>
            <p:nvPr/>
          </p:nvSpPr>
          <p:spPr bwMode="auto">
            <a:xfrm>
              <a:off x="192" y="233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400" b="0">
                  <a:latin typeface="+mn-lt"/>
                  <a:ea typeface="Gill Sans" charset="0"/>
                  <a:cs typeface="Gill Sans" charset="0"/>
                </a:rPr>
                <a:t>3:05</a:t>
              </a:r>
            </a:p>
          </p:txBody>
        </p:sp>
      </p:grpSp>
      <p:grpSp>
        <p:nvGrpSpPr>
          <p:cNvPr id="422985" name="Group 73"/>
          <p:cNvGrpSpPr>
            <a:grpSpLocks/>
          </p:cNvGrpSpPr>
          <p:nvPr/>
        </p:nvGrpSpPr>
        <p:grpSpPr bwMode="auto">
          <a:xfrm>
            <a:off x="1752599" y="2457454"/>
            <a:ext cx="8610600" cy="392113"/>
            <a:chOff x="192" y="2104"/>
            <a:chExt cx="5424" cy="247"/>
          </a:xfrm>
        </p:grpSpPr>
        <p:sp>
          <p:nvSpPr>
            <p:cNvPr id="25632" name="Rectangle 10"/>
            <p:cNvSpPr>
              <a:spLocks noChangeArrowheads="1"/>
            </p:cNvSpPr>
            <p:nvPr/>
          </p:nvSpPr>
          <p:spPr bwMode="auto">
            <a:xfrm>
              <a:off x="3264" y="210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1400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25633" name="Rectangle 9"/>
            <p:cNvSpPr>
              <a:spLocks noChangeArrowheads="1"/>
            </p:cNvSpPr>
            <p:nvPr/>
          </p:nvSpPr>
          <p:spPr bwMode="auto">
            <a:xfrm>
              <a:off x="1008" y="2121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400" b="0" dirty="0">
                  <a:latin typeface="+mn-lt"/>
                  <a:ea typeface="Gill Sans" charset="0"/>
                  <a:cs typeface="Gill Sans" charset="0"/>
                </a:rPr>
                <a:t>Look in Fridge. Out of milk</a:t>
              </a:r>
            </a:p>
          </p:txBody>
        </p:sp>
        <p:sp>
          <p:nvSpPr>
            <p:cNvPr id="25634" name="Rectangle 8"/>
            <p:cNvSpPr>
              <a:spLocks noChangeArrowheads="1"/>
            </p:cNvSpPr>
            <p:nvPr/>
          </p:nvSpPr>
          <p:spPr bwMode="auto">
            <a:xfrm>
              <a:off x="192" y="210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400" b="0" dirty="0">
                  <a:latin typeface="+mn-lt"/>
                  <a:ea typeface="Gill Sans" charset="0"/>
                  <a:cs typeface="Gill Sans" charset="0"/>
                </a:rPr>
                <a:t>3:00</a:t>
              </a:r>
            </a:p>
          </p:txBody>
        </p:sp>
      </p:grpSp>
      <p:grpSp>
        <p:nvGrpSpPr>
          <p:cNvPr id="422980" name="Group 68"/>
          <p:cNvGrpSpPr>
            <a:grpSpLocks/>
          </p:cNvGrpSpPr>
          <p:nvPr/>
        </p:nvGrpSpPr>
        <p:grpSpPr bwMode="auto">
          <a:xfrm>
            <a:off x="1752599" y="3187700"/>
            <a:ext cx="8610600" cy="365125"/>
            <a:chOff x="192" y="2564"/>
            <a:chExt cx="5424" cy="230"/>
          </a:xfrm>
        </p:grpSpPr>
        <p:sp>
          <p:nvSpPr>
            <p:cNvPr id="25628" name="Rectangle 16"/>
            <p:cNvSpPr>
              <a:spLocks noChangeArrowheads="1"/>
            </p:cNvSpPr>
            <p:nvPr/>
          </p:nvSpPr>
          <p:spPr bwMode="auto">
            <a:xfrm>
              <a:off x="3264" y="256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400" b="0">
                  <a:latin typeface="+mn-lt"/>
                  <a:ea typeface="Gill Sans" charset="0"/>
                  <a:cs typeface="Gill Sans" charset="0"/>
                </a:rPr>
                <a:t>Look in Fridge. Out of milk</a:t>
              </a:r>
            </a:p>
          </p:txBody>
        </p:sp>
        <p:sp>
          <p:nvSpPr>
            <p:cNvPr id="25629" name="Rectangle 15"/>
            <p:cNvSpPr>
              <a:spLocks noChangeArrowheads="1"/>
            </p:cNvSpPr>
            <p:nvPr/>
          </p:nvSpPr>
          <p:spPr bwMode="auto">
            <a:xfrm>
              <a:off x="1008" y="256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400" b="0">
                  <a:latin typeface="+mn-lt"/>
                  <a:ea typeface="Gill Sans" charset="0"/>
                  <a:cs typeface="Gill Sans" charset="0"/>
                </a:rPr>
                <a:t>Arrive at store</a:t>
              </a:r>
            </a:p>
          </p:txBody>
        </p:sp>
        <p:sp>
          <p:nvSpPr>
            <p:cNvPr id="25630" name="Rectangle 14"/>
            <p:cNvSpPr>
              <a:spLocks noChangeArrowheads="1"/>
            </p:cNvSpPr>
            <p:nvPr/>
          </p:nvSpPr>
          <p:spPr bwMode="auto">
            <a:xfrm>
              <a:off x="192" y="256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400" b="0">
                  <a:latin typeface="+mn-lt"/>
                  <a:ea typeface="Gill Sans" charset="0"/>
                  <a:cs typeface="Gill Sans" charset="0"/>
                </a:rPr>
                <a:t>3:10</a:t>
              </a:r>
            </a:p>
          </p:txBody>
        </p:sp>
        <p:sp>
          <p:nvSpPr>
            <p:cNvPr id="25631" name="Line 33"/>
            <p:cNvSpPr>
              <a:spLocks noChangeShapeType="1"/>
            </p:cNvSpPr>
            <p:nvPr/>
          </p:nvSpPr>
          <p:spPr bwMode="auto">
            <a:xfrm>
              <a:off x="192" y="279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400" b="0">
                <a:latin typeface="+mn-l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22987" name="Group 75"/>
          <p:cNvGrpSpPr>
            <a:grpSpLocks/>
          </p:cNvGrpSpPr>
          <p:nvPr/>
        </p:nvGrpSpPr>
        <p:grpSpPr bwMode="auto">
          <a:xfrm>
            <a:off x="1752599" y="2092324"/>
            <a:ext cx="8610600" cy="2921000"/>
            <a:chOff x="192" y="1874"/>
            <a:chExt cx="5424" cy="1840"/>
          </a:xfrm>
        </p:grpSpPr>
        <p:sp>
          <p:nvSpPr>
            <p:cNvPr id="25613" name="Rectangle 7"/>
            <p:cNvSpPr>
              <a:spLocks noChangeArrowheads="1"/>
            </p:cNvSpPr>
            <p:nvPr/>
          </p:nvSpPr>
          <p:spPr bwMode="auto">
            <a:xfrm>
              <a:off x="3264" y="187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400" b="0">
                  <a:latin typeface="+mn-lt"/>
                  <a:ea typeface="Gill Sans" charset="0"/>
                  <a:cs typeface="Gill Sans" charset="0"/>
                </a:rPr>
                <a:t>Person B</a:t>
              </a:r>
            </a:p>
          </p:txBody>
        </p:sp>
        <p:sp>
          <p:nvSpPr>
            <p:cNvPr id="25614" name="Rectangle 6"/>
            <p:cNvSpPr>
              <a:spLocks noChangeArrowheads="1"/>
            </p:cNvSpPr>
            <p:nvPr/>
          </p:nvSpPr>
          <p:spPr bwMode="auto">
            <a:xfrm>
              <a:off x="1008" y="187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400" b="0">
                  <a:latin typeface="+mn-lt"/>
                  <a:ea typeface="Gill Sans" charset="0"/>
                  <a:cs typeface="Gill Sans" charset="0"/>
                </a:rPr>
                <a:t>Person A</a:t>
              </a:r>
            </a:p>
          </p:txBody>
        </p:sp>
        <p:sp>
          <p:nvSpPr>
            <p:cNvPr id="25615" name="Rectangle 5"/>
            <p:cNvSpPr>
              <a:spLocks noChangeArrowheads="1"/>
            </p:cNvSpPr>
            <p:nvPr/>
          </p:nvSpPr>
          <p:spPr bwMode="auto">
            <a:xfrm>
              <a:off x="192" y="187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400" b="0" dirty="0">
                  <a:latin typeface="+mn-lt"/>
                  <a:ea typeface="Gill Sans" charset="0"/>
                  <a:cs typeface="Gill Sans" charset="0"/>
                </a:rPr>
                <a:t>Time</a:t>
              </a:r>
            </a:p>
          </p:txBody>
        </p:sp>
        <p:sp>
          <p:nvSpPr>
            <p:cNvPr id="25616" name="Line 29"/>
            <p:cNvSpPr>
              <a:spLocks noChangeShapeType="1"/>
            </p:cNvSpPr>
            <p:nvPr/>
          </p:nvSpPr>
          <p:spPr bwMode="auto">
            <a:xfrm>
              <a:off x="192" y="1874"/>
              <a:ext cx="54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400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25617" name="Line 30"/>
            <p:cNvSpPr>
              <a:spLocks noChangeShapeType="1"/>
            </p:cNvSpPr>
            <p:nvPr/>
          </p:nvSpPr>
          <p:spPr bwMode="auto">
            <a:xfrm>
              <a:off x="192" y="2104"/>
              <a:ext cx="54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400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25618" name="Line 31"/>
            <p:cNvSpPr>
              <a:spLocks noChangeShapeType="1"/>
            </p:cNvSpPr>
            <p:nvPr/>
          </p:nvSpPr>
          <p:spPr bwMode="auto">
            <a:xfrm>
              <a:off x="192" y="233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400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25619" name="Line 32"/>
            <p:cNvSpPr>
              <a:spLocks noChangeShapeType="1"/>
            </p:cNvSpPr>
            <p:nvPr/>
          </p:nvSpPr>
          <p:spPr bwMode="auto">
            <a:xfrm>
              <a:off x="192" y="256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400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25620" name="Line 34"/>
            <p:cNvSpPr>
              <a:spLocks noChangeShapeType="1"/>
            </p:cNvSpPr>
            <p:nvPr/>
          </p:nvSpPr>
          <p:spPr bwMode="auto">
            <a:xfrm>
              <a:off x="192" y="302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400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25621" name="Line 35"/>
            <p:cNvSpPr>
              <a:spLocks noChangeShapeType="1"/>
            </p:cNvSpPr>
            <p:nvPr/>
          </p:nvSpPr>
          <p:spPr bwMode="auto">
            <a:xfrm>
              <a:off x="192" y="325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400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25622" name="Line 36"/>
            <p:cNvSpPr>
              <a:spLocks noChangeShapeType="1"/>
            </p:cNvSpPr>
            <p:nvPr/>
          </p:nvSpPr>
          <p:spPr bwMode="auto">
            <a:xfrm>
              <a:off x="192" y="348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400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25623" name="Line 37"/>
            <p:cNvSpPr>
              <a:spLocks noChangeShapeType="1"/>
            </p:cNvSpPr>
            <p:nvPr/>
          </p:nvSpPr>
          <p:spPr bwMode="auto">
            <a:xfrm>
              <a:off x="192" y="3714"/>
              <a:ext cx="54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400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25624" name="Line 38"/>
            <p:cNvSpPr>
              <a:spLocks noChangeShapeType="1"/>
            </p:cNvSpPr>
            <p:nvPr/>
          </p:nvSpPr>
          <p:spPr bwMode="auto">
            <a:xfrm>
              <a:off x="192" y="1874"/>
              <a:ext cx="0" cy="18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400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25625" name="Line 39"/>
            <p:cNvSpPr>
              <a:spLocks noChangeShapeType="1"/>
            </p:cNvSpPr>
            <p:nvPr/>
          </p:nvSpPr>
          <p:spPr bwMode="auto">
            <a:xfrm>
              <a:off x="1008" y="1874"/>
              <a:ext cx="0" cy="1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400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25626" name="Line 40"/>
            <p:cNvSpPr>
              <a:spLocks noChangeShapeType="1"/>
            </p:cNvSpPr>
            <p:nvPr/>
          </p:nvSpPr>
          <p:spPr bwMode="auto">
            <a:xfrm>
              <a:off x="3264" y="1874"/>
              <a:ext cx="0" cy="1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400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25627" name="Line 41"/>
            <p:cNvSpPr>
              <a:spLocks noChangeShapeType="1"/>
            </p:cNvSpPr>
            <p:nvPr/>
          </p:nvSpPr>
          <p:spPr bwMode="auto">
            <a:xfrm>
              <a:off x="5616" y="1874"/>
              <a:ext cx="0" cy="18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400" b="0">
                <a:latin typeface="+mn-lt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084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Solve with a lock?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62207"/>
            <a:ext cx="11197047" cy="5943600"/>
          </a:xfrm>
        </p:spPr>
        <p:txBody>
          <a:bodyPr/>
          <a:lstStyle/>
          <a:p>
            <a:pPr marL="0" indent="0" algn="ctr">
              <a:spcBef>
                <a:spcPct val="25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Lock prevents someone from doing something</a:t>
            </a:r>
          </a:p>
          <a:p>
            <a:pPr lvl="1" algn="ctr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Lock before entering critical section </a:t>
            </a:r>
          </a:p>
          <a:p>
            <a:pPr lvl="1" algn="ctr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Unlock when leaving</a:t>
            </a:r>
          </a:p>
          <a:p>
            <a:pPr lvl="1" algn="ctr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Wait if locked</a:t>
            </a:r>
          </a:p>
          <a:p>
            <a:pPr algn="ctr"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spcBef>
                <a:spcPct val="25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Fix the milk problem by putting a key on the refrigerator</a:t>
            </a:r>
          </a:p>
          <a:p>
            <a:pPr marL="0" indent="0" algn="ctr">
              <a:spcBef>
                <a:spcPct val="25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spcBef>
                <a:spcPct val="25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Lock it and take key if you are going to go buy milk</a:t>
            </a:r>
          </a:p>
          <a:p>
            <a:pPr marL="0" indent="0" algn="ctr">
              <a:spcBef>
                <a:spcPct val="25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Fixes too much: roommate angry if only wants OJ</a:t>
            </a:r>
          </a:p>
          <a:p>
            <a:pPr lvl="1"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>
              <a:spcBef>
                <a:spcPct val="25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</p:txBody>
      </p:sp>
      <p:grpSp>
        <p:nvGrpSpPr>
          <p:cNvPr id="427019" name="Group 11"/>
          <p:cNvGrpSpPr>
            <a:grpSpLocks/>
          </p:cNvGrpSpPr>
          <p:nvPr/>
        </p:nvGrpSpPr>
        <p:grpSpPr bwMode="auto">
          <a:xfrm>
            <a:off x="5029200" y="5257800"/>
            <a:ext cx="2870931" cy="1066800"/>
            <a:chOff x="925" y="3024"/>
            <a:chExt cx="3827" cy="1264"/>
          </a:xfrm>
        </p:grpSpPr>
        <p:grpSp>
          <p:nvGrpSpPr>
            <p:cNvPr id="27654" name="Group 6"/>
            <p:cNvGrpSpPr>
              <a:grpSpLocks/>
            </p:cNvGrpSpPr>
            <p:nvPr/>
          </p:nvGrpSpPr>
          <p:grpSpPr bwMode="auto">
            <a:xfrm>
              <a:off x="925" y="3088"/>
              <a:ext cx="1453" cy="1200"/>
              <a:chOff x="3241" y="3040"/>
              <a:chExt cx="1453" cy="1200"/>
            </a:xfrm>
          </p:grpSpPr>
          <p:pic>
            <p:nvPicPr>
              <p:cNvPr id="27657" name="Picture 4" descr="MCHH01153_0000[1]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6" y="3040"/>
                <a:ext cx="828" cy="1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58" name="Picture 5" descr="MCj03078320000[1]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184148">
                <a:off x="3282" y="3070"/>
                <a:ext cx="545" cy="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7655" name="Picture 7" descr="MCj02392010000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3024"/>
              <a:ext cx="827" cy="1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6" name="AutoShape 10"/>
            <p:cNvSpPr>
              <a:spLocks noChangeArrowheads="1"/>
            </p:cNvSpPr>
            <p:nvPr/>
          </p:nvSpPr>
          <p:spPr bwMode="auto">
            <a:xfrm rot="596657">
              <a:off x="3072" y="3120"/>
              <a:ext cx="1680" cy="624"/>
            </a:xfrm>
            <a:prstGeom prst="wedgeEllipseCallout">
              <a:avLst>
                <a:gd name="adj1" fmla="val -43750"/>
                <a:gd name="adj2" fmla="val 70000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/>
                <a:t>#$@%@#$@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926932" y="1371600"/>
            <a:ext cx="853735" cy="960452"/>
            <a:chOff x="10119065" y="3459148"/>
            <a:chExt cx="853735" cy="960452"/>
          </a:xfrm>
        </p:grpSpPr>
        <p:sp>
          <p:nvSpPr>
            <p:cNvPr id="13" name="AutoShape 8"/>
            <p:cNvSpPr>
              <a:spLocks noChangeAspect="1" noChangeArrowheads="1" noTextEdit="1"/>
            </p:cNvSpPr>
            <p:nvPr/>
          </p:nvSpPr>
          <p:spPr bwMode="auto">
            <a:xfrm>
              <a:off x="10119065" y="3459148"/>
              <a:ext cx="853735" cy="960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10194395" y="3682586"/>
              <a:ext cx="778405" cy="737014"/>
            </a:xfrm>
            <a:custGeom>
              <a:avLst/>
              <a:gdLst>
                <a:gd name="T0" fmla="*/ 4 w 1303"/>
                <a:gd name="T1" fmla="*/ 79 h 1327"/>
                <a:gd name="T2" fmla="*/ 7 w 1303"/>
                <a:gd name="T3" fmla="*/ 86 h 1327"/>
                <a:gd name="T4" fmla="*/ 13 w 1303"/>
                <a:gd name="T5" fmla="*/ 97 h 1327"/>
                <a:gd name="T6" fmla="*/ 19 w 1303"/>
                <a:gd name="T7" fmla="*/ 109 h 1327"/>
                <a:gd name="T8" fmla="*/ 28 w 1303"/>
                <a:gd name="T9" fmla="*/ 121 h 1327"/>
                <a:gd name="T10" fmla="*/ 38 w 1303"/>
                <a:gd name="T11" fmla="*/ 132 h 1327"/>
                <a:gd name="T12" fmla="*/ 50 w 1303"/>
                <a:gd name="T13" fmla="*/ 140 h 1327"/>
                <a:gd name="T14" fmla="*/ 63 w 1303"/>
                <a:gd name="T15" fmla="*/ 145 h 1327"/>
                <a:gd name="T16" fmla="*/ 76 w 1303"/>
                <a:gd name="T17" fmla="*/ 147 h 1327"/>
                <a:gd name="T18" fmla="*/ 90 w 1303"/>
                <a:gd name="T19" fmla="*/ 146 h 1327"/>
                <a:gd name="T20" fmla="*/ 104 w 1303"/>
                <a:gd name="T21" fmla="*/ 142 h 1327"/>
                <a:gd name="T22" fmla="*/ 116 w 1303"/>
                <a:gd name="T23" fmla="*/ 136 h 1327"/>
                <a:gd name="T24" fmla="*/ 128 w 1303"/>
                <a:gd name="T25" fmla="*/ 126 h 1327"/>
                <a:gd name="T26" fmla="*/ 136 w 1303"/>
                <a:gd name="T27" fmla="*/ 116 h 1327"/>
                <a:gd name="T28" fmla="*/ 142 w 1303"/>
                <a:gd name="T29" fmla="*/ 105 h 1327"/>
                <a:gd name="T30" fmla="*/ 144 w 1303"/>
                <a:gd name="T31" fmla="*/ 94 h 1327"/>
                <a:gd name="T32" fmla="*/ 145 w 1303"/>
                <a:gd name="T33" fmla="*/ 82 h 1327"/>
                <a:gd name="T34" fmla="*/ 143 w 1303"/>
                <a:gd name="T35" fmla="*/ 71 h 1327"/>
                <a:gd name="T36" fmla="*/ 140 w 1303"/>
                <a:gd name="T37" fmla="*/ 59 h 1327"/>
                <a:gd name="T38" fmla="*/ 136 w 1303"/>
                <a:gd name="T39" fmla="*/ 48 h 1327"/>
                <a:gd name="T40" fmla="*/ 132 w 1303"/>
                <a:gd name="T41" fmla="*/ 37 h 1327"/>
                <a:gd name="T42" fmla="*/ 128 w 1303"/>
                <a:gd name="T43" fmla="*/ 27 h 1327"/>
                <a:gd name="T44" fmla="*/ 123 w 1303"/>
                <a:gd name="T45" fmla="*/ 18 h 1327"/>
                <a:gd name="T46" fmla="*/ 117 w 1303"/>
                <a:gd name="T47" fmla="*/ 11 h 1327"/>
                <a:gd name="T48" fmla="*/ 111 w 1303"/>
                <a:gd name="T49" fmla="*/ 5 h 1327"/>
                <a:gd name="T50" fmla="*/ 104 w 1303"/>
                <a:gd name="T51" fmla="*/ 1 h 1327"/>
                <a:gd name="T52" fmla="*/ 98 w 1303"/>
                <a:gd name="T53" fmla="*/ 0 h 1327"/>
                <a:gd name="T54" fmla="*/ 93 w 1303"/>
                <a:gd name="T55" fmla="*/ 0 h 1327"/>
                <a:gd name="T56" fmla="*/ 89 w 1303"/>
                <a:gd name="T57" fmla="*/ 3 h 1327"/>
                <a:gd name="T58" fmla="*/ 85 w 1303"/>
                <a:gd name="T59" fmla="*/ 6 h 1327"/>
                <a:gd name="T60" fmla="*/ 84 w 1303"/>
                <a:gd name="T61" fmla="*/ 10 h 1327"/>
                <a:gd name="T62" fmla="*/ 83 w 1303"/>
                <a:gd name="T63" fmla="*/ 15 h 1327"/>
                <a:gd name="T64" fmla="*/ 83 w 1303"/>
                <a:gd name="T65" fmla="*/ 20 h 1327"/>
                <a:gd name="T66" fmla="*/ 83 w 1303"/>
                <a:gd name="T67" fmla="*/ 25 h 1327"/>
                <a:gd name="T68" fmla="*/ 84 w 1303"/>
                <a:gd name="T69" fmla="*/ 28 h 1327"/>
                <a:gd name="T70" fmla="*/ 85 w 1303"/>
                <a:gd name="T71" fmla="*/ 32 h 1327"/>
                <a:gd name="T72" fmla="*/ 85 w 1303"/>
                <a:gd name="T73" fmla="*/ 36 h 1327"/>
                <a:gd name="T74" fmla="*/ 82 w 1303"/>
                <a:gd name="T75" fmla="*/ 40 h 1327"/>
                <a:gd name="T76" fmla="*/ 78 w 1303"/>
                <a:gd name="T77" fmla="*/ 41 h 1327"/>
                <a:gd name="T78" fmla="*/ 73 w 1303"/>
                <a:gd name="T79" fmla="*/ 43 h 1327"/>
                <a:gd name="T80" fmla="*/ 68 w 1303"/>
                <a:gd name="T81" fmla="*/ 45 h 1327"/>
                <a:gd name="T82" fmla="*/ 63 w 1303"/>
                <a:gd name="T83" fmla="*/ 47 h 1327"/>
                <a:gd name="T84" fmla="*/ 58 w 1303"/>
                <a:gd name="T85" fmla="*/ 49 h 1327"/>
                <a:gd name="T86" fmla="*/ 54 w 1303"/>
                <a:gd name="T87" fmla="*/ 52 h 1327"/>
                <a:gd name="T88" fmla="*/ 50 w 1303"/>
                <a:gd name="T89" fmla="*/ 55 h 1327"/>
                <a:gd name="T90" fmla="*/ 45 w 1303"/>
                <a:gd name="T91" fmla="*/ 57 h 1327"/>
                <a:gd name="T92" fmla="*/ 41 w 1303"/>
                <a:gd name="T93" fmla="*/ 55 h 1327"/>
                <a:gd name="T94" fmla="*/ 38 w 1303"/>
                <a:gd name="T95" fmla="*/ 52 h 1327"/>
                <a:gd name="T96" fmla="*/ 34 w 1303"/>
                <a:gd name="T97" fmla="*/ 48 h 1327"/>
                <a:gd name="T98" fmla="*/ 29 w 1303"/>
                <a:gd name="T99" fmla="*/ 44 h 1327"/>
                <a:gd name="T100" fmla="*/ 24 w 1303"/>
                <a:gd name="T101" fmla="*/ 41 h 1327"/>
                <a:gd name="T102" fmla="*/ 17 w 1303"/>
                <a:gd name="T103" fmla="*/ 40 h 1327"/>
                <a:gd name="T104" fmla="*/ 11 w 1303"/>
                <a:gd name="T105" fmla="*/ 41 h 1327"/>
                <a:gd name="T106" fmla="*/ 5 w 1303"/>
                <a:gd name="T107" fmla="*/ 45 h 1327"/>
                <a:gd name="T108" fmla="*/ 1 w 1303"/>
                <a:gd name="T109" fmla="*/ 51 h 1327"/>
                <a:gd name="T110" fmla="*/ 0 w 1303"/>
                <a:gd name="T111" fmla="*/ 58 h 1327"/>
                <a:gd name="T112" fmla="*/ 0 w 1303"/>
                <a:gd name="T113" fmla="*/ 65 h 1327"/>
                <a:gd name="T114" fmla="*/ 2 w 1303"/>
                <a:gd name="T115" fmla="*/ 71 h 1327"/>
                <a:gd name="T116" fmla="*/ 3 w 1303"/>
                <a:gd name="T117" fmla="*/ 75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0599739" y="4094447"/>
              <a:ext cx="170388" cy="228441"/>
            </a:xfrm>
            <a:custGeom>
              <a:avLst/>
              <a:gdLst>
                <a:gd name="T0" fmla="*/ 31 w 285"/>
                <a:gd name="T1" fmla="*/ 35 h 411"/>
                <a:gd name="T2" fmla="*/ 30 w 285"/>
                <a:gd name="T3" fmla="*/ 33 h 411"/>
                <a:gd name="T4" fmla="*/ 29 w 285"/>
                <a:gd name="T5" fmla="*/ 30 h 411"/>
                <a:gd name="T6" fmla="*/ 27 w 285"/>
                <a:gd name="T7" fmla="*/ 28 h 411"/>
                <a:gd name="T8" fmla="*/ 26 w 285"/>
                <a:gd name="T9" fmla="*/ 25 h 411"/>
                <a:gd name="T10" fmla="*/ 25 w 285"/>
                <a:gd name="T11" fmla="*/ 23 h 411"/>
                <a:gd name="T12" fmla="*/ 25 w 285"/>
                <a:gd name="T13" fmla="*/ 21 h 411"/>
                <a:gd name="T14" fmla="*/ 25 w 285"/>
                <a:gd name="T15" fmla="*/ 19 h 411"/>
                <a:gd name="T16" fmla="*/ 26 w 285"/>
                <a:gd name="T17" fmla="*/ 17 h 411"/>
                <a:gd name="T18" fmla="*/ 26 w 285"/>
                <a:gd name="T19" fmla="*/ 15 h 411"/>
                <a:gd name="T20" fmla="*/ 26 w 285"/>
                <a:gd name="T21" fmla="*/ 13 h 411"/>
                <a:gd name="T22" fmla="*/ 26 w 285"/>
                <a:gd name="T23" fmla="*/ 11 h 411"/>
                <a:gd name="T24" fmla="*/ 26 w 285"/>
                <a:gd name="T25" fmla="*/ 10 h 411"/>
                <a:gd name="T26" fmla="*/ 25 w 285"/>
                <a:gd name="T27" fmla="*/ 8 h 411"/>
                <a:gd name="T28" fmla="*/ 25 w 285"/>
                <a:gd name="T29" fmla="*/ 6 h 411"/>
                <a:gd name="T30" fmla="*/ 23 w 285"/>
                <a:gd name="T31" fmla="*/ 4 h 411"/>
                <a:gd name="T32" fmla="*/ 21 w 285"/>
                <a:gd name="T33" fmla="*/ 2 h 411"/>
                <a:gd name="T34" fmla="*/ 19 w 285"/>
                <a:gd name="T35" fmla="*/ 1 h 411"/>
                <a:gd name="T36" fmla="*/ 18 w 285"/>
                <a:gd name="T37" fmla="*/ 1 h 411"/>
                <a:gd name="T38" fmla="*/ 16 w 285"/>
                <a:gd name="T39" fmla="*/ 0 h 411"/>
                <a:gd name="T40" fmla="*/ 14 w 285"/>
                <a:gd name="T41" fmla="*/ 0 h 411"/>
                <a:gd name="T42" fmla="*/ 12 w 285"/>
                <a:gd name="T43" fmla="*/ 0 h 411"/>
                <a:gd name="T44" fmla="*/ 10 w 285"/>
                <a:gd name="T45" fmla="*/ 0 h 411"/>
                <a:gd name="T46" fmla="*/ 9 w 285"/>
                <a:gd name="T47" fmla="*/ 1 h 411"/>
                <a:gd name="T48" fmla="*/ 7 w 285"/>
                <a:gd name="T49" fmla="*/ 2 h 411"/>
                <a:gd name="T50" fmla="*/ 5 w 285"/>
                <a:gd name="T51" fmla="*/ 3 h 411"/>
                <a:gd name="T52" fmla="*/ 2 w 285"/>
                <a:gd name="T53" fmla="*/ 6 h 411"/>
                <a:gd name="T54" fmla="*/ 1 w 285"/>
                <a:gd name="T55" fmla="*/ 8 h 411"/>
                <a:gd name="T56" fmla="*/ 0 w 285"/>
                <a:gd name="T57" fmla="*/ 9 h 411"/>
                <a:gd name="T58" fmla="*/ 0 w 285"/>
                <a:gd name="T59" fmla="*/ 12 h 411"/>
                <a:gd name="T60" fmla="*/ 0 w 285"/>
                <a:gd name="T61" fmla="*/ 14 h 411"/>
                <a:gd name="T62" fmla="*/ 1 w 285"/>
                <a:gd name="T63" fmla="*/ 17 h 411"/>
                <a:gd name="T64" fmla="*/ 2 w 285"/>
                <a:gd name="T65" fmla="*/ 19 h 411"/>
                <a:gd name="T66" fmla="*/ 4 w 285"/>
                <a:gd name="T67" fmla="*/ 21 h 411"/>
                <a:gd name="T68" fmla="*/ 6 w 285"/>
                <a:gd name="T69" fmla="*/ 23 h 411"/>
                <a:gd name="T70" fmla="*/ 8 w 285"/>
                <a:gd name="T71" fmla="*/ 24 h 411"/>
                <a:gd name="T72" fmla="*/ 10 w 285"/>
                <a:gd name="T73" fmla="*/ 25 h 411"/>
                <a:gd name="T74" fmla="*/ 11 w 285"/>
                <a:gd name="T75" fmla="*/ 26 h 411"/>
                <a:gd name="T76" fmla="*/ 12 w 285"/>
                <a:gd name="T77" fmla="*/ 28 h 411"/>
                <a:gd name="T78" fmla="*/ 13 w 285"/>
                <a:gd name="T79" fmla="*/ 31 h 411"/>
                <a:gd name="T80" fmla="*/ 13 w 285"/>
                <a:gd name="T81" fmla="*/ 33 h 411"/>
                <a:gd name="T82" fmla="*/ 14 w 285"/>
                <a:gd name="T83" fmla="*/ 34 h 411"/>
                <a:gd name="T84" fmla="*/ 15 w 285"/>
                <a:gd name="T85" fmla="*/ 36 h 411"/>
                <a:gd name="T86" fmla="*/ 16 w 285"/>
                <a:gd name="T87" fmla="*/ 38 h 411"/>
                <a:gd name="T88" fmla="*/ 17 w 285"/>
                <a:gd name="T89" fmla="*/ 40 h 411"/>
                <a:gd name="T90" fmla="*/ 18 w 285"/>
                <a:gd name="T91" fmla="*/ 42 h 411"/>
                <a:gd name="T92" fmla="*/ 20 w 285"/>
                <a:gd name="T93" fmla="*/ 44 h 411"/>
                <a:gd name="T94" fmla="*/ 23 w 285"/>
                <a:gd name="T95" fmla="*/ 45 h 411"/>
                <a:gd name="T96" fmla="*/ 25 w 285"/>
                <a:gd name="T97" fmla="*/ 46 h 411"/>
                <a:gd name="T98" fmla="*/ 28 w 285"/>
                <a:gd name="T99" fmla="*/ 45 h 411"/>
                <a:gd name="T100" fmla="*/ 29 w 285"/>
                <a:gd name="T101" fmla="*/ 44 h 411"/>
                <a:gd name="T102" fmla="*/ 31 w 285"/>
                <a:gd name="T103" fmla="*/ 42 h 411"/>
                <a:gd name="T104" fmla="*/ 31 w 285"/>
                <a:gd name="T105" fmla="*/ 40 h 411"/>
                <a:gd name="T106" fmla="*/ 32 w 285"/>
                <a:gd name="T107" fmla="*/ 38 h 411"/>
                <a:gd name="T108" fmla="*/ 32 w 285"/>
                <a:gd name="T109" fmla="*/ 37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0119065" y="3459148"/>
              <a:ext cx="563178" cy="463551"/>
            </a:xfrm>
            <a:custGeom>
              <a:avLst/>
              <a:gdLst>
                <a:gd name="T0" fmla="*/ 10 w 942"/>
                <a:gd name="T1" fmla="*/ 24 h 833"/>
                <a:gd name="T2" fmla="*/ 17 w 942"/>
                <a:gd name="T3" fmla="*/ 16 h 833"/>
                <a:gd name="T4" fmla="*/ 24 w 942"/>
                <a:gd name="T5" fmla="*/ 10 h 833"/>
                <a:gd name="T6" fmla="*/ 33 w 942"/>
                <a:gd name="T7" fmla="*/ 5 h 833"/>
                <a:gd name="T8" fmla="*/ 41 w 942"/>
                <a:gd name="T9" fmla="*/ 2 h 833"/>
                <a:gd name="T10" fmla="*/ 49 w 942"/>
                <a:gd name="T11" fmla="*/ 0 h 833"/>
                <a:gd name="T12" fmla="*/ 56 w 942"/>
                <a:gd name="T13" fmla="*/ 0 h 833"/>
                <a:gd name="T14" fmla="*/ 63 w 942"/>
                <a:gd name="T15" fmla="*/ 0 h 833"/>
                <a:gd name="T16" fmla="*/ 68 w 942"/>
                <a:gd name="T17" fmla="*/ 1 h 833"/>
                <a:gd name="T18" fmla="*/ 73 w 942"/>
                <a:gd name="T19" fmla="*/ 2 h 833"/>
                <a:gd name="T20" fmla="*/ 77 w 942"/>
                <a:gd name="T21" fmla="*/ 4 h 833"/>
                <a:gd name="T22" fmla="*/ 81 w 942"/>
                <a:gd name="T23" fmla="*/ 6 h 833"/>
                <a:gd name="T24" fmla="*/ 83 w 942"/>
                <a:gd name="T25" fmla="*/ 10 h 833"/>
                <a:gd name="T26" fmla="*/ 87 w 942"/>
                <a:gd name="T27" fmla="*/ 13 h 833"/>
                <a:gd name="T28" fmla="*/ 91 w 942"/>
                <a:gd name="T29" fmla="*/ 12 h 833"/>
                <a:gd name="T30" fmla="*/ 94 w 942"/>
                <a:gd name="T31" fmla="*/ 11 h 833"/>
                <a:gd name="T32" fmla="*/ 99 w 942"/>
                <a:gd name="T33" fmla="*/ 11 h 833"/>
                <a:gd name="T34" fmla="*/ 103 w 942"/>
                <a:gd name="T35" fmla="*/ 14 h 833"/>
                <a:gd name="T36" fmla="*/ 105 w 942"/>
                <a:gd name="T37" fmla="*/ 19 h 833"/>
                <a:gd name="T38" fmla="*/ 104 w 942"/>
                <a:gd name="T39" fmla="*/ 22 h 833"/>
                <a:gd name="T40" fmla="*/ 104 w 942"/>
                <a:gd name="T41" fmla="*/ 26 h 833"/>
                <a:gd name="T42" fmla="*/ 102 w 942"/>
                <a:gd name="T43" fmla="*/ 30 h 833"/>
                <a:gd name="T44" fmla="*/ 98 w 942"/>
                <a:gd name="T45" fmla="*/ 34 h 833"/>
                <a:gd name="T46" fmla="*/ 92 w 942"/>
                <a:gd name="T47" fmla="*/ 36 h 833"/>
                <a:gd name="T48" fmla="*/ 87 w 942"/>
                <a:gd name="T49" fmla="*/ 34 h 833"/>
                <a:gd name="T50" fmla="*/ 87 w 942"/>
                <a:gd name="T51" fmla="*/ 30 h 833"/>
                <a:gd name="T52" fmla="*/ 85 w 942"/>
                <a:gd name="T53" fmla="*/ 26 h 833"/>
                <a:gd name="T54" fmla="*/ 81 w 942"/>
                <a:gd name="T55" fmla="*/ 25 h 833"/>
                <a:gd name="T56" fmla="*/ 76 w 942"/>
                <a:gd name="T57" fmla="*/ 27 h 833"/>
                <a:gd name="T58" fmla="*/ 72 w 942"/>
                <a:gd name="T59" fmla="*/ 27 h 833"/>
                <a:gd name="T60" fmla="*/ 68 w 942"/>
                <a:gd name="T61" fmla="*/ 25 h 833"/>
                <a:gd name="T62" fmla="*/ 63 w 942"/>
                <a:gd name="T63" fmla="*/ 24 h 833"/>
                <a:gd name="T64" fmla="*/ 56 w 942"/>
                <a:gd name="T65" fmla="*/ 23 h 833"/>
                <a:gd name="T66" fmla="*/ 49 w 942"/>
                <a:gd name="T67" fmla="*/ 24 h 833"/>
                <a:gd name="T68" fmla="*/ 40 w 942"/>
                <a:gd name="T69" fmla="*/ 27 h 833"/>
                <a:gd name="T70" fmla="*/ 34 w 942"/>
                <a:gd name="T71" fmla="*/ 32 h 833"/>
                <a:gd name="T72" fmla="*/ 30 w 942"/>
                <a:gd name="T73" fmla="*/ 37 h 833"/>
                <a:gd name="T74" fmla="*/ 27 w 942"/>
                <a:gd name="T75" fmla="*/ 43 h 833"/>
                <a:gd name="T76" fmla="*/ 26 w 942"/>
                <a:gd name="T77" fmla="*/ 49 h 833"/>
                <a:gd name="T78" fmla="*/ 26 w 942"/>
                <a:gd name="T79" fmla="*/ 55 h 833"/>
                <a:gd name="T80" fmla="*/ 26 w 942"/>
                <a:gd name="T81" fmla="*/ 60 h 833"/>
                <a:gd name="T82" fmla="*/ 26 w 942"/>
                <a:gd name="T83" fmla="*/ 65 h 833"/>
                <a:gd name="T84" fmla="*/ 27 w 942"/>
                <a:gd name="T85" fmla="*/ 69 h 833"/>
                <a:gd name="T86" fmla="*/ 29 w 942"/>
                <a:gd name="T87" fmla="*/ 72 h 833"/>
                <a:gd name="T88" fmla="*/ 31 w 942"/>
                <a:gd name="T89" fmla="*/ 77 h 833"/>
                <a:gd name="T90" fmla="*/ 27 w 942"/>
                <a:gd name="T91" fmla="*/ 80 h 833"/>
                <a:gd name="T92" fmla="*/ 24 w 942"/>
                <a:gd name="T93" fmla="*/ 80 h 833"/>
                <a:gd name="T94" fmla="*/ 19 w 942"/>
                <a:gd name="T95" fmla="*/ 82 h 833"/>
                <a:gd name="T96" fmla="*/ 15 w 942"/>
                <a:gd name="T97" fmla="*/ 85 h 833"/>
                <a:gd name="T98" fmla="*/ 11 w 942"/>
                <a:gd name="T99" fmla="*/ 89 h 833"/>
                <a:gd name="T100" fmla="*/ 10 w 942"/>
                <a:gd name="T101" fmla="*/ 92 h 833"/>
                <a:gd name="T102" fmla="*/ 6 w 942"/>
                <a:gd name="T103" fmla="*/ 91 h 833"/>
                <a:gd name="T104" fmla="*/ 4 w 942"/>
                <a:gd name="T105" fmla="*/ 87 h 833"/>
                <a:gd name="T106" fmla="*/ 2 w 942"/>
                <a:gd name="T107" fmla="*/ 78 h 833"/>
                <a:gd name="T108" fmla="*/ 0 w 942"/>
                <a:gd name="T109" fmla="*/ 68 h 833"/>
                <a:gd name="T110" fmla="*/ 0 w 942"/>
                <a:gd name="T111" fmla="*/ 56 h 833"/>
                <a:gd name="T112" fmla="*/ 1 w 942"/>
                <a:gd name="T113" fmla="*/ 44 h 833"/>
                <a:gd name="T114" fmla="*/ 5 w 942"/>
                <a:gd name="T115" fmla="*/ 34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10382718" y="3500834"/>
              <a:ext cx="145278" cy="48356"/>
            </a:xfrm>
            <a:custGeom>
              <a:avLst/>
              <a:gdLst>
                <a:gd name="T0" fmla="*/ 9 w 243"/>
                <a:gd name="T1" fmla="*/ 0 h 87"/>
                <a:gd name="T2" fmla="*/ 10 w 243"/>
                <a:gd name="T3" fmla="*/ 0 h 87"/>
                <a:gd name="T4" fmla="*/ 12 w 243"/>
                <a:gd name="T5" fmla="*/ 0 h 87"/>
                <a:gd name="T6" fmla="*/ 13 w 243"/>
                <a:gd name="T7" fmla="*/ 0 h 87"/>
                <a:gd name="T8" fmla="*/ 14 w 243"/>
                <a:gd name="T9" fmla="*/ 0 h 87"/>
                <a:gd name="T10" fmla="*/ 15 w 243"/>
                <a:gd name="T11" fmla="*/ 0 h 87"/>
                <a:gd name="T12" fmla="*/ 17 w 243"/>
                <a:gd name="T13" fmla="*/ 0 h 87"/>
                <a:gd name="T14" fmla="*/ 18 w 243"/>
                <a:gd name="T15" fmla="*/ 0 h 87"/>
                <a:gd name="T16" fmla="*/ 19 w 243"/>
                <a:gd name="T17" fmla="*/ 1 h 87"/>
                <a:gd name="T18" fmla="*/ 21 w 243"/>
                <a:gd name="T19" fmla="*/ 1 h 87"/>
                <a:gd name="T20" fmla="*/ 22 w 243"/>
                <a:gd name="T21" fmla="*/ 2 h 87"/>
                <a:gd name="T22" fmla="*/ 24 w 243"/>
                <a:gd name="T23" fmla="*/ 3 h 87"/>
                <a:gd name="T24" fmla="*/ 25 w 243"/>
                <a:gd name="T25" fmla="*/ 3 h 87"/>
                <a:gd name="T26" fmla="*/ 26 w 243"/>
                <a:gd name="T27" fmla="*/ 4 h 87"/>
                <a:gd name="T28" fmla="*/ 27 w 243"/>
                <a:gd name="T29" fmla="*/ 5 h 87"/>
                <a:gd name="T30" fmla="*/ 26 w 243"/>
                <a:gd name="T31" fmla="*/ 6 h 87"/>
                <a:gd name="T32" fmla="*/ 25 w 243"/>
                <a:gd name="T33" fmla="*/ 7 h 87"/>
                <a:gd name="T34" fmla="*/ 24 w 243"/>
                <a:gd name="T35" fmla="*/ 7 h 87"/>
                <a:gd name="T36" fmla="*/ 23 w 243"/>
                <a:gd name="T37" fmla="*/ 6 h 87"/>
                <a:gd name="T38" fmla="*/ 22 w 243"/>
                <a:gd name="T39" fmla="*/ 6 h 87"/>
                <a:gd name="T40" fmla="*/ 20 w 243"/>
                <a:gd name="T41" fmla="*/ 6 h 87"/>
                <a:gd name="T42" fmla="*/ 19 w 243"/>
                <a:gd name="T43" fmla="*/ 6 h 87"/>
                <a:gd name="T44" fmla="*/ 18 w 243"/>
                <a:gd name="T45" fmla="*/ 5 h 87"/>
                <a:gd name="T46" fmla="*/ 16 w 243"/>
                <a:gd name="T47" fmla="*/ 5 h 87"/>
                <a:gd name="T48" fmla="*/ 15 w 243"/>
                <a:gd name="T49" fmla="*/ 5 h 87"/>
                <a:gd name="T50" fmla="*/ 13 w 243"/>
                <a:gd name="T51" fmla="*/ 6 h 87"/>
                <a:gd name="T52" fmla="*/ 11 w 243"/>
                <a:gd name="T53" fmla="*/ 6 h 87"/>
                <a:gd name="T54" fmla="*/ 10 w 243"/>
                <a:gd name="T55" fmla="*/ 7 h 87"/>
                <a:gd name="T56" fmla="*/ 9 w 243"/>
                <a:gd name="T57" fmla="*/ 7 h 87"/>
                <a:gd name="T58" fmla="*/ 7 w 243"/>
                <a:gd name="T59" fmla="*/ 8 h 87"/>
                <a:gd name="T60" fmla="*/ 6 w 243"/>
                <a:gd name="T61" fmla="*/ 9 h 87"/>
                <a:gd name="T62" fmla="*/ 5 w 243"/>
                <a:gd name="T63" fmla="*/ 9 h 87"/>
                <a:gd name="T64" fmla="*/ 4 w 243"/>
                <a:gd name="T65" fmla="*/ 9 h 87"/>
                <a:gd name="T66" fmla="*/ 3 w 243"/>
                <a:gd name="T67" fmla="*/ 10 h 87"/>
                <a:gd name="T68" fmla="*/ 1 w 243"/>
                <a:gd name="T69" fmla="*/ 9 h 87"/>
                <a:gd name="T70" fmla="*/ 0 w 243"/>
                <a:gd name="T71" fmla="*/ 8 h 87"/>
                <a:gd name="T72" fmla="*/ 0 w 243"/>
                <a:gd name="T73" fmla="*/ 7 h 87"/>
                <a:gd name="T74" fmla="*/ 0 w 243"/>
                <a:gd name="T75" fmla="*/ 6 h 87"/>
                <a:gd name="T76" fmla="*/ 1 w 243"/>
                <a:gd name="T77" fmla="*/ 4 h 87"/>
                <a:gd name="T78" fmla="*/ 2 w 243"/>
                <a:gd name="T79" fmla="*/ 4 h 87"/>
                <a:gd name="T80" fmla="*/ 3 w 243"/>
                <a:gd name="T81" fmla="*/ 3 h 87"/>
                <a:gd name="T82" fmla="*/ 4 w 243"/>
                <a:gd name="T83" fmla="*/ 2 h 87"/>
                <a:gd name="T84" fmla="*/ 5 w 243"/>
                <a:gd name="T85" fmla="*/ 2 h 87"/>
                <a:gd name="T86" fmla="*/ 7 w 243"/>
                <a:gd name="T87" fmla="*/ 1 h 87"/>
                <a:gd name="T88" fmla="*/ 8 w 243"/>
                <a:gd name="T89" fmla="*/ 1 h 87"/>
                <a:gd name="T90" fmla="*/ 9 w 243"/>
                <a:gd name="T91" fmla="*/ 1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861599" y="3961051"/>
              <a:ext cx="60981" cy="183420"/>
            </a:xfrm>
            <a:custGeom>
              <a:avLst/>
              <a:gdLst>
                <a:gd name="T0" fmla="*/ 2 w 102"/>
                <a:gd name="T1" fmla="*/ 12 h 330"/>
                <a:gd name="T2" fmla="*/ 2 w 102"/>
                <a:gd name="T3" fmla="*/ 13 h 330"/>
                <a:gd name="T4" fmla="*/ 2 w 102"/>
                <a:gd name="T5" fmla="*/ 14 h 330"/>
                <a:gd name="T6" fmla="*/ 2 w 102"/>
                <a:gd name="T7" fmla="*/ 16 h 330"/>
                <a:gd name="T8" fmla="*/ 2 w 102"/>
                <a:gd name="T9" fmla="*/ 17 h 330"/>
                <a:gd name="T10" fmla="*/ 2 w 102"/>
                <a:gd name="T11" fmla="*/ 19 h 330"/>
                <a:gd name="T12" fmla="*/ 2 w 102"/>
                <a:gd name="T13" fmla="*/ 20 h 330"/>
                <a:gd name="T14" fmla="*/ 2 w 102"/>
                <a:gd name="T15" fmla="*/ 22 h 330"/>
                <a:gd name="T16" fmla="*/ 2 w 102"/>
                <a:gd name="T17" fmla="*/ 23 h 330"/>
                <a:gd name="T18" fmla="*/ 2 w 102"/>
                <a:gd name="T19" fmla="*/ 25 h 330"/>
                <a:gd name="T20" fmla="*/ 2 w 102"/>
                <a:gd name="T21" fmla="*/ 27 h 330"/>
                <a:gd name="T22" fmla="*/ 2 w 102"/>
                <a:gd name="T23" fmla="*/ 28 h 330"/>
                <a:gd name="T24" fmla="*/ 2 w 102"/>
                <a:gd name="T25" fmla="*/ 29 h 330"/>
                <a:gd name="T26" fmla="*/ 2 w 102"/>
                <a:gd name="T27" fmla="*/ 30 h 330"/>
                <a:gd name="T28" fmla="*/ 2 w 102"/>
                <a:gd name="T29" fmla="*/ 32 h 330"/>
                <a:gd name="T30" fmla="*/ 2 w 102"/>
                <a:gd name="T31" fmla="*/ 33 h 330"/>
                <a:gd name="T32" fmla="*/ 2 w 102"/>
                <a:gd name="T33" fmla="*/ 34 h 330"/>
                <a:gd name="T34" fmla="*/ 3 w 102"/>
                <a:gd name="T35" fmla="*/ 35 h 330"/>
                <a:gd name="T36" fmla="*/ 4 w 102"/>
                <a:gd name="T37" fmla="*/ 36 h 330"/>
                <a:gd name="T38" fmla="*/ 5 w 102"/>
                <a:gd name="T39" fmla="*/ 36 h 330"/>
                <a:gd name="T40" fmla="*/ 7 w 102"/>
                <a:gd name="T41" fmla="*/ 36 h 330"/>
                <a:gd name="T42" fmla="*/ 8 w 102"/>
                <a:gd name="T43" fmla="*/ 36 h 330"/>
                <a:gd name="T44" fmla="*/ 9 w 102"/>
                <a:gd name="T45" fmla="*/ 35 h 330"/>
                <a:gd name="T46" fmla="*/ 10 w 102"/>
                <a:gd name="T47" fmla="*/ 34 h 330"/>
                <a:gd name="T48" fmla="*/ 11 w 102"/>
                <a:gd name="T49" fmla="*/ 33 h 330"/>
                <a:gd name="T50" fmla="*/ 11 w 102"/>
                <a:gd name="T51" fmla="*/ 31 h 330"/>
                <a:gd name="T52" fmla="*/ 11 w 102"/>
                <a:gd name="T53" fmla="*/ 30 h 330"/>
                <a:gd name="T54" fmla="*/ 11 w 102"/>
                <a:gd name="T55" fmla="*/ 28 h 330"/>
                <a:gd name="T56" fmla="*/ 11 w 102"/>
                <a:gd name="T57" fmla="*/ 27 h 330"/>
                <a:gd name="T58" fmla="*/ 11 w 102"/>
                <a:gd name="T59" fmla="*/ 25 h 330"/>
                <a:gd name="T60" fmla="*/ 11 w 102"/>
                <a:gd name="T61" fmla="*/ 24 h 330"/>
                <a:gd name="T62" fmla="*/ 11 w 102"/>
                <a:gd name="T63" fmla="*/ 23 h 330"/>
                <a:gd name="T64" fmla="*/ 11 w 102"/>
                <a:gd name="T65" fmla="*/ 22 h 330"/>
                <a:gd name="T66" fmla="*/ 10 w 102"/>
                <a:gd name="T67" fmla="*/ 21 h 330"/>
                <a:gd name="T68" fmla="*/ 10 w 102"/>
                <a:gd name="T69" fmla="*/ 19 h 330"/>
                <a:gd name="T70" fmla="*/ 10 w 102"/>
                <a:gd name="T71" fmla="*/ 18 h 330"/>
                <a:gd name="T72" fmla="*/ 9 w 102"/>
                <a:gd name="T73" fmla="*/ 16 h 330"/>
                <a:gd name="T74" fmla="*/ 9 w 102"/>
                <a:gd name="T75" fmla="*/ 14 h 330"/>
                <a:gd name="T76" fmla="*/ 8 w 102"/>
                <a:gd name="T77" fmla="*/ 13 h 330"/>
                <a:gd name="T78" fmla="*/ 8 w 102"/>
                <a:gd name="T79" fmla="*/ 11 h 330"/>
                <a:gd name="T80" fmla="*/ 7 w 102"/>
                <a:gd name="T81" fmla="*/ 9 h 330"/>
                <a:gd name="T82" fmla="*/ 7 w 102"/>
                <a:gd name="T83" fmla="*/ 8 h 330"/>
                <a:gd name="T84" fmla="*/ 6 w 102"/>
                <a:gd name="T85" fmla="*/ 6 h 330"/>
                <a:gd name="T86" fmla="*/ 6 w 102"/>
                <a:gd name="T87" fmla="*/ 5 h 330"/>
                <a:gd name="T88" fmla="*/ 5 w 102"/>
                <a:gd name="T89" fmla="*/ 3 h 330"/>
                <a:gd name="T90" fmla="*/ 4 w 102"/>
                <a:gd name="T91" fmla="*/ 2 h 330"/>
                <a:gd name="T92" fmla="*/ 4 w 102"/>
                <a:gd name="T93" fmla="*/ 2 h 330"/>
                <a:gd name="T94" fmla="*/ 3 w 102"/>
                <a:gd name="T95" fmla="*/ 0 h 330"/>
                <a:gd name="T96" fmla="*/ 2 w 102"/>
                <a:gd name="T97" fmla="*/ 0 h 330"/>
                <a:gd name="T98" fmla="*/ 0 w 102"/>
                <a:gd name="T99" fmla="*/ 2 h 330"/>
                <a:gd name="T100" fmla="*/ 0 w 102"/>
                <a:gd name="T101" fmla="*/ 2 h 330"/>
                <a:gd name="T102" fmla="*/ 0 w 102"/>
                <a:gd name="T103" fmla="*/ 4 h 330"/>
                <a:gd name="T104" fmla="*/ 0 w 102"/>
                <a:gd name="T105" fmla="*/ 5 h 330"/>
                <a:gd name="T106" fmla="*/ 0 w 102"/>
                <a:gd name="T107" fmla="*/ 6 h 330"/>
                <a:gd name="T108" fmla="*/ 1 w 102"/>
                <a:gd name="T109" fmla="*/ 7 h 330"/>
                <a:gd name="T110" fmla="*/ 1 w 102"/>
                <a:gd name="T111" fmla="*/ 9 h 330"/>
                <a:gd name="T112" fmla="*/ 2 w 102"/>
                <a:gd name="T113" fmla="*/ 9 h 330"/>
                <a:gd name="T114" fmla="*/ 2 w 102"/>
                <a:gd name="T115" fmla="*/ 11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10339673" y="4174485"/>
              <a:ext cx="89678" cy="121724"/>
            </a:xfrm>
            <a:custGeom>
              <a:avLst/>
              <a:gdLst>
                <a:gd name="T0" fmla="*/ 0 w 151"/>
                <a:gd name="T1" fmla="*/ 8 h 219"/>
                <a:gd name="T2" fmla="*/ 1 w 151"/>
                <a:gd name="T3" fmla="*/ 9 h 219"/>
                <a:gd name="T4" fmla="*/ 1 w 151"/>
                <a:gd name="T5" fmla="*/ 10 h 219"/>
                <a:gd name="T6" fmla="*/ 2 w 151"/>
                <a:gd name="T7" fmla="*/ 12 h 219"/>
                <a:gd name="T8" fmla="*/ 3 w 151"/>
                <a:gd name="T9" fmla="*/ 14 h 219"/>
                <a:gd name="T10" fmla="*/ 4 w 151"/>
                <a:gd name="T11" fmla="*/ 15 h 219"/>
                <a:gd name="T12" fmla="*/ 4 w 151"/>
                <a:gd name="T13" fmla="*/ 16 h 219"/>
                <a:gd name="T14" fmla="*/ 5 w 151"/>
                <a:gd name="T15" fmla="*/ 18 h 219"/>
                <a:gd name="T16" fmla="*/ 6 w 151"/>
                <a:gd name="T17" fmla="*/ 20 h 219"/>
                <a:gd name="T18" fmla="*/ 7 w 151"/>
                <a:gd name="T19" fmla="*/ 21 h 219"/>
                <a:gd name="T20" fmla="*/ 8 w 151"/>
                <a:gd name="T21" fmla="*/ 22 h 219"/>
                <a:gd name="T22" fmla="*/ 9 w 151"/>
                <a:gd name="T23" fmla="*/ 23 h 219"/>
                <a:gd name="T24" fmla="*/ 11 w 151"/>
                <a:gd name="T25" fmla="*/ 23 h 219"/>
                <a:gd name="T26" fmla="*/ 12 w 151"/>
                <a:gd name="T27" fmla="*/ 24 h 219"/>
                <a:gd name="T28" fmla="*/ 13 w 151"/>
                <a:gd name="T29" fmla="*/ 24 h 219"/>
                <a:gd name="T30" fmla="*/ 14 w 151"/>
                <a:gd name="T31" fmla="*/ 24 h 219"/>
                <a:gd name="T32" fmla="*/ 15 w 151"/>
                <a:gd name="T33" fmla="*/ 24 h 219"/>
                <a:gd name="T34" fmla="*/ 16 w 151"/>
                <a:gd name="T35" fmla="*/ 24 h 219"/>
                <a:gd name="T36" fmla="*/ 17 w 151"/>
                <a:gd name="T37" fmla="*/ 22 h 219"/>
                <a:gd name="T38" fmla="*/ 16 w 151"/>
                <a:gd name="T39" fmla="*/ 21 h 219"/>
                <a:gd name="T40" fmla="*/ 15 w 151"/>
                <a:gd name="T41" fmla="*/ 20 h 219"/>
                <a:gd name="T42" fmla="*/ 15 w 151"/>
                <a:gd name="T43" fmla="*/ 19 h 219"/>
                <a:gd name="T44" fmla="*/ 14 w 151"/>
                <a:gd name="T45" fmla="*/ 18 h 219"/>
                <a:gd name="T46" fmla="*/ 13 w 151"/>
                <a:gd name="T47" fmla="*/ 17 h 219"/>
                <a:gd name="T48" fmla="*/ 13 w 151"/>
                <a:gd name="T49" fmla="*/ 16 h 219"/>
                <a:gd name="T50" fmla="*/ 12 w 151"/>
                <a:gd name="T51" fmla="*/ 14 h 219"/>
                <a:gd name="T52" fmla="*/ 11 w 151"/>
                <a:gd name="T53" fmla="*/ 13 h 219"/>
                <a:gd name="T54" fmla="*/ 11 w 151"/>
                <a:gd name="T55" fmla="*/ 12 h 219"/>
                <a:gd name="T56" fmla="*/ 10 w 151"/>
                <a:gd name="T57" fmla="*/ 10 h 219"/>
                <a:gd name="T58" fmla="*/ 9 w 151"/>
                <a:gd name="T59" fmla="*/ 9 h 219"/>
                <a:gd name="T60" fmla="*/ 9 w 151"/>
                <a:gd name="T61" fmla="*/ 7 h 219"/>
                <a:gd name="T62" fmla="*/ 8 w 151"/>
                <a:gd name="T63" fmla="*/ 6 h 219"/>
                <a:gd name="T64" fmla="*/ 7 w 151"/>
                <a:gd name="T65" fmla="*/ 5 h 219"/>
                <a:gd name="T66" fmla="*/ 7 w 151"/>
                <a:gd name="T67" fmla="*/ 4 h 219"/>
                <a:gd name="T68" fmla="*/ 6 w 151"/>
                <a:gd name="T69" fmla="*/ 3 h 219"/>
                <a:gd name="T70" fmla="*/ 5 w 151"/>
                <a:gd name="T71" fmla="*/ 2 h 219"/>
                <a:gd name="T72" fmla="*/ 4 w 151"/>
                <a:gd name="T73" fmla="*/ 0 h 219"/>
                <a:gd name="T74" fmla="*/ 3 w 151"/>
                <a:gd name="T75" fmla="*/ 0 h 219"/>
                <a:gd name="T76" fmla="*/ 2 w 151"/>
                <a:gd name="T77" fmla="*/ 1 h 219"/>
                <a:gd name="T78" fmla="*/ 1 w 151"/>
                <a:gd name="T79" fmla="*/ 2 h 219"/>
                <a:gd name="T80" fmla="*/ 1 w 151"/>
                <a:gd name="T81" fmla="*/ 3 h 219"/>
                <a:gd name="T82" fmla="*/ 0 w 151"/>
                <a:gd name="T83" fmla="*/ 5 h 219"/>
                <a:gd name="T84" fmla="*/ 0 w 151"/>
                <a:gd name="T85" fmla="*/ 6 h 219"/>
                <a:gd name="T86" fmla="*/ 0 w 151"/>
                <a:gd name="T87" fmla="*/ 7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5368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12039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Too Much Milk: Correctness Properties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101600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>
                <a:ea typeface="굴림" panose="020B0600000101010101" pitchFamily="34" charset="-127"/>
              </a:rPr>
              <a:t>Need to be careful about correctness of concurrent programs, since non-deterministic</a:t>
            </a:r>
          </a:p>
          <a:p>
            <a:pPr marL="0" indent="0" algn="ctr"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 algn="ctr"/>
            <a:r>
              <a:rPr lang="en-US" altLang="ko-KR" dirty="0">
                <a:ea typeface="굴림" panose="020B0600000101010101" pitchFamily="34" charset="-127"/>
              </a:rPr>
              <a:t>Impulse is to start coding first, then when it doesn’t work, pull hair out</a:t>
            </a:r>
          </a:p>
          <a:p>
            <a:pPr lvl="1" algn="ctr"/>
            <a:endParaRPr lang="en-US" altLang="ko-KR" dirty="0">
              <a:ea typeface="굴림" panose="020B0600000101010101" pitchFamily="34" charset="-127"/>
            </a:endParaRPr>
          </a:p>
          <a:p>
            <a:pPr lvl="1" algn="ctr"/>
            <a:r>
              <a:rPr lang="en-US" altLang="ko-KR" dirty="0">
                <a:ea typeface="굴림" panose="020B0600000101010101" pitchFamily="34" charset="-127"/>
              </a:rPr>
              <a:t>Instead, think first, then code</a:t>
            </a:r>
          </a:p>
          <a:p>
            <a:pPr lvl="1" algn="ctr"/>
            <a:endParaRPr lang="en-US" altLang="ko-KR" dirty="0">
              <a:ea typeface="굴림" panose="020B0600000101010101" pitchFamily="34" charset="-127"/>
            </a:endParaRPr>
          </a:p>
          <a:p>
            <a:pPr lvl="1" algn="ctr"/>
            <a:r>
              <a:rPr lang="en-US" altLang="ko-KR" dirty="0">
                <a:ea typeface="굴림" panose="020B0600000101010101" pitchFamily="34" charset="-127"/>
              </a:rPr>
              <a:t>Always write down behavior first</a:t>
            </a: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917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12039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Too Much Milk: Correctness Properties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295400"/>
            <a:ext cx="10160000" cy="47244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>
                <a:ea typeface="굴림" panose="020B0600000101010101" pitchFamily="34" charset="-127"/>
              </a:rPr>
              <a:t>What are the correctness properties for the “Too much milk” problem???</a:t>
            </a:r>
          </a:p>
          <a:p>
            <a:pPr marL="0" indent="0" algn="ctr"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 algn="ctr"/>
            <a:r>
              <a:rPr lang="en-US" altLang="ko-KR" dirty="0">
                <a:ea typeface="굴림" panose="020B0600000101010101" pitchFamily="34" charset="-127"/>
              </a:rPr>
              <a:t>Never more than one person buys</a:t>
            </a:r>
          </a:p>
          <a:p>
            <a:pPr lvl="1" algn="ctr"/>
            <a:r>
              <a:rPr lang="en-US" altLang="ko-KR" dirty="0">
                <a:ea typeface="굴림" panose="020B0600000101010101" pitchFamily="34" charset="-127"/>
              </a:rPr>
              <a:t>Someone buys if needed</a:t>
            </a: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buNone/>
            </a:pPr>
            <a:endParaRPr lang="en-US" altLang="ko-KR" dirty="0">
              <a:solidFill>
                <a:schemeClr val="accent1"/>
              </a:solidFill>
              <a:ea typeface="굴림" panose="020B0600000101010101" pitchFamily="34" charset="-127"/>
            </a:endParaRPr>
          </a:p>
          <a:p>
            <a:pPr marL="0" indent="0" algn="ctr">
              <a:buNone/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First attempt: Restrict ourselves to use only atomic load and store operations as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3968115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10363200" cy="5922964"/>
          </a:xfrm>
        </p:spPr>
        <p:txBody>
          <a:bodyPr/>
          <a:lstStyle/>
          <a:p>
            <a:pPr marL="0" indent="0">
              <a:lnSpc>
                <a:spcPct val="75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lnSpc>
                <a:spcPct val="75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Use a note to avoid buying too much milk: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Leave a note before buying (kind of “lock”)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Remove note after buying (kind of “unlock”)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Don’t buy if note (wait)</a:t>
            </a:r>
          </a:p>
          <a:p>
            <a:pPr marL="457200" lvl="1" indent="0">
              <a:lnSpc>
                <a:spcPct val="75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lnSpc>
                <a:spcPct val="75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Suppose a computer tries this </a:t>
            </a:r>
          </a:p>
          <a:p>
            <a:pPr marL="0" indent="0">
              <a:lnSpc>
                <a:spcPct val="75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(remember, only memory read/write are atomic)</a:t>
            </a:r>
          </a:p>
          <a:p>
            <a:pPr marL="0" indent="0">
              <a:lnSpc>
                <a:spcPct val="75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if (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   leave Note;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   buy milk;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   remove note;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}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	}</a:t>
            </a:r>
          </a:p>
        </p:txBody>
      </p:sp>
      <p:grpSp>
        <p:nvGrpSpPr>
          <p:cNvPr id="429069" name="Group 13"/>
          <p:cNvGrpSpPr>
            <a:grpSpLocks/>
          </p:cNvGrpSpPr>
          <p:nvPr/>
        </p:nvGrpSpPr>
        <p:grpSpPr bwMode="auto">
          <a:xfrm>
            <a:off x="9220200" y="3723482"/>
            <a:ext cx="2438400" cy="2133600"/>
            <a:chOff x="3504" y="1584"/>
            <a:chExt cx="1056" cy="947"/>
          </a:xfrm>
        </p:grpSpPr>
        <p:pic>
          <p:nvPicPr>
            <p:cNvPr id="29701" name="Picture 8" descr="MCHH01153_0000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632"/>
              <a:ext cx="676" cy="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2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58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Too Much Milk: Solution #1</a:t>
            </a:r>
          </a:p>
        </p:txBody>
      </p:sp>
    </p:spTree>
    <p:extLst>
      <p:ext uri="{BB962C8B-B14F-4D97-AF65-F5344CB8AC3E}">
        <p14:creationId xmlns:p14="http://schemas.microsoft.com/office/powerpoint/2010/main" val="2851785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Too Much Milk: Solution #1</a:t>
            </a:r>
          </a:p>
        </p:txBody>
      </p:sp>
      <p:sp>
        <p:nvSpPr>
          <p:cNvPr id="429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746125"/>
            <a:ext cx="10160000" cy="6035675"/>
          </a:xfrm>
        </p:spPr>
        <p:txBody>
          <a:bodyPr>
            <a:normAutofit/>
          </a:bodyPr>
          <a:lstStyle/>
          <a:p>
            <a:pPr marL="0" indent="0">
              <a:lnSpc>
                <a:spcPct val="75000"/>
              </a:lnSpc>
              <a:spcBef>
                <a:spcPct val="20000"/>
              </a:spcBef>
              <a:buNone/>
            </a:pPr>
            <a:endParaRPr lang="en-US" altLang="ko-KR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marL="0" indent="0">
              <a:lnSpc>
                <a:spcPct val="75000"/>
              </a:lnSpc>
              <a:spcBef>
                <a:spcPct val="20000"/>
              </a:spcBef>
              <a:buNone/>
            </a:pP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		 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	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if 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	   if 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   if 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     leave Note;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           buy Milk;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           remove Note;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  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     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					      leave Note;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	      	      buy Milk;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                                          remove Note;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   		   }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}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0155092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1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47700" y="797341"/>
            <a:ext cx="10896600" cy="6035675"/>
          </a:xfrm>
        </p:spPr>
        <p:txBody>
          <a:bodyPr/>
          <a:lstStyle/>
          <a:p>
            <a:pPr marL="457200" lvl="1" indent="0" algn="ctr">
              <a:lnSpc>
                <a:spcPct val="75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75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75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Still too much milk </a:t>
            </a: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but only occasionally!</a:t>
            </a:r>
          </a:p>
          <a:p>
            <a:pPr marL="457200" lvl="1" indent="0" algn="ctr">
              <a:lnSpc>
                <a:spcPct val="75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75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Thread can get context switched after checking milk and note but before buying milk!</a:t>
            </a:r>
          </a:p>
          <a:p>
            <a:pPr marL="457200" lvl="1" indent="0" algn="ctr">
              <a:lnSpc>
                <a:spcPct val="75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75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Solution makes problem worse since fails </a:t>
            </a: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intermittently</a:t>
            </a:r>
          </a:p>
          <a:p>
            <a:pPr lvl="1" algn="ctr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Makes it really hard to debug…</a:t>
            </a:r>
          </a:p>
          <a:p>
            <a:pPr lvl="1" algn="ctr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Must work despite what the dispatcher does!</a:t>
            </a:r>
          </a:p>
          <a:p>
            <a:pPr lvl="1" algn="ctr">
              <a:lnSpc>
                <a:spcPct val="75000"/>
              </a:lnSpc>
              <a:spcBef>
                <a:spcPct val="20000"/>
              </a:spcBef>
            </a:pPr>
            <a:endParaRPr lang="ko-KR" altLang="en-US" dirty="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Too Much Milk: Solution #1</a:t>
            </a:r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4800600" y="4419600"/>
            <a:ext cx="2362200" cy="1981200"/>
            <a:chOff x="3504" y="1584"/>
            <a:chExt cx="1056" cy="947"/>
          </a:xfrm>
        </p:grpSpPr>
        <p:pic>
          <p:nvPicPr>
            <p:cNvPr id="8" name="Picture 8" descr="MCHH01153_0000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632"/>
              <a:ext cx="676" cy="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58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79575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Too Much Milk: Solution #1½ 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9906000" cy="5959475"/>
          </a:xfrm>
        </p:spPr>
        <p:txBody>
          <a:bodyPr/>
          <a:lstStyle/>
          <a:p>
            <a:pPr marL="457200" lvl="1" indent="0">
              <a:lnSpc>
                <a:spcPct val="75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>
              <a:lnSpc>
                <a:spcPct val="75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Let’s try to fix this by placing note first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Tx/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leave Note;</a:t>
            </a: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		if (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if (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   buy milk;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}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		remove Note;</a:t>
            </a:r>
            <a:b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What happens here?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Well, with human, probably nothing bad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With computer: no one ever buys milk</a:t>
            </a:r>
          </a:p>
        </p:txBody>
      </p:sp>
    </p:spTree>
    <p:extLst>
      <p:ext uri="{BB962C8B-B14F-4D97-AF65-F5344CB8AC3E}">
        <p14:creationId xmlns:p14="http://schemas.microsoft.com/office/powerpoint/2010/main" val="2150196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Too Much Milk Solution #2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1371600"/>
            <a:ext cx="9982200" cy="5770563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How about labeled notes? 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Now we can leave note before checking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Algorithm looks like this: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leave note A;	leave note B;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B) {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noNoteA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   buy Milk;	      buy Milk;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}		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	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remove note A;	remove note B;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7952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7FDA-695D-F584-7FA1-302C4ABA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Thread ≠ Process</a:t>
            </a:r>
            <a:endParaRPr lang="en-US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32FFB-A679-A8B5-1C33-68713AF1F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43000"/>
            <a:ext cx="10566400" cy="4343400"/>
          </a:xfrm>
        </p:spPr>
        <p:txBody>
          <a:bodyPr/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Processes defines the granularity at which the OS </a:t>
            </a:r>
            <a:r>
              <a:rPr lang="en-US">
                <a:solidFill>
                  <a:schemeClr val="accent1"/>
                </a:solidFill>
              </a:rPr>
              <a:t>offers isolation and protection</a:t>
            </a: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Threads capture </a:t>
            </a:r>
            <a:r>
              <a:rPr lang="en-US">
                <a:solidFill>
                  <a:schemeClr val="accent1"/>
                </a:solidFill>
              </a:rPr>
              <a:t>concurrent sequences of computation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Processes consist of one or more threads!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86484BD-E1EE-9E90-CAA2-FFEC6DE713DD}"/>
              </a:ext>
            </a:extLst>
          </p:cNvPr>
          <p:cNvSpPr/>
          <p:nvPr/>
        </p:nvSpPr>
        <p:spPr bwMode="auto">
          <a:xfrm>
            <a:off x="2362200" y="4772439"/>
            <a:ext cx="2895600" cy="1143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Process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Protection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1066DE-7B74-C955-D799-8FBC45485740}"/>
              </a:ext>
            </a:extLst>
          </p:cNvPr>
          <p:cNvSpPr/>
          <p:nvPr/>
        </p:nvSpPr>
        <p:spPr bwMode="auto">
          <a:xfrm>
            <a:off x="7162800" y="4724400"/>
            <a:ext cx="2895600" cy="1143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Thread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Concurrency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2151069"/>
      </p:ext>
    </p:extLst>
  </p:cSld>
  <p:clrMapOvr>
    <a:masterClrMapping/>
  </p:clrMapOvr>
  <p:transition advTm="733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Too Much Milk Solution #2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11430000" cy="5237162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Possible for neither thread to buy milk</a:t>
            </a:r>
          </a:p>
          <a:p>
            <a:pPr lvl="1" algn="ctr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Context switches at exactly the wrong times can lead each to think that the other is going to buy</a:t>
            </a:r>
          </a:p>
          <a:p>
            <a:pPr lvl="1" algn="ctr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Really insidious: </a:t>
            </a:r>
          </a:p>
          <a:p>
            <a:pPr lvl="1" algn="ctr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Extremely unlikely </a:t>
            </a:r>
            <a:r>
              <a:rPr lang="en-US" altLang="ko-KR" dirty="0">
                <a:ea typeface="굴림" panose="020B0600000101010101" pitchFamily="34" charset="-127"/>
              </a:rPr>
              <a:t>this would happen, but will at worse possible time</a:t>
            </a:r>
          </a:p>
          <a:p>
            <a:pPr lvl="1" algn="ctr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Probably something like this in UNIX</a:t>
            </a:r>
          </a:p>
        </p:txBody>
      </p:sp>
    </p:spTree>
    <p:extLst>
      <p:ext uri="{BB962C8B-B14F-4D97-AF65-F5344CB8AC3E}">
        <p14:creationId xmlns:p14="http://schemas.microsoft.com/office/powerpoint/2010/main" val="3567536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Too Much Milk Solution #2: problem!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2209800"/>
            <a:ext cx="90678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i="1" dirty="0">
                <a:ea typeface="굴림" panose="020B0600000101010101" pitchFamily="34" charset="-127"/>
              </a:rPr>
              <a:t>I’m</a:t>
            </a:r>
            <a:r>
              <a:rPr lang="en-US" altLang="ko-KR" dirty="0">
                <a:ea typeface="굴림" panose="020B0600000101010101" pitchFamily="34" charset="-127"/>
              </a:rPr>
              <a:t> not getting milk, </a:t>
            </a:r>
            <a:r>
              <a:rPr lang="en-US" altLang="ko-KR" i="1" dirty="0">
                <a:ea typeface="굴림" panose="020B0600000101010101" pitchFamily="34" charset="-127"/>
              </a:rPr>
              <a:t>You’re</a:t>
            </a:r>
            <a:r>
              <a:rPr lang="en-US" altLang="ko-KR" dirty="0">
                <a:ea typeface="굴림" panose="020B0600000101010101" pitchFamily="34" charset="-127"/>
              </a:rPr>
              <a:t> getting milk</a:t>
            </a:r>
          </a:p>
          <a:p>
            <a:pPr marL="0" indent="0" algn="ctr">
              <a:buNone/>
            </a:pPr>
            <a:endParaRPr lang="en-US" altLang="ko-KR" dirty="0">
              <a:solidFill>
                <a:schemeClr val="accent1"/>
              </a:solidFill>
              <a:ea typeface="굴림" panose="020B0600000101010101" pitchFamily="34" charset="-127"/>
            </a:endParaRPr>
          </a:p>
          <a:p>
            <a:pPr marL="0" indent="0" algn="ctr">
              <a:buNone/>
            </a:pPr>
            <a:r>
              <a:rPr lang="en-US" altLang="ko-KR" dirty="0">
                <a:solidFill>
                  <a:schemeClr val="accent1"/>
                </a:solidFill>
                <a:ea typeface="굴림" panose="020B0600000101010101" pitchFamily="34" charset="-127"/>
              </a:rPr>
              <a:t>This kind of lockup is called “starvation!”</a:t>
            </a:r>
          </a:p>
        </p:txBody>
      </p:sp>
    </p:spTree>
    <p:extLst>
      <p:ext uri="{BB962C8B-B14F-4D97-AF65-F5344CB8AC3E}">
        <p14:creationId xmlns:p14="http://schemas.microsoft.com/office/powerpoint/2010/main" val="233734992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Too Much Milk Solution #3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0"/>
            <a:ext cx="8686800" cy="46656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leave note A;	leave note B;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while (note B) {\\X 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do nothing;	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		      buy milk;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		remove note B;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remove note A;</a:t>
            </a:r>
            <a:endParaRPr lang="en-US" altLang="ko-KR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03144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Too Much Milk Solution #3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14400"/>
            <a:ext cx="8686800" cy="6189662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Both can guarantee that: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It is safe to buy, 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Other will buy, ok to quit</a:t>
            </a:r>
          </a:p>
          <a:p>
            <a:pPr marL="457200" lvl="1" indent="0"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At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altLang="ko-KR" dirty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If no note B, safe for A to buy,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Otherwise wait to find out what will happen</a:t>
            </a:r>
          </a:p>
          <a:p>
            <a:pPr marL="457200" lvl="1" indent="0"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At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altLang="ko-KR" dirty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If no note A, safe for B to buy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Otherwise, A is either buying or waiting for B to quit</a:t>
            </a:r>
          </a:p>
        </p:txBody>
      </p:sp>
    </p:spTree>
    <p:extLst>
      <p:ext uri="{BB962C8B-B14F-4D97-AF65-F5344CB8AC3E}">
        <p14:creationId xmlns:p14="http://schemas.microsoft.com/office/powerpoint/2010/main" val="17705168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2438400" y="1565872"/>
            <a:ext cx="2743200" cy="3391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705600" y="1565872"/>
            <a:ext cx="2743200" cy="6439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5181600" y="1752600"/>
            <a:ext cx="1524000" cy="304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557741">
            <a:off x="5241410" y="1568227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>
                <a:latin typeface="Gill Sans Light"/>
                <a:cs typeface="Gill Sans Light"/>
              </a:rPr>
              <a:t>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8400" y="1586243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0418439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438400" y="1586140"/>
            <a:ext cx="2743200" cy="130946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705600" y="1565871"/>
            <a:ext cx="2743200" cy="6439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5181600" y="1752600"/>
            <a:ext cx="1524000" cy="304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/>
          <p:cNvSpPr/>
          <p:nvPr/>
        </p:nvSpPr>
        <p:spPr bwMode="auto">
          <a:xfrm>
            <a:off x="2438400" y="1586243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557741">
            <a:off x="5241410" y="1568227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>
                <a:latin typeface="Gill Sans Light"/>
                <a:cs typeface="Gill Sans Light"/>
              </a:rPr>
              <a:t>before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6660279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438400" y="1586140"/>
            <a:ext cx="2743200" cy="130946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38400" y="3886200"/>
            <a:ext cx="2743200" cy="1447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705600" y="1565871"/>
            <a:ext cx="2743200" cy="6439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781800" y="3429000"/>
            <a:ext cx="2743200" cy="304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5181600" y="1752600"/>
            <a:ext cx="1524000" cy="304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733800" y="2971800"/>
            <a:ext cx="0" cy="8382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3733800" y="2979004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b="0" dirty="0">
                <a:latin typeface="Gill Sans Light"/>
                <a:cs typeface="Gill Sans Light"/>
              </a:rPr>
              <a:t>Wait for note B to be removed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438400" y="1586243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557741">
            <a:off x="5241410" y="1568227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>
                <a:latin typeface="Gill Sans Light"/>
                <a:cs typeface="Gill Sans Light"/>
              </a:rPr>
              <a:t>before</a:t>
            </a:r>
          </a:p>
        </p:txBody>
      </p:sp>
      <p:cxnSp>
        <p:nvCxnSpPr>
          <p:cNvPr id="16" name="Straight Arrow Connector 15"/>
          <p:cNvCxnSpPr>
            <a:stCxn id="7" idx="1"/>
          </p:cNvCxnSpPr>
          <p:nvPr/>
        </p:nvCxnSpPr>
        <p:spPr bwMode="auto">
          <a:xfrm flipH="1">
            <a:off x="5181600" y="3581400"/>
            <a:ext cx="1600200" cy="304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566170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2438400" y="2286000"/>
            <a:ext cx="2743200" cy="304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05600" y="1565872"/>
            <a:ext cx="2743200" cy="6439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>
            <a:stCxn id="28" idx="1"/>
            <a:endCxn id="29" idx="3"/>
          </p:cNvCxnSpPr>
          <p:nvPr/>
        </p:nvCxnSpPr>
        <p:spPr bwMode="auto">
          <a:xfrm flipH="1">
            <a:off x="5181600" y="2001572"/>
            <a:ext cx="1524000" cy="43682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20770578">
            <a:off x="5241410" y="1900569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>
                <a:latin typeface="Gill Sans Light"/>
                <a:cs typeface="Gill Sans Light"/>
              </a:rPr>
              <a:t>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8400" y="2286000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6238541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705600" y="1600200"/>
            <a:ext cx="2743200" cy="216793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8400" y="2286000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438400" y="2286000"/>
            <a:ext cx="2743200" cy="12954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>
            <a:stCxn id="28" idx="1"/>
            <a:endCxn id="29" idx="3"/>
          </p:cNvCxnSpPr>
          <p:nvPr/>
        </p:nvCxnSpPr>
        <p:spPr bwMode="auto">
          <a:xfrm flipH="1">
            <a:off x="5181600" y="2001572"/>
            <a:ext cx="1524000" cy="43682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20770578">
            <a:off x="5241410" y="1900569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>
                <a:latin typeface="Gill Sans Light"/>
                <a:cs typeface="Gill Sans Light"/>
              </a:rPr>
              <a:t>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140555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705600" y="1600200"/>
            <a:ext cx="2743200" cy="216793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8400" y="2286000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438400" y="2286000"/>
            <a:ext cx="2743200" cy="12954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438400" y="4267200"/>
            <a:ext cx="2743200" cy="3810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438400" y="5257800"/>
            <a:ext cx="2743200" cy="3810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>
            <a:stCxn id="28" idx="1"/>
            <a:endCxn id="29" idx="3"/>
          </p:cNvCxnSpPr>
          <p:nvPr/>
        </p:nvCxnSpPr>
        <p:spPr bwMode="auto">
          <a:xfrm flipH="1">
            <a:off x="5181600" y="2001572"/>
            <a:ext cx="1524000" cy="43682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20770578">
            <a:off x="5241410" y="1900569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>
                <a:latin typeface="Gill Sans Light"/>
                <a:cs typeface="Gill Sans Light"/>
              </a:rPr>
              <a:t>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810000" y="3609314"/>
            <a:ext cx="0" cy="6096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810000" y="3578344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000" b="0" dirty="0">
                <a:latin typeface="Gill Sans Light"/>
                <a:cs typeface="Gill Sans Light"/>
              </a:rPr>
              <a:t>Wait for note B to be removed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5181600" y="3581400"/>
            <a:ext cx="1524000" cy="685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799898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7FDA-695D-F584-7FA1-302C4ABA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 you need is love (and a stack)</a:t>
            </a:r>
            <a:endParaRPr lang="en-US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48AC86-A463-BC0D-15ED-C62D73AE7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4953000" cy="24384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>
                <a:solidFill>
                  <a:schemeClr val="accent1"/>
                </a:solidFill>
              </a:rPr>
              <a:t>No protection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Threads inside the same process and are not isolated from each other</a:t>
            </a:r>
          </a:p>
          <a:p>
            <a:pPr marL="0" indent="0" algn="ctr">
              <a:buNone/>
            </a:pP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D86A7A4-81B6-A905-7B4F-A4647014D218}"/>
              </a:ext>
            </a:extLst>
          </p:cNvPr>
          <p:cNvSpPr txBox="1">
            <a:spLocks/>
          </p:cNvSpPr>
          <p:nvPr/>
        </p:nvSpPr>
        <p:spPr bwMode="auto">
          <a:xfrm>
            <a:off x="6400800" y="1447800"/>
            <a:ext cx="4953000" cy="2438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b="1" kern="0">
                <a:solidFill>
                  <a:schemeClr val="accent1"/>
                </a:solidFill>
              </a:rPr>
              <a:t>Individual execution</a:t>
            </a:r>
          </a:p>
          <a:p>
            <a:pPr marL="0" indent="0" algn="ctr">
              <a:buFontTx/>
              <a:buNone/>
            </a:pPr>
            <a:endParaRPr lang="en-US" kern="0"/>
          </a:p>
          <a:p>
            <a:pPr marL="0" indent="0" algn="ctr">
              <a:buFontTx/>
              <a:buNone/>
            </a:pPr>
            <a:r>
              <a:rPr lang="en-US" kern="0"/>
              <a:t>Threads execute disjoint instruction streams. Need own execution context</a:t>
            </a:r>
          </a:p>
          <a:p>
            <a:pPr marL="0" indent="0" algn="ctr">
              <a:buFontTx/>
              <a:buNone/>
            </a:pPr>
            <a:endParaRPr lang="en-US" kern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AE39A97-39AB-9EBB-C3F5-4B085381C978}"/>
              </a:ext>
            </a:extLst>
          </p:cNvPr>
          <p:cNvSpPr txBox="1">
            <a:spLocks/>
          </p:cNvSpPr>
          <p:nvPr/>
        </p:nvSpPr>
        <p:spPr bwMode="auto">
          <a:xfrm>
            <a:off x="685800" y="4495800"/>
            <a:ext cx="4953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Share an address space</a:t>
            </a:r>
          </a:p>
          <a:p>
            <a:pPr marL="0" indent="0" algn="ctr">
              <a:buFontTx/>
              <a:buNone/>
            </a:pPr>
            <a:r>
              <a:rPr lang="en-US" kern="0"/>
              <a:t>&amp; share IO state (FDs)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445E9C4-1B61-D5F0-6B60-1D412A2C74A0}"/>
              </a:ext>
            </a:extLst>
          </p:cNvPr>
          <p:cNvSpPr/>
          <p:nvPr/>
        </p:nvSpPr>
        <p:spPr bwMode="auto">
          <a:xfrm>
            <a:off x="2857499" y="3581400"/>
            <a:ext cx="609602" cy="762000"/>
          </a:xfrm>
          <a:prstGeom prst="down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B51D3B5-39AF-5C0F-8420-E78621A2DE05}"/>
              </a:ext>
            </a:extLst>
          </p:cNvPr>
          <p:cNvSpPr txBox="1">
            <a:spLocks/>
          </p:cNvSpPr>
          <p:nvPr/>
        </p:nvSpPr>
        <p:spPr bwMode="auto">
          <a:xfrm>
            <a:off x="5867400" y="4495800"/>
            <a:ext cx="6172199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Individual stack, register state (including EIP, ESP, EBP)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901672C-3F03-ACB9-830E-A5D323F47538}"/>
              </a:ext>
            </a:extLst>
          </p:cNvPr>
          <p:cNvSpPr/>
          <p:nvPr/>
        </p:nvSpPr>
        <p:spPr bwMode="auto">
          <a:xfrm>
            <a:off x="8534400" y="3581400"/>
            <a:ext cx="609602" cy="762000"/>
          </a:xfrm>
          <a:prstGeom prst="down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5183800"/>
      </p:ext>
    </p:extLst>
  </p:cSld>
  <p:clrMapOvr>
    <a:masterClrMapping/>
  </p:clrMapOvr>
  <p:transition advTm="8438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/>
      <p:bldP spid="11" grpId="0"/>
      <p:bldP spid="13" grpId="0" animBg="1"/>
      <p:bldP spid="14" grpId="0"/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9A2A10-8C73-4BF2-B0D8-1544BEC5C7C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This Generalizes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Threads…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9A2A10-8C73-4BF2-B0D8-1544BEC5C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2B072-D74D-43AF-9C32-F12610D09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Leslie </a:t>
            </a:r>
            <a:r>
              <a:rPr lang="en-US" dirty="0" err="1"/>
              <a:t>Lamport’s</a:t>
            </a:r>
            <a:r>
              <a:rPr lang="en-US" dirty="0"/>
              <a:t> “Bakery Algorithm” (1974)</a:t>
            </a:r>
          </a:p>
          <a:p>
            <a:endParaRPr lang="en-US" dirty="0"/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279D2F-603E-4548-8F44-B114CE173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690688"/>
            <a:ext cx="4834819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035741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0"/>
                <a:cs typeface="굴림" charset="0"/>
              </a:rPr>
              <a:t>Solution #3 discussion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10287000" cy="5410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dirty="0">
                <a:ea typeface="굴림" charset="0"/>
                <a:cs typeface="Gill Sans Light"/>
              </a:rPr>
              <a:t>Solution #3 works, but it’s really unsatisfactory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dirty="0">
              <a:ea typeface="굴림" charset="0"/>
              <a:cs typeface="Gill Sans Light"/>
            </a:endParaRP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charset="0"/>
                <a:cs typeface="Gill Sans Light"/>
              </a:rPr>
              <a:t>Really complex – even for this simple an example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ea typeface="굴림" charset="0"/>
                <a:cs typeface="Gill Sans Light"/>
              </a:rPr>
              <a:t>Hard to convince yourself that this really works</a:t>
            </a:r>
          </a:p>
          <a:p>
            <a:pPr lvl="2">
              <a:lnSpc>
                <a:spcPct val="80000"/>
              </a:lnSpc>
            </a:pPr>
            <a:endParaRPr lang="en-US" altLang="ko-KR" dirty="0">
              <a:ea typeface="굴림" charset="0"/>
              <a:cs typeface="Gill Sans Light"/>
            </a:endParaRP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charset="0"/>
                <a:cs typeface="Gill Sans Light"/>
              </a:rPr>
              <a:t>A’s code is different from B’s – what if lots of threads?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ea typeface="굴림" charset="0"/>
                <a:cs typeface="Gill Sans Light"/>
              </a:rPr>
              <a:t>Code would have to be slightly different for each thread</a:t>
            </a:r>
          </a:p>
          <a:p>
            <a:pPr lvl="2">
              <a:lnSpc>
                <a:spcPct val="80000"/>
              </a:lnSpc>
            </a:pPr>
            <a:endParaRPr lang="en-US" altLang="ko-KR" dirty="0">
              <a:ea typeface="굴림" charset="0"/>
              <a:cs typeface="Gill Sans Light"/>
            </a:endParaRP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charset="0"/>
                <a:cs typeface="Gill Sans Light"/>
              </a:rPr>
              <a:t>While A is waiting, it is consuming CPU time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solidFill>
                  <a:schemeClr val="accent1"/>
                </a:solidFill>
                <a:ea typeface="굴림" charset="0"/>
                <a:cs typeface="Gill Sans Light"/>
              </a:rPr>
              <a:t>This is called “busy-waiting”</a:t>
            </a:r>
          </a:p>
        </p:txBody>
      </p:sp>
    </p:spTree>
    <p:extLst>
      <p:ext uri="{BB962C8B-B14F-4D97-AF65-F5344CB8AC3E}">
        <p14:creationId xmlns:p14="http://schemas.microsoft.com/office/powerpoint/2010/main" val="35319291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Too Much Milk: Solution #4?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736600"/>
            <a:ext cx="10387012" cy="6197600"/>
          </a:xfrm>
        </p:spPr>
        <p:txBody>
          <a:bodyPr/>
          <a:lstStyle/>
          <a:p>
            <a:pPr marL="0" indent="0">
              <a:spcBef>
                <a:spcPct val="25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spcBef>
                <a:spcPct val="25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Recall our target lock interface: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acquire(&amp;</a:t>
            </a:r>
            <a:r>
              <a:rPr lang="en-US" altLang="ko-KR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ko-KR" dirty="0">
                <a:ea typeface="굴림" panose="020B0600000101010101" pitchFamily="34" charset="-127"/>
              </a:rPr>
              <a:t> – wait until lock is free, then grab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release(&amp;</a:t>
            </a:r>
            <a:r>
              <a:rPr lang="en-US" altLang="ko-KR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– Unlock, waking up anyone waiting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These must be atomic operations – if two threads are waiting for the lock and both see it’s free, only one succeeds to grab the lock</a:t>
            </a:r>
          </a:p>
          <a:p>
            <a:pPr marL="457200" lvl="1" indent="0">
              <a:spcBef>
                <a:spcPct val="25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spcBef>
                <a:spcPct val="25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Then, our milk problem is easy: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acquire(&amp;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	   buy milk;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release(&amp;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5411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261" name="Group 37"/>
          <p:cNvGrpSpPr>
            <a:grpSpLocks/>
          </p:cNvGrpSpPr>
          <p:nvPr/>
        </p:nvGrpSpPr>
        <p:grpSpPr bwMode="auto">
          <a:xfrm>
            <a:off x="1981200" y="1447800"/>
            <a:ext cx="8686800" cy="2971800"/>
            <a:chOff x="144" y="480"/>
            <a:chExt cx="5472" cy="1872"/>
          </a:xfrm>
        </p:grpSpPr>
        <p:grpSp>
          <p:nvGrpSpPr>
            <p:cNvPr id="36872" name="Group 35"/>
            <p:cNvGrpSpPr>
              <a:grpSpLocks/>
            </p:cNvGrpSpPr>
            <p:nvPr/>
          </p:nvGrpSpPr>
          <p:grpSpPr bwMode="auto">
            <a:xfrm>
              <a:off x="144" y="480"/>
              <a:ext cx="960" cy="1872"/>
              <a:chOff x="144" y="768"/>
              <a:chExt cx="960" cy="1872"/>
            </a:xfrm>
          </p:grpSpPr>
          <p:sp>
            <p:nvSpPr>
              <p:cNvPr id="36880" name="Rectangle 9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960" cy="43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b="0" dirty="0">
                    <a:latin typeface="+mn-lt"/>
                    <a:ea typeface="Gill Sans" charset="0"/>
                    <a:cs typeface="Gill Sans" charset="0"/>
                  </a:rPr>
                  <a:t>Hardware</a:t>
                </a:r>
              </a:p>
            </p:txBody>
          </p:sp>
          <p:sp>
            <p:nvSpPr>
              <p:cNvPr id="36881" name="Rectangle 7"/>
              <p:cNvSpPr>
                <a:spLocks noChangeArrowheads="1"/>
              </p:cNvSpPr>
              <p:nvPr/>
            </p:nvSpPr>
            <p:spPr bwMode="auto">
              <a:xfrm>
                <a:off x="144" y="1296"/>
                <a:ext cx="960" cy="91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b="0" dirty="0">
                    <a:latin typeface="+mn-lt"/>
                    <a:ea typeface="Gill Sans" charset="0"/>
                    <a:cs typeface="Gill Sans" charset="0"/>
                  </a:rPr>
                  <a:t>Higher-level </a:t>
                </a:r>
                <a:br>
                  <a:rPr lang="en-US" altLang="en-US" b="0" dirty="0">
                    <a:latin typeface="+mn-lt"/>
                    <a:ea typeface="Gill Sans" charset="0"/>
                    <a:cs typeface="Gill Sans" charset="0"/>
                  </a:rPr>
                </a:br>
                <a:r>
                  <a:rPr lang="en-US" altLang="en-US" b="0" dirty="0">
                    <a:latin typeface="+mn-lt"/>
                    <a:ea typeface="Gill Sans" charset="0"/>
                    <a:cs typeface="Gill Sans" charset="0"/>
                  </a:rPr>
                  <a:t>API</a:t>
                </a:r>
              </a:p>
            </p:txBody>
          </p:sp>
          <p:sp>
            <p:nvSpPr>
              <p:cNvPr id="36882" name="Rectangle 5"/>
              <p:cNvSpPr>
                <a:spLocks noChangeArrowheads="1"/>
              </p:cNvSpPr>
              <p:nvPr/>
            </p:nvSpPr>
            <p:spPr bwMode="auto">
              <a:xfrm>
                <a:off x="144" y="768"/>
                <a:ext cx="960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b="0" dirty="0">
                    <a:latin typeface="+mn-lt"/>
                    <a:ea typeface="Gill Sans" charset="0"/>
                    <a:cs typeface="Gill Sans" charset="0"/>
                  </a:rPr>
                  <a:t>Programs</a:t>
                </a:r>
              </a:p>
            </p:txBody>
          </p:sp>
        </p:grpSp>
        <p:sp>
          <p:nvSpPr>
            <p:cNvPr id="36873" name="Line 11"/>
            <p:cNvSpPr>
              <a:spLocks noChangeShapeType="1"/>
            </p:cNvSpPr>
            <p:nvPr/>
          </p:nvSpPr>
          <p:spPr bwMode="auto">
            <a:xfrm>
              <a:off x="144" y="480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36874" name="Line 12"/>
            <p:cNvSpPr>
              <a:spLocks noChangeShapeType="1"/>
            </p:cNvSpPr>
            <p:nvPr/>
          </p:nvSpPr>
          <p:spPr bwMode="auto">
            <a:xfrm>
              <a:off x="144" y="1008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36875" name="Line 13"/>
            <p:cNvSpPr>
              <a:spLocks noChangeShapeType="1"/>
            </p:cNvSpPr>
            <p:nvPr/>
          </p:nvSpPr>
          <p:spPr bwMode="auto">
            <a:xfrm>
              <a:off x="144" y="1920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36876" name="Line 14"/>
            <p:cNvSpPr>
              <a:spLocks noChangeShapeType="1"/>
            </p:cNvSpPr>
            <p:nvPr/>
          </p:nvSpPr>
          <p:spPr bwMode="auto">
            <a:xfrm>
              <a:off x="144" y="2352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36877" name="Line 15"/>
            <p:cNvSpPr>
              <a:spLocks noChangeShapeType="1"/>
            </p:cNvSpPr>
            <p:nvPr/>
          </p:nvSpPr>
          <p:spPr bwMode="auto">
            <a:xfrm>
              <a:off x="144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36878" name="Line 16"/>
            <p:cNvSpPr>
              <a:spLocks noChangeShapeType="1"/>
            </p:cNvSpPr>
            <p:nvPr/>
          </p:nvSpPr>
          <p:spPr bwMode="auto">
            <a:xfrm>
              <a:off x="1104" y="48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36879" name="Line 17"/>
            <p:cNvSpPr>
              <a:spLocks noChangeShapeType="1"/>
            </p:cNvSpPr>
            <p:nvPr/>
          </p:nvSpPr>
          <p:spPr bwMode="auto">
            <a:xfrm>
              <a:off x="5616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+mn-lt"/>
                <a:ea typeface="Gill Sans" charset="0"/>
                <a:cs typeface="Gill Sans" charset="0"/>
              </a:endParaRPr>
            </a:p>
          </p:txBody>
        </p:sp>
      </p:grp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Where are we going with synchronization?</a:t>
            </a:r>
          </a:p>
        </p:txBody>
      </p:sp>
      <p:sp>
        <p:nvSpPr>
          <p:cNvPr id="36867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295400" y="5334000"/>
            <a:ext cx="9220200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>
                <a:ea typeface="굴림" panose="020B0600000101010101" pitchFamily="34" charset="-127"/>
              </a:rPr>
              <a:t>Implement various higher-level synchronization primitives using atomic operations</a:t>
            </a:r>
          </a:p>
        </p:txBody>
      </p:sp>
      <p:sp>
        <p:nvSpPr>
          <p:cNvPr id="436234" name="Rectangle 10"/>
          <p:cNvSpPr>
            <a:spLocks noChangeArrowheads="1"/>
          </p:cNvSpPr>
          <p:nvPr/>
        </p:nvSpPr>
        <p:spPr bwMode="auto">
          <a:xfrm>
            <a:off x="3505200" y="3733800"/>
            <a:ext cx="7162800" cy="6858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Load/Store    Disable </a:t>
            </a:r>
            <a:r>
              <a:rPr lang="en-US" altLang="en-US" b="0" dirty="0" err="1">
                <a:latin typeface="+mn-lt"/>
                <a:ea typeface="Gill Sans" charset="0"/>
                <a:cs typeface="Gill Sans" charset="0"/>
              </a:rPr>
              <a:t>Ints</a:t>
            </a:r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   </a:t>
            </a:r>
            <a:r>
              <a:rPr lang="en-US" altLang="en-US" b="0" dirty="0" err="1">
                <a:latin typeface="+mn-lt"/>
                <a:ea typeface="Gill Sans" charset="0"/>
                <a:cs typeface="Gill Sans" charset="0"/>
              </a:rPr>
              <a:t>Test&amp;Set</a:t>
            </a:r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   </a:t>
            </a:r>
            <a:r>
              <a:rPr lang="en-US" altLang="en-US" b="0" dirty="0" err="1">
                <a:latin typeface="+mn-lt"/>
                <a:ea typeface="Gill Sans" charset="0"/>
                <a:cs typeface="Gill Sans" charset="0"/>
              </a:rPr>
              <a:t>Compare&amp;Swap</a:t>
            </a:r>
            <a:endParaRPr lang="en-US" altLang="en-US" b="0" dirty="0">
              <a:latin typeface="+mn-lt"/>
              <a:ea typeface="Gill Sans" charset="0"/>
              <a:cs typeface="Gill Sans" charset="0"/>
            </a:endParaRPr>
          </a:p>
        </p:txBody>
      </p:sp>
      <p:sp>
        <p:nvSpPr>
          <p:cNvPr id="436232" name="Rectangle 8"/>
          <p:cNvSpPr>
            <a:spLocks noChangeArrowheads="1"/>
          </p:cNvSpPr>
          <p:nvPr/>
        </p:nvSpPr>
        <p:spPr bwMode="auto">
          <a:xfrm>
            <a:off x="3505200" y="2286000"/>
            <a:ext cx="7162800" cy="144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Locks   Semaphores   Monitors   Send/Receive</a:t>
            </a:r>
          </a:p>
        </p:txBody>
      </p:sp>
      <p:sp>
        <p:nvSpPr>
          <p:cNvPr id="436230" name="Rectangle 6"/>
          <p:cNvSpPr>
            <a:spLocks noChangeArrowheads="1"/>
          </p:cNvSpPr>
          <p:nvPr/>
        </p:nvSpPr>
        <p:spPr bwMode="auto">
          <a:xfrm>
            <a:off x="3505200" y="1447800"/>
            <a:ext cx="7162800" cy="838200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Shared Programs</a:t>
            </a:r>
          </a:p>
        </p:txBody>
      </p:sp>
    </p:spTree>
    <p:extLst>
      <p:ext uri="{BB962C8B-B14F-4D97-AF65-F5344CB8AC3E}">
        <p14:creationId xmlns:p14="http://schemas.microsoft.com/office/powerpoint/2010/main" val="1160442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4" grpId="0" animBg="1"/>
      <p:bldP spid="436232" grpId="0" animBg="1"/>
      <p:bldP spid="4362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C70DE6C-9E22-2A9A-0918-AA3DA90BDFC9}"/>
              </a:ext>
            </a:extLst>
          </p:cNvPr>
          <p:cNvSpPr/>
          <p:nvPr/>
        </p:nvSpPr>
        <p:spPr bwMode="auto">
          <a:xfrm rot="16200000">
            <a:off x="3886200" y="-1981200"/>
            <a:ext cx="4953000" cy="108966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>
                <a:latin typeface="+mn-lt"/>
              </a:rPr>
              <a:t>PCB</a:t>
            </a:r>
            <a:endParaRPr kumimoji="0" lang="en-US" sz="3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27FDA-695D-F584-7FA1-302C4ABA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 you need is love (and a stack)</a:t>
            </a:r>
            <a:endParaRPr lang="en-US">
              <a:latin typeface="+mj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31F54F-8588-D810-B0B1-50C204A40017}"/>
              </a:ext>
            </a:extLst>
          </p:cNvPr>
          <p:cNvSpPr/>
          <p:nvPr/>
        </p:nvSpPr>
        <p:spPr bwMode="auto">
          <a:xfrm>
            <a:off x="2418522" y="1600200"/>
            <a:ext cx="2514600" cy="616226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>
                <a:latin typeface="+mn-lt"/>
              </a:rPr>
              <a:t>Code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6BCBD4-AD41-23E8-576E-A25512AF9156}"/>
              </a:ext>
            </a:extLst>
          </p:cNvPr>
          <p:cNvSpPr/>
          <p:nvPr/>
        </p:nvSpPr>
        <p:spPr bwMode="auto">
          <a:xfrm>
            <a:off x="2418522" y="2288484"/>
            <a:ext cx="2514600" cy="616226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>
                <a:latin typeface="+mn-lt"/>
              </a:rPr>
              <a:t>Data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6F0188-2FA6-E4B0-3334-720FD2534DF6}"/>
              </a:ext>
            </a:extLst>
          </p:cNvPr>
          <p:cNvSpPr/>
          <p:nvPr/>
        </p:nvSpPr>
        <p:spPr bwMode="auto">
          <a:xfrm>
            <a:off x="2418522" y="3223586"/>
            <a:ext cx="2514600" cy="1051903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>
                <a:latin typeface="+mn-lt"/>
              </a:rPr>
              <a:t>File Descriptor Table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7ACDCD-1E4E-1E5A-97BB-760061D451FA}"/>
              </a:ext>
            </a:extLst>
          </p:cNvPr>
          <p:cNvSpPr/>
          <p:nvPr/>
        </p:nvSpPr>
        <p:spPr bwMode="auto">
          <a:xfrm>
            <a:off x="5638800" y="1277178"/>
            <a:ext cx="2667000" cy="4191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u="sng">
                <a:latin typeface="+mn-lt"/>
              </a:rPr>
              <a:t>TCB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u="sng">
                <a:latin typeface="+mn-lt"/>
              </a:rPr>
              <a:t>Thread 1 </a:t>
            </a:r>
            <a:endParaRPr kumimoji="0" lang="en-U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609350-9DCF-0F5B-74C3-0AAF7E31CDAE}"/>
              </a:ext>
            </a:extLst>
          </p:cNvPr>
          <p:cNvSpPr/>
          <p:nvPr/>
        </p:nvSpPr>
        <p:spPr bwMode="auto">
          <a:xfrm>
            <a:off x="5867400" y="2269424"/>
            <a:ext cx="2209800" cy="832403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>
                <a:latin typeface="+mn-lt"/>
              </a:rPr>
              <a:t>Saved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>
                <a:latin typeface="+mn-lt"/>
              </a:rPr>
              <a:t>Registers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4D64B5-85B3-B938-CEB1-B20B1F4CDA5F}"/>
              </a:ext>
            </a:extLst>
          </p:cNvPr>
          <p:cNvSpPr/>
          <p:nvPr/>
        </p:nvSpPr>
        <p:spPr bwMode="auto">
          <a:xfrm>
            <a:off x="2418522" y="4431189"/>
            <a:ext cx="2514600" cy="1036989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>
                <a:latin typeface="+mn-lt"/>
              </a:rPr>
              <a:t>Heap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18E066-ACC0-4390-4AF7-923FC321C94B}"/>
              </a:ext>
            </a:extLst>
          </p:cNvPr>
          <p:cNvSpPr/>
          <p:nvPr/>
        </p:nvSpPr>
        <p:spPr bwMode="auto">
          <a:xfrm>
            <a:off x="5893904" y="3264983"/>
            <a:ext cx="2209800" cy="832403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>
                <a:latin typeface="+mn-lt"/>
              </a:rPr>
              <a:t>Stack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2BF4C8-10C1-4C11-2154-6743EB1436EC}"/>
              </a:ext>
            </a:extLst>
          </p:cNvPr>
          <p:cNvSpPr/>
          <p:nvPr/>
        </p:nvSpPr>
        <p:spPr bwMode="auto">
          <a:xfrm>
            <a:off x="5893904" y="4297839"/>
            <a:ext cx="2209800" cy="832403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Metadata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30892E-1D53-85C7-FB71-4FABA0177311}"/>
              </a:ext>
            </a:extLst>
          </p:cNvPr>
          <p:cNvSpPr/>
          <p:nvPr/>
        </p:nvSpPr>
        <p:spPr bwMode="auto">
          <a:xfrm>
            <a:off x="8610601" y="1244048"/>
            <a:ext cx="2667000" cy="4191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u="sng">
                <a:latin typeface="+mn-lt"/>
              </a:rPr>
              <a:t>TCB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u="sng">
                <a:latin typeface="+mn-lt"/>
              </a:rPr>
              <a:t>Thread 2 </a:t>
            </a:r>
            <a:endParaRPr kumimoji="0" lang="en-U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D81C7DA-858C-BCAE-3361-E1F930F79A84}"/>
              </a:ext>
            </a:extLst>
          </p:cNvPr>
          <p:cNvSpPr/>
          <p:nvPr/>
        </p:nvSpPr>
        <p:spPr bwMode="auto">
          <a:xfrm>
            <a:off x="8839201" y="2236294"/>
            <a:ext cx="2209800" cy="832403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>
                <a:latin typeface="+mn-lt"/>
              </a:rPr>
              <a:t>Saved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>
                <a:latin typeface="+mn-lt"/>
              </a:rPr>
              <a:t>Registers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CE529CE-7685-2A1A-CE41-CE56F39A462D}"/>
              </a:ext>
            </a:extLst>
          </p:cNvPr>
          <p:cNvSpPr/>
          <p:nvPr/>
        </p:nvSpPr>
        <p:spPr bwMode="auto">
          <a:xfrm>
            <a:off x="8865705" y="3231853"/>
            <a:ext cx="2209800" cy="832403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>
                <a:latin typeface="+mn-lt"/>
              </a:rPr>
              <a:t>Stack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B8B1227-ECB7-C7BC-C9CD-7A777BB31E1B}"/>
              </a:ext>
            </a:extLst>
          </p:cNvPr>
          <p:cNvSpPr/>
          <p:nvPr/>
        </p:nvSpPr>
        <p:spPr bwMode="auto">
          <a:xfrm>
            <a:off x="8865705" y="4264709"/>
            <a:ext cx="2209800" cy="832403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Metadata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9029566"/>
      </p:ext>
    </p:extLst>
  </p:cSld>
  <p:clrMapOvr>
    <a:masterClrMapping/>
  </p:clrMapOvr>
  <p:transition advTm="559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" grpId="0" animBg="1"/>
      <p:bldP spid="9" grpId="0" animBg="1"/>
      <p:bldP spid="16" grpId="0" animBg="1"/>
      <p:bldP spid="4" grpId="0" animBg="1"/>
      <p:bldP spid="7" grpId="0" animBg="1"/>
      <p:bldP spid="10" grpId="0" animBg="1"/>
      <p:bldP spid="12" grpId="0" animBg="1"/>
      <p:bldP spid="14" grpId="0" animBg="1"/>
      <p:bldP spid="17" grpId="0" animBg="1"/>
      <p:bldP spid="20" grpId="0" animBg="1"/>
      <p:bldP spid="22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D241-AC5D-D986-2EB6-763DA06E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Threads in Linux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95E92B-99B2-A9E2-3FCE-27E1AC35A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53698"/>
            <a:ext cx="112268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Everything is a thread (</a:t>
            </a:r>
            <a:r>
              <a:rPr lang="en-US" err="1">
                <a:latin typeface="Courier"/>
              </a:rPr>
              <a:t>task_struct</a:t>
            </a:r>
            <a:r>
              <a:rPr lang="en-US"/>
              <a:t>)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Scheduler only schedules </a:t>
            </a:r>
            <a:r>
              <a:rPr lang="en-US" err="1">
                <a:latin typeface="Courier"/>
              </a:rPr>
              <a:t>task_struct</a:t>
            </a:r>
            <a:r>
              <a:rPr lang="en-US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D2835-6F94-F222-D8E7-2A38AAFA2D9F}"/>
              </a:ext>
            </a:extLst>
          </p:cNvPr>
          <p:cNvSpPr txBox="1"/>
          <p:nvPr/>
        </p:nvSpPr>
        <p:spPr>
          <a:xfrm>
            <a:off x="2057400" y="5528101"/>
            <a:ext cx="89158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chemeClr val="accent1"/>
                </a:solidFill>
                <a:latin typeface="+mn-lt"/>
              </a:rPr>
              <a:t>Processes are better viewed as the containers in which threads execute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830DE8-CD61-C86B-7ED6-46BA1CB6E494}"/>
              </a:ext>
            </a:extLst>
          </p:cNvPr>
          <p:cNvSpPr/>
          <p:nvPr/>
        </p:nvSpPr>
        <p:spPr bwMode="auto">
          <a:xfrm>
            <a:off x="457201" y="3048000"/>
            <a:ext cx="5328546" cy="12954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To fork a process: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Invoke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clone(…)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9A3C27-0909-B121-F738-32A086AD5806}"/>
              </a:ext>
            </a:extLst>
          </p:cNvPr>
          <p:cNvSpPr/>
          <p:nvPr/>
        </p:nvSpPr>
        <p:spPr bwMode="auto">
          <a:xfrm>
            <a:off x="6406254" y="3048000"/>
            <a:ext cx="5252346" cy="12954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To </a:t>
            </a:r>
            <a:r>
              <a:rPr lang="en-US">
                <a:latin typeface="+mn-lt"/>
              </a:rPr>
              <a:t>create a thread</a:t>
            </a: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Invoke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clone(</a:t>
            </a:r>
            <a:r>
              <a:rPr lang="en-US" sz="1800" b="0" i="0" u="none" strike="noStrike" baseline="0">
                <a:latin typeface="Courier"/>
              </a:rPr>
              <a:t>CLONE_VM | CLONE_FS | CLONE_FILES | CLONE_SIGHAND, 0</a:t>
            </a: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)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A1A85016-5C40-BC5C-A288-5D16A524E2D4}"/>
              </a:ext>
            </a:extLst>
          </p:cNvPr>
          <p:cNvSpPr txBox="1">
            <a:spLocks/>
          </p:cNvSpPr>
          <p:nvPr/>
        </p:nvSpPr>
        <p:spPr bwMode="auto">
          <a:xfrm>
            <a:off x="1219200" y="4710752"/>
            <a:ext cx="10591800" cy="4989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1800" kern="0"/>
              <a:t>CLONE_VM: Share address space. CLONE_FS: share file system. CLONE_FILES: share open files. CLONE_SIGHAND: share handlers with parents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8148372"/>
      </p:ext>
    </p:extLst>
  </p:cSld>
  <p:clrMapOvr>
    <a:masterClrMapping/>
  </p:clrMapOvr>
  <p:transition advTm="1481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7FDA-695D-F584-7FA1-302C4ABA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/>
              <a:t>OS Library API for Threads (</a:t>
            </a:r>
            <a:r>
              <a:rPr lang="en-US" dirty="0" err="1"/>
              <a:t>pThreads</a:t>
            </a:r>
            <a:r>
              <a:rPr lang="en-US" dirty="0"/>
              <a:t>)</a:t>
            </a:r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F5E47-0701-372A-EED8-F84FAB7457B2}"/>
              </a:ext>
            </a:extLst>
          </p:cNvPr>
          <p:cNvSpPr txBox="1"/>
          <p:nvPr/>
        </p:nvSpPr>
        <p:spPr>
          <a:xfrm>
            <a:off x="0" y="1143000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Courier"/>
              </a:rPr>
              <a:t>int </a:t>
            </a:r>
            <a:r>
              <a:rPr lang="en-US" sz="2400" b="0" dirty="0" err="1">
                <a:latin typeface="Courier"/>
              </a:rPr>
              <a:t>pthread_create</a:t>
            </a:r>
            <a:r>
              <a:rPr lang="en-US" sz="2400" b="0" dirty="0">
                <a:latin typeface="Courier"/>
              </a:rPr>
              <a:t>(</a:t>
            </a:r>
            <a:r>
              <a:rPr lang="en-US" sz="2400" b="0" dirty="0" err="1">
                <a:latin typeface="Courier"/>
              </a:rPr>
              <a:t>pthread_t</a:t>
            </a:r>
            <a:r>
              <a:rPr lang="en-US" sz="2400" b="0" dirty="0">
                <a:latin typeface="Courier"/>
              </a:rPr>
              <a:t> *thread, … </a:t>
            </a:r>
            <a:br>
              <a:rPr lang="en-US" sz="2400" b="0" dirty="0">
                <a:latin typeface="Courier"/>
              </a:rPr>
            </a:br>
            <a:r>
              <a:rPr lang="en-US" sz="2400" b="0" dirty="0">
                <a:latin typeface="Courier"/>
              </a:rPr>
              <a:t>                   void *(*</a:t>
            </a:r>
            <a:r>
              <a:rPr lang="en-US" sz="2400" b="0" dirty="0" err="1">
                <a:latin typeface="Courier"/>
              </a:rPr>
              <a:t>start_routine</a:t>
            </a:r>
            <a:r>
              <a:rPr lang="en-US" sz="2400" b="0" dirty="0">
                <a:latin typeface="Courier"/>
              </a:rPr>
              <a:t>)(void*),  void *</a:t>
            </a:r>
            <a:r>
              <a:rPr lang="en-US" sz="2400" b="0" dirty="0" err="1">
                <a:latin typeface="Courier"/>
              </a:rPr>
              <a:t>arg</a:t>
            </a:r>
            <a:r>
              <a:rPr lang="en-US" sz="2400" b="0" dirty="0">
                <a:latin typeface="Courier"/>
              </a:rPr>
              <a:t>);</a:t>
            </a:r>
          </a:p>
          <a:p>
            <a:pPr algn="ctr"/>
            <a:r>
              <a:rPr lang="en-US" sz="2400" b="0" dirty="0">
                <a:latin typeface="+mn-lt"/>
              </a:rPr>
              <a:t>Thread created and runs </a:t>
            </a:r>
            <a:r>
              <a:rPr lang="en-US" sz="2400" b="0" dirty="0" err="1">
                <a:latin typeface="Courier"/>
              </a:rPr>
              <a:t>start_routine</a:t>
            </a:r>
            <a:endParaRPr lang="en-US" sz="2400" b="0" dirty="0">
              <a:latin typeface="+mn-lt"/>
            </a:endParaRP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r>
              <a:rPr lang="en-US" sz="2400" b="0" dirty="0">
                <a:latin typeface="Courier"/>
              </a:rPr>
              <a:t>void </a:t>
            </a:r>
            <a:r>
              <a:rPr lang="en-US" sz="2400" b="0" dirty="0" err="1">
                <a:latin typeface="Courier"/>
              </a:rPr>
              <a:t>pthread_exit</a:t>
            </a:r>
            <a:r>
              <a:rPr lang="en-US" sz="2400" b="0" dirty="0">
                <a:latin typeface="Courier"/>
              </a:rPr>
              <a:t>(void *</a:t>
            </a:r>
            <a:r>
              <a:rPr lang="en-US" sz="2400" b="0" dirty="0" err="1">
                <a:latin typeface="Courier"/>
              </a:rPr>
              <a:t>value_ptr</a:t>
            </a:r>
            <a:r>
              <a:rPr lang="en-US" sz="2400" b="0" dirty="0">
                <a:latin typeface="Courier"/>
              </a:rPr>
              <a:t>); </a:t>
            </a:r>
          </a:p>
          <a:p>
            <a:pPr algn="ctr"/>
            <a:r>
              <a:rPr lang="en-US" sz="2400" b="0" dirty="0">
                <a:latin typeface="+mn-lt"/>
              </a:rPr>
              <a:t>Terminates thread and makes </a:t>
            </a:r>
            <a:r>
              <a:rPr lang="en-US" sz="2400" b="0" dirty="0" err="1">
                <a:latin typeface="+mn-lt"/>
              </a:rPr>
              <a:t>value_ptr</a:t>
            </a:r>
            <a:r>
              <a:rPr lang="en-US" sz="2400" b="0" dirty="0">
                <a:latin typeface="+mn-lt"/>
              </a:rPr>
              <a:t> available to any successful join</a:t>
            </a: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r>
              <a:rPr lang="en-US" sz="2400" b="0" dirty="0">
                <a:latin typeface="Courier"/>
              </a:rPr>
              <a:t>int </a:t>
            </a:r>
            <a:r>
              <a:rPr lang="en-US" sz="2400" b="0" dirty="0" err="1">
                <a:latin typeface="Courier"/>
              </a:rPr>
              <a:t>pthread_yield</a:t>
            </a:r>
            <a:r>
              <a:rPr lang="en-US" sz="2400" b="0" dirty="0">
                <a:latin typeface="Courier"/>
              </a:rPr>
              <a:t>(); </a:t>
            </a:r>
          </a:p>
          <a:p>
            <a:pPr algn="ctr"/>
            <a:r>
              <a:rPr lang="en-US" sz="2400" b="0" dirty="0">
                <a:latin typeface="+mn-lt"/>
              </a:rPr>
              <a:t>Causes thread to yield the CPU to other threads </a:t>
            </a: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r>
              <a:rPr lang="en-US" sz="2400" b="0" dirty="0">
                <a:latin typeface="Courier"/>
              </a:rPr>
              <a:t>int </a:t>
            </a:r>
            <a:r>
              <a:rPr lang="en-US" sz="2400" b="0" dirty="0" err="1">
                <a:latin typeface="Courier"/>
              </a:rPr>
              <a:t>pthread_join</a:t>
            </a:r>
            <a:r>
              <a:rPr lang="en-US" sz="2400" b="0" dirty="0">
                <a:latin typeface="Courier"/>
              </a:rPr>
              <a:t>(</a:t>
            </a:r>
            <a:r>
              <a:rPr lang="en-US" sz="2400" b="0" dirty="0" err="1">
                <a:latin typeface="Courier"/>
              </a:rPr>
              <a:t>pthread_t</a:t>
            </a:r>
            <a:r>
              <a:rPr lang="en-US" sz="2400" b="0" dirty="0">
                <a:latin typeface="Courier"/>
              </a:rPr>
              <a:t> thread, void **</a:t>
            </a:r>
            <a:r>
              <a:rPr lang="en-US" sz="2400" b="0" dirty="0" err="1">
                <a:latin typeface="Courier"/>
              </a:rPr>
              <a:t>value_ptr</a:t>
            </a:r>
            <a:r>
              <a:rPr lang="en-US" sz="2400" b="0" dirty="0">
                <a:latin typeface="Courier"/>
              </a:rPr>
              <a:t>); </a:t>
            </a:r>
          </a:p>
          <a:p>
            <a:pPr algn="ctr"/>
            <a:r>
              <a:rPr lang="en-US" sz="2400" b="0" dirty="0">
                <a:latin typeface="+mn-lt"/>
              </a:rPr>
              <a:t>Suspends execution of calling thread until target thread terminates.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0643258"/>
      </p:ext>
    </p:extLst>
  </p:cSld>
  <p:clrMapOvr>
    <a:masterClrMapping/>
  </p:clrMapOvr>
  <p:transition advTm="25394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135.6|105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3|31.1|21.6|37.1|2.1|9.4|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8.1|12.6|3.2|8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3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11.3|17.9|21.6|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11.6|7.4|1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9.6|2.9|3.2|6.5|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0.3|17|8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1.8|1.7|4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35.2|33.2|38.1|12.3"/>
</p:tagLst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Class">
      <a:majorFont>
        <a:latin typeface="OpenDyslexic3"/>
        <a:ea typeface=""/>
        <a:cs typeface=""/>
      </a:majorFont>
      <a:minorFont>
        <a:latin typeface="OpenDyslexic 3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60</Pages>
  <Words>4309</Words>
  <Application>Microsoft Office PowerPoint</Application>
  <PresentationFormat>Widescreen</PresentationFormat>
  <Paragraphs>725</Paragraphs>
  <Slides>63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3" baseType="lpstr">
      <vt:lpstr>Cambria Math</vt:lpstr>
      <vt:lpstr>Comic Sans MS</vt:lpstr>
      <vt:lpstr>Consolas</vt:lpstr>
      <vt:lpstr>Courier</vt:lpstr>
      <vt:lpstr>Courier New</vt:lpstr>
      <vt:lpstr>Gill Sans</vt:lpstr>
      <vt:lpstr>Gill Sans Light</vt:lpstr>
      <vt:lpstr>OpenDyslexic 3</vt:lpstr>
      <vt:lpstr>OpenDyslexic3</vt:lpstr>
      <vt:lpstr>Office</vt:lpstr>
      <vt:lpstr>CS162 Operating Systems and Systems Programming Lecture 6  Concurrency  </vt:lpstr>
      <vt:lpstr>Goals for Today</vt:lpstr>
      <vt:lpstr>What is a thread?</vt:lpstr>
      <vt:lpstr>What is a thread?</vt:lpstr>
      <vt:lpstr>Recall: Thread ≠ Process</vt:lpstr>
      <vt:lpstr>All you need is love (and a stack)</vt:lpstr>
      <vt:lpstr>All you need is love (and a stack)</vt:lpstr>
      <vt:lpstr>Recall: Threads in Linux</vt:lpstr>
      <vt:lpstr>OS Library API for Threads (pThreads)</vt:lpstr>
      <vt:lpstr>Pthread Example</vt:lpstr>
      <vt:lpstr>Fork-Join Pattern</vt:lpstr>
      <vt:lpstr>Revisit the Server Protocol </vt:lpstr>
      <vt:lpstr>Multiprocess Multithreaded server!</vt:lpstr>
      <vt:lpstr>Reviewing the pthread_create(…)</vt:lpstr>
      <vt:lpstr>With great power comes great concurrency </vt:lpstr>
      <vt:lpstr>With great power comes great concurrency </vt:lpstr>
      <vt:lpstr>With great power comes great concurrency </vt:lpstr>
      <vt:lpstr>Multiprocessing vs Multiprogramming</vt:lpstr>
      <vt:lpstr>Multiprocessing vs Multiprogramming</vt:lpstr>
      <vt:lpstr>ATM Bank Server</vt:lpstr>
      <vt:lpstr>ATM bank server example</vt:lpstr>
      <vt:lpstr>Event Driven Version of ATM server</vt:lpstr>
      <vt:lpstr>Can Threads Make This Easier?</vt:lpstr>
      <vt:lpstr>Can Threads Make This Easier?</vt:lpstr>
      <vt:lpstr>Remember the Race Condition …</vt:lpstr>
      <vt:lpstr>Many Possible Executions</vt:lpstr>
      <vt:lpstr>Problem is at the Lowest Level</vt:lpstr>
      <vt:lpstr>Atomic Operations</vt:lpstr>
      <vt:lpstr>Atomic Operations</vt:lpstr>
      <vt:lpstr>Another Concurrent Program Example</vt:lpstr>
      <vt:lpstr>Definitions</vt:lpstr>
      <vt:lpstr>Locks</vt:lpstr>
      <vt:lpstr>Locks in PThreads</vt:lpstr>
      <vt:lpstr>How would you fix the ATM problem?</vt:lpstr>
      <vt:lpstr>Fix banking problem with Locks!</vt:lpstr>
      <vt:lpstr>Fix banking problem with Locks!</vt:lpstr>
      <vt:lpstr>Correctness Requirements</vt:lpstr>
      <vt:lpstr>Therac-25</vt:lpstr>
      <vt:lpstr>The Importance of Milk</vt:lpstr>
      <vt:lpstr>The Importance of Milk</vt:lpstr>
      <vt:lpstr>Motivating Example: “Too Much Milk”</vt:lpstr>
      <vt:lpstr>Solve with a lock?</vt:lpstr>
      <vt:lpstr>Too Much Milk: Correctness Properties</vt:lpstr>
      <vt:lpstr>Too Much Milk: Correctness Properties</vt:lpstr>
      <vt:lpstr>Too Much Milk: Solution #1</vt:lpstr>
      <vt:lpstr>Too Much Milk: Solution #1</vt:lpstr>
      <vt:lpstr>Too Much Milk: Solution #1</vt:lpstr>
      <vt:lpstr>Too Much Milk: Solution #1½ </vt:lpstr>
      <vt:lpstr>Too Much Milk Solution #2</vt:lpstr>
      <vt:lpstr>Too Much Milk Solution #2</vt:lpstr>
      <vt:lpstr>Too Much Milk Solution #2: problem!</vt:lpstr>
      <vt:lpstr>Too Much Milk Solution #3</vt:lpstr>
      <vt:lpstr>Too Much Milk Solution #3</vt:lpstr>
      <vt:lpstr>Case 1</vt:lpstr>
      <vt:lpstr>Case 1</vt:lpstr>
      <vt:lpstr>Case 1</vt:lpstr>
      <vt:lpstr>Case 2</vt:lpstr>
      <vt:lpstr>Case 2</vt:lpstr>
      <vt:lpstr>Case 2</vt:lpstr>
      <vt:lpstr>This Generalizes to n Threads…</vt:lpstr>
      <vt:lpstr>Solution #3 discussion</vt:lpstr>
      <vt:lpstr>Too Much Milk: Solution #4?</vt:lpstr>
      <vt:lpstr>Where are we going with synchronization?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2023-09-13T05:29:11Z</dcterms:created>
  <dcterms:modified xsi:type="dcterms:W3CDTF">2023-09-13T05:29:20Z</dcterms:modified>
</cp:coreProperties>
</file>