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handoutMasterIdLst>
    <p:handoutMasterId r:id="rId75"/>
  </p:handoutMasterIdLst>
  <p:sldIdLst>
    <p:sldId id="417" r:id="rId2"/>
    <p:sldId id="411" r:id="rId3"/>
    <p:sldId id="415" r:id="rId4"/>
    <p:sldId id="412" r:id="rId5"/>
    <p:sldId id="413" r:id="rId6"/>
    <p:sldId id="416" r:id="rId7"/>
    <p:sldId id="264" r:id="rId8"/>
    <p:sldId id="309" r:id="rId9"/>
    <p:sldId id="404" r:id="rId10"/>
    <p:sldId id="319" r:id="rId11"/>
    <p:sldId id="322" r:id="rId12"/>
    <p:sldId id="410" r:id="rId13"/>
    <p:sldId id="405" r:id="rId14"/>
    <p:sldId id="406" r:id="rId15"/>
    <p:sldId id="407" r:id="rId16"/>
    <p:sldId id="408" r:id="rId17"/>
    <p:sldId id="409" r:id="rId18"/>
    <p:sldId id="328" r:id="rId19"/>
    <p:sldId id="329" r:id="rId20"/>
    <p:sldId id="339" r:id="rId21"/>
    <p:sldId id="341" r:id="rId22"/>
    <p:sldId id="343" r:id="rId23"/>
    <p:sldId id="344" r:id="rId24"/>
    <p:sldId id="345" r:id="rId25"/>
    <p:sldId id="346" r:id="rId26"/>
    <p:sldId id="347" r:id="rId27"/>
    <p:sldId id="349" r:id="rId28"/>
    <p:sldId id="350" r:id="rId29"/>
    <p:sldId id="355" r:id="rId30"/>
    <p:sldId id="358" r:id="rId31"/>
    <p:sldId id="359" r:id="rId32"/>
    <p:sldId id="360" r:id="rId33"/>
    <p:sldId id="361" r:id="rId34"/>
    <p:sldId id="362" r:id="rId35"/>
    <p:sldId id="364" r:id="rId36"/>
    <p:sldId id="365" r:id="rId37"/>
    <p:sldId id="368" r:id="rId38"/>
    <p:sldId id="367" r:id="rId39"/>
    <p:sldId id="369" r:id="rId40"/>
    <p:sldId id="370"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386" r:id="rId56"/>
    <p:sldId id="387" r:id="rId57"/>
    <p:sldId id="388" r:id="rId58"/>
    <p:sldId id="389" r:id="rId59"/>
    <p:sldId id="390" r:id="rId60"/>
    <p:sldId id="391" r:id="rId61"/>
    <p:sldId id="392" r:id="rId62"/>
    <p:sldId id="393" r:id="rId63"/>
    <p:sldId id="395" r:id="rId64"/>
    <p:sldId id="396" r:id="rId65"/>
    <p:sldId id="397" r:id="rId66"/>
    <p:sldId id="398" r:id="rId67"/>
    <p:sldId id="394" r:id="rId68"/>
    <p:sldId id="399" r:id="rId69"/>
    <p:sldId id="400" r:id="rId70"/>
    <p:sldId id="401" r:id="rId71"/>
    <p:sldId id="402" r:id="rId72"/>
    <p:sldId id="403" r:id="rId7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9">
          <p15:clr>
            <a:srgbClr val="A4A3A4"/>
          </p15:clr>
        </p15:guide>
        <p15:guide id="2" pos="2902">
          <p15:clr>
            <a:srgbClr val="A4A3A4"/>
          </p15:clr>
        </p15:guide>
      </p15:sldGuideLst>
    </p:ext>
    <p:ext uri="{2D200454-40CA-4A62-9FC3-DE9A4176ACB9}">
      <p15:notesGuideLst xmlns:p15="http://schemas.microsoft.com/office/powerpoint/2012/main">
        <p15:guide id="1" orient="horz" pos="2932">
          <p15:clr>
            <a:srgbClr val="A4A3A4"/>
          </p15:clr>
        </p15:guide>
        <p15:guide id="2" pos="217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B4E3"/>
    <a:srgbClr val="005DA2"/>
    <a:srgbClr val="73D4B9"/>
    <a:srgbClr val="DBEEF4"/>
    <a:srgbClr val="DBEEE1"/>
    <a:srgbClr val="3992DB"/>
    <a:srgbClr val="009999"/>
    <a:srgbClr val="75CFE5"/>
    <a:srgbClr val="BAE2E9"/>
    <a:srgbClr val="B7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p:cViewPr varScale="1">
        <p:scale>
          <a:sx n="128" d="100"/>
          <a:sy n="128" d="100"/>
        </p:scale>
        <p:origin x="75" y="326"/>
      </p:cViewPr>
      <p:guideLst>
        <p:guide orient="horz" pos="1649"/>
        <p:guide pos="290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932"/>
        <p:guide pos="2176"/>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3-01T18:27:28.576" idx="1">
    <p:pos x="10" y="10"/>
    <p:text/>
  </p:cm>
  <p:cm authorId="0" dt="2018-03-01T18:30:48.430" idx="2">
    <p:pos x="146" y="146"/>
    <p:text>结构化程序设计思想采用了模块分解与功能抽象和自顶向下、分而治之的方法，从而有效地将一个较复杂的程序系统设计任务分解成许多易于控制和处理的子程序，便于开发和维护。因此，结构化程序设计方法迅速走红，并在整个20世纪70年代的软件开发中占绝对统治地位。</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pPr/>
              <a:t>2023/2/28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pPr/>
              <a:t>2023/2/28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a:ln/>
        </p:spPr>
      </p:sp>
      <p:sp>
        <p:nvSpPr>
          <p:cNvPr id="947203" name="备注占位符 2"/>
          <p:cNvSpPr>
            <a:spLocks noGrp="1"/>
          </p:cNvSpPr>
          <p:nvPr>
            <p:ph type="body" idx="1"/>
          </p:nvPr>
        </p:nvSpPr>
        <p:spPr/>
        <p:txBody>
          <a:bodyPr/>
          <a:lstStyle/>
          <a:p>
            <a:pPr defTabSz="1217613">
              <a:spcBef>
                <a:spcPct val="0"/>
              </a:spcBef>
            </a:pPr>
            <a:endParaRPr lang="zh-CN" altLang="en-US" dirty="0"/>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815CD8F7-F5A7-4D10-9D0D-642CC0C89D7C}" type="slidenum">
              <a:rPr lang="zh-CN" altLang="en-US" sz="1200">
                <a:latin typeface="Calibri" pitchFamily="34" charset="0"/>
                <a:ea typeface="微软雅黑" pitchFamily="34" charset="-122"/>
              </a:rPr>
              <a:pPr algn="r" eaLnBrk="1" hangingPunct="1"/>
              <a:t>1</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356418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a:ln/>
        </p:spPr>
      </p:sp>
      <p:sp>
        <p:nvSpPr>
          <p:cNvPr id="963587" name="备注占位符 2"/>
          <p:cNvSpPr>
            <a:spLocks noGrp="1"/>
          </p:cNvSpPr>
          <p:nvPr>
            <p:ph type="body" idx="1"/>
          </p:nvPr>
        </p:nvSpPr>
        <p:spPr/>
        <p:txBody>
          <a:bodyPr/>
          <a:lstStyle/>
          <a:p>
            <a:pPr defTabSz="1217613">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3AE66103-43F0-4BA5-B613-9DD780ABEEC1}" type="slidenum">
              <a:rPr lang="zh-CN" altLang="en-US" sz="1200">
                <a:latin typeface="Calibri" pitchFamily="34" charset="0"/>
                <a:ea typeface="微软雅黑" pitchFamily="34" charset="-122"/>
              </a:rPr>
              <a:pPr algn="r" eaLnBrk="1" hangingPunct="1"/>
              <a:t>2</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1392815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a:ln/>
        </p:spPr>
      </p:sp>
      <p:sp>
        <p:nvSpPr>
          <p:cNvPr id="963587" name="备注占位符 2"/>
          <p:cNvSpPr>
            <a:spLocks noGrp="1"/>
          </p:cNvSpPr>
          <p:nvPr>
            <p:ph type="body" idx="1"/>
          </p:nvPr>
        </p:nvSpPr>
        <p:spPr/>
        <p:txBody>
          <a:bodyPr/>
          <a:lstStyle/>
          <a:p>
            <a:pPr defTabSz="1217613">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3AE66103-43F0-4BA5-B613-9DD780ABEEC1}" type="slidenum">
              <a:rPr lang="zh-CN" altLang="en-US" sz="1200">
                <a:latin typeface="Calibri" pitchFamily="34" charset="0"/>
                <a:ea typeface="微软雅黑" pitchFamily="34" charset="-122"/>
              </a:rPr>
              <a:pPr algn="r" eaLnBrk="1" hangingPunct="1"/>
              <a:t>3</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250488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a:ln/>
        </p:spPr>
      </p:sp>
      <p:sp>
        <p:nvSpPr>
          <p:cNvPr id="963587" name="备注占位符 2"/>
          <p:cNvSpPr>
            <a:spLocks noGrp="1"/>
          </p:cNvSpPr>
          <p:nvPr>
            <p:ph type="body" idx="1"/>
          </p:nvPr>
        </p:nvSpPr>
        <p:spPr/>
        <p:txBody>
          <a:bodyPr/>
          <a:lstStyle/>
          <a:p>
            <a:pPr defTabSz="1217613">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3AE66103-43F0-4BA5-B613-9DD780ABEEC1}" type="slidenum">
              <a:rPr lang="zh-CN" altLang="en-US" sz="1200">
                <a:latin typeface="Calibri" pitchFamily="34" charset="0"/>
                <a:ea typeface="微软雅黑" pitchFamily="34" charset="-122"/>
              </a:rPr>
              <a:pPr algn="r" eaLnBrk="1" hangingPunct="1"/>
              <a:t>4</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23962304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49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a:ln/>
        </p:spPr>
      </p:sp>
      <p:sp>
        <p:nvSpPr>
          <p:cNvPr id="963587" name="备注占位符 2"/>
          <p:cNvSpPr>
            <a:spLocks noGrp="1"/>
          </p:cNvSpPr>
          <p:nvPr>
            <p:ph type="body" idx="1"/>
          </p:nvPr>
        </p:nvSpPr>
        <p:spPr/>
        <p:txBody>
          <a:bodyPr/>
          <a:lstStyle/>
          <a:p>
            <a:pPr defTabSz="1217613">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3AE66103-43F0-4BA5-B613-9DD780ABEEC1}" type="slidenum">
              <a:rPr lang="zh-CN" altLang="en-US" sz="1200">
                <a:latin typeface="Calibri" pitchFamily="34" charset="0"/>
                <a:ea typeface="微软雅黑" pitchFamily="34" charset="-122"/>
              </a:rPr>
              <a:pPr algn="r" eaLnBrk="1" hangingPunct="1"/>
              <a:t>5</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755906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56</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57</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58</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59</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幻灯片图像占位符 1"/>
          <p:cNvSpPr>
            <a:spLocks noGrp="1" noRot="1" noChangeAspect="1" noTextEdit="1"/>
          </p:cNvSpPr>
          <p:nvPr>
            <p:ph type="sldImg"/>
          </p:nvPr>
        </p:nvSpPr>
        <p:spPr>
          <a:ln/>
        </p:spPr>
      </p:sp>
      <p:sp>
        <p:nvSpPr>
          <p:cNvPr id="963587" name="备注占位符 2"/>
          <p:cNvSpPr>
            <a:spLocks noGrp="1"/>
          </p:cNvSpPr>
          <p:nvPr>
            <p:ph type="body" idx="1"/>
          </p:nvPr>
        </p:nvSpPr>
        <p:spPr/>
        <p:txBody>
          <a:bodyPr/>
          <a:lstStyle/>
          <a:p>
            <a:pPr defTabSz="1217613">
              <a:spcBef>
                <a:spcPct val="0"/>
              </a:spcBef>
            </a:pPr>
            <a:endParaRPr lang="zh-CN" altLang="en-US"/>
          </a:p>
        </p:txBody>
      </p:sp>
      <p:sp>
        <p:nvSpPr>
          <p:cNvPr id="96358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3AE66103-43F0-4BA5-B613-9DD780ABEEC1}" type="slidenum">
              <a:rPr lang="zh-CN" altLang="en-US" sz="1200">
                <a:latin typeface="Calibri" pitchFamily="34" charset="0"/>
                <a:ea typeface="微软雅黑" pitchFamily="34" charset="-122"/>
              </a:rPr>
              <a:pPr algn="r" eaLnBrk="1" hangingPunct="1"/>
              <a:t>6</a:t>
            </a:fld>
            <a:endParaRPr lang="en-US" altLang="zh-CN" sz="1200">
              <a:latin typeface="Calibri" pitchFamily="34" charset="0"/>
              <a:ea typeface="微软雅黑" pitchFamily="34" charset="-122"/>
            </a:endParaRPr>
          </a:p>
        </p:txBody>
      </p:sp>
    </p:spTree>
    <p:extLst>
      <p:ext uri="{BB962C8B-B14F-4D97-AF65-F5344CB8AC3E}">
        <p14:creationId xmlns:p14="http://schemas.microsoft.com/office/powerpoint/2010/main" val="32123878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61</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62</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63</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64</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65</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66</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67</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68</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69</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71</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72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2023/2/28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2023/2/28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aike.baidu.com/view/324458.ht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baike.baidu.com/view/14867.ht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baike.baidu.com/view/209634.htm"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s.wustl.edu/~schmidt/C++/"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hyperlink" Target="http://www.hal9k.com/cug/" TargetMode="External"/><Relationship Id="rId5" Type="http://schemas.openxmlformats.org/officeDocument/2006/relationships/hyperlink" Target="https://www.thefreecountry.com/sourcecode/cpp.shtml" TargetMode="External"/><Relationship Id="rId4" Type="http://schemas.openxmlformats.org/officeDocument/2006/relationships/hyperlink" Target="https://en.wikibooks.org/wiki/C++_Programming"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baike.baidu.com/view/22845.htm"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baike.baidu.com/view/1659.htm"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图片 127">
            <a:extLst>
              <a:ext uri="{FF2B5EF4-FFF2-40B4-BE49-F238E27FC236}">
                <a16:creationId xmlns:a16="http://schemas.microsoft.com/office/drawing/2014/main" id="{36E7B933-2CBB-4285-9C01-8265D4BDB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 y="744"/>
            <a:ext cx="9133238" cy="5142013"/>
          </a:xfrm>
          <a:prstGeom prst="rect">
            <a:avLst/>
          </a:prstGeom>
        </p:spPr>
      </p:pic>
      <p:sp>
        <p:nvSpPr>
          <p:cNvPr id="129" name="TextBox 26">
            <a:extLst>
              <a:ext uri="{FF2B5EF4-FFF2-40B4-BE49-F238E27FC236}">
                <a16:creationId xmlns:a16="http://schemas.microsoft.com/office/drawing/2014/main" id="{676899CD-5C83-4B53-BFA7-53ABDA795D87}"/>
              </a:ext>
            </a:extLst>
          </p:cNvPr>
          <p:cNvSpPr txBox="1"/>
          <p:nvPr/>
        </p:nvSpPr>
        <p:spPr>
          <a:xfrm>
            <a:off x="301430" y="1048085"/>
            <a:ext cx="5278570" cy="1615250"/>
          </a:xfrm>
          <a:prstGeom prst="rect">
            <a:avLst/>
          </a:prstGeom>
          <a:noFill/>
        </p:spPr>
        <p:txBody>
          <a:bodyPr wrap="square" rtlCol="0">
            <a:spAutoFit/>
          </a:bodyPr>
          <a:lstStyle/>
          <a:p>
            <a:r>
              <a:rPr lang="zh-CN" altLang="en-US" sz="4498" b="1" dirty="0">
                <a:solidFill>
                  <a:schemeClr val="bg1"/>
                </a:solidFill>
                <a:latin typeface="华文楷体" panose="02010600040101010101" pitchFamily="2" charset="-122"/>
                <a:ea typeface="华文楷体" panose="02010600040101010101" pitchFamily="2" charset="-122"/>
              </a:rPr>
              <a:t>面向对象程序设计</a:t>
            </a:r>
            <a:endParaRPr lang="en-US" altLang="zh-CN" sz="4498" b="1" dirty="0">
              <a:solidFill>
                <a:schemeClr val="bg1"/>
              </a:solidFill>
              <a:latin typeface="华文楷体" panose="02010600040101010101" pitchFamily="2" charset="-122"/>
              <a:ea typeface="华文楷体" panose="02010600040101010101" pitchFamily="2" charset="-122"/>
            </a:endParaRPr>
          </a:p>
          <a:p>
            <a:endParaRPr lang="en-US" altLang="zh-CN" sz="2699" b="1" dirty="0">
              <a:solidFill>
                <a:schemeClr val="bg1"/>
              </a:solidFill>
              <a:latin typeface="华文楷体" panose="02010600040101010101" pitchFamily="2" charset="-122"/>
              <a:ea typeface="华文楷体" panose="02010600040101010101" pitchFamily="2" charset="-122"/>
            </a:endParaRPr>
          </a:p>
          <a:p>
            <a:r>
              <a:rPr lang="zh-CN" altLang="en-US" sz="2699" b="1" dirty="0" smtClean="0">
                <a:solidFill>
                  <a:schemeClr val="bg1"/>
                </a:solidFill>
                <a:latin typeface="华文楷体" panose="02010600040101010101" pitchFamily="2" charset="-122"/>
                <a:ea typeface="华文楷体" panose="02010600040101010101" pitchFamily="2" charset="-122"/>
              </a:rPr>
              <a:t>第一讲：</a:t>
            </a:r>
            <a:r>
              <a:rPr lang="zh-CN" altLang="en-US" sz="2699" b="1" dirty="0">
                <a:solidFill>
                  <a:schemeClr val="bg1"/>
                </a:solidFill>
                <a:latin typeface="华文楷体" panose="02010600040101010101" pitchFamily="2" charset="-122"/>
                <a:ea typeface="华文楷体" panose="02010600040101010101" pitchFamily="2" charset="-122"/>
              </a:rPr>
              <a:t>面向对象程序设计概述</a:t>
            </a:r>
            <a:endParaRPr lang="en-US" altLang="zh-CN" sz="2699" b="1" dirty="0">
              <a:solidFill>
                <a:schemeClr val="bg1"/>
              </a:solidFill>
              <a:latin typeface="华文楷体" panose="02010600040101010101" pitchFamily="2" charset="-122"/>
              <a:ea typeface="华文楷体" panose="02010600040101010101" pitchFamily="2" charset="-122"/>
            </a:endParaRPr>
          </a:p>
        </p:txBody>
      </p:sp>
      <p:sp>
        <p:nvSpPr>
          <p:cNvPr id="130" name="TextBox 12">
            <a:extLst>
              <a:ext uri="{FF2B5EF4-FFF2-40B4-BE49-F238E27FC236}">
                <a16:creationId xmlns:a16="http://schemas.microsoft.com/office/drawing/2014/main" id="{479E23A7-7B83-4AF3-8795-3B16207A7272}"/>
              </a:ext>
            </a:extLst>
          </p:cNvPr>
          <p:cNvSpPr txBox="1"/>
          <p:nvPr/>
        </p:nvSpPr>
        <p:spPr>
          <a:xfrm>
            <a:off x="436653" y="142746"/>
            <a:ext cx="1976205" cy="922881"/>
          </a:xfrm>
          <a:prstGeom prst="rect">
            <a:avLst/>
          </a:prstGeom>
          <a:noFill/>
        </p:spPr>
        <p:txBody>
          <a:bodyPr wrap="square" rtlCol="0">
            <a:spAutoFit/>
          </a:bodyPr>
          <a:lstStyle/>
          <a:p>
            <a:r>
              <a:rPr lang="en-US" altLang="zh-CN" sz="5397" spc="-225" dirty="0" smtClean="0">
                <a:solidFill>
                  <a:schemeClr val="bg1"/>
                </a:solidFill>
                <a:latin typeface="Agency FB" pitchFamily="34" charset="0"/>
              </a:rPr>
              <a:t>2023</a:t>
            </a:r>
            <a:endParaRPr lang="zh-CN" altLang="en-US" sz="5397" spc="-225" dirty="0">
              <a:solidFill>
                <a:schemeClr val="bg1"/>
              </a:solidFill>
              <a:latin typeface="Agency FB" pitchFamily="34" charset="0"/>
            </a:endParaRPr>
          </a:p>
        </p:txBody>
      </p:sp>
      <p:sp>
        <p:nvSpPr>
          <p:cNvPr id="131" name="TextBox 33">
            <a:extLst>
              <a:ext uri="{FF2B5EF4-FFF2-40B4-BE49-F238E27FC236}">
                <a16:creationId xmlns:a16="http://schemas.microsoft.com/office/drawing/2014/main" id="{FFD3213A-B971-4F8D-8915-020533E32684}"/>
              </a:ext>
            </a:extLst>
          </p:cNvPr>
          <p:cNvSpPr txBox="1"/>
          <p:nvPr/>
        </p:nvSpPr>
        <p:spPr>
          <a:xfrm>
            <a:off x="577637" y="3448733"/>
            <a:ext cx="4413554" cy="369204"/>
          </a:xfrm>
          <a:prstGeom prst="rect">
            <a:avLst/>
          </a:prstGeom>
          <a:noFill/>
        </p:spPr>
        <p:txBody>
          <a:bodyPr wrap="square" rtlCol="0">
            <a:spAutoFit/>
          </a:bodyPr>
          <a:lstStyle/>
          <a:p>
            <a:r>
              <a:rPr lang="zh-CN" altLang="en-US" sz="1799" dirty="0">
                <a:solidFill>
                  <a:schemeClr val="bg1"/>
                </a:solidFill>
                <a:latin typeface="楷体" panose="02010609060101010101" pitchFamily="49" charset="-122"/>
                <a:ea typeface="楷体" panose="02010609060101010101" pitchFamily="49" charset="-122"/>
              </a:rPr>
              <a:t>李际军  </a:t>
            </a:r>
            <a:r>
              <a:rPr lang="en-US" altLang="zh-CN" sz="1799" dirty="0">
                <a:solidFill>
                  <a:schemeClr val="bg1"/>
                </a:solidFill>
                <a:latin typeface="楷体" panose="02010609060101010101" pitchFamily="49" charset="-122"/>
                <a:ea typeface="楷体" panose="02010609060101010101" pitchFamily="49" charset="-122"/>
              </a:rPr>
              <a:t>lijijun@cs.zju.edu.cn</a:t>
            </a:r>
            <a:endParaRPr lang="zh-CN" altLang="en-US" sz="1799"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1247552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1000" fill="hold"/>
                                        <p:tgtEl>
                                          <p:spTgt spid="128"/>
                                        </p:tgtEl>
                                        <p:attrNameLst>
                                          <p:attrName>ppt_w</p:attrName>
                                        </p:attrNameLst>
                                      </p:cBhvr>
                                      <p:tavLst>
                                        <p:tav tm="0">
                                          <p:val>
                                            <p:strVal val="#ppt_w+.3"/>
                                          </p:val>
                                        </p:tav>
                                        <p:tav tm="100000">
                                          <p:val>
                                            <p:strVal val="#ppt_w"/>
                                          </p:val>
                                        </p:tav>
                                      </p:tavLst>
                                    </p:anim>
                                    <p:anim calcmode="lin" valueType="num">
                                      <p:cBhvr>
                                        <p:cTn id="8" dur="1000" fill="hold"/>
                                        <p:tgtEl>
                                          <p:spTgt spid="128"/>
                                        </p:tgtEl>
                                        <p:attrNameLst>
                                          <p:attrName>ppt_h</p:attrName>
                                        </p:attrNameLst>
                                      </p:cBhvr>
                                      <p:tavLst>
                                        <p:tav tm="0">
                                          <p:val>
                                            <p:strVal val="#ppt_h"/>
                                          </p:val>
                                        </p:tav>
                                        <p:tav tm="100000">
                                          <p:val>
                                            <p:strVal val="#ppt_h"/>
                                          </p:val>
                                        </p:tav>
                                      </p:tavLst>
                                    </p:anim>
                                    <p:animEffect transition="in" filter="fade">
                                      <p:cBhvr>
                                        <p:cTn id="9" dur="1000"/>
                                        <p:tgtEl>
                                          <p:spTgt spid="128"/>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anim calcmode="lin" valueType="num">
                                      <p:cBhvr>
                                        <p:cTn id="14" dur="1000" fill="hold"/>
                                        <p:tgtEl>
                                          <p:spTgt spid="130"/>
                                        </p:tgtEl>
                                        <p:attrNameLst>
                                          <p:attrName>ppt_w</p:attrName>
                                        </p:attrNameLst>
                                      </p:cBhvr>
                                      <p:tavLst>
                                        <p:tav tm="0" fmla="#ppt_w*sin(2.5*pi*$)">
                                          <p:val>
                                            <p:fltVal val="0"/>
                                          </p:val>
                                        </p:tav>
                                        <p:tav tm="100000">
                                          <p:val>
                                            <p:fltVal val="1"/>
                                          </p:val>
                                        </p:tav>
                                      </p:tavLst>
                                    </p:anim>
                                    <p:anim calcmode="lin" valueType="num">
                                      <p:cBhvr>
                                        <p:cTn id="15" dur="1000" fill="hold"/>
                                        <p:tgtEl>
                                          <p:spTgt spid="130"/>
                                        </p:tgtEl>
                                        <p:attrNameLst>
                                          <p:attrName>ppt_h</p:attrName>
                                        </p:attrNameLst>
                                      </p:cBhvr>
                                      <p:tavLst>
                                        <p:tav tm="0">
                                          <p:val>
                                            <p:strVal val="#ppt_h"/>
                                          </p:val>
                                        </p:tav>
                                        <p:tav tm="100000">
                                          <p:val>
                                            <p:strVal val="#ppt_h"/>
                                          </p:val>
                                        </p:tav>
                                      </p:tavLst>
                                    </p:anim>
                                  </p:childTnLst>
                                </p:cTn>
                              </p:par>
                            </p:childTnLst>
                          </p:cTn>
                        </p:par>
                        <p:par>
                          <p:cTn id="16" fill="hold">
                            <p:stCondLst>
                              <p:cond delay="23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29"/>
                                        </p:tgtEl>
                                        <p:attrNameLst>
                                          <p:attrName>style.visibility</p:attrName>
                                        </p:attrNameLst>
                                      </p:cBhvr>
                                      <p:to>
                                        <p:strVal val="visible"/>
                                      </p:to>
                                    </p:set>
                                    <p:anim by="(-#ppt_w*2)" calcmode="lin" valueType="num">
                                      <p:cBhvr rctx="PPT">
                                        <p:cTn id="19" dur="500" autoRev="1" fill="hold">
                                          <p:stCondLst>
                                            <p:cond delay="0"/>
                                          </p:stCondLst>
                                        </p:cTn>
                                        <p:tgtEl>
                                          <p:spTgt spid="129"/>
                                        </p:tgtEl>
                                        <p:attrNameLst>
                                          <p:attrName>ppt_w</p:attrName>
                                        </p:attrNameLst>
                                      </p:cBhvr>
                                    </p:anim>
                                    <p:anim by="(#ppt_w*0.50)" calcmode="lin" valueType="num">
                                      <p:cBhvr>
                                        <p:cTn id="20" dur="500" decel="50000" autoRev="1" fill="hold">
                                          <p:stCondLst>
                                            <p:cond delay="0"/>
                                          </p:stCondLst>
                                        </p:cTn>
                                        <p:tgtEl>
                                          <p:spTgt spid="129"/>
                                        </p:tgtEl>
                                        <p:attrNameLst>
                                          <p:attrName>ppt_x</p:attrName>
                                        </p:attrNameLst>
                                      </p:cBhvr>
                                    </p:anim>
                                    <p:anim from="(-#ppt_h/2)" to="(#ppt_y)" calcmode="lin" valueType="num">
                                      <p:cBhvr>
                                        <p:cTn id="21" dur="1000" fill="hold">
                                          <p:stCondLst>
                                            <p:cond delay="0"/>
                                          </p:stCondLst>
                                        </p:cTn>
                                        <p:tgtEl>
                                          <p:spTgt spid="129"/>
                                        </p:tgtEl>
                                        <p:attrNameLst>
                                          <p:attrName>ppt_y</p:attrName>
                                        </p:attrNameLst>
                                      </p:cBhvr>
                                    </p:anim>
                                    <p:animRot by="21600000">
                                      <p:cBhvr>
                                        <p:cTn id="22" dur="1000" fill="hold">
                                          <p:stCondLst>
                                            <p:cond delay="0"/>
                                          </p:stCondLst>
                                        </p:cTn>
                                        <p:tgtEl>
                                          <p:spTgt spid="129"/>
                                        </p:tgtEl>
                                        <p:attrNameLst>
                                          <p:attrName>r</p:attrName>
                                        </p:attrNameLst>
                                      </p:cBhvr>
                                    </p:animRot>
                                  </p:childTnLst>
                                </p:cTn>
                              </p:par>
                            </p:childTnLst>
                          </p:cTn>
                        </p:par>
                        <p:par>
                          <p:cTn id="23" fill="hold">
                            <p:stCondLst>
                              <p:cond delay="5400"/>
                            </p:stCondLst>
                            <p:childTnLst>
                              <p:par>
                                <p:cTn id="24" presetID="42" presetClass="entr" presetSubtype="0" fill="hold" grpId="0" nodeType="after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fade">
                                      <p:cBhvr>
                                        <p:cTn id="26" dur="1000"/>
                                        <p:tgtEl>
                                          <p:spTgt spid="131"/>
                                        </p:tgtEl>
                                      </p:cBhvr>
                                    </p:animEffect>
                                    <p:anim calcmode="lin" valueType="num">
                                      <p:cBhvr>
                                        <p:cTn id="27" dur="1000" fill="hold"/>
                                        <p:tgtEl>
                                          <p:spTgt spid="131"/>
                                        </p:tgtEl>
                                        <p:attrNameLst>
                                          <p:attrName>ppt_x</p:attrName>
                                        </p:attrNameLst>
                                      </p:cBhvr>
                                      <p:tavLst>
                                        <p:tav tm="0">
                                          <p:val>
                                            <p:strVal val="#ppt_x"/>
                                          </p:val>
                                        </p:tav>
                                        <p:tav tm="100000">
                                          <p:val>
                                            <p:strVal val="#ppt_x"/>
                                          </p:val>
                                        </p:tav>
                                      </p:tavLst>
                                    </p:anim>
                                    <p:anim calcmode="lin" valueType="num">
                                      <p:cBhvr>
                                        <p:cTn id="28"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68000" y="843750"/>
            <a:ext cx="8064000" cy="2243050"/>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rPr>
              <a:t>面向对象程序设计（</a:t>
            </a:r>
            <a:r>
              <a:rPr lang="en-US" altLang="zh-CN" sz="2400" dirty="0">
                <a:latin typeface="微软雅黑" panose="020B0503020204020204" pitchFamily="34" charset="-122"/>
                <a:ea typeface="微软雅黑" panose="020B0503020204020204" pitchFamily="34" charset="-122"/>
              </a:rPr>
              <a:t>Object-oriented programming</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OOP</a:t>
            </a:r>
            <a:r>
              <a:rPr lang="zh-CN" altLang="en-US" sz="2400" dirty="0">
                <a:latin typeface="微软雅黑" panose="020B0503020204020204" pitchFamily="34" charset="-122"/>
                <a:ea typeface="微软雅黑" panose="020B0503020204020204" pitchFamily="34" charset="-122"/>
              </a:rPr>
              <a:t>）作为</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世纪</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年代以来程序设计的新思想、新方法，被认为是程序设计方法学的一场实质性的革命，是程序设计方法学的一个里程碑。</a:t>
            </a: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5" y="200025"/>
            <a:ext cx="469582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产生</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的由来</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324000" y="843750"/>
            <a:ext cx="8568000" cy="2769989"/>
          </a:xfrm>
          <a:prstGeom prst="rect">
            <a:avLst/>
          </a:prstGeom>
          <a:solidFill>
            <a:srgbClr val="FFC000"/>
          </a:solidFill>
        </p:spPr>
        <p:txBody>
          <a:bodyPr wrap="square" lIns="0" tIns="0" rIns="0" bIns="0" rtlCol="0">
            <a:spAutoFit/>
          </a:bodyPr>
          <a:lstStyle/>
          <a:p>
            <a:pPr>
              <a:defRPr/>
            </a:pPr>
            <a:r>
              <a:rPr lang="en-US" altLang="zh-CN" sz="2000" dirty="0" smtClean="0"/>
              <a:t>      </a:t>
            </a:r>
            <a:r>
              <a:rPr lang="zh-CN" altLang="zh-CN" sz="2000" dirty="0" smtClean="0">
                <a:latin typeface="华文楷体" pitchFamily="2" charset="-122"/>
                <a:ea typeface="华文楷体" pitchFamily="2" charset="-122"/>
              </a:rPr>
              <a:t>在面向对象</a:t>
            </a:r>
            <a:r>
              <a:rPr lang="zh-CN" altLang="en-US" sz="2000" dirty="0" smtClean="0">
                <a:latin typeface="华文楷体" pitchFamily="2" charset="-122"/>
                <a:ea typeface="华文楷体" pitchFamily="2" charset="-122"/>
              </a:rPr>
              <a:t>程序设计</a:t>
            </a:r>
            <a:r>
              <a:rPr lang="zh-CN" altLang="zh-CN" sz="2000" dirty="0" smtClean="0">
                <a:latin typeface="华文楷体" pitchFamily="2" charset="-122"/>
                <a:ea typeface="华文楷体" pitchFamily="2" charset="-122"/>
              </a:rPr>
              <a:t>的方法出现之前，我们都是采用面向过程的程序设计方法</a:t>
            </a:r>
            <a:r>
              <a:rPr lang="zh-CN" altLang="en-US" sz="2000" dirty="0" smtClean="0">
                <a:latin typeface="华文楷体" pitchFamily="2" charset="-122"/>
                <a:ea typeface="华文楷体" pitchFamily="2" charset="-122"/>
              </a:rPr>
              <a:t>。</a:t>
            </a:r>
            <a:endParaRPr lang="en-US" altLang="zh-CN" sz="2000" dirty="0" smtClean="0">
              <a:latin typeface="华文楷体" pitchFamily="2" charset="-122"/>
              <a:ea typeface="华文楷体" pitchFamily="2" charset="-122"/>
            </a:endParaRPr>
          </a:p>
          <a:p>
            <a:pPr>
              <a:defRPr/>
            </a:pPr>
            <a:r>
              <a:rPr lang="zh-CN" altLang="en-US" sz="2000" dirty="0" smtClean="0">
                <a:latin typeface="华文楷体" pitchFamily="2" charset="-122"/>
                <a:ea typeface="华文楷体" pitchFamily="2" charset="-122"/>
              </a:rPr>
              <a:t>      面向过程解决问题的思维方式是将一个大程序划分成若干个很小的结构，每个结构完成一个或多个功能，所有结构集合起来就可以完成一个大的程序结构。便于开发和维护。</a:t>
            </a:r>
            <a:endParaRPr lang="en-US" altLang="zh-CN" sz="2000" dirty="0" smtClean="0">
              <a:latin typeface="华文楷体" pitchFamily="2" charset="-122"/>
              <a:ea typeface="华文楷体" pitchFamily="2" charset="-122"/>
            </a:endParaRPr>
          </a:p>
          <a:p>
            <a:pPr>
              <a:defRPr/>
            </a:pPr>
            <a:r>
              <a:rPr lang="zh-CN" altLang="en-US" sz="2000" dirty="0" smtClean="0">
                <a:latin typeface="华文楷体" pitchFamily="2" charset="-122"/>
                <a:ea typeface="华文楷体" pitchFamily="2" charset="-122"/>
              </a:rPr>
              <a:t>     这样的编程思想在</a:t>
            </a:r>
            <a:r>
              <a:rPr lang="en-US" altLang="zh-CN" sz="2000" dirty="0" smtClean="0">
                <a:latin typeface="华文楷体" pitchFamily="2" charset="-122"/>
                <a:ea typeface="华文楷体" pitchFamily="2" charset="-122"/>
              </a:rPr>
              <a:t>20</a:t>
            </a:r>
            <a:r>
              <a:rPr lang="zh-CN" altLang="en-US" sz="2000" dirty="0" smtClean="0">
                <a:latin typeface="华文楷体" pitchFamily="2" charset="-122"/>
                <a:ea typeface="华文楷体" pitchFamily="2" charset="-122"/>
              </a:rPr>
              <a:t>世纪</a:t>
            </a:r>
            <a:r>
              <a:rPr lang="en-US" altLang="zh-CN" sz="2000" dirty="0" smtClean="0">
                <a:latin typeface="华文楷体" pitchFamily="2" charset="-122"/>
                <a:ea typeface="华文楷体" pitchFamily="2" charset="-122"/>
              </a:rPr>
              <a:t>70</a:t>
            </a:r>
            <a:r>
              <a:rPr lang="zh-CN" altLang="en-US" sz="2000" dirty="0" smtClean="0">
                <a:latin typeface="华文楷体" pitchFamily="2" charset="-122"/>
                <a:ea typeface="华文楷体" pitchFamily="2" charset="-122"/>
              </a:rPr>
              <a:t>年代和</a:t>
            </a:r>
            <a:r>
              <a:rPr lang="en-US" altLang="zh-CN" sz="2000" dirty="0" smtClean="0">
                <a:latin typeface="华文楷体" pitchFamily="2" charset="-122"/>
                <a:ea typeface="华文楷体" pitchFamily="2" charset="-122"/>
              </a:rPr>
              <a:t>80</a:t>
            </a:r>
            <a:r>
              <a:rPr lang="zh-CN" altLang="en-US" sz="2000" dirty="0" smtClean="0">
                <a:latin typeface="华文楷体" pitchFamily="2" charset="-122"/>
                <a:ea typeface="华文楷体" pitchFamily="2" charset="-122"/>
              </a:rPr>
              <a:t>年代初期比较流行，并占绝对统治地位，但是到了</a:t>
            </a:r>
            <a:r>
              <a:rPr lang="en-US" altLang="zh-CN" sz="2000" dirty="0" smtClean="0">
                <a:latin typeface="华文楷体" pitchFamily="2" charset="-122"/>
                <a:ea typeface="华文楷体" pitchFamily="2" charset="-122"/>
              </a:rPr>
              <a:t>80</a:t>
            </a:r>
            <a:r>
              <a:rPr lang="zh-CN" altLang="en-US" sz="2000" dirty="0" smtClean="0">
                <a:latin typeface="华文楷体" pitchFamily="2" charset="-122"/>
                <a:ea typeface="华文楷体" pitchFamily="2" charset="-122"/>
              </a:rPr>
              <a:t>年代后期，</a:t>
            </a:r>
            <a:r>
              <a:rPr lang="zh-CN" altLang="en-US" sz="2000" dirty="0" smtClean="0">
                <a:latin typeface="华文楷体" pitchFamily="2" charset="-122"/>
                <a:ea typeface="华文楷体" pitchFamily="2" charset="-122"/>
                <a:sym typeface="+mn-ea"/>
              </a:rPr>
              <a:t>随着计算机科学的发展和应用领域的不断扩大，软件规模增大和开发复杂度提高，它的弊端就暴露出来了。</a:t>
            </a:r>
            <a:endParaRPr lang="en-US" altLang="zh-CN" sz="2000" dirty="0" smtClean="0">
              <a:latin typeface="华文楷体" pitchFamily="2" charset="-122"/>
              <a:ea typeface="华文楷体" pitchFamily="2" charset="-122"/>
            </a:endParaRPr>
          </a:p>
          <a:p>
            <a:pPr>
              <a:defRPr/>
            </a:pPr>
            <a:endParaRPr lang="en-US" altLang="zh-CN" sz="2000" b="1"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0000" y="3075750"/>
            <a:ext cx="7776000" cy="646331"/>
          </a:xfrm>
          <a:prstGeom prst="rect">
            <a:avLst/>
          </a:prstGeom>
        </p:spPr>
        <p:txBody>
          <a:bodyPr wrap="square">
            <a:spAutoFit/>
          </a:bodyPr>
          <a:lstStyle/>
          <a:p>
            <a:r>
              <a:rPr lang="zh-CN" altLang="en-US" dirty="0" smtClean="0">
                <a:latin typeface="+mn-ea"/>
              </a:rPr>
              <a:t>由于结构化设计并没有将相关数据和结构看做一个整体，所以无法利用已有的代码来创新新的代码。</a:t>
            </a:r>
          </a:p>
        </p:txBody>
      </p:sp>
      <p:sp>
        <p:nvSpPr>
          <p:cNvPr id="3" name="矩形 2"/>
          <p:cNvSpPr/>
          <p:nvPr/>
        </p:nvSpPr>
        <p:spPr>
          <a:xfrm>
            <a:off x="540000" y="1203750"/>
            <a:ext cx="7920000" cy="923330"/>
          </a:xfrm>
          <a:prstGeom prst="rect">
            <a:avLst/>
          </a:prstGeom>
        </p:spPr>
        <p:txBody>
          <a:bodyPr wrap="square">
            <a:spAutoFit/>
          </a:bodyPr>
          <a:lstStyle/>
          <a:p>
            <a:r>
              <a:rPr lang="zh-CN" altLang="en-US" dirty="0" smtClean="0">
                <a:latin typeface="+mn-ea"/>
              </a:rPr>
              <a:t>由于结构化编程仅仅是将大程序细化成若干个小结构，而并没有考虑数据的安全性问题，数据是属于整个程序的，这样就导致有些地方对数据的修改时，会对整个程序造成难以预料的影响。</a:t>
            </a:r>
            <a:endParaRPr lang="zh-CN" altLang="en-US" dirty="0">
              <a:latin typeface="+mn-ea"/>
            </a:endParaRPr>
          </a:p>
        </p:txBody>
      </p:sp>
      <p:sp>
        <p:nvSpPr>
          <p:cNvPr id="4" name="五边形 3"/>
          <p:cNvSpPr/>
          <p:nvPr/>
        </p:nvSpPr>
        <p:spPr>
          <a:xfrm>
            <a:off x="540000" y="627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在程序的可维护性方面</a:t>
            </a:r>
            <a:endParaRPr lang="zh-CN" altLang="en-US" b="1" dirty="0"/>
          </a:p>
        </p:txBody>
      </p:sp>
      <p:grpSp>
        <p:nvGrpSpPr>
          <p:cNvPr id="5" name="组合 4"/>
          <p:cNvGrpSpPr/>
          <p:nvPr/>
        </p:nvGrpSpPr>
        <p:grpSpPr>
          <a:xfrm>
            <a:off x="0" y="627750"/>
            <a:ext cx="894259" cy="523220"/>
            <a:chOff x="2215144" y="927951"/>
            <a:chExt cx="1244730" cy="959254"/>
          </a:xfrm>
        </p:grpSpPr>
        <p:sp>
          <p:nvSpPr>
            <p:cNvPr id="6" name="平行四边形 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8" name="五边形 7"/>
          <p:cNvSpPr/>
          <p:nvPr/>
        </p:nvSpPr>
        <p:spPr>
          <a:xfrm>
            <a:off x="540000" y="2355750"/>
            <a:ext cx="2780933" cy="533026"/>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在程序的可重用性方面</a:t>
            </a:r>
            <a:endParaRPr lang="zh-CN" altLang="en-US" b="1" dirty="0"/>
          </a:p>
        </p:txBody>
      </p:sp>
      <p:grpSp>
        <p:nvGrpSpPr>
          <p:cNvPr id="9" name="组合 8"/>
          <p:cNvGrpSpPr/>
          <p:nvPr/>
        </p:nvGrpSpPr>
        <p:grpSpPr>
          <a:xfrm>
            <a:off x="0" y="2355750"/>
            <a:ext cx="894259" cy="523220"/>
            <a:chOff x="2215144" y="927951"/>
            <a:chExt cx="1244730" cy="959254"/>
          </a:xfrm>
        </p:grpSpPr>
        <p:sp>
          <p:nvSpPr>
            <p:cNvPr id="10" name="平行四边形 9"/>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11" name="文本框 9"/>
            <p:cNvSpPr txBox="1"/>
            <p:nvPr/>
          </p:nvSpPr>
          <p:spPr>
            <a:xfrm>
              <a:off x="2393075" y="927951"/>
              <a:ext cx="1066799" cy="959254"/>
            </a:xfrm>
            <a:prstGeom prst="rect">
              <a:avLst/>
            </a:prstGeom>
            <a:noFill/>
          </p:spPr>
          <p:txBody>
            <a:bodyPr wrap="square" rtlCol="0">
              <a:spAutoFit/>
            </a:bodyPr>
            <a:lstStyle/>
            <a:p>
              <a:r>
                <a:rPr lang="en-US" altLang="zh-CN" sz="2800" dirty="0" smtClean="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12" name="TextBox 33"/>
          <p:cNvSpPr txBox="1"/>
          <p:nvPr/>
        </p:nvSpPr>
        <p:spPr>
          <a:xfrm>
            <a:off x="684000" y="4011750"/>
            <a:ext cx="7776000" cy="430887"/>
          </a:xfrm>
          <a:prstGeom prst="rect">
            <a:avLst/>
          </a:prstGeom>
          <a:noFill/>
        </p:spPr>
        <p:txBody>
          <a:bodyPr wrap="square" lIns="0" tIns="0" rIns="0" bIns="0" rtlCol="0">
            <a:spAutoFit/>
          </a:bodyPr>
          <a:lstStyle/>
          <a:p>
            <a:pPr lvl="0" eaLnBrk="0" fontAlgn="base" hangingPunct="0">
              <a:spcBef>
                <a:spcPct val="20000"/>
              </a:spcBef>
              <a:spcAft>
                <a:spcPct val="0"/>
              </a:spcAft>
              <a:buClr>
                <a:srgbClr val="0BD0D9"/>
              </a:buClr>
              <a:buSzPct val="95000"/>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400" b="1" noProof="0" dirty="0" smtClean="0">
                <a:ln>
                  <a:noFill/>
                </a:ln>
                <a:effectLst/>
                <a:uLnTx/>
                <a:uFillTx/>
                <a:latin typeface="微软雅黑" panose="020B0503020204020204" pitchFamily="34" charset="-122"/>
                <a:ea typeface="微软雅黑" panose="020B0503020204020204" pitchFamily="34" charset="-122"/>
                <a:sym typeface="+mn-ea"/>
              </a:rPr>
              <a:t>随着软件工程的发展，软件越来越大，数据越来越多，面向结构程序设计所带来问题也越来越多，越来越严重，甚至曾一度</a:t>
            </a:r>
            <a:r>
              <a:rPr lang="zh-CN" altLang="en-US" sz="1400" b="1" dirty="0" smtClean="0">
                <a:latin typeface="微软雅黑" panose="020B0503020204020204" pitchFamily="34" charset="-122"/>
                <a:ea typeface="微软雅黑" panose="020B0503020204020204" pitchFamily="34" charset="-122"/>
                <a:sym typeface="+mn-ea"/>
              </a:rPr>
              <a:t>导致</a:t>
            </a:r>
            <a:r>
              <a:rPr lang="zh-CN" altLang="en-US" sz="1400" b="1" dirty="0" smtClean="0">
                <a:solidFill>
                  <a:srgbClr val="FF0000"/>
                </a:solidFill>
                <a:latin typeface="微软雅黑" panose="020B0503020204020204" pitchFamily="34" charset="-122"/>
                <a:ea typeface="微软雅黑" panose="020B0503020204020204" pitchFamily="34" charset="-122"/>
                <a:sym typeface="+mn-ea"/>
              </a:rPr>
              <a:t>“软件危机”</a:t>
            </a:r>
            <a:r>
              <a:rPr lang="zh-CN" altLang="en-US" sz="1400" b="1" dirty="0" smtClean="0">
                <a:latin typeface="微软雅黑" panose="020B0503020204020204" pitchFamily="34" charset="-122"/>
                <a:ea typeface="微软雅黑" panose="020B0503020204020204" pitchFamily="34" charset="-122"/>
                <a:sym typeface="+mn-ea"/>
              </a:rPr>
              <a:t> ，</a:t>
            </a:r>
            <a:r>
              <a:rPr lang="zh-CN" altLang="en-US" sz="1400" b="1" noProof="0" dirty="0" smtClean="0">
                <a:ln>
                  <a:noFill/>
                </a:ln>
                <a:effectLst/>
                <a:uLnTx/>
                <a:uFillTx/>
                <a:latin typeface="微软雅黑" panose="020B0503020204020204" pitchFamily="34" charset="-122"/>
                <a:ea typeface="微软雅黑" panose="020B0503020204020204" pitchFamily="34" charset="-122"/>
                <a:sym typeface="+mn-ea"/>
              </a:rPr>
              <a:t>面向对象程序设计为解决</a:t>
            </a:r>
            <a:r>
              <a:rPr lang="zh-CN" altLang="en-US" sz="1400" b="1" dirty="0" smtClean="0">
                <a:solidFill>
                  <a:srgbClr val="FF0000"/>
                </a:solidFill>
                <a:latin typeface="微软雅黑" panose="020B0503020204020204" pitchFamily="34" charset="-122"/>
                <a:ea typeface="微软雅黑" panose="020B0503020204020204" pitchFamily="34" charset="-122"/>
                <a:sym typeface="+mn-ea"/>
              </a:rPr>
              <a:t>“软件危机”</a:t>
            </a:r>
            <a:r>
              <a:rPr lang="zh-CN" altLang="en-US" sz="1400" b="1" dirty="0" smtClean="0">
                <a:latin typeface="微软雅黑" panose="020B0503020204020204" pitchFamily="34" charset="-122"/>
                <a:ea typeface="微软雅黑" panose="020B0503020204020204" pitchFamily="34" charset="-122"/>
                <a:sym typeface="+mn-ea"/>
              </a:rPr>
              <a:t>而提出。</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252000" y="771750"/>
            <a:ext cx="8640000" cy="1477328"/>
          </a:xfrm>
          <a:prstGeom prst="rect">
            <a:avLst/>
          </a:prstGeom>
          <a:noFill/>
        </p:spPr>
        <p:txBody>
          <a:bodyPr wrap="square" lIns="0" tIns="0" rIns="0" bIns="0" rtlCol="0">
            <a:spAutoFit/>
          </a:bodyPr>
          <a:lstStyle/>
          <a:p>
            <a:pPr indent="457200" fontAlgn="auto">
              <a:lnSpc>
                <a:spcPct val="150000"/>
              </a:lnSpc>
            </a:pPr>
            <a:r>
              <a:rPr lang="zh-CN" altLang="en-US" sz="1600" dirty="0">
                <a:latin typeface="微软雅黑" panose="020B0503020204020204" pitchFamily="34" charset="-122"/>
                <a:ea typeface="微软雅黑" panose="020B0503020204020204" pitchFamily="34" charset="-122"/>
                <a:sym typeface="+mn-ea"/>
              </a:rPr>
              <a:t>在</a:t>
            </a:r>
            <a:r>
              <a:rPr lang="en-US" altLang="zh-CN" sz="1600" dirty="0">
                <a:latin typeface="微软雅黑" panose="020B0503020204020204" pitchFamily="34" charset="-122"/>
                <a:ea typeface="微软雅黑" panose="020B0503020204020204" pitchFamily="34" charset="-122"/>
                <a:sym typeface="+mn-ea"/>
              </a:rPr>
              <a:t>20</a:t>
            </a:r>
            <a:r>
              <a:rPr lang="zh-CN" altLang="en-US" sz="1600" dirty="0">
                <a:latin typeface="微软雅黑" panose="020B0503020204020204" pitchFamily="34" charset="-122"/>
                <a:ea typeface="微软雅黑" panose="020B0503020204020204" pitchFamily="34" charset="-122"/>
                <a:sym typeface="+mn-ea"/>
              </a:rPr>
              <a:t>世纪</a:t>
            </a:r>
            <a:r>
              <a:rPr lang="en-US" altLang="zh-CN" sz="1600" dirty="0">
                <a:latin typeface="微软雅黑" panose="020B0503020204020204" pitchFamily="34" charset="-122"/>
                <a:ea typeface="微软雅黑" panose="020B0503020204020204" pitchFamily="34" charset="-122"/>
                <a:sym typeface="+mn-ea"/>
              </a:rPr>
              <a:t>40</a:t>
            </a:r>
            <a:r>
              <a:rPr lang="zh-CN" altLang="en-US" sz="1600" dirty="0">
                <a:latin typeface="微软雅黑" panose="020B0503020204020204" pitchFamily="34" charset="-122"/>
                <a:ea typeface="微软雅黑" panose="020B0503020204020204" pitchFamily="34" charset="-122"/>
                <a:sym typeface="+mn-ea"/>
              </a:rPr>
              <a:t>年代，在对数字模拟的分析研究中就引入了“对象”的概念，随后在对模拟系统的分析中，出现了大量的模拟仿真语言，如</a:t>
            </a:r>
            <a:r>
              <a:rPr lang="en-US" altLang="zh-CN" sz="1600" dirty="0" err="1">
                <a:latin typeface="微软雅黑" panose="020B0503020204020204" pitchFamily="34" charset="-122"/>
                <a:ea typeface="微软雅黑" panose="020B0503020204020204" pitchFamily="34" charset="-122"/>
                <a:sym typeface="+mn-ea"/>
              </a:rPr>
              <a:t>Simscript</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GPSS</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CSL</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err="1">
                <a:latin typeface="微软雅黑" panose="020B0503020204020204" pitchFamily="34" charset="-122"/>
                <a:ea typeface="微软雅黑" panose="020B0503020204020204" pitchFamily="34" charset="-122"/>
                <a:sym typeface="+mn-ea"/>
              </a:rPr>
              <a:t>SimulaⅡ</a:t>
            </a:r>
            <a:r>
              <a:rPr lang="zh-CN" altLang="en-US" sz="1600" dirty="0">
                <a:latin typeface="微软雅黑" panose="020B0503020204020204" pitchFamily="34" charset="-122"/>
                <a:ea typeface="微软雅黑" panose="020B0503020204020204" pitchFamily="34" charset="-122"/>
                <a:sym typeface="+mn-ea"/>
              </a:rPr>
              <a:t>。在</a:t>
            </a:r>
            <a:r>
              <a:rPr lang="en-US" altLang="zh-CN" sz="1600" dirty="0" err="1">
                <a:latin typeface="微软雅黑" panose="020B0503020204020204" pitchFamily="34" charset="-122"/>
                <a:ea typeface="微软雅黑" panose="020B0503020204020204" pitchFamily="34" charset="-122"/>
                <a:sym typeface="+mn-ea"/>
              </a:rPr>
              <a:t>SimulaⅡ</a:t>
            </a:r>
            <a:r>
              <a:rPr lang="zh-CN" altLang="en-US" sz="1600" dirty="0">
                <a:latin typeface="微软雅黑" panose="020B0503020204020204" pitchFamily="34" charset="-122"/>
                <a:ea typeface="微软雅黑" panose="020B0503020204020204" pitchFamily="34" charset="-122"/>
                <a:sym typeface="+mn-ea"/>
              </a:rPr>
              <a:t>中的“活动（</a:t>
            </a:r>
            <a:r>
              <a:rPr lang="en-US" altLang="zh-CN" sz="1600" dirty="0">
                <a:latin typeface="微软雅黑" panose="020B0503020204020204" pitchFamily="34" charset="-122"/>
                <a:ea typeface="微软雅黑" panose="020B0503020204020204" pitchFamily="34" charset="-122"/>
                <a:sym typeface="+mn-ea"/>
              </a:rPr>
              <a:t>Activity</a:t>
            </a:r>
            <a:r>
              <a:rPr lang="zh-CN" altLang="en-US" sz="1600" dirty="0">
                <a:latin typeface="微软雅黑" panose="020B0503020204020204" pitchFamily="34" charset="-122"/>
                <a:ea typeface="微软雅黑" panose="020B0503020204020204" pitchFamily="34" charset="-122"/>
                <a:sym typeface="+mn-ea"/>
              </a:rPr>
              <a:t>）、过程（</a:t>
            </a:r>
            <a:r>
              <a:rPr lang="en-US" altLang="zh-CN" sz="1600" dirty="0">
                <a:latin typeface="微软雅黑" panose="020B0503020204020204" pitchFamily="34" charset="-122"/>
                <a:ea typeface="微软雅黑" panose="020B0503020204020204" pitchFamily="34" charset="-122"/>
                <a:sym typeface="+mn-ea"/>
              </a:rPr>
              <a:t>Process</a:t>
            </a:r>
            <a:r>
              <a:rPr lang="zh-CN" altLang="en-US" sz="1600" dirty="0">
                <a:latin typeface="微软雅黑" panose="020B0503020204020204" pitchFamily="34" charset="-122"/>
                <a:ea typeface="微软雅黑" panose="020B0503020204020204" pitchFamily="34" charset="-122"/>
                <a:sym typeface="+mn-ea"/>
              </a:rPr>
              <a:t>）”概念正是如今面向对象程序设计语言中“类”和“对象”概念的雏型。</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p>
        </p:txBody>
      </p:sp>
      <p:sp>
        <p:nvSpPr>
          <p:cNvPr id="16" name="Freeform 5"/>
          <p:cNvSpPr/>
          <p:nvPr/>
        </p:nvSpPr>
        <p:spPr bwMode="auto">
          <a:xfrm>
            <a:off x="2311671"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p>
        </p:txBody>
      </p:sp>
      <p:sp>
        <p:nvSpPr>
          <p:cNvPr id="29"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562924" y="957810"/>
            <a:ext cx="8401075" cy="1433854"/>
          </a:xfrm>
          <a:prstGeom prst="rect">
            <a:avLst/>
          </a:prstGeom>
          <a:noFill/>
        </p:spPr>
        <p:txBody>
          <a:bodyPr wrap="square" lIns="0" tIns="0" rIns="0" bIns="0" rtlCol="0">
            <a:spAutoFit/>
          </a:bodyPr>
          <a:lstStyle/>
          <a:p>
            <a:pPr indent="457200" fontAlgn="auto">
              <a:lnSpc>
                <a:spcPct val="150000"/>
              </a:lnSpc>
            </a:pPr>
            <a:r>
              <a:rPr lang="en-US" altLang="zh-CN" sz="1600" dirty="0">
                <a:latin typeface="微软雅黑" panose="020B0503020204020204" pitchFamily="34" charset="-122"/>
                <a:ea typeface="微软雅黑" panose="020B0503020204020204" pitchFamily="34" charset="-122"/>
                <a:sym typeface="+mn-ea"/>
              </a:rPr>
              <a:t>60</a:t>
            </a:r>
            <a:r>
              <a:rPr lang="zh-CN" altLang="en-US" sz="1600" dirty="0">
                <a:latin typeface="微软雅黑" panose="020B0503020204020204" pitchFamily="34" charset="-122"/>
                <a:ea typeface="微软雅黑" panose="020B0503020204020204" pitchFamily="34" charset="-122"/>
                <a:sym typeface="+mn-ea"/>
              </a:rPr>
              <a:t>年代中期，挪威计算中心的</a:t>
            </a:r>
            <a:r>
              <a:rPr lang="en-US" altLang="zh-CN" sz="1600" dirty="0" err="1">
                <a:latin typeface="微软雅黑" panose="020B0503020204020204" pitchFamily="34" charset="-122"/>
                <a:ea typeface="微软雅黑" panose="020B0503020204020204" pitchFamily="34" charset="-122"/>
                <a:sym typeface="+mn-ea"/>
              </a:rPr>
              <a:t>Kisten</a:t>
            </a:r>
            <a:r>
              <a:rPr lang="en-US" altLang="zh-CN" sz="1600" dirty="0">
                <a:latin typeface="微软雅黑" panose="020B0503020204020204" pitchFamily="34" charset="-122"/>
                <a:ea typeface="微软雅黑" panose="020B0503020204020204" pitchFamily="34" charset="-122"/>
                <a:sym typeface="+mn-ea"/>
              </a:rPr>
              <a:t> Nygaard</a:t>
            </a:r>
            <a:r>
              <a:rPr lang="zh-CN" altLang="en-US" sz="1600" dirty="0">
                <a:latin typeface="微软雅黑" panose="020B0503020204020204" pitchFamily="34" charset="-122"/>
                <a:ea typeface="微软雅黑" panose="020B0503020204020204" pitchFamily="34" charset="-122"/>
                <a:sym typeface="+mn-ea"/>
              </a:rPr>
              <a:t>和</a:t>
            </a:r>
            <a:r>
              <a:rPr lang="en-US" altLang="zh-CN" sz="1600" dirty="0">
                <a:latin typeface="微软雅黑" panose="020B0503020204020204" pitchFamily="34" charset="-122"/>
                <a:ea typeface="微软雅黑" panose="020B0503020204020204" pitchFamily="34" charset="-122"/>
                <a:sym typeface="+mn-ea"/>
              </a:rPr>
              <a:t>Ole</a:t>
            </a:r>
            <a:r>
              <a:rPr lang="zh-CN" altLang="en-US" sz="1600" dirty="0">
                <a:latin typeface="微软雅黑" panose="020B0503020204020204" pitchFamily="34" charset="-122"/>
                <a:ea typeface="微软雅黑" panose="020B0503020204020204" pitchFamily="34" charset="-122"/>
                <a:sym typeface="+mn-ea"/>
              </a:rPr>
              <a:t> </a:t>
            </a:r>
            <a:r>
              <a:rPr lang="en-US" altLang="zh-CN" sz="1600" dirty="0">
                <a:latin typeface="微软雅黑" panose="020B0503020204020204" pitchFamily="34" charset="-122"/>
                <a:ea typeface="微软雅黑" panose="020B0503020204020204" pitchFamily="34" charset="-122"/>
                <a:sym typeface="+mn-ea"/>
              </a:rPr>
              <a:t>Johan Dahl</a:t>
            </a:r>
            <a:r>
              <a:rPr lang="zh-CN" altLang="en-US" sz="1600" dirty="0">
                <a:latin typeface="微软雅黑" panose="020B0503020204020204" pitchFamily="34" charset="-122"/>
                <a:ea typeface="微软雅黑" panose="020B0503020204020204" pitchFamily="34" charset="-122"/>
                <a:sym typeface="+mn-ea"/>
              </a:rPr>
              <a:t>开发了</a:t>
            </a:r>
            <a:r>
              <a:rPr lang="en-US" altLang="zh-CN" sz="1600" dirty="0">
                <a:latin typeface="微软雅黑" panose="020B0503020204020204" pitchFamily="34" charset="-122"/>
                <a:ea typeface="微软雅黑" panose="020B0503020204020204" pitchFamily="34" charset="-122"/>
                <a:sym typeface="+mn-ea"/>
              </a:rPr>
              <a:t>Simula67</a:t>
            </a:r>
            <a:r>
              <a:rPr lang="zh-CN" altLang="en-US" sz="1600" dirty="0">
                <a:latin typeface="微软雅黑" panose="020B0503020204020204" pitchFamily="34" charset="-122"/>
                <a:ea typeface="微软雅黑" panose="020B0503020204020204" pitchFamily="34" charset="-122"/>
                <a:sym typeface="+mn-ea"/>
              </a:rPr>
              <a:t>语言，是</a:t>
            </a:r>
            <a:r>
              <a:rPr lang="zh-CN" altLang="en-US" sz="1600" dirty="0">
                <a:solidFill>
                  <a:srgbClr val="FF0000"/>
                </a:solidFill>
                <a:latin typeface="微软雅黑" panose="020B0503020204020204" pitchFamily="34" charset="-122"/>
                <a:ea typeface="微软雅黑" panose="020B0503020204020204" pitchFamily="34" charset="-122"/>
                <a:sym typeface="+mn-ea"/>
              </a:rPr>
              <a:t>第一个</a:t>
            </a:r>
            <a:r>
              <a:rPr lang="zh-CN" altLang="en-US" sz="1600" dirty="0">
                <a:latin typeface="微软雅黑" panose="020B0503020204020204" pitchFamily="34" charset="-122"/>
                <a:ea typeface="微软雅黑" panose="020B0503020204020204" pitchFamily="34" charset="-122"/>
                <a:sym typeface="+mn-ea"/>
              </a:rPr>
              <a:t>的面向对象程序设计语言。它引入了所有后来面向对象程序设计语言所遵循的基础概念：对象、类和消息。被称为面向对象程序设计语言的</a:t>
            </a:r>
            <a:r>
              <a:rPr lang="zh-CN" altLang="en-US" sz="1600" dirty="0">
                <a:solidFill>
                  <a:srgbClr val="FF0000"/>
                </a:solidFill>
                <a:latin typeface="微软雅黑" panose="020B0503020204020204" pitchFamily="34" charset="-122"/>
                <a:ea typeface="微软雅黑" panose="020B0503020204020204" pitchFamily="34" charset="-122"/>
                <a:sym typeface="+mn-ea"/>
              </a:rPr>
              <a:t>祖先或前身</a:t>
            </a:r>
            <a:r>
              <a:rPr lang="zh-CN" altLang="en-US" sz="1600" dirty="0">
                <a:latin typeface="微软雅黑" panose="020B0503020204020204" pitchFamily="34" charset="-122"/>
                <a:ea typeface="微软雅黑" panose="020B0503020204020204" pitchFamily="34" charset="-122"/>
                <a:sym typeface="+mn-ea"/>
              </a:rPr>
              <a:t>，为面向对象这一当前最流行、最重要的程序设计技术奠定了基础。</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p>
        </p:txBody>
      </p:sp>
      <p:sp>
        <p:nvSpPr>
          <p:cNvPr id="16" name="Freeform 5"/>
          <p:cNvSpPr/>
          <p:nvPr/>
        </p:nvSpPr>
        <p:spPr bwMode="auto">
          <a:xfrm>
            <a:off x="2311671" y="3046485"/>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5DA2"/>
          </a:solidFill>
          <a:ln w="9525" cap="flat">
            <a:noFill/>
            <a:prstDash val="solid"/>
            <a:miter lim="800000"/>
          </a:ln>
        </p:spPr>
        <p:txBody>
          <a:bodyPr vert="horz" wrap="square" lIns="91440" tIns="45720" rIns="91440" bIns="45720" numCol="1" anchor="t" anchorCtr="0" compatLnSpc="1"/>
          <a:lstStyle/>
          <a:p>
            <a:endParaRPr lang="zh-CN" altLang="en-US">
              <a:solidFill>
                <a:srgbClr val="005DA2"/>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324000" y="771750"/>
            <a:ext cx="8639999" cy="1433854"/>
          </a:xfrm>
          <a:prstGeom prst="rect">
            <a:avLst/>
          </a:prstGeom>
          <a:noFill/>
        </p:spPr>
        <p:txBody>
          <a:bodyPr wrap="square" lIns="0" tIns="0" rIns="0" bIns="0" rtlCol="0">
            <a:spAutoFit/>
          </a:bodyPr>
          <a:lstStyle/>
          <a:p>
            <a:pPr indent="457200">
              <a:lnSpc>
                <a:spcPct val="150000"/>
              </a:lnSpc>
            </a:pPr>
            <a:r>
              <a:rPr lang="en-US" altLang="zh-CN" sz="1600" dirty="0">
                <a:latin typeface="华文楷体" panose="02010600040101010101" pitchFamily="2" charset="-122"/>
                <a:ea typeface="华文楷体" panose="02010600040101010101" pitchFamily="2" charset="-122"/>
                <a:sym typeface="+mn-ea"/>
              </a:rPr>
              <a:t>70</a:t>
            </a:r>
            <a:r>
              <a:rPr lang="zh-CN" altLang="en-US" sz="1600" dirty="0">
                <a:latin typeface="华文楷体" panose="02010600040101010101" pitchFamily="2" charset="-122"/>
                <a:ea typeface="华文楷体" panose="02010600040101010101" pitchFamily="2" charset="-122"/>
                <a:sym typeface="+mn-ea"/>
              </a:rPr>
              <a:t>年代，美国施乐公司的帕洛阿尔托研究中心（</a:t>
            </a:r>
            <a:r>
              <a:rPr lang="en-US" altLang="zh-CN" sz="1600" dirty="0">
                <a:latin typeface="华文楷体" panose="02010600040101010101" pitchFamily="2" charset="-122"/>
                <a:ea typeface="华文楷体" panose="02010600040101010101" pitchFamily="2" charset="-122"/>
                <a:sym typeface="+mn-ea"/>
              </a:rPr>
              <a:t>PARC</a:t>
            </a:r>
            <a:r>
              <a:rPr lang="zh-CN" altLang="en-US" sz="1600" dirty="0">
                <a:latin typeface="华文楷体" panose="02010600040101010101" pitchFamily="2" charset="-122"/>
                <a:ea typeface="华文楷体" panose="02010600040101010101" pitchFamily="2" charset="-122"/>
                <a:sym typeface="+mn-ea"/>
              </a:rPr>
              <a:t>）开发了</a:t>
            </a:r>
            <a:r>
              <a:rPr lang="en-US" altLang="zh-CN" sz="1600" dirty="0">
                <a:latin typeface="华文楷体" panose="02010600040101010101" pitchFamily="2" charset="-122"/>
                <a:ea typeface="华文楷体" panose="02010600040101010101" pitchFamily="2" charset="-122"/>
                <a:sym typeface="+mn-ea"/>
              </a:rPr>
              <a:t>Smalltalk</a:t>
            </a:r>
            <a:r>
              <a:rPr lang="zh-CN" altLang="en-US" sz="1600" dirty="0">
                <a:latin typeface="华文楷体" panose="02010600040101010101" pitchFamily="2" charset="-122"/>
                <a:ea typeface="华文楷体" panose="02010600040101010101" pitchFamily="2" charset="-122"/>
                <a:sym typeface="+mn-ea"/>
              </a:rPr>
              <a:t>编程语言，又给面向对象的语言注入了新的血液，</a:t>
            </a:r>
            <a:r>
              <a:rPr lang="en-US" altLang="zh-CN" sz="1600" dirty="0">
                <a:latin typeface="华文楷体" panose="02010600040101010101" pitchFamily="2" charset="-122"/>
                <a:ea typeface="华文楷体" panose="02010600040101010101" pitchFamily="2" charset="-122"/>
                <a:sym typeface="+mn-ea"/>
              </a:rPr>
              <a:t>Smalltalk</a:t>
            </a:r>
            <a:r>
              <a:rPr lang="zh-CN" altLang="en-US" sz="1600" dirty="0">
                <a:latin typeface="华文楷体" panose="02010600040101010101" pitchFamily="2" charset="-122"/>
                <a:ea typeface="华文楷体" panose="02010600040101010101" pitchFamily="2" charset="-122"/>
                <a:sym typeface="+mn-ea"/>
              </a:rPr>
              <a:t>被公认为历史上</a:t>
            </a:r>
            <a:r>
              <a:rPr lang="zh-CN" altLang="en-US" sz="1600" dirty="0">
                <a:solidFill>
                  <a:srgbClr val="FF0000"/>
                </a:solidFill>
                <a:latin typeface="华文楷体" panose="02010600040101010101" pitchFamily="2" charset="-122"/>
                <a:ea typeface="华文楷体" panose="02010600040101010101" pitchFamily="2" charset="-122"/>
                <a:sym typeface="+mn-ea"/>
              </a:rPr>
              <a:t>第二个</a:t>
            </a:r>
            <a:r>
              <a:rPr lang="zh-CN" altLang="en-US" sz="1600" dirty="0">
                <a:latin typeface="华文楷体" panose="02010600040101010101" pitchFamily="2" charset="-122"/>
                <a:ea typeface="华文楷体" panose="02010600040101010101" pitchFamily="2" charset="-122"/>
                <a:sym typeface="+mn-ea"/>
                <a:hlinkClick r:id="rId3"/>
              </a:rPr>
              <a:t>面向对象的程序设计</a:t>
            </a:r>
            <a:r>
              <a:rPr lang="zh-CN" altLang="en-US" sz="1600" dirty="0">
                <a:latin typeface="华文楷体" panose="02010600040101010101" pitchFamily="2" charset="-122"/>
                <a:ea typeface="华文楷体" panose="02010600040101010101" pitchFamily="2" charset="-122"/>
                <a:sym typeface="+mn-ea"/>
              </a:rPr>
              <a:t>语言和第一个真正的</a:t>
            </a:r>
            <a:r>
              <a:rPr lang="zh-CN" altLang="en-US" sz="1600" dirty="0">
                <a:latin typeface="华文楷体" panose="02010600040101010101" pitchFamily="2" charset="-122"/>
                <a:ea typeface="华文楷体" panose="02010600040101010101" pitchFamily="2" charset="-122"/>
                <a:sym typeface="+mn-ea"/>
                <a:hlinkClick r:id="rId4"/>
              </a:rPr>
              <a:t>集成开发环境</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IDE</a:t>
            </a:r>
            <a:r>
              <a:rPr lang="zh-CN" altLang="en-US" sz="1600" dirty="0">
                <a:latin typeface="华文楷体" panose="02010600040101010101" pitchFamily="2" charset="-122"/>
                <a:ea typeface="华文楷体" panose="02010600040101010101" pitchFamily="2" charset="-122"/>
                <a:sym typeface="+mn-ea"/>
              </a:rPr>
              <a:t>）。它基于</a:t>
            </a:r>
            <a:r>
              <a:rPr lang="en-US" altLang="zh-CN" sz="1600" dirty="0" err="1">
                <a:latin typeface="华文楷体" panose="02010600040101010101" pitchFamily="2" charset="-122"/>
                <a:ea typeface="华文楷体" panose="02010600040101010101" pitchFamily="2" charset="-122"/>
                <a:sym typeface="+mn-ea"/>
              </a:rPr>
              <a:t>Simula</a:t>
            </a:r>
            <a:r>
              <a:rPr lang="zh-CN" altLang="en-US" sz="1600" dirty="0">
                <a:latin typeface="华文楷体" panose="02010600040101010101" pitchFamily="2" charset="-122"/>
                <a:ea typeface="华文楷体" panose="02010600040101010101" pitchFamily="2" charset="-122"/>
                <a:sym typeface="+mn-ea"/>
              </a:rPr>
              <a:t>语言的类和消息的概念，引入了继承和子类的概念，</a:t>
            </a:r>
            <a:r>
              <a:rPr lang="en-US" altLang="zh-CN" sz="1600" dirty="0">
                <a:latin typeface="华文楷体" panose="02010600040101010101" pitchFamily="2" charset="-122"/>
                <a:ea typeface="华文楷体" panose="02010600040101010101" pitchFamily="2" charset="-122"/>
                <a:sym typeface="+mn-ea"/>
              </a:rPr>
              <a:t>Smalltalk</a:t>
            </a:r>
            <a:r>
              <a:rPr lang="zh-CN" altLang="en-US" sz="1600" dirty="0">
                <a:latin typeface="华文楷体" panose="02010600040101010101" pitchFamily="2" charset="-122"/>
                <a:ea typeface="华文楷体" panose="02010600040101010101" pitchFamily="2" charset="-122"/>
                <a:sym typeface="+mn-ea"/>
              </a:rPr>
              <a:t>编程语言对近代面向对象编程语言影响很大，所以称之为“</a:t>
            </a:r>
            <a:r>
              <a:rPr lang="zh-CN" altLang="en-US" sz="1600" dirty="0">
                <a:solidFill>
                  <a:srgbClr val="FF0000"/>
                </a:solidFill>
                <a:latin typeface="华文楷体" panose="02010600040101010101" pitchFamily="2" charset="-122"/>
                <a:ea typeface="华文楷体" panose="02010600040101010101" pitchFamily="2" charset="-122"/>
                <a:sym typeface="+mn-ea"/>
              </a:rPr>
              <a:t>面向对象编程之母</a:t>
            </a:r>
            <a:r>
              <a:rPr lang="zh-CN" altLang="en-US" sz="1600" dirty="0">
                <a:latin typeface="华文楷体" panose="02010600040101010101" pitchFamily="2" charset="-122"/>
                <a:ea typeface="华文楷体" panose="02010600040101010101" pitchFamily="2" charset="-122"/>
                <a:sym typeface="+mn-ea"/>
              </a:rPr>
              <a:t>”。</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5DA2"/>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p>
        </p:txBody>
      </p:sp>
      <p:sp>
        <p:nvSpPr>
          <p:cNvPr id="16" name="Freeform 5"/>
          <p:cNvSpPr/>
          <p:nvPr/>
        </p:nvSpPr>
        <p:spPr bwMode="auto">
          <a:xfrm>
            <a:off x="2311671" y="3046485"/>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rgbClr val="005DA2"/>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718945" y="843750"/>
            <a:ext cx="8245055" cy="1107996"/>
          </a:xfrm>
          <a:prstGeom prst="rect">
            <a:avLst/>
          </a:prstGeom>
          <a:noFill/>
        </p:spPr>
        <p:txBody>
          <a:bodyPr wrap="square" lIns="0" tIns="0" rIns="0" bIns="0" rtlCol="0">
            <a:spAutoFit/>
          </a:bodyPr>
          <a:lstStyle/>
          <a:p>
            <a:pPr indent="457200" fontAlgn="auto">
              <a:lnSpc>
                <a:spcPct val="150000"/>
              </a:lnSpc>
            </a:pPr>
            <a:r>
              <a:rPr lang="en-US" altLang="zh-CN" sz="1600" dirty="0">
                <a:latin typeface="楷体" panose="02010609060101010101" pitchFamily="49" charset="-122"/>
                <a:ea typeface="楷体" panose="02010609060101010101" pitchFamily="49" charset="-122"/>
                <a:sym typeface="+mn-ea"/>
              </a:rPr>
              <a:t>80</a:t>
            </a:r>
            <a:r>
              <a:rPr lang="zh-CN" altLang="en-US" sz="1600" dirty="0">
                <a:latin typeface="楷体" panose="02010609060101010101" pitchFamily="49" charset="-122"/>
                <a:ea typeface="楷体" panose="02010609060101010101" pitchFamily="49" charset="-122"/>
                <a:sym typeface="+mn-ea"/>
              </a:rPr>
              <a:t>年代，面向对象程序设计成为了一种主导思想，相继出现了如</a:t>
            </a:r>
            <a:r>
              <a:rPr lang="en-US" altLang="zh-CN" sz="1600" dirty="0">
                <a:latin typeface="楷体" panose="02010609060101010101" pitchFamily="49" charset="-122"/>
                <a:ea typeface="楷体" panose="02010609060101010101" pitchFamily="49" charset="-122"/>
                <a:sym typeface="+mn-ea"/>
              </a:rPr>
              <a:t>Object-C</a:t>
            </a:r>
            <a:r>
              <a:rPr lang="zh-CN" altLang="en-US" sz="1600" dirty="0">
                <a:latin typeface="楷体" panose="02010609060101010101" pitchFamily="49" charset="-122"/>
                <a:ea typeface="楷体" panose="02010609060101010101" pitchFamily="49" charset="-122"/>
                <a:sym typeface="+mn-ea"/>
              </a:rPr>
              <a:t>、</a:t>
            </a:r>
            <a:r>
              <a:rPr lang="en-US" altLang="zh-CN" sz="1600" dirty="0">
                <a:latin typeface="楷体" panose="02010609060101010101" pitchFamily="49" charset="-122"/>
                <a:ea typeface="楷体" panose="02010609060101010101" pitchFamily="49" charset="-122"/>
                <a:sym typeface="+mn-ea"/>
              </a:rPr>
              <a:t>C++</a:t>
            </a:r>
            <a:r>
              <a:rPr lang="zh-CN" altLang="en-US" sz="1600" dirty="0">
                <a:latin typeface="楷体" panose="02010609060101010101" pitchFamily="49" charset="-122"/>
                <a:ea typeface="楷体" panose="02010609060101010101" pitchFamily="49" charset="-122"/>
                <a:sym typeface="+mn-ea"/>
              </a:rPr>
              <a:t>、</a:t>
            </a:r>
            <a:r>
              <a:rPr lang="en-US" altLang="zh-CN" sz="1600" dirty="0">
                <a:latin typeface="楷体" panose="02010609060101010101" pitchFamily="49" charset="-122"/>
                <a:ea typeface="楷体" panose="02010609060101010101" pitchFamily="49" charset="-122"/>
                <a:sym typeface="+mn-ea"/>
              </a:rPr>
              <a:t>Self</a:t>
            </a:r>
            <a:r>
              <a:rPr lang="zh-CN" altLang="en-US" sz="1600" dirty="0">
                <a:latin typeface="楷体" panose="02010609060101010101" pitchFamily="49" charset="-122"/>
                <a:ea typeface="楷体" panose="02010609060101010101" pitchFamily="49" charset="-122"/>
                <a:sym typeface="+mn-ea"/>
              </a:rPr>
              <a:t>、</a:t>
            </a:r>
            <a:r>
              <a:rPr lang="en-US" altLang="zh-CN" sz="1600" dirty="0">
                <a:latin typeface="楷体" panose="02010609060101010101" pitchFamily="49" charset="-122"/>
                <a:ea typeface="楷体" panose="02010609060101010101" pitchFamily="49" charset="-122"/>
                <a:sym typeface="+mn-ea"/>
              </a:rPr>
              <a:t>Java</a:t>
            </a:r>
            <a:r>
              <a:rPr lang="zh-CN" altLang="en-US" sz="1600" dirty="0">
                <a:latin typeface="楷体" panose="02010609060101010101" pitchFamily="49" charset="-122"/>
                <a:ea typeface="楷体" panose="02010609060101010101" pitchFamily="49" charset="-122"/>
                <a:sym typeface="+mn-ea"/>
              </a:rPr>
              <a:t>等面向对象语言。随着面向对象语言的发展，</a:t>
            </a:r>
            <a:r>
              <a:rPr lang="zh-CN" altLang="en-US" sz="1600" dirty="0">
                <a:solidFill>
                  <a:srgbClr val="FF0000"/>
                </a:solidFill>
                <a:latin typeface="楷体" panose="02010609060101010101" pitchFamily="49" charset="-122"/>
                <a:ea typeface="楷体" panose="02010609060101010101" pitchFamily="49" charset="-122"/>
                <a:sym typeface="+mn-ea"/>
              </a:rPr>
              <a:t>面向对象程序设计方法也就应运而生</a:t>
            </a:r>
            <a:r>
              <a:rPr lang="zh-CN" altLang="en-US" sz="1600" dirty="0">
                <a:latin typeface="楷体" panose="02010609060101010101" pitchFamily="49" charset="-122"/>
                <a:ea typeface="楷体" panose="02010609060101010101" pitchFamily="49" charset="-122"/>
                <a:sym typeface="+mn-ea"/>
              </a:rPr>
              <a:t>且得到迅速的发展。</a:t>
            </a:r>
            <a:endParaRPr lang="en-US" altLang="zh-CN" sz="1600" dirty="0">
              <a:solidFill>
                <a:schemeClr val="tx1">
                  <a:lumMod val="75000"/>
                  <a:lumOff val="25000"/>
                </a:schemeClr>
              </a:solidFill>
              <a:latin typeface="楷体" panose="02010609060101010101" pitchFamily="49" charset="-122"/>
              <a:ea typeface="楷体" panose="02010609060101010101" pitchFamily="49"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p>
        </p:txBody>
      </p:sp>
      <p:sp>
        <p:nvSpPr>
          <p:cNvPr id="16" name="Freeform 5"/>
          <p:cNvSpPr/>
          <p:nvPr/>
        </p:nvSpPr>
        <p:spPr bwMode="auto">
          <a:xfrm>
            <a:off x="2311671" y="3046485"/>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rgbClr val="005DA2"/>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5DA2"/>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8"/>
          <p:cNvSpPr txBox="1"/>
          <p:nvPr/>
        </p:nvSpPr>
        <p:spPr>
          <a:xfrm>
            <a:off x="404284" y="771750"/>
            <a:ext cx="8487716" cy="1440266"/>
          </a:xfrm>
          <a:prstGeom prst="rect">
            <a:avLst/>
          </a:prstGeom>
          <a:noFill/>
        </p:spPr>
        <p:txBody>
          <a:bodyPr wrap="square" lIns="0" tIns="0" rIns="0" bIns="0" rtlCol="0">
            <a:spAutoFit/>
          </a:bodyPr>
          <a:lstStyle/>
          <a:p>
            <a:pPr indent="457200" fontAlgn="auto">
              <a:lnSpc>
                <a:spcPct val="150000"/>
              </a:lnSpc>
            </a:pPr>
            <a:r>
              <a:rPr lang="en-US" altLang="zh-CN" sz="1600" b="1" dirty="0">
                <a:latin typeface="华文楷体" panose="02010600040101010101" pitchFamily="2" charset="-122"/>
                <a:ea typeface="华文楷体" panose="02010600040101010101" pitchFamily="2" charset="-122"/>
                <a:sym typeface="+mn-ea"/>
              </a:rPr>
              <a:t>90</a:t>
            </a:r>
            <a:r>
              <a:rPr lang="zh-CN" altLang="en-US" sz="1600" b="1" dirty="0">
                <a:latin typeface="华文楷体" panose="02010600040101010101" pitchFamily="2" charset="-122"/>
                <a:ea typeface="华文楷体" panose="02010600040101010101" pitchFamily="2" charset="-122"/>
                <a:sym typeface="+mn-ea"/>
              </a:rPr>
              <a:t>年代以来，面向对象程序设计语言、面向对象程序设计方法广泛应用于程序设计，并逐渐形成了面向对象分析、面向对象设计、面向对象编程、面向对象测试等面向对象软件开发方法。从此，全世界掀起了一股面向对象的热潮，至今盛行不衰，面向对象程序设计方法逐渐成为程序设计的主流方法。</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Freeform 5"/>
          <p:cNvSpPr/>
          <p:nvPr/>
        </p:nvSpPr>
        <p:spPr bwMode="auto">
          <a:xfrm>
            <a:off x="3895847"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2">
              <a:lumMod val="40000"/>
              <a:lumOff val="60000"/>
            </a:schemeClr>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5" name="TextBox 42"/>
          <p:cNvSpPr txBox="1"/>
          <p:nvPr/>
        </p:nvSpPr>
        <p:spPr>
          <a:xfrm>
            <a:off x="412880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70</a:t>
            </a:r>
            <a:r>
              <a:rPr lang="zh-CN" altLang="en-US" sz="1800" b="1" dirty="0"/>
              <a:t>年代</a:t>
            </a:r>
          </a:p>
        </p:txBody>
      </p:sp>
      <p:sp>
        <p:nvSpPr>
          <p:cNvPr id="16" name="Freeform 5"/>
          <p:cNvSpPr/>
          <p:nvPr/>
        </p:nvSpPr>
        <p:spPr bwMode="auto">
          <a:xfrm>
            <a:off x="2311671" y="3046485"/>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rgbClr val="005DA2"/>
              </a:solidFill>
            </a:endParaRPr>
          </a:p>
        </p:txBody>
      </p:sp>
      <p:sp>
        <p:nvSpPr>
          <p:cNvPr id="17" name="Freeform 5"/>
          <p:cNvSpPr/>
          <p:nvPr/>
        </p:nvSpPr>
        <p:spPr bwMode="auto">
          <a:xfrm>
            <a:off x="5480023"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0" name="Freeform 5"/>
          <p:cNvSpPr/>
          <p:nvPr/>
        </p:nvSpPr>
        <p:spPr bwMode="auto">
          <a:xfrm>
            <a:off x="7064199"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5DA2"/>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1" name="TextBox 46"/>
          <p:cNvSpPr txBox="1"/>
          <p:nvPr/>
        </p:nvSpPr>
        <p:spPr>
          <a:xfrm>
            <a:off x="2561147"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60</a:t>
            </a:r>
            <a:r>
              <a:rPr lang="zh-CN" altLang="en-US" sz="1800" b="1" dirty="0"/>
              <a:t>年代</a:t>
            </a:r>
          </a:p>
        </p:txBody>
      </p:sp>
      <p:sp>
        <p:nvSpPr>
          <p:cNvPr id="22" name="TextBox 47"/>
          <p:cNvSpPr txBox="1"/>
          <p:nvPr/>
        </p:nvSpPr>
        <p:spPr>
          <a:xfrm>
            <a:off x="5729499"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80</a:t>
            </a:r>
            <a:r>
              <a:rPr lang="zh-CN" altLang="en-US" sz="1800" b="1" dirty="0"/>
              <a:t>年代</a:t>
            </a:r>
          </a:p>
        </p:txBody>
      </p:sp>
      <p:sp>
        <p:nvSpPr>
          <p:cNvPr id="23" name="TextBox 48"/>
          <p:cNvSpPr txBox="1"/>
          <p:nvPr/>
        </p:nvSpPr>
        <p:spPr>
          <a:xfrm>
            <a:off x="7313675"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r>
              <a:rPr lang="en-US" altLang="zh-CN" sz="1800" b="1" dirty="0"/>
              <a:t>90</a:t>
            </a:r>
            <a:r>
              <a:rPr lang="zh-CN" altLang="en-US" sz="1800" b="1" dirty="0"/>
              <a:t>年代</a:t>
            </a:r>
          </a:p>
        </p:txBody>
      </p:sp>
      <p:sp>
        <p:nvSpPr>
          <p:cNvPr id="24" name="Freeform 5"/>
          <p:cNvSpPr/>
          <p:nvPr/>
        </p:nvSpPr>
        <p:spPr bwMode="auto">
          <a:xfrm>
            <a:off x="718945" y="3049660"/>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EB4E3"/>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5" name="TextBox 46"/>
          <p:cNvSpPr txBox="1"/>
          <p:nvPr/>
        </p:nvSpPr>
        <p:spPr>
          <a:xfrm>
            <a:off x="1025571" y="3431766"/>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1800" b="1" dirty="0"/>
              <a:t>20</a:t>
            </a:r>
            <a:r>
              <a:rPr lang="zh-CN" altLang="en-US" sz="1800" b="1" dirty="0"/>
              <a:t>世纪</a:t>
            </a:r>
            <a:endParaRPr lang="en-US" altLang="zh-CN" sz="1800" b="1" dirty="0"/>
          </a:p>
          <a:p>
            <a:pPr algn="ctr"/>
            <a:r>
              <a:rPr lang="en-US" altLang="zh-CN" sz="1800" b="1" dirty="0"/>
              <a:t>40</a:t>
            </a:r>
            <a:r>
              <a:rPr lang="zh-CN" altLang="en-US" sz="1800" b="1" dirty="0"/>
              <a:t>年代</a:t>
            </a:r>
          </a:p>
        </p:txBody>
      </p:sp>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01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面向对象程序设计发展历史</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8000" y="843750"/>
            <a:ext cx="8856000" cy="3416320"/>
          </a:xfrm>
          <a:prstGeom prst="rect">
            <a:avLst/>
          </a:prstGeom>
        </p:spPr>
        <p:txBody>
          <a:bodyPr wrap="square">
            <a:spAutoFit/>
          </a:bodyPr>
          <a:lstStyle/>
          <a:p>
            <a:pPr marL="457200" indent="-457200">
              <a:lnSpc>
                <a:spcPct val="150000"/>
              </a:lnSpc>
              <a:buFont typeface="Arial" panose="020B0604020202020204" pitchFamily="34" charset="0"/>
              <a:buChar char="•"/>
              <a:defRPr/>
            </a:pPr>
            <a:r>
              <a:rPr lang="zh-CN" altLang="en-US" sz="2400" dirty="0">
                <a:latin typeface="华文楷体" panose="02010600040101010101" pitchFamily="2" charset="-122"/>
                <a:ea typeface="华文楷体" panose="02010600040101010101" pitchFamily="2" charset="-122"/>
              </a:rPr>
              <a:t>总之，面向对象程序设计方法是在结构化程序设计方法的基础上发展而来。采用此方法大大提高了软件开发效率，减少了软件开发的复杂性，提高了软件的可维护性、可扩展性。</a:t>
            </a:r>
          </a:p>
          <a:p>
            <a:pPr marL="457200" indent="-457200">
              <a:lnSpc>
                <a:spcPct val="150000"/>
              </a:lnSpc>
              <a:buFont typeface="Arial" panose="020B0604020202020204" pitchFamily="34" charset="0"/>
              <a:buChar char="•"/>
              <a:defRPr/>
            </a:pPr>
            <a:r>
              <a:rPr lang="zh-CN" altLang="en-US" sz="2400" dirty="0">
                <a:latin typeface="华文楷体" panose="02010600040101010101" pitchFamily="2" charset="-122"/>
                <a:ea typeface="华文楷体" panose="02010600040101010101" pitchFamily="2" charset="-122"/>
              </a:rPr>
              <a:t>面向对象的程序设计方法是当今普遍使用并大力推广的一种程序设计方法，它是计算机软件开发人员必须掌握的基本技术。</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02</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004718"/>
            <a:ext cx="5906238"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面向对象程序设计</a:t>
            </a: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方法概述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3"/>
          <p:cNvSpPr>
            <a:spLocks noChangeArrowheads="1"/>
          </p:cNvSpPr>
          <p:nvPr/>
        </p:nvSpPr>
        <p:spPr bwMode="auto">
          <a:xfrm>
            <a:off x="396000" y="195750"/>
            <a:ext cx="739497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defRPr sz="2400">
                <a:solidFill>
                  <a:schemeClr val="tx1"/>
                </a:solidFill>
                <a:latin typeface="Times New Roman" panose="02020603050405020304" pitchFamily="18" charset="0"/>
                <a:ea typeface="宋体" panose="02010600030101010101" pitchFamily="2" charset="-122"/>
              </a:defRPr>
            </a:lvl1pPr>
            <a:lvl2pPr marL="750888"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Font typeface="Wingdings" panose="05000000000000000000" pitchFamily="2" charset="2"/>
              <a:buChar char="§"/>
            </a:pPr>
            <a:r>
              <a:rPr lang="zh-CN" altLang="en-US" sz="2998" b="1" dirty="0">
                <a:latin typeface="楷体_GB2312"/>
                <a:ea typeface="楷体_GB2312"/>
                <a:cs typeface="Arial" panose="020B0604020202020204" pitchFamily="34" charset="0"/>
              </a:rPr>
              <a:t>课时：</a:t>
            </a:r>
          </a:p>
          <a:p>
            <a:pPr lvl="1" eaLnBrk="1" hangingPunct="1">
              <a:lnSpc>
                <a:spcPct val="90000"/>
              </a:lnSpc>
              <a:spcBef>
                <a:spcPct val="25000"/>
              </a:spcBef>
              <a:spcAft>
                <a:spcPct val="15000"/>
              </a:spcAft>
              <a:buClr>
                <a:schemeClr val="accent2"/>
              </a:buClr>
              <a:buFont typeface="Arial" panose="020B0604020202020204" pitchFamily="34" charset="0"/>
              <a:buChar char="–"/>
            </a:pPr>
            <a:r>
              <a:rPr lang="en-US" altLang="zh-CN" sz="2699" b="1" dirty="0">
                <a:solidFill>
                  <a:srgbClr val="003366"/>
                </a:solidFill>
                <a:latin typeface="楷体_GB2312"/>
                <a:ea typeface="楷体_GB2312"/>
                <a:cs typeface="Arial" panose="020B0604020202020204" pitchFamily="34" charset="0"/>
              </a:rPr>
              <a:t>16</a:t>
            </a:r>
            <a:r>
              <a:rPr lang="zh-CN" altLang="en-US" sz="2699" b="1" dirty="0">
                <a:solidFill>
                  <a:srgbClr val="003366"/>
                </a:solidFill>
                <a:latin typeface="楷体_GB2312"/>
                <a:ea typeface="楷体_GB2312"/>
                <a:cs typeface="Arial" panose="020B0604020202020204" pitchFamily="34" charset="0"/>
              </a:rPr>
              <a:t>次课，共</a:t>
            </a:r>
            <a:r>
              <a:rPr lang="en-US" altLang="zh-CN" sz="2699" b="1" dirty="0">
                <a:solidFill>
                  <a:srgbClr val="003366"/>
                </a:solidFill>
                <a:latin typeface="楷体_GB2312"/>
                <a:ea typeface="楷体_GB2312"/>
                <a:cs typeface="Arial" panose="020B0604020202020204" pitchFamily="34" charset="0"/>
              </a:rPr>
              <a:t>32</a:t>
            </a:r>
            <a:r>
              <a:rPr lang="zh-CN" altLang="en-US" sz="2699" b="1" dirty="0">
                <a:solidFill>
                  <a:srgbClr val="003366"/>
                </a:solidFill>
                <a:latin typeface="楷体_GB2312"/>
                <a:ea typeface="楷体_GB2312"/>
                <a:cs typeface="Arial" panose="020B0604020202020204" pitchFamily="34" charset="0"/>
              </a:rPr>
              <a:t>学时，上机实验</a:t>
            </a:r>
            <a:r>
              <a:rPr lang="en-US" altLang="zh-CN" sz="2699" b="1" dirty="0">
                <a:solidFill>
                  <a:srgbClr val="003366"/>
                </a:solidFill>
                <a:latin typeface="楷体_GB2312"/>
                <a:ea typeface="楷体_GB2312"/>
                <a:cs typeface="Arial" panose="020B0604020202020204" pitchFamily="34" charset="0"/>
              </a:rPr>
              <a:t>16</a:t>
            </a:r>
            <a:r>
              <a:rPr lang="zh-CN" altLang="en-US" sz="2699" b="1" dirty="0">
                <a:solidFill>
                  <a:srgbClr val="003366"/>
                </a:solidFill>
                <a:latin typeface="楷体_GB2312"/>
                <a:ea typeface="楷体_GB2312"/>
                <a:cs typeface="Arial" panose="020B0604020202020204" pitchFamily="34" charset="0"/>
              </a:rPr>
              <a:t>学时；</a:t>
            </a:r>
          </a:p>
        </p:txBody>
      </p:sp>
      <p:sp>
        <p:nvSpPr>
          <p:cNvPr id="50" name="Rectangle 4"/>
          <p:cNvSpPr>
            <a:spLocks noChangeArrowheads="1"/>
          </p:cNvSpPr>
          <p:nvPr/>
        </p:nvSpPr>
        <p:spPr bwMode="auto">
          <a:xfrm>
            <a:off x="180000" y="1275750"/>
            <a:ext cx="8856000" cy="34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defRPr sz="2400">
                <a:solidFill>
                  <a:schemeClr val="tx1"/>
                </a:solidFill>
                <a:latin typeface="Times New Roman" panose="02020603050405020304" pitchFamily="18" charset="0"/>
                <a:ea typeface="宋体" panose="02010600030101010101" pitchFamily="2" charset="-122"/>
              </a:defRPr>
            </a:lvl1pPr>
            <a:lvl2pPr marL="750888"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Font typeface="Wingdings" panose="05000000000000000000" pitchFamily="2" charset="2"/>
              <a:buChar char="§"/>
            </a:pPr>
            <a:r>
              <a:rPr lang="zh-CN" altLang="en-US" sz="2998" b="1" dirty="0">
                <a:latin typeface="楷体_GB2312"/>
                <a:ea typeface="楷体_GB2312"/>
                <a:cs typeface="Arial" panose="020B0604020202020204" pitchFamily="34" charset="0"/>
              </a:rPr>
              <a:t>成绩评定（</a:t>
            </a:r>
            <a:r>
              <a:rPr lang="zh-CN" altLang="en-US" sz="2998" b="1" dirty="0">
                <a:solidFill>
                  <a:srgbClr val="FF0000"/>
                </a:solidFill>
                <a:latin typeface="楷体_GB2312"/>
                <a:ea typeface="楷体_GB2312"/>
                <a:cs typeface="Arial" panose="020B0604020202020204" pitchFamily="34" charset="0"/>
              </a:rPr>
              <a:t>课程组统一！</a:t>
            </a:r>
            <a:r>
              <a:rPr lang="zh-CN" altLang="en-US" sz="2998" b="1" dirty="0">
                <a:latin typeface="楷体_GB2312"/>
                <a:ea typeface="楷体_GB2312"/>
                <a:cs typeface="Arial" panose="020B0604020202020204" pitchFamily="34" charset="0"/>
              </a:rPr>
              <a:t>）</a:t>
            </a:r>
            <a:r>
              <a:rPr lang="zh-CN" altLang="en-US" sz="2998" b="1" dirty="0">
                <a:solidFill>
                  <a:schemeClr val="bg1"/>
                </a:solidFill>
                <a:latin typeface="楷体_GB2312"/>
                <a:ea typeface="楷体_GB2312"/>
                <a:cs typeface="Arial" panose="020B0604020202020204" pitchFamily="34" charset="0"/>
              </a:rPr>
              <a:t>：</a:t>
            </a:r>
          </a:p>
          <a:p>
            <a:pPr marL="465138" lvl="1" indent="0">
              <a:spcBef>
                <a:spcPct val="25000"/>
              </a:spcBef>
              <a:spcAft>
                <a:spcPct val="15000"/>
              </a:spcAft>
              <a:buClr>
                <a:schemeClr val="accent2"/>
              </a:buClr>
            </a:pPr>
            <a:r>
              <a:rPr lang="zh-CN" altLang="zh-CN" dirty="0"/>
              <a:t>本门课程的评分分为 </a:t>
            </a:r>
            <a:r>
              <a:rPr lang="en-US" altLang="zh-CN" dirty="0"/>
              <a:t>4 </a:t>
            </a:r>
            <a:r>
              <a:rPr lang="zh-CN" altLang="zh-CN" dirty="0"/>
              <a:t>个部分，每个部分分数分配如下：课堂表现：</a:t>
            </a:r>
            <a:r>
              <a:rPr lang="en-US" altLang="zh-CN" dirty="0"/>
              <a:t>5</a:t>
            </a:r>
            <a:r>
              <a:rPr lang="zh-CN" altLang="zh-CN" dirty="0"/>
              <a:t>％；闭卷考试：</a:t>
            </a:r>
            <a:r>
              <a:rPr lang="en-US" altLang="zh-CN" dirty="0"/>
              <a:t>50%</a:t>
            </a:r>
            <a:r>
              <a:rPr lang="zh-CN" altLang="zh-CN" dirty="0"/>
              <a:t>；平时作业</a:t>
            </a:r>
            <a:r>
              <a:rPr lang="en-US" altLang="zh-CN" dirty="0"/>
              <a:t>+</a:t>
            </a:r>
            <a:r>
              <a:rPr lang="zh-CN" altLang="zh-CN" dirty="0"/>
              <a:t>大程序：</a:t>
            </a:r>
            <a:r>
              <a:rPr lang="en-US" altLang="zh-CN" dirty="0"/>
              <a:t>45</a:t>
            </a:r>
            <a:r>
              <a:rPr lang="zh-CN" altLang="zh-CN" dirty="0"/>
              <a:t>％。</a:t>
            </a:r>
            <a:endParaRPr lang="en-US" altLang="zh-CN" sz="1799" b="1" dirty="0">
              <a:solidFill>
                <a:srgbClr val="FF0000"/>
              </a:solidFill>
              <a:latin typeface="楷体_GB2312"/>
              <a:ea typeface="楷体_GB2312"/>
              <a:cs typeface="楷体_GB2312"/>
            </a:endParaRPr>
          </a:p>
          <a:p>
            <a:pPr lvl="1" eaLnBrk="1" hangingPunct="1">
              <a:spcBef>
                <a:spcPct val="25000"/>
              </a:spcBef>
              <a:spcAft>
                <a:spcPct val="15000"/>
              </a:spcAft>
              <a:buClr>
                <a:schemeClr val="accent2"/>
              </a:buClr>
              <a:buFont typeface="Arial" panose="020B0604020202020204" pitchFamily="34" charset="0"/>
              <a:buChar char="–"/>
            </a:pPr>
            <a:r>
              <a:rPr lang="zh-CN" altLang="en-US" sz="1799" b="1" dirty="0" smtClean="0">
                <a:solidFill>
                  <a:srgbClr val="003366"/>
                </a:solidFill>
                <a:latin typeface="楷体_GB2312"/>
                <a:ea typeface="楷体_GB2312"/>
                <a:cs typeface="楷体_GB2312"/>
              </a:rPr>
              <a:t>期末考试</a:t>
            </a:r>
            <a:r>
              <a:rPr lang="en-US" altLang="zh-CN" sz="1799" b="1" dirty="0" smtClean="0">
                <a:solidFill>
                  <a:srgbClr val="003366"/>
                </a:solidFill>
                <a:latin typeface="楷体_GB2312"/>
                <a:ea typeface="楷体_GB2312"/>
                <a:cs typeface="楷体_GB2312"/>
              </a:rPr>
              <a:t>50%</a:t>
            </a:r>
            <a:r>
              <a:rPr lang="zh-CN" altLang="en-US" sz="1799" b="1" dirty="0" smtClean="0">
                <a:solidFill>
                  <a:srgbClr val="003366"/>
                </a:solidFill>
                <a:latin typeface="楷体_GB2312"/>
                <a:ea typeface="楷体_GB2312"/>
                <a:cs typeface="楷体_GB2312"/>
              </a:rPr>
              <a:t>；</a:t>
            </a:r>
            <a:endParaRPr lang="en-US" altLang="zh-CN" sz="1799" b="1" dirty="0" smtClean="0">
              <a:solidFill>
                <a:srgbClr val="003366"/>
              </a:solidFill>
              <a:latin typeface="楷体_GB2312"/>
              <a:ea typeface="楷体_GB2312"/>
              <a:cs typeface="楷体_GB2312"/>
            </a:endParaRPr>
          </a:p>
          <a:p>
            <a:pPr lvl="1" eaLnBrk="1" hangingPunct="1">
              <a:spcBef>
                <a:spcPct val="25000"/>
              </a:spcBef>
              <a:spcAft>
                <a:spcPct val="15000"/>
              </a:spcAft>
              <a:buClr>
                <a:schemeClr val="accent2"/>
              </a:buClr>
              <a:buFont typeface="Arial" panose="020B0604020202020204" pitchFamily="34" charset="0"/>
              <a:buChar char="–"/>
            </a:pPr>
            <a:r>
              <a:rPr lang="zh-CN" altLang="en-US" sz="1799" b="1" dirty="0" smtClean="0">
                <a:solidFill>
                  <a:srgbClr val="003366"/>
                </a:solidFill>
                <a:latin typeface="楷体_GB2312"/>
                <a:ea typeface="楷体_GB2312"/>
                <a:cs typeface="楷体_GB2312"/>
              </a:rPr>
              <a:t>平时</a:t>
            </a:r>
            <a:r>
              <a:rPr lang="en-US" altLang="zh-CN" sz="1799" b="1" dirty="0" smtClean="0">
                <a:solidFill>
                  <a:srgbClr val="003366"/>
                </a:solidFill>
                <a:latin typeface="楷体_GB2312"/>
                <a:ea typeface="楷体_GB2312"/>
                <a:cs typeface="楷体_GB2312"/>
              </a:rPr>
              <a:t>50%</a:t>
            </a:r>
          </a:p>
          <a:p>
            <a:pPr lvl="2">
              <a:spcBef>
                <a:spcPct val="25000"/>
              </a:spcBef>
              <a:spcAft>
                <a:spcPct val="15000"/>
              </a:spcAft>
              <a:buClr>
                <a:schemeClr val="accent2"/>
              </a:buClr>
              <a:buFont typeface="Arial" panose="020B0604020202020204" pitchFamily="34" charset="0"/>
              <a:buChar char="–"/>
            </a:pPr>
            <a:r>
              <a:rPr lang="en-US" altLang="zh-CN" sz="1799" b="1" dirty="0" err="1" smtClean="0">
                <a:solidFill>
                  <a:srgbClr val="003366"/>
                </a:solidFill>
                <a:latin typeface="楷体_GB2312"/>
                <a:ea typeface="楷体_GB2312"/>
                <a:cs typeface="楷体_GB2312"/>
              </a:rPr>
              <a:t>Pintia</a:t>
            </a:r>
            <a:r>
              <a:rPr lang="zh-CN" altLang="en-US" sz="1799" b="1" dirty="0" smtClean="0">
                <a:solidFill>
                  <a:srgbClr val="003366"/>
                </a:solidFill>
                <a:latin typeface="楷体_GB2312"/>
                <a:ea typeface="楷体_GB2312"/>
                <a:cs typeface="楷体_GB2312"/>
              </a:rPr>
              <a:t>作业</a:t>
            </a:r>
            <a:r>
              <a:rPr lang="en-US" altLang="zh-CN" sz="1799" b="1" dirty="0" smtClean="0">
                <a:solidFill>
                  <a:srgbClr val="003366"/>
                </a:solidFill>
                <a:latin typeface="楷体_GB2312"/>
                <a:ea typeface="楷体_GB2312"/>
                <a:cs typeface="楷体_GB2312"/>
              </a:rPr>
              <a:t>30%</a:t>
            </a:r>
            <a:r>
              <a:rPr lang="zh-CN" altLang="en-US" sz="1799" b="1" dirty="0" smtClean="0">
                <a:solidFill>
                  <a:srgbClr val="003366"/>
                </a:solidFill>
                <a:latin typeface="楷体_GB2312"/>
                <a:ea typeface="楷体_GB2312"/>
                <a:cs typeface="楷体_GB2312"/>
              </a:rPr>
              <a:t>；</a:t>
            </a:r>
            <a:endParaRPr lang="en-US" altLang="zh-CN" sz="1799" b="1" dirty="0" smtClean="0">
              <a:solidFill>
                <a:srgbClr val="003366"/>
              </a:solidFill>
              <a:latin typeface="楷体_GB2312"/>
              <a:ea typeface="楷体_GB2312"/>
              <a:cs typeface="楷体_GB2312"/>
            </a:endParaRPr>
          </a:p>
          <a:p>
            <a:pPr lvl="2">
              <a:spcBef>
                <a:spcPct val="25000"/>
              </a:spcBef>
              <a:spcAft>
                <a:spcPct val="15000"/>
              </a:spcAft>
              <a:buClr>
                <a:schemeClr val="accent2"/>
              </a:buClr>
              <a:buFont typeface="Arial" panose="020B0604020202020204" pitchFamily="34" charset="0"/>
              <a:buChar char="–"/>
            </a:pPr>
            <a:r>
              <a:rPr lang="zh-CN" altLang="en-US" sz="1799" b="1" dirty="0">
                <a:solidFill>
                  <a:srgbClr val="003366"/>
                </a:solidFill>
                <a:latin typeface="楷体_GB2312"/>
                <a:ea typeface="楷体_GB2312"/>
                <a:cs typeface="楷体_GB2312"/>
              </a:rPr>
              <a:t>大</a:t>
            </a:r>
            <a:r>
              <a:rPr lang="zh-CN" altLang="en-US" sz="1799" b="1" dirty="0" smtClean="0">
                <a:solidFill>
                  <a:srgbClr val="003366"/>
                </a:solidFill>
                <a:latin typeface="楷体_GB2312"/>
                <a:ea typeface="楷体_GB2312"/>
                <a:cs typeface="楷体_GB2312"/>
              </a:rPr>
              <a:t>作业</a:t>
            </a:r>
            <a:r>
              <a:rPr lang="en-US" altLang="zh-CN" sz="1799" b="1" dirty="0" smtClean="0">
                <a:solidFill>
                  <a:srgbClr val="003366"/>
                </a:solidFill>
                <a:latin typeface="楷体_GB2312"/>
                <a:ea typeface="楷体_GB2312"/>
                <a:cs typeface="楷体_GB2312"/>
              </a:rPr>
              <a:t>15%</a:t>
            </a:r>
            <a:r>
              <a:rPr lang="zh-CN" altLang="en-US" sz="1799" b="1" dirty="0" smtClean="0">
                <a:solidFill>
                  <a:srgbClr val="003366"/>
                </a:solidFill>
                <a:latin typeface="楷体_GB2312"/>
                <a:ea typeface="楷体_GB2312"/>
                <a:cs typeface="楷体_GB2312"/>
              </a:rPr>
              <a:t>；</a:t>
            </a:r>
            <a:endParaRPr lang="en-US" altLang="zh-CN" sz="1799" b="1" dirty="0" smtClean="0">
              <a:solidFill>
                <a:srgbClr val="003366"/>
              </a:solidFill>
              <a:latin typeface="楷体_GB2312"/>
              <a:ea typeface="楷体_GB2312"/>
              <a:cs typeface="楷体_GB2312"/>
            </a:endParaRPr>
          </a:p>
          <a:p>
            <a:pPr lvl="2">
              <a:spcBef>
                <a:spcPct val="25000"/>
              </a:spcBef>
              <a:spcAft>
                <a:spcPct val="15000"/>
              </a:spcAft>
              <a:buClr>
                <a:schemeClr val="accent2"/>
              </a:buClr>
              <a:buFont typeface="Arial" panose="020B0604020202020204" pitchFamily="34" charset="0"/>
              <a:buChar char="–"/>
            </a:pPr>
            <a:r>
              <a:rPr lang="zh-CN" altLang="en-US" sz="1799" b="1" dirty="0">
                <a:solidFill>
                  <a:srgbClr val="003366"/>
                </a:solidFill>
                <a:latin typeface="楷体_GB2312"/>
                <a:ea typeface="楷体_GB2312"/>
                <a:cs typeface="楷体_GB2312"/>
              </a:rPr>
              <a:t>课堂表现</a:t>
            </a:r>
            <a:r>
              <a:rPr lang="en-US" altLang="zh-CN" sz="1799" b="1" dirty="0">
                <a:solidFill>
                  <a:srgbClr val="003366"/>
                </a:solidFill>
                <a:latin typeface="楷体_GB2312"/>
                <a:ea typeface="楷体_GB2312"/>
                <a:cs typeface="楷体_GB2312"/>
              </a:rPr>
              <a:t>5%</a:t>
            </a:r>
            <a:r>
              <a:rPr lang="zh-CN" altLang="en-US" sz="1799" b="1" dirty="0" smtClean="0">
                <a:solidFill>
                  <a:srgbClr val="003366"/>
                </a:solidFill>
                <a:latin typeface="楷体_GB2312"/>
                <a:ea typeface="楷体_GB2312"/>
                <a:cs typeface="楷体_GB2312"/>
              </a:rPr>
              <a:t>；（随堂点名</a:t>
            </a:r>
            <a:r>
              <a:rPr lang="en-US" altLang="zh-CN" sz="1799" b="1" dirty="0" smtClean="0">
                <a:solidFill>
                  <a:srgbClr val="003366"/>
                </a:solidFill>
                <a:latin typeface="楷体_GB2312"/>
                <a:ea typeface="楷体_GB2312"/>
                <a:cs typeface="楷体_GB2312"/>
              </a:rPr>
              <a:t>+</a:t>
            </a:r>
            <a:r>
              <a:rPr lang="en-US" altLang="zh-CN" sz="1799" b="1" dirty="0" err="1" smtClean="0">
                <a:solidFill>
                  <a:srgbClr val="003366"/>
                </a:solidFill>
                <a:latin typeface="楷体_GB2312"/>
                <a:ea typeface="楷体_GB2312"/>
                <a:cs typeface="楷体_GB2312"/>
              </a:rPr>
              <a:t>pintia</a:t>
            </a:r>
            <a:r>
              <a:rPr lang="zh-CN" altLang="en-US" sz="1799" b="1" dirty="0" smtClean="0">
                <a:solidFill>
                  <a:srgbClr val="003366"/>
                </a:solidFill>
                <a:latin typeface="楷体_GB2312"/>
                <a:ea typeface="楷体_GB2312"/>
                <a:cs typeface="楷体_GB2312"/>
              </a:rPr>
              <a:t>平时作业综评）</a:t>
            </a:r>
            <a:endParaRPr lang="en-US" altLang="zh-CN" sz="1799" b="1" dirty="0" smtClean="0">
              <a:solidFill>
                <a:srgbClr val="003366"/>
              </a:solidFill>
              <a:latin typeface="楷体_GB2312"/>
              <a:ea typeface="楷体_GB2312"/>
              <a:cs typeface="楷体_GB2312"/>
            </a:endParaRPr>
          </a:p>
          <a:p>
            <a:pPr lvl="1" eaLnBrk="1" hangingPunct="1">
              <a:spcBef>
                <a:spcPct val="25000"/>
              </a:spcBef>
              <a:spcAft>
                <a:spcPct val="15000"/>
              </a:spcAft>
              <a:buClr>
                <a:schemeClr val="accent2"/>
              </a:buClr>
              <a:buFont typeface="Arial" panose="020B0604020202020204" pitchFamily="34" charset="0"/>
              <a:buChar char="–"/>
            </a:pPr>
            <a:endParaRPr lang="en-US" altLang="zh-CN" sz="1799" b="1" dirty="0">
              <a:solidFill>
                <a:srgbClr val="003366"/>
              </a:solidFill>
              <a:latin typeface="楷体_GB2312"/>
              <a:ea typeface="楷体_GB2312"/>
              <a:cs typeface="楷体_GB2312"/>
            </a:endParaRPr>
          </a:p>
        </p:txBody>
      </p:sp>
    </p:spTree>
    <p:extLst>
      <p:ext uri="{BB962C8B-B14F-4D97-AF65-F5344CB8AC3E}">
        <p14:creationId xmlns:p14="http://schemas.microsoft.com/office/powerpoint/2010/main" val="393923078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325866" y="1347750"/>
            <a:ext cx="3905702" cy="2943225"/>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274320">
              <a:lnSpc>
                <a:spcPct val="150000"/>
              </a:lnSpc>
              <a:buClr>
                <a:schemeClr val="accent3"/>
              </a:buClr>
              <a:buFont typeface="Wingdings 2" panose="05020102010507070707"/>
              <a:buChar char=""/>
              <a:defRPr/>
            </a:pPr>
            <a:r>
              <a:rPr lang="zh-CN" altLang="en-US" sz="1600" dirty="0">
                <a:solidFill>
                  <a:srgbClr val="FF0000"/>
                </a:solidFill>
                <a:latin typeface="华文楷体" panose="02010600040101010101" pitchFamily="2" charset="-122"/>
                <a:ea typeface="华文楷体" panose="02010600040101010101" pitchFamily="2" charset="-122"/>
              </a:rPr>
              <a:t>面向对象程序设计方法</a:t>
            </a:r>
            <a:r>
              <a:rPr lang="zh-CN" altLang="en-US" sz="1600" dirty="0">
                <a:latin typeface="华文楷体" panose="02010600040101010101" pitchFamily="2" charset="-122"/>
                <a:ea typeface="华文楷体" panose="02010600040101010101" pitchFamily="2" charset="-122"/>
              </a:rPr>
              <a:t>（</a:t>
            </a:r>
            <a:r>
              <a:rPr lang="en-US" altLang="zh-CN" sz="1600" dirty="0">
                <a:latin typeface="华文楷体" panose="02010600040101010101" pitchFamily="2" charset="-122"/>
                <a:ea typeface="华文楷体" panose="02010600040101010101" pitchFamily="2" charset="-122"/>
              </a:rPr>
              <a:t>Object Oriented Programming</a:t>
            </a:r>
            <a:r>
              <a:rPr lang="zh-CN" altLang="en-US" sz="1600" dirty="0">
                <a:latin typeface="华文楷体" panose="02010600040101010101" pitchFamily="2" charset="-122"/>
                <a:ea typeface="华文楷体" panose="02010600040101010101" pitchFamily="2" charset="-122"/>
              </a:rPr>
              <a:t>，缩写</a:t>
            </a:r>
            <a:r>
              <a:rPr lang="en-US" altLang="zh-CN" sz="1600" dirty="0">
                <a:solidFill>
                  <a:srgbClr val="FF0000"/>
                </a:solidFill>
                <a:latin typeface="华文楷体" panose="02010600040101010101" pitchFamily="2" charset="-122"/>
                <a:ea typeface="华文楷体" panose="02010600040101010101" pitchFamily="2" charset="-122"/>
              </a:rPr>
              <a:t>OOP</a:t>
            </a:r>
            <a:r>
              <a:rPr lang="zh-CN" altLang="en-US" sz="1600" dirty="0">
                <a:latin typeface="华文楷体" panose="02010600040101010101" pitchFamily="2" charset="-122"/>
                <a:ea typeface="华文楷体" panose="02010600040101010101" pitchFamily="2" charset="-122"/>
              </a:rPr>
              <a:t>）将数据及对数据操作的方法（函数）放在一起，形成一个相互依存，不可分离的整体</a:t>
            </a:r>
            <a:r>
              <a:rPr lang="en-US" altLang="zh-CN" sz="1600" dirty="0">
                <a:latin typeface="华文楷体" panose="02010600040101010101" pitchFamily="2" charset="-122"/>
                <a:ea typeface="华文楷体" panose="02010600040101010101" pitchFamily="2" charset="-122"/>
              </a:rPr>
              <a:t>——</a:t>
            </a:r>
            <a:r>
              <a:rPr lang="zh-CN" altLang="en-US" sz="1600" dirty="0">
                <a:solidFill>
                  <a:schemeClr val="accent1">
                    <a:lumMod val="75000"/>
                  </a:schemeClr>
                </a:solidFill>
                <a:latin typeface="华文楷体" panose="02010600040101010101" pitchFamily="2" charset="-122"/>
                <a:ea typeface="华文楷体" panose="02010600040101010101" pitchFamily="2" charset="-122"/>
              </a:rPr>
              <a:t>对象</a:t>
            </a:r>
            <a:r>
              <a:rPr lang="zh-CN" altLang="en-US" sz="1600" dirty="0">
                <a:latin typeface="华文楷体" panose="02010600040101010101" pitchFamily="2" charset="-122"/>
                <a:ea typeface="华文楷体" panose="02010600040101010101" pitchFamily="2" charset="-122"/>
              </a:rPr>
              <a:t>，从同类对象中抽象出共性，形成</a:t>
            </a:r>
            <a:r>
              <a:rPr lang="zh-CN" altLang="en-US" sz="1600" dirty="0">
                <a:solidFill>
                  <a:schemeClr val="accent1">
                    <a:lumMod val="75000"/>
                  </a:schemeClr>
                </a:solidFill>
                <a:latin typeface="华文楷体" panose="02010600040101010101" pitchFamily="2" charset="-122"/>
                <a:ea typeface="华文楷体" panose="02010600040101010101" pitchFamily="2" charset="-122"/>
              </a:rPr>
              <a:t>类</a:t>
            </a:r>
            <a:r>
              <a:rPr lang="zh-CN" altLang="en-US" sz="1600" dirty="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2" panose="05020102010507070707"/>
              <a:buChar char=""/>
              <a:defRPr/>
            </a:pPr>
            <a:r>
              <a:rPr lang="zh-CN" altLang="en-US" sz="1600" dirty="0">
                <a:latin typeface="华文楷体" panose="02010600040101010101" pitchFamily="2" charset="-122"/>
                <a:ea typeface="华文楷体" panose="02010600040101010101" pitchFamily="2" charset="-122"/>
              </a:rPr>
              <a:t>类有两个成员：</a:t>
            </a:r>
            <a:r>
              <a:rPr lang="zh-CN" altLang="en-US" sz="1600" dirty="0">
                <a:solidFill>
                  <a:schemeClr val="accent1">
                    <a:lumMod val="75000"/>
                  </a:schemeClr>
                </a:solidFill>
                <a:latin typeface="华文楷体" panose="02010600040101010101" pitchFamily="2" charset="-122"/>
                <a:ea typeface="华文楷体" panose="02010600040101010101" pitchFamily="2" charset="-122"/>
              </a:rPr>
              <a:t>数据成员和成员函数</a:t>
            </a:r>
            <a:r>
              <a:rPr lang="zh-CN" altLang="en-US" sz="1600" dirty="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2" panose="05020102010507070707"/>
              <a:buChar char=""/>
              <a:defRPr/>
            </a:pPr>
            <a:r>
              <a:rPr lang="zh-CN" altLang="en-US" sz="1600" dirty="0">
                <a:latin typeface="华文楷体" panose="02010600040101010101" pitchFamily="2" charset="-122"/>
                <a:ea typeface="华文楷体" panose="02010600040101010101" pitchFamily="2" charset="-122"/>
              </a:rPr>
              <a:t>对象之间通过消息进行通信</a:t>
            </a:r>
            <a:r>
              <a:rPr lang="zh-CN" altLang="en-US" sz="1600" dirty="0" smtClean="0">
                <a:latin typeface="华文楷体" panose="02010600040101010101" pitchFamily="2" charset="-122"/>
                <a:ea typeface="华文楷体" panose="02010600040101010101" pitchFamily="2" charset="-122"/>
              </a:rPr>
              <a:t>。</a:t>
            </a:r>
            <a:endParaRPr lang="zh-CN" altLang="en-US" sz="1600" dirty="0">
              <a:latin typeface="华文楷体" panose="02010600040101010101" pitchFamily="2" charset="-122"/>
              <a:ea typeface="华文楷体" panose="02010600040101010101" pitchFamily="2" charset="-122"/>
            </a:endParaRPr>
          </a:p>
        </p:txBody>
      </p:sp>
      <p:sp>
        <p:nvSpPr>
          <p:cNvPr id="14" name="TextBox 7"/>
          <p:cNvSpPr txBox="1"/>
          <p:nvPr/>
        </p:nvSpPr>
        <p:spPr>
          <a:xfrm>
            <a:off x="756000" y="692825"/>
            <a:ext cx="2484669"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面向对象程序设计</a:t>
            </a:r>
          </a:p>
        </p:txBody>
      </p:sp>
      <p:pic>
        <p:nvPicPr>
          <p:cNvPr id="21" name="图片 20"/>
          <p:cNvPicPr>
            <a:picLocks noChangeAspect="1"/>
          </p:cNvPicPr>
          <p:nvPr/>
        </p:nvPicPr>
        <p:blipFill>
          <a:blip r:embed="rId3" cstate="print"/>
          <a:stretch>
            <a:fillRect/>
          </a:stretch>
        </p:blipFill>
        <p:spPr>
          <a:xfrm>
            <a:off x="4297045" y="1529715"/>
            <a:ext cx="4324350" cy="2541270"/>
          </a:xfrm>
          <a:prstGeom prst="rect">
            <a:avLst/>
          </a:prstGeom>
        </p:spPr>
      </p:pic>
      <p:sp>
        <p:nvSpPr>
          <p:cNvPr id="22" name="Rectangle 3"/>
          <p:cNvSpPr>
            <a:spLocks noChangeArrowheads="1"/>
          </p:cNvSpPr>
          <p:nvPr/>
        </p:nvSpPr>
        <p:spPr bwMode="auto">
          <a:xfrm>
            <a:off x="5527134" y="4356413"/>
            <a:ext cx="198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400" dirty="0" smtClean="0">
                <a:latin typeface="微软雅黑" panose="020B0503020204020204" pitchFamily="34" charset="-122"/>
                <a:ea typeface="微软雅黑" panose="020B0503020204020204" pitchFamily="34" charset="-122"/>
              </a:rPr>
              <a:t>面向对象程序设计</a:t>
            </a:r>
            <a:r>
              <a:rPr lang="zh-CN" altLang="zh-CN" sz="1400" dirty="0">
                <a:latin typeface="微软雅黑" panose="020B0503020204020204" pitchFamily="34" charset="-122"/>
                <a:ea typeface="微软雅黑" panose="020B0503020204020204" pitchFamily="34" charset="-122"/>
              </a:rPr>
              <a:t>模型</a:t>
            </a:r>
          </a:p>
        </p:txBody>
      </p:sp>
      <p:cxnSp>
        <p:nvCxnSpPr>
          <p:cNvPr id="23" name="直接连接符 22"/>
          <p:cNvCxnSpPr/>
          <p:nvPr/>
        </p:nvCxnSpPr>
        <p:spPr>
          <a:xfrm>
            <a:off x="4284000" y="1056089"/>
            <a:ext cx="0" cy="3816350"/>
          </a:xfrm>
          <a:prstGeom prst="line">
            <a:avLst/>
          </a:prstGeom>
          <a:ln w="127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ppt_y</p:attrName>
                                        </p:attrNameLst>
                                      </p:cBhvr>
                                      <p:tavLst>
                                        <p:tav tm="0">
                                          <p:val>
                                            <p:strVal val="#ppt_y+#ppt_h*1.125000"/>
                                          </p:val>
                                        </p:tav>
                                        <p:tav tm="100000">
                                          <p:val>
                                            <p:strVal val="#ppt_y"/>
                                          </p:val>
                                        </p:tav>
                                      </p:tavLst>
                                    </p:anim>
                                    <p:animEffect transition="in" filter="wipe(up)">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540000" y="732165"/>
            <a:ext cx="8424000" cy="288290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274320">
              <a:lnSpc>
                <a:spcPct val="150000"/>
              </a:lnSpc>
              <a:buClr>
                <a:schemeClr val="accent3"/>
              </a:buClr>
              <a:buFont typeface="Wingdings" panose="05000000000000000000" pitchFamily="2" charset="2"/>
              <a:buChar char="u"/>
              <a:defRPr/>
            </a:pPr>
            <a:r>
              <a:rPr lang="zh-CN" altLang="en-US" sz="1800" dirty="0">
                <a:latin typeface="微软雅黑" panose="020B0503020204020204" pitchFamily="34" charset="-122"/>
                <a:ea typeface="微软雅黑" panose="020B0503020204020204" pitchFamily="34" charset="-122"/>
              </a:rPr>
              <a:t> </a:t>
            </a:r>
            <a:r>
              <a:rPr lang="zh-CN" altLang="en-US" sz="1800" dirty="0">
                <a:latin typeface="华文楷体" panose="02010600040101010101" pitchFamily="2" charset="-122"/>
                <a:ea typeface="华文楷体" panose="02010600040101010101" pitchFamily="2" charset="-122"/>
              </a:rPr>
              <a:t>面向对象程序设计方法采用与客观世界相一致的方法设计软件，其设计方法是模拟人类习惯的思维方式。</a:t>
            </a:r>
            <a:endParaRPr lang="en-US" altLang="zh-CN" sz="18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1800" dirty="0">
                <a:solidFill>
                  <a:srgbClr val="FF0000"/>
                </a:solidFill>
                <a:latin typeface="华文楷体" panose="02010600040101010101" pitchFamily="2" charset="-122"/>
                <a:ea typeface="华文楷体" panose="02010600040101010101" pitchFamily="2" charset="-122"/>
              </a:rPr>
              <a:t>软件开发</a:t>
            </a:r>
            <a:r>
              <a:rPr lang="zh-CN" altLang="en-US" sz="1800" dirty="0">
                <a:latin typeface="华文楷体" panose="02010600040101010101" pitchFamily="2" charset="-122"/>
                <a:ea typeface="华文楷体" panose="02010600040101010101" pitchFamily="2" charset="-122"/>
              </a:rPr>
              <a:t>的方法与过程尽接近</a:t>
            </a:r>
            <a:r>
              <a:rPr lang="zh-CN" altLang="en-US" sz="1800" dirty="0">
                <a:solidFill>
                  <a:srgbClr val="FF0000"/>
                </a:solidFill>
                <a:latin typeface="华文楷体" panose="02010600040101010101" pitchFamily="2" charset="-122"/>
                <a:ea typeface="华文楷体" panose="02010600040101010101" pitchFamily="2" charset="-122"/>
              </a:rPr>
              <a:t>人类认识世界、解决问题</a:t>
            </a:r>
            <a:r>
              <a:rPr lang="zh-CN" altLang="en-US" sz="1800" dirty="0">
                <a:latin typeface="华文楷体" panose="02010600040101010101" pitchFamily="2" charset="-122"/>
                <a:ea typeface="华文楷体" panose="02010600040101010101" pitchFamily="2" charset="-122"/>
              </a:rPr>
              <a:t>的方法与过程。</a:t>
            </a:r>
            <a:endParaRPr lang="en-US" altLang="zh-CN" sz="18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1800" dirty="0">
                <a:latin typeface="华文楷体" panose="02010600040101010101" pitchFamily="2" charset="-122"/>
                <a:ea typeface="华文楷体" panose="02010600040101010101" pitchFamily="2" charset="-122"/>
              </a:rPr>
              <a:t>描述问题的问题空间</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即问题域</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与实现解法的解空间</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即求解域</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在结构上尽可能一致。</a:t>
            </a:r>
          </a:p>
          <a:p>
            <a:pPr>
              <a:lnSpc>
                <a:spcPct val="150000"/>
              </a:lnSpc>
              <a:buClr>
                <a:schemeClr val="tx1"/>
              </a:buClr>
              <a:buFont typeface="Wingdings" panose="05000000000000000000" pitchFamily="2" charset="2"/>
              <a:buChar char="u"/>
              <a:defRPr/>
            </a:pPr>
            <a:r>
              <a:rPr lang="zh-CN" altLang="en-US" sz="1800" dirty="0">
                <a:latin typeface="华文楷体" panose="02010600040101010101" pitchFamily="2" charset="-122"/>
                <a:ea typeface="华文楷体" panose="02010600040101010101" pitchFamily="2" charset="-122"/>
                <a:sym typeface="+mn-ea"/>
              </a:rPr>
              <a:t>现实世界中的事物可以分为两大部分：</a:t>
            </a:r>
            <a:r>
              <a:rPr lang="zh-CN" altLang="en-US" sz="1800" dirty="0">
                <a:solidFill>
                  <a:srgbClr val="FF0000"/>
                </a:solidFill>
                <a:latin typeface="华文楷体" panose="02010600040101010101" pitchFamily="2" charset="-122"/>
                <a:ea typeface="华文楷体" panose="02010600040101010101" pitchFamily="2" charset="-122"/>
                <a:sym typeface="+mn-ea"/>
              </a:rPr>
              <a:t>物质和意识。</a:t>
            </a:r>
            <a:endParaRPr lang="en-US" altLang="zh-CN" sz="1800" dirty="0">
              <a:solidFill>
                <a:srgbClr val="FF0000"/>
              </a:solidFill>
              <a:latin typeface="华文楷体" panose="02010600040101010101" pitchFamily="2" charset="-122"/>
              <a:ea typeface="华文楷体" panose="02010600040101010101" pitchFamily="2" charset="-122"/>
            </a:endParaRPr>
          </a:p>
          <a:p>
            <a:pPr marL="0" indent="0">
              <a:buClr>
                <a:schemeClr val="tx1"/>
              </a:buClr>
              <a:buFont typeface="Wingdings" panose="05000000000000000000" pitchFamily="2" charset="2"/>
              <a:buNone/>
              <a:defRPr/>
            </a:pPr>
            <a:r>
              <a:rPr lang="en-US" altLang="zh-CN" sz="1600" dirty="0">
                <a:solidFill>
                  <a:srgbClr val="FF0000"/>
                </a:solidFill>
                <a:latin typeface="华文楷体" panose="02010600040101010101" pitchFamily="2" charset="-122"/>
                <a:ea typeface="华文楷体" panose="02010600040101010101" pitchFamily="2" charset="-122"/>
                <a:sym typeface="+mn-ea"/>
              </a:rPr>
              <a:t>	</a:t>
            </a:r>
            <a:endParaRPr lang="zh-CN" altLang="en-US" sz="1600" dirty="0">
              <a:latin typeface="华文楷体" panose="02010600040101010101" pitchFamily="2" charset="-122"/>
              <a:ea typeface="华文楷体" panose="02010600040101010101" pitchFamily="2" charset="-122"/>
            </a:endParaRPr>
          </a:p>
        </p:txBody>
      </p:sp>
      <p:sp>
        <p:nvSpPr>
          <p:cNvPr id="9" name="文本框 8"/>
          <p:cNvSpPr txBox="1"/>
          <p:nvPr/>
        </p:nvSpPr>
        <p:spPr>
          <a:xfrm>
            <a:off x="252000" y="3767554"/>
            <a:ext cx="8712000" cy="923330"/>
          </a:xfrm>
          <a:prstGeom prst="rect">
            <a:avLst/>
          </a:prstGeom>
          <a:noFill/>
        </p:spPr>
        <p:txBody>
          <a:bodyPr wrap="square" rtlCol="0">
            <a:spAutoFit/>
          </a:bodyPr>
          <a:lstStyle/>
          <a:p>
            <a:pPr marL="0" indent="0" algn="l">
              <a:lnSpc>
                <a:spcPct val="150000"/>
              </a:lnSpc>
              <a:buClr>
                <a:schemeClr val="tx1"/>
              </a:buClr>
              <a:buFont typeface="Wingdings" panose="05000000000000000000" pitchFamily="2" charset="2"/>
              <a:buNone/>
              <a:defRPr/>
            </a:pPr>
            <a:r>
              <a:rPr lang="en-US" altLang="zh-CN" sz="1400" dirty="0">
                <a:latin typeface="华文楷体" panose="02010600040101010101" pitchFamily="2" charset="-122"/>
                <a:ea typeface="华文楷体" panose="02010600040101010101" pitchFamily="2" charset="-122"/>
                <a:sym typeface="+mn-ea"/>
              </a:rPr>
              <a:t>a.</a:t>
            </a:r>
            <a:r>
              <a:rPr lang="en-US" altLang="zh-CN" sz="1400" dirty="0">
                <a:solidFill>
                  <a:srgbClr val="FF0000"/>
                </a:solidFill>
                <a:latin typeface="华文楷体" panose="02010600040101010101" pitchFamily="2" charset="-122"/>
                <a:ea typeface="华文楷体" panose="02010600040101010101" pitchFamily="2" charset="-122"/>
                <a:sym typeface="+mn-ea"/>
              </a:rPr>
              <a:t> </a:t>
            </a:r>
            <a:r>
              <a:rPr lang="zh-CN" altLang="en-US" sz="1400" dirty="0">
                <a:solidFill>
                  <a:srgbClr val="FF0000"/>
                </a:solidFill>
                <a:latin typeface="华文楷体" panose="02010600040101010101" pitchFamily="2" charset="-122"/>
                <a:ea typeface="华文楷体" panose="02010600040101010101" pitchFamily="2" charset="-122"/>
                <a:sym typeface="+mn-ea"/>
              </a:rPr>
              <a:t>物质</a:t>
            </a:r>
            <a:r>
              <a:rPr lang="zh-CN" altLang="en-US" sz="1400" dirty="0">
                <a:latin typeface="华文楷体" panose="02010600040101010101" pitchFamily="2" charset="-122"/>
                <a:ea typeface="华文楷体" panose="02010600040101010101" pitchFamily="2" charset="-122"/>
                <a:sym typeface="+mn-ea"/>
              </a:rPr>
              <a:t>指的是一个具体的事物，</a:t>
            </a:r>
            <a:r>
              <a:rPr lang="zh-CN" altLang="en-US" sz="1400" dirty="0">
                <a:solidFill>
                  <a:srgbClr val="FF0000"/>
                </a:solidFill>
                <a:latin typeface="华文楷体" panose="02010600040101010101" pitchFamily="2" charset="-122"/>
                <a:ea typeface="华文楷体" panose="02010600040101010101" pitchFamily="2" charset="-122"/>
                <a:sym typeface="+mn-ea"/>
              </a:rPr>
              <a:t>意识</a:t>
            </a:r>
            <a:r>
              <a:rPr lang="zh-CN" altLang="en-US" sz="1400" dirty="0">
                <a:latin typeface="华文楷体" panose="02010600040101010101" pitchFamily="2" charset="-122"/>
                <a:ea typeface="华文楷体" panose="02010600040101010101" pitchFamily="2" charset="-122"/>
                <a:sym typeface="+mn-ea"/>
              </a:rPr>
              <a:t>描述的是一个抽象的概念，是对客观存在事物的一种概括。</a:t>
            </a:r>
            <a:endParaRPr lang="en-US" altLang="zh-CN" sz="1400" dirty="0">
              <a:latin typeface="华文楷体" panose="02010600040101010101" pitchFamily="2" charset="-122"/>
              <a:ea typeface="华文楷体" panose="02010600040101010101" pitchFamily="2" charset="-122"/>
            </a:endParaRPr>
          </a:p>
          <a:p>
            <a:pPr marL="0" indent="0" algn="l">
              <a:lnSpc>
                <a:spcPct val="150000"/>
              </a:lnSpc>
              <a:buClr>
                <a:schemeClr val="tx1"/>
              </a:buClr>
              <a:buFont typeface="Wingdings" panose="05000000000000000000" pitchFamily="2" charset="2"/>
              <a:buNone/>
              <a:defRPr/>
            </a:pPr>
            <a:r>
              <a:rPr lang="en-US" altLang="zh-CN" sz="1400" dirty="0">
                <a:latin typeface="华文楷体" panose="02010600040101010101" pitchFamily="2" charset="-122"/>
                <a:ea typeface="华文楷体" panose="02010600040101010101" pitchFamily="2" charset="-122"/>
                <a:sym typeface="+mn-ea"/>
              </a:rPr>
              <a:t>b. </a:t>
            </a:r>
            <a:r>
              <a:rPr lang="zh-CN" altLang="en-US" sz="1400" dirty="0">
                <a:latin typeface="华文楷体" panose="02010600040101010101" pitchFamily="2" charset="-122"/>
                <a:ea typeface="华文楷体" panose="02010600040101010101" pitchFamily="2" charset="-122"/>
                <a:sym typeface="+mn-ea"/>
              </a:rPr>
              <a:t>例如“汽车”和“一辆白色的汽车”，“一辆白色的汽车”是物质，“汽车”是意识，是一个抽象的概念。</a:t>
            </a:r>
            <a:endParaRPr lang="zh-CN" altLang="en-US" sz="1400" dirty="0">
              <a:latin typeface="华文楷体" panose="02010600040101010101" pitchFamily="2" charset="-122"/>
              <a:ea typeface="华文楷体" panose="02010600040101010101" pitchFamily="2" charset="-122"/>
            </a:endParaRPr>
          </a:p>
          <a:p>
            <a:endParaRPr lang="zh-CN" altLang="en-US" sz="12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9">
                                            <p:txEl>
                                              <p:pRg st="3" end="3"/>
                                            </p:txEl>
                                          </p:spTgt>
                                        </p:tgtEl>
                                        <p:attrNameLst>
                                          <p:attrName>style.visibility</p:attrName>
                                        </p:attrNameLst>
                                      </p:cBhvr>
                                      <p:to>
                                        <p:strVal val="visible"/>
                                      </p:to>
                                    </p:set>
                                  </p:childTnLst>
                                </p:cTn>
                              </p:par>
                            </p:childTnLst>
                          </p:cTn>
                        </p:par>
                        <p:par>
                          <p:cTn id="14" fill="hold">
                            <p:stCondLst>
                              <p:cond delay="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692000" y="1320523"/>
            <a:ext cx="2663976"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物质：</a:t>
            </a:r>
            <a:endParaRPr lang="en-US" altLang="zh-CN" sz="2000" dirty="0">
              <a:solidFill>
                <a:schemeClr val="tx1"/>
              </a:solidFill>
            </a:endParaRPr>
          </a:p>
          <a:p>
            <a:r>
              <a:rPr lang="zh-CN" altLang="en-US" sz="2000" dirty="0">
                <a:solidFill>
                  <a:schemeClr val="tx1"/>
                </a:solidFill>
              </a:rPr>
              <a:t>一辆白色的汽车</a:t>
            </a:r>
            <a:endParaRPr lang="en-US" altLang="zh-CN" sz="2000" dirty="0">
              <a:solidFill>
                <a:schemeClr val="tx1"/>
              </a:solidFill>
            </a:endParaRPr>
          </a:p>
          <a:p>
            <a:r>
              <a:rPr lang="zh-CN" altLang="en-US" sz="2000" dirty="0">
                <a:solidFill>
                  <a:schemeClr val="tx1"/>
                </a:solidFill>
              </a:rPr>
              <a:t>意识：</a:t>
            </a:r>
            <a:endParaRPr lang="en-US" altLang="zh-CN" sz="2000" dirty="0">
              <a:solidFill>
                <a:schemeClr val="tx1"/>
              </a:solidFill>
            </a:endParaRPr>
          </a:p>
          <a:p>
            <a:r>
              <a:rPr lang="zh-CN" altLang="en-US" sz="2000" dirty="0">
                <a:solidFill>
                  <a:schemeClr val="tx1"/>
                </a:solidFill>
              </a:rPr>
              <a:t>汽车</a:t>
            </a:r>
          </a:p>
        </p:txBody>
      </p:sp>
      <p:sp>
        <p:nvSpPr>
          <p:cNvPr id="10" name="矩形 9"/>
          <p:cNvSpPr/>
          <p:nvPr/>
        </p:nvSpPr>
        <p:spPr>
          <a:xfrm>
            <a:off x="5264696" y="1320523"/>
            <a:ext cx="3411304"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rPr>
              <a:t>具体事物：</a:t>
            </a:r>
            <a:endParaRPr lang="en-US" altLang="zh-CN" sz="2000" dirty="0">
              <a:solidFill>
                <a:schemeClr val="tx1"/>
              </a:solidFill>
            </a:endParaRPr>
          </a:p>
          <a:p>
            <a:r>
              <a:rPr lang="zh-CN" altLang="en-US" sz="2000" dirty="0">
                <a:solidFill>
                  <a:schemeClr val="tx1"/>
                </a:solidFill>
              </a:rPr>
              <a:t>一个对象：汽车的实例</a:t>
            </a:r>
            <a:endParaRPr lang="en-US" altLang="zh-CN" sz="2000" dirty="0">
              <a:solidFill>
                <a:schemeClr val="tx1"/>
              </a:solidFill>
            </a:endParaRPr>
          </a:p>
          <a:p>
            <a:r>
              <a:rPr lang="zh-CN" altLang="en-US" sz="2000" dirty="0">
                <a:solidFill>
                  <a:schemeClr val="tx1"/>
                </a:solidFill>
              </a:rPr>
              <a:t>抽象概念</a:t>
            </a:r>
            <a:r>
              <a:rPr lang="zh-CN" altLang="en-US" sz="2000" dirty="0" smtClean="0">
                <a:solidFill>
                  <a:schemeClr val="tx1"/>
                </a:solidFill>
              </a:rPr>
              <a:t>：汽车</a:t>
            </a:r>
            <a:r>
              <a:rPr lang="zh-CN" altLang="en-US" sz="2000" dirty="0">
                <a:solidFill>
                  <a:schemeClr val="tx1"/>
                </a:solidFill>
              </a:rPr>
              <a:t>类</a:t>
            </a:r>
          </a:p>
        </p:txBody>
      </p:sp>
      <p:cxnSp>
        <p:nvCxnSpPr>
          <p:cNvPr id="7" name="直接箭头连接符 6"/>
          <p:cNvCxnSpPr/>
          <p:nvPr/>
        </p:nvCxnSpPr>
        <p:spPr>
          <a:xfrm>
            <a:off x="4355976" y="2472651"/>
            <a:ext cx="90872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47132" y="861688"/>
            <a:ext cx="1800200"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现实问题空间</a:t>
            </a:r>
          </a:p>
        </p:txBody>
      </p:sp>
      <p:sp>
        <p:nvSpPr>
          <p:cNvPr id="15" name="文本框 14"/>
          <p:cNvSpPr txBox="1"/>
          <p:nvPr/>
        </p:nvSpPr>
        <p:spPr>
          <a:xfrm>
            <a:off x="5264696" y="843750"/>
            <a:ext cx="1971600"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面向对象解空间</a:t>
            </a:r>
          </a:p>
        </p:txBody>
      </p:sp>
      <p:sp>
        <p:nvSpPr>
          <p:cNvPr id="16" name="文本框 15"/>
          <p:cNvSpPr txBox="1"/>
          <p:nvPr/>
        </p:nvSpPr>
        <p:spPr>
          <a:xfrm>
            <a:off x="4497734" y="2034210"/>
            <a:ext cx="1080120" cy="400110"/>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映射</a:t>
            </a:r>
          </a:p>
        </p:txBody>
      </p:sp>
      <p:sp>
        <p:nvSpPr>
          <p:cNvPr id="17" name="Rectangle 3"/>
          <p:cNvSpPr>
            <a:spLocks noChangeArrowheads="1"/>
          </p:cNvSpPr>
          <p:nvPr/>
        </p:nvSpPr>
        <p:spPr bwMode="auto">
          <a:xfrm>
            <a:off x="2497670" y="3631382"/>
            <a:ext cx="464820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1400" dirty="0" smtClean="0">
                <a:latin typeface="微软雅黑" panose="020B0503020204020204" pitchFamily="34" charset="-122"/>
                <a:ea typeface="微软雅黑" panose="020B0503020204020204" pitchFamily="34" charset="-122"/>
              </a:rPr>
              <a:t>现实</a:t>
            </a:r>
            <a:r>
              <a:rPr lang="zh-CN" altLang="zh-CN" sz="1400" dirty="0">
                <a:latin typeface="微软雅黑" panose="020B0503020204020204" pitchFamily="34" charset="-122"/>
                <a:ea typeface="微软雅黑" panose="020B0503020204020204" pitchFamily="34" charset="-122"/>
              </a:rPr>
              <a:t>世界与面向对象系统之间对应关系</a:t>
            </a:r>
          </a:p>
        </p:txBody>
      </p:sp>
    </p:spTree>
  </p:cSld>
  <p:clrMapOvr>
    <a:masterClrMapping/>
  </p:clrMapOvr>
  <p:transition spd="slow" advClick="0" advTm="0">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8000" y="676715"/>
            <a:ext cx="3399362"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面向对象程序设计的特点</a:t>
            </a: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839057" y="1881751"/>
            <a:ext cx="7596254" cy="2943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tx1"/>
              </a:buClr>
              <a:buFont typeface="Wingdings" panose="05000000000000000000" pitchFamily="2" charset="2"/>
              <a:buChar char="u"/>
              <a:defRPr/>
            </a:pPr>
            <a:endParaRPr lang="zh-CN" altLang="en-US" sz="2800" b="1" dirty="0">
              <a:latin typeface="+mn-ea"/>
            </a:endParaRPr>
          </a:p>
        </p:txBody>
      </p:sp>
      <p:sp>
        <p:nvSpPr>
          <p:cNvPr id="3" name="矩形 2"/>
          <p:cNvSpPr/>
          <p:nvPr/>
        </p:nvSpPr>
        <p:spPr>
          <a:xfrm>
            <a:off x="468000" y="1347750"/>
            <a:ext cx="8352000" cy="2346283"/>
          </a:xfrm>
          <a:prstGeom prst="rect">
            <a:avLst/>
          </a:prstGeom>
        </p:spPr>
        <p:txBody>
          <a:bodyPr wrap="square">
            <a:spAutoFit/>
          </a:bodyPr>
          <a:lstStyle/>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面向对象程序设计方法的主要特点是：程序</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对象</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消息。</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每个对象都具有特定的属性（数据结构）和行为（操作自身数据的函数），它们是一个整体。</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整个程序由不同类的对象构成，各对象是一个独立的实体，对象之间通过消息传递发生相互作用。</a:t>
            </a:r>
          </a:p>
        </p:txBody>
      </p:sp>
    </p:spTree>
  </p:cSld>
  <p:clrMapOvr>
    <a:masterClrMapping/>
  </p:clrMapOvr>
  <p:transition spd="slow" advClick="0" advTm="0">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2935" y="740007"/>
            <a:ext cx="3761665"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zh-CN" sz="2400" dirty="0">
                <a:solidFill>
                  <a:schemeClr val="tx1"/>
                </a:solidFill>
                <a:latin typeface="Times New Roman" panose="02020603050405020304" pitchFamily="18" charset="0"/>
                <a:cs typeface="Times New Roman" panose="02020603050405020304" pitchFamily="18" charset="0"/>
              </a:rPr>
              <a:t>SP</a:t>
            </a:r>
            <a:r>
              <a:rPr lang="zh-CN" altLang="zh-CN" sz="2400" dirty="0">
                <a:solidFill>
                  <a:schemeClr val="tx1"/>
                </a:solidFill>
                <a:latin typeface="宋体" panose="02010600030101010101" pitchFamily="2" charset="-122"/>
              </a:rPr>
              <a:t>与</a:t>
            </a:r>
            <a:r>
              <a:rPr lang="zh-CN" altLang="zh-CN" sz="2400" dirty="0">
                <a:solidFill>
                  <a:schemeClr val="tx1"/>
                </a:solidFill>
                <a:latin typeface="Times New Roman" panose="02020603050405020304" pitchFamily="18" charset="0"/>
                <a:cs typeface="Times New Roman" panose="02020603050405020304" pitchFamily="18" charset="0"/>
              </a:rPr>
              <a:t>OOP</a:t>
            </a:r>
            <a:r>
              <a:rPr lang="zh-CN" altLang="zh-CN" sz="2400" dirty="0">
                <a:solidFill>
                  <a:schemeClr val="tx1"/>
                </a:solidFill>
                <a:latin typeface="宋体" panose="02010600030101010101" pitchFamily="2" charset="-122"/>
              </a:rPr>
              <a:t>中代码和数据关系</a:t>
            </a:r>
            <a:endParaRPr lang="zh-CN" altLang="en-US" sz="2400" dirty="0">
              <a:solidFill>
                <a:schemeClr val="tx1"/>
              </a:solidFill>
            </a:endParaRP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1.2.2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内容占位符 2"/>
          <p:cNvSpPr txBox="1"/>
          <p:nvPr/>
        </p:nvSpPr>
        <p:spPr>
          <a:xfrm>
            <a:off x="839057" y="1881751"/>
            <a:ext cx="7596254" cy="29432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chemeClr val="tx1"/>
              </a:buClr>
              <a:buFont typeface="Wingdings" panose="05000000000000000000" pitchFamily="2" charset="2"/>
              <a:buChar char="u"/>
              <a:defRPr/>
            </a:pPr>
            <a:endParaRPr lang="zh-CN" altLang="en-US" sz="2800" b="1" dirty="0">
              <a:latin typeface="+mn-ea"/>
            </a:endParaRPr>
          </a:p>
        </p:txBody>
      </p:sp>
      <p:sp>
        <p:nvSpPr>
          <p:cNvPr id="2" name="矩形 1"/>
          <p:cNvSpPr/>
          <p:nvPr/>
        </p:nvSpPr>
        <p:spPr>
          <a:xfrm>
            <a:off x="2195736" y="1995686"/>
            <a:ext cx="2075656"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2483768" y="3420923"/>
            <a:ext cx="1656184" cy="6817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程序代码</a:t>
            </a:r>
          </a:p>
        </p:txBody>
      </p:sp>
      <p:sp>
        <p:nvSpPr>
          <p:cNvPr id="11" name="椭圆 10"/>
          <p:cNvSpPr/>
          <p:nvPr/>
        </p:nvSpPr>
        <p:spPr>
          <a:xfrm>
            <a:off x="2827577" y="2533905"/>
            <a:ext cx="936103" cy="7897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a:t>
            </a:r>
          </a:p>
        </p:txBody>
      </p:sp>
      <p:sp>
        <p:nvSpPr>
          <p:cNvPr id="14" name="矩形 13"/>
          <p:cNvSpPr/>
          <p:nvPr/>
        </p:nvSpPr>
        <p:spPr>
          <a:xfrm>
            <a:off x="4944616" y="1995686"/>
            <a:ext cx="2435696" cy="22322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84062" y="3067039"/>
            <a:ext cx="2224242" cy="10356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220072" y="3185506"/>
            <a:ext cx="936104" cy="7897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a:t>
            </a:r>
          </a:p>
        </p:txBody>
      </p:sp>
      <p:sp>
        <p:nvSpPr>
          <p:cNvPr id="12" name="文本框 11"/>
          <p:cNvSpPr txBox="1"/>
          <p:nvPr/>
        </p:nvSpPr>
        <p:spPr>
          <a:xfrm>
            <a:off x="2397048" y="2139702"/>
            <a:ext cx="1043040" cy="369332"/>
          </a:xfrm>
          <a:prstGeom prst="rect">
            <a:avLst/>
          </a:prstGeom>
          <a:noFill/>
        </p:spPr>
        <p:txBody>
          <a:bodyPr wrap="square" rtlCol="0">
            <a:spAutoFit/>
          </a:bodyPr>
          <a:lstStyle/>
          <a:p>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SP</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观点</a:t>
            </a:r>
          </a:p>
        </p:txBody>
      </p:sp>
      <p:sp>
        <p:nvSpPr>
          <p:cNvPr id="13" name="文本框 12"/>
          <p:cNvSpPr txBox="1"/>
          <p:nvPr/>
        </p:nvSpPr>
        <p:spPr>
          <a:xfrm>
            <a:off x="5084062" y="2108924"/>
            <a:ext cx="1403048" cy="400110"/>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OOP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观点</a:t>
            </a:r>
          </a:p>
        </p:txBody>
      </p:sp>
      <p:sp>
        <p:nvSpPr>
          <p:cNvPr id="17" name="文本框 16"/>
          <p:cNvSpPr txBox="1"/>
          <p:nvPr/>
        </p:nvSpPr>
        <p:spPr>
          <a:xfrm>
            <a:off x="6185372" y="3334312"/>
            <a:ext cx="1122932" cy="369332"/>
          </a:xfrm>
          <a:prstGeom prst="rect">
            <a:avLst/>
          </a:prstGeom>
          <a:noFill/>
        </p:spPr>
        <p:txBody>
          <a:bodyPr wrap="square" rtlCol="0">
            <a:spAutoFit/>
          </a:bodyPr>
          <a:lstStyle/>
          <a:p>
            <a:r>
              <a:rPr lang="zh-CN" altLang="en-US" dirty="0">
                <a:solidFill>
                  <a:schemeClr val="tx1">
                    <a:lumMod val="75000"/>
                    <a:lumOff val="25000"/>
                  </a:schemeClr>
                </a:solidFill>
                <a:latin typeface="+mn-ea"/>
              </a:rPr>
              <a:t>程序代码</a:t>
            </a:r>
          </a:p>
        </p:txBody>
      </p:sp>
      <p:sp>
        <p:nvSpPr>
          <p:cNvPr id="20" name="Rectangle 5"/>
          <p:cNvSpPr>
            <a:spLocks noChangeArrowheads="1"/>
          </p:cNvSpPr>
          <p:nvPr/>
        </p:nvSpPr>
        <p:spPr bwMode="auto">
          <a:xfrm>
            <a:off x="3009402" y="4495484"/>
            <a:ext cx="32832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SP</a:t>
            </a:r>
            <a:r>
              <a:rPr lang="zh-CN" altLang="zh-CN" dirty="0">
                <a:latin typeface="微软雅黑" panose="020B0503020204020204" pitchFamily="34" charset="-122"/>
                <a:ea typeface="微软雅黑" panose="020B0503020204020204" pitchFamily="34" charset="-122"/>
              </a:rPr>
              <a:t>与</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OOP</a:t>
            </a:r>
            <a:r>
              <a:rPr lang="zh-CN" altLang="zh-CN" dirty="0">
                <a:latin typeface="微软雅黑" panose="020B0503020204020204" pitchFamily="34" charset="-122"/>
                <a:ea typeface="微软雅黑" panose="020B0503020204020204" pitchFamily="34" charset="-122"/>
              </a:rPr>
              <a:t>中代码和数据的关系</a:t>
            </a:r>
          </a:p>
        </p:txBody>
      </p:sp>
    </p:spTree>
  </p:cSld>
  <p:clrMapOvr>
    <a:masterClrMapping/>
  </p:clrMapOvr>
  <p:transition spd="slow" advClick="0" advTm="0">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8000" y="692622"/>
            <a:ext cx="3399362" cy="369332"/>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tx1"/>
                </a:solidFill>
              </a:rPr>
              <a:t>面向对象程序设计的优点</a:t>
            </a:r>
          </a:p>
        </p:txBody>
      </p:sp>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80000" y="1203750"/>
            <a:ext cx="8712000" cy="2807948"/>
          </a:xfrm>
          <a:prstGeom prst="rect">
            <a:avLst/>
          </a:prstGeom>
        </p:spPr>
        <p:txBody>
          <a:bodyPr wrap="square">
            <a:spAutoFit/>
          </a:bodyPr>
          <a:lstStyle/>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结构化的程序设计的数据和程序代码是分离的，而面向对象程序设计则将数据和操作数据的程序代码绑在一起构成对象。</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zh-CN" altLang="en-US" sz="2000" dirty="0">
                <a:latin typeface="华文楷体" panose="02010600040101010101" pitchFamily="2" charset="-122"/>
                <a:ea typeface="华文楷体" panose="02010600040101010101" pitchFamily="2" charset="-122"/>
              </a:rPr>
              <a:t>面向对象程序设计方法使得开发的软件产品易重用、易修改、易测试、易维护、易扩充，降低了软件开发的复杂度。</a:t>
            </a:r>
            <a:endParaRPr lang="en-US" altLang="zh-CN" sz="2000" dirty="0">
              <a:latin typeface="华文楷体" panose="02010600040101010101" pitchFamily="2" charset="-122"/>
              <a:ea typeface="华文楷体" panose="02010600040101010101" pitchFamily="2" charset="-122"/>
            </a:endParaRPr>
          </a:p>
          <a:p>
            <a:pPr marL="274320" indent="-274320">
              <a:lnSpc>
                <a:spcPct val="150000"/>
              </a:lnSpc>
              <a:buClr>
                <a:schemeClr val="accent3"/>
              </a:buClr>
              <a:buFont typeface="Wingdings" panose="05000000000000000000" pitchFamily="2" charset="2"/>
              <a:buChar char="u"/>
              <a:defRPr/>
            </a:pPr>
            <a:r>
              <a:rPr lang="en-US" altLang="zh-CN" sz="2000" dirty="0">
                <a:latin typeface="华文楷体" panose="02010600040101010101" pitchFamily="2" charset="-122"/>
                <a:ea typeface="华文楷体" panose="02010600040101010101" pitchFamily="2" charset="-122"/>
              </a:rPr>
              <a:t>OOP </a:t>
            </a:r>
            <a:r>
              <a:rPr lang="zh-CN" altLang="en-US" sz="2000" dirty="0">
                <a:latin typeface="华文楷体" panose="02010600040101010101" pitchFamily="2" charset="-122"/>
                <a:ea typeface="华文楷体" panose="02010600040101010101" pitchFamily="2" charset="-122"/>
              </a:rPr>
              <a:t>达到了软件工程的三个主要目标：</a:t>
            </a:r>
            <a:r>
              <a:rPr lang="zh-CN" altLang="en-US" sz="2000" dirty="0">
                <a:solidFill>
                  <a:srgbClr val="005DA2"/>
                </a:solidFill>
                <a:latin typeface="华文楷体" panose="02010600040101010101" pitchFamily="2" charset="-122"/>
                <a:ea typeface="华文楷体" panose="02010600040101010101" pitchFamily="2" charset="-122"/>
              </a:rPr>
              <a:t>重用性、灵活性和扩展性</a:t>
            </a:r>
            <a:r>
              <a:rPr lang="zh-CN" altLang="en-US" sz="2000" dirty="0" smtClean="0">
                <a:latin typeface="华文楷体" panose="02010600040101010101" pitchFamily="2" charset="-122"/>
                <a:ea typeface="华文楷体" panose="02010600040101010101" pitchFamily="2" charset="-122"/>
              </a:rPr>
              <a:t>。降低软件开发难度，适合</a:t>
            </a:r>
            <a:r>
              <a:rPr lang="zh-CN" altLang="en-US" sz="2000" dirty="0">
                <a:latin typeface="华文楷体" panose="02010600040101010101" pitchFamily="2" charset="-122"/>
                <a:ea typeface="华文楷体" panose="02010600040101010101" pitchFamily="2" charset="-122"/>
              </a:rPr>
              <a:t>大型的、复杂的软件开发。</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8"/>
                                        </p:tgtEl>
                                        <p:attrNameLst>
                                          <p:attrName>ppt_y</p:attrName>
                                        </p:attrNameLst>
                                      </p:cBhvr>
                                      <p:tavLst>
                                        <p:tav tm="0">
                                          <p:val>
                                            <p:strVal val="#ppt_y"/>
                                          </p:val>
                                        </p:tav>
                                        <p:tav tm="100000">
                                          <p:val>
                                            <p:strVal val="#ppt_y"/>
                                          </p:val>
                                        </p:tav>
                                      </p:tavLst>
                                    </p:anim>
                                    <p:anim calcmode="lin" valueType="num">
                                      <p:cBhvr>
                                        <p:cTn id="1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p:nvPr/>
        </p:nvSpPr>
        <p:spPr>
          <a:xfrm>
            <a:off x="857880" y="200199"/>
            <a:ext cx="570212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面向对象程序设计方法概述</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324000" y="915750"/>
            <a:ext cx="8640000" cy="3269613"/>
          </a:xfrm>
          <a:prstGeom prst="rect">
            <a:avLst/>
          </a:prstGeom>
        </p:spPr>
        <p:txBody>
          <a:bodyPr wrap="square">
            <a:spAutoFit/>
          </a:bodyPr>
          <a:lstStyle/>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 </a:t>
            </a:r>
            <a:r>
              <a:rPr lang="zh-CN" altLang="en-US" sz="2000" dirty="0">
                <a:latin typeface="华文楷体" panose="02010600040101010101" pitchFamily="2" charset="-122"/>
                <a:ea typeface="华文楷体" panose="02010600040101010101" pitchFamily="2" charset="-122"/>
              </a:rPr>
              <a:t>面向对象的程序设计方法是当今普遍使用并大力推广的一种程序设计方法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它是计算机软件开发人员必须掌握的基本技术。</a:t>
            </a:r>
            <a:endParaRPr lang="en-US" altLang="zh-CN" sz="2000" dirty="0">
              <a:latin typeface="华文楷体" panose="02010600040101010101" pitchFamily="2" charset="-122"/>
              <a:ea typeface="华文楷体" panose="02010600040101010101" pitchFamily="2" charset="-122"/>
            </a:endParaRPr>
          </a:p>
          <a:p>
            <a:pPr>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目前，面向对象程序设计语言广泛使用的有： </a:t>
            </a:r>
            <a:r>
              <a:rPr lang="en-US" altLang="zh-CN"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a:t>
            </a:r>
            <a:r>
              <a:rPr lang="en-US" altLang="zh-CN" sz="2000" dirty="0" err="1">
                <a:latin typeface="华文楷体" panose="02010600040101010101" pitchFamily="2" charset="-122"/>
                <a:ea typeface="华文楷体" panose="02010600040101010101" pitchFamily="2" charset="-122"/>
              </a:rPr>
              <a:t>VisualBasic</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PowerBuilder</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Delphi</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Java </a:t>
            </a:r>
            <a:r>
              <a:rPr lang="zh-CN" altLang="en-US" sz="2000" dirty="0">
                <a:latin typeface="华文楷体" panose="02010600040101010101" pitchFamily="2" charset="-122"/>
                <a:ea typeface="华文楷体" panose="02010600040101010101" pitchFamily="2" charset="-122"/>
              </a:rPr>
              <a:t>等。</a:t>
            </a:r>
          </a:p>
          <a:p>
            <a:pPr>
              <a:lnSpc>
                <a:spcPct val="150000"/>
              </a:lnSpc>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sym typeface="+mn-ea"/>
              </a:rPr>
              <a:t>面向对象程序设计是针对开发较大规模的程序而提出，目的是提高软件开发的效率。但不要把面向对象和面向过程对立起来，面向对象和面向过程不是矛盾的，而是各有用途、互为补充的</a:t>
            </a:r>
            <a:r>
              <a:rPr lang="en-US" altLang="zh-CN" sz="2000" dirty="0">
                <a:latin typeface="华文楷体" panose="02010600040101010101" pitchFamily="2" charset="-122"/>
                <a:ea typeface="华文楷体" panose="02010600040101010101" pitchFamily="2" charset="-122"/>
                <a:sym typeface="+mn-ea"/>
              </a:rPr>
              <a:t>｡</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03</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004718"/>
            <a:ext cx="5258621" cy="1177247"/>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的基本术语</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26185" y="4479925"/>
            <a:ext cx="7272655" cy="618490"/>
          </a:xfrm>
          <a:prstGeom prst="rect">
            <a:avLst/>
          </a:prstGeom>
          <a:solidFill>
            <a:srgbClr val="73D4B9">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57885" y="200025"/>
            <a:ext cx="468439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95536" y="690825"/>
            <a:ext cx="6997434" cy="891540"/>
          </a:xfrm>
          <a:prstGeom prst="rect">
            <a:avLst/>
          </a:prstGeom>
        </p:spPr>
        <p:txBody>
          <a:bodyPr wrap="square">
            <a:spAutoFit/>
          </a:bodyPr>
          <a:lstStyle/>
          <a:p>
            <a:pPr marL="274320" indent="-274320">
              <a:buClr>
                <a:schemeClr val="accent3"/>
              </a:buClr>
              <a:defRPr/>
            </a:pPr>
            <a:r>
              <a:rPr lang="en-US" altLang="zh-CN" sz="2000" b="1" dirty="0">
                <a:solidFill>
                  <a:srgbClr val="00B050"/>
                </a:solidFill>
                <a:latin typeface="+mn-ea"/>
              </a:rPr>
              <a:t>1.</a:t>
            </a:r>
            <a:r>
              <a:rPr lang="zh-CN" altLang="en-US" sz="2000" b="1" dirty="0">
                <a:solidFill>
                  <a:srgbClr val="00B050"/>
                </a:solidFill>
                <a:latin typeface="+mn-ea"/>
              </a:rPr>
              <a:t>对象</a:t>
            </a:r>
          </a:p>
          <a:p>
            <a:pPr indent="0">
              <a:buClr>
                <a:schemeClr val="accent3"/>
              </a:buClr>
              <a:buFont typeface="Wingdings" panose="05000000000000000000" pitchFamily="2" charset="2"/>
              <a:buNone/>
              <a:defRPr/>
            </a:pPr>
            <a:r>
              <a:rPr lang="zh-CN" altLang="en-US" sz="1600" b="1" dirty="0">
                <a:latin typeface="+mn-ea"/>
              </a:rPr>
              <a:t>  </a:t>
            </a:r>
            <a:r>
              <a:rPr lang="zh-CN" altLang="en-US" sz="1600" dirty="0">
                <a:latin typeface="微软雅黑" panose="020B0503020204020204" pitchFamily="34" charset="-122"/>
                <a:ea typeface="微软雅黑" panose="020B0503020204020204" pitchFamily="34" charset="-122"/>
              </a:rPr>
              <a:t> </a:t>
            </a:r>
            <a:r>
              <a:rPr lang="zh-CN" altLang="en-US" sz="1600" dirty="0">
                <a:solidFill>
                  <a:schemeClr val="tx2"/>
                </a:solidFill>
                <a:latin typeface="微软雅黑" panose="020B0503020204020204" pitchFamily="34" charset="-122"/>
                <a:ea typeface="微软雅黑" panose="020B0503020204020204" pitchFamily="34" charset="-122"/>
              </a:rPr>
              <a:t>在现实世界中，一切事物都可以看作一个对象。</a:t>
            </a:r>
          </a:p>
          <a:p>
            <a:pPr marL="274320" indent="-274320">
              <a:buClr>
                <a:schemeClr val="accent3"/>
              </a:buClr>
              <a:buFont typeface="Wingdings" panose="05000000000000000000" pitchFamily="2" charset="2"/>
              <a:buChar char="u"/>
              <a:defRPr/>
            </a:pPr>
            <a:endParaRPr lang="zh-CN" altLang="en-US" sz="1600" b="1" dirty="0">
              <a:solidFill>
                <a:srgbClr val="FF0000"/>
              </a:solidFill>
              <a:latin typeface="+mn-ea"/>
            </a:endParaRPr>
          </a:p>
        </p:txBody>
      </p:sp>
      <p:sp>
        <p:nvSpPr>
          <p:cNvPr id="3" name="矩形 2"/>
          <p:cNvSpPr/>
          <p:nvPr/>
        </p:nvSpPr>
        <p:spPr>
          <a:xfrm>
            <a:off x="180000" y="1299845"/>
            <a:ext cx="8855999" cy="254317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4000" y="1391285"/>
            <a:ext cx="8784000" cy="2720745"/>
          </a:xfrm>
          <a:prstGeom prst="rect">
            <a:avLst/>
          </a:prstGeom>
          <a:noFill/>
        </p:spPr>
        <p:txBody>
          <a:bodyPr wrap="square" rtlCol="0">
            <a:spAutoFit/>
          </a:bodyPr>
          <a:lstStyle/>
          <a:p>
            <a:pPr marL="274320" indent="-274320" algn="l">
              <a:buClr>
                <a:schemeClr val="accent3"/>
              </a:buClr>
              <a:buFont typeface="Wingdings" panose="05000000000000000000" pitchFamily="2" charset="2"/>
              <a:buChar char="u"/>
              <a:defRPr/>
            </a:pPr>
            <a:r>
              <a:rPr lang="zh-CN" altLang="en-US" sz="1400" b="1" dirty="0">
                <a:latin typeface="华文楷体" panose="02010600040101010101" pitchFamily="2" charset="-122"/>
                <a:ea typeface="华文楷体" panose="02010600040101010101" pitchFamily="2" charset="-122"/>
                <a:sym typeface="+mn-ea"/>
              </a:rPr>
              <a:t>对象既可以是一个</a:t>
            </a:r>
            <a:r>
              <a:rPr lang="zh-CN" altLang="en-US" sz="1400" b="1" dirty="0">
                <a:solidFill>
                  <a:srgbClr val="FF0000"/>
                </a:solidFill>
                <a:latin typeface="华文楷体" panose="02010600040101010101" pitchFamily="2" charset="-122"/>
                <a:ea typeface="华文楷体" panose="02010600040101010101" pitchFamily="2" charset="-122"/>
                <a:sym typeface="+mn-ea"/>
              </a:rPr>
              <a:t>有形</a:t>
            </a:r>
            <a:r>
              <a:rPr lang="zh-CN" altLang="en-US" sz="1400" b="1" dirty="0">
                <a:latin typeface="华文楷体" panose="02010600040101010101" pitchFamily="2" charset="-122"/>
                <a:ea typeface="华文楷体" panose="02010600040101010101" pitchFamily="2" charset="-122"/>
                <a:sym typeface="+mn-ea"/>
              </a:rPr>
              <a:t>的具体事物，如一个人、一颗树、一台计算机；也可以是</a:t>
            </a:r>
            <a:r>
              <a:rPr lang="zh-CN" altLang="en-US" sz="1400" b="1" dirty="0">
                <a:solidFill>
                  <a:srgbClr val="FF0000"/>
                </a:solidFill>
                <a:latin typeface="华文楷体" panose="02010600040101010101" pitchFamily="2" charset="-122"/>
                <a:ea typeface="华文楷体" panose="02010600040101010101" pitchFamily="2" charset="-122"/>
                <a:sym typeface="+mn-ea"/>
              </a:rPr>
              <a:t>无形的、抽象的</a:t>
            </a:r>
            <a:r>
              <a:rPr lang="zh-CN" altLang="en-US" sz="1400" b="1" dirty="0">
                <a:latin typeface="华文楷体" panose="02010600040101010101" pitchFamily="2" charset="-122"/>
                <a:ea typeface="华文楷体" panose="02010600040101010101" pitchFamily="2" charset="-122"/>
                <a:sym typeface="+mn-ea"/>
              </a:rPr>
              <a:t>事件，如一场演出、一场球赛；一个对象既可以是个</a:t>
            </a:r>
            <a:r>
              <a:rPr lang="zh-CN" altLang="en-US" sz="1400" b="1" dirty="0">
                <a:solidFill>
                  <a:srgbClr val="FF0000"/>
                </a:solidFill>
                <a:latin typeface="华文楷体" panose="02010600040101010101" pitchFamily="2" charset="-122"/>
                <a:ea typeface="华文楷体" panose="02010600040101010101" pitchFamily="2" charset="-122"/>
                <a:sym typeface="+mn-ea"/>
              </a:rPr>
              <a:t>简单对象</a:t>
            </a:r>
            <a:r>
              <a:rPr lang="zh-CN" altLang="en-US" sz="1400" b="1" dirty="0">
                <a:latin typeface="华文楷体" panose="02010600040101010101" pitchFamily="2" charset="-122"/>
                <a:ea typeface="华文楷体" panose="02010600040101010101" pitchFamily="2" charset="-122"/>
                <a:sym typeface="+mn-ea"/>
              </a:rPr>
              <a:t>，也可以是由多个对象构成的</a:t>
            </a:r>
            <a:r>
              <a:rPr lang="zh-CN" altLang="en-US" sz="1400" b="1" dirty="0">
                <a:solidFill>
                  <a:srgbClr val="FF0000"/>
                </a:solidFill>
                <a:latin typeface="华文楷体" panose="02010600040101010101" pitchFamily="2" charset="-122"/>
                <a:ea typeface="华文楷体" panose="02010600040101010101" pitchFamily="2" charset="-122"/>
                <a:sym typeface="+mn-ea"/>
              </a:rPr>
              <a:t>复杂对象。</a:t>
            </a:r>
            <a:endParaRPr lang="en-US" altLang="zh-CN" sz="1400" b="1" dirty="0">
              <a:solidFill>
                <a:srgbClr val="FF0000"/>
              </a:solidFill>
              <a:latin typeface="华文楷体" panose="02010600040101010101" pitchFamily="2" charset="-122"/>
              <a:ea typeface="华文楷体" panose="02010600040101010101" pitchFamily="2" charset="-122"/>
            </a:endParaRPr>
          </a:p>
          <a:p>
            <a:pPr marL="274320" indent="-274320" algn="l">
              <a:buClr>
                <a:schemeClr val="accent3"/>
              </a:buClr>
              <a:buFont typeface="Wingdings" panose="05000000000000000000" pitchFamily="2" charset="2"/>
              <a:buChar char="u"/>
              <a:defRPr/>
            </a:pPr>
            <a:r>
              <a:rPr lang="zh-CN" altLang="en-US" sz="1400" b="1" dirty="0">
                <a:latin typeface="华文楷体" panose="02010600040101010101" pitchFamily="2" charset="-122"/>
                <a:ea typeface="华文楷体" panose="02010600040101010101" pitchFamily="2" charset="-122"/>
                <a:sym typeface="+mn-ea"/>
              </a:rPr>
              <a:t>现实世界中的对象可以认为是：</a:t>
            </a:r>
            <a:r>
              <a:rPr lang="zh-CN" altLang="en-US" sz="1400" b="1" dirty="0">
                <a:solidFill>
                  <a:srgbClr val="FF0000"/>
                </a:solidFill>
                <a:latin typeface="华文楷体" panose="02010600040101010101" pitchFamily="2" charset="-122"/>
                <a:ea typeface="华文楷体" panose="02010600040101010101" pitchFamily="2" charset="-122"/>
                <a:sym typeface="+mn-ea"/>
              </a:rPr>
              <a:t>对象</a:t>
            </a:r>
            <a:r>
              <a:rPr lang="en-US" altLang="zh-CN" sz="1400" b="1" dirty="0">
                <a:solidFill>
                  <a:srgbClr val="FF0000"/>
                </a:solidFill>
                <a:latin typeface="华文楷体" panose="02010600040101010101" pitchFamily="2" charset="-122"/>
                <a:ea typeface="华文楷体" panose="02010600040101010101" pitchFamily="2" charset="-122"/>
                <a:sym typeface="+mn-ea"/>
              </a:rPr>
              <a:t>=</a:t>
            </a:r>
            <a:r>
              <a:rPr lang="zh-CN" altLang="en-US" sz="1400" b="1" dirty="0">
                <a:solidFill>
                  <a:srgbClr val="FF0000"/>
                </a:solidFill>
                <a:latin typeface="华文楷体" panose="02010600040101010101" pitchFamily="2" charset="-122"/>
                <a:ea typeface="华文楷体" panose="02010600040101010101" pitchFamily="2" charset="-122"/>
                <a:sym typeface="+mn-ea"/>
              </a:rPr>
              <a:t>属性</a:t>
            </a:r>
            <a:r>
              <a:rPr lang="en-US" altLang="zh-CN" sz="1400" b="1" dirty="0">
                <a:solidFill>
                  <a:srgbClr val="FF0000"/>
                </a:solidFill>
                <a:latin typeface="华文楷体" panose="02010600040101010101" pitchFamily="2" charset="-122"/>
                <a:ea typeface="华文楷体" panose="02010600040101010101" pitchFamily="2" charset="-122"/>
                <a:sym typeface="+mn-ea"/>
              </a:rPr>
              <a:t>+</a:t>
            </a:r>
            <a:r>
              <a:rPr lang="zh-CN" altLang="en-US" sz="1400" b="1" dirty="0">
                <a:solidFill>
                  <a:srgbClr val="FF0000"/>
                </a:solidFill>
                <a:latin typeface="华文楷体" panose="02010600040101010101" pitchFamily="2" charset="-122"/>
                <a:ea typeface="华文楷体" panose="02010600040101010101" pitchFamily="2" charset="-122"/>
                <a:sym typeface="+mn-ea"/>
              </a:rPr>
              <a:t>行为。</a:t>
            </a:r>
          </a:p>
          <a:p>
            <a:pPr marL="285750" marR="0" lvl="0" indent="-285750" algn="l" defTabSz="914400" rtl="0" eaLnBrk="1" fontAlgn="auto" latinLnBrk="0" hangingPunct="1">
              <a:lnSpc>
                <a:spcPct val="100000"/>
              </a:lnSpc>
              <a:spcBef>
                <a:spcPct val="20000"/>
              </a:spcBef>
              <a:spcAft>
                <a:spcPts val="0"/>
              </a:spcAft>
              <a:buClr>
                <a:schemeClr val="accent3"/>
              </a:buClr>
              <a:buSzPct val="95000"/>
              <a:buFont typeface="Wingdings" panose="05000000000000000000" charset="0"/>
              <a:buChar char=""/>
              <a:defRPr/>
            </a:pP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现实世界中对象具有如下特性：</a:t>
            </a:r>
            <a:endParaRPr kumimoji="0" lang="zh-CN" altLang="en-US"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有一个名字以区别于其他对象；</a:t>
            </a:r>
            <a:endParaRPr kumimoji="0" lang="zh-CN" altLang="en-US"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有一个状态用来描述它的某些特征，这个状态称为</a:t>
            </a:r>
            <a:r>
              <a:rPr lang="zh-CN" altLang="en-US" sz="1400" b="1"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属性</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a:t>
            </a:r>
            <a:endParaRPr kumimoji="0" lang="zh-CN" altLang="en-US"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有一组操作，每一个操作决定对象的一种功能或者行为，操作包括：</a:t>
            </a:r>
            <a:endParaRPr kumimoji="0" lang="en-US" altLang="zh-CN"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pitchFamily="18" charset="2"/>
              <a:buNone/>
              <a:defRPr/>
            </a:pPr>
            <a:r>
              <a:rPr lang="en-US" altLang="zh-CN" sz="1400" b="1"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400" b="1" noProof="0" dirty="0" smtClean="0">
                <a:ln>
                  <a:noFill/>
                </a:ln>
                <a:effectLst/>
                <a:uLnTx/>
                <a:uFillTx/>
                <a:latin typeface="华文楷体" panose="02010600040101010101" pitchFamily="2" charset="-122"/>
                <a:ea typeface="华文楷体" panose="02010600040101010101" pitchFamily="2" charset="-122"/>
                <a:sym typeface="+mn-ea"/>
              </a:rPr>
              <a:t>1</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）自身所承受的操作</a:t>
            </a:r>
            <a:endParaRPr kumimoji="0" lang="en-US" altLang="zh-CN" sz="1400" b="1"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pitchFamily="18" charset="2"/>
              <a:buNone/>
              <a:defRPr/>
            </a:pPr>
            <a:r>
              <a:rPr lang="en-US" altLang="zh-CN" sz="1400" b="1"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400" b="1" noProof="0" dirty="0" smtClean="0">
                <a:ln>
                  <a:noFill/>
                </a:ln>
                <a:effectLst/>
                <a:uLnTx/>
                <a:uFillTx/>
                <a:latin typeface="华文楷体" panose="02010600040101010101" pitchFamily="2" charset="-122"/>
                <a:ea typeface="华文楷体" panose="02010600040101010101" pitchFamily="2" charset="-122"/>
                <a:sym typeface="+mn-ea"/>
              </a:rPr>
              <a:t>2</a:t>
            </a:r>
            <a:r>
              <a:rPr lang="zh-CN" altLang="en-US" sz="1400" b="1" noProof="0" dirty="0" smtClean="0">
                <a:ln>
                  <a:noFill/>
                </a:ln>
                <a:effectLst/>
                <a:uLnTx/>
                <a:uFillTx/>
                <a:latin typeface="华文楷体" panose="02010600040101010101" pitchFamily="2" charset="-122"/>
                <a:ea typeface="华文楷体" panose="02010600040101010101" pitchFamily="2" charset="-122"/>
                <a:sym typeface="+mn-ea"/>
              </a:rPr>
              <a:t>）施加其它对象的操作。</a:t>
            </a:r>
            <a:endParaRPr lang="zh-CN" altLang="en-US" sz="1400" b="1" dirty="0">
              <a:solidFill>
                <a:srgbClr val="FF0000"/>
              </a:solidFill>
              <a:latin typeface="华文楷体" panose="02010600040101010101" pitchFamily="2" charset="-122"/>
              <a:ea typeface="华文楷体" panose="02010600040101010101" pitchFamily="2" charset="-122"/>
            </a:endParaRPr>
          </a:p>
          <a:p>
            <a:pPr marL="274320" indent="-274320" algn="l">
              <a:buClr>
                <a:schemeClr val="accent3"/>
              </a:buClr>
              <a:buFont typeface="Wingdings" panose="05000000000000000000" pitchFamily="2" charset="2"/>
              <a:buChar char="u"/>
              <a:defRPr/>
            </a:pPr>
            <a:endParaRPr lang="zh-CN" altLang="en-US" sz="1400" b="1" dirty="0">
              <a:solidFill>
                <a:srgbClr val="FF0000"/>
              </a:solidFill>
              <a:latin typeface="+mn-ea"/>
            </a:endParaRPr>
          </a:p>
          <a:p>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52000" y="3888740"/>
            <a:ext cx="8783999" cy="583565"/>
          </a:xfrm>
          <a:prstGeom prst="rect">
            <a:avLst/>
          </a:prstGeom>
          <a:noFill/>
        </p:spPr>
        <p:txBody>
          <a:bodyPr wrap="square" rtlCol="0" anchor="t">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None/>
              <a:defRPr/>
            </a:pPr>
            <a:r>
              <a:rPr lang="zh-CN" altLang="en-US" sz="1600"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在面向对象程序设计中，对象是描述其属性的数据及对这些数据施加的一组操作封装在一起构成的一个独立整体。</a:t>
            </a:r>
            <a:endParaRPr kumimoji="0" lang="zh-CN" altLang="en-US" sz="1600" i="0" u="none" strike="noStrike" kern="1200" cap="none" spc="0" normalizeH="0" baseline="0" noProof="0" dirty="0" smtClean="0">
              <a:ln>
                <a:noFill/>
              </a:ln>
              <a:solidFill>
                <a:srgbClr val="005DA2"/>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0" name="文本框 9"/>
          <p:cNvSpPr txBox="1"/>
          <p:nvPr/>
        </p:nvSpPr>
        <p:spPr>
          <a:xfrm>
            <a:off x="1387475" y="4506595"/>
            <a:ext cx="5802630" cy="565150"/>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对象</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数据</a:t>
            </a:r>
            <a:r>
              <a:rPr lang="en-US" altLang="zh-CN"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a:t>
            </a:r>
            <a:r>
              <a:rPr lang="zh-CN" altLang="en-US" sz="1400" noProof="0" dirty="0" smtClean="0">
                <a:ln>
                  <a:noFill/>
                </a:ln>
                <a:solidFill>
                  <a:srgbClr val="FF0000"/>
                </a:solidFill>
                <a:effectLst/>
                <a:uLnTx/>
                <a:uFillTx/>
                <a:latin typeface="微软雅黑" panose="020B0503020204020204" pitchFamily="34" charset="-122"/>
                <a:ea typeface="微软雅黑" panose="020B0503020204020204" pitchFamily="34" charset="-122"/>
                <a:sym typeface="+mn-ea"/>
              </a:rPr>
              <a:t>操作</a:t>
            </a:r>
            <a:endParaRPr kumimoji="0" lang="en-US" altLang="zh-CN" sz="14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ct val="20000"/>
              </a:spcBef>
              <a:spcAft>
                <a:spcPts val="0"/>
              </a:spcAft>
              <a:buClr>
                <a:schemeClr val="accent3"/>
              </a:buClr>
              <a:buSzPct val="95000"/>
              <a:buFont typeface="Arial" panose="020B0604020202020204" pitchFamily="34" charset="0"/>
              <a:buChar char="•"/>
              <a:defRPr/>
            </a:pP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对象中的数据表示对象的状态，对象中的操作可以改变对象的状态。</a:t>
            </a:r>
            <a:endPar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3"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30" dur="500"/>
                                        <p:tgtEl>
                                          <p:spTgt spid="5">
                                            <p:txEl>
                                              <p:pRg st="2" end="2"/>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additive="base">
                                        <p:cTn id="33"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34" dur="500"/>
                                        <p:tgtEl>
                                          <p:spTgt spid="5">
                                            <p:txEl>
                                              <p:pRg st="3" end="3"/>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4" end="4"/>
                                            </p:txEl>
                                          </p:spTgt>
                                        </p:tgtEl>
                                      </p:cBhvr>
                                    </p:animEffect>
                                  </p:childTnLst>
                                </p:cTn>
                              </p:par>
                              <p:par>
                                <p:cTn id="39" presetID="12" presetClass="entr" presetSubtype="4" fill="hold"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 calcmode="lin" valueType="num">
                                      <p:cBhvr additive="base">
                                        <p:cTn id="41"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42" dur="500"/>
                                        <p:tgtEl>
                                          <p:spTgt spid="5">
                                            <p:txEl>
                                              <p:pRg st="5" end="5"/>
                                            </p:txEl>
                                          </p:spTgt>
                                        </p:tgtEl>
                                      </p:cBhvr>
                                    </p:animEffect>
                                  </p:childTnLst>
                                </p:cTn>
                              </p:par>
                              <p:par>
                                <p:cTn id="43" presetID="12" presetClass="entr" presetSubtype="4"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6" dur="500"/>
                                        <p:tgtEl>
                                          <p:spTgt spid="5">
                                            <p:txEl>
                                              <p:pRg st="6" end="6"/>
                                            </p:txEl>
                                          </p:spTgt>
                                        </p:tgtEl>
                                      </p:cBhvr>
                                    </p:animEffect>
                                  </p:childTnLst>
                                </p:cTn>
                              </p:par>
                              <p:par>
                                <p:cTn id="47" presetID="12" presetClass="entr" presetSubtype="4" fill="hold"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p:tgtEl>
                                          <p:spTgt spid="8"/>
                                        </p:tgtEl>
                                        <p:attrNameLst>
                                          <p:attrName>ppt_y</p:attrName>
                                        </p:attrNameLst>
                                      </p:cBhvr>
                                      <p:tavLst>
                                        <p:tav tm="0">
                                          <p:val>
                                            <p:strVal val="#ppt_y+#ppt_h*1.125000"/>
                                          </p:val>
                                        </p:tav>
                                        <p:tav tm="100000">
                                          <p:val>
                                            <p:strVal val="#ppt_y"/>
                                          </p:val>
                                        </p:tav>
                                      </p:tavLst>
                                    </p:anim>
                                    <p:animEffect transition="in" filter="wipe(up)">
                                      <p:cBhvr>
                                        <p:cTn id="62" dur="500"/>
                                        <p:tgtEl>
                                          <p:spTgt spid="8"/>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anim calcmode="lin" valueType="num">
                                      <p:cBhvr additive="base">
                                        <p:cTn id="65" dur="500"/>
                                        <p:tgtEl>
                                          <p:spTgt spid="10"/>
                                        </p:tgtEl>
                                        <p:attrNameLst>
                                          <p:attrName>ppt_y</p:attrName>
                                        </p:attrNameLst>
                                      </p:cBhvr>
                                      <p:tavLst>
                                        <p:tav tm="0">
                                          <p:val>
                                            <p:strVal val="#ppt_y+#ppt_h*1.125000"/>
                                          </p:val>
                                        </p:tav>
                                        <p:tav tm="100000">
                                          <p:val>
                                            <p:strVal val="#ppt_y"/>
                                          </p:val>
                                        </p:tav>
                                      </p:tavLst>
                                    </p:anim>
                                    <p:animEffect transition="in" filter="wipe(up)">
                                      <p:cBhvr>
                                        <p:cTn id="6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animBg="1"/>
      <p:bldP spid="3" grpId="1" animBg="1"/>
      <p:bldP spid="3" grpId="2" animBg="1"/>
      <p:bldP spid="3" grpId="3" animBg="1"/>
      <p:bldP spid="7"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39190" y="4409440"/>
            <a:ext cx="7143115" cy="584200"/>
          </a:xfrm>
          <a:prstGeom prst="rect">
            <a:avLst/>
          </a:prstGeom>
          <a:solidFill>
            <a:srgbClr val="73D4B9">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39190" y="3193415"/>
            <a:ext cx="7143115" cy="847725"/>
          </a:xfrm>
          <a:prstGeom prst="rect">
            <a:avLst/>
          </a:prstGeom>
          <a:solidFill>
            <a:srgbClr val="75CFE5">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39190" y="1422400"/>
            <a:ext cx="7143115" cy="14033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39190" y="3138170"/>
            <a:ext cx="7142480" cy="902970"/>
          </a:xfrm>
          <a:prstGeom prst="rect">
            <a:avLst/>
          </a:prstGeom>
          <a:noFill/>
        </p:spPr>
        <p:txBody>
          <a:bodyPr wrap="square" rtlCol="0" anchor="t">
            <a:spAutoFit/>
          </a:bodyPr>
          <a:lstStyle/>
          <a:p>
            <a:pPr indent="0" fontAlgn="auto">
              <a:lnSpc>
                <a:spcPct val="110000"/>
              </a:lnSpc>
              <a:buNone/>
            </a:pPr>
            <a:r>
              <a:rPr lang="zh-CN" altLang="en-US" sz="1600" dirty="0">
                <a:latin typeface="华文楷体" panose="02010600040101010101" pitchFamily="2" charset="-122"/>
                <a:ea typeface="华文楷体" panose="02010600040101010101" pitchFamily="2" charset="-122"/>
                <a:sym typeface="+mn-ea"/>
              </a:rPr>
              <a:t>在面向对象程序设计中，类是一组具有相同数据和相同操作的一组对象的集合。</a:t>
            </a:r>
          </a:p>
          <a:p>
            <a:pPr indent="273685" fontAlgn="auto">
              <a:lnSpc>
                <a:spcPct val="110000"/>
              </a:lnSpc>
              <a:buNone/>
            </a:pPr>
            <a:r>
              <a:rPr lang="en-US" altLang="zh-CN" sz="1600" dirty="0">
                <a:latin typeface="华文楷体" panose="02010600040101010101" pitchFamily="2" charset="-122"/>
                <a:ea typeface="华文楷体" panose="02010600040101010101" pitchFamily="2" charset="-122"/>
                <a:sym typeface="+mn-ea"/>
              </a:rPr>
              <a:t> </a:t>
            </a:r>
            <a:r>
              <a:rPr lang="zh-CN" altLang="en-US" sz="1600" dirty="0">
                <a:latin typeface="华文楷体" panose="02010600040101010101" pitchFamily="2" charset="-122"/>
                <a:ea typeface="华文楷体" panose="02010600040101010101" pitchFamily="2" charset="-122"/>
                <a:sym typeface="+mn-ea"/>
              </a:rPr>
              <a:t>同一个类的不同对象具有其自身的数据，处于不同的状态中。</a:t>
            </a:r>
          </a:p>
          <a:p>
            <a:pPr indent="273685" fontAlgn="auto">
              <a:lnSpc>
                <a:spcPct val="110000"/>
              </a:lnSpc>
              <a:buNone/>
            </a:pPr>
            <a:r>
              <a:rPr lang="zh-CN" altLang="en-US" sz="1600" dirty="0">
                <a:latin typeface="华文楷体" panose="02010600040101010101" pitchFamily="2" charset="-122"/>
                <a:ea typeface="华文楷体" panose="02010600040101010101" pitchFamily="2" charset="-122"/>
                <a:sym typeface="+mn-ea"/>
              </a:rPr>
              <a:t> 面向对象程序设计中，总先申明一个类，再由类生成一个具体对象。</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4" name="文本框 3"/>
          <p:cNvSpPr txBox="1"/>
          <p:nvPr/>
        </p:nvSpPr>
        <p:spPr>
          <a:xfrm>
            <a:off x="1139190" y="4410075"/>
            <a:ext cx="7079615" cy="583565"/>
          </a:xfrm>
          <a:prstGeom prst="rect">
            <a:avLst/>
          </a:prstGeom>
          <a:noFill/>
        </p:spPr>
        <p:txBody>
          <a:bodyPr wrap="square" rtlCol="0" anchor="t">
            <a:spAutoFit/>
          </a:bodyPr>
          <a:lstStyle/>
          <a:p>
            <a:pPr indent="273685" fontAlgn="auto">
              <a:buClr>
                <a:schemeClr val="accent3"/>
              </a:buCl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类和对象的关系是抽象和具体的关系，类是多个对象进行综合抽象的结果，一个对象是类的一个实例。下图表示一个学生类和其中一个对象的关系。</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1139190" y="1054100"/>
            <a:ext cx="1783080" cy="368300"/>
          </a:xfrm>
          <a:prstGeom prst="rect">
            <a:avLst/>
          </a:prstGeom>
          <a:noFill/>
        </p:spPr>
        <p:txBody>
          <a:bodyPr wrap="none" rtlCol="0" anchor="t">
            <a:spAutoFit/>
          </a:bodyPr>
          <a:lstStyle/>
          <a:p>
            <a:r>
              <a:rPr lang="zh-CN" altLang="en-US" b="1"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现实世界中的类</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64235" y="690880"/>
            <a:ext cx="720090" cy="398780"/>
          </a:xfrm>
          <a:prstGeom prst="rect">
            <a:avLst/>
          </a:prstGeom>
          <a:noFill/>
        </p:spPr>
        <p:txBody>
          <a:bodyPr wrap="none" rtlCol="0" anchor="t">
            <a:spAutoFit/>
          </a:bodyPr>
          <a:lstStyle/>
          <a:p>
            <a:r>
              <a:rPr lang="en-US" sz="2000" b="1" dirty="0">
                <a:solidFill>
                  <a:srgbClr val="00B050"/>
                </a:solidFill>
                <a:latin typeface="+mn-ea"/>
                <a:sym typeface="+mn-ea"/>
              </a:rPr>
              <a:t>2. </a:t>
            </a:r>
            <a:r>
              <a:rPr lang="zh-CN" altLang="en-US" sz="2000" b="1" dirty="0">
                <a:solidFill>
                  <a:srgbClr val="00B050"/>
                </a:solidFill>
                <a:latin typeface="+mn-ea"/>
                <a:sym typeface="+mn-ea"/>
              </a:rPr>
              <a:t>类</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139190" y="2825115"/>
            <a:ext cx="2240280" cy="368300"/>
          </a:xfrm>
          <a:prstGeom prst="rect">
            <a:avLst/>
          </a:prstGeom>
          <a:noFill/>
        </p:spPr>
        <p:txBody>
          <a:bodyPr wrap="none" rtlCol="0" anchor="t">
            <a:spAutoFit/>
          </a:bodyPr>
          <a:lstStyle/>
          <a:p>
            <a:r>
              <a:rPr lang="zh-CN" altLang="en-US" b="1" dirty="0">
                <a:solidFill>
                  <a:srgbClr val="005DA2"/>
                </a:solidFill>
                <a:latin typeface="微软雅黑" panose="020B0503020204020204" pitchFamily="34" charset="-122"/>
                <a:ea typeface="微软雅黑" panose="020B0503020204020204" pitchFamily="34" charset="-122"/>
                <a:sym typeface="+mn-ea"/>
              </a:rPr>
              <a:t>面向对象程序中的类</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139190" y="4041140"/>
            <a:ext cx="1783080" cy="368300"/>
          </a:xfrm>
          <a:prstGeom prst="rect">
            <a:avLst/>
          </a:prstGeom>
          <a:noFill/>
        </p:spPr>
        <p:txBody>
          <a:bodyPr wrap="none" rtlCol="0" anchor="t">
            <a:spAutoFit/>
          </a:bodyPr>
          <a:lstStyle/>
          <a:p>
            <a:r>
              <a:rPr lang="zh-CN" altLang="en-US" b="1" noProof="0" dirty="0" smtClean="0">
                <a:ln>
                  <a:noFill/>
                </a:ln>
                <a:solidFill>
                  <a:srgbClr val="005DA2"/>
                </a:solidFill>
                <a:effectLst/>
                <a:uLnTx/>
                <a:uFillTx/>
                <a:latin typeface="微软雅黑" panose="020B0503020204020204" pitchFamily="34" charset="-122"/>
                <a:ea typeface="微软雅黑" panose="020B0503020204020204" pitchFamily="34" charset="-122"/>
                <a:cs typeface="+mj-cs"/>
                <a:sym typeface="+mn-ea"/>
              </a:rPr>
              <a:t>类和对象的关系</a:t>
            </a:r>
            <a:endPar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139190" y="1422400"/>
            <a:ext cx="6482080" cy="1322070"/>
          </a:xfrm>
          <a:prstGeom prst="rect">
            <a:avLst/>
          </a:prstGeom>
          <a:noFill/>
        </p:spPr>
        <p:txBody>
          <a:bodyPr wrap="none" rtlCol="0">
            <a:spAutoFit/>
          </a:bodyPr>
          <a:lstStyle/>
          <a:p>
            <a:pPr algn="l"/>
            <a:r>
              <a:rPr lang="zh-CN" altLang="en-US" sz="1600" noProof="0" dirty="0" smtClean="0">
                <a:ln>
                  <a:noFill/>
                </a:ln>
                <a:effectLst/>
                <a:uLnTx/>
                <a:uFillTx/>
                <a:latin typeface="楷体" panose="02010609060101010101" pitchFamily="49" charset="-122"/>
                <a:ea typeface="楷体" panose="02010609060101010101" pitchFamily="49" charset="-122"/>
                <a:sym typeface="+mn-ea"/>
              </a:rPr>
              <a:t>在现实世界中，类是一组具有共同属性和行为的对象的抽象。</a:t>
            </a:r>
          </a:p>
          <a:p>
            <a:pPr algn="l"/>
            <a:r>
              <a:rPr lang="zh-CN" altLang="en-US" sz="1600" noProof="0" dirty="0" smtClean="0">
                <a:ln>
                  <a:noFill/>
                </a:ln>
                <a:effectLst/>
                <a:uLnTx/>
                <a:uFillTx/>
                <a:latin typeface="楷体" panose="02010609060101010101" pitchFamily="49" charset="-122"/>
                <a:ea typeface="楷体" panose="02010609060101010101" pitchFamily="49" charset="-122"/>
                <a:sym typeface="+mn-ea"/>
              </a:rPr>
              <a:t>例如：李星、王晓、陈悦等是不同的学生对象，但他们有共同的特征：</a:t>
            </a:r>
          </a:p>
          <a:p>
            <a:pPr marL="628650" lvl="1" indent="-171450" algn="l">
              <a:buFont typeface="Wingdings" panose="05000000000000000000" charset="0"/>
              <a:buChar char=""/>
            </a:pPr>
            <a:r>
              <a:rPr lang="zh-CN" altLang="en-US" sz="1600" noProof="0" dirty="0" smtClean="0">
                <a:ln>
                  <a:noFill/>
                </a:ln>
                <a:effectLst/>
                <a:uLnTx/>
                <a:uFillTx/>
                <a:latin typeface="楷体" panose="02010609060101010101" pitchFamily="49" charset="-122"/>
                <a:ea typeface="楷体" panose="02010609060101010101" pitchFamily="49" charset="-122"/>
                <a:sym typeface="+mn-ea"/>
              </a:rPr>
              <a:t>有姓名、班级，学号等</a:t>
            </a:r>
            <a:r>
              <a:rPr lang="zh-CN" altLang="en-US" sz="1600" noProof="0" dirty="0" smtClean="0">
                <a:ln>
                  <a:noFill/>
                </a:ln>
                <a:solidFill>
                  <a:srgbClr val="FF0000"/>
                </a:solidFill>
                <a:effectLst/>
                <a:uLnTx/>
                <a:uFillTx/>
                <a:latin typeface="楷体" panose="02010609060101010101" pitchFamily="49" charset="-122"/>
                <a:ea typeface="楷体" panose="02010609060101010101" pitchFamily="49" charset="-122"/>
                <a:sym typeface="+mn-ea"/>
              </a:rPr>
              <a:t>属性</a:t>
            </a:r>
            <a:r>
              <a:rPr lang="zh-CN" altLang="en-US" sz="1600" noProof="0" dirty="0" smtClean="0">
                <a:ln>
                  <a:noFill/>
                </a:ln>
                <a:effectLst/>
                <a:uLnTx/>
                <a:uFillTx/>
                <a:latin typeface="楷体" panose="02010609060101010101" pitchFamily="49" charset="-122"/>
                <a:ea typeface="楷体" panose="02010609060101010101" pitchFamily="49" charset="-122"/>
                <a:sym typeface="+mn-ea"/>
              </a:rPr>
              <a:t>；</a:t>
            </a:r>
          </a:p>
          <a:p>
            <a:pPr marL="628650" lvl="1" indent="-171450" algn="l">
              <a:buFont typeface="Wingdings" panose="05000000000000000000" charset="0"/>
              <a:buChar char=""/>
            </a:pPr>
            <a:r>
              <a:rPr lang="zh-CN" altLang="en-US" sz="1600" noProof="0" dirty="0" smtClean="0">
                <a:ln>
                  <a:noFill/>
                </a:ln>
                <a:effectLst/>
                <a:uLnTx/>
                <a:uFillTx/>
                <a:latin typeface="楷体" panose="02010609060101010101" pitchFamily="49" charset="-122"/>
                <a:ea typeface="楷体" panose="02010609060101010101" pitchFamily="49" charset="-122"/>
                <a:sym typeface="+mn-ea"/>
              </a:rPr>
              <a:t>有能选课、听课、做作业等</a:t>
            </a:r>
            <a:r>
              <a:rPr lang="zh-CN" altLang="en-US" sz="1600" noProof="0" dirty="0" smtClean="0">
                <a:ln>
                  <a:noFill/>
                </a:ln>
                <a:solidFill>
                  <a:srgbClr val="FF0000"/>
                </a:solidFill>
                <a:effectLst/>
                <a:uLnTx/>
                <a:uFillTx/>
                <a:latin typeface="楷体" panose="02010609060101010101" pitchFamily="49" charset="-122"/>
                <a:ea typeface="楷体" panose="02010609060101010101" pitchFamily="49" charset="-122"/>
                <a:sym typeface="+mn-ea"/>
              </a:rPr>
              <a:t>行为</a:t>
            </a:r>
            <a:r>
              <a:rPr lang="zh-CN" altLang="en-US" sz="1600" noProof="0" dirty="0" smtClean="0">
                <a:ln>
                  <a:noFill/>
                </a:ln>
                <a:effectLst/>
                <a:uLnTx/>
                <a:uFillTx/>
                <a:latin typeface="楷体" panose="02010609060101010101" pitchFamily="49" charset="-122"/>
                <a:ea typeface="楷体" panose="02010609060101010101" pitchFamily="49" charset="-122"/>
                <a:sym typeface="+mn-ea"/>
              </a:rPr>
              <a:t>。</a:t>
            </a:r>
          </a:p>
          <a:p>
            <a:pPr indent="0" algn="l">
              <a:buFont typeface="Wingdings" panose="05000000000000000000" charset="0"/>
              <a:buNone/>
            </a:pPr>
            <a:r>
              <a:rPr lang="zh-CN" altLang="en-US" sz="1600" noProof="0" dirty="0" smtClean="0">
                <a:ln>
                  <a:noFill/>
                </a:ln>
                <a:effectLst/>
                <a:uLnTx/>
                <a:uFillTx/>
                <a:latin typeface="楷体" panose="02010609060101010101" pitchFamily="49" charset="-122"/>
                <a:ea typeface="楷体" panose="02010609060101010101" pitchFamily="49" charset="-122"/>
                <a:sym typeface="+mn-ea"/>
              </a:rPr>
              <a:t>将所有同学都共有的这些属性和行为抽象出来，就构成一个学生类。</a:t>
            </a:r>
            <a:r>
              <a:rPr lang="en-US" altLang="zh-CN" sz="1600" noProof="0" dirty="0" smtClean="0">
                <a:ln>
                  <a:noFill/>
                </a:ln>
                <a:effectLst/>
                <a:uLnTx/>
                <a:uFillTx/>
                <a:latin typeface="楷体" panose="02010609060101010101" pitchFamily="49" charset="-122"/>
                <a:ea typeface="楷体" panose="02010609060101010101" pitchFamily="49" charset="-122"/>
                <a:sym typeface="+mn-ea"/>
              </a:rPr>
              <a:t> </a:t>
            </a:r>
            <a:endParaRPr lang="zh-CN" altLang="en-US" sz="1600" dirty="0" smtClean="0">
              <a:solidFill>
                <a:schemeClr val="tx1">
                  <a:lumMod val="75000"/>
                  <a:lumOff val="25000"/>
                </a:schemeClr>
              </a:solidFill>
              <a:latin typeface="楷体" panose="02010609060101010101" pitchFamily="49" charset="-122"/>
              <a:ea typeface="楷体" panose="02010609060101010101" pitchFamily="49"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3"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par>
                                <p:cTn id="27" presetID="12" presetClass="entr" presetSubtype="4" fill="hold" grpId="3"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p:tgtEl>
                                          <p:spTgt spid="6"/>
                                        </p:tgtEl>
                                        <p:attrNameLst>
                                          <p:attrName>ppt_y</p:attrName>
                                        </p:attrNameLst>
                                      </p:cBhvr>
                                      <p:tavLst>
                                        <p:tav tm="0">
                                          <p:val>
                                            <p:strVal val="#ppt_y+#ppt_h*1.125000"/>
                                          </p:val>
                                        </p:tav>
                                        <p:tav tm="100000">
                                          <p:val>
                                            <p:strVal val="#ppt_y"/>
                                          </p:val>
                                        </p:tav>
                                      </p:tavLst>
                                    </p:anim>
                                    <p:animEffect transition="in" filter="wipe(up)">
                                      <p:cBhvr>
                                        <p:cTn id="30" dur="500"/>
                                        <p:tgtEl>
                                          <p:spTgt spid="6"/>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p:tgtEl>
                                          <p:spTgt spid="2"/>
                                        </p:tgtEl>
                                        <p:attrNameLst>
                                          <p:attrName>ppt_y</p:attrName>
                                        </p:attrNameLst>
                                      </p:cBhvr>
                                      <p:tavLst>
                                        <p:tav tm="0">
                                          <p:val>
                                            <p:strVal val="#ppt_y+#ppt_h*1.125000"/>
                                          </p:val>
                                        </p:tav>
                                        <p:tav tm="100000">
                                          <p:val>
                                            <p:strVal val="#ppt_y"/>
                                          </p:val>
                                        </p:tav>
                                      </p:tavLst>
                                    </p:anim>
                                    <p:animEffect transition="in" filter="wipe(up)">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amond(in)">
                                      <p:cBhvr>
                                        <p:cTn id="39" dur="2000"/>
                                        <p:tgtEl>
                                          <p:spTgt spid="13"/>
                                        </p:tgtEl>
                                      </p:cBhvr>
                                    </p:animEffect>
                                  </p:childTnLst>
                                </p:cTn>
                              </p:par>
                              <p:par>
                                <p:cTn id="40" presetID="8" presetClass="entr" presetSubtype="16" fill="hold" grpId="3"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amond(in)">
                                      <p:cBhvr>
                                        <p:cTn id="42" dur="2000"/>
                                        <p:tgtEl>
                                          <p:spTgt spid="7"/>
                                        </p:tgtEl>
                                      </p:cBhvr>
                                    </p:animEffect>
                                  </p:childTnLst>
                                </p:cTn>
                              </p:par>
                              <p:par>
                                <p:cTn id="43" presetID="8" presetClass="entr" presetSubtype="16"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amond(in)">
                                      <p:cBhvr>
                                        <p:cTn id="4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6" grpId="0" animBg="1"/>
      <p:bldP spid="6" grpId="1" animBg="1"/>
      <p:bldP spid="6" grpId="2" animBg="1"/>
      <p:bldP spid="6" grpId="3" animBg="1"/>
      <p:bldP spid="5" grpId="0" animBg="1"/>
      <p:bldP spid="5" grpId="1" animBg="1"/>
      <p:bldP spid="5" grpId="2" animBg="1"/>
      <p:bldP spid="5" grpId="3" animBg="1"/>
      <p:bldP spid="2" grpId="0"/>
      <p:bldP spid="4" grpId="0"/>
      <p:bldP spid="8" grpId="0"/>
      <p:bldP spid="9" grpId="0"/>
      <p:bldP spid="10" grpId="0"/>
      <p:bldP spid="13"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15703" y="88768"/>
            <a:ext cx="8159729" cy="388456"/>
          </a:xfrm>
          <a:prstGeom prst="rect">
            <a:avLst/>
          </a:prstGeom>
          <a:noFill/>
          <a:extLst>
            <a:ext uri="{91240B29-F687-4F45-9708-019B960494DF}">
              <a14:hiddenLine xmlns:a14="http://schemas.microsoft.com/office/drawing/2010/main" w="9525">
                <a:solidFill>
                  <a:srgbClr val="800000"/>
                </a:solidFill>
                <a:miter lim="800000"/>
                <a:headEnd/>
                <a:tailEnd/>
              </a14:hiddenLine>
            </a:ext>
          </a:extLst>
        </p:spPr>
        <p:txBody>
          <a:bodyPr/>
          <a:lstStyle>
            <a:lvl1pPr algn="ctr" defTabSz="1217613" rtl="0" fontAlgn="base">
              <a:spcBef>
                <a:spcPct val="0"/>
              </a:spcBef>
              <a:spcAft>
                <a:spcPct val="0"/>
              </a:spcAft>
              <a:defRPr sz="5900">
                <a:solidFill>
                  <a:schemeClr val="tx1"/>
                </a:solidFill>
                <a:latin typeface="+mj-lt"/>
                <a:ea typeface="+mj-ea"/>
                <a:cs typeface="+mj-cs"/>
              </a:defRPr>
            </a:lvl1pPr>
            <a:lvl2pPr algn="ctr" defTabSz="1217613" rtl="0" fontAlgn="base">
              <a:spcBef>
                <a:spcPct val="0"/>
              </a:spcBef>
              <a:spcAft>
                <a:spcPct val="0"/>
              </a:spcAft>
              <a:defRPr sz="5900">
                <a:solidFill>
                  <a:schemeClr val="tx1"/>
                </a:solidFill>
                <a:latin typeface="Arial" pitchFamily="34" charset="0"/>
                <a:ea typeface="宋体" pitchFamily="2" charset="-122"/>
              </a:defRPr>
            </a:lvl2pPr>
            <a:lvl3pPr algn="ctr" defTabSz="1217613" rtl="0" fontAlgn="base">
              <a:spcBef>
                <a:spcPct val="0"/>
              </a:spcBef>
              <a:spcAft>
                <a:spcPct val="0"/>
              </a:spcAft>
              <a:defRPr sz="5900">
                <a:solidFill>
                  <a:schemeClr val="tx1"/>
                </a:solidFill>
                <a:latin typeface="Arial" pitchFamily="34" charset="0"/>
                <a:ea typeface="宋体" pitchFamily="2" charset="-122"/>
              </a:defRPr>
            </a:lvl3pPr>
            <a:lvl4pPr algn="ctr" defTabSz="1217613" rtl="0" fontAlgn="base">
              <a:spcBef>
                <a:spcPct val="0"/>
              </a:spcBef>
              <a:spcAft>
                <a:spcPct val="0"/>
              </a:spcAft>
              <a:defRPr sz="5900">
                <a:solidFill>
                  <a:schemeClr val="tx1"/>
                </a:solidFill>
                <a:latin typeface="Arial" pitchFamily="34" charset="0"/>
                <a:ea typeface="宋体" pitchFamily="2" charset="-122"/>
              </a:defRPr>
            </a:lvl4pPr>
            <a:lvl5pPr algn="ctr" defTabSz="1217613" rtl="0" fontAlgn="base">
              <a:spcBef>
                <a:spcPct val="0"/>
              </a:spcBef>
              <a:spcAft>
                <a:spcPct val="0"/>
              </a:spcAft>
              <a:defRPr sz="5900">
                <a:solidFill>
                  <a:schemeClr val="tx1"/>
                </a:solidFill>
                <a:latin typeface="Arial" pitchFamily="34" charset="0"/>
                <a:ea typeface="宋体" pitchFamily="2" charset="-122"/>
              </a:defRPr>
            </a:lvl5pPr>
            <a:lvl6pPr marL="457200" algn="ctr" defTabSz="1217613" rtl="0" fontAlgn="base">
              <a:spcBef>
                <a:spcPct val="0"/>
              </a:spcBef>
              <a:spcAft>
                <a:spcPct val="0"/>
              </a:spcAft>
              <a:defRPr sz="5900">
                <a:solidFill>
                  <a:schemeClr val="tx1"/>
                </a:solidFill>
                <a:latin typeface="Arial" pitchFamily="34" charset="0"/>
                <a:ea typeface="宋体" pitchFamily="2" charset="-122"/>
              </a:defRPr>
            </a:lvl6pPr>
            <a:lvl7pPr marL="914400" algn="ctr" defTabSz="1217613" rtl="0" fontAlgn="base">
              <a:spcBef>
                <a:spcPct val="0"/>
              </a:spcBef>
              <a:spcAft>
                <a:spcPct val="0"/>
              </a:spcAft>
              <a:defRPr sz="5900">
                <a:solidFill>
                  <a:schemeClr val="tx1"/>
                </a:solidFill>
                <a:latin typeface="Arial" pitchFamily="34" charset="0"/>
                <a:ea typeface="宋体" pitchFamily="2" charset="-122"/>
              </a:defRPr>
            </a:lvl7pPr>
            <a:lvl8pPr marL="1371600" algn="ctr" defTabSz="1217613" rtl="0" fontAlgn="base">
              <a:spcBef>
                <a:spcPct val="0"/>
              </a:spcBef>
              <a:spcAft>
                <a:spcPct val="0"/>
              </a:spcAft>
              <a:defRPr sz="5900">
                <a:solidFill>
                  <a:schemeClr val="tx1"/>
                </a:solidFill>
                <a:latin typeface="Arial" pitchFamily="34" charset="0"/>
                <a:ea typeface="宋体" pitchFamily="2" charset="-122"/>
              </a:defRPr>
            </a:lvl8pPr>
            <a:lvl9pPr marL="1828800" algn="ctr" defTabSz="1217613" rtl="0" fontAlgn="base">
              <a:spcBef>
                <a:spcPct val="0"/>
              </a:spcBef>
              <a:spcAft>
                <a:spcPct val="0"/>
              </a:spcAft>
              <a:defRPr sz="5900">
                <a:solidFill>
                  <a:schemeClr val="tx1"/>
                </a:solidFill>
                <a:latin typeface="Arial" pitchFamily="34" charset="0"/>
                <a:ea typeface="宋体" pitchFamily="2" charset="-122"/>
              </a:defRPr>
            </a:lvl9pPr>
          </a:lstStyle>
          <a:p>
            <a:r>
              <a:rPr lang="en-US" altLang="zh-CN" sz="2399" dirty="0"/>
              <a:t>Useful Books on C++</a:t>
            </a:r>
          </a:p>
        </p:txBody>
      </p:sp>
      <p:pic>
        <p:nvPicPr>
          <p:cNvPr id="1026" name="Picture 2" descr="The C++ Programming Langu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84" y="628547"/>
            <a:ext cx="1698100" cy="21016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C++ Programming Langu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8907" y="628546"/>
            <a:ext cx="1727292" cy="21645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 in a Nutshe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111" y="639482"/>
            <a:ext cx="1403425" cy="21072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 Programming in Easy Step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69" y="628546"/>
            <a:ext cx="1766254" cy="216452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 Primer Plu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5372" y="3003573"/>
            <a:ext cx="1619337" cy="20814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ams Teach Yourself C++ in One Hour a Da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8220" y="2971368"/>
            <a:ext cx="1637205" cy="2137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43960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15" y="746760"/>
            <a:ext cx="9164320" cy="3528060"/>
          </a:xfrm>
          <a:prstGeom prst="rect">
            <a:avLst/>
          </a:prstGeom>
          <a:solidFill>
            <a:srgbClr val="75CFE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402715" y="949960"/>
            <a:ext cx="6459855" cy="953135"/>
          </a:xfrm>
          <a:prstGeom prst="rect">
            <a:avLst/>
          </a:prstGeom>
        </p:spPr>
        <p:txBody>
          <a:bodyPr wrap="square">
            <a:spAutoFit/>
          </a:bodyPr>
          <a:lstStyle/>
          <a:p>
            <a:pPr marL="274320" indent="-274320" algn="l">
              <a:buClr>
                <a:schemeClr val="accent3"/>
              </a:buClr>
              <a:defRPr/>
            </a:pP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a:p>
            <a:pPr marL="274320" indent="-274320" algn="l" fontAlgn="auto">
              <a:buClr>
                <a:schemeClr val="accent3"/>
              </a:buClr>
              <a:defRPr/>
            </a:pPr>
            <a:endParaRPr lang="zh-CN" altLang="en-US" sz="2800" b="1" dirty="0">
              <a:solidFill>
                <a:srgbClr val="FF0000"/>
              </a:solidFill>
              <a:latin typeface="+mn-ea"/>
            </a:endParaRPr>
          </a:p>
        </p:txBody>
      </p:sp>
      <p:sp>
        <p:nvSpPr>
          <p:cNvPr id="2" name="矩形 1"/>
          <p:cNvSpPr/>
          <p:nvPr/>
        </p:nvSpPr>
        <p:spPr>
          <a:xfrm>
            <a:off x="2101850" y="1247775"/>
            <a:ext cx="1871980" cy="2808605"/>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cxnSp>
        <p:nvCxnSpPr>
          <p:cNvPr id="5" name="直接连接符 4"/>
          <p:cNvCxnSpPr/>
          <p:nvPr/>
        </p:nvCxnSpPr>
        <p:spPr>
          <a:xfrm flipV="1">
            <a:off x="2119630" y="3003550"/>
            <a:ext cx="1873250" cy="10160"/>
          </a:xfrm>
          <a:prstGeom prst="line">
            <a:avLst/>
          </a:prstGeom>
          <a:ln w="19050"/>
        </p:spPr>
        <p:style>
          <a:lnRef idx="1">
            <a:schemeClr val="dk1"/>
          </a:lnRef>
          <a:fillRef idx="0">
            <a:schemeClr val="dk1"/>
          </a:fillRef>
          <a:effectRef idx="0">
            <a:schemeClr val="dk1"/>
          </a:effectRef>
          <a:fontRef idx="minor">
            <a:schemeClr val="tx1"/>
          </a:fontRef>
        </p:style>
      </p:cxnSp>
      <p:sp>
        <p:nvSpPr>
          <p:cNvPr id="6" name="矩形 5"/>
          <p:cNvSpPr/>
          <p:nvPr/>
        </p:nvSpPr>
        <p:spPr>
          <a:xfrm>
            <a:off x="5314315" y="1231265"/>
            <a:ext cx="2078990" cy="2808605"/>
          </a:xfrm>
          <a:prstGeom prst="rect">
            <a:avLst/>
          </a:prstGeom>
          <a:noFill/>
          <a:ln>
            <a:solidFill>
              <a:schemeClr val="tx1"/>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l"/>
            <a:endParaRPr lang="zh-CN" altLang="en-US"/>
          </a:p>
        </p:txBody>
      </p:sp>
      <p:cxnSp>
        <p:nvCxnSpPr>
          <p:cNvPr id="7" name="直接连接符 6"/>
          <p:cNvCxnSpPr/>
          <p:nvPr/>
        </p:nvCxnSpPr>
        <p:spPr>
          <a:xfrm>
            <a:off x="5332095" y="2997200"/>
            <a:ext cx="2045335" cy="6350"/>
          </a:xfrm>
          <a:prstGeom prst="line">
            <a:avLst/>
          </a:prstGeom>
          <a:ln w="19050"/>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620645" y="1349375"/>
            <a:ext cx="690880" cy="1568450"/>
          </a:xfrm>
          <a:prstGeom prst="rect">
            <a:avLst/>
          </a:prstGeom>
          <a:noFill/>
        </p:spPr>
        <p:txBody>
          <a:bodyPr wrap="none" rtlCol="0">
            <a:spAutoFit/>
          </a:bodyPr>
          <a:lstStyle/>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学号</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姓名</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性别</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班级</a:t>
            </a:r>
          </a:p>
        </p:txBody>
      </p:sp>
      <p:sp>
        <p:nvSpPr>
          <p:cNvPr id="9" name="文本框 8"/>
          <p:cNvSpPr txBox="1"/>
          <p:nvPr/>
        </p:nvSpPr>
        <p:spPr>
          <a:xfrm>
            <a:off x="2493645" y="3140075"/>
            <a:ext cx="944880" cy="829945"/>
          </a:xfrm>
          <a:prstGeom prst="rect">
            <a:avLst/>
          </a:prstGeom>
          <a:noFill/>
        </p:spPr>
        <p:txBody>
          <a:bodyPr wrap="none" rtlCol="0">
            <a:spAutoFit/>
          </a:bodyPr>
          <a:lstStyle/>
          <a:p>
            <a:pPr algn="l">
              <a:lnSpc>
                <a:spcPct val="120000"/>
              </a:lnSpc>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上课</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做作业</a:t>
            </a:r>
          </a:p>
        </p:txBody>
      </p:sp>
      <p:sp>
        <p:nvSpPr>
          <p:cNvPr id="10" name="文本框 9"/>
          <p:cNvSpPr txBox="1"/>
          <p:nvPr/>
        </p:nvSpPr>
        <p:spPr>
          <a:xfrm>
            <a:off x="5314315" y="1349375"/>
            <a:ext cx="2138680" cy="1568450"/>
          </a:xfrm>
          <a:prstGeom prst="rect">
            <a:avLst/>
          </a:prstGeom>
          <a:noFill/>
        </p:spPr>
        <p:txBody>
          <a:bodyPr wrap="none" rtlCol="0">
            <a:spAutoFit/>
          </a:bodyPr>
          <a:lstStyle/>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学号：</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20100112</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姓名：王晓</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性别：女</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班级：软件</a:t>
            </a: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1009</a:t>
            </a:r>
          </a:p>
        </p:txBody>
      </p:sp>
      <p:sp>
        <p:nvSpPr>
          <p:cNvPr id="13" name="文本框 12"/>
          <p:cNvSpPr txBox="1"/>
          <p:nvPr/>
        </p:nvSpPr>
        <p:spPr>
          <a:xfrm>
            <a:off x="5796280" y="3140075"/>
            <a:ext cx="944880" cy="829945"/>
          </a:xfrm>
          <a:prstGeom prst="rect">
            <a:avLst/>
          </a:prstGeom>
          <a:noFill/>
        </p:spPr>
        <p:txBody>
          <a:bodyPr wrap="none" rtlCol="0">
            <a:spAutoFit/>
          </a:bodyPr>
          <a:lstStyle/>
          <a:p>
            <a:pPr algn="l">
              <a:lnSpc>
                <a:spcPct val="120000"/>
              </a:lnSpc>
            </a:pPr>
            <a:r>
              <a:rPr lang="en-US" altLang="zh-CN" sz="2000" dirty="0" smtClea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上课</a:t>
            </a:r>
          </a:p>
          <a:p>
            <a:pPr algn="l">
              <a:lnSpc>
                <a:spcPct val="120000"/>
              </a:lnSpc>
            </a:pP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做作业</a:t>
            </a:r>
          </a:p>
        </p:txBody>
      </p:sp>
      <p:cxnSp>
        <p:nvCxnSpPr>
          <p:cNvPr id="14" name="直接箭头连接符 13"/>
          <p:cNvCxnSpPr/>
          <p:nvPr/>
        </p:nvCxnSpPr>
        <p:spPr>
          <a:xfrm flipV="1">
            <a:off x="3983990" y="2499995"/>
            <a:ext cx="1304925" cy="20955"/>
          </a:xfrm>
          <a:prstGeom prst="straightConnector1">
            <a:avLst/>
          </a:prstGeom>
          <a:ln w="12700">
            <a:tailEnd type="arrow" w="med" len="med"/>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2486660" y="801370"/>
            <a:ext cx="8686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学生类</a:t>
            </a:r>
          </a:p>
        </p:txBody>
      </p:sp>
      <p:sp>
        <p:nvSpPr>
          <p:cNvPr id="16" name="文本框 15"/>
          <p:cNvSpPr txBox="1"/>
          <p:nvPr/>
        </p:nvSpPr>
        <p:spPr>
          <a:xfrm>
            <a:off x="5509260" y="801370"/>
            <a:ext cx="17830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学生类一个对象</a:t>
            </a:r>
          </a:p>
        </p:txBody>
      </p:sp>
      <p:sp>
        <p:nvSpPr>
          <p:cNvPr id="17" name="文本框 16"/>
          <p:cNvSpPr txBox="1"/>
          <p:nvPr/>
        </p:nvSpPr>
        <p:spPr>
          <a:xfrm>
            <a:off x="1402715" y="1850390"/>
            <a:ext cx="6400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属性</a:t>
            </a:r>
          </a:p>
        </p:txBody>
      </p:sp>
      <p:sp>
        <p:nvSpPr>
          <p:cNvPr id="18" name="文本框 17"/>
          <p:cNvSpPr txBox="1"/>
          <p:nvPr/>
        </p:nvSpPr>
        <p:spPr>
          <a:xfrm>
            <a:off x="1402715" y="3329940"/>
            <a:ext cx="6400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行为</a:t>
            </a:r>
          </a:p>
        </p:txBody>
      </p:sp>
      <p:sp>
        <p:nvSpPr>
          <p:cNvPr id="19" name="文本框 18"/>
          <p:cNvSpPr txBox="1"/>
          <p:nvPr/>
        </p:nvSpPr>
        <p:spPr>
          <a:xfrm>
            <a:off x="4202430" y="2017395"/>
            <a:ext cx="868680" cy="368300"/>
          </a:xfrm>
          <a:prstGeom prst="rect">
            <a:avLst/>
          </a:prstGeom>
          <a:noFill/>
        </p:spPr>
        <p:txBody>
          <a:bodyPr wrap="none" rtlCol="0">
            <a:spAutoFit/>
          </a:bodyPr>
          <a:lstStyle/>
          <a:p>
            <a:pPr algn="l"/>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实例化</a:t>
            </a:r>
          </a:p>
        </p:txBody>
      </p:sp>
      <p:sp>
        <p:nvSpPr>
          <p:cNvPr id="21" name="矩形 20"/>
          <p:cNvSpPr/>
          <p:nvPr/>
        </p:nvSpPr>
        <p:spPr>
          <a:xfrm>
            <a:off x="3625533" y="4445635"/>
            <a:ext cx="181171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smtClean="0">
                <a:ln>
                  <a:noFill/>
                </a:ln>
                <a:solidFill>
                  <a:schemeClr val="tx1"/>
                </a:solidFill>
                <a:effectLst/>
                <a:uLnTx/>
                <a:uFillTx/>
                <a:latin typeface="+mn-ea"/>
                <a:ea typeface="+mn-ea"/>
                <a:cs typeface="+mn-cs"/>
              </a:rPr>
              <a:t>类</a:t>
            </a:r>
            <a:r>
              <a:rPr kumimoji="0" lang="zh-CN" altLang="en-US" sz="1800" b="1" i="0" u="none" strike="noStrike" kern="1200" cap="none" spc="0" normalizeH="0" baseline="0" noProof="0" dirty="0">
                <a:ln>
                  <a:noFill/>
                </a:ln>
                <a:solidFill>
                  <a:schemeClr val="tx1"/>
                </a:solidFill>
                <a:effectLst/>
                <a:uLnTx/>
                <a:uFillTx/>
                <a:latin typeface="+mn-ea"/>
                <a:ea typeface="+mn-ea"/>
                <a:cs typeface="+mn-cs"/>
              </a:rPr>
              <a:t>与对象的关系</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6" grpId="0" animBg="1"/>
      <p:bldP spid="8" grpId="0"/>
      <p:bldP spid="9" grpId="0"/>
      <p:bldP spid="10" grpId="0"/>
      <p:bldP spid="13" grpId="0"/>
      <p:bldP spid="15" grpId="0"/>
      <p:bldP spid="16" grpId="0"/>
      <p:bldP spid="17" grpId="0"/>
      <p:bldP spid="18" grpId="0"/>
      <p:bldP spid="19"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2000" y="1707750"/>
            <a:ext cx="7488000" cy="2536825"/>
          </a:xfrm>
          <a:prstGeom prst="rect">
            <a:avLst/>
          </a:prstGeom>
          <a:solidFill>
            <a:srgbClr val="75CFE5">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044000" y="2113424"/>
            <a:ext cx="7272000" cy="1754326"/>
          </a:xfrm>
          <a:prstGeom prst="rect">
            <a:avLst/>
          </a:prstGeom>
        </p:spPr>
        <p:txBody>
          <a:bodyPr wrap="square">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实例就是由某个特定的类所描述的一个具体的对象。比如汽车就是交通工具的一个实例。</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类是建立对象时使用的“模板”，按照这个模板所建立的一个个具体的对象，就是类的实际例子，简称实例。</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如图所示，学生王晓是学生类的一个实例。</a:t>
            </a: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64235" y="964565"/>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3.</a:t>
            </a:r>
            <a:r>
              <a:rPr lang="zh-CN" altLang="en-US" sz="2000" dirty="0">
                <a:solidFill>
                  <a:srgbClr val="00B050"/>
                </a:solidFill>
                <a:latin typeface="微软雅黑" panose="020B0503020204020204" pitchFamily="34" charset="-122"/>
                <a:ea typeface="微软雅黑" panose="020B0503020204020204" pitchFamily="34" charset="-122"/>
                <a:sym typeface="+mn-ea"/>
              </a:rPr>
              <a:t>实例</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8000" y="1651635"/>
            <a:ext cx="8856000" cy="2536825"/>
          </a:xfrm>
          <a:prstGeom prst="rect">
            <a:avLst/>
          </a:prstGeom>
          <a:solidFill>
            <a:srgbClr val="009999">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324000" y="1707750"/>
            <a:ext cx="8640000" cy="2062103"/>
          </a:xfrm>
          <a:prstGeom prst="rect">
            <a:avLst/>
          </a:prstGeom>
        </p:spPr>
        <p:txBody>
          <a:bodyPr wrap="square">
            <a:spAutoFit/>
          </a:bodyP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属性是类中所定义的数据，它是对客观世界实体所具有的性质的抽象。</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类的每个实例即具体对象都有自己特有的属性值。</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例如学生王晓的属性值有：姓名：王晓；年龄：</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19</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；班级：软件</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1102</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；专业：软件工程；</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成绩：</a:t>
            </a:r>
            <a:r>
              <a:rPr lang="en-US" altLang="zh-CN" sz="2000" noProof="0" dirty="0" smtClean="0">
                <a:ln>
                  <a:noFill/>
                </a:ln>
                <a:effectLst/>
                <a:uLnTx/>
                <a:uFillTx/>
                <a:latin typeface="华文楷体" panose="02010600040101010101" pitchFamily="2" charset="-122"/>
                <a:ea typeface="华文楷体" panose="02010600040101010101" pitchFamily="2" charset="-122"/>
                <a:sym typeface="+mn-ea"/>
              </a:rPr>
              <a:t>85</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等。</a:t>
            </a: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64235" y="921385"/>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4.</a:t>
            </a:r>
            <a:r>
              <a:rPr lang="zh-CN" altLang="en-US" sz="2000" dirty="0">
                <a:solidFill>
                  <a:srgbClr val="00B050"/>
                </a:solidFill>
                <a:latin typeface="微软雅黑" panose="020B0503020204020204" pitchFamily="34" charset="-122"/>
                <a:ea typeface="微软雅黑" panose="020B0503020204020204" pitchFamily="34" charset="-122"/>
                <a:sym typeface="+mn-ea"/>
              </a:rPr>
              <a:t>属性</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0000" y="1651635"/>
            <a:ext cx="8856000" cy="2792115"/>
          </a:xfrm>
          <a:prstGeom prst="rect">
            <a:avLst/>
          </a:prstGeom>
          <a:solidFill>
            <a:srgbClr val="73D4B9">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68000" y="1635750"/>
            <a:ext cx="8424000" cy="2777171"/>
          </a:xfrm>
          <a:prstGeom prst="rect">
            <a:avLst/>
          </a:prstGeom>
        </p:spPr>
        <p:txBody>
          <a:bodyPr wrap="square">
            <a:spAutoFit/>
          </a:bodyPr>
          <a:lstStyle/>
          <a:p>
            <a:pPr marL="274320" indent="-274320">
              <a:buClr>
                <a:schemeClr val="accent3"/>
              </a:buClr>
              <a:defRPr/>
            </a:pPr>
            <a:endParaRPr lang="zh-CN" altLang="en-US" sz="1600" dirty="0">
              <a:solidFill>
                <a:srgbClr val="00B050"/>
              </a:solidFill>
              <a:latin typeface="微软雅黑" panose="020B0503020204020204" pitchFamily="34" charset="-122"/>
              <a:ea typeface="微软雅黑" panose="020B0503020204020204" pitchFamily="34"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在面向对象程序设计中，对象之间的联系是通过消息传递来实现的。一个对象向另一个对象发出的</a:t>
            </a:r>
            <a:r>
              <a:rPr lang="zh-CN" altLang="en-US" sz="20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“请求”或“命令”</a:t>
            </a: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被称为“消息”。</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当对象收到消息时，就调用有关的方法，执行相应的操作。消息是一个对象要求另一个对象执行某个功能操作的规格说明。</a:t>
            </a:r>
            <a:endParaRPr kumimoji="0" lang="en-US" altLang="zh-CN" sz="20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panose="05000000000000000000" pitchFamily="2" charset="2"/>
              <a:buChar char="u"/>
              <a:defRPr/>
            </a:pPr>
            <a:r>
              <a:rPr lang="zh-CN" altLang="en-US" sz="2000" noProof="0" dirty="0" smtClean="0">
                <a:ln>
                  <a:noFill/>
                </a:ln>
                <a:effectLst/>
                <a:uLnTx/>
                <a:uFillTx/>
                <a:latin typeface="华文楷体" panose="02010600040101010101" pitchFamily="2" charset="-122"/>
                <a:ea typeface="华文楷体" panose="02010600040101010101" pitchFamily="2" charset="-122"/>
                <a:sym typeface="+mn-ea"/>
              </a:rPr>
              <a:t>通过消息传递完成对象间相互请求和相互协作。</a:t>
            </a:r>
            <a:endParaRPr lang="zh-CN" altLang="en-US" sz="2000"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64235" y="841375"/>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5.</a:t>
            </a:r>
            <a:r>
              <a:rPr lang="zh-CN" altLang="en-US" sz="2000" dirty="0">
                <a:solidFill>
                  <a:srgbClr val="00B050"/>
                </a:solidFill>
                <a:latin typeface="微软雅黑" panose="020B0503020204020204" pitchFamily="34" charset="-122"/>
                <a:ea typeface="微软雅黑" panose="020B0503020204020204" pitchFamily="34" charset="-122"/>
                <a:sym typeface="+mn-ea"/>
              </a:rPr>
              <a:t>消息</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04900" y="3559810"/>
            <a:ext cx="7571100" cy="1459940"/>
          </a:xfrm>
          <a:prstGeom prst="rect">
            <a:avLst/>
          </a:prstGeom>
          <a:solidFill>
            <a:schemeClr val="accent1">
              <a:lumMod val="40000"/>
              <a:lumOff val="60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4000" y="1623060"/>
            <a:ext cx="7704000" cy="1402080"/>
          </a:xfrm>
          <a:prstGeom prst="rect">
            <a:avLst/>
          </a:prstGeom>
          <a:solidFill>
            <a:srgbClr val="92D05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104900" y="1059750"/>
            <a:ext cx="7571100" cy="1766637"/>
          </a:xfrm>
          <a:prstGeom prst="rect">
            <a:avLst/>
          </a:prstGeom>
        </p:spPr>
        <p:txBody>
          <a:bodyPr wrap="square">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消息具有三个性质：</a:t>
            </a:r>
            <a:endParaRPr lang="en-US" altLang="zh-CN" sz="1600"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endParaRPr kumimoji="0" lang="zh-CN" altLang="en-US" sz="1600" i="0" u="none" strike="noStrike" kern="1200" cap="none" spc="0" normalizeH="0" baseline="0" noProof="0" dirty="0" smtClean="0">
              <a:ln>
                <a:noFill/>
              </a:ln>
              <a:solidFill>
                <a:srgbClr val="005DA2"/>
              </a:solidFill>
              <a:effectLst/>
              <a:uLnTx/>
              <a:uFillTx/>
              <a:latin typeface="微软雅黑" panose="020B0503020204020204" pitchFamily="34" charset="-122"/>
              <a:ea typeface="微软雅黑" panose="020B0503020204020204" pitchFamily="34" charset="-122"/>
              <a:cs typeface="+mn-cs"/>
              <a:sym typeface="+mn-ea"/>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）同一对象可接收不同形式的多个消息，产生不同的响应。</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2</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）相同形式的消息可以发送给不同对象，所做出的响应可以是截然不同的。</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731520" marR="0" lvl="1"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3</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）消息的发送可以不考虑具体的接收者，对象可以响应消息，也可以对消息不予理会，对消息的响应并不是必须的。</a:t>
            </a:r>
            <a:endParaRPr lang="zh-CN" altLang="en-US" sz="1600"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28000" y="689610"/>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5.</a:t>
            </a:r>
            <a:r>
              <a:rPr lang="zh-CN" altLang="en-US" sz="2000" dirty="0">
                <a:solidFill>
                  <a:srgbClr val="00B050"/>
                </a:solidFill>
                <a:latin typeface="微软雅黑" panose="020B0503020204020204" pitchFamily="34" charset="-122"/>
                <a:ea typeface="微软雅黑" panose="020B0503020204020204" pitchFamily="34" charset="-122"/>
                <a:sym typeface="+mn-ea"/>
              </a:rPr>
              <a:t>消息</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104900" y="3242945"/>
            <a:ext cx="7355100" cy="1717393"/>
          </a:xfrm>
          <a:prstGeom prst="rect">
            <a:avLst/>
          </a:prstGeom>
          <a:noFill/>
        </p:spPr>
        <p:txBody>
          <a:bodyPr wrap="square" rtlCol="0" anchor="t">
            <a:spAutoFit/>
          </a:bodyPr>
          <a:lstStyle/>
          <a:p>
            <a:pPr eaLnBrk="1" hangingPunct="1">
              <a:lnSpc>
                <a:spcPct val="110000"/>
              </a:lnSpc>
              <a:buNone/>
            </a:pPr>
            <a:r>
              <a:rPr lang="zh-CN" altLang="en-US" sz="1600" dirty="0">
                <a:solidFill>
                  <a:srgbClr val="005DA2"/>
                </a:solidFill>
                <a:latin typeface="微软雅黑" panose="020B0503020204020204" pitchFamily="34" charset="-122"/>
                <a:ea typeface="微软雅黑" panose="020B0503020204020204" pitchFamily="34" charset="-122"/>
                <a:sym typeface="+mn-ea"/>
              </a:rPr>
              <a:t>在面向对象系统中，消息分为两类</a:t>
            </a:r>
            <a:r>
              <a:rPr lang="zh-CN" altLang="en-US" sz="1600" dirty="0" smtClean="0">
                <a:solidFill>
                  <a:srgbClr val="005DA2"/>
                </a:solidFill>
                <a:latin typeface="微软雅黑" panose="020B0503020204020204" pitchFamily="34" charset="-122"/>
                <a:ea typeface="微软雅黑" panose="020B0503020204020204" pitchFamily="34" charset="-122"/>
                <a:sym typeface="+mn-ea"/>
              </a:rPr>
              <a:t>：</a:t>
            </a:r>
            <a:endParaRPr lang="en-US" altLang="zh-CN" sz="1600" dirty="0" smtClean="0">
              <a:solidFill>
                <a:srgbClr val="005DA2"/>
              </a:solidFill>
              <a:latin typeface="微软雅黑" panose="020B0503020204020204" pitchFamily="34" charset="-122"/>
              <a:ea typeface="微软雅黑" panose="020B0503020204020204" pitchFamily="34" charset="-122"/>
              <a:sym typeface="+mn-ea"/>
            </a:endParaRPr>
          </a:p>
          <a:p>
            <a:pPr eaLnBrk="1" hangingPunct="1">
              <a:lnSpc>
                <a:spcPct val="110000"/>
              </a:lnSpc>
              <a:buNone/>
            </a:pPr>
            <a:endParaRPr lang="en-US" altLang="zh-CN" sz="1600" dirty="0" smtClean="0">
              <a:solidFill>
                <a:srgbClr val="005DA2"/>
              </a:solidFill>
              <a:latin typeface="微软雅黑" panose="020B0503020204020204" pitchFamily="34" charset="-122"/>
              <a:ea typeface="微软雅黑" panose="020B0503020204020204" pitchFamily="34" charset="-122"/>
              <a:sym typeface="+mn-ea"/>
            </a:endParaRPr>
          </a:p>
          <a:p>
            <a:pPr eaLnBrk="1" hangingPunct="1">
              <a:lnSpc>
                <a:spcPct val="110000"/>
              </a:lnSpc>
              <a:buNone/>
            </a:pPr>
            <a:r>
              <a:rPr lang="en-US" altLang="zh-CN" sz="1600" dirty="0">
                <a:solidFill>
                  <a:srgbClr val="005DA2"/>
                </a:solidFill>
                <a:latin typeface="微软雅黑" panose="020B0503020204020204" pitchFamily="34" charset="-122"/>
                <a:ea typeface="微软雅黑" panose="020B0503020204020204" pitchFamily="34" charset="-122"/>
                <a:sym typeface="+mn-ea"/>
              </a:rPr>
              <a:t> </a:t>
            </a:r>
            <a:r>
              <a:rPr lang="en-US" altLang="zh-CN" sz="1600" dirty="0" smtClean="0">
                <a:solidFill>
                  <a:srgbClr val="005DA2"/>
                </a:solidFill>
                <a:latin typeface="微软雅黑" panose="020B0503020204020204" pitchFamily="34" charset="-122"/>
                <a:ea typeface="微软雅黑" panose="020B0503020204020204" pitchFamily="34" charset="-122"/>
                <a:sym typeface="+mn-ea"/>
              </a:rPr>
              <a:t>    </a:t>
            </a:r>
            <a:r>
              <a:rPr lang="zh-CN" altLang="en-US" sz="1600" dirty="0" smtClean="0">
                <a:solidFill>
                  <a:srgbClr val="FF0000"/>
                </a:solidFill>
                <a:latin typeface="华文楷体" panose="02010600040101010101" pitchFamily="2" charset="-122"/>
                <a:ea typeface="华文楷体" panose="02010600040101010101" pitchFamily="2" charset="-122"/>
                <a:sym typeface="+mn-ea"/>
              </a:rPr>
              <a:t>公有</a:t>
            </a:r>
            <a:r>
              <a:rPr lang="zh-CN" altLang="en-US" sz="1600" dirty="0">
                <a:solidFill>
                  <a:srgbClr val="FF0000"/>
                </a:solidFill>
                <a:latin typeface="华文楷体" panose="02010600040101010101" pitchFamily="2" charset="-122"/>
                <a:ea typeface="华文楷体" panose="02010600040101010101" pitchFamily="2" charset="-122"/>
                <a:sym typeface="+mn-ea"/>
              </a:rPr>
              <a:t>消息：</a:t>
            </a:r>
            <a:r>
              <a:rPr lang="zh-CN" altLang="en-US" sz="1600" dirty="0">
                <a:latin typeface="华文楷体" panose="02010600040101010101" pitchFamily="2" charset="-122"/>
                <a:ea typeface="华文楷体" panose="02010600040101010101" pitchFamily="2" charset="-122"/>
                <a:sym typeface="+mn-ea"/>
              </a:rPr>
              <a:t>由外界对象直接发送给这个对象的消息</a:t>
            </a:r>
            <a:r>
              <a:rPr lang="zh-CN" altLang="en-US" sz="1600" dirty="0" smtClean="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 </a:t>
            </a:r>
            <a:endParaRPr lang="en-US" altLang="zh-CN" sz="1600" dirty="0" smtClean="0">
              <a:latin typeface="华文楷体" panose="02010600040101010101" pitchFamily="2" charset="-122"/>
              <a:ea typeface="华文楷体" panose="02010600040101010101" pitchFamily="2" charset="-122"/>
              <a:sym typeface="+mn-ea"/>
            </a:endParaRPr>
          </a:p>
          <a:p>
            <a:pPr eaLnBrk="1" hangingPunct="1">
              <a:lnSpc>
                <a:spcPct val="110000"/>
              </a:lnSpc>
              <a:buNone/>
            </a:pPr>
            <a:r>
              <a:rPr lang="en-US" altLang="zh-CN" sz="1600" dirty="0">
                <a:solidFill>
                  <a:srgbClr val="FF0000"/>
                </a:solidFill>
                <a:latin typeface="华文楷体" panose="02010600040101010101" pitchFamily="2" charset="-122"/>
                <a:ea typeface="华文楷体" panose="02010600040101010101" pitchFamily="2" charset="-122"/>
                <a:sym typeface="+mn-ea"/>
              </a:rPr>
              <a:t> </a:t>
            </a:r>
            <a:r>
              <a:rPr lang="en-US" altLang="zh-CN" sz="1600" dirty="0" smtClean="0">
                <a:solidFill>
                  <a:srgbClr val="FF0000"/>
                </a:solidFill>
                <a:latin typeface="华文楷体" panose="02010600040101010101" pitchFamily="2" charset="-122"/>
                <a:ea typeface="华文楷体" panose="02010600040101010101" pitchFamily="2" charset="-122"/>
                <a:sym typeface="+mn-ea"/>
              </a:rPr>
              <a:t>     </a:t>
            </a:r>
            <a:r>
              <a:rPr lang="zh-CN" altLang="en-US" sz="1600" dirty="0" smtClean="0">
                <a:solidFill>
                  <a:srgbClr val="FF0000"/>
                </a:solidFill>
                <a:latin typeface="华文楷体" panose="02010600040101010101" pitchFamily="2" charset="-122"/>
                <a:ea typeface="华文楷体" panose="02010600040101010101" pitchFamily="2" charset="-122"/>
                <a:sym typeface="+mn-ea"/>
              </a:rPr>
              <a:t>私有</a:t>
            </a:r>
            <a:r>
              <a:rPr lang="zh-CN" altLang="en-US" sz="1600" dirty="0">
                <a:solidFill>
                  <a:srgbClr val="FF0000"/>
                </a:solidFill>
                <a:latin typeface="华文楷体" panose="02010600040101010101" pitchFamily="2" charset="-122"/>
                <a:ea typeface="华文楷体" panose="02010600040101010101" pitchFamily="2" charset="-122"/>
                <a:sym typeface="+mn-ea"/>
              </a:rPr>
              <a:t>消息：</a:t>
            </a:r>
            <a:r>
              <a:rPr lang="zh-CN" altLang="en-US" sz="1600" dirty="0">
                <a:latin typeface="华文楷体" panose="02010600040101010101" pitchFamily="2" charset="-122"/>
                <a:ea typeface="华文楷体" panose="02010600040101010101" pitchFamily="2" charset="-122"/>
                <a:sym typeface="+mn-ea"/>
              </a:rPr>
              <a:t>对象自己发送给本身的消息。</a:t>
            </a:r>
            <a:endParaRPr lang="en-US" altLang="zh-CN" sz="1600" dirty="0">
              <a:latin typeface="华文楷体" panose="02010600040101010101" pitchFamily="2" charset="-122"/>
              <a:ea typeface="华文楷体" panose="02010600040101010101" pitchFamily="2" charset="-122"/>
            </a:endParaRPr>
          </a:p>
          <a:p>
            <a:pPr lvl="1" eaLnBrk="1" hangingPunct="1">
              <a:lnSpc>
                <a:spcPct val="110000"/>
              </a:lnSpc>
              <a:buNone/>
            </a:pPr>
            <a:r>
              <a:rPr lang="zh-CN" altLang="en-US" sz="1600" dirty="0" smtClean="0">
                <a:latin typeface="华文楷体" panose="02010600040101010101" pitchFamily="2" charset="-122"/>
                <a:ea typeface="华文楷体" panose="02010600040101010101" pitchFamily="2" charset="-122"/>
                <a:sym typeface="+mn-ea"/>
              </a:rPr>
              <a:t>私有</a:t>
            </a:r>
            <a:r>
              <a:rPr lang="zh-CN" altLang="en-US" sz="1600" dirty="0">
                <a:latin typeface="华文楷体" panose="02010600040101010101" pitchFamily="2" charset="-122"/>
                <a:ea typeface="华文楷体" panose="02010600040101010101" pitchFamily="2" charset="-122"/>
                <a:sym typeface="+mn-ea"/>
              </a:rPr>
              <a:t>消息对外是不开放的，外界不必了解它。外界对象只能向此对象发送公有消息，而不能发送私有消息，私有消息是由对象自身发送的。</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 calcmode="lin" valueType="num">
                                      <p:cBhvr additive="base">
                                        <p:cTn id="31"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up)">
                                      <p:cBhvr>
                                        <p:cTn id="38" dur="500"/>
                                        <p:tgtEl>
                                          <p:spTgt spid="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up)">
                                      <p:cBhvr>
                                        <p:cTn id="44" dur="500"/>
                                        <p:tgtEl>
                                          <p:spTgt spid="4">
                                            <p:txEl>
                                              <p:pRg st="3" end="3"/>
                                            </p:txEl>
                                          </p:spTgt>
                                        </p:tgtEl>
                                      </p:cBhvr>
                                    </p:animEffect>
                                  </p:childTnLst>
                                </p:cTn>
                              </p:par>
                              <p:par>
                                <p:cTn id="45" presetID="12" presetClass="entr" presetSubtype="4" fill="hold" nodeType="with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 calcmode="lin" valueType="num">
                                      <p:cBhvr additive="base">
                                        <p:cTn id="47" dur="500"/>
                                        <p:tgtEl>
                                          <p:spTgt spid="4">
                                            <p:txEl>
                                              <p:pRg st="4" end="4"/>
                                            </p:txEl>
                                          </p:spTgt>
                                        </p:tgtEl>
                                        <p:attrNameLst>
                                          <p:attrName>ppt_y</p:attrName>
                                        </p:attrNameLst>
                                      </p:cBhvr>
                                      <p:tavLst>
                                        <p:tav tm="0">
                                          <p:val>
                                            <p:strVal val="#ppt_y+#ppt_h*1.125000"/>
                                          </p:val>
                                        </p:tav>
                                        <p:tav tm="100000">
                                          <p:val>
                                            <p:strVal val="#ppt_y"/>
                                          </p:val>
                                        </p:tav>
                                      </p:tavLst>
                                    </p:anim>
                                    <p:animEffect transition="in" filter="wipe(up)">
                                      <p:cBhvr>
                                        <p:cTn id="48" dur="500"/>
                                        <p:tgtEl>
                                          <p:spTgt spid="4">
                                            <p:txEl>
                                              <p:pRg st="4" end="4"/>
                                            </p:txEl>
                                          </p:spTgt>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p:tgtEl>
                                          <p:spTgt spid="6"/>
                                        </p:tgtEl>
                                        <p:attrNameLst>
                                          <p:attrName>ppt_y</p:attrName>
                                        </p:attrNameLst>
                                      </p:cBhvr>
                                      <p:tavLst>
                                        <p:tav tm="0">
                                          <p:val>
                                            <p:strVal val="#ppt_y+#ppt_h*1.125000"/>
                                          </p:val>
                                        </p:tav>
                                        <p:tav tm="100000">
                                          <p:val>
                                            <p:strVal val="#ppt_y"/>
                                          </p:val>
                                        </p:tav>
                                      </p:tavLst>
                                    </p:anim>
                                    <p:animEffect transition="in" filter="wipe(up)">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80000" y="1347750"/>
            <a:ext cx="8712000" cy="2142125"/>
          </a:xfrm>
          <a:prstGeom prst="rect">
            <a:avLst/>
          </a:prstGeom>
        </p:spPr>
        <p:txBody>
          <a:bodyPr wrap="square">
            <a:sp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方法就是对象所能执行的操作或所具有的行为，即类中定义的</a:t>
            </a:r>
            <a:r>
              <a:rPr lang="zh-CN" altLang="en-US" i="1"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服务</a:t>
            </a: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。例如，学生王晓能执行的操作有：上课、做作业等，实现这些操作的过程就是方法。</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一个方法</a:t>
            </a:r>
            <a:r>
              <a:rPr lang="zh-CN" altLang="en-US" i="1"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有方法名、参数、方法体</a:t>
            </a: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，用来描述对象执行操作的算法、响应消息等。</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Char char=""/>
              <a:defRPr/>
            </a:pP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在</a:t>
            </a:r>
            <a:r>
              <a:rPr lang="en-US" altLang="zh-CN"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语言中方法是通过成员函数来实现的。</a:t>
            </a:r>
            <a:endParaRPr lang="zh-CN" altLang="en-US" dirty="0">
              <a:latin typeface="华文楷体" panose="02010600040101010101" pitchFamily="2" charset="-122"/>
              <a:ea typeface="华文楷体" panose="02010600040101010101" pitchFamily="2" charset="-122"/>
            </a:endParaRPr>
          </a:p>
          <a:p>
            <a:pPr eaLnBrk="1" hangingPunct="1"/>
            <a:endParaRPr lang="zh-CN" altLang="en-US" dirty="0">
              <a:solidFill>
                <a:srgbClr val="FF0000"/>
              </a:solidFill>
              <a:latin typeface="华文楷体" panose="02010600040101010101" pitchFamily="2" charset="-122"/>
              <a:ea typeface="华文楷体" panose="02010600040101010101" pitchFamily="2" charset="-122"/>
            </a:endParaRPr>
          </a:p>
        </p:txBody>
      </p:sp>
      <p:sp>
        <p:nvSpPr>
          <p:cNvPr id="2" name="文本框 1"/>
          <p:cNvSpPr txBox="1"/>
          <p:nvPr/>
        </p:nvSpPr>
        <p:spPr>
          <a:xfrm>
            <a:off x="864235" y="935355"/>
            <a:ext cx="901065" cy="398780"/>
          </a:xfrm>
          <a:prstGeom prst="rect">
            <a:avLst/>
          </a:prstGeom>
          <a:noFill/>
        </p:spPr>
        <p:txBody>
          <a:bodyPr wrap="none" rtlCol="0" anchor="t">
            <a:spAutoFit/>
          </a:bodyPr>
          <a:lstStyle/>
          <a:p>
            <a:r>
              <a:rPr lang="en-US" altLang="zh-CN" sz="2000" dirty="0">
                <a:solidFill>
                  <a:srgbClr val="00B050"/>
                </a:solidFill>
                <a:latin typeface="微软雅黑" panose="020B0503020204020204" pitchFamily="34" charset="-122"/>
                <a:ea typeface="微软雅黑" panose="020B0503020204020204" pitchFamily="34" charset="-122"/>
                <a:sym typeface="+mn-ea"/>
              </a:rPr>
              <a:t>6.</a:t>
            </a:r>
            <a:r>
              <a:rPr lang="zh-CN" altLang="en-US" sz="2000" dirty="0">
                <a:solidFill>
                  <a:srgbClr val="00B050"/>
                </a:solidFill>
                <a:latin typeface="微软雅黑" panose="020B0503020204020204" pitchFamily="34" charset="-122"/>
                <a:ea typeface="微软雅黑" panose="020B0503020204020204" pitchFamily="34" charset="-122"/>
                <a:sym typeface="+mn-ea"/>
              </a:rPr>
              <a:t>方法</a:t>
            </a:r>
            <a:endPar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04</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2" y="2004718"/>
            <a:ext cx="5258621" cy="117602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的基本特征</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455" y="1431290"/>
            <a:ext cx="2541270" cy="126492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3" name="Shape 2013"/>
          <p:cNvSpPr/>
          <p:nvPr/>
        </p:nvSpPr>
        <p:spPr>
          <a:xfrm>
            <a:off x="5291455" y="2879090"/>
            <a:ext cx="2541270" cy="1263650"/>
          </a:xfrm>
          <a:prstGeom prst="roundRect">
            <a:avLst>
              <a:gd name="adj" fmla="val 6925"/>
            </a:avLst>
          </a:prstGeom>
          <a:noFill/>
          <a:ln w="12700">
            <a:solidFill>
              <a:srgbClr val="A6AAA9"/>
            </a:solidFill>
            <a:miter lim="400000"/>
          </a:ln>
        </p:spPr>
        <p:txBody>
          <a:bodyPr lIns="14288" tIns="14288" rIns="14288" bIns="14288" anchor="ctr"/>
          <a:lstStyle/>
          <a:p>
            <a:pPr lvl="0"/>
            <a:endParaRPr sz="1300"/>
          </a:p>
        </p:txBody>
      </p:sp>
      <p:sp>
        <p:nvSpPr>
          <p:cNvPr id="4" name="Shape 2014"/>
          <p:cNvSpPr/>
          <p:nvPr/>
        </p:nvSpPr>
        <p:spPr>
          <a:xfrm>
            <a:off x="1352550" y="2878455"/>
            <a:ext cx="2504440" cy="126492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5" name="Shape 2015"/>
          <p:cNvSpPr/>
          <p:nvPr/>
        </p:nvSpPr>
        <p:spPr>
          <a:xfrm>
            <a:off x="1359535" y="1431290"/>
            <a:ext cx="2497455" cy="126492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6" name="Shape 2016"/>
          <p:cNvSpPr/>
          <p:nvPr/>
        </p:nvSpPr>
        <p:spPr>
          <a:xfrm>
            <a:off x="3488945"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8" name="Shape 2022"/>
          <p:cNvSpPr/>
          <p:nvPr/>
        </p:nvSpPr>
        <p:spPr>
          <a:xfrm>
            <a:off x="2189480" y="1879600"/>
            <a:ext cx="772160" cy="300990"/>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抽象性</a:t>
            </a:r>
          </a:p>
        </p:txBody>
      </p:sp>
      <p:grpSp>
        <p:nvGrpSpPr>
          <p:cNvPr id="15" name="Group 2031"/>
          <p:cNvGrpSpPr/>
          <p:nvPr/>
        </p:nvGrpSpPr>
        <p:grpSpPr>
          <a:xfrm>
            <a:off x="830480" y="1705508"/>
            <a:ext cx="716614" cy="716614"/>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0" y="3154696"/>
            <a:ext cx="712613" cy="712613"/>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5" y="1705508"/>
            <a:ext cx="716614" cy="716614"/>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grpSp>
      <p:sp>
        <p:nvSpPr>
          <p:cNvPr id="26" name="Text Placeholder 5"/>
          <p:cNvSpPr txBox="1"/>
          <p:nvPr/>
        </p:nvSpPr>
        <p:spPr>
          <a:xfrm>
            <a:off x="3856355" y="2536190"/>
            <a:ext cx="1494155" cy="474980"/>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800" b="1" dirty="0">
                <a:solidFill>
                  <a:schemeClr val="bg1"/>
                </a:solidFill>
                <a:latin typeface="微软雅黑" panose="020B0503020204020204" pitchFamily="34" charset="-122"/>
                <a:ea typeface="微软雅黑" panose="020B0503020204020204" pitchFamily="34" charset="-122"/>
                <a:sym typeface="+mn-ea"/>
              </a:rPr>
              <a:t>基本特征</a:t>
            </a:r>
          </a:p>
        </p:txBody>
      </p:sp>
      <p:sp>
        <p:nvSpPr>
          <p:cNvPr id="30"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sp>
        <p:nvSpPr>
          <p:cNvPr id="25"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Shape 2022"/>
          <p:cNvSpPr/>
          <p:nvPr/>
        </p:nvSpPr>
        <p:spPr>
          <a:xfrm>
            <a:off x="2189480" y="3378200"/>
            <a:ext cx="772160" cy="300990"/>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封装性</a:t>
            </a:r>
          </a:p>
        </p:txBody>
      </p:sp>
      <p:sp>
        <p:nvSpPr>
          <p:cNvPr id="28" name="Shape 2022"/>
          <p:cNvSpPr/>
          <p:nvPr/>
        </p:nvSpPr>
        <p:spPr>
          <a:xfrm>
            <a:off x="6240780" y="3447415"/>
            <a:ext cx="772160" cy="300990"/>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多态性</a:t>
            </a:r>
          </a:p>
        </p:txBody>
      </p:sp>
      <p:sp>
        <p:nvSpPr>
          <p:cNvPr id="29" name="Shape 2022"/>
          <p:cNvSpPr/>
          <p:nvPr/>
        </p:nvSpPr>
        <p:spPr>
          <a:xfrm>
            <a:off x="6240780" y="1879600"/>
            <a:ext cx="772160" cy="300990"/>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继承性</a:t>
            </a:r>
          </a:p>
        </p:txBody>
      </p:sp>
    </p:spTree>
  </p:cSld>
  <p:clrMapOvr>
    <a:masterClrMapping/>
  </p:clrMapOvr>
  <p:transition spd="slow" advClick="0" advTm="0">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抽象性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64235" y="1319651"/>
            <a:ext cx="5177155" cy="368300"/>
          </a:xfrm>
          <a:prstGeom prst="rect">
            <a:avLst/>
          </a:prstGeom>
          <a:noFill/>
        </p:spPr>
        <p:txBody>
          <a:bodyPr wrap="square" rtlCol="0" anchor="t">
            <a:spAutoFit/>
          </a:bodyPr>
          <a:lstStyle/>
          <a:p>
            <a:pPr marL="285750" indent="-285750">
              <a:buFont typeface="Wingdings" panose="05000000000000000000" charset="0"/>
              <a:buChar char=""/>
            </a:pPr>
            <a:r>
              <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面向对象程序设计的基本要素是抽象。</a:t>
            </a:r>
          </a:p>
        </p:txBody>
      </p:sp>
      <p:sp>
        <p:nvSpPr>
          <p:cNvPr id="4" name="文本框 3"/>
          <p:cNvSpPr txBox="1"/>
          <p:nvPr/>
        </p:nvSpPr>
        <p:spPr>
          <a:xfrm>
            <a:off x="864235" y="1870710"/>
            <a:ext cx="7739765" cy="645160"/>
          </a:xfrm>
          <a:prstGeom prst="rect">
            <a:avLst/>
          </a:prstGeom>
          <a:noFill/>
        </p:spPr>
        <p:txBody>
          <a:bodyPr wrap="square" rtlCol="0" anchor="t">
            <a:spAutoFit/>
          </a:bodyPr>
          <a:lstStyle/>
          <a:p>
            <a:pPr marL="285750" marR="0" lvl="0" indent="-285750" algn="l" defTabSz="914400" rtl="0" eaLnBrk="1" fontAlgn="auto" latinLnBrk="0" hangingPunct="1">
              <a:lnSpc>
                <a:spcPct val="100000"/>
              </a:lnSpc>
              <a:spcBef>
                <a:spcPct val="20000"/>
              </a:spcBef>
              <a:spcAft>
                <a:spcPts val="0"/>
              </a:spcAft>
              <a:buClr>
                <a:schemeClr val="accent3"/>
              </a:buClr>
              <a:buSzPct val="95000"/>
              <a:buFont typeface="Wingdings" panose="05000000000000000000" charset="0"/>
              <a:buChar char=""/>
              <a:defRPr/>
            </a:pPr>
            <a:r>
              <a:rPr lang="zh-CN" altLang="en-US" noProof="0" dirty="0" smtClean="0">
                <a:ln>
                  <a:noFill/>
                </a:ln>
                <a:solidFill>
                  <a:srgbClr val="005DA2"/>
                </a:solidFill>
                <a:effectLst/>
                <a:uLnTx/>
                <a:uFillTx/>
                <a:latin typeface="华文楷体" panose="02010600040101010101" pitchFamily="2" charset="-122"/>
                <a:ea typeface="华文楷体" panose="02010600040101010101" pitchFamily="2" charset="-122"/>
                <a:sym typeface="+mn-ea"/>
              </a:rPr>
              <a:t>抽象的哲学概念</a:t>
            </a:r>
            <a:r>
              <a:rPr lang="zh-CN" altLang="en-US" noProof="0" dirty="0" smtClean="0">
                <a:ln>
                  <a:noFill/>
                </a:ln>
                <a:effectLst/>
                <a:uLnTx/>
                <a:uFillTx/>
                <a:latin typeface="华文楷体" panose="02010600040101010101" pitchFamily="2" charset="-122"/>
                <a:ea typeface="华文楷体" panose="02010600040101010101" pitchFamily="2" charset="-122"/>
                <a:sym typeface="+mn-ea"/>
              </a:rPr>
              <a:t>：从众多事物中抽取出共同的、本质的特征，而忽略次要的和非本质的特征。</a:t>
            </a:r>
            <a:endParaRPr lang="zh-CN" altLang="en-US"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6" name="矩形 5"/>
          <p:cNvSpPr/>
          <p:nvPr/>
        </p:nvSpPr>
        <p:spPr>
          <a:xfrm>
            <a:off x="180000" y="2643505"/>
            <a:ext cx="8712000" cy="166433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756000" y="2643505"/>
            <a:ext cx="8064000" cy="1568450"/>
          </a:xfrm>
          <a:prstGeom prst="rect">
            <a:avLst/>
          </a:prstGeom>
          <a:noFill/>
        </p:spPr>
        <p:txBody>
          <a:bodyPr wrap="square" rtlCol="0">
            <a:spAutoFit/>
          </a:bodyPr>
          <a:lstStyle/>
          <a:p>
            <a:pPr marR="0" lvl="0" indent="0" algn="l" defTabSz="914400" rtl="0" fontAlgn="auto">
              <a:lnSpc>
                <a:spcPct val="100000"/>
              </a:lnSpc>
              <a:spcBef>
                <a:spcPts val="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例如：一个长方形是一个具体的对象，</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个不同尺寸的长方形是</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个对象，这</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个长方形有共同的：</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R="0" lvl="0" indent="0" algn="l" defTabSz="914400" rtl="0" fontAlgn="auto">
              <a:lnSpc>
                <a:spcPct val="100000"/>
              </a:lnSpc>
              <a:spcBef>
                <a:spcPts val="0"/>
              </a:spcBef>
              <a:spcAft>
                <a:spcPts val="0"/>
              </a:spcAft>
              <a:buClr>
                <a:schemeClr val="accent3"/>
              </a:buClr>
              <a:buSzPct val="95000"/>
              <a:buFont typeface="Wingdings 2" panose="05020102010507070707"/>
              <a:buNone/>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属性：长和宽，只是具体值不同</a:t>
            </a:r>
            <a:endParaRPr kumimoji="0" lang="en-US" altLang="zh-CN" sz="1600"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a:p>
            <a:pPr marR="0" lvl="0" indent="0" algn="l" defTabSz="914400" rtl="0" fontAlgn="auto">
              <a:lnSpc>
                <a:spcPct val="100000"/>
              </a:lnSpc>
              <a:spcBef>
                <a:spcPts val="0"/>
              </a:spcBef>
              <a:spcAft>
                <a:spcPts val="0"/>
              </a:spcAft>
              <a:buClr>
                <a:schemeClr val="accent3"/>
              </a:buClr>
              <a:buSzPct val="95000"/>
              <a:buFont typeface="Wingdings 2" panose="05020102010507070707"/>
              <a:buNone/>
              <a:defRPr/>
            </a:pP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      </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行为：计算周长、计算面积</a:t>
            </a:r>
            <a:endParaRPr kumimoji="0" lang="en-US" altLang="zh-CN" sz="1600" i="0" u="none" strike="noStrike" kern="120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a:p>
            <a:pPr marR="0" lvl="0" indent="0" algn="l" defTabSz="914400" rtl="0" fontAlgn="auto">
              <a:lnSpc>
                <a:spcPct val="100000"/>
              </a:lnSpc>
              <a:spcBef>
                <a:spcPts val="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将这</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个长方形抽象出一种类型，称为长方形类型。在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中，这种类型就称为类，这</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个长方形属于同一类的对象。</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1250950" y="4435475"/>
            <a:ext cx="3862070" cy="368300"/>
          </a:xfrm>
          <a:prstGeom prst="rect">
            <a:avLst/>
          </a:prstGeom>
          <a:noFill/>
        </p:spPr>
        <p:txBody>
          <a:bodyPr wrap="square" rtlCol="0" anchor="t">
            <a:spAutoFit/>
          </a:bodyPr>
          <a:lstStyle/>
          <a:p>
            <a:pPr marL="285750" indent="-285750">
              <a:buFont typeface="Wingdings" panose="05000000000000000000" charset="0"/>
              <a:buChar char=""/>
            </a:pPr>
            <a:r>
              <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rPr>
              <a:t>类是对象的抽象。</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ppt_y</p:attrName>
                                        </p:attrNameLst>
                                      </p:cBhvr>
                                      <p:tavLst>
                                        <p:tav tm="0">
                                          <p:val>
                                            <p:strVal val="#ppt_y+#ppt_h*1.125000"/>
                                          </p:val>
                                        </p:tav>
                                        <p:tav tm="100000">
                                          <p:val>
                                            <p:strVal val="#ppt_y"/>
                                          </p:val>
                                        </p:tav>
                                      </p:tavLst>
                                    </p:anim>
                                    <p:animEffect transition="in" filter="wipe(up)">
                                      <p:cBhvr>
                                        <p:cTn id="19" dur="500"/>
                                        <p:tgtEl>
                                          <p:spTgt spid="7"/>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p:tgtEl>
                                          <p:spTgt spid="6"/>
                                        </p:tgtEl>
                                        <p:attrNameLst>
                                          <p:attrName>ppt_y</p:attrName>
                                        </p:attrNameLst>
                                      </p:cBhvr>
                                      <p:tavLst>
                                        <p:tav tm="0">
                                          <p:val>
                                            <p:strVal val="#ppt_y+#ppt_h*1.125000"/>
                                          </p:val>
                                        </p:tav>
                                        <p:tav tm="100000">
                                          <p:val>
                                            <p:strVal val="#ppt_y"/>
                                          </p:val>
                                        </p:tav>
                                      </p:tavLst>
                                    </p:anim>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737285" y="220155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080625" y="2653028"/>
            <a:ext cx="908686" cy="43053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抽象</a:t>
            </a:r>
          </a:p>
        </p:txBody>
      </p:sp>
      <p:sp>
        <p:nvSpPr>
          <p:cNvPr id="4" name="圆角矩形 3"/>
          <p:cNvSpPr/>
          <p:nvPr/>
        </p:nvSpPr>
        <p:spPr>
          <a:xfrm>
            <a:off x="3216910" y="1271905"/>
            <a:ext cx="4674235" cy="1615440"/>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292193"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TextBox 8"/>
          <p:cNvSpPr txBox="1"/>
          <p:nvPr/>
        </p:nvSpPr>
        <p:spPr>
          <a:xfrm>
            <a:off x="3437255" y="1335405"/>
            <a:ext cx="4249420" cy="14744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数据抽象：</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针对对象的属性，实现数据封装，在类外不可能被访问，实现数据隐藏。如建立一个学生类，学生会有以下特征：学号、姓名、专业、性别、学费、成绩等，写成类时都应是学生的</a:t>
            </a:r>
            <a:r>
              <a:rPr lang="zh-CN" altLang="en-US" sz="1600" noProof="0" dirty="0" smtClean="0">
                <a:ln>
                  <a:noFill/>
                </a:ln>
                <a:solidFill>
                  <a:schemeClr val="accent1"/>
                </a:solidFill>
                <a:effectLst/>
                <a:uLnTx/>
                <a:uFillTx/>
                <a:latin typeface="华文楷体" panose="02010600040101010101" pitchFamily="2" charset="-122"/>
                <a:ea typeface="华文楷体" panose="02010600040101010101" pitchFamily="2" charset="-122"/>
                <a:sym typeface="+mn-ea"/>
              </a:rPr>
              <a:t>属性</a:t>
            </a:r>
            <a:r>
              <a:rPr lang="zh-CN" altLang="en-US" sz="1600" noProof="0" dirty="0" smtClean="0">
                <a:ln>
                  <a:noFill/>
                </a:ln>
                <a:solidFill>
                  <a:schemeClr val="accent3"/>
                </a:solidFill>
                <a:effectLst/>
                <a:uLnTx/>
                <a:uFillTx/>
                <a:latin typeface="华文楷体" panose="02010600040101010101" pitchFamily="2" charset="-122"/>
                <a:ea typeface="华文楷体" panose="02010600040101010101" pitchFamily="2" charset="-122"/>
                <a:sym typeface="+mn-ea"/>
              </a:rPr>
              <a:t>。</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3" name="圆角矩形 12"/>
          <p:cNvSpPr/>
          <p:nvPr/>
        </p:nvSpPr>
        <p:spPr>
          <a:xfrm>
            <a:off x="3216910" y="3224530"/>
            <a:ext cx="4674235" cy="1522730"/>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过程抽象：</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针对对象的行为特征，如学生上课、写作业、借书等，这些方面可以抽象为方法，写成类时都是学生的</a:t>
            </a:r>
            <a:r>
              <a:rPr lang="zh-CN" altLang="en-US" sz="1600" noProof="0" dirty="0" smtClean="0">
                <a:ln>
                  <a:noFill/>
                </a:ln>
                <a:solidFill>
                  <a:schemeClr val="accent1"/>
                </a:solidFill>
                <a:effectLst/>
                <a:uLnTx/>
                <a:uFillTx/>
                <a:latin typeface="华文楷体" panose="02010600040101010101" pitchFamily="2" charset="-122"/>
                <a:ea typeface="华文楷体" panose="02010600040101010101" pitchFamily="2" charset="-122"/>
                <a:sym typeface="+mn-ea"/>
              </a:rPr>
              <a:t>行为</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a:p>
            <a:pPr algn="l" fontAlgn="auto"/>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p:bldP spid="1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04601" y="186112"/>
            <a:ext cx="8159729" cy="628323"/>
          </a:xfrm>
          <a:prstGeom prst="rect">
            <a:avLst/>
          </a:prstGeom>
          <a:noFill/>
          <a:extLst>
            <a:ext uri="{91240B29-F687-4F45-9708-019B960494DF}">
              <a14:hiddenLine xmlns:a14="http://schemas.microsoft.com/office/drawing/2010/main" w="9525">
                <a:solidFill>
                  <a:srgbClr val="800000"/>
                </a:solidFill>
                <a:miter lim="800000"/>
                <a:headEnd/>
                <a:tailEnd/>
              </a14:hiddenLine>
            </a:ext>
          </a:extLst>
        </p:spPr>
        <p:txBody>
          <a:bodyPr/>
          <a:lstStyle>
            <a:lvl1pPr algn="ctr" defTabSz="1217613" rtl="0" fontAlgn="base">
              <a:spcBef>
                <a:spcPct val="0"/>
              </a:spcBef>
              <a:spcAft>
                <a:spcPct val="0"/>
              </a:spcAft>
              <a:defRPr sz="5900">
                <a:solidFill>
                  <a:schemeClr val="tx1"/>
                </a:solidFill>
                <a:latin typeface="+mj-lt"/>
                <a:ea typeface="+mj-ea"/>
                <a:cs typeface="+mj-cs"/>
              </a:defRPr>
            </a:lvl1pPr>
            <a:lvl2pPr algn="ctr" defTabSz="1217613" rtl="0" fontAlgn="base">
              <a:spcBef>
                <a:spcPct val="0"/>
              </a:spcBef>
              <a:spcAft>
                <a:spcPct val="0"/>
              </a:spcAft>
              <a:defRPr sz="5900">
                <a:solidFill>
                  <a:schemeClr val="tx1"/>
                </a:solidFill>
                <a:latin typeface="Arial" pitchFamily="34" charset="0"/>
                <a:ea typeface="宋体" pitchFamily="2" charset="-122"/>
              </a:defRPr>
            </a:lvl2pPr>
            <a:lvl3pPr algn="ctr" defTabSz="1217613" rtl="0" fontAlgn="base">
              <a:spcBef>
                <a:spcPct val="0"/>
              </a:spcBef>
              <a:spcAft>
                <a:spcPct val="0"/>
              </a:spcAft>
              <a:defRPr sz="5900">
                <a:solidFill>
                  <a:schemeClr val="tx1"/>
                </a:solidFill>
                <a:latin typeface="Arial" pitchFamily="34" charset="0"/>
                <a:ea typeface="宋体" pitchFamily="2" charset="-122"/>
              </a:defRPr>
            </a:lvl3pPr>
            <a:lvl4pPr algn="ctr" defTabSz="1217613" rtl="0" fontAlgn="base">
              <a:spcBef>
                <a:spcPct val="0"/>
              </a:spcBef>
              <a:spcAft>
                <a:spcPct val="0"/>
              </a:spcAft>
              <a:defRPr sz="5900">
                <a:solidFill>
                  <a:schemeClr val="tx1"/>
                </a:solidFill>
                <a:latin typeface="Arial" pitchFamily="34" charset="0"/>
                <a:ea typeface="宋体" pitchFamily="2" charset="-122"/>
              </a:defRPr>
            </a:lvl4pPr>
            <a:lvl5pPr algn="ctr" defTabSz="1217613" rtl="0" fontAlgn="base">
              <a:spcBef>
                <a:spcPct val="0"/>
              </a:spcBef>
              <a:spcAft>
                <a:spcPct val="0"/>
              </a:spcAft>
              <a:defRPr sz="5900">
                <a:solidFill>
                  <a:schemeClr val="tx1"/>
                </a:solidFill>
                <a:latin typeface="Arial" pitchFamily="34" charset="0"/>
                <a:ea typeface="宋体" pitchFamily="2" charset="-122"/>
              </a:defRPr>
            </a:lvl5pPr>
            <a:lvl6pPr marL="457200" algn="ctr" defTabSz="1217613" rtl="0" fontAlgn="base">
              <a:spcBef>
                <a:spcPct val="0"/>
              </a:spcBef>
              <a:spcAft>
                <a:spcPct val="0"/>
              </a:spcAft>
              <a:defRPr sz="5900">
                <a:solidFill>
                  <a:schemeClr val="tx1"/>
                </a:solidFill>
                <a:latin typeface="Arial" pitchFamily="34" charset="0"/>
                <a:ea typeface="宋体" pitchFamily="2" charset="-122"/>
              </a:defRPr>
            </a:lvl6pPr>
            <a:lvl7pPr marL="914400" algn="ctr" defTabSz="1217613" rtl="0" fontAlgn="base">
              <a:spcBef>
                <a:spcPct val="0"/>
              </a:spcBef>
              <a:spcAft>
                <a:spcPct val="0"/>
              </a:spcAft>
              <a:defRPr sz="5900">
                <a:solidFill>
                  <a:schemeClr val="tx1"/>
                </a:solidFill>
                <a:latin typeface="Arial" pitchFamily="34" charset="0"/>
                <a:ea typeface="宋体" pitchFamily="2" charset="-122"/>
              </a:defRPr>
            </a:lvl7pPr>
            <a:lvl8pPr marL="1371600" algn="ctr" defTabSz="1217613" rtl="0" fontAlgn="base">
              <a:spcBef>
                <a:spcPct val="0"/>
              </a:spcBef>
              <a:spcAft>
                <a:spcPct val="0"/>
              </a:spcAft>
              <a:defRPr sz="5900">
                <a:solidFill>
                  <a:schemeClr val="tx1"/>
                </a:solidFill>
                <a:latin typeface="Arial" pitchFamily="34" charset="0"/>
                <a:ea typeface="宋体" pitchFamily="2" charset="-122"/>
              </a:defRPr>
            </a:lvl8pPr>
            <a:lvl9pPr marL="1828800" algn="ctr" defTabSz="1217613" rtl="0" fontAlgn="base">
              <a:spcBef>
                <a:spcPct val="0"/>
              </a:spcBef>
              <a:spcAft>
                <a:spcPct val="0"/>
              </a:spcAft>
              <a:defRPr sz="5900">
                <a:solidFill>
                  <a:schemeClr val="tx1"/>
                </a:solidFill>
                <a:latin typeface="Arial" pitchFamily="34" charset="0"/>
                <a:ea typeface="宋体" pitchFamily="2" charset="-122"/>
              </a:defRPr>
            </a:lvl9pPr>
          </a:lstStyle>
          <a:p>
            <a:r>
              <a:rPr lang="zh-CN" altLang="zh-CN" sz="3598" kern="0" dirty="0"/>
              <a:t>参考教材</a:t>
            </a:r>
            <a:endParaRPr lang="zh-CN" altLang="en-US" sz="2699" kern="0" dirty="0">
              <a:ea typeface="黑体" panose="02010609060101010101" pitchFamily="49" charset="-122"/>
            </a:endParaRPr>
          </a:p>
        </p:txBody>
      </p:sp>
      <p:sp>
        <p:nvSpPr>
          <p:cNvPr id="3" name="Rectangle 4"/>
          <p:cNvSpPr>
            <a:spLocks noChangeArrowheads="1"/>
          </p:cNvSpPr>
          <p:nvPr/>
        </p:nvSpPr>
        <p:spPr bwMode="auto">
          <a:xfrm>
            <a:off x="199792" y="844458"/>
            <a:ext cx="8744417" cy="4298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defRPr sz="2400">
                <a:solidFill>
                  <a:schemeClr val="tx1"/>
                </a:solidFill>
                <a:latin typeface="Times New Roman" charset="0"/>
                <a:ea typeface="宋体" pitchFamily="2" charset="-122"/>
              </a:defRPr>
            </a:lvl1pPr>
            <a:lvl2pPr marL="750888" indent="-285750" eaLnBrk="0" hangingPunct="0">
              <a:defRPr sz="2400">
                <a:solidFill>
                  <a:schemeClr val="tx1"/>
                </a:solidFill>
                <a:latin typeface="Times New Roman" charset="0"/>
                <a:ea typeface="宋体" pitchFamily="2" charset="-122"/>
              </a:defRPr>
            </a:lvl2pPr>
            <a:lvl3pPr marL="1143000" indent="-228600" eaLnBrk="0" hangingPunct="0">
              <a:defRPr sz="2400">
                <a:solidFill>
                  <a:schemeClr val="tx1"/>
                </a:solidFill>
                <a:latin typeface="Times New Roman" charset="0"/>
                <a:ea typeface="宋体" pitchFamily="2" charset="-122"/>
              </a:defRPr>
            </a:lvl3pPr>
            <a:lvl4pPr marL="1600200" indent="-228600" eaLnBrk="0" hangingPunct="0">
              <a:defRPr sz="2400">
                <a:solidFill>
                  <a:schemeClr val="tx1"/>
                </a:solidFill>
                <a:latin typeface="Times New Roman" charset="0"/>
                <a:ea typeface="宋体" pitchFamily="2" charset="-122"/>
              </a:defRPr>
            </a:lvl4pPr>
            <a:lvl5pPr marL="2057400" indent="-228600" eaLnBrk="0" hangingPunct="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1" hangingPunct="1">
              <a:buClr>
                <a:schemeClr val="accent2"/>
              </a:buClr>
              <a:buFont typeface="Wingdings" pitchFamily="2" charset="2"/>
              <a:buChar char="§"/>
              <a:defRPr/>
            </a:pPr>
            <a:r>
              <a:rPr lang="en-US" altLang="zh-CN" sz="2099" dirty="0" err="1">
                <a:latin typeface="楷体" pitchFamily="49" charset="-122"/>
                <a:ea typeface="楷体" pitchFamily="49" charset="-122"/>
                <a:cs typeface="Arial" charset="0"/>
              </a:rPr>
              <a:t>Intruduction</a:t>
            </a:r>
            <a:r>
              <a:rPr lang="en-US" altLang="zh-CN" sz="2099" dirty="0">
                <a:latin typeface="楷体" pitchFamily="49" charset="-122"/>
                <a:ea typeface="楷体" pitchFamily="49" charset="-122"/>
                <a:cs typeface="Arial" charset="0"/>
              </a:rPr>
              <a:t> to Programming with C++</a:t>
            </a:r>
            <a:r>
              <a:rPr lang="zh-CN" altLang="en-US" sz="2099" dirty="0">
                <a:latin typeface="楷体" pitchFamily="49" charset="-122"/>
                <a:ea typeface="楷体" pitchFamily="49" charset="-122"/>
                <a:cs typeface="Arial" charset="0"/>
              </a:rPr>
              <a:t>，</a:t>
            </a:r>
            <a:r>
              <a:rPr lang="en-US" altLang="zh-CN" sz="2099" dirty="0">
                <a:latin typeface="楷体" pitchFamily="49" charset="-122"/>
                <a:ea typeface="楷体" pitchFamily="49" charset="-122"/>
                <a:cs typeface="Arial" charset="0"/>
              </a:rPr>
              <a:t> </a:t>
            </a:r>
            <a:r>
              <a:rPr lang="en-US" altLang="zh-CN" sz="2099" dirty="0" err="1">
                <a:latin typeface="楷体" pitchFamily="49" charset="-122"/>
                <a:ea typeface="楷体" pitchFamily="49" charset="-122"/>
                <a:cs typeface="Arial" charset="0"/>
              </a:rPr>
              <a:t>Y.Daniel</a:t>
            </a:r>
            <a:r>
              <a:rPr lang="en-US" altLang="zh-CN" sz="2099" dirty="0">
                <a:latin typeface="楷体" pitchFamily="49" charset="-122"/>
                <a:ea typeface="楷体" pitchFamily="49" charset="-122"/>
                <a:cs typeface="Arial" charset="0"/>
              </a:rPr>
              <a:t> Liang</a:t>
            </a:r>
            <a:r>
              <a:rPr lang="zh-CN" altLang="zh-CN" sz="2099" dirty="0">
                <a:latin typeface="楷体" pitchFamily="49" charset="-122"/>
                <a:ea typeface="楷体" pitchFamily="49" charset="-122"/>
                <a:cs typeface="Arial" charset="0"/>
              </a:rPr>
              <a:t>，机械工业出版社</a:t>
            </a:r>
            <a:r>
              <a:rPr lang="zh-CN" altLang="en-US" sz="2099" dirty="0">
                <a:latin typeface="楷体" pitchFamily="49" charset="-122"/>
                <a:ea typeface="楷体" pitchFamily="49" charset="-122"/>
                <a:cs typeface="Arial" charset="0"/>
              </a:rPr>
              <a:t>；</a:t>
            </a:r>
            <a:endParaRPr lang="zh-CN" altLang="zh-CN" sz="2099" dirty="0">
              <a:latin typeface="楷体" pitchFamily="49" charset="-122"/>
              <a:ea typeface="楷体" pitchFamily="49" charset="-122"/>
              <a:cs typeface="Arial" charset="0"/>
            </a:endParaRPr>
          </a:p>
          <a:p>
            <a:pPr eaLnBrk="1" hangingPunct="1">
              <a:buClr>
                <a:schemeClr val="accent2"/>
              </a:buClr>
              <a:buFont typeface="Wingdings" pitchFamily="2" charset="2"/>
              <a:buChar char="§"/>
              <a:defRPr/>
            </a:pPr>
            <a:r>
              <a:rPr lang="en-US" altLang="zh-CN" sz="2099" dirty="0">
                <a:latin typeface="楷体" pitchFamily="49" charset="-122"/>
                <a:ea typeface="楷体" pitchFamily="49" charset="-122"/>
                <a:cs typeface="Arial" charset="0"/>
              </a:rPr>
              <a:t>Thinking in C++ </a:t>
            </a:r>
            <a:r>
              <a:rPr lang="zh-CN" altLang="en-US" sz="2099" dirty="0">
                <a:latin typeface="楷体" pitchFamily="49" charset="-122"/>
                <a:ea typeface="楷体" pitchFamily="49" charset="-122"/>
                <a:cs typeface="Arial" charset="0"/>
              </a:rPr>
              <a:t>，</a:t>
            </a:r>
            <a:r>
              <a:rPr lang="en-US" altLang="zh-CN" sz="2099" dirty="0">
                <a:latin typeface="楷体" pitchFamily="49" charset="-122"/>
                <a:ea typeface="楷体" pitchFamily="49" charset="-122"/>
                <a:cs typeface="Arial" charset="0"/>
              </a:rPr>
              <a:t>Bruce </a:t>
            </a:r>
            <a:r>
              <a:rPr lang="en-US" altLang="zh-CN" sz="2099" dirty="0" err="1">
                <a:latin typeface="楷体" pitchFamily="49" charset="-122"/>
                <a:ea typeface="楷体" pitchFamily="49" charset="-122"/>
                <a:cs typeface="Arial" charset="0"/>
              </a:rPr>
              <a:t>Eckel</a:t>
            </a:r>
            <a:r>
              <a:rPr lang="en-US" altLang="zh-CN" sz="2099" dirty="0">
                <a:latin typeface="楷体" pitchFamily="49" charset="-122"/>
                <a:ea typeface="楷体" pitchFamily="49" charset="-122"/>
                <a:cs typeface="Arial" charset="0"/>
              </a:rPr>
              <a:t> , </a:t>
            </a:r>
            <a:r>
              <a:rPr lang="zh-CN" altLang="zh-CN" sz="2099" dirty="0">
                <a:latin typeface="楷体" pitchFamily="49" charset="-122"/>
                <a:ea typeface="楷体" pitchFamily="49" charset="-122"/>
                <a:cs typeface="Arial" charset="0"/>
              </a:rPr>
              <a:t>机械工业出版社</a:t>
            </a:r>
            <a:r>
              <a:rPr lang="zh-CN" altLang="en-US" sz="2099" dirty="0">
                <a:latin typeface="楷体" pitchFamily="49" charset="-122"/>
                <a:ea typeface="楷体" pitchFamily="49" charset="-122"/>
                <a:cs typeface="Arial" charset="0"/>
              </a:rPr>
              <a:t>；</a:t>
            </a:r>
            <a:endParaRPr lang="zh-CN" altLang="zh-CN" sz="2099" dirty="0">
              <a:latin typeface="楷体" pitchFamily="49" charset="-122"/>
              <a:ea typeface="楷体" pitchFamily="49" charset="-122"/>
              <a:cs typeface="Arial" charset="0"/>
            </a:endParaRPr>
          </a:p>
          <a:p>
            <a:pPr eaLnBrk="1" hangingPunct="1">
              <a:buClr>
                <a:schemeClr val="accent2"/>
              </a:buClr>
              <a:buFont typeface="Wingdings" pitchFamily="2" charset="2"/>
              <a:buChar char="§"/>
              <a:defRPr/>
            </a:pPr>
            <a:r>
              <a:rPr lang="zh-CN" altLang="zh-CN" sz="2099" dirty="0">
                <a:latin typeface="楷体" pitchFamily="49" charset="-122"/>
                <a:ea typeface="楷体" pitchFamily="49" charset="-122"/>
                <a:cs typeface="Arial" charset="0"/>
              </a:rPr>
              <a:t>面向对象程序设计高级教程</a:t>
            </a:r>
            <a:r>
              <a:rPr lang="en-US" altLang="zh-CN" sz="2099" dirty="0">
                <a:latin typeface="楷体" pitchFamily="49" charset="-122"/>
                <a:ea typeface="楷体" pitchFamily="49" charset="-122"/>
                <a:cs typeface="Arial" charset="0"/>
              </a:rPr>
              <a:t>   </a:t>
            </a:r>
            <a:r>
              <a:rPr lang="zh-CN" altLang="zh-CN" sz="2099" dirty="0">
                <a:latin typeface="楷体" pitchFamily="49" charset="-122"/>
                <a:ea typeface="楷体" pitchFamily="49" charset="-122"/>
                <a:cs typeface="Arial" charset="0"/>
              </a:rPr>
              <a:t>陈奇编著</a:t>
            </a:r>
            <a:r>
              <a:rPr lang="zh-CN" altLang="en-US" sz="2099" dirty="0">
                <a:latin typeface="楷体" pitchFamily="49" charset="-122"/>
                <a:ea typeface="楷体" pitchFamily="49" charset="-122"/>
                <a:cs typeface="Arial" charset="0"/>
              </a:rPr>
              <a:t>，</a:t>
            </a:r>
            <a:r>
              <a:rPr lang="zh-CN" altLang="zh-CN" sz="2099" dirty="0">
                <a:latin typeface="楷体" pitchFamily="49" charset="-122"/>
                <a:ea typeface="楷体" pitchFamily="49" charset="-122"/>
                <a:cs typeface="Arial" charset="0"/>
              </a:rPr>
              <a:t>高等教育出版社</a:t>
            </a:r>
            <a:r>
              <a:rPr lang="zh-CN" altLang="en-US" sz="2099" dirty="0">
                <a:latin typeface="楷体" pitchFamily="49" charset="-122"/>
                <a:ea typeface="楷体" pitchFamily="49" charset="-122"/>
                <a:cs typeface="Arial" charset="0"/>
              </a:rPr>
              <a:t>；</a:t>
            </a:r>
            <a:endParaRPr lang="zh-CN" altLang="zh-CN" sz="2099" dirty="0">
              <a:latin typeface="楷体" pitchFamily="49" charset="-122"/>
              <a:ea typeface="楷体" pitchFamily="49" charset="-122"/>
              <a:cs typeface="Arial" charset="0"/>
            </a:endParaRPr>
          </a:p>
          <a:p>
            <a:pPr eaLnBrk="1" hangingPunct="1">
              <a:buClr>
                <a:schemeClr val="accent2"/>
              </a:buClr>
              <a:buFont typeface="Wingdings" pitchFamily="2" charset="2"/>
              <a:buChar char="§"/>
              <a:defRPr/>
            </a:pPr>
            <a:r>
              <a:rPr lang="en-US" altLang="zh-CN" sz="2099" dirty="0">
                <a:latin typeface="楷体" pitchFamily="49" charset="-122"/>
                <a:ea typeface="楷体" pitchFamily="49" charset="-122"/>
                <a:cs typeface="Arial" charset="0"/>
              </a:rPr>
              <a:t>The C++ Programming Language</a:t>
            </a:r>
            <a:r>
              <a:rPr lang="zh-CN" altLang="en-US" sz="2099" dirty="0">
                <a:latin typeface="楷体" pitchFamily="49" charset="-122"/>
                <a:ea typeface="楷体" pitchFamily="49" charset="-122"/>
                <a:cs typeface="Arial" charset="0"/>
              </a:rPr>
              <a:t>，</a:t>
            </a:r>
            <a:r>
              <a:rPr lang="en-US" altLang="zh-CN" sz="2099" dirty="0">
                <a:latin typeface="楷体" pitchFamily="49" charset="-122"/>
                <a:ea typeface="楷体" pitchFamily="49" charset="-122"/>
                <a:cs typeface="Arial" charset="0"/>
              </a:rPr>
              <a:t>Bjarne </a:t>
            </a:r>
            <a:r>
              <a:rPr lang="en-US" altLang="zh-CN" sz="2099" dirty="0" err="1">
                <a:latin typeface="楷体" pitchFamily="49" charset="-122"/>
                <a:ea typeface="楷体" pitchFamily="49" charset="-122"/>
                <a:cs typeface="Arial" charset="0"/>
              </a:rPr>
              <a:t>Stroustrup</a:t>
            </a:r>
            <a:r>
              <a:rPr lang="en-US" altLang="zh-CN" sz="2099" dirty="0">
                <a:latin typeface="楷体" pitchFamily="49" charset="-122"/>
                <a:ea typeface="楷体" pitchFamily="49" charset="-122"/>
                <a:cs typeface="Arial" charset="0"/>
              </a:rPr>
              <a:t> </a:t>
            </a:r>
            <a:r>
              <a:rPr lang="zh-CN" altLang="en-US" sz="2099" dirty="0">
                <a:latin typeface="楷体" pitchFamily="49" charset="-122"/>
                <a:ea typeface="楷体" pitchFamily="49" charset="-122"/>
                <a:cs typeface="Arial" charset="0"/>
              </a:rPr>
              <a:t>，</a:t>
            </a:r>
            <a:r>
              <a:rPr lang="en-US" altLang="zh-CN" sz="2099" dirty="0">
                <a:latin typeface="楷体" pitchFamily="49" charset="-122"/>
                <a:ea typeface="楷体" pitchFamily="49" charset="-122"/>
                <a:cs typeface="Arial" charset="0"/>
              </a:rPr>
              <a:t>Addison-Wesley Publishing Company</a:t>
            </a:r>
            <a:r>
              <a:rPr lang="zh-CN" altLang="en-US" sz="2099" dirty="0">
                <a:latin typeface="楷体" pitchFamily="49" charset="-122"/>
                <a:ea typeface="楷体" pitchFamily="49" charset="-122"/>
                <a:cs typeface="Arial" charset="0"/>
              </a:rPr>
              <a:t>；</a:t>
            </a:r>
            <a:endParaRPr lang="en-US" altLang="zh-CN" sz="2099" dirty="0">
              <a:latin typeface="楷体" pitchFamily="49" charset="-122"/>
              <a:ea typeface="楷体" pitchFamily="49" charset="-122"/>
              <a:cs typeface="Arial" charset="0"/>
            </a:endParaRPr>
          </a:p>
          <a:p>
            <a:pPr eaLnBrk="1" hangingPunct="1">
              <a:buClr>
                <a:schemeClr val="accent2"/>
              </a:buClr>
              <a:buFont typeface="Wingdings" pitchFamily="2" charset="2"/>
              <a:buChar char="§"/>
              <a:defRPr/>
            </a:pPr>
            <a:r>
              <a:rPr lang="en-US" altLang="zh-CN" sz="2099" i="1" dirty="0">
                <a:latin typeface="楷体" pitchFamily="49" charset="-122"/>
                <a:ea typeface="楷体" pitchFamily="49" charset="-122"/>
                <a:cs typeface="Arial" charset="0"/>
              </a:rPr>
              <a:t>C++ How to Program-</a:t>
            </a:r>
            <a:r>
              <a:rPr lang="en-US" altLang="zh-CN" sz="2099" dirty="0">
                <a:latin typeface="楷体" pitchFamily="49" charset="-122"/>
                <a:ea typeface="楷体" pitchFamily="49" charset="-122"/>
                <a:cs typeface="Arial" charset="0"/>
              </a:rPr>
              <a:t> Fourth Edition,  by H. M. </a:t>
            </a:r>
            <a:r>
              <a:rPr lang="en-US" altLang="zh-CN" sz="2099" dirty="0" err="1">
                <a:latin typeface="楷体" pitchFamily="49" charset="-122"/>
                <a:ea typeface="楷体" pitchFamily="49" charset="-122"/>
                <a:cs typeface="Arial" charset="0"/>
              </a:rPr>
              <a:t>Deitel</a:t>
            </a:r>
            <a:r>
              <a:rPr lang="en-US" altLang="zh-CN" sz="2099" dirty="0">
                <a:latin typeface="楷体" pitchFamily="49" charset="-122"/>
                <a:ea typeface="楷体" pitchFamily="49" charset="-122"/>
                <a:cs typeface="Arial" charset="0"/>
              </a:rPr>
              <a:t>, P. J. </a:t>
            </a:r>
            <a:r>
              <a:rPr lang="en-US" altLang="zh-CN" sz="2099" dirty="0" err="1">
                <a:latin typeface="楷体" pitchFamily="49" charset="-122"/>
                <a:ea typeface="楷体" pitchFamily="49" charset="-122"/>
                <a:cs typeface="Arial" charset="0"/>
              </a:rPr>
              <a:t>Deitel</a:t>
            </a:r>
            <a:r>
              <a:rPr lang="en-US" altLang="zh-CN" sz="2099" dirty="0">
                <a:latin typeface="楷体" pitchFamily="49" charset="-122"/>
                <a:ea typeface="楷体" pitchFamily="49" charset="-122"/>
                <a:cs typeface="Arial" charset="0"/>
              </a:rPr>
              <a:t>, Prentice Hall, New Jersey</a:t>
            </a:r>
            <a:r>
              <a:rPr lang="zh-CN" altLang="en-US" sz="2099" dirty="0">
                <a:latin typeface="楷体" pitchFamily="49" charset="-122"/>
                <a:ea typeface="楷体" pitchFamily="49" charset="-122"/>
                <a:cs typeface="Arial" charset="0"/>
              </a:rPr>
              <a:t>；</a:t>
            </a:r>
            <a:endParaRPr lang="en-US" altLang="zh-CN" sz="2099" dirty="0">
              <a:latin typeface="楷体" pitchFamily="49" charset="-122"/>
              <a:ea typeface="楷体" pitchFamily="49" charset="-122"/>
              <a:cs typeface="Arial" charset="0"/>
            </a:endParaRPr>
          </a:p>
          <a:p>
            <a:pPr eaLnBrk="1" hangingPunct="1">
              <a:buClr>
                <a:schemeClr val="accent2"/>
              </a:buClr>
              <a:buFont typeface="Wingdings" pitchFamily="2" charset="2"/>
              <a:buChar char="§"/>
              <a:defRPr/>
            </a:pPr>
            <a:r>
              <a:rPr lang="en-US" altLang="zh-CN" sz="2099" dirty="0">
                <a:latin typeface="楷体" pitchFamily="49" charset="-122"/>
                <a:ea typeface="楷体" pitchFamily="49" charset="-122"/>
                <a:cs typeface="Arial" charset="0"/>
              </a:rPr>
              <a:t>Programming: Principles and Practice Using C++, </a:t>
            </a:r>
            <a:r>
              <a:rPr lang="en-US" altLang="zh-CN" sz="2099" dirty="0" err="1">
                <a:latin typeface="楷体" pitchFamily="49" charset="-122"/>
                <a:ea typeface="楷体" pitchFamily="49" charset="-122"/>
                <a:cs typeface="Arial" charset="0"/>
              </a:rPr>
              <a:t>Ed.Bjarne</a:t>
            </a:r>
            <a:r>
              <a:rPr lang="en-US" altLang="zh-CN" sz="2099" dirty="0">
                <a:latin typeface="楷体" pitchFamily="49" charset="-122"/>
                <a:ea typeface="楷体" pitchFamily="49" charset="-122"/>
                <a:cs typeface="Arial" charset="0"/>
              </a:rPr>
              <a:t> </a:t>
            </a:r>
            <a:r>
              <a:rPr lang="en-US" altLang="zh-CN" sz="2099" dirty="0" err="1">
                <a:latin typeface="楷体" pitchFamily="49" charset="-122"/>
                <a:ea typeface="楷体" pitchFamily="49" charset="-122"/>
                <a:cs typeface="Arial" charset="0"/>
              </a:rPr>
              <a:t>Stroustrup</a:t>
            </a:r>
            <a:r>
              <a:rPr lang="en-US" altLang="zh-CN" sz="2099" dirty="0">
                <a:latin typeface="楷体" pitchFamily="49" charset="-122"/>
                <a:ea typeface="楷体" pitchFamily="49" charset="-122"/>
                <a:cs typeface="Arial" charset="0"/>
              </a:rPr>
              <a:t> </a:t>
            </a:r>
            <a:r>
              <a:rPr lang="zh-CN" altLang="en-US" sz="2099" dirty="0">
                <a:latin typeface="楷体" pitchFamily="49" charset="-122"/>
                <a:ea typeface="楷体" pitchFamily="49" charset="-122"/>
                <a:cs typeface="Arial" charset="0"/>
              </a:rPr>
              <a:t>，</a:t>
            </a:r>
            <a:r>
              <a:rPr lang="en-US" altLang="zh-CN" sz="2099" dirty="0">
                <a:latin typeface="楷体" pitchFamily="49" charset="-122"/>
                <a:ea typeface="楷体" pitchFamily="49" charset="-122"/>
                <a:cs typeface="Arial" charset="0"/>
              </a:rPr>
              <a:t>Addison-Wesley Publishing Company</a:t>
            </a:r>
            <a:r>
              <a:rPr lang="zh-CN" altLang="en-US" sz="2099" dirty="0">
                <a:latin typeface="楷体" pitchFamily="49" charset="-122"/>
                <a:ea typeface="楷体" pitchFamily="49" charset="-122"/>
                <a:cs typeface="Arial" charset="0"/>
              </a:rPr>
              <a:t>；</a:t>
            </a:r>
            <a:endParaRPr lang="en-US" altLang="zh-CN" sz="2099" dirty="0">
              <a:latin typeface="楷体" pitchFamily="49" charset="-122"/>
              <a:ea typeface="楷体" pitchFamily="49" charset="-122"/>
              <a:cs typeface="Arial" charset="0"/>
            </a:endParaRPr>
          </a:p>
          <a:p>
            <a:pPr eaLnBrk="1" hangingPunct="1">
              <a:buClr>
                <a:schemeClr val="accent2"/>
              </a:buClr>
              <a:buFont typeface="Wingdings" pitchFamily="2" charset="2"/>
              <a:buChar char="§"/>
              <a:defRPr/>
            </a:pPr>
            <a:r>
              <a:rPr lang="en-US" altLang="zh-CN" sz="2099" dirty="0">
                <a:latin typeface="楷体" pitchFamily="49" charset="-122"/>
                <a:ea typeface="楷体" pitchFamily="49" charset="-122"/>
                <a:cs typeface="Arial" charset="0"/>
              </a:rPr>
              <a:t>C++ primer</a:t>
            </a:r>
            <a:r>
              <a:rPr lang="zh-CN" altLang="en-US" sz="2099" dirty="0">
                <a:latin typeface="楷体" pitchFamily="49" charset="-122"/>
                <a:ea typeface="楷体" pitchFamily="49" charset="-122"/>
                <a:cs typeface="Arial" charset="0"/>
              </a:rPr>
              <a:t>；</a:t>
            </a:r>
            <a:r>
              <a:rPr lang="en-US" altLang="zh-CN" sz="2099" dirty="0">
                <a:latin typeface="楷体" pitchFamily="49" charset="-122"/>
                <a:ea typeface="楷体" pitchFamily="49" charset="-122"/>
                <a:cs typeface="Arial" charset="0"/>
              </a:rPr>
              <a:t>Stanley </a:t>
            </a:r>
            <a:r>
              <a:rPr lang="en-US" altLang="zh-CN" sz="2099" dirty="0" err="1">
                <a:latin typeface="楷体" pitchFamily="49" charset="-122"/>
                <a:ea typeface="楷体" pitchFamily="49" charset="-122"/>
                <a:cs typeface="Arial" charset="0"/>
              </a:rPr>
              <a:t>B.Lippman</a:t>
            </a:r>
            <a:r>
              <a:rPr lang="en-US" altLang="zh-CN" sz="2099" dirty="0">
                <a:latin typeface="楷体" pitchFamily="49" charset="-122"/>
                <a:ea typeface="楷体" pitchFamily="49" charset="-122"/>
                <a:cs typeface="Arial" charset="0"/>
              </a:rPr>
              <a:t>, </a:t>
            </a:r>
            <a:r>
              <a:rPr lang="en-US" altLang="zh-CN" sz="2099" dirty="0" err="1">
                <a:latin typeface="楷体" pitchFamily="49" charset="-122"/>
                <a:ea typeface="楷体" pitchFamily="49" charset="-122"/>
                <a:cs typeface="Arial" charset="0"/>
              </a:rPr>
              <a:t>Josee</a:t>
            </a:r>
            <a:r>
              <a:rPr lang="en-US" altLang="zh-CN" sz="2099" dirty="0">
                <a:latin typeface="楷体" pitchFamily="49" charset="-122"/>
                <a:ea typeface="楷体" pitchFamily="49" charset="-122"/>
                <a:cs typeface="Arial" charset="0"/>
              </a:rPr>
              <a:t> </a:t>
            </a:r>
            <a:r>
              <a:rPr lang="en-US" altLang="zh-CN" sz="2099" dirty="0" err="1">
                <a:latin typeface="楷体" pitchFamily="49" charset="-122"/>
                <a:ea typeface="楷体" pitchFamily="49" charset="-122"/>
                <a:cs typeface="Arial" charset="0"/>
              </a:rPr>
              <a:t>Lajoie</a:t>
            </a:r>
            <a:r>
              <a:rPr lang="en-US" altLang="zh-CN" sz="2099" dirty="0">
                <a:latin typeface="楷体" pitchFamily="49" charset="-122"/>
                <a:ea typeface="楷体" pitchFamily="49" charset="-122"/>
                <a:cs typeface="Arial" charset="0"/>
              </a:rPr>
              <a:t>, Barbara </a:t>
            </a:r>
            <a:r>
              <a:rPr lang="en-US" altLang="zh-CN" sz="2099" dirty="0" err="1">
                <a:latin typeface="楷体" pitchFamily="49" charset="-122"/>
                <a:ea typeface="楷体" pitchFamily="49" charset="-122"/>
                <a:cs typeface="Arial" charset="0"/>
              </a:rPr>
              <a:t>E.Moo</a:t>
            </a:r>
            <a:r>
              <a:rPr lang="en-US" altLang="zh-CN" sz="2099" dirty="0">
                <a:latin typeface="楷体" pitchFamily="49" charset="-122"/>
                <a:ea typeface="楷体" pitchFamily="49" charset="-122"/>
                <a:cs typeface="Arial" charset="0"/>
              </a:rPr>
              <a:t>;</a:t>
            </a:r>
          </a:p>
          <a:p>
            <a:pPr eaLnBrk="1" hangingPunct="1">
              <a:buClr>
                <a:schemeClr val="accent2"/>
              </a:buClr>
              <a:buFont typeface="Wingdings" pitchFamily="2" charset="2"/>
              <a:buChar char="§"/>
              <a:defRPr/>
            </a:pPr>
            <a:r>
              <a:rPr lang="zh-CN" altLang="en-US" sz="2099" dirty="0">
                <a:latin typeface="楷体" pitchFamily="49" charset="-122"/>
                <a:ea typeface="楷体" pitchFamily="49" charset="-122"/>
                <a:cs typeface="Arial" charset="0"/>
              </a:rPr>
              <a:t>不限定</a:t>
            </a:r>
            <a:r>
              <a:rPr lang="en-US" altLang="zh-CN" sz="2099" dirty="0">
                <a:latin typeface="楷体" pitchFamily="49" charset="-122"/>
                <a:ea typeface="楷体" pitchFamily="49" charset="-122"/>
                <a:cs typeface="Arial" charset="0"/>
              </a:rPr>
              <a:t>……</a:t>
            </a:r>
          </a:p>
          <a:p>
            <a:pPr eaLnBrk="1" hangingPunct="1">
              <a:buClr>
                <a:schemeClr val="accent2"/>
              </a:buClr>
              <a:buFont typeface="Wingdings" pitchFamily="2" charset="2"/>
              <a:buChar char="§"/>
              <a:defRPr/>
            </a:pPr>
            <a:endParaRPr lang="zh-CN" altLang="en-US" sz="2099" b="1" dirty="0">
              <a:latin typeface="楷体_GB2312" pitchFamily="49" charset="-122"/>
              <a:ea typeface="楷体_GB2312" pitchFamily="49" charset="-122"/>
              <a:cs typeface="Arial" charset="0"/>
            </a:endParaRPr>
          </a:p>
        </p:txBody>
      </p:sp>
    </p:spTree>
    <p:extLst>
      <p:ext uri="{BB962C8B-B14F-4D97-AF65-F5344CB8AC3E}">
        <p14:creationId xmlns:p14="http://schemas.microsoft.com/office/powerpoint/2010/main" val="349204869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771525"/>
            <a:ext cx="8641080" cy="3882390"/>
          </a:xfrm>
          <a:prstGeom prst="rect">
            <a:avLst/>
          </a:prstGeom>
          <a:solidFill>
            <a:schemeClr val="tx2">
              <a:lumMod val="60000"/>
              <a:lumOff val="40000"/>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1202" name="Picture 2" descr="C:\DOCUME~1\ADMINI~1\LOCALS~1\Temp\ksohtml\wps_clip_image-29576.png"/>
          <p:cNvPicPr>
            <a:picLocks noChangeAspect="1"/>
          </p:cNvPicPr>
          <p:nvPr/>
        </p:nvPicPr>
        <p:blipFill>
          <a:blip r:embed="rId3" cstate="print"/>
          <a:stretch>
            <a:fillRect/>
          </a:stretch>
        </p:blipFill>
        <p:spPr>
          <a:xfrm>
            <a:off x="433070" y="940435"/>
            <a:ext cx="4077335" cy="2747645"/>
          </a:xfrm>
          <a:prstGeom prst="rect">
            <a:avLst/>
          </a:prstGeom>
          <a:noFill/>
          <a:ln w="9525">
            <a:noFill/>
          </a:ln>
        </p:spPr>
      </p:pic>
      <p:pic>
        <p:nvPicPr>
          <p:cNvPr id="52226" name="Picture 2" descr="C:\DOCUME~1\ADMINI~1\LOCALS~1\Temp\ksohtml\wps_clip_image-29642.png"/>
          <p:cNvPicPr>
            <a:picLocks noChangeAspect="1"/>
          </p:cNvPicPr>
          <p:nvPr/>
        </p:nvPicPr>
        <p:blipFill>
          <a:blip r:embed="rId4" cstate="print"/>
          <a:stretch>
            <a:fillRect/>
          </a:stretch>
        </p:blipFill>
        <p:spPr>
          <a:xfrm>
            <a:off x="4824095" y="954405"/>
            <a:ext cx="3981450" cy="3063875"/>
          </a:xfrm>
          <a:prstGeom prst="rect">
            <a:avLst/>
          </a:prstGeom>
          <a:noFill/>
          <a:ln w="9525">
            <a:noFill/>
          </a:ln>
        </p:spPr>
      </p:pic>
      <p:cxnSp>
        <p:nvCxnSpPr>
          <p:cNvPr id="7" name="直接连接符 6"/>
          <p:cNvCxnSpPr>
            <a:stCxn id="6" idx="0"/>
            <a:endCxn id="6" idx="2"/>
          </p:cNvCxnSpPr>
          <p:nvPr/>
        </p:nvCxnSpPr>
        <p:spPr>
          <a:xfrm>
            <a:off x="4644390" y="771525"/>
            <a:ext cx="0" cy="388239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203" name="Rectangle 3"/>
          <p:cNvSpPr/>
          <p:nvPr/>
        </p:nvSpPr>
        <p:spPr>
          <a:xfrm>
            <a:off x="915603" y="4194116"/>
            <a:ext cx="3264035" cy="307777"/>
          </a:xfrm>
          <a:prstGeom prst="rect">
            <a:avLst/>
          </a:prstGeom>
          <a:noFill/>
          <a:ln w="9525">
            <a:noFill/>
          </a:ln>
        </p:spPr>
        <p:txBody>
          <a:bodyPr wrap="none" anchor="ctr">
            <a:spAutoFit/>
          </a:bodyPr>
          <a:lstStyle/>
          <a:p>
            <a:pPr algn="ctr"/>
            <a:r>
              <a:rPr lang="zh-CN" altLang="en-US" sz="1400" dirty="0" smtClean="0">
                <a:latin typeface="微软雅黑" panose="020B0503020204020204" pitchFamily="34" charset="-122"/>
                <a:ea typeface="微软雅黑" panose="020B0503020204020204" pitchFamily="34" charset="-122"/>
              </a:rPr>
              <a:t>现实</a:t>
            </a:r>
            <a:r>
              <a:rPr lang="zh-CN" altLang="en-US" sz="1400" dirty="0">
                <a:latin typeface="微软雅黑" panose="020B0503020204020204" pitchFamily="34" charset="-122"/>
                <a:ea typeface="微软雅黑" panose="020B0503020204020204" pitchFamily="34" charset="-122"/>
              </a:rPr>
              <a:t>世界实体通过抽象映射到</a:t>
            </a:r>
            <a:r>
              <a:rPr lang="zh-CN"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的类</a:t>
            </a:r>
          </a:p>
        </p:txBody>
      </p:sp>
      <p:sp>
        <p:nvSpPr>
          <p:cNvPr id="52227" name="Rectangle 3"/>
          <p:cNvSpPr/>
          <p:nvPr/>
        </p:nvSpPr>
        <p:spPr>
          <a:xfrm>
            <a:off x="4567555" y="4194810"/>
            <a:ext cx="4397375" cy="306705"/>
          </a:xfrm>
          <a:prstGeom prst="rect">
            <a:avLst/>
          </a:prstGeom>
          <a:noFill/>
          <a:ln w="9525">
            <a:noFill/>
          </a:ln>
        </p:spPr>
        <p:txBody>
          <a:bodyPr wrap="square" anchor="ctr">
            <a:spAutoFit/>
          </a:bodyPr>
          <a:lstStyle/>
          <a:p>
            <a:pPr algn="ctr"/>
            <a:r>
              <a:rPr lang="zh-CN" altLang="zh-CN" sz="1400" dirty="0" smtClean="0">
                <a:latin typeface="微软雅黑" panose="020B0503020204020204" pitchFamily="34" charset="-122"/>
                <a:ea typeface="微软雅黑" panose="020B0503020204020204" pitchFamily="34" charset="-122"/>
              </a:rPr>
              <a:t>C</a:t>
            </a:r>
            <a:r>
              <a:rPr lang="zh-CN"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通过</a:t>
            </a:r>
            <a:r>
              <a:rPr lang="zh-CN" altLang="zh-CN" sz="1400" dirty="0">
                <a:latin typeface="微软雅黑" panose="020B0503020204020204" pitchFamily="34" charset="-122"/>
                <a:ea typeface="微软雅黑" panose="020B0503020204020204" pitchFamily="34" charset="-122"/>
              </a:rPr>
              <a:t>student</a:t>
            </a:r>
            <a:r>
              <a:rPr lang="zh-CN" altLang="en-US" sz="1400" dirty="0">
                <a:latin typeface="微软雅黑" panose="020B0503020204020204" pitchFamily="34" charset="-122"/>
                <a:ea typeface="微软雅黑" panose="020B0503020204020204" pitchFamily="34" charset="-122"/>
              </a:rPr>
              <a:t>类来抽象学生实体的描述</a:t>
            </a:r>
          </a:p>
        </p:txBody>
      </p:sp>
    </p:spTree>
  </p:cSld>
  <p:clrMapOvr>
    <a:masterClrMapping/>
  </p:clrMapOvr>
  <p:transition spd="slow" advClick="0" advTm="0">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封装性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90625" y="1480820"/>
            <a:ext cx="5356225" cy="368300"/>
          </a:xfrm>
          <a:prstGeom prst="rect">
            <a:avLst/>
          </a:prstGeom>
          <a:noFill/>
        </p:spPr>
        <p:txBody>
          <a:bodyPr wrap="square" rtlCol="0" anchor="t">
            <a:spAutoFit/>
          </a:bodyPr>
          <a:lstStyle/>
          <a:p>
            <a:pPr marL="285750" indent="-285750">
              <a:buFont typeface="Wingdings" panose="05000000000000000000" charset="0"/>
              <a:buChar char=""/>
            </a:pPr>
            <a:r>
              <a:rPr lang="zh-CN" altLang="en-US" dirty="0">
                <a:solidFill>
                  <a:srgbClr val="005DA2"/>
                </a:solidFill>
                <a:latin typeface="微软雅黑" panose="020B0503020204020204" pitchFamily="34" charset="-122"/>
                <a:ea typeface="微软雅黑" panose="020B0503020204020204" pitchFamily="34" charset="-122"/>
                <a:sym typeface="+mn-ea"/>
              </a:rPr>
              <a:t>封装是面向对象程序设计方法的一个重要特征。</a:t>
            </a:r>
            <a:endPar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90625" y="1927225"/>
            <a:ext cx="7773374" cy="369332"/>
          </a:xfrm>
          <a:prstGeom prst="rect">
            <a:avLst/>
          </a:prstGeom>
          <a:noFill/>
        </p:spPr>
        <p:txBody>
          <a:bodyPr wrap="square" rtlCol="0" anchor="t">
            <a:spAutoFit/>
          </a:bodyPr>
          <a:lstStyle/>
          <a:p>
            <a:pPr marL="285750" marR="0" lvl="0" indent="-285750" algn="l" defTabSz="914400" rtl="0" eaLnBrk="1" fontAlgn="auto" latinLnBrk="0" hangingPunct="1">
              <a:lnSpc>
                <a:spcPct val="100000"/>
              </a:lnSpc>
              <a:spcBef>
                <a:spcPct val="20000"/>
              </a:spcBef>
              <a:spcAft>
                <a:spcPts val="0"/>
              </a:spcAft>
              <a:buClr>
                <a:srgbClr val="3992DB"/>
              </a:buClr>
              <a:buSzPct val="95000"/>
              <a:buFont typeface="Wingdings" panose="05000000000000000000" charset="0"/>
              <a:buChar char=""/>
              <a:defRPr/>
            </a:pPr>
            <a:r>
              <a:rPr lang="zh-CN" altLang="en-US" dirty="0">
                <a:solidFill>
                  <a:srgbClr val="005DA2"/>
                </a:solidFill>
                <a:latin typeface="微软雅黑" panose="020B0503020204020204" pitchFamily="34" charset="-122"/>
                <a:ea typeface="微软雅黑" panose="020B0503020204020204" pitchFamily="34" charset="-122"/>
                <a:sym typeface="+mn-ea"/>
              </a:rPr>
              <a:t>封装是将事物的属性和行为包装到对象的内部，形成一个独立模块单位。</a:t>
            </a:r>
            <a:endParaRPr lang="zh-CN" altLang="en-US" dirty="0" smtClean="0">
              <a:solidFill>
                <a:srgbClr val="005DA2"/>
              </a:solidFill>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540000" y="3211195"/>
            <a:ext cx="8423999" cy="137655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591821" y="3211195"/>
            <a:ext cx="8300180" cy="115685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en-US" altLang="zh-CN" sz="1600" dirty="0">
                <a:latin typeface="华文楷体" panose="02010600040101010101" pitchFamily="2" charset="-122"/>
                <a:ea typeface="华文楷体" panose="02010600040101010101" pitchFamily="2" charset="-122"/>
                <a:sym typeface="+mn-ea"/>
              </a:rPr>
              <a:t>      </a:t>
            </a:r>
            <a:r>
              <a:rPr lang="zh-CN" altLang="en-US" sz="1600" dirty="0">
                <a:latin typeface="华文楷体" panose="02010600040101010101" pitchFamily="2" charset="-122"/>
                <a:ea typeface="华文楷体" panose="02010600040101010101" pitchFamily="2" charset="-122"/>
                <a:sym typeface="+mn-ea"/>
              </a:rPr>
              <a:t>对象的内部对用户是隐藏的，不可直接访问。使得用户只能见到对象封装界面上的信息即</a:t>
            </a:r>
            <a:r>
              <a:rPr lang="zh-CN" altLang="en-US" sz="1600" dirty="0">
                <a:solidFill>
                  <a:srgbClr val="FF0000"/>
                </a:solidFill>
                <a:latin typeface="华文楷体" panose="02010600040101010101" pitchFamily="2" charset="-122"/>
                <a:ea typeface="华文楷体" panose="02010600040101010101" pitchFamily="2" charset="-122"/>
                <a:sym typeface="+mn-ea"/>
              </a:rPr>
              <a:t>外特性</a:t>
            </a:r>
            <a:r>
              <a:rPr lang="zh-CN" altLang="en-US" sz="1600" dirty="0">
                <a:latin typeface="华文楷体" panose="02010600040101010101" pitchFamily="2" charset="-122"/>
                <a:ea typeface="华文楷体" panose="02010600040101010101" pitchFamily="2" charset="-122"/>
                <a:sym typeface="+mn-ea"/>
              </a:rPr>
              <a:t>（对象能接受哪些消息，具有那些处理能力），而对象的</a:t>
            </a:r>
            <a:r>
              <a:rPr lang="zh-CN" altLang="en-US" sz="1600" dirty="0">
                <a:solidFill>
                  <a:srgbClr val="FF0000"/>
                </a:solidFill>
                <a:latin typeface="华文楷体" panose="02010600040101010101" pitchFamily="2" charset="-122"/>
                <a:ea typeface="华文楷体" panose="02010600040101010101" pitchFamily="2" charset="-122"/>
                <a:sym typeface="+mn-ea"/>
              </a:rPr>
              <a:t>内特性</a:t>
            </a:r>
            <a:r>
              <a:rPr lang="zh-CN" altLang="en-US" sz="1600" dirty="0">
                <a:latin typeface="华文楷体" panose="02010600040101010101" pitchFamily="2" charset="-122"/>
                <a:ea typeface="华文楷体" panose="02010600040101010101" pitchFamily="2" charset="-122"/>
                <a:sym typeface="+mn-ea"/>
              </a:rPr>
              <a:t>（保存内部状态的私有数据和实现加工能力的算法）对用户是隐蔽的。</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1190625" y="2372060"/>
            <a:ext cx="3862070" cy="368300"/>
          </a:xfrm>
          <a:prstGeom prst="rect">
            <a:avLst/>
          </a:prstGeom>
          <a:noFill/>
        </p:spPr>
        <p:txBody>
          <a:bodyPr wrap="square" rtlCol="0" anchor="t">
            <a:spAutoFit/>
          </a:bodyPr>
          <a:lstStyle/>
          <a:p>
            <a:pPr marL="285750" indent="-285750">
              <a:buFont typeface="Wingdings" panose="05000000000000000000" charset="0"/>
              <a:buChar char=""/>
            </a:pPr>
            <a:r>
              <a:rPr lang="zh-CN" altLang="en-US" dirty="0">
                <a:solidFill>
                  <a:srgbClr val="005DA2"/>
                </a:solidFill>
                <a:latin typeface="微软雅黑" panose="020B0503020204020204" pitchFamily="34" charset="-122"/>
                <a:ea typeface="微软雅黑" panose="020B0503020204020204" pitchFamily="34" charset="-122"/>
                <a:sym typeface="+mn-ea"/>
              </a:rPr>
              <a:t>封装是一种信息隐藏技术。</a:t>
            </a:r>
            <a:endPar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p:tgtEl>
                                          <p:spTgt spid="6"/>
                                        </p:tgtEl>
                                        <p:attrNameLst>
                                          <p:attrName>ppt_y</p:attrName>
                                        </p:attrNameLst>
                                      </p:cBhvr>
                                      <p:tavLst>
                                        <p:tav tm="0">
                                          <p:val>
                                            <p:strVal val="#ppt_y+#ppt_h*1.125000"/>
                                          </p:val>
                                        </p:tav>
                                        <p:tav tm="100000">
                                          <p:val>
                                            <p:strVal val="#ppt_y"/>
                                          </p:val>
                                        </p:tav>
                                      </p:tavLst>
                                    </p:anim>
                                    <p:animEffect transition="in" filter="wipe(up)">
                                      <p:cBhvr>
                                        <p:cTn id="25" dur="500"/>
                                        <p:tgtEl>
                                          <p:spTgt spid="6"/>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p:tgtEl>
                                          <p:spTgt spid="7"/>
                                        </p:tgtEl>
                                        <p:attrNameLst>
                                          <p:attrName>ppt_y</p:attrName>
                                        </p:attrNameLst>
                                      </p:cBhvr>
                                      <p:tavLst>
                                        <p:tav tm="0">
                                          <p:val>
                                            <p:strVal val="#ppt_y+#ppt_h*1.125000"/>
                                          </p:val>
                                        </p:tav>
                                        <p:tav tm="100000">
                                          <p:val>
                                            <p:strVal val="#ppt_y"/>
                                          </p:val>
                                        </p:tav>
                                      </p:tavLst>
                                    </p:anim>
                                    <p:animEffect transition="in" filter="wipe(up)">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P spid="7"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封装性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08000" y="1351280"/>
            <a:ext cx="8928000" cy="107632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396000" y="1474470"/>
            <a:ext cx="8568000" cy="795795"/>
          </a:xfrm>
          <a:prstGeom prst="rect">
            <a:avLst/>
          </a:prstGeom>
          <a:noFill/>
        </p:spPr>
        <p:txBody>
          <a:bodyPr wrap="square" rtlCol="0">
            <a:spAutoFit/>
          </a:bodyPr>
          <a:lstStyle/>
          <a:p>
            <a:pPr indent="0" eaLnBrk="1" hangingPunct="1">
              <a:lnSpc>
                <a:spcPct val="150000"/>
              </a:lnSpc>
              <a:buFont typeface="Wingdings" panose="05000000000000000000" pitchFamily="2" charset="2"/>
              <a:buNone/>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下图说明信息隐藏技术的具体实现，函数的调用者只需要了解函数的接口信息来正确的使用函数，而无需了解函数的具体实现，即函数接口与具体实现是独立的。</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5" name="矩形 4"/>
          <p:cNvSpPr/>
          <p:nvPr/>
        </p:nvSpPr>
        <p:spPr>
          <a:xfrm>
            <a:off x="1473835" y="2626360"/>
            <a:ext cx="6092190" cy="2268220"/>
          </a:xfrm>
          <a:prstGeom prst="rect">
            <a:avLst/>
          </a:prstGeom>
          <a:solidFill>
            <a:srgbClr val="FFC000">
              <a:alpha val="56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277" name="Rectangle 3"/>
          <p:cNvSpPr/>
          <p:nvPr/>
        </p:nvSpPr>
        <p:spPr>
          <a:xfrm>
            <a:off x="3094312" y="4555431"/>
            <a:ext cx="2930610" cy="307777"/>
          </a:xfrm>
          <a:prstGeom prst="rect">
            <a:avLst/>
          </a:prstGeom>
          <a:noFill/>
          <a:ln w="9525">
            <a:noFill/>
          </a:ln>
        </p:spPr>
        <p:txBody>
          <a:bodyPr wrap="none" anchor="ctr">
            <a:spAutoFit/>
          </a:bodyPr>
          <a:lstStyle/>
          <a:p>
            <a:pPr algn="ctr"/>
            <a:r>
              <a:rPr lang="zh-CN" altLang="zh-CN"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函数的接口将函数的实现隐藏起来</a:t>
            </a:r>
          </a:p>
        </p:txBody>
      </p:sp>
      <p:pic>
        <p:nvPicPr>
          <p:cNvPr id="4" name="Picture 2" descr="C:\DOCUME~1\ADMINI~1\LOCALS~1\Temp\ksohtml\wps_clip_image-2147.png"/>
          <p:cNvPicPr>
            <a:picLocks noChangeAspect="1"/>
          </p:cNvPicPr>
          <p:nvPr/>
        </p:nvPicPr>
        <p:blipFill>
          <a:blip r:embed="rId3" cstate="print"/>
          <a:stretch>
            <a:fillRect/>
          </a:stretch>
        </p:blipFill>
        <p:spPr>
          <a:xfrm>
            <a:off x="2643505" y="2686685"/>
            <a:ext cx="3753485" cy="1751965"/>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par>
                                <p:cTn id="19" presetID="1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54277"/>
                                        </p:tgtEl>
                                        <p:attrNameLst>
                                          <p:attrName>style.visibility</p:attrName>
                                        </p:attrNameLst>
                                      </p:cBhvr>
                                      <p:to>
                                        <p:strVal val="visible"/>
                                      </p:to>
                                    </p:set>
                                    <p:anim calcmode="lin" valueType="num">
                                      <p:cBhvr additive="base">
                                        <p:cTn id="25" dur="500"/>
                                        <p:tgtEl>
                                          <p:spTgt spid="54277"/>
                                        </p:tgtEl>
                                        <p:attrNameLst>
                                          <p:attrName>ppt_y</p:attrName>
                                        </p:attrNameLst>
                                      </p:cBhvr>
                                      <p:tavLst>
                                        <p:tav tm="0">
                                          <p:val>
                                            <p:strVal val="#ppt_y+#ppt_h*1.125000"/>
                                          </p:val>
                                        </p:tav>
                                        <p:tav tm="100000">
                                          <p:val>
                                            <p:strVal val="#ppt_y"/>
                                          </p:val>
                                        </p:tav>
                                      </p:tavLst>
                                    </p:anim>
                                    <p:animEffect transition="in" filter="wipe(up)">
                                      <p:cBhvr>
                                        <p:cTn id="26"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5" grpId="0" bldLvl="0" animBg="1"/>
      <p:bldP spid="5427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252000" y="66443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封装性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275080" y="1131750"/>
            <a:ext cx="6092190" cy="504190"/>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1275080" y="1254940"/>
            <a:ext cx="6087745" cy="337185"/>
          </a:xfrm>
          <a:prstGeom prst="rect">
            <a:avLst/>
          </a:prstGeom>
          <a:noFill/>
        </p:spPr>
        <p:txBody>
          <a:bodyPr wrap="square" rtlCol="0">
            <a:spAutoFit/>
          </a:bodyPr>
          <a:lstStyle/>
          <a:p>
            <a:pPr indent="0" eaLnBrk="1" hangingPunct="1">
              <a:buFont typeface="Wingdings" panose="05000000000000000000" pitchFamily="2" charset="2"/>
              <a:buNone/>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学生信息管理系统，如下图所示，系统实现中定义一个学生类。</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5" name="矩形 4"/>
          <p:cNvSpPr/>
          <p:nvPr/>
        </p:nvSpPr>
        <p:spPr>
          <a:xfrm>
            <a:off x="1116000" y="1704475"/>
            <a:ext cx="7344000" cy="2970830"/>
          </a:xfrm>
          <a:prstGeom prst="rect">
            <a:avLst/>
          </a:prstGeom>
          <a:solidFill>
            <a:srgbClr val="FFC000">
              <a:alpha val="56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277" name="Rectangle 3"/>
          <p:cNvSpPr/>
          <p:nvPr/>
        </p:nvSpPr>
        <p:spPr>
          <a:xfrm>
            <a:off x="3143437" y="4836259"/>
            <a:ext cx="2159566" cy="307777"/>
          </a:xfrm>
          <a:prstGeom prst="rect">
            <a:avLst/>
          </a:prstGeom>
          <a:noFill/>
          <a:ln w="9525">
            <a:noFill/>
          </a:ln>
        </p:spPr>
        <p:txBody>
          <a:bodyPr wrap="none" anchor="ctr">
            <a:spAutoFit/>
          </a:bodyPr>
          <a:lstStyle/>
          <a:p>
            <a:pPr algn="ctr"/>
            <a:r>
              <a:rPr lang="zh-CN" altLang="en-US" sz="1400" dirty="0" smtClean="0">
                <a:latin typeface="微软雅黑" panose="020B0503020204020204" pitchFamily="34" charset="-122"/>
                <a:ea typeface="微软雅黑" panose="020B0503020204020204" pitchFamily="34" charset="-122"/>
                <a:sym typeface="+mn-ea"/>
              </a:rPr>
              <a:t>学生</a:t>
            </a:r>
            <a:r>
              <a:rPr lang="zh-CN" altLang="en-US" sz="1400" dirty="0">
                <a:latin typeface="微软雅黑" panose="020B0503020204020204" pitchFamily="34" charset="-122"/>
                <a:ea typeface="微软雅黑" panose="020B0503020204020204" pitchFamily="34" charset="-122"/>
                <a:sym typeface="+mn-ea"/>
              </a:rPr>
              <a:t>类的数据封装和隐藏</a:t>
            </a:r>
            <a:endParaRPr lang="zh-CN" altLang="en-US" sz="1400" dirty="0">
              <a:latin typeface="微软雅黑" panose="020B0503020204020204" pitchFamily="34" charset="-122"/>
              <a:ea typeface="微软雅黑" panose="020B0503020204020204" pitchFamily="34" charset="-122"/>
            </a:endParaRPr>
          </a:p>
        </p:txBody>
      </p:sp>
      <p:pic>
        <p:nvPicPr>
          <p:cNvPr id="55300" name="Picture 2" descr="C:\DOCUME~1\ADMINI~1\LOCALS~1\Temp\ksohtml\wps_clip_image-2677.png"/>
          <p:cNvPicPr>
            <a:picLocks noChangeAspect="1"/>
          </p:cNvPicPr>
          <p:nvPr/>
        </p:nvPicPr>
        <p:blipFill>
          <a:blip r:embed="rId3" cstate="print"/>
          <a:stretch>
            <a:fillRect/>
          </a:stretch>
        </p:blipFill>
        <p:spPr>
          <a:xfrm>
            <a:off x="2628000" y="1767838"/>
            <a:ext cx="3781245" cy="2907468"/>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5300"/>
                                        </p:tgtEl>
                                        <p:attrNameLst>
                                          <p:attrName>style.visibility</p:attrName>
                                        </p:attrNameLst>
                                      </p:cBhvr>
                                      <p:to>
                                        <p:strVal val="visible"/>
                                      </p:to>
                                    </p:set>
                                    <p:anim calcmode="lin" valueType="num">
                                      <p:cBhvr additive="base">
                                        <p:cTn id="13" dur="500"/>
                                        <p:tgtEl>
                                          <p:spTgt spid="55300"/>
                                        </p:tgtEl>
                                        <p:attrNameLst>
                                          <p:attrName>ppt_y</p:attrName>
                                        </p:attrNameLst>
                                      </p:cBhvr>
                                      <p:tavLst>
                                        <p:tav tm="0">
                                          <p:val>
                                            <p:strVal val="#ppt_y+#ppt_h*1.125000"/>
                                          </p:val>
                                        </p:tav>
                                        <p:tav tm="100000">
                                          <p:val>
                                            <p:strVal val="#ppt_y"/>
                                          </p:val>
                                        </p:tav>
                                      </p:tavLst>
                                    </p:anim>
                                    <p:animEffect transition="in" filter="wipe(up)">
                                      <p:cBhvr>
                                        <p:cTn id="14" dur="500"/>
                                        <p:tgtEl>
                                          <p:spTgt spid="55300"/>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ppt_h*1.125000"/>
                                          </p:val>
                                        </p:tav>
                                        <p:tav tm="100000">
                                          <p:val>
                                            <p:strVal val="#ppt_y"/>
                                          </p:val>
                                        </p:tav>
                                      </p:tavLst>
                                    </p:anim>
                                    <p:animEffect transition="in" filter="wipe(up)">
                                      <p:cBhvr>
                                        <p:cTn id="18" dur="500"/>
                                        <p:tgtEl>
                                          <p:spTgt spid="5"/>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54277"/>
                                        </p:tgtEl>
                                        <p:attrNameLst>
                                          <p:attrName>style.visibility</p:attrName>
                                        </p:attrNameLst>
                                      </p:cBhvr>
                                      <p:to>
                                        <p:strVal val="visible"/>
                                      </p:to>
                                    </p:set>
                                    <p:anim calcmode="lin" valueType="num">
                                      <p:cBhvr additive="base">
                                        <p:cTn id="21" dur="500"/>
                                        <p:tgtEl>
                                          <p:spTgt spid="54277"/>
                                        </p:tgtEl>
                                        <p:attrNameLst>
                                          <p:attrName>ppt_y</p:attrName>
                                        </p:attrNameLst>
                                      </p:cBhvr>
                                      <p:tavLst>
                                        <p:tav tm="0">
                                          <p:val>
                                            <p:strVal val="#ppt_y+#ppt_h*1.125000"/>
                                          </p:val>
                                        </p:tav>
                                        <p:tav tm="100000">
                                          <p:val>
                                            <p:strVal val="#ppt_y"/>
                                          </p:val>
                                        </p:tav>
                                      </p:tavLst>
                                    </p:anim>
                                    <p:animEffect transition="in" filter="wipe(up)">
                                      <p:cBhvr>
                                        <p:cTn id="22" dur="500"/>
                                        <p:tgtEl>
                                          <p:spTgt spid="5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5" grpId="0" animBg="1"/>
      <p:bldP spid="5427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继承性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1036320" y="1513205"/>
            <a:ext cx="2087880" cy="3024505"/>
          </a:xfrm>
          <a:prstGeom prst="roundRect">
            <a:avLst/>
          </a:prstGeom>
          <a:solidFill>
            <a:schemeClr val="accent1">
              <a:lumMod val="40000"/>
              <a:lumOff val="60000"/>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132205" y="1625600"/>
            <a:ext cx="1896110" cy="2799715"/>
          </a:xfrm>
          <a:prstGeom prst="rect">
            <a:avLst/>
          </a:prstGeom>
          <a:noFill/>
        </p:spPr>
        <p:txBody>
          <a:bodyPr wrap="square" rtlCol="0">
            <a:spAutoFit/>
          </a:bodyPr>
          <a:lstStyle/>
          <a:p>
            <a:pPr algn="l"/>
            <a:r>
              <a:rPr lang="zh-CN" altLang="zh-CN" sz="1600" dirty="0">
                <a:latin typeface="华文楷体" panose="02010600040101010101" pitchFamily="2" charset="-122"/>
                <a:ea typeface="华文楷体" panose="02010600040101010101" pitchFamily="2" charset="-122"/>
                <a:sym typeface="+mn-ea"/>
              </a:rPr>
              <a:t>面向对象程序设计也提供了类似大自然中的物种遗传的生物继承机制，即子类自动共享父类之间数据和方法的语言机制。父对象拥有的属性和行为，其子对象通过继承也拥有了这些属性和行为。</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0" name="圆角矩形 9"/>
          <p:cNvSpPr/>
          <p:nvPr/>
        </p:nvSpPr>
        <p:spPr>
          <a:xfrm>
            <a:off x="3528060" y="1513205"/>
            <a:ext cx="2087880" cy="3024505"/>
          </a:xfrm>
          <a:prstGeom prst="roundRect">
            <a:avLst/>
          </a:prstGeom>
          <a:solidFill>
            <a:schemeClr val="accent1">
              <a:lumMod val="40000"/>
              <a:lumOff val="60000"/>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721100" y="2277110"/>
            <a:ext cx="1701165" cy="1322070"/>
          </a:xfrm>
          <a:prstGeom prst="rect">
            <a:avLst/>
          </a:prstGeom>
          <a:noFill/>
        </p:spPr>
        <p:txBody>
          <a:bodyPr wrap="square" rtlCol="0">
            <a:spAutoFit/>
          </a:bodyPr>
          <a:lstStyle/>
          <a:p>
            <a:pPr algn="l"/>
            <a:r>
              <a:rPr lang="zh-CN" altLang="en-US" sz="1600" dirty="0">
                <a:latin typeface="华文楷体" panose="02010600040101010101" pitchFamily="2" charset="-122"/>
                <a:ea typeface="华文楷体" panose="02010600040101010101" pitchFamily="2" charset="-122"/>
                <a:sym typeface="+mn-ea"/>
              </a:rPr>
              <a:t>继承是面向对象程序设计方法的一个重要特征，是实现软件重用的一个重要手段。</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2" name="圆角矩形 11"/>
          <p:cNvSpPr/>
          <p:nvPr/>
        </p:nvSpPr>
        <p:spPr>
          <a:xfrm>
            <a:off x="5992495" y="1513205"/>
            <a:ext cx="2087880" cy="3024505"/>
          </a:xfrm>
          <a:prstGeom prst="roundRect">
            <a:avLst/>
          </a:prstGeom>
          <a:solidFill>
            <a:schemeClr val="accent1">
              <a:lumMod val="40000"/>
              <a:lumOff val="60000"/>
              <a:alpha val="4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156960" y="1784985"/>
            <a:ext cx="1851025" cy="2306955"/>
          </a:xfrm>
          <a:prstGeom prst="rect">
            <a:avLst/>
          </a:prstGeom>
          <a:noFill/>
        </p:spPr>
        <p:txBody>
          <a:bodyPr wrap="square" rtlCol="0">
            <a:spAutoFit/>
          </a:bodyPr>
          <a:lstStyle/>
          <a:p>
            <a:pPr algn="l"/>
            <a:r>
              <a:rPr lang="zh-CN" altLang="en-US" sz="1600" dirty="0">
                <a:latin typeface="华文楷体" panose="02010600040101010101" pitchFamily="2" charset="-122"/>
                <a:ea typeface="华文楷体" panose="02010600040101010101" pitchFamily="2" charset="-122"/>
                <a:sym typeface="+mn-ea"/>
              </a:rPr>
              <a:t>继承允许一个新类从现有类派生而出，新类能够继承现有类的属性和行为，并且能够修改或增加新的属性和行为，成为一个功能更强大、更满足应用需求的类。</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4" name="流程图: 摘录 13"/>
          <p:cNvSpPr/>
          <p:nvPr/>
        </p:nvSpPr>
        <p:spPr>
          <a:xfrm rot="5400000">
            <a:off x="3218180" y="2830830"/>
            <a:ext cx="215900" cy="215900"/>
          </a:xfrm>
          <a:prstGeom prst="flowChartExtra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摘录 14"/>
          <p:cNvSpPr/>
          <p:nvPr/>
        </p:nvSpPr>
        <p:spPr>
          <a:xfrm rot="5400000">
            <a:off x="5695950" y="2830830"/>
            <a:ext cx="215900" cy="215900"/>
          </a:xfrm>
          <a:prstGeom prst="flowChartExtra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P spid="11" grpId="0"/>
      <p:bldP spid="12" grpId="0" animBg="1"/>
      <p:bldP spid="13" grpId="0"/>
      <p:bldP spid="14" grpId="0" animBg="1"/>
      <p:bldP spid="1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2035" y="1483360"/>
            <a:ext cx="2579370" cy="3056890"/>
          </a:xfrm>
          <a:prstGeom prst="rect">
            <a:avLst/>
          </a:prstGeom>
          <a:solidFill>
            <a:srgbClr val="92D050">
              <a:alpha val="56000"/>
            </a:srgb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继承性</a:t>
            </a:r>
            <a:endParaRPr lang="zh-CN" sz="2800" b="1" dirty="0">
              <a:solidFill>
                <a:srgbClr val="FF0000"/>
              </a:solidFill>
              <a:latin typeface="微软雅黑" panose="020B0503020204020204" pitchFamily="34" charset="-122"/>
              <a:ea typeface="微软雅黑" panose="020B0503020204020204" pitchFamily="34" charset="-122"/>
            </a:endParaRPr>
          </a:p>
        </p:txBody>
      </p:sp>
      <p:pic>
        <p:nvPicPr>
          <p:cNvPr id="58371" name="Picture 2" descr="C:\DOCUME~1\ADMINI~1\LOCALS~1\Temp\ksohtml\wps_clip_image-4048.png"/>
          <p:cNvPicPr>
            <a:picLocks noChangeAspect="1"/>
          </p:cNvPicPr>
          <p:nvPr/>
        </p:nvPicPr>
        <p:blipFill>
          <a:blip r:embed="rId3" cstate="print"/>
          <a:stretch>
            <a:fillRect/>
          </a:stretch>
        </p:blipFill>
        <p:spPr>
          <a:xfrm>
            <a:off x="1330325" y="1639570"/>
            <a:ext cx="1823085" cy="2499360"/>
          </a:xfrm>
          <a:prstGeom prst="rect">
            <a:avLst/>
          </a:prstGeom>
          <a:noFill/>
          <a:ln w="9525">
            <a:noFill/>
          </a:ln>
        </p:spPr>
      </p:pic>
      <p:sp>
        <p:nvSpPr>
          <p:cNvPr id="6" name="矩形 5"/>
          <p:cNvSpPr/>
          <p:nvPr/>
        </p:nvSpPr>
        <p:spPr>
          <a:xfrm>
            <a:off x="3938905" y="1483360"/>
            <a:ext cx="5025095" cy="3056890"/>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如图所示的公有继承方式中，类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是基类，类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是派生类，类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可以继承类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的属性和行为。</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只定义了</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两个数据成员和</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fb1()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fb2()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两个成员函数。</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Char char=""/>
              <a:defRPr/>
            </a:pP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但类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继承类</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后，其成员如下：</a:t>
            </a:r>
            <a:endParaRPr kumimoji="0" lang="en-US" altLang="zh-CN"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pitchFamily="18" charset="2"/>
              <a:buNone/>
              <a:defRPr/>
            </a:pP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    </a:t>
            </a:r>
            <a:r>
              <a:rPr lang="zh-CN" altLang="en-US"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数据成员有：</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b2            </a:t>
            </a:r>
          </a:p>
          <a:p>
            <a:pPr marL="274320" marR="0" lvl="0" indent="-274320" algn="l" defTabSz="914400" rtl="0" eaLnBrk="1" fontAlgn="auto" latinLnBrk="0" hangingPunct="1">
              <a:lnSpc>
                <a:spcPct val="150000"/>
              </a:lnSpc>
              <a:spcBef>
                <a:spcPct val="20000"/>
              </a:spcBef>
              <a:spcAft>
                <a:spcPts val="0"/>
              </a:spcAft>
              <a:buClr>
                <a:schemeClr val="accent3"/>
              </a:buClr>
              <a:buSzPct val="95000"/>
              <a:buFont typeface="Wingdings 2" panose="05020102010507070707" pitchFamily="18" charset="2"/>
              <a:buNone/>
              <a:defRPr/>
            </a:pPr>
            <a:r>
              <a:rPr lang="en-US" altLang="zh-CN" dirty="0">
                <a:solidFill>
                  <a:schemeClr val="tx1"/>
                </a:solidFill>
                <a:latin typeface="华文楷体" panose="02010600040101010101" pitchFamily="2" charset="-122"/>
                <a:ea typeface="华文楷体" panose="02010600040101010101" pitchFamily="2" charset="-122"/>
                <a:sym typeface="+mn-ea"/>
              </a:rPr>
              <a:t> </a:t>
            </a:r>
            <a:r>
              <a:rPr lang="en-US" altLang="zh-CN" dirty="0" smtClean="0">
                <a:solidFill>
                  <a:schemeClr val="tx1"/>
                </a:solidFill>
                <a:latin typeface="华文楷体" panose="02010600040101010101" pitchFamily="2" charset="-122"/>
                <a:ea typeface="华文楷体" panose="02010600040101010101" pitchFamily="2" charset="-122"/>
                <a:sym typeface="+mn-ea"/>
              </a:rPr>
              <a:t>  </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 </a:t>
            </a:r>
            <a:r>
              <a:rPr lang="zh-CN" altLang="en-US"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成员函数有：</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fa1()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fa2()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fb1()</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r>
              <a:rPr lang="en-US" altLang="zh-CN"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fb2()</a:t>
            </a:r>
            <a:r>
              <a:rPr lang="zh-CN" altLang="en-US"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3898900" y="712470"/>
            <a:ext cx="916305"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继承</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1011555" y="1866265"/>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7145" y="1562100"/>
            <a:ext cx="2684145" cy="312991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边形 6"/>
          <p:cNvSpPr/>
          <p:nvPr/>
        </p:nvSpPr>
        <p:spPr>
          <a:xfrm>
            <a:off x="1229995" y="1735455"/>
            <a:ext cx="229362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6"/>
          <p:cNvSpPr txBox="1"/>
          <p:nvPr/>
        </p:nvSpPr>
        <p:spPr>
          <a:xfrm>
            <a:off x="1510665" y="2302510"/>
            <a:ext cx="2237105"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00" noProof="0" dirty="0" smtClean="0">
                <a:ln>
                  <a:noFill/>
                </a:ln>
                <a:solidFill>
                  <a:schemeClr val="tx1"/>
                </a:solidFill>
                <a:effectLst/>
                <a:uLnTx/>
                <a:uFillTx/>
                <a:sym typeface="+mn-ea"/>
              </a:rPr>
              <a:t>每个子类只能有一个父类</a:t>
            </a:r>
            <a:r>
              <a:rPr lang="zh-CN" altLang="en-US" sz="1200" dirty="0">
                <a:solidFill>
                  <a:schemeClr val="tx1">
                    <a:lumMod val="75000"/>
                    <a:lumOff val="25000"/>
                  </a:schemeClr>
                </a:solidFill>
              </a:rPr>
              <a:t>。</a:t>
            </a:r>
            <a:endParaRPr lang="en-US" altLang="zh-CN" sz="1200" dirty="0">
              <a:solidFill>
                <a:schemeClr val="tx1">
                  <a:lumMod val="75000"/>
                  <a:lumOff val="25000"/>
                </a:schemeClr>
              </a:solidFill>
            </a:endParaRPr>
          </a:p>
        </p:txBody>
      </p:sp>
      <p:sp>
        <p:nvSpPr>
          <p:cNvPr id="9" name="TextBox 7"/>
          <p:cNvSpPr txBox="1"/>
          <p:nvPr/>
        </p:nvSpPr>
        <p:spPr>
          <a:xfrm>
            <a:off x="2002155" y="1785620"/>
            <a:ext cx="1508125"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noProof="0" dirty="0" smtClean="0">
                <a:ln>
                  <a:noFill/>
                </a:ln>
                <a:solidFill>
                  <a:schemeClr val="bg1"/>
                </a:solidFill>
                <a:effectLst/>
                <a:uLnTx/>
                <a:uFillTx/>
                <a:sym typeface="+mn-ea"/>
              </a:rPr>
              <a:t>单继承</a:t>
            </a:r>
          </a:p>
        </p:txBody>
      </p:sp>
      <p:sp>
        <p:nvSpPr>
          <p:cNvPr id="12" name="流程图: 数据 11"/>
          <p:cNvSpPr/>
          <p:nvPr/>
        </p:nvSpPr>
        <p:spPr>
          <a:xfrm rot="16200000" flipH="1">
            <a:off x="4684395" y="1866265"/>
            <a:ext cx="438785" cy="176530"/>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4959350" y="1562100"/>
            <a:ext cx="2684145" cy="3129915"/>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五边形 13"/>
          <p:cNvSpPr/>
          <p:nvPr/>
        </p:nvSpPr>
        <p:spPr>
          <a:xfrm>
            <a:off x="4902200" y="1735455"/>
            <a:ext cx="2293620" cy="34607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3"/>
          <p:cNvSpPr txBox="1"/>
          <p:nvPr/>
        </p:nvSpPr>
        <p:spPr>
          <a:xfrm>
            <a:off x="5247640" y="2302510"/>
            <a:ext cx="2237105" cy="16637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600" noProof="0" dirty="0" smtClean="0">
                <a:ln>
                  <a:noFill/>
                </a:ln>
                <a:solidFill>
                  <a:schemeClr val="tx1"/>
                </a:solidFill>
                <a:effectLst/>
                <a:uLnTx/>
                <a:uFillTx/>
                <a:sym typeface="+mn-ea"/>
              </a:rPr>
              <a:t>每个子类有多个父类。</a:t>
            </a:r>
            <a:endParaRPr lang="en-US" altLang="zh-CN" sz="1600" dirty="0">
              <a:solidFill>
                <a:schemeClr val="tx1">
                  <a:lumMod val="75000"/>
                  <a:lumOff val="25000"/>
                </a:schemeClr>
              </a:solidFill>
            </a:endParaRPr>
          </a:p>
        </p:txBody>
      </p:sp>
      <p:sp>
        <p:nvSpPr>
          <p:cNvPr id="16" name="TextBox 14"/>
          <p:cNvSpPr txBox="1"/>
          <p:nvPr/>
        </p:nvSpPr>
        <p:spPr>
          <a:xfrm>
            <a:off x="5688330" y="1785620"/>
            <a:ext cx="1508125" cy="245745"/>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noProof="0" dirty="0" smtClean="0">
                <a:ln>
                  <a:noFill/>
                </a:ln>
                <a:solidFill>
                  <a:schemeClr val="bg1"/>
                </a:solidFill>
                <a:effectLst/>
                <a:uLnTx/>
                <a:uFillTx/>
                <a:sym typeface="+mn-ea"/>
              </a:rPr>
              <a:t>多重继承</a:t>
            </a:r>
          </a:p>
        </p:txBody>
      </p:sp>
      <p:sp>
        <p:nvSpPr>
          <p:cNvPr id="19" name="左大括号 18"/>
          <p:cNvSpPr/>
          <p:nvPr/>
        </p:nvSpPr>
        <p:spPr>
          <a:xfrm rot="5400000">
            <a:off x="4122420" y="476250"/>
            <a:ext cx="355600" cy="1727835"/>
          </a:xfrm>
          <a:prstGeom prst="leftBrace">
            <a:avLst/>
          </a:prstGeom>
          <a:noFill/>
          <a:ln w="41275" cap="sq" cmpd="thinThick">
            <a:solidFill>
              <a:schemeClr val="accent1"/>
            </a:solidFill>
            <a:round/>
            <a:headEnd type="none"/>
          </a:ln>
          <a:effectLst>
            <a:innerShdw blurRad="63500" dist="50800" dir="18900000">
              <a:prstClr val="black">
                <a:alpha val="50000"/>
              </a:prstClr>
            </a:innerShdw>
          </a:effectLst>
          <a:extLst>
            <a:ext uri="{909E8E84-426E-40DD-AFC4-6F175D3DCCD1}">
              <a14:hiddenFill xmlns:a14="http://schemas.microsoft.com/office/drawing/2010/main">
                <a:solidFill>
                  <a:schemeClr val="accent3">
                    <a:lumMod val="40000"/>
                    <a:lumOff val="60000"/>
                  </a:schemeClr>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59395" name="Picture 2" descr="C:\DOCUME~1\ADMINI~1\LOCALS~1\Temp\ksohtml\wps_clip_image-4603.png"/>
          <p:cNvPicPr>
            <a:picLocks noChangeAspect="1"/>
          </p:cNvPicPr>
          <p:nvPr/>
        </p:nvPicPr>
        <p:blipFill>
          <a:blip r:embed="rId3" cstate="print"/>
          <a:stretch>
            <a:fillRect/>
          </a:stretch>
        </p:blipFill>
        <p:spPr>
          <a:xfrm>
            <a:off x="2002155" y="2497455"/>
            <a:ext cx="984250" cy="2096770"/>
          </a:xfrm>
          <a:prstGeom prst="rect">
            <a:avLst/>
          </a:prstGeom>
          <a:noFill/>
          <a:ln w="9525">
            <a:noFill/>
          </a:ln>
        </p:spPr>
      </p:pic>
      <p:pic>
        <p:nvPicPr>
          <p:cNvPr id="59396" name="Picture 4" descr="C:\DOCUME~1\ADMINI~1\LOCALS~1\Temp\ksohtml\wps_clip_image-4642.png"/>
          <p:cNvPicPr>
            <a:picLocks noChangeAspect="1"/>
          </p:cNvPicPr>
          <p:nvPr/>
        </p:nvPicPr>
        <p:blipFill>
          <a:blip r:embed="rId4" cstate="print"/>
          <a:stretch>
            <a:fillRect/>
          </a:stretch>
        </p:blipFill>
        <p:spPr>
          <a:xfrm>
            <a:off x="5245735" y="2756535"/>
            <a:ext cx="2000885" cy="1577975"/>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par>
                          <p:cTn id="10" fill="hold">
                            <p:stCondLst>
                              <p:cond delay="0"/>
                            </p:stCondLst>
                            <p:childTnLst>
                              <p:par>
                                <p:cTn id="11" presetID="2" presetClass="entr" presetSubtype="4"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5939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par>
                          <p:cTn id="48" fill="hold">
                            <p:stCondLst>
                              <p:cond delay="0"/>
                            </p:stCondLst>
                            <p:childTnLst>
                              <p:par>
                                <p:cTn id="49" presetID="2" presetClass="entr" presetSubtype="4"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9396"/>
                                        </p:tgtEl>
                                        <p:attrNameLst>
                                          <p:attrName>style.visibility</p:attrName>
                                        </p:attrNameLst>
                                      </p:cBhvr>
                                      <p:to>
                                        <p:strVal val="visible"/>
                                      </p:to>
                                    </p:set>
                                    <p:anim calcmode="lin" valueType="num">
                                      <p:cBhvr additive="base">
                                        <p:cTn id="55" dur="500" fill="hold"/>
                                        <p:tgtEl>
                                          <p:spTgt spid="59396"/>
                                        </p:tgtEl>
                                        <p:attrNameLst>
                                          <p:attrName>ppt_x</p:attrName>
                                        </p:attrNameLst>
                                      </p:cBhvr>
                                      <p:tavLst>
                                        <p:tav tm="0">
                                          <p:val>
                                            <p:strVal val="#ppt_x"/>
                                          </p:val>
                                        </p:tav>
                                        <p:tav tm="100000">
                                          <p:val>
                                            <p:strVal val="#ppt_x"/>
                                          </p:val>
                                        </p:tav>
                                      </p:tavLst>
                                    </p:anim>
                                    <p:anim calcmode="lin" valueType="num">
                                      <p:cBhvr additive="base">
                                        <p:cTn id="56" dur="500" fill="hold"/>
                                        <p:tgtEl>
                                          <p:spTgt spid="59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animBg="1"/>
      <p:bldP spid="8" grpId="0"/>
      <p:bldP spid="9" grpId="0"/>
      <p:bldP spid="12" grpId="0" animBg="1"/>
      <p:bldP spid="13" grpId="0" animBg="1"/>
      <p:bldP spid="14" grpId="0" animBg="1"/>
      <p:bldP spid="15" grpId="0"/>
      <p:bldP spid="16" grpId="0"/>
      <p:bldP spid="1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591820" y="1231265"/>
            <a:ext cx="8289925" cy="3000375"/>
          </a:xfrm>
          <a:prstGeom prst="rect">
            <a:avLst/>
          </a:prstGeom>
          <a:solidFill>
            <a:schemeClr val="tx2">
              <a:lumMod val="20000"/>
              <a:lumOff val="80000"/>
              <a:alpha val="58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继承性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4" name="Shape 3883"/>
          <p:cNvSpPr/>
          <p:nvPr/>
        </p:nvSpPr>
        <p:spPr>
          <a:xfrm>
            <a:off x="1746971" y="131383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7" name="Shape 3886"/>
          <p:cNvSpPr/>
          <p:nvPr/>
        </p:nvSpPr>
        <p:spPr>
          <a:xfrm>
            <a:off x="1746971" y="2544675"/>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9" name="Shape 3889"/>
          <p:cNvSpPr/>
          <p:nvPr/>
        </p:nvSpPr>
        <p:spPr>
          <a:xfrm>
            <a:off x="1746971" y="3743074"/>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1" name="Text Placeholder 5"/>
          <p:cNvSpPr txBox="1"/>
          <p:nvPr/>
        </p:nvSpPr>
        <p:spPr>
          <a:xfrm>
            <a:off x="1927225" y="1386840"/>
            <a:ext cx="4785995" cy="30670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a:t>
            </a: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继承能够清晰地体现相似类之间的层次结构关系。</a:t>
            </a:r>
          </a:p>
        </p:txBody>
      </p:sp>
      <p:sp>
        <p:nvSpPr>
          <p:cNvPr id="12" name="Text Placeholder 5"/>
          <p:cNvSpPr txBox="1"/>
          <p:nvPr/>
        </p:nvSpPr>
        <p:spPr>
          <a:xfrm>
            <a:off x="1927225" y="3816350"/>
            <a:ext cx="6436360" cy="30670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5.</a:t>
            </a: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继承是一种在普通类的基础上构造、建立和扩展新类的最有效手段。</a:t>
            </a:r>
          </a:p>
        </p:txBody>
      </p:sp>
      <p:sp>
        <p:nvSpPr>
          <p:cNvPr id="13" name="Text Placeholder 5"/>
          <p:cNvSpPr txBox="1"/>
          <p:nvPr/>
        </p:nvSpPr>
        <p:spPr>
          <a:xfrm>
            <a:off x="1985010" y="2617470"/>
            <a:ext cx="6898640" cy="30670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3.</a:t>
            </a:r>
            <a:r>
              <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mn-ea"/>
              </a:rPr>
              <a:t>继承能通过增强一致性来减少模块间的接口和界面，提高程序的易维护性。</a:t>
            </a:r>
          </a:p>
        </p:txBody>
      </p:sp>
      <p:sp>
        <p:nvSpPr>
          <p:cNvPr id="14" name="Shape 3883"/>
          <p:cNvSpPr/>
          <p:nvPr/>
        </p:nvSpPr>
        <p:spPr>
          <a:xfrm>
            <a:off x="1746971" y="192915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15" name="Shape 3883"/>
          <p:cNvSpPr/>
          <p:nvPr/>
        </p:nvSpPr>
        <p:spPr>
          <a:xfrm>
            <a:off x="1746971" y="3180100"/>
            <a:ext cx="7003405" cy="451901"/>
          </a:xfrm>
          <a:prstGeom prst="roundRect">
            <a:avLst>
              <a:gd name="adj" fmla="val 50000"/>
            </a:avLst>
          </a:prstGeom>
          <a:solidFill>
            <a:srgbClr val="D9D9D9"/>
          </a:solidFill>
          <a:ln w="12700" cap="flat">
            <a:noFill/>
            <a:miter lim="400000"/>
          </a:ln>
          <a:effectLst/>
        </p:spPr>
        <p:txBody>
          <a:bodyPr wrap="square" lIns="14288" tIns="14288" rIns="14288" bIns="14288" numCol="1" anchor="ctr">
            <a:noAutofit/>
          </a:bodyPr>
          <a:lstStyle/>
          <a:p>
            <a:pPr lvl="0"/>
            <a:endParaRPr sz="1300"/>
          </a:p>
        </p:txBody>
      </p:sp>
      <p:sp>
        <p:nvSpPr>
          <p:cNvPr id="16" name="Text Placeholder 5"/>
          <p:cNvSpPr txBox="1"/>
          <p:nvPr/>
        </p:nvSpPr>
        <p:spPr>
          <a:xfrm>
            <a:off x="1652270" y="2002155"/>
            <a:ext cx="6545580" cy="30670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继承能够减少代码和数据的重复冗余度，提高程序的可重用性。</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7" name="Text Placeholder 5"/>
          <p:cNvSpPr txBox="1"/>
          <p:nvPr/>
        </p:nvSpPr>
        <p:spPr>
          <a:xfrm>
            <a:off x="1206500" y="3252470"/>
            <a:ext cx="4785995" cy="30670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4.</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继承是自动传播代码的有力工具。</a:t>
            </a:r>
            <a:endParaRPr lang="zh-CN" altLang="en-US" sz="160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18" name="椭圆 17"/>
          <p:cNvSpPr/>
          <p:nvPr/>
        </p:nvSpPr>
        <p:spPr>
          <a:xfrm>
            <a:off x="683895" y="2283460"/>
            <a:ext cx="968375" cy="8959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优点</a:t>
            </a:r>
          </a:p>
        </p:txBody>
      </p:sp>
      <p:sp>
        <p:nvSpPr>
          <p:cNvPr id="19" name="矩形 18"/>
          <p:cNvSpPr/>
          <p:nvPr/>
        </p:nvSpPr>
        <p:spPr>
          <a:xfrm>
            <a:off x="592455" y="4290695"/>
            <a:ext cx="8290560" cy="603885"/>
          </a:xfrm>
          <a:prstGeom prst="rect">
            <a:avLst/>
          </a:prstGeom>
          <a:solidFill>
            <a:schemeClr val="accent3">
              <a:lumMod val="40000"/>
              <a:lumOff val="60000"/>
              <a:alpha val="56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0" name="Text Placeholder 5"/>
          <p:cNvSpPr txBox="1"/>
          <p:nvPr/>
        </p:nvSpPr>
        <p:spPr>
          <a:xfrm>
            <a:off x="590550" y="4363097"/>
            <a:ext cx="8291195" cy="420326"/>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600" noProof="0" dirty="0" smtClean="0">
                <a:ln>
                  <a:noFill/>
                </a:ln>
                <a:effectLst/>
                <a:uLnTx/>
                <a:uFillTx/>
                <a:latin typeface="微软雅黑" panose="020B0503020204020204" pitchFamily="34" charset="-122"/>
                <a:ea typeface="微软雅黑" panose="020B0503020204020204" pitchFamily="34" charset="-122"/>
                <a:cs typeface="+mn-cs"/>
                <a:sym typeface="+mn-ea"/>
              </a:rPr>
              <a:t>     </a:t>
            </a:r>
            <a:r>
              <a:rPr lang="zh-CN" altLang="en-US" sz="1600" noProof="0" dirty="0" smtClean="0">
                <a:ln>
                  <a:noFill/>
                </a:ln>
                <a:effectLst/>
                <a:uLnTx/>
                <a:uFillTx/>
                <a:latin typeface="华文楷体" panose="02010600040101010101" pitchFamily="2" charset="-122"/>
                <a:ea typeface="华文楷体" panose="02010600040101010101" pitchFamily="2" charset="-122"/>
                <a:cs typeface="+mn-cs"/>
                <a:sym typeface="+mn-ea"/>
              </a:rPr>
              <a:t>继承为软件设计提供了一种功能强大的扩展机制，允许程序员基于已经设计好的基类创建派生类，并为派生类添加基类所不具有的属性和行为，极大地提高了软件的可重用性效率。</a:t>
            </a:r>
            <a:endParaRPr lang="zh-CN" altLang="en-US" sz="1600" noProof="0" dirty="0" smtClean="0">
              <a:ln>
                <a:noFill/>
              </a:ln>
              <a:solidFill>
                <a:schemeClr val="bg1"/>
              </a:solidFill>
              <a:effectLst/>
              <a:uLnTx/>
              <a:uFillTx/>
              <a:latin typeface="华文楷体" panose="02010600040101010101" pitchFamily="2" charset="-122"/>
              <a:ea typeface="华文楷体" panose="02010600040101010101" pitchFamily="2" charset="-122"/>
              <a:cs typeface="+mn-cs"/>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500"/>
                                        <p:tgtEl>
                                          <p:spTgt spid="11">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outVertical)">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fade">
                                      <p:cBhvr>
                                        <p:cTn id="19" dur="500"/>
                                        <p:tgtEl>
                                          <p:spTgt spid="16">
                                            <p:txEl>
                                              <p:pRg st="0" end="0"/>
                                            </p:txEl>
                                          </p:spTgt>
                                        </p:tgtEl>
                                      </p:cBhvr>
                                    </p:animEffect>
                                  </p:childTnLst>
                                </p:cTn>
                              </p:par>
                            </p:childTnLst>
                          </p:cTn>
                        </p:par>
                        <p:par>
                          <p:cTn id="20" fill="hold">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outVertical)">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000"/>
                            </p:stCondLst>
                            <p:childTnLst>
                              <p:par>
                                <p:cTn id="29" presetID="16" presetClass="entr" presetSubtype="37"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outVertical)">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500"/>
                                        <p:tgtEl>
                                          <p:spTgt spid="17">
                                            <p:txEl>
                                              <p:pRg st="0" end="0"/>
                                            </p:txEl>
                                          </p:spTgt>
                                        </p:tgtEl>
                                      </p:cBhvr>
                                    </p:animEffect>
                                  </p:childTnLst>
                                </p:cTn>
                              </p:par>
                            </p:childTnLst>
                          </p:cTn>
                        </p:par>
                        <p:par>
                          <p:cTn id="36" fill="hold">
                            <p:stCondLst>
                              <p:cond delay="4000"/>
                            </p:stCondLst>
                            <p:childTnLst>
                              <p:par>
                                <p:cTn id="37" presetID="16" presetClass="entr" presetSubtype="37"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outVertical)">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9" grpId="0" bldLvl="0" animBg="1"/>
      <p:bldP spid="11" grpId="0" build="p"/>
      <p:bldP spid="12" grpId="0"/>
      <p:bldP spid="13" grpId="0"/>
      <p:bldP spid="14" grpId="0" bldLvl="0" animBg="1"/>
      <p:bldP spid="15" grpId="0" bldLvl="0" animBg="1"/>
      <p:bldP spid="16" grpId="0" build="p"/>
      <p:bldP spid="17" grpId="0" build="p"/>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84835"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多态性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90625" y="1744345"/>
            <a:ext cx="5356225" cy="368300"/>
          </a:xfrm>
          <a:prstGeom prst="rect">
            <a:avLst/>
          </a:prstGeom>
          <a:noFill/>
        </p:spPr>
        <p:txBody>
          <a:bodyPr wrap="square" rtlCol="0" anchor="t">
            <a:spAutoFit/>
          </a:bodyPr>
          <a:lstStyle/>
          <a:p>
            <a:pPr eaLnBrk="1" hangingPunct="1">
              <a:buFont typeface="Wingdings" panose="05000000000000000000" pitchFamily="2" charset="2"/>
              <a:buChar char="u"/>
            </a:pPr>
            <a:r>
              <a:rPr lang="zh-CN" altLang="en-US" dirty="0">
                <a:solidFill>
                  <a:srgbClr val="005DA2"/>
                </a:solidFill>
                <a:latin typeface="华文楷体" panose="02010600040101010101" pitchFamily="2" charset="-122"/>
                <a:ea typeface="华文楷体" panose="02010600040101010101" pitchFamily="2" charset="-122"/>
                <a:sym typeface="+mn-ea"/>
              </a:rPr>
              <a:t>多态是面向对象程序设计的另一个重要的特征。</a:t>
            </a:r>
            <a:endParaRPr lang="zh-CN" altLang="en-US" noProof="0" dirty="0" smtClean="0">
              <a:ln>
                <a:noFill/>
              </a:ln>
              <a:solidFill>
                <a:srgbClr val="005DA2"/>
              </a:solidFill>
              <a:effectLst/>
              <a:uLnTx/>
              <a:uFillTx/>
              <a:latin typeface="华文楷体" panose="02010600040101010101" pitchFamily="2" charset="-122"/>
              <a:ea typeface="华文楷体" panose="02010600040101010101" pitchFamily="2" charset="-122"/>
              <a:sym typeface="+mn-ea"/>
            </a:endParaRPr>
          </a:p>
        </p:txBody>
      </p:sp>
      <p:sp>
        <p:nvSpPr>
          <p:cNvPr id="4" name="文本框 3"/>
          <p:cNvSpPr txBox="1"/>
          <p:nvPr/>
        </p:nvSpPr>
        <p:spPr>
          <a:xfrm>
            <a:off x="1190625" y="2162175"/>
            <a:ext cx="7136765" cy="645160"/>
          </a:xfrm>
          <a:prstGeom prst="rect">
            <a:avLst/>
          </a:prstGeom>
          <a:noFill/>
        </p:spPr>
        <p:txBody>
          <a:bodyPr wrap="square" rtlCol="0" anchor="t">
            <a:spAutoFit/>
          </a:bodyPr>
          <a:lstStyle/>
          <a:p>
            <a:pPr marL="285750" marR="0" lvl="0" indent="-285750" algn="l" defTabSz="914400" rtl="0" eaLnBrk="1" fontAlgn="auto" latinLnBrk="0" hangingPunct="1">
              <a:lnSpc>
                <a:spcPct val="100000"/>
              </a:lnSpc>
              <a:spcBef>
                <a:spcPct val="20000"/>
              </a:spcBef>
              <a:spcAft>
                <a:spcPts val="0"/>
              </a:spcAft>
              <a:buClr>
                <a:srgbClr val="3992DB"/>
              </a:buClr>
              <a:buSzPct val="95000"/>
              <a:buFont typeface="Wingdings" panose="05000000000000000000" charset="0"/>
              <a:buChar char=""/>
              <a:defRPr/>
            </a:pPr>
            <a:r>
              <a:rPr lang="zh-CN" altLang="en-US" dirty="0">
                <a:solidFill>
                  <a:srgbClr val="005DA2"/>
                </a:solidFill>
                <a:latin typeface="华文楷体" panose="02010600040101010101" pitchFamily="2" charset="-122"/>
                <a:ea typeface="华文楷体" panose="02010600040101010101" pitchFamily="2" charset="-122"/>
                <a:sym typeface="+mn-ea"/>
              </a:rPr>
              <a:t>多态性</a:t>
            </a:r>
            <a:r>
              <a:rPr lang="zh-CN" altLang="en-US" dirty="0">
                <a:latin typeface="华文楷体" panose="02010600040101010101" pitchFamily="2" charset="-122"/>
                <a:ea typeface="华文楷体" panose="02010600040101010101" pitchFamily="2" charset="-122"/>
                <a:sym typeface="+mn-ea"/>
              </a:rPr>
              <a:t>：对象根据所接收的消息做出动作而呈现一定形态，从字面上解释，所谓多态性是指“</a:t>
            </a:r>
            <a:r>
              <a:rPr lang="zh-CN" altLang="en-US" dirty="0">
                <a:solidFill>
                  <a:srgbClr val="FF0000"/>
                </a:solidFill>
                <a:latin typeface="华文楷体" panose="02010600040101010101" pitchFamily="2" charset="-122"/>
                <a:ea typeface="华文楷体" panose="02010600040101010101" pitchFamily="2" charset="-122"/>
                <a:sym typeface="+mn-ea"/>
              </a:rPr>
              <a:t>有许多种形态</a:t>
            </a:r>
            <a:r>
              <a:rPr lang="zh-CN" altLang="en-US" dirty="0">
                <a:latin typeface="华文楷体" panose="02010600040101010101" pitchFamily="2" charset="-122"/>
                <a:ea typeface="华文楷体" panose="02010600040101010101" pitchFamily="2" charset="-122"/>
                <a:sym typeface="+mn-ea"/>
              </a:rPr>
              <a:t>” 。</a:t>
            </a:r>
            <a:endParaRPr lang="zh-CN" altLang="en-US" dirty="0" smtClean="0">
              <a:solidFill>
                <a:srgbClr val="005DA2"/>
              </a:solidFill>
              <a:latin typeface="华文楷体" panose="02010600040101010101" pitchFamily="2" charset="-122"/>
              <a:ea typeface="华文楷体" panose="02010600040101010101" pitchFamily="2" charset="-122"/>
              <a:sym typeface="+mn-ea"/>
            </a:endParaRPr>
          </a:p>
        </p:txBody>
      </p:sp>
      <p:sp>
        <p:nvSpPr>
          <p:cNvPr id="6" name="矩形 5"/>
          <p:cNvSpPr/>
          <p:nvPr/>
        </p:nvSpPr>
        <p:spPr>
          <a:xfrm>
            <a:off x="1260000" y="3428185"/>
            <a:ext cx="7067389" cy="583565"/>
          </a:xfrm>
          <a:prstGeom prst="rect">
            <a:avLst/>
          </a:prstGeom>
          <a:solidFill>
            <a:schemeClr val="tx2">
              <a:lumMod val="20000"/>
              <a:lumOff val="80000"/>
              <a:alpha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 name="文本框 6"/>
          <p:cNvSpPr txBox="1"/>
          <p:nvPr/>
        </p:nvSpPr>
        <p:spPr>
          <a:xfrm>
            <a:off x="1404001" y="3428185"/>
            <a:ext cx="6923388" cy="583565"/>
          </a:xfrm>
          <a:prstGeom prst="rect">
            <a:avLst/>
          </a:prstGeom>
          <a:noFill/>
        </p:spPr>
        <p:txBody>
          <a:bodyPr wrap="square" rtlCol="0">
            <a:spAutoFit/>
          </a:bodyPr>
          <a:lstStyle/>
          <a:p>
            <a:pPr indent="0" eaLnBrk="1" hangingPunct="1">
              <a:buFont typeface="Wingdings" panose="05000000000000000000" pitchFamily="2" charset="2"/>
              <a:buNone/>
            </a:pPr>
            <a:r>
              <a:rPr lang="en-US" altLang="zh-CN" sz="1600" dirty="0">
                <a:latin typeface="微软雅黑" panose="020B0503020204020204" pitchFamily="34" charset="-122"/>
                <a:ea typeface="微软雅黑" panose="020B0503020204020204" pitchFamily="34" charset="-122"/>
                <a:sym typeface="+mn-ea"/>
              </a:rPr>
              <a:t>    </a:t>
            </a:r>
            <a:r>
              <a:rPr lang="zh-CN" altLang="en-US" sz="1600" dirty="0">
                <a:latin typeface="华文楷体" panose="02010600040101010101" pitchFamily="2" charset="-122"/>
                <a:ea typeface="华文楷体" panose="02010600040101010101" pitchFamily="2" charset="-122"/>
                <a:sym typeface="+mn-ea"/>
              </a:rPr>
              <a:t>在</a:t>
            </a:r>
            <a:r>
              <a:rPr lang="en-US" altLang="zh-CN" sz="1600" dirty="0">
                <a:latin typeface="华文楷体" panose="02010600040101010101" pitchFamily="2" charset="-122"/>
                <a:ea typeface="华文楷体" panose="02010600040101010101" pitchFamily="2" charset="-122"/>
                <a:sym typeface="+mn-ea"/>
              </a:rPr>
              <a:t>OO</a:t>
            </a:r>
            <a:r>
              <a:rPr lang="zh-CN" altLang="en-US" sz="1600" dirty="0">
                <a:latin typeface="华文楷体" panose="02010600040101010101" pitchFamily="2" charset="-122"/>
                <a:ea typeface="华文楷体" panose="02010600040101010101" pitchFamily="2" charset="-122"/>
                <a:sym typeface="+mn-ea"/>
              </a:rPr>
              <a:t>中是指，语言具有根据对象的</a:t>
            </a:r>
            <a:r>
              <a:rPr lang="zh-CN" altLang="en-US" sz="1600" dirty="0">
                <a:solidFill>
                  <a:srgbClr val="0070C0"/>
                </a:solidFill>
                <a:latin typeface="华文楷体" panose="02010600040101010101" pitchFamily="2" charset="-122"/>
                <a:ea typeface="华文楷体" panose="02010600040101010101" pitchFamily="2" charset="-122"/>
                <a:sym typeface="+mn-ea"/>
              </a:rPr>
              <a:t>类型</a:t>
            </a:r>
            <a:r>
              <a:rPr lang="zh-CN" altLang="en-US" sz="1600" dirty="0">
                <a:latin typeface="华文楷体" panose="02010600040101010101" pitchFamily="2" charset="-122"/>
                <a:ea typeface="华文楷体" panose="02010600040101010101" pitchFamily="2" charset="-122"/>
                <a:sym typeface="+mn-ea"/>
              </a:rPr>
              <a:t>以不同方式处理，即指同样的消息被</a:t>
            </a:r>
            <a:r>
              <a:rPr lang="zh-CN" altLang="en-US" sz="1600" dirty="0">
                <a:solidFill>
                  <a:srgbClr val="0070C0"/>
                </a:solidFill>
                <a:latin typeface="华文楷体" panose="02010600040101010101" pitchFamily="2" charset="-122"/>
                <a:ea typeface="华文楷体" panose="02010600040101010101" pitchFamily="2" charset="-122"/>
                <a:sym typeface="+mn-ea"/>
              </a:rPr>
              <a:t>不同类型</a:t>
            </a:r>
            <a:r>
              <a:rPr lang="zh-CN" altLang="en-US" sz="1600" dirty="0">
                <a:latin typeface="华文楷体" panose="02010600040101010101" pitchFamily="2" charset="-122"/>
                <a:ea typeface="华文楷体" panose="02010600040101010101" pitchFamily="2" charset="-122"/>
                <a:sym typeface="+mn-ea"/>
              </a:rPr>
              <a:t>的对象接收时导致完全不同的行为。</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1190625" y="2818130"/>
            <a:ext cx="3862070" cy="368300"/>
          </a:xfrm>
          <a:prstGeom prst="rect">
            <a:avLst/>
          </a:prstGeom>
          <a:noFill/>
        </p:spPr>
        <p:txBody>
          <a:bodyPr wrap="square" rtlCol="0" anchor="t">
            <a:spAutoFit/>
          </a:bodyPr>
          <a:lstStyle/>
          <a:p>
            <a:pPr marL="285750" indent="-285750">
              <a:buFont typeface="Wingdings" panose="05000000000000000000" charset="0"/>
              <a:buChar char=""/>
            </a:pPr>
            <a:r>
              <a:rPr lang="zh-CN" altLang="en-US" dirty="0">
                <a:latin typeface="微软雅黑" panose="020B0503020204020204" pitchFamily="34" charset="-122"/>
                <a:ea typeface="微软雅黑" panose="020B0503020204020204" pitchFamily="34" charset="-122"/>
                <a:sym typeface="+mn-ea"/>
              </a:rPr>
              <a:t>即</a:t>
            </a:r>
            <a:r>
              <a:rPr lang="zh-CN" altLang="en-US" dirty="0">
                <a:solidFill>
                  <a:srgbClr val="FF0000"/>
                </a:solidFill>
                <a:latin typeface="微软雅黑" panose="020B0503020204020204" pitchFamily="34" charset="-122"/>
                <a:ea typeface="微软雅黑" panose="020B0503020204020204" pitchFamily="34" charset="-122"/>
                <a:sym typeface="+mn-ea"/>
              </a:rPr>
              <a:t>“一个接口，多种形态”</a:t>
            </a:r>
            <a:endParaRPr lang="zh-CN" altLang="en-US" noProof="0" dirty="0" smtClean="0">
              <a:ln>
                <a:noFill/>
              </a:ln>
              <a:solidFill>
                <a:srgbClr val="005DA2"/>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p:tgtEl>
                                          <p:spTgt spid="6"/>
                                        </p:tgtEl>
                                        <p:attrNameLst>
                                          <p:attrName>ppt_y</p:attrName>
                                        </p:attrNameLst>
                                      </p:cBhvr>
                                      <p:tavLst>
                                        <p:tav tm="0">
                                          <p:val>
                                            <p:strVal val="#ppt_y+#ppt_h*1.125000"/>
                                          </p:val>
                                        </p:tav>
                                        <p:tav tm="100000">
                                          <p:val>
                                            <p:strVal val="#ppt_y"/>
                                          </p:val>
                                        </p:tav>
                                      </p:tavLst>
                                    </p:anim>
                                    <p:animEffect transition="in" filter="wipe(up)">
                                      <p:cBhvr>
                                        <p:cTn id="22" dur="500"/>
                                        <p:tgtEl>
                                          <p:spTgt spid="6"/>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91820" y="791845"/>
            <a:ext cx="6121400" cy="521970"/>
          </a:xfrm>
          <a:prstGeom prst="rect">
            <a:avLst/>
          </a:prstGeom>
        </p:spPr>
        <p:txBody>
          <a:bodyPr wrap="square">
            <a:spAutoFit/>
          </a:bodyPr>
          <a:lstStyle/>
          <a:p>
            <a:pPr marL="457200" indent="-457200" eaLnBrk="1" hangingPunct="1"/>
            <a:r>
              <a:rPr lang="zh-CN" sz="2800" b="1" dirty="0">
                <a:latin typeface="微软雅黑" panose="020B0503020204020204" pitchFamily="34" charset="-122"/>
                <a:ea typeface="微软雅黑" panose="020B0503020204020204" pitchFamily="34" charset="-122"/>
                <a:sym typeface="+mn-ea"/>
              </a:rPr>
              <a:t>多态性</a:t>
            </a:r>
            <a:endParaRPr lang="zh-CN" sz="2800" b="1" dirty="0">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68634" y="1344458"/>
            <a:ext cx="5250811" cy="1526187"/>
          </a:xfrm>
          <a:prstGeom prst="rect">
            <a:avLst/>
          </a:prstGeom>
          <a:noFill/>
        </p:spPr>
        <p:txBody>
          <a:bodyPr wrap="square" rtlCol="0" anchor="t">
            <a:spAutoFit/>
          </a:bodyPr>
          <a:lstStyle/>
          <a:p>
            <a:pPr marR="0" lvl="0" indent="0" algn="l" defTabSz="914400" rtl="0" eaLnBrk="1" fontAlgn="auto" latinLnBrk="0" hangingPunct="1">
              <a:lnSpc>
                <a:spcPct val="15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多态性与继承密切相关，利用类继承的层次关系，把具有通用功能的协议存放在类层次中尽可能高的地方，而将实现这一功能的不同方法置于较低层次，这样，在这些低层次上生成的对象就能给通用消息以不同的响应。</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9" name="文本框 8"/>
          <p:cNvSpPr txBox="1"/>
          <p:nvPr/>
        </p:nvSpPr>
        <p:spPr>
          <a:xfrm>
            <a:off x="320079" y="3219750"/>
            <a:ext cx="5399366" cy="1569660"/>
          </a:xfrm>
          <a:prstGeom prst="rect">
            <a:avLst/>
          </a:prstGeom>
          <a:noFill/>
        </p:spPr>
        <p:txBody>
          <a:bodyPr wrap="square" rtlCol="0" anchor="t">
            <a:spAutoFit/>
          </a:bodyPr>
          <a:lstStyle/>
          <a:p>
            <a:pPr eaLnBrk="1" hangingPunct="1">
              <a:lnSpc>
                <a:spcPct val="150000"/>
              </a:lnSpc>
            </a:pPr>
            <a:r>
              <a:rPr lang="zh-CN" altLang="en-US" sz="1600" dirty="0">
                <a:latin typeface="华文楷体" panose="02010600040101010101" pitchFamily="2" charset="-122"/>
                <a:ea typeface="华文楷体" panose="02010600040101010101" pitchFamily="2" charset="-122"/>
                <a:sym typeface="+mn-ea"/>
              </a:rPr>
              <a:t>在</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语言中，通过</a:t>
            </a:r>
            <a:r>
              <a:rPr lang="zh-CN" altLang="en-US" sz="1600" dirty="0">
                <a:solidFill>
                  <a:srgbClr val="00B0F0"/>
                </a:solidFill>
                <a:latin typeface="华文楷体" panose="02010600040101010101" pitchFamily="2" charset="-122"/>
                <a:ea typeface="华文楷体" panose="02010600040101010101" pitchFamily="2" charset="-122"/>
                <a:sym typeface="+mn-ea"/>
              </a:rPr>
              <a:t>重载和虚函数</a:t>
            </a:r>
            <a:r>
              <a:rPr lang="zh-CN" altLang="en-US" sz="1600" dirty="0">
                <a:latin typeface="华文楷体" panose="02010600040101010101" pitchFamily="2" charset="-122"/>
                <a:ea typeface="华文楷体" panose="02010600040101010101" pitchFamily="2" charset="-122"/>
                <a:sym typeface="+mn-ea"/>
              </a:rPr>
              <a:t>两个方面来实现多态性。</a:t>
            </a:r>
            <a:endParaRPr lang="en-US" altLang="zh-CN" sz="1600" dirty="0">
              <a:latin typeface="华文楷体" panose="02010600040101010101" pitchFamily="2" charset="-122"/>
              <a:ea typeface="华文楷体" panose="02010600040101010101" pitchFamily="2" charset="-122"/>
            </a:endParaRPr>
          </a:p>
          <a:p>
            <a:pPr eaLnBrk="1" hangingPunct="1">
              <a:lnSpc>
                <a:spcPct val="150000"/>
              </a:lnSpc>
            </a:pPr>
            <a:r>
              <a:rPr lang="zh-CN" altLang="en-US" sz="1600" dirty="0">
                <a:solidFill>
                  <a:srgbClr val="FF0000"/>
                </a:solidFill>
                <a:latin typeface="华文楷体" panose="02010600040101010101" pitchFamily="2" charset="-122"/>
                <a:ea typeface="华文楷体" panose="02010600040101010101" pitchFamily="2" charset="-122"/>
                <a:sym typeface="+mn-ea"/>
              </a:rPr>
              <a:t>      重载</a:t>
            </a:r>
            <a:r>
              <a:rPr lang="zh-CN" altLang="en-US" sz="1600" dirty="0">
                <a:latin typeface="华文楷体" panose="02010600040101010101" pitchFamily="2" charset="-122"/>
                <a:ea typeface="华文楷体" panose="02010600040101010101" pitchFamily="2" charset="-122"/>
                <a:sym typeface="+mn-ea"/>
              </a:rPr>
              <a:t>称为编译时的多态性，</a:t>
            </a:r>
            <a:endParaRPr lang="en-US" altLang="zh-CN" sz="1600" dirty="0">
              <a:latin typeface="华文楷体" panose="02010600040101010101" pitchFamily="2" charset="-122"/>
              <a:ea typeface="华文楷体" panose="02010600040101010101" pitchFamily="2" charset="-122"/>
            </a:endParaRPr>
          </a:p>
          <a:p>
            <a:pPr eaLnBrk="1" hangingPunct="1">
              <a:lnSpc>
                <a:spcPct val="150000"/>
              </a:lnSpc>
            </a:pPr>
            <a:r>
              <a:rPr lang="zh-CN" altLang="en-US" sz="1600" dirty="0">
                <a:solidFill>
                  <a:srgbClr val="FF0000"/>
                </a:solidFill>
                <a:latin typeface="华文楷体" panose="02010600040101010101" pitchFamily="2" charset="-122"/>
                <a:ea typeface="华文楷体" panose="02010600040101010101" pitchFamily="2" charset="-122"/>
                <a:sym typeface="+mn-ea"/>
              </a:rPr>
              <a:t>      虚函数</a:t>
            </a:r>
            <a:r>
              <a:rPr lang="zh-CN" altLang="en-US" sz="1600" dirty="0">
                <a:latin typeface="华文楷体" panose="02010600040101010101" pitchFamily="2" charset="-122"/>
                <a:ea typeface="华文楷体" panose="02010600040101010101" pitchFamily="2" charset="-122"/>
                <a:sym typeface="+mn-ea"/>
              </a:rPr>
              <a:t>称为运行时的多态性。</a:t>
            </a:r>
            <a:endParaRPr lang="en-US" altLang="zh-CN" sz="1600" dirty="0">
              <a:latin typeface="华文楷体" panose="02010600040101010101" pitchFamily="2" charset="-122"/>
              <a:ea typeface="华文楷体" panose="02010600040101010101" pitchFamily="2" charset="-122"/>
            </a:endParaRPr>
          </a:p>
          <a:p>
            <a:pPr eaLnBrk="1" hangingPunct="1">
              <a:lnSpc>
                <a:spcPct val="150000"/>
              </a:lnSpc>
              <a:buNone/>
            </a:pPr>
            <a:r>
              <a:rPr lang="zh-CN" altLang="en-US" sz="1600" dirty="0">
                <a:latin typeface="华文楷体" panose="02010600040101010101" pitchFamily="2" charset="-122"/>
                <a:ea typeface="华文楷体" panose="02010600040101010101" pitchFamily="2" charset="-122"/>
                <a:sym typeface="+mn-ea"/>
              </a:rPr>
              <a:t>具体内容将在后续的章节进行详解。</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stretch>
            <a:fillRect/>
          </a:stretch>
        </p:blipFill>
        <p:spPr>
          <a:xfrm>
            <a:off x="5757600" y="1218237"/>
            <a:ext cx="3352800" cy="2857500"/>
          </a:xfrm>
          <a:prstGeom prst="rect">
            <a:avLst/>
          </a:prstGeom>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58152" y="187303"/>
            <a:ext cx="7744173" cy="64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None/>
            </a:pPr>
            <a:r>
              <a:rPr lang="en-US" altLang="zh-CN" sz="2848" b="1" dirty="0">
                <a:latin typeface="Arial" panose="020B0604020202020204" pitchFamily="34" charset="0"/>
              </a:rPr>
              <a:t>C++</a:t>
            </a:r>
            <a:r>
              <a:rPr lang="zh-CN" altLang="en-US" sz="2848" b="1" dirty="0">
                <a:latin typeface="Arial" panose="020B0604020202020204" pitchFamily="34" charset="0"/>
              </a:rPr>
              <a:t>部分网络资源</a:t>
            </a:r>
          </a:p>
        </p:txBody>
      </p:sp>
      <p:sp>
        <p:nvSpPr>
          <p:cNvPr id="3" name="TextBox 1"/>
          <p:cNvSpPr txBox="1">
            <a:spLocks noChangeArrowheads="1"/>
          </p:cNvSpPr>
          <p:nvPr/>
        </p:nvSpPr>
        <p:spPr bwMode="auto">
          <a:xfrm>
            <a:off x="80921" y="1006299"/>
            <a:ext cx="8809311" cy="3738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Char char="•"/>
            </a:pPr>
            <a:r>
              <a:rPr lang="en-US" altLang="zh-CN" sz="2699" u="sng" dirty="0">
                <a:latin typeface="华文楷体" panose="02010600040101010101" pitchFamily="2" charset="-122"/>
                <a:ea typeface="华文楷体" panose="02010600040101010101" pitchFamily="2" charset="-122"/>
              </a:rPr>
              <a:t>https://www.tutorialspoint.com/cplusplus/index.htm</a:t>
            </a:r>
            <a:endParaRPr lang="zh-CN" altLang="zh-CN" sz="2699" u="sng"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699" u="sng" dirty="0">
                <a:latin typeface="华文楷体" panose="02010600040101010101" pitchFamily="2" charset="-122"/>
                <a:ea typeface="华文楷体" panose="02010600040101010101" pitchFamily="2" charset="-122"/>
              </a:rPr>
              <a:t>http://www.learncpp.com/</a:t>
            </a:r>
            <a:endParaRPr lang="zh-CN" altLang="zh-CN" sz="2699" u="sng"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699" u="sng" dirty="0">
                <a:latin typeface="华文楷体" panose="02010600040101010101" pitchFamily="2" charset="-122"/>
                <a:ea typeface="华文楷体" panose="02010600040101010101" pitchFamily="2" charset="-122"/>
              </a:rPr>
              <a:t>http://www.cplusplus.com/</a:t>
            </a:r>
            <a:endParaRPr lang="zh-CN" altLang="zh-CN" sz="2699" u="sng"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699" u="sng" dirty="0">
                <a:latin typeface="华文楷体" panose="02010600040101010101" pitchFamily="2" charset="-122"/>
                <a:ea typeface="华文楷体" panose="02010600040101010101" pitchFamily="2" charset="-122"/>
              </a:rPr>
              <a:t>https://www.cprogramming.com/tutorial/c++-tutorial.html/</a:t>
            </a:r>
            <a:endParaRPr lang="zh-CN" altLang="zh-CN" sz="2699"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699" u="sng" dirty="0">
                <a:latin typeface="华文楷体" panose="02010600040101010101" pitchFamily="2" charset="-122"/>
                <a:ea typeface="华文楷体" panose="02010600040101010101" pitchFamily="2" charset="-122"/>
              </a:rPr>
              <a:t>http://www-h.eng.cam.ac.uk/help/tpl/languages/C++.html</a:t>
            </a:r>
            <a:endParaRPr lang="zh-CN" altLang="zh-CN" sz="2699"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Char char="•"/>
            </a:pPr>
            <a:r>
              <a:rPr lang="en-US" altLang="zh-CN" sz="2699" u="sng" dirty="0">
                <a:latin typeface="华文楷体" panose="02010600040101010101" pitchFamily="2" charset="-122"/>
                <a:ea typeface="华文楷体" panose="02010600040101010101" pitchFamily="2" charset="-122"/>
              </a:rPr>
              <a:t>https://en.wikipedia.org/wiki/C%2B%2B</a:t>
            </a:r>
          </a:p>
          <a:p>
            <a:pPr eaLnBrk="1" hangingPunct="1">
              <a:buFont typeface="Arial" panose="020B0604020202020204" pitchFamily="34" charset="0"/>
              <a:buChar char="•"/>
            </a:pPr>
            <a:r>
              <a:rPr lang="en-US" altLang="zh-CN" sz="2699" dirty="0">
                <a:latin typeface="华文楷体" panose="02010600040101010101" pitchFamily="2" charset="-122"/>
                <a:ea typeface="华文楷体" panose="02010600040101010101" pitchFamily="2" charset="-122"/>
              </a:rPr>
              <a:t>https://isocpp.org</a:t>
            </a:r>
          </a:p>
          <a:p>
            <a:pPr eaLnBrk="1" hangingPunct="1">
              <a:buFont typeface="Arial" panose="020B0604020202020204" pitchFamily="34" charset="0"/>
              <a:buChar char="•"/>
            </a:pPr>
            <a:r>
              <a:rPr lang="en-US" altLang="zh-CN" sz="2699" dirty="0">
                <a:latin typeface="华文楷体" panose="02010600040101010101" pitchFamily="2" charset="-122"/>
                <a:ea typeface="华文楷体" panose="02010600040101010101" pitchFamily="2" charset="-122"/>
              </a:rPr>
              <a:t>https://en.cppreference.com/w/</a:t>
            </a:r>
          </a:p>
          <a:p>
            <a:pPr eaLnBrk="1" hangingPunct="1">
              <a:buFont typeface="Arial" panose="020B0604020202020204" pitchFamily="34" charset="0"/>
              <a:buChar char="•"/>
            </a:pPr>
            <a:endParaRPr lang="zh-CN" altLang="en-US" sz="2099" dirty="0">
              <a:solidFill>
                <a:srgbClr val="FF0000"/>
              </a:solidFill>
              <a:latin typeface="Segoe UI Black" panose="020B0A02040204020203" pitchFamily="34" charset="0"/>
            </a:endParaRPr>
          </a:p>
        </p:txBody>
      </p:sp>
    </p:spTree>
    <p:extLst>
      <p:ext uri="{BB962C8B-B14F-4D97-AF65-F5344CB8AC3E}">
        <p14:creationId xmlns:p14="http://schemas.microsoft.com/office/powerpoint/2010/main" val="327597678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7620" y="163468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05</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699794" y="2151302"/>
            <a:ext cx="6050238"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面向对象程序设计</a:t>
            </a:r>
            <a:r>
              <a:rPr lang="zh-CN" sz="3600" b="1" dirty="0" smtClean="0">
                <a:solidFill>
                  <a:schemeClr val="tx1">
                    <a:lumMod val="75000"/>
                    <a:lumOff val="25000"/>
                  </a:schemeClr>
                </a:solidFill>
                <a:latin typeface="微软雅黑" panose="020B0503020204020204" pitchFamily="34" charset="-122"/>
                <a:ea typeface="微软雅黑" panose="020B0503020204020204" pitchFamily="34" charset="-122"/>
              </a:rPr>
              <a:t>语言</a:t>
            </a:r>
            <a:endParaRPr 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Freeform 5"/>
          <p:cNvSpPr/>
          <p:nvPr/>
        </p:nvSpPr>
        <p:spPr bwMode="auto">
          <a:xfrm>
            <a:off x="737285" y="220155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4" name="TextBox 2"/>
          <p:cNvSpPr txBox="1"/>
          <p:nvPr/>
        </p:nvSpPr>
        <p:spPr>
          <a:xfrm>
            <a:off x="1022840" y="2520313"/>
            <a:ext cx="908686" cy="73850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600" b="1" dirty="0"/>
              <a:t>面向对象程序设计语言</a:t>
            </a:r>
          </a:p>
        </p:txBody>
      </p:sp>
      <p:sp>
        <p:nvSpPr>
          <p:cNvPr id="6" name="圆角矩形 5"/>
          <p:cNvSpPr/>
          <p:nvPr/>
        </p:nvSpPr>
        <p:spPr>
          <a:xfrm>
            <a:off x="3216910" y="1271905"/>
            <a:ext cx="4674235" cy="139890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Freeform 5"/>
          <p:cNvSpPr/>
          <p:nvPr/>
        </p:nvSpPr>
        <p:spPr bwMode="auto">
          <a:xfrm>
            <a:off x="2292193"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 name="TextBox 8"/>
          <p:cNvSpPr txBox="1"/>
          <p:nvPr/>
        </p:nvSpPr>
        <p:spPr>
          <a:xfrm>
            <a:off x="3429000" y="1529080"/>
            <a:ext cx="4249420" cy="106452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混合型的面向对象程序设计语言</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，典型的如</a:t>
            </a:r>
            <a:r>
              <a:rPr lang="en-US" altLang="zh-CN"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，这类语言是在传统的过程化语言中加入了各种面向对象语言的成分。</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13" name="圆角矩形 12"/>
          <p:cNvSpPr/>
          <p:nvPr/>
        </p:nvSpPr>
        <p:spPr>
          <a:xfrm>
            <a:off x="3216910" y="3258185"/>
            <a:ext cx="4674235" cy="148907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50000"/>
              </a:lnSpc>
            </a:pP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rPr>
              <a:t>纯粹的面向对象程序设计语言</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，在纯粹的面向对象程序设计语言中，几乎所有的语言成分都是类和对象，典型的如</a:t>
            </a:r>
            <a:r>
              <a:rPr lang="en-US" altLang="zh-CN"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rPr>
              <a:t>。</a:t>
            </a:r>
            <a:endParaRPr lang="en-US" altLang="zh-CN" sz="1600" dirty="0">
              <a:solidFill>
                <a:schemeClr val="tx1">
                  <a:lumMod val="75000"/>
                  <a:lumOff val="25000"/>
                </a:schemeClr>
              </a:solidFill>
              <a:latin typeface="华文楷体" panose="02010600040101010101" pitchFamily="2" charset="-122"/>
              <a:ea typeface="华文楷体" panose="02010600040101010101" pitchFamily="2" charset="-122"/>
            </a:endParaRPr>
          </a:p>
          <a:p>
            <a:pPr algn="l" fontAlgn="auto"/>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Horizontal)">
                                      <p:cBhvr>
                                        <p:cTn id="18" dur="500"/>
                                        <p:tgtEl>
                                          <p:spTgt spid="7"/>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6" grpId="0" bldLvl="0" animBg="1"/>
      <p:bldP spid="7" grpId="0" bldLvl="0" animBg="1"/>
      <p:bldP spid="8" grpId="0"/>
      <p:bldP spid="13"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0" y="696189"/>
            <a:ext cx="12203401" cy="479847"/>
            <a:chOff x="-5051" y="4030067"/>
            <a:chExt cx="12203401" cy="479847"/>
          </a:xfrm>
          <a:solidFill>
            <a:schemeClr val="tx2">
              <a:lumMod val="20000"/>
              <a:lumOff val="80000"/>
            </a:schemeClr>
          </a:solidFill>
        </p:grpSpPr>
        <p:sp>
          <p:nvSpPr>
            <p:cNvPr id="60" name="矩形 59"/>
            <p:cNvSpPr/>
            <p:nvPr/>
          </p:nvSpPr>
          <p:spPr>
            <a:xfrm>
              <a:off x="-5051" y="4301825"/>
              <a:ext cx="12203401" cy="806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809761" y="4030067"/>
              <a:ext cx="4078433" cy="479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180000" y="1110951"/>
            <a:ext cx="8712000" cy="3458254"/>
          </a:xfrm>
          <a:prstGeom prst="rect">
            <a:avLst/>
          </a:prstGeom>
          <a:noFill/>
        </p:spPr>
        <p:txBody>
          <a:bodyPr wrap="square" rtlCol="0">
            <a:spAutoFit/>
          </a:bodyPr>
          <a:lstStyle/>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语言既具有高级语言的特点，又具有汇编语言的特点。</a:t>
            </a:r>
            <a:endParaRPr kumimoji="0" lang="en-US" altLang="zh-CN" sz="14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它由美国贝尔实验室的</a:t>
            </a:r>
            <a:r>
              <a:rPr lang="en-US" altLang="zh-CN" sz="1400" noProof="0" dirty="0" err="1" smtClean="0">
                <a:ln>
                  <a:noFill/>
                </a:ln>
                <a:effectLst/>
                <a:uLnTx/>
                <a:uFillTx/>
                <a:latin typeface="华文楷体" panose="02010600040101010101" pitchFamily="2" charset="-122"/>
                <a:ea typeface="华文楷体" panose="02010600040101010101" pitchFamily="2" charset="-122"/>
                <a:sym typeface="+mn-ea"/>
              </a:rPr>
              <a:t>D.M.Ritchie</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于</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20</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世纪</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70</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年代在</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B</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语言的基础上扩充完善，发展而来的。</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语言应用广泛，具备很强的数据处理能力，适于编写系统软件、三维、二维图形和动画，许多大型应用软件都是用</a:t>
            </a: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语言编写的。</a:t>
            </a:r>
            <a:endParaRPr kumimoji="0" lang="en-US" altLang="zh-CN" sz="14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en-US" altLang="zh-CN" sz="14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语言有许多</a:t>
            </a:r>
            <a:r>
              <a:rPr lang="zh-CN" altLang="en-US" sz="14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优点</a:t>
            </a:r>
            <a:r>
              <a:rPr lang="zh-CN" altLang="en-US" sz="1400" noProof="0" dirty="0" smtClean="0">
                <a:ln>
                  <a:noFill/>
                </a:ln>
                <a:effectLst/>
                <a:uLnTx/>
                <a:uFillTx/>
                <a:latin typeface="华文楷体" panose="02010600040101010101" pitchFamily="2" charset="-122"/>
                <a:ea typeface="华文楷体" panose="02010600040101010101" pitchFamily="2" charset="-122"/>
                <a:sym typeface="+mn-ea"/>
              </a:rPr>
              <a:t>，例如编写简洁灵活，运算符和数据类型丰富，允许直接访问物理地址对硬件进行操作，程序执行效率高，支持结构化程序设计等特点。产生之后成为最广泛的程序设计语言之一。</a:t>
            </a: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400" dirty="0">
                <a:latin typeface="华文楷体" panose="02010600040101010101" pitchFamily="2" charset="-122"/>
                <a:ea typeface="华文楷体" panose="02010600040101010101" pitchFamily="2" charset="-122"/>
                <a:sym typeface="+mn-ea"/>
              </a:rPr>
              <a:t>但是</a:t>
            </a:r>
            <a:r>
              <a:rPr lang="en-US" altLang="zh-CN" sz="1400" dirty="0">
                <a:latin typeface="华文楷体" panose="02010600040101010101" pitchFamily="2" charset="-122"/>
                <a:ea typeface="华文楷体" panose="02010600040101010101" pitchFamily="2" charset="-122"/>
                <a:sym typeface="+mn-ea"/>
              </a:rPr>
              <a:t>C</a:t>
            </a:r>
            <a:r>
              <a:rPr lang="zh-CN" altLang="en-US" sz="1400" dirty="0">
                <a:latin typeface="华文楷体" panose="02010600040101010101" pitchFamily="2" charset="-122"/>
                <a:ea typeface="华文楷体" panose="02010600040101010101" pitchFamily="2" charset="-122"/>
                <a:sym typeface="+mn-ea"/>
              </a:rPr>
              <a:t>语言存在的一些</a:t>
            </a:r>
            <a:r>
              <a:rPr lang="zh-CN" altLang="en-US" sz="1400" dirty="0">
                <a:solidFill>
                  <a:srgbClr val="C00000"/>
                </a:solidFill>
                <a:latin typeface="华文楷体" panose="02010600040101010101" pitchFamily="2" charset="-122"/>
                <a:ea typeface="华文楷体" panose="02010600040101010101" pitchFamily="2" charset="-122"/>
                <a:sym typeface="+mn-ea"/>
              </a:rPr>
              <a:t>不足之处</a:t>
            </a:r>
            <a:r>
              <a:rPr lang="zh-CN" altLang="en-US" sz="1400" dirty="0">
                <a:latin typeface="华文楷体" panose="02010600040101010101" pitchFamily="2" charset="-122"/>
                <a:ea typeface="华文楷体" panose="02010600040101010101" pitchFamily="2" charset="-122"/>
                <a:sym typeface="+mn-ea"/>
              </a:rPr>
              <a:t>，例如，对数据类型检查机制比较弱、语言结构不支持代码重用、大规模程序开发中程序员很难控制程序的复杂性等。</a:t>
            </a: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400" dirty="0">
                <a:latin typeface="华文楷体" panose="02010600040101010101" pitchFamily="2" charset="-122"/>
                <a:ea typeface="华文楷体" panose="02010600040101010101" pitchFamily="2" charset="-122"/>
                <a:sym typeface="+mn-ea"/>
              </a:rPr>
              <a:t>随着软件规模和复杂度的不断增加，</a:t>
            </a:r>
            <a:r>
              <a:rPr lang="en-US" altLang="zh-CN" sz="1400" dirty="0">
                <a:latin typeface="华文楷体" panose="02010600040101010101" pitchFamily="2" charset="-122"/>
                <a:ea typeface="华文楷体" panose="02010600040101010101" pitchFamily="2" charset="-122"/>
                <a:sym typeface="+mn-ea"/>
              </a:rPr>
              <a:t>C</a:t>
            </a:r>
            <a:r>
              <a:rPr lang="zh-CN" altLang="en-US" sz="1400" dirty="0">
                <a:latin typeface="华文楷体" panose="02010600040101010101" pitchFamily="2" charset="-122"/>
                <a:ea typeface="华文楷体" panose="02010600040101010101" pitchFamily="2" charset="-122"/>
                <a:sym typeface="+mn-ea"/>
              </a:rPr>
              <a:t>语言这种面向过程的结构化程序设计方法已经难以适应开发大型软件的要求，出现了</a:t>
            </a:r>
            <a:r>
              <a:rPr lang="zh-CN" altLang="en-US" sz="1400" dirty="0">
                <a:solidFill>
                  <a:srgbClr val="C00000"/>
                </a:solidFill>
                <a:latin typeface="华文楷体" panose="02010600040101010101" pitchFamily="2" charset="-122"/>
                <a:ea typeface="华文楷体" panose="02010600040101010101" pitchFamily="2" charset="-122"/>
                <a:sym typeface="+mn-ea"/>
              </a:rPr>
              <a:t>软件危机</a:t>
            </a:r>
            <a:r>
              <a:rPr lang="zh-CN" altLang="en-US" sz="1400" dirty="0">
                <a:latin typeface="华文楷体" panose="02010600040101010101" pitchFamily="2" charset="-122"/>
                <a:ea typeface="华文楷体" panose="02010600040101010101" pitchFamily="2" charset="-122"/>
                <a:sym typeface="+mn-ea"/>
              </a:rPr>
              <a:t>。</a:t>
            </a:r>
            <a:endParaRPr lang="zh-CN" altLang="en-US" sz="14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9" name="Rectangle 3"/>
          <p:cNvSpPr>
            <a:spLocks noChangeArrowheads="1"/>
          </p:cNvSpPr>
          <p:nvPr/>
        </p:nvSpPr>
        <p:spPr bwMode="auto">
          <a:xfrm>
            <a:off x="891175" y="712171"/>
            <a:ext cx="3700884" cy="398780"/>
          </a:xfrm>
          <a:prstGeom prst="rect">
            <a:avLst/>
          </a:prstGeom>
          <a:solidFill>
            <a:schemeClr val="tx2">
              <a:lumMod val="20000"/>
              <a:lumOff val="80000"/>
            </a:schemeClr>
          </a:solidFill>
          <a:ln w="9525">
            <a:noFill/>
            <a:miter lim="800000"/>
          </a:ln>
          <a:effectLst/>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dirty="0" smtClean="0">
                <a:latin typeface="微软雅黑" panose="020B0503020204020204" pitchFamily="34" charset="-122"/>
                <a:ea typeface="微软雅黑" panose="020B0503020204020204" pitchFamily="34" charset="-122"/>
              </a:rPr>
              <a:t> </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从</a:t>
            </a:r>
            <a:r>
              <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C</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到</a:t>
            </a:r>
            <a:r>
              <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C++</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9" presetClass="entr" presetSubtype="0" fill="hold" grpId="3"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9" grpId="1" animBg="1"/>
      <p:bldP spid="9" grpId="2" animBg="1"/>
      <p:bldP spid="9" grpId="3"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1287" y="1292470"/>
            <a:ext cx="9000000" cy="3889911"/>
          </a:xfrm>
          <a:prstGeom prst="rect">
            <a:avLst/>
          </a:prstGeom>
          <a:noFill/>
        </p:spPr>
        <p:txBody>
          <a:bodyPr wrap="square" rtlCol="0">
            <a:spAutoFit/>
          </a:bodyPr>
          <a:lstStyle/>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600" dirty="0">
                <a:latin typeface="华文楷体" panose="02010600040101010101" pitchFamily="2" charset="-122"/>
                <a:ea typeface="华文楷体" panose="02010600040101010101" pitchFamily="2" charset="-122"/>
                <a:sym typeface="+mn-ea"/>
              </a:rPr>
              <a:t>但是当时基于</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语言的广泛使用和深入人心，解决软件危机的最好方法不是另外发明一种语言去代替</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，而是</a:t>
            </a:r>
            <a:r>
              <a:rPr lang="zh-CN" altLang="en-US" sz="1600" dirty="0">
                <a:solidFill>
                  <a:schemeClr val="tx1"/>
                </a:solidFill>
                <a:latin typeface="华文楷体" panose="02010600040101010101" pitchFamily="2" charset="-122"/>
                <a:ea typeface="华文楷体" panose="02010600040101010101" pitchFamily="2" charset="-122"/>
                <a:sym typeface="+mn-ea"/>
              </a:rPr>
              <a:t>在</a:t>
            </a:r>
            <a:r>
              <a:rPr lang="en-US" altLang="zh-CN" sz="1600" dirty="0">
                <a:solidFill>
                  <a:schemeClr val="tx1"/>
                </a:solidFill>
                <a:latin typeface="华文楷体" panose="02010600040101010101" pitchFamily="2" charset="-122"/>
                <a:ea typeface="华文楷体" panose="02010600040101010101" pitchFamily="2" charset="-122"/>
                <a:sym typeface="+mn-ea"/>
              </a:rPr>
              <a:t>C</a:t>
            </a:r>
            <a:r>
              <a:rPr lang="zh-CN" altLang="en-US" sz="1600" dirty="0">
                <a:solidFill>
                  <a:schemeClr val="tx1"/>
                </a:solidFill>
                <a:latin typeface="华文楷体" panose="02010600040101010101" pitchFamily="2" charset="-122"/>
                <a:ea typeface="华文楷体" panose="02010600040101010101" pitchFamily="2" charset="-122"/>
                <a:sym typeface="+mn-ea"/>
              </a:rPr>
              <a:t>的基础加以发展，扩充到面向对象领域，于是诞生了</a:t>
            </a:r>
            <a:r>
              <a:rPr lang="en-US" altLang="zh-CN" sz="1600" dirty="0">
                <a:solidFill>
                  <a:schemeClr val="tx1"/>
                </a:solidFill>
                <a:latin typeface="华文楷体" panose="02010600040101010101" pitchFamily="2" charset="-122"/>
                <a:ea typeface="华文楷体" panose="02010600040101010101" pitchFamily="2" charset="-122"/>
                <a:sym typeface="+mn-ea"/>
              </a:rPr>
              <a:t>C++</a:t>
            </a:r>
            <a:r>
              <a:rPr lang="zh-CN" altLang="en-US" sz="1600" dirty="0">
                <a:solidFill>
                  <a:schemeClr val="tx1"/>
                </a:solidFill>
                <a:latin typeface="华文楷体" panose="02010600040101010101" pitchFamily="2" charset="-122"/>
                <a:ea typeface="华文楷体" panose="02010600040101010101" pitchFamily="2" charset="-122"/>
                <a:sym typeface="+mn-ea"/>
              </a:rPr>
              <a:t>语言。</a:t>
            </a:r>
            <a:endParaRPr kumimoji="0" lang="zh-CN" altLang="en-US"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sym typeface="+mn-ea"/>
            </a:endParaRP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语言是在</a:t>
            </a: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语言的基础上，为克服</a:t>
            </a: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语言的不足之处，且支持面向对象程序设计而出现的一种通用程序设计语言。</a:t>
            </a: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它于</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20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世界</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80</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年代美国贝尔实验室的</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Bjarne</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Stroustrup</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提出，保留了</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语言原有的优点，增加了面向对象的机制，由于在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引入了类的概念，最初的</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语言被称作“带类的</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 with classes</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）”。后来为了强调它是</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的增强版，就采用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语言中的自加运算符“</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，改称为“</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p>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Char char="Ø"/>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从</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的名字看出，</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是</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的超集和扩展，因此</a:t>
            </a: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语言既可以用于面向过程的结构化程序设计，又可以用于面向对象的程序设计，是一种功能强大的混合型的程序设计语言。</a:t>
            </a:r>
          </a:p>
        </p:txBody>
      </p:sp>
      <p:sp>
        <p:nvSpPr>
          <p:cNvPr id="2" name="Rectangle 3"/>
          <p:cNvSpPr>
            <a:spLocks noChangeArrowheads="1"/>
          </p:cNvSpPr>
          <p:nvPr/>
        </p:nvSpPr>
        <p:spPr bwMode="auto">
          <a:xfrm>
            <a:off x="891175" y="712171"/>
            <a:ext cx="3700884" cy="398780"/>
          </a:xfrm>
          <a:prstGeom prst="rect">
            <a:avLst/>
          </a:prstGeom>
          <a:solidFill>
            <a:schemeClr val="tx2">
              <a:lumMod val="20000"/>
              <a:lumOff val="80000"/>
            </a:schemeClr>
          </a:solidFill>
          <a:ln w="9525">
            <a:noFill/>
            <a:miter lim="800000"/>
          </a:ln>
          <a:effectLst/>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dirty="0" smtClean="0">
                <a:latin typeface="微软雅黑" panose="020B0503020204020204" pitchFamily="34" charset="-122"/>
                <a:ea typeface="微软雅黑" panose="020B0503020204020204" pitchFamily="34" charset="-122"/>
              </a:rPr>
              <a:t> </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从</a:t>
            </a:r>
            <a:r>
              <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C</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到</a:t>
            </a:r>
            <a:r>
              <a:rPr lang="en-US" altLang="zh-CN"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C++</a:t>
            </a: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540000" y="696189"/>
            <a:ext cx="4304802" cy="479847"/>
            <a:chOff x="809761" y="4030067"/>
            <a:chExt cx="4078433" cy="479847"/>
          </a:xfrm>
          <a:solidFill>
            <a:schemeClr val="tx2">
              <a:lumMod val="20000"/>
              <a:lumOff val="80000"/>
            </a:schemeClr>
          </a:solidFill>
        </p:grpSpPr>
        <p:sp>
          <p:nvSpPr>
            <p:cNvPr id="61" name="矩形 60"/>
            <p:cNvSpPr/>
            <p:nvPr/>
          </p:nvSpPr>
          <p:spPr>
            <a:xfrm>
              <a:off x="809761" y="4030067"/>
              <a:ext cx="4078433" cy="4798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Rectangle 3"/>
            <p:cNvSpPr>
              <a:spLocks noChangeArrowheads="1"/>
            </p:cNvSpPr>
            <p:nvPr/>
          </p:nvSpPr>
          <p:spPr bwMode="auto">
            <a:xfrm>
              <a:off x="886124" y="4046049"/>
              <a:ext cx="3700884" cy="398780"/>
            </a:xfrm>
            <a:prstGeom prst="rect">
              <a:avLst/>
            </a:prstGeom>
            <a:grpFill/>
            <a:ln w="9525">
              <a:noFill/>
              <a:miter lim="800000"/>
            </a:ln>
            <a:effectLst/>
          </p:spPr>
          <p:txBody>
            <a:bodyPr wrap="square">
              <a:sp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2000" dirty="0" smtClean="0">
                  <a:latin typeface="微软雅黑" panose="020B0503020204020204" pitchFamily="34" charset="-122"/>
                  <a:ea typeface="微软雅黑" panose="020B0503020204020204" pitchFamily="34" charset="-122"/>
                </a:rPr>
                <a:t> </a:t>
              </a:r>
              <a:r>
                <a:rPr lang="zh-CN" altLang="en-US" sz="200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sym typeface="+mn-ea"/>
                </a:rPr>
                <a:t>其他的面向对象程序设计语言</a:t>
              </a:r>
            </a:p>
          </p:txBody>
        </p:sp>
      </p:grpSp>
      <p:sp>
        <p:nvSpPr>
          <p:cNvPr id="5" name="文本框 4"/>
          <p:cNvSpPr txBox="1"/>
          <p:nvPr/>
        </p:nvSpPr>
        <p:spPr>
          <a:xfrm>
            <a:off x="324000" y="1258563"/>
            <a:ext cx="8640000" cy="1156855"/>
          </a:xfrm>
          <a:prstGeom prst="rect">
            <a:avLst/>
          </a:prstGeom>
          <a:noFill/>
        </p:spPr>
        <p:txBody>
          <a:bodyPr wrap="square" rtlCol="0">
            <a:spAutoFit/>
          </a:bodyPr>
          <a:lstStyle/>
          <a:p>
            <a:pPr marL="274320" marR="0" lvl="0" indent="0" algn="l" defTabSz="914400" rtl="0" fontAlgn="auto">
              <a:lnSpc>
                <a:spcPct val="150000"/>
              </a:lnSpc>
              <a:spcBef>
                <a:spcPct val="20000"/>
              </a:spcBef>
              <a:spcAft>
                <a:spcPts val="0"/>
              </a:spcAft>
              <a:buClr>
                <a:schemeClr val="accent3"/>
              </a:buClr>
              <a:buSzPct val="95000"/>
              <a:buFont typeface="Wingdings" panose="05000000000000000000" pitchFamily="2" charset="2"/>
              <a:buNone/>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其他的面向对象程序设计语言有</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VisualBasic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PowerBuilder</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Delphi</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等。这些语言都是纯粹的面向对象编程语言。在</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之后，影响巨大的就是</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和</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语言了，下面简单的介绍一下最有典型代表的</a:t>
            </a:r>
            <a:r>
              <a:rPr lang="en-US" altLang="zh-CN"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rPr>
              <a:t>语言</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a:t>
            </a:r>
            <a:endParaRPr lang="zh-CN" altLang="en-US" sz="1600" noProof="0" dirty="0" smtClean="0">
              <a:ln>
                <a:noFill/>
              </a:ln>
              <a:solidFill>
                <a:srgbClr val="C00000"/>
              </a:solidFill>
              <a:effectLst/>
              <a:uLnTx/>
              <a:uFillTx/>
              <a:latin typeface="华文楷体" panose="02010600040101010101" pitchFamily="2" charset="-122"/>
              <a:ea typeface="华文楷体" panose="02010600040101010101" pitchFamily="2" charset="-122"/>
              <a:sym typeface="+mn-ea"/>
            </a:endParaRPr>
          </a:p>
        </p:txBody>
      </p:sp>
      <p:sp>
        <p:nvSpPr>
          <p:cNvPr id="2" name="文本框 1"/>
          <p:cNvSpPr txBox="1"/>
          <p:nvPr/>
        </p:nvSpPr>
        <p:spPr>
          <a:xfrm>
            <a:off x="525145" y="2772410"/>
            <a:ext cx="8276590" cy="1960880"/>
          </a:xfrm>
          <a:prstGeom prst="rect">
            <a:avLst/>
          </a:prstGeom>
          <a:noFill/>
        </p:spPr>
        <p:txBody>
          <a:bodyPr wrap="square" rtlCol="0">
            <a:sp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是一种可以撰写跨平台应用软件的面向对象的程序设计语言。</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由</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Sun Microsystems</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公司于</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1995</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年</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5</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月推出的</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程序设计语言和</a:t>
            </a:r>
            <a:r>
              <a:rPr lang="en-US" altLang="zh-CN"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hlinkClick r:id="rId3"/>
              </a:rPr>
              <a:t>Java</a:t>
            </a:r>
            <a:r>
              <a:rPr lang="zh-CN" altLang="en-US" sz="1600" noProof="0" dirty="0" smtClean="0">
                <a:ln>
                  <a:noFill/>
                </a:ln>
                <a:solidFill>
                  <a:srgbClr val="FF0000"/>
                </a:solidFill>
                <a:effectLst/>
                <a:uLnTx/>
                <a:uFillTx/>
                <a:latin typeface="华文楷体" panose="02010600040101010101" pitchFamily="2" charset="-122"/>
                <a:ea typeface="华文楷体" panose="02010600040101010101" pitchFamily="2" charset="-122"/>
                <a:sym typeface="+mn-ea"/>
                <a:hlinkClick r:id="rId3"/>
              </a:rPr>
              <a:t>平台</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（即</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JavaSE</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JavaEE</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 </a:t>
            </a:r>
            <a:r>
              <a:rPr lang="en-US" altLang="zh-CN" sz="1600" noProof="0" dirty="0" err="1" smtClean="0">
                <a:ln>
                  <a:noFill/>
                </a:ln>
                <a:effectLst/>
                <a:uLnTx/>
                <a:uFillTx/>
                <a:latin typeface="华文楷体" panose="02010600040101010101" pitchFamily="2" charset="-122"/>
                <a:ea typeface="华文楷体" panose="02010600040101010101" pitchFamily="2" charset="-122"/>
                <a:sym typeface="+mn-ea"/>
              </a:rPr>
              <a:t>JavaME</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）的总称。</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 </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技术具有卓越的通用性、高效性、平台移植性和安全性，广泛应用于个人</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PC</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、数据中心、游戏控制台、科学超级计算机、移动电话和互联网，同时拥有全球最大的开发者专业社群。</a:t>
            </a:r>
            <a:endParaRPr kumimoji="0" lang="en-US" altLang="zh-CN" sz="1600" i="0" u="none" strike="noStrike" kern="1200" cap="none" spc="0" normalizeH="0" baseline="0" noProof="0" dirty="0" smtClean="0">
              <a:ln>
                <a:noFill/>
              </a:ln>
              <a:solidFill>
                <a:schemeClr val="tx1"/>
              </a:solidFill>
              <a:effectLst/>
              <a:uLnTx/>
              <a:uFillTx/>
              <a:latin typeface="华文楷体" panose="02010600040101010101" pitchFamily="2" charset="-122"/>
              <a:ea typeface="华文楷体" panose="02010600040101010101" pitchFamily="2" charset="-122"/>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Char char=""/>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在全球云计算和移动互联网的产业环境下，</a:t>
            </a:r>
            <a:r>
              <a:rPr lang="en-US" altLang="zh-CN" sz="1600" noProof="0" dirty="0" smtClean="0">
                <a:ln>
                  <a:noFill/>
                </a:ln>
                <a:effectLst/>
                <a:uLnTx/>
                <a:uFillTx/>
                <a:latin typeface="华文楷体" panose="02010600040101010101" pitchFamily="2" charset="-122"/>
                <a:ea typeface="华文楷体" panose="02010600040101010101" pitchFamily="2" charset="-122"/>
                <a:sym typeface="+mn-ea"/>
              </a:rPr>
              <a:t>Java</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更具备了显著优势和广阔前景。</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dissolve">
                                      <p:cBhvr>
                                        <p:cTn id="11" dur="500"/>
                                        <p:tgtEl>
                                          <p:spTgt spid="59"/>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p:tgtEl>
                                          <p:spTgt spid="2"/>
                                        </p:tgtEl>
                                        <p:attrNameLst>
                                          <p:attrName>ppt_y</p:attrName>
                                        </p:attrNameLst>
                                      </p:cBhvr>
                                      <p:tavLst>
                                        <p:tav tm="0">
                                          <p:val>
                                            <p:strVal val="#ppt_y+#ppt_h*1.125000"/>
                                          </p:val>
                                        </p:tav>
                                        <p:tav tm="100000">
                                          <p:val>
                                            <p:strVal val="#ppt_y"/>
                                          </p:val>
                                        </p:tav>
                                      </p:tavLst>
                                    </p:anim>
                                    <p:animEffect transition="in" filter="wipe(up)">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7620" y="1634685"/>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06</a:t>
              </a:r>
              <a:endParaRPr lang="zh-CN" altLang="en-US"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870" y="2004695"/>
            <a:ext cx="5988050" cy="1176020"/>
          </a:xfrm>
          <a:prstGeom prst="rect">
            <a:avLst/>
          </a:prstGeom>
          <a:noFill/>
        </p:spPr>
        <p:txBody>
          <a:bodyPr wrap="square" lIns="68584" tIns="34291" rIns="68584" bIns="34291" rtlCol="0">
            <a:spAutoFit/>
          </a:bodyPr>
          <a:lstStyle/>
          <a:p>
            <a:pPr algn="ctr"/>
            <a:r>
              <a:rPr lang="zh-CN" alt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36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3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2450" y="1064895"/>
            <a:ext cx="7853680" cy="940435"/>
          </a:xfrm>
          <a:prstGeom prst="rect">
            <a:avLst/>
          </a:prstGeom>
          <a:solidFill>
            <a:schemeClr val="tx2">
              <a:lumMod val="20000"/>
              <a:lumOff val="8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3705" y="1290955"/>
            <a:ext cx="8276590" cy="337185"/>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例</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1-1】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创建一个控制平台应用程序，当其运行时在屏幕上显示“我们欢迎你”。</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bwMode="auto">
          <a:xfrm>
            <a:off x="551988" y="2556492"/>
            <a:ext cx="785431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grpSp>
        <p:nvGrpSpPr>
          <p:cNvPr id="13" name="组合 12"/>
          <p:cNvGrpSpPr/>
          <p:nvPr/>
        </p:nvGrpSpPr>
        <p:grpSpPr>
          <a:xfrm>
            <a:off x="465455" y="2116892"/>
            <a:ext cx="636270" cy="436245"/>
            <a:chOff x="6242320" y="1294482"/>
            <a:chExt cx="785065" cy="436433"/>
          </a:xfrm>
        </p:grpSpPr>
        <p:sp>
          <p:nvSpPr>
            <p:cNvPr id="14" name="TextBox 6"/>
            <p:cNvSpPr txBox="1"/>
            <p:nvPr/>
          </p:nvSpPr>
          <p:spPr>
            <a:xfrm>
              <a:off x="6327224" y="1294482"/>
              <a:ext cx="448425" cy="276979"/>
            </a:xfrm>
            <a:prstGeom prst="rect">
              <a:avLst/>
            </a:prstGeom>
            <a:noFill/>
          </p:spPr>
          <p:txBody>
            <a:bodyPr vert="horz" wrap="square" lIns="0" tIns="0" rIns="0" bIns="0" rtlCol="0" anchor="ctr">
              <a:spAutoFit/>
            </a:bodyPr>
            <a:lstStyle/>
            <a:p>
              <a:pPr algn="l"/>
              <a:r>
                <a:rPr lang="en-US" altLang="zh-CN" dirty="0">
                  <a:solidFill>
                    <a:srgbClr val="FF9900"/>
                  </a:solidFill>
                  <a:latin typeface="Impact" panose="020B0806030902050204" pitchFamily="34" charset="0"/>
                  <a:ea typeface="微软雅黑" panose="020B0503020204020204" pitchFamily="34" charset="-122"/>
                </a:rPr>
                <a:t>01</a:t>
              </a:r>
              <a:endParaRPr lang="zh-CN" altLang="en-US" dirty="0">
                <a:solidFill>
                  <a:srgbClr val="FF9900"/>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242320" y="1516828"/>
              <a:ext cx="785065" cy="214087"/>
            </a:xfrm>
            <a:prstGeom prst="rect">
              <a:avLst/>
            </a:prstGeom>
            <a:noFill/>
          </p:spPr>
          <p:txBody>
            <a:bodyPr wrap="squar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16" name="Rectangle 3"/>
          <p:cNvSpPr>
            <a:spLocks noChangeArrowheads="1"/>
          </p:cNvSpPr>
          <p:nvPr/>
        </p:nvSpPr>
        <p:spPr bwMode="auto">
          <a:xfrm>
            <a:off x="1101090" y="2107565"/>
            <a:ext cx="3182910" cy="438582"/>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b="1" noProof="0" dirty="0" smtClean="0">
                <a:ln>
                  <a:noFill/>
                </a:ln>
                <a:solidFill>
                  <a:srgbClr val="FC9900"/>
                </a:solidFill>
                <a:effectLst/>
                <a:uLnTx/>
                <a:uFillTx/>
                <a:latin typeface="+mn-ea"/>
                <a:sym typeface="+mn-ea"/>
              </a:rPr>
              <a:t>建立一个项目（</a:t>
            </a:r>
            <a:r>
              <a:rPr lang="en-US" sz="2000" b="1" noProof="0" dirty="0" smtClean="0">
                <a:ln>
                  <a:noFill/>
                </a:ln>
                <a:solidFill>
                  <a:srgbClr val="FC9900"/>
                </a:solidFill>
                <a:effectLst/>
                <a:uLnTx/>
                <a:uFillTx/>
                <a:latin typeface="+mn-ea"/>
                <a:sym typeface="+mn-ea"/>
              </a:rPr>
              <a:t>Project）</a:t>
            </a:r>
            <a:endParaRPr kumimoji="0" lang="en-US" sz="2000" b="1" i="0" u="none" strike="noStrike" kern="1200" cap="none" spc="0" normalizeH="0" baseline="0" noProof="0" dirty="0" smtClean="0">
              <a:ln>
                <a:noFill/>
              </a:ln>
              <a:solidFill>
                <a:srgbClr val="FC9900"/>
              </a:solidFill>
              <a:effectLst/>
              <a:uLnTx/>
              <a:uFillTx/>
              <a:latin typeface="+mn-ea"/>
              <a:ea typeface="+mn-ea"/>
              <a:cs typeface="+mn-cs"/>
              <a:sym typeface="+mn-ea"/>
            </a:endParaRPr>
          </a:p>
        </p:txBody>
      </p:sp>
      <p:sp>
        <p:nvSpPr>
          <p:cNvPr id="20" name="矩形 19"/>
          <p:cNvSpPr/>
          <p:nvPr/>
        </p:nvSpPr>
        <p:spPr>
          <a:xfrm>
            <a:off x="324000" y="2820035"/>
            <a:ext cx="8352000" cy="1134110"/>
          </a:xfrm>
          <a:prstGeom prst="rect">
            <a:avLst/>
          </a:prstGeom>
          <a:solidFill>
            <a:srgbClr val="BAE2E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42867" y="2904956"/>
            <a:ext cx="7858265" cy="830997"/>
          </a:xfrm>
          <a:prstGeom prst="rect">
            <a:avLst/>
          </a:prstGeom>
          <a:noFill/>
        </p:spPr>
        <p:txBody>
          <a:bodyPr wrap="square" rtlCol="0">
            <a:spAutoFit/>
          </a:bodyPr>
          <a:lstStyle/>
          <a:p>
            <a:pPr marR="0" lvl="0" indent="273685" algn="l" defTabSz="914400" rtl="0" fontAlgn="auto">
              <a:lnSpc>
                <a:spcPct val="100000"/>
              </a:lnSpc>
              <a:spcBef>
                <a:spcPts val="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在</a:t>
            </a:r>
            <a:r>
              <a:rPr lang="en-US" sz="1600" noProof="0" dirty="0" smtClean="0">
                <a:ln>
                  <a:noFill/>
                </a:ln>
                <a:effectLst/>
                <a:uLnTx/>
                <a:uFillTx/>
                <a:latin typeface="华文楷体" panose="02010600040101010101" pitchFamily="2" charset="-122"/>
                <a:ea typeface="华文楷体" panose="02010600040101010101" pitchFamily="2" charset="-122"/>
                <a:sym typeface="+mn-ea"/>
              </a:rPr>
              <a:t>Microsoft Visual Studio 201X</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下开发程序时，首先要创建一个项目。项目中存放了建立程序所需要的全部信息。启动</a:t>
            </a:r>
            <a:r>
              <a:rPr lang="en-US" sz="1600" noProof="0" dirty="0" smtClean="0">
                <a:ln>
                  <a:noFill/>
                </a:ln>
                <a:effectLst/>
                <a:uLnTx/>
                <a:uFillTx/>
                <a:latin typeface="华文楷体" panose="02010600040101010101" pitchFamily="2" charset="-122"/>
                <a:ea typeface="华文楷体" panose="02010600040101010101" pitchFamily="2" charset="-122"/>
                <a:sym typeface="+mn-ea"/>
              </a:rPr>
              <a:t>Microsoft Visual Studio 201X</a:t>
            </a:r>
            <a:r>
              <a:rPr lang="zh-CN" altLang="en-US" sz="1600" noProof="0" dirty="0" smtClean="0">
                <a:ln>
                  <a:noFill/>
                </a:ln>
                <a:effectLst/>
                <a:uLnTx/>
                <a:uFillTx/>
                <a:latin typeface="华文楷体" panose="02010600040101010101" pitchFamily="2" charset="-122"/>
                <a:ea typeface="华文楷体" panose="02010600040101010101" pitchFamily="2" charset="-122"/>
                <a:sym typeface="+mn-ea"/>
              </a:rPr>
              <a:t>；“文件”菜单上一次单击“新建” →“项目”菜单项。</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16" grpId="0" bldLvl="0" animBg="1"/>
      <p:bldP spid="20" grpId="0" bldLvl="0" animBg="1"/>
      <p:bldP spid="1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cxnSp>
        <p:nvCxnSpPr>
          <p:cNvPr id="7" name="直接连接符 6"/>
          <p:cNvCxnSpPr/>
          <p:nvPr/>
        </p:nvCxnSpPr>
        <p:spPr>
          <a:xfrm>
            <a:off x="4477385" y="770890"/>
            <a:ext cx="0" cy="388302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203" name="Rectangle 3"/>
          <p:cNvSpPr/>
          <p:nvPr/>
        </p:nvSpPr>
        <p:spPr>
          <a:xfrm>
            <a:off x="1042625" y="4194116"/>
            <a:ext cx="3009990" cy="307777"/>
          </a:xfrm>
          <a:prstGeom prst="rect">
            <a:avLst/>
          </a:prstGeom>
          <a:noFill/>
          <a:ln w="9525">
            <a:noFill/>
          </a:ln>
        </p:spPr>
        <p:txBody>
          <a:bodyPr wrap="none" anchor="ctr">
            <a:spAutoFit/>
          </a:bodyPr>
          <a:lstStyle/>
          <a:p>
            <a:pPr algn="ctr"/>
            <a:r>
              <a:rPr lang="zh-CN" altLang="en-US" sz="1400" noProof="0" dirty="0" smtClean="0">
                <a:ln>
                  <a:noFill/>
                </a:ln>
                <a:effectLst/>
                <a:uLnTx/>
                <a:uFillTx/>
                <a:latin typeface="微软雅黑" panose="020B0503020204020204" pitchFamily="34" charset="-122"/>
                <a:ea typeface="微软雅黑" panose="020B0503020204020204" pitchFamily="34" charset="-122"/>
                <a:sym typeface="+mn-ea"/>
              </a:rPr>
              <a:t>启动</a:t>
            </a:r>
            <a:r>
              <a:rPr lang="en-US" sz="1400" noProof="0" dirty="0" smtClean="0">
                <a:ln>
                  <a:noFill/>
                </a:ln>
                <a:effectLst/>
                <a:uLnTx/>
                <a:uFillTx/>
                <a:latin typeface="微软雅黑" panose="020B0503020204020204" pitchFamily="34" charset="-122"/>
                <a:ea typeface="微软雅黑" panose="020B0503020204020204" pitchFamily="34" charset="-122"/>
                <a:sym typeface="+mn-ea"/>
              </a:rPr>
              <a:t>Microsoft Visual Studio 2015</a:t>
            </a:r>
            <a:endParaRPr lang="zh-CN" altLang="en-US" sz="1400" dirty="0">
              <a:latin typeface="微软雅黑" panose="020B0503020204020204" pitchFamily="34" charset="-122"/>
              <a:ea typeface="微软雅黑" panose="020B0503020204020204" pitchFamily="34" charset="-122"/>
            </a:endParaRPr>
          </a:p>
        </p:txBody>
      </p:sp>
      <p:sp>
        <p:nvSpPr>
          <p:cNvPr id="52227" name="Rectangle 3"/>
          <p:cNvSpPr/>
          <p:nvPr/>
        </p:nvSpPr>
        <p:spPr>
          <a:xfrm>
            <a:off x="4567555" y="4194810"/>
            <a:ext cx="4397375" cy="306705"/>
          </a:xfrm>
          <a:prstGeom prst="rect">
            <a:avLst/>
          </a:prstGeom>
          <a:noFill/>
          <a:ln w="9525">
            <a:noFill/>
          </a:ln>
        </p:spPr>
        <p:txBody>
          <a:bodyPr wrap="square" anchor="ctr">
            <a:spAutoFit/>
          </a:bodyPr>
          <a:lstStyle/>
          <a:p>
            <a:pPr algn="ctr"/>
            <a:r>
              <a:rPr lang="zh-CN" altLang="zh-CN" sz="1400" dirty="0" smtClean="0">
                <a:latin typeface="微软雅黑" panose="020B0503020204020204" pitchFamily="34" charset="-122"/>
                <a:ea typeface="微软雅黑" panose="020B0503020204020204" pitchFamily="34" charset="-122"/>
              </a:rPr>
              <a:t>新建</a:t>
            </a:r>
            <a:r>
              <a:rPr lang="zh-CN" altLang="zh-CN" sz="1400" dirty="0">
                <a:latin typeface="微软雅黑" panose="020B0503020204020204" pitchFamily="34" charset="-122"/>
                <a:ea typeface="微软雅黑" panose="020B0503020204020204" pitchFamily="34" charset="-122"/>
              </a:rPr>
              <a:t>项目</a:t>
            </a:r>
            <a:endParaRPr lang="zh-CN" altLang="en-US" sz="1400" dirty="0">
              <a:latin typeface="微软雅黑" panose="020B0503020204020204" pitchFamily="34" charset="-122"/>
              <a:ea typeface="微软雅黑" panose="020B0503020204020204" pitchFamily="34" charset="-122"/>
            </a:endParaRPr>
          </a:p>
        </p:txBody>
      </p:sp>
      <p:pic>
        <p:nvPicPr>
          <p:cNvPr id="73731" name="Picture 4" descr="C:\DOCUME~1\ADMINI~1\LOCALS~1\Temp\ksohtml\wps_clip_image-3178.png"/>
          <p:cNvPicPr>
            <a:picLocks noGrp="1" noChangeAspect="1"/>
          </p:cNvPicPr>
          <p:nvPr>
            <p:ph idx="1"/>
          </p:nvPr>
        </p:nvPicPr>
        <p:blipFill>
          <a:blip r:embed="rId3" cstate="print"/>
          <a:srcRect/>
          <a:stretch>
            <a:fillRect/>
          </a:stretch>
        </p:blipFill>
        <p:spPr>
          <a:xfrm>
            <a:off x="4532630" y="943610"/>
            <a:ext cx="4467225" cy="3250565"/>
          </a:xfrm>
        </p:spPr>
      </p:pic>
      <p:pic>
        <p:nvPicPr>
          <p:cNvPr id="2" name="图片 1"/>
          <p:cNvPicPr>
            <a:picLocks noChangeAspect="1"/>
          </p:cNvPicPr>
          <p:nvPr/>
        </p:nvPicPr>
        <p:blipFill>
          <a:blip r:embed="rId4"/>
          <a:stretch>
            <a:fillRect/>
          </a:stretch>
        </p:blipFill>
        <p:spPr>
          <a:xfrm>
            <a:off x="112822" y="1099327"/>
            <a:ext cx="4184422" cy="2820327"/>
          </a:xfrm>
          <a:prstGeom prst="rect">
            <a:avLst/>
          </a:prstGeom>
        </p:spPr>
      </p:pic>
      <p:pic>
        <p:nvPicPr>
          <p:cNvPr id="3" name="图片 2"/>
          <p:cNvPicPr>
            <a:picLocks noChangeAspect="1"/>
          </p:cNvPicPr>
          <p:nvPr/>
        </p:nvPicPr>
        <p:blipFill>
          <a:blip r:embed="rId5"/>
          <a:stretch>
            <a:fillRect/>
          </a:stretch>
        </p:blipFill>
        <p:spPr>
          <a:xfrm>
            <a:off x="4600575" y="1099327"/>
            <a:ext cx="4462806" cy="3003904"/>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2450" y="1064895"/>
            <a:ext cx="7853680" cy="884555"/>
          </a:xfrm>
          <a:prstGeom prst="rect">
            <a:avLst/>
          </a:prstGeom>
          <a:solidFill>
            <a:srgbClr val="B7E9EC">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52450" y="1120140"/>
            <a:ext cx="7821295" cy="829945"/>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选择“已安装模版”下的“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Visual C++”</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Win32”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，再选择对话框中间的“</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Win32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控制台应用程序”，然后在项目“名称”字段中输入“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Project1”</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，在项目“位置”字段中输入要保存项目的位置。</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cxnSp>
        <p:nvCxnSpPr>
          <p:cNvPr id="3" name="直接连接符 2"/>
          <p:cNvCxnSpPr/>
          <p:nvPr/>
        </p:nvCxnSpPr>
        <p:spPr>
          <a:xfrm>
            <a:off x="0" y="4725938"/>
            <a:ext cx="12198349"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2550320" y="1964161"/>
            <a:ext cx="3825554" cy="2570903"/>
          </a:xfrm>
          <a:prstGeom prst="rect">
            <a:avLst/>
          </a:prstGeom>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57580" y="1064895"/>
            <a:ext cx="7317740" cy="336042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sp>
        <p:nvSpPr>
          <p:cNvPr id="5" name="文本框 4"/>
          <p:cNvSpPr txBox="1"/>
          <p:nvPr/>
        </p:nvSpPr>
        <p:spPr>
          <a:xfrm>
            <a:off x="1802765" y="1468120"/>
            <a:ext cx="1665605" cy="2062103"/>
          </a:xfrm>
          <a:prstGeom prst="rect">
            <a:avLst/>
          </a:prstGeom>
          <a:noFill/>
        </p:spPr>
        <p:txBody>
          <a:bodyPr wrap="square" rtlCol="0" anchor="t">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单击“确定”按钮出现“</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Win32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应用程序向导”窗口，在“</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Win32</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应用程序向导”窗口中单击“完成”按钮。</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6804" name="Picture 2" descr="C:\DOCUME~1\ADMINI~1\LOCALS~1\Temp\ksohtml\wps_clip_image-3557.png"/>
          <p:cNvPicPr>
            <a:picLocks noChangeAspect="1"/>
          </p:cNvPicPr>
          <p:nvPr/>
        </p:nvPicPr>
        <p:blipFill>
          <a:blip r:embed="rId3" cstate="print"/>
          <a:stretch>
            <a:fillRect/>
          </a:stretch>
        </p:blipFill>
        <p:spPr>
          <a:xfrm>
            <a:off x="4020820" y="1405890"/>
            <a:ext cx="3795395" cy="278511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nodeType="afterEffect">
                                  <p:stCondLst>
                                    <p:cond delay="0"/>
                                  </p:stCondLst>
                                  <p:childTnLst>
                                    <p:set>
                                      <p:cBhvr>
                                        <p:cTn id="14" dur="1" fill="hold">
                                          <p:stCondLst>
                                            <p:cond delay="0"/>
                                          </p:stCondLst>
                                        </p:cTn>
                                        <p:tgtEl>
                                          <p:spTgt spid="76804"/>
                                        </p:tgtEl>
                                        <p:attrNameLst>
                                          <p:attrName>style.visibility</p:attrName>
                                        </p:attrNameLst>
                                      </p:cBhvr>
                                      <p:to>
                                        <p:strVal val="visible"/>
                                      </p:to>
                                    </p:set>
                                    <p:anim calcmode="lin" valueType="num">
                                      <p:cBhvr additive="base">
                                        <p:cTn id="15" dur="500" fill="hold"/>
                                        <p:tgtEl>
                                          <p:spTgt spid="76804"/>
                                        </p:tgtEl>
                                        <p:attrNameLst>
                                          <p:attrName>ppt_x</p:attrName>
                                        </p:attrNameLst>
                                      </p:cBhvr>
                                      <p:tavLst>
                                        <p:tav tm="0">
                                          <p:val>
                                            <p:strVal val="#ppt_x"/>
                                          </p:val>
                                        </p:tav>
                                        <p:tav tm="100000">
                                          <p:val>
                                            <p:strVal val="#ppt_x"/>
                                          </p:val>
                                        </p:tav>
                                      </p:tavLst>
                                    </p:anim>
                                    <p:anim calcmode="lin" valueType="num">
                                      <p:cBhvr additive="base">
                                        <p:cTn id="16"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458152" y="187303"/>
            <a:ext cx="7744173" cy="64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1799" dirty="0"/>
              <a:t>Useful Links on C++</a:t>
            </a:r>
          </a:p>
        </p:txBody>
      </p:sp>
      <p:sp>
        <p:nvSpPr>
          <p:cNvPr id="4" name="矩形 3"/>
          <p:cNvSpPr/>
          <p:nvPr/>
        </p:nvSpPr>
        <p:spPr>
          <a:xfrm>
            <a:off x="611999" y="898435"/>
            <a:ext cx="7848001" cy="2791405"/>
          </a:xfrm>
          <a:prstGeom prst="rect">
            <a:avLst/>
          </a:prstGeom>
        </p:spPr>
        <p:txBody>
          <a:bodyPr wrap="square">
            <a:spAutoFit/>
          </a:bodyPr>
          <a:lstStyle/>
          <a:p>
            <a:pPr algn="just">
              <a:buFont typeface="Arial" panose="020B0604020202020204" pitchFamily="34" charset="0"/>
              <a:buChar char="•"/>
            </a:pPr>
            <a:r>
              <a:rPr lang="en-US" altLang="zh-CN" sz="1349" dirty="0">
                <a:solidFill>
                  <a:srgbClr val="313131"/>
                </a:solidFill>
                <a:hlinkClick r:id="rId3"/>
              </a:rPr>
              <a:t>C++ Programming Language Tutorials</a:t>
            </a:r>
            <a:r>
              <a:rPr lang="en-US" altLang="zh-CN" sz="1349" dirty="0">
                <a:solidFill>
                  <a:srgbClr val="000000"/>
                </a:solidFill>
              </a:rPr>
              <a:t> − C++ Programming Language Tutorials.</a:t>
            </a:r>
          </a:p>
          <a:p>
            <a:pPr algn="just"/>
            <a:r>
              <a:rPr lang="en-US" altLang="zh-CN" sz="1349" dirty="0">
                <a:solidFill>
                  <a:srgbClr val="FF0000"/>
                </a:solidFill>
              </a:rPr>
              <a:t>http://www.cs.wustl.edu/~schmidt/C++/</a:t>
            </a:r>
          </a:p>
          <a:p>
            <a:pPr algn="just">
              <a:buFont typeface="Arial" panose="020B0604020202020204" pitchFamily="34" charset="0"/>
              <a:buChar char="•"/>
            </a:pPr>
            <a:r>
              <a:rPr lang="en-US" altLang="zh-CN" sz="1349" dirty="0">
                <a:solidFill>
                  <a:srgbClr val="313131"/>
                </a:solidFill>
                <a:hlinkClick r:id="rId4"/>
              </a:rPr>
              <a:t>C++ Programming</a:t>
            </a:r>
            <a:r>
              <a:rPr lang="en-US" altLang="zh-CN" sz="1349" dirty="0">
                <a:solidFill>
                  <a:srgbClr val="000000"/>
                </a:solidFill>
              </a:rPr>
              <a:t> − This book covers the C++ programming language, its interactions with software design and real life use of the language.</a:t>
            </a:r>
          </a:p>
          <a:p>
            <a:pPr algn="just"/>
            <a:r>
              <a:rPr lang="en-US" altLang="zh-CN" sz="1349" dirty="0">
                <a:solidFill>
                  <a:srgbClr val="FF0000"/>
                </a:solidFill>
              </a:rPr>
              <a:t>https://en.wikibooks.org/wiki/C++_Programming</a:t>
            </a:r>
          </a:p>
          <a:p>
            <a:pPr algn="just">
              <a:buFont typeface="Arial" panose="020B0604020202020204" pitchFamily="34" charset="0"/>
              <a:buChar char="•"/>
            </a:pPr>
            <a:r>
              <a:rPr lang="en-US" altLang="zh-CN" sz="1349" dirty="0">
                <a:solidFill>
                  <a:srgbClr val="313131"/>
                </a:solidFill>
                <a:hlinkClick r:id="rId5"/>
              </a:rPr>
              <a:t>Free Country</a:t>
            </a:r>
            <a:r>
              <a:rPr lang="en-US" altLang="zh-CN" sz="1349" dirty="0">
                <a:solidFill>
                  <a:srgbClr val="000000"/>
                </a:solidFill>
              </a:rPr>
              <a:t> − The Free Country provides free C++ source code and C++ libraries for a number of C++ programming areas including compression, archiving, game programming, the Standard Template Library and GUI programming.</a:t>
            </a:r>
          </a:p>
          <a:p>
            <a:pPr algn="just"/>
            <a:r>
              <a:rPr lang="en-US" altLang="zh-CN" sz="1349" dirty="0">
                <a:solidFill>
                  <a:srgbClr val="FF0000"/>
                </a:solidFill>
              </a:rPr>
              <a:t>https://www.thefreecountry.com/sourcecode/cpp.shtml</a:t>
            </a:r>
          </a:p>
          <a:p>
            <a:pPr algn="just">
              <a:buFont typeface="Arial" panose="020B0604020202020204" pitchFamily="34" charset="0"/>
              <a:buChar char="•"/>
            </a:pPr>
            <a:r>
              <a:rPr lang="en-US" altLang="zh-CN" sz="1349" dirty="0">
                <a:solidFill>
                  <a:srgbClr val="313131"/>
                </a:solidFill>
                <a:hlinkClick r:id="rId6"/>
              </a:rPr>
              <a:t>C and C++ Users Group</a:t>
            </a:r>
            <a:r>
              <a:rPr lang="en-US" altLang="zh-CN" sz="1349" dirty="0">
                <a:solidFill>
                  <a:srgbClr val="000000"/>
                </a:solidFill>
              </a:rPr>
              <a:t> − The C and C++ Users Group provides free source code from C++ projects in a variety of programming areas including AI, animation, compilers, databases, debugging, encryption, games, graphics, GUI, language tools, system programming and more.</a:t>
            </a:r>
          </a:p>
          <a:p>
            <a:pPr algn="just"/>
            <a:r>
              <a:rPr lang="en-US" altLang="zh-CN" sz="1349" dirty="0">
                <a:solidFill>
                  <a:srgbClr val="FF0000"/>
                </a:solidFill>
              </a:rPr>
              <a:t>http://www.hal9k.com/cug/</a:t>
            </a:r>
          </a:p>
        </p:txBody>
      </p:sp>
    </p:spTree>
    <p:extLst>
      <p:ext uri="{BB962C8B-B14F-4D97-AF65-F5344CB8AC3E}">
        <p14:creationId xmlns:p14="http://schemas.microsoft.com/office/powerpoint/2010/main" val="187831636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2" name="组合 1"/>
          <p:cNvGrpSpPr/>
          <p:nvPr/>
        </p:nvGrpSpPr>
        <p:grpSpPr>
          <a:xfrm>
            <a:off x="487965" y="925706"/>
            <a:ext cx="579307" cy="495729"/>
            <a:chOff x="6242320" y="2509266"/>
            <a:chExt cx="579005" cy="495729"/>
          </a:xfrm>
        </p:grpSpPr>
        <p:sp>
          <p:nvSpPr>
            <p:cNvPr id="26" name="TextBox 6"/>
            <p:cNvSpPr txBox="1"/>
            <p:nvPr/>
          </p:nvSpPr>
          <p:spPr>
            <a:xfrm>
              <a:off x="6327224" y="2509266"/>
              <a:ext cx="448425" cy="369332"/>
            </a:xfrm>
            <a:prstGeom prst="rect">
              <a:avLst/>
            </a:prstGeom>
            <a:noFill/>
          </p:spPr>
          <p:txBody>
            <a:bodyPr vert="horz" wrap="square" lIns="0" tIns="0" rIns="0" bIns="0" rtlCol="0" anchor="ctr">
              <a:spAutoFit/>
            </a:bodyPr>
            <a:lstStyle/>
            <a:p>
              <a:pPr algn="l"/>
              <a:r>
                <a:rPr lang="en-US" altLang="zh-CN" dirty="0">
                  <a:solidFill>
                    <a:srgbClr val="01ACBE"/>
                  </a:solidFill>
                  <a:latin typeface="Impact" panose="020B0806030902050204" pitchFamily="34" charset="0"/>
                  <a:ea typeface="微软雅黑" panose="020B0503020204020204" pitchFamily="34" charset="-122"/>
                </a:rPr>
                <a:t>02</a:t>
              </a:r>
              <a:endParaRPr lang="zh-CN" altLang="en-US" dirty="0">
                <a:solidFill>
                  <a:srgbClr val="01ACBE"/>
                </a:solidFill>
                <a:latin typeface="微软雅黑" panose="020B0503020204020204" pitchFamily="34" charset="-122"/>
                <a:ea typeface="微软雅黑" panose="020B0503020204020204" pitchFamily="34" charset="-122"/>
              </a:endParaRP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DBD6"/>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chemeClr val="accent5">
                    <a:lumMod val="75000"/>
                  </a:schemeClr>
                </a:solidFill>
                <a:latin typeface="+mn-ea"/>
              </a:rPr>
              <a:t>创建类</a:t>
            </a:r>
            <a:r>
              <a:rPr lang="en-US" altLang="zh-CN" sz="2000" dirty="0" smtClean="0">
                <a:solidFill>
                  <a:schemeClr val="accent5">
                    <a:lumMod val="75000"/>
                  </a:schemeClr>
                </a:solidFill>
                <a:latin typeface="+mn-ea"/>
              </a:rPr>
              <a:t>        </a:t>
            </a:r>
            <a:endParaRPr lang="en-US" altLang="zh-CN" sz="2000" dirty="0">
              <a:solidFill>
                <a:schemeClr val="accent5">
                  <a:lumMod val="75000"/>
                </a:schemeClr>
              </a:solidFill>
              <a:latin typeface="+mn-ea"/>
            </a:endParaRPr>
          </a:p>
        </p:txBody>
      </p:sp>
      <p:sp>
        <p:nvSpPr>
          <p:cNvPr id="3" name="矩形 2"/>
          <p:cNvSpPr/>
          <p:nvPr/>
        </p:nvSpPr>
        <p:spPr>
          <a:xfrm>
            <a:off x="574040" y="1635760"/>
            <a:ext cx="3493135" cy="3073400"/>
          </a:xfrm>
          <a:prstGeom prst="rect">
            <a:avLst/>
          </a:prstGeom>
          <a:solidFill>
            <a:schemeClr val="tx2">
              <a:lumMod val="20000"/>
              <a:lumOff val="80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4235" y="1896110"/>
            <a:ext cx="2997200" cy="1815882"/>
          </a:xfrm>
          <a:prstGeom prst="rect">
            <a:avLst/>
          </a:prstGeom>
          <a:noFill/>
        </p:spPr>
        <p:txBody>
          <a:bodyPr wrap="square" rtlCol="0">
            <a:spAutoFit/>
          </a:bodyPr>
          <a:lstStyle/>
          <a:p>
            <a:pPr algn="l"/>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创建类</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，在图中选择“头文件”，在弹出的快捷菜单中选择“添加”→“新建项” ，弹出“添加新项”对话框，在对话框中选择“头文件（</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）”，在名称中输入“</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。单击“添加”按钮，建立</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头文件。</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79876" name="Picture 2" descr="C:\DOCUME~1\ADMINI~1\LOCALS~1\Temp\ksohtml\wps_clip_image-3844.png"/>
          <p:cNvPicPr>
            <a:picLocks noChangeAspect="1"/>
          </p:cNvPicPr>
          <p:nvPr/>
        </p:nvPicPr>
        <p:blipFill>
          <a:blip r:embed="rId3" cstate="print"/>
          <a:stretch>
            <a:fillRect/>
          </a:stretch>
        </p:blipFill>
        <p:spPr>
          <a:xfrm>
            <a:off x="4287520" y="1630045"/>
            <a:ext cx="3984625" cy="307975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79876"/>
                                        </p:tgtEl>
                                        <p:attrNameLst>
                                          <p:attrName>style.visibility</p:attrName>
                                        </p:attrNameLst>
                                      </p:cBhvr>
                                      <p:to>
                                        <p:strVal val="visible"/>
                                      </p:to>
                                    </p:set>
                                    <p:anim calcmode="lin" valueType="num">
                                      <p:cBhvr additive="base">
                                        <p:cTn id="26" dur="500" fill="hold"/>
                                        <p:tgtEl>
                                          <p:spTgt spid="79876"/>
                                        </p:tgtEl>
                                        <p:attrNameLst>
                                          <p:attrName>ppt_x</p:attrName>
                                        </p:attrNameLst>
                                      </p:cBhvr>
                                      <p:tavLst>
                                        <p:tav tm="0">
                                          <p:val>
                                            <p:strVal val="#ppt_x"/>
                                          </p:val>
                                        </p:tav>
                                        <p:tav tm="100000">
                                          <p:val>
                                            <p:strVal val="#ppt_x"/>
                                          </p:val>
                                        </p:tav>
                                      </p:tavLst>
                                    </p:anim>
                                    <p:anim calcmode="lin" valueType="num">
                                      <p:cBhvr additive="base">
                                        <p:cTn id="27"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3" grpId="0" animBg="1"/>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sp>
        <p:nvSpPr>
          <p:cNvPr id="6" name="矩形 5"/>
          <p:cNvSpPr/>
          <p:nvPr/>
        </p:nvSpPr>
        <p:spPr>
          <a:xfrm>
            <a:off x="121285" y="770890"/>
            <a:ext cx="8966835" cy="3882390"/>
          </a:xfrm>
          <a:prstGeom prst="rect">
            <a:avLst/>
          </a:prstGeom>
          <a:solidFill>
            <a:schemeClr val="tx2">
              <a:lumMod val="20000"/>
              <a:lumOff val="80000"/>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4477385" y="770890"/>
            <a:ext cx="0" cy="3883025"/>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0900" name="Picture 2" descr="C:\DOCUME~1\ADMINI~1\LOCALS~1\Temp\ksohtml\wps_clip_image-3883.png"/>
          <p:cNvPicPr>
            <a:picLocks noChangeAspect="1"/>
          </p:cNvPicPr>
          <p:nvPr/>
        </p:nvPicPr>
        <p:blipFill>
          <a:blip r:embed="rId3" cstate="print"/>
          <a:stretch>
            <a:fillRect/>
          </a:stretch>
        </p:blipFill>
        <p:spPr>
          <a:xfrm>
            <a:off x="307340" y="1230630"/>
            <a:ext cx="4039235" cy="2769870"/>
          </a:xfrm>
          <a:prstGeom prst="rect">
            <a:avLst/>
          </a:prstGeom>
          <a:noFill/>
          <a:ln w="9525">
            <a:noFill/>
          </a:ln>
        </p:spPr>
      </p:pic>
      <p:pic>
        <p:nvPicPr>
          <p:cNvPr id="81924" name="Picture 2" descr="C:\DOCUME~1\ADMINI~1\LOCALS~1\Temp\ksohtml\wps_clip_image-3952.png"/>
          <p:cNvPicPr>
            <a:picLocks noChangeAspect="1"/>
          </p:cNvPicPr>
          <p:nvPr/>
        </p:nvPicPr>
        <p:blipFill>
          <a:blip r:embed="rId4" cstate="print"/>
          <a:stretch>
            <a:fillRect/>
          </a:stretch>
        </p:blipFill>
        <p:spPr>
          <a:xfrm>
            <a:off x="4643755" y="1149350"/>
            <a:ext cx="4180840" cy="2981325"/>
          </a:xfrm>
          <a:prstGeom prst="rect">
            <a:avLst/>
          </a:prstGeom>
          <a:noFill/>
          <a:ln w="9525">
            <a:noFill/>
          </a:ln>
        </p:spPr>
      </p:pic>
    </p:spTree>
  </p:cSld>
  <p:clrMapOvr>
    <a:masterClrMapping/>
  </p:clrMapOvr>
  <p:transition spd="slow" advClick="0" advTm="0">
    <p:cove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2" name="组合 1"/>
          <p:cNvGrpSpPr/>
          <p:nvPr/>
        </p:nvGrpSpPr>
        <p:grpSpPr>
          <a:xfrm>
            <a:off x="487965" y="971942"/>
            <a:ext cx="579307" cy="449493"/>
            <a:chOff x="6242320" y="2555502"/>
            <a:chExt cx="579005" cy="449493"/>
          </a:xfrm>
        </p:grpSpPr>
        <p:sp>
          <p:nvSpPr>
            <p:cNvPr id="26"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009999"/>
                </a:solidFill>
                <a:latin typeface="+mn-ea"/>
              </a:rPr>
              <a:t>编辑</a:t>
            </a:r>
            <a:r>
              <a:rPr lang="en-US" altLang="zh-CN" sz="2000" dirty="0" smtClean="0">
                <a:solidFill>
                  <a:srgbClr val="009999"/>
                </a:solidFill>
                <a:latin typeface="+mn-ea"/>
              </a:rPr>
              <a:t>A.h</a:t>
            </a:r>
            <a:r>
              <a:rPr lang="zh-CN" altLang="en-US" sz="2000" dirty="0" smtClean="0">
                <a:solidFill>
                  <a:srgbClr val="009999"/>
                </a:solidFill>
                <a:latin typeface="+mn-ea"/>
              </a:rPr>
              <a:t>文件</a:t>
            </a:r>
            <a:r>
              <a:rPr lang="en-US" altLang="zh-CN" sz="2000" dirty="0" smtClean="0">
                <a:solidFill>
                  <a:srgbClr val="009999"/>
                </a:solidFill>
                <a:latin typeface="+mn-ea"/>
              </a:rPr>
              <a:t>        </a:t>
            </a:r>
          </a:p>
        </p:txBody>
      </p:sp>
      <p:sp>
        <p:nvSpPr>
          <p:cNvPr id="3" name="矩形 2"/>
          <p:cNvSpPr/>
          <p:nvPr/>
        </p:nvSpPr>
        <p:spPr>
          <a:xfrm>
            <a:off x="574040" y="1635760"/>
            <a:ext cx="7814310" cy="3079750"/>
          </a:xfrm>
          <a:prstGeom prst="rect">
            <a:avLst/>
          </a:prstGeom>
          <a:solidFill>
            <a:srgbClr val="009999">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4235" y="1896110"/>
            <a:ext cx="6985635" cy="2696845"/>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在类</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A.h</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的编辑区的空白区域中输入如下代码。</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class A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声明一个类</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public:</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void Print()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类的输出成员函数</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cout</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我们欢迎你</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!"&lt;&lt;</a:t>
            </a:r>
            <a:r>
              <a:rPr lang="en-US" altLang="zh-CN" sz="1600" noProof="0" dirty="0" err="1" smtClean="0">
                <a:ln>
                  <a:noFill/>
                </a:ln>
                <a:effectLst/>
                <a:uLnTx/>
                <a:uFillTx/>
                <a:latin typeface="微软雅黑" panose="020B0503020204020204" pitchFamily="34" charset="-122"/>
                <a:ea typeface="微软雅黑" panose="020B0503020204020204" pitchFamily="34" charset="-122"/>
                <a:sym typeface="+mn-ea"/>
              </a:rPr>
              <a:t>endl</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在屏幕上输出“我们欢迎你</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Font typeface="Wingdings 2" panose="05020102010507070707"/>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ldLvl="0" animBg="1"/>
      <p:bldP spid="3" grpId="0" animBg="1"/>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2" name="组合 1"/>
          <p:cNvGrpSpPr/>
          <p:nvPr/>
        </p:nvGrpSpPr>
        <p:grpSpPr>
          <a:xfrm>
            <a:off x="487965" y="971942"/>
            <a:ext cx="579307" cy="449493"/>
            <a:chOff x="6242320" y="2555502"/>
            <a:chExt cx="579005" cy="449493"/>
          </a:xfrm>
        </p:grpSpPr>
        <p:sp>
          <p:nvSpPr>
            <p:cNvPr id="26"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009999"/>
                  </a:solidFill>
                  <a:latin typeface="Impact" panose="020B0806030902050204" pitchFamily="34" charset="0"/>
                  <a:ea typeface="微软雅黑" panose="020B0503020204020204" pitchFamily="34" charset="-122"/>
                </a:rPr>
                <a:t>03</a:t>
              </a:r>
            </a:p>
          </p:txBody>
        </p:sp>
        <p:sp>
          <p:nvSpPr>
            <p:cNvPr id="27"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009999"/>
                  </a:solidFill>
                  <a:latin typeface="Leelawadee" panose="020B0502040204020203" pitchFamily="34" charset="-34"/>
                  <a:cs typeface="Leelawadee" panose="020B0502040204020203" pitchFamily="34" charset="-34"/>
                </a:rPr>
                <a:t>OPTION</a:t>
              </a:r>
            </a:p>
          </p:txBody>
        </p:sp>
      </p:grpSp>
      <p:cxnSp>
        <p:nvCxnSpPr>
          <p:cNvPr id="28" name="直接连接符 27"/>
          <p:cNvCxnSpPr/>
          <p:nvPr/>
        </p:nvCxnSpPr>
        <p:spPr bwMode="auto">
          <a:xfrm flipV="1">
            <a:off x="574675" y="1419860"/>
            <a:ext cx="7814310" cy="13970"/>
          </a:xfrm>
          <a:prstGeom prst="line">
            <a:avLst/>
          </a:prstGeom>
          <a:solidFill>
            <a:schemeClr val="accent1"/>
          </a:solidFill>
          <a:ln w="28575" cap="flat" cmpd="sng" algn="ctr">
            <a:solidFill>
              <a:srgbClr val="009999"/>
            </a:solidFill>
            <a:prstDash val="solid"/>
            <a:round/>
            <a:headEnd type="none" w="med" len="med"/>
            <a:tailEnd type="none" w="med" len="med"/>
          </a:ln>
          <a:effectLst/>
        </p:spPr>
      </p:cxnSp>
      <p:sp>
        <p:nvSpPr>
          <p:cNvPr id="57"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009999"/>
                </a:solidFill>
                <a:latin typeface="+mn-ea"/>
              </a:rPr>
              <a:t>编辑</a:t>
            </a:r>
            <a:r>
              <a:rPr lang="en-US" altLang="zh-CN" sz="2000" dirty="0" smtClean="0">
                <a:solidFill>
                  <a:srgbClr val="009999"/>
                </a:solidFill>
                <a:latin typeface="+mn-ea"/>
              </a:rPr>
              <a:t>A.h</a:t>
            </a:r>
            <a:r>
              <a:rPr lang="zh-CN" altLang="en-US" sz="2000" dirty="0" smtClean="0">
                <a:solidFill>
                  <a:srgbClr val="009999"/>
                </a:solidFill>
                <a:latin typeface="+mn-ea"/>
              </a:rPr>
              <a:t>文件</a:t>
            </a:r>
            <a:r>
              <a:rPr lang="en-US" altLang="zh-CN" sz="2000" dirty="0" smtClean="0">
                <a:solidFill>
                  <a:srgbClr val="009999"/>
                </a:solidFill>
                <a:latin typeface="+mn-ea"/>
              </a:rPr>
              <a:t>        </a:t>
            </a:r>
          </a:p>
        </p:txBody>
      </p:sp>
      <p:sp>
        <p:nvSpPr>
          <p:cNvPr id="3" name="矩形 2"/>
          <p:cNvSpPr/>
          <p:nvPr/>
        </p:nvSpPr>
        <p:spPr>
          <a:xfrm>
            <a:off x="574040" y="1635760"/>
            <a:ext cx="7814310" cy="3079750"/>
          </a:xfrm>
          <a:prstGeom prst="rect">
            <a:avLst/>
          </a:prstGeom>
          <a:solidFill>
            <a:srgbClr val="009999">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3972" name="Picture 2" descr="C:\DOCUME~1\ADMINI~1\LOCALS~1\Temp\ksohtml\wps_clip_image-4350.png"/>
          <p:cNvPicPr>
            <a:picLocks noChangeAspect="1"/>
          </p:cNvPicPr>
          <p:nvPr/>
        </p:nvPicPr>
        <p:blipFill>
          <a:blip r:embed="rId3" cstate="print"/>
          <a:stretch>
            <a:fillRect/>
          </a:stretch>
        </p:blipFill>
        <p:spPr>
          <a:xfrm>
            <a:off x="2087245" y="1826895"/>
            <a:ext cx="4364355" cy="269748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6"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3992DB"/>
                </a:solidFill>
                <a:latin typeface="+mn-ea"/>
              </a:rPr>
              <a:t>编辑</a:t>
            </a:r>
            <a:r>
              <a:rPr lang="en-US" sz="2000" b="1" noProof="0" dirty="0" smtClean="0">
                <a:ln>
                  <a:noFill/>
                </a:ln>
                <a:solidFill>
                  <a:srgbClr val="3992DB"/>
                </a:solidFill>
                <a:effectLst/>
                <a:uLnTx/>
                <a:uFillTx/>
                <a:latin typeface="+mn-ea"/>
                <a:sym typeface="+mn-ea"/>
              </a:rPr>
              <a:t>Project1.cpp</a:t>
            </a:r>
            <a:r>
              <a:rPr lang="zh-CN" altLang="en-US" sz="2000" dirty="0" smtClean="0">
                <a:solidFill>
                  <a:srgbClr val="3992DB"/>
                </a:solidFill>
                <a:latin typeface="+mn-ea"/>
              </a:rPr>
              <a:t>文件</a:t>
            </a:r>
            <a:r>
              <a:rPr lang="en-US" altLang="zh-CN" sz="2000" dirty="0" smtClean="0">
                <a:solidFill>
                  <a:srgbClr val="3992DB"/>
                </a:solidFill>
                <a:latin typeface="+mn-ea"/>
              </a:rPr>
              <a:t>        </a:t>
            </a:r>
          </a:p>
        </p:txBody>
      </p:sp>
      <p:sp>
        <p:nvSpPr>
          <p:cNvPr id="12" name="矩形 11"/>
          <p:cNvSpPr/>
          <p:nvPr/>
        </p:nvSpPr>
        <p:spPr>
          <a:xfrm>
            <a:off x="574040" y="1635760"/>
            <a:ext cx="7814310" cy="3079750"/>
          </a:xfrm>
          <a:prstGeom prst="rect">
            <a:avLst/>
          </a:prstGeom>
          <a:solidFill>
            <a:srgbClr val="DBE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64235" y="1772920"/>
            <a:ext cx="6985635" cy="2992120"/>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在“</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Project1.cpp”</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文件中输入如下代码。    </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include </a:t>
            </a:r>
            <a:r>
              <a:rPr lang="en-US" sz="1600" dirty="0">
                <a:latin typeface="微软雅黑" panose="020B0503020204020204" pitchFamily="34" charset="-122"/>
                <a:ea typeface="微软雅黑" panose="020B0503020204020204" pitchFamily="34" charset="-122"/>
                <a:sym typeface="+mn-ea"/>
              </a:rPr>
              <a:t>&lt;</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iostream</a:t>
            </a:r>
            <a:r>
              <a:rPr lang="en-US" sz="1600" dirty="0">
                <a:latin typeface="微软雅黑" panose="020B0503020204020204" pitchFamily="34" charset="-122"/>
                <a:ea typeface="微软雅黑" panose="020B0503020204020204" pitchFamily="34" charset="-122"/>
                <a:sym typeface="+mn-ea"/>
              </a:rPr>
              <a:t>&gt;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using namespace std;</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#include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A.h</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 main()</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a:t>
            </a:r>
            <a:r>
              <a:rPr lang="en-US" sz="1600" noProof="0" dirty="0" err="1" smtClean="0">
                <a:ln>
                  <a:noFill/>
                </a:ln>
                <a:effectLst/>
                <a:uLnTx/>
                <a:uFillTx/>
                <a:latin typeface="微软雅黑" panose="020B0503020204020204" pitchFamily="34" charset="-122"/>
                <a:ea typeface="微软雅黑" panose="020B0503020204020204" pitchFamily="34" charset="-122"/>
                <a:sym typeface="+mn-ea"/>
              </a:rPr>
              <a:t>a.Print</a:t>
            </a:r>
            <a:r>
              <a:rPr lang="en-US" sz="1600" noProof="0" dirty="0" smtClean="0">
                <a:ln>
                  <a:noFill/>
                </a:ln>
                <a:effectLst/>
                <a:uLnTx/>
                <a:uFillTx/>
                <a:latin typeface="微软雅黑" panose="020B0503020204020204" pitchFamily="34" charset="-122"/>
                <a:ea typeface="微软雅黑" panose="020B0503020204020204" pitchFamily="34" charset="-122"/>
                <a:sym typeface="+mn-ea"/>
              </a:rPr>
              <a:t>();</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return 0;</a:t>
            </a:r>
            <a:endParaRPr kumimoji="0" 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sz="1600" noProof="0" dirty="0" smtClean="0">
                <a:ln>
                  <a:noFill/>
                </a:ln>
                <a:effectLst/>
                <a:uLnTx/>
                <a:uFillTx/>
                <a:latin typeface="微软雅黑" panose="020B0503020204020204" pitchFamily="34" charset="-122"/>
                <a:ea typeface="微软雅黑" panose="020B0503020204020204" pitchFamily="34" charset="-122"/>
                <a:sym typeface="+mn-ea"/>
              </a:rPr>
              <a:t>    } </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animBg="1"/>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6"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3992DB"/>
                  </a:solidFill>
                  <a:latin typeface="Impact" panose="020B0806030902050204" pitchFamily="34" charset="0"/>
                  <a:ea typeface="微软雅黑" panose="020B0503020204020204" pitchFamily="34" charset="-122"/>
                </a:rPr>
                <a:t>04</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3992DB"/>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00B0F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sz="2000" dirty="0" smtClean="0">
                <a:solidFill>
                  <a:srgbClr val="3992DB"/>
                </a:solidFill>
                <a:latin typeface="+mn-ea"/>
              </a:rPr>
              <a:t>编辑</a:t>
            </a:r>
            <a:r>
              <a:rPr lang="en-US" sz="2000" b="1" noProof="0" dirty="0" smtClean="0">
                <a:ln>
                  <a:noFill/>
                </a:ln>
                <a:solidFill>
                  <a:srgbClr val="3992DB"/>
                </a:solidFill>
                <a:effectLst/>
                <a:uLnTx/>
                <a:uFillTx/>
                <a:latin typeface="+mn-ea"/>
                <a:sym typeface="+mn-ea"/>
              </a:rPr>
              <a:t>Project1.cpp</a:t>
            </a:r>
            <a:r>
              <a:rPr lang="zh-CN" altLang="en-US" sz="2000" dirty="0" smtClean="0">
                <a:solidFill>
                  <a:srgbClr val="3992DB"/>
                </a:solidFill>
                <a:latin typeface="+mn-ea"/>
              </a:rPr>
              <a:t>文件</a:t>
            </a:r>
            <a:r>
              <a:rPr lang="en-US" altLang="zh-CN" sz="2000" dirty="0" smtClean="0">
                <a:solidFill>
                  <a:srgbClr val="3992DB"/>
                </a:solidFill>
                <a:latin typeface="+mn-ea"/>
              </a:rPr>
              <a:t>        </a:t>
            </a:r>
          </a:p>
        </p:txBody>
      </p:sp>
      <p:sp>
        <p:nvSpPr>
          <p:cNvPr id="12" name="矩形 11"/>
          <p:cNvSpPr/>
          <p:nvPr/>
        </p:nvSpPr>
        <p:spPr>
          <a:xfrm>
            <a:off x="574040" y="1635760"/>
            <a:ext cx="7814310" cy="3079750"/>
          </a:xfrm>
          <a:prstGeom prst="rect">
            <a:avLst/>
          </a:prstGeom>
          <a:solidFill>
            <a:srgbClr val="DBE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6020" name="Picture 2" descr="C:\DOCUME~1\ADMINI~1\LOCALS~1\Temp\ksohtml\wps_clip_image-4402.png"/>
          <p:cNvPicPr>
            <a:picLocks noChangeAspect="1"/>
          </p:cNvPicPr>
          <p:nvPr/>
        </p:nvPicPr>
        <p:blipFill>
          <a:blip r:embed="rId3" cstate="print"/>
          <a:stretch>
            <a:fillRect/>
          </a:stretch>
        </p:blipFill>
        <p:spPr>
          <a:xfrm>
            <a:off x="1809750" y="1664970"/>
            <a:ext cx="4769485" cy="302133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p:nvPr/>
        </p:nvSpPr>
        <p:spPr>
          <a:xfrm>
            <a:off x="864235" y="330200"/>
            <a:ext cx="7472680" cy="49466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基于</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Visual Studio 201X</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的</a:t>
            </a:r>
            <a:r>
              <a:rPr 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C++</a:t>
            </a:r>
            <a:r>
              <a:rPr lang="zh-CN" altLang="en-US" sz="2400" b="1"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rPr>
              <a:t>应用程序的开发</a:t>
            </a:r>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a:p>
            <a:pPr algn="l"/>
            <a:endParaRPr kumimoji="0" lang="zh-CN" altLang="en-US" sz="24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j-cs"/>
              <a:sym typeface="+mn-ea"/>
            </a:endParaRPr>
          </a:p>
        </p:txBody>
      </p:sp>
      <p:grpSp>
        <p:nvGrpSpPr>
          <p:cNvPr id="6" name="组合 5"/>
          <p:cNvGrpSpPr/>
          <p:nvPr/>
        </p:nvGrpSpPr>
        <p:grpSpPr>
          <a:xfrm>
            <a:off x="487965" y="971942"/>
            <a:ext cx="579307" cy="449493"/>
            <a:chOff x="6242320" y="2555502"/>
            <a:chExt cx="579005" cy="449493"/>
          </a:xfrm>
        </p:grpSpPr>
        <p:sp>
          <p:nvSpPr>
            <p:cNvPr id="8" name="TextBox 6"/>
            <p:cNvSpPr txBox="1"/>
            <p:nvPr/>
          </p:nvSpPr>
          <p:spPr>
            <a:xfrm>
              <a:off x="6327224" y="2555502"/>
              <a:ext cx="448425" cy="276860"/>
            </a:xfrm>
            <a:prstGeom prst="rect">
              <a:avLst/>
            </a:prstGeom>
            <a:noFill/>
          </p:spPr>
          <p:txBody>
            <a:bodyPr vert="horz" wrap="square" lIns="0" tIns="0" rIns="0" bIns="0" rtlCol="0" anchor="ctr">
              <a:spAutoFit/>
            </a:bodyPr>
            <a:lstStyle/>
            <a:p>
              <a:pPr algn="l"/>
              <a:r>
                <a:rPr lang="en-US" altLang="zh-CN" dirty="0">
                  <a:solidFill>
                    <a:srgbClr val="FFC000"/>
                  </a:solidFill>
                  <a:latin typeface="Impact" panose="020B0806030902050204" pitchFamily="34" charset="0"/>
                  <a:ea typeface="微软雅黑" panose="020B0503020204020204" pitchFamily="34" charset="-122"/>
                </a:rPr>
                <a:t>05</a:t>
              </a:r>
            </a:p>
          </p:txBody>
        </p:sp>
        <p:sp>
          <p:nvSpPr>
            <p:cNvPr id="9"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FFC000"/>
                  </a:solidFill>
                  <a:latin typeface="Leelawadee" panose="020B0502040204020203" pitchFamily="34" charset="-34"/>
                  <a:cs typeface="Leelawadee" panose="020B0502040204020203" pitchFamily="34" charset="-34"/>
                </a:rPr>
                <a:t>OPTION</a:t>
              </a:r>
            </a:p>
          </p:txBody>
        </p:sp>
      </p:grpSp>
      <p:cxnSp>
        <p:nvCxnSpPr>
          <p:cNvPr id="10" name="直接连接符 9"/>
          <p:cNvCxnSpPr/>
          <p:nvPr/>
        </p:nvCxnSpPr>
        <p:spPr bwMode="auto">
          <a:xfrm flipV="1">
            <a:off x="574675" y="1419860"/>
            <a:ext cx="7814310" cy="13970"/>
          </a:xfrm>
          <a:prstGeom prst="line">
            <a:avLst/>
          </a:prstGeom>
          <a:solidFill>
            <a:schemeClr val="accent1"/>
          </a:solidFill>
          <a:ln w="28575" cap="flat" cmpd="sng" algn="ctr">
            <a:solidFill>
              <a:srgbClr val="FC9900"/>
            </a:solidFill>
            <a:prstDash val="solid"/>
            <a:round/>
            <a:headEnd type="none" w="med" len="med"/>
            <a:tailEnd type="none" w="med" len="med"/>
          </a:ln>
          <a:effectLst/>
        </p:spPr>
      </p:cxnSp>
      <p:sp>
        <p:nvSpPr>
          <p:cNvPr id="11" name="Rectangle 3"/>
          <p:cNvSpPr>
            <a:spLocks noChangeArrowheads="1"/>
          </p:cNvSpPr>
          <p:nvPr/>
        </p:nvSpPr>
        <p:spPr bwMode="auto">
          <a:xfrm>
            <a:off x="1101045" y="962000"/>
            <a:ext cx="3744935" cy="475615"/>
          </a:xfrm>
          <a:prstGeom prst="rect">
            <a:avLst/>
          </a:prstGeom>
          <a:noFill/>
          <a:ln w="9525">
            <a:noFill/>
            <a:miter lim="800000"/>
          </a:ln>
          <a:effectLst/>
        </p:spPr>
        <p:txBody>
          <a:bodyPr wrap="square">
            <a:spAutoFit/>
          </a:bodyPr>
          <a:lstStyle/>
          <a:p>
            <a:pPr marL="533400" indent="-533400">
              <a:lnSpc>
                <a:spcPct val="125000"/>
              </a:lnSpc>
              <a:spcBef>
                <a:spcPct val="20000"/>
              </a:spcBef>
              <a:defRPr/>
            </a:pPr>
            <a:r>
              <a:rPr lang="zh-CN" altLang="en-US" sz="2000" dirty="0" smtClean="0">
                <a:solidFill>
                  <a:srgbClr val="FFC000"/>
                </a:solidFill>
                <a:latin typeface="+mn-ea"/>
              </a:rPr>
              <a:t>运行</a:t>
            </a:r>
            <a:r>
              <a:rPr lang="en-US" altLang="zh-CN" sz="2000" dirty="0" smtClean="0">
                <a:solidFill>
                  <a:srgbClr val="FFC000"/>
                </a:solidFill>
                <a:latin typeface="+mn-ea"/>
              </a:rPr>
              <a:t>        </a:t>
            </a:r>
          </a:p>
        </p:txBody>
      </p:sp>
      <p:sp>
        <p:nvSpPr>
          <p:cNvPr id="12" name="矩形 11"/>
          <p:cNvSpPr/>
          <p:nvPr/>
        </p:nvSpPr>
        <p:spPr>
          <a:xfrm>
            <a:off x="574040" y="1635760"/>
            <a:ext cx="7814310" cy="3079750"/>
          </a:xfrm>
          <a:prstGeom prst="rect">
            <a:avLst/>
          </a:prstGeom>
          <a:solidFill>
            <a:srgbClr val="FFC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864235" y="1772920"/>
            <a:ext cx="6985635" cy="878840"/>
          </a:xfrm>
          <a:prstGeom prst="rect">
            <a:avLst/>
          </a:prstGeom>
          <a:noFill/>
        </p:spPr>
        <p:txBody>
          <a:bodyPr wrap="square" rtlCol="0">
            <a:spAutoFit/>
          </a:bodyPr>
          <a:lstStyle/>
          <a:p>
            <a:pPr marR="0" lvl="0" indent="0" algn="l" defTabSz="914400" rtl="0" eaLnBrk="1" fontAlgn="auto" latinLnBrk="0" hangingPunct="1">
              <a:lnSpc>
                <a:spcPct val="100000"/>
              </a:lnSpc>
              <a:spcBef>
                <a:spcPct val="20000"/>
              </a:spcBef>
              <a:spcAft>
                <a:spcPts val="0"/>
              </a:spcAft>
              <a:buClr>
                <a:schemeClr val="accent3"/>
              </a:buClr>
              <a:buSzPct val="95000"/>
              <a:buNone/>
              <a:defRPr/>
            </a:pP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      </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执行“调试”→“开始执行（不调试）”命令或</a:t>
            </a:r>
            <a:r>
              <a:rPr lang="en-US" altLang="zh-CN" sz="1600" noProof="0" dirty="0" smtClean="0">
                <a:ln>
                  <a:noFill/>
                </a:ln>
                <a:effectLst/>
                <a:uLnTx/>
                <a:uFillTx/>
                <a:latin typeface="微软雅黑" panose="020B0503020204020204" pitchFamily="34" charset="-122"/>
                <a:ea typeface="微软雅黑" panose="020B0503020204020204" pitchFamily="34" charset="-122"/>
                <a:sym typeface="+mn-ea"/>
              </a:rPr>
              <a:t>Ctrl+F5</a:t>
            </a:r>
            <a:r>
              <a:rPr lang="zh-CN" altLang="en-US" sz="1600" noProof="0" dirty="0" smtClean="0">
                <a:ln>
                  <a:noFill/>
                </a:ln>
                <a:effectLst/>
                <a:uLnTx/>
                <a:uFillTx/>
                <a:latin typeface="微软雅黑" panose="020B0503020204020204" pitchFamily="34" charset="-122"/>
                <a:ea typeface="微软雅黑" panose="020B0503020204020204" pitchFamily="34" charset="-122"/>
                <a:sym typeface="+mn-ea"/>
              </a:rPr>
              <a:t>组合键，进行程序的编译、链接和运行，运行结果如图所示。</a:t>
            </a:r>
            <a:endParaRPr kumimoji="0" lang="zh-CN" altLang="en-US" sz="1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R="0" lvl="0" indent="0" algn="l" defTabSz="914400" rtl="0" eaLnBrk="1" fontAlgn="auto" latinLnBrk="0" hangingPunct="1">
              <a:lnSpc>
                <a:spcPct val="100000"/>
              </a:lnSpc>
              <a:spcBef>
                <a:spcPct val="20000"/>
              </a:spcBef>
              <a:spcAft>
                <a:spcPts val="0"/>
              </a:spcAft>
              <a:buClr>
                <a:schemeClr val="accent3"/>
              </a:buClr>
              <a:buSzPct val="95000"/>
              <a:buNone/>
              <a:defRPr/>
            </a:pP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8068" name="Picture 2" descr="C:\DOCUME~1\ADMINI~1\LOCALS~1\Temp\ksohtml\wps_clip_image-4461.png"/>
          <p:cNvPicPr>
            <a:picLocks noChangeAspect="1"/>
          </p:cNvPicPr>
          <p:nvPr/>
        </p:nvPicPr>
        <p:blipFill>
          <a:blip r:embed="rId3" cstate="print"/>
          <a:stretch>
            <a:fillRect/>
          </a:stretch>
        </p:blipFill>
        <p:spPr>
          <a:xfrm>
            <a:off x="1469390" y="2817495"/>
            <a:ext cx="6025515" cy="1522730"/>
          </a:xfrm>
          <a:prstGeom prst="rect">
            <a:avLst/>
          </a:prstGeom>
          <a:noFill/>
          <a:ln w="9525">
            <a:noFill/>
          </a:ln>
        </p:spPr>
      </p:pic>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8068"/>
                                        </p:tgtEl>
                                        <p:attrNameLst>
                                          <p:attrName>style.visibility</p:attrName>
                                        </p:attrNameLst>
                                      </p:cBhvr>
                                      <p:to>
                                        <p:strVal val="visible"/>
                                      </p:to>
                                    </p:set>
                                    <p:anim calcmode="lin" valueType="num">
                                      <p:cBhvr additive="base">
                                        <p:cTn id="25" dur="500" fill="hold"/>
                                        <p:tgtEl>
                                          <p:spTgt spid="88068"/>
                                        </p:tgtEl>
                                        <p:attrNameLst>
                                          <p:attrName>ppt_x</p:attrName>
                                        </p:attrNameLst>
                                      </p:cBhvr>
                                      <p:tavLst>
                                        <p:tav tm="0">
                                          <p:val>
                                            <p:strVal val="#ppt_x"/>
                                          </p:val>
                                        </p:tav>
                                        <p:tav tm="100000">
                                          <p:val>
                                            <p:strVal val="#ppt_x"/>
                                          </p:val>
                                        </p:tav>
                                      </p:tavLst>
                                    </p:anim>
                                    <p:anim calcmode="lin" valueType="num">
                                      <p:cBhvr additive="base">
                                        <p:cTn id="26" dur="500" fill="hold"/>
                                        <p:tgtEl>
                                          <p:spTgt spid="88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animBg="1"/>
      <p:bldP spid="1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sym typeface="+mn-ea"/>
                </a:rPr>
                <a:t>面向过程程序设计方法</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396000" y="1699895"/>
            <a:ext cx="8568000" cy="1815882"/>
          </a:xfrm>
          <a:prstGeom prst="rect">
            <a:avLst/>
          </a:prstGeom>
          <a:noFill/>
        </p:spPr>
        <p:txBody>
          <a:bodyPr wrap="square" rtlCol="0">
            <a:spAutoFit/>
          </a:bodyPr>
          <a:lstStyle/>
          <a:p>
            <a:pPr indent="457200" algn="l" fontAlgn="auto"/>
            <a:r>
              <a:rPr lang="zh-CN" altLang="en-US" sz="1600" dirty="0">
                <a:latin typeface="华文楷体" panose="02010600040101010101" pitchFamily="2" charset="-122"/>
                <a:ea typeface="华文楷体" panose="02010600040101010101" pitchFamily="2" charset="-122"/>
                <a:sym typeface="+mn-ea"/>
              </a:rPr>
              <a:t>面向过程程序设计是以</a:t>
            </a:r>
            <a:r>
              <a:rPr lang="zh-CN" altLang="en-US" sz="1600" dirty="0">
                <a:latin typeface="华文楷体" panose="02010600040101010101" pitchFamily="2" charset="-122"/>
                <a:ea typeface="华文楷体" panose="02010600040101010101" pitchFamily="2" charset="-122"/>
                <a:sym typeface="+mn-ea"/>
                <a:hlinkClick r:id="rId3"/>
              </a:rPr>
              <a:t>模块</a:t>
            </a:r>
            <a:r>
              <a:rPr lang="zh-CN" altLang="en-US" sz="1600" dirty="0">
                <a:latin typeface="华文楷体" panose="02010600040101010101" pitchFamily="2" charset="-122"/>
                <a:ea typeface="华文楷体" panose="02010600040101010101" pitchFamily="2" charset="-122"/>
                <a:sym typeface="+mn-ea"/>
              </a:rPr>
              <a:t>功能和处理过程设计为主的软件开发方法。其设计思想是采用“自顶向下，逐步求精，模块分解，分而治之”的解决问题方法。“自顶向下，逐步求精”是指将分析问题的过程划分成若干个层次，每一个新的层次都是上一个层次的细化，实现层次化和精细化；“模块分解，分而治之”是将整个系统分解成若干个易于控制、处理，完成一定功能的子任务或子模块，每分解一次都是对问题的进一步的细化，直到最低层次模块所对应的问题足够简单为止。各模块可以由顺序、选择、循环</a:t>
            </a:r>
            <a:r>
              <a:rPr lang="en-US" altLang="zh-CN" sz="1600" dirty="0">
                <a:latin typeface="华文楷体" panose="02010600040101010101" pitchFamily="2" charset="-122"/>
                <a:ea typeface="华文楷体" panose="02010600040101010101" pitchFamily="2" charset="-122"/>
                <a:sym typeface="+mn-ea"/>
              </a:rPr>
              <a:t>3</a:t>
            </a:r>
            <a:r>
              <a:rPr lang="zh-CN" altLang="en-US" sz="1600" dirty="0">
                <a:latin typeface="华文楷体" panose="02010600040101010101" pitchFamily="2" charset="-122"/>
                <a:ea typeface="华文楷体" panose="02010600040101010101" pitchFamily="2" charset="-122"/>
                <a:sym typeface="+mn-ea"/>
              </a:rPr>
              <a:t>种基本结构组成，每个模块功能可由结构化程序设计语言的子程序（函数）来实现。</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7675" y="1139849"/>
              <a:ext cx="4533991"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sym typeface="+mn-ea"/>
                </a:rPr>
                <a:t>面向对象程序设计方法</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252000" y="2058670"/>
            <a:ext cx="8784000" cy="1077218"/>
          </a:xfrm>
          <a:prstGeom prst="rect">
            <a:avLst/>
          </a:prstGeom>
          <a:noFill/>
        </p:spPr>
        <p:txBody>
          <a:bodyPr wrap="square" rtlCol="0">
            <a:spAutoFit/>
          </a:bodyPr>
          <a:lstStyle/>
          <a:p>
            <a:pPr indent="457200" fontAlgn="auto">
              <a:buNone/>
            </a:pPr>
            <a:r>
              <a:rPr lang="zh-CN" altLang="en-US" sz="1600" dirty="0">
                <a:latin typeface="华文楷体" panose="02010600040101010101" pitchFamily="2" charset="-122"/>
                <a:ea typeface="华文楷体" panose="02010600040101010101" pitchFamily="2" charset="-122"/>
                <a:sym typeface="+mn-ea"/>
              </a:rPr>
              <a:t>面向对象程序设计方法是将数据及对数据操作的方法（函数）放在一起，形成一个相互依存，不可分离的整体</a:t>
            </a:r>
            <a:r>
              <a:rPr lang="en-US" altLang="zh-CN" sz="1600" dirty="0">
                <a:latin typeface="华文楷体" panose="02010600040101010101" pitchFamily="2" charset="-122"/>
                <a:ea typeface="华文楷体" panose="02010600040101010101" pitchFamily="2" charset="-122"/>
                <a:sym typeface="+mn-ea"/>
              </a:rPr>
              <a:t>——</a:t>
            </a:r>
            <a:r>
              <a:rPr lang="zh-CN" altLang="en-US" sz="1600" dirty="0">
                <a:latin typeface="华文楷体" panose="02010600040101010101" pitchFamily="2" charset="-122"/>
                <a:ea typeface="华文楷体" panose="02010600040101010101" pitchFamily="2" charset="-122"/>
                <a:sym typeface="+mn-ea"/>
              </a:rPr>
              <a:t>对象，从同类对象中抽象出共性，形成类。同类对象的数据原则上只能用本类提供的方法（成员函数）进行处理。类通过封装将接口与实现分离开来，通过接口与外界联系。对象之间通过消息进行通信。</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dissolve">
                                      <p:cBhvr>
                                        <p:cTn id="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932532"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sym typeface="+mn-ea"/>
                </a:rPr>
                <a:t>面向对象程序设计的有关术语</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840105" y="2489200"/>
            <a:ext cx="7292340" cy="337185"/>
          </a:xfrm>
          <a:prstGeom prst="rect">
            <a:avLst/>
          </a:prstGeom>
          <a:noFill/>
        </p:spPr>
        <p:txBody>
          <a:bodyPr wrap="square" rtlCol="0">
            <a:spAutoFit/>
          </a:bodyPr>
          <a:lstStyle/>
          <a:p>
            <a:pPr indent="457200" fontAlgn="auto">
              <a:buNone/>
            </a:pPr>
            <a:r>
              <a:rPr lang="zh-CN" altLang="en-US" sz="1600" dirty="0">
                <a:latin typeface="微软雅黑" panose="020B0503020204020204" pitchFamily="34" charset="-122"/>
                <a:ea typeface="微软雅黑" panose="020B0503020204020204" pitchFamily="34" charset="-122"/>
                <a:sym typeface="+mn-ea"/>
              </a:rPr>
              <a:t>面向对象程序设计方法有关术语有对象、类、实例、属性、消息、方法等。</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up)">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面向对象程序设计方法的发展历史</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6783"/>
            </a:xfrm>
            <a:prstGeom prst="rect">
              <a:avLst/>
            </a:prstGeom>
            <a:ln w="15875">
              <a:noFill/>
            </a:ln>
          </p:spPr>
          <p:txBody>
            <a:bodyPr wrap="square" lIns="68580" tIns="34290" rIns="68580" bIns="34290">
              <a:spAutoFit/>
            </a:bodyPr>
            <a:lstStyle/>
            <a:p>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面向对象程序设计</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方法概述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面向对象程序设计的基本术语</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面向对象程序设计的基本特征</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面向对象程序设计语言</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80" name="组合 79"/>
          <p:cNvGrpSpPr/>
          <p:nvPr/>
        </p:nvGrpSpPr>
        <p:grpSpPr>
          <a:xfrm>
            <a:off x="1547664" y="4589294"/>
            <a:ext cx="884486" cy="523220"/>
            <a:chOff x="2215144" y="5107938"/>
            <a:chExt cx="1231128" cy="959259"/>
          </a:xfrm>
        </p:grpSpPr>
        <p:sp>
          <p:nvSpPr>
            <p:cNvPr id="81" name="平行四边形 8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82"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3" name="组合 82"/>
          <p:cNvGrpSpPr/>
          <p:nvPr/>
        </p:nvGrpSpPr>
        <p:grpSpPr>
          <a:xfrm>
            <a:off x="2226918" y="4615724"/>
            <a:ext cx="5537560" cy="459690"/>
            <a:chOff x="4315150" y="3730038"/>
            <a:chExt cx="3857250" cy="540057"/>
          </a:xfrm>
        </p:grpSpPr>
        <p:sp>
          <p:nvSpPr>
            <p:cNvPr id="84" name="矩形 83"/>
            <p:cNvSpPr/>
            <p:nvPr/>
          </p:nvSpPr>
          <p:spPr>
            <a:xfrm>
              <a:off x="4540342" y="3812704"/>
              <a:ext cx="3565094"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基于</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Visual Studio </a:t>
              </a:r>
              <a:r>
                <a:rPr lang="en-US" altLang="zh-CN" b="1" dirty="0" smtClean="0">
                  <a:solidFill>
                    <a:schemeClr val="tx1">
                      <a:lumMod val="75000"/>
                      <a:lumOff val="25000"/>
                    </a:schemeClr>
                  </a:solidFill>
                  <a:latin typeface="微软雅黑" panose="020B0503020204020204" pitchFamily="34" charset="-122"/>
                  <a:ea typeface="微软雅黑" panose="020B0503020204020204" pitchFamily="34" charset="-122"/>
                </a:rPr>
                <a:t>201X</a:t>
              </a:r>
              <a:r>
                <a:rPr lang="zh-CN" altLang="en-US" b="1" dirty="0" smtClean="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应用程序的开发</a:t>
              </a:r>
            </a:p>
          </p:txBody>
        </p:sp>
        <p:sp>
          <p:nvSpPr>
            <p:cNvPr id="85" name="平行四边形 84"/>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par>
                          <p:cTn id="49" fill="hold">
                            <p:stCondLst>
                              <p:cond delay="2500"/>
                            </p:stCondLst>
                            <p:childTnLst>
                              <p:par>
                                <p:cTn id="50" presetID="2" presetClass="entr" presetSubtype="8" fill="hold" nodeType="after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additive="base">
                                        <p:cTn id="52" dur="500" fill="hold"/>
                                        <p:tgtEl>
                                          <p:spTgt spid="80"/>
                                        </p:tgtEl>
                                        <p:attrNameLst>
                                          <p:attrName>ppt_x</p:attrName>
                                        </p:attrNameLst>
                                      </p:cBhvr>
                                      <p:tavLst>
                                        <p:tav tm="0">
                                          <p:val>
                                            <p:strVal val="0-#ppt_w/2"/>
                                          </p:val>
                                        </p:tav>
                                        <p:tav tm="100000">
                                          <p:val>
                                            <p:strVal val="#ppt_x"/>
                                          </p:val>
                                        </p:tav>
                                      </p:tavLst>
                                    </p:anim>
                                    <p:anim calcmode="lin" valueType="num">
                                      <p:cBhvr additive="base">
                                        <p:cTn id="53" dur="500" fill="hold"/>
                                        <p:tgtEl>
                                          <p:spTgt spid="8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5790188"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sym typeface="+mn-ea"/>
                </a:rPr>
                <a:t>面向对象程序设计的基本特征</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324000" y="1699895"/>
            <a:ext cx="8640000" cy="1815882"/>
          </a:xfrm>
          <a:prstGeom prst="rect">
            <a:avLst/>
          </a:prstGeom>
          <a:noFill/>
        </p:spPr>
        <p:txBody>
          <a:bodyPr wrap="square" rtlCol="0">
            <a:spAutoFit/>
          </a:bodyPr>
          <a:lstStyle/>
          <a:p>
            <a:pPr indent="457200" fontAlgn="auto">
              <a:buNone/>
            </a:pPr>
            <a:r>
              <a:rPr lang="zh-CN" altLang="en-US" sz="1600" dirty="0">
                <a:latin typeface="华文楷体" panose="02010600040101010101" pitchFamily="2" charset="-122"/>
                <a:ea typeface="华文楷体" panose="02010600040101010101" pitchFamily="2" charset="-122"/>
                <a:sym typeface="+mn-ea"/>
              </a:rPr>
              <a:t>面向对象程序设计方法的基本特征有抽象性、封装性、继承性和多态性。抽象就是从众多事物中抽取出共同的、本质的特征，而非本质的特征；封装是一种信息隐藏技术，它是将事物的属性和行为包装到对象的内部，形成一个独立模块单位，即对象的内部对用户是隐藏的，不可直接访问；继承反映的是对象之间的相互关系，它允许一个新类从现有类派生而出，新类能够继承现有类的属性和行为，并且能够修改或增加新的属性和行为，成为一个功能更强大、更满足应用需求的类，封装是实现软件复用的一个重要手段；多态是同一消息为不同的对象接受时可产生完全不同的行为，多态性与继承性密切相关。</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ppt_y</p:attrName>
                                        </p:attrNameLst>
                                      </p:cBhvr>
                                      <p:tavLst>
                                        <p:tav tm="0">
                                          <p:val>
                                            <p:strVal val="#ppt_y+#ppt_h*1.125000"/>
                                          </p:val>
                                        </p:tav>
                                        <p:tav tm="100000">
                                          <p:val>
                                            <p:strVal val="#ppt_y"/>
                                          </p:val>
                                        </p:tav>
                                      </p:tavLst>
                                    </p:anim>
                                    <p:animEffect transition="in" filter="wipe(up)">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5. </a:t>
              </a:r>
              <a:r>
                <a:rPr lang="zh-CN" altLang="en-US" sz="2000" dirty="0" smtClean="0">
                  <a:latin typeface="微软雅黑" panose="020B0503020204020204" pitchFamily="34" charset="-122"/>
                  <a:ea typeface="微软雅黑" panose="020B0503020204020204" pitchFamily="34" charset="-122"/>
                  <a:sym typeface="+mn-ea"/>
                </a:rPr>
                <a:t>面向对象程序设计</a:t>
              </a:r>
              <a:r>
                <a:rPr lang="zh-CN" altLang="en-US" sz="2000" dirty="0">
                  <a:latin typeface="微软雅黑" panose="020B0503020204020204" pitchFamily="34" charset="-122"/>
                  <a:ea typeface="微软雅黑" panose="020B0503020204020204" pitchFamily="34" charset="-122"/>
                  <a:sym typeface="+mn-ea"/>
                </a:rPr>
                <a:t>方法的特点</a:t>
              </a:r>
              <a:endParaRPr lang="en-US" sz="2000" dirty="0">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252000" y="1843405"/>
            <a:ext cx="8783999" cy="1569660"/>
          </a:xfrm>
          <a:prstGeom prst="rect">
            <a:avLst/>
          </a:prstGeom>
          <a:noFill/>
        </p:spPr>
        <p:txBody>
          <a:bodyPr wrap="square" rtlCol="0">
            <a:spAutoFit/>
          </a:bodyPr>
          <a:lstStyle/>
          <a:p>
            <a:pPr indent="457200" fontAlgn="auto">
              <a:buNone/>
            </a:pPr>
            <a:r>
              <a:rPr lang="zh-CN" altLang="en-US" sz="1600" dirty="0">
                <a:latin typeface="华文楷体" panose="02010600040101010101" pitchFamily="2" charset="-122"/>
                <a:ea typeface="华文楷体" panose="02010600040101010101" pitchFamily="2" charset="-122"/>
                <a:sym typeface="+mn-ea"/>
              </a:rPr>
              <a:t>面向过程程序设计方法的缺陷是程序难以调试、修改和维护，代码的可重用性和共享性差，适用于小型系统或者是不复杂系统的开发。常用的语言有</a:t>
            </a:r>
            <a:r>
              <a:rPr lang="en-US" altLang="zh-CN" sz="1600" dirty="0">
                <a:latin typeface="华文楷体" panose="02010600040101010101" pitchFamily="2" charset="-122"/>
                <a:ea typeface="华文楷体" panose="02010600040101010101" pitchFamily="2" charset="-122"/>
                <a:sym typeface="+mn-ea"/>
              </a:rPr>
              <a:t>BASIC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PASCAL</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Fortran</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等。</a:t>
            </a:r>
            <a:endParaRPr lang="zh-CN" altLang="en-US" sz="1600" dirty="0">
              <a:latin typeface="华文楷体" panose="02010600040101010101" pitchFamily="2" charset="-122"/>
              <a:ea typeface="华文楷体" panose="02010600040101010101" pitchFamily="2" charset="-122"/>
            </a:endParaRPr>
          </a:p>
          <a:p>
            <a:pPr indent="457200" fontAlgn="auto">
              <a:buNone/>
            </a:pPr>
            <a:r>
              <a:rPr lang="zh-CN" altLang="en-US" sz="1600" dirty="0">
                <a:latin typeface="华文楷体" panose="02010600040101010101" pitchFamily="2" charset="-122"/>
                <a:ea typeface="华文楷体" panose="02010600040101010101" pitchFamily="2" charset="-122"/>
                <a:sym typeface="+mn-ea"/>
              </a:rPr>
              <a:t>面向对象程序设计方法的优点是开发的软件产品易重用、易修改、易测试、易维护、易扩充，降低了软件开发的复杂度。达到了</a:t>
            </a:r>
            <a:r>
              <a:rPr lang="zh-CN" altLang="en-US" sz="1600" dirty="0">
                <a:latin typeface="华文楷体" panose="02010600040101010101" pitchFamily="2" charset="-122"/>
                <a:ea typeface="华文楷体" panose="02010600040101010101" pitchFamily="2" charset="-122"/>
                <a:sym typeface="+mn-ea"/>
                <a:hlinkClick r:id="rId3"/>
              </a:rPr>
              <a:t>软件工程</a:t>
            </a:r>
            <a:r>
              <a:rPr lang="zh-CN" altLang="en-US" sz="1600" dirty="0">
                <a:latin typeface="华文楷体" panose="02010600040101010101" pitchFamily="2" charset="-122"/>
                <a:ea typeface="华文楷体" panose="02010600040101010101" pitchFamily="2" charset="-122"/>
                <a:sym typeface="+mn-ea"/>
              </a:rPr>
              <a:t>的</a:t>
            </a:r>
            <a:r>
              <a:rPr lang="en-US" altLang="zh-CN" sz="1600" dirty="0">
                <a:latin typeface="华文楷体" panose="02010600040101010101" pitchFamily="2" charset="-122"/>
                <a:ea typeface="华文楷体" panose="02010600040101010101" pitchFamily="2" charset="-122"/>
                <a:sym typeface="+mn-ea"/>
              </a:rPr>
              <a:t>3</a:t>
            </a:r>
            <a:r>
              <a:rPr lang="zh-CN" altLang="en-US" sz="1600" dirty="0">
                <a:latin typeface="华文楷体" panose="02010600040101010101" pitchFamily="2" charset="-122"/>
                <a:ea typeface="华文楷体" panose="02010600040101010101" pitchFamily="2" charset="-122"/>
                <a:sym typeface="+mn-ea"/>
              </a:rPr>
              <a:t>个主要目标，即重用性、灵活性和扩展性，适合大型的、复杂的软件开发。目前，面向对象程序设计语言广泛使用的有</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Visual</a:t>
            </a:r>
            <a:r>
              <a:rPr lang="zh-CN" altLang="en-US" sz="1600" dirty="0">
                <a:latin typeface="华文楷体" panose="02010600040101010101" pitchFamily="2" charset="-122"/>
                <a:ea typeface="华文楷体" panose="02010600040101010101" pitchFamily="2" charset="-122"/>
                <a:sym typeface="+mn-ea"/>
              </a:rPr>
              <a:t> </a:t>
            </a:r>
            <a:r>
              <a:rPr lang="en-US" altLang="zh-CN" sz="1600" dirty="0">
                <a:latin typeface="华文楷体" panose="02010600040101010101" pitchFamily="2" charset="-122"/>
                <a:ea typeface="华文楷体" panose="02010600040101010101" pitchFamily="2" charset="-122"/>
                <a:sym typeface="+mn-ea"/>
              </a:rPr>
              <a:t>Basic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Power</a:t>
            </a:r>
            <a:r>
              <a:rPr lang="zh-CN" altLang="en-US" sz="1600" dirty="0">
                <a:latin typeface="华文楷体" panose="02010600040101010101" pitchFamily="2" charset="-122"/>
                <a:ea typeface="华文楷体" panose="02010600040101010101" pitchFamily="2" charset="-122"/>
                <a:sym typeface="+mn-ea"/>
              </a:rPr>
              <a:t> </a:t>
            </a:r>
            <a:r>
              <a:rPr lang="en-US" altLang="zh-CN" sz="1600" dirty="0">
                <a:latin typeface="华文楷体" panose="02010600040101010101" pitchFamily="2" charset="-122"/>
                <a:ea typeface="华文楷体" panose="02010600040101010101" pitchFamily="2" charset="-122"/>
                <a:sym typeface="+mn-ea"/>
              </a:rPr>
              <a:t>Builder</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a:t>
            </a:r>
            <a:r>
              <a:rPr lang="en-US" altLang="zh-CN" sz="1600" dirty="0">
                <a:latin typeface="华文楷体" panose="02010600040101010101" pitchFamily="2" charset="-122"/>
                <a:ea typeface="华文楷体" panose="02010600040101010101" pitchFamily="2" charset="-122"/>
                <a:sym typeface="+mn-ea"/>
              </a:rPr>
              <a:t>Java</a:t>
            </a:r>
            <a:r>
              <a:rPr lang="zh-CN" altLang="en-US" sz="1600" dirty="0">
                <a:latin typeface="华文楷体" panose="02010600040101010101" pitchFamily="2" charset="-122"/>
                <a:ea typeface="华文楷体" panose="02010600040101010101" pitchFamily="2" charset="-122"/>
                <a:sym typeface="+mn-ea"/>
              </a:rPr>
              <a:t>等。</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fill="hold"/>
                                        <p:tgtEl>
                                          <p:spTgt spid="37"/>
                                        </p:tgtEl>
                                        <p:attrNameLst>
                                          <p:attrName>ppt_x</p:attrName>
                                        </p:attrNameLst>
                                      </p:cBhvr>
                                      <p:tavLst>
                                        <p:tav tm="0">
                                          <p:val>
                                            <p:strVal val="#ppt_x"/>
                                          </p:val>
                                        </p:tav>
                                        <p:tav tm="100000">
                                          <p:val>
                                            <p:strVal val="#ppt_x"/>
                                          </p:val>
                                        </p:tav>
                                      </p:tavLst>
                                    </p:anim>
                                    <p:anim calcmode="lin" valueType="num">
                                      <p:cBhvr additive="base">
                                        <p:cTn id="1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pitchFamily="18"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0795" y="1565275"/>
            <a:ext cx="9154160" cy="2359025"/>
          </a:xfrm>
          <a:prstGeom prst="rect">
            <a:avLst/>
          </a:prstGeom>
          <a:solidFill>
            <a:srgbClr val="DB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p>
        </p:txBody>
      </p:sp>
      <p:grpSp>
        <p:nvGrpSpPr>
          <p:cNvPr id="34" name="组合 33"/>
          <p:cNvGrpSpPr/>
          <p:nvPr/>
        </p:nvGrpSpPr>
        <p:grpSpPr>
          <a:xfrm>
            <a:off x="1096645" y="929640"/>
            <a:ext cx="7035800" cy="419735"/>
            <a:chOff x="964431" y="1107546"/>
            <a:chExt cx="10175303" cy="647030"/>
          </a:xfrm>
        </p:grpSpPr>
        <p:sp>
          <p:nvSpPr>
            <p:cNvPr id="35" name="矩形 34"/>
            <p:cNvSpPr/>
            <p:nvPr/>
          </p:nvSpPr>
          <p:spPr>
            <a:xfrm>
              <a:off x="964431" y="1107546"/>
              <a:ext cx="10175303" cy="5824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5"/>
            <p:cNvSpPr txBox="1"/>
            <p:nvPr/>
          </p:nvSpPr>
          <p:spPr>
            <a:xfrm>
              <a:off x="1238099" y="1139849"/>
              <a:ext cx="7596580" cy="614727"/>
            </a:xfrm>
            <a:prstGeom prst="rect">
              <a:avLst/>
            </a:prstGeom>
            <a:noFill/>
          </p:spPr>
          <p:txBody>
            <a:bodyPr wrap="square" rtlCol="0">
              <a:spAutoFit/>
            </a:bodyPr>
            <a:lstStyle/>
            <a:p>
              <a:r>
                <a:rPr lang="en-US" sz="2000" dirty="0" smtClean="0">
                  <a:latin typeface="微软雅黑" panose="020B0503020204020204" pitchFamily="34" charset="-122"/>
                  <a:ea typeface="微软雅黑" panose="020B0503020204020204" pitchFamily="34" charset="-122"/>
                </a:rPr>
                <a:t>6. </a:t>
              </a:r>
              <a:r>
                <a:rPr lang="en-US" altLang="zh-CN" sz="2000" dirty="0">
                  <a:latin typeface="微软雅黑" panose="020B0503020204020204" pitchFamily="34" charset="-122"/>
                  <a:ea typeface="微软雅黑" panose="020B0503020204020204" pitchFamily="34" charset="-122"/>
                  <a:sym typeface="+mn-ea"/>
                </a:rPr>
                <a:t>C++</a:t>
              </a:r>
              <a:r>
                <a:rPr lang="zh-CN" altLang="en-US" sz="2000" dirty="0">
                  <a:latin typeface="微软雅黑" panose="020B0503020204020204" pitchFamily="34" charset="-122"/>
                  <a:ea typeface="微软雅黑" panose="020B0503020204020204" pitchFamily="34" charset="-122"/>
                  <a:sym typeface="+mn-ea"/>
                </a:rPr>
                <a:t>语言</a:t>
              </a:r>
            </a:p>
          </p:txBody>
        </p:sp>
      </p:grpSp>
      <p:sp>
        <p:nvSpPr>
          <p:cNvPr id="37" name="文本框 36"/>
          <p:cNvSpPr txBox="1"/>
          <p:nvPr/>
        </p:nvSpPr>
        <p:spPr>
          <a:xfrm>
            <a:off x="191770" y="1779750"/>
            <a:ext cx="8700229" cy="829945"/>
          </a:xfrm>
          <a:prstGeom prst="rect">
            <a:avLst/>
          </a:prstGeom>
          <a:noFill/>
        </p:spPr>
        <p:txBody>
          <a:bodyPr wrap="square" rtlCol="0">
            <a:spAutoFit/>
          </a:bodyPr>
          <a:lstStyle/>
          <a:p>
            <a:pPr indent="457200" fontAlgn="auto">
              <a:buNone/>
            </a:pP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是</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语言的超集，</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对</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语言的最大改进是引进面向对象机制，同时</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依然支持所有</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语言特性，保留对</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语言的兼容，这种兼容性使得</a:t>
            </a:r>
            <a:r>
              <a:rPr lang="en-US" altLang="zh-CN" sz="1600" dirty="0">
                <a:latin typeface="华文楷体" panose="02010600040101010101" pitchFamily="2" charset="-122"/>
                <a:ea typeface="华文楷体" panose="02010600040101010101" pitchFamily="2" charset="-122"/>
                <a:sym typeface="+mn-ea"/>
              </a:rPr>
              <a:t>C++</a:t>
            </a:r>
            <a:r>
              <a:rPr lang="zh-CN" altLang="en-US" sz="1600" dirty="0">
                <a:latin typeface="华文楷体" panose="02010600040101010101" pitchFamily="2" charset="-122"/>
                <a:ea typeface="华文楷体" panose="02010600040101010101" pitchFamily="2" charset="-122"/>
                <a:sym typeface="+mn-ea"/>
              </a:rPr>
              <a:t>不是一种纯正的面向对象的程序设计语言。</a:t>
            </a:r>
            <a:endParaRPr lang="zh-CN" altLang="en-US" sz="1600" dirty="0" smtClean="0">
              <a:solidFill>
                <a:schemeClr val="tx1">
                  <a:lumMod val="75000"/>
                  <a:lumOff val="25000"/>
                </a:schemeClr>
              </a:solidFill>
              <a:latin typeface="华文楷体" panose="02010600040101010101" pitchFamily="2" charset="-122"/>
              <a:ea typeface="华文楷体" panose="02010600040101010101" pitchFamily="2"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dissolv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p>
          </p:txBody>
        </p:sp>
      </p:grpSp>
      <p:sp>
        <p:nvSpPr>
          <p:cNvPr id="49" name="TextBox 48"/>
          <p:cNvSpPr txBox="1"/>
          <p:nvPr/>
        </p:nvSpPr>
        <p:spPr>
          <a:xfrm>
            <a:off x="2769763" y="2004718"/>
            <a:ext cx="4970590" cy="1177247"/>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面向对象程序设计方法</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的发展历史</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853" y="895573"/>
            <a:ext cx="8784000" cy="3708197"/>
          </a:xfrm>
          <a:prstGeom prst="rect">
            <a:avLst/>
          </a:prstGeom>
          <a:noFill/>
        </p:spPr>
        <p:txBody>
          <a:bodyPr wrap="square" lIns="68584" tIns="34291" rIns="68584" bIns="34291" rtlCol="0">
            <a:spAutoFit/>
          </a:bodyPr>
          <a:lstStyle/>
          <a:p>
            <a:pPr marL="342900" indent="-342900">
              <a:lnSpc>
                <a:spcPct val="150000"/>
              </a:lnSpc>
              <a:buClr>
                <a:schemeClr val="accent1">
                  <a:lumMod val="75000"/>
                </a:schemeClr>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mn-ea"/>
              </a:rPr>
              <a:t>随着计算机技术的发展和开发软件复杂度的逐渐增加，计算机程序设计方法和程序设计语言也不断地演变和改进。</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chemeClr val="accent1">
                  <a:lumMod val="75000"/>
                </a:schemeClr>
              </a:buClr>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sym typeface="+mn-ea"/>
              </a:rPr>
              <a:t>程序设计方法</a:t>
            </a:r>
            <a:r>
              <a:rPr lang="zh-CN" altLang="en-US" sz="2000" dirty="0">
                <a:latin typeface="微软雅黑" panose="020B0503020204020204" pitchFamily="34" charset="-122"/>
                <a:ea typeface="微软雅黑" panose="020B0503020204020204" pitchFamily="34" charset="-122"/>
                <a:sym typeface="+mn-ea"/>
              </a:rPr>
              <a:t>历经了程序设计的自然描述、结构化程序设计（面向过程的程序设计方法）、面向对象的程序设计方法、面向对象的可视化编程方法；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chemeClr val="accent1">
                  <a:lumMod val="75000"/>
                </a:schemeClr>
              </a:buClr>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sym typeface="+mn-ea"/>
              </a:rPr>
              <a:t>程序设计语言</a:t>
            </a:r>
            <a:r>
              <a:rPr lang="zh-CN" altLang="en-US" sz="2000" dirty="0">
                <a:latin typeface="微软雅黑" panose="020B0503020204020204" pitchFamily="34" charset="-122"/>
                <a:ea typeface="微软雅黑" panose="020B0503020204020204" pitchFamily="34" charset="-122"/>
                <a:sym typeface="+mn-ea"/>
              </a:rPr>
              <a:t>历经了机器语言、汇编语言、高级语言（面向过程的高级语言）、面向对象的编程语言、面向对象的可视化编程语言。</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chemeClr val="accent1">
                  <a:lumMod val="75000"/>
                </a:schemeClr>
              </a:buClr>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sym typeface="+mn-ea"/>
              </a:rPr>
              <a:t>面向对象程序设计方法</a:t>
            </a:r>
            <a:r>
              <a:rPr lang="zh-CN" altLang="en-US" sz="2000" dirty="0">
                <a:latin typeface="微软雅黑" panose="020B0503020204020204" pitchFamily="34" charset="-122"/>
                <a:ea typeface="微软雅黑" panose="020B0503020204020204" pitchFamily="34" charset="-122"/>
                <a:sym typeface="+mn-ea"/>
              </a:rPr>
              <a:t>为目前主流的程序设计方法。适合大型的、复杂的软件设计。</a:t>
            </a:r>
            <a:endParaRPr lang="zh-CN" altLang="en-US" sz="2000" dirty="0">
              <a:latin typeface="微软雅黑" panose="020B0503020204020204" pitchFamily="34" charset="-122"/>
              <a:ea typeface="微软雅黑" panose="020B0503020204020204" pitchFamily="34" charset="-122"/>
            </a:endParaRPr>
          </a:p>
        </p:txBody>
      </p:sp>
      <p:sp>
        <p:nvSpPr>
          <p:cNvPr id="23" name="Text Placeholder 4"/>
          <p:cNvSpPr txBox="1"/>
          <p:nvPr/>
        </p:nvSpPr>
        <p:spPr>
          <a:xfrm>
            <a:off x="540000" y="22090"/>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前言</a:t>
            </a:r>
            <a:r>
              <a:rPr lang="en-US" altLang="zh-CN" b="1" dirty="0">
                <a:solidFill>
                  <a:schemeClr val="accent1"/>
                </a:solidFill>
                <a:latin typeface="微软雅黑" panose="020B0503020204020204" pitchFamily="34" charset="-122"/>
                <a:ea typeface="微软雅黑" panose="020B0503020204020204" pitchFamily="34" charset="-122"/>
              </a:rPr>
              <a:t>/PREFACE</a:t>
            </a:r>
            <a:endParaRPr lang="en-GB" altLang="zh-CN"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1805</TotalTime>
  <Words>5565</Words>
  <Application>Microsoft Office PowerPoint</Application>
  <PresentationFormat>全屏显示(16:9)</PresentationFormat>
  <Paragraphs>519</Paragraphs>
  <Slides>72</Slides>
  <Notes>71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72</vt:i4>
      </vt:variant>
    </vt:vector>
  </HeadingPairs>
  <TitlesOfParts>
    <vt:vector size="92" baseType="lpstr">
      <vt:lpstr>Leelawadee</vt:lpstr>
      <vt:lpstr>Open Sans</vt:lpstr>
      <vt:lpstr>Open Sans Light</vt:lpstr>
      <vt:lpstr>Roboto Light</vt:lpstr>
      <vt:lpstr>黑体</vt:lpstr>
      <vt:lpstr>华文楷体</vt:lpstr>
      <vt:lpstr>楷体</vt:lpstr>
      <vt:lpstr>楷体_GB2312</vt:lpstr>
      <vt:lpstr>宋体</vt:lpstr>
      <vt:lpstr>微软雅黑</vt:lpstr>
      <vt:lpstr>微软雅黑 Light</vt:lpstr>
      <vt:lpstr>Agency FB</vt:lpstr>
      <vt:lpstr>Arial</vt:lpstr>
      <vt:lpstr>Calibri</vt:lpstr>
      <vt:lpstr>Impact</vt:lpstr>
      <vt:lpstr>Segoe UI Black</vt:lpstr>
      <vt:lpstr>Times New Roman</vt:lpstr>
      <vt:lpstr>Wingdings</vt:lpstr>
      <vt:lpstr>Wingdings 2</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subject>丫丫精饰</dc:subject>
  <dc:creator>丫丫精饰</dc:creator>
  <cp:keywords>https:/cyppt.taobao.com</cp:keywords>
  <dc:description>https://cyppt.taobao.com/</dc:description>
  <cp:lastModifiedBy>HighAir</cp:lastModifiedBy>
  <cp:revision>211</cp:revision>
  <dcterms:created xsi:type="dcterms:W3CDTF">2015-12-11T17:46:00Z</dcterms:created>
  <dcterms:modified xsi:type="dcterms:W3CDTF">2023-02-28T05:56:15Z</dcterms:modified>
  <cp:category>https://cyppt.taobao.com/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