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103" r:id="rId3"/>
    <p:sldId id="2324" r:id="rId4"/>
    <p:sldId id="273" r:id="rId5"/>
    <p:sldId id="285" r:id="rId6"/>
    <p:sldId id="2246" r:id="rId7"/>
    <p:sldId id="2269" r:id="rId8"/>
    <p:sldId id="2251" r:id="rId9"/>
    <p:sldId id="2250" r:id="rId10"/>
    <p:sldId id="2109" r:id="rId11"/>
    <p:sldId id="2252" r:id="rId12"/>
    <p:sldId id="2255" r:id="rId13"/>
    <p:sldId id="2256" r:id="rId14"/>
    <p:sldId id="2257" r:id="rId15"/>
    <p:sldId id="2253" r:id="rId16"/>
    <p:sldId id="2270" r:id="rId17"/>
    <p:sldId id="2271" r:id="rId18"/>
    <p:sldId id="2272" r:id="rId19"/>
    <p:sldId id="2258" r:id="rId20"/>
    <p:sldId id="2273" r:id="rId21"/>
    <p:sldId id="2259" r:id="rId22"/>
    <p:sldId id="2261" r:id="rId23"/>
    <p:sldId id="2120" r:id="rId24"/>
    <p:sldId id="2121" r:id="rId25"/>
    <p:sldId id="2265" r:id="rId26"/>
    <p:sldId id="2262" r:id="rId27"/>
    <p:sldId id="2263" r:id="rId28"/>
    <p:sldId id="2266" r:id="rId29"/>
    <p:sldId id="2126" r:id="rId30"/>
    <p:sldId id="2127" r:id="rId31"/>
    <p:sldId id="2267" r:id="rId32"/>
    <p:sldId id="2130" r:id="rId33"/>
    <p:sldId id="2132" r:id="rId3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2103"/>
            <p14:sldId id="2324"/>
            <p14:sldId id="273"/>
            <p14:sldId id="285"/>
            <p14:sldId id="2246"/>
            <p14:sldId id="2269"/>
            <p14:sldId id="2251"/>
            <p14:sldId id="2250"/>
            <p14:sldId id="2109"/>
            <p14:sldId id="2252"/>
            <p14:sldId id="2255"/>
            <p14:sldId id="2256"/>
            <p14:sldId id="2257"/>
            <p14:sldId id="2253"/>
            <p14:sldId id="2270"/>
            <p14:sldId id="2271"/>
            <p14:sldId id="2272"/>
            <p14:sldId id="2258"/>
            <p14:sldId id="2273"/>
            <p14:sldId id="2259"/>
            <p14:sldId id="2261"/>
            <p14:sldId id="2120"/>
            <p14:sldId id="2121"/>
            <p14:sldId id="2265"/>
            <p14:sldId id="2262"/>
            <p14:sldId id="2263"/>
            <p14:sldId id="2266"/>
            <p14:sldId id="2126"/>
            <p14:sldId id="2127"/>
            <p14:sldId id="2267"/>
            <p14:sldId id="2130"/>
            <p14:sldId id="21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3404" autoAdjust="0"/>
  </p:normalViewPr>
  <p:slideViewPr>
    <p:cSldViewPr>
      <p:cViewPr varScale="1">
        <p:scale>
          <a:sx n="90" d="100"/>
          <a:sy n="90" d="100"/>
        </p:scale>
        <p:origin x="465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67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348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16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8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28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0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52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36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316954a0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316954a0f_0_41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01a1c44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01a1c4436_2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3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48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23.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gif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gif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gif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2</a:t>
            </a:r>
            <a:r>
              <a:rPr lang="en-US" sz="3000" dirty="0"/>
              <a:t>4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Coordination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/>
              <a:t>Agreeing simultaneously: General’s Paradox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744200" cy="4114800"/>
          </a:xfrm>
        </p:spPr>
        <p:txBody>
          <a:bodyPr/>
          <a:lstStyle/>
          <a:p>
            <a:pPr marL="914400" lvl="2" indent="0" algn="ctr">
              <a:buNone/>
            </a:pPr>
            <a:r>
              <a:rPr lang="en-US" altLang="ko-KR" dirty="0"/>
              <a:t>Two generals, on separate mountains</a:t>
            </a:r>
          </a:p>
          <a:p>
            <a:pPr lvl="2" algn="ctr"/>
            <a:r>
              <a:rPr lang="en-US" altLang="ko-KR" dirty="0"/>
              <a:t>Can only communicate via messengers</a:t>
            </a:r>
          </a:p>
          <a:p>
            <a:pPr lvl="2" algn="ctr"/>
            <a:r>
              <a:rPr lang="en-US" altLang="ko-KR" dirty="0"/>
              <a:t>Messengers can be captured</a:t>
            </a:r>
          </a:p>
          <a:p>
            <a:pPr lvl="2" algn="ctr"/>
            <a:endParaRPr lang="en-US" altLang="ko-KR" dirty="0"/>
          </a:p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/>
              <a:t>Problem: need to coordinate attack</a:t>
            </a:r>
          </a:p>
          <a:p>
            <a:pPr lvl="2" algn="ctr"/>
            <a:r>
              <a:rPr lang="en-US" altLang="ko-KR" dirty="0"/>
              <a:t>If they attack at different times, they all die</a:t>
            </a:r>
          </a:p>
          <a:p>
            <a:pPr lvl="2" algn="ctr"/>
            <a:r>
              <a:rPr lang="en-US" altLang="ko-KR" dirty="0"/>
              <a:t>If they attack at same time, they win</a:t>
            </a:r>
          </a:p>
        </p:txBody>
      </p:sp>
      <p:pic>
        <p:nvPicPr>
          <p:cNvPr id="97895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43200"/>
            <a:ext cx="2590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51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Danger with solid fill">
            <a:extLst>
              <a:ext uri="{FF2B5EF4-FFF2-40B4-BE49-F238E27FC236}">
                <a16:creationId xmlns:a16="http://schemas.microsoft.com/office/drawing/2014/main" id="{BD70E9C3-78C1-4E12-89A0-526D64F6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4800600"/>
            <a:ext cx="914400" cy="914400"/>
          </a:xfrm>
          <a:prstGeom prst="rect">
            <a:avLst/>
          </a:prstGeom>
        </p:spPr>
      </p:pic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800" y="34290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</p:spTree>
    <p:extLst>
      <p:ext uri="{BB962C8B-B14F-4D97-AF65-F5344CB8AC3E}">
        <p14:creationId xmlns:p14="http://schemas.microsoft.com/office/powerpoint/2010/main" val="13923062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Danger with solid fill">
            <a:extLst>
              <a:ext uri="{FF2B5EF4-FFF2-40B4-BE49-F238E27FC236}">
                <a16:creationId xmlns:a16="http://schemas.microsoft.com/office/drawing/2014/main" id="{BD70E9C3-78C1-4E12-89A0-526D64F6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4800600"/>
            <a:ext cx="914400" cy="914400"/>
          </a:xfrm>
          <a:prstGeom prst="rect">
            <a:avLst/>
          </a:prstGeom>
        </p:spPr>
      </p:pic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7600" y="35814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F64B5-A418-4C48-A3F8-29060F087DBA}"/>
              </a:ext>
            </a:extLst>
          </p:cNvPr>
          <p:cNvSpPr/>
          <p:nvPr/>
        </p:nvSpPr>
        <p:spPr bwMode="auto">
          <a:xfrm>
            <a:off x="8458200" y="1351986"/>
            <a:ext cx="2286000" cy="32441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Yes! Attack at 11 am!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63BD7F-42B4-495F-962E-44E8F2DA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44958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latin typeface="+mn-lt"/>
                <a:ea typeface="ＭＳ Ｐゴシック" charset="0"/>
                <a:cs typeface="Gill Sans Light"/>
              </a:rPr>
              <a:t>Is it safe for both of them to attack?</a:t>
            </a:r>
          </a:p>
          <a:p>
            <a:pPr marL="0" indent="0" algn="ctr">
              <a:buNone/>
            </a:pPr>
            <a:r>
              <a:rPr lang="en-US" kern="0" dirty="0">
                <a:latin typeface="+mn-lt"/>
                <a:ea typeface="ＭＳ Ｐゴシック" charset="0"/>
                <a:cs typeface="Gill Sans Light"/>
              </a:rPr>
              <a:t>No! Caesar doesn’t know that Brutus received the message!</a:t>
            </a:r>
          </a:p>
        </p:txBody>
      </p:sp>
    </p:spTree>
    <p:extLst>
      <p:ext uri="{BB962C8B-B14F-4D97-AF65-F5344CB8AC3E}">
        <p14:creationId xmlns:p14="http://schemas.microsoft.com/office/powerpoint/2010/main" val="2165789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Danger with solid fill">
            <a:extLst>
              <a:ext uri="{FF2B5EF4-FFF2-40B4-BE49-F238E27FC236}">
                <a16:creationId xmlns:a16="http://schemas.microsoft.com/office/drawing/2014/main" id="{BD70E9C3-78C1-4E12-89A0-526D64F6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4800600"/>
            <a:ext cx="914400" cy="914400"/>
          </a:xfrm>
          <a:prstGeom prst="rect">
            <a:avLst/>
          </a:prstGeom>
        </p:spPr>
      </p:pic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086600" y="4037248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F64B5-A418-4C48-A3F8-29060F087DBA}"/>
              </a:ext>
            </a:extLst>
          </p:cNvPr>
          <p:cNvSpPr/>
          <p:nvPr/>
        </p:nvSpPr>
        <p:spPr bwMode="auto">
          <a:xfrm>
            <a:off x="8458200" y="1351986"/>
            <a:ext cx="2286000" cy="32441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Yes! Attack at 11 am!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63BD7F-42B4-495F-962E-44E8F2DA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7324"/>
            <a:ext cx="3962400" cy="80844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latin typeface="+mn-lt"/>
                <a:ea typeface="ＭＳ Ｐゴシック" charset="0"/>
                <a:cs typeface="Gill Sans Light"/>
              </a:rPr>
              <a:t>Sends an ACK to Caesar!</a:t>
            </a:r>
          </a:p>
        </p:txBody>
      </p:sp>
    </p:spTree>
    <p:extLst>
      <p:ext uri="{BB962C8B-B14F-4D97-AF65-F5344CB8AC3E}">
        <p14:creationId xmlns:p14="http://schemas.microsoft.com/office/powerpoint/2010/main" val="397486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410200" y="49149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F64B5-A418-4C48-A3F8-29060F087DBA}"/>
              </a:ext>
            </a:extLst>
          </p:cNvPr>
          <p:cNvSpPr/>
          <p:nvPr/>
        </p:nvSpPr>
        <p:spPr bwMode="auto">
          <a:xfrm>
            <a:off x="8458200" y="1351986"/>
            <a:ext cx="2286000" cy="32441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Yes! Attack at 11 am!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63BD7F-42B4-495F-962E-44E8F2DA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60" y="2700591"/>
            <a:ext cx="2819400" cy="38934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+mn-lt"/>
                <a:ea typeface="ＭＳ Ｐゴシック" charset="0"/>
                <a:cs typeface="Gill Sans Light"/>
              </a:rPr>
              <a:t>Now is it safe?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E198896-CAC8-45BD-B744-9BAF7A1F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60" y="3166132"/>
            <a:ext cx="3048000" cy="52573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+mn-lt"/>
                <a:ea typeface="ＭＳ Ｐゴシック" charset="0"/>
                <a:cs typeface="Gill Sans Light"/>
              </a:rPr>
              <a:t>No! Messenger could have been attacked</a:t>
            </a: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199BB317-156B-45B0-8CC1-F2ADAE1F10A9}"/>
              </a:ext>
            </a:extLst>
          </p:cNvPr>
          <p:cNvSpPr/>
          <p:nvPr/>
        </p:nvSpPr>
        <p:spPr bwMode="auto">
          <a:xfrm>
            <a:off x="5393520" y="4800600"/>
            <a:ext cx="1066800" cy="1066800"/>
          </a:xfrm>
          <a:prstGeom prst="noSmoking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7509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B1E2DC93-0677-4A87-961C-925A7A08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96035"/>
            <a:ext cx="4435546" cy="14332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+mn-lt"/>
                <a:ea typeface="ＭＳ Ｐゴシック" charset="0"/>
                <a:cs typeface="Gill Sans Light"/>
              </a:rPr>
              <a:t>Caesar needs to know that </a:t>
            </a:r>
          </a:p>
          <a:p>
            <a:pPr marL="0" indent="0">
              <a:buNone/>
            </a:pPr>
            <a:r>
              <a:rPr lang="en-US" sz="2000" kern="0" dirty="0">
                <a:latin typeface="+mn-lt"/>
                <a:ea typeface="ＭＳ Ｐゴシック" charset="0"/>
                <a:cs typeface="Gill Sans Light"/>
              </a:rPr>
              <a:t>Brutus knows that</a:t>
            </a:r>
          </a:p>
          <a:p>
            <a:pPr marL="0" indent="0">
              <a:buNone/>
            </a:pPr>
            <a:r>
              <a:rPr lang="en-US" sz="2000" kern="0" dirty="0">
                <a:latin typeface="+mn-lt"/>
                <a:ea typeface="ＭＳ Ｐゴシック" charset="0"/>
                <a:cs typeface="Gill Sans Light"/>
              </a:rPr>
              <a:t>Caesar knows that </a:t>
            </a:r>
          </a:p>
          <a:p>
            <a:pPr marL="0" indent="0">
              <a:buNone/>
            </a:pPr>
            <a:r>
              <a:rPr lang="en-US" sz="2000" kern="0" dirty="0">
                <a:latin typeface="+mn-lt"/>
                <a:ea typeface="ＭＳ Ｐゴシック" charset="0"/>
                <a:cs typeface="Gill Sans Light"/>
              </a:rPr>
              <a:t>Brutus knows that</a:t>
            </a:r>
          </a:p>
          <a:p>
            <a:pPr marL="0" indent="0">
              <a:buNone/>
            </a:pPr>
            <a:r>
              <a:rPr lang="en-US" sz="2000" kern="0" dirty="0">
                <a:latin typeface="+mn-lt"/>
                <a:ea typeface="ＭＳ Ｐゴシック" charset="0"/>
                <a:cs typeface="Gill Sans Light"/>
              </a:rPr>
              <a:t>They are attacking at 11 am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5EE0223-7A69-4849-AEC8-4A4548A3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620" y="4876800"/>
            <a:ext cx="4800600" cy="1433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latin typeface="+mn-lt"/>
                <a:ea typeface="ＭＳ Ｐゴシック" charset="0"/>
                <a:cs typeface="Gill Sans Light"/>
              </a:rPr>
              <a:t>Impossible to achieve simultaneous actions with unreliable channels because never know whether messenger or ACK got lost</a:t>
            </a:r>
          </a:p>
        </p:txBody>
      </p:sp>
    </p:spTree>
    <p:extLst>
      <p:ext uri="{BB962C8B-B14F-4D97-AF65-F5344CB8AC3E}">
        <p14:creationId xmlns:p14="http://schemas.microsoft.com/office/powerpoint/2010/main" val="172046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altLang="ko-KR" dirty="0"/>
              <a:t>Agreeing simultaneously: General’s Paradox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9982200" cy="41836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</a:rPr>
              <a:t>If the network is unreliable, it is impossible to guarantee two entities do something simultaneously</a:t>
            </a:r>
          </a:p>
          <a:p>
            <a:pPr lvl="2" algn="ctr"/>
            <a:endParaRPr lang="en-US" altLang="ko-KR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CEA6F82-7EA6-8997-825B-36BBDA2B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9982200" cy="41836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kern="0" dirty="0"/>
              <a:t>If nodes behave maliciously, impossible to get eventual agreement if there are less than 3f+1 parties present (of which f can misbehave)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37E60F-2F0C-B124-6BF2-864178408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9982200" cy="41836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kern="0" dirty="0"/>
              <a:t>Entire textbook on impossibility results in distributed computing … </a:t>
            </a:r>
          </a:p>
        </p:txBody>
      </p:sp>
    </p:spTree>
    <p:extLst>
      <p:ext uri="{BB962C8B-B14F-4D97-AF65-F5344CB8AC3E}">
        <p14:creationId xmlns:p14="http://schemas.microsoft.com/office/powerpoint/2010/main" val="371384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  <p:bldP spid="2" grpId="0" build="p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Eventual Agreement: 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0"/>
            <a:ext cx="9067800" cy="4702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Two or more machines agree to do something, or not do it,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atomically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No constraints on time, just that it will eventually happen!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sv-SE" dirty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sv-SE" dirty="0"/>
              <a:t>Used in most modern distributed systems! Representative of other coordination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965378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Eventual Agreement: 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9067800" cy="5083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sv-SE" dirty="0"/>
              <a:t>Developed by Turing award winner Jim Gray 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sv-SE" dirty="0"/>
              <a:t>(first Berkeley CS PhD, 1969)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sv-SE" dirty="0"/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sv-SE" dirty="0"/>
              <a:t>Many important Database breakthroughs also from Jim Gray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940C62-261D-689A-0344-750FAD1A6FC9}"/>
              </a:ext>
            </a:extLst>
          </p:cNvPr>
          <p:cNvGrpSpPr/>
          <p:nvPr/>
        </p:nvGrpSpPr>
        <p:grpSpPr>
          <a:xfrm>
            <a:off x="5486400" y="3669093"/>
            <a:ext cx="1752600" cy="2743200"/>
            <a:chOff x="6858000" y="762000"/>
            <a:chExt cx="2123982" cy="34828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7D83D6-31BA-A682-0B50-C177618E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762000"/>
              <a:ext cx="2123982" cy="3037294"/>
            </a:xfrm>
            <a:prstGeom prst="rect">
              <a:avLst/>
            </a:prstGeom>
          </p:spPr>
        </p:pic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F72CB55F-81C7-BB38-05FF-90E279B5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0991" y="3875494"/>
              <a:ext cx="1778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Jim Gray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243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Eventual Agreement: 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11506200" cy="4168626"/>
          </a:xfrm>
        </p:spPr>
        <p:txBody>
          <a:bodyPr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All processes that reach a decision reach the same one (</a:t>
            </a: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Agreement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>
                <a:ea typeface="굴림" panose="020B0600000101010101" pitchFamily="34" charset="-127"/>
              </a:rPr>
              <a:t>A process cannot reverse its decision after it has reached one (</a:t>
            </a:r>
            <a:r>
              <a:rPr lang="en-US" i="1" dirty="0">
                <a:solidFill>
                  <a:schemeClr val="accent1"/>
                </a:solidFill>
                <a:ea typeface="굴림" panose="020B0600000101010101" pitchFamily="34" charset="-127"/>
              </a:rPr>
              <a:t>Finality</a:t>
            </a:r>
            <a:r>
              <a:rPr lang="en-US" dirty="0">
                <a:ea typeface="굴림" panose="020B0600000101010101" pitchFamily="34" charset="-127"/>
              </a:rPr>
              <a:t>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>
                <a:ea typeface="굴림" panose="020B0600000101010101" pitchFamily="34" charset="-127"/>
              </a:rPr>
              <a:t>If there are no failures and every process votes yes, the decision will be commit (</a:t>
            </a:r>
            <a:r>
              <a:rPr lang="en-US" i="1" dirty="0">
                <a:solidFill>
                  <a:schemeClr val="accent1"/>
                </a:solidFill>
                <a:ea typeface="굴림" panose="020B0600000101010101" pitchFamily="34" charset="-127"/>
              </a:rPr>
              <a:t>Consistency</a:t>
            </a:r>
            <a:r>
              <a:rPr lang="en-US" i="1" dirty="0">
                <a:ea typeface="굴림" panose="020B0600000101010101" pitchFamily="34" charset="-127"/>
              </a:rPr>
              <a:t>)</a:t>
            </a:r>
            <a:endParaRPr lang="en-US" dirty="0">
              <a:ea typeface="굴림" panose="020B0600000101010101" pitchFamily="34" charset="-127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>
                <a:ea typeface="굴림" panose="020B0600000101010101" pitchFamily="34" charset="-127"/>
              </a:rPr>
              <a:t>If all failures are repaired and there are no more failures, then all processes will eventually decide commit/abort (</a:t>
            </a:r>
            <a:r>
              <a:rPr lang="en-US" i="1" dirty="0">
                <a:solidFill>
                  <a:schemeClr val="accent1"/>
                </a:solidFill>
                <a:ea typeface="굴림" panose="020B0600000101010101" pitchFamily="34" charset="-127"/>
              </a:rPr>
              <a:t>Termination</a:t>
            </a:r>
            <a:r>
              <a:rPr lang="en-US" i="1" dirty="0">
                <a:ea typeface="굴림" panose="020B0600000101010101" pitchFamily="34" charset="-127"/>
              </a:rPr>
              <a:t>)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0482-B41B-4059-8D4F-14530C2A04F4}"/>
              </a:ext>
            </a:extLst>
          </p:cNvPr>
          <p:cNvSpPr txBox="1"/>
          <p:nvPr/>
        </p:nvSpPr>
        <p:spPr>
          <a:xfrm>
            <a:off x="2133600" y="1295400"/>
            <a:ext cx="8238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latin typeface="+mj-lt"/>
                <a:ea typeface="굴림" panose="020B0600000101010101" pitchFamily="34" charset="-127"/>
              </a:rPr>
              <a:t>Goal: determine whether should commit or abort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36591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Recall: End To End Principle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102108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If hosts can implement functionality correctly, implement it in a lower layer only as a performance enhancement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But do so only if it does not impose burden on applications that do not require that functionality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This is the interpretation we are using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475787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2PC Terminology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86"/>
            <a:ext cx="11506200" cy="47513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Setup: 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</a:t>
            </a:r>
            <a:r>
              <a:rPr lang="en-US" altLang="ko-KR" i="1" dirty="0">
                <a:ea typeface="굴림" panose="020B0600000101010101" pitchFamily="34" charset="-127"/>
              </a:rPr>
              <a:t>coordinator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 set of </a:t>
            </a:r>
            <a:r>
              <a:rPr lang="en-US" altLang="ko-KR" i="1" dirty="0">
                <a:ea typeface="굴림" panose="020B0600000101010101" pitchFamily="34" charset="-127"/>
              </a:rPr>
              <a:t>participants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Each process has access to a </a:t>
            </a:r>
            <a:r>
              <a:rPr lang="en-US" altLang="ko-KR" i="1" dirty="0">
                <a:ea typeface="굴림" panose="020B0600000101010101" pitchFamily="34" charset="-127"/>
              </a:rPr>
              <a:t>persistent log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Processes can crash and recover.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Recorded information on the log will persist after crashes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7300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2PC Terminology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1506200" cy="44195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Coordinator asks all processes to vote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Each participant (including coordinator) can vote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 either YES or NO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all vote YES, coordinator must vote COMMIT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one of them votes NO, coordinator must vote ABORT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130348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2PC: The easy case (No failures)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19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600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2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0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3476" y="48768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20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2209800" y="685801"/>
            <a:ext cx="3165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7162800" y="685801"/>
            <a:ext cx="2540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5867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5867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5867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636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Failure Free Example Execution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1741489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1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71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1828800" y="12192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1828800" y="236220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9448800" y="50292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 dirty="0" err="1">
                <a:latin typeface="Gill Sans" charset="0"/>
                <a:ea typeface="Gill Sans" charset="0"/>
                <a:cs typeface="Gill Sans" charset="0"/>
              </a:rPr>
              <a:t>time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3800" y="1741488"/>
            <a:ext cx="1676400" cy="3200400"/>
            <a:chOff x="2209800" y="1741488"/>
            <a:chExt cx="1676400" cy="3200400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 flipH="1">
              <a:off x="1981200" y="1970088"/>
              <a:ext cx="10668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1562100" y="2389188"/>
              <a:ext cx="213360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952500" y="2998788"/>
              <a:ext cx="32004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0" name="TextBox 35"/>
            <p:cNvSpPr txBox="1">
              <a:spLocks noChangeArrowheads="1"/>
            </p:cNvSpPr>
            <p:nvPr/>
          </p:nvSpPr>
          <p:spPr bwMode="auto">
            <a:xfrm>
              <a:off x="2667000" y="1828800"/>
              <a:ext cx="1219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dirty="0">
                  <a:solidFill>
                    <a:srgbClr val="FF0000"/>
                  </a:solidFill>
                  <a:latin typeface="Calibri" charset="0"/>
                </a:rPr>
                <a:t>VOTE-REQ</a:t>
              </a:r>
              <a:endParaRPr lang="en-US" dirty="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9200" y="1741488"/>
            <a:ext cx="1676400" cy="3200400"/>
            <a:chOff x="3505200" y="1741488"/>
            <a:chExt cx="1676400" cy="32004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4076700" y="2084388"/>
              <a:ext cx="10668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695700" y="2617788"/>
              <a:ext cx="2133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352800" y="3113088"/>
              <a:ext cx="32004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1" name="TextBox 36"/>
            <p:cNvSpPr txBox="1">
              <a:spLocks noChangeArrowheads="1"/>
            </p:cNvSpPr>
            <p:nvPr/>
          </p:nvSpPr>
          <p:spPr bwMode="auto">
            <a:xfrm>
              <a:off x="3505200" y="3951288"/>
              <a:ext cx="14478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rgbClr val="FF0000"/>
                  </a:solidFill>
                  <a:latin typeface="Calibri" charset="0"/>
                </a:rPr>
                <a:t>VOTE-COMMIT</a:t>
              </a:r>
              <a:endParaRPr lang="en-US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20000" y="1741488"/>
            <a:ext cx="2209800" cy="3200400"/>
            <a:chOff x="6096000" y="1741488"/>
            <a:chExt cx="2209800" cy="3200400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867400" y="1970088"/>
              <a:ext cx="10668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448300" y="2389188"/>
              <a:ext cx="213360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4838700" y="2998788"/>
              <a:ext cx="32004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2" name="TextBox 37"/>
            <p:cNvSpPr txBox="1">
              <a:spLocks noChangeArrowheads="1"/>
            </p:cNvSpPr>
            <p:nvPr/>
          </p:nvSpPr>
          <p:spPr bwMode="auto">
            <a:xfrm>
              <a:off x="6781800" y="1817688"/>
              <a:ext cx="1524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rgbClr val="FF0000"/>
                  </a:solidFill>
                  <a:latin typeface="Calibri" charset="0"/>
                </a:rPr>
                <a:t>GLOBAL-COMMIT</a:t>
              </a:r>
              <a:endParaRPr lang="en-US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1828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1828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83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State Machine of Coordinator</a:t>
            </a:r>
            <a:endParaRPr lang="en-US" dirty="0"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sv-SE" sz="2800" dirty="0">
                <a:ea typeface="MS PGothic" charset="0"/>
              </a:rPr>
              <a:t>Coordinator implements </a:t>
            </a:r>
          </a:p>
          <a:p>
            <a:pPr marL="0" indent="0" algn="ctr">
              <a:buNone/>
            </a:pPr>
            <a:r>
              <a:rPr lang="sv-SE" sz="2800" dirty="0">
                <a:ea typeface="MS PGothic" charset="0"/>
              </a:rPr>
              <a:t>simple state machine</a:t>
            </a:r>
          </a:p>
          <a:p>
            <a:endParaRPr lang="sv-SE" dirty="0"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81600" y="2404601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 sz="2000" dirty="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81600" y="3611565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0" y="4830765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0" y="4830765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943600" y="2938001"/>
            <a:ext cx="0" cy="673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105400" y="3992565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096000" y="3992565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29"/>
          <p:cNvSpPr txBox="1">
            <a:spLocks noChangeArrowheads="1"/>
          </p:cNvSpPr>
          <p:nvPr/>
        </p:nvSpPr>
        <p:spPr bwMode="auto">
          <a:xfrm>
            <a:off x="6019800" y="2903679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START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VOTE-REQ</a:t>
            </a:r>
            <a:endParaRPr lang="en-US" sz="2000" dirty="0">
              <a:latin typeface="Calibri" charset="0"/>
            </a:endParaRPr>
          </a:p>
        </p:txBody>
      </p:sp>
      <p:sp>
        <p:nvSpPr>
          <p:cNvPr id="65547" name="TextBox 30"/>
          <p:cNvSpPr txBox="1">
            <a:spLocks noChangeArrowheads="1"/>
          </p:cNvSpPr>
          <p:nvPr/>
        </p:nvSpPr>
        <p:spPr bwMode="auto">
          <a:xfrm>
            <a:off x="2743200" y="4046679"/>
            <a:ext cx="289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VOTE-ABORT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GLOBAL-ABORT</a:t>
            </a:r>
            <a:endParaRPr lang="en-US" sz="2000" dirty="0">
              <a:latin typeface="Calibri" charset="0"/>
            </a:endParaRPr>
          </a:p>
        </p:txBody>
      </p:sp>
      <p:sp>
        <p:nvSpPr>
          <p:cNvPr id="65548" name="TextBox 31"/>
          <p:cNvSpPr txBox="1">
            <a:spLocks noChangeArrowheads="1"/>
          </p:cNvSpPr>
          <p:nvPr/>
        </p:nvSpPr>
        <p:spPr bwMode="auto">
          <a:xfrm>
            <a:off x="6705600" y="3992565"/>
            <a:ext cx="289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all VOTE-COMMIT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GLOBAL-COMMIT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5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65546" grpId="0"/>
      <p:bldP spid="65547" grpId="0"/>
      <p:bldP spid="65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failures?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FC138-54DF-4C2E-9333-6A97EC338E34}"/>
              </a:ext>
            </a:extLst>
          </p:cNvPr>
          <p:cNvSpPr/>
          <p:nvPr/>
        </p:nvSpPr>
        <p:spPr bwMode="auto">
          <a:xfrm>
            <a:off x="152400" y="1371599"/>
            <a:ext cx="2354317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6188-C704-4408-BD12-627F228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95499"/>
            <a:ext cx="24384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DF9F-0A99-44BF-8339-C0944677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8999"/>
            <a:ext cx="2354317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14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D1F82-FA41-4CE2-8D0B-C192938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9" y="5105400"/>
            <a:ext cx="2438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14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CD9865-BE07-4080-923F-A0698F4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6A4E48-F6AD-48EF-A831-F6B75160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64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80D6-E392-41B4-B4CE-5C57B4203C34}"/>
              </a:ext>
            </a:extLst>
          </p:cNvPr>
          <p:cNvCxnSpPr>
            <a:cxnSpLocks noChangeShapeType="1"/>
            <a:stCxn id="4" idx="3"/>
          </p:cNvCxnSpPr>
          <p:nvPr/>
        </p:nvCxnSpPr>
        <p:spPr bwMode="auto">
          <a:xfrm>
            <a:off x="2506717" y="18287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E245F-50BD-476D-90AA-0265C9D2F69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2514600" y="32003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F1CC1-B60E-4443-980D-F112BE74B560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2506717" y="4533899"/>
            <a:ext cx="312683" cy="64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3D9BC-3FA2-4286-A761-D5D4783FA7BB}"/>
              </a:ext>
            </a:extLst>
          </p:cNvPr>
          <p:cNvSpPr txBox="1"/>
          <p:nvPr/>
        </p:nvSpPr>
        <p:spPr>
          <a:xfrm>
            <a:off x="5867400" y="2054560"/>
            <a:ext cx="5181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latin typeface="+mn-lt"/>
              </a:rPr>
              <a:t>1) What happens when waiting for a message that never comes? </a:t>
            </a:r>
          </a:p>
          <a:p>
            <a:endParaRPr lang="en-US" sz="2800" b="0" dirty="0">
              <a:latin typeface="+mn-lt"/>
            </a:endParaRPr>
          </a:p>
          <a:p>
            <a:r>
              <a:rPr lang="en-US" sz="2800" b="0" dirty="0">
                <a:latin typeface="+mn-lt"/>
              </a:rPr>
              <a:t>2) What happens during when participant recovers from a failure? </a:t>
            </a:r>
          </a:p>
        </p:txBody>
      </p:sp>
    </p:spTree>
    <p:extLst>
      <p:ext uri="{BB962C8B-B14F-4D97-AF65-F5344CB8AC3E}">
        <p14:creationId xmlns:p14="http://schemas.microsoft.com/office/powerpoint/2010/main" val="1584477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dirty="0"/>
              <a:t>What happens when a message never comes?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FC138-54DF-4C2E-9333-6A97EC338E34}"/>
              </a:ext>
            </a:extLst>
          </p:cNvPr>
          <p:cNvSpPr/>
          <p:nvPr/>
        </p:nvSpPr>
        <p:spPr bwMode="auto">
          <a:xfrm>
            <a:off x="152400" y="1371599"/>
            <a:ext cx="2354317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6188-C704-4408-BD12-627F228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95499"/>
            <a:ext cx="24384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DF9F-0A99-44BF-8339-C0944677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8999"/>
            <a:ext cx="2354317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14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D1F82-FA41-4CE2-8D0B-C192938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9" y="5105400"/>
            <a:ext cx="2438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14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CD9865-BE07-4080-923F-A0698F4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6A4E48-F6AD-48EF-A831-F6B75160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64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80D6-E392-41B4-B4CE-5C57B4203C34}"/>
              </a:ext>
            </a:extLst>
          </p:cNvPr>
          <p:cNvCxnSpPr>
            <a:cxnSpLocks noChangeShapeType="1"/>
            <a:stCxn id="4" idx="3"/>
          </p:cNvCxnSpPr>
          <p:nvPr/>
        </p:nvCxnSpPr>
        <p:spPr bwMode="auto">
          <a:xfrm>
            <a:off x="2506717" y="18287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E245F-50BD-476D-90AA-0265C9D2F69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2514600" y="32003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F1CC1-B60E-4443-980D-F112BE74B560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2506717" y="4533899"/>
            <a:ext cx="312683" cy="64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95A4ECD0-53CA-4407-A960-81D36EC9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61420"/>
            <a:ext cx="54864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kern="0" dirty="0">
                <a:latin typeface="+mn-lt"/>
                <a:ea typeface="굴림" panose="020B0600000101010101" pitchFamily="34" charset="-127"/>
              </a:rPr>
              <a:t>Step 2: worker waiting from VOTE-REQ from coordinator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E4AC5E-A394-47F2-8411-40D82E9F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24883"/>
            <a:ext cx="54864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kern="0" dirty="0">
                <a:latin typeface="+mn-lt"/>
                <a:ea typeface="굴림" panose="020B0600000101010101" pitchFamily="34" charset="-127"/>
              </a:rPr>
              <a:t>Step 3: Coordinator is waiting for vote from participants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D49C50B-D66E-4581-968E-169E9641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01443"/>
            <a:ext cx="54864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kern="0" dirty="0">
                <a:latin typeface="+mn-lt"/>
                <a:ea typeface="굴림" panose="020B0600000101010101" pitchFamily="34" charset="-127"/>
              </a:rPr>
              <a:t>Step 4: Worker who voted YES is waiting for decision</a:t>
            </a:r>
          </a:p>
        </p:txBody>
      </p:sp>
    </p:spTree>
    <p:extLst>
      <p:ext uri="{BB962C8B-B14F-4D97-AF65-F5344CB8AC3E}">
        <p14:creationId xmlns:p14="http://schemas.microsoft.com/office/powerpoint/2010/main" val="1769217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What happens when a message never comes?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FC138-54DF-4C2E-9333-6A97EC338E34}"/>
              </a:ext>
            </a:extLst>
          </p:cNvPr>
          <p:cNvSpPr/>
          <p:nvPr/>
        </p:nvSpPr>
        <p:spPr bwMode="auto">
          <a:xfrm>
            <a:off x="152400" y="1371599"/>
            <a:ext cx="2354317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6188-C704-4408-BD12-627F228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95499"/>
            <a:ext cx="24384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DF9F-0A99-44BF-8339-C0944677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8999"/>
            <a:ext cx="2354317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14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D1F82-FA41-4CE2-8D0B-C192938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9" y="5105400"/>
            <a:ext cx="2438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14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CD9865-BE07-4080-923F-A0698F4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6A4E48-F6AD-48EF-A831-F6B75160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64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80D6-E392-41B4-B4CE-5C57B4203C34}"/>
              </a:ext>
            </a:extLst>
          </p:cNvPr>
          <p:cNvCxnSpPr>
            <a:cxnSpLocks noChangeShapeType="1"/>
            <a:stCxn id="4" idx="3"/>
          </p:cNvCxnSpPr>
          <p:nvPr/>
        </p:nvCxnSpPr>
        <p:spPr bwMode="auto">
          <a:xfrm>
            <a:off x="2506717" y="18287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E245F-50BD-476D-90AA-0265C9D2F69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2514600" y="32003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F1CC1-B60E-4443-980D-F112BE74B560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2506717" y="4533899"/>
            <a:ext cx="312683" cy="64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95A4ECD0-53CA-4407-A960-81D36EC9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40" y="1744241"/>
            <a:ext cx="57150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latin typeface="+mn-lt"/>
                <a:ea typeface="굴림" panose="020B0600000101010101" pitchFamily="34" charset="-127"/>
              </a:rPr>
              <a:t>Step 2: worker waiting from VOTE-REQ from coordinator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E4AC5E-A394-47F2-8411-40D82E9F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947" y="3270527"/>
            <a:ext cx="57150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latin typeface="+mn-lt"/>
                <a:ea typeface="굴림" panose="020B0600000101010101" pitchFamily="34" charset="-127"/>
              </a:rPr>
              <a:t>Step 3: Coordinator is waiting for vote from participants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D49C50B-D66E-4581-968E-169E9641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947" y="5254693"/>
            <a:ext cx="57150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latin typeface="+mn-lt"/>
                <a:ea typeface="굴림" panose="020B0600000101010101" pitchFamily="34" charset="-127"/>
              </a:rPr>
              <a:t>Step 4: Worker who voted COMMIT is waiting for decision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2FC6743-B2AB-41DB-950A-6DE7349B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280" y="2333877"/>
            <a:ext cx="57150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000" i="1" kern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Since it has not cast its vote yet, worker can decide abort and halt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3F40A0-49EA-422A-9A43-98AB139C8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347" y="3802403"/>
            <a:ext cx="626364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000" i="1" kern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Coordinator can always vote abort herself, so votes abort and sends GLOBAL-ABORT to all participants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8E30ADE-32B1-409F-9A76-03CD8FD82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60565"/>
            <a:ext cx="57150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000" i="1" kern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Worker cannot decide: it must run a termination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3007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Termination Protocol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5A4ECD0-53CA-4407-A960-81D36EC9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13290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latin typeface="+mn-lt"/>
                <a:ea typeface="굴림" panose="020B0600000101010101" pitchFamily="34" charset="-127"/>
              </a:rPr>
              <a:t>Option 1: Simply wait for coordinator to recover.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2FC6743-B2AB-41DB-950A-6DE7349B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92964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i="1" dirty="0">
                <a:latin typeface="+mn-lt"/>
                <a:ea typeface="굴림" panose="020B0600000101010101" pitchFamily="34" charset="-127"/>
              </a:rPr>
              <a:t>If all failures are repaired and there are no more failures, then all processes will eventually decide commit/abort (Termination)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000" i="1" kern="0" dirty="0">
              <a:solidFill>
                <a:srgbClr val="FF0000"/>
              </a:solidFill>
              <a:latin typeface="+mn-lt"/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000" i="1" kern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=&gt; No need to recover until coordinator has recovered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D37675F-AB65-4D97-AB60-2CB18AFB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latin typeface="+mn-lt"/>
                <a:ea typeface="굴림" panose="020B0600000101010101" pitchFamily="34" charset="-127"/>
              </a:rPr>
              <a:t>(Better) Option 2: Ask a friendly participant p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5AD9D75-A0E9-447B-8BCC-0AD3E43E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58674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i="1" u="sng" kern="0" dirty="0">
                <a:latin typeface="+mn-lt"/>
                <a:ea typeface="굴림" panose="020B0600000101010101" pitchFamily="34" charset="-127"/>
              </a:rPr>
              <a:t>Case 1: </a:t>
            </a:r>
            <a:r>
              <a:rPr lang="en-US" altLang="ko-KR" sz="1600" i="1" kern="0" dirty="0">
                <a:latin typeface="+mn-lt"/>
                <a:ea typeface="굴림" panose="020B0600000101010101" pitchFamily="34" charset="-127"/>
              </a:rPr>
              <a:t>If p has decided COMMIT/ABORT, forwards decision to initiator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1600" i="1" kern="0" dirty="0">
              <a:latin typeface="+mn-lt"/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i="1" u="sng" kern="0" dirty="0">
                <a:latin typeface="+mn-lt"/>
                <a:ea typeface="굴림" panose="020B0600000101010101" pitchFamily="34" charset="-127"/>
              </a:rPr>
              <a:t>Case 2: </a:t>
            </a:r>
            <a:r>
              <a:rPr lang="en-US" altLang="ko-KR" sz="1600" i="1" kern="0" dirty="0">
                <a:latin typeface="+mn-lt"/>
                <a:ea typeface="굴림" panose="020B0600000101010101" pitchFamily="34" charset="-127"/>
              </a:rPr>
              <a:t>If P has not decided, votes ABORT, sends abort to initiator. Initiator knows decision will be ABORT. So can decide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1600" i="1" kern="0" dirty="0">
              <a:latin typeface="+mn-lt"/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i="1" u="sng" kern="0" dirty="0">
                <a:latin typeface="+mn-lt"/>
                <a:ea typeface="굴림" panose="020B0600000101010101" pitchFamily="34" charset="-127"/>
              </a:rPr>
              <a:t>Case 3: </a:t>
            </a:r>
            <a:r>
              <a:rPr lang="en-US" altLang="ko-KR" sz="1600" i="1" kern="0" dirty="0">
                <a:latin typeface="+mn-lt"/>
                <a:ea typeface="굴림" panose="020B0600000101010101" pitchFamily="34" charset="-127"/>
              </a:rPr>
              <a:t>If P has voted COMMIT, P is also stuck and can’t help initiator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8D7B15A-6EDB-44D3-B91B-8F086358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07846"/>
            <a:ext cx="495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kern="0" dirty="0">
                <a:latin typeface="+mn-lt"/>
                <a:ea typeface="굴림" panose="020B0600000101010101" pitchFamily="34" charset="-127"/>
              </a:rPr>
              <a:t>If every participant voted COMMIT and coordinator crashes before sending decision, must wait for coordinator to recover to decide!</a:t>
            </a:r>
          </a:p>
        </p:txBody>
      </p:sp>
    </p:spTree>
    <p:extLst>
      <p:ext uri="{BB962C8B-B14F-4D97-AF65-F5344CB8AC3E}">
        <p14:creationId xmlns:p14="http://schemas.microsoft.com/office/powerpoint/2010/main" val="325168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Example of Coordinator Failure #1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9001" y="1665289"/>
            <a:ext cx="13700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27305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37973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48641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TextBox 11"/>
          <p:cNvSpPr txBox="1">
            <a:spLocks noChangeArrowheads="1"/>
          </p:cNvSpPr>
          <p:nvPr/>
        </p:nvSpPr>
        <p:spPr bwMode="auto">
          <a:xfrm>
            <a:off x="1752600" y="1371601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63" name="TextBox 12"/>
          <p:cNvSpPr txBox="1">
            <a:spLocks noChangeArrowheads="1"/>
          </p:cNvSpPr>
          <p:nvPr/>
        </p:nvSpPr>
        <p:spPr bwMode="auto">
          <a:xfrm>
            <a:off x="2057400" y="2514601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4102894" y="1753394"/>
            <a:ext cx="4048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933825" y="1846263"/>
            <a:ext cx="596900" cy="23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744119" y="1959769"/>
            <a:ext cx="749300" cy="160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7396956" y="2051844"/>
            <a:ext cx="105568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928644" y="2432844"/>
            <a:ext cx="2144712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35"/>
          <p:cNvSpPr txBox="1">
            <a:spLocks noChangeArrowheads="1"/>
          </p:cNvSpPr>
          <p:nvPr/>
        </p:nvSpPr>
        <p:spPr bwMode="auto">
          <a:xfrm>
            <a:off x="4648200" y="1970088"/>
            <a:ext cx="121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153400" y="2971801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VOTE-ABORT</a:t>
            </a:r>
            <a:endParaRPr lang="en-US">
              <a:latin typeface="Calibri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6477000" y="2819400"/>
            <a:ext cx="3200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248400" y="44196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673" name="Group 30"/>
          <p:cNvGrpSpPr>
            <a:grpSpLocks/>
          </p:cNvGrpSpPr>
          <p:nvPr/>
        </p:nvGrpSpPr>
        <p:grpSpPr bwMode="auto">
          <a:xfrm>
            <a:off x="4419600" y="2262188"/>
            <a:ext cx="304800" cy="304800"/>
            <a:chOff x="4953000" y="1524000"/>
            <a:chExt cx="304800" cy="304800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248400" y="34290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48400" y="23622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77" name="TextBox 12"/>
          <p:cNvSpPr txBox="1">
            <a:spLocks noChangeArrowheads="1"/>
          </p:cNvSpPr>
          <p:nvPr/>
        </p:nvSpPr>
        <p:spPr bwMode="auto">
          <a:xfrm>
            <a:off x="2057400" y="3505201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78" name="TextBox 12"/>
          <p:cNvSpPr txBox="1">
            <a:spLocks noChangeArrowheads="1"/>
          </p:cNvSpPr>
          <p:nvPr/>
        </p:nvSpPr>
        <p:spPr bwMode="auto">
          <a:xfrm>
            <a:off x="2057400" y="45672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1DC2-4B70-F99C-FFAA-68F27A37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FE7D-6296-815B-827D-24C3775E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can we implement word count </a:t>
            </a:r>
          </a:p>
          <a:p>
            <a:pPr marL="0" indent="0" algn="ctr">
              <a:buNone/>
            </a:pPr>
            <a:r>
              <a:rPr lang="en-US" dirty="0"/>
              <a:t>using only map and reduce?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Three steps: </a:t>
            </a:r>
          </a:p>
          <a:p>
            <a:pPr marL="0" indent="0" algn="ctr">
              <a:buNone/>
            </a:pPr>
            <a:endParaRPr lang="en-US" dirty="0"/>
          </a:p>
          <a:p>
            <a:pPr marL="457200" indent="-457200" algn="ctr">
              <a:buAutoNum type="arabicParenR"/>
            </a:pPr>
            <a:r>
              <a:rPr lang="en-US" dirty="0"/>
              <a:t>convert files into pairs of 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  <a:p>
            <a:pPr marL="457200" indent="-457200" algn="ctr">
              <a:buAutoNum type="arabicParenR"/>
            </a:pPr>
            <a:r>
              <a:rPr lang="en-US" dirty="0"/>
              <a:t>Define a map function. Apply to all files</a:t>
            </a:r>
          </a:p>
          <a:p>
            <a:pPr marL="457200" indent="-457200" algn="ctr">
              <a:buAutoNum type="arabicParenR"/>
            </a:pPr>
            <a:r>
              <a:rPr lang="en-US" dirty="0"/>
              <a:t>Shuffle! All elements with same key </a:t>
            </a:r>
            <a:br>
              <a:rPr lang="en-US" dirty="0"/>
            </a:br>
            <a:r>
              <a:rPr lang="en-US" dirty="0"/>
              <a:t>go to same reduce</a:t>
            </a:r>
          </a:p>
          <a:p>
            <a:pPr marL="457200" indent="-457200" algn="ctr">
              <a:buAutoNum type="arabicParenR"/>
            </a:pPr>
            <a:r>
              <a:rPr lang="en-US" dirty="0"/>
              <a:t>Define a reduce function. Apply to result of the map function.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6708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MS PGothic" charset="0"/>
              </a:rPr>
              <a:t>Example of Coordinator Failure #2</a:t>
            </a:r>
            <a:endParaRPr lang="en-US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1" y="1741488"/>
            <a:ext cx="3654425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9400" y="2806699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3873499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4940299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3048000" y="1954212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2552700" y="2373312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1866900" y="2982912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4991100" y="2068512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4610100" y="2601912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07"/>
          <p:cNvSpPr txBox="1">
            <a:spLocks noChangeArrowheads="1"/>
          </p:cNvSpPr>
          <p:nvPr/>
        </p:nvSpPr>
        <p:spPr bwMode="auto">
          <a:xfrm>
            <a:off x="3657600" y="2030412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267200" y="3021012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5400000" flipH="1" flipV="1">
            <a:off x="4242594" y="3148806"/>
            <a:ext cx="317341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96000" y="1600199"/>
            <a:ext cx="304800" cy="304800"/>
            <a:chOff x="4953000" y="1524000"/>
            <a:chExt cx="304800" cy="304800"/>
          </a:xfrm>
        </p:grpSpPr>
        <p:cxnSp>
          <p:nvCxnSpPr>
            <p:cNvPr id="113" name="Straight Connector 112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486400" y="41148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block waiting for 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481888" y="1752599"/>
            <a:ext cx="23479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781800" y="12954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restarted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7848600" y="1981199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7200900" y="2400299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8458200" y="30480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GLOBAL-ABORT</a:t>
            </a:r>
            <a:endParaRPr lang="en-US">
              <a:latin typeface="Calibri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6477000" y="2971799"/>
            <a:ext cx="3276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1"/>
          <p:cNvSpPr txBox="1">
            <a:spLocks noChangeArrowheads="1"/>
          </p:cNvSpPr>
          <p:nvPr/>
        </p:nvSpPr>
        <p:spPr bwMode="auto">
          <a:xfrm>
            <a:off x="1447800" y="12954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4" name="TextBox 12"/>
          <p:cNvSpPr txBox="1">
            <a:spLocks noChangeArrowheads="1"/>
          </p:cNvSpPr>
          <p:nvPr/>
        </p:nvSpPr>
        <p:spPr bwMode="auto">
          <a:xfrm>
            <a:off x="1752600" y="2438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5" name="TextBox 12"/>
          <p:cNvSpPr txBox="1">
            <a:spLocks noChangeArrowheads="1"/>
          </p:cNvSpPr>
          <p:nvPr/>
        </p:nvSpPr>
        <p:spPr bwMode="auto">
          <a:xfrm>
            <a:off x="1752600" y="34290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6" name="TextBox 12"/>
          <p:cNvSpPr txBox="1">
            <a:spLocks noChangeArrowheads="1"/>
          </p:cNvSpPr>
          <p:nvPr/>
        </p:nvSpPr>
        <p:spPr bwMode="auto">
          <a:xfrm>
            <a:off x="1752600" y="4491037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73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5" grpId="0"/>
      <p:bldP spid="132" grpId="0"/>
      <p:bldP spid="1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5B4D-6FB4-47CA-A490-25A7804A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recovery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1DCBA-E6FD-4AC9-9DB2-5298D603A97E}"/>
              </a:ext>
            </a:extLst>
          </p:cNvPr>
          <p:cNvSpPr txBox="1"/>
          <p:nvPr/>
        </p:nvSpPr>
        <p:spPr>
          <a:xfrm>
            <a:off x="609600" y="1143000"/>
            <a:ext cx="1120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All nodes use </a:t>
            </a:r>
            <a:r>
              <a:rPr lang="en-US" sz="1600" b="0" dirty="0">
                <a:solidFill>
                  <a:schemeClr val="accent1"/>
                </a:solidFill>
                <a:latin typeface="+mn-lt"/>
              </a:rPr>
              <a:t>stable storage </a:t>
            </a:r>
            <a:r>
              <a:rPr lang="en-US" sz="1600" b="0" dirty="0">
                <a:latin typeface="+mn-lt"/>
              </a:rPr>
              <a:t>to store current state (e.g. backed by disk/SSD)</a:t>
            </a:r>
          </a:p>
          <a:p>
            <a:pPr lvl="1"/>
            <a:r>
              <a:rPr lang="en-US" sz="1600" b="0" dirty="0">
                <a:latin typeface="+mn-lt"/>
              </a:rPr>
              <a:t>Upon recovery, nodes can restore state and resume</a:t>
            </a:r>
          </a:p>
          <a:p>
            <a:endParaRPr lang="en-US" sz="1600" b="0" dirty="0">
              <a:latin typeface="+mn-lt"/>
            </a:endParaRPr>
          </a:p>
          <a:p>
            <a:endParaRPr lang="en-US" sz="1600" b="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FB5E5-21A4-43DF-9E6A-A684F65001C6}"/>
              </a:ext>
            </a:extLst>
          </p:cNvPr>
          <p:cNvSpPr txBox="1"/>
          <p:nvPr/>
        </p:nvSpPr>
        <p:spPr>
          <a:xfrm>
            <a:off x="909918" y="1905399"/>
            <a:ext cx="86061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When coordinator sends VOTE-REQ, writes START-2PC to 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9AD81-06F6-4123-A864-6DC4C8DF512A}"/>
              </a:ext>
            </a:extLst>
          </p:cNvPr>
          <p:cNvSpPr txBox="1"/>
          <p:nvPr/>
        </p:nvSpPr>
        <p:spPr>
          <a:xfrm>
            <a:off x="936812" y="3041199"/>
            <a:ext cx="8606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Before voting, participant writes VOTE-* to stable log, then sends vote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376A6-3BB5-4707-A64F-584BA84A49A9}"/>
              </a:ext>
            </a:extLst>
          </p:cNvPr>
          <p:cNvSpPr txBox="1"/>
          <p:nvPr/>
        </p:nvSpPr>
        <p:spPr>
          <a:xfrm>
            <a:off x="923365" y="4057004"/>
            <a:ext cx="10694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Before sending decision, coordinator writes GLOBAL-* to stable log, then sends decision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9564B-D247-4934-B380-304C29438A27}"/>
              </a:ext>
            </a:extLst>
          </p:cNvPr>
          <p:cNvSpPr txBox="1"/>
          <p:nvPr/>
        </p:nvSpPr>
        <p:spPr>
          <a:xfrm>
            <a:off x="963706" y="5162122"/>
            <a:ext cx="106948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After receiving GLOBAL-*, participant writes commit/abort to stable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EE0F1-BA16-4084-8D72-99F676FAD894}"/>
              </a:ext>
            </a:extLst>
          </p:cNvPr>
          <p:cNvSpPr txBox="1"/>
          <p:nvPr/>
        </p:nvSpPr>
        <p:spPr>
          <a:xfrm>
            <a:off x="909918" y="2505670"/>
            <a:ext cx="1120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latin typeface="+mn-lt"/>
              </a:rPr>
              <a:t>=&gt; Coordinator reads log, if sees VOTE-REQ but no decision, decides ABORT unilaterally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1FE61-4F6C-47C8-A86A-A9EE6E633EC5}"/>
              </a:ext>
            </a:extLst>
          </p:cNvPr>
          <p:cNvSpPr txBox="1"/>
          <p:nvPr/>
        </p:nvSpPr>
        <p:spPr>
          <a:xfrm>
            <a:off x="914400" y="3452447"/>
            <a:ext cx="11766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latin typeface="+mn-lt"/>
              </a:rPr>
              <a:t>=&gt; Participant reads log, if doesn’t see record, sends VOTE-ABORT. If VOTE-COMMIT, contacts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28379-CF22-4725-8C87-8CB691945D91}"/>
              </a:ext>
            </a:extLst>
          </p:cNvPr>
          <p:cNvSpPr txBox="1"/>
          <p:nvPr/>
        </p:nvSpPr>
        <p:spPr>
          <a:xfrm>
            <a:off x="923365" y="4646023"/>
            <a:ext cx="1120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latin typeface="+mn-lt"/>
              </a:rPr>
              <a:t>=&gt; Coordinator reads log, if sees GLOBAL-*, resends decision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6B1EF-6580-473C-B794-3687881EE54B}"/>
              </a:ext>
            </a:extLst>
          </p:cNvPr>
          <p:cNvSpPr txBox="1"/>
          <p:nvPr/>
        </p:nvSpPr>
        <p:spPr>
          <a:xfrm>
            <a:off x="963706" y="5562600"/>
            <a:ext cx="1120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latin typeface="+mn-lt"/>
              </a:rPr>
              <a:t>=&gt; Participants read log, 2PC instance has already been terminated</a:t>
            </a:r>
          </a:p>
        </p:txBody>
      </p:sp>
    </p:spTree>
    <p:extLst>
      <p:ext uri="{BB962C8B-B14F-4D97-AF65-F5344CB8AC3E}">
        <p14:creationId xmlns:p14="http://schemas.microsoft.com/office/powerpoint/2010/main" val="194915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/>
              <a:t>2PC Summary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591800" cy="5105400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Why is 2PC not subject to the General’s paradox?</a:t>
            </a:r>
          </a:p>
          <a:p>
            <a:pPr lvl="1"/>
            <a:r>
              <a:rPr lang="en-US" altLang="ko-KR" dirty="0"/>
              <a:t>Because 2PC is about </a:t>
            </a:r>
            <a:r>
              <a:rPr lang="en-US" altLang="ko-KR" i="1" dirty="0"/>
              <a:t>all nodes eventually coming to the same decision – not necessarily at the same time!</a:t>
            </a:r>
          </a:p>
          <a:p>
            <a:pPr lvl="1"/>
            <a:r>
              <a:rPr lang="en-US" altLang="ko-KR" dirty="0"/>
              <a:t>Allowing us to reboot and continue allows time for collecting and collating decisions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Biggest downside of 2PC: blocking</a:t>
            </a:r>
          </a:p>
          <a:p>
            <a:pPr lvl="1"/>
            <a:r>
              <a:rPr lang="en-US" altLang="ko-KR" dirty="0"/>
              <a:t>A failed node can prevent the system from making progress</a:t>
            </a:r>
          </a:p>
          <a:p>
            <a:pPr lvl="1"/>
            <a:r>
              <a:rPr lang="en-US" altLang="ko-KR" dirty="0"/>
              <a:t>Still one of the most popular coordination algorithms today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69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Alternatives to 2PC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5" y="1295400"/>
            <a:ext cx="10847386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Three-Phase Commit: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One more phase, allows nodes to fail or block and still make progress.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PAXOS: </a:t>
            </a:r>
            <a:r>
              <a:rPr lang="en-US" altLang="ko-KR" dirty="0">
                <a:ea typeface="굴림" panose="020B0600000101010101" pitchFamily="34" charset="-127"/>
              </a:rPr>
              <a:t>An alternative used by Google and others that does not have 2PC blocking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Develop by Leslie </a:t>
            </a:r>
            <a:r>
              <a:rPr lang="en-US" altLang="ko-KR" dirty="0" err="1">
                <a:ea typeface="굴림" panose="020B0600000101010101" pitchFamily="34" charset="-127"/>
              </a:rPr>
              <a:t>Lamport</a:t>
            </a:r>
            <a:r>
              <a:rPr lang="en-US" altLang="ko-KR" dirty="0">
                <a:ea typeface="굴림" panose="020B0600000101010101" pitchFamily="34" charset="-127"/>
              </a:rPr>
              <a:t> (Turing Award Winner)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fixed leader, can choose new leader on fly, deal with failure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happens if one or more of the nodes is malicious?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Malicious:</a:t>
            </a:r>
            <a:r>
              <a:rPr lang="en-US" altLang="ko-KR" sz="2400" dirty="0">
                <a:ea typeface="굴림" panose="020B0600000101010101" pitchFamily="34" charset="-127"/>
              </a:rPr>
              <a:t> attempting to compromise the decision making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a more hardened decision-making process: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Byzantine Agreement </a:t>
            </a:r>
            <a:r>
              <a:rPr lang="en-US" altLang="ko-KR" sz="2400" dirty="0">
                <a:ea typeface="굴림" panose="020B0600000101010101" pitchFamily="34" charset="-127"/>
              </a:rPr>
              <a:t>and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34" charset="-127"/>
              </a:rPr>
              <a:t>Blockchains</a:t>
            </a:r>
          </a:p>
        </p:txBody>
      </p:sp>
    </p:spTree>
    <p:extLst>
      <p:ext uri="{BB962C8B-B14F-4D97-AF65-F5344CB8AC3E}">
        <p14:creationId xmlns:p14="http://schemas.microsoft.com/office/powerpoint/2010/main" val="2005846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Recall: Map Reduce</a:t>
            </a:r>
            <a:endParaRPr dirty="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Idempotence </a:t>
            </a:r>
            <a:r>
              <a:rPr lang="en-US" dirty="0"/>
              <a:t>is back!</a:t>
            </a:r>
            <a:endParaRPr dirty="0"/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812800" y="914400"/>
            <a:ext cx="10566300" cy="51054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When a worker fails, simply retry failed tasks!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failed tasks are retried, application map and reduce functions generally should be pure, deterministic functions of their arguments. </a:t>
            </a: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dirty="0"/>
          </a:p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Should not depend on the current time, randomness, resources accessed over the network, etc.</a:t>
            </a:r>
            <a:endParaRPr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Tasks that are not pure functions can be run on MapReduce, but the results may or may not be cohesive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C9A-9D53-47A9-AE13-2E3970B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roadmap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036B8-B4BE-A69B-998E-64E394EF9D20}"/>
              </a:ext>
            </a:extLst>
          </p:cNvPr>
          <p:cNvSpPr txBox="1">
            <a:spLocks/>
          </p:cNvSpPr>
          <p:nvPr/>
        </p:nvSpPr>
        <p:spPr bwMode="auto">
          <a:xfrm>
            <a:off x="3486150" y="1371600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Distributed File Systems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BADCDE-378C-DFAB-3621-3401BE6477C8}"/>
              </a:ext>
            </a:extLst>
          </p:cNvPr>
          <p:cNvSpPr txBox="1">
            <a:spLocks/>
          </p:cNvSpPr>
          <p:nvPr/>
        </p:nvSpPr>
        <p:spPr bwMode="auto">
          <a:xfrm>
            <a:off x="3486150" y="2514600"/>
            <a:ext cx="5219700" cy="914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Peer-To-Peer System: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The Internet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9D1743-FF48-19DC-6179-4BACDCA88A86}"/>
              </a:ext>
            </a:extLst>
          </p:cNvPr>
          <p:cNvSpPr txBox="1">
            <a:spLocks/>
          </p:cNvSpPr>
          <p:nvPr/>
        </p:nvSpPr>
        <p:spPr bwMode="auto">
          <a:xfrm>
            <a:off x="3486150" y="3982872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Distributed D</a:t>
            </a:r>
            <a:r>
              <a:rPr lang="en-US" kern="0" dirty="0" err="1">
                <a:latin typeface="+mn-lt"/>
              </a:rPr>
              <a:t>ata</a:t>
            </a:r>
            <a:r>
              <a:rPr lang="en-US" kern="0" dirty="0">
                <a:latin typeface="+mn-lt"/>
              </a:rPr>
              <a:t> 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5805CA-2FA5-BA70-D01A-15242342A139}"/>
              </a:ext>
            </a:extLst>
          </p:cNvPr>
          <p:cNvSpPr txBox="1">
            <a:spLocks/>
          </p:cNvSpPr>
          <p:nvPr/>
        </p:nvSpPr>
        <p:spPr bwMode="auto">
          <a:xfrm>
            <a:off x="3486150" y="5219700"/>
            <a:ext cx="5219700" cy="1295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Coordination</a:t>
            </a:r>
          </a:p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 (Atomic Commit and Consensus)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9361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B17-4CC2-4AEE-B273-20030CB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12268200" cy="533400"/>
          </a:xfrm>
        </p:spPr>
        <p:txBody>
          <a:bodyPr/>
          <a:lstStyle/>
          <a:p>
            <a:r>
              <a:rPr lang="en-US" dirty="0"/>
              <a:t>Coordination: making distributed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BD7B-069D-4223-A21F-B1A54445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676400"/>
            <a:ext cx="7366000" cy="2895600"/>
          </a:xfrm>
        </p:spPr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Functionality is spread across machines. Requires coordination to reach distributed decision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chemeClr val="accent1"/>
                </a:solidFill>
              </a:rPr>
              <a:t>Distributed Protocols are hard!</a:t>
            </a:r>
          </a:p>
        </p:txBody>
      </p:sp>
    </p:spTree>
    <p:extLst>
      <p:ext uri="{BB962C8B-B14F-4D97-AF65-F5344CB8AC3E}">
        <p14:creationId xmlns:p14="http://schemas.microsoft.com/office/powerpoint/2010/main" val="4688735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E3CA-7FE3-465A-8988-C9B80328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is hard!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6DABA-14A8-4483-975D-2FB6840D5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10210800" cy="396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kern="0" dirty="0">
                <a:latin typeface="+mn-lt"/>
                <a:ea typeface="ＭＳ Ｐゴシック" charset="0"/>
                <a:cs typeface="Gill Sans Light"/>
              </a:rPr>
              <a:t>When machines can </a:t>
            </a:r>
            <a:r>
              <a:rPr lang="en-US" sz="2800" kern="0" dirty="0">
                <a:solidFill>
                  <a:schemeClr val="accent1"/>
                </a:solidFill>
                <a:latin typeface="+mn-lt"/>
                <a:ea typeface="ＭＳ Ｐゴシック" charset="0"/>
                <a:cs typeface="Gill Sans Light"/>
              </a:rPr>
              <a:t>fail</a:t>
            </a:r>
            <a:r>
              <a:rPr lang="en-US" sz="2800" kern="0" dirty="0">
                <a:latin typeface="+mn-lt"/>
                <a:ea typeface="ＭＳ Ｐゴシック" charset="0"/>
                <a:cs typeface="Gill Sans Light"/>
              </a:rPr>
              <a:t>!</a:t>
            </a:r>
          </a:p>
          <a:p>
            <a:pPr algn="ctr"/>
            <a:endParaRPr lang="en-US" sz="2800" kern="0" dirty="0">
              <a:latin typeface="+mn-lt"/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sz="2800" kern="0" dirty="0">
                <a:latin typeface="+mn-lt"/>
                <a:ea typeface="ＭＳ Ｐゴシック" charset="0"/>
                <a:cs typeface="Gill Sans Light"/>
              </a:rPr>
              <a:t>When networks are </a:t>
            </a:r>
            <a:r>
              <a:rPr lang="en-US" sz="2800" kern="0" dirty="0">
                <a:solidFill>
                  <a:schemeClr val="accent1"/>
                </a:solidFill>
                <a:latin typeface="+mn-lt"/>
                <a:ea typeface="ＭＳ Ｐゴシック" charset="0"/>
                <a:cs typeface="Gill Sans Light"/>
              </a:rPr>
              <a:t>slow</a:t>
            </a:r>
            <a:r>
              <a:rPr lang="en-US" sz="2800" kern="0" dirty="0">
                <a:latin typeface="+mn-lt"/>
                <a:ea typeface="ＭＳ Ｐゴシック" charset="0"/>
                <a:cs typeface="Gill Sans Light"/>
              </a:rPr>
              <a:t> and/or </a:t>
            </a:r>
            <a:r>
              <a:rPr lang="en-US" sz="2800" kern="0" dirty="0">
                <a:solidFill>
                  <a:schemeClr val="accent1"/>
                </a:solidFill>
                <a:latin typeface="+mn-lt"/>
                <a:ea typeface="ＭＳ Ｐゴシック" charset="0"/>
                <a:cs typeface="Gill Sans Light"/>
              </a:rPr>
              <a:t>unreliable</a:t>
            </a:r>
          </a:p>
          <a:p>
            <a:pPr algn="ctr"/>
            <a:endParaRPr lang="en-US" sz="2800" kern="0" dirty="0">
              <a:latin typeface="+mn-lt"/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sz="2800" kern="0" dirty="0">
                <a:latin typeface="+mn-lt"/>
                <a:ea typeface="ＭＳ Ｐゴシック" charset="0"/>
                <a:cs typeface="Gill Sans Light"/>
              </a:rPr>
              <a:t>When machines may receive </a:t>
            </a:r>
            <a:r>
              <a:rPr lang="en-US" sz="2800" kern="0" dirty="0">
                <a:solidFill>
                  <a:schemeClr val="accent1"/>
                </a:solidFill>
                <a:latin typeface="+mn-lt"/>
                <a:ea typeface="ＭＳ Ｐゴシック" charset="0"/>
                <a:cs typeface="Gill Sans Light"/>
              </a:rPr>
              <a:t>conflicting</a:t>
            </a:r>
            <a:r>
              <a:rPr lang="en-US" sz="2800" kern="0" dirty="0">
                <a:latin typeface="+mn-lt"/>
                <a:ea typeface="ＭＳ Ｐゴシック" charset="0"/>
                <a:cs typeface="Gill Sans Light"/>
              </a:rPr>
              <a:t> proposals on what to do</a:t>
            </a:r>
          </a:p>
        </p:txBody>
      </p:sp>
    </p:spTree>
    <p:extLst>
      <p:ext uri="{BB962C8B-B14F-4D97-AF65-F5344CB8AC3E}">
        <p14:creationId xmlns:p14="http://schemas.microsoft.com/office/powerpoint/2010/main" val="23366055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B17-4CC2-4AEE-B273-20030CB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197" y="130450"/>
            <a:ext cx="12115800" cy="392470"/>
          </a:xfrm>
        </p:spPr>
        <p:txBody>
          <a:bodyPr/>
          <a:lstStyle/>
          <a:p>
            <a:r>
              <a:rPr lang="en-US" dirty="0"/>
              <a:t>Coordination: making distributed decisions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801C3-37A9-4957-AFE8-21D70CC6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04684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738C6-6216-40D1-A9A2-F187A1855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002430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41D53-4031-483B-B2FD-46D4836C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002430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7739E-2D8B-49D0-86D9-E7FAE2E8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59" y="2819400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0DA4D-BA7D-44A4-9C16-71A0B0C1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300938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3FDBB-0DCE-4CCF-A50B-72A5C0DF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081738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10A07-753A-439B-9725-8485B3A0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43" y="1385997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5EE2E-2DD3-46BA-80BD-8F321C43FED4}"/>
              </a:ext>
            </a:extLst>
          </p:cNvPr>
          <p:cNvSpPr txBox="1">
            <a:spLocks/>
          </p:cNvSpPr>
          <p:nvPr/>
        </p:nvSpPr>
        <p:spPr bwMode="auto">
          <a:xfrm>
            <a:off x="2546161" y="4063372"/>
            <a:ext cx="1570215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+mn-lt"/>
              </a:rPr>
              <a:t>Accept? YES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EE8C07-F2BF-470F-A00B-C354DF8CE879}"/>
              </a:ext>
            </a:extLst>
          </p:cNvPr>
          <p:cNvSpPr txBox="1">
            <a:spLocks/>
          </p:cNvSpPr>
          <p:nvPr/>
        </p:nvSpPr>
        <p:spPr bwMode="auto">
          <a:xfrm>
            <a:off x="1172984" y="4071943"/>
            <a:ext cx="1570215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+mn-lt"/>
              </a:rPr>
              <a:t>Accept? 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60173C-1E5D-42C6-9427-960C199842D5}"/>
              </a:ext>
            </a:extLst>
          </p:cNvPr>
          <p:cNvSpPr txBox="1">
            <a:spLocks/>
          </p:cNvSpPr>
          <p:nvPr/>
        </p:nvSpPr>
        <p:spPr bwMode="auto">
          <a:xfrm>
            <a:off x="4174544" y="1400542"/>
            <a:ext cx="2406839" cy="14502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+mn-lt"/>
              </a:rPr>
              <a:t>Accept if all machines accept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6B864-0176-4011-A11C-88EB8172E70F}"/>
              </a:ext>
            </a:extLst>
          </p:cNvPr>
          <p:cNvCxnSpPr>
            <a:stCxn id="10" idx="2"/>
          </p:cNvCxnSpPr>
          <p:nvPr/>
        </p:nvCxnSpPr>
        <p:spPr bwMode="auto">
          <a:xfrm>
            <a:off x="2850261" y="2354209"/>
            <a:ext cx="1324283" cy="64822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924DD3-51AC-4311-B4B0-474B8DBFE663}"/>
              </a:ext>
            </a:extLst>
          </p:cNvPr>
          <p:cNvCxnSpPr>
            <a:endCxn id="4" idx="0"/>
          </p:cNvCxnSpPr>
          <p:nvPr/>
        </p:nvCxnSpPr>
        <p:spPr bwMode="auto">
          <a:xfrm flipH="1">
            <a:off x="1647519" y="2354209"/>
            <a:ext cx="1171882" cy="65047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F74B00-AC27-4A48-82D8-55EEF730E2D3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2850261" y="2354209"/>
            <a:ext cx="168858" cy="64822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93CDEC-3E21-494E-88CB-83E7DAC97C89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9170577" y="3787612"/>
            <a:ext cx="20741" cy="2941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CEECAC-6346-4D22-A02D-0146CC8521CE}"/>
              </a:ext>
            </a:extLst>
          </p:cNvPr>
          <p:cNvCxnSpPr>
            <a:stCxn id="9" idx="2"/>
            <a:endCxn id="8" idx="0"/>
          </p:cNvCxnSpPr>
          <p:nvPr/>
        </p:nvCxnSpPr>
        <p:spPr bwMode="auto">
          <a:xfrm>
            <a:off x="9191318" y="5049950"/>
            <a:ext cx="0" cy="2509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1B1A503-4445-4D9E-BC8E-705938F83089}"/>
              </a:ext>
            </a:extLst>
          </p:cNvPr>
          <p:cNvSpPr txBox="1">
            <a:spLocks/>
          </p:cNvSpPr>
          <p:nvPr/>
        </p:nvSpPr>
        <p:spPr bwMode="auto">
          <a:xfrm>
            <a:off x="3882813" y="4071943"/>
            <a:ext cx="1570215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+mn-lt"/>
              </a:rPr>
              <a:t>Accept? YES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6451B7E-B975-4F40-B2CE-24856AF85023}"/>
              </a:ext>
            </a:extLst>
          </p:cNvPr>
          <p:cNvSpPr txBox="1">
            <a:spLocks/>
          </p:cNvSpPr>
          <p:nvPr/>
        </p:nvSpPr>
        <p:spPr bwMode="auto">
          <a:xfrm>
            <a:off x="7541205" y="5622752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+mn-lt"/>
              </a:rPr>
              <a:t>Flush to disk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3235D97-F9CD-4170-A8D4-34CA93BEB291}"/>
              </a:ext>
            </a:extLst>
          </p:cNvPr>
          <p:cNvSpPr txBox="1">
            <a:spLocks/>
          </p:cNvSpPr>
          <p:nvPr/>
        </p:nvSpPr>
        <p:spPr bwMode="auto">
          <a:xfrm>
            <a:off x="7541205" y="4464836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+mn-lt"/>
              </a:rPr>
              <a:t>Flush to disk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85CF1C5-8DB7-42C7-B4D0-1CF19EC176BF}"/>
              </a:ext>
            </a:extLst>
          </p:cNvPr>
          <p:cNvSpPr txBox="1">
            <a:spLocks/>
          </p:cNvSpPr>
          <p:nvPr/>
        </p:nvSpPr>
        <p:spPr bwMode="auto">
          <a:xfrm>
            <a:off x="7537187" y="3124430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+mn-lt"/>
              </a:rPr>
              <a:t>Flush to disk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038C12E-4BF9-4045-A98A-8F2CC5F0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423250"/>
            <a:ext cx="796842" cy="76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A1B46F4-DC58-4F6E-81DD-2A3B6C4FBB01}"/>
              </a:ext>
            </a:extLst>
          </p:cNvPr>
          <p:cNvSpPr txBox="1">
            <a:spLocks/>
          </p:cNvSpPr>
          <p:nvPr/>
        </p:nvSpPr>
        <p:spPr bwMode="auto">
          <a:xfrm>
            <a:off x="7475166" y="1359805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+mn-lt"/>
              </a:rPr>
              <a:t>Client: persist my data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A3225DF-F88B-474E-BD34-E31D09DFFC45}"/>
              </a:ext>
            </a:extLst>
          </p:cNvPr>
          <p:cNvCxnSpPr>
            <a:stCxn id="8" idx="3"/>
            <a:endCxn id="37" idx="3"/>
          </p:cNvCxnSpPr>
          <p:nvPr/>
        </p:nvCxnSpPr>
        <p:spPr bwMode="auto">
          <a:xfrm flipH="1" flipV="1">
            <a:off x="9559842" y="1805552"/>
            <a:ext cx="135993" cy="3979492"/>
          </a:xfrm>
          <a:prstGeom prst="curvedConnector3">
            <a:avLst>
              <a:gd name="adj1" fmla="val -168097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BD0374-BECB-4BAF-8BAF-E7C770F05286}"/>
              </a:ext>
            </a:extLst>
          </p:cNvPr>
          <p:cNvCxnSpPr>
            <a:stCxn id="37" idx="2"/>
            <a:endCxn id="7" idx="0"/>
          </p:cNvCxnSpPr>
          <p:nvPr/>
        </p:nvCxnSpPr>
        <p:spPr bwMode="auto">
          <a:xfrm>
            <a:off x="9161421" y="2187854"/>
            <a:ext cx="9156" cy="63154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578B2A0-3378-4C44-B924-2B4563F44188}"/>
              </a:ext>
            </a:extLst>
          </p:cNvPr>
          <p:cNvSpPr txBox="1">
            <a:spLocks/>
          </p:cNvSpPr>
          <p:nvPr/>
        </p:nvSpPr>
        <p:spPr bwMode="auto">
          <a:xfrm>
            <a:off x="10179612" y="3465369"/>
            <a:ext cx="1885991" cy="17100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+mn-lt"/>
              </a:rPr>
              <a:t>Your data is persisted!</a:t>
            </a:r>
          </a:p>
        </p:txBody>
      </p:sp>
    </p:spTree>
    <p:extLst>
      <p:ext uri="{BB962C8B-B14F-4D97-AF65-F5344CB8AC3E}">
        <p14:creationId xmlns:p14="http://schemas.microsoft.com/office/powerpoint/2010/main" val="2658807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31" grpId="0"/>
      <p:bldP spid="32" grpId="0"/>
      <p:bldP spid="34" grpId="0"/>
      <p:bldP spid="35" grpId="0"/>
      <p:bldP spid="38" grpId="0"/>
      <p:bldP spid="55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1800</Words>
  <Application>Microsoft Office PowerPoint</Application>
  <PresentationFormat>Widescreen</PresentationFormat>
  <Paragraphs>289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Comic Sans MS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24   Coordination</vt:lpstr>
      <vt:lpstr>Recall: End To End Principle</vt:lpstr>
      <vt:lpstr>Recall: Map Reduce</vt:lpstr>
      <vt:lpstr>Recall: Map Reduce</vt:lpstr>
      <vt:lpstr>Recall: Idempotence is back!</vt:lpstr>
      <vt:lpstr>Topic roadmap</vt:lpstr>
      <vt:lpstr>Coordination: making distributed decisions</vt:lpstr>
      <vt:lpstr>Coordination is hard!</vt:lpstr>
      <vt:lpstr>Coordination: making distributed decisions</vt:lpstr>
      <vt:lpstr>Agreeing simultaneously: General’s Paradox</vt:lpstr>
      <vt:lpstr>General’s Paradox: Scenario 1</vt:lpstr>
      <vt:lpstr>General’s Paradox: Scenario 1</vt:lpstr>
      <vt:lpstr>General’s Paradox: Scenario 1</vt:lpstr>
      <vt:lpstr>General’s Paradox: Scenario 1</vt:lpstr>
      <vt:lpstr>General’s Paradox: Scenario 1</vt:lpstr>
      <vt:lpstr>Agreeing simultaneously: General’s Paradox</vt:lpstr>
      <vt:lpstr>Eventual Agreement: Two-Phase Commit</vt:lpstr>
      <vt:lpstr>Eventual Agreement: Two-Phase Commit</vt:lpstr>
      <vt:lpstr>Eventual Agreement: Two-Phase Commit</vt:lpstr>
      <vt:lpstr>2PC Terminology</vt:lpstr>
      <vt:lpstr>2PC Terminology</vt:lpstr>
      <vt:lpstr>2PC: The easy case (No failures)</vt:lpstr>
      <vt:lpstr>Failure Free Example Execution</vt:lpstr>
      <vt:lpstr>State Machine of Coordinator</vt:lpstr>
      <vt:lpstr>What about failures?</vt:lpstr>
      <vt:lpstr>What happens when a message never comes?</vt:lpstr>
      <vt:lpstr>What happens when a message never comes?</vt:lpstr>
      <vt:lpstr>Termination Protocol </vt:lpstr>
      <vt:lpstr>Example of Coordinator Failure #1</vt:lpstr>
      <vt:lpstr>Example of Coordinator Failure #2</vt:lpstr>
      <vt:lpstr>Machine recovery</vt:lpstr>
      <vt:lpstr>2PC Summary</vt:lpstr>
      <vt:lpstr>Alternatives to 2PC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2023-11-27T02:15:09Z</dcterms:modified>
</cp:coreProperties>
</file>