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9" r:id="rId1"/>
    <p:sldMasterId id="2147483733" r:id="rId2"/>
  </p:sldMasterIdLst>
  <p:notesMasterIdLst>
    <p:notesMasterId r:id="rId13"/>
  </p:notesMasterIdLst>
  <p:sldIdLst>
    <p:sldId id="256" r:id="rId3"/>
    <p:sldId id="273" r:id="rId4"/>
    <p:sldId id="280" r:id="rId5"/>
    <p:sldId id="274" r:id="rId6"/>
    <p:sldId id="278" r:id="rId7"/>
    <p:sldId id="275" r:id="rId8"/>
    <p:sldId id="279" r:id="rId9"/>
    <p:sldId id="276" r:id="rId10"/>
    <p:sldId id="277" r:id="rId11"/>
    <p:sldId id="27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09E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86" autoAdjust="0"/>
    <p:restoredTop sz="81030" autoAdjust="0"/>
  </p:normalViewPr>
  <p:slideViewPr>
    <p:cSldViewPr>
      <p:cViewPr varScale="1">
        <p:scale>
          <a:sx n="115" d="100"/>
          <a:sy n="115" d="100"/>
        </p:scale>
        <p:origin x="20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0482D-2844-48F9-B7AE-9F237A7494B9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55D4-20BA-48F5-A5CD-89AA0CA5C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6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55D4-20BA-48F5-A5CD-89AA0CA5CF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0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55D4-20BA-48F5-A5CD-89AA0CA5CF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5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D55D4-20BA-48F5-A5CD-89AA0CA5CF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7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D55D4-20BA-48F5-A5CD-89AA0CA5CF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6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D55D4-20BA-48F5-A5CD-89AA0CA5CF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11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55D4-20BA-48F5-A5CD-89AA0CA5CF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28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55D4-20BA-48F5-A5CD-89AA0CA5CF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9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C2271-61A8-4DCC-999F-2ADD2DCCD8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D552F-0C2A-41BC-AA81-56DC8A27F1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B0E3D-5EA0-4991-9EED-1A787F478E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598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pPr>
              <a:defRPr/>
            </a:pPr>
            <a:fld id="{A9070774-5F60-4FB5-A7AA-BF9D773BB9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1DAA0-925C-4406-90F4-3EA3010E212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170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1683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9D3E-57DB-4A56-A4BC-99DA11690D6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CC330-D806-47FD-ABDF-4BDDFFCE890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30466-3293-4F8D-BA99-23044BCA5F6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6053F-7EB7-4617-B477-220FE5D5890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D07E1-C5ED-42A4-94B9-38BDF00FE49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8E42E-5CE5-4F8A-B933-71C4F9945C4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FA9E1-BB49-48F4-9595-026CEF88DF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683BA-3E3A-4C12-B96C-A2AAEECB979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7B853-4502-40EE-8316-52EE7EF2084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0038-B7CE-41D0-BE02-C56F493E6B0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69B07-3939-47B1-8ABD-440E982A51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64DFE-5CB2-4030-A878-8D566DB0A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61CE7-6834-40AE-87FA-14BBC5AC07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39DB4-BE11-46D5-BEC4-C78A400F98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5754C-12AC-41D8-9036-3F59770C87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A8139-7F44-46B0-8902-A401A6052B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3131-9C2D-465A-9318-F99AA1C2B6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77FEF302-43F0-440C-B43D-2A50C2396B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9467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68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69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0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1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2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3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4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5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9478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79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80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19481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9482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9483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9485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86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87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88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89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90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91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92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9494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95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9498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9500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1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0" y="330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2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0" y="180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3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4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9" y="895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5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4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6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7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9" y="140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950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488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22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400" b="1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sz="1400" b="1">
                <a:latin typeface="+mn-lt"/>
              </a:defRPr>
            </a:lvl1pPr>
          </a:lstStyle>
          <a:p>
            <a:pPr>
              <a:defRPr/>
            </a:pPr>
            <a:fld id="{77FEF302-43F0-440C-B43D-2A50C2396B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6384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96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微软雅黑" pitchFamily="34" charset="-122"/>
              </a:rPr>
              <a:t>军理小论文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</a:rPr>
              <a:t>其它</a:t>
            </a:r>
            <a:r>
              <a:rPr lang="en-US" altLang="zh-CN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</a:rPr>
              <a:t>……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欢迎在论文的最后附加一段论文说明，真实说明自己的写作过程、心得；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或者附加对课程的意见建议；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以上会酌情加分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课程结束前请保留自己的论文，以防万一！</a:t>
            </a:r>
            <a:endParaRPr lang="en-US" altLang="zh-CN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论文主题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（题目自拟）</a:t>
            </a:r>
            <a:endParaRPr lang="zh-CN" alt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1500174"/>
            <a:ext cx="8713787" cy="5241194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>
                <a:latin typeface="Tahoma" pitchFamily="34" charset="0"/>
              </a:rPr>
              <a:t>以中国周边的军事安全为题展开思考：</a:t>
            </a:r>
            <a:endParaRPr lang="en-US" altLang="zh-CN" dirty="0">
              <a:latin typeface="Tahoma" pitchFamily="34" charset="0"/>
            </a:endParaRPr>
          </a:p>
          <a:p>
            <a:pPr lvl="1" algn="just"/>
            <a:r>
              <a:rPr lang="zh-CN" altLang="en-US" dirty="0"/>
              <a:t>可探讨中国周边军事安全状况的总体，也可以探讨任何一个方向（中印、中俄、中日、中菲、中越），还可以探讨这个方向的地缘热点事件（钓鱼岛问题、台海问题）的起源、发展、未来走向，等等。</a:t>
            </a:r>
            <a:endParaRPr lang="en-US" altLang="zh-CN" dirty="0"/>
          </a:p>
          <a:p>
            <a:pPr lvl="1" algn="just"/>
            <a:r>
              <a:rPr lang="zh-CN" altLang="en-US" dirty="0"/>
              <a:t>可以对其中的内部关联性进行阐述，也可以进行理论综述。</a:t>
            </a:r>
            <a:endParaRPr lang="zh-CN" altLang="zh-CN" dirty="0"/>
          </a:p>
          <a:p>
            <a:pPr lvl="1" algn="just"/>
            <a:r>
              <a:rPr lang="zh-CN" altLang="en-US" sz="2400" dirty="0"/>
              <a:t>方法上，可以文献法、比较法、历史追踪法</a:t>
            </a:r>
            <a:r>
              <a:rPr lang="en-US" altLang="zh-CN" sz="2400" dirty="0">
                <a:latin typeface="仿宋"/>
                <a:ea typeface="仿宋"/>
              </a:rPr>
              <a:t>……</a:t>
            </a:r>
            <a:endParaRPr lang="en-US" altLang="zh-CN" sz="2400" dirty="0"/>
          </a:p>
          <a:p>
            <a:pPr lvl="1" algn="just"/>
            <a:endParaRPr lang="en-US" altLang="zh-CN" sz="2400" dirty="0"/>
          </a:p>
          <a:p>
            <a:pPr lvl="1" algn="just"/>
            <a:r>
              <a:rPr lang="zh-CN" altLang="en-US" sz="2000" b="1" dirty="0">
                <a:solidFill>
                  <a:srgbClr val="FF0000"/>
                </a:solidFill>
                <a:latin typeface="Tahoma" pitchFamily="34" charset="0"/>
              </a:rPr>
              <a:t>以上题目仅仅是参考，不限于老师的推荐，但不要离开“中国周边”和“军事安全”主题</a:t>
            </a:r>
            <a:endParaRPr lang="en-US" altLang="zh-CN" sz="20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FAFA8-02DC-40F4-B784-568205D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关于论文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88FA0-A8D5-47E5-996F-EAB21FA4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论文统一使用 </a:t>
            </a:r>
            <a:r>
              <a:rPr lang="en-US" altLang="zh-CN" dirty="0" err="1"/>
              <a:t>pdf</a:t>
            </a:r>
            <a:r>
              <a:rPr lang="en-US" altLang="zh-CN" dirty="0"/>
              <a:t> </a:t>
            </a:r>
            <a:r>
              <a:rPr lang="zh-CN" altLang="en-US" dirty="0"/>
              <a:t>格式！以保证一致的阅读体验。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其他格式的论文，请务必先转成 </a:t>
            </a:r>
            <a:r>
              <a:rPr lang="en-US" altLang="zh-CN" dirty="0" err="1"/>
              <a:t>pdf</a:t>
            </a:r>
            <a:r>
              <a:rPr lang="en-US" altLang="zh-CN" dirty="0"/>
              <a:t> </a:t>
            </a:r>
            <a:r>
              <a:rPr lang="zh-CN" altLang="en-US" dirty="0"/>
              <a:t>格式再上传！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论文无需封面。</a:t>
            </a:r>
          </a:p>
        </p:txBody>
      </p:sp>
    </p:spTree>
    <p:extLst>
      <p:ext uri="{BB962C8B-B14F-4D97-AF65-F5344CB8AC3E}">
        <p14:creationId xmlns:p14="http://schemas.microsoft.com/office/powerpoint/2010/main" val="104470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论文唯一提交方式</a:t>
            </a: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84312"/>
            <a:ext cx="8713787" cy="518504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mbria" pitchFamily="18" charset="0"/>
              </a:rPr>
              <a:t>必须上传</a:t>
            </a:r>
            <a:r>
              <a:rPr lang="zh-CN" altLang="en-US" dirty="0">
                <a:latin typeface="Cambria" pitchFamily="18" charset="0"/>
              </a:rPr>
              <a:t>至“学在浙大”</a:t>
            </a:r>
            <a:endParaRPr lang="en-US" altLang="zh-CN" b="1" dirty="0">
              <a:solidFill>
                <a:srgbClr val="FF0000"/>
              </a:solidFill>
              <a:latin typeface="Cambria" pitchFamily="18" charset="0"/>
            </a:endParaRPr>
          </a:p>
          <a:p>
            <a:pPr lvl="3"/>
            <a:endParaRPr lang="en-US" altLang="zh-CN" dirty="0">
              <a:latin typeface="Cambria" pitchFamily="18" charset="0"/>
            </a:endParaRPr>
          </a:p>
          <a:p>
            <a:pPr lvl="1"/>
            <a:r>
              <a:rPr lang="zh-CN" altLang="en-US" dirty="0">
                <a:latin typeface="Cambria" pitchFamily="18" charset="0"/>
              </a:rPr>
              <a:t>上传时文件名改为</a:t>
            </a:r>
            <a:r>
              <a:rPr lang="zh-CN" altLang="en-US" dirty="0">
                <a:solidFill>
                  <a:srgbClr val="FF0000"/>
                </a:solidFill>
              </a:rPr>
              <a:t>“学号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姓名”</a:t>
            </a:r>
            <a:r>
              <a:rPr lang="zh-CN" altLang="en-US" dirty="0"/>
              <a:t>！</a:t>
            </a:r>
            <a:r>
              <a:rPr lang="zh-CN" altLang="en-US" sz="2000" dirty="0"/>
              <a:t>（学号在前！）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Cambria" pitchFamily="18" charset="0"/>
              </a:rPr>
              <a:t>例：</a:t>
            </a:r>
            <a:endParaRPr lang="en-US" altLang="zh-CN" sz="2400" dirty="0">
              <a:latin typeface="Cambria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Cambria" pitchFamily="18" charset="0"/>
              </a:rPr>
              <a:t>未按上述要求标识的将被扣</a:t>
            </a:r>
            <a:r>
              <a:rPr lang="en-US" altLang="zh-CN" sz="2400" dirty="0">
                <a:latin typeface="Cambria" pitchFamily="18" charset="0"/>
              </a:rPr>
              <a:t>2</a:t>
            </a:r>
            <a:r>
              <a:rPr lang="zh-CN" altLang="en-US" sz="2400" dirty="0">
                <a:latin typeface="Cambria" pitchFamily="18" charset="0"/>
              </a:rPr>
              <a:t>分。</a:t>
            </a:r>
            <a:endParaRPr lang="en-US" altLang="zh-CN" sz="2400" dirty="0">
              <a:latin typeface="Cambria" pitchFamily="18" charset="0"/>
            </a:endParaRPr>
          </a:p>
          <a:p>
            <a:r>
              <a:rPr lang="zh-CN" altLang="en-US" sz="2800" dirty="0">
                <a:latin typeface="Cambria" pitchFamily="18" charset="0"/>
              </a:rPr>
              <a:t>系统在截止时间前都可以在学在浙大的平台上直接修改。</a:t>
            </a:r>
            <a:endParaRPr lang="en-US" altLang="zh-CN" sz="2800" dirty="0">
              <a:latin typeface="Cambria" pitchFamily="18" charset="0"/>
            </a:endParaRPr>
          </a:p>
          <a:p>
            <a:pPr lvl="1"/>
            <a:r>
              <a:rPr lang="zh-CN" altLang="en-US" sz="2400" dirty="0">
                <a:latin typeface="Cambria" pitchFamily="18" charset="0"/>
              </a:rPr>
              <a:t>将仅对最后的版本进行评分。</a:t>
            </a:r>
            <a:endParaRPr lang="en-US" altLang="zh-CN" sz="2400" dirty="0">
              <a:latin typeface="Cambria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BA779C-AD9B-4569-B493-1C04AA79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7" y="3037434"/>
            <a:ext cx="5473981" cy="4635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论文提交截止时间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rgbClr val="0070C0"/>
                </a:solidFill>
                <a:latin typeface="Tahoma" pitchFamily="34" charset="0"/>
              </a:rPr>
              <a:t>论文提交截止时间</a:t>
            </a:r>
            <a:r>
              <a:rPr lang="zh-CN" altLang="en-US" dirty="0">
                <a:latin typeface="Tahoma" pitchFamily="34" charset="0"/>
              </a:rPr>
              <a:t>：</a:t>
            </a:r>
          </a:p>
          <a:p>
            <a:pPr lvl="1"/>
            <a:r>
              <a:rPr lang="en-US" altLang="zh-CN" sz="3600" dirty="0">
                <a:solidFill>
                  <a:srgbClr val="FF0000"/>
                </a:solidFill>
                <a:latin typeface="Tahoma" pitchFamily="34" charset="0"/>
              </a:rPr>
              <a:t>2023</a:t>
            </a:r>
            <a:r>
              <a:rPr lang="zh-CN" altLang="en-US" sz="3600" dirty="0">
                <a:solidFill>
                  <a:srgbClr val="FF0000"/>
                </a:solidFill>
                <a:latin typeface="Tahoma" pitchFamily="34" charset="0"/>
              </a:rPr>
              <a:t>年</a:t>
            </a:r>
            <a:r>
              <a:rPr lang="en-US" altLang="zh-CN" sz="3600" dirty="0">
                <a:solidFill>
                  <a:srgbClr val="FF0000"/>
                </a:solidFill>
                <a:latin typeface="Tahoma" pitchFamily="34" charset="0"/>
              </a:rPr>
              <a:t>05</a:t>
            </a:r>
            <a:r>
              <a:rPr lang="zh-CN" altLang="en-US" sz="3600" dirty="0">
                <a:solidFill>
                  <a:srgbClr val="FF0000"/>
                </a:solidFill>
                <a:latin typeface="Tahoma" pitchFamily="34" charset="0"/>
              </a:rPr>
              <a:t>月</a:t>
            </a:r>
            <a:r>
              <a:rPr lang="en-US" altLang="zh-CN" sz="3600" dirty="0">
                <a:solidFill>
                  <a:srgbClr val="FF0000"/>
                </a:solidFill>
                <a:latin typeface="Tahoma" pitchFamily="34" charset="0"/>
              </a:rPr>
              <a:t>28</a:t>
            </a:r>
            <a:r>
              <a:rPr lang="zh-CN" altLang="en-US" sz="3600" dirty="0">
                <a:solidFill>
                  <a:srgbClr val="FF0000"/>
                </a:solidFill>
                <a:latin typeface="Tahoma" pitchFamily="34" charset="0"/>
              </a:rPr>
              <a:t>日</a:t>
            </a:r>
            <a:r>
              <a:rPr lang="zh-CN" altLang="en-US" sz="3600" dirty="0">
                <a:latin typeface="Tahoma" pitchFamily="34" charset="0"/>
              </a:rPr>
              <a:t>（周日）</a:t>
            </a:r>
            <a:r>
              <a:rPr lang="en-US" altLang="zh-CN" sz="3600" dirty="0">
                <a:latin typeface="Tahoma" pitchFamily="34" charset="0"/>
              </a:rPr>
              <a:t>24:00</a:t>
            </a:r>
            <a:r>
              <a:rPr lang="zh-CN" altLang="en-US" sz="3600" dirty="0">
                <a:latin typeface="Tahoma" pitchFamily="34" charset="0"/>
              </a:rPr>
              <a:t>止；</a:t>
            </a:r>
            <a:br>
              <a:rPr lang="en-US" altLang="zh-CN" sz="3600" dirty="0">
                <a:latin typeface="Tahoma" pitchFamily="34" charset="0"/>
              </a:rPr>
            </a:br>
            <a:r>
              <a:rPr lang="zh-CN" altLang="en-US" sz="3600" dirty="0">
                <a:latin typeface="Tahoma" pitchFamily="34" charset="0"/>
              </a:rPr>
              <a:t>超过该时间，系统将截止提交，平时成绩为</a:t>
            </a:r>
            <a:r>
              <a:rPr lang="en-US" altLang="zh-CN" sz="3600" dirty="0">
                <a:latin typeface="Tahoma" pitchFamily="34" charset="0"/>
              </a:rPr>
              <a:t>0</a:t>
            </a:r>
            <a:r>
              <a:rPr lang="zh-CN" altLang="en-US" sz="3600" dirty="0">
                <a:latin typeface="Tahoma" pitchFamily="34" charset="0"/>
              </a:rPr>
              <a:t>。</a:t>
            </a:r>
            <a:endParaRPr lang="en-US" altLang="zh-CN" sz="3600" dirty="0">
              <a:latin typeface="Tahoma" pitchFamily="34" charset="0"/>
            </a:endParaRPr>
          </a:p>
          <a:p>
            <a:pPr lvl="3"/>
            <a:endParaRPr lang="en-US" altLang="zh-CN" dirty="0">
              <a:latin typeface="Tahoma" pitchFamily="34" charset="0"/>
            </a:endParaRPr>
          </a:p>
          <a:p>
            <a:pPr marL="1371600" lvl="3" indent="0">
              <a:buNone/>
            </a:pPr>
            <a:endParaRPr lang="en-US" altLang="zh-CN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ln w="1905"/>
                <a:solidFill>
                  <a:srgbClr val="29009E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评分标准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713787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基本分为</a:t>
            </a:r>
            <a:r>
              <a:rPr lang="en-US" altLang="zh-CN" dirty="0">
                <a:latin typeface="Tahoma" pitchFamily="34" charset="0"/>
              </a:rPr>
              <a:t>80/100</a:t>
            </a:r>
            <a:r>
              <a:rPr lang="zh-CN" altLang="en-US" dirty="0">
                <a:latin typeface="Tahoma" pitchFamily="34" charset="0"/>
              </a:rPr>
              <a:t>，必须满足以下要求：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（</a:t>
            </a:r>
            <a:r>
              <a:rPr lang="zh-CN" altLang="en-US" dirty="0">
                <a:latin typeface="华光超粗黑_CNKI" pitchFamily="2" charset="-122"/>
                <a:ea typeface="华光超粗黑_CNKI" pitchFamily="2" charset="-122"/>
              </a:rPr>
              <a:t>格式</a:t>
            </a:r>
            <a:r>
              <a:rPr lang="zh-CN" altLang="en-US" dirty="0">
                <a:latin typeface="Tahoma" pitchFamily="34" charset="0"/>
              </a:rPr>
              <a:t>）格式应满足论文的一般要求，即有（中文）论文摘要、关键词、论文正文、参考文献等；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（</a:t>
            </a:r>
            <a:r>
              <a:rPr lang="zh-CN" altLang="en-US" dirty="0">
                <a:latin typeface="华光超粗黑_CNKI" pitchFamily="2" charset="-122"/>
                <a:ea typeface="华光超粗黑_CNKI" pitchFamily="2" charset="-122"/>
              </a:rPr>
              <a:t>价值</a:t>
            </a:r>
            <a:r>
              <a:rPr lang="zh-CN" altLang="en-US" dirty="0">
                <a:latin typeface="Tahoma" pitchFamily="34" charset="0"/>
              </a:rPr>
              <a:t>）论文主题明确，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</a:rPr>
              <a:t>切实解决问题</a:t>
            </a:r>
            <a:r>
              <a:rPr lang="zh-CN" altLang="en-US" dirty="0">
                <a:latin typeface="Tahoma" pitchFamily="34" charset="0"/>
              </a:rPr>
              <a:t>；</a:t>
            </a:r>
            <a:endParaRPr lang="en-US" altLang="zh-CN" dirty="0">
              <a:latin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（</a:t>
            </a:r>
            <a:r>
              <a:rPr lang="zh-CN" altLang="en-US" dirty="0">
                <a:latin typeface="华光超粗黑_CNKI" pitchFamily="2" charset="-122"/>
                <a:ea typeface="华光超粗黑_CNKI" pitchFamily="2" charset="-122"/>
              </a:rPr>
              <a:t>学理与逻辑</a:t>
            </a:r>
            <a:r>
              <a:rPr lang="zh-CN" altLang="en-US" dirty="0">
                <a:latin typeface="Tahoma" pitchFamily="34" charset="0"/>
              </a:rPr>
              <a:t>）论文内容应围绕主题展开、完整，无明显表述错误；具有较好的条理性和逻辑性；</a:t>
            </a:r>
            <a:endParaRPr lang="en-US" altLang="zh-CN" dirty="0">
              <a:latin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（</a:t>
            </a:r>
            <a:r>
              <a:rPr lang="zh-CN" altLang="en-US" dirty="0">
                <a:latin typeface="华光超粗黑_CNKI" pitchFamily="2" charset="-122"/>
                <a:ea typeface="华光超粗黑_CNKI" pitchFamily="2" charset="-122"/>
              </a:rPr>
              <a:t>规范引用</a:t>
            </a:r>
            <a:r>
              <a:rPr lang="zh-CN" altLang="en-US" dirty="0">
                <a:latin typeface="Tahoma" pitchFamily="34" charset="0"/>
              </a:rPr>
              <a:t>）引用的他人观点应注明出处；使用的例证、重要数据等须可靠，并有其来源的注释；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（</a:t>
            </a:r>
            <a:r>
              <a:rPr lang="zh-CN" altLang="en-US" dirty="0">
                <a:latin typeface="华光超粗黑_CNKI" pitchFamily="2" charset="-122"/>
                <a:ea typeface="华光超粗黑_CNKI" pitchFamily="2" charset="-122"/>
              </a:rPr>
              <a:t>参考文献</a:t>
            </a:r>
            <a:r>
              <a:rPr lang="zh-CN" altLang="en-US" dirty="0">
                <a:latin typeface="Tahoma" pitchFamily="34" charset="0"/>
              </a:rPr>
              <a:t>）参考文献不少于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</a:rPr>
              <a:t>篇</a:t>
            </a:r>
            <a:r>
              <a:rPr lang="zh-CN" altLang="en-US" dirty="0">
                <a:latin typeface="Tahoma" pitchFamily="34" charset="0"/>
              </a:rPr>
              <a:t>，其中至少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</a:rPr>
              <a:t>篇</a:t>
            </a:r>
            <a:r>
              <a:rPr lang="zh-CN" altLang="en-US" dirty="0">
                <a:latin typeface="Tahoma" pitchFamily="34" charset="0"/>
              </a:rPr>
              <a:t>来自纸质出版物；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（</a:t>
            </a:r>
            <a:r>
              <a:rPr lang="zh-CN" altLang="en-US" dirty="0">
                <a:latin typeface="华光超粗黑_CNKI" pitchFamily="2" charset="-122"/>
                <a:ea typeface="华光超粗黑_CNKI" pitchFamily="2" charset="-122"/>
              </a:rPr>
              <a:t>字数要求</a:t>
            </a:r>
            <a:r>
              <a:rPr lang="zh-CN" altLang="en-US" dirty="0">
                <a:latin typeface="Tahoma" pitchFamily="34" charset="0"/>
              </a:rPr>
              <a:t>）论文正文部分字数不少于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1500</a:t>
            </a:r>
            <a:r>
              <a:rPr lang="zh-CN" altLang="en-US" dirty="0">
                <a:latin typeface="Tahoma" pitchFamily="34" charset="0"/>
              </a:rPr>
              <a:t>字。</a:t>
            </a:r>
          </a:p>
        </p:txBody>
      </p:sp>
      <p:pic>
        <p:nvPicPr>
          <p:cNvPr id="9220" name="Picture 4" descr="MCj023913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19050"/>
            <a:ext cx="1728787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A139B-1B20-4FF2-B265-C29EB4B3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论文摘要的要求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D99BD-8049-4EAA-ACD9-4738E83E0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484313"/>
            <a:ext cx="8713787" cy="43929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字数在</a:t>
            </a:r>
            <a:r>
              <a:rPr lang="en-US" altLang="zh-CN" dirty="0"/>
              <a:t>200-300</a:t>
            </a:r>
            <a:r>
              <a:rPr lang="zh-CN" altLang="en-US" dirty="0"/>
              <a:t>字左右；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不同学科、不同研究方法的论文，其摘要的写法略有不同</a:t>
            </a:r>
            <a:r>
              <a:rPr lang="zh-CN" altLang="en-US" dirty="0">
                <a:sym typeface="Wingdings" pitchFamily="2" charset="2"/>
              </a:rPr>
              <a:t>（①思辨类论文，一般包含背景、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研究结论</a:t>
            </a:r>
            <a:r>
              <a:rPr lang="zh-CN" altLang="en-US" dirty="0">
                <a:sym typeface="Wingdings" pitchFamily="2" charset="2"/>
              </a:rPr>
              <a:t>、研究意义；②实证类论文，一般包括研究方法、研究问题、研究结论，等等）；但一致的是，</a:t>
            </a:r>
            <a:r>
              <a:rPr lang="zh-CN" altLang="en-US" dirty="0"/>
              <a:t>必须以“论文的核心思想</a:t>
            </a:r>
            <a:r>
              <a:rPr lang="en-US" altLang="zh-CN" dirty="0"/>
              <a:t>/</a:t>
            </a:r>
            <a:r>
              <a:rPr lang="zh-CN" altLang="en-US" dirty="0"/>
              <a:t>主要观点” 为核心。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不能是论文正文中的某一段话。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达不到此要求的将被扣分！</a:t>
            </a:r>
          </a:p>
        </p:txBody>
      </p:sp>
    </p:spTree>
    <p:extLst>
      <p:ext uri="{BB962C8B-B14F-4D97-AF65-F5344CB8AC3E}">
        <p14:creationId xmlns:p14="http://schemas.microsoft.com/office/powerpoint/2010/main" val="235483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加分</a:t>
            </a:r>
            <a:r>
              <a:rPr lang="en-US" altLang="zh-C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/>
              </a:rPr>
              <a:t>……</a:t>
            </a: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713787" cy="489701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>
                <a:latin typeface="Tahoma" pitchFamily="34" charset="0"/>
              </a:rPr>
              <a:t>论文有独到见解并较完整地加以论述的，最多加 </a:t>
            </a:r>
            <a:r>
              <a:rPr lang="en-US" altLang="zh-CN" dirty="0">
                <a:latin typeface="Tahoma" pitchFamily="34" charset="0"/>
              </a:rPr>
              <a:t>20 </a:t>
            </a:r>
            <a:r>
              <a:rPr lang="zh-CN" altLang="en-US" dirty="0">
                <a:latin typeface="Tahoma" pitchFamily="34" charset="0"/>
              </a:rPr>
              <a:t>分；</a:t>
            </a:r>
          </a:p>
          <a:p>
            <a:pPr eaLnBrk="1" hangingPunct="1"/>
            <a:r>
              <a:rPr lang="zh-CN" altLang="en-US" dirty="0">
                <a:latin typeface="Tahoma" pitchFamily="34" charset="0"/>
              </a:rPr>
              <a:t>论文脉络清晰、观点明确并有具体实例加以论证的；或资料翔实可靠的，最多加 </a:t>
            </a:r>
            <a:r>
              <a:rPr lang="en-US" altLang="zh-CN" dirty="0">
                <a:latin typeface="Tahoma" pitchFamily="34" charset="0"/>
              </a:rPr>
              <a:t>5 </a:t>
            </a:r>
            <a:r>
              <a:rPr lang="zh-CN" altLang="en-US" dirty="0">
                <a:latin typeface="Tahoma" pitchFamily="34" charset="0"/>
              </a:rPr>
              <a:t>分；</a:t>
            </a:r>
          </a:p>
          <a:p>
            <a:pPr eaLnBrk="1" hangingPunct="1"/>
            <a:r>
              <a:rPr lang="zh-CN" altLang="en-US" dirty="0">
                <a:latin typeface="Tahoma" pitchFamily="34" charset="0"/>
              </a:rPr>
              <a:t>论文排版出色；有贴切的图或图表，达到图文并茂的，最多加 </a:t>
            </a:r>
            <a:r>
              <a:rPr lang="en-US" altLang="zh-CN" dirty="0">
                <a:latin typeface="Tahoma" pitchFamily="34" charset="0"/>
              </a:rPr>
              <a:t>2</a:t>
            </a:r>
            <a:r>
              <a:rPr lang="zh-CN" altLang="en-US" dirty="0">
                <a:latin typeface="Tahoma" pitchFamily="34" charset="0"/>
              </a:rPr>
              <a:t>分；</a:t>
            </a:r>
          </a:p>
          <a:p>
            <a:pPr eaLnBrk="1" hangingPunct="1"/>
            <a:r>
              <a:rPr lang="zh-CN" altLang="en-US" dirty="0">
                <a:latin typeface="Tahoma" pitchFamily="34" charset="0"/>
              </a:rPr>
              <a:t>摘要使用英文，文档中的关键名词使用英汉对照的，最多加 </a:t>
            </a:r>
            <a:r>
              <a:rPr lang="en-US" altLang="zh-CN" dirty="0">
                <a:latin typeface="Tahoma" pitchFamily="34" charset="0"/>
              </a:rPr>
              <a:t>2 </a:t>
            </a:r>
            <a:r>
              <a:rPr lang="zh-CN" altLang="en-US" dirty="0">
                <a:latin typeface="Tahoma" pitchFamily="34" charset="0"/>
              </a:rPr>
              <a:t>分（中文摘要必须有，英文摘要属于加分选项）；</a:t>
            </a:r>
          </a:p>
          <a:p>
            <a:pPr eaLnBrk="1" hangingPunct="1"/>
            <a:r>
              <a:rPr lang="zh-CN" altLang="en-US" dirty="0">
                <a:latin typeface="Tahoma" pitchFamily="34" charset="0"/>
              </a:rPr>
              <a:t>其它认为可以加分的。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减分</a:t>
            </a:r>
            <a:r>
              <a:rPr lang="en-US" altLang="zh-CN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/>
              </a:rPr>
              <a:t>……</a:t>
            </a:r>
            <a:endParaRPr lang="en-US" altLang="zh-CN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84312"/>
            <a:ext cx="8713787" cy="518504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抄袭的文档：</a:t>
            </a:r>
            <a:endParaRPr lang="en-US" altLang="zh-CN" sz="2800" dirty="0">
              <a:latin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29009E"/>
                </a:solidFill>
                <a:latin typeface="Tahoma" pitchFamily="34" charset="0"/>
              </a:rPr>
              <a:t>同学之间互相抄袭的，均以</a:t>
            </a:r>
            <a:r>
              <a:rPr lang="en-US" altLang="zh-CN" dirty="0">
                <a:solidFill>
                  <a:srgbClr val="29009E"/>
                </a:solidFill>
                <a:latin typeface="Tahoma" pitchFamily="34" charset="0"/>
              </a:rPr>
              <a:t>0</a:t>
            </a:r>
            <a:r>
              <a:rPr lang="zh-CN" altLang="en-US" dirty="0">
                <a:solidFill>
                  <a:srgbClr val="29009E"/>
                </a:solidFill>
                <a:latin typeface="Tahoma" pitchFamily="34" charset="0"/>
              </a:rPr>
              <a:t>分计；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29009E"/>
                </a:solidFill>
                <a:latin typeface="Tahoma" pitchFamily="34" charset="0"/>
              </a:rPr>
              <a:t>绝大部分抄袭自网上的，最多以</a:t>
            </a:r>
            <a:r>
              <a:rPr lang="en-US" altLang="zh-CN" dirty="0">
                <a:solidFill>
                  <a:srgbClr val="29009E"/>
                </a:solidFill>
                <a:latin typeface="Tahoma" pitchFamily="34" charset="0"/>
              </a:rPr>
              <a:t>20</a:t>
            </a:r>
            <a:r>
              <a:rPr lang="zh-CN" altLang="en-US" dirty="0">
                <a:solidFill>
                  <a:srgbClr val="29009E"/>
                </a:solidFill>
                <a:latin typeface="Tahoma" pitchFamily="34" charset="0"/>
              </a:rPr>
              <a:t>分计。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严重偏题的，最多以</a:t>
            </a:r>
            <a:r>
              <a:rPr lang="en-US" altLang="zh-CN" sz="2800" dirty="0">
                <a:latin typeface="Tahoma" pitchFamily="34" charset="0"/>
              </a:rPr>
              <a:t>60</a:t>
            </a:r>
            <a:r>
              <a:rPr lang="zh-CN" altLang="en-US" sz="2800" dirty="0">
                <a:latin typeface="Tahoma" pitchFamily="34" charset="0"/>
              </a:rPr>
              <a:t>分计；</a:t>
            </a:r>
            <a:endParaRPr lang="en-US" altLang="zh-CN" sz="2800" dirty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不满足论文格式规定的，最多减 </a:t>
            </a:r>
            <a:r>
              <a:rPr lang="en-US" altLang="zh-CN" sz="2800" dirty="0">
                <a:latin typeface="Tahoma" pitchFamily="34" charset="0"/>
              </a:rPr>
              <a:t>15 </a:t>
            </a:r>
            <a:r>
              <a:rPr lang="zh-CN" altLang="en-US" sz="2800" dirty="0">
                <a:latin typeface="Tahoma" pitchFamily="34" charset="0"/>
              </a:rPr>
              <a:t>分；</a:t>
            </a:r>
            <a:endParaRPr lang="en-US" altLang="zh-CN" sz="2800" dirty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错别字较多、排版混乱的，最多减 </a:t>
            </a:r>
            <a:r>
              <a:rPr lang="en-US" altLang="zh-CN" sz="2800" dirty="0">
                <a:latin typeface="Tahoma" pitchFamily="34" charset="0"/>
              </a:rPr>
              <a:t>10 </a:t>
            </a:r>
            <a:r>
              <a:rPr lang="zh-CN" altLang="en-US" sz="2800" dirty="0">
                <a:latin typeface="Tahoma" pitchFamily="34" charset="0"/>
              </a:rPr>
              <a:t>分；</a:t>
            </a:r>
            <a:endParaRPr lang="en-US" altLang="zh-CN" sz="2800" dirty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主题不明确，或有明显拼凑痕迹的，至少减 </a:t>
            </a:r>
            <a:r>
              <a:rPr lang="en-US" altLang="zh-CN" sz="2800" dirty="0">
                <a:latin typeface="Tahoma" pitchFamily="34" charset="0"/>
              </a:rPr>
              <a:t>15 </a:t>
            </a:r>
            <a:r>
              <a:rPr lang="zh-CN" altLang="en-US" sz="2800" dirty="0">
                <a:latin typeface="Tahoma" pitchFamily="34" charset="0"/>
              </a:rPr>
              <a:t>分；</a:t>
            </a:r>
            <a:endParaRPr lang="en-US" altLang="zh-CN" sz="2800" dirty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有明显表述错误、与事实有重大出入的，每一项至少减 </a:t>
            </a:r>
            <a:r>
              <a:rPr lang="en-US" altLang="zh-CN" sz="2800" dirty="0">
                <a:latin typeface="Tahoma" pitchFamily="34" charset="0"/>
              </a:rPr>
              <a:t>2</a:t>
            </a:r>
            <a:r>
              <a:rPr lang="zh-CN" altLang="en-US" sz="2800" dirty="0">
                <a:latin typeface="Tahoma" pitchFamily="34" charset="0"/>
              </a:rPr>
              <a:t>分；</a:t>
            </a:r>
            <a:endParaRPr lang="en-US" altLang="zh-CN" sz="2800" dirty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其它认为可以减分的。</a:t>
            </a:r>
          </a:p>
        </p:txBody>
      </p:sp>
      <p:pic>
        <p:nvPicPr>
          <p:cNvPr id="11268" name="Picture 4" descr="MCj028605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80963"/>
            <a:ext cx="23399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0</TotalTime>
  <Words>771</Words>
  <Application>Microsoft Office PowerPoint</Application>
  <PresentationFormat>全屏显示(4:3)</PresentationFormat>
  <Paragraphs>66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仿宋</vt:lpstr>
      <vt:lpstr>华光超粗黑_CNKI</vt:lpstr>
      <vt:lpstr>微软雅黑</vt:lpstr>
      <vt:lpstr>Cambria</vt:lpstr>
      <vt:lpstr>Comic Sans MS</vt:lpstr>
      <vt:lpstr>Tahoma</vt:lpstr>
      <vt:lpstr>Wingdings</vt:lpstr>
      <vt:lpstr>Crayons</vt:lpstr>
      <vt:lpstr>default</vt:lpstr>
      <vt:lpstr>军理小论文</vt:lpstr>
      <vt:lpstr>论文主题（题目自拟）</vt:lpstr>
      <vt:lpstr>关于论文格式</vt:lpstr>
      <vt:lpstr>论文唯一提交方式</vt:lpstr>
      <vt:lpstr>论文提交截止时间</vt:lpstr>
      <vt:lpstr>评分标准</vt:lpstr>
      <vt:lpstr>论文摘要的要求</vt:lpstr>
      <vt:lpstr>加分……</vt:lpstr>
      <vt:lpstr>减分……</vt:lpstr>
      <vt:lpstr>其它……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2022-03-09T01:48:17Z</dcterms:created>
  <dcterms:modified xsi:type="dcterms:W3CDTF">2023-03-18T05:58:15Z</dcterms:modified>
</cp:coreProperties>
</file>