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dkfz.de/gpcf/affymetrix_genechips.html" TargetMode="External"/><Relationship Id="rId3" Type="http://schemas.openxmlformats.org/officeDocument/2006/relationships/hyperlink" Target="http://www.zhb.uni-luebeck.de/epubs/ediss817.pdf" TargetMode="External"/><Relationship Id="rId4" Type="http://schemas.openxmlformats.org/officeDocument/2006/relationships/hyperlink" Target="http://cswww.essex.ac.uk/staff/langdon/genechip/" TargetMode="External"/><Relationship Id="rId5" Type="http://schemas.openxmlformats.org/officeDocument/2006/relationships/hyperlink" Target="http://math.usu.edu/jrstevens/stat5570/1.4.Preprocess_4up.pdf" TargetMode="External"/><Relationship Id="rId6" Type="http://schemas.openxmlformats.org/officeDocument/2006/relationships/hyperlink" Target="http://www.ub.edu/stat/docencia/bioinformatica/microarrays/ADM/slides/2_PreprocessingMicroarrayData-2-Preprocessing%20and%20Normalization.pdf" TargetMode="External"/><Relationship Id="rId7" Type="http://schemas.openxmlformats.org/officeDocument/2006/relationships/hyperlink" Target="https://genevestigator.com/userdocs/manual/qc.html" TargetMode="External"/><Relationship Id="rId8" Type="http://schemas.openxmlformats.org/officeDocument/2006/relationships/hyperlink" Target="http://arrayanalysis.org/main.html" TargetMode="External"/><Relationship Id="rId9" Type="http://schemas.openxmlformats.org/officeDocument/2006/relationships/hyperlink" Target="http://sites.stat.psu.edu/~naomi/talks/%20AffyIntro.pdf" TargetMode="External"/><Relationship Id="rId10" Type="http://schemas.openxmlformats.org/officeDocument/2006/relationships/hyperlink" Target="https://de.wikipedia.org/wiki/DNA-Chip-Technologie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affymetrix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29" t="0" r="429" b="0"/>
          <a:stretch>
            <a:fillRect/>
          </a:stretch>
        </p:blipFill>
        <p:spPr>
          <a:xfrm>
            <a:off x="3025179" y="1333253"/>
            <a:ext cx="6954630" cy="4208907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87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Microarrays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Grundbegriffe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4475" indent="-244475" defTabSz="321310">
              <a:spcBef>
                <a:spcPts val="2300"/>
              </a:spcBef>
              <a:defRPr sz="198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Probe:</a:t>
            </a:r>
            <a:r>
              <a:t> einzelsträngiges DNA-Oligonukleotid, welches direkt auf der Oberfläche des Genchip-Arrays synthetisiert wird. Die 25-Basen Oligonukleotid wurde entworfen um komplementär zu einem spezifischen Gen-Transkript zu sein.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Probe set:</a:t>
            </a:r>
            <a:r>
              <a:t> eine Reihe von Sonden, die entwickelt wurde, um ein Transkript zu erkennen. Ein Probeset besteht normalerweise aus 11-20 Probe pairs, z.B. ein 1 Probe pair set ist zusammengesetzt aus 11 PM und 11 MM. Neuere Array Designs von Affymetrix, z.B. HG-U133, enthalten Probe sets mit 11 Probe pairs. Ältere Designs haben eine mittlere Probe set Anzahl von 16 oder 20 Probe pairs.</a:t>
            </a:r>
          </a:p>
          <a:p>
            <a:pPr marL="244475" indent="-244475" defTabSz="321310">
              <a:spcBef>
                <a:spcPts val="2300"/>
              </a:spcBef>
              <a:defRPr sz="198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Probe pair:</a:t>
            </a:r>
            <a:r>
              <a:t> zwei Probe cells, eine PM und der dazugehörende MM. Auf dem Probe Array wird ein Probe pair mit einer PM-Zelle direkt über eine MM-Zelle angeordnet.</a:t>
            </a:r>
          </a:p>
          <a:p>
            <a:pPr marL="244475" indent="-244475" defTabSz="321310">
              <a:spcBef>
                <a:spcPts val="2300"/>
              </a:spcBef>
              <a:defRPr sz="1980">
                <a:latin typeface="Helvetica"/>
                <a:ea typeface="Helvetica"/>
                <a:cs typeface="Helvetica"/>
                <a:sym typeface="Helvetica"/>
              </a:defRPr>
            </a:pPr>
            <a:r>
              <a:t>Perfect Match (PM):  </a:t>
            </a:r>
            <a:r>
              <a:rPr>
                <a:latin typeface="+mn-lt"/>
                <a:ea typeface="+mn-ea"/>
                <a:cs typeface="+mn-cs"/>
                <a:sym typeface="Helvetica Light"/>
              </a:rPr>
              <a:t>Proben, die entworfen wurden, um komplementär zu einer Bezugssequenz zu sein</a:t>
            </a:r>
            <a:endParaRPr>
              <a:latin typeface="+mn-lt"/>
              <a:ea typeface="+mn-ea"/>
              <a:cs typeface="+mn-cs"/>
              <a:sym typeface="Helvetica Light"/>
            </a:endParaRPr>
          </a:p>
          <a:p>
            <a:pPr marL="244475" indent="-244475" defTabSz="321310">
              <a:spcBef>
                <a:spcPts val="2300"/>
              </a:spcBef>
              <a:defRPr sz="1980">
                <a:latin typeface="Helvetica"/>
                <a:ea typeface="Helvetica"/>
                <a:cs typeface="Helvetica"/>
                <a:sym typeface="Helvetica"/>
              </a:defRPr>
            </a:pPr>
            <a:r>
              <a:t>Mismatch (MM):</a:t>
            </a:r>
            <a:r>
              <a:rPr>
                <a:latin typeface="+mn-lt"/>
                <a:ea typeface="+mn-ea"/>
                <a:cs typeface="+mn-cs"/>
                <a:sym typeface="Helvetica Light"/>
              </a:rPr>
              <a:t> Proben, die entworfen wurden, um komplementär zu einer Bezugssequenz zu sein, mit Ausnahme einer homomeren Fehlpaarung an der zentralen Position (z.B. 13.Position von 25 Basenproben, A-&gt;T oder G-&gt;C). Mismatch Probes  dienen als Kontrolle für eine Kreuz-Hybridisierung.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Genexpressionsanalyse Ablauf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8950" indent="-488950" defTabSz="449833">
              <a:spcBef>
                <a:spcPts val="3200"/>
              </a:spcBef>
              <a:buSzPct val="100000"/>
              <a:buAutoNum type="arabicPeriod" startAt="1"/>
              <a:defRPr sz="2772"/>
            </a:pPr>
            <a:r>
              <a:t>Isolation der mRNA aus Gewebe/Zellen</a:t>
            </a:r>
          </a:p>
          <a:p>
            <a:pPr marL="488950" indent="-488950" defTabSz="449833">
              <a:spcBef>
                <a:spcPts val="3200"/>
              </a:spcBef>
              <a:buSzPct val="100000"/>
              <a:buAutoNum type="arabicPeriod" startAt="1"/>
              <a:defRPr sz="2772"/>
            </a:pPr>
            <a:r>
              <a:t>Umwandlung der mRNA in cDNA mittels reverse Transkriptase</a:t>
            </a:r>
          </a:p>
          <a:p>
            <a:pPr marL="488950" indent="-488950" defTabSz="449833">
              <a:spcBef>
                <a:spcPts val="3200"/>
              </a:spcBef>
              <a:buSzPct val="100000"/>
              <a:buAutoNum type="arabicPeriod" startAt="1"/>
              <a:defRPr sz="2772"/>
            </a:pPr>
            <a:r>
              <a:t>Synthese des komplementären Strangs mittels DNA-Polymerase</a:t>
            </a:r>
          </a:p>
          <a:p>
            <a:pPr marL="488950" indent="-488950" defTabSz="449833">
              <a:spcBef>
                <a:spcPts val="3200"/>
              </a:spcBef>
              <a:buSzPct val="100000"/>
              <a:buAutoNum type="arabicPeriod" startAt="1"/>
              <a:defRPr sz="2772"/>
            </a:pPr>
            <a:r>
              <a:t>Transkription der cDNA und Bildung biotinmarkierter cRNA</a:t>
            </a:r>
          </a:p>
          <a:p>
            <a:pPr marL="488950" indent="-488950" defTabSz="449833">
              <a:spcBef>
                <a:spcPts val="3200"/>
              </a:spcBef>
              <a:buSzPct val="100000"/>
              <a:buAutoNum type="arabicPeriod" startAt="1"/>
              <a:defRPr sz="2772"/>
            </a:pPr>
            <a:r>
              <a:t>Fragmentierung der cRNA</a:t>
            </a:r>
          </a:p>
          <a:p>
            <a:pPr marL="488950" indent="-488950" defTabSz="449833">
              <a:spcBef>
                <a:spcPts val="3200"/>
              </a:spcBef>
              <a:buSzPct val="100000"/>
              <a:buAutoNum type="arabicPeriod" startAt="1"/>
              <a:defRPr sz="2772"/>
            </a:pPr>
            <a:r>
              <a:t>Hybridisierung</a:t>
            </a:r>
          </a:p>
          <a:p>
            <a:pPr marL="488950" indent="-488950" defTabSz="449833">
              <a:spcBef>
                <a:spcPts val="3200"/>
              </a:spcBef>
              <a:buSzPct val="100000"/>
              <a:buAutoNum type="arabicPeriod" startAt="1"/>
              <a:defRPr sz="2772"/>
            </a:pPr>
            <a:r>
              <a:t>Waschen und Färben</a:t>
            </a:r>
          </a:p>
          <a:p>
            <a:pPr marL="488950" indent="-488950" defTabSz="449833">
              <a:spcBef>
                <a:spcPts val="3200"/>
              </a:spcBef>
              <a:buSzPct val="100000"/>
              <a:buAutoNum type="arabicPeriod" startAt="1"/>
              <a:defRPr sz="2772"/>
            </a:pPr>
            <a:r>
              <a:t>Scannen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Genexpressionsanalyse Ablauf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5" name="image0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2074" y="2772199"/>
            <a:ext cx="6717319" cy="5949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Normalisierung Allgemein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2250" indent="-222250" defTabSz="914400">
              <a:lnSpc>
                <a:spcPct val="115000"/>
              </a:lnSpc>
              <a:spcBef>
                <a:spcPts val="16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Ziel: Vergleich Genexpressionslevel von verschiedenen Experimenten </a:t>
            </a:r>
          </a:p>
          <a:p>
            <a:pPr marL="222250" indent="-222250" defTabSz="914400">
              <a:lnSpc>
                <a:spcPct val="115000"/>
              </a:lnSpc>
              <a:spcBef>
                <a:spcPts val="16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Grundidee: entferne systematische Fehler in den Daten, erhalte aber die Variation in der Genexpression, die aufgrund von biologisch relevanten Veränderungen in der Transkription auftritt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RMA (Robust Multichip Average)-Normalisierung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Hintergrundkorrektur</a:t>
            </a:r>
          </a:p>
          <a:p>
            <a:pPr marL="635000" indent="-635000">
              <a:buSzPct val="100000"/>
              <a:buAutoNum type="arabicPeriod" startAt="1"/>
            </a:pPr>
            <a:r>
              <a:t>Quantil-Normalisierung</a:t>
            </a:r>
          </a:p>
          <a:p>
            <a:pPr marL="635000" indent="-635000">
              <a:buSzPct val="100000"/>
              <a:buAutoNum type="arabicPeriod" startAt="1"/>
            </a:pPr>
            <a:r>
              <a:t>Zusammenfassung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Hintergrundkorrektur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entfernt lokale Artefakte und „Rauschen“ der einzelnen Microarrays</a:t>
            </a:r>
          </a:p>
          <a:p>
            <a:pPr/>
            <a:r>
              <a:t>Annahmen: PM= Signal + Hintergrundsignal</a:t>
            </a:r>
          </a:p>
          <a:p>
            <a:pPr/>
            <a:r>
              <a:t>Hintergrundwerte sind normalverteilt und Signale sind exponentialverteilt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Quantil-Normalisierung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entferne Arrayeffekte -&gt; Vergleich Expressionswerte verschiedener Microarrays</a:t>
            </a:r>
          </a:p>
          <a:p>
            <a:pPr/>
            <a:r>
              <a:t>vergleicht Expressionslevel zwischen den Microarrays für verschiedene Quantile</a:t>
            </a:r>
          </a:p>
          <a:p>
            <a:pPr/>
            <a:r>
              <a:t>nutzt q-q-Plot</a:t>
            </a:r>
          </a:p>
          <a:p>
            <a:pPr/>
            <a:r>
              <a:t>ist robust gegenüber Ausreißern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Zusammenfassung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Intensitäten der probe sets werden zu jeweils einem Genexpressionswert zusammengefasst</a:t>
            </a:r>
          </a:p>
          <a:p>
            <a:pPr/>
            <a:r>
              <a:t>verwendet Median-Polishing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Überprüfung Normalisierung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4" name="image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791" y="2603500"/>
            <a:ext cx="6286501" cy="628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0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4596" y="3508190"/>
            <a:ext cx="5969493" cy="44771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defRPr sz="568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weitere Normalisierungsverfahren: GCRMA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Ähnlichkeit mit RMA-Normalisierung</a:t>
            </a:r>
          </a:p>
          <a:p>
            <a:pPr/>
            <a:r>
              <a:t>verwendet zur Hintergrundkorrektur neben PM- und MM Intensitäten</a:t>
            </a:r>
          </a:p>
          <a:p>
            <a:pPr/>
            <a:r>
              <a:t>nicht zwangsläufig besser</a:t>
            </a:r>
          </a:p>
          <a:p>
            <a:pPr/>
            <a:r>
              <a:t>weitere Normalisierungsverfahren MAS5, Plier, VSM, dChip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809268" y="319172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Inhaltsverzeichnis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4800" indent="-304800" defTabSz="280415">
              <a:spcBef>
                <a:spcPts val="2000"/>
              </a:spcBef>
              <a:buSzPct val="100000"/>
              <a:buAutoNum type="arabicPeriod" startAt="1"/>
              <a:defRPr sz="1727"/>
            </a:pPr>
            <a:r>
              <a:t>Microarray</a:t>
            </a:r>
          </a:p>
          <a:p>
            <a:pPr lvl="1" marL="426719" indent="-213359" defTabSz="280415">
              <a:spcBef>
                <a:spcPts val="2000"/>
              </a:spcBef>
              <a:defRPr sz="1727"/>
            </a:pPr>
            <a:r>
              <a:t>Herstellung </a:t>
            </a:r>
          </a:p>
          <a:p>
            <a:pPr lvl="1" marL="426719" indent="-213359" defTabSz="280415">
              <a:spcBef>
                <a:spcPts val="2000"/>
              </a:spcBef>
              <a:defRPr sz="1727"/>
            </a:pPr>
            <a:r>
              <a:t>Aufbau</a:t>
            </a:r>
          </a:p>
          <a:p>
            <a:pPr lvl="1" marL="426719" indent="-213359" defTabSz="280415">
              <a:spcBef>
                <a:spcPts val="2000"/>
              </a:spcBef>
              <a:defRPr sz="1727"/>
            </a:pPr>
            <a:r>
              <a:t>Arten</a:t>
            </a:r>
          </a:p>
          <a:p>
            <a:pPr lvl="1" marL="426719" indent="-213359" defTabSz="280415">
              <a:spcBef>
                <a:spcPts val="2000"/>
              </a:spcBef>
              <a:defRPr sz="1727"/>
            </a:pPr>
            <a:r>
              <a:t>HGU133Plus2</a:t>
            </a:r>
          </a:p>
          <a:p>
            <a:pPr lvl="1" marL="426719" indent="-213359" defTabSz="280415">
              <a:spcBef>
                <a:spcPts val="2000"/>
              </a:spcBef>
              <a:defRPr sz="1727"/>
            </a:pPr>
            <a:r>
              <a:t>Grundbegriffe</a:t>
            </a:r>
          </a:p>
          <a:p>
            <a:pPr lvl="1" marL="426719" indent="-213359" defTabSz="280415">
              <a:spcBef>
                <a:spcPts val="2000"/>
              </a:spcBef>
              <a:defRPr sz="1727"/>
            </a:pPr>
            <a:r>
              <a:t>Genexpressionsanalyse</a:t>
            </a:r>
          </a:p>
          <a:p>
            <a:pPr marL="304800" indent="-304800" defTabSz="280415">
              <a:spcBef>
                <a:spcPts val="2000"/>
              </a:spcBef>
              <a:buSzPct val="100000"/>
              <a:buAutoNum type="arabicPeriod" startAt="1"/>
              <a:defRPr sz="1727"/>
            </a:pPr>
            <a:r>
              <a:t>RMA-Normalisierung</a:t>
            </a:r>
          </a:p>
          <a:p>
            <a:pPr marL="304800" indent="-304800" defTabSz="280415">
              <a:spcBef>
                <a:spcPts val="2000"/>
              </a:spcBef>
              <a:buSzPct val="100000"/>
              <a:buAutoNum type="arabicPeriod" startAt="1"/>
              <a:defRPr sz="1727"/>
            </a:pPr>
            <a:r>
              <a:t>Qualitätskontrolle</a:t>
            </a:r>
          </a:p>
          <a:p>
            <a:pPr lvl="1" marL="426719" indent="-213359" defTabSz="280415">
              <a:spcBef>
                <a:spcPts val="2000"/>
              </a:spcBef>
              <a:defRPr sz="1727"/>
            </a:pPr>
            <a:r>
              <a:t>Histogramm</a:t>
            </a:r>
          </a:p>
          <a:p>
            <a:pPr lvl="1" marL="426719" indent="-213359" defTabSz="280415">
              <a:spcBef>
                <a:spcPts val="2000"/>
              </a:spcBef>
              <a:defRPr sz="1727"/>
            </a:pPr>
            <a:r>
              <a:t>RNA-Degradation-Plot</a:t>
            </a:r>
          </a:p>
          <a:p>
            <a:pPr lvl="1" marL="426719" indent="-213359" defTabSz="280415">
              <a:spcBef>
                <a:spcPts val="2000"/>
              </a:spcBef>
              <a:defRPr sz="1727"/>
            </a:pPr>
            <a:r>
              <a:t>Quality-Control-Plot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Qualitätskontrolle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Histogramm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5" name="histogramme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2660" y="2472194"/>
            <a:ext cx="9419480" cy="7064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RNA-Degradation-Plot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9" name="RNA_degradat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1694" y="2466044"/>
            <a:ext cx="6561412" cy="6561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Quality-Control-Plot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3" name="qc_pl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431" y="2158781"/>
            <a:ext cx="7175938" cy="7175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Quellen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2250" indent="-222250" defTabSz="914400">
              <a:lnSpc>
                <a:spcPct val="115000"/>
              </a:lnSpc>
              <a:spcBef>
                <a:spcPts val="1600"/>
              </a:spcBef>
              <a:defRPr sz="1800" u="sng"/>
            </a:pPr>
            <a:r>
              <a:rPr>
                <a:hlinkClick r:id="rId2" invalidUrl="" action="" tgtFrame="" tooltip="" history="1" highlightClick="0" endSnd="0"/>
              </a:rPr>
              <a:t>https://www.dkfz.de/gpcf/affymetrix_genechips.html</a:t>
            </a:r>
          </a:p>
          <a:p>
            <a:pPr marL="222250" indent="-222250" defTabSz="914400">
              <a:lnSpc>
                <a:spcPct val="115000"/>
              </a:lnSpc>
              <a:spcBef>
                <a:spcPts val="1600"/>
              </a:spcBef>
              <a:defRPr sz="1800" u="sng"/>
            </a:pPr>
            <a:r>
              <a:rPr>
                <a:hlinkClick r:id="rId3" invalidUrl="" action="" tgtFrame="" tooltip="" history="1" highlightClick="0" endSnd="0"/>
              </a:rPr>
              <a:t>http://www.zhb.uni-luebeck.de/epubs/ediss817.pdf</a:t>
            </a:r>
          </a:p>
          <a:p>
            <a:pPr marL="222250" indent="-222250" defTabSz="914400">
              <a:lnSpc>
                <a:spcPct val="115000"/>
              </a:lnSpc>
              <a:spcBef>
                <a:spcPts val="1600"/>
              </a:spcBef>
              <a:defRPr sz="1800" u="sng"/>
            </a:pPr>
            <a:r>
              <a:rPr>
                <a:hlinkClick r:id="rId4" invalidUrl="" action="" tgtFrame="" tooltip="" history="1" highlightClick="0" endSnd="0"/>
              </a:rPr>
              <a:t>http://cswww.essex.ac.uk/staff/langdon/genechip/</a:t>
            </a:r>
          </a:p>
          <a:p>
            <a:pPr marL="222250" indent="-222250" defTabSz="914400">
              <a:lnSpc>
                <a:spcPct val="115000"/>
              </a:lnSpc>
              <a:spcBef>
                <a:spcPts val="1600"/>
              </a:spcBef>
              <a:defRPr sz="1800" u="sng"/>
            </a:pPr>
            <a:r>
              <a:rPr>
                <a:hlinkClick r:id="rId5" invalidUrl="" action="" tgtFrame="" tooltip="" history="1" highlightClick="0" endSnd="0"/>
              </a:rPr>
              <a:t>http://math.usu.edu/jrstevens/stat5570/1.4.Preprocess_4up.pdf</a:t>
            </a:r>
          </a:p>
          <a:p>
            <a:pPr marL="222250" indent="-222250" defTabSz="914400">
              <a:lnSpc>
                <a:spcPct val="115000"/>
              </a:lnSpc>
              <a:spcBef>
                <a:spcPts val="1600"/>
              </a:spcBef>
              <a:defRPr sz="1800"/>
            </a:pPr>
            <a:r>
              <a:rPr u="sng">
                <a:hlinkClick r:id="rId6" invalidUrl="" action="" tgtFrame="" tooltip="" history="1" highlightClick="0" endSnd="0"/>
              </a:rPr>
              <a:t>http://www.ub.edu/stat/docencia/bioinformatica/microarrays/ADM/slides/2_PreprocessingMicroarrayData-2-Preprocessing%20and%20Normalization.pdf</a:t>
            </a:r>
            <a:endParaRPr u="sng"/>
          </a:p>
          <a:p>
            <a:pPr marL="148166" indent="-148166" defTabSz="457200">
              <a:spcBef>
                <a:spcPts val="0"/>
              </a:spcBef>
              <a:defRPr sz="1800"/>
            </a:pPr>
            <a:r>
              <a:t> </a:t>
            </a:r>
            <a:r>
              <a:rPr u="sng">
                <a:hlinkClick r:id="rId7" invalidUrl="" action="" tgtFrame="" tooltip="" history="1" highlightClick="0" endSnd="0"/>
              </a:rPr>
              <a:t>https://genevestigator.com/userdocs/manual/qc.html</a:t>
            </a:r>
            <a:endParaRPr u="sng"/>
          </a:p>
          <a:p>
            <a:pPr marL="148166" indent="-148166" defTabSz="457200">
              <a:spcBef>
                <a:spcPts val="0"/>
              </a:spcBef>
              <a:defRPr sz="1800"/>
            </a:pPr>
            <a:r>
              <a:t> </a:t>
            </a:r>
            <a:r>
              <a:rPr u="sng">
                <a:hlinkClick r:id="rId8" invalidUrl="" action="" tgtFrame="" tooltip="" history="1" highlightClick="0" endSnd="0"/>
              </a:rPr>
              <a:t>http://arrayanalysis.org/main.html</a:t>
            </a:r>
          </a:p>
          <a:p>
            <a:pPr marL="148166" indent="-148166" defTabSz="457200">
              <a:spcBef>
                <a:spcPts val="0"/>
              </a:spcBef>
              <a:defRPr sz="1800"/>
            </a:pPr>
            <a:r>
              <a:t> </a:t>
            </a:r>
            <a:r>
              <a:rPr u="sng">
                <a:hlinkClick r:id="rId9" invalidUrl="" action="" tgtFrame="" tooltip="" history="1" highlightClick="0" endSnd="0"/>
              </a:rPr>
              <a:t>http://sites.stat.psu.edu/~naomi/talks/%20AffyIntro.pdf</a:t>
            </a:r>
          </a:p>
          <a:p>
            <a:pPr marL="148166" indent="-148166" defTabSz="457200">
              <a:spcBef>
                <a:spcPts val="0"/>
              </a:spcBef>
              <a:defRPr sz="1800"/>
            </a:pPr>
            <a:r>
              <a:t> </a:t>
            </a:r>
            <a:r>
              <a:rPr>
                <a:hlinkClick r:id="rId10" invalidUrl="" action="" tgtFrame="" tooltip="" history="1" highlightClick="0" endSnd="0"/>
              </a:rPr>
              <a:t>https://de.wikipedia.org/wiki/DNA-Chip-Technologie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Herstellung von Microarrays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mehrere Verfahren, die sich in zwei Techniken zuordnen lassen</a:t>
            </a:r>
          </a:p>
          <a:p>
            <a:pPr lvl="1" marL="1270000" indent="-635000">
              <a:buSzPct val="100000"/>
              <a:buAutoNum type="arabicPeriod" startAt="1"/>
            </a:pPr>
            <a:r>
              <a:t>in situ-Synthese</a:t>
            </a:r>
          </a:p>
          <a:p>
            <a:pPr lvl="1" marL="1270000" indent="-635000">
              <a:buSzPct val="100000"/>
              <a:buAutoNum type="arabicPeriod" startAt="1"/>
            </a:pPr>
            <a:r>
              <a:t>externe Synthese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 situ-Synthese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1238962" y="2609849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Probe wird auf dem Microarray hergestellt</a:t>
            </a:r>
          </a:p>
          <a:p>
            <a:pPr/>
            <a:r>
              <a:t>Nukleotidkette wird Schrittweise verlängert</a:t>
            </a:r>
          </a:p>
          <a:p>
            <a:pPr/>
            <a:r>
              <a:t>kommt insbesondere bei Oligonucleotidarrays zur Anwendung </a:t>
            </a:r>
          </a:p>
          <a:p>
            <a:pPr lvl="2" marL="0" indent="457200">
              <a:buSzTx/>
              <a:buNone/>
            </a:pPr>
            <a:r>
              <a:t>-&gt; da Sequenzgenauigkeit wichtig ist und    synthetisierende Kette sehr kurz ist (Aufwand dieser Methode wächst mit der Kettenlänge)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externe Synthese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DNA-Sonden (Probes) werden extern durch PCR oder Klonen hergestellt und mittels eines Roboters zielgenau auf die richtige Zelle des Microarrays aufgebracht</a:t>
            </a:r>
          </a:p>
          <a:p>
            <a:pPr/>
            <a:r>
              <a:t>hierbei handelt es sich um längere Ketten</a:t>
            </a:r>
          </a:p>
          <a:p>
            <a:pPr/>
            <a:r>
              <a:t>dabei entstehende cDNA-Arrays werden vor allem zur Genexpressionsanalyse eingesetzt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Aufbau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werden allgemein benutzt um zu ermitteln ob Gene exprimiert sind (kodieren für Proteine)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hauptsächlich 2 Arten von Chips:</a:t>
            </a:r>
          </a:p>
          <a:p>
            <a:pPr lvl="1" marL="977900" indent="-488950" defTabSz="449833">
              <a:spcBef>
                <a:spcPts val="3200"/>
              </a:spcBef>
              <a:buSzPct val="100000"/>
              <a:buAutoNum type="arabicPeriod" startAt="1"/>
              <a:defRPr sz="2772"/>
            </a:pPr>
            <a:r>
              <a:t>cDNA Microarrays</a:t>
            </a:r>
          </a:p>
          <a:p>
            <a:pPr lvl="1" marL="977900" indent="-488950" defTabSz="449833">
              <a:spcBef>
                <a:spcPts val="3200"/>
              </a:spcBef>
              <a:buSzPct val="100000"/>
              <a:buAutoNum type="arabicPeriod" startAt="1"/>
              <a:defRPr sz="2772"/>
            </a:pPr>
            <a:r>
              <a:t>Oligonucleotide Microarrays (Affymetrix)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Spots auf dem Chip müssen einzigartig für ein Gen sein (Spezifität)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Spots müssen dieses Gen entdecken (Sensitivität)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alle Spots sollten unter den gleichen Bedingungen funktionieren, z.B. Temperatur (Einheitlichkeit)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Aufbau von cDNA-Chips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10000 Gene auf einem Chip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Oberfläche ist aus beschichtetem Glas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hohe Sensitivität, wegen langer Probe-Sequenzen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aber niedrige Spezifität, wegen vieler Fehl-Hybridisierungen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Probes können nicht zwischen ähnlichen oder gleichen Subsequenzen unterscheiden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dadurch auch nicht zwischen Gen-Familien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mehrere cDNAs für ein Gen (Fehl-Hybridisierung)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Aufbau von Oligo-Chips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9000 Gene auf einem Chip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Oberfläche für Oligos ist aus beschichtetem Glas oder Silizium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Oligos sind in Arrays angeordnet (65000-500000 auf einem Chip)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jedes Array (Spot) „erkennt“ ein Gen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extrahierte Gene (targets) lagern sich an Oligos (probes) an -&gt; Hybridisierung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HGU133Plus2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ermöglicht eine umfassende Analyse von genomweiten Expressionen auf einem einzelnen Array</a:t>
            </a:r>
          </a:p>
          <a:p>
            <a:pPr/>
            <a:r>
              <a:t>analysiert das Expressionslevel von über 47.000 Transkripten und Varianten, einschließlich 38.500 gut charakterisierte, menschliche Gene</a:t>
            </a:r>
          </a:p>
          <a:p>
            <a:pPr/>
            <a:r>
              <a:t>besteht aus &gt;54.000  Probe sets und 1.300.000 verschiedenen Oligonucleotideigenschaften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