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7455" autoAdjust="0"/>
  </p:normalViewPr>
  <p:slideViewPr>
    <p:cSldViewPr snapToGrid="0">
      <p:cViewPr varScale="1">
        <p:scale>
          <a:sx n="97" d="100"/>
          <a:sy n="97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26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830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478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304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128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44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854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637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26691" y="4734028"/>
            <a:ext cx="2743200" cy="365125"/>
          </a:xfrm>
        </p:spPr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27091" y="4734028"/>
            <a:ext cx="4114800" cy="365125"/>
          </a:xfrm>
        </p:spPr>
        <p:txBody>
          <a:bodyPr/>
          <a:lstStyle/>
          <a:p>
            <a:r>
              <a:rPr lang="de-CH" dirty="0" smtClean="0"/>
              <a:t>Alexander Maetzing, </a:t>
            </a:r>
            <a:r>
              <a:rPr lang="de-CH" dirty="0" err="1" smtClean="0"/>
              <a:t>jörg</a:t>
            </a:r>
            <a:r>
              <a:rPr lang="de-CH" dirty="0" smtClean="0"/>
              <a:t> Müller, Jörg Knaus, Andreas </a:t>
            </a:r>
            <a:r>
              <a:rPr lang="de-CH" dirty="0" err="1" smtClean="0"/>
              <a:t>Blättler</a:t>
            </a:r>
            <a:r>
              <a:rPr lang="de-CH" dirty="0" smtClean="0"/>
              <a:t>, Jakob Flaman, Roland Kramer, Sören Schlegel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99091" y="4734028"/>
            <a:ext cx="2743200" cy="365125"/>
          </a:xfrm>
        </p:spPr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93" y="94346"/>
            <a:ext cx="1703413" cy="1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954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03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3F98-AA98-45FB-B2A0-05D3B0A85DCB}" type="datetimeFigureOut">
              <a:rPr lang="de-CH" smtClean="0"/>
              <a:t>12.11.2020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B284-2969-4685-BDAF-1FB6C42A1F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817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blogs.sap.com/2015/04/20/creating-odata-services-out-of-cds-view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7/09/09/abap-core-data-services-introduction-abap-cds-view/" TargetMode="External"/><Relationship Id="rId2" Type="http://schemas.openxmlformats.org/officeDocument/2006/relationships/hyperlink" Target="https://www.rheinwerk-verlag.de/core-data-services-fur-abap_4487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7/09/09/abap-core-data-services-introduction-abap-cds-view/#ACD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CH" dirty="0" smtClean="0"/>
              <a:t>SAP Stammtisch Bern</a:t>
            </a:r>
            <a:br>
              <a:rPr lang="de-CH" dirty="0" smtClean="0"/>
            </a:br>
            <a:r>
              <a:rPr lang="de-CH" dirty="0" smtClean="0"/>
              <a:t>Core Data Services</a:t>
            </a:r>
            <a:br>
              <a:rPr lang="de-CH" dirty="0" smtClean="0"/>
            </a:b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basics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29553" y="5311308"/>
            <a:ext cx="9144000" cy="521727"/>
          </a:xfrm>
        </p:spPr>
        <p:txBody>
          <a:bodyPr/>
          <a:lstStyle/>
          <a:p>
            <a:r>
              <a:rPr lang="de-CH" dirty="0" err="1" smtClean="0"/>
              <a:t>From</a:t>
            </a:r>
            <a:r>
              <a:rPr lang="de-CH" dirty="0" smtClean="0"/>
              <a:t> #SAPCOMMUNITY </a:t>
            </a:r>
            <a:r>
              <a:rPr lang="de-CH" dirty="0" err="1" smtClean="0"/>
              <a:t>to</a:t>
            </a:r>
            <a:r>
              <a:rPr lang="de-CH" dirty="0" smtClean="0"/>
              <a:t> #SAPCOMMUNITY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394" y="118409"/>
            <a:ext cx="1703413" cy="1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de-DE" dirty="0" smtClean="0"/>
              <a:t>CDS Begriffe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032500" y="1506538"/>
            <a:ext cx="6159500" cy="4351337"/>
          </a:xfrm>
        </p:spPr>
        <p:txBody>
          <a:bodyPr>
            <a:noAutofit/>
          </a:bodyPr>
          <a:lstStyle/>
          <a:p>
            <a:r>
              <a:rPr lang="de-DE" sz="1200" b="1" dirty="0" err="1" smtClean="0"/>
              <a:t>Consumption</a:t>
            </a:r>
            <a:r>
              <a:rPr lang="de-DE" sz="1200" b="1" dirty="0" smtClean="0"/>
              <a:t>“ Schicht</a:t>
            </a:r>
          </a:p>
          <a:p>
            <a:pPr lvl="1"/>
            <a:r>
              <a:rPr lang="de-DE" sz="1200" dirty="0" smtClean="0"/>
              <a:t>Ist die sichtbare Schicht aus der Sicht des Anwenders bzw. der Anforderung</a:t>
            </a:r>
          </a:p>
          <a:p>
            <a:pPr lvl="1"/>
            <a:r>
              <a:rPr lang="de-DE" sz="1200" dirty="0" smtClean="0"/>
              <a:t>Jede konkrete Anforderung hat eine eigene </a:t>
            </a:r>
            <a:r>
              <a:rPr lang="de-DE" sz="1200" dirty="0" err="1" smtClean="0"/>
              <a:t>Consumption</a:t>
            </a:r>
            <a:r>
              <a:rPr lang="de-DE" sz="1200" dirty="0" smtClean="0"/>
              <a:t> Schicht und ist dadurch auch bei Änderungen stabil</a:t>
            </a:r>
          </a:p>
          <a:p>
            <a:pPr lvl="1"/>
            <a:r>
              <a:rPr lang="de-DE" sz="1200" dirty="0" smtClean="0"/>
              <a:t>Die </a:t>
            </a:r>
            <a:r>
              <a:rPr lang="de-DE" sz="1200" dirty="0" err="1" smtClean="0"/>
              <a:t>Consumption</a:t>
            </a:r>
            <a:r>
              <a:rPr lang="de-DE" sz="1200" dirty="0" smtClean="0"/>
              <a:t> Schicht bedient sich aus einem „Baukasten“ vordefinierter Datenmodelle </a:t>
            </a:r>
            <a:r>
              <a:rPr lang="de-DE" sz="1200" dirty="0" smtClean="0">
                <a:sym typeface="Wingdings" panose="05000000000000000000" pitchFamily="2" charset="2"/>
              </a:rPr>
              <a:t> „Interface Schicht“</a:t>
            </a:r>
          </a:p>
          <a:p>
            <a:r>
              <a:rPr lang="de-DE" sz="1200" b="1" dirty="0" smtClean="0">
                <a:sym typeface="Wingdings" panose="05000000000000000000" pitchFamily="2" charset="2"/>
              </a:rPr>
              <a:t>„Interface“ Schicht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Die Interface Schicht bildet das „</a:t>
            </a:r>
            <a:r>
              <a:rPr lang="de-DE" sz="1200" dirty="0" err="1" smtClean="0">
                <a:sym typeface="Wingdings" panose="05000000000000000000" pitchFamily="2" charset="2"/>
              </a:rPr>
              <a:t>Bauskastensystem</a:t>
            </a:r>
            <a:r>
              <a:rPr lang="de-DE" sz="1200" dirty="0" smtClean="0">
                <a:sym typeface="Wingdings" panose="05000000000000000000" pitchFamily="2" charset="2"/>
              </a:rPr>
              <a:t>“ und damit die Wiederverwendbarkeit ab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Hier werden die grundlegenden Datenmodelle des Kunden abgebildet, z.B. ein typischer Kundenauftrag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Aus den physischen Tabellen werden hier „semantische Objekte“ mit unterschiedlichen Eigenschaften (z.B. DB Tabelle VBAK  Objekt „Kundenauftrag“ + Objekt „Kundenangebot“</a:t>
            </a:r>
          </a:p>
          <a:p>
            <a:pPr lvl="1"/>
            <a:r>
              <a:rPr lang="de-DE" sz="1200" b="1" i="1" dirty="0" smtClean="0">
                <a:sym typeface="Wingdings" panose="05000000000000000000" pitchFamily="2" charset="2"/>
              </a:rPr>
              <a:t>„Composite Views“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Semantische Objekte mit den (maximal) verfügbaren Feldern und Beziehungen zu anderen Objekten</a:t>
            </a:r>
          </a:p>
          <a:p>
            <a:pPr lvl="1"/>
            <a:r>
              <a:rPr lang="de-DE" sz="1200" b="1" i="1" dirty="0" smtClean="0">
                <a:sym typeface="Wingdings" panose="05000000000000000000" pitchFamily="2" charset="2"/>
              </a:rPr>
              <a:t>„Basic Views“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Zwischenschicht, um die wesentlichen Felder, deren Namen und Eigenschaften festzulegen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Ggf. bereits komplexe JOIN-Verbindungen hinterlegt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„Private Views“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Optionale Zwischenschicht, die nicht offiziell zur Verfügung steht </a:t>
            </a:r>
          </a:p>
          <a:p>
            <a:endParaRPr lang="de-CH" sz="1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344FDF-8DC2-4072-9D59-D2973E50D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6" y="1506497"/>
            <a:ext cx="3367905" cy="49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7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CDS Wiederverwendbarkeit</a:t>
            </a:r>
            <a:endParaRPr lang="de-CH" sz="32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9E74155-7C34-4B11-88C3-7918C19B7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" y="2179364"/>
            <a:ext cx="2971287" cy="4323603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62F4D5D-0EAE-4AC1-A71E-EEF1498C7CAF}"/>
              </a:ext>
            </a:extLst>
          </p:cNvPr>
          <p:cNvCxnSpPr>
            <a:cxnSpLocks/>
          </p:cNvCxnSpPr>
          <p:nvPr/>
        </p:nvCxnSpPr>
        <p:spPr>
          <a:xfrm flipV="1">
            <a:off x="538288" y="2940424"/>
            <a:ext cx="10815512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3486D96-0C38-4794-807E-A6FDAA479BD6}"/>
              </a:ext>
            </a:extLst>
          </p:cNvPr>
          <p:cNvSpPr/>
          <p:nvPr/>
        </p:nvSpPr>
        <p:spPr>
          <a:xfrm>
            <a:off x="4148900" y="2269000"/>
            <a:ext cx="1814528" cy="53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Consumption</a:t>
            </a:r>
            <a:r>
              <a:rPr lang="de-DE" dirty="0"/>
              <a:t> View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F45E45C-C1AC-41A0-B229-AD909DDBF3FB}"/>
              </a:ext>
            </a:extLst>
          </p:cNvPr>
          <p:cNvCxnSpPr/>
          <p:nvPr/>
        </p:nvCxnSpPr>
        <p:spPr>
          <a:xfrm>
            <a:off x="2343849" y="1978213"/>
            <a:ext cx="0" cy="290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E8C2793-25A1-45D5-9D65-ED9C55115BE0}"/>
              </a:ext>
            </a:extLst>
          </p:cNvPr>
          <p:cNvCxnSpPr>
            <a:cxnSpLocks/>
          </p:cNvCxnSpPr>
          <p:nvPr/>
        </p:nvCxnSpPr>
        <p:spPr>
          <a:xfrm>
            <a:off x="5457451" y="1699657"/>
            <a:ext cx="0" cy="290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458C29A-04CD-47F3-9244-6B6268B54B1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587706" y="2806963"/>
            <a:ext cx="1468458" cy="849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6E2103C-4798-4400-B40C-129D0A6B903C}"/>
              </a:ext>
            </a:extLst>
          </p:cNvPr>
          <p:cNvSpPr/>
          <p:nvPr/>
        </p:nvSpPr>
        <p:spPr>
          <a:xfrm>
            <a:off x="6700256" y="5895503"/>
            <a:ext cx="4144465" cy="368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VBAK, VBAP, VBPA, KNA1 …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E09EB37-6469-4169-881A-F56BE8CDD68B}"/>
              </a:ext>
            </a:extLst>
          </p:cNvPr>
          <p:cNvSpPr/>
          <p:nvPr/>
        </p:nvSpPr>
        <p:spPr>
          <a:xfrm>
            <a:off x="6700255" y="5252249"/>
            <a:ext cx="4144465" cy="248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ZI_*VBPA*, ZI_*KNA1*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4D34CD4-DA38-41E9-B61D-C57FE3A7DE4E}"/>
              </a:ext>
            </a:extLst>
          </p:cNvPr>
          <p:cNvSpPr/>
          <p:nvPr/>
        </p:nvSpPr>
        <p:spPr>
          <a:xfrm>
            <a:off x="6700254" y="4576094"/>
            <a:ext cx="4144465" cy="248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ZI_*</a:t>
            </a:r>
            <a:r>
              <a:rPr lang="de-DE" dirty="0" err="1">
                <a:solidFill>
                  <a:schemeClr val="tx1"/>
                </a:solidFill>
              </a:rPr>
              <a:t>SalesPartner</a:t>
            </a:r>
            <a:r>
              <a:rPr lang="de-DE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8EDA71A-3727-4FEF-8829-78E3C5113649}"/>
              </a:ext>
            </a:extLst>
          </p:cNvPr>
          <p:cNvSpPr/>
          <p:nvPr/>
        </p:nvSpPr>
        <p:spPr>
          <a:xfrm>
            <a:off x="6700253" y="3417579"/>
            <a:ext cx="4144465" cy="248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ZI_*</a:t>
            </a:r>
            <a:r>
              <a:rPr lang="de-DE" dirty="0" err="1">
                <a:solidFill>
                  <a:schemeClr val="tx1"/>
                </a:solidFill>
              </a:rPr>
              <a:t>SalesOrderItemReporting</a:t>
            </a:r>
            <a:r>
              <a:rPr lang="de-DE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1FFB8B-6042-4FDC-ACC9-8A1758BEF5D0}"/>
              </a:ext>
            </a:extLst>
          </p:cNvPr>
          <p:cNvSpPr/>
          <p:nvPr/>
        </p:nvSpPr>
        <p:spPr>
          <a:xfrm>
            <a:off x="6766002" y="2364527"/>
            <a:ext cx="4144465" cy="248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ZC_SD_OrderReportingGermany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68EF832-7A07-4A1A-A9A5-A0CEEFA6481A}"/>
              </a:ext>
            </a:extLst>
          </p:cNvPr>
          <p:cNvSpPr/>
          <p:nvPr/>
        </p:nvSpPr>
        <p:spPr>
          <a:xfrm>
            <a:off x="6766003" y="1720771"/>
            <a:ext cx="4144465" cy="248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Report ZSD_RP_OIR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BDA429E-DAE1-42C3-9E52-0CBAD20E2CFC}"/>
              </a:ext>
            </a:extLst>
          </p:cNvPr>
          <p:cNvSpPr/>
          <p:nvPr/>
        </p:nvSpPr>
        <p:spPr>
          <a:xfrm>
            <a:off x="4148900" y="1717842"/>
            <a:ext cx="1814525" cy="24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859111A-D875-4B7D-A03F-836BF6A859FA}"/>
              </a:ext>
            </a:extLst>
          </p:cNvPr>
          <p:cNvSpPr/>
          <p:nvPr/>
        </p:nvSpPr>
        <p:spPr>
          <a:xfrm>
            <a:off x="1572573" y="1711194"/>
            <a:ext cx="1688013" cy="23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F45E45C-C1AC-41A0-B229-AD909DDBF3FB}"/>
              </a:ext>
            </a:extLst>
          </p:cNvPr>
          <p:cNvCxnSpPr/>
          <p:nvPr/>
        </p:nvCxnSpPr>
        <p:spPr>
          <a:xfrm>
            <a:off x="5056162" y="1990445"/>
            <a:ext cx="0" cy="290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5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/>
            </a:r>
            <a:br>
              <a:rPr lang="de-DE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CDS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for </a:t>
            </a:r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6654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B2FAF12F-1097-4E6A-8AE3-50371DD7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C71AEA0-BA11-4BBC-A419-CC82B45A422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Bisherige SAP Vorgehensweise vs. CDS als Ausgangsbasis</a:t>
            </a:r>
            <a:endParaRPr lang="de-CH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1F11361-E704-463D-B881-EBEE4BA3BA85}"/>
              </a:ext>
            </a:extLst>
          </p:cNvPr>
          <p:cNvSpPr/>
          <p:nvPr/>
        </p:nvSpPr>
        <p:spPr bwMode="auto">
          <a:xfrm>
            <a:off x="858315" y="5877855"/>
            <a:ext cx="10495485" cy="59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Physisches Datenmodell</a:t>
            </a:r>
            <a:b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</a:b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und Funktionen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1A2665-9A5A-4F0A-9A6A-21C7657DD3B6}"/>
              </a:ext>
            </a:extLst>
          </p:cNvPr>
          <p:cNvSpPr/>
          <p:nvPr/>
        </p:nvSpPr>
        <p:spPr bwMode="auto">
          <a:xfrm>
            <a:off x="858315" y="1825625"/>
            <a:ext cx="2688943" cy="3813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Typischer SAP Report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de-DE" sz="1600" dirty="0"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Präsentation</a:t>
            </a:r>
            <a:b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</a:b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(z.B. Darstellung als Liste/ALV)</a:t>
            </a: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Ablauflogik</a:t>
            </a:r>
            <a:b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</a:b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(z.B. Parameter auswerten)</a:t>
            </a: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Daten transformieren </a:t>
            </a:r>
            <a:b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</a:b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(z.B. Loop at) </a:t>
            </a: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Daten selektieren </a:t>
            </a:r>
            <a:b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</a:b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(ggf. JOIN und Aggregate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charset="-122"/>
              </a:rPr>
              <a:t>)</a:t>
            </a:r>
            <a:endParaRPr kumimoji="0" lang="de-DE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de-DE" sz="1600" i="1" dirty="0">
                <a:solidFill>
                  <a:srgbClr val="FF0000"/>
                </a:solidFill>
                <a:latin typeface="Arial" charset="0"/>
                <a:ea typeface="SimSun" charset="-122"/>
              </a:rPr>
              <a:t>… n-Mal kopiert, nachgefragt, nachgebaut</a:t>
            </a:r>
            <a:endParaRPr kumimoji="0" lang="de-DE" sz="160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3625FF6-9B9C-49BF-B2A9-807FB7FB4DF2}"/>
              </a:ext>
            </a:extLst>
          </p:cNvPr>
          <p:cNvSpPr/>
          <p:nvPr/>
        </p:nvSpPr>
        <p:spPr bwMode="auto">
          <a:xfrm>
            <a:off x="4009536" y="1850236"/>
            <a:ext cx="1675535" cy="1175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Report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de-DE" sz="1600" dirty="0"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Präsentation</a:t>
            </a: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charset="-122"/>
              </a:rPr>
              <a:t>Ablauflogik</a:t>
            </a:r>
            <a:endParaRPr kumimoji="0" lang="de-DE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0DD274D-3193-4F2F-95FF-7508239C211A}"/>
              </a:ext>
            </a:extLst>
          </p:cNvPr>
          <p:cNvSpPr/>
          <p:nvPr/>
        </p:nvSpPr>
        <p:spPr bwMode="auto">
          <a:xfrm>
            <a:off x="4009536" y="3679591"/>
            <a:ext cx="7344264" cy="195920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1600" dirty="0">
                <a:latin typeface="Arial" charset="0"/>
                <a:ea typeface="SimSun" charset="-122"/>
              </a:rPr>
              <a:t>Virtuelles Datenmodell aus Sicht des Kunden</a:t>
            </a:r>
            <a:endParaRPr kumimoji="0" lang="de-DE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de-DE" sz="1600" dirty="0"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de-DE" sz="1600" b="1" dirty="0" err="1">
                <a:latin typeface="Arial" charset="0"/>
                <a:ea typeface="SimSun" charset="-122"/>
              </a:rPr>
              <a:t>C</a:t>
            </a:r>
            <a:r>
              <a:rPr lang="de-DE" sz="1600" dirty="0" err="1">
                <a:latin typeface="Arial" charset="0"/>
                <a:ea typeface="SimSun" charset="-122"/>
              </a:rPr>
              <a:t>onsumption</a:t>
            </a:r>
            <a:r>
              <a:rPr lang="de-DE" sz="1600" dirty="0">
                <a:latin typeface="Arial" charset="0"/>
                <a:ea typeface="SimSun" charset="-122"/>
              </a:rPr>
              <a:t> Views (konkrete Anforderung</a:t>
            </a:r>
            <a:r>
              <a:rPr lang="de-DE" sz="1600" dirty="0" smtClean="0">
                <a:latin typeface="Arial" charset="0"/>
                <a:ea typeface="SimSun" charset="-122"/>
              </a:rPr>
              <a:t>)</a:t>
            </a:r>
            <a:endParaRPr lang="de-DE" sz="1600" dirty="0"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I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nterface Views (wiederverwendbar)</a:t>
            </a:r>
          </a:p>
          <a:p>
            <a:pPr marL="1028469" lvl="1" indent="-285750" defTabSz="449263">
              <a:buFont typeface="Arial" panose="020B0604020202020204" pitchFamily="34" charset="0"/>
              <a:buChar char="•"/>
            </a:pPr>
            <a:r>
              <a:rPr lang="de-DE" sz="1600" dirty="0">
                <a:latin typeface="Arial" charset="0"/>
                <a:ea typeface="SimSun" charset="-122"/>
              </a:rPr>
              <a:t>Composite Views</a:t>
            </a:r>
          </a:p>
          <a:p>
            <a:pPr marL="1028469" lvl="1" indent="-285750" defTabSz="449263">
              <a:buFont typeface="Arial" panose="020B0604020202020204" pitchFamily="34" charset="0"/>
              <a:buChar char="•"/>
            </a:pPr>
            <a:r>
              <a:rPr lang="de-DE" sz="1600" dirty="0">
                <a:latin typeface="Arial" charset="0"/>
                <a:ea typeface="SimSun" charset="-122"/>
              </a:rPr>
              <a:t>Basic View</a:t>
            </a:r>
          </a:p>
          <a:p>
            <a:pPr marL="1028469" lvl="1" indent="-285750" defTabSz="449263">
              <a:buFont typeface="Arial" panose="020B0604020202020204" pitchFamily="34" charset="0"/>
              <a:buChar char="•"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Private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charset="-122"/>
              </a:rPr>
              <a:t>Views</a:t>
            </a:r>
            <a:endParaRPr kumimoji="0" lang="de-DE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5F27A97-8861-4EBD-B07D-38D7896D010F}"/>
              </a:ext>
            </a:extLst>
          </p:cNvPr>
          <p:cNvSpPr/>
          <p:nvPr/>
        </p:nvSpPr>
        <p:spPr bwMode="auto">
          <a:xfrm>
            <a:off x="7894320" y="1825625"/>
            <a:ext cx="1675535" cy="12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FIORI App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de-DE" sz="1600" dirty="0"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Präsentation</a:t>
            </a: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Ablauflogik</a:t>
            </a:r>
            <a:b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</a:br>
            <a:endParaRPr kumimoji="0" lang="de-DE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F12AAA-FF46-440C-B246-914375FB0A29}"/>
              </a:ext>
            </a:extLst>
          </p:cNvPr>
          <p:cNvSpPr/>
          <p:nvPr/>
        </p:nvSpPr>
        <p:spPr bwMode="auto">
          <a:xfrm>
            <a:off x="9764879" y="1838044"/>
            <a:ext cx="1588921" cy="12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1600" dirty="0">
                <a:latin typeface="Arial" charset="0"/>
                <a:ea typeface="SimSun" charset="-122"/>
              </a:rPr>
              <a:t>Externe API</a:t>
            </a:r>
            <a:endParaRPr kumimoji="0" lang="de-DE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de-DE" sz="1600" dirty="0"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SimSun" charset="-122"/>
              </a:rPr>
              <a:t>OData</a:t>
            </a:r>
            <a:endParaRPr kumimoji="0" lang="de-DE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de-DE" sz="1600" dirty="0">
                <a:latin typeface="Arial" charset="0"/>
                <a:ea typeface="SimSun" charset="-122"/>
              </a:rPr>
              <a:t>JSON/Rest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/>
            </a:r>
            <a:b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</a:b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9176F2-7D22-4469-BA60-F1BFC1B31E79}"/>
              </a:ext>
            </a:extLst>
          </p:cNvPr>
          <p:cNvSpPr/>
          <p:nvPr/>
        </p:nvSpPr>
        <p:spPr bwMode="auto">
          <a:xfrm>
            <a:off x="5995235" y="1838044"/>
            <a:ext cx="1588921" cy="12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1600" dirty="0" smtClean="0">
                <a:latin typeface="Arial" charset="0"/>
                <a:ea typeface="SimSun" charset="-122"/>
              </a:rPr>
              <a:t>Formular</a:t>
            </a:r>
            <a:endParaRPr kumimoji="0" lang="de-DE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de-DE" sz="1600" dirty="0" smtClean="0"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charset="-122"/>
              </a:rPr>
              <a:t>Daten-beschaffung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charset="-122"/>
              </a:rPr>
              <a:t/>
            </a:r>
            <a:br>
              <a:rPr kumimoji="0" lang="de-DE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charset="-122"/>
              </a:rPr>
            </a:b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SimSun" charset="-122"/>
            </a:endParaRPr>
          </a:p>
          <a:p>
            <a:pPr marL="285750" marR="0" indent="-28575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0D1AD4C-8554-4B92-ACD2-637E0B3DD7CA}"/>
              </a:ext>
            </a:extLst>
          </p:cNvPr>
          <p:cNvCxnSpPr/>
          <p:nvPr/>
        </p:nvCxnSpPr>
        <p:spPr bwMode="auto">
          <a:xfrm>
            <a:off x="4009536" y="4084245"/>
            <a:ext cx="6772586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02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4925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CDS </a:t>
            </a:r>
            <a:r>
              <a:rPr lang="de-DE" sz="3200" dirty="0" err="1" smtClean="0"/>
              <a:t>as</a:t>
            </a:r>
            <a:r>
              <a:rPr lang="de-DE" sz="3200" dirty="0" smtClean="0"/>
              <a:t> </a:t>
            </a:r>
            <a:r>
              <a:rPr lang="de-DE" sz="3200" dirty="0" err="1" smtClean="0"/>
              <a:t>basis</a:t>
            </a:r>
            <a:r>
              <a:rPr lang="de-DE" sz="3200" dirty="0" smtClean="0"/>
              <a:t> for different </a:t>
            </a:r>
            <a:r>
              <a:rPr lang="de-DE" sz="3200" dirty="0" err="1" smtClean="0"/>
              <a:t>scenarios</a:t>
            </a:r>
            <a:endParaRPr lang="de-CH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A545631-0ABC-454A-94C7-B4928B947F68}"/>
              </a:ext>
            </a:extLst>
          </p:cNvPr>
          <p:cNvSpPr/>
          <p:nvPr/>
        </p:nvSpPr>
        <p:spPr>
          <a:xfrm>
            <a:off x="4179756" y="5722927"/>
            <a:ext cx="3039998" cy="45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CDS </a:t>
            </a:r>
            <a:r>
              <a:rPr lang="de-DE" dirty="0" err="1"/>
              <a:t>Consumption</a:t>
            </a:r>
            <a:r>
              <a:rPr lang="de-DE" dirty="0"/>
              <a:t> View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6FC167-7470-4C67-86F2-ABFA884D7E61}"/>
              </a:ext>
            </a:extLst>
          </p:cNvPr>
          <p:cNvSpPr/>
          <p:nvPr/>
        </p:nvSpPr>
        <p:spPr>
          <a:xfrm>
            <a:off x="838200" y="1690687"/>
            <a:ext cx="2496733" cy="45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Cons1: SAP intern (ALV)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D1929C-C54E-4F66-9A8C-CF573CB538E9}"/>
              </a:ext>
            </a:extLst>
          </p:cNvPr>
          <p:cNvSpPr/>
          <p:nvPr/>
        </p:nvSpPr>
        <p:spPr>
          <a:xfrm>
            <a:off x="4518526" y="1745117"/>
            <a:ext cx="2496733" cy="45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Cons2: RFC API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FF1421-D863-465E-82CA-413B0C4CF579}"/>
              </a:ext>
            </a:extLst>
          </p:cNvPr>
          <p:cNvSpPr/>
          <p:nvPr/>
        </p:nvSpPr>
        <p:spPr>
          <a:xfrm>
            <a:off x="8198852" y="1733952"/>
            <a:ext cx="2496733" cy="45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Cons3: </a:t>
            </a:r>
            <a:r>
              <a:rPr lang="de-DE" dirty="0" err="1"/>
              <a:t>OData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D6D1266-2DFF-4229-BEBF-E4A6D0681EDA}"/>
              </a:ext>
            </a:extLst>
          </p:cNvPr>
          <p:cNvCxnSpPr>
            <a:cxnSpLocks/>
          </p:cNvCxnSpPr>
          <p:nvPr/>
        </p:nvCxnSpPr>
        <p:spPr>
          <a:xfrm flipH="1">
            <a:off x="5796384" y="2158877"/>
            <a:ext cx="8298" cy="3582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BB78FE6-FDE4-44B6-ACC0-FBA22B72FDF5}"/>
              </a:ext>
            </a:extLst>
          </p:cNvPr>
          <p:cNvCxnSpPr>
            <a:cxnSpLocks/>
          </p:cNvCxnSpPr>
          <p:nvPr/>
        </p:nvCxnSpPr>
        <p:spPr>
          <a:xfrm rot="5400000">
            <a:off x="5589249" y="2666678"/>
            <a:ext cx="3526321" cy="25989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0913A7D2-F3E7-489A-A67D-AB957B7A3266}"/>
              </a:ext>
            </a:extLst>
          </p:cNvPr>
          <p:cNvSpPr/>
          <p:nvPr/>
        </p:nvSpPr>
        <p:spPr>
          <a:xfrm>
            <a:off x="6403737" y="4015468"/>
            <a:ext cx="2230757" cy="9945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Backend CDS Feature: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@</a:t>
            </a:r>
            <a:r>
              <a:rPr lang="de-DE" dirty="0" err="1">
                <a:solidFill>
                  <a:schemeClr val="tx1"/>
                </a:solidFill>
              </a:rPr>
              <a:t>OData.publish</a:t>
            </a:r>
            <a:r>
              <a:rPr lang="de-DE" dirty="0">
                <a:solidFill>
                  <a:schemeClr val="tx1"/>
                </a:solidFill>
              </a:rPr>
              <a:t> : </a:t>
            </a:r>
            <a:r>
              <a:rPr lang="de-DE" dirty="0" err="1">
                <a:solidFill>
                  <a:schemeClr val="tx1"/>
                </a:solidFill>
              </a:rPr>
              <a:t>true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DB95C75-D64A-4702-8735-37726030F261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729603" y="2686760"/>
            <a:ext cx="3755250" cy="27749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3C29CE59-46AB-4F27-A857-B173E007E8FA}"/>
              </a:ext>
            </a:extLst>
          </p:cNvPr>
          <p:cNvSpPr/>
          <p:nvPr/>
        </p:nvSpPr>
        <p:spPr>
          <a:xfrm>
            <a:off x="8767482" y="4048292"/>
            <a:ext cx="2570804" cy="1157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Backend: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Service Modellierung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Mit SADL (</a:t>
            </a:r>
            <a:r>
              <a:rPr lang="de-DE" dirty="0" err="1">
                <a:solidFill>
                  <a:schemeClr val="tx1"/>
                </a:solidFill>
              </a:rPr>
              <a:t>CDStoOData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(SEGW)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2A99FA7-24DC-4695-87B2-652F0DE93B72}"/>
              </a:ext>
            </a:extLst>
          </p:cNvPr>
          <p:cNvSpPr/>
          <p:nvPr/>
        </p:nvSpPr>
        <p:spPr>
          <a:xfrm>
            <a:off x="6436659" y="2672016"/>
            <a:ext cx="4912181" cy="9680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Frontend: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Register Service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(/IWFND/MAINT_SERVICE)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98A1C19C-0D2C-4B75-A901-C68E953BC39E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1231509" y="3003611"/>
            <a:ext cx="3803304" cy="20931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31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 smtClean="0"/>
              <a:t>Example</a:t>
            </a:r>
            <a:r>
              <a:rPr lang="de-DE" sz="3200" dirty="0" smtClean="0"/>
              <a:t>: </a:t>
            </a:r>
            <a:r>
              <a:rPr lang="de-DE" sz="3200" dirty="0" err="1" smtClean="0"/>
              <a:t>smal</a:t>
            </a:r>
            <a:r>
              <a:rPr lang="de-DE" sz="3200" dirty="0" smtClean="0"/>
              <a:t> SAP </a:t>
            </a:r>
            <a:r>
              <a:rPr lang="de-DE" sz="3200" dirty="0"/>
              <a:t>ALV Report </a:t>
            </a:r>
            <a:r>
              <a:rPr lang="de-DE" sz="3200" dirty="0" err="1" smtClean="0"/>
              <a:t>as</a:t>
            </a:r>
            <a:r>
              <a:rPr lang="de-DE" sz="3200" dirty="0" smtClean="0"/>
              <a:t> </a:t>
            </a:r>
            <a:r>
              <a:rPr lang="de-DE" sz="3200" dirty="0"/>
              <a:t>CDS Consumer </a:t>
            </a:r>
            <a:endParaRPr lang="de-CH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REPORT </a:t>
            </a:r>
            <a:r>
              <a:rPr lang="de-DE" dirty="0" err="1"/>
              <a:t>zsd_rp_ssr_oir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TABLES: </a:t>
            </a:r>
            <a:r>
              <a:rPr lang="de-DE" b="1" dirty="0" err="1"/>
              <a:t>zc_sdrpssr_oir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SELECT-OPTIONS: </a:t>
            </a:r>
            <a:r>
              <a:rPr lang="de-DE" dirty="0" err="1"/>
              <a:t>so_vkorg</a:t>
            </a:r>
            <a:r>
              <a:rPr lang="de-DE" dirty="0"/>
              <a:t>  FOR </a:t>
            </a:r>
            <a:r>
              <a:rPr lang="de-DE" dirty="0" err="1"/>
              <a:t>zc_sdrpssr_oir-salesorganization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SELECT-OPTIONS: </a:t>
            </a:r>
            <a:r>
              <a:rPr lang="de-DE" dirty="0" err="1"/>
              <a:t>so_vtweg</a:t>
            </a:r>
            <a:r>
              <a:rPr lang="de-DE" dirty="0"/>
              <a:t>  FOR </a:t>
            </a:r>
            <a:r>
              <a:rPr lang="de-DE" dirty="0" err="1"/>
              <a:t>zc_sdrpssr_oir-distributionchannel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SELECTION-SCREEN: ULINE.</a:t>
            </a:r>
            <a:br>
              <a:rPr lang="de-DE" dirty="0"/>
            </a:br>
            <a:r>
              <a:rPr lang="de-DE" dirty="0"/>
              <a:t>SELECT-OPTIONS: </a:t>
            </a:r>
            <a:r>
              <a:rPr lang="de-DE" dirty="0" err="1"/>
              <a:t>so_odate</a:t>
            </a:r>
            <a:r>
              <a:rPr lang="de-DE" dirty="0"/>
              <a:t>  FOR </a:t>
            </a:r>
            <a:r>
              <a:rPr lang="de-DE" dirty="0" err="1"/>
              <a:t>zc_sdrpssr_oir-orderdate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SELECT-OPTIONS: </a:t>
            </a:r>
            <a:r>
              <a:rPr lang="de-DE" dirty="0" err="1"/>
              <a:t>so_vbeln</a:t>
            </a:r>
            <a:r>
              <a:rPr lang="de-DE" dirty="0"/>
              <a:t>  FOR </a:t>
            </a:r>
            <a:r>
              <a:rPr lang="de-DE" dirty="0" err="1"/>
              <a:t>zc_sdrpssr_oir-salesdocument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SELECT-OPTIONS: </a:t>
            </a:r>
            <a:r>
              <a:rPr lang="de-DE" dirty="0" err="1"/>
              <a:t>so_kunnr</a:t>
            </a:r>
            <a:r>
              <a:rPr lang="de-DE" dirty="0"/>
              <a:t>  FOR </a:t>
            </a:r>
            <a:r>
              <a:rPr lang="de-DE" dirty="0" err="1"/>
              <a:t>zc_sdrpssr_oir-customernumber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SELECT-OPTIONS: </a:t>
            </a:r>
            <a:r>
              <a:rPr lang="de-DE" dirty="0" err="1"/>
              <a:t>so_shipt</a:t>
            </a:r>
            <a:r>
              <a:rPr lang="de-DE" dirty="0"/>
              <a:t>  FOR </a:t>
            </a:r>
            <a:r>
              <a:rPr lang="de-DE" dirty="0" err="1"/>
              <a:t>zc_sdrpssr_oir-shiptonumber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INCLUDE /</a:t>
            </a:r>
            <a:r>
              <a:rPr lang="de-DE" dirty="0" err="1"/>
              <a:t>swt</a:t>
            </a:r>
            <a:r>
              <a:rPr lang="de-DE" dirty="0"/>
              <a:t>/</a:t>
            </a:r>
            <a:r>
              <a:rPr lang="de-DE" dirty="0" err="1"/>
              <a:t>cmu_sg_ralv_interface</a:t>
            </a:r>
            <a:r>
              <a:rPr lang="de-DE" dirty="0"/>
              <a:t>.</a:t>
            </a:r>
            <a:br>
              <a:rPr lang="de-DE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INITIALIZATION.</a:t>
            </a:r>
            <a:br>
              <a:rPr lang="en-US" dirty="0"/>
            </a:br>
            <a:r>
              <a:rPr lang="en-US" dirty="0"/>
              <a:t>  INCLUDE /</a:t>
            </a:r>
            <a:r>
              <a:rPr lang="en-US" dirty="0" err="1"/>
              <a:t>swt</a:t>
            </a:r>
            <a:r>
              <a:rPr lang="en-US" dirty="0"/>
              <a:t>/</a:t>
            </a:r>
            <a:r>
              <a:rPr lang="en-US" dirty="0" err="1"/>
              <a:t>cmu_sg_ralv_init</a:t>
            </a:r>
            <a:r>
              <a:rPr lang="en-US" dirty="0"/>
              <a:t>.</a:t>
            </a:r>
            <a:br>
              <a:rPr lang="en-US" dirty="0"/>
            </a:br>
            <a:r>
              <a:rPr lang="de-DE" dirty="0"/>
              <a:t/>
            </a:r>
            <a:br>
              <a:rPr lang="de-DE" dirty="0"/>
            </a:br>
            <a:r>
              <a:rPr lang="de-DE" i="1" dirty="0"/>
              <a:t>* --------- </a:t>
            </a:r>
            <a:r>
              <a:rPr lang="de-DE" i="1" dirty="0" err="1"/>
              <a:t>configure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  </a:t>
            </a:r>
            <a:r>
              <a:rPr lang="de-DE" dirty="0" err="1"/>
              <a:t>set_view</a:t>
            </a:r>
            <a:r>
              <a:rPr lang="de-DE" dirty="0"/>
              <a:t> </a:t>
            </a:r>
            <a:r>
              <a:rPr lang="de-DE" b="1" dirty="0"/>
              <a:t>'ZC_SDRPSSR_OIR'.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START-OF-SELECTION.</a:t>
            </a:r>
            <a:br>
              <a:rPr lang="de-DE" dirty="0"/>
            </a:br>
            <a:r>
              <a:rPr lang="de-DE" dirty="0"/>
              <a:t>  INCLUDE /</a:t>
            </a:r>
            <a:r>
              <a:rPr lang="de-DE" dirty="0" err="1"/>
              <a:t>swt</a:t>
            </a:r>
            <a:r>
              <a:rPr lang="de-DE" dirty="0"/>
              <a:t>/</a:t>
            </a:r>
            <a:r>
              <a:rPr lang="de-DE" dirty="0" err="1"/>
              <a:t>cmu_sg_ralv_exec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END-OF-SELECTION.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64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Beispiel: Minimale RFC API mit OLAP Features auf Basis CDS</a:t>
            </a:r>
            <a:endParaRPr lang="de-CH" sz="3200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53DEFB49-BC66-49A5-A5ED-6567F0323C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4194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dirty="0"/>
              <a:t>FUNCTION Z_SM_IMA_API_ADELE_EXP_IMC.</a:t>
            </a:r>
            <a:br>
              <a:rPr lang="de-DE" sz="1200" dirty="0"/>
            </a:br>
            <a:r>
              <a:rPr lang="de-DE" sz="1200" i="1" dirty="0"/>
              <a:t>*"----------------------------------------------------------------------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*"*"Lokale Schnittstelle: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IMPORTING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   VALUE(IV_MAX) TYPE  SYTABIX OPTIONAL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   VALUE(IS_SELOPT) TYPE  </a:t>
            </a:r>
            <a:r>
              <a:rPr lang="de-DE" sz="1200" b="1" i="1" dirty="0"/>
              <a:t>ZC_SMIMA_IMC</a:t>
            </a:r>
            <a:r>
              <a:rPr lang="de-DE" sz="1200" i="1" dirty="0"/>
              <a:t> OPTIONAL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   VALUE(IV_DIM) TYPE  STRING OPTIONAL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   VALUE(IV_FCT) TYPE  STRING OPTIONAL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TABLES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    ET_DATA STRUCTURE  </a:t>
            </a:r>
            <a:r>
              <a:rPr lang="de-DE" sz="1200" b="1" i="1" dirty="0"/>
              <a:t>ZC_SMIMA_IMC</a:t>
            </a:r>
            <a:r>
              <a:rPr lang="de-DE" sz="1200" i="1" dirty="0"/>
              <a:t> OPTIONAL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    IT_SELOPT STRUCTURE  AQDBOS OPTIONAL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EXCEPTIONS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    WRONG_INTERFACE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    WRONG_SQL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      ERRORS_OCCURED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i="1" dirty="0"/>
              <a:t>*"----------------------------------------------------------------------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/>
              <a:t>include</a:t>
            </a:r>
            <a:r>
              <a:rPr lang="de-DE" sz="1200" dirty="0"/>
              <a:t> ZSM_IMA_ADELE_EXPORT_API.</a:t>
            </a:r>
            <a:br>
              <a:rPr lang="de-DE" sz="1200" dirty="0"/>
            </a:br>
            <a:endParaRPr lang="de-DE" sz="1200" dirty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53DEFB49-BC66-49A5-A5ED-6567F0323C8C}"/>
              </a:ext>
            </a:extLst>
          </p:cNvPr>
          <p:cNvSpPr txBox="1">
            <a:spLocks/>
          </p:cNvSpPr>
          <p:nvPr/>
        </p:nvSpPr>
        <p:spPr>
          <a:xfrm>
            <a:off x="5795683" y="1825625"/>
            <a:ext cx="4193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dirty="0"/>
              <a:t>TRY.</a:t>
            </a:r>
            <a:br>
              <a:rPr lang="de-DE" sz="1200" dirty="0"/>
            </a:br>
            <a:r>
              <a:rPr lang="de-DE" sz="1200" i="1" dirty="0"/>
              <a:t>* ------------ check </a:t>
            </a:r>
            <a:r>
              <a:rPr lang="de-DE" sz="1200" i="1" dirty="0" err="1"/>
              <a:t>every</a:t>
            </a:r>
            <a:r>
              <a:rPr lang="de-DE" sz="1200" i="1" dirty="0"/>
              <a:t> </a:t>
            </a:r>
            <a:r>
              <a:rPr lang="de-DE" sz="1200" i="1" dirty="0" err="1"/>
              <a:t>field</a:t>
            </a:r>
            <a:r>
              <a:rPr lang="de-DE" sz="1200" i="1" dirty="0"/>
              <a:t> </a:t>
            </a:r>
            <a:r>
              <a:rPr lang="de-DE" sz="1200" i="1" dirty="0" err="1"/>
              <a:t>of</a:t>
            </a:r>
            <a:r>
              <a:rPr lang="de-DE" sz="1200" i="1" dirty="0"/>
              <a:t> </a:t>
            </a:r>
            <a:r>
              <a:rPr lang="de-DE" sz="1200" i="1" dirty="0" err="1"/>
              <a:t>structure</a:t>
            </a:r>
            <a:r>
              <a:rPr lang="de-DE" sz="1200" i="1" dirty="0"/>
              <a:t> </a:t>
            </a:r>
            <a:r>
              <a:rPr lang="de-DE" sz="1200" i="1" dirty="0" err="1"/>
              <a:t>is_selopt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       </a:t>
            </a:r>
            <a:r>
              <a:rPr lang="de-DE" sz="1200" dirty="0" err="1"/>
              <a:t>ade_prepare_where_selopt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i="1" dirty="0"/>
              <a:t>* -------------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       IF </a:t>
            </a:r>
            <a:r>
              <a:rPr lang="de-DE" sz="1200" dirty="0" err="1"/>
              <a:t>lv_ade_lin</a:t>
            </a:r>
            <a:r>
              <a:rPr lang="de-DE" sz="1200" dirty="0"/>
              <a:t> GT 0.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dirty="0" err="1"/>
              <a:t>ade_check_selopt</a:t>
            </a:r>
            <a:r>
              <a:rPr lang="de-DE" sz="1200" dirty="0"/>
              <a:t> GUID.</a:t>
            </a:r>
            <a:br>
              <a:rPr lang="de-DE" sz="1200" dirty="0"/>
            </a:br>
            <a:r>
              <a:rPr lang="de-DE" sz="1200" dirty="0"/>
              <a:t>…</a:t>
            </a:r>
          </a:p>
          <a:p>
            <a:pPr marL="0" indent="0">
              <a:buNone/>
            </a:pPr>
            <a:r>
              <a:rPr lang="de-DE" sz="1200" dirty="0"/>
              <a:t>         </a:t>
            </a:r>
            <a:r>
              <a:rPr lang="de-DE" sz="1200" dirty="0" err="1"/>
              <a:t>ade_check_selopt</a:t>
            </a:r>
            <a:r>
              <a:rPr lang="de-DE" sz="1200" dirty="0"/>
              <a:t> CREATED_AT.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dirty="0" err="1"/>
              <a:t>ade_check_selopt</a:t>
            </a:r>
            <a:r>
              <a:rPr lang="de-DE" sz="1200" dirty="0"/>
              <a:t> CREATED_BY.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dirty="0" err="1"/>
              <a:t>ade_check_selopt</a:t>
            </a:r>
            <a:r>
              <a:rPr lang="de-DE" sz="1200" dirty="0"/>
              <a:t> CHANGED_AT.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dirty="0" err="1"/>
              <a:t>ade_check_selopt</a:t>
            </a:r>
            <a:r>
              <a:rPr lang="de-DE" sz="1200" dirty="0"/>
              <a:t> CHANGED_BY.</a:t>
            </a:r>
            <a:br>
              <a:rPr lang="de-DE" sz="1200" dirty="0"/>
            </a:br>
            <a:r>
              <a:rPr lang="de-DE" sz="1200" dirty="0"/>
              <a:t>       ENDIF.</a:t>
            </a:r>
            <a:br>
              <a:rPr lang="de-DE" sz="1200" dirty="0"/>
            </a:br>
            <a:r>
              <a:rPr lang="de-DE" sz="1200" i="1" dirty="0"/>
              <a:t>* ------------ </a:t>
            </a:r>
            <a:r>
              <a:rPr lang="de-DE" sz="1200" i="1" dirty="0" err="1"/>
              <a:t>process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       </a:t>
            </a:r>
            <a:r>
              <a:rPr lang="de-DE" sz="1200" dirty="0" err="1"/>
              <a:t>ade_process</a:t>
            </a:r>
            <a:r>
              <a:rPr lang="de-DE" sz="1200" dirty="0"/>
              <a:t> </a:t>
            </a:r>
            <a:r>
              <a:rPr lang="de-DE" sz="1200" b="1" dirty="0"/>
              <a:t>ZC_SMIMA_IMC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i="1" dirty="0"/>
              <a:t>* ------------ </a:t>
            </a:r>
            <a:r>
              <a:rPr lang="de-DE" sz="1200" i="1" dirty="0" err="1"/>
              <a:t>process</a:t>
            </a:r>
            <a:r>
              <a:rPr lang="de-DE" sz="1200" i="1" dirty="0"/>
              <a:t> </a:t>
            </a:r>
            <a:r>
              <a:rPr lang="de-DE" sz="1200" i="1" dirty="0" err="1"/>
              <a:t>errors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     CATCH </a:t>
            </a:r>
            <a:r>
              <a:rPr lang="de-DE" sz="1200" dirty="0" err="1"/>
              <a:t>cx_sy_dynamic_osql_semantics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/>
              <a:t>       RAISE </a:t>
            </a:r>
            <a:r>
              <a:rPr lang="de-DE" sz="1200" dirty="0" err="1"/>
              <a:t>wrong_sql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/>
              <a:t>   ENDTRY.</a:t>
            </a:r>
            <a:br>
              <a:rPr lang="de-DE" sz="1200" dirty="0"/>
            </a:b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ENDFUNCTION.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78775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Externe Non-SAP-Tools via </a:t>
            </a:r>
            <a:r>
              <a:rPr lang="de-DE" sz="3200" dirty="0" err="1"/>
              <a:t>OData</a:t>
            </a:r>
            <a:r>
              <a:rPr lang="de-DE" sz="3200" dirty="0"/>
              <a:t> anbinden (Tableau Public)</a:t>
            </a:r>
            <a:endParaRPr lang="de-CH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2ABCFF-5B2E-4A3D-8507-8C87537A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645013"/>
            <a:ext cx="4725296" cy="409037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A090235-3058-4B6D-BD37-DC6364F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423" y="4366316"/>
            <a:ext cx="2993056" cy="23651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88F516-DDEE-4CC9-B10E-557D2EB5D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15" y="1601437"/>
            <a:ext cx="4617686" cy="226082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51E6680-AF4D-4BC1-A02F-F1A79FEB6A63}"/>
              </a:ext>
            </a:extLst>
          </p:cNvPr>
          <p:cNvCxnSpPr/>
          <p:nvPr/>
        </p:nvCxnSpPr>
        <p:spPr bwMode="auto">
          <a:xfrm flipV="1">
            <a:off x="5207719" y="1907629"/>
            <a:ext cx="1248995" cy="446449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532E1B5-5F9B-428D-BE06-ECB1F978F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15" y="4383391"/>
            <a:ext cx="4617686" cy="23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7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de-DE" dirty="0" err="1"/>
              <a:t>HowTo</a:t>
            </a:r>
            <a:r>
              <a:rPr lang="de-DE" dirty="0"/>
              <a:t/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«Old World»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«</a:t>
            </a:r>
            <a:r>
              <a:rPr lang="de-CH" dirty="0" err="1" smtClean="0"/>
              <a:t>new</a:t>
            </a:r>
            <a:r>
              <a:rPr lang="de-CH" dirty="0" smtClean="0"/>
              <a:t> brave World»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5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/>
              <a:t>HowTo</a:t>
            </a:r>
            <a:r>
              <a:rPr lang="de-DE" sz="3200" dirty="0"/>
              <a:t>: </a:t>
            </a:r>
            <a:r>
              <a:rPr lang="de-DE" sz="3200" dirty="0" err="1" smtClean="0"/>
              <a:t>from</a:t>
            </a:r>
            <a:r>
              <a:rPr lang="de-DE" sz="3200" dirty="0" smtClean="0"/>
              <a:t> </a:t>
            </a:r>
            <a:r>
              <a:rPr lang="de-DE" sz="3200" dirty="0" err="1" smtClean="0"/>
              <a:t>Dbtable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CDS </a:t>
            </a:r>
            <a:r>
              <a:rPr lang="de-DE" sz="3200" dirty="0"/>
              <a:t>View</a:t>
            </a:r>
            <a:endParaRPr lang="de-CH" sz="3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ADB72F5-9AFB-4B18-9849-7290259776B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789113"/>
            <a:ext cx="6189663" cy="435133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424211" y="1690688"/>
            <a:ext cx="3377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SE11 mit SAP 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Verwendungsnachweis über Tabelle oder Tabellenfeld</a:t>
            </a:r>
          </a:p>
          <a:p>
            <a:r>
              <a:rPr lang="de-DE" dirty="0"/>
              <a:t>Auswahl „Datendefinitionen“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065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Core Data Services (CDS) </a:t>
            </a:r>
            <a:r>
              <a:rPr lang="de-DE" sz="3200" dirty="0" err="1" smtClean="0"/>
              <a:t>as</a:t>
            </a:r>
            <a:r>
              <a:rPr lang="de-DE" sz="3200" dirty="0" smtClean="0"/>
              <a:t> </a:t>
            </a:r>
            <a:r>
              <a:rPr lang="de-DE" sz="3200" dirty="0" err="1" smtClean="0"/>
              <a:t>base</a:t>
            </a:r>
            <a:r>
              <a:rPr lang="de-DE" sz="3200" dirty="0" smtClean="0"/>
              <a:t> for modern </a:t>
            </a:r>
            <a:r>
              <a:rPr lang="de-DE" sz="3200" dirty="0" err="1" smtClean="0"/>
              <a:t>systemarchitectures</a:t>
            </a:r>
            <a:endParaRPr lang="de-CH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1600" dirty="0" smtClean="0"/>
              <a:t>Konkretes Anwendungsszenario aus einem S/4 Einführungsprojekt „SAP Solution Manager Datenanalyse“</a:t>
            </a:r>
          </a:p>
          <a:p>
            <a:pPr lvl="1"/>
            <a:r>
              <a:rPr lang="de-DE" sz="1600" dirty="0" smtClean="0"/>
              <a:t>CDS basierendes Datenmodell für „Incidents“, „Änderungen“, „Wissensartikel“</a:t>
            </a:r>
          </a:p>
          <a:p>
            <a:pPr lvl="1"/>
            <a:r>
              <a:rPr lang="de-DE" sz="1600" dirty="0" smtClean="0"/>
              <a:t>Export über </a:t>
            </a:r>
            <a:r>
              <a:rPr lang="de-DE" sz="1600" dirty="0" err="1" smtClean="0"/>
              <a:t>OData</a:t>
            </a:r>
            <a:r>
              <a:rPr lang="de-DE" sz="1600" dirty="0" smtClean="0"/>
              <a:t> und Auswertung mit Tableau Public</a:t>
            </a:r>
          </a:p>
          <a:p>
            <a:pPr lvl="1"/>
            <a:r>
              <a:rPr lang="de-DE" sz="1600" dirty="0" smtClean="0"/>
              <a:t>Export über RFC API und </a:t>
            </a:r>
            <a:r>
              <a:rPr lang="de-DE" sz="1600" dirty="0" err="1" smtClean="0"/>
              <a:t>Echtzeitmonitoring</a:t>
            </a:r>
            <a:endParaRPr lang="de-DE" sz="1600" dirty="0" smtClean="0"/>
          </a:p>
          <a:p>
            <a:pPr lvl="1"/>
            <a:r>
              <a:rPr lang="de-DE" sz="1600" dirty="0" smtClean="0"/>
              <a:t>(ALV basiertes Reporting)</a:t>
            </a:r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F3B825-0B51-4DB8-9FDC-33816CA6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43" y="3559123"/>
            <a:ext cx="5171483" cy="2824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FF21B8-1C36-434D-A459-142903E3A9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" t="9129" r="7756" b="11245"/>
          <a:stretch/>
        </p:blipFill>
        <p:spPr>
          <a:xfrm>
            <a:off x="6783468" y="2933466"/>
            <a:ext cx="5171484" cy="350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870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454025"/>
            <a:ext cx="10515600" cy="1325563"/>
          </a:xfrm>
        </p:spPr>
        <p:txBody>
          <a:bodyPr/>
          <a:lstStyle/>
          <a:p>
            <a:r>
              <a:rPr lang="de-DE" dirty="0" err="1"/>
              <a:t>HowTo</a:t>
            </a:r>
            <a:r>
              <a:rPr lang="de-DE" dirty="0"/>
              <a:t>: vorhandene CDS Views „lesen“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157A55-AB48-4BC4-A112-E7CFAE6C981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4240213" cy="43513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B22550-54C8-4DAB-B6F6-B76342A5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428565" cy="4237971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799423C-D631-44CE-9C57-6B35E6B844DC}"/>
              </a:ext>
            </a:extLst>
          </p:cNvPr>
          <p:cNvCxnSpPr/>
          <p:nvPr/>
        </p:nvCxnSpPr>
        <p:spPr bwMode="auto">
          <a:xfrm flipV="1">
            <a:off x="1942228" y="2432424"/>
            <a:ext cx="5008407" cy="173965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372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/>
              <a:t>HowTo</a:t>
            </a:r>
            <a:r>
              <a:rPr lang="de-DE" sz="3200" dirty="0"/>
              <a:t>: verfügbares Beziehungswissen im CDS </a:t>
            </a:r>
            <a:endParaRPr lang="de-CH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45F10C-0F1C-48DB-9DE0-8A5253BB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16" y="1825624"/>
            <a:ext cx="5567507" cy="479759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960973" y="1825624"/>
            <a:ext cx="3076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  <a:r>
              <a:rPr lang="de-DE" dirty="0" err="1"/>
              <a:t>I_SalesDocumentBasic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vorhandenen CDS Views bieten bereits den Zugriff auf verschiedene abhängige Sichten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Diese können aus Sicht der Komponenten wahlweise verwendet, erweitert oder versteckt werden </a:t>
            </a:r>
          </a:p>
        </p:txBody>
      </p:sp>
    </p:spTree>
    <p:extLst>
      <p:ext uri="{BB962C8B-B14F-4D97-AF65-F5344CB8AC3E}">
        <p14:creationId xmlns:p14="http://schemas.microsoft.com/office/powerpoint/2010/main" val="398180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3BD6EFA3-217F-4B9D-886C-F645DC7A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C71AEA0-BA11-4BBC-A419-CC82B45A422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/>
              <a:t>HowTo</a:t>
            </a:r>
            <a:r>
              <a:rPr lang="de-DE" sz="3200" dirty="0"/>
              <a:t>: Bekannte Feldnamen „übersetzen“</a:t>
            </a:r>
            <a:endParaRPr lang="de-CH" sz="3200" dirty="0"/>
          </a:p>
        </p:txBody>
      </p:sp>
      <p:sp>
        <p:nvSpPr>
          <p:cNvPr id="8" name="Inhaltsplatzhalter 7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de-DE" dirty="0"/>
              <a:t>Über das Datenelement werden bereits</a:t>
            </a:r>
            <a:br>
              <a:rPr lang="de-DE" dirty="0"/>
            </a:br>
            <a:r>
              <a:rPr lang="de-DE" dirty="0"/>
              <a:t>„Standardübersetzungen“ (für BAPI) hinterlegt</a:t>
            </a:r>
          </a:p>
          <a:p>
            <a:r>
              <a:rPr lang="de-DE" dirty="0"/>
              <a:t>Oft auch Namen für CDS Feldnamen </a:t>
            </a:r>
          </a:p>
          <a:p>
            <a:r>
              <a:rPr lang="de-DE" dirty="0"/>
              <a:t>Alternativ: Verwendungsnachweis auf Feldnamen (SE11) oder Navigation in </a:t>
            </a:r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19" name="Foliennummernplatzhalter 2">
            <a:extLst>
              <a:ext uri="{FF2B5EF4-FFF2-40B4-BE49-F238E27FC236}">
                <a16:creationId xmlns:a16="http://schemas.microsoft.com/office/drawing/2014/main" id="{3BD6EFA3-217F-4B9D-886C-F645DC7A4B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8913" y="6938963"/>
            <a:ext cx="573087" cy="144462"/>
          </a:xfrm>
          <a:prstGeom prst="rect">
            <a:avLst/>
          </a:prstGeom>
        </p:spPr>
        <p:txBody>
          <a:bodyPr/>
          <a:lstStyle/>
          <a:p>
            <a:fld id="{7C71AEA0-BA11-4BBC-A419-CC82B45A422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EBF6C1B8-41E7-494C-A25C-04DA10839D09}"/>
              </a:ext>
            </a:extLst>
          </p:cNvPr>
          <p:cNvSpPr txBox="1">
            <a:spLocks/>
          </p:cNvSpPr>
          <p:nvPr/>
        </p:nvSpPr>
        <p:spPr>
          <a:xfrm>
            <a:off x="900114" y="4788830"/>
            <a:ext cx="2474314" cy="486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294EB38-E024-4351-A0F0-616991D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8399"/>
            <a:ext cx="4847311" cy="2712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2D91419-3EA5-4566-8252-59799CB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16" y="3726750"/>
            <a:ext cx="2108609" cy="2610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290B0A0-6310-4CFE-B1F6-76BB9C8388B2}"/>
              </a:ext>
            </a:extLst>
          </p:cNvPr>
          <p:cNvCxnSpPr/>
          <p:nvPr/>
        </p:nvCxnSpPr>
        <p:spPr bwMode="auto">
          <a:xfrm flipV="1">
            <a:off x="2399407" y="4201881"/>
            <a:ext cx="1611700" cy="8201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C3909C2C-263D-4677-9C8D-2499CCB8C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89" y="1849695"/>
            <a:ext cx="4835611" cy="3507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084699D-40FC-40FA-818B-C6226837D536}"/>
              </a:ext>
            </a:extLst>
          </p:cNvPr>
          <p:cNvCxnSpPr/>
          <p:nvPr/>
        </p:nvCxnSpPr>
        <p:spPr bwMode="auto">
          <a:xfrm flipV="1">
            <a:off x="6575871" y="5152878"/>
            <a:ext cx="1389189" cy="42399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platzhalter 1">
            <a:extLst>
              <a:ext uri="{FF2B5EF4-FFF2-40B4-BE49-F238E27FC236}">
                <a16:creationId xmlns:a16="http://schemas.microsoft.com/office/drawing/2014/main" id="{EBF6C1B8-41E7-494C-A25C-04DA10839D09}"/>
              </a:ext>
            </a:extLst>
          </p:cNvPr>
          <p:cNvSpPr txBox="1">
            <a:spLocks/>
          </p:cNvSpPr>
          <p:nvPr/>
        </p:nvSpPr>
        <p:spPr>
          <a:xfrm>
            <a:off x="771722" y="5753349"/>
            <a:ext cx="4104158" cy="69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Über das Datenelement werden bereits</a:t>
            </a:r>
            <a:br>
              <a:rPr lang="de-DE" dirty="0" smtClean="0"/>
            </a:br>
            <a:r>
              <a:rPr lang="de-DE" dirty="0" smtClean="0"/>
              <a:t>„Standardübersetzungen“ (für BAPI) hinterlegt</a:t>
            </a:r>
          </a:p>
          <a:p>
            <a:r>
              <a:rPr lang="de-DE" dirty="0" smtClean="0"/>
              <a:t>Oft auch Namen für CDS Feldnamen </a:t>
            </a:r>
          </a:p>
          <a:p>
            <a:r>
              <a:rPr lang="de-DE" dirty="0" smtClean="0"/>
              <a:t>Alternativ: Verwendungsnachweis auf Feldnamen (SE11) oder Navigation in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294EB38-E024-4351-A0F0-616991D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4" y="1524317"/>
            <a:ext cx="6876190" cy="38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2D91419-3EA5-4566-8252-59799CB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11" y="3235445"/>
            <a:ext cx="2991183" cy="3703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290B0A0-6310-4CFE-B1F6-76BB9C8388B2}"/>
              </a:ext>
            </a:extLst>
          </p:cNvPr>
          <p:cNvCxnSpPr/>
          <p:nvPr/>
        </p:nvCxnSpPr>
        <p:spPr bwMode="auto">
          <a:xfrm flipV="1">
            <a:off x="2499615" y="3963231"/>
            <a:ext cx="2673336" cy="27795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C3909C2C-263D-4677-9C8D-2499CCB8C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248" y="1599155"/>
            <a:ext cx="5045130" cy="3659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084699D-40FC-40FA-818B-C6226837D536}"/>
              </a:ext>
            </a:extLst>
          </p:cNvPr>
          <p:cNvCxnSpPr/>
          <p:nvPr/>
        </p:nvCxnSpPr>
        <p:spPr bwMode="auto">
          <a:xfrm flipV="1">
            <a:off x="6676079" y="4097165"/>
            <a:ext cx="2304256" cy="1437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225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de-DE" sz="3200" dirty="0"/>
              <a:t>Implementierung</a:t>
            </a:r>
            <a:r>
              <a:rPr lang="de-DE" dirty="0"/>
              <a:t/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de-DE" dirty="0"/>
              <a:t>Vom CDS zum </a:t>
            </a:r>
            <a:r>
              <a:rPr lang="de-DE" dirty="0" err="1"/>
              <a:t>OData</a:t>
            </a:r>
            <a:r>
              <a:rPr lang="de-DE" dirty="0"/>
              <a:t> Service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9088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862522F1-A2CD-4D20-A486-7B0298F8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C71AEA0-BA11-4BBC-A419-CC82B45A422E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1- </a:t>
            </a:r>
            <a:r>
              <a:rPr lang="de-DE" dirty="0" err="1"/>
              <a:t>Consumption</a:t>
            </a:r>
            <a:r>
              <a:rPr lang="de-DE" dirty="0"/>
              <a:t> View anlegen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3479800" cy="4351338"/>
          </a:xfrm>
        </p:spPr>
        <p:txBody>
          <a:bodyPr>
            <a:normAutofit fontScale="25000" lnSpcReduction="20000"/>
          </a:bodyPr>
          <a:lstStyle/>
          <a:p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335CA2"/>
                </a:solidFill>
                <a:latin typeface="Consolas" panose="020B0609020204030204" pitchFamily="49" charset="0"/>
              </a:rPr>
              <a:t>AbapCatalog.sqlViewName</a:t>
            </a:r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'ZC_DMORD_SEL'</a:t>
            </a:r>
          </a:p>
          <a:p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335CA2"/>
                </a:solidFill>
                <a:latin typeface="Consolas" panose="020B0609020204030204" pitchFamily="49" charset="0"/>
              </a:rPr>
              <a:t>AbapCatalog.compiler.compareFilter</a:t>
            </a:r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5CA2"/>
                </a:solidFill>
                <a:latin typeface="Consolas" panose="020B0609020204030204" pitchFamily="49" charset="0"/>
              </a:rPr>
              <a:t>true</a:t>
            </a:r>
            <a:endParaRPr lang="de-DE" dirty="0">
              <a:solidFill>
                <a:srgbClr val="335CA2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335CA2"/>
                </a:solidFill>
                <a:latin typeface="Consolas" panose="020B0609020204030204" pitchFamily="49" charset="0"/>
              </a:rPr>
              <a:t>AbapCatalog.preserveKey</a:t>
            </a:r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5CA2"/>
                </a:solidFill>
                <a:latin typeface="Consolas" panose="020B0609020204030204" pitchFamily="49" charset="0"/>
              </a:rPr>
              <a:t>true</a:t>
            </a:r>
            <a:endParaRPr lang="de-DE" dirty="0">
              <a:solidFill>
                <a:srgbClr val="335CA2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335CA2"/>
                </a:solidFill>
                <a:latin typeface="Consolas" panose="020B0609020204030204" pitchFamily="49" charset="0"/>
              </a:rPr>
              <a:t>AccessControl.authorizationCheck</a:t>
            </a:r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#CHECK</a:t>
            </a:r>
          </a:p>
          <a:p>
            <a:r>
              <a:rPr lang="en-US" dirty="0">
                <a:solidFill>
                  <a:srgbClr val="335CA2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335CA2"/>
                </a:solidFill>
                <a:latin typeface="Consolas" panose="020B0609020204030204" pitchFamily="49" charset="0"/>
              </a:rPr>
              <a:t>EndUserText.label</a:t>
            </a:r>
            <a:r>
              <a:rPr lang="en-US" dirty="0">
                <a:solidFill>
                  <a:srgbClr val="335CA2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5CA2"/>
                </a:solidFill>
                <a:latin typeface="Consolas" panose="020B0609020204030204" pitchFamily="49" charset="0"/>
              </a:rPr>
              <a:t>'Demo Order Select - consumption'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335CA2"/>
                </a:solidFill>
                <a:latin typeface="Consolas" panose="020B0609020204030204" pitchFamily="49" charset="0"/>
              </a:rPr>
              <a:t>VDM.viewType</a:t>
            </a:r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#CONSUMPTION</a:t>
            </a:r>
          </a:p>
          <a:p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335CA2"/>
                </a:solidFill>
                <a:latin typeface="Consolas" panose="020B0609020204030204" pitchFamily="49" charset="0"/>
              </a:rPr>
              <a:t>OData.publish</a:t>
            </a:r>
            <a:r>
              <a:rPr lang="de-DE" dirty="0">
                <a:solidFill>
                  <a:srgbClr val="335CA2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5CA2"/>
                </a:solidFill>
                <a:latin typeface="Consolas" panose="020B0609020204030204" pitchFamily="49" charset="0"/>
              </a:rPr>
              <a:t>true</a:t>
            </a:r>
            <a:endParaRPr lang="de-DE" dirty="0">
              <a:solidFill>
                <a:srgbClr val="335CA2"/>
              </a:solidFill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74"/>
                </a:solidFill>
                <a:latin typeface="Consolas" panose="020B0609020204030204" pitchFamily="49" charset="0"/>
              </a:rPr>
              <a:t>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74"/>
                </a:solidFill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ZC_DEMO_ORDER_SELECT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74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74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74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I_SalesDocumentBasic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I_SalesDocumentBasic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b="1" dirty="0" err="1">
                <a:solidFill>
                  <a:srgbClr val="7F0074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SalesDocument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,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TotalNetAmount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TransactionCurrency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CreatedByUser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CreationDate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CreationTime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SalesOrganization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SalesOrganization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de-D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de-DE" b="1" dirty="0" err="1">
                <a:solidFill>
                  <a:srgbClr val="7F0074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SalesOrganizationName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SalesOffice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SalesOffice</a:t>
            </a:r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de-D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de-DE" b="1" dirty="0" err="1">
                <a:solidFill>
                  <a:srgbClr val="7F0074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SalesOfficeName</a:t>
            </a:r>
            <a:endParaRPr lang="de-D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de-DE" b="1" dirty="0">
                <a:solidFill>
                  <a:srgbClr val="7F0074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74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SDDocumentCategory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7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// only Orders</a:t>
            </a:r>
            <a:endParaRPr lang="de-DE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" name="Legende: mit gebogener Linie mit Akzentuierungsbalken 5">
            <a:extLst>
              <a:ext uri="{FF2B5EF4-FFF2-40B4-BE49-F238E27FC236}">
                <a16:creationId xmlns:a16="http://schemas.microsoft.com/office/drawing/2014/main" id="{F3BC8E7D-FDFF-4A46-97F4-B87DC474D1EA}"/>
              </a:ext>
            </a:extLst>
          </p:cNvPr>
          <p:cNvSpPr/>
          <p:nvPr/>
        </p:nvSpPr>
        <p:spPr bwMode="auto">
          <a:xfrm>
            <a:off x="8808119" y="1619597"/>
            <a:ext cx="302433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575"/>
              <a:gd name="adj6" fmla="val -107856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View für den Zugriff von Standard ABAP (SE16N) </a:t>
            </a:r>
          </a:p>
        </p:txBody>
      </p:sp>
      <p:sp>
        <p:nvSpPr>
          <p:cNvPr id="7" name="Legende: mit gebogener Linie mit Akzentuierungsbalken 6">
            <a:extLst>
              <a:ext uri="{FF2B5EF4-FFF2-40B4-BE49-F238E27FC236}">
                <a16:creationId xmlns:a16="http://schemas.microsoft.com/office/drawing/2014/main" id="{681057B8-F60C-408E-8419-73EF7A1DB211}"/>
              </a:ext>
            </a:extLst>
          </p:cNvPr>
          <p:cNvSpPr/>
          <p:nvPr/>
        </p:nvSpPr>
        <p:spPr bwMode="auto">
          <a:xfrm>
            <a:off x="8808119" y="2352976"/>
            <a:ext cx="302433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955"/>
              <a:gd name="adj6" fmla="val -16256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Rolle „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SimSun" charset="-122"/>
              </a:rPr>
              <a:t>Consumption</a:t>
            </a:r>
            <a:r>
              <a:rPr lang="de-DE" dirty="0">
                <a:latin typeface="Arial" charset="0"/>
                <a:ea typeface="SimSun" charset="-122"/>
              </a:rPr>
              <a:t>“ im Virtuellen Datenmodell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Legende: mit gebogener Linie mit Akzentuierungsbalken 7">
            <a:extLst>
              <a:ext uri="{FF2B5EF4-FFF2-40B4-BE49-F238E27FC236}">
                <a16:creationId xmlns:a16="http://schemas.microsoft.com/office/drawing/2014/main" id="{518C3829-15D6-4279-8958-EAA41482E048}"/>
              </a:ext>
            </a:extLst>
          </p:cNvPr>
          <p:cNvSpPr/>
          <p:nvPr/>
        </p:nvSpPr>
        <p:spPr bwMode="auto">
          <a:xfrm>
            <a:off x="8808119" y="3059757"/>
            <a:ext cx="3024336" cy="76006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824"/>
              <a:gd name="adj6" fmla="val -183083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Annotation, um automatisch eine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SimSun" charset="-122"/>
              </a:rPr>
              <a:t>OData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 Freigabe zu generieren (Erst ab 7.5x)</a:t>
            </a:r>
          </a:p>
        </p:txBody>
      </p:sp>
      <p:sp>
        <p:nvSpPr>
          <p:cNvPr id="9" name="Legende: mit gebogener Linie mit Akzentuierungsbalken 8">
            <a:extLst>
              <a:ext uri="{FF2B5EF4-FFF2-40B4-BE49-F238E27FC236}">
                <a16:creationId xmlns:a16="http://schemas.microsoft.com/office/drawing/2014/main" id="{727B4A5E-9999-4A37-B03D-D92445CE972B}"/>
              </a:ext>
            </a:extLst>
          </p:cNvPr>
          <p:cNvSpPr/>
          <p:nvPr/>
        </p:nvSpPr>
        <p:spPr bwMode="auto">
          <a:xfrm>
            <a:off x="8808119" y="3977141"/>
            <a:ext cx="302433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26"/>
              <a:gd name="adj6" fmla="val -145649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Name des CDS Views (für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SimSun" charset="-122"/>
              </a:rPr>
              <a:t>Eclipse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)</a:t>
            </a:r>
          </a:p>
        </p:txBody>
      </p:sp>
      <p:sp>
        <p:nvSpPr>
          <p:cNvPr id="10" name="Legende: mit gebogener Linie mit Akzentuierungsbalken 9">
            <a:extLst>
              <a:ext uri="{FF2B5EF4-FFF2-40B4-BE49-F238E27FC236}">
                <a16:creationId xmlns:a16="http://schemas.microsoft.com/office/drawing/2014/main" id="{8F28A0A8-7A41-472A-8E8D-DD9189BAE376}"/>
              </a:ext>
            </a:extLst>
          </p:cNvPr>
          <p:cNvSpPr/>
          <p:nvPr/>
        </p:nvSpPr>
        <p:spPr bwMode="auto">
          <a:xfrm>
            <a:off x="8808119" y="4645595"/>
            <a:ext cx="302433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6702"/>
              <a:gd name="adj6" fmla="val -129452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Name des aufgerufenen CDS Views bzw. Tabelle</a:t>
            </a:r>
          </a:p>
        </p:txBody>
      </p:sp>
      <p:sp>
        <p:nvSpPr>
          <p:cNvPr id="11" name="Legende: mit gebogener Linie mit Akzentuierungsbalken 10">
            <a:extLst>
              <a:ext uri="{FF2B5EF4-FFF2-40B4-BE49-F238E27FC236}">
                <a16:creationId xmlns:a16="http://schemas.microsoft.com/office/drawing/2014/main" id="{D3E4B650-1E03-4E15-AE9F-80159B02B9D7}"/>
              </a:ext>
            </a:extLst>
          </p:cNvPr>
          <p:cNvSpPr/>
          <p:nvPr/>
        </p:nvSpPr>
        <p:spPr bwMode="auto">
          <a:xfrm>
            <a:off x="8808119" y="5314049"/>
            <a:ext cx="302433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901"/>
              <a:gd name="adj6" fmla="val -131972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SimSun" charset="-122"/>
              </a:rPr>
              <a:t>Verfügbare Feldliste und Herkunft</a:t>
            </a:r>
          </a:p>
        </p:txBody>
      </p:sp>
      <p:sp>
        <p:nvSpPr>
          <p:cNvPr id="12" name="Legende: mit gebogener Linie mit Akzentuierungsbalken 11">
            <a:extLst>
              <a:ext uri="{FF2B5EF4-FFF2-40B4-BE49-F238E27FC236}">
                <a16:creationId xmlns:a16="http://schemas.microsoft.com/office/drawing/2014/main" id="{9BAB2CB7-7672-409D-B0CB-2068A0337BE7}"/>
              </a:ext>
            </a:extLst>
          </p:cNvPr>
          <p:cNvSpPr/>
          <p:nvPr/>
        </p:nvSpPr>
        <p:spPr bwMode="auto">
          <a:xfrm>
            <a:off x="8891013" y="5954509"/>
            <a:ext cx="40055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479"/>
              <a:gd name="adj6" fmla="val -5851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dirty="0">
                <a:latin typeface="Arial" charset="0"/>
                <a:ea typeface="SimSun" charset="-122"/>
              </a:rPr>
              <a:t>Felder aus dem Beziehungswissen</a:t>
            </a:r>
            <a:br>
              <a:rPr lang="de-DE" dirty="0">
                <a:latin typeface="Arial" charset="0"/>
                <a:ea typeface="SimSun" charset="-122"/>
              </a:rPr>
            </a:br>
            <a:r>
              <a:rPr lang="de-DE" dirty="0">
                <a:latin typeface="Arial" charset="0"/>
                <a:ea typeface="SimSun" charset="-122"/>
              </a:rPr>
              <a:t>(Assoziationen) 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Legende: mit gebogener Linie mit Akzentuierungsbalken 12">
            <a:extLst>
              <a:ext uri="{FF2B5EF4-FFF2-40B4-BE49-F238E27FC236}">
                <a16:creationId xmlns:a16="http://schemas.microsoft.com/office/drawing/2014/main" id="{AB18A71E-2263-474F-A730-2220805D6E43}"/>
              </a:ext>
            </a:extLst>
          </p:cNvPr>
          <p:cNvSpPr/>
          <p:nvPr/>
        </p:nvSpPr>
        <p:spPr bwMode="auto">
          <a:xfrm>
            <a:off x="8891013" y="6622963"/>
            <a:ext cx="40055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052"/>
              <a:gd name="adj6" fmla="val -62865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dirty="0">
                <a:latin typeface="Arial" charset="0"/>
                <a:ea typeface="SimSun" charset="-122"/>
              </a:rPr>
              <a:t>Vordefinierte Filter 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91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/>
              <a:t>Step</a:t>
            </a:r>
            <a:r>
              <a:rPr lang="de-DE" sz="3200" dirty="0"/>
              <a:t> 2: </a:t>
            </a:r>
            <a:r>
              <a:rPr lang="de-DE" sz="3200" dirty="0" err="1"/>
              <a:t>OData</a:t>
            </a:r>
            <a:r>
              <a:rPr lang="de-DE" sz="3200" dirty="0"/>
              <a:t> Service im Frontend Server registrieren</a:t>
            </a:r>
            <a:endParaRPr lang="de-CH" sz="3200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A7D090D5-6B1D-49EB-AF7E-41BDB4622342}"/>
              </a:ext>
            </a:extLst>
          </p:cNvPr>
          <p:cNvSpPr txBox="1">
            <a:spLocks/>
          </p:cNvSpPr>
          <p:nvPr/>
        </p:nvSpPr>
        <p:spPr>
          <a:xfrm>
            <a:off x="663291" y="6526584"/>
            <a:ext cx="11652779" cy="454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Transaktion /IWFND/MAINT_SERVICE 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7854D3-7279-424A-90FD-A2EC760E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04" y="1475581"/>
            <a:ext cx="7977733" cy="477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0E0B159-05A1-4F15-A7D6-0236FC9D8CA6}"/>
              </a:ext>
            </a:extLst>
          </p:cNvPr>
          <p:cNvSpPr/>
          <p:nvPr/>
        </p:nvSpPr>
        <p:spPr bwMode="auto">
          <a:xfrm>
            <a:off x="2399407" y="2339677"/>
            <a:ext cx="1008112" cy="288032"/>
          </a:xfrm>
          <a:prstGeom prst="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B703DE-A60A-4D90-BCD7-7CE106998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695" y="2062006"/>
            <a:ext cx="6047644" cy="4114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F8247C7-4782-47DB-B446-6F8806568274}"/>
              </a:ext>
            </a:extLst>
          </p:cNvPr>
          <p:cNvCxnSpPr>
            <a:stCxn id="7" idx="3"/>
          </p:cNvCxnSpPr>
          <p:nvPr/>
        </p:nvCxnSpPr>
        <p:spPr bwMode="auto">
          <a:xfrm>
            <a:off x="3407519" y="2483693"/>
            <a:ext cx="2587674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0022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/>
              <a:t>Step</a:t>
            </a:r>
            <a:r>
              <a:rPr lang="de-DE" sz="3200" dirty="0"/>
              <a:t> 3: </a:t>
            </a:r>
            <a:r>
              <a:rPr lang="de-DE" sz="3200" dirty="0" err="1"/>
              <a:t>OData</a:t>
            </a:r>
            <a:r>
              <a:rPr lang="de-DE" sz="3200" dirty="0"/>
              <a:t> konfigurieren</a:t>
            </a:r>
            <a:endParaRPr lang="de-CH" sz="3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7E720D-AEC9-444C-8ABB-E2DE06B68BF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624013"/>
            <a:ext cx="6149975" cy="3873500"/>
          </a:xfrm>
          <a:prstGeom prst="rect">
            <a:avLst/>
          </a:prstGeom>
        </p:spPr>
      </p:pic>
      <p:sp>
        <p:nvSpPr>
          <p:cNvPr id="6" name="Textplatzhalter 1">
            <a:extLst>
              <a:ext uri="{FF2B5EF4-FFF2-40B4-BE49-F238E27FC236}">
                <a16:creationId xmlns:a16="http://schemas.microsoft.com/office/drawing/2014/main" id="{90220B90-0EE6-4A01-9807-243C2FA48B9A}"/>
              </a:ext>
            </a:extLst>
          </p:cNvPr>
          <p:cNvSpPr txBox="1">
            <a:spLocks/>
          </p:cNvSpPr>
          <p:nvPr/>
        </p:nvSpPr>
        <p:spPr>
          <a:xfrm>
            <a:off x="7780252" y="1690688"/>
            <a:ext cx="3573548" cy="4938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Transaktion /IWFND/MAINT_SERVICE </a:t>
            </a:r>
          </a:p>
          <a:p>
            <a:pPr algn="l"/>
            <a:r>
              <a:rPr lang="de-DE" dirty="0" smtClean="0"/>
              <a:t>Service muss hier in oberer Liste verfügbar sein (anklicken)</a:t>
            </a:r>
          </a:p>
          <a:p>
            <a:pPr algn="l"/>
            <a:r>
              <a:rPr lang="de-DE" dirty="0" smtClean="0"/>
              <a:t>Es muss eine Verbindung zum Backend konfiguriert sein (rechts unten)</a:t>
            </a:r>
          </a:p>
          <a:p>
            <a:pPr algn="l"/>
            <a:r>
              <a:rPr lang="de-DE" dirty="0" smtClean="0"/>
              <a:t>Ein </a:t>
            </a:r>
            <a:r>
              <a:rPr lang="de-DE" dirty="0" err="1" smtClean="0"/>
              <a:t>OData</a:t>
            </a:r>
            <a:r>
              <a:rPr lang="de-DE" dirty="0" smtClean="0"/>
              <a:t> Service ist sichtbar unten links</a:t>
            </a:r>
          </a:p>
          <a:p>
            <a:pPr algn="l"/>
            <a:r>
              <a:rPr lang="de-DE" dirty="0" smtClean="0"/>
              <a:t>Der zugehörige SICF Knoten ist aktiv</a:t>
            </a:r>
          </a:p>
          <a:p>
            <a:pPr lvl="1"/>
            <a:r>
              <a:rPr lang="de-DE" dirty="0" smtClean="0"/>
              <a:t>Menü „ICF Knoten“ nutzen</a:t>
            </a:r>
          </a:p>
          <a:p>
            <a:pPr lvl="1"/>
            <a:r>
              <a:rPr lang="de-DE" dirty="0" smtClean="0"/>
              <a:t>Alternativ Transaktion SICF und Pfad</a:t>
            </a:r>
            <a:br>
              <a:rPr lang="de-DE" dirty="0" smtClean="0"/>
            </a:br>
            <a:r>
              <a:rPr lang="de-DE" dirty="0" smtClean="0"/>
              <a:t>„/</a:t>
            </a:r>
            <a:r>
              <a:rPr lang="de-DE" dirty="0" err="1" smtClean="0"/>
              <a:t>sap</a:t>
            </a:r>
            <a:r>
              <a:rPr lang="de-DE" dirty="0" smtClean="0"/>
              <a:t>/</a:t>
            </a:r>
            <a:r>
              <a:rPr lang="de-DE" dirty="0" err="1" smtClean="0"/>
              <a:t>opu</a:t>
            </a:r>
            <a:r>
              <a:rPr lang="de-DE" dirty="0" smtClean="0"/>
              <a:t>/</a:t>
            </a:r>
            <a:r>
              <a:rPr lang="de-DE" dirty="0" err="1" smtClean="0"/>
              <a:t>odata</a:t>
            </a:r>
            <a:r>
              <a:rPr lang="de-DE" dirty="0" smtClean="0"/>
              <a:t>/</a:t>
            </a:r>
            <a:r>
              <a:rPr lang="de-DE" dirty="0" err="1" smtClean="0"/>
              <a:t>sap</a:t>
            </a:r>
            <a:r>
              <a:rPr lang="de-DE" dirty="0" smtClean="0"/>
              <a:t>/*“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64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/>
              <a:t>Step</a:t>
            </a:r>
            <a:r>
              <a:rPr lang="de-DE" sz="3200" dirty="0"/>
              <a:t> 4: </a:t>
            </a:r>
            <a:r>
              <a:rPr lang="de-DE" sz="3200" dirty="0" err="1"/>
              <a:t>OData</a:t>
            </a:r>
            <a:r>
              <a:rPr lang="de-DE" sz="3200" dirty="0"/>
              <a:t> testen</a:t>
            </a:r>
            <a:endParaRPr lang="de-CH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B3877A-2799-4BAC-B2E2-F2068E8A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430649" cy="2790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4EEDD82-88B8-4453-AE26-434298B9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930" y="2464439"/>
            <a:ext cx="5912163" cy="3099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838200" y="5380672"/>
            <a:ext cx="6240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Transaktion /IWFND/MAINT_SERVICE</a:t>
            </a:r>
          </a:p>
          <a:p>
            <a:r>
              <a:rPr lang="de-DE" dirty="0" err="1"/>
              <a:t>EntitySet</a:t>
            </a:r>
            <a:r>
              <a:rPr lang="de-DE" dirty="0"/>
              <a:t> wählen und Ausführen</a:t>
            </a:r>
          </a:p>
          <a:p>
            <a:r>
              <a:rPr lang="de-DE" dirty="0" err="1"/>
              <a:t>OData</a:t>
            </a:r>
            <a:r>
              <a:rPr lang="de-DE" dirty="0"/>
              <a:t> Ausgabe prüfen</a:t>
            </a:r>
          </a:p>
          <a:p>
            <a:r>
              <a:rPr lang="de-DE" dirty="0"/>
              <a:t>URL für externen Aufruf in der Antwort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2476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/>
              <a:t>Step</a:t>
            </a:r>
            <a:r>
              <a:rPr lang="de-DE" sz="3200" dirty="0"/>
              <a:t> 5: </a:t>
            </a:r>
            <a:r>
              <a:rPr lang="de-DE" sz="3200" dirty="0" err="1"/>
              <a:t>OData</a:t>
            </a:r>
            <a:r>
              <a:rPr lang="de-DE" sz="3200" dirty="0"/>
              <a:t> extern testen (hier Tableau Public)</a:t>
            </a:r>
            <a:endParaRPr lang="de-CH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2ABCFF-5B2E-4A3D-8507-8C87537A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7" y="1522876"/>
            <a:ext cx="4837842" cy="41877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A090235-3058-4B6D-BD37-DC6364F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093" y="4285271"/>
            <a:ext cx="3064344" cy="2421474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CEC01D4-8530-4027-BA74-60D0FB86228B}"/>
              </a:ext>
            </a:extLst>
          </p:cNvPr>
          <p:cNvCxnSpPr/>
          <p:nvPr/>
        </p:nvCxnSpPr>
        <p:spPr bwMode="auto">
          <a:xfrm>
            <a:off x="2233029" y="4331188"/>
            <a:ext cx="576064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3488F516-DDEE-4CC9-B10E-557D2EB5D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384" y="1522876"/>
            <a:ext cx="4727669" cy="2314668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51E6680-AF4D-4BC1-A02F-F1A79FEB6A63}"/>
              </a:ext>
            </a:extLst>
          </p:cNvPr>
          <p:cNvCxnSpPr/>
          <p:nvPr/>
        </p:nvCxnSpPr>
        <p:spPr bwMode="auto">
          <a:xfrm flipV="1">
            <a:off x="5473389" y="1882916"/>
            <a:ext cx="1248995" cy="446449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9532E1B5-5F9B-428D-BE06-ECB1F978F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384" y="4303642"/>
            <a:ext cx="4727669" cy="2365767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40BE975-29F9-4944-823D-E0E2C7E8C413}"/>
              </a:ext>
            </a:extLst>
          </p:cNvPr>
          <p:cNvCxnSpPr/>
          <p:nvPr/>
        </p:nvCxnSpPr>
        <p:spPr bwMode="auto">
          <a:xfrm>
            <a:off x="7345597" y="3837544"/>
            <a:ext cx="0" cy="4936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203DE974-2011-4019-8A2F-27C47A7D3C16}"/>
              </a:ext>
            </a:extLst>
          </p:cNvPr>
          <p:cNvSpPr/>
          <p:nvPr/>
        </p:nvSpPr>
        <p:spPr bwMode="auto">
          <a:xfrm>
            <a:off x="2881101" y="4331188"/>
            <a:ext cx="2884398" cy="720080"/>
          </a:xfrm>
          <a:prstGeom prst="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0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Workaround: </a:t>
            </a:r>
            <a:r>
              <a:rPr lang="de-DE" sz="3200" dirty="0" err="1"/>
              <a:t>OData</a:t>
            </a:r>
            <a:r>
              <a:rPr lang="de-DE" sz="3200" dirty="0"/>
              <a:t> auf Basis CDS mit SEGW Tools</a:t>
            </a:r>
            <a:endParaRPr lang="de-CH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3857625" cy="4284663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Transaktion SEGW</a:t>
            </a:r>
          </a:p>
          <a:p>
            <a:r>
              <a:rPr lang="de-DE" dirty="0"/>
              <a:t>Neues Projekt anlegen</a:t>
            </a:r>
          </a:p>
          <a:p>
            <a:r>
              <a:rPr lang="de-DE" dirty="0"/>
              <a:t>Data Model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Importieren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ABAP </a:t>
            </a:r>
            <a:br>
              <a:rPr lang="de-DE" dirty="0"/>
            </a:br>
            <a:r>
              <a:rPr lang="de-DE" dirty="0" err="1"/>
              <a:t>Dictionary</a:t>
            </a:r>
            <a:r>
              <a:rPr lang="de-DE" dirty="0"/>
              <a:t> Struktur </a:t>
            </a:r>
            <a:r>
              <a:rPr lang="de-DE" dirty="0">
                <a:sym typeface="Wingdings" panose="05000000000000000000" pitchFamily="2" charset="2"/>
              </a:rPr>
              <a:t> CDS SQL View (generiert)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Mit Entity Set</a:t>
            </a:r>
          </a:p>
          <a:p>
            <a:r>
              <a:rPr lang="de-DE" dirty="0">
                <a:sym typeface="Wingdings" panose="05000000000000000000" pitchFamily="2" charset="2"/>
              </a:rPr>
              <a:t>Serviceimplementierung  (</a:t>
            </a:r>
            <a:r>
              <a:rPr lang="de-DE" dirty="0" err="1">
                <a:sym typeface="Wingdings" panose="05000000000000000000" pitchFamily="2" charset="2"/>
              </a:rPr>
              <a:t>EntitySet</a:t>
            </a:r>
            <a:r>
              <a:rPr lang="de-DE" dirty="0">
                <a:sym typeface="Wingdings" panose="05000000000000000000" pitchFamily="2" charset="2"/>
              </a:rPr>
              <a:t>) 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Zur Datenquelle zuordnen  Business Entity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CDS View </a:t>
            </a:r>
          </a:p>
          <a:p>
            <a:r>
              <a:rPr lang="de-DE" dirty="0">
                <a:sym typeface="Wingdings" panose="05000000000000000000" pitchFamily="2" charset="2"/>
              </a:rPr>
              <a:t>Felder zuordnen</a:t>
            </a:r>
          </a:p>
          <a:p>
            <a:r>
              <a:rPr lang="de-DE" dirty="0">
                <a:sym typeface="Wingdings" panose="05000000000000000000" pitchFamily="2" charset="2"/>
              </a:rPr>
              <a:t>Generieren</a:t>
            </a:r>
          </a:p>
          <a:p>
            <a:r>
              <a:rPr lang="de-DE" dirty="0">
                <a:sym typeface="Wingdings" panose="05000000000000000000" pitchFamily="2" charset="2"/>
              </a:rPr>
              <a:t>Weiter mit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2: Service im Frontend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registrieren (SEGW Projektname)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Weitere Infos: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  <a:hlinkClick r:id="rId2"/>
              </a:rPr>
              <a:t>https://blogs.sap.com/2015/04/20/creating-odata-services-out-of-cds-views/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C76A42-C0FE-437B-8235-063D1B76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87" y="1682893"/>
            <a:ext cx="6269795" cy="394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39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3200" dirty="0" smtClean="0"/>
              <a:t>Motivation</a:t>
            </a:r>
            <a:endParaRPr lang="de-CH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CDS </a:t>
            </a:r>
            <a:r>
              <a:rPr lang="de-DE" dirty="0" err="1" smtClean="0"/>
              <a:t>before</a:t>
            </a:r>
            <a:r>
              <a:rPr lang="de-DE" dirty="0" smtClean="0"/>
              <a:t> S/4 Implementation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50" y="2535334"/>
            <a:ext cx="5437624" cy="364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0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Motivation 1: Virtuelles Datamodell (S/4) </a:t>
            </a:r>
            <a:r>
              <a:rPr lang="de-DE" sz="3200" dirty="0" err="1" smtClean="0"/>
              <a:t>under</a:t>
            </a:r>
            <a:r>
              <a:rPr lang="de-DE" sz="3200" dirty="0" smtClean="0"/>
              <a:t> S/4 </a:t>
            </a:r>
            <a:endParaRPr lang="de-CH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de-DE" sz="1600" dirty="0" smtClean="0"/>
              <a:t>Die HANA-Datenbank ermöglicht einen schnellen Zugriff auf bisher eher </a:t>
            </a:r>
            <a:r>
              <a:rPr lang="de-DE" sz="1600" dirty="0" err="1" smtClean="0"/>
              <a:t>unperformante</a:t>
            </a:r>
            <a:r>
              <a:rPr lang="de-DE" sz="1600" dirty="0" smtClean="0"/>
              <a:t> Datenquellen</a:t>
            </a:r>
          </a:p>
          <a:p>
            <a:r>
              <a:rPr lang="de-DE" sz="1600" dirty="0" smtClean="0"/>
              <a:t>Davon profitiert vor allem das operative Reporting</a:t>
            </a:r>
          </a:p>
          <a:p>
            <a:r>
              <a:rPr lang="de-DE" sz="1600" dirty="0" smtClean="0"/>
              <a:t>zusätzliche Data Warehouse Systeme sind deshalb aber nicht obsolet</a:t>
            </a:r>
          </a:p>
          <a:p>
            <a:r>
              <a:rPr lang="de-DE" sz="1600" dirty="0" smtClean="0"/>
              <a:t>Entsprechende FIORI Apps und Werkzeuge in SAP Backend (z.B. CDS Views) ermöglichen die Erstellung von „analytischen Apps“</a:t>
            </a:r>
          </a:p>
          <a:p>
            <a:r>
              <a:rPr lang="de-DE" sz="1600" dirty="0" smtClean="0"/>
              <a:t>S/4 Embedded Analytics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8FD49B-E17C-4F5B-A006-52BFD341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19" y="3761787"/>
            <a:ext cx="6296321" cy="2740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CABF58-B4B0-47AC-B4D9-A0F19B67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173" y="3761787"/>
            <a:ext cx="3533949" cy="2740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63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Motivation 2: CDS ist </a:t>
            </a:r>
            <a:r>
              <a:rPr lang="de-DE" sz="3200" dirty="0" err="1" smtClean="0"/>
              <a:t>documented</a:t>
            </a:r>
            <a:endParaRPr lang="de-CH" sz="3200" dirty="0"/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81191930-D247-4B62-ADA5-92071364437E}"/>
              </a:ext>
            </a:extLst>
          </p:cNvPr>
          <p:cNvSpPr txBox="1">
            <a:spLocks/>
          </p:cNvSpPr>
          <p:nvPr/>
        </p:nvSpPr>
        <p:spPr>
          <a:xfrm>
            <a:off x="6321359" y="1827721"/>
            <a:ext cx="4145341" cy="112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hlinkClick r:id="rId2"/>
              </a:rPr>
              <a:t>https://www.rheinwerk-verlag.de/core-data-services-fur-abap_4487/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https://blogs.sap.com/2017/09/09/abap-core-data-services-introduction-abap-cds-view/</a:t>
            </a:r>
            <a:r>
              <a:rPr lang="de-DE" dirty="0" smtClean="0"/>
              <a:t> 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7497ED-4B26-4DB8-BDCC-9769EE963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3" y="1770662"/>
            <a:ext cx="4375771" cy="358669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FCFC2B-0565-4CCF-97B4-D21084047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158" y="3281637"/>
            <a:ext cx="4482425" cy="2675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83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Motivation 3: CDS </a:t>
            </a:r>
            <a:r>
              <a:rPr lang="de-DE" sz="3200" dirty="0" err="1" smtClean="0"/>
              <a:t>is</a:t>
            </a:r>
            <a:r>
              <a:rPr lang="de-DE" sz="3200" dirty="0" smtClean="0"/>
              <a:t> SAP ABAP </a:t>
            </a:r>
            <a:r>
              <a:rPr lang="de-DE" sz="3200" dirty="0"/>
              <a:t>F</a:t>
            </a:r>
            <a:r>
              <a:rPr lang="de-DE" sz="3200" dirty="0" smtClean="0"/>
              <a:t>uture</a:t>
            </a:r>
            <a:endParaRPr lang="de-CH" sz="3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94DB97-6039-47CB-9968-0E5AF07C3B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873250"/>
            <a:ext cx="773112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hteck 3"/>
          <p:cNvSpPr/>
          <p:nvPr/>
        </p:nvSpPr>
        <p:spPr>
          <a:xfrm>
            <a:off x="4153128" y="3244334"/>
            <a:ext cx="388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Motivation 3: CDS ist SAP ABAP Zukunft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96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Motivation 4: CDS </a:t>
            </a:r>
            <a:r>
              <a:rPr lang="de-DE" sz="3200" dirty="0" err="1" smtClean="0"/>
              <a:t>is</a:t>
            </a:r>
            <a:r>
              <a:rPr lang="de-DE" sz="3200" dirty="0" smtClean="0"/>
              <a:t> also in </a:t>
            </a:r>
            <a:r>
              <a:rPr lang="de-DE" sz="3200" dirty="0" err="1" smtClean="0"/>
              <a:t>the</a:t>
            </a:r>
            <a:r>
              <a:rPr lang="de-DE" sz="3200" dirty="0" smtClean="0"/>
              <a:t> „Old World“</a:t>
            </a:r>
            <a:endParaRPr lang="de-CH" sz="3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CFF5F4-8901-49E8-B016-BB5D35BFB16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8894763" cy="35147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307184" y="5468471"/>
            <a:ext cx="1023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hlinkClick r:id="rId3"/>
              </a:rPr>
              <a:t>https://blogs.sap.com/2017/09/09/abap-core-data-services-introduction-abap-cds-view/#ACDS</a:t>
            </a:r>
            <a:r>
              <a:rPr lang="de-DE" dirty="0" smtClean="0"/>
              <a:t>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031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de-DE" dirty="0" smtClean="0"/>
              <a:t>Konzept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Basics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369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3200" dirty="0" smtClean="0"/>
              <a:t>Advantages </a:t>
            </a:r>
            <a:r>
              <a:rPr lang="de-CH" sz="3200" dirty="0" err="1" smtClean="0"/>
              <a:t>of</a:t>
            </a:r>
            <a:r>
              <a:rPr lang="de-CH" sz="3200" dirty="0" smtClean="0"/>
              <a:t> CDS</a:t>
            </a:r>
            <a:endParaRPr lang="de-CH" sz="32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344FDF-8DC2-4072-9D59-D2973E50D9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825"/>
            <a:ext cx="2971800" cy="43243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392705" y="1164134"/>
            <a:ext cx="59107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von den Anwendern </a:t>
            </a:r>
            <a:r>
              <a:rPr lang="de-DE" sz="1400" b="1" dirty="0"/>
              <a:t>wahrgenommene Datenmodell </a:t>
            </a:r>
            <a:r>
              <a:rPr lang="de-DE" sz="1400" dirty="0"/>
              <a:t>entspricht oft </a:t>
            </a:r>
            <a:r>
              <a:rPr lang="de-DE" sz="1400" b="1" dirty="0"/>
              <a:t>nicht</a:t>
            </a:r>
            <a:r>
              <a:rPr lang="de-DE" sz="1400" dirty="0"/>
              <a:t> dem </a:t>
            </a:r>
            <a:r>
              <a:rPr lang="de-DE" sz="1400" b="1" dirty="0"/>
              <a:t>physischen Datenmodell</a:t>
            </a:r>
            <a:r>
              <a:rPr lang="de-DE" sz="1400" dirty="0"/>
              <a:t>:</a:t>
            </a:r>
          </a:p>
          <a:p>
            <a:pPr lvl="1"/>
            <a:r>
              <a:rPr lang="de-DE" sz="1400" dirty="0" smtClean="0"/>
              <a:t>Viele Felder werden in der Praxis gar nicht verwendet</a:t>
            </a:r>
          </a:p>
          <a:p>
            <a:pPr lvl="1"/>
            <a:r>
              <a:rPr lang="de-DE" sz="1400" dirty="0" smtClean="0"/>
              <a:t>Die Feldnamen haben keine sprechenden Namen („VBAK-CMGST“ </a:t>
            </a:r>
            <a:r>
              <a:rPr lang="de-DE" sz="1400" dirty="0" smtClean="0">
                <a:sym typeface="Wingdings" panose="05000000000000000000" pitchFamily="2" charset="2"/>
              </a:rPr>
              <a:t> „Gesamtstatus der Kreditprüfungen“)</a:t>
            </a:r>
            <a:endParaRPr lang="de-DE" sz="1400" dirty="0" smtClean="0"/>
          </a:p>
          <a:p>
            <a:pPr lvl="1"/>
            <a:r>
              <a:rPr lang="de-DE" sz="1400" dirty="0" smtClean="0"/>
              <a:t>Das Beziehungswissen ist nicht ersichtlich oder entsteht erst durch die Projektkonfiguration (z.B. Texte für Customizing-Codes, SD Partnerrollen)</a:t>
            </a:r>
          </a:p>
          <a:p>
            <a:pPr lvl="1"/>
            <a:r>
              <a:rPr lang="de-DE" sz="1400" dirty="0" smtClean="0"/>
              <a:t>Der Anwender erwartet weitere Felder, die aber gar nicht aus dem dafür vorgesehenen SAP Datenmodell kommen (z.B. Z-Felder, Z-Tabellen, Klassifikation)</a:t>
            </a:r>
          </a:p>
          <a:p>
            <a:pPr lvl="1"/>
            <a:r>
              <a:rPr lang="de-DE" sz="1400" dirty="0" smtClean="0"/>
              <a:t>Die physische SAP Objekt enthält mehrere Objekte (z.B. VBAK: Anfrage, Angebot, Auftrag)</a:t>
            </a:r>
          </a:p>
          <a:p>
            <a:r>
              <a:rPr lang="de-DE" sz="1400" b="1" dirty="0"/>
              <a:t>CDS Vorteile</a:t>
            </a:r>
          </a:p>
          <a:p>
            <a:pPr lvl="1"/>
            <a:r>
              <a:rPr lang="de-DE" sz="1400" dirty="0" smtClean="0"/>
              <a:t>Erstellung von Sichten auf das physische Datenmodell entsprechend seiner Bedeutung und kundenindividuellen Wahrnehmung (inkl. Z-Datenmodell und „virtuellen Spalten“) </a:t>
            </a:r>
          </a:p>
          <a:p>
            <a:pPr lvl="1"/>
            <a:r>
              <a:rPr lang="de-DE" sz="1400" dirty="0" smtClean="0"/>
              <a:t>Die Sichten können in Artefakte („Bausteine“) zerlegt werden und sind damit wiederverwendbar</a:t>
            </a:r>
          </a:p>
          <a:p>
            <a:pPr lvl="1"/>
            <a:r>
              <a:rPr lang="de-DE" sz="1400" dirty="0" smtClean="0"/>
              <a:t>Es gibt vordefinierte Architekturschichten, Regeln und Erweiterungsmöglichkeiten</a:t>
            </a:r>
          </a:p>
          <a:p>
            <a:pPr lvl="1"/>
            <a:r>
              <a:rPr lang="de-DE" sz="1400" dirty="0" smtClean="0"/>
              <a:t>CDS kann als Basis für unterschiedliche Anwendungsanforderungen verwendet werden (z.B. SQL View für Report, </a:t>
            </a:r>
            <a:r>
              <a:rPr lang="de-DE" sz="1400" dirty="0" err="1" smtClean="0"/>
              <a:t>OData</a:t>
            </a:r>
            <a:r>
              <a:rPr lang="de-DE" sz="1400" dirty="0" smtClean="0"/>
              <a:t> für Externe, Architekturbaustein) </a:t>
            </a:r>
          </a:p>
          <a:p>
            <a:pPr lvl="1"/>
            <a:r>
              <a:rPr lang="de-DE" sz="1400" dirty="0" smtClean="0"/>
              <a:t>Expertenwissen (z.B. Filter, Transformationen </a:t>
            </a:r>
            <a:r>
              <a:rPr lang="de-DE" sz="1400" dirty="0" err="1" smtClean="0"/>
              <a:t>u.ä.</a:t>
            </a:r>
            <a:r>
              <a:rPr lang="de-DE" sz="1400" dirty="0" smtClean="0"/>
              <a:t>) können bereits in der CDS Schicht hinterlegt werden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05967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Microsoft Office PowerPoint</Application>
  <PresentationFormat>Breitbild</PresentationFormat>
  <Paragraphs>201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SimSun</vt:lpstr>
      <vt:lpstr>Arial</vt:lpstr>
      <vt:lpstr>Calibri</vt:lpstr>
      <vt:lpstr>Calibri Light</vt:lpstr>
      <vt:lpstr>Consolas</vt:lpstr>
      <vt:lpstr>Times New Roman</vt:lpstr>
      <vt:lpstr>Wingdings</vt:lpstr>
      <vt:lpstr>Office</vt:lpstr>
      <vt:lpstr>SAP Stammtisch Bern Core Data Services Introduction and basics</vt:lpstr>
      <vt:lpstr>Core Data Services (CDS) as base for modern systemarchitectures</vt:lpstr>
      <vt:lpstr>Motivation</vt:lpstr>
      <vt:lpstr>Motivation 1: Virtuelles Datamodell (S/4) under S/4 </vt:lpstr>
      <vt:lpstr>Motivation 2: CDS ist documented</vt:lpstr>
      <vt:lpstr>Motivation 3: CDS is SAP ABAP Future</vt:lpstr>
      <vt:lpstr>Motivation 4: CDS is also in the „Old World“</vt:lpstr>
      <vt:lpstr>Konzept </vt:lpstr>
      <vt:lpstr>Advantages of CDS</vt:lpstr>
      <vt:lpstr>CDS Begriffe</vt:lpstr>
      <vt:lpstr>CDS Wiederverwendbarkeit</vt:lpstr>
      <vt:lpstr>Use cases </vt:lpstr>
      <vt:lpstr>Bisherige SAP Vorgehensweise vs. CDS als Ausgangsbasis</vt:lpstr>
      <vt:lpstr>CDS as basis for different scenarios</vt:lpstr>
      <vt:lpstr>Example: smal SAP ALV Report as CDS Consumer </vt:lpstr>
      <vt:lpstr>Beispiel: Minimale RFC API mit OLAP Features auf Basis CDS</vt:lpstr>
      <vt:lpstr>Externe Non-SAP-Tools via OData anbinden (Tableau Public)</vt:lpstr>
      <vt:lpstr>HowTo </vt:lpstr>
      <vt:lpstr>HowTo: from Dbtable to the CDS View</vt:lpstr>
      <vt:lpstr>HowTo: vorhandene CDS Views „lesen“</vt:lpstr>
      <vt:lpstr>HowTo: verfügbares Beziehungswissen im CDS </vt:lpstr>
      <vt:lpstr>HowTo: Bekannte Feldnamen „übersetzen“</vt:lpstr>
      <vt:lpstr>Implementierung </vt:lpstr>
      <vt:lpstr>Step 1- Consumption View anlegen</vt:lpstr>
      <vt:lpstr>Step 2: OData Service im Frontend Server registrieren</vt:lpstr>
      <vt:lpstr>Step 3: OData konfigurieren</vt:lpstr>
      <vt:lpstr>Step 4: OData testen</vt:lpstr>
      <vt:lpstr>Step 5: OData extern testen (hier Tableau Public)</vt:lpstr>
      <vt:lpstr>Workaround: OData auf Basis CDS mit SEGW Tools</vt:lpstr>
    </vt:vector>
  </TitlesOfParts>
  <Company>POST CH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Stammtisch Bern Core Data Services Introduction and basics</dc:title>
  <dc:creator>Flaman Jakob, I243</dc:creator>
  <cp:lastModifiedBy>Flaman Jakob, I243</cp:lastModifiedBy>
  <cp:revision>40</cp:revision>
  <dcterms:created xsi:type="dcterms:W3CDTF">2020-11-10T15:35:05Z</dcterms:created>
  <dcterms:modified xsi:type="dcterms:W3CDTF">2020-11-12T10:45:01Z</dcterms:modified>
</cp:coreProperties>
</file>